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6"/>
  </p:notesMasterIdLst>
  <p:sldIdLst>
    <p:sldId id="268" r:id="rId3"/>
    <p:sldId id="256" r:id="rId4"/>
    <p:sldId id="269" r:id="rId5"/>
    <p:sldId id="264" r:id="rId6"/>
    <p:sldId id="279" r:id="rId7"/>
    <p:sldId id="270" r:id="rId8"/>
    <p:sldId id="271" r:id="rId9"/>
    <p:sldId id="266" r:id="rId10"/>
    <p:sldId id="272" r:id="rId11"/>
    <p:sldId id="274" r:id="rId12"/>
    <p:sldId id="276" r:id="rId13"/>
    <p:sldId id="286" r:id="rId14"/>
    <p:sldId id="288" r:id="rId15"/>
    <p:sldId id="289" r:id="rId16"/>
    <p:sldId id="291" r:id="rId17"/>
    <p:sldId id="267" r:id="rId18"/>
    <p:sldId id="260" r:id="rId19"/>
    <p:sldId id="262" r:id="rId20"/>
    <p:sldId id="261" r:id="rId21"/>
    <p:sldId id="265" r:id="rId22"/>
    <p:sldId id="257" r:id="rId23"/>
    <p:sldId id="281" r:id="rId24"/>
    <p:sldId id="287"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600" autoAdjust="0"/>
    <p:restoredTop sz="81741" autoAdjust="0"/>
  </p:normalViewPr>
  <p:slideViewPr>
    <p:cSldViewPr snapToGrid="0">
      <p:cViewPr>
        <p:scale>
          <a:sx n="66" d="100"/>
          <a:sy n="66" d="100"/>
        </p:scale>
        <p:origin x="1090" y="125"/>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image" Target="../media/image3.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F9B1D41-4E17-4EDB-8708-A4F9FB26DAB2}" type="datetimeFigureOut">
              <a:rPr lang="en-US" smtClean="0"/>
              <a:t>6/26/2013</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29883D8-3F87-4B33-A0BA-12FF92E2F9B8}" type="slidenum">
              <a:rPr lang="en-US" smtClean="0"/>
              <a:t>‹N›</a:t>
            </a:fld>
            <a:endParaRPr lang="en-US"/>
          </a:p>
        </p:txBody>
      </p:sp>
    </p:spTree>
    <p:extLst>
      <p:ext uri="{BB962C8B-B14F-4D97-AF65-F5344CB8AC3E}">
        <p14:creationId xmlns:p14="http://schemas.microsoft.com/office/powerpoint/2010/main" val="1569018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1</a:t>
            </a:fld>
            <a:endParaRPr lang="en-US"/>
          </a:p>
        </p:txBody>
      </p:sp>
    </p:spTree>
    <p:extLst>
      <p:ext uri="{BB962C8B-B14F-4D97-AF65-F5344CB8AC3E}">
        <p14:creationId xmlns:p14="http://schemas.microsoft.com/office/powerpoint/2010/main" val="1993056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E9FA47-12BE-4A70-8792-1DE7007F37BD}" type="slidenum">
              <a:rPr lang="en-US"/>
              <a:pPr/>
              <a:t>10</a:t>
            </a:fld>
            <a:endParaRPr lang="en-US"/>
          </a:p>
        </p:txBody>
      </p:sp>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6294756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E1F1D7-25B1-4935-BFE8-D013A1EC44EF}" type="slidenum">
              <a:rPr lang="en-US"/>
              <a:pPr/>
              <a:t>11</a:t>
            </a:fld>
            <a:endParaRPr lang="en-US"/>
          </a:p>
        </p:txBody>
      </p:sp>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000722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15</a:t>
            </a:fld>
            <a:endParaRPr lang="en-US"/>
          </a:p>
        </p:txBody>
      </p:sp>
    </p:spTree>
    <p:extLst>
      <p:ext uri="{BB962C8B-B14F-4D97-AF65-F5344CB8AC3E}">
        <p14:creationId xmlns:p14="http://schemas.microsoft.com/office/powerpoint/2010/main" val="5090832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16</a:t>
            </a:fld>
            <a:endParaRPr lang="en-US"/>
          </a:p>
        </p:txBody>
      </p:sp>
    </p:spTree>
    <p:extLst>
      <p:ext uri="{BB962C8B-B14F-4D97-AF65-F5344CB8AC3E}">
        <p14:creationId xmlns:p14="http://schemas.microsoft.com/office/powerpoint/2010/main" val="24527152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19</a:t>
            </a:fld>
            <a:endParaRPr lang="en-US"/>
          </a:p>
        </p:txBody>
      </p:sp>
    </p:spTree>
    <p:extLst>
      <p:ext uri="{BB962C8B-B14F-4D97-AF65-F5344CB8AC3E}">
        <p14:creationId xmlns:p14="http://schemas.microsoft.com/office/powerpoint/2010/main" val="3422397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2</a:t>
            </a:fld>
            <a:endParaRPr lang="en-US"/>
          </a:p>
        </p:txBody>
      </p:sp>
    </p:spTree>
    <p:extLst>
      <p:ext uri="{BB962C8B-B14F-4D97-AF65-F5344CB8AC3E}">
        <p14:creationId xmlns:p14="http://schemas.microsoft.com/office/powerpoint/2010/main" val="3223031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3</a:t>
            </a:fld>
            <a:endParaRPr lang="en-US"/>
          </a:p>
        </p:txBody>
      </p:sp>
    </p:spTree>
    <p:extLst>
      <p:ext uri="{BB962C8B-B14F-4D97-AF65-F5344CB8AC3E}">
        <p14:creationId xmlns:p14="http://schemas.microsoft.com/office/powerpoint/2010/main" val="14187560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4</a:t>
            </a:fld>
            <a:endParaRPr lang="en-US"/>
          </a:p>
        </p:txBody>
      </p:sp>
    </p:spTree>
    <p:extLst>
      <p:ext uri="{BB962C8B-B14F-4D97-AF65-F5344CB8AC3E}">
        <p14:creationId xmlns:p14="http://schemas.microsoft.com/office/powerpoint/2010/main" val="18007355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5</a:t>
            </a:fld>
            <a:endParaRPr lang="en-US"/>
          </a:p>
        </p:txBody>
      </p:sp>
    </p:spTree>
    <p:extLst>
      <p:ext uri="{BB962C8B-B14F-4D97-AF65-F5344CB8AC3E}">
        <p14:creationId xmlns:p14="http://schemas.microsoft.com/office/powerpoint/2010/main" val="15474514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7B26FC5-5953-444B-AAF3-6A2C8F4979D4}" type="slidenum">
              <a:rPr lang="en-US"/>
              <a:pPr/>
              <a:t>6</a:t>
            </a:fld>
            <a:endParaRPr lang="en-US"/>
          </a:p>
        </p:txBody>
      </p:sp>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183537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E29E1-1359-4ECE-A551-74E72CAB9A8D}" type="slidenum">
              <a:rPr lang="en-US"/>
              <a:pPr/>
              <a:t>7</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2722689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10"/>
          </p:nvPr>
        </p:nvSpPr>
        <p:spPr/>
        <p:txBody>
          <a:bodyPr/>
          <a:lstStyle/>
          <a:p>
            <a:fld id="{729883D8-3F87-4B33-A0BA-12FF92E2F9B8}" type="slidenum">
              <a:rPr lang="en-US" smtClean="0"/>
              <a:t>8</a:t>
            </a:fld>
            <a:endParaRPr lang="en-US"/>
          </a:p>
        </p:txBody>
      </p:sp>
    </p:spTree>
    <p:extLst>
      <p:ext uri="{BB962C8B-B14F-4D97-AF65-F5344CB8AC3E}">
        <p14:creationId xmlns:p14="http://schemas.microsoft.com/office/powerpoint/2010/main" val="2443467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AD196-DE20-48ED-844D-6A0B52298D26}" type="slidenum">
              <a:rPr lang="en-US"/>
              <a:pPr/>
              <a:t>9</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694668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p>
            <a:fld id="{45ABFC3D-FFCA-45CB-829D-C70ED5A5EE83}" type="datetimeFigureOut">
              <a:rPr lang="en-US" smtClean="0"/>
              <a:t>6/26/2013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3812467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5ABFC3D-FFCA-45CB-829D-C70ED5A5EE83}" type="datetimeFigureOut">
              <a:rPr lang="en-US" smtClean="0"/>
              <a:t>6/26/2013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3534419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5ABFC3D-FFCA-45CB-829D-C70ED5A5EE83}" type="datetimeFigureOut">
              <a:rPr lang="en-US" smtClean="0"/>
              <a:t>6/26/2013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35026377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smtClean="0"/>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Fare clic per modificare lo stile del sottotitolo dello schema</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097FB6-2973-48BC-B7AB-4523D6CFBBF3}"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4199592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4324686-9321-4ABB-88C5-0CF9536C3BFF}"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1225181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1" y="1709739"/>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A7A39C7-3C14-4EFA-870E-DDA65D175FC0}"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877707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609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97600" y="1600201"/>
            <a:ext cx="5384800" cy="4525963"/>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5B6567F-3102-404B-9682-26D668B176F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22337803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40317" y="365126"/>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40318" y="2505075"/>
            <a:ext cx="5158316"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71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AFA4C6-AB9C-4FC9-BB91-E8B664F6811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4691803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187E469C-7175-4B89-A30E-E5E77BE013D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343502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A6DC947-A4CE-476A-9C27-B1DC4F5C859E}"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457823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7BDE7A-38C7-4DF0-8273-938703A0489C}"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1803732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p>
            <a:fld id="{45ABFC3D-FFCA-45CB-829D-C70ED5A5EE83}" type="datetimeFigureOut">
              <a:rPr lang="en-US" smtClean="0"/>
              <a:t>6/26/2013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25010689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40318" y="457200"/>
            <a:ext cx="393276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E5A53C1-2A01-4DCF-B395-B9F3848378C8}"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304919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D2DB11D-8BA7-40EA-8F6E-46482D642D01}"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5814218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39"/>
            <a:ext cx="27432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609600" y="274639"/>
            <a:ext cx="80264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BB33BDF-6738-41B7-ABD2-7A6992E61542}" type="slidenum">
              <a:rPr lang="en-US">
                <a:solidFill>
                  <a:srgbClr val="000000"/>
                </a:solidFill>
              </a:rPr>
              <a:pPr>
                <a:defRPr/>
              </a:pPr>
              <a:t>‹N›</a:t>
            </a:fld>
            <a:endParaRPr lang="en-US">
              <a:solidFill>
                <a:srgbClr val="000000"/>
              </a:solidFill>
            </a:endParaRPr>
          </a:p>
        </p:txBody>
      </p:sp>
    </p:spTree>
    <p:extLst>
      <p:ext uri="{BB962C8B-B14F-4D97-AF65-F5344CB8AC3E}">
        <p14:creationId xmlns:p14="http://schemas.microsoft.com/office/powerpoint/2010/main" val="77592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smtClean="0"/>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45ABFC3D-FFCA-45CB-829D-C70ED5A5EE83}" type="datetimeFigureOut">
              <a:rPr lang="en-US" smtClean="0"/>
              <a:t>6/26/2013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2120868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4"/>
          <p:cNvSpPr>
            <a:spLocks noGrp="1"/>
          </p:cNvSpPr>
          <p:nvPr>
            <p:ph type="dt" sz="half" idx="10"/>
          </p:nvPr>
        </p:nvSpPr>
        <p:spPr/>
        <p:txBody>
          <a:bodyPr/>
          <a:lstStyle/>
          <a:p>
            <a:fld id="{45ABFC3D-FFCA-45CB-829D-C70ED5A5EE83}" type="datetimeFigureOut">
              <a:rPr lang="en-US" smtClean="0"/>
              <a:t>6/26/2013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17963293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smtClean="0"/>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6"/>
          <p:cNvSpPr>
            <a:spLocks noGrp="1"/>
          </p:cNvSpPr>
          <p:nvPr>
            <p:ph type="dt" sz="half" idx="10"/>
          </p:nvPr>
        </p:nvSpPr>
        <p:spPr/>
        <p:txBody>
          <a:bodyPr/>
          <a:lstStyle/>
          <a:p>
            <a:fld id="{45ABFC3D-FFCA-45CB-829D-C70ED5A5EE83}" type="datetimeFigureOut">
              <a:rPr lang="en-US" smtClean="0"/>
              <a:t>6/26/2013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891918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2"/>
          <p:cNvSpPr>
            <a:spLocks noGrp="1"/>
          </p:cNvSpPr>
          <p:nvPr>
            <p:ph type="dt" sz="half" idx="10"/>
          </p:nvPr>
        </p:nvSpPr>
        <p:spPr/>
        <p:txBody>
          <a:bodyPr/>
          <a:lstStyle/>
          <a:p>
            <a:fld id="{45ABFC3D-FFCA-45CB-829D-C70ED5A5EE83}" type="datetimeFigureOut">
              <a:rPr lang="en-US" smtClean="0"/>
              <a:t>6/26/2013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1499397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45ABFC3D-FFCA-45CB-829D-C70ED5A5EE83}" type="datetimeFigureOut">
              <a:rPr lang="en-US" smtClean="0"/>
              <a:t>6/26/2013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3285983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ABFC3D-FFCA-45CB-829D-C70ED5A5EE83}" type="datetimeFigureOut">
              <a:rPr lang="en-US" smtClean="0"/>
              <a:t>6/26/2013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38482105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smtClean="0"/>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45ABFC3D-FFCA-45CB-829D-C70ED5A5EE83}" type="datetimeFigureOut">
              <a:rPr lang="en-US" smtClean="0"/>
              <a:t>6/26/2013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D2EFDC48-F707-4E4C-AB99-CDFE7BF1E2DC}" type="slidenum">
              <a:rPr lang="en-US" smtClean="0"/>
              <a:t>‹N›</a:t>
            </a:fld>
            <a:endParaRPr lang="en-US"/>
          </a:p>
        </p:txBody>
      </p:sp>
    </p:spTree>
    <p:extLst>
      <p:ext uri="{BB962C8B-B14F-4D97-AF65-F5344CB8AC3E}">
        <p14:creationId xmlns:p14="http://schemas.microsoft.com/office/powerpoint/2010/main" val="20528276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ABFC3D-FFCA-45CB-829D-C70ED5A5EE83}" type="datetimeFigureOut">
              <a:rPr lang="en-US" smtClean="0"/>
              <a:t>6/26/2013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EFDC48-F707-4E4C-AB99-CDFE7BF1E2DC}" type="slidenum">
              <a:rPr lang="en-US" smtClean="0"/>
              <a:t>‹N›</a:t>
            </a:fld>
            <a:endParaRPr lang="en-US"/>
          </a:p>
        </p:txBody>
      </p:sp>
    </p:spTree>
    <p:extLst>
      <p:ext uri="{BB962C8B-B14F-4D97-AF65-F5344CB8AC3E}">
        <p14:creationId xmlns:p14="http://schemas.microsoft.com/office/powerpoint/2010/main" val="3933894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C92C126-963F-4920-AA1C-E94B9A3C9FCA}" type="slidenum">
              <a:rPr lang="en-US">
                <a:solidFill>
                  <a:srgbClr val="000000"/>
                </a:solidFill>
              </a:rPr>
              <a:pPr fontAlgn="base">
                <a:spcBef>
                  <a:spcPct val="0"/>
                </a:spcBef>
                <a:spcAft>
                  <a:spcPct val="0"/>
                </a:spcAft>
                <a:defRPr/>
              </a:pPr>
              <a:t>‹N›</a:t>
            </a:fld>
            <a:endParaRPr lang="en-US">
              <a:solidFill>
                <a:srgbClr val="000000"/>
              </a:solidFill>
            </a:endParaRPr>
          </a:p>
        </p:txBody>
      </p:sp>
    </p:spTree>
    <p:extLst>
      <p:ext uri="{BB962C8B-B14F-4D97-AF65-F5344CB8AC3E}">
        <p14:creationId xmlns:p14="http://schemas.microsoft.com/office/powerpoint/2010/main" val="39270428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7.bin"/></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notesSlide" Target="../notesSlides/notesSlide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3.wmf"/><Relationship Id="rId11" Type="http://schemas.openxmlformats.org/officeDocument/2006/relationships/image" Target="../media/image7.wmf"/><Relationship Id="rId5" Type="http://schemas.openxmlformats.org/officeDocument/2006/relationships/oleObject" Target="../embeddings/oleObject1.bin"/><Relationship Id="rId10" Type="http://schemas.openxmlformats.org/officeDocument/2006/relationships/image" Target="../media/image5.wmf"/><Relationship Id="rId4" Type="http://schemas.openxmlformats.org/officeDocument/2006/relationships/image" Target="../media/image6.wmf"/><Relationship Id="rId9"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notesSlide" Target="../notesSlides/notesSlide9.xml"/><Relationship Id="rId7" Type="http://schemas.openxmlformats.org/officeDocument/2006/relationships/image" Target="../media/image9.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8.wmf"/><Relationship Id="rId4" Type="http://schemas.openxmlformats.org/officeDocument/2006/relationships/oleObject" Target="../embeddings/oleObject4.bin"/><Relationship Id="rId9"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
          <p:cNvSpPr txBox="1">
            <a:spLocks noChangeArrowheads="1"/>
          </p:cNvSpPr>
          <p:nvPr/>
        </p:nvSpPr>
        <p:spPr bwMode="auto">
          <a:xfrm>
            <a:off x="1128544" y="881556"/>
            <a:ext cx="5946511"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err="1" smtClean="0">
                <a:solidFill>
                  <a:srgbClr val="000000"/>
                </a:solidFill>
                <a:latin typeface="Comic Sans MS" panose="030F0702030302020204" pitchFamily="66" charset="0"/>
              </a:rPr>
              <a:t>Rivelatori</a:t>
            </a:r>
            <a:r>
              <a:rPr lang="en-US" sz="2400" dirty="0" smtClean="0">
                <a:solidFill>
                  <a:srgbClr val="000000"/>
                </a:solidFill>
                <a:latin typeface="Comic Sans MS" panose="030F0702030302020204" pitchFamily="66" charset="0"/>
              </a:rPr>
              <a:t> </a:t>
            </a:r>
            <a:r>
              <a:rPr lang="en-US" sz="2400" dirty="0" err="1" smtClean="0">
                <a:solidFill>
                  <a:srgbClr val="000000"/>
                </a:solidFill>
                <a:latin typeface="Comic Sans MS" panose="030F0702030302020204" pitchFamily="66" charset="0"/>
              </a:rPr>
              <a:t>Termici</a:t>
            </a:r>
            <a:r>
              <a:rPr lang="en-US" sz="2400" dirty="0" smtClean="0">
                <a:solidFill>
                  <a:srgbClr val="000000"/>
                </a:solidFill>
                <a:latin typeface="Comic Sans MS" panose="030F0702030302020204" pitchFamily="66" charset="0"/>
              </a:rPr>
              <a:t> </a:t>
            </a:r>
            <a:r>
              <a:rPr lang="en-US" sz="2400" dirty="0" err="1" smtClean="0">
                <a:solidFill>
                  <a:srgbClr val="000000"/>
                </a:solidFill>
                <a:latin typeface="Comic Sans MS" panose="030F0702030302020204" pitchFamily="66" charset="0"/>
              </a:rPr>
              <a:t>basati</a:t>
            </a:r>
            <a:r>
              <a:rPr lang="en-US" sz="2400" dirty="0" smtClean="0">
                <a:solidFill>
                  <a:srgbClr val="000000"/>
                </a:solidFill>
                <a:latin typeface="Comic Sans MS" panose="030F0702030302020204" pitchFamily="66" charset="0"/>
              </a:rPr>
              <a:t> </a:t>
            </a:r>
            <a:r>
              <a:rPr lang="en-US" sz="2400" dirty="0" err="1" smtClean="0">
                <a:solidFill>
                  <a:srgbClr val="000000"/>
                </a:solidFill>
                <a:latin typeface="Comic Sans MS" panose="030F0702030302020204" pitchFamily="66" charset="0"/>
              </a:rPr>
              <a:t>su</a:t>
            </a:r>
            <a:r>
              <a:rPr lang="en-US" sz="2400" dirty="0" smtClean="0">
                <a:solidFill>
                  <a:srgbClr val="000000"/>
                </a:solidFill>
                <a:latin typeface="Comic Sans MS" panose="030F0702030302020204" pitchFamily="66" charset="0"/>
              </a:rPr>
              <a:t> </a:t>
            </a:r>
            <a:r>
              <a:rPr lang="en-US" sz="2400" dirty="0" err="1" smtClean="0">
                <a:solidFill>
                  <a:srgbClr val="000000"/>
                </a:solidFill>
                <a:latin typeface="Comic Sans MS" panose="030F0702030302020204" pitchFamily="66" charset="0"/>
              </a:rPr>
              <a:t>Grafene</a:t>
            </a:r>
            <a:endParaRPr lang="en-US" sz="2400" dirty="0" smtClean="0">
              <a:solidFill>
                <a:srgbClr val="000000"/>
              </a:solidFill>
              <a:latin typeface="Comic Sans MS" panose="030F0702030302020204" pitchFamily="66" charset="0"/>
            </a:endParaRPr>
          </a:p>
          <a:p>
            <a:pPr fontAlgn="base">
              <a:spcBef>
                <a:spcPct val="0"/>
              </a:spcBef>
              <a:spcAft>
                <a:spcPct val="0"/>
              </a:spcAft>
            </a:pPr>
            <a:endParaRPr lang="en-US" sz="2400" dirty="0" smtClean="0">
              <a:solidFill>
                <a:srgbClr val="000000"/>
              </a:solidFill>
              <a:latin typeface="Comic Sans MS" panose="030F0702030302020204" pitchFamily="66" charset="0"/>
            </a:endParaRPr>
          </a:p>
          <a:p>
            <a:pPr fontAlgn="base">
              <a:spcBef>
                <a:spcPct val="0"/>
              </a:spcBef>
              <a:spcAft>
                <a:spcPct val="0"/>
              </a:spcAft>
            </a:pPr>
            <a:endParaRPr lang="it-IT" sz="2400" dirty="0">
              <a:solidFill>
                <a:srgbClr val="000000"/>
              </a:solidFill>
              <a:latin typeface="Comic Sans MS" panose="030F0702030302020204" pitchFamily="66" charset="0"/>
            </a:endParaRPr>
          </a:p>
          <a:p>
            <a:pPr fontAlgn="base">
              <a:spcBef>
                <a:spcPct val="0"/>
              </a:spcBef>
              <a:spcAft>
                <a:spcPct val="0"/>
              </a:spcAft>
            </a:pPr>
            <a:r>
              <a:rPr lang="it-IT" sz="2400" dirty="0" smtClean="0">
                <a:solidFill>
                  <a:srgbClr val="000000"/>
                </a:solidFill>
                <a:latin typeface="Comic Sans MS" panose="030F0702030302020204" pitchFamily="66" charset="0"/>
              </a:rPr>
              <a:t>SIGLA: GTD</a:t>
            </a:r>
          </a:p>
          <a:p>
            <a:pPr fontAlgn="base">
              <a:spcBef>
                <a:spcPct val="0"/>
              </a:spcBef>
              <a:spcAft>
                <a:spcPct val="0"/>
              </a:spcAft>
            </a:pPr>
            <a:r>
              <a:rPr lang="en-US" sz="2400" dirty="0" smtClean="0">
                <a:solidFill>
                  <a:srgbClr val="000000"/>
                </a:solidFill>
                <a:latin typeface="Comic Sans MS" panose="030F0702030302020204" pitchFamily="66" charset="0"/>
              </a:rPr>
              <a:t>(Graphene-based </a:t>
            </a:r>
            <a:r>
              <a:rPr lang="en-US" sz="2400" dirty="0">
                <a:solidFill>
                  <a:srgbClr val="000000"/>
                </a:solidFill>
                <a:latin typeface="Comic Sans MS" panose="030F0702030302020204" pitchFamily="66" charset="0"/>
              </a:rPr>
              <a:t>Thermal </a:t>
            </a:r>
            <a:r>
              <a:rPr lang="en-US" sz="2400" dirty="0" smtClean="0">
                <a:solidFill>
                  <a:srgbClr val="000000"/>
                </a:solidFill>
                <a:latin typeface="Comic Sans MS" panose="030F0702030302020204" pitchFamily="66" charset="0"/>
              </a:rPr>
              <a:t>Detector)</a:t>
            </a:r>
            <a:endParaRPr lang="en-US" sz="2400" dirty="0">
              <a:solidFill>
                <a:srgbClr val="000000"/>
              </a:solidFill>
              <a:latin typeface="Comic Sans MS" panose="030F0702030302020204" pitchFamily="66" charset="0"/>
            </a:endParaRPr>
          </a:p>
        </p:txBody>
      </p:sp>
      <p:pic>
        <p:nvPicPr>
          <p:cNvPr id="5" name="Picture 136" descr="300px-Graph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065" y="943694"/>
            <a:ext cx="3250795" cy="259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8"/>
          <p:cNvSpPr txBox="1">
            <a:spLocks noChangeArrowheads="1"/>
          </p:cNvSpPr>
          <p:nvPr/>
        </p:nvSpPr>
        <p:spPr bwMode="auto">
          <a:xfrm>
            <a:off x="480478" y="4229920"/>
            <a:ext cx="1024375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dirty="0" smtClean="0">
                <a:solidFill>
                  <a:srgbClr val="000000"/>
                </a:solidFill>
                <a:latin typeface="Comic Sans MS" panose="030F0702030302020204" pitchFamily="66" charset="0"/>
              </a:rPr>
              <a:t>Paolo Falferi  </a:t>
            </a:r>
          </a:p>
          <a:p>
            <a:pPr fontAlgn="base">
              <a:spcBef>
                <a:spcPct val="0"/>
              </a:spcBef>
              <a:spcAft>
                <a:spcPct val="0"/>
              </a:spcAft>
            </a:pPr>
            <a:endParaRPr lang="it-IT" dirty="0" smtClean="0">
              <a:solidFill>
                <a:srgbClr val="000000"/>
              </a:solidFill>
              <a:latin typeface="Comic Sans MS" panose="030F0702030302020204" pitchFamily="66" charset="0"/>
            </a:endParaRPr>
          </a:p>
          <a:p>
            <a:pPr fontAlgn="base">
              <a:spcBef>
                <a:spcPct val="0"/>
              </a:spcBef>
              <a:spcAft>
                <a:spcPct val="0"/>
              </a:spcAft>
            </a:pPr>
            <a:r>
              <a:rPr lang="it-IT" dirty="0" smtClean="0">
                <a:solidFill>
                  <a:srgbClr val="000000"/>
                </a:solidFill>
                <a:latin typeface="Comic Sans MS" panose="030F0702030302020204" pitchFamily="66" charset="0"/>
              </a:rPr>
              <a:t>INFN – </a:t>
            </a:r>
            <a:r>
              <a:rPr lang="en-US" dirty="0" smtClean="0">
                <a:solidFill>
                  <a:srgbClr val="000000"/>
                </a:solidFill>
                <a:latin typeface="Comic Sans MS" panose="030F0702030302020204" pitchFamily="66" charset="0"/>
              </a:rPr>
              <a:t>TIFPA (Trento </a:t>
            </a:r>
            <a:r>
              <a:rPr lang="en-US" dirty="0">
                <a:solidFill>
                  <a:srgbClr val="000000"/>
                </a:solidFill>
                <a:latin typeface="Comic Sans MS" panose="030F0702030302020204" pitchFamily="66" charset="0"/>
              </a:rPr>
              <a:t>Institute for Fundamental Physics and </a:t>
            </a:r>
            <a:r>
              <a:rPr lang="en-US" dirty="0" smtClean="0">
                <a:solidFill>
                  <a:srgbClr val="000000"/>
                </a:solidFill>
                <a:latin typeface="Comic Sans MS" panose="030F0702030302020204" pitchFamily="66" charset="0"/>
              </a:rPr>
              <a:t>Applications)</a:t>
            </a:r>
            <a:r>
              <a:rPr lang="it-IT" dirty="0" smtClean="0">
                <a:solidFill>
                  <a:srgbClr val="000000"/>
                </a:solidFill>
                <a:latin typeface="Comic Sans MS" panose="030F0702030302020204" pitchFamily="66" charset="0"/>
              </a:rPr>
              <a:t> </a:t>
            </a:r>
          </a:p>
        </p:txBody>
      </p:sp>
    </p:spTree>
    <p:extLst>
      <p:ext uri="{BB962C8B-B14F-4D97-AF65-F5344CB8AC3E}">
        <p14:creationId xmlns:p14="http://schemas.microsoft.com/office/powerpoint/2010/main" val="9616970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ChangeArrowheads="1"/>
          </p:cNvSpPr>
          <p:nvPr/>
        </p:nvSpPr>
        <p:spPr bwMode="auto">
          <a:xfrm>
            <a:off x="1524001" y="85355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40963" name="Object 3"/>
          <p:cNvGraphicFramePr>
            <a:graphicFrameLocks noChangeAspect="1"/>
          </p:cNvGraphicFramePr>
          <p:nvPr/>
        </p:nvGraphicFramePr>
        <p:xfrm>
          <a:off x="1379537" y="1038226"/>
          <a:ext cx="7051676" cy="5516563"/>
        </p:xfrm>
        <a:graphic>
          <a:graphicData uri="http://schemas.openxmlformats.org/presentationml/2006/ole">
            <mc:AlternateContent xmlns:mc="http://schemas.openxmlformats.org/markup-compatibility/2006">
              <mc:Choice xmlns:v="urn:schemas-microsoft-com:vml" Requires="v">
                <p:oleObj spid="_x0000_s3253" name="Graph" r:id="rId4" imgW="9720072" imgH="7604760" progId="Origin50.Graph">
                  <p:embed/>
                </p:oleObj>
              </mc:Choice>
              <mc:Fallback>
                <p:oleObj name="Graph" r:id="rId4" imgW="9720072" imgH="7604760" progId="Origin50.Grap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9537" y="1038226"/>
                        <a:ext cx="7051676" cy="5516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5" name="Text Box 5"/>
          <p:cNvSpPr txBox="1">
            <a:spLocks noChangeArrowheads="1"/>
          </p:cNvSpPr>
          <p:nvPr/>
        </p:nvSpPr>
        <p:spPr bwMode="auto">
          <a:xfrm>
            <a:off x="8543926" y="2116138"/>
            <a:ext cx="1871663"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rgbClr val="FF3300"/>
                </a:solidFill>
              </a:rPr>
              <a:t>Measuring Time</a:t>
            </a:r>
            <a:r>
              <a:rPr lang="en-US"/>
              <a:t> t</a:t>
            </a:r>
            <a:r>
              <a:rPr lang="en-US" baseline="-25000"/>
              <a:t>M</a:t>
            </a:r>
            <a:r>
              <a:rPr lang="en-US"/>
              <a:t>=130s</a:t>
            </a:r>
          </a:p>
          <a:p>
            <a:endParaRPr lang="en-US"/>
          </a:p>
          <a:p>
            <a:r>
              <a:rPr lang="en-US">
                <a:solidFill>
                  <a:srgbClr val="FF3300"/>
                </a:solidFill>
                <a:latin typeface="Symbol" panose="05050102010706020507" pitchFamily="18" charset="2"/>
              </a:rPr>
              <a:t>D</a:t>
            </a:r>
            <a:r>
              <a:rPr lang="en-US">
                <a:solidFill>
                  <a:srgbClr val="FF3300"/>
                </a:solidFill>
              </a:rPr>
              <a:t>T/T</a:t>
            </a:r>
            <a:r>
              <a:rPr lang="en-US">
                <a:solidFill>
                  <a:srgbClr val="FF3300"/>
                </a:solidFill>
                <a:cs typeface="Times New Roman" panose="02020603050405020304" pitchFamily="18" charset="0"/>
              </a:rPr>
              <a:t>≈0.4%</a:t>
            </a:r>
            <a:r>
              <a:rPr lang="en-US">
                <a:cs typeface="Times New Roman" panose="02020603050405020304" pitchFamily="18" charset="0"/>
              </a:rPr>
              <a:t> is temperature independent</a:t>
            </a:r>
          </a:p>
        </p:txBody>
      </p:sp>
      <p:grpSp>
        <p:nvGrpSpPr>
          <p:cNvPr id="10" name="Gruppo 9"/>
          <p:cNvGrpSpPr/>
          <p:nvPr/>
        </p:nvGrpSpPr>
        <p:grpSpPr>
          <a:xfrm>
            <a:off x="3507219" y="322263"/>
            <a:ext cx="5170779" cy="814694"/>
            <a:chOff x="3507219" y="322263"/>
            <a:chExt cx="5170779" cy="814694"/>
          </a:xfrm>
        </p:grpSpPr>
        <p:sp>
          <p:nvSpPr>
            <p:cNvPr id="11" name="CasellaDiTesto 10"/>
            <p:cNvSpPr txBox="1"/>
            <p:nvPr/>
          </p:nvSpPr>
          <p:spPr>
            <a:xfrm>
              <a:off x="3641042" y="736847"/>
              <a:ext cx="5036956" cy="400110"/>
            </a:xfrm>
            <a:prstGeom prst="rect">
              <a:avLst/>
            </a:prstGeom>
            <a:noFill/>
          </p:spPr>
          <p:txBody>
            <a:bodyPr wrap="none" rtlCol="0">
              <a:spAutoFit/>
            </a:bodyPr>
            <a:lstStyle/>
            <a:p>
              <a:r>
                <a:rPr lang="it-IT" sz="2000" dirty="0" smtClean="0">
                  <a:latin typeface="Comic Sans MS" panose="030F0702030302020204" pitchFamily="66" charset="0"/>
                </a:rPr>
                <a:t>SQUID </a:t>
              </a:r>
              <a:r>
                <a:rPr lang="it-IT" sz="2000" dirty="0" err="1" smtClean="0">
                  <a:latin typeface="Comic Sans MS" panose="030F0702030302020204" pitchFamily="66" charset="0"/>
                </a:rPr>
                <a:t>Noise</a:t>
              </a:r>
              <a:r>
                <a:rPr lang="it-IT" sz="2000" dirty="0" smtClean="0">
                  <a:latin typeface="Comic Sans MS" panose="030F0702030302020204" pitchFamily="66" charset="0"/>
                </a:rPr>
                <a:t> </a:t>
              </a:r>
              <a:r>
                <a:rPr lang="it-IT" sz="2000" dirty="0" err="1">
                  <a:latin typeface="Comic Sans MS" panose="030F0702030302020204" pitchFamily="66" charset="0"/>
                </a:rPr>
                <a:t>T</a:t>
              </a:r>
              <a:r>
                <a:rPr lang="it-IT" sz="2000" dirty="0" err="1" smtClean="0">
                  <a:latin typeface="Comic Sans MS" panose="030F0702030302020204" pitchFamily="66" charset="0"/>
                </a:rPr>
                <a:t>hermometry</a:t>
              </a:r>
              <a:r>
                <a:rPr lang="it-IT" sz="2000" dirty="0" smtClean="0">
                  <a:latin typeface="Comic Sans MS" panose="030F0702030302020204" pitchFamily="66" charset="0"/>
                </a:rPr>
                <a:t>: an </a:t>
              </a:r>
              <a:r>
                <a:rPr lang="it-IT" sz="2000" dirty="0" err="1" smtClean="0">
                  <a:latin typeface="Comic Sans MS" panose="030F0702030302020204" pitchFamily="66" charset="0"/>
                </a:rPr>
                <a:t>example</a:t>
              </a:r>
              <a:endParaRPr lang="en-US" sz="2000" dirty="0">
                <a:latin typeface="Comic Sans MS" panose="030F0702030302020204" pitchFamily="66" charset="0"/>
              </a:endParaRPr>
            </a:p>
          </p:txBody>
        </p:sp>
        <p:sp>
          <p:nvSpPr>
            <p:cNvPr id="12"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grpSp>
      <p:sp>
        <p:nvSpPr>
          <p:cNvPr id="8" name="Text Box 6"/>
          <p:cNvSpPr txBox="1">
            <a:spLocks noChangeArrowheads="1"/>
          </p:cNvSpPr>
          <p:nvPr/>
        </p:nvSpPr>
        <p:spPr bwMode="auto">
          <a:xfrm>
            <a:off x="8291764" y="4169004"/>
            <a:ext cx="363378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it-IT" sz="1200" dirty="0">
                <a:latin typeface="Comic Sans MS" panose="030F0702030302020204" pitchFamily="66" charset="0"/>
              </a:rPr>
              <a:t>P. Falferi and R. Mezzena, </a:t>
            </a:r>
          </a:p>
          <a:p>
            <a:r>
              <a:rPr lang="en-US" sz="1200" dirty="0">
                <a:latin typeface="Comic Sans MS" panose="030F0702030302020204" pitchFamily="66" charset="0"/>
              </a:rPr>
              <a:t>IEEE Trans. Appl. </a:t>
            </a:r>
            <a:r>
              <a:rPr lang="en-US" sz="1200" dirty="0" err="1">
                <a:latin typeface="Comic Sans MS" panose="030F0702030302020204" pitchFamily="66" charset="0"/>
              </a:rPr>
              <a:t>Supercond</a:t>
            </a:r>
            <a:r>
              <a:rPr lang="en-US" sz="1200" dirty="0">
                <a:latin typeface="Comic Sans MS" panose="030F0702030302020204" pitchFamily="66" charset="0"/>
              </a:rPr>
              <a:t>., 21 (2011) 48</a:t>
            </a:r>
          </a:p>
        </p:txBody>
      </p:sp>
    </p:spTree>
    <p:extLst>
      <p:ext uri="{BB962C8B-B14F-4D97-AF65-F5344CB8AC3E}">
        <p14:creationId xmlns:p14="http://schemas.microsoft.com/office/powerpoint/2010/main" val="11015720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 name="Segnaposto numero diapositiva 3"/>
          <p:cNvSpPr>
            <a:spLocks noGrp="1"/>
          </p:cNvSpPr>
          <p:nvPr>
            <p:ph type="sldNum" sz="quarter" idx="12"/>
          </p:nvPr>
        </p:nvSpPr>
        <p:spPr/>
        <p:txBody>
          <a:bodyPr/>
          <a:lstStyle/>
          <a:p>
            <a:fld id="{CA7251E6-71E0-492C-8DD9-B0874E05ADDC}" type="slidenum">
              <a:rPr lang="en-US"/>
              <a:pPr/>
              <a:t>11</a:t>
            </a:fld>
            <a:endParaRPr lang="en-US"/>
          </a:p>
        </p:txBody>
      </p:sp>
      <p:grpSp>
        <p:nvGrpSpPr>
          <p:cNvPr id="45059" name="Group 3"/>
          <p:cNvGrpSpPr>
            <a:grpSpLocks/>
          </p:cNvGrpSpPr>
          <p:nvPr/>
        </p:nvGrpSpPr>
        <p:grpSpPr bwMode="auto">
          <a:xfrm>
            <a:off x="5521326" y="3185066"/>
            <a:ext cx="3959225" cy="2222500"/>
            <a:chOff x="2245" y="1457"/>
            <a:chExt cx="2494" cy="1400"/>
          </a:xfrm>
        </p:grpSpPr>
        <p:grpSp>
          <p:nvGrpSpPr>
            <p:cNvPr id="45060" name="Group 4"/>
            <p:cNvGrpSpPr>
              <a:grpSpLocks noChangeAspect="1"/>
            </p:cNvGrpSpPr>
            <p:nvPr/>
          </p:nvGrpSpPr>
          <p:grpSpPr bwMode="auto">
            <a:xfrm>
              <a:off x="2761" y="2035"/>
              <a:ext cx="84" cy="84"/>
              <a:chOff x="3969" y="6804"/>
              <a:chExt cx="567" cy="567"/>
            </a:xfrm>
          </p:grpSpPr>
          <p:sp>
            <p:nvSpPr>
              <p:cNvPr id="45061" name="Line 5"/>
              <p:cNvSpPr>
                <a:spLocks noChangeAspect="1" noChangeShapeType="1"/>
              </p:cNvSpPr>
              <p:nvPr/>
            </p:nvSpPr>
            <p:spPr bwMode="auto">
              <a:xfrm>
                <a:off x="3969" y="6804"/>
                <a:ext cx="567" cy="56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62" name="Line 6"/>
              <p:cNvSpPr>
                <a:spLocks noChangeAspect="1" noChangeShapeType="1"/>
              </p:cNvSpPr>
              <p:nvPr/>
            </p:nvSpPr>
            <p:spPr bwMode="auto">
              <a:xfrm flipH="1">
                <a:off x="3969" y="6804"/>
                <a:ext cx="567" cy="56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63" name="Group 7"/>
            <p:cNvGrpSpPr>
              <a:grpSpLocks noChangeAspect="1"/>
            </p:cNvGrpSpPr>
            <p:nvPr/>
          </p:nvGrpSpPr>
          <p:grpSpPr bwMode="auto">
            <a:xfrm>
              <a:off x="2353" y="2032"/>
              <a:ext cx="85" cy="84"/>
              <a:chOff x="3969" y="6804"/>
              <a:chExt cx="567" cy="567"/>
            </a:xfrm>
          </p:grpSpPr>
          <p:sp>
            <p:nvSpPr>
              <p:cNvPr id="45064" name="Line 8"/>
              <p:cNvSpPr>
                <a:spLocks noChangeAspect="1" noChangeShapeType="1"/>
              </p:cNvSpPr>
              <p:nvPr/>
            </p:nvSpPr>
            <p:spPr bwMode="auto">
              <a:xfrm>
                <a:off x="3969" y="6804"/>
                <a:ext cx="567" cy="56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65" name="Line 9"/>
              <p:cNvSpPr>
                <a:spLocks noChangeAspect="1" noChangeShapeType="1"/>
              </p:cNvSpPr>
              <p:nvPr/>
            </p:nvSpPr>
            <p:spPr bwMode="auto">
              <a:xfrm flipH="1">
                <a:off x="3969" y="6804"/>
                <a:ext cx="567" cy="56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66" name="Group 10"/>
            <p:cNvGrpSpPr>
              <a:grpSpLocks noChangeAspect="1"/>
            </p:cNvGrpSpPr>
            <p:nvPr/>
          </p:nvGrpSpPr>
          <p:grpSpPr bwMode="auto">
            <a:xfrm>
              <a:off x="2395" y="1867"/>
              <a:ext cx="408" cy="414"/>
              <a:chOff x="2599" y="8249"/>
              <a:chExt cx="452" cy="452"/>
            </a:xfrm>
          </p:grpSpPr>
          <p:grpSp>
            <p:nvGrpSpPr>
              <p:cNvPr id="45067" name="Group 11"/>
              <p:cNvGrpSpPr>
                <a:grpSpLocks noChangeAspect="1"/>
              </p:cNvGrpSpPr>
              <p:nvPr/>
            </p:nvGrpSpPr>
            <p:grpSpPr bwMode="auto">
              <a:xfrm>
                <a:off x="2825" y="8249"/>
                <a:ext cx="226" cy="452"/>
                <a:chOff x="2825" y="8249"/>
                <a:chExt cx="226" cy="452"/>
              </a:xfrm>
            </p:grpSpPr>
            <p:sp>
              <p:nvSpPr>
                <p:cNvPr id="45068" name="Arc 12"/>
                <p:cNvSpPr>
                  <a:spLocks noChangeAspect="1"/>
                </p:cNvSpPr>
                <p:nvPr/>
              </p:nvSpPr>
              <p:spPr bwMode="auto">
                <a:xfrm>
                  <a:off x="2825" y="8249"/>
                  <a:ext cx="226" cy="2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69" name="Arc 13"/>
                <p:cNvSpPr>
                  <a:spLocks noChangeAspect="1"/>
                </p:cNvSpPr>
                <p:nvPr/>
              </p:nvSpPr>
              <p:spPr bwMode="auto">
                <a:xfrm rot="5400000">
                  <a:off x="2825" y="8475"/>
                  <a:ext cx="226" cy="2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70" name="Group 14"/>
              <p:cNvGrpSpPr>
                <a:grpSpLocks noChangeAspect="1"/>
              </p:cNvGrpSpPr>
              <p:nvPr/>
            </p:nvGrpSpPr>
            <p:grpSpPr bwMode="auto">
              <a:xfrm flipH="1">
                <a:off x="2599" y="8249"/>
                <a:ext cx="226" cy="452"/>
                <a:chOff x="2825" y="8249"/>
                <a:chExt cx="226" cy="452"/>
              </a:xfrm>
            </p:grpSpPr>
            <p:sp>
              <p:nvSpPr>
                <p:cNvPr id="45071" name="Arc 15"/>
                <p:cNvSpPr>
                  <a:spLocks noChangeAspect="1"/>
                </p:cNvSpPr>
                <p:nvPr/>
              </p:nvSpPr>
              <p:spPr bwMode="auto">
                <a:xfrm>
                  <a:off x="2825" y="8249"/>
                  <a:ext cx="226" cy="2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72" name="Arc 16"/>
                <p:cNvSpPr>
                  <a:spLocks noChangeAspect="1"/>
                </p:cNvSpPr>
                <p:nvPr/>
              </p:nvSpPr>
              <p:spPr bwMode="auto">
                <a:xfrm rot="5400000">
                  <a:off x="2825" y="8475"/>
                  <a:ext cx="226" cy="22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073" name="Group 17"/>
            <p:cNvGrpSpPr>
              <a:grpSpLocks noChangeAspect="1"/>
            </p:cNvGrpSpPr>
            <p:nvPr/>
          </p:nvGrpSpPr>
          <p:grpSpPr bwMode="auto">
            <a:xfrm flipV="1">
              <a:off x="2347" y="2601"/>
              <a:ext cx="405" cy="51"/>
              <a:chOff x="5537" y="4520"/>
              <a:chExt cx="453" cy="57"/>
            </a:xfrm>
          </p:grpSpPr>
          <p:grpSp>
            <p:nvGrpSpPr>
              <p:cNvPr id="45074" name="Group 18"/>
              <p:cNvGrpSpPr>
                <a:grpSpLocks noChangeAspect="1"/>
              </p:cNvGrpSpPr>
              <p:nvPr/>
            </p:nvGrpSpPr>
            <p:grpSpPr bwMode="auto">
              <a:xfrm rot="5400000">
                <a:off x="5622" y="4435"/>
                <a:ext cx="57" cy="227"/>
                <a:chOff x="5311" y="4859"/>
                <a:chExt cx="113" cy="452"/>
              </a:xfrm>
            </p:grpSpPr>
            <p:grpSp>
              <p:nvGrpSpPr>
                <p:cNvPr id="45075" name="Group 19"/>
                <p:cNvGrpSpPr>
                  <a:grpSpLocks noChangeAspect="1"/>
                </p:cNvGrpSpPr>
                <p:nvPr/>
              </p:nvGrpSpPr>
              <p:grpSpPr bwMode="auto">
                <a:xfrm flipV="1">
                  <a:off x="5311" y="4859"/>
                  <a:ext cx="113" cy="226"/>
                  <a:chOff x="5311" y="4859"/>
                  <a:chExt cx="113" cy="226"/>
                </a:xfrm>
              </p:grpSpPr>
              <p:sp>
                <p:nvSpPr>
                  <p:cNvPr id="45076"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77"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78" name="Group 22"/>
                <p:cNvGrpSpPr>
                  <a:grpSpLocks noChangeAspect="1"/>
                </p:cNvGrpSpPr>
                <p:nvPr/>
              </p:nvGrpSpPr>
              <p:grpSpPr bwMode="auto">
                <a:xfrm flipV="1">
                  <a:off x="5311" y="5085"/>
                  <a:ext cx="113" cy="226"/>
                  <a:chOff x="5311" y="4859"/>
                  <a:chExt cx="113" cy="226"/>
                </a:xfrm>
              </p:grpSpPr>
              <p:sp>
                <p:nvSpPr>
                  <p:cNvPr id="45079"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80"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081" name="Group 25"/>
              <p:cNvGrpSpPr>
                <a:grpSpLocks noChangeAspect="1"/>
              </p:cNvGrpSpPr>
              <p:nvPr/>
            </p:nvGrpSpPr>
            <p:grpSpPr bwMode="auto">
              <a:xfrm rot="5400000">
                <a:off x="5848" y="4435"/>
                <a:ext cx="57" cy="227"/>
                <a:chOff x="5311" y="4859"/>
                <a:chExt cx="113" cy="452"/>
              </a:xfrm>
            </p:grpSpPr>
            <p:grpSp>
              <p:nvGrpSpPr>
                <p:cNvPr id="45082" name="Group 26"/>
                <p:cNvGrpSpPr>
                  <a:grpSpLocks noChangeAspect="1"/>
                </p:cNvGrpSpPr>
                <p:nvPr/>
              </p:nvGrpSpPr>
              <p:grpSpPr bwMode="auto">
                <a:xfrm flipV="1">
                  <a:off x="5311" y="4859"/>
                  <a:ext cx="113" cy="226"/>
                  <a:chOff x="5311" y="4859"/>
                  <a:chExt cx="113" cy="226"/>
                </a:xfrm>
              </p:grpSpPr>
              <p:sp>
                <p:nvSpPr>
                  <p:cNvPr id="45083"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84"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85" name="Group 29"/>
                <p:cNvGrpSpPr>
                  <a:grpSpLocks noChangeAspect="1"/>
                </p:cNvGrpSpPr>
                <p:nvPr/>
              </p:nvGrpSpPr>
              <p:grpSpPr bwMode="auto">
                <a:xfrm flipV="1">
                  <a:off x="5311" y="5085"/>
                  <a:ext cx="113" cy="226"/>
                  <a:chOff x="5311" y="4859"/>
                  <a:chExt cx="113" cy="226"/>
                </a:xfrm>
              </p:grpSpPr>
              <p:sp>
                <p:nvSpPr>
                  <p:cNvPr id="45086"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87"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grpSp>
          <p:nvGrpSpPr>
            <p:cNvPr id="45088" name="Group 32"/>
            <p:cNvGrpSpPr>
              <a:grpSpLocks noChangeAspect="1"/>
            </p:cNvGrpSpPr>
            <p:nvPr/>
          </p:nvGrpSpPr>
          <p:grpSpPr bwMode="auto">
            <a:xfrm>
              <a:off x="2245" y="2647"/>
              <a:ext cx="204" cy="210"/>
              <a:chOff x="7345" y="7119"/>
              <a:chExt cx="226" cy="228"/>
            </a:xfrm>
          </p:grpSpPr>
          <p:sp>
            <p:nvSpPr>
              <p:cNvPr id="45089" name="AutoShape 33"/>
              <p:cNvSpPr>
                <a:spLocks noChangeAspect="1" noChangeArrowheads="1"/>
              </p:cNvSpPr>
              <p:nvPr/>
            </p:nvSpPr>
            <p:spPr bwMode="auto">
              <a:xfrm flipV="1">
                <a:off x="7345" y="7232"/>
                <a:ext cx="226" cy="115"/>
              </a:xfrm>
              <a:prstGeom prst="triangle">
                <a:avLst>
                  <a:gd name="adj" fmla="val 50000"/>
                </a:avLst>
              </a:prstGeom>
              <a:noFill/>
              <a:ln w="2540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90" name="Line 34"/>
              <p:cNvSpPr>
                <a:spLocks noChangeAspect="1" noChangeShapeType="1"/>
              </p:cNvSpPr>
              <p:nvPr/>
            </p:nvSpPr>
            <p:spPr bwMode="auto">
              <a:xfrm flipV="1">
                <a:off x="7458" y="7119"/>
                <a:ext cx="0"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sp>
          <p:nvSpPr>
            <p:cNvPr id="45091" name="Line 35"/>
            <p:cNvSpPr>
              <a:spLocks noChangeAspect="1" noChangeShapeType="1"/>
            </p:cNvSpPr>
            <p:nvPr/>
          </p:nvSpPr>
          <p:spPr bwMode="auto">
            <a:xfrm>
              <a:off x="2747" y="2659"/>
              <a:ext cx="699" cy="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nvGrpSpPr>
            <p:cNvPr id="45092" name="Group 36"/>
            <p:cNvGrpSpPr>
              <a:grpSpLocks noChangeAspect="1"/>
            </p:cNvGrpSpPr>
            <p:nvPr/>
          </p:nvGrpSpPr>
          <p:grpSpPr bwMode="auto">
            <a:xfrm>
              <a:off x="3445" y="2546"/>
              <a:ext cx="411" cy="105"/>
              <a:chOff x="5537" y="4181"/>
              <a:chExt cx="904" cy="113"/>
            </a:xfrm>
          </p:grpSpPr>
          <p:grpSp>
            <p:nvGrpSpPr>
              <p:cNvPr id="45093" name="Group 37"/>
              <p:cNvGrpSpPr>
                <a:grpSpLocks noChangeAspect="1"/>
              </p:cNvGrpSpPr>
              <p:nvPr/>
            </p:nvGrpSpPr>
            <p:grpSpPr bwMode="auto">
              <a:xfrm>
                <a:off x="5537" y="4181"/>
                <a:ext cx="452" cy="113"/>
                <a:chOff x="5537" y="4181"/>
                <a:chExt cx="452" cy="113"/>
              </a:xfrm>
            </p:grpSpPr>
            <p:grpSp>
              <p:nvGrpSpPr>
                <p:cNvPr id="45094" name="Group 38"/>
                <p:cNvGrpSpPr>
                  <a:grpSpLocks noChangeAspect="1"/>
                </p:cNvGrpSpPr>
                <p:nvPr/>
              </p:nvGrpSpPr>
              <p:grpSpPr bwMode="auto">
                <a:xfrm>
                  <a:off x="5537" y="4181"/>
                  <a:ext cx="226" cy="113"/>
                  <a:chOff x="5537" y="4181"/>
                  <a:chExt cx="226" cy="113"/>
                </a:xfrm>
              </p:grpSpPr>
              <p:sp>
                <p:nvSpPr>
                  <p:cNvPr id="45095" name="Line 3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96" name="Line 4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097" name="Group 41"/>
                <p:cNvGrpSpPr>
                  <a:grpSpLocks noChangeAspect="1"/>
                </p:cNvGrpSpPr>
                <p:nvPr/>
              </p:nvGrpSpPr>
              <p:grpSpPr bwMode="auto">
                <a:xfrm>
                  <a:off x="5763" y="4181"/>
                  <a:ext cx="226" cy="113"/>
                  <a:chOff x="5537" y="4181"/>
                  <a:chExt cx="226" cy="113"/>
                </a:xfrm>
              </p:grpSpPr>
              <p:sp>
                <p:nvSpPr>
                  <p:cNvPr id="45098" name="Line 42"/>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099" name="Line 43"/>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100" name="Group 44"/>
              <p:cNvGrpSpPr>
                <a:grpSpLocks noChangeAspect="1"/>
              </p:cNvGrpSpPr>
              <p:nvPr/>
            </p:nvGrpSpPr>
            <p:grpSpPr bwMode="auto">
              <a:xfrm>
                <a:off x="5989" y="4181"/>
                <a:ext cx="452" cy="113"/>
                <a:chOff x="5537" y="4181"/>
                <a:chExt cx="452" cy="113"/>
              </a:xfrm>
            </p:grpSpPr>
            <p:grpSp>
              <p:nvGrpSpPr>
                <p:cNvPr id="45101" name="Group 45"/>
                <p:cNvGrpSpPr>
                  <a:grpSpLocks noChangeAspect="1"/>
                </p:cNvGrpSpPr>
                <p:nvPr/>
              </p:nvGrpSpPr>
              <p:grpSpPr bwMode="auto">
                <a:xfrm>
                  <a:off x="5537" y="4181"/>
                  <a:ext cx="226" cy="113"/>
                  <a:chOff x="5537" y="4181"/>
                  <a:chExt cx="226" cy="113"/>
                </a:xfrm>
              </p:grpSpPr>
              <p:sp>
                <p:nvSpPr>
                  <p:cNvPr id="45102" name="Line 4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03" name="Line 4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04" name="Group 48"/>
                <p:cNvGrpSpPr>
                  <a:grpSpLocks noChangeAspect="1"/>
                </p:cNvGrpSpPr>
                <p:nvPr/>
              </p:nvGrpSpPr>
              <p:grpSpPr bwMode="auto">
                <a:xfrm>
                  <a:off x="5763" y="4181"/>
                  <a:ext cx="226" cy="113"/>
                  <a:chOff x="5537" y="4181"/>
                  <a:chExt cx="226" cy="113"/>
                </a:xfrm>
              </p:grpSpPr>
              <p:sp>
                <p:nvSpPr>
                  <p:cNvPr id="45105" name="Line 4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06" name="Line 5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107" name="Line 51"/>
            <p:cNvSpPr>
              <a:spLocks noChangeAspect="1" noChangeShapeType="1"/>
            </p:cNvSpPr>
            <p:nvPr/>
          </p:nvSpPr>
          <p:spPr bwMode="auto">
            <a:xfrm>
              <a:off x="3854" y="2660"/>
              <a:ext cx="27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08" name="Line 52"/>
            <p:cNvSpPr>
              <a:spLocks noChangeAspect="1" noChangeShapeType="1"/>
            </p:cNvSpPr>
            <p:nvPr/>
          </p:nvSpPr>
          <p:spPr bwMode="auto">
            <a:xfrm flipV="1">
              <a:off x="4125" y="2074"/>
              <a:ext cx="0" cy="58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09" name="Text Box 53"/>
            <p:cNvSpPr txBox="1">
              <a:spLocks noChangeAspect="1" noChangeArrowheads="1"/>
            </p:cNvSpPr>
            <p:nvPr/>
          </p:nvSpPr>
          <p:spPr bwMode="auto">
            <a:xfrm>
              <a:off x="4284" y="1707"/>
              <a:ext cx="455" cy="2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V</a:t>
              </a:r>
              <a:r>
                <a:rPr lang="it-IT" sz="2400" baseline="-25000">
                  <a:latin typeface="Comic Sans MS" panose="030F0702030302020204" pitchFamily="66" charset="0"/>
                </a:rPr>
                <a:t>out</a:t>
              </a:r>
            </a:p>
          </p:txBody>
        </p:sp>
        <p:sp>
          <p:nvSpPr>
            <p:cNvPr id="45110" name="Line 54"/>
            <p:cNvSpPr>
              <a:spLocks noChangeAspect="1" noChangeShapeType="1"/>
            </p:cNvSpPr>
            <p:nvPr/>
          </p:nvSpPr>
          <p:spPr bwMode="auto">
            <a:xfrm>
              <a:off x="2599" y="1759"/>
              <a:ext cx="0" cy="10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1" name="Line 55"/>
            <p:cNvSpPr>
              <a:spLocks noChangeAspect="1" noChangeShapeType="1"/>
            </p:cNvSpPr>
            <p:nvPr/>
          </p:nvSpPr>
          <p:spPr bwMode="auto">
            <a:xfrm>
              <a:off x="2599" y="2278"/>
              <a:ext cx="0" cy="10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2" name="Line 56"/>
            <p:cNvSpPr>
              <a:spLocks noChangeAspect="1" noChangeShapeType="1"/>
            </p:cNvSpPr>
            <p:nvPr/>
          </p:nvSpPr>
          <p:spPr bwMode="auto">
            <a:xfrm flipV="1">
              <a:off x="2599" y="1457"/>
              <a:ext cx="0" cy="299"/>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3" name="Line 57"/>
            <p:cNvSpPr>
              <a:spLocks noChangeAspect="1" noChangeShapeType="1"/>
            </p:cNvSpPr>
            <p:nvPr/>
          </p:nvSpPr>
          <p:spPr bwMode="auto">
            <a:xfrm flipH="1">
              <a:off x="2599" y="1631"/>
              <a:ext cx="57" cy="7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4" name="Line 58"/>
            <p:cNvSpPr>
              <a:spLocks noChangeAspect="1" noChangeShapeType="1"/>
            </p:cNvSpPr>
            <p:nvPr/>
          </p:nvSpPr>
          <p:spPr bwMode="auto">
            <a:xfrm>
              <a:off x="2551" y="1631"/>
              <a:ext cx="51" cy="7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5" name="Line 59"/>
            <p:cNvSpPr>
              <a:spLocks noChangeAspect="1" noChangeShapeType="1"/>
            </p:cNvSpPr>
            <p:nvPr/>
          </p:nvSpPr>
          <p:spPr bwMode="auto">
            <a:xfrm>
              <a:off x="3516" y="2075"/>
              <a:ext cx="115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6" name="Line 60"/>
            <p:cNvSpPr>
              <a:spLocks noChangeAspect="1" noChangeShapeType="1"/>
            </p:cNvSpPr>
            <p:nvPr/>
          </p:nvSpPr>
          <p:spPr bwMode="auto">
            <a:xfrm flipH="1">
              <a:off x="2599" y="1759"/>
              <a:ext cx="51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17" name="Line 61"/>
            <p:cNvSpPr>
              <a:spLocks noChangeAspect="1" noChangeShapeType="1"/>
            </p:cNvSpPr>
            <p:nvPr/>
          </p:nvSpPr>
          <p:spPr bwMode="auto">
            <a:xfrm>
              <a:off x="2599" y="2383"/>
              <a:ext cx="51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nvGrpSpPr>
            <p:cNvPr id="45118" name="Group 62"/>
            <p:cNvGrpSpPr>
              <a:grpSpLocks/>
            </p:cNvGrpSpPr>
            <p:nvPr/>
          </p:nvGrpSpPr>
          <p:grpSpPr bwMode="auto">
            <a:xfrm>
              <a:off x="4467" y="2002"/>
              <a:ext cx="68" cy="136"/>
              <a:chOff x="1156" y="1888"/>
              <a:chExt cx="68" cy="136"/>
            </a:xfrm>
          </p:grpSpPr>
          <p:sp>
            <p:nvSpPr>
              <p:cNvPr id="45119" name="Line 63"/>
              <p:cNvSpPr>
                <a:spLocks noChangeShapeType="1"/>
              </p:cNvSpPr>
              <p:nvPr/>
            </p:nvSpPr>
            <p:spPr bwMode="auto">
              <a:xfrm>
                <a:off x="1156" y="1888"/>
                <a:ext cx="68" cy="6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120" name="Line 64"/>
              <p:cNvSpPr>
                <a:spLocks noChangeShapeType="1"/>
              </p:cNvSpPr>
              <p:nvPr/>
            </p:nvSpPr>
            <p:spPr bwMode="auto">
              <a:xfrm flipV="1">
                <a:off x="1156" y="1956"/>
                <a:ext cx="68" cy="6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grpSp>
        <p:grpSp>
          <p:nvGrpSpPr>
            <p:cNvPr id="45121" name="Group 65"/>
            <p:cNvGrpSpPr>
              <a:grpSpLocks/>
            </p:cNvGrpSpPr>
            <p:nvPr/>
          </p:nvGrpSpPr>
          <p:grpSpPr bwMode="auto">
            <a:xfrm>
              <a:off x="3106" y="1654"/>
              <a:ext cx="410" cy="834"/>
              <a:chOff x="2880" y="1744"/>
              <a:chExt cx="410" cy="834"/>
            </a:xfrm>
          </p:grpSpPr>
          <p:sp>
            <p:nvSpPr>
              <p:cNvPr id="45122" name="Line 66"/>
              <p:cNvSpPr>
                <a:spLocks noChangeAspect="1" noChangeShapeType="1"/>
              </p:cNvSpPr>
              <p:nvPr/>
            </p:nvSpPr>
            <p:spPr bwMode="auto">
              <a:xfrm>
                <a:off x="2886" y="1744"/>
                <a:ext cx="0" cy="83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nvGrpSpPr>
              <p:cNvPr id="45123" name="Group 67"/>
              <p:cNvGrpSpPr>
                <a:grpSpLocks/>
              </p:cNvGrpSpPr>
              <p:nvPr/>
            </p:nvGrpSpPr>
            <p:grpSpPr bwMode="auto">
              <a:xfrm>
                <a:off x="2880" y="1744"/>
                <a:ext cx="410" cy="834"/>
                <a:chOff x="2880" y="1744"/>
                <a:chExt cx="410" cy="834"/>
              </a:xfrm>
            </p:grpSpPr>
            <p:sp>
              <p:nvSpPr>
                <p:cNvPr id="45124"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25"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26" name="Text Box 70"/>
                <p:cNvSpPr txBox="1">
                  <a:spLocks noChangeAspect="1" noChangeArrowheads="1"/>
                </p:cNvSpPr>
                <p:nvPr/>
              </p:nvSpPr>
              <p:spPr bwMode="auto">
                <a:xfrm>
                  <a:off x="2880" y="2012"/>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A</a:t>
                  </a:r>
                  <a:endParaRPr lang="it-IT" sz="2400" baseline="-25000">
                    <a:latin typeface="Comic Sans MS" panose="030F0702030302020204" pitchFamily="66" charset="0"/>
                  </a:endParaRPr>
                </a:p>
              </p:txBody>
            </p:sp>
          </p:grpSp>
        </p:grpSp>
      </p:grpSp>
      <p:grpSp>
        <p:nvGrpSpPr>
          <p:cNvPr id="45127" name="Group 71"/>
          <p:cNvGrpSpPr>
            <a:grpSpLocks/>
          </p:cNvGrpSpPr>
          <p:nvPr/>
        </p:nvGrpSpPr>
        <p:grpSpPr bwMode="auto">
          <a:xfrm>
            <a:off x="4152901" y="3828004"/>
            <a:ext cx="1389063" cy="669925"/>
            <a:chOff x="1383" y="1544"/>
            <a:chExt cx="875" cy="422"/>
          </a:xfrm>
        </p:grpSpPr>
        <p:sp>
          <p:nvSpPr>
            <p:cNvPr id="45128" name="Line 72"/>
            <p:cNvSpPr>
              <a:spLocks noChangeAspect="1" noChangeShapeType="1"/>
            </p:cNvSpPr>
            <p:nvPr/>
          </p:nvSpPr>
          <p:spPr bwMode="auto">
            <a:xfrm>
              <a:off x="1723" y="1546"/>
              <a:ext cx="43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nvGrpSpPr>
            <p:cNvPr id="45129" name="Group 73"/>
            <p:cNvGrpSpPr>
              <a:grpSpLocks noChangeAspect="1"/>
            </p:cNvGrpSpPr>
            <p:nvPr/>
          </p:nvGrpSpPr>
          <p:grpSpPr bwMode="auto">
            <a:xfrm rot="-5400000">
              <a:off x="1973" y="1727"/>
              <a:ext cx="417" cy="55"/>
              <a:chOff x="5537" y="4520"/>
              <a:chExt cx="453" cy="57"/>
            </a:xfrm>
          </p:grpSpPr>
          <p:grpSp>
            <p:nvGrpSpPr>
              <p:cNvPr id="45130" name="Group 74"/>
              <p:cNvGrpSpPr>
                <a:grpSpLocks noChangeAspect="1"/>
              </p:cNvGrpSpPr>
              <p:nvPr/>
            </p:nvGrpSpPr>
            <p:grpSpPr bwMode="auto">
              <a:xfrm rot="5400000">
                <a:off x="5622" y="4435"/>
                <a:ext cx="57" cy="227"/>
                <a:chOff x="5311" y="4859"/>
                <a:chExt cx="113" cy="452"/>
              </a:xfrm>
            </p:grpSpPr>
            <p:grpSp>
              <p:nvGrpSpPr>
                <p:cNvPr id="45131" name="Group 75"/>
                <p:cNvGrpSpPr>
                  <a:grpSpLocks noChangeAspect="1"/>
                </p:cNvGrpSpPr>
                <p:nvPr/>
              </p:nvGrpSpPr>
              <p:grpSpPr bwMode="auto">
                <a:xfrm flipV="1">
                  <a:off x="5311" y="4859"/>
                  <a:ext cx="113" cy="226"/>
                  <a:chOff x="5311" y="4859"/>
                  <a:chExt cx="113" cy="226"/>
                </a:xfrm>
              </p:grpSpPr>
              <p:sp>
                <p:nvSpPr>
                  <p:cNvPr id="45132" name="Arc 7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33" name="Arc 7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34" name="Group 78"/>
                <p:cNvGrpSpPr>
                  <a:grpSpLocks noChangeAspect="1"/>
                </p:cNvGrpSpPr>
                <p:nvPr/>
              </p:nvGrpSpPr>
              <p:grpSpPr bwMode="auto">
                <a:xfrm flipV="1">
                  <a:off x="5311" y="5085"/>
                  <a:ext cx="113" cy="226"/>
                  <a:chOff x="5311" y="4859"/>
                  <a:chExt cx="113" cy="226"/>
                </a:xfrm>
              </p:grpSpPr>
              <p:sp>
                <p:nvSpPr>
                  <p:cNvPr id="45135" name="Arc 7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36" name="Arc 8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137" name="Group 81"/>
              <p:cNvGrpSpPr>
                <a:grpSpLocks noChangeAspect="1"/>
              </p:cNvGrpSpPr>
              <p:nvPr/>
            </p:nvGrpSpPr>
            <p:grpSpPr bwMode="auto">
              <a:xfrm rot="5400000">
                <a:off x="5848" y="4435"/>
                <a:ext cx="57" cy="227"/>
                <a:chOff x="5311" y="4859"/>
                <a:chExt cx="113" cy="452"/>
              </a:xfrm>
            </p:grpSpPr>
            <p:grpSp>
              <p:nvGrpSpPr>
                <p:cNvPr id="45138" name="Group 82"/>
                <p:cNvGrpSpPr>
                  <a:grpSpLocks noChangeAspect="1"/>
                </p:cNvGrpSpPr>
                <p:nvPr/>
              </p:nvGrpSpPr>
              <p:grpSpPr bwMode="auto">
                <a:xfrm flipV="1">
                  <a:off x="5311" y="4859"/>
                  <a:ext cx="113" cy="226"/>
                  <a:chOff x="5311" y="4859"/>
                  <a:chExt cx="113" cy="226"/>
                </a:xfrm>
              </p:grpSpPr>
              <p:sp>
                <p:nvSpPr>
                  <p:cNvPr id="45139" name="Arc 8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40" name="Arc 8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41" name="Group 85"/>
                <p:cNvGrpSpPr>
                  <a:grpSpLocks noChangeAspect="1"/>
                </p:cNvGrpSpPr>
                <p:nvPr/>
              </p:nvGrpSpPr>
              <p:grpSpPr bwMode="auto">
                <a:xfrm flipV="1">
                  <a:off x="5311" y="5085"/>
                  <a:ext cx="113" cy="226"/>
                  <a:chOff x="5311" y="4859"/>
                  <a:chExt cx="113" cy="226"/>
                </a:xfrm>
              </p:grpSpPr>
              <p:sp>
                <p:nvSpPr>
                  <p:cNvPr id="45142" name="Arc 8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43" name="Arc 8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144" name="Line 88"/>
            <p:cNvSpPr>
              <a:spLocks noChangeAspect="1" noChangeShapeType="1"/>
            </p:cNvSpPr>
            <p:nvPr/>
          </p:nvSpPr>
          <p:spPr bwMode="auto">
            <a:xfrm>
              <a:off x="1723" y="1966"/>
              <a:ext cx="45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45" name="Text Box 89"/>
            <p:cNvSpPr txBox="1">
              <a:spLocks noChangeAspect="1" noChangeArrowheads="1"/>
            </p:cNvSpPr>
            <p:nvPr/>
          </p:nvSpPr>
          <p:spPr bwMode="auto">
            <a:xfrm>
              <a:off x="1927" y="1602"/>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L</a:t>
              </a:r>
              <a:r>
                <a:rPr lang="it-IT" sz="2400" baseline="-25000">
                  <a:latin typeface="Comic Sans MS" panose="030F0702030302020204" pitchFamily="66" charset="0"/>
                </a:rPr>
                <a:t>i</a:t>
              </a:r>
            </a:p>
          </p:txBody>
        </p:sp>
        <p:grpSp>
          <p:nvGrpSpPr>
            <p:cNvPr id="45146" name="Group 90"/>
            <p:cNvGrpSpPr>
              <a:grpSpLocks/>
            </p:cNvGrpSpPr>
            <p:nvPr/>
          </p:nvGrpSpPr>
          <p:grpSpPr bwMode="auto">
            <a:xfrm>
              <a:off x="1383" y="1544"/>
              <a:ext cx="355" cy="411"/>
              <a:chOff x="884" y="1862"/>
              <a:chExt cx="355" cy="411"/>
            </a:xfrm>
          </p:grpSpPr>
          <p:grpSp>
            <p:nvGrpSpPr>
              <p:cNvPr id="45147" name="Group 91"/>
              <p:cNvGrpSpPr>
                <a:grpSpLocks noChangeAspect="1"/>
              </p:cNvGrpSpPr>
              <p:nvPr/>
            </p:nvGrpSpPr>
            <p:grpSpPr bwMode="auto">
              <a:xfrm rot="-5400000">
                <a:off x="981" y="2015"/>
                <a:ext cx="411" cy="105"/>
                <a:chOff x="5537" y="4181"/>
                <a:chExt cx="904" cy="113"/>
              </a:xfrm>
            </p:grpSpPr>
            <p:grpSp>
              <p:nvGrpSpPr>
                <p:cNvPr id="45148" name="Group 92"/>
                <p:cNvGrpSpPr>
                  <a:grpSpLocks noChangeAspect="1"/>
                </p:cNvGrpSpPr>
                <p:nvPr/>
              </p:nvGrpSpPr>
              <p:grpSpPr bwMode="auto">
                <a:xfrm>
                  <a:off x="5537" y="4181"/>
                  <a:ext cx="452" cy="113"/>
                  <a:chOff x="5537" y="4181"/>
                  <a:chExt cx="452" cy="113"/>
                </a:xfrm>
              </p:grpSpPr>
              <p:grpSp>
                <p:nvGrpSpPr>
                  <p:cNvPr id="45149" name="Group 93"/>
                  <p:cNvGrpSpPr>
                    <a:grpSpLocks noChangeAspect="1"/>
                  </p:cNvGrpSpPr>
                  <p:nvPr/>
                </p:nvGrpSpPr>
                <p:grpSpPr bwMode="auto">
                  <a:xfrm>
                    <a:off x="5537" y="4181"/>
                    <a:ext cx="226" cy="113"/>
                    <a:chOff x="5537" y="4181"/>
                    <a:chExt cx="226" cy="113"/>
                  </a:xfrm>
                </p:grpSpPr>
                <p:sp>
                  <p:nvSpPr>
                    <p:cNvPr id="45150" name="Line 94"/>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51" name="Line 95"/>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52" name="Group 96"/>
                  <p:cNvGrpSpPr>
                    <a:grpSpLocks noChangeAspect="1"/>
                  </p:cNvGrpSpPr>
                  <p:nvPr/>
                </p:nvGrpSpPr>
                <p:grpSpPr bwMode="auto">
                  <a:xfrm>
                    <a:off x="5763" y="4181"/>
                    <a:ext cx="226" cy="113"/>
                    <a:chOff x="5537" y="4181"/>
                    <a:chExt cx="226" cy="113"/>
                  </a:xfrm>
                </p:grpSpPr>
                <p:sp>
                  <p:nvSpPr>
                    <p:cNvPr id="45153" name="Line 97"/>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54" name="Line 98"/>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155" name="Group 99"/>
                <p:cNvGrpSpPr>
                  <a:grpSpLocks noChangeAspect="1"/>
                </p:cNvGrpSpPr>
                <p:nvPr/>
              </p:nvGrpSpPr>
              <p:grpSpPr bwMode="auto">
                <a:xfrm>
                  <a:off x="5989" y="4181"/>
                  <a:ext cx="452" cy="113"/>
                  <a:chOff x="5537" y="4181"/>
                  <a:chExt cx="452" cy="113"/>
                </a:xfrm>
              </p:grpSpPr>
              <p:grpSp>
                <p:nvGrpSpPr>
                  <p:cNvPr id="45156" name="Group 100"/>
                  <p:cNvGrpSpPr>
                    <a:grpSpLocks noChangeAspect="1"/>
                  </p:cNvGrpSpPr>
                  <p:nvPr/>
                </p:nvGrpSpPr>
                <p:grpSpPr bwMode="auto">
                  <a:xfrm>
                    <a:off x="5537" y="4181"/>
                    <a:ext cx="226" cy="113"/>
                    <a:chOff x="5537" y="4181"/>
                    <a:chExt cx="226" cy="113"/>
                  </a:xfrm>
                </p:grpSpPr>
                <p:sp>
                  <p:nvSpPr>
                    <p:cNvPr id="45157" name="Line 101"/>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58" name="Line 102"/>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59" name="Group 103"/>
                  <p:cNvGrpSpPr>
                    <a:grpSpLocks noChangeAspect="1"/>
                  </p:cNvGrpSpPr>
                  <p:nvPr/>
                </p:nvGrpSpPr>
                <p:grpSpPr bwMode="auto">
                  <a:xfrm>
                    <a:off x="5763" y="4181"/>
                    <a:ext cx="226" cy="113"/>
                    <a:chOff x="5537" y="4181"/>
                    <a:chExt cx="226" cy="113"/>
                  </a:xfrm>
                </p:grpSpPr>
                <p:sp>
                  <p:nvSpPr>
                    <p:cNvPr id="45160" name="Line 104"/>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61" name="Line 105"/>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162" name="Text Box 106"/>
              <p:cNvSpPr txBox="1">
                <a:spLocks noChangeAspect="1" noChangeArrowheads="1"/>
              </p:cNvSpPr>
              <p:nvPr/>
            </p:nvSpPr>
            <p:spPr bwMode="auto">
              <a:xfrm>
                <a:off x="884" y="1925"/>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R</a:t>
                </a:r>
                <a:endParaRPr lang="it-IT" sz="2400" baseline="-25000">
                  <a:latin typeface="Comic Sans MS" panose="030F0702030302020204" pitchFamily="66" charset="0"/>
                </a:endParaRPr>
              </a:p>
            </p:txBody>
          </p:sp>
        </p:grpSp>
      </p:grpSp>
      <p:grpSp>
        <p:nvGrpSpPr>
          <p:cNvPr id="45163" name="Group 107"/>
          <p:cNvGrpSpPr>
            <a:grpSpLocks/>
          </p:cNvGrpSpPr>
          <p:nvPr/>
        </p:nvGrpSpPr>
        <p:grpSpPr bwMode="auto">
          <a:xfrm>
            <a:off x="4151313" y="3175541"/>
            <a:ext cx="1389062" cy="1314450"/>
            <a:chOff x="3955" y="2622"/>
            <a:chExt cx="875" cy="828"/>
          </a:xfrm>
        </p:grpSpPr>
        <p:grpSp>
          <p:nvGrpSpPr>
            <p:cNvPr id="45164" name="Group 108"/>
            <p:cNvGrpSpPr>
              <a:grpSpLocks noChangeAspect="1"/>
            </p:cNvGrpSpPr>
            <p:nvPr/>
          </p:nvGrpSpPr>
          <p:grpSpPr bwMode="auto">
            <a:xfrm rot="-5400000">
              <a:off x="4545" y="3214"/>
              <a:ext cx="417" cy="55"/>
              <a:chOff x="5537" y="4520"/>
              <a:chExt cx="453" cy="57"/>
            </a:xfrm>
          </p:grpSpPr>
          <p:grpSp>
            <p:nvGrpSpPr>
              <p:cNvPr id="45165" name="Group 109"/>
              <p:cNvGrpSpPr>
                <a:grpSpLocks noChangeAspect="1"/>
              </p:cNvGrpSpPr>
              <p:nvPr/>
            </p:nvGrpSpPr>
            <p:grpSpPr bwMode="auto">
              <a:xfrm rot="5400000">
                <a:off x="5622" y="4435"/>
                <a:ext cx="57" cy="227"/>
                <a:chOff x="5311" y="4859"/>
                <a:chExt cx="113" cy="452"/>
              </a:xfrm>
            </p:grpSpPr>
            <p:grpSp>
              <p:nvGrpSpPr>
                <p:cNvPr id="45166" name="Group 110"/>
                <p:cNvGrpSpPr>
                  <a:grpSpLocks noChangeAspect="1"/>
                </p:cNvGrpSpPr>
                <p:nvPr/>
              </p:nvGrpSpPr>
              <p:grpSpPr bwMode="auto">
                <a:xfrm flipV="1">
                  <a:off x="5311" y="4859"/>
                  <a:ext cx="113" cy="226"/>
                  <a:chOff x="5311" y="4859"/>
                  <a:chExt cx="113" cy="226"/>
                </a:xfrm>
              </p:grpSpPr>
              <p:sp>
                <p:nvSpPr>
                  <p:cNvPr id="45167" name="Arc 111"/>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68" name="Arc 112"/>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69" name="Group 113"/>
                <p:cNvGrpSpPr>
                  <a:grpSpLocks noChangeAspect="1"/>
                </p:cNvGrpSpPr>
                <p:nvPr/>
              </p:nvGrpSpPr>
              <p:grpSpPr bwMode="auto">
                <a:xfrm flipV="1">
                  <a:off x="5311" y="5085"/>
                  <a:ext cx="113" cy="226"/>
                  <a:chOff x="5311" y="4859"/>
                  <a:chExt cx="113" cy="226"/>
                </a:xfrm>
              </p:grpSpPr>
              <p:sp>
                <p:nvSpPr>
                  <p:cNvPr id="45170" name="Arc 114"/>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71" name="Arc 115"/>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172" name="Group 116"/>
              <p:cNvGrpSpPr>
                <a:grpSpLocks noChangeAspect="1"/>
              </p:cNvGrpSpPr>
              <p:nvPr/>
            </p:nvGrpSpPr>
            <p:grpSpPr bwMode="auto">
              <a:xfrm rot="5400000">
                <a:off x="5848" y="4435"/>
                <a:ext cx="57" cy="227"/>
                <a:chOff x="5311" y="4859"/>
                <a:chExt cx="113" cy="452"/>
              </a:xfrm>
            </p:grpSpPr>
            <p:grpSp>
              <p:nvGrpSpPr>
                <p:cNvPr id="45173" name="Group 117"/>
                <p:cNvGrpSpPr>
                  <a:grpSpLocks noChangeAspect="1"/>
                </p:cNvGrpSpPr>
                <p:nvPr/>
              </p:nvGrpSpPr>
              <p:grpSpPr bwMode="auto">
                <a:xfrm flipV="1">
                  <a:off x="5311" y="4859"/>
                  <a:ext cx="113" cy="226"/>
                  <a:chOff x="5311" y="4859"/>
                  <a:chExt cx="113" cy="226"/>
                </a:xfrm>
              </p:grpSpPr>
              <p:sp>
                <p:nvSpPr>
                  <p:cNvPr id="45174" name="Arc 118"/>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75" name="Arc 119"/>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76" name="Group 120"/>
                <p:cNvGrpSpPr>
                  <a:grpSpLocks noChangeAspect="1"/>
                </p:cNvGrpSpPr>
                <p:nvPr/>
              </p:nvGrpSpPr>
              <p:grpSpPr bwMode="auto">
                <a:xfrm flipV="1">
                  <a:off x="5311" y="5085"/>
                  <a:ext cx="113" cy="226"/>
                  <a:chOff x="5311" y="4859"/>
                  <a:chExt cx="113" cy="226"/>
                </a:xfrm>
              </p:grpSpPr>
              <p:sp>
                <p:nvSpPr>
                  <p:cNvPr id="45177" name="Arc 121"/>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78" name="Arc 122"/>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179" name="Line 123"/>
            <p:cNvSpPr>
              <a:spLocks noChangeAspect="1" noChangeShapeType="1"/>
            </p:cNvSpPr>
            <p:nvPr/>
          </p:nvSpPr>
          <p:spPr bwMode="auto">
            <a:xfrm>
              <a:off x="4295" y="3449"/>
              <a:ext cx="45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80" name="Text Box 124"/>
            <p:cNvSpPr txBox="1">
              <a:spLocks noChangeAspect="1" noChangeArrowheads="1"/>
            </p:cNvSpPr>
            <p:nvPr/>
          </p:nvSpPr>
          <p:spPr bwMode="auto">
            <a:xfrm>
              <a:off x="4499" y="3124"/>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L</a:t>
              </a:r>
              <a:r>
                <a:rPr lang="it-IT" sz="2400" baseline="-25000">
                  <a:latin typeface="Comic Sans MS" panose="030F0702030302020204" pitchFamily="66" charset="0"/>
                </a:rPr>
                <a:t>i</a:t>
              </a:r>
            </a:p>
          </p:txBody>
        </p:sp>
        <p:grpSp>
          <p:nvGrpSpPr>
            <p:cNvPr id="45181" name="Group 125"/>
            <p:cNvGrpSpPr>
              <a:grpSpLocks/>
            </p:cNvGrpSpPr>
            <p:nvPr/>
          </p:nvGrpSpPr>
          <p:grpSpPr bwMode="auto">
            <a:xfrm>
              <a:off x="3955" y="3031"/>
              <a:ext cx="355" cy="411"/>
              <a:chOff x="884" y="1862"/>
              <a:chExt cx="355" cy="411"/>
            </a:xfrm>
          </p:grpSpPr>
          <p:grpSp>
            <p:nvGrpSpPr>
              <p:cNvPr id="45182" name="Group 126"/>
              <p:cNvGrpSpPr>
                <a:grpSpLocks noChangeAspect="1"/>
              </p:cNvGrpSpPr>
              <p:nvPr/>
            </p:nvGrpSpPr>
            <p:grpSpPr bwMode="auto">
              <a:xfrm rot="-5400000">
                <a:off x="981" y="2015"/>
                <a:ext cx="411" cy="105"/>
                <a:chOff x="5537" y="4181"/>
                <a:chExt cx="904" cy="113"/>
              </a:xfrm>
            </p:grpSpPr>
            <p:grpSp>
              <p:nvGrpSpPr>
                <p:cNvPr id="45183" name="Group 127"/>
                <p:cNvGrpSpPr>
                  <a:grpSpLocks noChangeAspect="1"/>
                </p:cNvGrpSpPr>
                <p:nvPr/>
              </p:nvGrpSpPr>
              <p:grpSpPr bwMode="auto">
                <a:xfrm>
                  <a:off x="5537" y="4181"/>
                  <a:ext cx="452" cy="113"/>
                  <a:chOff x="5537" y="4181"/>
                  <a:chExt cx="452" cy="113"/>
                </a:xfrm>
              </p:grpSpPr>
              <p:grpSp>
                <p:nvGrpSpPr>
                  <p:cNvPr id="45184" name="Group 128"/>
                  <p:cNvGrpSpPr>
                    <a:grpSpLocks noChangeAspect="1"/>
                  </p:cNvGrpSpPr>
                  <p:nvPr/>
                </p:nvGrpSpPr>
                <p:grpSpPr bwMode="auto">
                  <a:xfrm>
                    <a:off x="5537" y="4181"/>
                    <a:ext cx="226" cy="113"/>
                    <a:chOff x="5537" y="4181"/>
                    <a:chExt cx="226" cy="113"/>
                  </a:xfrm>
                </p:grpSpPr>
                <p:sp>
                  <p:nvSpPr>
                    <p:cNvPr id="45185" name="Line 12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86" name="Line 13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87" name="Group 131"/>
                  <p:cNvGrpSpPr>
                    <a:grpSpLocks noChangeAspect="1"/>
                  </p:cNvGrpSpPr>
                  <p:nvPr/>
                </p:nvGrpSpPr>
                <p:grpSpPr bwMode="auto">
                  <a:xfrm>
                    <a:off x="5763" y="4181"/>
                    <a:ext cx="226" cy="113"/>
                    <a:chOff x="5537" y="4181"/>
                    <a:chExt cx="226" cy="113"/>
                  </a:xfrm>
                </p:grpSpPr>
                <p:sp>
                  <p:nvSpPr>
                    <p:cNvPr id="45188" name="Line 132"/>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89" name="Line 133"/>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190" name="Group 134"/>
                <p:cNvGrpSpPr>
                  <a:grpSpLocks noChangeAspect="1"/>
                </p:cNvGrpSpPr>
                <p:nvPr/>
              </p:nvGrpSpPr>
              <p:grpSpPr bwMode="auto">
                <a:xfrm>
                  <a:off x="5989" y="4181"/>
                  <a:ext cx="452" cy="113"/>
                  <a:chOff x="5537" y="4181"/>
                  <a:chExt cx="452" cy="113"/>
                </a:xfrm>
              </p:grpSpPr>
              <p:grpSp>
                <p:nvGrpSpPr>
                  <p:cNvPr id="45191" name="Group 135"/>
                  <p:cNvGrpSpPr>
                    <a:grpSpLocks noChangeAspect="1"/>
                  </p:cNvGrpSpPr>
                  <p:nvPr/>
                </p:nvGrpSpPr>
                <p:grpSpPr bwMode="auto">
                  <a:xfrm>
                    <a:off x="5537" y="4181"/>
                    <a:ext cx="226" cy="113"/>
                    <a:chOff x="5537" y="4181"/>
                    <a:chExt cx="226" cy="113"/>
                  </a:xfrm>
                </p:grpSpPr>
                <p:sp>
                  <p:nvSpPr>
                    <p:cNvPr id="45192" name="Line 13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93" name="Line 13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194" name="Group 138"/>
                  <p:cNvGrpSpPr>
                    <a:grpSpLocks noChangeAspect="1"/>
                  </p:cNvGrpSpPr>
                  <p:nvPr/>
                </p:nvGrpSpPr>
                <p:grpSpPr bwMode="auto">
                  <a:xfrm>
                    <a:off x="5763" y="4181"/>
                    <a:ext cx="226" cy="113"/>
                    <a:chOff x="5537" y="4181"/>
                    <a:chExt cx="226" cy="113"/>
                  </a:xfrm>
                </p:grpSpPr>
                <p:sp>
                  <p:nvSpPr>
                    <p:cNvPr id="45195" name="Line 13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196" name="Line 14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197" name="Text Box 141"/>
              <p:cNvSpPr txBox="1">
                <a:spLocks noChangeAspect="1" noChangeArrowheads="1"/>
              </p:cNvSpPr>
              <p:nvPr/>
            </p:nvSpPr>
            <p:spPr bwMode="auto">
              <a:xfrm>
                <a:off x="884" y="1925"/>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R</a:t>
                </a:r>
                <a:endParaRPr lang="it-IT" sz="2400" baseline="-25000">
                  <a:latin typeface="Comic Sans MS" panose="030F0702030302020204" pitchFamily="66" charset="0"/>
                </a:endParaRPr>
              </a:p>
            </p:txBody>
          </p:sp>
        </p:grpSp>
        <p:sp>
          <p:nvSpPr>
            <p:cNvPr id="45198" name="Line 142"/>
            <p:cNvSpPr>
              <a:spLocks noChangeAspect="1" noChangeShapeType="1"/>
            </p:cNvSpPr>
            <p:nvPr/>
          </p:nvSpPr>
          <p:spPr bwMode="auto">
            <a:xfrm rot="-5400000">
              <a:off x="4365" y="3035"/>
              <a:ext cx="23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199" name="Line 143"/>
            <p:cNvSpPr>
              <a:spLocks noChangeAspect="1" noChangeShapeType="1"/>
            </p:cNvSpPr>
            <p:nvPr/>
          </p:nvSpPr>
          <p:spPr bwMode="auto">
            <a:xfrm rot="-5400000">
              <a:off x="4424" y="3035"/>
              <a:ext cx="23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00" name="Line 144"/>
            <p:cNvSpPr>
              <a:spLocks noChangeAspect="1" noChangeShapeType="1"/>
            </p:cNvSpPr>
            <p:nvPr/>
          </p:nvSpPr>
          <p:spPr bwMode="auto">
            <a:xfrm rot="-5400000">
              <a:off x="4394" y="2947"/>
              <a:ext cx="0"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01" name="Line 145"/>
            <p:cNvSpPr>
              <a:spLocks noChangeAspect="1" noChangeShapeType="1"/>
            </p:cNvSpPr>
            <p:nvPr/>
          </p:nvSpPr>
          <p:spPr bwMode="auto">
            <a:xfrm rot="-5400000">
              <a:off x="4641" y="2932"/>
              <a:ext cx="0" cy="1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02" name="Text Box 146"/>
            <p:cNvSpPr txBox="1">
              <a:spLocks noChangeAspect="1" noChangeArrowheads="1"/>
            </p:cNvSpPr>
            <p:nvPr/>
          </p:nvSpPr>
          <p:spPr bwMode="auto">
            <a:xfrm>
              <a:off x="4400" y="2622"/>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C</a:t>
              </a:r>
              <a:endParaRPr lang="it-IT" sz="2400" baseline="-25000">
                <a:latin typeface="Comic Sans MS" panose="030F0702030302020204" pitchFamily="66" charset="0"/>
              </a:endParaRPr>
            </a:p>
          </p:txBody>
        </p:sp>
      </p:grpSp>
      <p:grpSp>
        <p:nvGrpSpPr>
          <p:cNvPr id="45203" name="Group 147"/>
          <p:cNvGrpSpPr>
            <a:grpSpLocks/>
          </p:cNvGrpSpPr>
          <p:nvPr/>
        </p:nvGrpSpPr>
        <p:grpSpPr bwMode="auto">
          <a:xfrm>
            <a:off x="3167063" y="2448467"/>
            <a:ext cx="4445000" cy="2041525"/>
            <a:chOff x="1035" y="1067"/>
            <a:chExt cx="2800" cy="1286"/>
          </a:xfrm>
        </p:grpSpPr>
        <p:grpSp>
          <p:nvGrpSpPr>
            <p:cNvPr id="45204" name="Group 148"/>
            <p:cNvGrpSpPr>
              <a:grpSpLocks/>
            </p:cNvGrpSpPr>
            <p:nvPr/>
          </p:nvGrpSpPr>
          <p:grpSpPr bwMode="auto">
            <a:xfrm>
              <a:off x="1035" y="1525"/>
              <a:ext cx="1452" cy="828"/>
              <a:chOff x="1995" y="2829"/>
              <a:chExt cx="1452" cy="828"/>
            </a:xfrm>
          </p:grpSpPr>
          <p:grpSp>
            <p:nvGrpSpPr>
              <p:cNvPr id="45205" name="Group 149"/>
              <p:cNvGrpSpPr>
                <a:grpSpLocks/>
              </p:cNvGrpSpPr>
              <p:nvPr/>
            </p:nvGrpSpPr>
            <p:grpSpPr bwMode="auto">
              <a:xfrm>
                <a:off x="2909" y="3249"/>
                <a:ext cx="538" cy="408"/>
                <a:chOff x="2637" y="3521"/>
                <a:chExt cx="538" cy="408"/>
              </a:xfrm>
            </p:grpSpPr>
            <p:grpSp>
              <p:nvGrpSpPr>
                <p:cNvPr id="45206" name="Group 150"/>
                <p:cNvGrpSpPr>
                  <a:grpSpLocks/>
                </p:cNvGrpSpPr>
                <p:nvPr/>
              </p:nvGrpSpPr>
              <p:grpSpPr bwMode="auto">
                <a:xfrm>
                  <a:off x="2637" y="3521"/>
                  <a:ext cx="538" cy="408"/>
                  <a:chOff x="2637" y="3521"/>
                  <a:chExt cx="538" cy="408"/>
                </a:xfrm>
              </p:grpSpPr>
              <p:grpSp>
                <p:nvGrpSpPr>
                  <p:cNvPr id="45207" name="Group 151"/>
                  <p:cNvGrpSpPr>
                    <a:grpSpLocks noChangeAspect="1"/>
                  </p:cNvGrpSpPr>
                  <p:nvPr/>
                </p:nvGrpSpPr>
                <p:grpSpPr bwMode="auto">
                  <a:xfrm rot="16200000" flipV="1">
                    <a:off x="2460" y="3701"/>
                    <a:ext cx="405" cy="51"/>
                    <a:chOff x="5537" y="4520"/>
                    <a:chExt cx="453" cy="57"/>
                  </a:xfrm>
                </p:grpSpPr>
                <p:grpSp>
                  <p:nvGrpSpPr>
                    <p:cNvPr id="45208" name="Group 152"/>
                    <p:cNvGrpSpPr>
                      <a:grpSpLocks noChangeAspect="1"/>
                    </p:cNvGrpSpPr>
                    <p:nvPr/>
                  </p:nvGrpSpPr>
                  <p:grpSpPr bwMode="auto">
                    <a:xfrm rot="5400000">
                      <a:off x="5622" y="4435"/>
                      <a:ext cx="57" cy="227"/>
                      <a:chOff x="5311" y="4859"/>
                      <a:chExt cx="113" cy="452"/>
                    </a:xfrm>
                  </p:grpSpPr>
                  <p:grpSp>
                    <p:nvGrpSpPr>
                      <p:cNvPr id="45209" name="Group 153"/>
                      <p:cNvGrpSpPr>
                        <a:grpSpLocks noChangeAspect="1"/>
                      </p:cNvGrpSpPr>
                      <p:nvPr/>
                    </p:nvGrpSpPr>
                    <p:grpSpPr bwMode="auto">
                      <a:xfrm flipV="1">
                        <a:off x="5311" y="4859"/>
                        <a:ext cx="113" cy="226"/>
                        <a:chOff x="5311" y="4859"/>
                        <a:chExt cx="113" cy="226"/>
                      </a:xfrm>
                    </p:grpSpPr>
                    <p:sp>
                      <p:nvSpPr>
                        <p:cNvPr id="45210" name="Arc 154"/>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11" name="Arc 155"/>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12" name="Group 156"/>
                      <p:cNvGrpSpPr>
                        <a:grpSpLocks noChangeAspect="1"/>
                      </p:cNvGrpSpPr>
                      <p:nvPr/>
                    </p:nvGrpSpPr>
                    <p:grpSpPr bwMode="auto">
                      <a:xfrm flipV="1">
                        <a:off x="5311" y="5085"/>
                        <a:ext cx="113" cy="226"/>
                        <a:chOff x="5311" y="4859"/>
                        <a:chExt cx="113" cy="226"/>
                      </a:xfrm>
                    </p:grpSpPr>
                    <p:sp>
                      <p:nvSpPr>
                        <p:cNvPr id="45213" name="Arc 15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14" name="Arc 15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215" name="Group 159"/>
                    <p:cNvGrpSpPr>
                      <a:grpSpLocks noChangeAspect="1"/>
                    </p:cNvGrpSpPr>
                    <p:nvPr/>
                  </p:nvGrpSpPr>
                  <p:grpSpPr bwMode="auto">
                    <a:xfrm rot="5400000">
                      <a:off x="5848" y="4435"/>
                      <a:ext cx="57" cy="227"/>
                      <a:chOff x="5311" y="4859"/>
                      <a:chExt cx="113" cy="452"/>
                    </a:xfrm>
                  </p:grpSpPr>
                  <p:grpSp>
                    <p:nvGrpSpPr>
                      <p:cNvPr id="45216" name="Group 160"/>
                      <p:cNvGrpSpPr>
                        <a:grpSpLocks noChangeAspect="1"/>
                      </p:cNvGrpSpPr>
                      <p:nvPr/>
                    </p:nvGrpSpPr>
                    <p:grpSpPr bwMode="auto">
                      <a:xfrm flipV="1">
                        <a:off x="5311" y="4859"/>
                        <a:ext cx="113" cy="226"/>
                        <a:chOff x="5311" y="4859"/>
                        <a:chExt cx="113" cy="226"/>
                      </a:xfrm>
                    </p:grpSpPr>
                    <p:sp>
                      <p:nvSpPr>
                        <p:cNvPr id="45217" name="Arc 161"/>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18" name="Arc 162"/>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19" name="Group 163"/>
                      <p:cNvGrpSpPr>
                        <a:grpSpLocks noChangeAspect="1"/>
                      </p:cNvGrpSpPr>
                      <p:nvPr/>
                    </p:nvGrpSpPr>
                    <p:grpSpPr bwMode="auto">
                      <a:xfrm flipV="1">
                        <a:off x="5311" y="5085"/>
                        <a:ext cx="113" cy="226"/>
                        <a:chOff x="5311" y="4859"/>
                        <a:chExt cx="113" cy="226"/>
                      </a:xfrm>
                    </p:grpSpPr>
                    <p:sp>
                      <p:nvSpPr>
                        <p:cNvPr id="45220" name="Arc 164"/>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21" name="Arc 165"/>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grpSp>
                <p:nvGrpSpPr>
                  <p:cNvPr id="45222" name="Group 166"/>
                  <p:cNvGrpSpPr>
                    <a:grpSpLocks noChangeAspect="1"/>
                  </p:cNvGrpSpPr>
                  <p:nvPr/>
                </p:nvGrpSpPr>
                <p:grpSpPr bwMode="auto">
                  <a:xfrm rot="5400000" flipV="1">
                    <a:off x="2947" y="3698"/>
                    <a:ext cx="405" cy="51"/>
                    <a:chOff x="5537" y="4520"/>
                    <a:chExt cx="453" cy="57"/>
                  </a:xfrm>
                </p:grpSpPr>
                <p:grpSp>
                  <p:nvGrpSpPr>
                    <p:cNvPr id="45223" name="Group 167"/>
                    <p:cNvGrpSpPr>
                      <a:grpSpLocks noChangeAspect="1"/>
                    </p:cNvGrpSpPr>
                    <p:nvPr/>
                  </p:nvGrpSpPr>
                  <p:grpSpPr bwMode="auto">
                    <a:xfrm rot="5400000">
                      <a:off x="5622" y="4435"/>
                      <a:ext cx="57" cy="227"/>
                      <a:chOff x="5311" y="4859"/>
                      <a:chExt cx="113" cy="452"/>
                    </a:xfrm>
                  </p:grpSpPr>
                  <p:grpSp>
                    <p:nvGrpSpPr>
                      <p:cNvPr id="45224" name="Group 168"/>
                      <p:cNvGrpSpPr>
                        <a:grpSpLocks noChangeAspect="1"/>
                      </p:cNvGrpSpPr>
                      <p:nvPr/>
                    </p:nvGrpSpPr>
                    <p:grpSpPr bwMode="auto">
                      <a:xfrm flipV="1">
                        <a:off x="5311" y="4859"/>
                        <a:ext cx="113" cy="226"/>
                        <a:chOff x="5311" y="4859"/>
                        <a:chExt cx="113" cy="226"/>
                      </a:xfrm>
                    </p:grpSpPr>
                    <p:sp>
                      <p:nvSpPr>
                        <p:cNvPr id="45225" name="Arc 16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26" name="Arc 17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27" name="Group 171"/>
                      <p:cNvGrpSpPr>
                        <a:grpSpLocks noChangeAspect="1"/>
                      </p:cNvGrpSpPr>
                      <p:nvPr/>
                    </p:nvGrpSpPr>
                    <p:grpSpPr bwMode="auto">
                      <a:xfrm flipV="1">
                        <a:off x="5311" y="5085"/>
                        <a:ext cx="113" cy="226"/>
                        <a:chOff x="5311" y="4859"/>
                        <a:chExt cx="113" cy="226"/>
                      </a:xfrm>
                    </p:grpSpPr>
                    <p:sp>
                      <p:nvSpPr>
                        <p:cNvPr id="45228" name="Arc 172"/>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29" name="Arc 173"/>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230" name="Group 174"/>
                    <p:cNvGrpSpPr>
                      <a:grpSpLocks noChangeAspect="1"/>
                    </p:cNvGrpSpPr>
                    <p:nvPr/>
                  </p:nvGrpSpPr>
                  <p:grpSpPr bwMode="auto">
                    <a:xfrm rot="5400000">
                      <a:off x="5848" y="4435"/>
                      <a:ext cx="57" cy="227"/>
                      <a:chOff x="5311" y="4859"/>
                      <a:chExt cx="113" cy="452"/>
                    </a:xfrm>
                  </p:grpSpPr>
                  <p:grpSp>
                    <p:nvGrpSpPr>
                      <p:cNvPr id="45231" name="Group 175"/>
                      <p:cNvGrpSpPr>
                        <a:grpSpLocks noChangeAspect="1"/>
                      </p:cNvGrpSpPr>
                      <p:nvPr/>
                    </p:nvGrpSpPr>
                    <p:grpSpPr bwMode="auto">
                      <a:xfrm flipV="1">
                        <a:off x="5311" y="4859"/>
                        <a:ext cx="113" cy="226"/>
                        <a:chOff x="5311" y="4859"/>
                        <a:chExt cx="113" cy="226"/>
                      </a:xfrm>
                    </p:grpSpPr>
                    <p:sp>
                      <p:nvSpPr>
                        <p:cNvPr id="45232" name="Arc 17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33" name="Arc 17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34" name="Group 178"/>
                      <p:cNvGrpSpPr>
                        <a:grpSpLocks noChangeAspect="1"/>
                      </p:cNvGrpSpPr>
                      <p:nvPr/>
                    </p:nvGrpSpPr>
                    <p:grpSpPr bwMode="auto">
                      <a:xfrm flipV="1">
                        <a:off x="5311" y="5085"/>
                        <a:ext cx="113" cy="226"/>
                        <a:chOff x="5311" y="4859"/>
                        <a:chExt cx="113" cy="226"/>
                      </a:xfrm>
                    </p:grpSpPr>
                    <p:sp>
                      <p:nvSpPr>
                        <p:cNvPr id="45235" name="Arc 17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36" name="Arc 18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grpSp>
            <p:sp>
              <p:nvSpPr>
                <p:cNvPr id="45237" name="Line 181"/>
                <p:cNvSpPr>
                  <a:spLocks noChangeShapeType="1"/>
                </p:cNvSpPr>
                <p:nvPr/>
              </p:nvSpPr>
              <p:spPr bwMode="auto">
                <a:xfrm>
                  <a:off x="2677" y="3929"/>
                  <a:ext cx="4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38" name="Line 182"/>
                <p:cNvSpPr>
                  <a:spLocks noChangeShapeType="1"/>
                </p:cNvSpPr>
                <p:nvPr/>
              </p:nvSpPr>
              <p:spPr bwMode="auto">
                <a:xfrm>
                  <a:off x="2684" y="3521"/>
                  <a:ext cx="453"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grpSp>
          <p:sp>
            <p:nvSpPr>
              <p:cNvPr id="45239" name="Text Box 183"/>
              <p:cNvSpPr txBox="1">
                <a:spLocks noChangeArrowheads="1"/>
              </p:cNvSpPr>
              <p:nvPr/>
            </p:nvSpPr>
            <p:spPr bwMode="auto">
              <a:xfrm>
                <a:off x="2948" y="3324"/>
                <a:ext cx="286"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Comic Sans MS" panose="030F0702030302020204" pitchFamily="66" charset="0"/>
                  </a:rPr>
                  <a:t>L</a:t>
                </a:r>
                <a:r>
                  <a:rPr lang="en-US" sz="2400" baseline="-25000">
                    <a:latin typeface="Comic Sans MS" panose="030F0702030302020204" pitchFamily="66" charset="0"/>
                  </a:rPr>
                  <a:t>s</a:t>
                </a:r>
                <a:endParaRPr lang="en-US" sz="2400">
                  <a:latin typeface="Comic Sans MS" panose="030F0702030302020204" pitchFamily="66" charset="0"/>
                </a:endParaRPr>
              </a:p>
            </p:txBody>
          </p:sp>
          <p:sp>
            <p:nvSpPr>
              <p:cNvPr id="45240" name="Text Box 184"/>
              <p:cNvSpPr txBox="1">
                <a:spLocks noChangeArrowheads="1"/>
              </p:cNvSpPr>
              <p:nvPr/>
            </p:nvSpPr>
            <p:spPr bwMode="auto">
              <a:xfrm>
                <a:off x="3152" y="3324"/>
                <a:ext cx="260" cy="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latin typeface="Comic Sans MS" panose="030F0702030302020204" pitchFamily="66" charset="0"/>
                  </a:rPr>
                  <a:t>L</a:t>
                </a:r>
                <a:r>
                  <a:rPr lang="en-US" sz="2400" baseline="-25000">
                    <a:latin typeface="Comic Sans MS" panose="030F0702030302020204" pitchFamily="66" charset="0"/>
                  </a:rPr>
                  <a:t>i</a:t>
                </a:r>
                <a:endParaRPr lang="en-US" sz="2400">
                  <a:latin typeface="Comic Sans MS" panose="030F0702030302020204" pitchFamily="66" charset="0"/>
                </a:endParaRPr>
              </a:p>
            </p:txBody>
          </p:sp>
          <p:grpSp>
            <p:nvGrpSpPr>
              <p:cNvPr id="45241" name="Group 185"/>
              <p:cNvGrpSpPr>
                <a:grpSpLocks noChangeAspect="1"/>
              </p:cNvGrpSpPr>
              <p:nvPr/>
            </p:nvGrpSpPr>
            <p:grpSpPr bwMode="auto">
              <a:xfrm rot="-5400000">
                <a:off x="2585" y="3421"/>
                <a:ext cx="417" cy="55"/>
                <a:chOff x="5537" y="4520"/>
                <a:chExt cx="453" cy="57"/>
              </a:xfrm>
            </p:grpSpPr>
            <p:grpSp>
              <p:nvGrpSpPr>
                <p:cNvPr id="45242" name="Group 186"/>
                <p:cNvGrpSpPr>
                  <a:grpSpLocks noChangeAspect="1"/>
                </p:cNvGrpSpPr>
                <p:nvPr/>
              </p:nvGrpSpPr>
              <p:grpSpPr bwMode="auto">
                <a:xfrm rot="5400000">
                  <a:off x="5622" y="4435"/>
                  <a:ext cx="57" cy="227"/>
                  <a:chOff x="5311" y="4859"/>
                  <a:chExt cx="113" cy="452"/>
                </a:xfrm>
              </p:grpSpPr>
              <p:grpSp>
                <p:nvGrpSpPr>
                  <p:cNvPr id="45243" name="Group 187"/>
                  <p:cNvGrpSpPr>
                    <a:grpSpLocks noChangeAspect="1"/>
                  </p:cNvGrpSpPr>
                  <p:nvPr/>
                </p:nvGrpSpPr>
                <p:grpSpPr bwMode="auto">
                  <a:xfrm flipV="1">
                    <a:off x="5311" y="4859"/>
                    <a:ext cx="113" cy="226"/>
                    <a:chOff x="5311" y="4859"/>
                    <a:chExt cx="113" cy="226"/>
                  </a:xfrm>
                </p:grpSpPr>
                <p:sp>
                  <p:nvSpPr>
                    <p:cNvPr id="45244" name="Arc 188"/>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45" name="Arc 189"/>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46" name="Group 190"/>
                  <p:cNvGrpSpPr>
                    <a:grpSpLocks noChangeAspect="1"/>
                  </p:cNvGrpSpPr>
                  <p:nvPr/>
                </p:nvGrpSpPr>
                <p:grpSpPr bwMode="auto">
                  <a:xfrm flipV="1">
                    <a:off x="5311" y="5085"/>
                    <a:ext cx="113" cy="226"/>
                    <a:chOff x="5311" y="4859"/>
                    <a:chExt cx="113" cy="226"/>
                  </a:xfrm>
                </p:grpSpPr>
                <p:sp>
                  <p:nvSpPr>
                    <p:cNvPr id="45247" name="Arc 191"/>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48" name="Arc 192"/>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249" name="Group 193"/>
                <p:cNvGrpSpPr>
                  <a:grpSpLocks noChangeAspect="1"/>
                </p:cNvGrpSpPr>
                <p:nvPr/>
              </p:nvGrpSpPr>
              <p:grpSpPr bwMode="auto">
                <a:xfrm rot="5400000">
                  <a:off x="5848" y="4435"/>
                  <a:ext cx="57" cy="227"/>
                  <a:chOff x="5311" y="4859"/>
                  <a:chExt cx="113" cy="452"/>
                </a:xfrm>
              </p:grpSpPr>
              <p:grpSp>
                <p:nvGrpSpPr>
                  <p:cNvPr id="45250" name="Group 194"/>
                  <p:cNvGrpSpPr>
                    <a:grpSpLocks noChangeAspect="1"/>
                  </p:cNvGrpSpPr>
                  <p:nvPr/>
                </p:nvGrpSpPr>
                <p:grpSpPr bwMode="auto">
                  <a:xfrm flipV="1">
                    <a:off x="5311" y="4859"/>
                    <a:ext cx="113" cy="226"/>
                    <a:chOff x="5311" y="4859"/>
                    <a:chExt cx="113" cy="226"/>
                  </a:xfrm>
                </p:grpSpPr>
                <p:sp>
                  <p:nvSpPr>
                    <p:cNvPr id="45251" name="Arc 195"/>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52" name="Arc 196"/>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53" name="Group 197"/>
                  <p:cNvGrpSpPr>
                    <a:grpSpLocks noChangeAspect="1"/>
                  </p:cNvGrpSpPr>
                  <p:nvPr/>
                </p:nvGrpSpPr>
                <p:grpSpPr bwMode="auto">
                  <a:xfrm flipV="1">
                    <a:off x="5311" y="5085"/>
                    <a:ext cx="113" cy="226"/>
                    <a:chOff x="5311" y="4859"/>
                    <a:chExt cx="113" cy="226"/>
                  </a:xfrm>
                </p:grpSpPr>
                <p:sp>
                  <p:nvSpPr>
                    <p:cNvPr id="45254" name="Arc 198"/>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55" name="Arc 199"/>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256" name="Line 200"/>
              <p:cNvSpPr>
                <a:spLocks noChangeAspect="1" noChangeShapeType="1"/>
              </p:cNvSpPr>
              <p:nvPr/>
            </p:nvSpPr>
            <p:spPr bwMode="auto">
              <a:xfrm>
                <a:off x="2335" y="3656"/>
                <a:ext cx="45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57" name="Text Box 201"/>
              <p:cNvSpPr txBox="1">
                <a:spLocks noChangeAspect="1" noChangeArrowheads="1"/>
              </p:cNvSpPr>
              <p:nvPr/>
            </p:nvSpPr>
            <p:spPr bwMode="auto">
              <a:xfrm>
                <a:off x="2539" y="3331"/>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L</a:t>
                </a:r>
                <a:endParaRPr lang="it-IT" sz="2400" baseline="-25000">
                  <a:latin typeface="Comic Sans MS" panose="030F0702030302020204" pitchFamily="66" charset="0"/>
                </a:endParaRPr>
              </a:p>
            </p:txBody>
          </p:sp>
          <p:grpSp>
            <p:nvGrpSpPr>
              <p:cNvPr id="45258" name="Group 202"/>
              <p:cNvGrpSpPr>
                <a:grpSpLocks/>
              </p:cNvGrpSpPr>
              <p:nvPr/>
            </p:nvGrpSpPr>
            <p:grpSpPr bwMode="auto">
              <a:xfrm>
                <a:off x="1995" y="3238"/>
                <a:ext cx="355" cy="411"/>
                <a:chOff x="884" y="1862"/>
                <a:chExt cx="355" cy="411"/>
              </a:xfrm>
            </p:grpSpPr>
            <p:grpSp>
              <p:nvGrpSpPr>
                <p:cNvPr id="45259" name="Group 203"/>
                <p:cNvGrpSpPr>
                  <a:grpSpLocks noChangeAspect="1"/>
                </p:cNvGrpSpPr>
                <p:nvPr/>
              </p:nvGrpSpPr>
              <p:grpSpPr bwMode="auto">
                <a:xfrm rot="-5400000">
                  <a:off x="981" y="2015"/>
                  <a:ext cx="411" cy="105"/>
                  <a:chOff x="5537" y="4181"/>
                  <a:chExt cx="904" cy="113"/>
                </a:xfrm>
              </p:grpSpPr>
              <p:grpSp>
                <p:nvGrpSpPr>
                  <p:cNvPr id="45260" name="Group 204"/>
                  <p:cNvGrpSpPr>
                    <a:grpSpLocks noChangeAspect="1"/>
                  </p:cNvGrpSpPr>
                  <p:nvPr/>
                </p:nvGrpSpPr>
                <p:grpSpPr bwMode="auto">
                  <a:xfrm>
                    <a:off x="5537" y="4181"/>
                    <a:ext cx="452" cy="113"/>
                    <a:chOff x="5537" y="4181"/>
                    <a:chExt cx="452" cy="113"/>
                  </a:xfrm>
                </p:grpSpPr>
                <p:grpSp>
                  <p:nvGrpSpPr>
                    <p:cNvPr id="45261" name="Group 205"/>
                    <p:cNvGrpSpPr>
                      <a:grpSpLocks noChangeAspect="1"/>
                    </p:cNvGrpSpPr>
                    <p:nvPr/>
                  </p:nvGrpSpPr>
                  <p:grpSpPr bwMode="auto">
                    <a:xfrm>
                      <a:off x="5537" y="4181"/>
                      <a:ext cx="226" cy="113"/>
                      <a:chOff x="5537" y="4181"/>
                      <a:chExt cx="226" cy="113"/>
                    </a:xfrm>
                  </p:grpSpPr>
                  <p:sp>
                    <p:nvSpPr>
                      <p:cNvPr id="45262" name="Line 20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63" name="Line 20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64" name="Group 208"/>
                    <p:cNvGrpSpPr>
                      <a:grpSpLocks noChangeAspect="1"/>
                    </p:cNvGrpSpPr>
                    <p:nvPr/>
                  </p:nvGrpSpPr>
                  <p:grpSpPr bwMode="auto">
                    <a:xfrm>
                      <a:off x="5763" y="4181"/>
                      <a:ext cx="226" cy="113"/>
                      <a:chOff x="5537" y="4181"/>
                      <a:chExt cx="226" cy="113"/>
                    </a:xfrm>
                  </p:grpSpPr>
                  <p:sp>
                    <p:nvSpPr>
                      <p:cNvPr id="45265" name="Line 20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66" name="Line 21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nvGrpSpPr>
                  <p:cNvPr id="45267" name="Group 211"/>
                  <p:cNvGrpSpPr>
                    <a:grpSpLocks noChangeAspect="1"/>
                  </p:cNvGrpSpPr>
                  <p:nvPr/>
                </p:nvGrpSpPr>
                <p:grpSpPr bwMode="auto">
                  <a:xfrm>
                    <a:off x="5989" y="4181"/>
                    <a:ext cx="452" cy="113"/>
                    <a:chOff x="5537" y="4181"/>
                    <a:chExt cx="452" cy="113"/>
                  </a:xfrm>
                </p:grpSpPr>
                <p:grpSp>
                  <p:nvGrpSpPr>
                    <p:cNvPr id="45268" name="Group 212"/>
                    <p:cNvGrpSpPr>
                      <a:grpSpLocks noChangeAspect="1"/>
                    </p:cNvGrpSpPr>
                    <p:nvPr/>
                  </p:nvGrpSpPr>
                  <p:grpSpPr bwMode="auto">
                    <a:xfrm>
                      <a:off x="5537" y="4181"/>
                      <a:ext cx="226" cy="113"/>
                      <a:chOff x="5537" y="4181"/>
                      <a:chExt cx="226" cy="113"/>
                    </a:xfrm>
                  </p:grpSpPr>
                  <p:sp>
                    <p:nvSpPr>
                      <p:cNvPr id="45269" name="Line 21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70" name="Line 21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nvGrpSpPr>
                    <p:cNvPr id="45271" name="Group 215"/>
                    <p:cNvGrpSpPr>
                      <a:grpSpLocks noChangeAspect="1"/>
                    </p:cNvGrpSpPr>
                    <p:nvPr/>
                  </p:nvGrpSpPr>
                  <p:grpSpPr bwMode="auto">
                    <a:xfrm>
                      <a:off x="5763" y="4181"/>
                      <a:ext cx="226" cy="113"/>
                      <a:chOff x="5537" y="4181"/>
                      <a:chExt cx="226" cy="113"/>
                    </a:xfrm>
                  </p:grpSpPr>
                  <p:sp>
                    <p:nvSpPr>
                      <p:cNvPr id="45272" name="Line 21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sp>
                    <p:nvSpPr>
                      <p:cNvPr id="45273" name="Line 21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latin typeface="Comic Sans MS" panose="030F0702030302020204" pitchFamily="66" charset="0"/>
                        </a:endParaRPr>
                      </a:p>
                    </p:txBody>
                  </p:sp>
                </p:grpSp>
              </p:grpSp>
            </p:grpSp>
            <p:sp>
              <p:nvSpPr>
                <p:cNvPr id="45274" name="Text Box 218"/>
                <p:cNvSpPr txBox="1">
                  <a:spLocks noChangeAspect="1" noChangeArrowheads="1"/>
                </p:cNvSpPr>
                <p:nvPr/>
              </p:nvSpPr>
              <p:spPr bwMode="auto">
                <a:xfrm>
                  <a:off x="884" y="1925"/>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R</a:t>
                  </a:r>
                  <a:endParaRPr lang="it-IT" sz="2400" baseline="-25000">
                    <a:latin typeface="Comic Sans MS" panose="030F0702030302020204" pitchFamily="66" charset="0"/>
                  </a:endParaRPr>
                </a:p>
              </p:txBody>
            </p:sp>
          </p:grpSp>
          <p:sp>
            <p:nvSpPr>
              <p:cNvPr id="45275" name="Line 219"/>
              <p:cNvSpPr>
                <a:spLocks noChangeAspect="1" noChangeShapeType="1"/>
              </p:cNvSpPr>
              <p:nvPr/>
            </p:nvSpPr>
            <p:spPr bwMode="auto">
              <a:xfrm rot="-5400000">
                <a:off x="2405" y="3242"/>
                <a:ext cx="23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76" name="Line 220"/>
              <p:cNvSpPr>
                <a:spLocks noChangeAspect="1" noChangeShapeType="1"/>
              </p:cNvSpPr>
              <p:nvPr/>
            </p:nvSpPr>
            <p:spPr bwMode="auto">
              <a:xfrm rot="-5400000">
                <a:off x="2464" y="3242"/>
                <a:ext cx="234"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77" name="Line 221"/>
              <p:cNvSpPr>
                <a:spLocks noChangeAspect="1" noChangeShapeType="1"/>
              </p:cNvSpPr>
              <p:nvPr/>
            </p:nvSpPr>
            <p:spPr bwMode="auto">
              <a:xfrm rot="-5400000">
                <a:off x="2434" y="3154"/>
                <a:ext cx="0" cy="16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78" name="Line 222"/>
              <p:cNvSpPr>
                <a:spLocks noChangeAspect="1" noChangeShapeType="1"/>
              </p:cNvSpPr>
              <p:nvPr/>
            </p:nvSpPr>
            <p:spPr bwMode="auto">
              <a:xfrm rot="-5400000">
                <a:off x="2681" y="3139"/>
                <a:ext cx="0" cy="199"/>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Comic Sans MS" panose="030F0702030302020204" pitchFamily="66" charset="0"/>
                </a:endParaRPr>
              </a:p>
            </p:txBody>
          </p:sp>
          <p:sp>
            <p:nvSpPr>
              <p:cNvPr id="45279" name="Text Box 223"/>
              <p:cNvSpPr txBox="1">
                <a:spLocks noChangeAspect="1" noChangeArrowheads="1"/>
              </p:cNvSpPr>
              <p:nvPr/>
            </p:nvSpPr>
            <p:spPr bwMode="auto">
              <a:xfrm>
                <a:off x="2440" y="2829"/>
                <a:ext cx="331" cy="29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a:latin typeface="Comic Sans MS" panose="030F0702030302020204" pitchFamily="66" charset="0"/>
                  </a:rPr>
                  <a:t>C</a:t>
                </a:r>
                <a:endParaRPr lang="it-IT" sz="2400" baseline="-25000">
                  <a:latin typeface="Comic Sans MS" panose="030F0702030302020204" pitchFamily="66" charset="0"/>
                </a:endParaRPr>
              </a:p>
            </p:txBody>
          </p:sp>
        </p:grpSp>
        <p:sp>
          <p:nvSpPr>
            <p:cNvPr id="45280" name="Text Box 224"/>
            <p:cNvSpPr txBox="1">
              <a:spLocks noChangeArrowheads="1"/>
            </p:cNvSpPr>
            <p:nvPr/>
          </p:nvSpPr>
          <p:spPr bwMode="auto">
            <a:xfrm>
              <a:off x="1179" y="1067"/>
              <a:ext cx="2656"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omic Sans MS" panose="030F0702030302020204" pitchFamily="66" charset="0"/>
                </a:rPr>
                <a:t>ELECTRICAL RESONATOR + SQUID</a:t>
              </a:r>
            </a:p>
          </p:txBody>
        </p:sp>
      </p:grpSp>
      <p:sp>
        <p:nvSpPr>
          <p:cNvPr id="2" name="CasellaDiTesto 1"/>
          <p:cNvSpPr txBox="1"/>
          <p:nvPr/>
        </p:nvSpPr>
        <p:spPr>
          <a:xfrm>
            <a:off x="4711352" y="1724125"/>
            <a:ext cx="3153427" cy="369332"/>
          </a:xfrm>
          <a:prstGeom prst="rect">
            <a:avLst/>
          </a:prstGeom>
          <a:noFill/>
        </p:spPr>
        <p:txBody>
          <a:bodyPr wrap="none" rtlCol="0">
            <a:spAutoFit/>
          </a:bodyPr>
          <a:lstStyle/>
          <a:p>
            <a:r>
              <a:rPr lang="it-IT" dirty="0" smtClean="0">
                <a:latin typeface="Comic Sans MS" panose="030F0702030302020204" pitchFamily="66" charset="0"/>
              </a:rPr>
              <a:t>From </a:t>
            </a:r>
            <a:r>
              <a:rPr lang="it-IT" dirty="0" err="1" smtClean="0">
                <a:latin typeface="Comic Sans MS" panose="030F0702030302020204" pitchFamily="66" charset="0"/>
              </a:rPr>
              <a:t>low</a:t>
            </a:r>
            <a:r>
              <a:rPr lang="it-IT" dirty="0" smtClean="0">
                <a:latin typeface="Comic Sans MS" panose="030F0702030302020204" pitchFamily="66" charset="0"/>
              </a:rPr>
              <a:t>-pass to band-pass</a:t>
            </a:r>
            <a:endParaRPr lang="en-US" dirty="0">
              <a:latin typeface="Comic Sans MS" panose="030F0702030302020204" pitchFamily="66" charset="0"/>
            </a:endParaRPr>
          </a:p>
        </p:txBody>
      </p:sp>
      <p:grpSp>
        <p:nvGrpSpPr>
          <p:cNvPr id="227" name="Gruppo 226"/>
          <p:cNvGrpSpPr/>
          <p:nvPr/>
        </p:nvGrpSpPr>
        <p:grpSpPr>
          <a:xfrm>
            <a:off x="3507219" y="322263"/>
            <a:ext cx="5141913" cy="814694"/>
            <a:chOff x="3507219" y="322263"/>
            <a:chExt cx="5141913" cy="814694"/>
          </a:xfrm>
        </p:grpSpPr>
        <p:sp>
          <p:nvSpPr>
            <p:cNvPr id="228" name="CasellaDiTesto 227"/>
            <p:cNvSpPr txBox="1"/>
            <p:nvPr/>
          </p:nvSpPr>
          <p:spPr>
            <a:xfrm>
              <a:off x="4342383" y="736847"/>
              <a:ext cx="3568606" cy="400110"/>
            </a:xfrm>
            <a:prstGeom prst="rect">
              <a:avLst/>
            </a:prstGeom>
            <a:noFill/>
          </p:spPr>
          <p:txBody>
            <a:bodyPr wrap="none" rtlCol="0">
              <a:spAutoFit/>
            </a:bodyPr>
            <a:lstStyle/>
            <a:p>
              <a:r>
                <a:rPr lang="it-IT" sz="2000" dirty="0" smtClean="0">
                  <a:latin typeface="Comic Sans MS" panose="030F0702030302020204" pitchFamily="66" charset="0"/>
                </a:rPr>
                <a:t>SQUID </a:t>
              </a:r>
              <a:r>
                <a:rPr lang="it-IT" sz="2000" dirty="0" err="1" smtClean="0">
                  <a:latin typeface="Comic Sans MS" panose="030F0702030302020204" pitchFamily="66" charset="0"/>
                </a:rPr>
                <a:t>Noise</a:t>
              </a:r>
              <a:r>
                <a:rPr lang="it-IT" sz="2000" dirty="0" smtClean="0">
                  <a:latin typeface="Comic Sans MS" panose="030F0702030302020204" pitchFamily="66" charset="0"/>
                </a:rPr>
                <a:t> </a:t>
              </a:r>
              <a:r>
                <a:rPr lang="it-IT" sz="2000" dirty="0" err="1">
                  <a:latin typeface="Comic Sans MS" panose="030F0702030302020204" pitchFamily="66" charset="0"/>
                </a:rPr>
                <a:t>T</a:t>
              </a:r>
              <a:r>
                <a:rPr lang="it-IT" sz="2000" dirty="0" err="1" smtClean="0">
                  <a:latin typeface="Comic Sans MS" panose="030F0702030302020204" pitchFamily="66" charset="0"/>
                </a:rPr>
                <a:t>hermometry</a:t>
              </a:r>
              <a:endParaRPr lang="en-US" sz="2000" dirty="0">
                <a:latin typeface="Comic Sans MS" panose="030F0702030302020204" pitchFamily="66" charset="0"/>
              </a:endParaRPr>
            </a:p>
          </p:txBody>
        </p:sp>
        <p:sp>
          <p:nvSpPr>
            <p:cNvPr id="229"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grpSp>
    </p:spTree>
    <p:extLst>
      <p:ext uri="{BB962C8B-B14F-4D97-AF65-F5344CB8AC3E}">
        <p14:creationId xmlns:p14="http://schemas.microsoft.com/office/powerpoint/2010/main" val="26175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nodeType="clickEffect">
                                  <p:stCondLst>
                                    <p:cond delay="0"/>
                                  </p:stCondLst>
                                  <p:childTnLst>
                                    <p:set>
                                      <p:cBhvr>
                                        <p:cTn id="6" dur="1" fill="hold">
                                          <p:stCondLst>
                                            <p:cond delay="0"/>
                                          </p:stCondLst>
                                        </p:cTn>
                                        <p:tgtEl>
                                          <p:spTgt spid="45127"/>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16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nodeType="clickEffect">
                                  <p:stCondLst>
                                    <p:cond delay="0"/>
                                  </p:stCondLst>
                                  <p:childTnLst>
                                    <p:set>
                                      <p:cBhvr>
                                        <p:cTn id="14" dur="1" fill="hold">
                                          <p:stCondLst>
                                            <p:cond delay="0"/>
                                          </p:stCondLst>
                                        </p:cTn>
                                        <p:tgtEl>
                                          <p:spTgt spid="4516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52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4" name="Gruppo 223"/>
          <p:cNvGrpSpPr>
            <a:grpSpLocks noChangeAspect="1"/>
          </p:cNvGrpSpPr>
          <p:nvPr/>
        </p:nvGrpSpPr>
        <p:grpSpPr>
          <a:xfrm>
            <a:off x="2104114" y="2510907"/>
            <a:ext cx="7932869" cy="3415620"/>
            <a:chOff x="3322487" y="2551550"/>
            <a:chExt cx="4549776" cy="1958976"/>
          </a:xfrm>
        </p:grpSpPr>
        <p:sp>
          <p:nvSpPr>
            <p:cNvPr id="112" name="Rectangle 4"/>
            <p:cNvSpPr>
              <a:spLocks noChangeArrowheads="1"/>
            </p:cNvSpPr>
            <p:nvPr/>
          </p:nvSpPr>
          <p:spPr bwMode="auto">
            <a:xfrm>
              <a:off x="3422501" y="3300850"/>
              <a:ext cx="669925" cy="636588"/>
            </a:xfrm>
            <a:prstGeom prst="rect">
              <a:avLst/>
            </a:prstGeom>
            <a:solidFill>
              <a:srgbClr val="FF9900">
                <a:alpha val="50980"/>
              </a:srgbClr>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grpSp>
          <p:nvGrpSpPr>
            <p:cNvPr id="113" name="Group 5"/>
            <p:cNvGrpSpPr>
              <a:grpSpLocks noChangeAspect="1"/>
            </p:cNvGrpSpPr>
            <p:nvPr/>
          </p:nvGrpSpPr>
          <p:grpSpPr bwMode="auto">
            <a:xfrm>
              <a:off x="4890937" y="3407214"/>
              <a:ext cx="44450" cy="441325"/>
              <a:chOff x="2880" y="799"/>
              <a:chExt cx="45" cy="454"/>
            </a:xfrm>
          </p:grpSpPr>
          <p:grpSp>
            <p:nvGrpSpPr>
              <p:cNvPr id="114" name="Group 6"/>
              <p:cNvGrpSpPr>
                <a:grpSpLocks noChangeAspect="1"/>
              </p:cNvGrpSpPr>
              <p:nvPr/>
            </p:nvGrpSpPr>
            <p:grpSpPr bwMode="auto">
              <a:xfrm>
                <a:off x="2880" y="799"/>
                <a:ext cx="45" cy="272"/>
                <a:chOff x="2880" y="799"/>
                <a:chExt cx="454" cy="2722"/>
              </a:xfrm>
            </p:grpSpPr>
            <p:sp>
              <p:nvSpPr>
                <p:cNvPr id="119" name="Arc 7"/>
                <p:cNvSpPr>
                  <a:spLocks noChangeAspect="1"/>
                </p:cNvSpPr>
                <p:nvPr/>
              </p:nvSpPr>
              <p:spPr bwMode="auto">
                <a:xfrm>
                  <a:off x="2880" y="799"/>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0" name="Arc 8"/>
                <p:cNvSpPr>
                  <a:spLocks noChangeAspect="1"/>
                </p:cNvSpPr>
                <p:nvPr/>
              </p:nvSpPr>
              <p:spPr bwMode="auto">
                <a:xfrm flipV="1">
                  <a:off x="2880" y="1252"/>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1" name="Arc 9"/>
                <p:cNvSpPr>
                  <a:spLocks noChangeAspect="1"/>
                </p:cNvSpPr>
                <p:nvPr/>
              </p:nvSpPr>
              <p:spPr bwMode="auto">
                <a:xfrm>
                  <a:off x="2880" y="170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2" name="Arc 10"/>
                <p:cNvSpPr>
                  <a:spLocks noChangeAspect="1"/>
                </p:cNvSpPr>
                <p:nvPr/>
              </p:nvSpPr>
              <p:spPr bwMode="auto">
                <a:xfrm flipV="1">
                  <a:off x="2880" y="2160"/>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3" name="Arc 11"/>
                <p:cNvSpPr>
                  <a:spLocks noChangeAspect="1"/>
                </p:cNvSpPr>
                <p:nvPr/>
              </p:nvSpPr>
              <p:spPr bwMode="auto">
                <a:xfrm>
                  <a:off x="2880" y="2614"/>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4" name="Arc 12"/>
                <p:cNvSpPr>
                  <a:spLocks noChangeAspect="1"/>
                </p:cNvSpPr>
                <p:nvPr/>
              </p:nvSpPr>
              <p:spPr bwMode="auto">
                <a:xfrm flipV="1">
                  <a:off x="2880" y="306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15" name="Arc 13"/>
              <p:cNvSpPr>
                <a:spLocks noChangeAspect="1"/>
              </p:cNvSpPr>
              <p:nvPr/>
            </p:nvSpPr>
            <p:spPr bwMode="auto">
              <a:xfrm>
                <a:off x="2880" y="1072"/>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16" name="Arc 14"/>
              <p:cNvSpPr>
                <a:spLocks noChangeAspect="1"/>
              </p:cNvSpPr>
              <p:nvPr/>
            </p:nvSpPr>
            <p:spPr bwMode="auto">
              <a:xfrm flipV="1">
                <a:off x="2880" y="1117"/>
                <a:ext cx="45" cy="46"/>
              </a:xfrm>
              <a:custGeom>
                <a:avLst/>
                <a:gdLst>
                  <a:gd name="T0" fmla="*/ 0 w 21600"/>
                  <a:gd name="T1" fmla="*/ 0 h 21600"/>
                  <a:gd name="T2" fmla="*/ 45 w 21600"/>
                  <a:gd name="T3" fmla="*/ 46 h 21600"/>
                  <a:gd name="T4" fmla="*/ 0 w 21600"/>
                  <a:gd name="T5" fmla="*/ 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17" name="Arc 15"/>
              <p:cNvSpPr>
                <a:spLocks noChangeAspect="1"/>
              </p:cNvSpPr>
              <p:nvPr/>
            </p:nvSpPr>
            <p:spPr bwMode="auto">
              <a:xfrm>
                <a:off x="2880" y="1163"/>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18" name="Arc 16"/>
              <p:cNvSpPr>
                <a:spLocks noChangeAspect="1"/>
              </p:cNvSpPr>
              <p:nvPr/>
            </p:nvSpPr>
            <p:spPr bwMode="auto">
              <a:xfrm flipV="1">
                <a:off x="2880" y="1208"/>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grpSp>
          <p:nvGrpSpPr>
            <p:cNvPr id="125" name="Group 17"/>
            <p:cNvGrpSpPr>
              <a:grpSpLocks noChangeAspect="1"/>
            </p:cNvGrpSpPr>
            <p:nvPr/>
          </p:nvGrpSpPr>
          <p:grpSpPr bwMode="auto">
            <a:xfrm rot="16200000">
              <a:off x="5299719" y="3825519"/>
              <a:ext cx="44450" cy="442913"/>
              <a:chOff x="2880" y="799"/>
              <a:chExt cx="45" cy="454"/>
            </a:xfrm>
          </p:grpSpPr>
          <p:grpSp>
            <p:nvGrpSpPr>
              <p:cNvPr id="126" name="Group 18"/>
              <p:cNvGrpSpPr>
                <a:grpSpLocks noChangeAspect="1"/>
              </p:cNvGrpSpPr>
              <p:nvPr/>
            </p:nvGrpSpPr>
            <p:grpSpPr bwMode="auto">
              <a:xfrm>
                <a:off x="2880" y="799"/>
                <a:ext cx="45" cy="272"/>
                <a:chOff x="2880" y="799"/>
                <a:chExt cx="454" cy="2722"/>
              </a:xfrm>
            </p:grpSpPr>
            <p:sp>
              <p:nvSpPr>
                <p:cNvPr id="131" name="Arc 19"/>
                <p:cNvSpPr>
                  <a:spLocks noChangeAspect="1"/>
                </p:cNvSpPr>
                <p:nvPr/>
              </p:nvSpPr>
              <p:spPr bwMode="auto">
                <a:xfrm>
                  <a:off x="2880" y="799"/>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2" name="Arc 20"/>
                <p:cNvSpPr>
                  <a:spLocks noChangeAspect="1"/>
                </p:cNvSpPr>
                <p:nvPr/>
              </p:nvSpPr>
              <p:spPr bwMode="auto">
                <a:xfrm flipV="1">
                  <a:off x="2880" y="1252"/>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3" name="Arc 21"/>
                <p:cNvSpPr>
                  <a:spLocks noChangeAspect="1"/>
                </p:cNvSpPr>
                <p:nvPr/>
              </p:nvSpPr>
              <p:spPr bwMode="auto">
                <a:xfrm>
                  <a:off x="2880" y="170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4" name="Arc 22"/>
                <p:cNvSpPr>
                  <a:spLocks noChangeAspect="1"/>
                </p:cNvSpPr>
                <p:nvPr/>
              </p:nvSpPr>
              <p:spPr bwMode="auto">
                <a:xfrm flipV="1">
                  <a:off x="2880" y="2160"/>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5" name="Arc 23"/>
                <p:cNvSpPr>
                  <a:spLocks noChangeAspect="1"/>
                </p:cNvSpPr>
                <p:nvPr/>
              </p:nvSpPr>
              <p:spPr bwMode="auto">
                <a:xfrm>
                  <a:off x="2880" y="2614"/>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6" name="Arc 24"/>
                <p:cNvSpPr>
                  <a:spLocks noChangeAspect="1"/>
                </p:cNvSpPr>
                <p:nvPr/>
              </p:nvSpPr>
              <p:spPr bwMode="auto">
                <a:xfrm flipV="1">
                  <a:off x="2880" y="306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27" name="Arc 25"/>
              <p:cNvSpPr>
                <a:spLocks noChangeAspect="1"/>
              </p:cNvSpPr>
              <p:nvPr/>
            </p:nvSpPr>
            <p:spPr bwMode="auto">
              <a:xfrm>
                <a:off x="2880" y="1072"/>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8" name="Arc 26"/>
              <p:cNvSpPr>
                <a:spLocks noChangeAspect="1"/>
              </p:cNvSpPr>
              <p:nvPr/>
            </p:nvSpPr>
            <p:spPr bwMode="auto">
              <a:xfrm flipV="1">
                <a:off x="2880" y="1117"/>
                <a:ext cx="45" cy="46"/>
              </a:xfrm>
              <a:custGeom>
                <a:avLst/>
                <a:gdLst>
                  <a:gd name="T0" fmla="*/ 0 w 21600"/>
                  <a:gd name="T1" fmla="*/ 0 h 21600"/>
                  <a:gd name="T2" fmla="*/ 45 w 21600"/>
                  <a:gd name="T3" fmla="*/ 46 h 21600"/>
                  <a:gd name="T4" fmla="*/ 0 w 21600"/>
                  <a:gd name="T5" fmla="*/ 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29" name="Arc 27"/>
              <p:cNvSpPr>
                <a:spLocks noChangeAspect="1"/>
              </p:cNvSpPr>
              <p:nvPr/>
            </p:nvSpPr>
            <p:spPr bwMode="auto">
              <a:xfrm>
                <a:off x="2880" y="1163"/>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30" name="Arc 28"/>
              <p:cNvSpPr>
                <a:spLocks noChangeAspect="1"/>
              </p:cNvSpPr>
              <p:nvPr/>
            </p:nvSpPr>
            <p:spPr bwMode="auto">
              <a:xfrm flipV="1">
                <a:off x="2880" y="1208"/>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37" name="Oval 29"/>
            <p:cNvSpPr>
              <a:spLocks noChangeAspect="1" noChangeArrowheads="1"/>
            </p:cNvSpPr>
            <p:nvPr/>
          </p:nvSpPr>
          <p:spPr bwMode="auto">
            <a:xfrm>
              <a:off x="5100488" y="3405626"/>
              <a:ext cx="442913" cy="441325"/>
            </a:xfrm>
            <a:prstGeom prst="ellipse">
              <a:avLst/>
            </a:pr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grpSp>
          <p:nvGrpSpPr>
            <p:cNvPr id="138" name="Group 30"/>
            <p:cNvGrpSpPr>
              <a:grpSpLocks noChangeAspect="1"/>
            </p:cNvGrpSpPr>
            <p:nvPr/>
          </p:nvGrpSpPr>
          <p:grpSpPr bwMode="auto">
            <a:xfrm>
              <a:off x="3530450" y="3405626"/>
              <a:ext cx="44450" cy="441325"/>
              <a:chOff x="1927" y="799"/>
              <a:chExt cx="46" cy="454"/>
            </a:xfrm>
          </p:grpSpPr>
          <p:grpSp>
            <p:nvGrpSpPr>
              <p:cNvPr id="139" name="Group 31"/>
              <p:cNvGrpSpPr>
                <a:grpSpLocks noChangeAspect="1"/>
              </p:cNvGrpSpPr>
              <p:nvPr/>
            </p:nvGrpSpPr>
            <p:grpSpPr bwMode="auto">
              <a:xfrm>
                <a:off x="1927" y="861"/>
                <a:ext cx="45" cy="326"/>
                <a:chOff x="1066" y="799"/>
                <a:chExt cx="45" cy="544"/>
              </a:xfrm>
            </p:grpSpPr>
            <p:sp>
              <p:nvSpPr>
                <p:cNvPr id="142" name="Freeform 32"/>
                <p:cNvSpPr>
                  <a:spLocks noChangeAspect="1"/>
                </p:cNvSpPr>
                <p:nvPr/>
              </p:nvSpPr>
              <p:spPr bwMode="auto">
                <a:xfrm>
                  <a:off x="1066" y="799"/>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3" name="Freeform 33"/>
                <p:cNvSpPr>
                  <a:spLocks noChangeAspect="1"/>
                </p:cNvSpPr>
                <p:nvPr/>
              </p:nvSpPr>
              <p:spPr bwMode="auto">
                <a:xfrm>
                  <a:off x="1066" y="981"/>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4" name="Freeform 34"/>
                <p:cNvSpPr>
                  <a:spLocks noChangeAspect="1"/>
                </p:cNvSpPr>
                <p:nvPr/>
              </p:nvSpPr>
              <p:spPr bwMode="auto">
                <a:xfrm>
                  <a:off x="1066" y="1162"/>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40" name="Line 35"/>
              <p:cNvSpPr>
                <a:spLocks noChangeAspect="1" noChangeShapeType="1"/>
              </p:cNvSpPr>
              <p:nvPr/>
            </p:nvSpPr>
            <p:spPr bwMode="auto">
              <a:xfrm flipH="1">
                <a:off x="1972" y="799"/>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1" name="Line 36"/>
              <p:cNvSpPr>
                <a:spLocks noChangeAspect="1" noChangeShapeType="1"/>
              </p:cNvSpPr>
              <p:nvPr/>
            </p:nvSpPr>
            <p:spPr bwMode="auto">
              <a:xfrm flipH="1" flipV="1">
                <a:off x="1972" y="1186"/>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45" name="Line 37"/>
            <p:cNvSpPr>
              <a:spLocks noChangeAspect="1" noChangeShapeType="1"/>
            </p:cNvSpPr>
            <p:nvPr/>
          </p:nvSpPr>
          <p:spPr bwMode="auto">
            <a:xfrm>
              <a:off x="3573313" y="3846950"/>
              <a:ext cx="67786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6" name="Line 38"/>
            <p:cNvSpPr>
              <a:spLocks noChangeAspect="1" noChangeShapeType="1"/>
            </p:cNvSpPr>
            <p:nvPr/>
          </p:nvSpPr>
          <p:spPr bwMode="auto">
            <a:xfrm>
              <a:off x="3574901" y="3405625"/>
              <a:ext cx="676275"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7" name="Line 39"/>
            <p:cNvSpPr>
              <a:spLocks noChangeAspect="1" noChangeShapeType="1"/>
            </p:cNvSpPr>
            <p:nvPr/>
          </p:nvSpPr>
          <p:spPr bwMode="auto">
            <a:xfrm>
              <a:off x="5543400" y="4069201"/>
              <a:ext cx="0" cy="8731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48" name="Line 40"/>
            <p:cNvSpPr>
              <a:spLocks noChangeAspect="1" noChangeShapeType="1"/>
            </p:cNvSpPr>
            <p:nvPr/>
          </p:nvSpPr>
          <p:spPr bwMode="auto">
            <a:xfrm>
              <a:off x="5100487" y="4069201"/>
              <a:ext cx="0" cy="220663"/>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nvGrpSpPr>
            <p:cNvPr id="149" name="Group 41"/>
            <p:cNvGrpSpPr>
              <a:grpSpLocks noChangeAspect="1"/>
            </p:cNvGrpSpPr>
            <p:nvPr/>
          </p:nvGrpSpPr>
          <p:grpSpPr bwMode="auto">
            <a:xfrm rot="5400000">
              <a:off x="6389538" y="3915213"/>
              <a:ext cx="44450" cy="441325"/>
              <a:chOff x="1927" y="799"/>
              <a:chExt cx="46" cy="454"/>
            </a:xfrm>
          </p:grpSpPr>
          <p:grpSp>
            <p:nvGrpSpPr>
              <p:cNvPr id="150" name="Group 42"/>
              <p:cNvGrpSpPr>
                <a:grpSpLocks noChangeAspect="1"/>
              </p:cNvGrpSpPr>
              <p:nvPr/>
            </p:nvGrpSpPr>
            <p:grpSpPr bwMode="auto">
              <a:xfrm>
                <a:off x="1927" y="861"/>
                <a:ext cx="45" cy="326"/>
                <a:chOff x="1066" y="799"/>
                <a:chExt cx="45" cy="544"/>
              </a:xfrm>
            </p:grpSpPr>
            <p:sp>
              <p:nvSpPr>
                <p:cNvPr id="153" name="Freeform 43"/>
                <p:cNvSpPr>
                  <a:spLocks noChangeAspect="1"/>
                </p:cNvSpPr>
                <p:nvPr/>
              </p:nvSpPr>
              <p:spPr bwMode="auto">
                <a:xfrm>
                  <a:off x="1066" y="799"/>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4" name="Freeform 44"/>
                <p:cNvSpPr>
                  <a:spLocks noChangeAspect="1"/>
                </p:cNvSpPr>
                <p:nvPr/>
              </p:nvSpPr>
              <p:spPr bwMode="auto">
                <a:xfrm>
                  <a:off x="1066" y="981"/>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5" name="Freeform 45"/>
                <p:cNvSpPr>
                  <a:spLocks noChangeAspect="1"/>
                </p:cNvSpPr>
                <p:nvPr/>
              </p:nvSpPr>
              <p:spPr bwMode="auto">
                <a:xfrm>
                  <a:off x="1066" y="1162"/>
                  <a:ext cx="45" cy="181"/>
                </a:xfrm>
                <a:custGeom>
                  <a:avLst/>
                  <a:gdLst>
                    <a:gd name="T0" fmla="*/ 45 w 453"/>
                    <a:gd name="T1" fmla="*/ 0 h 1815"/>
                    <a:gd name="T2" fmla="*/ 0 w 453"/>
                    <a:gd name="T3" fmla="*/ 45 h 1815"/>
                    <a:gd name="T4" fmla="*/ 45 w 453"/>
                    <a:gd name="T5" fmla="*/ 90 h 1815"/>
                    <a:gd name="T6" fmla="*/ 0 w 453"/>
                    <a:gd name="T7" fmla="*/ 136 h 1815"/>
                    <a:gd name="T8" fmla="*/ 45 w 453"/>
                    <a:gd name="T9" fmla="*/ 181 h 181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51" name="Line 46"/>
              <p:cNvSpPr>
                <a:spLocks noChangeAspect="1" noChangeShapeType="1"/>
              </p:cNvSpPr>
              <p:nvPr/>
            </p:nvSpPr>
            <p:spPr bwMode="auto">
              <a:xfrm flipH="1">
                <a:off x="1972" y="799"/>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2" name="Line 47"/>
              <p:cNvSpPr>
                <a:spLocks noChangeAspect="1" noChangeShapeType="1"/>
              </p:cNvSpPr>
              <p:nvPr/>
            </p:nvSpPr>
            <p:spPr bwMode="auto">
              <a:xfrm flipH="1" flipV="1">
                <a:off x="1972" y="1186"/>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56" name="Line 48"/>
            <p:cNvSpPr>
              <a:spLocks noChangeAspect="1" noChangeShapeType="1"/>
            </p:cNvSpPr>
            <p:nvPr/>
          </p:nvSpPr>
          <p:spPr bwMode="auto">
            <a:xfrm>
              <a:off x="5543401" y="4156513"/>
              <a:ext cx="64928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7" name="Line 49"/>
            <p:cNvSpPr>
              <a:spLocks noChangeAspect="1" noChangeShapeType="1"/>
            </p:cNvSpPr>
            <p:nvPr/>
          </p:nvSpPr>
          <p:spPr bwMode="auto">
            <a:xfrm>
              <a:off x="5322737" y="3846950"/>
              <a:ext cx="0" cy="44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8" name="Line 50"/>
            <p:cNvSpPr>
              <a:spLocks noChangeAspect="1" noChangeShapeType="1"/>
            </p:cNvSpPr>
            <p:nvPr/>
          </p:nvSpPr>
          <p:spPr bwMode="auto">
            <a:xfrm>
              <a:off x="5322737" y="3891400"/>
              <a:ext cx="869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59" name="Line 51"/>
            <p:cNvSpPr>
              <a:spLocks noChangeAspect="1" noChangeShapeType="1"/>
            </p:cNvSpPr>
            <p:nvPr/>
          </p:nvSpPr>
          <p:spPr bwMode="auto">
            <a:xfrm flipV="1">
              <a:off x="5322737" y="3361175"/>
              <a:ext cx="0" cy="4445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0" name="Line 52"/>
            <p:cNvSpPr>
              <a:spLocks noChangeAspect="1" noChangeShapeType="1"/>
            </p:cNvSpPr>
            <p:nvPr/>
          </p:nvSpPr>
          <p:spPr bwMode="auto">
            <a:xfrm>
              <a:off x="5322737" y="3361175"/>
              <a:ext cx="86995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1" name="Line 53"/>
            <p:cNvSpPr>
              <a:spLocks noChangeAspect="1" noChangeShapeType="1"/>
            </p:cNvSpPr>
            <p:nvPr/>
          </p:nvSpPr>
          <p:spPr bwMode="auto">
            <a:xfrm>
              <a:off x="6192687" y="3229414"/>
              <a:ext cx="0" cy="79533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2" name="Line 54"/>
            <p:cNvSpPr>
              <a:spLocks noChangeAspect="1" noChangeShapeType="1"/>
            </p:cNvSpPr>
            <p:nvPr/>
          </p:nvSpPr>
          <p:spPr bwMode="auto">
            <a:xfrm flipH="1" flipV="1">
              <a:off x="6192687" y="3229413"/>
              <a:ext cx="617538" cy="398462"/>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3" name="Line 55"/>
            <p:cNvSpPr>
              <a:spLocks noChangeAspect="1" noChangeShapeType="1"/>
            </p:cNvSpPr>
            <p:nvPr/>
          </p:nvSpPr>
          <p:spPr bwMode="auto">
            <a:xfrm flipH="1">
              <a:off x="6192687" y="3627876"/>
              <a:ext cx="617538" cy="39687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4" name="Line 56"/>
            <p:cNvSpPr>
              <a:spLocks noChangeAspect="1" noChangeShapeType="1"/>
            </p:cNvSpPr>
            <p:nvPr/>
          </p:nvSpPr>
          <p:spPr bwMode="auto">
            <a:xfrm>
              <a:off x="7075337" y="3627875"/>
              <a:ext cx="0" cy="52863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5" name="Line 57"/>
            <p:cNvSpPr>
              <a:spLocks noChangeAspect="1" noChangeShapeType="1"/>
            </p:cNvSpPr>
            <p:nvPr/>
          </p:nvSpPr>
          <p:spPr bwMode="auto">
            <a:xfrm>
              <a:off x="5011587" y="4289863"/>
              <a:ext cx="177800"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6" name="Line 58"/>
            <p:cNvSpPr>
              <a:spLocks noChangeAspect="1" noChangeShapeType="1"/>
            </p:cNvSpPr>
            <p:nvPr/>
          </p:nvSpPr>
          <p:spPr bwMode="auto">
            <a:xfrm>
              <a:off x="6632425" y="4156513"/>
              <a:ext cx="442912"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nvGrpSpPr>
            <p:cNvPr id="167" name="Group 59"/>
            <p:cNvGrpSpPr>
              <a:grpSpLocks noChangeAspect="1"/>
            </p:cNvGrpSpPr>
            <p:nvPr/>
          </p:nvGrpSpPr>
          <p:grpSpPr bwMode="auto">
            <a:xfrm>
              <a:off x="5497362" y="3583425"/>
              <a:ext cx="88900" cy="88900"/>
              <a:chOff x="2381" y="3022"/>
              <a:chExt cx="91" cy="91"/>
            </a:xfrm>
          </p:grpSpPr>
          <p:sp>
            <p:nvSpPr>
              <p:cNvPr id="168" name="Line 60"/>
              <p:cNvSpPr>
                <a:spLocks noChangeAspect="1" noChangeShapeType="1"/>
              </p:cNvSpPr>
              <p:nvPr/>
            </p:nvSpPr>
            <p:spPr bwMode="auto">
              <a:xfrm>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69" name="Line 61"/>
              <p:cNvSpPr>
                <a:spLocks noChangeAspect="1" noChangeShapeType="1"/>
              </p:cNvSpPr>
              <p:nvPr/>
            </p:nvSpPr>
            <p:spPr bwMode="auto">
              <a:xfrm flipH="1">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grpSp>
          <p:nvGrpSpPr>
            <p:cNvPr id="170" name="Group 62"/>
            <p:cNvGrpSpPr>
              <a:grpSpLocks noChangeAspect="1"/>
            </p:cNvGrpSpPr>
            <p:nvPr/>
          </p:nvGrpSpPr>
          <p:grpSpPr bwMode="auto">
            <a:xfrm>
              <a:off x="5056037" y="3583425"/>
              <a:ext cx="88900" cy="88900"/>
              <a:chOff x="2381" y="3022"/>
              <a:chExt cx="91" cy="91"/>
            </a:xfrm>
          </p:grpSpPr>
          <p:sp>
            <p:nvSpPr>
              <p:cNvPr id="171" name="Line 63"/>
              <p:cNvSpPr>
                <a:spLocks noChangeAspect="1" noChangeShapeType="1"/>
              </p:cNvSpPr>
              <p:nvPr/>
            </p:nvSpPr>
            <p:spPr bwMode="auto">
              <a:xfrm>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72" name="Line 64"/>
              <p:cNvSpPr>
                <a:spLocks noChangeAspect="1" noChangeShapeType="1"/>
              </p:cNvSpPr>
              <p:nvPr/>
            </p:nvSpPr>
            <p:spPr bwMode="auto">
              <a:xfrm flipH="1">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73" name="Text Box 65"/>
            <p:cNvSpPr txBox="1">
              <a:spLocks noChangeAspect="1" noChangeArrowheads="1"/>
            </p:cNvSpPr>
            <p:nvPr/>
          </p:nvSpPr>
          <p:spPr bwMode="auto">
            <a:xfrm>
              <a:off x="4953589" y="3334284"/>
              <a:ext cx="385763" cy="31908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dirty="0">
                  <a:solidFill>
                    <a:srgbClr val="000000"/>
                  </a:solidFill>
                  <a:latin typeface="Comic Sans MS" panose="030F0702030302020204" pitchFamily="66" charset="0"/>
                </a:rPr>
                <a:t>M</a:t>
              </a:r>
              <a:r>
                <a:rPr lang="it-IT" sz="1600" baseline="-25000" dirty="0">
                  <a:solidFill>
                    <a:srgbClr val="000000"/>
                  </a:solidFill>
                  <a:latin typeface="Comic Sans MS" panose="030F0702030302020204" pitchFamily="66" charset="0"/>
                </a:rPr>
                <a:t>i</a:t>
              </a:r>
              <a:endParaRPr lang="en-US" sz="2800" dirty="0">
                <a:solidFill>
                  <a:srgbClr val="000000"/>
                </a:solidFill>
                <a:latin typeface="Comic Sans MS" panose="030F0702030302020204" pitchFamily="66" charset="0"/>
              </a:endParaRPr>
            </a:p>
          </p:txBody>
        </p:sp>
        <p:sp>
          <p:nvSpPr>
            <p:cNvPr id="174" name="Text Box 66"/>
            <p:cNvSpPr txBox="1">
              <a:spLocks noChangeAspect="1" noChangeArrowheads="1"/>
            </p:cNvSpPr>
            <p:nvPr/>
          </p:nvSpPr>
          <p:spPr bwMode="auto">
            <a:xfrm>
              <a:off x="5056038" y="3802500"/>
              <a:ext cx="441325" cy="3635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a:solidFill>
                    <a:srgbClr val="000000"/>
                  </a:solidFill>
                  <a:latin typeface="Comic Sans MS" panose="030F0702030302020204" pitchFamily="66" charset="0"/>
                </a:rPr>
                <a:t>M</a:t>
              </a:r>
              <a:r>
                <a:rPr lang="it-IT" sz="1600" baseline="-25000">
                  <a:solidFill>
                    <a:srgbClr val="000000"/>
                  </a:solidFill>
                  <a:latin typeface="Comic Sans MS" panose="030F0702030302020204" pitchFamily="66" charset="0"/>
                </a:rPr>
                <a:t>f</a:t>
              </a:r>
              <a:endParaRPr lang="en-US" sz="2800">
                <a:solidFill>
                  <a:srgbClr val="000000"/>
                </a:solidFill>
                <a:latin typeface="Comic Sans MS" panose="030F0702030302020204" pitchFamily="66" charset="0"/>
              </a:endParaRPr>
            </a:p>
          </p:txBody>
        </p:sp>
        <p:sp>
          <p:nvSpPr>
            <p:cNvPr id="175" name="Text Box 67"/>
            <p:cNvSpPr txBox="1">
              <a:spLocks noChangeAspect="1" noChangeArrowheads="1"/>
            </p:cNvSpPr>
            <p:nvPr/>
          </p:nvSpPr>
          <p:spPr bwMode="auto">
            <a:xfrm>
              <a:off x="6299050" y="3888225"/>
              <a:ext cx="476250" cy="3508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a:solidFill>
                    <a:srgbClr val="000000"/>
                  </a:solidFill>
                  <a:latin typeface="Comic Sans MS" panose="030F0702030302020204" pitchFamily="66" charset="0"/>
                </a:rPr>
                <a:t>R</a:t>
              </a:r>
              <a:r>
                <a:rPr lang="it-IT" sz="1600" baseline="-25000">
                  <a:solidFill>
                    <a:srgbClr val="000000"/>
                  </a:solidFill>
                  <a:latin typeface="Comic Sans MS" panose="030F0702030302020204" pitchFamily="66" charset="0"/>
                </a:rPr>
                <a:t>f</a:t>
              </a:r>
              <a:endParaRPr lang="en-US" sz="2800">
                <a:solidFill>
                  <a:srgbClr val="000000"/>
                </a:solidFill>
                <a:latin typeface="Comic Sans MS" panose="030F0702030302020204" pitchFamily="66" charset="0"/>
              </a:endParaRPr>
            </a:p>
          </p:txBody>
        </p:sp>
        <p:sp>
          <p:nvSpPr>
            <p:cNvPr id="176" name="Text Box 68"/>
            <p:cNvSpPr txBox="1">
              <a:spLocks noChangeAspect="1" noChangeArrowheads="1"/>
            </p:cNvSpPr>
            <p:nvPr/>
          </p:nvSpPr>
          <p:spPr bwMode="auto">
            <a:xfrm>
              <a:off x="3573408" y="3539668"/>
              <a:ext cx="663575" cy="43021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dirty="0" err="1" smtClean="0">
                  <a:solidFill>
                    <a:srgbClr val="000000"/>
                  </a:solidFill>
                  <a:latin typeface="Comic Sans MS" panose="030F0702030302020204" pitchFamily="66" charset="0"/>
                </a:rPr>
                <a:t>R</a:t>
              </a:r>
              <a:r>
                <a:rPr lang="it-IT" sz="1400" b="1" baseline="-25000" dirty="0" err="1" smtClean="0">
                  <a:solidFill>
                    <a:srgbClr val="000000"/>
                  </a:solidFill>
                  <a:latin typeface="Comic Sans MS" panose="030F0702030302020204" pitchFamily="66" charset="0"/>
                </a:rPr>
                <a:t>graph</a:t>
              </a:r>
              <a:endParaRPr lang="en-US" sz="2400" b="1" baseline="-25000" dirty="0">
                <a:solidFill>
                  <a:srgbClr val="000000"/>
                </a:solidFill>
                <a:latin typeface="Comic Sans MS" panose="030F0702030302020204" pitchFamily="66" charset="0"/>
              </a:endParaRPr>
            </a:p>
          </p:txBody>
        </p:sp>
        <p:sp>
          <p:nvSpPr>
            <p:cNvPr id="177" name="Rectangle 69"/>
            <p:cNvSpPr>
              <a:spLocks noChangeAspect="1" noChangeArrowheads="1"/>
            </p:cNvSpPr>
            <p:nvPr/>
          </p:nvSpPr>
          <p:spPr bwMode="auto">
            <a:xfrm>
              <a:off x="3385987" y="2919851"/>
              <a:ext cx="2305050" cy="15906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78" name="Rectangle 70"/>
            <p:cNvSpPr>
              <a:spLocks noChangeAspect="1" noChangeArrowheads="1"/>
            </p:cNvSpPr>
            <p:nvPr/>
          </p:nvSpPr>
          <p:spPr bwMode="auto">
            <a:xfrm>
              <a:off x="6014888" y="2919851"/>
              <a:ext cx="1857375" cy="1590675"/>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79" name="Text Box 71"/>
            <p:cNvSpPr txBox="1">
              <a:spLocks noChangeAspect="1" noChangeArrowheads="1"/>
            </p:cNvSpPr>
            <p:nvPr/>
          </p:nvSpPr>
          <p:spPr bwMode="auto">
            <a:xfrm>
              <a:off x="6464151" y="2551550"/>
              <a:ext cx="1127125" cy="33813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it-IT" sz="1400">
                  <a:solidFill>
                    <a:srgbClr val="000000"/>
                  </a:solidFill>
                  <a:latin typeface="Comic Sans MS" panose="030F0702030302020204" pitchFamily="66" charset="0"/>
                </a:rPr>
                <a:t>Room Temperature</a:t>
              </a:r>
              <a:endParaRPr lang="en-US" sz="2800">
                <a:solidFill>
                  <a:srgbClr val="000000"/>
                </a:solidFill>
                <a:latin typeface="Comic Sans MS" panose="030F0702030302020204" pitchFamily="66" charset="0"/>
              </a:endParaRPr>
            </a:p>
          </p:txBody>
        </p:sp>
        <p:sp>
          <p:nvSpPr>
            <p:cNvPr id="180" name="Text Box 72"/>
            <p:cNvSpPr txBox="1">
              <a:spLocks noChangeAspect="1" noChangeArrowheads="1"/>
            </p:cNvSpPr>
            <p:nvPr/>
          </p:nvSpPr>
          <p:spPr bwMode="auto">
            <a:xfrm>
              <a:off x="3655862" y="2565838"/>
              <a:ext cx="1944688" cy="32385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it-IT" sz="1400">
                  <a:solidFill>
                    <a:srgbClr val="000000"/>
                  </a:solidFill>
                  <a:latin typeface="Comic Sans MS" panose="030F0702030302020204" pitchFamily="66" charset="0"/>
                </a:rPr>
                <a:t>Dilution Refrigerator </a:t>
              </a:r>
            </a:p>
            <a:p>
              <a:pPr algn="ctr" fontAlgn="base">
                <a:spcBef>
                  <a:spcPct val="0"/>
                </a:spcBef>
                <a:spcAft>
                  <a:spcPct val="0"/>
                </a:spcAft>
              </a:pPr>
              <a:r>
                <a:rPr lang="it-IT" sz="1400">
                  <a:solidFill>
                    <a:srgbClr val="000000"/>
                  </a:solidFill>
                  <a:latin typeface="Comic Sans MS" panose="030F0702030302020204" pitchFamily="66" charset="0"/>
                </a:rPr>
                <a:t>Temperature</a:t>
              </a:r>
              <a:endParaRPr lang="en-US" sz="2800">
                <a:solidFill>
                  <a:srgbClr val="000000"/>
                </a:solidFill>
                <a:latin typeface="Comic Sans MS" panose="030F0702030302020204" pitchFamily="66" charset="0"/>
              </a:endParaRPr>
            </a:p>
          </p:txBody>
        </p:sp>
        <p:sp>
          <p:nvSpPr>
            <p:cNvPr id="181" name="Text Box 73"/>
            <p:cNvSpPr txBox="1">
              <a:spLocks noChangeAspect="1" noChangeArrowheads="1"/>
            </p:cNvSpPr>
            <p:nvPr/>
          </p:nvSpPr>
          <p:spPr bwMode="auto">
            <a:xfrm>
              <a:off x="6186732" y="3436825"/>
              <a:ext cx="663575" cy="33496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200" dirty="0">
                  <a:solidFill>
                    <a:srgbClr val="000000"/>
                  </a:solidFill>
                  <a:latin typeface="Comic Sans MS" panose="030F0702030302020204" pitchFamily="66" charset="0"/>
                </a:rPr>
                <a:t>SQUID </a:t>
              </a:r>
              <a:r>
                <a:rPr lang="it-IT" sz="1200" dirty="0" err="1">
                  <a:solidFill>
                    <a:srgbClr val="000000"/>
                  </a:solidFill>
                  <a:latin typeface="Comic Sans MS" panose="030F0702030302020204" pitchFamily="66" charset="0"/>
                </a:rPr>
                <a:t>Electronics</a:t>
              </a:r>
              <a:endParaRPr lang="en-US" sz="2800" dirty="0">
                <a:solidFill>
                  <a:srgbClr val="000000"/>
                </a:solidFill>
                <a:latin typeface="Comic Sans MS" panose="030F0702030302020204" pitchFamily="66" charset="0"/>
              </a:endParaRPr>
            </a:p>
          </p:txBody>
        </p:sp>
        <p:sp>
          <p:nvSpPr>
            <p:cNvPr id="182" name="Line 74"/>
            <p:cNvSpPr>
              <a:spLocks noChangeAspect="1" noChangeShapeType="1"/>
            </p:cNvSpPr>
            <p:nvPr/>
          </p:nvSpPr>
          <p:spPr bwMode="auto">
            <a:xfrm>
              <a:off x="6810226" y="3627875"/>
              <a:ext cx="93027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83" name="Oval 75"/>
            <p:cNvSpPr>
              <a:spLocks noChangeAspect="1" noChangeArrowheads="1"/>
            </p:cNvSpPr>
            <p:nvPr/>
          </p:nvSpPr>
          <p:spPr bwMode="auto">
            <a:xfrm>
              <a:off x="3674912" y="3773925"/>
              <a:ext cx="133350" cy="133350"/>
            </a:xfrm>
            <a:prstGeom prst="ellipse">
              <a:avLst/>
            </a:prstGeom>
            <a:solidFill>
              <a:srgbClr val="FFFFFF"/>
            </a:solidFill>
            <a:ln w="9525">
              <a:solidFill>
                <a:srgbClr val="000000"/>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84" name="Text Box 76"/>
            <p:cNvSpPr txBox="1">
              <a:spLocks noChangeAspect="1" noChangeArrowheads="1"/>
            </p:cNvSpPr>
            <p:nvPr/>
          </p:nvSpPr>
          <p:spPr bwMode="auto">
            <a:xfrm>
              <a:off x="3593951" y="3937438"/>
              <a:ext cx="477837" cy="3302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a:solidFill>
                    <a:srgbClr val="000000"/>
                  </a:solidFill>
                  <a:latin typeface="Comic Sans MS" panose="030F0702030302020204" pitchFamily="66" charset="0"/>
                </a:rPr>
                <a:t>V</a:t>
              </a:r>
              <a:r>
                <a:rPr lang="it-IT" sz="1600" baseline="-25000">
                  <a:solidFill>
                    <a:srgbClr val="000000"/>
                  </a:solidFill>
                  <a:latin typeface="Comic Sans MS" panose="030F0702030302020204" pitchFamily="66" charset="0"/>
                </a:rPr>
                <a:t>Th</a:t>
              </a:r>
              <a:endParaRPr lang="en-US" sz="2800">
                <a:solidFill>
                  <a:srgbClr val="000000"/>
                </a:solidFill>
                <a:latin typeface="Comic Sans MS" panose="030F0702030302020204" pitchFamily="66" charset="0"/>
              </a:endParaRPr>
            </a:p>
          </p:txBody>
        </p:sp>
        <p:sp>
          <p:nvSpPr>
            <p:cNvPr id="185" name="Oval 77"/>
            <p:cNvSpPr>
              <a:spLocks noChangeAspect="1" noChangeArrowheads="1"/>
            </p:cNvSpPr>
            <p:nvPr/>
          </p:nvSpPr>
          <p:spPr bwMode="auto">
            <a:xfrm>
              <a:off x="4841725" y="3821550"/>
              <a:ext cx="42862" cy="44450"/>
            </a:xfrm>
            <a:prstGeom prst="ellipse">
              <a:avLst/>
            </a:prstGeom>
            <a:solidFill>
              <a:srgbClr val="000000"/>
            </a:solidFill>
            <a:ln w="9525">
              <a:solidFill>
                <a:srgbClr val="000000"/>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86" name="Oval 78"/>
            <p:cNvSpPr>
              <a:spLocks noChangeAspect="1" noChangeArrowheads="1"/>
            </p:cNvSpPr>
            <p:nvPr/>
          </p:nvSpPr>
          <p:spPr bwMode="auto">
            <a:xfrm>
              <a:off x="4836963" y="3386576"/>
              <a:ext cx="42863" cy="42863"/>
            </a:xfrm>
            <a:prstGeom prst="ellipse">
              <a:avLst/>
            </a:prstGeom>
            <a:solidFill>
              <a:srgbClr val="000000"/>
            </a:solidFill>
            <a:ln w="9525">
              <a:solidFill>
                <a:srgbClr val="000000"/>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87" name="Text Box 79"/>
            <p:cNvSpPr txBox="1">
              <a:spLocks noChangeAspect="1" noChangeArrowheads="1"/>
            </p:cNvSpPr>
            <p:nvPr/>
          </p:nvSpPr>
          <p:spPr bwMode="auto">
            <a:xfrm>
              <a:off x="4711643" y="3534652"/>
              <a:ext cx="354012" cy="3429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600" dirty="0">
                  <a:solidFill>
                    <a:srgbClr val="000000"/>
                  </a:solidFill>
                  <a:latin typeface="Comic Sans MS" panose="030F0702030302020204" pitchFamily="66" charset="0"/>
                </a:rPr>
                <a:t>L</a:t>
              </a:r>
              <a:r>
                <a:rPr lang="it-IT" sz="1600" baseline="-25000" dirty="0">
                  <a:solidFill>
                    <a:srgbClr val="000000"/>
                  </a:solidFill>
                  <a:latin typeface="Comic Sans MS" panose="030F0702030302020204" pitchFamily="66" charset="0"/>
                </a:rPr>
                <a:t>i</a:t>
              </a:r>
              <a:endParaRPr lang="en-US" sz="2800" dirty="0">
                <a:solidFill>
                  <a:srgbClr val="000000"/>
                </a:solidFill>
                <a:latin typeface="Comic Sans MS" panose="030F0702030302020204" pitchFamily="66" charset="0"/>
              </a:endParaRPr>
            </a:p>
          </p:txBody>
        </p:sp>
        <p:sp>
          <p:nvSpPr>
            <p:cNvPr id="188" name="Oval 80"/>
            <p:cNvSpPr>
              <a:spLocks noChangeAspect="1" noChangeArrowheads="1"/>
            </p:cNvSpPr>
            <p:nvPr/>
          </p:nvSpPr>
          <p:spPr bwMode="auto">
            <a:xfrm>
              <a:off x="3992413" y="3823138"/>
              <a:ext cx="42863" cy="42862"/>
            </a:xfrm>
            <a:prstGeom prst="ellipse">
              <a:avLst/>
            </a:prstGeom>
            <a:solidFill>
              <a:srgbClr val="000000"/>
            </a:solidFill>
            <a:ln w="9525">
              <a:solidFill>
                <a:srgbClr val="000000"/>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sp>
          <p:nvSpPr>
            <p:cNvPr id="189" name="Oval 81"/>
            <p:cNvSpPr>
              <a:spLocks noChangeAspect="1" noChangeArrowheads="1"/>
            </p:cNvSpPr>
            <p:nvPr/>
          </p:nvSpPr>
          <p:spPr bwMode="auto">
            <a:xfrm>
              <a:off x="3992413" y="3386576"/>
              <a:ext cx="42863" cy="42863"/>
            </a:xfrm>
            <a:prstGeom prst="ellipse">
              <a:avLst/>
            </a:prstGeom>
            <a:solidFill>
              <a:srgbClr val="000000"/>
            </a:solidFill>
            <a:ln w="9525">
              <a:solidFill>
                <a:srgbClr val="000000"/>
              </a:solidFill>
              <a:round/>
              <a:headEnd/>
              <a:tailEnd/>
            </a:ln>
          </p:spPr>
          <p:txBody>
            <a:bodyPr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grpSp>
          <p:nvGrpSpPr>
            <p:cNvPr id="190" name="Group 82"/>
            <p:cNvGrpSpPr>
              <a:grpSpLocks noChangeAspect="1"/>
            </p:cNvGrpSpPr>
            <p:nvPr/>
          </p:nvGrpSpPr>
          <p:grpSpPr bwMode="auto">
            <a:xfrm>
              <a:off x="4251175" y="3405626"/>
              <a:ext cx="44450" cy="441325"/>
              <a:chOff x="2880" y="799"/>
              <a:chExt cx="45" cy="454"/>
            </a:xfrm>
          </p:grpSpPr>
          <p:grpSp>
            <p:nvGrpSpPr>
              <p:cNvPr id="191" name="Group 83"/>
              <p:cNvGrpSpPr>
                <a:grpSpLocks noChangeAspect="1"/>
              </p:cNvGrpSpPr>
              <p:nvPr/>
            </p:nvGrpSpPr>
            <p:grpSpPr bwMode="auto">
              <a:xfrm>
                <a:off x="2880" y="799"/>
                <a:ext cx="45" cy="272"/>
                <a:chOff x="2880" y="799"/>
                <a:chExt cx="454" cy="2722"/>
              </a:xfrm>
            </p:grpSpPr>
            <p:sp>
              <p:nvSpPr>
                <p:cNvPr id="196" name="Arc 84"/>
                <p:cNvSpPr>
                  <a:spLocks noChangeAspect="1"/>
                </p:cNvSpPr>
                <p:nvPr/>
              </p:nvSpPr>
              <p:spPr bwMode="auto">
                <a:xfrm>
                  <a:off x="2880" y="799"/>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7" name="Arc 85"/>
                <p:cNvSpPr>
                  <a:spLocks noChangeAspect="1"/>
                </p:cNvSpPr>
                <p:nvPr/>
              </p:nvSpPr>
              <p:spPr bwMode="auto">
                <a:xfrm flipV="1">
                  <a:off x="2880" y="1252"/>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8" name="Arc 86"/>
                <p:cNvSpPr>
                  <a:spLocks noChangeAspect="1"/>
                </p:cNvSpPr>
                <p:nvPr/>
              </p:nvSpPr>
              <p:spPr bwMode="auto">
                <a:xfrm>
                  <a:off x="2880" y="170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9" name="Arc 87"/>
                <p:cNvSpPr>
                  <a:spLocks noChangeAspect="1"/>
                </p:cNvSpPr>
                <p:nvPr/>
              </p:nvSpPr>
              <p:spPr bwMode="auto">
                <a:xfrm flipV="1">
                  <a:off x="2880" y="2160"/>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0" name="Arc 88"/>
                <p:cNvSpPr>
                  <a:spLocks noChangeAspect="1"/>
                </p:cNvSpPr>
                <p:nvPr/>
              </p:nvSpPr>
              <p:spPr bwMode="auto">
                <a:xfrm>
                  <a:off x="2880" y="2614"/>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1" name="Arc 89"/>
                <p:cNvSpPr>
                  <a:spLocks noChangeAspect="1"/>
                </p:cNvSpPr>
                <p:nvPr/>
              </p:nvSpPr>
              <p:spPr bwMode="auto">
                <a:xfrm flipV="1">
                  <a:off x="2880" y="306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192" name="Arc 90"/>
              <p:cNvSpPr>
                <a:spLocks noChangeAspect="1"/>
              </p:cNvSpPr>
              <p:nvPr/>
            </p:nvSpPr>
            <p:spPr bwMode="auto">
              <a:xfrm>
                <a:off x="2880" y="1072"/>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3" name="Arc 91"/>
              <p:cNvSpPr>
                <a:spLocks noChangeAspect="1"/>
              </p:cNvSpPr>
              <p:nvPr/>
            </p:nvSpPr>
            <p:spPr bwMode="auto">
              <a:xfrm flipV="1">
                <a:off x="2880" y="1117"/>
                <a:ext cx="45" cy="46"/>
              </a:xfrm>
              <a:custGeom>
                <a:avLst/>
                <a:gdLst>
                  <a:gd name="T0" fmla="*/ 0 w 21600"/>
                  <a:gd name="T1" fmla="*/ 0 h 21600"/>
                  <a:gd name="T2" fmla="*/ 45 w 21600"/>
                  <a:gd name="T3" fmla="*/ 46 h 21600"/>
                  <a:gd name="T4" fmla="*/ 0 w 21600"/>
                  <a:gd name="T5" fmla="*/ 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4" name="Arc 92"/>
              <p:cNvSpPr>
                <a:spLocks noChangeAspect="1"/>
              </p:cNvSpPr>
              <p:nvPr/>
            </p:nvSpPr>
            <p:spPr bwMode="auto">
              <a:xfrm>
                <a:off x="2880" y="1163"/>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195" name="Arc 93"/>
              <p:cNvSpPr>
                <a:spLocks noChangeAspect="1"/>
              </p:cNvSpPr>
              <p:nvPr/>
            </p:nvSpPr>
            <p:spPr bwMode="auto">
              <a:xfrm flipV="1">
                <a:off x="2880" y="1208"/>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grpSp>
          <p:nvGrpSpPr>
            <p:cNvPr id="202" name="Group 94"/>
            <p:cNvGrpSpPr>
              <a:grpSpLocks noChangeAspect="1"/>
            </p:cNvGrpSpPr>
            <p:nvPr/>
          </p:nvGrpSpPr>
          <p:grpSpPr bwMode="auto">
            <a:xfrm rot="10800000">
              <a:off x="4359125" y="3407214"/>
              <a:ext cx="44450" cy="441325"/>
              <a:chOff x="2880" y="799"/>
              <a:chExt cx="45" cy="454"/>
            </a:xfrm>
          </p:grpSpPr>
          <p:grpSp>
            <p:nvGrpSpPr>
              <p:cNvPr id="203" name="Group 95"/>
              <p:cNvGrpSpPr>
                <a:grpSpLocks noChangeAspect="1"/>
              </p:cNvGrpSpPr>
              <p:nvPr/>
            </p:nvGrpSpPr>
            <p:grpSpPr bwMode="auto">
              <a:xfrm>
                <a:off x="2880" y="799"/>
                <a:ext cx="45" cy="272"/>
                <a:chOff x="2880" y="799"/>
                <a:chExt cx="454" cy="2722"/>
              </a:xfrm>
            </p:grpSpPr>
            <p:sp>
              <p:nvSpPr>
                <p:cNvPr id="208" name="Arc 96"/>
                <p:cNvSpPr>
                  <a:spLocks noChangeAspect="1"/>
                </p:cNvSpPr>
                <p:nvPr/>
              </p:nvSpPr>
              <p:spPr bwMode="auto">
                <a:xfrm>
                  <a:off x="2880" y="799"/>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9" name="Arc 97"/>
                <p:cNvSpPr>
                  <a:spLocks noChangeAspect="1"/>
                </p:cNvSpPr>
                <p:nvPr/>
              </p:nvSpPr>
              <p:spPr bwMode="auto">
                <a:xfrm flipV="1">
                  <a:off x="2880" y="1252"/>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0" name="Arc 98"/>
                <p:cNvSpPr>
                  <a:spLocks noChangeAspect="1"/>
                </p:cNvSpPr>
                <p:nvPr/>
              </p:nvSpPr>
              <p:spPr bwMode="auto">
                <a:xfrm>
                  <a:off x="2880" y="170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1" name="Arc 99"/>
                <p:cNvSpPr>
                  <a:spLocks noChangeAspect="1"/>
                </p:cNvSpPr>
                <p:nvPr/>
              </p:nvSpPr>
              <p:spPr bwMode="auto">
                <a:xfrm flipV="1">
                  <a:off x="2880" y="2160"/>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2" name="Arc 100"/>
                <p:cNvSpPr>
                  <a:spLocks noChangeAspect="1"/>
                </p:cNvSpPr>
                <p:nvPr/>
              </p:nvSpPr>
              <p:spPr bwMode="auto">
                <a:xfrm>
                  <a:off x="2880" y="2614"/>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3" name="Arc 101"/>
                <p:cNvSpPr>
                  <a:spLocks noChangeAspect="1"/>
                </p:cNvSpPr>
                <p:nvPr/>
              </p:nvSpPr>
              <p:spPr bwMode="auto">
                <a:xfrm flipV="1">
                  <a:off x="2880" y="3067"/>
                  <a:ext cx="454" cy="454"/>
                </a:xfrm>
                <a:custGeom>
                  <a:avLst/>
                  <a:gdLst>
                    <a:gd name="T0" fmla="*/ 0 w 21600"/>
                    <a:gd name="T1" fmla="*/ 0 h 21600"/>
                    <a:gd name="T2" fmla="*/ 454 w 21600"/>
                    <a:gd name="T3" fmla="*/ 454 h 21600"/>
                    <a:gd name="T4" fmla="*/ 0 w 21600"/>
                    <a:gd name="T5" fmla="*/ 45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204" name="Arc 102"/>
              <p:cNvSpPr>
                <a:spLocks noChangeAspect="1"/>
              </p:cNvSpPr>
              <p:nvPr/>
            </p:nvSpPr>
            <p:spPr bwMode="auto">
              <a:xfrm>
                <a:off x="2880" y="1072"/>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5" name="Arc 103"/>
              <p:cNvSpPr>
                <a:spLocks noChangeAspect="1"/>
              </p:cNvSpPr>
              <p:nvPr/>
            </p:nvSpPr>
            <p:spPr bwMode="auto">
              <a:xfrm flipV="1">
                <a:off x="2880" y="1117"/>
                <a:ext cx="45" cy="46"/>
              </a:xfrm>
              <a:custGeom>
                <a:avLst/>
                <a:gdLst>
                  <a:gd name="T0" fmla="*/ 0 w 21600"/>
                  <a:gd name="T1" fmla="*/ 0 h 21600"/>
                  <a:gd name="T2" fmla="*/ 45 w 21600"/>
                  <a:gd name="T3" fmla="*/ 46 h 21600"/>
                  <a:gd name="T4" fmla="*/ 0 w 21600"/>
                  <a:gd name="T5" fmla="*/ 46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6" name="Arc 104"/>
              <p:cNvSpPr>
                <a:spLocks noChangeAspect="1"/>
              </p:cNvSpPr>
              <p:nvPr/>
            </p:nvSpPr>
            <p:spPr bwMode="auto">
              <a:xfrm>
                <a:off x="2880" y="1163"/>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07" name="Arc 105"/>
              <p:cNvSpPr>
                <a:spLocks noChangeAspect="1"/>
              </p:cNvSpPr>
              <p:nvPr/>
            </p:nvSpPr>
            <p:spPr bwMode="auto">
              <a:xfrm flipV="1">
                <a:off x="2880" y="1208"/>
                <a:ext cx="45" cy="45"/>
              </a:xfrm>
              <a:custGeom>
                <a:avLst/>
                <a:gdLst>
                  <a:gd name="T0" fmla="*/ 0 w 21600"/>
                  <a:gd name="T1" fmla="*/ 0 h 21600"/>
                  <a:gd name="T2" fmla="*/ 45 w 21600"/>
                  <a:gd name="T3" fmla="*/ 45 h 21600"/>
                  <a:gd name="T4" fmla="*/ 0 w 21600"/>
                  <a:gd name="T5" fmla="*/ 45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grpSp>
        <p:sp>
          <p:nvSpPr>
            <p:cNvPr id="214" name="Line 106"/>
            <p:cNvSpPr>
              <a:spLocks noChangeAspect="1" noChangeShapeType="1"/>
            </p:cNvSpPr>
            <p:nvPr/>
          </p:nvSpPr>
          <p:spPr bwMode="auto">
            <a:xfrm>
              <a:off x="4401987" y="3407213"/>
              <a:ext cx="439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5" name="Line 107"/>
            <p:cNvSpPr>
              <a:spLocks noChangeAspect="1" noChangeShapeType="1"/>
            </p:cNvSpPr>
            <p:nvPr/>
          </p:nvSpPr>
          <p:spPr bwMode="auto">
            <a:xfrm>
              <a:off x="4395637" y="3846950"/>
              <a:ext cx="43973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z="3600">
                <a:solidFill>
                  <a:srgbClr val="000000"/>
                </a:solidFill>
                <a:latin typeface="Comic Sans MS" panose="030F0702030302020204" pitchFamily="66" charset="0"/>
              </a:endParaRPr>
            </a:p>
          </p:txBody>
        </p:sp>
        <p:sp>
          <p:nvSpPr>
            <p:cNvPr id="216" name="Text Box 108"/>
            <p:cNvSpPr txBox="1">
              <a:spLocks noChangeArrowheads="1"/>
            </p:cNvSpPr>
            <p:nvPr/>
          </p:nvSpPr>
          <p:spPr bwMode="auto">
            <a:xfrm>
              <a:off x="5006826" y="3148451"/>
              <a:ext cx="526068" cy="194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a:solidFill>
                    <a:srgbClr val="000000"/>
                  </a:solidFill>
                  <a:latin typeface="Comic Sans MS" panose="030F0702030302020204" pitchFamily="66" charset="0"/>
                </a:rPr>
                <a:t>SQUID</a:t>
              </a:r>
            </a:p>
          </p:txBody>
        </p:sp>
        <p:sp>
          <p:nvSpPr>
            <p:cNvPr id="217" name="Text Box 109"/>
            <p:cNvSpPr txBox="1">
              <a:spLocks noChangeAspect="1" noChangeArrowheads="1"/>
            </p:cNvSpPr>
            <p:nvPr/>
          </p:nvSpPr>
          <p:spPr bwMode="auto">
            <a:xfrm>
              <a:off x="4076897" y="3853347"/>
              <a:ext cx="909637" cy="381000"/>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it-IT" sz="1400" dirty="0" err="1">
                  <a:solidFill>
                    <a:srgbClr val="000000"/>
                  </a:solidFill>
                  <a:latin typeface="Comic Sans MS" panose="030F0702030302020204" pitchFamily="66" charset="0"/>
                </a:rPr>
                <a:t>Impedance</a:t>
              </a:r>
              <a:r>
                <a:rPr lang="it-IT" sz="1400" dirty="0">
                  <a:solidFill>
                    <a:srgbClr val="000000"/>
                  </a:solidFill>
                  <a:latin typeface="Comic Sans MS" panose="030F0702030302020204" pitchFamily="66" charset="0"/>
                </a:rPr>
                <a:t> </a:t>
              </a:r>
            </a:p>
            <a:p>
              <a:pPr fontAlgn="base">
                <a:spcBef>
                  <a:spcPct val="0"/>
                </a:spcBef>
                <a:spcAft>
                  <a:spcPct val="0"/>
                </a:spcAft>
              </a:pPr>
              <a:r>
                <a:rPr lang="it-IT" sz="1400" dirty="0" err="1">
                  <a:solidFill>
                    <a:srgbClr val="000000"/>
                  </a:solidFill>
                  <a:latin typeface="Comic Sans MS" panose="030F0702030302020204" pitchFamily="66" charset="0"/>
                </a:rPr>
                <a:t>Matching</a:t>
              </a:r>
              <a:endParaRPr lang="it-IT" sz="1400" dirty="0">
                <a:solidFill>
                  <a:srgbClr val="000000"/>
                </a:solidFill>
                <a:latin typeface="Comic Sans MS" panose="030F0702030302020204" pitchFamily="66" charset="0"/>
              </a:endParaRPr>
            </a:p>
            <a:p>
              <a:pPr fontAlgn="base">
                <a:spcBef>
                  <a:spcPct val="0"/>
                </a:spcBef>
                <a:spcAft>
                  <a:spcPct val="0"/>
                </a:spcAft>
              </a:pPr>
              <a:r>
                <a:rPr lang="it-IT" sz="1400" dirty="0">
                  <a:solidFill>
                    <a:srgbClr val="000000"/>
                  </a:solidFill>
                  <a:latin typeface="Comic Sans MS" panose="030F0702030302020204" pitchFamily="66" charset="0"/>
                </a:rPr>
                <a:t>Transformer </a:t>
              </a:r>
              <a:endParaRPr lang="en-US" sz="2800" dirty="0">
                <a:solidFill>
                  <a:srgbClr val="000000"/>
                </a:solidFill>
                <a:latin typeface="Comic Sans MS" panose="030F0702030302020204" pitchFamily="66" charset="0"/>
              </a:endParaRPr>
            </a:p>
          </p:txBody>
        </p:sp>
        <p:sp>
          <p:nvSpPr>
            <p:cNvPr id="218" name="Text Box 118"/>
            <p:cNvSpPr txBox="1">
              <a:spLocks noChangeArrowheads="1"/>
            </p:cNvSpPr>
            <p:nvPr/>
          </p:nvSpPr>
          <p:spPr bwMode="auto">
            <a:xfrm>
              <a:off x="3322487" y="2643626"/>
              <a:ext cx="105950" cy="3706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sz="3600">
                <a:solidFill>
                  <a:srgbClr val="000000"/>
                </a:solidFill>
                <a:latin typeface="Comic Sans MS" panose="030F0702030302020204" pitchFamily="66" charset="0"/>
              </a:endParaRPr>
            </a:p>
          </p:txBody>
        </p:sp>
      </p:grpSp>
      <p:sp>
        <p:nvSpPr>
          <p:cNvPr id="219" name="Text Box 119"/>
          <p:cNvSpPr txBox="1">
            <a:spLocks noChangeArrowheads="1"/>
          </p:cNvSpPr>
          <p:nvPr/>
        </p:nvSpPr>
        <p:spPr bwMode="auto">
          <a:xfrm>
            <a:off x="3322480" y="1283640"/>
            <a:ext cx="533992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smtClean="0">
                <a:solidFill>
                  <a:srgbClr val="FF0000"/>
                </a:solidFill>
                <a:latin typeface="Comic Sans MS" panose="030F0702030302020204" pitchFamily="66" charset="0"/>
              </a:rPr>
              <a:t>1</a:t>
            </a:r>
            <a:r>
              <a:rPr lang="en-US" baseline="30000" dirty="0" smtClean="0">
                <a:solidFill>
                  <a:srgbClr val="FF0000"/>
                </a:solidFill>
                <a:latin typeface="Comic Sans MS" panose="030F0702030302020204" pitchFamily="66" charset="0"/>
              </a:rPr>
              <a:t>st</a:t>
            </a:r>
            <a:r>
              <a:rPr lang="en-US" dirty="0" smtClean="0">
                <a:solidFill>
                  <a:srgbClr val="FF0000"/>
                </a:solidFill>
                <a:latin typeface="Comic Sans MS" panose="030F0702030302020204" pitchFamily="66" charset="0"/>
              </a:rPr>
              <a:t> measurement scheme: SQUID amp, low-pass</a:t>
            </a:r>
            <a:endParaRPr lang="en-US" dirty="0">
              <a:solidFill>
                <a:srgbClr val="FF0000"/>
              </a:solidFill>
              <a:latin typeface="Comic Sans MS" panose="030F0702030302020204" pitchFamily="66" charset="0"/>
            </a:endParaRPr>
          </a:p>
        </p:txBody>
      </p:sp>
      <p:sp>
        <p:nvSpPr>
          <p:cNvPr id="222"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Tree>
    <p:extLst>
      <p:ext uri="{BB962C8B-B14F-4D97-AF65-F5344CB8AC3E}">
        <p14:creationId xmlns:p14="http://schemas.microsoft.com/office/powerpoint/2010/main" val="191165534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203"/>
          <p:cNvGrpSpPr>
            <a:grpSpLocks noChangeAspect="1"/>
          </p:cNvGrpSpPr>
          <p:nvPr/>
        </p:nvGrpSpPr>
        <p:grpSpPr bwMode="auto">
          <a:xfrm rot="16200000">
            <a:off x="2287282" y="3754852"/>
            <a:ext cx="652463" cy="166688"/>
            <a:chOff x="5537" y="4181"/>
            <a:chExt cx="904" cy="113"/>
          </a:xfrm>
        </p:grpSpPr>
        <p:grpSp>
          <p:nvGrpSpPr>
            <p:cNvPr id="58" name="Group 204"/>
            <p:cNvGrpSpPr>
              <a:grpSpLocks noChangeAspect="1"/>
            </p:cNvGrpSpPr>
            <p:nvPr/>
          </p:nvGrpSpPr>
          <p:grpSpPr bwMode="auto">
            <a:xfrm>
              <a:off x="5537" y="4181"/>
              <a:ext cx="452" cy="113"/>
              <a:chOff x="5537" y="4181"/>
              <a:chExt cx="452" cy="113"/>
            </a:xfrm>
          </p:grpSpPr>
          <p:grpSp>
            <p:nvGrpSpPr>
              <p:cNvPr id="66" name="Group 205"/>
              <p:cNvGrpSpPr>
                <a:grpSpLocks noChangeAspect="1"/>
              </p:cNvGrpSpPr>
              <p:nvPr/>
            </p:nvGrpSpPr>
            <p:grpSpPr bwMode="auto">
              <a:xfrm>
                <a:off x="5537" y="4181"/>
                <a:ext cx="226" cy="113"/>
                <a:chOff x="5537" y="4181"/>
                <a:chExt cx="226" cy="113"/>
              </a:xfrm>
            </p:grpSpPr>
            <p:sp>
              <p:nvSpPr>
                <p:cNvPr id="70" name="Line 20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 name="Line 20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7" name="Group 208"/>
              <p:cNvGrpSpPr>
                <a:grpSpLocks noChangeAspect="1"/>
              </p:cNvGrpSpPr>
              <p:nvPr/>
            </p:nvGrpSpPr>
            <p:grpSpPr bwMode="auto">
              <a:xfrm>
                <a:off x="5763" y="4181"/>
                <a:ext cx="226" cy="113"/>
                <a:chOff x="5537" y="4181"/>
                <a:chExt cx="226" cy="113"/>
              </a:xfrm>
            </p:grpSpPr>
            <p:sp>
              <p:nvSpPr>
                <p:cNvPr id="68" name="Line 20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Line 21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9" name="Group 211"/>
            <p:cNvGrpSpPr>
              <a:grpSpLocks noChangeAspect="1"/>
            </p:cNvGrpSpPr>
            <p:nvPr/>
          </p:nvGrpSpPr>
          <p:grpSpPr bwMode="auto">
            <a:xfrm>
              <a:off x="5989" y="4181"/>
              <a:ext cx="452" cy="113"/>
              <a:chOff x="5537" y="4181"/>
              <a:chExt cx="452" cy="113"/>
            </a:xfrm>
          </p:grpSpPr>
          <p:grpSp>
            <p:nvGrpSpPr>
              <p:cNvPr id="60" name="Group 212"/>
              <p:cNvGrpSpPr>
                <a:grpSpLocks noChangeAspect="1"/>
              </p:cNvGrpSpPr>
              <p:nvPr/>
            </p:nvGrpSpPr>
            <p:grpSpPr bwMode="auto">
              <a:xfrm>
                <a:off x="5537" y="4181"/>
                <a:ext cx="226" cy="113"/>
                <a:chOff x="5537" y="4181"/>
                <a:chExt cx="226" cy="113"/>
              </a:xfrm>
            </p:grpSpPr>
            <p:sp>
              <p:nvSpPr>
                <p:cNvPr id="64" name="Line 21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 name="Line 21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 name="Group 215"/>
              <p:cNvGrpSpPr>
                <a:grpSpLocks noChangeAspect="1"/>
              </p:cNvGrpSpPr>
              <p:nvPr/>
            </p:nvGrpSpPr>
            <p:grpSpPr bwMode="auto">
              <a:xfrm>
                <a:off x="5763" y="4181"/>
                <a:ext cx="226" cy="113"/>
                <a:chOff x="5537" y="4181"/>
                <a:chExt cx="226" cy="113"/>
              </a:xfrm>
            </p:grpSpPr>
            <p:sp>
              <p:nvSpPr>
                <p:cNvPr id="62" name="Line 21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Line 21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7" name="Text Box 218"/>
          <p:cNvSpPr txBox="1">
            <a:spLocks noChangeAspect="1" noChangeArrowheads="1"/>
          </p:cNvSpPr>
          <p:nvPr/>
        </p:nvSpPr>
        <p:spPr bwMode="auto">
          <a:xfrm>
            <a:off x="1596962" y="3611977"/>
            <a:ext cx="922707"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dirty="0" err="1" smtClean="0">
                <a:latin typeface="Comic Sans MS" panose="030F0702030302020204" pitchFamily="66" charset="0"/>
              </a:rPr>
              <a:t>R</a:t>
            </a:r>
            <a:r>
              <a:rPr lang="it-IT" sz="2400" baseline="-25000" dirty="0" err="1" smtClean="0">
                <a:latin typeface="Comic Sans MS" panose="030F0702030302020204" pitchFamily="66" charset="0"/>
              </a:rPr>
              <a:t>graph</a:t>
            </a:r>
            <a:endParaRPr lang="it-IT" sz="2400" baseline="-25000" dirty="0">
              <a:latin typeface="Comic Sans MS" panose="030F0702030302020204" pitchFamily="66" charset="0"/>
            </a:endParaRPr>
          </a:p>
        </p:txBody>
      </p:sp>
      <p:sp>
        <p:nvSpPr>
          <p:cNvPr id="72" name="Line 219"/>
          <p:cNvSpPr>
            <a:spLocks noChangeAspect="1" noChangeShapeType="1"/>
          </p:cNvSpPr>
          <p:nvPr/>
        </p:nvSpPr>
        <p:spPr bwMode="auto">
          <a:xfrm rot="10800000">
            <a:off x="3298784" y="3920479"/>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20"/>
          <p:cNvSpPr>
            <a:spLocks noChangeAspect="1" noChangeShapeType="1"/>
          </p:cNvSpPr>
          <p:nvPr/>
        </p:nvSpPr>
        <p:spPr bwMode="auto">
          <a:xfrm rot="10800000">
            <a:off x="3298784" y="3826816"/>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221"/>
          <p:cNvSpPr>
            <a:spLocks noChangeAspect="1" noChangeShapeType="1"/>
          </p:cNvSpPr>
          <p:nvPr/>
        </p:nvSpPr>
        <p:spPr bwMode="auto">
          <a:xfrm rot="10800000">
            <a:off x="3478966" y="3926034"/>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222"/>
          <p:cNvSpPr>
            <a:spLocks noChangeAspect="1" noChangeShapeType="1"/>
          </p:cNvSpPr>
          <p:nvPr/>
        </p:nvSpPr>
        <p:spPr bwMode="auto">
          <a:xfrm rot="10800000">
            <a:off x="3478965" y="3351343"/>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 name="Group 17"/>
          <p:cNvGrpSpPr>
            <a:grpSpLocks noChangeAspect="1"/>
          </p:cNvGrpSpPr>
          <p:nvPr/>
        </p:nvGrpSpPr>
        <p:grpSpPr bwMode="auto">
          <a:xfrm flipV="1">
            <a:off x="3802361" y="3288953"/>
            <a:ext cx="642938" cy="80963"/>
            <a:chOff x="5537" y="4520"/>
            <a:chExt cx="453" cy="57"/>
          </a:xfrm>
        </p:grpSpPr>
        <p:grpSp>
          <p:nvGrpSpPr>
            <p:cNvPr id="91" name="Group 18"/>
            <p:cNvGrpSpPr>
              <a:grpSpLocks noChangeAspect="1"/>
            </p:cNvGrpSpPr>
            <p:nvPr/>
          </p:nvGrpSpPr>
          <p:grpSpPr bwMode="auto">
            <a:xfrm rot="5400000">
              <a:off x="5622" y="4435"/>
              <a:ext cx="57" cy="227"/>
              <a:chOff x="5311" y="4859"/>
              <a:chExt cx="113" cy="452"/>
            </a:xfrm>
          </p:grpSpPr>
          <p:grpSp>
            <p:nvGrpSpPr>
              <p:cNvPr id="99" name="Group 19"/>
              <p:cNvGrpSpPr>
                <a:grpSpLocks noChangeAspect="1"/>
              </p:cNvGrpSpPr>
              <p:nvPr/>
            </p:nvGrpSpPr>
            <p:grpSpPr bwMode="auto">
              <a:xfrm flipV="1">
                <a:off x="5311" y="4859"/>
                <a:ext cx="113" cy="226"/>
                <a:chOff x="5311" y="4859"/>
                <a:chExt cx="113" cy="226"/>
              </a:xfrm>
            </p:grpSpPr>
            <p:sp>
              <p:nvSpPr>
                <p:cNvPr id="103"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0" name="Group 22"/>
              <p:cNvGrpSpPr>
                <a:grpSpLocks noChangeAspect="1"/>
              </p:cNvGrpSpPr>
              <p:nvPr/>
            </p:nvGrpSpPr>
            <p:grpSpPr bwMode="auto">
              <a:xfrm flipV="1">
                <a:off x="5311" y="5085"/>
                <a:ext cx="113" cy="226"/>
                <a:chOff x="5311" y="4859"/>
                <a:chExt cx="113" cy="226"/>
              </a:xfrm>
            </p:grpSpPr>
            <p:sp>
              <p:nvSpPr>
                <p:cNvPr id="101"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92" name="Group 25"/>
            <p:cNvGrpSpPr>
              <a:grpSpLocks noChangeAspect="1"/>
            </p:cNvGrpSpPr>
            <p:nvPr/>
          </p:nvGrpSpPr>
          <p:grpSpPr bwMode="auto">
            <a:xfrm rot="5400000">
              <a:off x="5848" y="4435"/>
              <a:ext cx="57" cy="227"/>
              <a:chOff x="5311" y="4859"/>
              <a:chExt cx="113" cy="452"/>
            </a:xfrm>
          </p:grpSpPr>
          <p:grpSp>
            <p:nvGrpSpPr>
              <p:cNvPr id="93" name="Group 26"/>
              <p:cNvGrpSpPr>
                <a:grpSpLocks noChangeAspect="1"/>
              </p:cNvGrpSpPr>
              <p:nvPr/>
            </p:nvGrpSpPr>
            <p:grpSpPr bwMode="auto">
              <a:xfrm flipV="1">
                <a:off x="5311" y="4859"/>
                <a:ext cx="113" cy="226"/>
                <a:chOff x="5311" y="4859"/>
                <a:chExt cx="113" cy="226"/>
              </a:xfrm>
            </p:grpSpPr>
            <p:sp>
              <p:nvSpPr>
                <p:cNvPr id="97"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8"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94" name="Group 29"/>
              <p:cNvGrpSpPr>
                <a:grpSpLocks noChangeAspect="1"/>
              </p:cNvGrpSpPr>
              <p:nvPr/>
            </p:nvGrpSpPr>
            <p:grpSpPr bwMode="auto">
              <a:xfrm flipV="1">
                <a:off x="5311" y="5085"/>
                <a:ext cx="113" cy="226"/>
                <a:chOff x="5311" y="4859"/>
                <a:chExt cx="113" cy="226"/>
              </a:xfrm>
            </p:grpSpPr>
            <p:sp>
              <p:nvSpPr>
                <p:cNvPr id="95"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07" name="Line 34"/>
          <p:cNvSpPr>
            <a:spLocks noChangeAspect="1" noChangeShapeType="1"/>
          </p:cNvSpPr>
          <p:nvPr/>
        </p:nvSpPr>
        <p:spPr bwMode="auto">
          <a:xfrm flipV="1">
            <a:off x="2701358" y="4158811"/>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 name="Line 35"/>
          <p:cNvSpPr>
            <a:spLocks noChangeAspect="1" noChangeShapeType="1"/>
          </p:cNvSpPr>
          <p:nvPr/>
        </p:nvSpPr>
        <p:spPr bwMode="auto">
          <a:xfrm>
            <a:off x="2692376" y="3347374"/>
            <a:ext cx="1109663" cy="7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Line 34"/>
          <p:cNvSpPr>
            <a:spLocks noChangeAspect="1" noChangeShapeType="1"/>
          </p:cNvSpPr>
          <p:nvPr/>
        </p:nvSpPr>
        <p:spPr bwMode="auto">
          <a:xfrm flipV="1">
            <a:off x="2696858" y="3343049"/>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9" name="Gruppo 148"/>
          <p:cNvGrpSpPr/>
          <p:nvPr/>
        </p:nvGrpSpPr>
        <p:grpSpPr>
          <a:xfrm>
            <a:off x="2519669" y="4324935"/>
            <a:ext cx="345411" cy="110975"/>
            <a:chOff x="1595329" y="5000795"/>
            <a:chExt cx="345411" cy="110975"/>
          </a:xfrm>
        </p:grpSpPr>
        <p:sp>
          <p:nvSpPr>
            <p:cNvPr id="146"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0" name="Gruppo 149"/>
          <p:cNvGrpSpPr/>
          <p:nvPr/>
        </p:nvGrpSpPr>
        <p:grpSpPr>
          <a:xfrm>
            <a:off x="3311269" y="4326413"/>
            <a:ext cx="345411" cy="110975"/>
            <a:chOff x="1595329" y="5000795"/>
            <a:chExt cx="345411" cy="110975"/>
          </a:xfrm>
        </p:grpSpPr>
        <p:sp>
          <p:nvSpPr>
            <p:cNvPr id="151"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2" name="Gruppo 161"/>
          <p:cNvGrpSpPr/>
          <p:nvPr/>
        </p:nvGrpSpPr>
        <p:grpSpPr>
          <a:xfrm>
            <a:off x="5567645" y="2696521"/>
            <a:ext cx="1277587" cy="1323975"/>
            <a:chOff x="4712875" y="3441954"/>
            <a:chExt cx="1277587" cy="1323975"/>
          </a:xfrm>
        </p:grpSpPr>
        <p:sp>
          <p:nvSpPr>
            <p:cNvPr id="155" name="Line 66"/>
            <p:cNvSpPr>
              <a:spLocks noChangeAspect="1" noChangeShapeType="1"/>
            </p:cNvSpPr>
            <p:nvPr/>
          </p:nvSpPr>
          <p:spPr bwMode="auto">
            <a:xfrm>
              <a:off x="4722813" y="3441954"/>
              <a:ext cx="0" cy="13239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6" name="Group 67"/>
            <p:cNvGrpSpPr>
              <a:grpSpLocks/>
            </p:cNvGrpSpPr>
            <p:nvPr/>
          </p:nvGrpSpPr>
          <p:grpSpPr bwMode="auto">
            <a:xfrm>
              <a:off x="4712875" y="3441954"/>
              <a:ext cx="1261070" cy="1323975"/>
              <a:chOff x="2886" y="1744"/>
              <a:chExt cx="404" cy="834"/>
            </a:xfrm>
          </p:grpSpPr>
          <p:sp>
            <p:nvSpPr>
              <p:cNvPr id="157"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0" name="Text Box 218"/>
            <p:cNvSpPr txBox="1">
              <a:spLocks noChangeAspect="1" noChangeArrowheads="1"/>
            </p:cNvSpPr>
            <p:nvPr/>
          </p:nvSpPr>
          <p:spPr bwMode="auto">
            <a:xfrm>
              <a:off x="4755189" y="3903900"/>
              <a:ext cx="123527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000" dirty="0" smtClean="0">
                  <a:latin typeface="Comic Sans MS" panose="030F0702030302020204" pitchFamily="66" charset="0"/>
                </a:rPr>
                <a:t>HEMT</a:t>
              </a:r>
              <a:endParaRPr lang="it-IT" sz="2000" baseline="-25000" dirty="0">
                <a:latin typeface="Comic Sans MS" panose="030F0702030302020204" pitchFamily="66" charset="0"/>
              </a:endParaRPr>
            </a:p>
          </p:txBody>
        </p:sp>
      </p:grpSp>
      <p:sp>
        <p:nvSpPr>
          <p:cNvPr id="161" name="Line 35"/>
          <p:cNvSpPr>
            <a:spLocks noChangeAspect="1" noChangeShapeType="1"/>
          </p:cNvSpPr>
          <p:nvPr/>
        </p:nvSpPr>
        <p:spPr bwMode="auto">
          <a:xfrm>
            <a:off x="4454917" y="3350689"/>
            <a:ext cx="1109663" cy="7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 name="CasellaDiTesto 162"/>
          <p:cNvSpPr txBox="1"/>
          <p:nvPr/>
        </p:nvSpPr>
        <p:spPr>
          <a:xfrm>
            <a:off x="3179460" y="2554358"/>
            <a:ext cx="1522192" cy="646331"/>
          </a:xfrm>
          <a:prstGeom prst="rect">
            <a:avLst/>
          </a:prstGeom>
          <a:noFill/>
        </p:spPr>
        <p:txBody>
          <a:bodyPr wrap="square" rtlCol="0">
            <a:spAutoFit/>
          </a:bodyPr>
          <a:lstStyle/>
          <a:p>
            <a:r>
              <a:rPr lang="it-IT" dirty="0" smtClean="0">
                <a:latin typeface="Comic Sans MS" panose="030F0702030302020204" pitchFamily="66" charset="0"/>
              </a:rPr>
              <a:t>LC </a:t>
            </a:r>
            <a:r>
              <a:rPr lang="it-IT" dirty="0" err="1" smtClean="0">
                <a:latin typeface="Comic Sans MS" panose="030F0702030302020204" pitchFamily="66" charset="0"/>
              </a:rPr>
              <a:t>matching</a:t>
            </a:r>
            <a:r>
              <a:rPr lang="it-IT" dirty="0" smtClean="0">
                <a:latin typeface="Comic Sans MS" panose="030F0702030302020204" pitchFamily="66" charset="0"/>
              </a:rPr>
              <a:t> network</a:t>
            </a:r>
            <a:endParaRPr lang="en-US" dirty="0">
              <a:latin typeface="Comic Sans MS" panose="030F0702030302020204" pitchFamily="66" charset="0"/>
            </a:endParaRPr>
          </a:p>
        </p:txBody>
      </p:sp>
      <p:sp>
        <p:nvSpPr>
          <p:cNvPr id="164" name="Line 35"/>
          <p:cNvSpPr>
            <a:spLocks noChangeAspect="1" noChangeShapeType="1"/>
          </p:cNvSpPr>
          <p:nvPr/>
        </p:nvSpPr>
        <p:spPr bwMode="auto">
          <a:xfrm>
            <a:off x="6803861" y="3363943"/>
            <a:ext cx="175317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5" name="Gruppo 164"/>
          <p:cNvGrpSpPr/>
          <p:nvPr/>
        </p:nvGrpSpPr>
        <p:grpSpPr>
          <a:xfrm>
            <a:off x="8552687" y="2689897"/>
            <a:ext cx="1277587" cy="1323975"/>
            <a:chOff x="4712875" y="3441954"/>
            <a:chExt cx="1277587" cy="1323975"/>
          </a:xfrm>
        </p:grpSpPr>
        <p:sp>
          <p:nvSpPr>
            <p:cNvPr id="166" name="Line 66"/>
            <p:cNvSpPr>
              <a:spLocks noChangeAspect="1" noChangeShapeType="1"/>
            </p:cNvSpPr>
            <p:nvPr/>
          </p:nvSpPr>
          <p:spPr bwMode="auto">
            <a:xfrm>
              <a:off x="4722813" y="3441954"/>
              <a:ext cx="0" cy="13239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7" name="Group 67"/>
            <p:cNvGrpSpPr>
              <a:grpSpLocks/>
            </p:cNvGrpSpPr>
            <p:nvPr/>
          </p:nvGrpSpPr>
          <p:grpSpPr bwMode="auto">
            <a:xfrm>
              <a:off x="4712875" y="3441954"/>
              <a:ext cx="1261070" cy="1323975"/>
              <a:chOff x="2886" y="1744"/>
              <a:chExt cx="404" cy="834"/>
            </a:xfrm>
          </p:grpSpPr>
          <p:sp>
            <p:nvSpPr>
              <p:cNvPr id="169"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8" name="Text Box 218"/>
            <p:cNvSpPr txBox="1">
              <a:spLocks noChangeAspect="1" noChangeArrowheads="1"/>
            </p:cNvSpPr>
            <p:nvPr/>
          </p:nvSpPr>
          <p:spPr bwMode="auto">
            <a:xfrm>
              <a:off x="4755189" y="3903900"/>
              <a:ext cx="123527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000" dirty="0" smtClean="0">
                  <a:latin typeface="Comic Sans MS" panose="030F0702030302020204" pitchFamily="66" charset="0"/>
                </a:rPr>
                <a:t>AMP</a:t>
              </a:r>
              <a:endParaRPr lang="it-IT" sz="2000" baseline="-25000" dirty="0">
                <a:latin typeface="Comic Sans MS" panose="030F0702030302020204" pitchFamily="66" charset="0"/>
              </a:endParaRPr>
            </a:p>
          </p:txBody>
        </p:sp>
      </p:grpSp>
      <p:cxnSp>
        <p:nvCxnSpPr>
          <p:cNvPr id="172" name="Connettore 1 171"/>
          <p:cNvCxnSpPr/>
          <p:nvPr/>
        </p:nvCxnSpPr>
        <p:spPr>
          <a:xfrm>
            <a:off x="5159790" y="2176670"/>
            <a:ext cx="0" cy="2842592"/>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3" name="Connettore 1 172"/>
          <p:cNvCxnSpPr/>
          <p:nvPr/>
        </p:nvCxnSpPr>
        <p:spPr>
          <a:xfrm>
            <a:off x="7558431" y="2179985"/>
            <a:ext cx="0" cy="2842592"/>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74" name="CasellaDiTesto 173"/>
          <p:cNvSpPr txBox="1"/>
          <p:nvPr/>
        </p:nvSpPr>
        <p:spPr>
          <a:xfrm>
            <a:off x="3008406" y="4690635"/>
            <a:ext cx="1047082" cy="400110"/>
          </a:xfrm>
          <a:prstGeom prst="rect">
            <a:avLst/>
          </a:prstGeom>
          <a:noFill/>
        </p:spPr>
        <p:txBody>
          <a:bodyPr wrap="none" rtlCol="0">
            <a:spAutoFit/>
          </a:bodyPr>
          <a:lstStyle/>
          <a:p>
            <a:r>
              <a:rPr lang="it-IT" sz="2000" dirty="0" smtClean="0">
                <a:solidFill>
                  <a:srgbClr val="FF0000"/>
                </a:solidFill>
                <a:latin typeface="Comic Sans MS" panose="030F0702030302020204" pitchFamily="66" charset="0"/>
              </a:rPr>
              <a:t>100 </a:t>
            </a:r>
            <a:r>
              <a:rPr lang="it-IT" sz="2000" dirty="0" err="1" smtClean="0">
                <a:solidFill>
                  <a:srgbClr val="FF0000"/>
                </a:solidFill>
                <a:latin typeface="Comic Sans MS" panose="030F0702030302020204" pitchFamily="66" charset="0"/>
              </a:rPr>
              <a:t>mK</a:t>
            </a:r>
            <a:endParaRPr lang="en-US" sz="2000" dirty="0">
              <a:solidFill>
                <a:srgbClr val="FF0000"/>
              </a:solidFill>
              <a:latin typeface="Comic Sans MS" panose="030F0702030302020204" pitchFamily="66" charset="0"/>
            </a:endParaRPr>
          </a:p>
        </p:txBody>
      </p:sp>
      <p:sp>
        <p:nvSpPr>
          <p:cNvPr id="175" name="CasellaDiTesto 174"/>
          <p:cNvSpPr txBox="1"/>
          <p:nvPr/>
        </p:nvSpPr>
        <p:spPr>
          <a:xfrm>
            <a:off x="8555656" y="4695462"/>
            <a:ext cx="681597" cy="400110"/>
          </a:xfrm>
          <a:prstGeom prst="rect">
            <a:avLst/>
          </a:prstGeom>
          <a:noFill/>
        </p:spPr>
        <p:txBody>
          <a:bodyPr wrap="none" rtlCol="0">
            <a:spAutoFit/>
          </a:bodyPr>
          <a:lstStyle/>
          <a:p>
            <a:r>
              <a:rPr lang="it-IT" sz="2000" dirty="0" err="1" smtClean="0">
                <a:solidFill>
                  <a:srgbClr val="FF0000"/>
                </a:solidFill>
                <a:latin typeface="Comic Sans MS" panose="030F0702030302020204" pitchFamily="66" charset="0"/>
              </a:rPr>
              <a:t>T</a:t>
            </a:r>
            <a:r>
              <a:rPr lang="it-IT" sz="2000" baseline="-25000" dirty="0" err="1" smtClean="0">
                <a:solidFill>
                  <a:srgbClr val="FF0000"/>
                </a:solidFill>
                <a:latin typeface="Comic Sans MS" panose="030F0702030302020204" pitchFamily="66" charset="0"/>
              </a:rPr>
              <a:t>amb</a:t>
            </a:r>
            <a:endParaRPr lang="en-US" sz="2000" baseline="-25000" dirty="0">
              <a:solidFill>
                <a:srgbClr val="FF0000"/>
              </a:solidFill>
              <a:latin typeface="Comic Sans MS" panose="030F0702030302020204" pitchFamily="66" charset="0"/>
            </a:endParaRPr>
          </a:p>
        </p:txBody>
      </p:sp>
      <p:sp>
        <p:nvSpPr>
          <p:cNvPr id="176" name="CasellaDiTesto 175"/>
          <p:cNvSpPr txBox="1"/>
          <p:nvPr/>
        </p:nvSpPr>
        <p:spPr>
          <a:xfrm>
            <a:off x="5886437" y="4690635"/>
            <a:ext cx="575799" cy="400110"/>
          </a:xfrm>
          <a:prstGeom prst="rect">
            <a:avLst/>
          </a:prstGeom>
          <a:noFill/>
        </p:spPr>
        <p:txBody>
          <a:bodyPr wrap="none" rtlCol="0">
            <a:spAutoFit/>
          </a:bodyPr>
          <a:lstStyle/>
          <a:p>
            <a:r>
              <a:rPr lang="it-IT" sz="2000" dirty="0" smtClean="0">
                <a:solidFill>
                  <a:srgbClr val="FF0000"/>
                </a:solidFill>
                <a:latin typeface="Comic Sans MS" panose="030F0702030302020204" pitchFamily="66" charset="0"/>
              </a:rPr>
              <a:t>4 K</a:t>
            </a:r>
            <a:endParaRPr lang="en-US" sz="2000" dirty="0">
              <a:solidFill>
                <a:srgbClr val="FF0000"/>
              </a:solidFill>
              <a:latin typeface="Comic Sans MS" panose="030F0702030302020204" pitchFamily="66" charset="0"/>
            </a:endParaRPr>
          </a:p>
        </p:txBody>
      </p:sp>
      <p:sp>
        <p:nvSpPr>
          <p:cNvPr id="177"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
        <p:nvSpPr>
          <p:cNvPr id="178" name="Text Box 119"/>
          <p:cNvSpPr txBox="1">
            <a:spLocks noChangeArrowheads="1"/>
          </p:cNvSpPr>
          <p:nvPr/>
        </p:nvSpPr>
        <p:spPr bwMode="auto">
          <a:xfrm>
            <a:off x="3322480" y="1283639"/>
            <a:ext cx="537839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smtClean="0">
                <a:solidFill>
                  <a:srgbClr val="FF0000"/>
                </a:solidFill>
                <a:latin typeface="Comic Sans MS" panose="030F0702030302020204" pitchFamily="66" charset="0"/>
              </a:rPr>
              <a:t>2</a:t>
            </a:r>
            <a:r>
              <a:rPr lang="en-US" baseline="30000" dirty="0" smtClean="0">
                <a:solidFill>
                  <a:srgbClr val="FF0000"/>
                </a:solidFill>
                <a:latin typeface="Comic Sans MS" panose="030F0702030302020204" pitchFamily="66" charset="0"/>
              </a:rPr>
              <a:t>nd</a:t>
            </a:r>
            <a:r>
              <a:rPr lang="en-US" dirty="0" smtClean="0">
                <a:solidFill>
                  <a:srgbClr val="FF0000"/>
                </a:solidFill>
                <a:latin typeface="Comic Sans MS" panose="030F0702030302020204" pitchFamily="66" charset="0"/>
              </a:rPr>
              <a:t> measurement scheme: HEMT amp, band-pass</a:t>
            </a:r>
            <a:endParaRPr lang="en-US" dirty="0">
              <a:solidFill>
                <a:srgbClr val="FF0000"/>
              </a:solidFill>
              <a:latin typeface="Comic Sans MS" panose="030F0702030302020204" pitchFamily="66" charset="0"/>
            </a:endParaRPr>
          </a:p>
        </p:txBody>
      </p:sp>
    </p:spTree>
    <p:extLst>
      <p:ext uri="{BB962C8B-B14F-4D97-AF65-F5344CB8AC3E}">
        <p14:creationId xmlns:p14="http://schemas.microsoft.com/office/powerpoint/2010/main" val="396520114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Group 203"/>
          <p:cNvGrpSpPr>
            <a:grpSpLocks noChangeAspect="1"/>
          </p:cNvGrpSpPr>
          <p:nvPr/>
        </p:nvGrpSpPr>
        <p:grpSpPr bwMode="auto">
          <a:xfrm rot="16200000">
            <a:off x="1733256" y="4424157"/>
            <a:ext cx="652463" cy="166688"/>
            <a:chOff x="5537" y="4181"/>
            <a:chExt cx="904" cy="113"/>
          </a:xfrm>
        </p:grpSpPr>
        <p:grpSp>
          <p:nvGrpSpPr>
            <p:cNvPr id="58" name="Group 204"/>
            <p:cNvGrpSpPr>
              <a:grpSpLocks noChangeAspect="1"/>
            </p:cNvGrpSpPr>
            <p:nvPr/>
          </p:nvGrpSpPr>
          <p:grpSpPr bwMode="auto">
            <a:xfrm>
              <a:off x="5537" y="4181"/>
              <a:ext cx="452" cy="113"/>
              <a:chOff x="5537" y="4181"/>
              <a:chExt cx="452" cy="113"/>
            </a:xfrm>
          </p:grpSpPr>
          <p:grpSp>
            <p:nvGrpSpPr>
              <p:cNvPr id="66" name="Group 205"/>
              <p:cNvGrpSpPr>
                <a:grpSpLocks noChangeAspect="1"/>
              </p:cNvGrpSpPr>
              <p:nvPr/>
            </p:nvGrpSpPr>
            <p:grpSpPr bwMode="auto">
              <a:xfrm>
                <a:off x="5537" y="4181"/>
                <a:ext cx="226" cy="113"/>
                <a:chOff x="5537" y="4181"/>
                <a:chExt cx="226" cy="113"/>
              </a:xfrm>
            </p:grpSpPr>
            <p:sp>
              <p:nvSpPr>
                <p:cNvPr id="70" name="Line 20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1" name="Line 20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7" name="Group 208"/>
              <p:cNvGrpSpPr>
                <a:grpSpLocks noChangeAspect="1"/>
              </p:cNvGrpSpPr>
              <p:nvPr/>
            </p:nvGrpSpPr>
            <p:grpSpPr bwMode="auto">
              <a:xfrm>
                <a:off x="5763" y="4181"/>
                <a:ext cx="226" cy="113"/>
                <a:chOff x="5537" y="4181"/>
                <a:chExt cx="226" cy="113"/>
              </a:xfrm>
            </p:grpSpPr>
            <p:sp>
              <p:nvSpPr>
                <p:cNvPr id="68" name="Line 20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9" name="Line 21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59" name="Group 211"/>
            <p:cNvGrpSpPr>
              <a:grpSpLocks noChangeAspect="1"/>
            </p:cNvGrpSpPr>
            <p:nvPr/>
          </p:nvGrpSpPr>
          <p:grpSpPr bwMode="auto">
            <a:xfrm>
              <a:off x="5989" y="4181"/>
              <a:ext cx="452" cy="113"/>
              <a:chOff x="5537" y="4181"/>
              <a:chExt cx="452" cy="113"/>
            </a:xfrm>
          </p:grpSpPr>
          <p:grpSp>
            <p:nvGrpSpPr>
              <p:cNvPr id="60" name="Group 212"/>
              <p:cNvGrpSpPr>
                <a:grpSpLocks noChangeAspect="1"/>
              </p:cNvGrpSpPr>
              <p:nvPr/>
            </p:nvGrpSpPr>
            <p:grpSpPr bwMode="auto">
              <a:xfrm>
                <a:off x="5537" y="4181"/>
                <a:ext cx="226" cy="113"/>
                <a:chOff x="5537" y="4181"/>
                <a:chExt cx="226" cy="113"/>
              </a:xfrm>
            </p:grpSpPr>
            <p:sp>
              <p:nvSpPr>
                <p:cNvPr id="64" name="Line 21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 name="Line 21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1" name="Group 215"/>
              <p:cNvGrpSpPr>
                <a:grpSpLocks noChangeAspect="1"/>
              </p:cNvGrpSpPr>
              <p:nvPr/>
            </p:nvGrpSpPr>
            <p:grpSpPr bwMode="auto">
              <a:xfrm>
                <a:off x="5763" y="4181"/>
                <a:ext cx="226" cy="113"/>
                <a:chOff x="5537" y="4181"/>
                <a:chExt cx="226" cy="113"/>
              </a:xfrm>
            </p:grpSpPr>
            <p:sp>
              <p:nvSpPr>
                <p:cNvPr id="62" name="Line 21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3" name="Line 21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57" name="Text Box 218"/>
          <p:cNvSpPr txBox="1">
            <a:spLocks noChangeAspect="1" noChangeArrowheads="1"/>
          </p:cNvSpPr>
          <p:nvPr/>
        </p:nvSpPr>
        <p:spPr bwMode="auto">
          <a:xfrm>
            <a:off x="1042936" y="4281282"/>
            <a:ext cx="922707"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400" dirty="0" err="1" smtClean="0">
                <a:latin typeface="Comic Sans MS" panose="030F0702030302020204" pitchFamily="66" charset="0"/>
              </a:rPr>
              <a:t>R</a:t>
            </a:r>
            <a:r>
              <a:rPr lang="it-IT" sz="2400" baseline="-25000" dirty="0" err="1" smtClean="0">
                <a:latin typeface="Comic Sans MS" panose="030F0702030302020204" pitchFamily="66" charset="0"/>
              </a:rPr>
              <a:t>graph</a:t>
            </a:r>
            <a:endParaRPr lang="it-IT" sz="2400" baseline="-25000" dirty="0">
              <a:latin typeface="Comic Sans MS" panose="030F0702030302020204" pitchFamily="66" charset="0"/>
            </a:endParaRPr>
          </a:p>
        </p:txBody>
      </p:sp>
      <p:sp>
        <p:nvSpPr>
          <p:cNvPr id="72" name="Line 219"/>
          <p:cNvSpPr>
            <a:spLocks noChangeAspect="1" noChangeShapeType="1"/>
          </p:cNvSpPr>
          <p:nvPr/>
        </p:nvSpPr>
        <p:spPr bwMode="auto">
          <a:xfrm rot="10800000">
            <a:off x="2744758" y="4589784"/>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Line 220"/>
          <p:cNvSpPr>
            <a:spLocks noChangeAspect="1" noChangeShapeType="1"/>
          </p:cNvSpPr>
          <p:nvPr/>
        </p:nvSpPr>
        <p:spPr bwMode="auto">
          <a:xfrm rot="10800000">
            <a:off x="2744758" y="4496121"/>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 name="Line 221"/>
          <p:cNvSpPr>
            <a:spLocks noChangeAspect="1" noChangeShapeType="1"/>
          </p:cNvSpPr>
          <p:nvPr/>
        </p:nvSpPr>
        <p:spPr bwMode="auto">
          <a:xfrm rot="10800000">
            <a:off x="2924940" y="4595339"/>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Line 222"/>
          <p:cNvSpPr>
            <a:spLocks noChangeAspect="1" noChangeShapeType="1"/>
          </p:cNvSpPr>
          <p:nvPr/>
        </p:nvSpPr>
        <p:spPr bwMode="auto">
          <a:xfrm rot="10800000">
            <a:off x="2924939" y="4020648"/>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90" name="Group 17"/>
          <p:cNvGrpSpPr>
            <a:grpSpLocks noChangeAspect="1"/>
          </p:cNvGrpSpPr>
          <p:nvPr/>
        </p:nvGrpSpPr>
        <p:grpSpPr bwMode="auto">
          <a:xfrm flipV="1">
            <a:off x="3248335" y="3958258"/>
            <a:ext cx="642938" cy="80963"/>
            <a:chOff x="5537" y="4520"/>
            <a:chExt cx="453" cy="57"/>
          </a:xfrm>
        </p:grpSpPr>
        <p:grpSp>
          <p:nvGrpSpPr>
            <p:cNvPr id="91" name="Group 18"/>
            <p:cNvGrpSpPr>
              <a:grpSpLocks noChangeAspect="1"/>
            </p:cNvGrpSpPr>
            <p:nvPr/>
          </p:nvGrpSpPr>
          <p:grpSpPr bwMode="auto">
            <a:xfrm rot="5400000">
              <a:off x="5622" y="4435"/>
              <a:ext cx="57" cy="227"/>
              <a:chOff x="5311" y="4859"/>
              <a:chExt cx="113" cy="452"/>
            </a:xfrm>
          </p:grpSpPr>
          <p:grpSp>
            <p:nvGrpSpPr>
              <p:cNvPr id="99" name="Group 19"/>
              <p:cNvGrpSpPr>
                <a:grpSpLocks noChangeAspect="1"/>
              </p:cNvGrpSpPr>
              <p:nvPr/>
            </p:nvGrpSpPr>
            <p:grpSpPr bwMode="auto">
              <a:xfrm flipV="1">
                <a:off x="5311" y="4859"/>
                <a:ext cx="113" cy="226"/>
                <a:chOff x="5311" y="4859"/>
                <a:chExt cx="113" cy="226"/>
              </a:xfrm>
            </p:grpSpPr>
            <p:sp>
              <p:nvSpPr>
                <p:cNvPr id="103"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4"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0" name="Group 22"/>
              <p:cNvGrpSpPr>
                <a:grpSpLocks noChangeAspect="1"/>
              </p:cNvGrpSpPr>
              <p:nvPr/>
            </p:nvGrpSpPr>
            <p:grpSpPr bwMode="auto">
              <a:xfrm flipV="1">
                <a:off x="5311" y="5085"/>
                <a:ext cx="113" cy="226"/>
                <a:chOff x="5311" y="4859"/>
                <a:chExt cx="113" cy="226"/>
              </a:xfrm>
            </p:grpSpPr>
            <p:sp>
              <p:nvSpPr>
                <p:cNvPr id="101"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92" name="Group 25"/>
            <p:cNvGrpSpPr>
              <a:grpSpLocks noChangeAspect="1"/>
            </p:cNvGrpSpPr>
            <p:nvPr/>
          </p:nvGrpSpPr>
          <p:grpSpPr bwMode="auto">
            <a:xfrm rot="5400000">
              <a:off x="5848" y="4435"/>
              <a:ext cx="57" cy="227"/>
              <a:chOff x="5311" y="4859"/>
              <a:chExt cx="113" cy="452"/>
            </a:xfrm>
          </p:grpSpPr>
          <p:grpSp>
            <p:nvGrpSpPr>
              <p:cNvPr id="93" name="Group 26"/>
              <p:cNvGrpSpPr>
                <a:grpSpLocks noChangeAspect="1"/>
              </p:cNvGrpSpPr>
              <p:nvPr/>
            </p:nvGrpSpPr>
            <p:grpSpPr bwMode="auto">
              <a:xfrm flipV="1">
                <a:off x="5311" y="4859"/>
                <a:ext cx="113" cy="226"/>
                <a:chOff x="5311" y="4859"/>
                <a:chExt cx="113" cy="226"/>
              </a:xfrm>
            </p:grpSpPr>
            <p:sp>
              <p:nvSpPr>
                <p:cNvPr id="97"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8"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94" name="Group 29"/>
              <p:cNvGrpSpPr>
                <a:grpSpLocks noChangeAspect="1"/>
              </p:cNvGrpSpPr>
              <p:nvPr/>
            </p:nvGrpSpPr>
            <p:grpSpPr bwMode="auto">
              <a:xfrm flipV="1">
                <a:off x="5311" y="5085"/>
                <a:ext cx="113" cy="226"/>
                <a:chOff x="5311" y="4859"/>
                <a:chExt cx="113" cy="226"/>
              </a:xfrm>
            </p:grpSpPr>
            <p:sp>
              <p:nvSpPr>
                <p:cNvPr id="95"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6"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07" name="Line 34"/>
          <p:cNvSpPr>
            <a:spLocks noChangeAspect="1" noChangeShapeType="1"/>
          </p:cNvSpPr>
          <p:nvPr/>
        </p:nvSpPr>
        <p:spPr bwMode="auto">
          <a:xfrm flipV="1">
            <a:off x="2147332" y="4828116"/>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 name="Line 35"/>
          <p:cNvSpPr>
            <a:spLocks noChangeAspect="1" noChangeShapeType="1"/>
          </p:cNvSpPr>
          <p:nvPr/>
        </p:nvSpPr>
        <p:spPr bwMode="auto">
          <a:xfrm>
            <a:off x="2138350" y="4016679"/>
            <a:ext cx="1109663" cy="793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Line 34"/>
          <p:cNvSpPr>
            <a:spLocks noChangeAspect="1" noChangeShapeType="1"/>
          </p:cNvSpPr>
          <p:nvPr/>
        </p:nvSpPr>
        <p:spPr bwMode="auto">
          <a:xfrm flipV="1">
            <a:off x="2142832" y="4012354"/>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49" name="Gruppo 148"/>
          <p:cNvGrpSpPr/>
          <p:nvPr/>
        </p:nvGrpSpPr>
        <p:grpSpPr>
          <a:xfrm>
            <a:off x="1965643" y="4994240"/>
            <a:ext cx="345411" cy="110975"/>
            <a:chOff x="1595329" y="5000795"/>
            <a:chExt cx="345411" cy="110975"/>
          </a:xfrm>
        </p:grpSpPr>
        <p:sp>
          <p:nvSpPr>
            <p:cNvPr id="146"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7"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8"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50" name="Gruppo 149"/>
          <p:cNvGrpSpPr/>
          <p:nvPr/>
        </p:nvGrpSpPr>
        <p:grpSpPr>
          <a:xfrm>
            <a:off x="2757243" y="4995718"/>
            <a:ext cx="345411" cy="110975"/>
            <a:chOff x="1595329" y="5000795"/>
            <a:chExt cx="345411" cy="110975"/>
          </a:xfrm>
        </p:grpSpPr>
        <p:sp>
          <p:nvSpPr>
            <p:cNvPr id="151"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2"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62" name="Gruppo 161"/>
          <p:cNvGrpSpPr/>
          <p:nvPr/>
        </p:nvGrpSpPr>
        <p:grpSpPr>
          <a:xfrm>
            <a:off x="6434916" y="3365826"/>
            <a:ext cx="1277587" cy="1323975"/>
            <a:chOff x="4712875" y="3441954"/>
            <a:chExt cx="1277587" cy="1323975"/>
          </a:xfrm>
        </p:grpSpPr>
        <p:sp>
          <p:nvSpPr>
            <p:cNvPr id="155" name="Line 66"/>
            <p:cNvSpPr>
              <a:spLocks noChangeAspect="1" noChangeShapeType="1"/>
            </p:cNvSpPr>
            <p:nvPr/>
          </p:nvSpPr>
          <p:spPr bwMode="auto">
            <a:xfrm>
              <a:off x="4722813" y="3441954"/>
              <a:ext cx="0" cy="13239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56" name="Group 67"/>
            <p:cNvGrpSpPr>
              <a:grpSpLocks/>
            </p:cNvGrpSpPr>
            <p:nvPr/>
          </p:nvGrpSpPr>
          <p:grpSpPr bwMode="auto">
            <a:xfrm>
              <a:off x="4712875" y="3441954"/>
              <a:ext cx="1261070" cy="1323975"/>
              <a:chOff x="2886" y="1744"/>
              <a:chExt cx="404" cy="834"/>
            </a:xfrm>
          </p:grpSpPr>
          <p:sp>
            <p:nvSpPr>
              <p:cNvPr id="157"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8"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0" name="Text Box 218"/>
            <p:cNvSpPr txBox="1">
              <a:spLocks noChangeAspect="1" noChangeArrowheads="1"/>
            </p:cNvSpPr>
            <p:nvPr/>
          </p:nvSpPr>
          <p:spPr bwMode="auto">
            <a:xfrm>
              <a:off x="4755189" y="3903900"/>
              <a:ext cx="123527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000" dirty="0" smtClean="0">
                  <a:latin typeface="Comic Sans MS" panose="030F0702030302020204" pitchFamily="66" charset="0"/>
                </a:rPr>
                <a:t>HEMT</a:t>
              </a:r>
              <a:endParaRPr lang="it-IT" sz="2000" baseline="-25000" dirty="0">
                <a:latin typeface="Comic Sans MS" panose="030F0702030302020204" pitchFamily="66" charset="0"/>
              </a:endParaRPr>
            </a:p>
          </p:txBody>
        </p:sp>
      </p:grpSp>
      <p:sp>
        <p:nvSpPr>
          <p:cNvPr id="161" name="Line 35"/>
          <p:cNvSpPr>
            <a:spLocks noChangeAspect="1" noChangeShapeType="1"/>
          </p:cNvSpPr>
          <p:nvPr/>
        </p:nvSpPr>
        <p:spPr bwMode="auto">
          <a:xfrm>
            <a:off x="5048890" y="4027932"/>
            <a:ext cx="138296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3" name="CasellaDiTesto 162"/>
          <p:cNvSpPr txBox="1"/>
          <p:nvPr/>
        </p:nvSpPr>
        <p:spPr>
          <a:xfrm>
            <a:off x="2625434" y="3223663"/>
            <a:ext cx="1522192" cy="646331"/>
          </a:xfrm>
          <a:prstGeom prst="rect">
            <a:avLst/>
          </a:prstGeom>
          <a:noFill/>
        </p:spPr>
        <p:txBody>
          <a:bodyPr wrap="square" rtlCol="0">
            <a:spAutoFit/>
          </a:bodyPr>
          <a:lstStyle/>
          <a:p>
            <a:r>
              <a:rPr lang="it-IT" dirty="0" smtClean="0">
                <a:latin typeface="Comic Sans MS" panose="030F0702030302020204" pitchFamily="66" charset="0"/>
              </a:rPr>
              <a:t>LC </a:t>
            </a:r>
            <a:r>
              <a:rPr lang="it-IT" dirty="0" err="1" smtClean="0">
                <a:latin typeface="Comic Sans MS" panose="030F0702030302020204" pitchFamily="66" charset="0"/>
              </a:rPr>
              <a:t>matching</a:t>
            </a:r>
            <a:r>
              <a:rPr lang="it-IT" dirty="0" smtClean="0">
                <a:latin typeface="Comic Sans MS" panose="030F0702030302020204" pitchFamily="66" charset="0"/>
              </a:rPr>
              <a:t> network</a:t>
            </a:r>
            <a:endParaRPr lang="en-US" dirty="0">
              <a:latin typeface="Comic Sans MS" panose="030F0702030302020204" pitchFamily="66" charset="0"/>
            </a:endParaRPr>
          </a:p>
        </p:txBody>
      </p:sp>
      <p:sp>
        <p:nvSpPr>
          <p:cNvPr id="164" name="Line 35"/>
          <p:cNvSpPr>
            <a:spLocks noChangeAspect="1" noChangeShapeType="1"/>
          </p:cNvSpPr>
          <p:nvPr/>
        </p:nvSpPr>
        <p:spPr bwMode="auto">
          <a:xfrm>
            <a:off x="7671132" y="4033248"/>
            <a:ext cx="175317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5" name="Gruppo 164"/>
          <p:cNvGrpSpPr/>
          <p:nvPr/>
        </p:nvGrpSpPr>
        <p:grpSpPr>
          <a:xfrm>
            <a:off x="9419958" y="3359202"/>
            <a:ext cx="1277587" cy="1323975"/>
            <a:chOff x="4712875" y="3441954"/>
            <a:chExt cx="1277587" cy="1323975"/>
          </a:xfrm>
        </p:grpSpPr>
        <p:sp>
          <p:nvSpPr>
            <p:cNvPr id="166" name="Line 66"/>
            <p:cNvSpPr>
              <a:spLocks noChangeAspect="1" noChangeShapeType="1"/>
            </p:cNvSpPr>
            <p:nvPr/>
          </p:nvSpPr>
          <p:spPr bwMode="auto">
            <a:xfrm>
              <a:off x="4722813" y="3441954"/>
              <a:ext cx="0" cy="13239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67" name="Group 67"/>
            <p:cNvGrpSpPr>
              <a:grpSpLocks/>
            </p:cNvGrpSpPr>
            <p:nvPr/>
          </p:nvGrpSpPr>
          <p:grpSpPr bwMode="auto">
            <a:xfrm>
              <a:off x="4712875" y="3441954"/>
              <a:ext cx="1261070" cy="1323975"/>
              <a:chOff x="2886" y="1744"/>
              <a:chExt cx="404" cy="834"/>
            </a:xfrm>
          </p:grpSpPr>
          <p:sp>
            <p:nvSpPr>
              <p:cNvPr id="169"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0"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168" name="Text Box 218"/>
            <p:cNvSpPr txBox="1">
              <a:spLocks noChangeAspect="1" noChangeArrowheads="1"/>
            </p:cNvSpPr>
            <p:nvPr/>
          </p:nvSpPr>
          <p:spPr bwMode="auto">
            <a:xfrm>
              <a:off x="4755189" y="3903900"/>
              <a:ext cx="123527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000" dirty="0" smtClean="0">
                  <a:latin typeface="Comic Sans MS" panose="030F0702030302020204" pitchFamily="66" charset="0"/>
                </a:rPr>
                <a:t>AMP</a:t>
              </a:r>
              <a:endParaRPr lang="it-IT" sz="2000" baseline="-25000" dirty="0">
                <a:latin typeface="Comic Sans MS" panose="030F0702030302020204" pitchFamily="66" charset="0"/>
              </a:endParaRPr>
            </a:p>
          </p:txBody>
        </p:sp>
      </p:grpSp>
      <p:cxnSp>
        <p:nvCxnSpPr>
          <p:cNvPr id="172" name="Connettore 1 171"/>
          <p:cNvCxnSpPr/>
          <p:nvPr/>
        </p:nvCxnSpPr>
        <p:spPr>
          <a:xfrm>
            <a:off x="6027061" y="2845975"/>
            <a:ext cx="0" cy="2842592"/>
          </a:xfrm>
          <a:prstGeom prst="line">
            <a:avLst/>
          </a:prstGeom>
          <a:ln w="28575">
            <a:prstDash val="dash"/>
          </a:ln>
        </p:spPr>
        <p:style>
          <a:lnRef idx="1">
            <a:schemeClr val="dk1"/>
          </a:lnRef>
          <a:fillRef idx="0">
            <a:schemeClr val="dk1"/>
          </a:fillRef>
          <a:effectRef idx="0">
            <a:schemeClr val="dk1"/>
          </a:effectRef>
          <a:fontRef idx="minor">
            <a:schemeClr val="tx1"/>
          </a:fontRef>
        </p:style>
      </p:cxnSp>
      <p:cxnSp>
        <p:nvCxnSpPr>
          <p:cNvPr id="173" name="Connettore 1 172"/>
          <p:cNvCxnSpPr/>
          <p:nvPr/>
        </p:nvCxnSpPr>
        <p:spPr>
          <a:xfrm>
            <a:off x="8425702" y="2849290"/>
            <a:ext cx="0" cy="2842592"/>
          </a:xfrm>
          <a:prstGeom prst="line">
            <a:avLst/>
          </a:prstGeom>
          <a:ln w="28575">
            <a:prstDash val="dash"/>
          </a:ln>
        </p:spPr>
        <p:style>
          <a:lnRef idx="1">
            <a:schemeClr val="dk1"/>
          </a:lnRef>
          <a:fillRef idx="0">
            <a:schemeClr val="dk1"/>
          </a:fillRef>
          <a:effectRef idx="0">
            <a:schemeClr val="dk1"/>
          </a:effectRef>
          <a:fontRef idx="minor">
            <a:schemeClr val="tx1"/>
          </a:fontRef>
        </p:style>
      </p:cxnSp>
      <p:sp>
        <p:nvSpPr>
          <p:cNvPr id="174" name="CasellaDiTesto 173"/>
          <p:cNvSpPr txBox="1"/>
          <p:nvPr/>
        </p:nvSpPr>
        <p:spPr>
          <a:xfrm>
            <a:off x="2454380" y="5359940"/>
            <a:ext cx="1047082" cy="400110"/>
          </a:xfrm>
          <a:prstGeom prst="rect">
            <a:avLst/>
          </a:prstGeom>
          <a:noFill/>
        </p:spPr>
        <p:txBody>
          <a:bodyPr wrap="none" rtlCol="0">
            <a:spAutoFit/>
          </a:bodyPr>
          <a:lstStyle/>
          <a:p>
            <a:r>
              <a:rPr lang="it-IT" sz="2000" dirty="0" smtClean="0">
                <a:solidFill>
                  <a:srgbClr val="FF0000"/>
                </a:solidFill>
                <a:latin typeface="Comic Sans MS" panose="030F0702030302020204" pitchFamily="66" charset="0"/>
              </a:rPr>
              <a:t>100 </a:t>
            </a:r>
            <a:r>
              <a:rPr lang="it-IT" sz="2000" dirty="0" err="1" smtClean="0">
                <a:solidFill>
                  <a:srgbClr val="FF0000"/>
                </a:solidFill>
                <a:latin typeface="Comic Sans MS" panose="030F0702030302020204" pitchFamily="66" charset="0"/>
              </a:rPr>
              <a:t>mK</a:t>
            </a:r>
            <a:endParaRPr lang="en-US" sz="2000" dirty="0">
              <a:solidFill>
                <a:srgbClr val="FF0000"/>
              </a:solidFill>
              <a:latin typeface="Comic Sans MS" panose="030F0702030302020204" pitchFamily="66" charset="0"/>
            </a:endParaRPr>
          </a:p>
        </p:txBody>
      </p:sp>
      <p:sp>
        <p:nvSpPr>
          <p:cNvPr id="175" name="CasellaDiTesto 174"/>
          <p:cNvSpPr txBox="1"/>
          <p:nvPr/>
        </p:nvSpPr>
        <p:spPr>
          <a:xfrm>
            <a:off x="9422927" y="5364767"/>
            <a:ext cx="681597" cy="400110"/>
          </a:xfrm>
          <a:prstGeom prst="rect">
            <a:avLst/>
          </a:prstGeom>
          <a:noFill/>
        </p:spPr>
        <p:txBody>
          <a:bodyPr wrap="none" rtlCol="0">
            <a:spAutoFit/>
          </a:bodyPr>
          <a:lstStyle/>
          <a:p>
            <a:r>
              <a:rPr lang="it-IT" sz="2000" dirty="0" err="1" smtClean="0">
                <a:solidFill>
                  <a:srgbClr val="FF0000"/>
                </a:solidFill>
                <a:latin typeface="Comic Sans MS" panose="030F0702030302020204" pitchFamily="66" charset="0"/>
              </a:rPr>
              <a:t>T</a:t>
            </a:r>
            <a:r>
              <a:rPr lang="it-IT" sz="2000" baseline="-25000" dirty="0" err="1" smtClean="0">
                <a:solidFill>
                  <a:srgbClr val="FF0000"/>
                </a:solidFill>
                <a:latin typeface="Comic Sans MS" panose="030F0702030302020204" pitchFamily="66" charset="0"/>
              </a:rPr>
              <a:t>amb</a:t>
            </a:r>
            <a:endParaRPr lang="en-US" sz="2000" baseline="-25000" dirty="0">
              <a:solidFill>
                <a:srgbClr val="FF0000"/>
              </a:solidFill>
              <a:latin typeface="Comic Sans MS" panose="030F0702030302020204" pitchFamily="66" charset="0"/>
            </a:endParaRPr>
          </a:p>
        </p:txBody>
      </p:sp>
      <p:sp>
        <p:nvSpPr>
          <p:cNvPr id="176" name="CasellaDiTesto 175"/>
          <p:cNvSpPr txBox="1"/>
          <p:nvPr/>
        </p:nvSpPr>
        <p:spPr>
          <a:xfrm>
            <a:off x="6753708" y="5359940"/>
            <a:ext cx="575799" cy="400110"/>
          </a:xfrm>
          <a:prstGeom prst="rect">
            <a:avLst/>
          </a:prstGeom>
          <a:noFill/>
        </p:spPr>
        <p:txBody>
          <a:bodyPr wrap="none" rtlCol="0">
            <a:spAutoFit/>
          </a:bodyPr>
          <a:lstStyle/>
          <a:p>
            <a:r>
              <a:rPr lang="it-IT" sz="2000" dirty="0" smtClean="0">
                <a:solidFill>
                  <a:srgbClr val="FF0000"/>
                </a:solidFill>
                <a:latin typeface="Comic Sans MS" panose="030F0702030302020204" pitchFamily="66" charset="0"/>
              </a:rPr>
              <a:t>4 K</a:t>
            </a:r>
            <a:endParaRPr lang="en-US" sz="2000" dirty="0">
              <a:solidFill>
                <a:srgbClr val="FF0000"/>
              </a:solidFill>
              <a:latin typeface="Comic Sans MS" panose="030F0702030302020204" pitchFamily="66" charset="0"/>
            </a:endParaRPr>
          </a:p>
        </p:txBody>
      </p:sp>
      <p:sp>
        <p:nvSpPr>
          <p:cNvPr id="177"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
        <p:nvSpPr>
          <p:cNvPr id="178" name="Text Box 119"/>
          <p:cNvSpPr txBox="1">
            <a:spLocks noChangeArrowheads="1"/>
          </p:cNvSpPr>
          <p:nvPr/>
        </p:nvSpPr>
        <p:spPr bwMode="auto">
          <a:xfrm>
            <a:off x="3322480" y="1283641"/>
            <a:ext cx="630653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smtClean="0">
                <a:solidFill>
                  <a:srgbClr val="FF0000"/>
                </a:solidFill>
                <a:latin typeface="Comic Sans MS" panose="030F0702030302020204" pitchFamily="66" charset="0"/>
              </a:rPr>
              <a:t>3</a:t>
            </a:r>
            <a:r>
              <a:rPr lang="en-US" baseline="30000" dirty="0" smtClean="0">
                <a:solidFill>
                  <a:srgbClr val="FF0000"/>
                </a:solidFill>
                <a:latin typeface="Comic Sans MS" panose="030F0702030302020204" pitchFamily="66" charset="0"/>
              </a:rPr>
              <a:t>rd</a:t>
            </a:r>
            <a:r>
              <a:rPr lang="en-US" dirty="0" smtClean="0">
                <a:solidFill>
                  <a:srgbClr val="FF0000"/>
                </a:solidFill>
                <a:latin typeface="Comic Sans MS" panose="030F0702030302020204" pitchFamily="66" charset="0"/>
              </a:rPr>
              <a:t> measurement scheme: MSA + HEMT amp, band-pass </a:t>
            </a:r>
            <a:endParaRPr lang="en-US" dirty="0">
              <a:solidFill>
                <a:srgbClr val="FF0000"/>
              </a:solidFill>
              <a:latin typeface="Comic Sans MS" panose="030F0702030302020204" pitchFamily="66" charset="0"/>
            </a:endParaRPr>
          </a:p>
        </p:txBody>
      </p:sp>
      <p:grpSp>
        <p:nvGrpSpPr>
          <p:cNvPr id="76" name="Group 166"/>
          <p:cNvGrpSpPr>
            <a:grpSpLocks noChangeAspect="1"/>
          </p:cNvGrpSpPr>
          <p:nvPr/>
        </p:nvGrpSpPr>
        <p:grpSpPr bwMode="auto">
          <a:xfrm rot="5400000" flipV="1">
            <a:off x="4075753" y="4492057"/>
            <a:ext cx="642938" cy="80963"/>
            <a:chOff x="5537" y="4520"/>
            <a:chExt cx="453" cy="57"/>
          </a:xfrm>
        </p:grpSpPr>
        <p:grpSp>
          <p:nvGrpSpPr>
            <p:cNvPr id="77" name="Group 167"/>
            <p:cNvGrpSpPr>
              <a:grpSpLocks noChangeAspect="1"/>
            </p:cNvGrpSpPr>
            <p:nvPr/>
          </p:nvGrpSpPr>
          <p:grpSpPr bwMode="auto">
            <a:xfrm rot="5400000">
              <a:off x="5622" y="4435"/>
              <a:ext cx="57" cy="227"/>
              <a:chOff x="5311" y="4859"/>
              <a:chExt cx="113" cy="452"/>
            </a:xfrm>
          </p:grpSpPr>
          <p:grpSp>
            <p:nvGrpSpPr>
              <p:cNvPr id="85" name="Group 168"/>
              <p:cNvGrpSpPr>
                <a:grpSpLocks noChangeAspect="1"/>
              </p:cNvGrpSpPr>
              <p:nvPr/>
            </p:nvGrpSpPr>
            <p:grpSpPr bwMode="auto">
              <a:xfrm flipV="1">
                <a:off x="5311" y="4859"/>
                <a:ext cx="113" cy="226"/>
                <a:chOff x="5311" y="4859"/>
                <a:chExt cx="113" cy="226"/>
              </a:xfrm>
            </p:grpSpPr>
            <p:sp>
              <p:nvSpPr>
                <p:cNvPr id="89" name="Arc 16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5" name="Arc 17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6" name="Group 171"/>
              <p:cNvGrpSpPr>
                <a:grpSpLocks noChangeAspect="1"/>
              </p:cNvGrpSpPr>
              <p:nvPr/>
            </p:nvGrpSpPr>
            <p:grpSpPr bwMode="auto">
              <a:xfrm flipV="1">
                <a:off x="5311" y="5085"/>
                <a:ext cx="113" cy="226"/>
                <a:chOff x="5311" y="4859"/>
                <a:chExt cx="113" cy="226"/>
              </a:xfrm>
            </p:grpSpPr>
            <p:sp>
              <p:nvSpPr>
                <p:cNvPr id="87" name="Arc 172"/>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8" name="Arc 173"/>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78" name="Group 174"/>
            <p:cNvGrpSpPr>
              <a:grpSpLocks noChangeAspect="1"/>
            </p:cNvGrpSpPr>
            <p:nvPr/>
          </p:nvGrpSpPr>
          <p:grpSpPr bwMode="auto">
            <a:xfrm rot="5400000">
              <a:off x="5848" y="4435"/>
              <a:ext cx="57" cy="227"/>
              <a:chOff x="5311" y="4859"/>
              <a:chExt cx="113" cy="452"/>
            </a:xfrm>
          </p:grpSpPr>
          <p:grpSp>
            <p:nvGrpSpPr>
              <p:cNvPr id="79" name="Group 175"/>
              <p:cNvGrpSpPr>
                <a:grpSpLocks noChangeAspect="1"/>
              </p:cNvGrpSpPr>
              <p:nvPr/>
            </p:nvGrpSpPr>
            <p:grpSpPr bwMode="auto">
              <a:xfrm flipV="1">
                <a:off x="5311" y="4859"/>
                <a:ext cx="113" cy="226"/>
                <a:chOff x="5311" y="4859"/>
                <a:chExt cx="113" cy="226"/>
              </a:xfrm>
            </p:grpSpPr>
            <p:sp>
              <p:nvSpPr>
                <p:cNvPr id="83" name="Arc 17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4" name="Arc 17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0" name="Group 178"/>
              <p:cNvGrpSpPr>
                <a:grpSpLocks noChangeAspect="1"/>
              </p:cNvGrpSpPr>
              <p:nvPr/>
            </p:nvGrpSpPr>
            <p:grpSpPr bwMode="auto">
              <a:xfrm flipV="1">
                <a:off x="5311" y="5085"/>
                <a:ext cx="113" cy="226"/>
                <a:chOff x="5311" y="4859"/>
                <a:chExt cx="113" cy="226"/>
              </a:xfrm>
            </p:grpSpPr>
            <p:sp>
              <p:nvSpPr>
                <p:cNvPr id="81" name="Arc 17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2" name="Arc 18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06" name="Line 5"/>
          <p:cNvSpPr>
            <a:spLocks noChangeAspect="1" noChangeShapeType="1"/>
          </p:cNvSpPr>
          <p:nvPr/>
        </p:nvSpPr>
        <p:spPr bwMode="auto">
          <a:xfrm>
            <a:off x="5306065" y="4458540"/>
            <a:ext cx="133350" cy="133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9" name="Line 6"/>
          <p:cNvSpPr>
            <a:spLocks noChangeAspect="1" noChangeShapeType="1"/>
          </p:cNvSpPr>
          <p:nvPr/>
        </p:nvSpPr>
        <p:spPr bwMode="auto">
          <a:xfrm flipH="1">
            <a:off x="5306065" y="4458540"/>
            <a:ext cx="133350" cy="133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 name="Line 8"/>
          <p:cNvSpPr>
            <a:spLocks noChangeAspect="1" noChangeShapeType="1"/>
          </p:cNvSpPr>
          <p:nvPr/>
        </p:nvSpPr>
        <p:spPr bwMode="auto">
          <a:xfrm>
            <a:off x="4658365" y="4453778"/>
            <a:ext cx="134938" cy="133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 name="Line 9"/>
          <p:cNvSpPr>
            <a:spLocks noChangeAspect="1" noChangeShapeType="1"/>
          </p:cNvSpPr>
          <p:nvPr/>
        </p:nvSpPr>
        <p:spPr bwMode="auto">
          <a:xfrm flipH="1">
            <a:off x="4658365" y="4453778"/>
            <a:ext cx="134938" cy="13335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 name="Arc 12"/>
          <p:cNvSpPr>
            <a:spLocks noChangeAspect="1"/>
          </p:cNvSpPr>
          <p:nvPr/>
        </p:nvSpPr>
        <p:spPr bwMode="auto">
          <a:xfrm>
            <a:off x="5048890" y="4191840"/>
            <a:ext cx="323850"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3" name="Arc 13"/>
          <p:cNvSpPr>
            <a:spLocks noChangeAspect="1"/>
          </p:cNvSpPr>
          <p:nvPr/>
        </p:nvSpPr>
        <p:spPr bwMode="auto">
          <a:xfrm rot="5400000">
            <a:off x="5046509" y="4522834"/>
            <a:ext cx="328613" cy="3238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4" name="Arc 15"/>
          <p:cNvSpPr>
            <a:spLocks noChangeAspect="1"/>
          </p:cNvSpPr>
          <p:nvPr/>
        </p:nvSpPr>
        <p:spPr bwMode="auto">
          <a:xfrm flipH="1">
            <a:off x="4725040" y="4191840"/>
            <a:ext cx="323850" cy="3286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5" name="Arc 16"/>
          <p:cNvSpPr>
            <a:spLocks noChangeAspect="1"/>
          </p:cNvSpPr>
          <p:nvPr/>
        </p:nvSpPr>
        <p:spPr bwMode="auto">
          <a:xfrm rot="16200000" flipH="1">
            <a:off x="4722659" y="4522834"/>
            <a:ext cx="328613" cy="323850"/>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6" name="Line 54"/>
          <p:cNvSpPr>
            <a:spLocks noChangeAspect="1" noChangeShapeType="1"/>
          </p:cNvSpPr>
          <p:nvPr/>
        </p:nvSpPr>
        <p:spPr bwMode="auto">
          <a:xfrm>
            <a:off x="5048890" y="4020390"/>
            <a:ext cx="0" cy="1666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 name="Line 55"/>
          <p:cNvSpPr>
            <a:spLocks noChangeAspect="1" noChangeShapeType="1"/>
          </p:cNvSpPr>
          <p:nvPr/>
        </p:nvSpPr>
        <p:spPr bwMode="auto">
          <a:xfrm>
            <a:off x="5048890" y="4844303"/>
            <a:ext cx="0" cy="1666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 name="Line 56"/>
          <p:cNvSpPr>
            <a:spLocks noChangeAspect="1" noChangeShapeType="1"/>
          </p:cNvSpPr>
          <p:nvPr/>
        </p:nvSpPr>
        <p:spPr bwMode="auto">
          <a:xfrm flipV="1">
            <a:off x="5048890" y="3553844"/>
            <a:ext cx="0" cy="4746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9" name="Line 57"/>
          <p:cNvSpPr>
            <a:spLocks noChangeAspect="1" noChangeShapeType="1"/>
          </p:cNvSpPr>
          <p:nvPr/>
        </p:nvSpPr>
        <p:spPr bwMode="auto">
          <a:xfrm flipH="1">
            <a:off x="5048895" y="3830069"/>
            <a:ext cx="90488" cy="1174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0" name="Line 58"/>
          <p:cNvSpPr>
            <a:spLocks noChangeAspect="1" noChangeShapeType="1"/>
          </p:cNvSpPr>
          <p:nvPr/>
        </p:nvSpPr>
        <p:spPr bwMode="auto">
          <a:xfrm>
            <a:off x="4972695" y="3830069"/>
            <a:ext cx="80963" cy="1174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1" name="Line 35"/>
          <p:cNvSpPr>
            <a:spLocks noChangeAspect="1" noChangeShapeType="1"/>
          </p:cNvSpPr>
          <p:nvPr/>
        </p:nvSpPr>
        <p:spPr bwMode="auto">
          <a:xfrm>
            <a:off x="3900887" y="4019994"/>
            <a:ext cx="47360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2" name="Line 35"/>
          <p:cNvSpPr>
            <a:spLocks noChangeAspect="1" noChangeShapeType="1"/>
          </p:cNvSpPr>
          <p:nvPr/>
        </p:nvSpPr>
        <p:spPr bwMode="auto">
          <a:xfrm rot="5400000">
            <a:off x="4277940" y="4109472"/>
            <a:ext cx="18602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24" name="Line 55"/>
          <p:cNvSpPr>
            <a:spLocks noChangeAspect="1" noChangeShapeType="1"/>
          </p:cNvSpPr>
          <p:nvPr/>
        </p:nvSpPr>
        <p:spPr bwMode="auto">
          <a:xfrm>
            <a:off x="4359862" y="4846448"/>
            <a:ext cx="0" cy="1666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25" name="Gruppo 124"/>
          <p:cNvGrpSpPr/>
          <p:nvPr/>
        </p:nvGrpSpPr>
        <p:grpSpPr>
          <a:xfrm>
            <a:off x="4875837" y="5007290"/>
            <a:ext cx="345411" cy="110975"/>
            <a:chOff x="1595329" y="5000795"/>
            <a:chExt cx="345411" cy="110975"/>
          </a:xfrm>
        </p:grpSpPr>
        <p:sp>
          <p:nvSpPr>
            <p:cNvPr id="126"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7"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8"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2" name="CasellaDiTesto 1"/>
          <p:cNvSpPr txBox="1"/>
          <p:nvPr/>
        </p:nvSpPr>
        <p:spPr>
          <a:xfrm>
            <a:off x="4121034" y="5113534"/>
            <a:ext cx="1322798" cy="923330"/>
          </a:xfrm>
          <a:prstGeom prst="rect">
            <a:avLst/>
          </a:prstGeom>
          <a:noFill/>
        </p:spPr>
        <p:txBody>
          <a:bodyPr wrap="none" rtlCol="0">
            <a:spAutoFit/>
          </a:bodyPr>
          <a:lstStyle/>
          <a:p>
            <a:r>
              <a:rPr lang="it-IT" dirty="0" err="1" smtClean="0">
                <a:latin typeface="Comic Sans MS" panose="030F0702030302020204" pitchFamily="66" charset="0"/>
              </a:rPr>
              <a:t>Microstrip</a:t>
            </a:r>
            <a:endParaRPr lang="it-IT" dirty="0" smtClean="0">
              <a:latin typeface="Comic Sans MS" panose="030F0702030302020204" pitchFamily="66" charset="0"/>
            </a:endParaRPr>
          </a:p>
          <a:p>
            <a:r>
              <a:rPr lang="it-IT" dirty="0" smtClean="0">
                <a:latin typeface="Comic Sans MS" panose="030F0702030302020204" pitchFamily="66" charset="0"/>
              </a:rPr>
              <a:t>SQUID</a:t>
            </a:r>
          </a:p>
          <a:p>
            <a:r>
              <a:rPr lang="it-IT" dirty="0" err="1" smtClean="0">
                <a:latin typeface="Comic Sans MS" panose="030F0702030302020204" pitchFamily="66" charset="0"/>
              </a:rPr>
              <a:t>Amplifier</a:t>
            </a:r>
            <a:endParaRPr lang="en-US" dirty="0">
              <a:latin typeface="Comic Sans MS" panose="030F0702030302020204" pitchFamily="66" charset="0"/>
            </a:endParaRPr>
          </a:p>
        </p:txBody>
      </p:sp>
    </p:spTree>
    <p:extLst>
      <p:ext uri="{BB962C8B-B14F-4D97-AF65-F5344CB8AC3E}">
        <p14:creationId xmlns:p14="http://schemas.microsoft.com/office/powerpoint/2010/main" val="2008042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03"/>
          <p:cNvGrpSpPr>
            <a:grpSpLocks noChangeAspect="1"/>
          </p:cNvGrpSpPr>
          <p:nvPr/>
        </p:nvGrpSpPr>
        <p:grpSpPr bwMode="auto">
          <a:xfrm rot="16200000">
            <a:off x="894374" y="3255240"/>
            <a:ext cx="652463" cy="166688"/>
            <a:chOff x="5537" y="4181"/>
            <a:chExt cx="904" cy="113"/>
          </a:xfrm>
        </p:grpSpPr>
        <p:grpSp>
          <p:nvGrpSpPr>
            <p:cNvPr id="3" name="Group 204"/>
            <p:cNvGrpSpPr>
              <a:grpSpLocks noChangeAspect="1"/>
            </p:cNvGrpSpPr>
            <p:nvPr/>
          </p:nvGrpSpPr>
          <p:grpSpPr bwMode="auto">
            <a:xfrm>
              <a:off x="5537" y="4181"/>
              <a:ext cx="452" cy="113"/>
              <a:chOff x="5537" y="4181"/>
              <a:chExt cx="452" cy="113"/>
            </a:xfrm>
          </p:grpSpPr>
          <p:grpSp>
            <p:nvGrpSpPr>
              <p:cNvPr id="11" name="Group 205"/>
              <p:cNvGrpSpPr>
                <a:grpSpLocks noChangeAspect="1"/>
              </p:cNvGrpSpPr>
              <p:nvPr/>
            </p:nvGrpSpPr>
            <p:grpSpPr bwMode="auto">
              <a:xfrm>
                <a:off x="5537" y="4181"/>
                <a:ext cx="226" cy="113"/>
                <a:chOff x="5537" y="4181"/>
                <a:chExt cx="226" cy="113"/>
              </a:xfrm>
            </p:grpSpPr>
            <p:sp>
              <p:nvSpPr>
                <p:cNvPr id="15" name="Line 20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6" name="Line 20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2" name="Group 208"/>
              <p:cNvGrpSpPr>
                <a:grpSpLocks noChangeAspect="1"/>
              </p:cNvGrpSpPr>
              <p:nvPr/>
            </p:nvGrpSpPr>
            <p:grpSpPr bwMode="auto">
              <a:xfrm>
                <a:off x="5763" y="4181"/>
                <a:ext cx="226" cy="113"/>
                <a:chOff x="5537" y="4181"/>
                <a:chExt cx="226" cy="113"/>
              </a:xfrm>
            </p:grpSpPr>
            <p:sp>
              <p:nvSpPr>
                <p:cNvPr id="13" name="Line 20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 name="Line 21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4" name="Group 211"/>
            <p:cNvGrpSpPr>
              <a:grpSpLocks noChangeAspect="1"/>
            </p:cNvGrpSpPr>
            <p:nvPr/>
          </p:nvGrpSpPr>
          <p:grpSpPr bwMode="auto">
            <a:xfrm>
              <a:off x="5989" y="4181"/>
              <a:ext cx="452" cy="113"/>
              <a:chOff x="5537" y="4181"/>
              <a:chExt cx="452" cy="113"/>
            </a:xfrm>
          </p:grpSpPr>
          <p:grpSp>
            <p:nvGrpSpPr>
              <p:cNvPr id="5" name="Group 212"/>
              <p:cNvGrpSpPr>
                <a:grpSpLocks noChangeAspect="1"/>
              </p:cNvGrpSpPr>
              <p:nvPr/>
            </p:nvGrpSpPr>
            <p:grpSpPr bwMode="auto">
              <a:xfrm>
                <a:off x="5537" y="4181"/>
                <a:ext cx="226" cy="113"/>
                <a:chOff x="5537" y="4181"/>
                <a:chExt cx="226" cy="113"/>
              </a:xfrm>
            </p:grpSpPr>
            <p:sp>
              <p:nvSpPr>
                <p:cNvPr id="9" name="Line 21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 name="Line 21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215"/>
              <p:cNvGrpSpPr>
                <a:grpSpLocks noChangeAspect="1"/>
              </p:cNvGrpSpPr>
              <p:nvPr/>
            </p:nvGrpSpPr>
            <p:grpSpPr bwMode="auto">
              <a:xfrm>
                <a:off x="5763" y="4181"/>
                <a:ext cx="226" cy="113"/>
                <a:chOff x="5537" y="4181"/>
                <a:chExt cx="226" cy="113"/>
              </a:xfrm>
            </p:grpSpPr>
            <p:sp>
              <p:nvSpPr>
                <p:cNvPr id="7" name="Line 21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 name="Line 21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7" name="Line 219"/>
          <p:cNvSpPr>
            <a:spLocks noChangeAspect="1" noChangeShapeType="1"/>
          </p:cNvSpPr>
          <p:nvPr/>
        </p:nvSpPr>
        <p:spPr bwMode="auto">
          <a:xfrm rot="10800000">
            <a:off x="1887022" y="3420867"/>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 name="Line 220"/>
          <p:cNvSpPr>
            <a:spLocks noChangeAspect="1" noChangeShapeType="1"/>
          </p:cNvSpPr>
          <p:nvPr/>
        </p:nvSpPr>
        <p:spPr bwMode="auto">
          <a:xfrm rot="10800000">
            <a:off x="1887022" y="3327204"/>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 name="Line 221"/>
          <p:cNvSpPr>
            <a:spLocks noChangeAspect="1" noChangeShapeType="1"/>
          </p:cNvSpPr>
          <p:nvPr/>
        </p:nvSpPr>
        <p:spPr bwMode="auto">
          <a:xfrm rot="10800000">
            <a:off x="2067204" y="3426422"/>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 name="Line 222"/>
          <p:cNvSpPr>
            <a:spLocks noChangeAspect="1" noChangeShapeType="1"/>
          </p:cNvSpPr>
          <p:nvPr/>
        </p:nvSpPr>
        <p:spPr bwMode="auto">
          <a:xfrm rot="10800000">
            <a:off x="2067203" y="2851731"/>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34"/>
          <p:cNvSpPr>
            <a:spLocks noChangeAspect="1" noChangeShapeType="1"/>
          </p:cNvSpPr>
          <p:nvPr/>
        </p:nvSpPr>
        <p:spPr bwMode="auto">
          <a:xfrm flipV="1">
            <a:off x="1308450" y="3659199"/>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7" name="Line 35"/>
          <p:cNvSpPr>
            <a:spLocks noChangeAspect="1" noChangeShapeType="1"/>
          </p:cNvSpPr>
          <p:nvPr/>
        </p:nvSpPr>
        <p:spPr bwMode="auto">
          <a:xfrm>
            <a:off x="1299468" y="2847762"/>
            <a:ext cx="15067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8" name="Line 34"/>
          <p:cNvSpPr>
            <a:spLocks noChangeAspect="1" noChangeShapeType="1"/>
          </p:cNvSpPr>
          <p:nvPr/>
        </p:nvSpPr>
        <p:spPr bwMode="auto">
          <a:xfrm flipV="1">
            <a:off x="1303950" y="2843437"/>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47" name="Group 166"/>
          <p:cNvGrpSpPr>
            <a:grpSpLocks noChangeAspect="1"/>
          </p:cNvGrpSpPr>
          <p:nvPr/>
        </p:nvGrpSpPr>
        <p:grpSpPr bwMode="auto">
          <a:xfrm rot="5400000" flipV="1">
            <a:off x="2511006" y="3332567"/>
            <a:ext cx="642938" cy="80963"/>
            <a:chOff x="5537" y="4520"/>
            <a:chExt cx="453" cy="57"/>
          </a:xfrm>
        </p:grpSpPr>
        <p:grpSp>
          <p:nvGrpSpPr>
            <p:cNvPr id="48" name="Group 167"/>
            <p:cNvGrpSpPr>
              <a:grpSpLocks noChangeAspect="1"/>
            </p:cNvGrpSpPr>
            <p:nvPr/>
          </p:nvGrpSpPr>
          <p:grpSpPr bwMode="auto">
            <a:xfrm rot="5400000">
              <a:off x="5622" y="4435"/>
              <a:ext cx="57" cy="227"/>
              <a:chOff x="5311" y="4859"/>
              <a:chExt cx="113" cy="452"/>
            </a:xfrm>
          </p:grpSpPr>
          <p:grpSp>
            <p:nvGrpSpPr>
              <p:cNvPr id="56" name="Group 168"/>
              <p:cNvGrpSpPr>
                <a:grpSpLocks noChangeAspect="1"/>
              </p:cNvGrpSpPr>
              <p:nvPr/>
            </p:nvGrpSpPr>
            <p:grpSpPr bwMode="auto">
              <a:xfrm flipV="1">
                <a:off x="5311" y="4859"/>
                <a:ext cx="113" cy="226"/>
                <a:chOff x="5311" y="4859"/>
                <a:chExt cx="113" cy="226"/>
              </a:xfrm>
            </p:grpSpPr>
            <p:sp>
              <p:nvSpPr>
                <p:cNvPr id="60" name="Arc 16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1" name="Arc 17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7" name="Group 171"/>
              <p:cNvGrpSpPr>
                <a:grpSpLocks noChangeAspect="1"/>
              </p:cNvGrpSpPr>
              <p:nvPr/>
            </p:nvGrpSpPr>
            <p:grpSpPr bwMode="auto">
              <a:xfrm flipV="1">
                <a:off x="5311" y="5085"/>
                <a:ext cx="113" cy="226"/>
                <a:chOff x="5311" y="4859"/>
                <a:chExt cx="113" cy="226"/>
              </a:xfrm>
            </p:grpSpPr>
            <p:sp>
              <p:nvSpPr>
                <p:cNvPr id="58" name="Arc 172"/>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9" name="Arc 173"/>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49" name="Group 174"/>
            <p:cNvGrpSpPr>
              <a:grpSpLocks noChangeAspect="1"/>
            </p:cNvGrpSpPr>
            <p:nvPr/>
          </p:nvGrpSpPr>
          <p:grpSpPr bwMode="auto">
            <a:xfrm rot="5400000">
              <a:off x="5848" y="4435"/>
              <a:ext cx="57" cy="227"/>
              <a:chOff x="5311" y="4859"/>
              <a:chExt cx="113" cy="452"/>
            </a:xfrm>
          </p:grpSpPr>
          <p:grpSp>
            <p:nvGrpSpPr>
              <p:cNvPr id="50" name="Group 175"/>
              <p:cNvGrpSpPr>
                <a:grpSpLocks noChangeAspect="1"/>
              </p:cNvGrpSpPr>
              <p:nvPr/>
            </p:nvGrpSpPr>
            <p:grpSpPr bwMode="auto">
              <a:xfrm flipV="1">
                <a:off x="5311" y="4859"/>
                <a:ext cx="113" cy="226"/>
                <a:chOff x="5311" y="4859"/>
                <a:chExt cx="113" cy="226"/>
              </a:xfrm>
            </p:grpSpPr>
            <p:sp>
              <p:nvSpPr>
                <p:cNvPr id="54" name="Arc 17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5" name="Arc 17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51" name="Group 178"/>
              <p:cNvGrpSpPr>
                <a:grpSpLocks noChangeAspect="1"/>
              </p:cNvGrpSpPr>
              <p:nvPr/>
            </p:nvGrpSpPr>
            <p:grpSpPr bwMode="auto">
              <a:xfrm flipV="1">
                <a:off x="5311" y="5085"/>
                <a:ext cx="113" cy="226"/>
                <a:chOff x="5311" y="4859"/>
                <a:chExt cx="113" cy="226"/>
              </a:xfrm>
            </p:grpSpPr>
            <p:sp>
              <p:nvSpPr>
                <p:cNvPr id="52" name="Arc 17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53" name="Arc 18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63" name="Line 35"/>
          <p:cNvSpPr>
            <a:spLocks noChangeAspect="1" noChangeShapeType="1"/>
          </p:cNvSpPr>
          <p:nvPr/>
        </p:nvSpPr>
        <p:spPr bwMode="auto">
          <a:xfrm rot="5400000">
            <a:off x="2713193" y="2949982"/>
            <a:ext cx="18602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4" name="Line 55"/>
          <p:cNvSpPr>
            <a:spLocks noChangeAspect="1" noChangeShapeType="1"/>
          </p:cNvSpPr>
          <p:nvPr/>
        </p:nvSpPr>
        <p:spPr bwMode="auto">
          <a:xfrm>
            <a:off x="2795115" y="3686958"/>
            <a:ext cx="0" cy="1666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5" name="Line 35"/>
          <p:cNvSpPr>
            <a:spLocks noChangeAspect="1" noChangeShapeType="1"/>
          </p:cNvSpPr>
          <p:nvPr/>
        </p:nvSpPr>
        <p:spPr bwMode="auto">
          <a:xfrm>
            <a:off x="1301036" y="3839151"/>
            <a:ext cx="15067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66" name="CasellaDiTesto 65"/>
          <p:cNvSpPr txBox="1"/>
          <p:nvPr/>
        </p:nvSpPr>
        <p:spPr>
          <a:xfrm>
            <a:off x="2441640" y="3184467"/>
            <a:ext cx="402674" cy="400110"/>
          </a:xfrm>
          <a:prstGeom prst="rect">
            <a:avLst/>
          </a:prstGeom>
          <a:noFill/>
        </p:spPr>
        <p:txBody>
          <a:bodyPr wrap="none" rtlCol="0">
            <a:spAutoFit/>
          </a:bodyPr>
          <a:lstStyle/>
          <a:p>
            <a:r>
              <a:rPr lang="it-IT" sz="2000" dirty="0" smtClean="0">
                <a:latin typeface="Comic Sans MS" panose="030F0702030302020204" pitchFamily="66" charset="0"/>
              </a:rPr>
              <a:t>L</a:t>
            </a:r>
            <a:r>
              <a:rPr lang="it-IT" sz="2000" baseline="-25000" dirty="0" smtClean="0">
                <a:latin typeface="Comic Sans MS" panose="030F0702030302020204" pitchFamily="66" charset="0"/>
              </a:rPr>
              <a:t>1</a:t>
            </a:r>
            <a:endParaRPr lang="en-US" sz="2000" baseline="-25000" dirty="0">
              <a:latin typeface="Comic Sans MS" panose="030F0702030302020204" pitchFamily="66" charset="0"/>
            </a:endParaRPr>
          </a:p>
        </p:txBody>
      </p:sp>
      <p:sp>
        <p:nvSpPr>
          <p:cNvPr id="67" name="CasellaDiTesto 66"/>
          <p:cNvSpPr txBox="1"/>
          <p:nvPr/>
        </p:nvSpPr>
        <p:spPr>
          <a:xfrm>
            <a:off x="1547660" y="3186037"/>
            <a:ext cx="415498" cy="400110"/>
          </a:xfrm>
          <a:prstGeom prst="rect">
            <a:avLst/>
          </a:prstGeom>
          <a:noFill/>
        </p:spPr>
        <p:txBody>
          <a:bodyPr wrap="none" rtlCol="0">
            <a:spAutoFit/>
          </a:bodyPr>
          <a:lstStyle/>
          <a:p>
            <a:r>
              <a:rPr lang="it-IT" sz="2000" dirty="0" smtClean="0">
                <a:latin typeface="Comic Sans MS" panose="030F0702030302020204" pitchFamily="66" charset="0"/>
              </a:rPr>
              <a:t>C</a:t>
            </a:r>
            <a:r>
              <a:rPr lang="it-IT" sz="2000" baseline="-25000" dirty="0" smtClean="0">
                <a:latin typeface="Comic Sans MS" panose="030F0702030302020204" pitchFamily="66" charset="0"/>
              </a:rPr>
              <a:t>1</a:t>
            </a:r>
            <a:endParaRPr lang="en-US" sz="2000" baseline="-25000" dirty="0">
              <a:latin typeface="Comic Sans MS" panose="030F0702030302020204" pitchFamily="66" charset="0"/>
            </a:endParaRPr>
          </a:p>
        </p:txBody>
      </p:sp>
      <p:sp>
        <p:nvSpPr>
          <p:cNvPr id="68" name="CasellaDiTesto 67"/>
          <p:cNvSpPr txBox="1"/>
          <p:nvPr/>
        </p:nvSpPr>
        <p:spPr>
          <a:xfrm>
            <a:off x="388161" y="3186035"/>
            <a:ext cx="798617" cy="400110"/>
          </a:xfrm>
          <a:prstGeom prst="rect">
            <a:avLst/>
          </a:prstGeom>
          <a:noFill/>
        </p:spPr>
        <p:txBody>
          <a:bodyPr wrap="none" rtlCol="0">
            <a:spAutoFit/>
          </a:bodyPr>
          <a:lstStyle/>
          <a:p>
            <a:r>
              <a:rPr lang="it-IT" sz="2000" dirty="0" err="1" smtClean="0">
                <a:latin typeface="Comic Sans MS" panose="030F0702030302020204" pitchFamily="66" charset="0"/>
              </a:rPr>
              <a:t>R</a:t>
            </a:r>
            <a:r>
              <a:rPr lang="it-IT" sz="2000" baseline="-25000" dirty="0" err="1" smtClean="0">
                <a:latin typeface="Comic Sans MS" panose="030F0702030302020204" pitchFamily="66" charset="0"/>
              </a:rPr>
              <a:t>graph</a:t>
            </a:r>
            <a:endParaRPr lang="en-US" sz="2000" baseline="-25000" dirty="0">
              <a:latin typeface="Comic Sans MS" panose="030F0702030302020204" pitchFamily="66" charset="0"/>
            </a:endParaRPr>
          </a:p>
        </p:txBody>
      </p:sp>
      <p:sp>
        <p:nvSpPr>
          <p:cNvPr id="71" name="Line 222"/>
          <p:cNvSpPr>
            <a:spLocks noChangeAspect="1" noChangeShapeType="1"/>
          </p:cNvSpPr>
          <p:nvPr/>
        </p:nvSpPr>
        <p:spPr bwMode="auto">
          <a:xfrm rot="10800000">
            <a:off x="2068771" y="2372532"/>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72" name="Group 203"/>
          <p:cNvGrpSpPr>
            <a:grpSpLocks noChangeAspect="1"/>
          </p:cNvGrpSpPr>
          <p:nvPr/>
        </p:nvGrpSpPr>
        <p:grpSpPr bwMode="auto">
          <a:xfrm rot="16200000">
            <a:off x="886516" y="4727391"/>
            <a:ext cx="652463" cy="166688"/>
            <a:chOff x="5537" y="4181"/>
            <a:chExt cx="904" cy="113"/>
          </a:xfrm>
        </p:grpSpPr>
        <p:grpSp>
          <p:nvGrpSpPr>
            <p:cNvPr id="73" name="Group 204"/>
            <p:cNvGrpSpPr>
              <a:grpSpLocks noChangeAspect="1"/>
            </p:cNvGrpSpPr>
            <p:nvPr/>
          </p:nvGrpSpPr>
          <p:grpSpPr bwMode="auto">
            <a:xfrm>
              <a:off x="5537" y="4181"/>
              <a:ext cx="452" cy="113"/>
              <a:chOff x="5537" y="4181"/>
              <a:chExt cx="452" cy="113"/>
            </a:xfrm>
          </p:grpSpPr>
          <p:grpSp>
            <p:nvGrpSpPr>
              <p:cNvPr id="81" name="Group 205"/>
              <p:cNvGrpSpPr>
                <a:grpSpLocks noChangeAspect="1"/>
              </p:cNvGrpSpPr>
              <p:nvPr/>
            </p:nvGrpSpPr>
            <p:grpSpPr bwMode="auto">
              <a:xfrm>
                <a:off x="5537" y="4181"/>
                <a:ext cx="226" cy="113"/>
                <a:chOff x="5537" y="4181"/>
                <a:chExt cx="226" cy="113"/>
              </a:xfrm>
            </p:grpSpPr>
            <p:sp>
              <p:nvSpPr>
                <p:cNvPr id="85" name="Line 20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6" name="Line 20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82" name="Group 208"/>
              <p:cNvGrpSpPr>
                <a:grpSpLocks noChangeAspect="1"/>
              </p:cNvGrpSpPr>
              <p:nvPr/>
            </p:nvGrpSpPr>
            <p:grpSpPr bwMode="auto">
              <a:xfrm>
                <a:off x="5763" y="4181"/>
                <a:ext cx="226" cy="113"/>
                <a:chOff x="5537" y="4181"/>
                <a:chExt cx="226" cy="113"/>
              </a:xfrm>
            </p:grpSpPr>
            <p:sp>
              <p:nvSpPr>
                <p:cNvPr id="83" name="Line 20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4" name="Line 21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74" name="Group 211"/>
            <p:cNvGrpSpPr>
              <a:grpSpLocks noChangeAspect="1"/>
            </p:cNvGrpSpPr>
            <p:nvPr/>
          </p:nvGrpSpPr>
          <p:grpSpPr bwMode="auto">
            <a:xfrm>
              <a:off x="5989" y="4181"/>
              <a:ext cx="452" cy="113"/>
              <a:chOff x="5537" y="4181"/>
              <a:chExt cx="452" cy="113"/>
            </a:xfrm>
          </p:grpSpPr>
          <p:grpSp>
            <p:nvGrpSpPr>
              <p:cNvPr id="75" name="Group 212"/>
              <p:cNvGrpSpPr>
                <a:grpSpLocks noChangeAspect="1"/>
              </p:cNvGrpSpPr>
              <p:nvPr/>
            </p:nvGrpSpPr>
            <p:grpSpPr bwMode="auto">
              <a:xfrm>
                <a:off x="5537" y="4181"/>
                <a:ext cx="226" cy="113"/>
                <a:chOff x="5537" y="4181"/>
                <a:chExt cx="226" cy="113"/>
              </a:xfrm>
            </p:grpSpPr>
            <p:sp>
              <p:nvSpPr>
                <p:cNvPr id="79" name="Line 21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80" name="Line 21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76" name="Group 215"/>
              <p:cNvGrpSpPr>
                <a:grpSpLocks noChangeAspect="1"/>
              </p:cNvGrpSpPr>
              <p:nvPr/>
            </p:nvGrpSpPr>
            <p:grpSpPr bwMode="auto">
              <a:xfrm>
                <a:off x="5763" y="4181"/>
                <a:ext cx="226" cy="113"/>
                <a:chOff x="5537" y="4181"/>
                <a:chExt cx="226" cy="113"/>
              </a:xfrm>
            </p:grpSpPr>
            <p:sp>
              <p:nvSpPr>
                <p:cNvPr id="77" name="Line 21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78" name="Line 21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87" name="Line 219"/>
          <p:cNvSpPr>
            <a:spLocks noChangeAspect="1" noChangeShapeType="1"/>
          </p:cNvSpPr>
          <p:nvPr/>
        </p:nvSpPr>
        <p:spPr bwMode="auto">
          <a:xfrm rot="10800000">
            <a:off x="1879164" y="4893018"/>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8" name="Line 220"/>
          <p:cNvSpPr>
            <a:spLocks noChangeAspect="1" noChangeShapeType="1"/>
          </p:cNvSpPr>
          <p:nvPr/>
        </p:nvSpPr>
        <p:spPr bwMode="auto">
          <a:xfrm rot="10800000">
            <a:off x="1879164" y="4799355"/>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9" name="Line 221"/>
          <p:cNvSpPr>
            <a:spLocks noChangeAspect="1" noChangeShapeType="1"/>
          </p:cNvSpPr>
          <p:nvPr/>
        </p:nvSpPr>
        <p:spPr bwMode="auto">
          <a:xfrm rot="10800000">
            <a:off x="2059346" y="4898573"/>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0" name="Line 222"/>
          <p:cNvSpPr>
            <a:spLocks noChangeAspect="1" noChangeShapeType="1"/>
          </p:cNvSpPr>
          <p:nvPr/>
        </p:nvSpPr>
        <p:spPr bwMode="auto">
          <a:xfrm rot="10800000">
            <a:off x="2059345" y="4323882"/>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1" name="Line 34"/>
          <p:cNvSpPr>
            <a:spLocks noChangeAspect="1" noChangeShapeType="1"/>
          </p:cNvSpPr>
          <p:nvPr/>
        </p:nvSpPr>
        <p:spPr bwMode="auto">
          <a:xfrm flipV="1">
            <a:off x="1300592" y="5131350"/>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2" name="Line 35"/>
          <p:cNvSpPr>
            <a:spLocks noChangeAspect="1" noChangeShapeType="1"/>
          </p:cNvSpPr>
          <p:nvPr/>
        </p:nvSpPr>
        <p:spPr bwMode="auto">
          <a:xfrm>
            <a:off x="1291610" y="4319913"/>
            <a:ext cx="15067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93" name="Line 34"/>
          <p:cNvSpPr>
            <a:spLocks noChangeAspect="1" noChangeShapeType="1"/>
          </p:cNvSpPr>
          <p:nvPr/>
        </p:nvSpPr>
        <p:spPr bwMode="auto">
          <a:xfrm flipV="1">
            <a:off x="1296092" y="4315588"/>
            <a:ext cx="0" cy="16522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94" name="Group 166"/>
          <p:cNvGrpSpPr>
            <a:grpSpLocks noChangeAspect="1"/>
          </p:cNvGrpSpPr>
          <p:nvPr/>
        </p:nvGrpSpPr>
        <p:grpSpPr bwMode="auto">
          <a:xfrm rot="5400000" flipV="1">
            <a:off x="2503148" y="4804718"/>
            <a:ext cx="642938" cy="80963"/>
            <a:chOff x="5537" y="4520"/>
            <a:chExt cx="453" cy="57"/>
          </a:xfrm>
        </p:grpSpPr>
        <p:grpSp>
          <p:nvGrpSpPr>
            <p:cNvPr id="95" name="Group 167"/>
            <p:cNvGrpSpPr>
              <a:grpSpLocks noChangeAspect="1"/>
            </p:cNvGrpSpPr>
            <p:nvPr/>
          </p:nvGrpSpPr>
          <p:grpSpPr bwMode="auto">
            <a:xfrm rot="5400000">
              <a:off x="5622" y="4435"/>
              <a:ext cx="57" cy="227"/>
              <a:chOff x="5311" y="4859"/>
              <a:chExt cx="113" cy="452"/>
            </a:xfrm>
          </p:grpSpPr>
          <p:grpSp>
            <p:nvGrpSpPr>
              <p:cNvPr id="103" name="Group 168"/>
              <p:cNvGrpSpPr>
                <a:grpSpLocks noChangeAspect="1"/>
              </p:cNvGrpSpPr>
              <p:nvPr/>
            </p:nvGrpSpPr>
            <p:grpSpPr bwMode="auto">
              <a:xfrm flipV="1">
                <a:off x="5311" y="4859"/>
                <a:ext cx="113" cy="226"/>
                <a:chOff x="5311" y="4859"/>
                <a:chExt cx="113" cy="226"/>
              </a:xfrm>
            </p:grpSpPr>
            <p:sp>
              <p:nvSpPr>
                <p:cNvPr id="107" name="Arc 16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8" name="Arc 17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4" name="Group 171"/>
              <p:cNvGrpSpPr>
                <a:grpSpLocks noChangeAspect="1"/>
              </p:cNvGrpSpPr>
              <p:nvPr/>
            </p:nvGrpSpPr>
            <p:grpSpPr bwMode="auto">
              <a:xfrm flipV="1">
                <a:off x="5311" y="5085"/>
                <a:ext cx="113" cy="226"/>
                <a:chOff x="5311" y="4859"/>
                <a:chExt cx="113" cy="226"/>
              </a:xfrm>
            </p:grpSpPr>
            <p:sp>
              <p:nvSpPr>
                <p:cNvPr id="105" name="Arc 172"/>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6" name="Arc 173"/>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96" name="Group 174"/>
            <p:cNvGrpSpPr>
              <a:grpSpLocks noChangeAspect="1"/>
            </p:cNvGrpSpPr>
            <p:nvPr/>
          </p:nvGrpSpPr>
          <p:grpSpPr bwMode="auto">
            <a:xfrm rot="5400000">
              <a:off x="5848" y="4435"/>
              <a:ext cx="57" cy="227"/>
              <a:chOff x="5311" y="4859"/>
              <a:chExt cx="113" cy="452"/>
            </a:xfrm>
          </p:grpSpPr>
          <p:grpSp>
            <p:nvGrpSpPr>
              <p:cNvPr id="97" name="Group 175"/>
              <p:cNvGrpSpPr>
                <a:grpSpLocks noChangeAspect="1"/>
              </p:cNvGrpSpPr>
              <p:nvPr/>
            </p:nvGrpSpPr>
            <p:grpSpPr bwMode="auto">
              <a:xfrm flipV="1">
                <a:off x="5311" y="4859"/>
                <a:ext cx="113" cy="226"/>
                <a:chOff x="5311" y="4859"/>
                <a:chExt cx="113" cy="226"/>
              </a:xfrm>
            </p:grpSpPr>
            <p:sp>
              <p:nvSpPr>
                <p:cNvPr id="101" name="Arc 176"/>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2" name="Arc 177"/>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98" name="Group 178"/>
              <p:cNvGrpSpPr>
                <a:grpSpLocks noChangeAspect="1"/>
              </p:cNvGrpSpPr>
              <p:nvPr/>
            </p:nvGrpSpPr>
            <p:grpSpPr bwMode="auto">
              <a:xfrm flipV="1">
                <a:off x="5311" y="5085"/>
                <a:ext cx="113" cy="226"/>
                <a:chOff x="5311" y="4859"/>
                <a:chExt cx="113" cy="226"/>
              </a:xfrm>
            </p:grpSpPr>
            <p:sp>
              <p:nvSpPr>
                <p:cNvPr id="99" name="Arc 179"/>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00" name="Arc 180"/>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09" name="Line 35"/>
          <p:cNvSpPr>
            <a:spLocks noChangeAspect="1" noChangeShapeType="1"/>
          </p:cNvSpPr>
          <p:nvPr/>
        </p:nvSpPr>
        <p:spPr bwMode="auto">
          <a:xfrm rot="5400000">
            <a:off x="2705335" y="4422133"/>
            <a:ext cx="18602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0" name="Line 55"/>
          <p:cNvSpPr>
            <a:spLocks noChangeAspect="1" noChangeShapeType="1"/>
          </p:cNvSpPr>
          <p:nvPr/>
        </p:nvSpPr>
        <p:spPr bwMode="auto">
          <a:xfrm>
            <a:off x="2787257" y="5159109"/>
            <a:ext cx="0" cy="16668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1" name="Line 35"/>
          <p:cNvSpPr>
            <a:spLocks noChangeAspect="1" noChangeShapeType="1"/>
          </p:cNvSpPr>
          <p:nvPr/>
        </p:nvSpPr>
        <p:spPr bwMode="auto">
          <a:xfrm>
            <a:off x="1293178" y="5311302"/>
            <a:ext cx="150673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2" name="CasellaDiTesto 111"/>
          <p:cNvSpPr txBox="1"/>
          <p:nvPr/>
        </p:nvSpPr>
        <p:spPr>
          <a:xfrm>
            <a:off x="2433782" y="4656618"/>
            <a:ext cx="429926" cy="400110"/>
          </a:xfrm>
          <a:prstGeom prst="rect">
            <a:avLst/>
          </a:prstGeom>
          <a:noFill/>
        </p:spPr>
        <p:txBody>
          <a:bodyPr wrap="none" rtlCol="0">
            <a:spAutoFit/>
          </a:bodyPr>
          <a:lstStyle/>
          <a:p>
            <a:r>
              <a:rPr lang="it-IT" sz="2000" dirty="0" smtClean="0">
                <a:latin typeface="Comic Sans MS" panose="030F0702030302020204" pitchFamily="66" charset="0"/>
              </a:rPr>
              <a:t>L</a:t>
            </a:r>
            <a:r>
              <a:rPr lang="it-IT" sz="2000" baseline="-25000" dirty="0">
                <a:latin typeface="Comic Sans MS" panose="030F0702030302020204" pitchFamily="66" charset="0"/>
              </a:rPr>
              <a:t>2</a:t>
            </a:r>
            <a:endParaRPr lang="en-US" sz="2000" baseline="-25000" dirty="0">
              <a:latin typeface="Comic Sans MS" panose="030F0702030302020204" pitchFamily="66" charset="0"/>
            </a:endParaRPr>
          </a:p>
        </p:txBody>
      </p:sp>
      <p:sp>
        <p:nvSpPr>
          <p:cNvPr id="113" name="CasellaDiTesto 112"/>
          <p:cNvSpPr txBox="1"/>
          <p:nvPr/>
        </p:nvSpPr>
        <p:spPr>
          <a:xfrm>
            <a:off x="1539802" y="4658188"/>
            <a:ext cx="442750" cy="400110"/>
          </a:xfrm>
          <a:prstGeom prst="rect">
            <a:avLst/>
          </a:prstGeom>
          <a:noFill/>
        </p:spPr>
        <p:txBody>
          <a:bodyPr wrap="none" rtlCol="0">
            <a:spAutoFit/>
          </a:bodyPr>
          <a:lstStyle/>
          <a:p>
            <a:r>
              <a:rPr lang="it-IT" sz="2000" dirty="0" smtClean="0">
                <a:latin typeface="Comic Sans MS" panose="030F0702030302020204" pitchFamily="66" charset="0"/>
              </a:rPr>
              <a:t>C</a:t>
            </a:r>
            <a:r>
              <a:rPr lang="it-IT" sz="2000" baseline="-25000" dirty="0">
                <a:latin typeface="Comic Sans MS" panose="030F0702030302020204" pitchFamily="66" charset="0"/>
              </a:rPr>
              <a:t>2</a:t>
            </a:r>
            <a:endParaRPr lang="en-US" sz="2000" baseline="-25000" dirty="0">
              <a:latin typeface="Comic Sans MS" panose="030F0702030302020204" pitchFamily="66" charset="0"/>
            </a:endParaRPr>
          </a:p>
        </p:txBody>
      </p:sp>
      <p:sp>
        <p:nvSpPr>
          <p:cNvPr id="114" name="CasellaDiTesto 113"/>
          <p:cNvSpPr txBox="1"/>
          <p:nvPr/>
        </p:nvSpPr>
        <p:spPr>
          <a:xfrm>
            <a:off x="380303" y="4658186"/>
            <a:ext cx="798617" cy="400110"/>
          </a:xfrm>
          <a:prstGeom prst="rect">
            <a:avLst/>
          </a:prstGeom>
          <a:noFill/>
        </p:spPr>
        <p:txBody>
          <a:bodyPr wrap="none" rtlCol="0">
            <a:spAutoFit/>
          </a:bodyPr>
          <a:lstStyle/>
          <a:p>
            <a:r>
              <a:rPr lang="it-IT" sz="2000" dirty="0" err="1" smtClean="0">
                <a:latin typeface="Comic Sans MS" panose="030F0702030302020204" pitchFamily="66" charset="0"/>
              </a:rPr>
              <a:t>R</a:t>
            </a:r>
            <a:r>
              <a:rPr lang="it-IT" sz="2000" baseline="-25000" dirty="0" err="1" smtClean="0">
                <a:latin typeface="Comic Sans MS" panose="030F0702030302020204" pitchFamily="66" charset="0"/>
              </a:rPr>
              <a:t>graph</a:t>
            </a:r>
            <a:endParaRPr lang="en-US" sz="2000" baseline="-25000" dirty="0">
              <a:latin typeface="Comic Sans MS" panose="030F0702030302020204" pitchFamily="66" charset="0"/>
            </a:endParaRPr>
          </a:p>
        </p:txBody>
      </p:sp>
      <p:sp>
        <p:nvSpPr>
          <p:cNvPr id="115" name="Line 222"/>
          <p:cNvSpPr>
            <a:spLocks noChangeAspect="1" noChangeShapeType="1"/>
          </p:cNvSpPr>
          <p:nvPr/>
        </p:nvSpPr>
        <p:spPr bwMode="auto">
          <a:xfrm rot="10800000">
            <a:off x="2060913" y="3844683"/>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9" name="Line 222"/>
          <p:cNvSpPr>
            <a:spLocks noChangeAspect="1" noChangeShapeType="1"/>
          </p:cNvSpPr>
          <p:nvPr/>
        </p:nvSpPr>
        <p:spPr bwMode="auto">
          <a:xfrm rot="10800000">
            <a:off x="2060913" y="5296414"/>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1" name="Line 222"/>
          <p:cNvSpPr>
            <a:spLocks noChangeAspect="1" noChangeShapeType="1"/>
          </p:cNvSpPr>
          <p:nvPr/>
        </p:nvSpPr>
        <p:spPr bwMode="auto">
          <a:xfrm rot="10800000">
            <a:off x="2064050" y="5667200"/>
            <a:ext cx="0" cy="47468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2"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
        <p:nvSpPr>
          <p:cNvPr id="163" name="Line 219"/>
          <p:cNvSpPr>
            <a:spLocks noChangeAspect="1" noChangeShapeType="1"/>
          </p:cNvSpPr>
          <p:nvPr/>
        </p:nvSpPr>
        <p:spPr bwMode="auto">
          <a:xfrm rot="10800000">
            <a:off x="3567718" y="2943864"/>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4" name="Line 220"/>
          <p:cNvSpPr>
            <a:spLocks noChangeAspect="1" noChangeShapeType="1"/>
          </p:cNvSpPr>
          <p:nvPr/>
        </p:nvSpPr>
        <p:spPr bwMode="auto">
          <a:xfrm rot="10800000">
            <a:off x="3567718" y="2850201"/>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5" name="Line 221"/>
          <p:cNvSpPr>
            <a:spLocks noChangeAspect="1" noChangeShapeType="1"/>
          </p:cNvSpPr>
          <p:nvPr/>
        </p:nvSpPr>
        <p:spPr bwMode="auto">
          <a:xfrm rot="10800000">
            <a:off x="3747900" y="2949419"/>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6" name="Line 222"/>
          <p:cNvSpPr>
            <a:spLocks noChangeAspect="1" noChangeShapeType="1"/>
          </p:cNvSpPr>
          <p:nvPr/>
        </p:nvSpPr>
        <p:spPr bwMode="auto">
          <a:xfrm rot="10800000">
            <a:off x="3747899" y="2374728"/>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67" name="Group 17"/>
          <p:cNvGrpSpPr>
            <a:grpSpLocks noChangeAspect="1"/>
          </p:cNvGrpSpPr>
          <p:nvPr/>
        </p:nvGrpSpPr>
        <p:grpSpPr bwMode="auto">
          <a:xfrm flipV="1">
            <a:off x="4071295" y="2312338"/>
            <a:ext cx="642938" cy="80963"/>
            <a:chOff x="5537" y="4520"/>
            <a:chExt cx="453" cy="57"/>
          </a:xfrm>
        </p:grpSpPr>
        <p:grpSp>
          <p:nvGrpSpPr>
            <p:cNvPr id="168" name="Group 18"/>
            <p:cNvGrpSpPr>
              <a:grpSpLocks noChangeAspect="1"/>
            </p:cNvGrpSpPr>
            <p:nvPr/>
          </p:nvGrpSpPr>
          <p:grpSpPr bwMode="auto">
            <a:xfrm rot="5400000">
              <a:off x="5622" y="4435"/>
              <a:ext cx="57" cy="227"/>
              <a:chOff x="5311" y="4859"/>
              <a:chExt cx="113" cy="452"/>
            </a:xfrm>
          </p:grpSpPr>
          <p:grpSp>
            <p:nvGrpSpPr>
              <p:cNvPr id="176" name="Group 19"/>
              <p:cNvGrpSpPr>
                <a:grpSpLocks noChangeAspect="1"/>
              </p:cNvGrpSpPr>
              <p:nvPr/>
            </p:nvGrpSpPr>
            <p:grpSpPr bwMode="auto">
              <a:xfrm flipV="1">
                <a:off x="5311" y="4859"/>
                <a:ext cx="113" cy="226"/>
                <a:chOff x="5311" y="4859"/>
                <a:chExt cx="113" cy="226"/>
              </a:xfrm>
            </p:grpSpPr>
            <p:sp>
              <p:nvSpPr>
                <p:cNvPr id="180"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1"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77" name="Group 22"/>
              <p:cNvGrpSpPr>
                <a:grpSpLocks noChangeAspect="1"/>
              </p:cNvGrpSpPr>
              <p:nvPr/>
            </p:nvGrpSpPr>
            <p:grpSpPr bwMode="auto">
              <a:xfrm flipV="1">
                <a:off x="5311" y="5085"/>
                <a:ext cx="113" cy="226"/>
                <a:chOff x="5311" y="4859"/>
                <a:chExt cx="113" cy="226"/>
              </a:xfrm>
            </p:grpSpPr>
            <p:sp>
              <p:nvSpPr>
                <p:cNvPr id="178"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9"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169" name="Group 25"/>
            <p:cNvGrpSpPr>
              <a:grpSpLocks noChangeAspect="1"/>
            </p:cNvGrpSpPr>
            <p:nvPr/>
          </p:nvGrpSpPr>
          <p:grpSpPr bwMode="auto">
            <a:xfrm rot="5400000">
              <a:off x="5848" y="4435"/>
              <a:ext cx="57" cy="227"/>
              <a:chOff x="5311" y="4859"/>
              <a:chExt cx="113" cy="452"/>
            </a:xfrm>
          </p:grpSpPr>
          <p:grpSp>
            <p:nvGrpSpPr>
              <p:cNvPr id="170" name="Group 26"/>
              <p:cNvGrpSpPr>
                <a:grpSpLocks noChangeAspect="1"/>
              </p:cNvGrpSpPr>
              <p:nvPr/>
            </p:nvGrpSpPr>
            <p:grpSpPr bwMode="auto">
              <a:xfrm flipV="1">
                <a:off x="5311" y="4859"/>
                <a:ext cx="113" cy="226"/>
                <a:chOff x="5311" y="4859"/>
                <a:chExt cx="113" cy="226"/>
              </a:xfrm>
            </p:grpSpPr>
            <p:sp>
              <p:nvSpPr>
                <p:cNvPr id="174"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5"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71" name="Group 29"/>
              <p:cNvGrpSpPr>
                <a:grpSpLocks noChangeAspect="1"/>
              </p:cNvGrpSpPr>
              <p:nvPr/>
            </p:nvGrpSpPr>
            <p:grpSpPr bwMode="auto">
              <a:xfrm flipV="1">
                <a:off x="5311" y="5085"/>
                <a:ext cx="113" cy="226"/>
                <a:chOff x="5311" y="4859"/>
                <a:chExt cx="113" cy="226"/>
              </a:xfrm>
            </p:grpSpPr>
            <p:sp>
              <p:nvSpPr>
                <p:cNvPr id="172"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73"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82" name="Line 35"/>
          <p:cNvSpPr>
            <a:spLocks noChangeAspect="1" noChangeShapeType="1"/>
          </p:cNvSpPr>
          <p:nvPr/>
        </p:nvSpPr>
        <p:spPr bwMode="auto">
          <a:xfrm>
            <a:off x="2059344" y="2378697"/>
            <a:ext cx="201162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83" name="Line 35"/>
          <p:cNvSpPr>
            <a:spLocks noChangeAspect="1" noChangeShapeType="1"/>
          </p:cNvSpPr>
          <p:nvPr/>
        </p:nvSpPr>
        <p:spPr bwMode="auto">
          <a:xfrm>
            <a:off x="4723847" y="2374074"/>
            <a:ext cx="27487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86" name="Gruppo 185"/>
          <p:cNvGrpSpPr/>
          <p:nvPr/>
        </p:nvGrpSpPr>
        <p:grpSpPr>
          <a:xfrm>
            <a:off x="3580203" y="3349798"/>
            <a:ext cx="345411" cy="110975"/>
            <a:chOff x="1595329" y="5000795"/>
            <a:chExt cx="345411" cy="110975"/>
          </a:xfrm>
        </p:grpSpPr>
        <p:sp>
          <p:nvSpPr>
            <p:cNvPr id="187"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8"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9"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191" name="Gruppo 190"/>
          <p:cNvGrpSpPr/>
          <p:nvPr/>
        </p:nvGrpSpPr>
        <p:grpSpPr>
          <a:xfrm>
            <a:off x="4990117" y="2303460"/>
            <a:ext cx="1431003" cy="1148435"/>
            <a:chOff x="4939317" y="3958258"/>
            <a:chExt cx="1431003" cy="1148435"/>
          </a:xfrm>
        </p:grpSpPr>
        <p:sp>
          <p:nvSpPr>
            <p:cNvPr id="192" name="Line 219"/>
            <p:cNvSpPr>
              <a:spLocks noChangeAspect="1" noChangeShapeType="1"/>
            </p:cNvSpPr>
            <p:nvPr/>
          </p:nvSpPr>
          <p:spPr bwMode="auto">
            <a:xfrm rot="10800000">
              <a:off x="4939318" y="4589784"/>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3" name="Line 220"/>
            <p:cNvSpPr>
              <a:spLocks noChangeAspect="1" noChangeShapeType="1"/>
            </p:cNvSpPr>
            <p:nvPr/>
          </p:nvSpPr>
          <p:spPr bwMode="auto">
            <a:xfrm rot="10800000">
              <a:off x="4939318" y="4496121"/>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4" name="Line 221"/>
            <p:cNvSpPr>
              <a:spLocks noChangeAspect="1" noChangeShapeType="1"/>
            </p:cNvSpPr>
            <p:nvPr/>
          </p:nvSpPr>
          <p:spPr bwMode="auto">
            <a:xfrm rot="10800000">
              <a:off x="5119500" y="4595339"/>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95" name="Line 222"/>
            <p:cNvSpPr>
              <a:spLocks noChangeAspect="1" noChangeShapeType="1"/>
            </p:cNvSpPr>
            <p:nvPr/>
          </p:nvSpPr>
          <p:spPr bwMode="auto">
            <a:xfrm rot="10800000">
              <a:off x="5119499" y="4020648"/>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196" name="Group 17"/>
            <p:cNvGrpSpPr>
              <a:grpSpLocks noChangeAspect="1"/>
            </p:cNvGrpSpPr>
            <p:nvPr/>
          </p:nvGrpSpPr>
          <p:grpSpPr bwMode="auto">
            <a:xfrm flipV="1">
              <a:off x="5442895" y="3958258"/>
              <a:ext cx="642938" cy="80963"/>
              <a:chOff x="5537" y="4520"/>
              <a:chExt cx="453" cy="57"/>
            </a:xfrm>
          </p:grpSpPr>
          <p:grpSp>
            <p:nvGrpSpPr>
              <p:cNvPr id="203" name="Group 18"/>
              <p:cNvGrpSpPr>
                <a:grpSpLocks noChangeAspect="1"/>
              </p:cNvGrpSpPr>
              <p:nvPr/>
            </p:nvGrpSpPr>
            <p:grpSpPr bwMode="auto">
              <a:xfrm rot="5400000">
                <a:off x="5622" y="4435"/>
                <a:ext cx="57" cy="227"/>
                <a:chOff x="5311" y="4859"/>
                <a:chExt cx="113" cy="452"/>
              </a:xfrm>
            </p:grpSpPr>
            <p:grpSp>
              <p:nvGrpSpPr>
                <p:cNvPr id="211" name="Group 19"/>
                <p:cNvGrpSpPr>
                  <a:grpSpLocks noChangeAspect="1"/>
                </p:cNvGrpSpPr>
                <p:nvPr/>
              </p:nvGrpSpPr>
              <p:grpSpPr bwMode="auto">
                <a:xfrm flipV="1">
                  <a:off x="5311" y="4859"/>
                  <a:ext cx="113" cy="226"/>
                  <a:chOff x="5311" y="4859"/>
                  <a:chExt cx="113" cy="226"/>
                </a:xfrm>
              </p:grpSpPr>
              <p:sp>
                <p:nvSpPr>
                  <p:cNvPr id="215"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6"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12" name="Group 22"/>
                <p:cNvGrpSpPr>
                  <a:grpSpLocks noChangeAspect="1"/>
                </p:cNvGrpSpPr>
                <p:nvPr/>
              </p:nvGrpSpPr>
              <p:grpSpPr bwMode="auto">
                <a:xfrm flipV="1">
                  <a:off x="5311" y="5085"/>
                  <a:ext cx="113" cy="226"/>
                  <a:chOff x="5311" y="4859"/>
                  <a:chExt cx="113" cy="226"/>
                </a:xfrm>
              </p:grpSpPr>
              <p:sp>
                <p:nvSpPr>
                  <p:cNvPr id="213"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4"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204" name="Group 25"/>
              <p:cNvGrpSpPr>
                <a:grpSpLocks noChangeAspect="1"/>
              </p:cNvGrpSpPr>
              <p:nvPr/>
            </p:nvGrpSpPr>
            <p:grpSpPr bwMode="auto">
              <a:xfrm rot="5400000">
                <a:off x="5848" y="4435"/>
                <a:ext cx="57" cy="227"/>
                <a:chOff x="5311" y="4859"/>
                <a:chExt cx="113" cy="452"/>
              </a:xfrm>
            </p:grpSpPr>
            <p:grpSp>
              <p:nvGrpSpPr>
                <p:cNvPr id="205" name="Group 26"/>
                <p:cNvGrpSpPr>
                  <a:grpSpLocks noChangeAspect="1"/>
                </p:cNvGrpSpPr>
                <p:nvPr/>
              </p:nvGrpSpPr>
              <p:grpSpPr bwMode="auto">
                <a:xfrm flipV="1">
                  <a:off x="5311" y="4859"/>
                  <a:ext cx="113" cy="226"/>
                  <a:chOff x="5311" y="4859"/>
                  <a:chExt cx="113" cy="226"/>
                </a:xfrm>
              </p:grpSpPr>
              <p:sp>
                <p:nvSpPr>
                  <p:cNvPr id="209"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0"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06" name="Group 29"/>
                <p:cNvGrpSpPr>
                  <a:grpSpLocks noChangeAspect="1"/>
                </p:cNvGrpSpPr>
                <p:nvPr/>
              </p:nvGrpSpPr>
              <p:grpSpPr bwMode="auto">
                <a:xfrm flipV="1">
                  <a:off x="5311" y="5085"/>
                  <a:ext cx="113" cy="226"/>
                  <a:chOff x="5311" y="4859"/>
                  <a:chExt cx="113" cy="226"/>
                </a:xfrm>
              </p:grpSpPr>
              <p:sp>
                <p:nvSpPr>
                  <p:cNvPr id="207"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08"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197" name="Line 35"/>
            <p:cNvSpPr>
              <a:spLocks noChangeAspect="1" noChangeShapeType="1"/>
            </p:cNvSpPr>
            <p:nvPr/>
          </p:nvSpPr>
          <p:spPr bwMode="auto">
            <a:xfrm>
              <a:off x="4939317" y="4024617"/>
              <a:ext cx="50325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98" name="Line 35"/>
            <p:cNvSpPr>
              <a:spLocks noChangeAspect="1" noChangeShapeType="1"/>
            </p:cNvSpPr>
            <p:nvPr/>
          </p:nvSpPr>
          <p:spPr bwMode="auto">
            <a:xfrm>
              <a:off x="6095447" y="4019994"/>
              <a:ext cx="27487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199" name="Gruppo 198"/>
            <p:cNvGrpSpPr/>
            <p:nvPr/>
          </p:nvGrpSpPr>
          <p:grpSpPr>
            <a:xfrm>
              <a:off x="4951803" y="4995718"/>
              <a:ext cx="345411" cy="110975"/>
              <a:chOff x="1595329" y="5000795"/>
              <a:chExt cx="345411" cy="110975"/>
            </a:xfrm>
          </p:grpSpPr>
          <p:sp>
            <p:nvSpPr>
              <p:cNvPr id="200"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1"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2"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sp>
        <p:nvSpPr>
          <p:cNvPr id="217" name="Line 222"/>
          <p:cNvSpPr>
            <a:spLocks noChangeAspect="1" noChangeShapeType="1"/>
          </p:cNvSpPr>
          <p:nvPr/>
        </p:nvSpPr>
        <p:spPr bwMode="auto">
          <a:xfrm rot="5400000">
            <a:off x="6757970" y="1970241"/>
            <a:ext cx="0" cy="789669"/>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18" name="Gruppo 217"/>
          <p:cNvGrpSpPr/>
          <p:nvPr/>
        </p:nvGrpSpPr>
        <p:grpSpPr>
          <a:xfrm>
            <a:off x="7235477" y="2303460"/>
            <a:ext cx="1431003" cy="1148435"/>
            <a:chOff x="4939317" y="3958258"/>
            <a:chExt cx="1431003" cy="1148435"/>
          </a:xfrm>
        </p:grpSpPr>
        <p:sp>
          <p:nvSpPr>
            <p:cNvPr id="219" name="Line 219"/>
            <p:cNvSpPr>
              <a:spLocks noChangeAspect="1" noChangeShapeType="1"/>
            </p:cNvSpPr>
            <p:nvPr/>
          </p:nvSpPr>
          <p:spPr bwMode="auto">
            <a:xfrm rot="10800000">
              <a:off x="4939318" y="4589784"/>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0" name="Line 220"/>
            <p:cNvSpPr>
              <a:spLocks noChangeAspect="1" noChangeShapeType="1"/>
            </p:cNvSpPr>
            <p:nvPr/>
          </p:nvSpPr>
          <p:spPr bwMode="auto">
            <a:xfrm rot="10800000">
              <a:off x="4939318" y="4496121"/>
              <a:ext cx="3714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1" name="Line 221"/>
            <p:cNvSpPr>
              <a:spLocks noChangeAspect="1" noChangeShapeType="1"/>
            </p:cNvSpPr>
            <p:nvPr/>
          </p:nvSpPr>
          <p:spPr bwMode="auto">
            <a:xfrm rot="10800000">
              <a:off x="5119500" y="4595339"/>
              <a:ext cx="0" cy="39800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2" name="Line 222"/>
            <p:cNvSpPr>
              <a:spLocks noChangeAspect="1" noChangeShapeType="1"/>
            </p:cNvSpPr>
            <p:nvPr/>
          </p:nvSpPr>
          <p:spPr bwMode="auto">
            <a:xfrm rot="10800000">
              <a:off x="5119499" y="4020648"/>
              <a:ext cx="0" cy="47468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223" name="Group 17"/>
            <p:cNvGrpSpPr>
              <a:grpSpLocks noChangeAspect="1"/>
            </p:cNvGrpSpPr>
            <p:nvPr/>
          </p:nvGrpSpPr>
          <p:grpSpPr bwMode="auto">
            <a:xfrm flipV="1">
              <a:off x="5442895" y="3958258"/>
              <a:ext cx="642938" cy="80963"/>
              <a:chOff x="5537" y="4520"/>
              <a:chExt cx="453" cy="57"/>
            </a:xfrm>
          </p:grpSpPr>
          <p:grpSp>
            <p:nvGrpSpPr>
              <p:cNvPr id="230" name="Group 18"/>
              <p:cNvGrpSpPr>
                <a:grpSpLocks noChangeAspect="1"/>
              </p:cNvGrpSpPr>
              <p:nvPr/>
            </p:nvGrpSpPr>
            <p:grpSpPr bwMode="auto">
              <a:xfrm rot="5400000">
                <a:off x="5622" y="4435"/>
                <a:ext cx="57" cy="227"/>
                <a:chOff x="5311" y="4859"/>
                <a:chExt cx="113" cy="452"/>
              </a:xfrm>
            </p:grpSpPr>
            <p:grpSp>
              <p:nvGrpSpPr>
                <p:cNvPr id="238" name="Group 19"/>
                <p:cNvGrpSpPr>
                  <a:grpSpLocks noChangeAspect="1"/>
                </p:cNvGrpSpPr>
                <p:nvPr/>
              </p:nvGrpSpPr>
              <p:grpSpPr bwMode="auto">
                <a:xfrm flipV="1">
                  <a:off x="5311" y="4859"/>
                  <a:ext cx="113" cy="226"/>
                  <a:chOff x="5311" y="4859"/>
                  <a:chExt cx="113" cy="226"/>
                </a:xfrm>
              </p:grpSpPr>
              <p:sp>
                <p:nvSpPr>
                  <p:cNvPr id="242" name="Arc 2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3" name="Arc 2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39" name="Group 22"/>
                <p:cNvGrpSpPr>
                  <a:grpSpLocks noChangeAspect="1"/>
                </p:cNvGrpSpPr>
                <p:nvPr/>
              </p:nvGrpSpPr>
              <p:grpSpPr bwMode="auto">
                <a:xfrm flipV="1">
                  <a:off x="5311" y="5085"/>
                  <a:ext cx="113" cy="226"/>
                  <a:chOff x="5311" y="4859"/>
                  <a:chExt cx="113" cy="226"/>
                </a:xfrm>
              </p:grpSpPr>
              <p:sp>
                <p:nvSpPr>
                  <p:cNvPr id="240" name="Arc 23"/>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1" name="Arc 24"/>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nvGrpSpPr>
              <p:cNvPr id="231" name="Group 25"/>
              <p:cNvGrpSpPr>
                <a:grpSpLocks noChangeAspect="1"/>
              </p:cNvGrpSpPr>
              <p:nvPr/>
            </p:nvGrpSpPr>
            <p:grpSpPr bwMode="auto">
              <a:xfrm rot="5400000">
                <a:off x="5848" y="4435"/>
                <a:ext cx="57" cy="227"/>
                <a:chOff x="5311" y="4859"/>
                <a:chExt cx="113" cy="452"/>
              </a:xfrm>
            </p:grpSpPr>
            <p:grpSp>
              <p:nvGrpSpPr>
                <p:cNvPr id="232" name="Group 26"/>
                <p:cNvGrpSpPr>
                  <a:grpSpLocks noChangeAspect="1"/>
                </p:cNvGrpSpPr>
                <p:nvPr/>
              </p:nvGrpSpPr>
              <p:grpSpPr bwMode="auto">
                <a:xfrm flipV="1">
                  <a:off x="5311" y="4859"/>
                  <a:ext cx="113" cy="226"/>
                  <a:chOff x="5311" y="4859"/>
                  <a:chExt cx="113" cy="226"/>
                </a:xfrm>
              </p:grpSpPr>
              <p:sp>
                <p:nvSpPr>
                  <p:cNvPr id="236" name="Arc 27"/>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7" name="Arc 28"/>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233" name="Group 29"/>
                <p:cNvGrpSpPr>
                  <a:grpSpLocks noChangeAspect="1"/>
                </p:cNvGrpSpPr>
                <p:nvPr/>
              </p:nvGrpSpPr>
              <p:grpSpPr bwMode="auto">
                <a:xfrm flipV="1">
                  <a:off x="5311" y="5085"/>
                  <a:ext cx="113" cy="226"/>
                  <a:chOff x="5311" y="4859"/>
                  <a:chExt cx="113" cy="226"/>
                </a:xfrm>
              </p:grpSpPr>
              <p:sp>
                <p:nvSpPr>
                  <p:cNvPr id="234" name="Arc 30"/>
                  <p:cNvSpPr>
                    <a:spLocks noChangeAspect="1"/>
                  </p:cNvSpPr>
                  <p:nvPr/>
                </p:nvSpPr>
                <p:spPr bwMode="auto">
                  <a:xfrm>
                    <a:off x="5311" y="4859"/>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35" name="Arc 31"/>
                  <p:cNvSpPr>
                    <a:spLocks noChangeAspect="1"/>
                  </p:cNvSpPr>
                  <p:nvPr/>
                </p:nvSpPr>
                <p:spPr bwMode="auto">
                  <a:xfrm flipV="1">
                    <a:off x="5311" y="4972"/>
                    <a:ext cx="113" cy="11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grpSp>
        </p:grpSp>
        <p:sp>
          <p:nvSpPr>
            <p:cNvPr id="224" name="Line 35"/>
            <p:cNvSpPr>
              <a:spLocks noChangeAspect="1" noChangeShapeType="1"/>
            </p:cNvSpPr>
            <p:nvPr/>
          </p:nvSpPr>
          <p:spPr bwMode="auto">
            <a:xfrm>
              <a:off x="4939317" y="4024617"/>
              <a:ext cx="50325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25" name="Line 35"/>
            <p:cNvSpPr>
              <a:spLocks noChangeAspect="1" noChangeShapeType="1"/>
            </p:cNvSpPr>
            <p:nvPr/>
          </p:nvSpPr>
          <p:spPr bwMode="auto">
            <a:xfrm>
              <a:off x="6095447" y="4019994"/>
              <a:ext cx="27487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26" name="Gruppo 225"/>
            <p:cNvGrpSpPr/>
            <p:nvPr/>
          </p:nvGrpSpPr>
          <p:grpSpPr>
            <a:xfrm>
              <a:off x="4951803" y="4995718"/>
              <a:ext cx="345411" cy="110975"/>
              <a:chOff x="1595329" y="5000795"/>
              <a:chExt cx="345411" cy="110975"/>
            </a:xfrm>
          </p:grpSpPr>
          <p:sp>
            <p:nvSpPr>
              <p:cNvPr id="227" name="Line 221"/>
              <p:cNvSpPr>
                <a:spLocks noChangeAspect="1" noChangeShapeType="1"/>
              </p:cNvSpPr>
              <p:nvPr/>
            </p:nvSpPr>
            <p:spPr bwMode="auto">
              <a:xfrm rot="5400000">
                <a:off x="1768035" y="4828089"/>
                <a:ext cx="0" cy="345411"/>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8" name="Line 221"/>
              <p:cNvSpPr>
                <a:spLocks noChangeAspect="1" noChangeShapeType="1"/>
              </p:cNvSpPr>
              <p:nvPr/>
            </p:nvSpPr>
            <p:spPr bwMode="auto">
              <a:xfrm rot="5400000">
                <a:off x="1772726" y="4941766"/>
                <a:ext cx="0" cy="227552"/>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9" name="Line 221"/>
              <p:cNvSpPr>
                <a:spLocks noChangeAspect="1" noChangeShapeType="1"/>
              </p:cNvSpPr>
              <p:nvPr/>
            </p:nvSpPr>
            <p:spPr bwMode="auto">
              <a:xfrm rot="5400000">
                <a:off x="1778649" y="5052741"/>
                <a:ext cx="0" cy="11805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244" name="Gruppo 243"/>
          <p:cNvGrpSpPr/>
          <p:nvPr/>
        </p:nvGrpSpPr>
        <p:grpSpPr>
          <a:xfrm>
            <a:off x="8666445" y="1711001"/>
            <a:ext cx="1277587" cy="1323975"/>
            <a:chOff x="4712875" y="3441954"/>
            <a:chExt cx="1277587" cy="1323975"/>
          </a:xfrm>
        </p:grpSpPr>
        <p:sp>
          <p:nvSpPr>
            <p:cNvPr id="245" name="Line 66"/>
            <p:cNvSpPr>
              <a:spLocks noChangeAspect="1" noChangeShapeType="1"/>
            </p:cNvSpPr>
            <p:nvPr/>
          </p:nvSpPr>
          <p:spPr bwMode="auto">
            <a:xfrm>
              <a:off x="4722813" y="3441954"/>
              <a:ext cx="0" cy="13239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nvGrpSpPr>
            <p:cNvPr id="246" name="Group 67"/>
            <p:cNvGrpSpPr>
              <a:grpSpLocks/>
            </p:cNvGrpSpPr>
            <p:nvPr/>
          </p:nvGrpSpPr>
          <p:grpSpPr bwMode="auto">
            <a:xfrm>
              <a:off x="4712875" y="3441954"/>
              <a:ext cx="1261070" cy="1323975"/>
              <a:chOff x="2886" y="1744"/>
              <a:chExt cx="404" cy="834"/>
            </a:xfrm>
          </p:grpSpPr>
          <p:sp>
            <p:nvSpPr>
              <p:cNvPr id="248" name="Line 68"/>
              <p:cNvSpPr>
                <a:spLocks noChangeAspect="1" noChangeShapeType="1"/>
              </p:cNvSpPr>
              <p:nvPr/>
            </p:nvSpPr>
            <p:spPr bwMode="auto">
              <a:xfrm>
                <a:off x="2886" y="1744"/>
                <a:ext cx="404" cy="42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49" name="Line 69"/>
              <p:cNvSpPr>
                <a:spLocks noChangeAspect="1" noChangeShapeType="1"/>
              </p:cNvSpPr>
              <p:nvPr/>
            </p:nvSpPr>
            <p:spPr bwMode="auto">
              <a:xfrm flipH="1">
                <a:off x="2886" y="2164"/>
                <a:ext cx="404" cy="41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247" name="Text Box 218"/>
            <p:cNvSpPr txBox="1">
              <a:spLocks noChangeAspect="1" noChangeArrowheads="1"/>
            </p:cNvSpPr>
            <p:nvPr/>
          </p:nvSpPr>
          <p:spPr bwMode="auto">
            <a:xfrm>
              <a:off x="4755189" y="3903900"/>
              <a:ext cx="1235273" cy="4683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eaLnBrk="0" hangingPunct="0"/>
              <a:r>
                <a:rPr lang="it-IT" sz="2000" dirty="0" smtClean="0">
                  <a:latin typeface="Comic Sans MS" panose="030F0702030302020204" pitchFamily="66" charset="0"/>
                </a:rPr>
                <a:t>HEMT</a:t>
              </a:r>
              <a:endParaRPr lang="it-IT" sz="2000" baseline="-25000" dirty="0">
                <a:latin typeface="Comic Sans MS" panose="030F0702030302020204" pitchFamily="66" charset="0"/>
              </a:endParaRPr>
            </a:p>
          </p:txBody>
        </p:sp>
      </p:grpSp>
      <p:sp>
        <p:nvSpPr>
          <p:cNvPr id="250" name="Text Box 119"/>
          <p:cNvSpPr txBox="1">
            <a:spLocks noChangeArrowheads="1"/>
          </p:cNvSpPr>
          <p:nvPr/>
        </p:nvSpPr>
        <p:spPr bwMode="auto">
          <a:xfrm>
            <a:off x="3322480" y="1283641"/>
            <a:ext cx="441499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smtClean="0">
                <a:solidFill>
                  <a:srgbClr val="FF0000"/>
                </a:solidFill>
                <a:latin typeface="Comic Sans MS" panose="030F0702030302020204" pitchFamily="66" charset="0"/>
              </a:rPr>
              <a:t>Possible frequency multiplexing scheme</a:t>
            </a:r>
            <a:endParaRPr lang="en-US" dirty="0">
              <a:solidFill>
                <a:srgbClr val="FF0000"/>
              </a:solidFill>
              <a:latin typeface="Comic Sans MS" panose="030F0702030302020204" pitchFamily="66" charset="0"/>
            </a:endParaRPr>
          </a:p>
        </p:txBody>
      </p:sp>
      <p:sp>
        <p:nvSpPr>
          <p:cNvPr id="251" name="CasellaDiTesto 250"/>
          <p:cNvSpPr txBox="1"/>
          <p:nvPr/>
        </p:nvSpPr>
        <p:spPr>
          <a:xfrm>
            <a:off x="4551059" y="3682118"/>
            <a:ext cx="2601746" cy="369332"/>
          </a:xfrm>
          <a:prstGeom prst="rect">
            <a:avLst/>
          </a:prstGeom>
          <a:noFill/>
        </p:spPr>
        <p:txBody>
          <a:bodyPr wrap="square" rtlCol="0">
            <a:spAutoFit/>
          </a:bodyPr>
          <a:lstStyle/>
          <a:p>
            <a:r>
              <a:rPr lang="en-US" dirty="0" smtClean="0">
                <a:latin typeface="Comic Sans MS" panose="030F0702030302020204" pitchFamily="66" charset="0"/>
              </a:rPr>
              <a:t>LC Matching Network</a:t>
            </a:r>
            <a:endParaRPr lang="en-US" dirty="0">
              <a:latin typeface="Comic Sans MS" panose="030F0702030302020204" pitchFamily="66" charset="0"/>
            </a:endParaRPr>
          </a:p>
        </p:txBody>
      </p:sp>
    </p:spTree>
    <p:extLst>
      <p:ext uri="{BB962C8B-B14F-4D97-AF65-F5344CB8AC3E}">
        <p14:creationId xmlns:p14="http://schemas.microsoft.com/office/powerpoint/2010/main" val="843751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20" name="Picture 1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1574" y="2725104"/>
            <a:ext cx="2643189" cy="2489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21" name="Picture 1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93834" y="2758440"/>
            <a:ext cx="2649537" cy="25826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122" name="Text Box 114"/>
          <p:cNvSpPr txBox="1">
            <a:spLocks noChangeArrowheads="1"/>
          </p:cNvSpPr>
          <p:nvPr/>
        </p:nvSpPr>
        <p:spPr bwMode="auto">
          <a:xfrm>
            <a:off x="3727882" y="1248569"/>
            <a:ext cx="48638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dirty="0">
                <a:solidFill>
                  <a:srgbClr val="FF0000"/>
                </a:solidFill>
                <a:latin typeface="Comic Sans MS" panose="030F0702030302020204" pitchFamily="66" charset="0"/>
              </a:rPr>
              <a:t>Expected Performance </a:t>
            </a:r>
            <a:r>
              <a:rPr lang="en-US" dirty="0" smtClean="0">
                <a:solidFill>
                  <a:srgbClr val="FF0000"/>
                </a:solidFill>
                <a:latin typeface="Comic Sans MS" panose="030F0702030302020204" pitchFamily="66" charset="0"/>
              </a:rPr>
              <a:t>(Graphene 3x3 </a:t>
            </a:r>
            <a:r>
              <a:rPr lang="en-US" dirty="0">
                <a:solidFill>
                  <a:srgbClr val="FF0000"/>
                </a:solidFill>
                <a:latin typeface="Symbol" panose="05050102010706020507" pitchFamily="18" charset="2"/>
              </a:rPr>
              <a:t>m</a:t>
            </a:r>
            <a:r>
              <a:rPr lang="en-US" dirty="0">
                <a:solidFill>
                  <a:srgbClr val="FF0000"/>
                </a:solidFill>
                <a:latin typeface="Comic Sans MS" panose="030F0702030302020204" pitchFamily="66" charset="0"/>
              </a:rPr>
              <a:t>m</a:t>
            </a:r>
            <a:r>
              <a:rPr lang="en-US" baseline="30000" dirty="0">
                <a:solidFill>
                  <a:srgbClr val="FF0000"/>
                </a:solidFill>
                <a:latin typeface="Comic Sans MS" panose="030F0702030302020204" pitchFamily="66" charset="0"/>
              </a:rPr>
              <a:t>2</a:t>
            </a:r>
            <a:r>
              <a:rPr lang="en-US" dirty="0">
                <a:solidFill>
                  <a:srgbClr val="FF0000"/>
                </a:solidFill>
                <a:latin typeface="Comic Sans MS" panose="030F0702030302020204" pitchFamily="66" charset="0"/>
              </a:rPr>
              <a:t>)</a:t>
            </a:r>
          </a:p>
        </p:txBody>
      </p:sp>
      <p:sp>
        <p:nvSpPr>
          <p:cNvPr id="3123" name="Text Box 115"/>
          <p:cNvSpPr txBox="1">
            <a:spLocks noChangeArrowheads="1"/>
          </p:cNvSpPr>
          <p:nvPr/>
        </p:nvSpPr>
        <p:spPr bwMode="auto">
          <a:xfrm>
            <a:off x="4836160" y="2142490"/>
            <a:ext cx="1728358"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1400" dirty="0">
                <a:solidFill>
                  <a:srgbClr val="000000"/>
                </a:solidFill>
                <a:latin typeface="Comic Sans MS" panose="030F0702030302020204" pitchFamily="66" charset="0"/>
              </a:rPr>
              <a:t>Single Photon </a:t>
            </a:r>
          </a:p>
          <a:p>
            <a:pPr algn="ctr" fontAlgn="base">
              <a:spcBef>
                <a:spcPct val="0"/>
              </a:spcBef>
              <a:spcAft>
                <a:spcPct val="0"/>
              </a:spcAft>
            </a:pPr>
            <a:r>
              <a:rPr lang="en-US" sz="1400" dirty="0">
                <a:solidFill>
                  <a:srgbClr val="000000"/>
                </a:solidFill>
                <a:latin typeface="Comic Sans MS" panose="030F0702030302020204" pitchFamily="66" charset="0"/>
              </a:rPr>
              <a:t>Energy Resolution </a:t>
            </a:r>
          </a:p>
        </p:txBody>
      </p:sp>
      <p:sp>
        <p:nvSpPr>
          <p:cNvPr id="3124" name="Text Box 116"/>
          <p:cNvSpPr txBox="1">
            <a:spLocks noChangeArrowheads="1"/>
          </p:cNvSpPr>
          <p:nvPr/>
        </p:nvSpPr>
        <p:spPr bwMode="auto">
          <a:xfrm>
            <a:off x="1234539" y="2142490"/>
            <a:ext cx="2922595"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fontAlgn="base">
              <a:spcBef>
                <a:spcPct val="0"/>
              </a:spcBef>
              <a:spcAft>
                <a:spcPct val="0"/>
              </a:spcAft>
            </a:pPr>
            <a:r>
              <a:rPr lang="en-US" sz="1400" dirty="0">
                <a:solidFill>
                  <a:srgbClr val="000000"/>
                </a:solidFill>
                <a:latin typeface="Comic Sans MS" panose="030F0702030302020204" pitchFamily="66" charset="0"/>
              </a:rPr>
              <a:t>NEP </a:t>
            </a:r>
            <a:r>
              <a:rPr lang="en-US" sz="1400" dirty="0" err="1">
                <a:solidFill>
                  <a:srgbClr val="000000"/>
                </a:solidFill>
                <a:latin typeface="Comic Sans MS" panose="030F0702030302020204" pitchFamily="66" charset="0"/>
              </a:rPr>
              <a:t>vs</a:t>
            </a:r>
            <a:r>
              <a:rPr lang="en-US" sz="1400" dirty="0">
                <a:solidFill>
                  <a:srgbClr val="000000"/>
                </a:solidFill>
                <a:latin typeface="Comic Sans MS" panose="030F0702030302020204" pitchFamily="66" charset="0"/>
              </a:rPr>
              <a:t> Measurement Bandwidth </a:t>
            </a:r>
          </a:p>
          <a:p>
            <a:pPr algn="ctr" fontAlgn="base">
              <a:spcBef>
                <a:spcPct val="0"/>
              </a:spcBef>
              <a:spcAft>
                <a:spcPct val="0"/>
              </a:spcAft>
            </a:pPr>
            <a:r>
              <a:rPr lang="en-US" sz="1400" dirty="0">
                <a:solidFill>
                  <a:srgbClr val="000000"/>
                </a:solidFill>
                <a:latin typeface="Comic Sans MS" panose="030F0702030302020204" pitchFamily="66" charset="0"/>
              </a:rPr>
              <a:t>and operating temperature</a:t>
            </a:r>
          </a:p>
        </p:txBody>
      </p:sp>
      <p:sp>
        <p:nvSpPr>
          <p:cNvPr id="3125" name="Text Box 117"/>
          <p:cNvSpPr txBox="1">
            <a:spLocks noChangeArrowheads="1"/>
          </p:cNvSpPr>
          <p:nvPr/>
        </p:nvSpPr>
        <p:spPr bwMode="auto">
          <a:xfrm>
            <a:off x="7202171" y="3129915"/>
            <a:ext cx="3235325" cy="382588"/>
          </a:xfrm>
          <a:prstGeom prst="rect">
            <a:avLst/>
          </a:prstGeom>
          <a:noFill/>
          <a:ln w="1587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a:solidFill>
                  <a:srgbClr val="FF0000"/>
                </a:solidFill>
                <a:latin typeface="Symbol" panose="05050102010706020507" pitchFamily="18" charset="2"/>
              </a:rPr>
              <a:t>D</a:t>
            </a:r>
            <a:r>
              <a:rPr lang="en-US">
                <a:solidFill>
                  <a:srgbClr val="FF0000"/>
                </a:solidFill>
                <a:latin typeface="Comic Sans MS" panose="030F0702030302020204" pitchFamily="66" charset="0"/>
              </a:rPr>
              <a:t>E/E = 1% for 1THz Photon !</a:t>
            </a:r>
          </a:p>
        </p:txBody>
      </p:sp>
      <p:sp>
        <p:nvSpPr>
          <p:cNvPr id="3129" name="Rectangle 121"/>
          <p:cNvSpPr>
            <a:spLocks noChangeArrowheads="1"/>
          </p:cNvSpPr>
          <p:nvPr/>
        </p:nvSpPr>
        <p:spPr bwMode="auto">
          <a:xfrm>
            <a:off x="7094221" y="4063365"/>
            <a:ext cx="468269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1600" dirty="0" smtClean="0">
                <a:solidFill>
                  <a:srgbClr val="000000"/>
                </a:solidFill>
                <a:latin typeface="Comic Sans MS" panose="030F0702030302020204" pitchFamily="66" charset="0"/>
              </a:rPr>
              <a:t>Fong </a:t>
            </a:r>
            <a:r>
              <a:rPr lang="en-US" sz="1600" dirty="0">
                <a:solidFill>
                  <a:srgbClr val="000000"/>
                </a:solidFill>
                <a:latin typeface="Comic Sans MS" panose="030F0702030302020204" pitchFamily="66" charset="0"/>
              </a:rPr>
              <a:t>&amp; </a:t>
            </a:r>
            <a:r>
              <a:rPr lang="en-US" sz="1600" dirty="0" smtClean="0">
                <a:solidFill>
                  <a:srgbClr val="000000"/>
                </a:solidFill>
                <a:latin typeface="Comic Sans MS" panose="030F0702030302020204" pitchFamily="66" charset="0"/>
              </a:rPr>
              <a:t>Schwab, Caltech, PRX </a:t>
            </a:r>
            <a:r>
              <a:rPr lang="en-US" sz="1600" b="1" dirty="0">
                <a:solidFill>
                  <a:srgbClr val="000000"/>
                </a:solidFill>
                <a:latin typeface="Comic Sans MS" panose="030F0702030302020204" pitchFamily="66" charset="0"/>
              </a:rPr>
              <a:t>2</a:t>
            </a:r>
            <a:r>
              <a:rPr lang="en-US" sz="1600" dirty="0">
                <a:solidFill>
                  <a:srgbClr val="000000"/>
                </a:solidFill>
                <a:latin typeface="Comic Sans MS" panose="030F0702030302020204" pitchFamily="66" charset="0"/>
              </a:rPr>
              <a:t> 031006 (2012</a:t>
            </a:r>
            <a:r>
              <a:rPr lang="en-US" sz="1600" dirty="0" smtClean="0">
                <a:solidFill>
                  <a:srgbClr val="000000"/>
                </a:solidFill>
                <a:latin typeface="Comic Sans MS" panose="030F0702030302020204" pitchFamily="66" charset="0"/>
              </a:rPr>
              <a:t>)</a:t>
            </a:r>
            <a:endParaRPr lang="en-US" sz="1600" dirty="0">
              <a:solidFill>
                <a:srgbClr val="000000"/>
              </a:solidFill>
              <a:latin typeface="Comic Sans MS" panose="030F0702030302020204" pitchFamily="66" charset="0"/>
            </a:endParaRPr>
          </a:p>
        </p:txBody>
      </p:sp>
      <p:sp>
        <p:nvSpPr>
          <p:cNvPr id="3130" name="Rectangle 122"/>
          <p:cNvSpPr>
            <a:spLocks noChangeArrowheads="1"/>
          </p:cNvSpPr>
          <p:nvPr/>
        </p:nvSpPr>
        <p:spPr bwMode="auto">
          <a:xfrm>
            <a:off x="1136650" y="2725103"/>
            <a:ext cx="349250" cy="258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00000"/>
              </a:solidFill>
            </a:endParaRPr>
          </a:p>
        </p:txBody>
      </p:sp>
      <p:sp>
        <p:nvSpPr>
          <p:cNvPr id="3131" name="Rectangle 123"/>
          <p:cNvSpPr>
            <a:spLocks noChangeArrowheads="1"/>
          </p:cNvSpPr>
          <p:nvPr/>
        </p:nvSpPr>
        <p:spPr bwMode="auto">
          <a:xfrm>
            <a:off x="3908425" y="2731453"/>
            <a:ext cx="349250" cy="2587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00000"/>
              </a:solidFill>
            </a:endParaRPr>
          </a:p>
        </p:txBody>
      </p:sp>
      <p:sp>
        <p:nvSpPr>
          <p:cNvPr id="3132" name="AutoShape 124"/>
          <p:cNvSpPr>
            <a:spLocks noChangeArrowheads="1"/>
          </p:cNvSpPr>
          <p:nvPr/>
        </p:nvSpPr>
        <p:spPr bwMode="auto">
          <a:xfrm>
            <a:off x="6792914" y="3236278"/>
            <a:ext cx="230187" cy="214312"/>
          </a:xfrm>
          <a:prstGeom prst="rightArrow">
            <a:avLst>
              <a:gd name="adj1" fmla="val 50000"/>
              <a:gd name="adj2" fmla="val 2685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endParaRPr lang="en-US">
              <a:solidFill>
                <a:srgbClr val="000000"/>
              </a:solidFill>
            </a:endParaRPr>
          </a:p>
        </p:txBody>
      </p:sp>
      <p:sp>
        <p:nvSpPr>
          <p:cNvPr id="2" name="CasellaDiTesto 1"/>
          <p:cNvSpPr txBox="1"/>
          <p:nvPr/>
        </p:nvSpPr>
        <p:spPr>
          <a:xfrm>
            <a:off x="365760" y="5498784"/>
            <a:ext cx="11633200" cy="584775"/>
          </a:xfrm>
          <a:prstGeom prst="rect">
            <a:avLst/>
          </a:prstGeom>
          <a:noFill/>
        </p:spPr>
        <p:txBody>
          <a:bodyPr wrap="square" rtlCol="0">
            <a:spAutoFit/>
          </a:bodyPr>
          <a:lstStyle/>
          <a:p>
            <a:r>
              <a:rPr lang="en-US" sz="1600" dirty="0" err="1" smtClean="0">
                <a:latin typeface="Comic Sans MS" panose="030F0702030302020204" pitchFamily="66" charset="0"/>
              </a:rPr>
              <a:t>McKitterick</a:t>
            </a:r>
            <a:r>
              <a:rPr lang="en-US" sz="1600" dirty="0">
                <a:latin typeface="Comic Sans MS" panose="030F0702030302020204" pitchFamily="66" charset="0"/>
              </a:rPr>
              <a:t>, Prober, &amp; </a:t>
            </a:r>
            <a:r>
              <a:rPr lang="en-US" sz="1600" dirty="0" err="1" smtClean="0">
                <a:latin typeface="Comic Sans MS" panose="030F0702030302020204" pitchFamily="66" charset="0"/>
              </a:rPr>
              <a:t>Karasik</a:t>
            </a:r>
            <a:r>
              <a:rPr lang="en-US" sz="1600" dirty="0" smtClean="0">
                <a:latin typeface="Comic Sans MS" panose="030F0702030302020204" pitchFamily="66" charset="0"/>
              </a:rPr>
              <a:t>, JPL &amp; Yale, JAP </a:t>
            </a:r>
            <a:r>
              <a:rPr lang="en-US" sz="1600" b="1" dirty="0">
                <a:latin typeface="Comic Sans MS" panose="030F0702030302020204" pitchFamily="66" charset="0"/>
              </a:rPr>
              <a:t>113</a:t>
            </a:r>
            <a:r>
              <a:rPr lang="en-US" sz="1600" dirty="0">
                <a:latin typeface="Comic Sans MS" panose="030F0702030302020204" pitchFamily="66" charset="0"/>
              </a:rPr>
              <a:t>, 044512 (2013</a:t>
            </a:r>
            <a:r>
              <a:rPr lang="en-US" sz="1600" dirty="0" smtClean="0">
                <a:latin typeface="Comic Sans MS" panose="030F0702030302020204" pitchFamily="66" charset="0"/>
              </a:rPr>
              <a:t>): </a:t>
            </a:r>
          </a:p>
          <a:p>
            <a:r>
              <a:rPr lang="en-US" sz="1600" dirty="0" smtClean="0">
                <a:latin typeface="Comic Sans MS" panose="030F0702030302020204" pitchFamily="66" charset="0"/>
              </a:rPr>
              <a:t>“We </a:t>
            </a:r>
            <a:r>
              <a:rPr lang="en-US" sz="1600" dirty="0">
                <a:latin typeface="Comic Sans MS" panose="030F0702030302020204" pitchFamily="66" charset="0"/>
              </a:rPr>
              <a:t>identify the optimum conditions and find </a:t>
            </a:r>
            <a:r>
              <a:rPr lang="en-US" sz="1600" dirty="0" smtClean="0">
                <a:latin typeface="Comic Sans MS" panose="030F0702030302020204" pitchFamily="66" charset="0"/>
              </a:rPr>
              <a:t>that single-photon </a:t>
            </a:r>
            <a:r>
              <a:rPr lang="en-US" sz="1600" dirty="0">
                <a:latin typeface="Comic Sans MS" panose="030F0702030302020204" pitchFamily="66" charset="0"/>
              </a:rPr>
              <a:t>detection at terahertz frequencies should be </a:t>
            </a:r>
            <a:r>
              <a:rPr lang="en-US" sz="1600" dirty="0" smtClean="0">
                <a:latin typeface="Comic Sans MS" panose="030F0702030302020204" pitchFamily="66" charset="0"/>
              </a:rPr>
              <a:t>feasible”</a:t>
            </a:r>
            <a:endParaRPr lang="en-US" sz="1600" dirty="0">
              <a:latin typeface="Comic Sans MS" panose="030F0702030302020204" pitchFamily="66" charset="0"/>
            </a:endParaRPr>
          </a:p>
        </p:txBody>
      </p:sp>
      <p:sp>
        <p:nvSpPr>
          <p:cNvPr id="122"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Tree>
    <p:extLst>
      <p:ext uri="{BB962C8B-B14F-4D97-AF65-F5344CB8AC3E}">
        <p14:creationId xmlns:p14="http://schemas.microsoft.com/office/powerpoint/2010/main" val="9855010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00200" y="733425"/>
            <a:ext cx="8915400" cy="3847207"/>
          </a:xfrm>
          <a:prstGeom prst="rect">
            <a:avLst/>
          </a:prstGeom>
          <a:noFill/>
        </p:spPr>
        <p:txBody>
          <a:bodyPr wrap="square" rtlCol="0">
            <a:spAutoFit/>
          </a:bodyPr>
          <a:lstStyle/>
          <a:p>
            <a:pPr algn="ctr"/>
            <a:r>
              <a:rPr lang="en-US" b="1" dirty="0" smtClean="0">
                <a:latin typeface="Comic Sans MS" panose="030F0702030302020204" pitchFamily="66" charset="0"/>
              </a:rPr>
              <a:t>Applications interesting for INFN</a:t>
            </a:r>
          </a:p>
          <a:p>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Scintillating bolometers for Dark Matter and Double Beta Decay experiments </a:t>
            </a:r>
            <a:r>
              <a:rPr lang="en-US" sz="1600" dirty="0" smtClean="0">
                <a:latin typeface="Comic Sans MS" panose="030F0702030302020204" pitchFamily="66" charset="0"/>
              </a:rPr>
              <a:t>(CRESST, ROSEBUD, LUCIFER, </a:t>
            </a:r>
            <a:r>
              <a:rPr lang="en-US" sz="1600" dirty="0" err="1" smtClean="0">
                <a:latin typeface="Comic Sans MS" panose="030F0702030302020204" pitchFamily="66" charset="0"/>
              </a:rPr>
              <a:t>AMoRE</a:t>
            </a:r>
            <a:r>
              <a:rPr lang="en-US" sz="1600" dirty="0" smtClean="0">
                <a:latin typeface="Comic Sans MS" panose="030F0702030302020204" pitchFamily="66" charset="0"/>
              </a:rPr>
              <a:t>, the future project EURECA, and the R&amp;D research on ZnMoO</a:t>
            </a:r>
            <a:r>
              <a:rPr lang="en-US" sz="1600" baseline="-25000" dirty="0" smtClean="0">
                <a:latin typeface="Comic Sans MS" panose="030F0702030302020204" pitchFamily="66" charset="0"/>
              </a:rPr>
              <a:t>4</a:t>
            </a:r>
            <a:r>
              <a:rPr lang="en-US" sz="1600" dirty="0" smtClean="0">
                <a:latin typeface="Comic Sans MS" panose="030F0702030302020204" pitchFamily="66" charset="0"/>
              </a:rPr>
              <a:t>)</a:t>
            </a:r>
          </a:p>
          <a:p>
            <a:pPr algn="just"/>
            <a:r>
              <a:rPr lang="en-US" sz="1600" dirty="0" smtClean="0">
                <a:latin typeface="Comic Sans MS" panose="030F0702030302020204" pitchFamily="66" charset="0"/>
              </a:rPr>
              <a:t>In non-scintillating materials relevant for DBD, the particle identification can be achieved through the detection of the much weaker </a:t>
            </a:r>
            <a:r>
              <a:rPr lang="en-US" sz="1600" b="1" dirty="0" smtClean="0">
                <a:latin typeface="Comic Sans MS" panose="030F0702030302020204" pitchFamily="66" charset="0"/>
              </a:rPr>
              <a:t>Cherenkov light </a:t>
            </a:r>
          </a:p>
          <a:p>
            <a:pPr algn="just"/>
            <a:r>
              <a:rPr lang="en-US" sz="1600" dirty="0" smtClean="0">
                <a:latin typeface="Comic Sans MS" panose="030F0702030302020204" pitchFamily="66" charset="0"/>
              </a:rPr>
              <a:t>Spurious events with the same amount of deposited heat can be identified thanks to the different light yield =&gt; </a:t>
            </a:r>
            <a:r>
              <a:rPr lang="en-US" sz="1600" b="1" dirty="0" smtClean="0">
                <a:latin typeface="Comic Sans MS" panose="030F0702030302020204" pitchFamily="66" charset="0"/>
              </a:rPr>
              <a:t>background control</a:t>
            </a:r>
          </a:p>
          <a:p>
            <a:pPr algn="just"/>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Cosmic Microwave Background </a:t>
            </a:r>
            <a:r>
              <a:rPr lang="en-US" sz="1600" dirty="0" smtClean="0">
                <a:latin typeface="Comic Sans MS" panose="030F0702030302020204" pitchFamily="66" charset="0"/>
              </a:rPr>
              <a:t>(if the 60-600 GHz range will be achieved)</a:t>
            </a:r>
          </a:p>
          <a:p>
            <a:pPr algn="just"/>
            <a:r>
              <a:rPr lang="en-US" sz="1600" dirty="0" smtClean="0">
                <a:latin typeface="Comic Sans MS" panose="030F0702030302020204" pitchFamily="66" charset="0"/>
              </a:rPr>
              <a:t>Not only Astrophysics and Cosmology but also Fundamental Physics from CMB </a:t>
            </a:r>
          </a:p>
          <a:p>
            <a:pPr algn="just"/>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Near infrared fluorescence </a:t>
            </a:r>
            <a:r>
              <a:rPr lang="en-US" sz="1600" dirty="0" smtClean="0">
                <a:latin typeface="Comic Sans MS" panose="030F0702030302020204" pitchFamily="66" charset="0"/>
              </a:rPr>
              <a:t>to detect Ultra High Energy Cosmic Rays (NIRFE) </a:t>
            </a:r>
          </a:p>
          <a:p>
            <a:pPr algn="just"/>
            <a:endParaRPr lang="en-US" sz="1600" dirty="0" smtClean="0">
              <a:latin typeface="Comic Sans MS" panose="030F0702030302020204" pitchFamily="66" charset="0"/>
            </a:endParaRPr>
          </a:p>
        </p:txBody>
      </p:sp>
    </p:spTree>
    <p:extLst>
      <p:ext uri="{BB962C8B-B14F-4D97-AF65-F5344CB8AC3E}">
        <p14:creationId xmlns:p14="http://schemas.microsoft.com/office/powerpoint/2010/main" val="21841242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496627" y="733425"/>
            <a:ext cx="9067800" cy="2985433"/>
          </a:xfrm>
          <a:prstGeom prst="rect">
            <a:avLst/>
          </a:prstGeom>
          <a:noFill/>
        </p:spPr>
        <p:txBody>
          <a:bodyPr wrap="square" rtlCol="0">
            <a:spAutoFit/>
          </a:bodyPr>
          <a:lstStyle/>
          <a:p>
            <a:pPr algn="ctr"/>
            <a:r>
              <a:rPr lang="it-IT" sz="2400" dirty="0" smtClean="0">
                <a:latin typeface="Comic Sans MS" panose="030F0702030302020204" pitchFamily="66" charset="0"/>
              </a:rPr>
              <a:t>Sinergie</a:t>
            </a:r>
            <a:endParaRPr lang="it-IT" dirty="0" smtClean="0">
              <a:latin typeface="Comic Sans MS" panose="030F0702030302020204" pitchFamily="66" charset="0"/>
            </a:endParaRPr>
          </a:p>
          <a:p>
            <a:endParaRPr lang="it-IT" dirty="0" smtClean="0">
              <a:latin typeface="Comic Sans MS" panose="030F0702030302020204" pitchFamily="66" charset="0"/>
            </a:endParaRPr>
          </a:p>
          <a:p>
            <a:pPr marL="285750" indent="-285750" algn="just">
              <a:spcAft>
                <a:spcPts val="1200"/>
              </a:spcAft>
              <a:buFont typeface="Arial" panose="020B0604020202020204" pitchFamily="34" charset="0"/>
              <a:buChar char="•"/>
            </a:pPr>
            <a:r>
              <a:rPr lang="it-IT" dirty="0" smtClean="0">
                <a:latin typeface="Comic Sans MS" panose="030F0702030302020204" pitchFamily="66" charset="0"/>
              </a:rPr>
              <a:t>E’ partito (sta partendo) il TIFPA la cui attività sarà supportata da 4 partner (INFN, Università Tn, FBK, </a:t>
            </a:r>
            <a:r>
              <a:rPr lang="it-IT" dirty="0" err="1" smtClean="0">
                <a:latin typeface="Comic Sans MS" panose="030F0702030302020204" pitchFamily="66" charset="0"/>
              </a:rPr>
              <a:t>Protonterapia</a:t>
            </a:r>
            <a:r>
              <a:rPr lang="it-IT" dirty="0" smtClean="0">
                <a:latin typeface="Comic Sans MS" panose="030F0702030302020204" pitchFamily="66" charset="0"/>
              </a:rPr>
              <a:t>): è opportuno avviare un maggior coinvolgimento di FBK in attività INFN (quindi non solo come produttore di dispositivi ma come attore nell’attività di ricerca)</a:t>
            </a:r>
          </a:p>
          <a:p>
            <a:pPr marL="285750" indent="-285750" algn="just">
              <a:spcAft>
                <a:spcPts val="1200"/>
              </a:spcAft>
              <a:buFont typeface="Arial" panose="020B0604020202020204" pitchFamily="34" charset="0"/>
              <a:buChar char="•"/>
            </a:pPr>
            <a:r>
              <a:rPr lang="it-IT" dirty="0" smtClean="0">
                <a:latin typeface="Comic Sans MS" panose="030F0702030302020204" pitchFamily="66" charset="0"/>
              </a:rPr>
              <a:t>E’ partito il grande progetto europeo Graphene </a:t>
            </a:r>
            <a:r>
              <a:rPr lang="it-IT" dirty="0" err="1" smtClean="0">
                <a:latin typeface="Comic Sans MS" panose="030F0702030302020204" pitchFamily="66" charset="0"/>
              </a:rPr>
              <a:t>Flagship</a:t>
            </a:r>
            <a:r>
              <a:rPr lang="it-IT" dirty="0" smtClean="0">
                <a:latin typeface="Comic Sans MS" panose="030F0702030302020204" pitchFamily="66" charset="0"/>
              </a:rPr>
              <a:t> 3+7 anni in cui FBK è presente. </a:t>
            </a:r>
            <a:r>
              <a:rPr lang="it-IT" dirty="0">
                <a:latin typeface="Comic Sans MS" panose="030F0702030302020204" pitchFamily="66" charset="0"/>
              </a:rPr>
              <a:t>A</a:t>
            </a:r>
            <a:r>
              <a:rPr lang="it-IT" dirty="0" smtClean="0">
                <a:latin typeface="Comic Sans MS" panose="030F0702030302020204" pitchFamily="66" charset="0"/>
              </a:rPr>
              <a:t>ppuntamento importante fra 3 anni per riassegnazione obiettivi</a:t>
            </a:r>
          </a:p>
          <a:p>
            <a:pPr marL="285750" indent="-285750" algn="just">
              <a:spcAft>
                <a:spcPts val="1200"/>
              </a:spcAft>
              <a:buFont typeface="Arial" panose="020B0604020202020204" pitchFamily="34" charset="0"/>
              <a:buChar char="•"/>
            </a:pPr>
            <a:r>
              <a:rPr lang="it-IT" dirty="0" smtClean="0">
                <a:latin typeface="Comic Sans MS" panose="030F0702030302020204" pitchFamily="66" charset="0"/>
              </a:rPr>
              <a:t>È prevedibile un forte sviluppo della tecnologia del graphene nei prossimi 10 anni</a:t>
            </a:r>
          </a:p>
        </p:txBody>
      </p:sp>
    </p:spTree>
    <p:extLst>
      <p:ext uri="{BB962C8B-B14F-4D97-AF65-F5344CB8AC3E}">
        <p14:creationId xmlns:p14="http://schemas.microsoft.com/office/powerpoint/2010/main" val="27551153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905000" y="733425"/>
            <a:ext cx="8521148" cy="4770537"/>
          </a:xfrm>
          <a:prstGeom prst="rect">
            <a:avLst/>
          </a:prstGeom>
          <a:noFill/>
        </p:spPr>
        <p:txBody>
          <a:bodyPr wrap="square" rtlCol="0">
            <a:spAutoFit/>
          </a:bodyPr>
          <a:lstStyle/>
          <a:p>
            <a:r>
              <a:rPr lang="it-IT" sz="1600" dirty="0" smtClean="0">
                <a:latin typeface="Comic Sans MS" panose="030F0702030302020204" pitchFamily="66" charset="0"/>
              </a:rPr>
              <a:t>Attività: </a:t>
            </a:r>
          </a:p>
          <a:p>
            <a:endParaRPr lang="it-IT" sz="1600" dirty="0" smtClean="0">
              <a:latin typeface="Comic Sans MS" panose="030F0702030302020204" pitchFamily="66" charset="0"/>
            </a:endParaRPr>
          </a:p>
          <a:p>
            <a:pPr marL="285750" indent="-285750">
              <a:spcAft>
                <a:spcPts val="1200"/>
              </a:spcAft>
              <a:buFont typeface="Arial" panose="020B0604020202020204" pitchFamily="34" charset="0"/>
              <a:buChar char="•"/>
            </a:pPr>
            <a:r>
              <a:rPr lang="it-IT" sz="1600" dirty="0" err="1" smtClean="0">
                <a:latin typeface="Comic Sans MS" panose="030F0702030302020204" pitchFamily="66" charset="0"/>
              </a:rPr>
              <a:t>Grafene</a:t>
            </a:r>
            <a:r>
              <a:rPr lang="it-IT" sz="1600" dirty="0" smtClean="0">
                <a:latin typeface="Comic Sans MS" panose="030F0702030302020204" pitchFamily="66" charset="0"/>
              </a:rPr>
              <a:t> da FBK o da partner della Graphene </a:t>
            </a:r>
            <a:r>
              <a:rPr lang="it-IT" sz="1600" dirty="0" err="1" smtClean="0">
                <a:latin typeface="Comic Sans MS" panose="030F0702030302020204" pitchFamily="66" charset="0"/>
              </a:rPr>
              <a:t>Flagship</a:t>
            </a:r>
            <a:r>
              <a:rPr lang="it-IT" sz="1600" dirty="0" smtClean="0">
                <a:latin typeface="Comic Sans MS" panose="030F0702030302020204" pitchFamily="66" charset="0"/>
              </a:rPr>
              <a:t> o acquistando da produttori (</a:t>
            </a:r>
            <a:r>
              <a:rPr lang="it-IT" sz="1600" dirty="0" err="1" smtClean="0">
                <a:latin typeface="Comic Sans MS" panose="030F0702030302020204" pitchFamily="66" charset="0"/>
              </a:rPr>
              <a:t>Pbm</a:t>
            </a:r>
            <a:r>
              <a:rPr lang="it-IT" sz="1600" dirty="0" smtClean="0">
                <a:latin typeface="Comic Sans MS" panose="030F0702030302020204" pitchFamily="66" charset="0"/>
              </a:rPr>
              <a:t>: purezza, dimensione cristalli, substrato, …)</a:t>
            </a: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Caratterizzazione </a:t>
            </a:r>
            <a:r>
              <a:rPr lang="it-IT" sz="1600" dirty="0" err="1" smtClean="0">
                <a:latin typeface="Comic Sans MS" panose="030F0702030302020204" pitchFamily="66" charset="0"/>
              </a:rPr>
              <a:t>grafene</a:t>
            </a:r>
            <a:r>
              <a:rPr lang="it-IT" sz="1600" dirty="0" smtClean="0">
                <a:latin typeface="Comic Sans MS" panose="030F0702030302020204" pitchFamily="66" charset="0"/>
              </a:rPr>
              <a:t> in FBK (XPS, </a:t>
            </a:r>
            <a:r>
              <a:rPr lang="it-IT" sz="1600" dirty="0" err="1" smtClean="0">
                <a:latin typeface="Comic Sans MS" panose="030F0702030302020204" pitchFamily="66" charset="0"/>
              </a:rPr>
              <a:t>Raman</a:t>
            </a:r>
            <a:r>
              <a:rPr lang="it-IT" sz="1600" dirty="0" smtClean="0">
                <a:latin typeface="Comic Sans MS" panose="030F0702030302020204" pitchFamily="66" charset="0"/>
              </a:rPr>
              <a:t>…)</a:t>
            </a:r>
          </a:p>
          <a:p>
            <a:pPr marL="285750" indent="-285750">
              <a:spcAft>
                <a:spcPts val="1200"/>
              </a:spcAft>
              <a:buFont typeface="Arial" panose="020B0604020202020204" pitchFamily="34" charset="0"/>
              <a:buChar char="•"/>
            </a:pPr>
            <a:r>
              <a:rPr lang="it-IT" sz="1600" dirty="0" err="1" smtClean="0">
                <a:latin typeface="Comic Sans MS" panose="030F0702030302020204" pitchFamily="66" charset="0"/>
              </a:rPr>
              <a:t>Microfabbricazione</a:t>
            </a:r>
            <a:r>
              <a:rPr lang="it-IT" sz="1600" dirty="0" smtClean="0">
                <a:latin typeface="Comic Sans MS" panose="030F0702030302020204" pitchFamily="66" charset="0"/>
              </a:rPr>
              <a:t> su </a:t>
            </a:r>
            <a:r>
              <a:rPr lang="it-IT" sz="1600" dirty="0" err="1" smtClean="0">
                <a:latin typeface="Comic Sans MS" panose="030F0702030302020204" pitchFamily="66" charset="0"/>
              </a:rPr>
              <a:t>grafene</a:t>
            </a:r>
            <a:r>
              <a:rPr lang="it-IT" sz="1600" dirty="0" smtClean="0">
                <a:latin typeface="Comic Sans MS" panose="030F0702030302020204" pitchFamily="66" charset="0"/>
              </a:rPr>
              <a:t> </a:t>
            </a:r>
            <a:r>
              <a:rPr lang="it-IT" sz="1600" dirty="0">
                <a:latin typeface="Comic Sans MS" panose="030F0702030302020204" pitchFamily="66" charset="0"/>
              </a:rPr>
              <a:t>in </a:t>
            </a:r>
            <a:r>
              <a:rPr lang="it-IT" sz="1600" dirty="0" smtClean="0">
                <a:latin typeface="Comic Sans MS" panose="030F0702030302020204" pitchFamily="66" charset="0"/>
              </a:rPr>
              <a:t>FBK (</a:t>
            </a:r>
            <a:r>
              <a:rPr lang="it-IT" sz="1600" dirty="0" err="1" smtClean="0">
                <a:latin typeface="Comic Sans MS" panose="030F0702030302020204" pitchFamily="66" charset="0"/>
              </a:rPr>
              <a:t>pbm</a:t>
            </a:r>
            <a:r>
              <a:rPr lang="it-IT" sz="1600" dirty="0" smtClean="0">
                <a:latin typeface="Comic Sans MS" panose="030F0702030302020204" pitchFamily="66" charset="0"/>
              </a:rPr>
              <a:t>: contatti, pulizia…) </a:t>
            </a:r>
          </a:p>
          <a:p>
            <a:pPr marL="285750" indent="-285750">
              <a:spcAft>
                <a:spcPts val="1200"/>
              </a:spcAft>
              <a:buFont typeface="Arial" panose="020B0604020202020204" pitchFamily="34" charset="0"/>
              <a:buChar char="•"/>
            </a:pPr>
            <a:r>
              <a:rPr lang="it-IT" sz="1600" dirty="0">
                <a:latin typeface="Comic Sans MS" panose="030F0702030302020204" pitchFamily="66" charset="0"/>
              </a:rPr>
              <a:t>Verifica proprietà </a:t>
            </a:r>
            <a:r>
              <a:rPr lang="it-IT" sz="1600" dirty="0" err="1">
                <a:latin typeface="Comic Sans MS" panose="030F0702030302020204" pitchFamily="66" charset="0"/>
              </a:rPr>
              <a:t>grafene</a:t>
            </a:r>
            <a:r>
              <a:rPr lang="it-IT" sz="1600" dirty="0">
                <a:latin typeface="Comic Sans MS" panose="030F0702030302020204" pitchFamily="66" charset="0"/>
              </a:rPr>
              <a:t> a T </a:t>
            </a:r>
            <a:r>
              <a:rPr lang="it-IT" sz="1600" dirty="0" err="1">
                <a:latin typeface="Comic Sans MS" panose="030F0702030302020204" pitchFamily="66" charset="0"/>
              </a:rPr>
              <a:t>ultracriogeniche</a:t>
            </a:r>
            <a:r>
              <a:rPr lang="it-IT" sz="1600" dirty="0">
                <a:latin typeface="Comic Sans MS" panose="030F0702030302020204" pitchFamily="66" charset="0"/>
              </a:rPr>
              <a:t> (es. </a:t>
            </a:r>
            <a:r>
              <a:rPr lang="it-IT" sz="1600" dirty="0" err="1">
                <a:solidFill>
                  <a:prstClr val="black"/>
                </a:solidFill>
                <a:latin typeface="Comic Sans MS" panose="030F0702030302020204" pitchFamily="66" charset="0"/>
              </a:rPr>
              <a:t>G</a:t>
            </a:r>
            <a:r>
              <a:rPr lang="it-IT" sz="1600" baseline="-25000" dirty="0" err="1">
                <a:solidFill>
                  <a:prstClr val="black"/>
                </a:solidFill>
                <a:latin typeface="Comic Sans MS" panose="030F0702030302020204" pitchFamily="66" charset="0"/>
              </a:rPr>
              <a:t>e-ph</a:t>
            </a:r>
            <a:r>
              <a:rPr lang="it-IT" sz="1600" dirty="0">
                <a:solidFill>
                  <a:prstClr val="black"/>
                </a:solidFill>
                <a:latin typeface="Comic Sans MS" panose="030F0702030302020204" pitchFamily="66" charset="0"/>
              </a:rPr>
              <a:t> vs T)</a:t>
            </a:r>
            <a:endParaRPr lang="it-IT" sz="1600" dirty="0">
              <a:latin typeface="Comic Sans MS" panose="030F0702030302020204" pitchFamily="66" charset="0"/>
            </a:endParaRP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Misure </a:t>
            </a:r>
            <a:r>
              <a:rPr lang="it-IT" sz="1600" dirty="0" err="1" smtClean="0">
                <a:latin typeface="Comic Sans MS" panose="030F0702030302020204" pitchFamily="66" charset="0"/>
              </a:rPr>
              <a:t>ultracriogeniche</a:t>
            </a:r>
            <a:r>
              <a:rPr lang="it-IT" sz="1600" dirty="0" smtClean="0">
                <a:latin typeface="Comic Sans MS" panose="030F0702030302020204" pitchFamily="66" charset="0"/>
              </a:rPr>
              <a:t> di rumore termico da resistenza in </a:t>
            </a:r>
            <a:r>
              <a:rPr lang="it-IT" sz="1600" dirty="0" err="1" smtClean="0">
                <a:latin typeface="Comic Sans MS" panose="030F0702030302020204" pitchFamily="66" charset="0"/>
              </a:rPr>
              <a:t>grafene</a:t>
            </a:r>
            <a:r>
              <a:rPr lang="it-IT" sz="1600" dirty="0" smtClean="0">
                <a:latin typeface="Comic Sans MS" panose="030F0702030302020204" pitchFamily="66" charset="0"/>
              </a:rPr>
              <a:t> (lettura SQUID)</a:t>
            </a: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Misure </a:t>
            </a:r>
            <a:r>
              <a:rPr lang="it-IT" sz="1600" dirty="0" err="1" smtClean="0">
                <a:latin typeface="Comic Sans MS" panose="030F0702030302020204" pitchFamily="66" charset="0"/>
              </a:rPr>
              <a:t>ultracriogeniche</a:t>
            </a:r>
            <a:r>
              <a:rPr lang="it-IT" sz="1600" dirty="0" smtClean="0">
                <a:latin typeface="Comic Sans MS" panose="030F0702030302020204" pitchFamily="66" charset="0"/>
              </a:rPr>
              <a:t> di rumore termico in risonanza con HEMT e poi con MSA (</a:t>
            </a:r>
            <a:r>
              <a:rPr lang="it-IT" sz="1600" dirty="0" err="1">
                <a:latin typeface="Comic Sans MS" panose="030F0702030302020204" pitchFamily="66" charset="0"/>
              </a:rPr>
              <a:t>M</a:t>
            </a:r>
            <a:r>
              <a:rPr lang="it-IT" sz="1600" dirty="0" err="1" smtClean="0">
                <a:latin typeface="Comic Sans MS" panose="030F0702030302020204" pitchFamily="66" charset="0"/>
              </a:rPr>
              <a:t>icrostrip</a:t>
            </a:r>
            <a:r>
              <a:rPr lang="it-IT" sz="1600" dirty="0" smtClean="0">
                <a:latin typeface="Comic Sans MS" panose="030F0702030302020204" pitchFamily="66" charset="0"/>
              </a:rPr>
              <a:t> SQUID </a:t>
            </a:r>
            <a:r>
              <a:rPr lang="it-IT" sz="1600" dirty="0" err="1" smtClean="0">
                <a:latin typeface="Comic Sans MS" panose="030F0702030302020204" pitchFamily="66" charset="0"/>
              </a:rPr>
              <a:t>Amplifier</a:t>
            </a:r>
            <a:r>
              <a:rPr lang="it-IT" sz="1600" dirty="0" smtClean="0">
                <a:latin typeface="Comic Sans MS" panose="030F0702030302020204" pitchFamily="66" charset="0"/>
              </a:rPr>
              <a:t>) </a:t>
            </a: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Studio di possibili implementazioni di </a:t>
            </a:r>
            <a:r>
              <a:rPr lang="it-IT" sz="1600" dirty="0" err="1" smtClean="0">
                <a:latin typeface="Comic Sans MS" panose="030F0702030302020204" pitchFamily="66" charset="0"/>
              </a:rPr>
              <a:t>frequency</a:t>
            </a:r>
            <a:r>
              <a:rPr lang="it-IT" sz="1600" dirty="0" smtClean="0">
                <a:latin typeface="Comic Sans MS" panose="030F0702030302020204" pitchFamily="66" charset="0"/>
              </a:rPr>
              <a:t> multiplexing</a:t>
            </a: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Studio di strategie tecnologiche per aumentare la quantum </a:t>
            </a:r>
            <a:r>
              <a:rPr lang="it-IT" sz="1600" dirty="0" err="1" smtClean="0">
                <a:latin typeface="Comic Sans MS" panose="030F0702030302020204" pitchFamily="66" charset="0"/>
              </a:rPr>
              <a:t>efficiency</a:t>
            </a:r>
            <a:r>
              <a:rPr lang="it-IT" sz="1600" dirty="0" smtClean="0">
                <a:latin typeface="Comic Sans MS" panose="030F0702030302020204" pitchFamily="66" charset="0"/>
              </a:rPr>
              <a:t> (es. più </a:t>
            </a:r>
            <a:r>
              <a:rPr lang="it-IT" sz="1600" dirty="0" smtClean="0">
                <a:latin typeface="Comic Sans MS" panose="030F0702030302020204" pitchFamily="66" charset="0"/>
              </a:rPr>
              <a:t>strati o uso </a:t>
            </a:r>
            <a:r>
              <a:rPr lang="it-IT" sz="1600" dirty="0" smtClean="0">
                <a:latin typeface="Comic Sans MS" panose="030F0702030302020204" pitchFamily="66" charset="0"/>
              </a:rPr>
              <a:t>cavità ottica (linea di ricerca dell’ IFN-CNR di </a:t>
            </a:r>
            <a:r>
              <a:rPr lang="it-IT" sz="1600" dirty="0" smtClean="0">
                <a:latin typeface="Comic Sans MS" panose="030F0702030302020204" pitchFamily="66" charset="0"/>
              </a:rPr>
              <a:t>Trento</a:t>
            </a:r>
            <a:r>
              <a:rPr lang="it-IT" sz="1600" dirty="0">
                <a:latin typeface="Comic Sans MS" panose="030F0702030302020204" pitchFamily="66" charset="0"/>
              </a:rPr>
              <a:t>)</a:t>
            </a:r>
            <a:r>
              <a:rPr lang="it-IT" sz="1600" dirty="0" smtClean="0">
                <a:latin typeface="Comic Sans MS" panose="030F0702030302020204" pitchFamily="66" charset="0"/>
              </a:rPr>
              <a:t>)</a:t>
            </a:r>
            <a:endParaRPr lang="it-IT" sz="1600" dirty="0" smtClean="0">
              <a:latin typeface="Comic Sans MS" panose="030F0702030302020204" pitchFamily="66" charset="0"/>
            </a:endParaRPr>
          </a:p>
          <a:p>
            <a:pPr marL="285750" indent="-285750">
              <a:spcAft>
                <a:spcPts val="1200"/>
              </a:spcAft>
              <a:buFont typeface="Arial" panose="020B0604020202020204" pitchFamily="34" charset="0"/>
              <a:buChar char="•"/>
            </a:pPr>
            <a:r>
              <a:rPr lang="it-IT" sz="1600" dirty="0" smtClean="0">
                <a:latin typeface="Comic Sans MS" panose="030F0702030302020204" pitchFamily="66" charset="0"/>
              </a:rPr>
              <a:t>Possibili applicazioni su detector tipo </a:t>
            </a:r>
            <a:r>
              <a:rPr lang="it-IT" sz="1600" dirty="0" smtClean="0">
                <a:latin typeface="Comic Sans MS" panose="030F0702030302020204" pitchFamily="66" charset="0"/>
              </a:rPr>
              <a:t>DBD (E. Previtali)</a:t>
            </a:r>
            <a:endParaRPr lang="it-IT" sz="1600" dirty="0" smtClean="0">
              <a:latin typeface="Comic Sans MS" panose="030F0702030302020204" pitchFamily="66" charset="0"/>
            </a:endParaRPr>
          </a:p>
        </p:txBody>
      </p:sp>
    </p:spTree>
    <p:extLst>
      <p:ext uri="{BB962C8B-B14F-4D97-AF65-F5344CB8AC3E}">
        <p14:creationId xmlns:p14="http://schemas.microsoft.com/office/powerpoint/2010/main" val="654089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sellaDiTesto 3"/>
          <p:cNvSpPr txBox="1"/>
          <p:nvPr/>
        </p:nvSpPr>
        <p:spPr>
          <a:xfrm>
            <a:off x="1443363" y="3975487"/>
            <a:ext cx="9271986" cy="830997"/>
          </a:xfrm>
          <a:prstGeom prst="rect">
            <a:avLst/>
          </a:prstGeom>
          <a:noFill/>
        </p:spPr>
        <p:txBody>
          <a:bodyPr wrap="square" rtlCol="0">
            <a:spAutoFit/>
          </a:bodyPr>
          <a:lstStyle/>
          <a:p>
            <a:r>
              <a:rPr lang="en-US" sz="1600" dirty="0" smtClean="0">
                <a:latin typeface="Comic Sans MS" panose="030F0702030302020204" pitchFamily="66" charset="0"/>
              </a:rPr>
              <a:t>Suspended </a:t>
            </a:r>
            <a:r>
              <a:rPr lang="en-US" sz="1600" dirty="0">
                <a:latin typeface="Comic Sans MS" panose="030F0702030302020204" pitchFamily="66" charset="0"/>
              </a:rPr>
              <a:t>graphene </a:t>
            </a:r>
            <a:r>
              <a:rPr lang="en-US" sz="1600" dirty="0" smtClean="0">
                <a:latin typeface="Comic Sans MS" panose="030F0702030302020204" pitchFamily="66" charset="0"/>
              </a:rPr>
              <a:t>shows "rippling</a:t>
            </a:r>
            <a:r>
              <a:rPr lang="en-US" sz="1600" dirty="0">
                <a:latin typeface="Comic Sans MS" panose="030F0702030302020204" pitchFamily="66" charset="0"/>
              </a:rPr>
              <a:t>" of the flat sheet, with amplitude of about one </a:t>
            </a:r>
            <a:r>
              <a:rPr lang="en-US" sz="1600" dirty="0" smtClean="0">
                <a:latin typeface="Comic Sans MS" panose="030F0702030302020204" pitchFamily="66" charset="0"/>
              </a:rPr>
              <a:t>nanometer </a:t>
            </a:r>
          </a:p>
          <a:p>
            <a:r>
              <a:rPr lang="en-US" sz="1600" dirty="0" smtClean="0">
                <a:latin typeface="Comic Sans MS" panose="030F0702030302020204" pitchFamily="66" charset="0"/>
              </a:rPr>
              <a:t>These </a:t>
            </a:r>
            <a:r>
              <a:rPr lang="en-US" sz="1600" dirty="0">
                <a:latin typeface="Comic Sans MS" panose="030F0702030302020204" pitchFamily="66" charset="0"/>
              </a:rPr>
              <a:t>ripples may be intrinsic </a:t>
            </a:r>
            <a:r>
              <a:rPr lang="en-US" sz="1600" dirty="0" smtClean="0">
                <a:latin typeface="Comic Sans MS" panose="030F0702030302020204" pitchFamily="66" charset="0"/>
              </a:rPr>
              <a:t>(instability </a:t>
            </a:r>
            <a:r>
              <a:rPr lang="en-US" sz="1600" dirty="0">
                <a:latin typeface="Comic Sans MS" panose="030F0702030302020204" pitchFamily="66" charset="0"/>
              </a:rPr>
              <a:t>of two-dimensional </a:t>
            </a:r>
            <a:r>
              <a:rPr lang="en-US" sz="1600" dirty="0" smtClean="0">
                <a:latin typeface="Comic Sans MS" panose="030F0702030302020204" pitchFamily="66" charset="0"/>
              </a:rPr>
              <a:t>crystals) or </a:t>
            </a:r>
            <a:r>
              <a:rPr lang="en-US" sz="1600" dirty="0">
                <a:latin typeface="Comic Sans MS" panose="030F0702030302020204" pitchFamily="66" charset="0"/>
              </a:rPr>
              <a:t>may be </a:t>
            </a:r>
            <a:r>
              <a:rPr lang="en-US" sz="1600" dirty="0" smtClean="0">
                <a:latin typeface="Comic Sans MS" panose="030F0702030302020204" pitchFamily="66" charset="0"/>
              </a:rPr>
              <a:t>extrinsic (from </a:t>
            </a:r>
            <a:r>
              <a:rPr lang="en-US" sz="1600" dirty="0">
                <a:latin typeface="Comic Sans MS" panose="030F0702030302020204" pitchFamily="66" charset="0"/>
              </a:rPr>
              <a:t>the </a:t>
            </a:r>
            <a:r>
              <a:rPr lang="en-US" sz="1600" dirty="0" smtClean="0">
                <a:latin typeface="Comic Sans MS" panose="030F0702030302020204" pitchFamily="66" charset="0"/>
              </a:rPr>
              <a:t>dirt, substrate… )</a:t>
            </a:r>
          </a:p>
        </p:txBody>
      </p:sp>
      <p:pic>
        <p:nvPicPr>
          <p:cNvPr id="2" name="Immagine 1"/>
          <p:cNvPicPr>
            <a:picLocks noChangeAspect="1"/>
          </p:cNvPicPr>
          <p:nvPr/>
        </p:nvPicPr>
        <p:blipFill>
          <a:blip r:embed="rId3"/>
          <a:stretch>
            <a:fillRect/>
          </a:stretch>
        </p:blipFill>
        <p:spPr>
          <a:xfrm>
            <a:off x="3277524" y="2015724"/>
            <a:ext cx="5576697" cy="1597491"/>
          </a:xfrm>
          <a:prstGeom prst="rect">
            <a:avLst/>
          </a:prstGeom>
        </p:spPr>
      </p:pic>
      <p:sp>
        <p:nvSpPr>
          <p:cNvPr id="5" name="CasellaDiTesto 4"/>
          <p:cNvSpPr txBox="1"/>
          <p:nvPr/>
        </p:nvSpPr>
        <p:spPr>
          <a:xfrm>
            <a:off x="768650" y="707071"/>
            <a:ext cx="10674664" cy="1015663"/>
          </a:xfrm>
          <a:prstGeom prst="rect">
            <a:avLst/>
          </a:prstGeom>
          <a:noFill/>
        </p:spPr>
        <p:txBody>
          <a:bodyPr wrap="square" rtlCol="0">
            <a:spAutoFit/>
          </a:bodyPr>
          <a:lstStyle/>
          <a:p>
            <a:pPr algn="ctr"/>
            <a:r>
              <a:rPr lang="en-US" sz="2400" dirty="0" smtClean="0">
                <a:latin typeface="Comic Sans MS" panose="030F0702030302020204" pitchFamily="66" charset="0"/>
              </a:rPr>
              <a:t>Graphene</a:t>
            </a:r>
          </a:p>
          <a:p>
            <a:pPr algn="ctr"/>
            <a:endParaRPr lang="en-US" dirty="0" smtClean="0">
              <a:latin typeface="Comic Sans MS" panose="030F0702030302020204" pitchFamily="66" charset="0"/>
            </a:endParaRPr>
          </a:p>
          <a:p>
            <a:r>
              <a:rPr lang="en-US" dirty="0" smtClean="0">
                <a:latin typeface="Comic Sans MS" panose="030F0702030302020204" pitchFamily="66" charset="0"/>
              </a:rPr>
              <a:t>one-atom </a:t>
            </a:r>
            <a:r>
              <a:rPr lang="en-US" dirty="0">
                <a:latin typeface="Comic Sans MS" panose="030F0702030302020204" pitchFamily="66" charset="0"/>
              </a:rPr>
              <a:t>thick layer of carbon atoms arranged in a regular hexagonal </a:t>
            </a:r>
            <a:r>
              <a:rPr lang="en-US" dirty="0" smtClean="0">
                <a:latin typeface="Comic Sans MS" panose="030F0702030302020204" pitchFamily="66" charset="0"/>
              </a:rPr>
              <a:t>pattern to for a 2D crystal</a:t>
            </a:r>
            <a:endParaRPr lang="en-US" dirty="0">
              <a:latin typeface="Comic Sans MS" panose="030F0702030302020204" pitchFamily="66" charset="0"/>
            </a:endParaRPr>
          </a:p>
        </p:txBody>
      </p:sp>
    </p:spTree>
    <p:extLst>
      <p:ext uri="{BB962C8B-B14F-4D97-AF65-F5344CB8AC3E}">
        <p14:creationId xmlns:p14="http://schemas.microsoft.com/office/powerpoint/2010/main" val="648999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833120" y="733425"/>
            <a:ext cx="10459276" cy="3785652"/>
          </a:xfrm>
          <a:prstGeom prst="rect">
            <a:avLst/>
          </a:prstGeom>
          <a:noFill/>
        </p:spPr>
        <p:txBody>
          <a:bodyPr wrap="square" rtlCol="0">
            <a:spAutoFit/>
          </a:bodyPr>
          <a:lstStyle/>
          <a:p>
            <a:pPr lvl="0"/>
            <a:r>
              <a:rPr lang="it-IT" sz="1600" dirty="0" smtClean="0">
                <a:solidFill>
                  <a:prstClr val="black"/>
                </a:solidFill>
                <a:latin typeface="Comic Sans MS" panose="030F0702030302020204" pitchFamily="66" charset="0"/>
              </a:rPr>
              <a:t>Apparati strumentali utilizzati	Refrigeratore a diluizione, </a:t>
            </a:r>
            <a:r>
              <a:rPr lang="it-IT" sz="1600" dirty="0" err="1" smtClean="0">
                <a:solidFill>
                  <a:prstClr val="black"/>
                </a:solidFill>
                <a:latin typeface="Comic Sans MS" panose="030F0702030302020204" pitchFamily="66" charset="0"/>
              </a:rPr>
              <a:t>liquefattore</a:t>
            </a:r>
            <a:r>
              <a:rPr lang="it-IT" sz="1600" dirty="0" smtClean="0">
                <a:solidFill>
                  <a:prstClr val="black"/>
                </a:solidFill>
                <a:latin typeface="Comic Sans MS" panose="030F0702030302020204" pitchFamily="66" charset="0"/>
              </a:rPr>
              <a:t> di elio, Camera pulita 					(</a:t>
            </a:r>
            <a:r>
              <a:rPr lang="it-IT" sz="1600" dirty="0" err="1" smtClean="0">
                <a:solidFill>
                  <a:prstClr val="black"/>
                </a:solidFill>
                <a:latin typeface="Comic Sans MS" panose="030F0702030302020204" pitchFamily="66" charset="0"/>
              </a:rPr>
              <a:t>microfabbricazione</a:t>
            </a:r>
            <a:r>
              <a:rPr lang="it-IT" sz="1600" dirty="0" smtClean="0">
                <a:solidFill>
                  <a:prstClr val="black"/>
                </a:solidFill>
                <a:latin typeface="Comic Sans MS" panose="030F0702030302020204" pitchFamily="66" charset="0"/>
              </a:rPr>
              <a:t>), </a:t>
            </a:r>
            <a:r>
              <a:rPr lang="it-IT" sz="1600" dirty="0">
                <a:solidFill>
                  <a:prstClr val="black"/>
                </a:solidFill>
                <a:latin typeface="Comic Sans MS" panose="030F0702030302020204" pitchFamily="66" charset="0"/>
              </a:rPr>
              <a:t>X-</a:t>
            </a:r>
            <a:r>
              <a:rPr lang="it-IT" sz="1600" dirty="0" err="1">
                <a:solidFill>
                  <a:prstClr val="black"/>
                </a:solidFill>
                <a:latin typeface="Comic Sans MS" panose="030F0702030302020204" pitchFamily="66" charset="0"/>
              </a:rPr>
              <a:t>ray</a:t>
            </a:r>
            <a:r>
              <a:rPr lang="it-IT" sz="1600" dirty="0">
                <a:solidFill>
                  <a:prstClr val="black"/>
                </a:solidFill>
                <a:latin typeface="Comic Sans MS" panose="030F0702030302020204" pitchFamily="66" charset="0"/>
              </a:rPr>
              <a:t> </a:t>
            </a:r>
            <a:r>
              <a:rPr lang="it-IT" sz="1600" dirty="0" smtClean="0">
                <a:solidFill>
                  <a:prstClr val="black"/>
                </a:solidFill>
                <a:latin typeface="Comic Sans MS" panose="030F0702030302020204" pitchFamily="66" charset="0"/>
              </a:rPr>
              <a:t>and </a:t>
            </a:r>
            <a:r>
              <a:rPr lang="it-IT" sz="1600" dirty="0" err="1" smtClean="0">
                <a:solidFill>
                  <a:prstClr val="black"/>
                </a:solidFill>
                <a:latin typeface="Comic Sans MS" panose="030F0702030302020204" pitchFamily="66" charset="0"/>
              </a:rPr>
              <a:t>ultraviolet</a:t>
            </a:r>
            <a:r>
              <a:rPr lang="it-IT" sz="1600" dirty="0" smtClean="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photoelectron</a:t>
            </a:r>
            <a:r>
              <a:rPr lang="it-IT" sz="1600" dirty="0" smtClean="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spectroscopy</a:t>
            </a:r>
            <a:r>
              <a:rPr lang="it-IT" sz="1600" dirty="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Raman</a:t>
            </a:r>
            <a:r>
              <a:rPr lang="it-IT" sz="1600" dirty="0" smtClean="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spectroscopy</a:t>
            </a:r>
            <a:r>
              <a:rPr lang="it-IT" sz="1600" dirty="0" smtClean="0">
                <a:solidFill>
                  <a:prstClr val="black"/>
                </a:solidFill>
                <a:latin typeface="Comic Sans MS" panose="030F0702030302020204" pitchFamily="66" charset="0"/>
              </a:rPr>
              <a:t>, strumentazione microonde e 					SQUID</a:t>
            </a:r>
          </a:p>
          <a:p>
            <a:pPr lvl="0"/>
            <a:endParaRPr lang="it-IT" sz="1600" dirty="0">
              <a:solidFill>
                <a:prstClr val="black"/>
              </a:solidFill>
              <a:latin typeface="Comic Sans MS" panose="030F0702030302020204" pitchFamily="66" charset="0"/>
            </a:endParaRPr>
          </a:p>
          <a:p>
            <a:pPr lvl="0"/>
            <a:r>
              <a:rPr lang="it-IT" sz="1600" dirty="0" smtClean="0">
                <a:solidFill>
                  <a:prstClr val="black"/>
                </a:solidFill>
                <a:latin typeface="Comic Sans MS" panose="030F0702030302020204" pitchFamily="66" charset="0"/>
              </a:rPr>
              <a:t>Istituzioni esterne </a:t>
            </a:r>
            <a:r>
              <a:rPr lang="it-IT" sz="1600" dirty="0">
                <a:solidFill>
                  <a:prstClr val="black"/>
                </a:solidFill>
                <a:latin typeface="Comic Sans MS" panose="030F0702030302020204" pitchFamily="66" charset="0"/>
              </a:rPr>
              <a:t>partecipanti 	</a:t>
            </a:r>
            <a:r>
              <a:rPr lang="it-IT" sz="1600" dirty="0" smtClean="0">
                <a:solidFill>
                  <a:prstClr val="black"/>
                </a:solidFill>
                <a:latin typeface="Comic Sans MS" panose="030F0702030302020204" pitchFamily="66" charset="0"/>
              </a:rPr>
              <a:t>Istituto di Fotonica e Nanotecnologie CNR - FBK di Trento</a:t>
            </a:r>
          </a:p>
          <a:p>
            <a:pPr lvl="0"/>
            <a:r>
              <a:rPr lang="it-IT" sz="1600" dirty="0" smtClean="0">
                <a:solidFill>
                  <a:prstClr val="black"/>
                </a:solidFill>
                <a:latin typeface="Comic Sans MS" panose="030F0702030302020204" pitchFamily="66" charset="0"/>
              </a:rPr>
              <a:t>				Dipartimento </a:t>
            </a:r>
            <a:r>
              <a:rPr lang="it-IT" sz="1600" dirty="0">
                <a:solidFill>
                  <a:prstClr val="black"/>
                </a:solidFill>
                <a:latin typeface="Comic Sans MS" panose="030F0702030302020204" pitchFamily="66" charset="0"/>
              </a:rPr>
              <a:t>di </a:t>
            </a:r>
            <a:r>
              <a:rPr lang="it-IT" sz="1600" dirty="0" smtClean="0">
                <a:solidFill>
                  <a:prstClr val="black"/>
                </a:solidFill>
                <a:latin typeface="Comic Sans MS" panose="030F0702030302020204" pitchFamily="66" charset="0"/>
              </a:rPr>
              <a:t>Ingegneria Civile</a:t>
            </a:r>
            <a:r>
              <a:rPr lang="it-IT" sz="1600" dirty="0">
                <a:solidFill>
                  <a:prstClr val="black"/>
                </a:solidFill>
                <a:latin typeface="Comic Sans MS" panose="030F0702030302020204" pitchFamily="66" charset="0"/>
              </a:rPr>
              <a:t>, </a:t>
            </a:r>
            <a:r>
              <a:rPr lang="it-IT" sz="1600" dirty="0" smtClean="0">
                <a:solidFill>
                  <a:prstClr val="black"/>
                </a:solidFill>
                <a:latin typeface="Comic Sans MS" panose="030F0702030302020204" pitchFamily="66" charset="0"/>
              </a:rPr>
              <a:t>Ambientale </a:t>
            </a:r>
            <a:r>
              <a:rPr lang="it-IT" sz="1600" dirty="0">
                <a:solidFill>
                  <a:prstClr val="black"/>
                </a:solidFill>
                <a:latin typeface="Comic Sans MS" panose="030F0702030302020204" pitchFamily="66" charset="0"/>
              </a:rPr>
              <a:t>e </a:t>
            </a:r>
            <a:r>
              <a:rPr lang="it-IT" sz="1600" dirty="0" smtClean="0">
                <a:solidFill>
                  <a:prstClr val="black"/>
                </a:solidFill>
                <a:latin typeface="Comic Sans MS" panose="030F0702030302020204" pitchFamily="66" charset="0"/>
              </a:rPr>
              <a:t>Meccanica e</a:t>
            </a:r>
          </a:p>
          <a:p>
            <a:r>
              <a:rPr lang="it-IT" sz="1600" dirty="0">
                <a:solidFill>
                  <a:prstClr val="black"/>
                </a:solidFill>
                <a:latin typeface="Comic Sans MS" panose="030F0702030302020204" pitchFamily="66" charset="0"/>
              </a:rPr>
              <a:t>				Dipartimento di Fisica dell’Università di Trento</a:t>
            </a:r>
          </a:p>
          <a:p>
            <a:pPr lvl="0"/>
            <a:r>
              <a:rPr lang="it-IT" sz="1600" dirty="0" smtClean="0">
                <a:solidFill>
                  <a:prstClr val="black"/>
                </a:solidFill>
                <a:latin typeface="Comic Sans MS" panose="030F0702030302020204" pitchFamily="66" charset="0"/>
              </a:rPr>
              <a:t>				</a:t>
            </a:r>
            <a:r>
              <a:rPr lang="it-IT" sz="1600" dirty="0">
                <a:solidFill>
                  <a:prstClr val="black"/>
                </a:solidFill>
                <a:latin typeface="Comic Sans MS" panose="030F0702030302020204" pitchFamily="66" charset="0"/>
              </a:rPr>
              <a:t>Centro Materiali e Microsistemi - </a:t>
            </a:r>
            <a:r>
              <a:rPr lang="it-IT" sz="1600" dirty="0" smtClean="0">
                <a:solidFill>
                  <a:prstClr val="black"/>
                </a:solidFill>
                <a:latin typeface="Comic Sans MS" panose="030F0702030302020204" pitchFamily="66" charset="0"/>
              </a:rPr>
              <a:t>FBK di Trento</a:t>
            </a:r>
          </a:p>
          <a:p>
            <a:pPr lvl="0"/>
            <a:endParaRPr lang="it-IT" sz="1600" dirty="0">
              <a:solidFill>
                <a:prstClr val="black"/>
              </a:solidFill>
              <a:latin typeface="Comic Sans MS" panose="030F0702030302020204" pitchFamily="66" charset="0"/>
            </a:endParaRPr>
          </a:p>
          <a:p>
            <a:pPr lvl="0"/>
            <a:r>
              <a:rPr lang="it-IT" sz="1600" dirty="0" smtClean="0">
                <a:solidFill>
                  <a:prstClr val="black"/>
                </a:solidFill>
                <a:latin typeface="Comic Sans MS" panose="030F0702030302020204" pitchFamily="66" charset="0"/>
              </a:rPr>
              <a:t>Durata </a:t>
            </a:r>
            <a:r>
              <a:rPr lang="it-IT" sz="1600" dirty="0">
                <a:solidFill>
                  <a:prstClr val="black"/>
                </a:solidFill>
                <a:latin typeface="Comic Sans MS" panose="030F0702030302020204" pitchFamily="66" charset="0"/>
              </a:rPr>
              <a:t>esperimento 	   </a:t>
            </a:r>
            <a:r>
              <a:rPr lang="it-IT" sz="1600" dirty="0" smtClean="0">
                <a:solidFill>
                  <a:prstClr val="black"/>
                </a:solidFill>
                <a:latin typeface="Comic Sans MS" panose="030F0702030302020204" pitchFamily="66" charset="0"/>
              </a:rPr>
              <a:t>	3 </a:t>
            </a:r>
            <a:r>
              <a:rPr lang="it-IT" sz="1600" dirty="0">
                <a:solidFill>
                  <a:prstClr val="black"/>
                </a:solidFill>
                <a:latin typeface="Comic Sans MS" panose="030F0702030302020204" pitchFamily="66" charset="0"/>
              </a:rPr>
              <a:t>anni</a:t>
            </a:r>
          </a:p>
          <a:p>
            <a:pPr lvl="0"/>
            <a:r>
              <a:rPr lang="it-IT" sz="1600" dirty="0">
                <a:solidFill>
                  <a:prstClr val="black"/>
                </a:solidFill>
                <a:latin typeface="Comic Sans MS" panose="030F0702030302020204" pitchFamily="66" charset="0"/>
              </a:rPr>
              <a:t> </a:t>
            </a:r>
            <a:endParaRPr lang="it-IT" sz="1600" dirty="0" smtClean="0">
              <a:solidFill>
                <a:prstClr val="black"/>
              </a:solidFill>
              <a:latin typeface="Comic Sans MS" panose="030F0702030302020204" pitchFamily="66" charset="0"/>
            </a:endParaRPr>
          </a:p>
          <a:p>
            <a:pPr lvl="0"/>
            <a:r>
              <a:rPr lang="it-IT" sz="1600" dirty="0" smtClean="0">
                <a:solidFill>
                  <a:prstClr val="black"/>
                </a:solidFill>
                <a:latin typeface="Comic Sans MS" panose="030F0702030302020204" pitchFamily="66" charset="0"/>
              </a:rPr>
              <a:t>Sezioni </a:t>
            </a:r>
            <a:r>
              <a:rPr lang="it-IT" sz="1600" dirty="0">
                <a:solidFill>
                  <a:prstClr val="black"/>
                </a:solidFill>
                <a:latin typeface="Comic Sans MS" panose="030F0702030302020204" pitchFamily="66" charset="0"/>
              </a:rPr>
              <a:t>partecipanti 	  </a:t>
            </a:r>
            <a:r>
              <a:rPr lang="it-IT" sz="1600" dirty="0" smtClean="0">
                <a:solidFill>
                  <a:prstClr val="black"/>
                </a:solidFill>
                <a:latin typeface="Comic Sans MS" panose="030F0702030302020204" pitchFamily="66" charset="0"/>
              </a:rPr>
              <a:t>	Trento (TIFPA) (dal terzo anno eventualmente Padova e/o Milano 					Bicocca)</a:t>
            </a:r>
            <a:endParaRPr lang="it-IT" sz="1600" dirty="0">
              <a:solidFill>
                <a:prstClr val="black"/>
              </a:solidFill>
              <a:latin typeface="Comic Sans MS" panose="030F0702030302020204" pitchFamily="66" charset="0"/>
            </a:endParaRPr>
          </a:p>
          <a:p>
            <a:pPr lvl="0"/>
            <a:endParaRPr lang="it-IT" sz="1600" dirty="0" smtClean="0">
              <a:solidFill>
                <a:prstClr val="black"/>
              </a:solidFill>
              <a:latin typeface="Comic Sans MS" panose="030F0702030302020204" pitchFamily="66" charset="0"/>
            </a:endParaRPr>
          </a:p>
        </p:txBody>
      </p:sp>
    </p:spTree>
    <p:extLst>
      <p:ext uri="{BB962C8B-B14F-4D97-AF65-F5344CB8AC3E}">
        <p14:creationId xmlns:p14="http://schemas.microsoft.com/office/powerpoint/2010/main" val="16232266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1420427" y="1332865"/>
            <a:ext cx="10342486" cy="3093154"/>
          </a:xfrm>
          <a:prstGeom prst="rect">
            <a:avLst/>
          </a:prstGeom>
          <a:noFill/>
        </p:spPr>
        <p:txBody>
          <a:bodyPr wrap="square" rtlCol="0">
            <a:spAutoFit/>
          </a:bodyPr>
          <a:lstStyle/>
          <a:p>
            <a:pPr lvl="0"/>
            <a:r>
              <a:rPr lang="it-IT" sz="1600" dirty="0" smtClean="0">
                <a:solidFill>
                  <a:prstClr val="black"/>
                </a:solidFill>
                <a:latin typeface="Comic Sans MS" panose="030F0702030302020204" pitchFamily="66" charset="0"/>
              </a:rPr>
              <a:t>Ricercatori (attività) 					FTE 		Istituto</a:t>
            </a:r>
          </a:p>
          <a:p>
            <a:pPr lvl="0"/>
            <a:endParaRPr lang="it-IT" sz="1600" dirty="0" smtClean="0">
              <a:solidFill>
                <a:prstClr val="black"/>
              </a:solidFill>
              <a:latin typeface="Comic Sans MS" panose="030F0702030302020204" pitchFamily="66" charset="0"/>
            </a:endParaRPr>
          </a:p>
          <a:p>
            <a:pPr lvl="0">
              <a:spcAft>
                <a:spcPts val="600"/>
              </a:spcAft>
            </a:pPr>
            <a:r>
              <a:rPr lang="it-IT" sz="1600" dirty="0" smtClean="0">
                <a:solidFill>
                  <a:prstClr val="black"/>
                </a:solidFill>
                <a:latin typeface="Comic Sans MS" panose="030F0702030302020204" pitchFamily="66" charset="0"/>
              </a:rPr>
              <a:t>Paolo Falferi (coordinamento, SQUID)				0.5		FBK</a:t>
            </a:r>
          </a:p>
          <a:p>
            <a:pPr lvl="0">
              <a:spcAft>
                <a:spcPts val="600"/>
              </a:spcAft>
            </a:pPr>
            <a:r>
              <a:rPr lang="it-IT" sz="1600" dirty="0" smtClean="0">
                <a:solidFill>
                  <a:prstClr val="black"/>
                </a:solidFill>
                <a:latin typeface="Comic Sans MS" panose="030F0702030302020204" pitchFamily="66" charset="0"/>
              </a:rPr>
              <a:t>Renato Mezzena (</a:t>
            </a:r>
            <a:r>
              <a:rPr lang="it-IT" sz="1600" dirty="0" err="1" smtClean="0">
                <a:solidFill>
                  <a:prstClr val="black"/>
                </a:solidFill>
                <a:latin typeface="Comic Sans MS" panose="030F0702030302020204" pitchFamily="66" charset="0"/>
              </a:rPr>
              <a:t>ultracriogenia</a:t>
            </a:r>
            <a:r>
              <a:rPr lang="it-IT" sz="1600" dirty="0" smtClean="0">
                <a:solidFill>
                  <a:prstClr val="black"/>
                </a:solidFill>
                <a:latin typeface="Comic Sans MS" panose="030F0702030302020204" pitchFamily="66" charset="0"/>
              </a:rPr>
              <a:t>, microonde)			0.5		</a:t>
            </a:r>
            <a:r>
              <a:rPr lang="it-IT" sz="1600" dirty="0" err="1" smtClean="0">
                <a:solidFill>
                  <a:prstClr val="black"/>
                </a:solidFill>
                <a:latin typeface="Comic Sans MS" panose="030F0702030302020204" pitchFamily="66" charset="0"/>
              </a:rPr>
              <a:t>UniTn</a:t>
            </a:r>
            <a:endParaRPr lang="it-IT" sz="1600" dirty="0" smtClean="0">
              <a:solidFill>
                <a:prstClr val="black"/>
              </a:solidFill>
              <a:latin typeface="Comic Sans MS" panose="030F0702030302020204" pitchFamily="66" charset="0"/>
            </a:endParaRPr>
          </a:p>
          <a:p>
            <a:pPr>
              <a:spcAft>
                <a:spcPts val="600"/>
              </a:spcAft>
            </a:pPr>
            <a:r>
              <a:rPr lang="it-IT" sz="1600" dirty="0" smtClean="0">
                <a:solidFill>
                  <a:prstClr val="black"/>
                </a:solidFill>
                <a:latin typeface="Comic Sans MS" panose="030F0702030302020204" pitchFamily="66" charset="0"/>
              </a:rPr>
              <a:t>Giorgio Speranza (</a:t>
            </a:r>
            <a:r>
              <a:rPr lang="it-IT" sz="1600" dirty="0" err="1" smtClean="0">
                <a:solidFill>
                  <a:prstClr val="black"/>
                </a:solidFill>
                <a:latin typeface="Comic Sans MS" panose="030F0702030302020204" pitchFamily="66" charset="0"/>
              </a:rPr>
              <a:t>prod</a:t>
            </a:r>
            <a:r>
              <a:rPr lang="it-IT" sz="1600" dirty="0" smtClean="0">
                <a:solidFill>
                  <a:prstClr val="black"/>
                </a:solidFill>
                <a:latin typeface="Comic Sans MS" panose="030F0702030302020204" pitchFamily="66" charset="0"/>
              </a:rPr>
              <a:t>. e </a:t>
            </a:r>
            <a:r>
              <a:rPr lang="it-IT" sz="1600" dirty="0" err="1" smtClean="0">
                <a:solidFill>
                  <a:prstClr val="black"/>
                </a:solidFill>
                <a:latin typeface="Comic Sans MS" panose="030F0702030302020204" pitchFamily="66" charset="0"/>
              </a:rPr>
              <a:t>carat</a:t>
            </a:r>
            <a:r>
              <a:rPr lang="it-IT" sz="1600" dirty="0" smtClean="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grafene</a:t>
            </a:r>
            <a:r>
              <a:rPr lang="it-IT" sz="1600" dirty="0" smtClean="0">
                <a:solidFill>
                  <a:prstClr val="black"/>
                </a:solidFill>
                <a:latin typeface="Comic Sans MS" panose="030F0702030302020204" pitchFamily="66" charset="0"/>
              </a:rPr>
              <a:t>)			0.5		FBK</a:t>
            </a:r>
            <a:endParaRPr lang="it-IT" sz="1600" dirty="0">
              <a:solidFill>
                <a:prstClr val="black"/>
              </a:solidFill>
              <a:latin typeface="Comic Sans MS" panose="030F0702030302020204" pitchFamily="66" charset="0"/>
            </a:endParaRPr>
          </a:p>
          <a:p>
            <a:pPr lvl="0">
              <a:spcAft>
                <a:spcPts val="600"/>
              </a:spcAft>
            </a:pPr>
            <a:r>
              <a:rPr lang="it-IT" sz="1600" dirty="0">
                <a:solidFill>
                  <a:prstClr val="black"/>
                </a:solidFill>
                <a:latin typeface="Comic Sans MS" panose="030F0702030302020204" pitchFamily="66" charset="0"/>
              </a:rPr>
              <a:t>Ricercatore </a:t>
            </a:r>
            <a:r>
              <a:rPr lang="it-IT" sz="1600" dirty="0" smtClean="0">
                <a:solidFill>
                  <a:prstClr val="black"/>
                </a:solidFill>
                <a:latin typeface="Comic Sans MS" panose="030F0702030302020204" pitchFamily="66" charset="0"/>
              </a:rPr>
              <a:t>a contratto FBK (SQUID, microonde)		1		FBK</a:t>
            </a:r>
            <a:endParaRPr lang="it-IT" sz="1600" dirty="0">
              <a:solidFill>
                <a:prstClr val="black"/>
              </a:solidFill>
              <a:latin typeface="Comic Sans MS" panose="030F0702030302020204" pitchFamily="66" charset="0"/>
            </a:endParaRPr>
          </a:p>
          <a:p>
            <a:pPr>
              <a:spcAft>
                <a:spcPts val="600"/>
              </a:spcAft>
            </a:pPr>
            <a:r>
              <a:rPr lang="it-IT" sz="1600" dirty="0" smtClean="0">
                <a:solidFill>
                  <a:prstClr val="black"/>
                </a:solidFill>
                <a:latin typeface="Comic Sans MS" panose="030F0702030302020204" pitchFamily="66" charset="0"/>
              </a:rPr>
              <a:t>Claudia Giordano (</a:t>
            </a:r>
            <a:r>
              <a:rPr lang="it-IT" sz="1600" dirty="0" err="1" smtClean="0">
                <a:solidFill>
                  <a:prstClr val="black"/>
                </a:solidFill>
                <a:latin typeface="Comic Sans MS" panose="030F0702030302020204" pitchFamily="66" charset="0"/>
              </a:rPr>
              <a:t>microfabbricazione</a:t>
            </a:r>
            <a:r>
              <a:rPr lang="it-IT" sz="1600" dirty="0" smtClean="0">
                <a:solidFill>
                  <a:prstClr val="black"/>
                </a:solidFill>
                <a:latin typeface="Comic Sans MS" panose="030F0702030302020204" pitchFamily="66" charset="0"/>
              </a:rPr>
              <a:t>)				0.5		FBK</a:t>
            </a:r>
            <a:endParaRPr lang="it-IT" sz="1600" dirty="0">
              <a:solidFill>
                <a:prstClr val="black"/>
              </a:solidFill>
              <a:latin typeface="Comic Sans MS" panose="030F0702030302020204" pitchFamily="66" charset="0"/>
            </a:endParaRPr>
          </a:p>
          <a:p>
            <a:pPr>
              <a:spcAft>
                <a:spcPts val="600"/>
              </a:spcAft>
            </a:pPr>
            <a:r>
              <a:rPr lang="it-IT" sz="1600" dirty="0" smtClean="0">
                <a:solidFill>
                  <a:prstClr val="black"/>
                </a:solidFill>
                <a:latin typeface="Comic Sans MS" panose="030F0702030302020204" pitchFamily="66" charset="0"/>
              </a:rPr>
              <a:t>Benno Margesin (</a:t>
            </a:r>
            <a:r>
              <a:rPr lang="it-IT" sz="1600" dirty="0" err="1" smtClean="0">
                <a:solidFill>
                  <a:prstClr val="black"/>
                </a:solidFill>
                <a:latin typeface="Comic Sans MS" panose="030F0702030302020204" pitchFamily="66" charset="0"/>
              </a:rPr>
              <a:t>microfabbricazione</a:t>
            </a:r>
            <a:r>
              <a:rPr lang="it-IT" sz="1600" dirty="0" smtClean="0">
                <a:solidFill>
                  <a:prstClr val="black"/>
                </a:solidFill>
                <a:latin typeface="Comic Sans MS" panose="030F0702030302020204" pitchFamily="66" charset="0"/>
              </a:rPr>
              <a:t>)				0.2		FBK</a:t>
            </a:r>
          </a:p>
          <a:p>
            <a:pPr>
              <a:spcAft>
                <a:spcPts val="600"/>
              </a:spcAft>
            </a:pPr>
            <a:r>
              <a:rPr lang="it-IT" sz="1600" dirty="0" smtClean="0">
                <a:solidFill>
                  <a:prstClr val="black"/>
                </a:solidFill>
                <a:latin typeface="Comic Sans MS" panose="030F0702030302020204" pitchFamily="66" charset="0"/>
              </a:rPr>
              <a:t>Nicola Pugno (</a:t>
            </a:r>
            <a:r>
              <a:rPr lang="it-IT" sz="1600" dirty="0" err="1" smtClean="0">
                <a:solidFill>
                  <a:prstClr val="black"/>
                </a:solidFill>
                <a:latin typeface="Comic Sans MS" panose="030F0702030302020204" pitchFamily="66" charset="0"/>
              </a:rPr>
              <a:t>carat</a:t>
            </a:r>
            <a:r>
              <a:rPr lang="it-IT" sz="1600" dirty="0" smtClean="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grafene</a:t>
            </a:r>
            <a:r>
              <a:rPr lang="it-IT" sz="1600" dirty="0" smtClean="0">
                <a:solidFill>
                  <a:prstClr val="black"/>
                </a:solidFill>
                <a:latin typeface="Comic Sans MS" panose="030F0702030302020204" pitchFamily="66" charset="0"/>
              </a:rPr>
              <a:t>)				0.3</a:t>
            </a:r>
            <a:r>
              <a:rPr lang="it-IT" sz="1600" dirty="0">
                <a:solidFill>
                  <a:prstClr val="black"/>
                </a:solidFill>
                <a:latin typeface="Comic Sans MS" panose="030F0702030302020204" pitchFamily="66" charset="0"/>
              </a:rPr>
              <a:t>		</a:t>
            </a:r>
            <a:r>
              <a:rPr lang="it-IT" sz="1600" dirty="0" err="1" smtClean="0">
                <a:solidFill>
                  <a:prstClr val="black"/>
                </a:solidFill>
                <a:latin typeface="Comic Sans MS" panose="030F0702030302020204" pitchFamily="66" charset="0"/>
              </a:rPr>
              <a:t>UniTn</a:t>
            </a:r>
            <a:endParaRPr lang="it-IT" sz="1600" dirty="0" smtClean="0">
              <a:solidFill>
                <a:prstClr val="black"/>
              </a:solidFill>
              <a:latin typeface="Comic Sans MS" panose="030F0702030302020204" pitchFamily="66" charset="0"/>
            </a:endParaRPr>
          </a:p>
          <a:p>
            <a:pPr lvl="0">
              <a:spcAft>
                <a:spcPts val="600"/>
              </a:spcAft>
            </a:pPr>
            <a:r>
              <a:rPr lang="it-IT" sz="1600" dirty="0" smtClean="0">
                <a:solidFill>
                  <a:prstClr val="black"/>
                </a:solidFill>
                <a:latin typeface="Comic Sans MS" panose="030F0702030302020204" pitchFamily="66" charset="0"/>
              </a:rPr>
              <a:t>		</a:t>
            </a:r>
            <a:r>
              <a:rPr lang="it-IT" sz="1600" dirty="0">
                <a:solidFill>
                  <a:prstClr val="black"/>
                </a:solidFill>
                <a:latin typeface="Comic Sans MS" panose="030F0702030302020204" pitchFamily="66" charset="0"/>
              </a:rPr>
              <a:t>	</a:t>
            </a:r>
            <a:r>
              <a:rPr lang="it-IT" sz="1600" dirty="0" smtClean="0">
                <a:solidFill>
                  <a:prstClr val="black"/>
                </a:solidFill>
                <a:latin typeface="Comic Sans MS" panose="030F0702030302020204" pitchFamily="66" charset="0"/>
              </a:rPr>
              <a:t>			         Tot 3.5</a:t>
            </a:r>
          </a:p>
        </p:txBody>
      </p:sp>
    </p:spTree>
    <p:extLst>
      <p:ext uri="{BB962C8B-B14F-4D97-AF65-F5344CB8AC3E}">
        <p14:creationId xmlns:p14="http://schemas.microsoft.com/office/powerpoint/2010/main" val="5543260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127151128"/>
              </p:ext>
            </p:extLst>
          </p:nvPr>
        </p:nvGraphicFramePr>
        <p:xfrm>
          <a:off x="679024" y="568791"/>
          <a:ext cx="10453959" cy="4795690"/>
        </p:xfrm>
        <a:graphic>
          <a:graphicData uri="http://schemas.openxmlformats.org/drawingml/2006/table">
            <a:tbl>
              <a:tblPr firstRow="1" bandRow="1">
                <a:tableStyleId>{5C22544A-7EE6-4342-B048-85BDC9FD1C3A}</a:tableStyleId>
              </a:tblPr>
              <a:tblGrid>
                <a:gridCol w="1249167"/>
                <a:gridCol w="2229030"/>
                <a:gridCol w="1595397"/>
                <a:gridCol w="1180617"/>
                <a:gridCol w="717631"/>
                <a:gridCol w="3482117"/>
              </a:tblGrid>
              <a:tr h="342267">
                <a:tc>
                  <a:txBody>
                    <a:bodyPr/>
                    <a:lstStyle/>
                    <a:p>
                      <a:endParaRPr lang="en-US" sz="1400" dirty="0"/>
                    </a:p>
                  </a:txBody>
                  <a:tcPr/>
                </a:tc>
                <a:tc>
                  <a:txBody>
                    <a:bodyPr/>
                    <a:lstStyle/>
                    <a:p>
                      <a:r>
                        <a:rPr lang="it-IT" sz="1400" dirty="0" smtClean="0"/>
                        <a:t>2014</a:t>
                      </a:r>
                      <a:endParaRPr lang="en-US" sz="1400" dirty="0"/>
                    </a:p>
                  </a:txBody>
                  <a:tcPr/>
                </a:tc>
                <a:tc>
                  <a:txBody>
                    <a:bodyPr/>
                    <a:lstStyle/>
                    <a:p>
                      <a:r>
                        <a:rPr lang="it-IT" sz="1400" dirty="0" smtClean="0"/>
                        <a:t>2015</a:t>
                      </a:r>
                      <a:endParaRPr lang="en-US" sz="1400" dirty="0"/>
                    </a:p>
                  </a:txBody>
                  <a:tcPr/>
                </a:tc>
                <a:tc>
                  <a:txBody>
                    <a:bodyPr/>
                    <a:lstStyle/>
                    <a:p>
                      <a:r>
                        <a:rPr lang="it-IT" sz="1400" dirty="0" smtClean="0"/>
                        <a:t>2016</a:t>
                      </a:r>
                      <a:endParaRPr lang="en-US" sz="1400" dirty="0"/>
                    </a:p>
                  </a:txBody>
                  <a:tcPr/>
                </a:tc>
                <a:tc>
                  <a:txBody>
                    <a:bodyPr/>
                    <a:lstStyle/>
                    <a:p>
                      <a:r>
                        <a:rPr lang="it-IT" sz="1400" dirty="0" smtClean="0"/>
                        <a:t>tot</a:t>
                      </a:r>
                      <a:endParaRPr lang="en-US" sz="1400" dirty="0"/>
                    </a:p>
                  </a:txBody>
                  <a:tcPr/>
                </a:tc>
                <a:tc>
                  <a:txBody>
                    <a:bodyPr/>
                    <a:lstStyle/>
                    <a:p>
                      <a:endParaRPr lang="en-US" sz="2400" dirty="0"/>
                    </a:p>
                  </a:txBody>
                  <a:tcPr/>
                </a:tc>
              </a:tr>
              <a:tr h="342267">
                <a:tc>
                  <a:txBody>
                    <a:bodyPr/>
                    <a:lstStyle/>
                    <a:p>
                      <a:r>
                        <a:rPr lang="it-IT" sz="1400" dirty="0" smtClean="0"/>
                        <a:t>Interno</a:t>
                      </a:r>
                      <a:endParaRPr lang="en-US" sz="1400" dirty="0"/>
                    </a:p>
                  </a:txBody>
                  <a:tcPr/>
                </a:tc>
                <a:tc>
                  <a:txBody>
                    <a:bodyPr/>
                    <a:lstStyle/>
                    <a:p>
                      <a:r>
                        <a:rPr lang="it-IT" sz="1400" dirty="0" smtClean="0"/>
                        <a:t>1.0</a:t>
                      </a:r>
                      <a:endParaRPr lang="en-US" sz="1400" dirty="0"/>
                    </a:p>
                  </a:txBody>
                  <a:tcPr/>
                </a:tc>
                <a:tc>
                  <a:txBody>
                    <a:bodyPr/>
                    <a:lstStyle/>
                    <a:p>
                      <a:r>
                        <a:rPr lang="it-IT" sz="1400" dirty="0" smtClean="0"/>
                        <a:t>1.0</a:t>
                      </a:r>
                      <a:endParaRPr lang="en-US" sz="1400" dirty="0"/>
                    </a:p>
                  </a:txBody>
                  <a:tcPr/>
                </a:tc>
                <a:tc>
                  <a:txBody>
                    <a:bodyPr/>
                    <a:lstStyle/>
                    <a:p>
                      <a:r>
                        <a:rPr lang="it-IT" sz="1400" dirty="0" smtClean="0"/>
                        <a:t>2.00</a:t>
                      </a:r>
                      <a:endParaRPr lang="en-US" sz="1400" dirty="0"/>
                    </a:p>
                  </a:txBody>
                  <a:tcPr/>
                </a:tc>
                <a:tc>
                  <a:txBody>
                    <a:bodyPr/>
                    <a:lstStyle/>
                    <a:p>
                      <a:r>
                        <a:rPr lang="it-IT" sz="1400" dirty="0" smtClean="0"/>
                        <a:t>4.0</a:t>
                      </a:r>
                      <a:endParaRPr lang="en-US" sz="1400" dirty="0"/>
                    </a:p>
                  </a:txBody>
                  <a:tcPr/>
                </a:tc>
                <a:tc>
                  <a:txBody>
                    <a:bodyPr/>
                    <a:lstStyle/>
                    <a:p>
                      <a:r>
                        <a:rPr lang="it-IT" sz="1400" dirty="0" smtClean="0"/>
                        <a:t>Visite presso lab della Graphene </a:t>
                      </a:r>
                      <a:r>
                        <a:rPr lang="it-IT" sz="1400" dirty="0" err="1" smtClean="0"/>
                        <a:t>Flagship</a:t>
                      </a:r>
                      <a:r>
                        <a:rPr lang="it-IT" sz="1400" dirty="0" smtClean="0"/>
                        <a:t>,</a:t>
                      </a:r>
                      <a:r>
                        <a:rPr lang="it-IT" sz="1400" baseline="0" dirty="0" smtClean="0"/>
                        <a:t> il terzo anno per eventuale test su rivelatore (LNL o Milano)</a:t>
                      </a:r>
                      <a:endParaRPr lang="en-US" sz="1400" dirty="0"/>
                    </a:p>
                  </a:txBody>
                  <a:tcPr/>
                </a:tc>
              </a:tr>
              <a:tr h="342267">
                <a:tc>
                  <a:txBody>
                    <a:bodyPr/>
                    <a:lstStyle/>
                    <a:p>
                      <a:r>
                        <a:rPr lang="it-IT" sz="1400" dirty="0" smtClean="0"/>
                        <a:t>Estero</a:t>
                      </a:r>
                      <a:endParaRPr lang="en-US" sz="1400" dirty="0"/>
                    </a:p>
                  </a:txBody>
                  <a:tcPr/>
                </a:tc>
                <a:tc>
                  <a:txBody>
                    <a:bodyPr/>
                    <a:lstStyle/>
                    <a:p>
                      <a:endParaRPr lang="en-US" sz="1400" dirty="0"/>
                    </a:p>
                  </a:txBody>
                  <a:tcPr/>
                </a:tc>
                <a:tc>
                  <a:txBody>
                    <a:bodyPr/>
                    <a:lstStyle/>
                    <a:p>
                      <a:r>
                        <a:rPr lang="it-IT" sz="1400" dirty="0" smtClean="0"/>
                        <a:t>4.00</a:t>
                      </a:r>
                      <a:endParaRPr lang="en-US" sz="1400" dirty="0"/>
                    </a:p>
                  </a:txBody>
                  <a:tcPr/>
                </a:tc>
                <a:tc>
                  <a:txBody>
                    <a:bodyPr/>
                    <a:lstStyle/>
                    <a:p>
                      <a:endParaRPr lang="en-US" sz="1400"/>
                    </a:p>
                  </a:txBody>
                  <a:tcPr/>
                </a:tc>
                <a:tc>
                  <a:txBody>
                    <a:bodyPr/>
                    <a:lstStyle/>
                    <a:p>
                      <a:r>
                        <a:rPr lang="it-IT" sz="1400" dirty="0" smtClean="0"/>
                        <a:t>4.0</a:t>
                      </a:r>
                      <a:endParaRPr lang="en-US" sz="1400" dirty="0"/>
                    </a:p>
                  </a:txBody>
                  <a:tcPr/>
                </a:tc>
                <a:tc>
                  <a:txBody>
                    <a:bodyPr/>
                    <a:lstStyle/>
                    <a:p>
                      <a:r>
                        <a:rPr lang="it-IT" sz="1400" dirty="0" smtClean="0"/>
                        <a:t>LTD-16</a:t>
                      </a:r>
                      <a:r>
                        <a:rPr lang="it-IT" sz="1400" baseline="0" dirty="0" smtClean="0"/>
                        <a:t> workshop (in Europa)</a:t>
                      </a:r>
                      <a:endParaRPr lang="en-US" sz="1400" dirty="0"/>
                    </a:p>
                  </a:txBody>
                  <a:tcPr/>
                </a:tc>
              </a:tr>
              <a:tr h="762693">
                <a:tc>
                  <a:txBody>
                    <a:bodyPr/>
                    <a:lstStyle/>
                    <a:p>
                      <a:r>
                        <a:rPr lang="it-IT" sz="1400" dirty="0" smtClean="0"/>
                        <a:t>Consumo</a:t>
                      </a:r>
                      <a:endParaRPr lang="en-US" sz="1400" dirty="0"/>
                    </a:p>
                  </a:txBody>
                  <a:tcPr/>
                </a:tc>
                <a:tc>
                  <a:txBody>
                    <a:bodyPr/>
                    <a:lstStyle/>
                    <a:p>
                      <a:r>
                        <a:rPr lang="it-IT" sz="1400" dirty="0" smtClean="0"/>
                        <a:t>10.0 </a:t>
                      </a:r>
                      <a:r>
                        <a:rPr lang="it-IT" sz="1400" dirty="0" smtClean="0"/>
                        <a:t>micro</a:t>
                      </a:r>
                    </a:p>
                    <a:p>
                      <a:r>
                        <a:rPr lang="it-IT" sz="1400" dirty="0" smtClean="0"/>
                        <a:t>3.0 elio</a:t>
                      </a:r>
                    </a:p>
                    <a:p>
                      <a:r>
                        <a:rPr lang="it-IT" sz="1400" dirty="0" smtClean="0"/>
                        <a:t>5.0</a:t>
                      </a:r>
                      <a:r>
                        <a:rPr lang="it-IT" sz="1400" baseline="0" dirty="0" smtClean="0"/>
                        <a:t> graphene</a:t>
                      </a:r>
                      <a:endParaRPr lang="it-IT" sz="1400" dirty="0" smtClean="0"/>
                    </a:p>
                    <a:p>
                      <a:r>
                        <a:rPr lang="it-IT" sz="1400" dirty="0" smtClean="0"/>
                        <a:t>3.0 </a:t>
                      </a:r>
                      <a:r>
                        <a:rPr lang="it-IT" sz="1400" dirty="0" err="1" smtClean="0"/>
                        <a:t>Two</a:t>
                      </a:r>
                      <a:r>
                        <a:rPr lang="it-IT" sz="1400" dirty="0" smtClean="0"/>
                        <a:t>- stage</a:t>
                      </a:r>
                      <a:r>
                        <a:rPr lang="it-IT" sz="1400" baseline="0" dirty="0" smtClean="0"/>
                        <a:t> </a:t>
                      </a:r>
                      <a:r>
                        <a:rPr lang="it-IT" sz="1400" baseline="0" dirty="0" smtClean="0"/>
                        <a:t>SQUID</a:t>
                      </a:r>
                      <a:endParaRPr lang="it-IT" sz="1400" baseline="0" dirty="0" smtClean="0"/>
                    </a:p>
                    <a:p>
                      <a:r>
                        <a:rPr lang="it-IT" sz="1400" baseline="0" dirty="0" smtClean="0"/>
                        <a:t>3.0 </a:t>
                      </a:r>
                      <a:r>
                        <a:rPr lang="it-IT" sz="1400" baseline="0" dirty="0" err="1" smtClean="0"/>
                        <a:t>cryospares</a:t>
                      </a:r>
                      <a:endParaRPr lang="it-IT" sz="1400" dirty="0" smtClean="0"/>
                    </a:p>
                    <a:p>
                      <a:r>
                        <a:rPr lang="it-IT" sz="1400" dirty="0" smtClean="0"/>
                        <a:t>2.0</a:t>
                      </a:r>
                      <a:r>
                        <a:rPr lang="it-IT" sz="1400" baseline="0" dirty="0" smtClean="0"/>
                        <a:t> </a:t>
                      </a:r>
                      <a:r>
                        <a:rPr lang="it-IT" sz="1400" dirty="0" smtClean="0"/>
                        <a:t>materiale/componenti</a:t>
                      </a:r>
                      <a:r>
                        <a:rPr lang="it-IT" sz="1400" baseline="0" dirty="0" smtClean="0"/>
                        <a:t> per </a:t>
                      </a:r>
                      <a:r>
                        <a:rPr lang="it-IT" sz="1400" dirty="0" smtClean="0"/>
                        <a:t>officine m/e</a:t>
                      </a:r>
                      <a:endParaRPr lang="en-US" sz="1400" dirty="0"/>
                    </a:p>
                  </a:txBody>
                  <a:tcPr/>
                </a:tc>
                <a:tc>
                  <a:txBody>
                    <a:bodyPr/>
                    <a:lstStyle/>
                    <a:p>
                      <a:r>
                        <a:rPr lang="it-IT" sz="1400" dirty="0" smtClean="0"/>
                        <a:t>25.0</a:t>
                      </a:r>
                      <a:r>
                        <a:rPr lang="it-IT" sz="1400" baseline="0" dirty="0" smtClean="0"/>
                        <a:t> </a:t>
                      </a:r>
                      <a:r>
                        <a:rPr lang="it-IT" sz="1400" dirty="0" smtClean="0"/>
                        <a:t>micro</a:t>
                      </a:r>
                    </a:p>
                    <a:p>
                      <a:r>
                        <a:rPr lang="en-US" sz="1400" dirty="0" smtClean="0"/>
                        <a:t>3.0 </a:t>
                      </a:r>
                      <a:r>
                        <a:rPr lang="en-US" sz="1400" dirty="0" err="1" smtClean="0"/>
                        <a:t>elio</a:t>
                      </a:r>
                      <a:endParaRPr lang="en-US" sz="1400" dirty="0" smtClean="0"/>
                    </a:p>
                    <a:p>
                      <a:r>
                        <a:rPr lang="it-IT" sz="1400" dirty="0" smtClean="0"/>
                        <a:t>5.0 </a:t>
                      </a:r>
                      <a:r>
                        <a:rPr lang="it-IT" sz="1400" dirty="0" smtClean="0"/>
                        <a:t>graphene</a:t>
                      </a:r>
                    </a:p>
                    <a:p>
                      <a:r>
                        <a:rPr lang="en-US" sz="1400" dirty="0" smtClean="0"/>
                        <a:t>4.0 MSA</a:t>
                      </a:r>
                    </a:p>
                    <a:p>
                      <a:r>
                        <a:rPr lang="en-US" sz="1400" dirty="0" smtClean="0"/>
                        <a:t>5.0 Mw Pass</a:t>
                      </a:r>
                      <a:r>
                        <a:rPr lang="en-US" sz="1400" baseline="0" dirty="0" smtClean="0"/>
                        <a:t> </a:t>
                      </a:r>
                      <a:r>
                        <a:rPr lang="en-US" sz="1400" dirty="0" smtClean="0"/>
                        <a:t>Comp</a:t>
                      </a:r>
                    </a:p>
                    <a:p>
                      <a:endParaRPr lang="en-US" sz="1400" dirty="0"/>
                    </a:p>
                  </a:txBody>
                  <a:tcPr/>
                </a:tc>
                <a:tc>
                  <a:txBody>
                    <a:bodyPr/>
                    <a:lstStyle/>
                    <a:p>
                      <a:r>
                        <a:rPr lang="it-IT" sz="1400" dirty="0" smtClean="0"/>
                        <a:t>25.0 </a:t>
                      </a:r>
                      <a:r>
                        <a:rPr lang="it-IT" sz="1400" dirty="0" smtClean="0"/>
                        <a:t>micro</a:t>
                      </a:r>
                    </a:p>
                    <a:p>
                      <a:r>
                        <a:rPr lang="en-US" sz="1400" dirty="0" smtClean="0"/>
                        <a:t>3.0 </a:t>
                      </a:r>
                      <a:r>
                        <a:rPr lang="en-US" sz="1400" dirty="0" err="1" smtClean="0"/>
                        <a:t>elio</a:t>
                      </a:r>
                      <a:endParaRPr lang="en-US" sz="1400" dirty="0" smtClean="0"/>
                    </a:p>
                    <a:p>
                      <a:r>
                        <a:rPr lang="it-IT" sz="1400" dirty="0" smtClean="0"/>
                        <a:t>5.0 graphene</a:t>
                      </a:r>
                      <a:endParaRPr lang="en-US" sz="1400" dirty="0"/>
                    </a:p>
                  </a:txBody>
                  <a:tcPr/>
                </a:tc>
                <a:tc>
                  <a:txBody>
                    <a:bodyPr/>
                    <a:lstStyle/>
                    <a:p>
                      <a:r>
                        <a:rPr lang="it-IT" sz="1400" dirty="0" smtClean="0"/>
                        <a:t>101.0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err="1" smtClean="0"/>
                        <a:t>Microfabbricazione</a:t>
                      </a:r>
                      <a:r>
                        <a:rPr lang="it-IT" sz="1400" dirty="0" smtClean="0"/>
                        <a:t> (maschere, reattivi, substrati, cariche evaporazione, </a:t>
                      </a:r>
                      <a:r>
                        <a:rPr lang="it-IT" sz="1400" dirty="0" err="1" smtClean="0"/>
                        <a:t>photoresist</a:t>
                      </a:r>
                      <a:r>
                        <a:rPr lang="it-IT" sz="1400" dirty="0" smtClean="0"/>
                        <a:t>), elio liquido, graphene, SQUID e MSA (</a:t>
                      </a:r>
                      <a:r>
                        <a:rPr lang="it-IT" sz="1400" dirty="0" err="1" smtClean="0"/>
                        <a:t>microwave</a:t>
                      </a:r>
                      <a:r>
                        <a:rPr lang="it-IT" sz="1400" dirty="0" smtClean="0"/>
                        <a:t> SQUID </a:t>
                      </a:r>
                      <a:r>
                        <a:rPr lang="it-IT" sz="1400" dirty="0" err="1" smtClean="0"/>
                        <a:t>amp</a:t>
                      </a:r>
                      <a:r>
                        <a:rPr lang="it-IT" sz="1400" dirty="0" smtClean="0"/>
                        <a:t>), </a:t>
                      </a:r>
                      <a:r>
                        <a:rPr lang="it-IT" sz="1400" dirty="0" err="1" smtClean="0"/>
                        <a:t>Microwave</a:t>
                      </a:r>
                      <a:r>
                        <a:rPr lang="it-IT" sz="1400" dirty="0" smtClean="0"/>
                        <a:t> passive </a:t>
                      </a:r>
                      <a:r>
                        <a:rPr lang="it-IT" sz="1400" dirty="0" err="1" smtClean="0"/>
                        <a:t>components</a:t>
                      </a:r>
                      <a:r>
                        <a:rPr lang="it-IT" sz="1400" dirty="0" smtClean="0"/>
                        <a:t> (</a:t>
                      </a:r>
                      <a:r>
                        <a:rPr lang="it-IT" sz="1400" dirty="0" err="1" smtClean="0"/>
                        <a:t>circulators</a:t>
                      </a:r>
                      <a:r>
                        <a:rPr lang="it-IT" sz="1400" dirty="0" smtClean="0"/>
                        <a:t>, </a:t>
                      </a:r>
                      <a:r>
                        <a:rPr lang="it-IT" sz="1400" dirty="0" err="1" smtClean="0"/>
                        <a:t>directional</a:t>
                      </a:r>
                      <a:r>
                        <a:rPr lang="it-IT" sz="1400" dirty="0" smtClean="0"/>
                        <a:t> </a:t>
                      </a:r>
                      <a:r>
                        <a:rPr lang="it-IT" sz="1400" dirty="0" err="1" smtClean="0"/>
                        <a:t>couplers</a:t>
                      </a:r>
                      <a:r>
                        <a:rPr lang="it-IT" sz="1400" dirty="0" smtClean="0"/>
                        <a:t>, </a:t>
                      </a:r>
                      <a:r>
                        <a:rPr lang="it-IT" sz="1400" dirty="0" err="1" smtClean="0"/>
                        <a:t>attenuators</a:t>
                      </a:r>
                      <a:r>
                        <a:rPr lang="it-IT" sz="1400" dirty="0" smtClean="0"/>
                        <a:t>, </a:t>
                      </a:r>
                      <a:r>
                        <a:rPr lang="it-IT" sz="1400" dirty="0" err="1" smtClean="0"/>
                        <a:t>filters</a:t>
                      </a:r>
                      <a:r>
                        <a:rPr lang="it-IT" sz="1400" dirty="0" smtClean="0"/>
                        <a:t>, </a:t>
                      </a:r>
                      <a:r>
                        <a:rPr lang="it-IT" sz="1400" dirty="0" err="1" smtClean="0"/>
                        <a:t>coaxial</a:t>
                      </a:r>
                      <a:r>
                        <a:rPr lang="it-IT" sz="1400" dirty="0" smtClean="0"/>
                        <a:t> </a:t>
                      </a:r>
                      <a:r>
                        <a:rPr lang="it-IT" sz="1400" dirty="0" err="1" smtClean="0"/>
                        <a:t>cables</a:t>
                      </a:r>
                      <a:r>
                        <a:rPr lang="it-IT" sz="1400" dirty="0" smtClean="0"/>
                        <a:t>…), </a:t>
                      </a:r>
                      <a:r>
                        <a:rPr lang="it-IT" sz="1400" dirty="0" err="1" smtClean="0"/>
                        <a:t>cryospares</a:t>
                      </a:r>
                      <a:r>
                        <a:rPr lang="it-IT" sz="1400" dirty="0" smtClean="0"/>
                        <a:t>, </a:t>
                      </a:r>
                      <a:endParaRPr lang="en-US" sz="1400" dirty="0"/>
                    </a:p>
                  </a:txBody>
                  <a:tcPr/>
                </a:tc>
              </a:tr>
              <a:tr h="598968">
                <a:tc>
                  <a:txBody>
                    <a:bodyPr/>
                    <a:lstStyle/>
                    <a:p>
                      <a:r>
                        <a:rPr lang="it-IT" sz="1400" dirty="0" smtClean="0"/>
                        <a:t>Manutenzione</a:t>
                      </a:r>
                      <a:endParaRPr lang="en-US" sz="1400" dirty="0"/>
                    </a:p>
                  </a:txBody>
                  <a:tcPr/>
                </a:tc>
                <a:tc>
                  <a:txBody>
                    <a:bodyPr/>
                    <a:lstStyle/>
                    <a:p>
                      <a:r>
                        <a:rPr lang="it-IT" sz="1400" dirty="0" smtClean="0"/>
                        <a:t>2.0</a:t>
                      </a:r>
                      <a:endParaRPr lang="en-US" sz="1400" dirty="0"/>
                    </a:p>
                  </a:txBody>
                  <a:tcPr/>
                </a:tc>
                <a:tc>
                  <a:txBody>
                    <a:bodyPr/>
                    <a:lstStyle/>
                    <a:p>
                      <a:r>
                        <a:rPr lang="it-IT" sz="1400" dirty="0" smtClean="0"/>
                        <a:t>2.0</a:t>
                      </a:r>
                      <a:endParaRPr lang="en-US" sz="1400" dirty="0"/>
                    </a:p>
                  </a:txBody>
                  <a:tcPr/>
                </a:tc>
                <a:tc>
                  <a:txBody>
                    <a:bodyPr/>
                    <a:lstStyle/>
                    <a:p>
                      <a:r>
                        <a:rPr lang="it-IT" sz="1400" dirty="0" smtClean="0"/>
                        <a:t>2.0</a:t>
                      </a:r>
                      <a:endParaRPr lang="en-US" sz="1400" dirty="0"/>
                    </a:p>
                  </a:txBody>
                  <a:tcPr/>
                </a:tc>
                <a:tc>
                  <a:txBody>
                    <a:bodyPr/>
                    <a:lstStyle/>
                    <a:p>
                      <a:r>
                        <a:rPr lang="it-IT" sz="1400" dirty="0" smtClean="0"/>
                        <a:t>6.0</a:t>
                      </a:r>
                      <a:endParaRPr lang="en-US" sz="1400" dirty="0"/>
                    </a:p>
                  </a:txBody>
                  <a:tcPr/>
                </a:tc>
                <a:tc>
                  <a:txBody>
                    <a:bodyPr/>
                    <a:lstStyle/>
                    <a:p>
                      <a:r>
                        <a:rPr lang="it-IT" sz="1400" dirty="0" smtClean="0"/>
                        <a:t>Refrigeratore </a:t>
                      </a:r>
                      <a:r>
                        <a:rPr lang="it-IT" sz="1400" dirty="0" err="1" smtClean="0"/>
                        <a:t>cryogen</a:t>
                      </a:r>
                      <a:r>
                        <a:rPr lang="it-IT" sz="1400" dirty="0" smtClean="0"/>
                        <a:t> free, pompe, </a:t>
                      </a:r>
                      <a:r>
                        <a:rPr lang="it-IT" sz="1400" dirty="0" err="1" smtClean="0"/>
                        <a:t>xps</a:t>
                      </a:r>
                      <a:r>
                        <a:rPr lang="it-IT" sz="1400" dirty="0" smtClean="0"/>
                        <a:t> (anodo X), </a:t>
                      </a:r>
                      <a:r>
                        <a:rPr lang="it-IT" sz="1400" dirty="0" err="1" smtClean="0"/>
                        <a:t>raman</a:t>
                      </a:r>
                      <a:r>
                        <a:rPr lang="it-IT" sz="1400" dirty="0" smtClean="0"/>
                        <a:t>, elettronica</a:t>
                      </a:r>
                      <a:endParaRPr lang="en-US" sz="1400" dirty="0"/>
                    </a:p>
                  </a:txBody>
                  <a:tcPr/>
                </a:tc>
              </a:tr>
              <a:tr h="684535">
                <a:tc>
                  <a:txBody>
                    <a:bodyPr/>
                    <a:lstStyle/>
                    <a:p>
                      <a:r>
                        <a:rPr lang="it-IT" sz="1400" dirty="0" smtClean="0"/>
                        <a:t>Inventario</a:t>
                      </a:r>
                      <a:endParaRPr lang="en-US" sz="1400" dirty="0"/>
                    </a:p>
                  </a:txBody>
                  <a:tcPr/>
                </a:tc>
                <a:tc>
                  <a:txBody>
                    <a:bodyPr/>
                    <a:lstStyle/>
                    <a:p>
                      <a:r>
                        <a:rPr lang="it-IT" sz="1400" dirty="0" smtClean="0"/>
                        <a:t>15.0</a:t>
                      </a:r>
                      <a:endParaRPr lang="en-US" sz="1400" dirty="0"/>
                    </a:p>
                  </a:txBody>
                  <a:tcPr/>
                </a:tc>
                <a:tc>
                  <a:txBody>
                    <a:bodyPr/>
                    <a:lstStyle/>
                    <a:p>
                      <a:endParaRPr lang="en-US" sz="1400" dirty="0"/>
                    </a:p>
                  </a:txBody>
                  <a:tcPr/>
                </a:tc>
                <a:tc>
                  <a:txBody>
                    <a:bodyPr/>
                    <a:lstStyle/>
                    <a:p>
                      <a:endParaRPr lang="en-US" sz="1400"/>
                    </a:p>
                  </a:txBody>
                  <a:tcPr/>
                </a:tc>
                <a:tc>
                  <a:txBody>
                    <a:bodyPr/>
                    <a:lstStyle/>
                    <a:p>
                      <a:r>
                        <a:rPr lang="it-IT" sz="1400" dirty="0" smtClean="0"/>
                        <a:t>15.0</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it-IT" sz="1400" dirty="0" smtClean="0"/>
                        <a:t>Scheda acquisizione veloce, HEMT </a:t>
                      </a:r>
                      <a:r>
                        <a:rPr lang="it-IT" sz="1400" dirty="0" err="1" smtClean="0"/>
                        <a:t>amp</a:t>
                      </a:r>
                      <a:endParaRPr lang="en-US" sz="1400" dirty="0" smtClean="0"/>
                    </a:p>
                    <a:p>
                      <a:endParaRPr lang="en-US" sz="2000" dirty="0"/>
                    </a:p>
                  </a:txBody>
                  <a:tcPr/>
                </a:tc>
              </a:tr>
              <a:tr h="342267">
                <a:tc>
                  <a:txBody>
                    <a:bodyPr/>
                    <a:lstStyle/>
                    <a:p>
                      <a:r>
                        <a:rPr lang="it-IT" sz="1400" dirty="0" smtClean="0"/>
                        <a:t>tot</a:t>
                      </a:r>
                      <a:endParaRPr lang="en-US" sz="1400" dirty="0"/>
                    </a:p>
                  </a:txBody>
                  <a:tcPr/>
                </a:tc>
                <a:tc>
                  <a:txBody>
                    <a:bodyPr/>
                    <a:lstStyle/>
                    <a:p>
                      <a:r>
                        <a:rPr lang="it-IT" sz="1400" dirty="0" smtClean="0"/>
                        <a:t>44.0</a:t>
                      </a:r>
                      <a:endParaRPr lang="en-US" sz="1400" dirty="0"/>
                    </a:p>
                  </a:txBody>
                  <a:tcPr/>
                </a:tc>
                <a:tc>
                  <a:txBody>
                    <a:bodyPr/>
                    <a:lstStyle/>
                    <a:p>
                      <a:r>
                        <a:rPr lang="it-IT" sz="1400" dirty="0" smtClean="0"/>
                        <a:t>49.0</a:t>
                      </a:r>
                      <a:endParaRPr lang="en-US" sz="1400" dirty="0"/>
                    </a:p>
                  </a:txBody>
                  <a:tcPr/>
                </a:tc>
                <a:tc>
                  <a:txBody>
                    <a:bodyPr/>
                    <a:lstStyle/>
                    <a:p>
                      <a:r>
                        <a:rPr lang="it-IT" sz="1400" dirty="0" smtClean="0"/>
                        <a:t>37.0</a:t>
                      </a:r>
                      <a:endParaRPr lang="en-US" sz="1400" dirty="0"/>
                    </a:p>
                  </a:txBody>
                  <a:tcPr/>
                </a:tc>
                <a:tc>
                  <a:txBody>
                    <a:bodyPr/>
                    <a:lstStyle/>
                    <a:p>
                      <a:r>
                        <a:rPr lang="it-IT" sz="1400" dirty="0" smtClean="0"/>
                        <a:t>130.0</a:t>
                      </a:r>
                      <a:endParaRPr lang="en-US" sz="1400" dirty="0"/>
                    </a:p>
                  </a:txBody>
                  <a:tcPr/>
                </a:tc>
                <a:tc>
                  <a:txBody>
                    <a:bodyPr/>
                    <a:lstStyle/>
                    <a:p>
                      <a:endParaRPr lang="en-US" sz="2000" dirty="0"/>
                    </a:p>
                  </a:txBody>
                  <a:tcPr/>
                </a:tc>
              </a:tr>
            </a:tbl>
          </a:graphicData>
        </a:graphic>
      </p:graphicFrame>
    </p:spTree>
    <p:extLst>
      <p:ext uri="{BB962C8B-B14F-4D97-AF65-F5344CB8AC3E}">
        <p14:creationId xmlns:p14="http://schemas.microsoft.com/office/powerpoint/2010/main" val="21603823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5769922" y="3211561"/>
            <a:ext cx="580608" cy="369332"/>
          </a:xfrm>
          <a:prstGeom prst="rect">
            <a:avLst/>
          </a:prstGeom>
          <a:noFill/>
        </p:spPr>
        <p:txBody>
          <a:bodyPr wrap="none" rtlCol="0">
            <a:spAutoFit/>
          </a:bodyPr>
          <a:lstStyle/>
          <a:p>
            <a:r>
              <a:rPr lang="it-IT" dirty="0" smtClean="0"/>
              <a:t>Fine</a:t>
            </a:r>
            <a:endParaRPr lang="en-US" dirty="0"/>
          </a:p>
        </p:txBody>
      </p:sp>
    </p:spTree>
    <p:extLst>
      <p:ext uri="{BB962C8B-B14F-4D97-AF65-F5344CB8AC3E}">
        <p14:creationId xmlns:p14="http://schemas.microsoft.com/office/powerpoint/2010/main" val="1463552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20913" y="857712"/>
            <a:ext cx="8915400" cy="5293757"/>
          </a:xfrm>
          <a:prstGeom prst="rect">
            <a:avLst/>
          </a:prstGeom>
          <a:noFill/>
        </p:spPr>
        <p:txBody>
          <a:bodyPr wrap="square" rtlCol="0">
            <a:spAutoFit/>
          </a:bodyPr>
          <a:lstStyle/>
          <a:p>
            <a:pPr algn="ctr"/>
            <a:r>
              <a:rPr lang="en-US" sz="1600" b="1" dirty="0" smtClean="0">
                <a:latin typeface="Comic Sans MS" panose="030F0702030302020204" pitchFamily="66" charset="0"/>
              </a:rPr>
              <a:t>Production Methods</a:t>
            </a:r>
          </a:p>
          <a:p>
            <a:pPr algn="just"/>
            <a:endParaRPr lang="en-US" sz="1400" dirty="0" smtClean="0">
              <a:latin typeface="Comic Sans MS" panose="030F0702030302020204" pitchFamily="66" charset="0"/>
            </a:endParaRPr>
          </a:p>
          <a:p>
            <a:pPr algn="just"/>
            <a:r>
              <a:rPr lang="en-US" sz="1400" b="1" dirty="0" smtClean="0">
                <a:latin typeface="Comic Sans MS" panose="030F0702030302020204" pitchFamily="66" charset="0"/>
              </a:rPr>
              <a:t>Exfoliated graphene</a:t>
            </a:r>
          </a:p>
          <a:p>
            <a:pPr algn="just"/>
            <a:r>
              <a:rPr lang="en-US" sz="1400" dirty="0">
                <a:latin typeface="Comic Sans MS" panose="030F0702030302020204" pitchFamily="66" charset="0"/>
              </a:rPr>
              <a:t>F</a:t>
            </a:r>
            <a:r>
              <a:rPr lang="en-US" sz="1400" dirty="0" smtClean="0">
                <a:latin typeface="Comic Sans MS" panose="030F0702030302020204" pitchFamily="66" charset="0"/>
              </a:rPr>
              <a:t>rom graphite and adhesive tape to repeatedly split graphite crystals into increasingly thinner pieces. The tape with graphene is dissolved in acetone, and, then some monolayers can sediment on a </a:t>
            </a:r>
            <a:r>
              <a:rPr lang="en-US" sz="1400" dirty="0">
                <a:latin typeface="Comic Sans MS" panose="030F0702030302020204" pitchFamily="66" charset="0"/>
              </a:rPr>
              <a:t>silicon </a:t>
            </a:r>
            <a:r>
              <a:rPr lang="en-US" sz="1400" dirty="0" smtClean="0">
                <a:latin typeface="Comic Sans MS" panose="030F0702030302020204" pitchFamily="66" charset="0"/>
              </a:rPr>
              <a:t>wafer (</a:t>
            </a:r>
            <a:r>
              <a:rPr lang="en-US" sz="1400" dirty="0" err="1" smtClean="0">
                <a:latin typeface="Comic Sans MS" panose="030F0702030302020204" pitchFamily="66" charset="0"/>
              </a:rPr>
              <a:t>Geim</a:t>
            </a:r>
            <a:r>
              <a:rPr lang="en-US" sz="1400" dirty="0" smtClean="0">
                <a:latin typeface="Comic Sans MS" panose="030F0702030302020204" pitchFamily="66" charset="0"/>
              </a:rPr>
              <a:t> and </a:t>
            </a:r>
            <a:r>
              <a:rPr lang="en-US" sz="1400" dirty="0" err="1" smtClean="0">
                <a:latin typeface="Comic Sans MS" panose="030F0702030302020204" pitchFamily="66" charset="0"/>
              </a:rPr>
              <a:t>Novoselov</a:t>
            </a:r>
            <a:r>
              <a:rPr lang="en-US" sz="1400" dirty="0" smtClean="0">
                <a:latin typeface="Comic Sans MS" panose="030F0702030302020204" pitchFamily="66" charset="0"/>
              </a:rPr>
              <a:t>, Manchester </a:t>
            </a:r>
            <a:r>
              <a:rPr lang="en-US" sz="1400" dirty="0">
                <a:latin typeface="Comic Sans MS" panose="030F0702030302020204" pitchFamily="66" charset="0"/>
              </a:rPr>
              <a:t>2004</a:t>
            </a:r>
            <a:r>
              <a:rPr lang="en-US" sz="1400" dirty="0" smtClean="0">
                <a:latin typeface="Comic Sans MS" panose="030F0702030302020204" pitchFamily="66" charset="0"/>
              </a:rPr>
              <a:t>). Best quality.</a:t>
            </a:r>
          </a:p>
          <a:p>
            <a:pPr algn="just"/>
            <a:endParaRPr lang="en-US" sz="1400" dirty="0" smtClean="0">
              <a:latin typeface="Comic Sans MS" panose="030F0702030302020204" pitchFamily="66" charset="0"/>
            </a:endParaRPr>
          </a:p>
          <a:p>
            <a:pPr algn="just"/>
            <a:r>
              <a:rPr lang="en-US" sz="1400" b="1" dirty="0" smtClean="0">
                <a:latin typeface="Comic Sans MS" panose="030F0702030302020204" pitchFamily="66" charset="0"/>
              </a:rPr>
              <a:t>Epitaxial growth on silicon carbide</a:t>
            </a:r>
          </a:p>
          <a:p>
            <a:pPr algn="just"/>
            <a:r>
              <a:rPr lang="en-US" sz="1400" dirty="0" smtClean="0">
                <a:latin typeface="Comic Sans MS" panose="030F0702030302020204" pitchFamily="66" charset="0"/>
              </a:rPr>
              <a:t>From silicon carbide (</a:t>
            </a:r>
            <a:r>
              <a:rPr lang="en-US" sz="1400" dirty="0" err="1" smtClean="0">
                <a:latin typeface="Comic Sans MS" panose="030F0702030302020204" pitchFamily="66" charset="0"/>
              </a:rPr>
              <a:t>SiC</a:t>
            </a:r>
            <a:r>
              <a:rPr lang="en-US" sz="1400" dirty="0" smtClean="0">
                <a:latin typeface="Comic Sans MS" panose="030F0702030302020204" pitchFamily="66" charset="0"/>
              </a:rPr>
              <a:t>) at high temperatures (&gt;1,100 °C) under low pressures (~10</a:t>
            </a:r>
            <a:r>
              <a:rPr lang="en-US" sz="1400" baseline="30000" dirty="0" smtClean="0">
                <a:latin typeface="Comic Sans MS" panose="030F0702030302020204" pitchFamily="66" charset="0"/>
              </a:rPr>
              <a:t>−6</a:t>
            </a:r>
            <a:r>
              <a:rPr lang="en-US" sz="1400" dirty="0" smtClean="0">
                <a:latin typeface="Comic Sans MS" panose="030F0702030302020204" pitchFamily="66" charset="0"/>
              </a:rPr>
              <a:t> </a:t>
            </a:r>
            <a:r>
              <a:rPr lang="en-US" sz="1400" dirty="0" err="1" smtClean="0">
                <a:latin typeface="Comic Sans MS" panose="030F0702030302020204" pitchFamily="66" charset="0"/>
              </a:rPr>
              <a:t>torr</a:t>
            </a:r>
            <a:r>
              <a:rPr lang="en-US" sz="1400" dirty="0" smtClean="0">
                <a:latin typeface="Comic Sans MS" panose="030F0702030302020204" pitchFamily="66" charset="0"/>
              </a:rPr>
              <a:t>).</a:t>
            </a:r>
          </a:p>
          <a:p>
            <a:pPr algn="just"/>
            <a:r>
              <a:rPr lang="en-US" sz="1400" dirty="0">
                <a:latin typeface="Comic Sans MS" panose="030F0702030302020204" pitchFamily="66" charset="0"/>
              </a:rPr>
              <a:t>D</a:t>
            </a:r>
            <a:r>
              <a:rPr lang="en-US" sz="1400" dirty="0" smtClean="0">
                <a:latin typeface="Comic Sans MS" panose="030F0702030302020204" pitchFamily="66" charset="0"/>
              </a:rPr>
              <a:t>imensions dependent upon the size of the </a:t>
            </a:r>
            <a:r>
              <a:rPr lang="en-US" sz="1400" dirty="0" err="1" smtClean="0">
                <a:latin typeface="Comic Sans MS" panose="030F0702030302020204" pitchFamily="66" charset="0"/>
              </a:rPr>
              <a:t>SiC</a:t>
            </a:r>
            <a:r>
              <a:rPr lang="en-US" sz="1400" dirty="0" smtClean="0">
                <a:latin typeface="Comic Sans MS" panose="030F0702030302020204" pitchFamily="66" charset="0"/>
              </a:rPr>
              <a:t> substrate (wafer). </a:t>
            </a:r>
          </a:p>
          <a:p>
            <a:pPr algn="just"/>
            <a:r>
              <a:rPr lang="en-US" sz="1400" dirty="0" smtClean="0">
                <a:latin typeface="Comic Sans MS" panose="030F0702030302020204" pitchFamily="66" charset="0"/>
              </a:rPr>
              <a:t>The face of the </a:t>
            </a:r>
            <a:r>
              <a:rPr lang="en-US" sz="1400" dirty="0" err="1" smtClean="0">
                <a:latin typeface="Comic Sans MS" panose="030F0702030302020204" pitchFamily="66" charset="0"/>
              </a:rPr>
              <a:t>SiC</a:t>
            </a:r>
            <a:r>
              <a:rPr lang="en-US" sz="1400" dirty="0" smtClean="0">
                <a:latin typeface="Comic Sans MS" panose="030F0702030302020204" pitchFamily="66" charset="0"/>
              </a:rPr>
              <a:t> used (Si or C) influences thickness, mobility and carrier density of the graphene.</a:t>
            </a:r>
          </a:p>
          <a:p>
            <a:pPr algn="just"/>
            <a:r>
              <a:rPr lang="en-US" sz="1400" dirty="0" smtClean="0">
                <a:latin typeface="Comic Sans MS" panose="030F0702030302020204" pitchFamily="66" charset="0"/>
              </a:rPr>
              <a:t>Epitaxial graphene on </a:t>
            </a:r>
            <a:r>
              <a:rPr lang="en-US" sz="1400" dirty="0" err="1" smtClean="0">
                <a:latin typeface="Comic Sans MS" panose="030F0702030302020204" pitchFamily="66" charset="0"/>
              </a:rPr>
              <a:t>SiC</a:t>
            </a:r>
            <a:r>
              <a:rPr lang="en-US" sz="1400" dirty="0" smtClean="0">
                <a:latin typeface="Comic Sans MS" panose="030F0702030302020204" pitchFamily="66" charset="0"/>
              </a:rPr>
              <a:t> can be patterned using standard microelectronics methods.</a:t>
            </a:r>
          </a:p>
          <a:p>
            <a:pPr algn="just"/>
            <a:endParaRPr lang="en-US" sz="1400" dirty="0" smtClean="0">
              <a:latin typeface="Comic Sans MS" panose="030F0702030302020204" pitchFamily="66" charset="0"/>
            </a:endParaRPr>
          </a:p>
          <a:p>
            <a:pPr algn="just"/>
            <a:r>
              <a:rPr lang="en-US" sz="1400" b="1" dirty="0" smtClean="0">
                <a:latin typeface="Comic Sans MS" panose="030F0702030302020204" pitchFamily="66" charset="0"/>
              </a:rPr>
              <a:t>Epitaxial growth on metal substrates</a:t>
            </a:r>
          </a:p>
          <a:p>
            <a:pPr algn="just"/>
            <a:r>
              <a:rPr lang="en-US" sz="1400" dirty="0">
                <a:latin typeface="Comic Sans MS" panose="030F0702030302020204" pitchFamily="66" charset="0"/>
              </a:rPr>
              <a:t>T</a:t>
            </a:r>
            <a:r>
              <a:rPr lang="en-US" sz="1400" dirty="0" smtClean="0">
                <a:latin typeface="Comic Sans MS" panose="030F0702030302020204" pitchFamily="66" charset="0"/>
              </a:rPr>
              <a:t>he atomic structure of a metal substrate to seed the growth of the graphene.</a:t>
            </a:r>
          </a:p>
          <a:p>
            <a:pPr algn="just"/>
            <a:r>
              <a:rPr lang="en-US" sz="1400" dirty="0" smtClean="0">
                <a:latin typeface="Comic Sans MS" panose="030F0702030302020204" pitchFamily="66" charset="0"/>
              </a:rPr>
              <a:t>High-quality sheets of </a:t>
            </a:r>
            <a:r>
              <a:rPr lang="en-US" sz="1400" b="1" dirty="0" smtClean="0">
                <a:latin typeface="Comic Sans MS" panose="030F0702030302020204" pitchFamily="66" charset="0"/>
              </a:rPr>
              <a:t>few-layer graphene </a:t>
            </a:r>
            <a:r>
              <a:rPr lang="en-US" sz="1400" dirty="0" smtClean="0">
                <a:latin typeface="Comic Sans MS" panose="030F0702030302020204" pitchFamily="66" charset="0"/>
              </a:rPr>
              <a:t>(&gt;1 cm</a:t>
            </a:r>
            <a:r>
              <a:rPr lang="en-US" sz="1400" baseline="30000" dirty="0" smtClean="0">
                <a:latin typeface="Comic Sans MS" panose="030F0702030302020204" pitchFamily="66" charset="0"/>
              </a:rPr>
              <a:t>2</a:t>
            </a:r>
            <a:r>
              <a:rPr lang="en-US" sz="1400" dirty="0" smtClean="0">
                <a:latin typeface="Comic Sans MS" panose="030F0702030302020204" pitchFamily="66" charset="0"/>
              </a:rPr>
              <a:t>) via </a:t>
            </a:r>
            <a:r>
              <a:rPr lang="en-US" sz="1400" b="1" dirty="0" smtClean="0">
                <a:latin typeface="Comic Sans MS" panose="030F0702030302020204" pitchFamily="66" charset="0"/>
              </a:rPr>
              <a:t>chemical vapor deposition </a:t>
            </a:r>
            <a:r>
              <a:rPr lang="en-US" sz="1400" dirty="0" smtClean="0">
                <a:latin typeface="Comic Sans MS" panose="030F0702030302020204" pitchFamily="66" charset="0"/>
              </a:rPr>
              <a:t>(CVD) on thin </a:t>
            </a:r>
            <a:r>
              <a:rPr lang="en-US" sz="1400" b="1" dirty="0" smtClean="0">
                <a:latin typeface="Comic Sans MS" panose="030F0702030302020204" pitchFamily="66" charset="0"/>
              </a:rPr>
              <a:t>nickel</a:t>
            </a:r>
            <a:r>
              <a:rPr lang="en-US" sz="1400" dirty="0" smtClean="0">
                <a:latin typeface="Comic Sans MS" panose="030F0702030302020204" pitchFamily="66" charset="0"/>
              </a:rPr>
              <a:t> films with methane as a carbon source. These sheets can be transferred to various substrates.</a:t>
            </a:r>
          </a:p>
          <a:p>
            <a:pPr algn="just"/>
            <a:r>
              <a:rPr lang="en-US" sz="1400" dirty="0" smtClean="0">
                <a:latin typeface="Comic Sans MS" panose="030F0702030302020204" pitchFamily="66" charset="0"/>
              </a:rPr>
              <a:t>Improvement with </a:t>
            </a:r>
            <a:r>
              <a:rPr lang="en-US" sz="1400" b="1" dirty="0" smtClean="0">
                <a:latin typeface="Comic Sans MS" panose="030F0702030302020204" pitchFamily="66" charset="0"/>
              </a:rPr>
              <a:t>copper</a:t>
            </a:r>
            <a:r>
              <a:rPr lang="en-US" sz="1400" dirty="0" smtClean="0">
                <a:latin typeface="Comic Sans MS" panose="030F0702030302020204" pitchFamily="66" charset="0"/>
              </a:rPr>
              <a:t> foil; at very low pressure, the growth of graphene automatically stops after a </a:t>
            </a:r>
            <a:r>
              <a:rPr lang="en-US" sz="1400" b="1" dirty="0" smtClean="0">
                <a:latin typeface="Comic Sans MS" panose="030F0702030302020204" pitchFamily="66" charset="0"/>
              </a:rPr>
              <a:t>single graphene layer</a:t>
            </a:r>
            <a:r>
              <a:rPr lang="en-US" sz="1400" dirty="0" smtClean="0">
                <a:latin typeface="Comic Sans MS" panose="030F0702030302020204" pitchFamily="66" charset="0"/>
              </a:rPr>
              <a:t> forms, and arbitrarily large graphene films can be created. </a:t>
            </a:r>
          </a:p>
          <a:p>
            <a:pPr algn="just"/>
            <a:r>
              <a:rPr lang="en-US" sz="1400" dirty="0" smtClean="0">
                <a:latin typeface="Comic Sans MS" panose="030F0702030302020204" pitchFamily="66" charset="0"/>
              </a:rPr>
              <a:t>When methane is replaced by ethane or propane growth of </a:t>
            </a:r>
            <a:r>
              <a:rPr lang="en-US" sz="1400" b="1" dirty="0" smtClean="0">
                <a:latin typeface="Comic Sans MS" panose="030F0702030302020204" pitchFamily="66" charset="0"/>
              </a:rPr>
              <a:t>bilayer graphene</a:t>
            </a:r>
            <a:r>
              <a:rPr lang="en-US" sz="1400" dirty="0" smtClean="0">
                <a:latin typeface="Comic Sans MS" panose="030F0702030302020204" pitchFamily="66" charset="0"/>
              </a:rPr>
              <a:t>.</a:t>
            </a:r>
          </a:p>
          <a:p>
            <a:pPr algn="just"/>
            <a:endParaRPr lang="en-US" sz="1400" dirty="0" smtClean="0">
              <a:latin typeface="Comic Sans MS" panose="030F0702030302020204" pitchFamily="66" charset="0"/>
            </a:endParaRPr>
          </a:p>
          <a:p>
            <a:pPr algn="just"/>
            <a:r>
              <a:rPr lang="en-US" sz="1400" b="1" dirty="0" smtClean="0">
                <a:latin typeface="Comic Sans MS" panose="030F0702030302020204" pitchFamily="66" charset="0"/>
              </a:rPr>
              <a:t>Other methods </a:t>
            </a:r>
            <a:r>
              <a:rPr lang="en-US" sz="1400" dirty="0" smtClean="0">
                <a:latin typeface="Comic Sans MS" panose="030F0702030302020204" pitchFamily="66" charset="0"/>
              </a:rPr>
              <a:t>(Graphite oxide reduction, Growth from metal-carbon melts, Pyrolysis of sodium </a:t>
            </a:r>
            <a:r>
              <a:rPr lang="en-US" sz="1400" dirty="0" err="1" smtClean="0">
                <a:latin typeface="Comic Sans MS" panose="030F0702030302020204" pitchFamily="66" charset="0"/>
              </a:rPr>
              <a:t>ethoxide</a:t>
            </a:r>
            <a:r>
              <a:rPr lang="en-US" sz="1400" dirty="0" smtClean="0">
                <a:latin typeface="Comic Sans MS" panose="030F0702030302020204" pitchFamily="66" charset="0"/>
              </a:rPr>
              <a:t>…)</a:t>
            </a:r>
          </a:p>
          <a:p>
            <a:pPr algn="just"/>
            <a:endParaRPr lang="en-US" sz="1400" b="1" dirty="0" smtClean="0">
              <a:latin typeface="Comic Sans MS" panose="030F0702030302020204" pitchFamily="66" charset="0"/>
            </a:endParaRPr>
          </a:p>
        </p:txBody>
      </p:sp>
    </p:spTree>
    <p:extLst>
      <p:ext uri="{BB962C8B-B14F-4D97-AF65-F5344CB8AC3E}">
        <p14:creationId xmlns:p14="http://schemas.microsoft.com/office/powerpoint/2010/main" val="27755352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p:cNvSpPr txBox="1"/>
          <p:nvPr/>
        </p:nvSpPr>
        <p:spPr>
          <a:xfrm>
            <a:off x="1691933" y="733425"/>
            <a:ext cx="8915400" cy="5693866"/>
          </a:xfrm>
          <a:prstGeom prst="rect">
            <a:avLst/>
          </a:prstGeom>
          <a:noFill/>
        </p:spPr>
        <p:txBody>
          <a:bodyPr wrap="square" rtlCol="0">
            <a:spAutoFit/>
          </a:bodyPr>
          <a:lstStyle/>
          <a:p>
            <a:pPr algn="ctr"/>
            <a:r>
              <a:rPr lang="en-US" b="1" dirty="0" smtClean="0">
                <a:latin typeface="Comic Sans MS" panose="030F0702030302020204" pitchFamily="66" charset="0"/>
              </a:rPr>
              <a:t>General Properties of Graphene</a:t>
            </a:r>
          </a:p>
          <a:p>
            <a:endParaRPr lang="it-IT" sz="1400" dirty="0" smtClean="0">
              <a:latin typeface="Comic Sans MS" panose="030F0702030302020204" pitchFamily="66" charset="0"/>
            </a:endParaRPr>
          </a:p>
          <a:p>
            <a:endParaRPr lang="en-US" sz="1400" dirty="0" smtClean="0">
              <a:latin typeface="Comic Sans MS" panose="030F0702030302020204" pitchFamily="66" charset="0"/>
            </a:endParaRPr>
          </a:p>
          <a:p>
            <a:pPr algn="just"/>
            <a:r>
              <a:rPr lang="en-US" sz="1600" b="1" dirty="0">
                <a:latin typeface="Comic Sans MS" panose="030F0702030302020204" pitchFamily="66" charset="0"/>
              </a:rPr>
              <a:t>Electron </a:t>
            </a:r>
            <a:r>
              <a:rPr lang="en-US" sz="1600" b="1" dirty="0" smtClean="0">
                <a:latin typeface="Comic Sans MS" panose="030F0702030302020204" pitchFamily="66" charset="0"/>
              </a:rPr>
              <a:t>transport</a:t>
            </a:r>
          </a:p>
          <a:p>
            <a:pPr algn="just"/>
            <a:r>
              <a:rPr lang="en-US" sz="1600" dirty="0">
                <a:latin typeface="Comic Sans MS" panose="030F0702030302020204" pitchFamily="66" charset="0"/>
              </a:rPr>
              <a:t>H</a:t>
            </a:r>
            <a:r>
              <a:rPr lang="en-US" sz="1600" dirty="0" smtClean="0">
                <a:latin typeface="Comic Sans MS" panose="030F0702030302020204" pitchFamily="66" charset="0"/>
              </a:rPr>
              <a:t>igh electron mobility at room temperature (200,000 cm</a:t>
            </a:r>
            <a:r>
              <a:rPr lang="en-US" sz="1600" baseline="30000" dirty="0" smtClean="0">
                <a:latin typeface="Comic Sans MS" panose="030F0702030302020204" pitchFamily="66" charset="0"/>
              </a:rPr>
              <a:t>2</a:t>
            </a:r>
            <a:r>
              <a:rPr lang="en-US" sz="1600" dirty="0" smtClean="0">
                <a:latin typeface="Comic Sans MS" panose="030F0702030302020204" pitchFamily="66" charset="0"/>
              </a:rPr>
              <a:t>·V</a:t>
            </a:r>
            <a:r>
              <a:rPr lang="en-US" sz="1600" baseline="30000" dirty="0" smtClean="0">
                <a:latin typeface="Comic Sans MS" panose="030F0702030302020204" pitchFamily="66" charset="0"/>
              </a:rPr>
              <a:t>−1</a:t>
            </a:r>
            <a:r>
              <a:rPr lang="en-US" sz="1600" dirty="0" smtClean="0">
                <a:latin typeface="Comic Sans MS" panose="030F0702030302020204" pitchFamily="66" charset="0"/>
              </a:rPr>
              <a:t>·s</a:t>
            </a:r>
            <a:r>
              <a:rPr lang="en-US" sz="1600" baseline="30000" dirty="0" smtClean="0">
                <a:latin typeface="Comic Sans MS" panose="030F0702030302020204" pitchFamily="66" charset="0"/>
              </a:rPr>
              <a:t>−</a:t>
            </a:r>
            <a:r>
              <a:rPr lang="en-US" sz="1600" baseline="30000" dirty="0" smtClean="0">
                <a:latin typeface="Comic Sans MS" panose="030F0702030302020204" pitchFamily="66" charset="0"/>
              </a:rPr>
              <a:t>1</a:t>
            </a:r>
            <a:r>
              <a:rPr lang="en-US" sz="1600" dirty="0" smtClean="0">
                <a:latin typeface="Comic Sans MS" panose="030F0702030302020204" pitchFamily="66" charset="0"/>
              </a:rPr>
              <a:t>, achieved = predicted</a:t>
            </a:r>
            <a:r>
              <a:rPr lang="en-US" sz="1600" dirty="0" smtClean="0">
                <a:latin typeface="Comic Sans MS" panose="030F0702030302020204" pitchFamily="66" charset="0"/>
              </a:rPr>
              <a:t>) limited by scattering by </a:t>
            </a:r>
            <a:r>
              <a:rPr lang="en-US" sz="1600" dirty="0">
                <a:latin typeface="Comic Sans MS" panose="030F0702030302020204" pitchFamily="66" charset="0"/>
              </a:rPr>
              <a:t>the </a:t>
            </a:r>
            <a:r>
              <a:rPr lang="en-US" sz="1600" dirty="0" smtClean="0">
                <a:latin typeface="Comic Sans MS" panose="030F0702030302020204" pitchFamily="66" charset="0"/>
              </a:rPr>
              <a:t>acoustic phonons</a:t>
            </a:r>
            <a:endParaRPr lang="en-US" sz="1600" u="sng" dirty="0" smtClean="0">
              <a:latin typeface="Comic Sans MS" panose="030F0702030302020204" pitchFamily="66" charset="0"/>
            </a:endParaRPr>
          </a:p>
          <a:p>
            <a:pPr algn="just"/>
            <a:r>
              <a:rPr lang="en-US" sz="1600" dirty="0" smtClean="0">
                <a:latin typeface="Comic Sans MS" panose="030F0702030302020204" pitchFamily="66" charset="0"/>
              </a:rPr>
              <a:t>Resistivity = 10</a:t>
            </a:r>
            <a:r>
              <a:rPr lang="en-US" sz="1600" baseline="30000" dirty="0" smtClean="0">
                <a:latin typeface="Comic Sans MS" panose="030F0702030302020204" pitchFamily="66" charset="0"/>
              </a:rPr>
              <a:t>−6</a:t>
            </a:r>
            <a:r>
              <a:rPr lang="en-US" sz="1600" dirty="0" smtClean="0">
                <a:latin typeface="Comic Sans MS" panose="030F0702030302020204" pitchFamily="66" charset="0"/>
              </a:rPr>
              <a:t> </a:t>
            </a:r>
            <a:r>
              <a:rPr lang="en-US" sz="1600" dirty="0" err="1" smtClean="0">
                <a:latin typeface="Comic Sans MS" panose="030F0702030302020204" pitchFamily="66" charset="0"/>
              </a:rPr>
              <a:t>Ω·cm</a:t>
            </a:r>
            <a:r>
              <a:rPr lang="en-US" sz="1600" dirty="0" smtClean="0">
                <a:latin typeface="Comic Sans MS" panose="030F0702030302020204" pitchFamily="66" charset="0"/>
              </a:rPr>
              <a:t> (less than the </a:t>
            </a:r>
            <a:r>
              <a:rPr lang="en-US" sz="1600" dirty="0">
                <a:latin typeface="Comic Sans MS" panose="030F0702030302020204" pitchFamily="66" charset="0"/>
              </a:rPr>
              <a:t>resistivity </a:t>
            </a:r>
            <a:r>
              <a:rPr lang="en-US" sz="1600" dirty="0" smtClean="0">
                <a:latin typeface="Comic Sans MS" panose="030F0702030302020204" pitchFamily="66" charset="0"/>
              </a:rPr>
              <a:t>of silver</a:t>
            </a:r>
            <a:r>
              <a:rPr lang="en-US" sz="1600" dirty="0">
                <a:latin typeface="Comic Sans MS" panose="030F0702030302020204" pitchFamily="66" charset="0"/>
              </a:rPr>
              <a:t>) </a:t>
            </a:r>
          </a:p>
          <a:p>
            <a:pPr algn="just"/>
            <a:r>
              <a:rPr lang="en-US" sz="1600" dirty="0">
                <a:latin typeface="Comic Sans MS" panose="030F0702030302020204" pitchFamily="66" charset="0"/>
              </a:rPr>
              <a:t>O</a:t>
            </a:r>
            <a:r>
              <a:rPr lang="en-US" sz="1600" dirty="0" smtClean="0">
                <a:latin typeface="Comic Sans MS" panose="030F0702030302020204" pitchFamily="66" charset="0"/>
              </a:rPr>
              <a:t>ptical phonons of the substrate (ex. SiO</a:t>
            </a:r>
            <a:r>
              <a:rPr lang="en-US" sz="1600" baseline="-25000" dirty="0" smtClean="0">
                <a:latin typeface="Comic Sans MS" panose="030F0702030302020204" pitchFamily="66" charset="0"/>
              </a:rPr>
              <a:t>2</a:t>
            </a:r>
            <a:r>
              <a:rPr lang="en-US" sz="1600" dirty="0" smtClean="0">
                <a:latin typeface="Comic Sans MS" panose="030F0702030302020204" pitchFamily="66" charset="0"/>
              </a:rPr>
              <a:t> ) limits the mobility to 40,000 cm</a:t>
            </a:r>
            <a:r>
              <a:rPr lang="en-US" sz="1600" baseline="30000" dirty="0" smtClean="0">
                <a:latin typeface="Comic Sans MS" panose="030F0702030302020204" pitchFamily="66" charset="0"/>
              </a:rPr>
              <a:t>2</a:t>
            </a:r>
            <a:r>
              <a:rPr lang="en-US" sz="1600" dirty="0" smtClean="0">
                <a:latin typeface="Comic Sans MS" panose="030F0702030302020204" pitchFamily="66" charset="0"/>
              </a:rPr>
              <a:t>·V</a:t>
            </a:r>
            <a:r>
              <a:rPr lang="en-US" sz="1600" baseline="30000" dirty="0" smtClean="0">
                <a:latin typeface="Comic Sans MS" panose="030F0702030302020204" pitchFamily="66" charset="0"/>
              </a:rPr>
              <a:t>−1</a:t>
            </a:r>
            <a:r>
              <a:rPr lang="en-US" sz="1600" dirty="0" smtClean="0">
                <a:latin typeface="Comic Sans MS" panose="030F0702030302020204" pitchFamily="66" charset="0"/>
              </a:rPr>
              <a:t>·s</a:t>
            </a:r>
            <a:r>
              <a:rPr lang="en-US" sz="1600" baseline="30000" dirty="0" smtClean="0">
                <a:latin typeface="Comic Sans MS" panose="030F0702030302020204" pitchFamily="66" charset="0"/>
              </a:rPr>
              <a:t>−1</a:t>
            </a:r>
            <a:r>
              <a:rPr lang="en-US" sz="1600" dirty="0" smtClean="0">
                <a:latin typeface="Comic Sans MS" panose="030F0702030302020204" pitchFamily="66" charset="0"/>
              </a:rPr>
              <a:t>. Also dopant and ripples increase the resistivity</a:t>
            </a:r>
          </a:p>
          <a:p>
            <a:pPr algn="just"/>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Optical</a:t>
            </a:r>
          </a:p>
          <a:p>
            <a:pPr algn="just"/>
            <a:r>
              <a:rPr lang="en-US" sz="1600" dirty="0">
                <a:latin typeface="Comic Sans MS" panose="030F0702030302020204" pitchFamily="66" charset="0"/>
              </a:rPr>
              <a:t>E</a:t>
            </a:r>
            <a:r>
              <a:rPr lang="en-US" sz="1600" dirty="0" smtClean="0">
                <a:latin typeface="Comic Sans MS" panose="030F0702030302020204" pitchFamily="66" charset="0"/>
              </a:rPr>
              <a:t>lectrons </a:t>
            </a:r>
            <a:r>
              <a:rPr lang="en-US" sz="1600" dirty="0">
                <a:latin typeface="Comic Sans MS" panose="030F0702030302020204" pitchFamily="66" charset="0"/>
              </a:rPr>
              <a:t>behave as massless </a:t>
            </a:r>
            <a:r>
              <a:rPr lang="en-US" sz="1600" dirty="0" smtClean="0">
                <a:latin typeface="Comic Sans MS" panose="030F0702030302020204" pitchFamily="66" charset="0"/>
              </a:rPr>
              <a:t>two-dimensional particles </a:t>
            </a:r>
            <a:r>
              <a:rPr lang="en-US" sz="1600" dirty="0" smtClean="0">
                <a:latin typeface="Comic Sans MS" panose="030F0702030302020204" pitchFamily="66" charset="0"/>
              </a:rPr>
              <a:t>=&gt; wavelength-independent </a:t>
            </a:r>
            <a:r>
              <a:rPr lang="en-US" sz="1600" dirty="0">
                <a:latin typeface="Comic Sans MS" panose="030F0702030302020204" pitchFamily="66" charset="0"/>
              </a:rPr>
              <a:t>absorption </a:t>
            </a:r>
            <a:r>
              <a:rPr lang="en-US" sz="1600" dirty="0" smtClean="0">
                <a:latin typeface="Comic Sans MS" panose="030F0702030302020204" pitchFamily="66" charset="0"/>
              </a:rPr>
              <a:t>(=2.3%) </a:t>
            </a:r>
            <a:r>
              <a:rPr lang="en-US" sz="1600" dirty="0">
                <a:latin typeface="Comic Sans MS" panose="030F0702030302020204" pitchFamily="66" charset="0"/>
              </a:rPr>
              <a:t>for normal incident light below </a:t>
            </a:r>
            <a:r>
              <a:rPr lang="en-US" sz="1600" dirty="0" smtClean="0">
                <a:latin typeface="Comic Sans MS" panose="030F0702030302020204" pitchFamily="66" charset="0"/>
              </a:rPr>
              <a:t>~ 3 eV (very high </a:t>
            </a:r>
            <a:r>
              <a:rPr lang="en-US" sz="1600" dirty="0">
                <a:latin typeface="Comic Sans MS" panose="030F0702030302020204" pitchFamily="66" charset="0"/>
              </a:rPr>
              <a:t>opacity for an atomic </a:t>
            </a:r>
            <a:r>
              <a:rPr lang="en-US" sz="1600" dirty="0" smtClean="0">
                <a:latin typeface="Comic Sans MS" panose="030F0702030302020204" pitchFamily="66" charset="0"/>
              </a:rPr>
              <a:t>monolayer)</a:t>
            </a:r>
          </a:p>
          <a:p>
            <a:pPr algn="just"/>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Mechanical</a:t>
            </a:r>
          </a:p>
          <a:p>
            <a:pPr algn="just"/>
            <a:r>
              <a:rPr lang="en-US" sz="1600" dirty="0" smtClean="0">
                <a:latin typeface="Comic Sans MS" panose="030F0702030302020204" pitchFamily="66" charset="0"/>
              </a:rPr>
              <a:t>Young modulus of 1TPa (steel 200GPa) and intrinsic strength of 130GPa (very close to theory) (carbon fiber 4GPa)</a:t>
            </a:r>
          </a:p>
          <a:p>
            <a:pPr algn="just"/>
            <a:endParaRPr lang="en-US" sz="1600" dirty="0" smtClean="0">
              <a:latin typeface="Comic Sans MS" panose="030F0702030302020204" pitchFamily="66" charset="0"/>
            </a:endParaRPr>
          </a:p>
          <a:p>
            <a:pPr algn="just"/>
            <a:r>
              <a:rPr lang="en-US" sz="1600" b="1" dirty="0" smtClean="0">
                <a:latin typeface="Comic Sans MS" panose="030F0702030302020204" pitchFamily="66" charset="0"/>
              </a:rPr>
              <a:t>Thermal</a:t>
            </a:r>
          </a:p>
          <a:p>
            <a:pPr algn="just"/>
            <a:r>
              <a:rPr lang="en-US" sz="1600" dirty="0">
                <a:latin typeface="Comic Sans MS" panose="030F0702030302020204" pitchFamily="66" charset="0"/>
              </a:rPr>
              <a:t>R</a:t>
            </a:r>
            <a:r>
              <a:rPr lang="en-US" sz="1600" dirty="0" smtClean="0">
                <a:latin typeface="Comic Sans MS" panose="030F0702030302020204" pitchFamily="66" charset="0"/>
              </a:rPr>
              <a:t>ecord high thermal conductivity and can sustain extremely high densities of electric current (million times higher than copper)</a:t>
            </a:r>
          </a:p>
          <a:p>
            <a:endParaRPr lang="en-US" sz="1400" dirty="0" smtClean="0">
              <a:latin typeface="Comic Sans MS" panose="030F0702030302020204" pitchFamily="66" charset="0"/>
            </a:endParaRPr>
          </a:p>
        </p:txBody>
      </p:sp>
    </p:spTree>
    <p:extLst>
      <p:ext uri="{BB962C8B-B14F-4D97-AF65-F5344CB8AC3E}">
        <p14:creationId xmlns:p14="http://schemas.microsoft.com/office/powerpoint/2010/main" val="23524618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p:cNvSpPr txBox="1"/>
          <p:nvPr/>
        </p:nvSpPr>
        <p:spPr>
          <a:xfrm>
            <a:off x="2227492" y="1251735"/>
            <a:ext cx="7920000" cy="2800767"/>
          </a:xfrm>
          <a:prstGeom prst="rect">
            <a:avLst/>
          </a:prstGeom>
          <a:noFill/>
        </p:spPr>
        <p:txBody>
          <a:bodyPr wrap="square" numCol="2" rtlCol="0">
            <a:spAutoFit/>
          </a:bodyPr>
          <a:lstStyle/>
          <a:p>
            <a:r>
              <a:rPr lang="en-US" sz="1600" dirty="0" smtClean="0">
                <a:latin typeface="Comic Sans MS" panose="030F0702030302020204" pitchFamily="66" charset="0"/>
              </a:rPr>
              <a:t>Integrated </a:t>
            </a:r>
            <a:r>
              <a:rPr lang="en-US" sz="1600" dirty="0">
                <a:latin typeface="Comic Sans MS" panose="030F0702030302020204" pitchFamily="66" charset="0"/>
              </a:rPr>
              <a:t>circuits</a:t>
            </a:r>
          </a:p>
          <a:p>
            <a:r>
              <a:rPr lang="en-US" sz="1600" dirty="0" err="1">
                <a:latin typeface="Comic Sans MS" panose="030F0702030302020204" pitchFamily="66" charset="0"/>
              </a:rPr>
              <a:t>Electrochromic</a:t>
            </a:r>
            <a:r>
              <a:rPr lang="en-US" sz="1600" dirty="0">
                <a:latin typeface="Comic Sans MS" panose="030F0702030302020204" pitchFamily="66" charset="0"/>
              </a:rPr>
              <a:t> devices</a:t>
            </a:r>
          </a:p>
          <a:p>
            <a:r>
              <a:rPr lang="en-US" sz="1600" dirty="0">
                <a:latin typeface="Comic Sans MS" panose="030F0702030302020204" pitchFamily="66" charset="0"/>
              </a:rPr>
              <a:t>Transparent conducting electrodes</a:t>
            </a:r>
          </a:p>
          <a:p>
            <a:r>
              <a:rPr lang="en-US" sz="1600" dirty="0">
                <a:latin typeface="Comic Sans MS" panose="030F0702030302020204" pitchFamily="66" charset="0"/>
              </a:rPr>
              <a:t>Ethanol distillation</a:t>
            </a:r>
          </a:p>
          <a:p>
            <a:r>
              <a:rPr lang="en-US" sz="1600" dirty="0">
                <a:latin typeface="Comic Sans MS" panose="030F0702030302020204" pitchFamily="66" charset="0"/>
              </a:rPr>
              <a:t>Desalination</a:t>
            </a:r>
          </a:p>
          <a:p>
            <a:r>
              <a:rPr lang="en-US" sz="1600" dirty="0">
                <a:latin typeface="Comic Sans MS" panose="030F0702030302020204" pitchFamily="66" charset="0"/>
              </a:rPr>
              <a:t>Solar cells</a:t>
            </a:r>
          </a:p>
          <a:p>
            <a:r>
              <a:rPr lang="en-US" sz="1600" dirty="0">
                <a:latin typeface="Comic Sans MS" panose="030F0702030302020204" pitchFamily="66" charset="0"/>
              </a:rPr>
              <a:t>Single-molecule gas detection</a:t>
            </a:r>
          </a:p>
          <a:p>
            <a:r>
              <a:rPr lang="en-US" sz="1600" dirty="0">
                <a:latin typeface="Comic Sans MS" panose="030F0702030302020204" pitchFamily="66" charset="0"/>
              </a:rPr>
              <a:t>Circuit interconnects</a:t>
            </a:r>
          </a:p>
          <a:p>
            <a:r>
              <a:rPr lang="en-US" sz="1600" dirty="0">
                <a:latin typeface="Comic Sans MS" panose="030F0702030302020204" pitchFamily="66" charset="0"/>
              </a:rPr>
              <a:t>Quantum dots</a:t>
            </a:r>
          </a:p>
          <a:p>
            <a:r>
              <a:rPr lang="en-US" sz="1600" dirty="0">
                <a:latin typeface="Comic Sans MS" panose="030F0702030302020204" pitchFamily="66" charset="0"/>
              </a:rPr>
              <a:t>Transistors</a:t>
            </a:r>
          </a:p>
          <a:p>
            <a:r>
              <a:rPr lang="en-US" sz="1600" dirty="0" smtClean="0">
                <a:latin typeface="Comic Sans MS" panose="030F0702030302020204" pitchFamily="66" charset="0"/>
              </a:rPr>
              <a:t>Frequency </a:t>
            </a:r>
            <a:r>
              <a:rPr lang="en-US" sz="1600" dirty="0">
                <a:latin typeface="Comic Sans MS" panose="030F0702030302020204" pitchFamily="66" charset="0"/>
              </a:rPr>
              <a:t>multiplier</a:t>
            </a:r>
          </a:p>
          <a:p>
            <a:r>
              <a:rPr lang="en-US" sz="1600" dirty="0">
                <a:latin typeface="Comic Sans MS" panose="030F0702030302020204" pitchFamily="66" charset="0"/>
              </a:rPr>
              <a:t>Optical modulators</a:t>
            </a:r>
          </a:p>
          <a:p>
            <a:r>
              <a:rPr lang="en-US" sz="1600" dirty="0">
                <a:latin typeface="Comic Sans MS" panose="030F0702030302020204" pitchFamily="66" charset="0"/>
              </a:rPr>
              <a:t>Additives in coolants</a:t>
            </a:r>
          </a:p>
          <a:p>
            <a:r>
              <a:rPr lang="en-US" sz="1600" dirty="0">
                <a:latin typeface="Comic Sans MS" panose="030F0702030302020204" pitchFamily="66" charset="0"/>
              </a:rPr>
              <a:t>Reference Material</a:t>
            </a:r>
          </a:p>
          <a:p>
            <a:r>
              <a:rPr lang="en-US" sz="1600" dirty="0">
                <a:latin typeface="Comic Sans MS" panose="030F0702030302020204" pitchFamily="66" charset="0"/>
              </a:rPr>
              <a:t>Thermal management materials</a:t>
            </a:r>
          </a:p>
          <a:p>
            <a:r>
              <a:rPr lang="en-US" sz="1600" dirty="0" err="1">
                <a:latin typeface="Comic Sans MS" panose="030F0702030302020204" pitchFamily="66" charset="0"/>
              </a:rPr>
              <a:t>Ultracapacitors</a:t>
            </a:r>
            <a:endParaRPr lang="en-US" sz="1600" dirty="0">
              <a:latin typeface="Comic Sans MS" panose="030F0702030302020204" pitchFamily="66" charset="0"/>
            </a:endParaRPr>
          </a:p>
          <a:p>
            <a:r>
              <a:rPr lang="en-US" sz="1600" dirty="0">
                <a:latin typeface="Comic Sans MS" panose="030F0702030302020204" pitchFamily="66" charset="0"/>
              </a:rPr>
              <a:t>Electrode for Li-ion batteries (</a:t>
            </a:r>
            <a:r>
              <a:rPr lang="en-US" sz="1600" dirty="0" err="1">
                <a:latin typeface="Comic Sans MS" panose="030F0702030302020204" pitchFamily="66" charset="0"/>
              </a:rPr>
              <a:t>microbatteries</a:t>
            </a:r>
            <a:r>
              <a:rPr lang="en-US" sz="1600" dirty="0">
                <a:latin typeface="Comic Sans MS" panose="030F0702030302020204" pitchFamily="66" charset="0"/>
              </a:rPr>
              <a:t>)</a:t>
            </a:r>
          </a:p>
          <a:p>
            <a:r>
              <a:rPr lang="en-US" sz="1600" dirty="0">
                <a:latin typeface="Comic Sans MS" panose="030F0702030302020204" pitchFamily="66" charset="0"/>
              </a:rPr>
              <a:t>Engineered piezoelectricity</a:t>
            </a:r>
          </a:p>
          <a:p>
            <a:r>
              <a:rPr lang="en-US" sz="1600" dirty="0" err="1">
                <a:latin typeface="Comic Sans MS" panose="030F0702030302020204" pitchFamily="66" charset="0"/>
              </a:rPr>
              <a:t>Biodevices</a:t>
            </a:r>
            <a:endParaRPr lang="en-US" sz="1600" dirty="0">
              <a:latin typeface="Comic Sans MS" panose="030F0702030302020204" pitchFamily="66" charset="0"/>
            </a:endParaRPr>
          </a:p>
          <a:p>
            <a:endParaRPr lang="en-US" sz="1600" dirty="0">
              <a:latin typeface="Comic Sans MS" panose="030F0702030302020204" pitchFamily="66" charset="0"/>
            </a:endParaRPr>
          </a:p>
        </p:txBody>
      </p:sp>
      <p:sp>
        <p:nvSpPr>
          <p:cNvPr id="4" name="CasellaDiTesto 3"/>
          <p:cNvSpPr txBox="1"/>
          <p:nvPr/>
        </p:nvSpPr>
        <p:spPr>
          <a:xfrm>
            <a:off x="4523577" y="708195"/>
            <a:ext cx="2775119" cy="400110"/>
          </a:xfrm>
          <a:prstGeom prst="rect">
            <a:avLst/>
          </a:prstGeom>
          <a:noFill/>
        </p:spPr>
        <p:txBody>
          <a:bodyPr wrap="none" rtlCol="0">
            <a:spAutoFit/>
          </a:bodyPr>
          <a:lstStyle/>
          <a:p>
            <a:r>
              <a:rPr lang="en-US" sz="2000" dirty="0">
                <a:latin typeface="Comic Sans MS" panose="030F0702030302020204" pitchFamily="66" charset="0"/>
              </a:rPr>
              <a:t>Potential </a:t>
            </a:r>
            <a:r>
              <a:rPr lang="en-US" sz="2000" dirty="0" smtClean="0">
                <a:latin typeface="Comic Sans MS" panose="030F0702030302020204" pitchFamily="66" charset="0"/>
              </a:rPr>
              <a:t>Applications</a:t>
            </a:r>
            <a:endParaRPr lang="en-US" sz="2000" dirty="0">
              <a:latin typeface="Comic Sans MS" panose="030F0702030302020204" pitchFamily="66" charset="0"/>
            </a:endParaRPr>
          </a:p>
        </p:txBody>
      </p:sp>
      <p:sp>
        <p:nvSpPr>
          <p:cNvPr id="5" name="CasellaDiTesto 4"/>
          <p:cNvSpPr txBox="1"/>
          <p:nvPr/>
        </p:nvSpPr>
        <p:spPr>
          <a:xfrm>
            <a:off x="1615059" y="4307375"/>
            <a:ext cx="8968511" cy="1815882"/>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en-US" sz="2000" b="1" dirty="0">
                <a:latin typeface="Comic Sans MS" panose="030F0702030302020204" pitchFamily="66" charset="0"/>
              </a:rPr>
              <a:t>Graphene appointed an EU Future Emerging Technology </a:t>
            </a:r>
            <a:r>
              <a:rPr lang="en-US" sz="2000" b="1" dirty="0" smtClean="0">
                <a:latin typeface="Comic Sans MS" panose="030F0702030302020204" pitchFamily="66" charset="0"/>
              </a:rPr>
              <a:t>flagship</a:t>
            </a:r>
          </a:p>
          <a:p>
            <a:pPr algn="ctr"/>
            <a:endParaRPr lang="en-US" sz="2000" b="1" dirty="0" smtClean="0">
              <a:latin typeface="Comic Sans MS" panose="030F0702030302020204" pitchFamily="66" charset="0"/>
            </a:endParaRPr>
          </a:p>
          <a:p>
            <a:pPr algn="just"/>
            <a:r>
              <a:rPr lang="en-US" dirty="0" smtClean="0">
                <a:latin typeface="Comic Sans MS" panose="030F0702030302020204" pitchFamily="66" charset="0"/>
              </a:rPr>
              <a:t>The </a:t>
            </a:r>
            <a:r>
              <a:rPr lang="en-US" dirty="0">
                <a:latin typeface="Comic Sans MS" panose="030F0702030302020204" pitchFamily="66" charset="0"/>
              </a:rPr>
              <a:t>European Commission has chosen Graphene as one of Europe’s first 10-year, 1,000 million euro FET flagships. The mission of Graphene is to take graphene and related layered materials from academic laboratories to society, revolutionize multiple industries and create economic growth and new jobs in Europe.</a:t>
            </a:r>
          </a:p>
        </p:txBody>
      </p:sp>
      <p:sp>
        <p:nvSpPr>
          <p:cNvPr id="2" name="Rettangolo 1"/>
          <p:cNvSpPr/>
          <p:nvPr/>
        </p:nvSpPr>
        <p:spPr>
          <a:xfrm>
            <a:off x="1926454" y="603682"/>
            <a:ext cx="8398276" cy="3400147"/>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omic Sans MS" panose="030F0702030302020204" pitchFamily="66" charset="0"/>
            </a:endParaRPr>
          </a:p>
        </p:txBody>
      </p:sp>
    </p:spTree>
    <p:extLst>
      <p:ext uri="{BB962C8B-B14F-4D97-AF65-F5344CB8AC3E}">
        <p14:creationId xmlns:p14="http://schemas.microsoft.com/office/powerpoint/2010/main" val="17729626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3" name="Text Box 3"/>
          <p:cNvSpPr txBox="1">
            <a:spLocks noChangeArrowheads="1"/>
          </p:cNvSpPr>
          <p:nvPr/>
        </p:nvSpPr>
        <p:spPr bwMode="auto">
          <a:xfrm>
            <a:off x="4887918" y="411745"/>
            <a:ext cx="2925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latin typeface="Comic Sans MS" panose="030F0702030302020204" pitchFamily="66" charset="0"/>
              </a:rPr>
              <a:t>Thermal Detectors</a:t>
            </a:r>
          </a:p>
        </p:txBody>
      </p:sp>
      <p:grpSp>
        <p:nvGrpSpPr>
          <p:cNvPr id="112644" name="Group 4"/>
          <p:cNvGrpSpPr>
            <a:grpSpLocks/>
          </p:cNvGrpSpPr>
          <p:nvPr/>
        </p:nvGrpSpPr>
        <p:grpSpPr bwMode="auto">
          <a:xfrm>
            <a:off x="6454775" y="3249614"/>
            <a:ext cx="2844800" cy="1990725"/>
            <a:chOff x="136" y="1636"/>
            <a:chExt cx="1792" cy="1254"/>
          </a:xfrm>
        </p:grpSpPr>
        <p:pic>
          <p:nvPicPr>
            <p:cNvPr id="11264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 y="1636"/>
              <a:ext cx="1792" cy="1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Text Box 6"/>
            <p:cNvSpPr txBox="1">
              <a:spLocks noChangeArrowheads="1"/>
            </p:cNvSpPr>
            <p:nvPr/>
          </p:nvSpPr>
          <p:spPr bwMode="auto">
            <a:xfrm>
              <a:off x="1111" y="2086"/>
              <a:ext cx="748" cy="23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latin typeface="Symbol" panose="05050102010706020507" pitchFamily="18" charset="2"/>
                </a:rPr>
                <a:t>t</a:t>
              </a:r>
              <a:r>
                <a:rPr lang="en-US" dirty="0">
                  <a:latin typeface="Comic Sans MS" panose="030F0702030302020204" pitchFamily="66" charset="0"/>
                </a:rPr>
                <a:t> = </a:t>
              </a:r>
              <a:r>
                <a:rPr lang="en-US" dirty="0" err="1">
                  <a:latin typeface="Comic Sans MS" panose="030F0702030302020204" pitchFamily="66" charset="0"/>
                </a:rPr>
                <a:t>C</a:t>
              </a:r>
              <a:r>
                <a:rPr lang="en-US" baseline="-25000" dirty="0" err="1">
                  <a:latin typeface="Comic Sans MS" panose="030F0702030302020204" pitchFamily="66" charset="0"/>
                </a:rPr>
                <a:t>tot</a:t>
              </a:r>
              <a:r>
                <a:rPr lang="en-US" dirty="0">
                  <a:latin typeface="Comic Sans MS" panose="030F0702030302020204" pitchFamily="66" charset="0"/>
                </a:rPr>
                <a:t>/G</a:t>
              </a:r>
            </a:p>
          </p:txBody>
        </p:sp>
        <p:sp>
          <p:nvSpPr>
            <p:cNvPr id="112647" name="Rectangle 7"/>
            <p:cNvSpPr>
              <a:spLocks noChangeArrowheads="1"/>
            </p:cNvSpPr>
            <p:nvPr/>
          </p:nvSpPr>
          <p:spPr bwMode="auto">
            <a:xfrm>
              <a:off x="136" y="1636"/>
              <a:ext cx="1792" cy="12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Comic Sans MS" panose="030F0702030302020204" pitchFamily="66" charset="0"/>
              </a:endParaRPr>
            </a:p>
          </p:txBody>
        </p:sp>
        <p:graphicFrame>
          <p:nvGraphicFramePr>
            <p:cNvPr id="112648" name="Object 8"/>
            <p:cNvGraphicFramePr>
              <a:graphicFrameLocks noChangeAspect="1"/>
            </p:cNvGraphicFramePr>
            <p:nvPr/>
          </p:nvGraphicFramePr>
          <p:xfrm>
            <a:off x="484" y="2036"/>
            <a:ext cx="195" cy="317"/>
          </p:xfrm>
          <a:graphic>
            <a:graphicData uri="http://schemas.openxmlformats.org/presentationml/2006/ole">
              <mc:AlternateContent xmlns:mc="http://schemas.openxmlformats.org/markup-compatibility/2006">
                <mc:Choice xmlns:v="urn:schemas-microsoft-com:vml" Requires="v">
                  <p:oleObj spid="_x0000_s1569" name="Equation" r:id="rId5" imgW="279360" imgH="431640" progId="Equation.3">
                    <p:embed/>
                  </p:oleObj>
                </mc:Choice>
                <mc:Fallback>
                  <p:oleObj name="Equation" r:id="rId5" imgW="279360" imgH="43164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4" y="2036"/>
                          <a:ext cx="195" cy="317"/>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grpSp>
        <p:nvGrpSpPr>
          <p:cNvPr id="112649" name="Group 9"/>
          <p:cNvGrpSpPr>
            <a:grpSpLocks/>
          </p:cNvGrpSpPr>
          <p:nvPr/>
        </p:nvGrpSpPr>
        <p:grpSpPr bwMode="auto">
          <a:xfrm>
            <a:off x="6026150" y="1557338"/>
            <a:ext cx="3525838" cy="1401762"/>
            <a:chOff x="115" y="592"/>
            <a:chExt cx="2221" cy="883"/>
          </a:xfrm>
        </p:grpSpPr>
        <p:grpSp>
          <p:nvGrpSpPr>
            <p:cNvPr id="112650" name="Group 10"/>
            <p:cNvGrpSpPr>
              <a:grpSpLocks/>
            </p:cNvGrpSpPr>
            <p:nvPr/>
          </p:nvGrpSpPr>
          <p:grpSpPr bwMode="auto">
            <a:xfrm>
              <a:off x="115" y="867"/>
              <a:ext cx="2221" cy="277"/>
              <a:chOff x="115" y="867"/>
              <a:chExt cx="2221" cy="277"/>
            </a:xfrm>
          </p:grpSpPr>
          <p:graphicFrame>
            <p:nvGraphicFramePr>
              <p:cNvPr id="112651" name="Object 11"/>
              <p:cNvGraphicFramePr>
                <a:graphicFrameLocks noChangeAspect="1"/>
              </p:cNvGraphicFramePr>
              <p:nvPr/>
            </p:nvGraphicFramePr>
            <p:xfrm>
              <a:off x="1446" y="867"/>
              <a:ext cx="890" cy="277"/>
            </p:xfrm>
            <a:graphic>
              <a:graphicData uri="http://schemas.openxmlformats.org/presentationml/2006/ole">
                <mc:AlternateContent xmlns:mc="http://schemas.openxmlformats.org/markup-compatibility/2006">
                  <mc:Choice xmlns:v="urn:schemas-microsoft-com:vml" Requires="v">
                    <p:oleObj spid="_x0000_s1570" name="Equation" r:id="rId7" imgW="736560" imgH="228600" progId="Equation.3">
                      <p:embed/>
                    </p:oleObj>
                  </mc:Choice>
                  <mc:Fallback>
                    <p:oleObj name="Equation" r:id="rId7" imgW="736560" imgH="2286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46" y="867"/>
                            <a:ext cx="890" cy="27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52" name="Text Box 12"/>
              <p:cNvSpPr txBox="1">
                <a:spLocks noChangeArrowheads="1"/>
              </p:cNvSpPr>
              <p:nvPr/>
            </p:nvSpPr>
            <p:spPr bwMode="auto">
              <a:xfrm>
                <a:off x="115" y="882"/>
                <a:ext cx="132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omic Sans MS" panose="030F0702030302020204" pitchFamily="66" charset="0"/>
                  </a:rPr>
                  <a:t>Temperature Rise</a:t>
                </a:r>
              </a:p>
            </p:txBody>
          </p:sp>
        </p:grpSp>
        <p:grpSp>
          <p:nvGrpSpPr>
            <p:cNvPr id="112653" name="Group 13"/>
            <p:cNvGrpSpPr>
              <a:grpSpLocks/>
            </p:cNvGrpSpPr>
            <p:nvPr/>
          </p:nvGrpSpPr>
          <p:grpSpPr bwMode="auto">
            <a:xfrm>
              <a:off x="158" y="1185"/>
              <a:ext cx="1950" cy="290"/>
              <a:chOff x="544" y="1243"/>
              <a:chExt cx="1950" cy="290"/>
            </a:xfrm>
          </p:grpSpPr>
          <p:graphicFrame>
            <p:nvGraphicFramePr>
              <p:cNvPr id="112654" name="Object 14"/>
              <p:cNvGraphicFramePr>
                <a:graphicFrameLocks noChangeAspect="1"/>
              </p:cNvGraphicFramePr>
              <p:nvPr/>
            </p:nvGraphicFramePr>
            <p:xfrm>
              <a:off x="1673" y="1243"/>
              <a:ext cx="821" cy="290"/>
            </p:xfrm>
            <a:graphic>
              <a:graphicData uri="http://schemas.openxmlformats.org/presentationml/2006/ole">
                <mc:AlternateContent xmlns:mc="http://schemas.openxmlformats.org/markup-compatibility/2006">
                  <mc:Choice xmlns:v="urn:schemas-microsoft-com:vml" Requires="v">
                    <p:oleObj spid="_x0000_s1571" name="Equation" r:id="rId9" imgW="647640" imgH="228600" progId="Equation.3">
                      <p:embed/>
                    </p:oleObj>
                  </mc:Choice>
                  <mc:Fallback>
                    <p:oleObj name="Equation" r:id="rId9" imgW="647640" imgH="228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673" y="1243"/>
                            <a:ext cx="821" cy="2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2655" name="Text Box 15"/>
              <p:cNvSpPr txBox="1">
                <a:spLocks noChangeArrowheads="1"/>
              </p:cNvSpPr>
              <p:nvPr/>
            </p:nvSpPr>
            <p:spPr bwMode="auto">
              <a:xfrm>
                <a:off x="544" y="1271"/>
                <a:ext cx="111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atin typeface="Comic Sans MS" panose="030F0702030302020204" pitchFamily="66" charset="0"/>
                  </a:rPr>
                  <a:t>Recovery Time</a:t>
                </a:r>
              </a:p>
            </p:txBody>
          </p:sp>
        </p:grpSp>
        <p:sp>
          <p:nvSpPr>
            <p:cNvPr id="112656" name="Text Box 16"/>
            <p:cNvSpPr txBox="1">
              <a:spLocks noChangeArrowheads="1"/>
            </p:cNvSpPr>
            <p:nvPr/>
          </p:nvSpPr>
          <p:spPr bwMode="auto">
            <a:xfrm>
              <a:off x="599" y="592"/>
              <a:ext cx="524"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latin typeface="Comic Sans MS" panose="030F0702030302020204" pitchFamily="66" charset="0"/>
                </a:rPr>
                <a:t>Signal</a:t>
              </a:r>
            </a:p>
          </p:txBody>
        </p:sp>
      </p:grpSp>
      <p:grpSp>
        <p:nvGrpSpPr>
          <p:cNvPr id="112683" name="Group 43"/>
          <p:cNvGrpSpPr>
            <a:grpSpLocks noChangeAspect="1"/>
          </p:cNvGrpSpPr>
          <p:nvPr/>
        </p:nvGrpSpPr>
        <p:grpSpPr bwMode="auto">
          <a:xfrm rot="5400000">
            <a:off x="3291683" y="4071145"/>
            <a:ext cx="655637" cy="161925"/>
            <a:chOff x="5537" y="4181"/>
            <a:chExt cx="904" cy="113"/>
          </a:xfrm>
        </p:grpSpPr>
        <p:grpSp>
          <p:nvGrpSpPr>
            <p:cNvPr id="112684" name="Group 44"/>
            <p:cNvGrpSpPr>
              <a:grpSpLocks noChangeAspect="1"/>
            </p:cNvGrpSpPr>
            <p:nvPr/>
          </p:nvGrpSpPr>
          <p:grpSpPr bwMode="auto">
            <a:xfrm>
              <a:off x="5537" y="4181"/>
              <a:ext cx="452" cy="113"/>
              <a:chOff x="5537" y="4181"/>
              <a:chExt cx="452" cy="113"/>
            </a:xfrm>
          </p:grpSpPr>
          <p:grpSp>
            <p:nvGrpSpPr>
              <p:cNvPr id="112685" name="Group 45"/>
              <p:cNvGrpSpPr>
                <a:grpSpLocks noChangeAspect="1"/>
              </p:cNvGrpSpPr>
              <p:nvPr/>
            </p:nvGrpSpPr>
            <p:grpSpPr bwMode="auto">
              <a:xfrm>
                <a:off x="5537" y="4181"/>
                <a:ext cx="226" cy="113"/>
                <a:chOff x="5537" y="4181"/>
                <a:chExt cx="226" cy="113"/>
              </a:xfrm>
            </p:grpSpPr>
            <p:sp>
              <p:nvSpPr>
                <p:cNvPr id="112686" name="Line 4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sp>
              <p:nvSpPr>
                <p:cNvPr id="112687" name="Line 4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grpSp>
          <p:grpSp>
            <p:nvGrpSpPr>
              <p:cNvPr id="112688" name="Group 48"/>
              <p:cNvGrpSpPr>
                <a:grpSpLocks noChangeAspect="1"/>
              </p:cNvGrpSpPr>
              <p:nvPr/>
            </p:nvGrpSpPr>
            <p:grpSpPr bwMode="auto">
              <a:xfrm>
                <a:off x="5763" y="4181"/>
                <a:ext cx="226" cy="113"/>
                <a:chOff x="5537" y="4181"/>
                <a:chExt cx="226" cy="113"/>
              </a:xfrm>
            </p:grpSpPr>
            <p:sp>
              <p:nvSpPr>
                <p:cNvPr id="112689" name="Line 49"/>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sp>
              <p:nvSpPr>
                <p:cNvPr id="112690" name="Line 50"/>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grpSp>
        </p:grpSp>
        <p:grpSp>
          <p:nvGrpSpPr>
            <p:cNvPr id="112691" name="Group 51"/>
            <p:cNvGrpSpPr>
              <a:grpSpLocks noChangeAspect="1"/>
            </p:cNvGrpSpPr>
            <p:nvPr/>
          </p:nvGrpSpPr>
          <p:grpSpPr bwMode="auto">
            <a:xfrm>
              <a:off x="5989" y="4181"/>
              <a:ext cx="452" cy="113"/>
              <a:chOff x="5537" y="4181"/>
              <a:chExt cx="452" cy="113"/>
            </a:xfrm>
          </p:grpSpPr>
          <p:grpSp>
            <p:nvGrpSpPr>
              <p:cNvPr id="112692" name="Group 52"/>
              <p:cNvGrpSpPr>
                <a:grpSpLocks noChangeAspect="1"/>
              </p:cNvGrpSpPr>
              <p:nvPr/>
            </p:nvGrpSpPr>
            <p:grpSpPr bwMode="auto">
              <a:xfrm>
                <a:off x="5537" y="4181"/>
                <a:ext cx="226" cy="113"/>
                <a:chOff x="5537" y="4181"/>
                <a:chExt cx="226" cy="113"/>
              </a:xfrm>
            </p:grpSpPr>
            <p:sp>
              <p:nvSpPr>
                <p:cNvPr id="112693" name="Line 53"/>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sp>
              <p:nvSpPr>
                <p:cNvPr id="112694" name="Line 54"/>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grpSp>
          <p:grpSp>
            <p:nvGrpSpPr>
              <p:cNvPr id="112695" name="Group 55"/>
              <p:cNvGrpSpPr>
                <a:grpSpLocks noChangeAspect="1"/>
              </p:cNvGrpSpPr>
              <p:nvPr/>
            </p:nvGrpSpPr>
            <p:grpSpPr bwMode="auto">
              <a:xfrm>
                <a:off x="5763" y="4181"/>
                <a:ext cx="226" cy="113"/>
                <a:chOff x="5537" y="4181"/>
                <a:chExt cx="226" cy="113"/>
              </a:xfrm>
            </p:grpSpPr>
            <p:sp>
              <p:nvSpPr>
                <p:cNvPr id="112696" name="Line 56"/>
                <p:cNvSpPr>
                  <a:spLocks noChangeAspect="1" noChangeShapeType="1"/>
                </p:cNvSpPr>
                <p:nvPr/>
              </p:nvSpPr>
              <p:spPr bwMode="auto">
                <a:xfrm flipH="1">
                  <a:off x="5537"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sp>
              <p:nvSpPr>
                <p:cNvPr id="112697" name="Line 57"/>
                <p:cNvSpPr>
                  <a:spLocks noChangeAspect="1" noChangeShapeType="1"/>
                </p:cNvSpPr>
                <p:nvPr/>
              </p:nvSpPr>
              <p:spPr bwMode="auto">
                <a:xfrm>
                  <a:off x="5650" y="4181"/>
                  <a:ext cx="113" cy="11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1600">
                    <a:latin typeface="Comic Sans MS" panose="030F0702030302020204" pitchFamily="66" charset="0"/>
                  </a:endParaRPr>
                </a:p>
              </p:txBody>
            </p:sp>
          </p:grpSp>
        </p:grpSp>
      </p:grpSp>
      <p:pic>
        <p:nvPicPr>
          <p:cNvPr id="112698" name="Picture 58"/>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30701" y="2132013"/>
            <a:ext cx="360363" cy="849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99" name="Rectangle 59"/>
          <p:cNvSpPr>
            <a:spLocks noChangeArrowheads="1"/>
          </p:cNvSpPr>
          <p:nvPr/>
        </p:nvSpPr>
        <p:spPr bwMode="auto">
          <a:xfrm>
            <a:off x="2882901" y="2374901"/>
            <a:ext cx="1439863" cy="1439863"/>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sz="1600">
              <a:latin typeface="Comic Sans MS" panose="030F0702030302020204" pitchFamily="66" charset="0"/>
            </a:endParaRPr>
          </a:p>
        </p:txBody>
      </p:sp>
      <p:grpSp>
        <p:nvGrpSpPr>
          <p:cNvPr id="112700" name="Group 60"/>
          <p:cNvGrpSpPr>
            <a:grpSpLocks noChangeAspect="1"/>
          </p:cNvGrpSpPr>
          <p:nvPr/>
        </p:nvGrpSpPr>
        <p:grpSpPr bwMode="auto">
          <a:xfrm rot="2294030">
            <a:off x="1924051" y="2466975"/>
            <a:ext cx="1470025" cy="133350"/>
            <a:chOff x="340" y="2938"/>
            <a:chExt cx="4672" cy="424"/>
          </a:xfrm>
        </p:grpSpPr>
        <p:grpSp>
          <p:nvGrpSpPr>
            <p:cNvPr id="112701" name="Group 61"/>
            <p:cNvGrpSpPr>
              <a:grpSpLocks noChangeAspect="1"/>
            </p:cNvGrpSpPr>
            <p:nvPr/>
          </p:nvGrpSpPr>
          <p:grpSpPr bwMode="auto">
            <a:xfrm>
              <a:off x="340" y="2938"/>
              <a:ext cx="4316" cy="424"/>
              <a:chOff x="340" y="2938"/>
              <a:chExt cx="4316" cy="424"/>
            </a:xfrm>
          </p:grpSpPr>
          <p:grpSp>
            <p:nvGrpSpPr>
              <p:cNvPr id="112702" name="Group 62"/>
              <p:cNvGrpSpPr>
                <a:grpSpLocks noChangeAspect="1"/>
              </p:cNvGrpSpPr>
              <p:nvPr/>
            </p:nvGrpSpPr>
            <p:grpSpPr bwMode="auto">
              <a:xfrm>
                <a:off x="1777" y="2938"/>
                <a:ext cx="2879" cy="424"/>
                <a:chOff x="1777" y="2938"/>
                <a:chExt cx="2879" cy="424"/>
              </a:xfrm>
            </p:grpSpPr>
            <p:grpSp>
              <p:nvGrpSpPr>
                <p:cNvPr id="112703" name="Group 63"/>
                <p:cNvGrpSpPr>
                  <a:grpSpLocks noChangeAspect="1"/>
                </p:cNvGrpSpPr>
                <p:nvPr/>
              </p:nvGrpSpPr>
              <p:grpSpPr bwMode="auto">
                <a:xfrm>
                  <a:off x="3216" y="2938"/>
                  <a:ext cx="1440" cy="424"/>
                  <a:chOff x="3216" y="3029"/>
                  <a:chExt cx="1440" cy="242"/>
                </a:xfrm>
              </p:grpSpPr>
              <p:grpSp>
                <p:nvGrpSpPr>
                  <p:cNvPr id="112704" name="Group 64"/>
                  <p:cNvGrpSpPr>
                    <a:grpSpLocks noChangeAspect="1"/>
                  </p:cNvGrpSpPr>
                  <p:nvPr/>
                </p:nvGrpSpPr>
                <p:grpSpPr bwMode="auto">
                  <a:xfrm>
                    <a:off x="3216" y="3029"/>
                    <a:ext cx="480" cy="242"/>
                    <a:chOff x="1008" y="2256"/>
                    <a:chExt cx="960" cy="480"/>
                  </a:xfrm>
                </p:grpSpPr>
                <p:sp>
                  <p:nvSpPr>
                    <p:cNvPr id="112705" name="Freeform 65"/>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06" name="Freeform 66"/>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07" name="Group 67"/>
                  <p:cNvGrpSpPr>
                    <a:grpSpLocks noChangeAspect="1"/>
                  </p:cNvGrpSpPr>
                  <p:nvPr/>
                </p:nvGrpSpPr>
                <p:grpSpPr bwMode="auto">
                  <a:xfrm>
                    <a:off x="3696" y="3029"/>
                    <a:ext cx="480" cy="242"/>
                    <a:chOff x="1008" y="2256"/>
                    <a:chExt cx="960" cy="480"/>
                  </a:xfrm>
                </p:grpSpPr>
                <p:sp>
                  <p:nvSpPr>
                    <p:cNvPr id="112708" name="Freeform 68"/>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09" name="Freeform 69"/>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10" name="Group 70"/>
                  <p:cNvGrpSpPr>
                    <a:grpSpLocks noChangeAspect="1"/>
                  </p:cNvGrpSpPr>
                  <p:nvPr/>
                </p:nvGrpSpPr>
                <p:grpSpPr bwMode="auto">
                  <a:xfrm>
                    <a:off x="4176" y="3029"/>
                    <a:ext cx="480" cy="242"/>
                    <a:chOff x="1008" y="2256"/>
                    <a:chExt cx="960" cy="480"/>
                  </a:xfrm>
                </p:grpSpPr>
                <p:sp>
                  <p:nvSpPr>
                    <p:cNvPr id="112711" name="Freeform 71"/>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12" name="Freeform 72"/>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grpSp>
              <p:nvGrpSpPr>
                <p:cNvPr id="112713" name="Group 73"/>
                <p:cNvGrpSpPr>
                  <a:grpSpLocks noChangeAspect="1"/>
                </p:cNvGrpSpPr>
                <p:nvPr/>
              </p:nvGrpSpPr>
              <p:grpSpPr bwMode="auto">
                <a:xfrm>
                  <a:off x="1777" y="2938"/>
                  <a:ext cx="1440" cy="424"/>
                  <a:chOff x="3216" y="3029"/>
                  <a:chExt cx="1440" cy="242"/>
                </a:xfrm>
              </p:grpSpPr>
              <p:grpSp>
                <p:nvGrpSpPr>
                  <p:cNvPr id="112714" name="Group 74"/>
                  <p:cNvGrpSpPr>
                    <a:grpSpLocks noChangeAspect="1"/>
                  </p:cNvGrpSpPr>
                  <p:nvPr/>
                </p:nvGrpSpPr>
                <p:grpSpPr bwMode="auto">
                  <a:xfrm>
                    <a:off x="3216" y="3029"/>
                    <a:ext cx="480" cy="242"/>
                    <a:chOff x="1008" y="2256"/>
                    <a:chExt cx="960" cy="480"/>
                  </a:xfrm>
                </p:grpSpPr>
                <p:sp>
                  <p:nvSpPr>
                    <p:cNvPr id="112715" name="Freeform 75"/>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16" name="Freeform 76"/>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17" name="Group 77"/>
                  <p:cNvGrpSpPr>
                    <a:grpSpLocks noChangeAspect="1"/>
                  </p:cNvGrpSpPr>
                  <p:nvPr/>
                </p:nvGrpSpPr>
                <p:grpSpPr bwMode="auto">
                  <a:xfrm>
                    <a:off x="3696" y="3029"/>
                    <a:ext cx="480" cy="242"/>
                    <a:chOff x="1008" y="2256"/>
                    <a:chExt cx="960" cy="480"/>
                  </a:xfrm>
                </p:grpSpPr>
                <p:sp>
                  <p:nvSpPr>
                    <p:cNvPr id="112718" name="Freeform 78"/>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19" name="Freeform 79"/>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20" name="Group 80"/>
                  <p:cNvGrpSpPr>
                    <a:grpSpLocks noChangeAspect="1"/>
                  </p:cNvGrpSpPr>
                  <p:nvPr/>
                </p:nvGrpSpPr>
                <p:grpSpPr bwMode="auto">
                  <a:xfrm>
                    <a:off x="4176" y="3029"/>
                    <a:ext cx="480" cy="242"/>
                    <a:chOff x="1008" y="2256"/>
                    <a:chExt cx="960" cy="480"/>
                  </a:xfrm>
                </p:grpSpPr>
                <p:sp>
                  <p:nvSpPr>
                    <p:cNvPr id="112721" name="Freeform 81"/>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22" name="Freeform 82"/>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grpSp>
          <p:grpSp>
            <p:nvGrpSpPr>
              <p:cNvPr id="112723" name="Group 83"/>
              <p:cNvGrpSpPr>
                <a:grpSpLocks noChangeAspect="1"/>
              </p:cNvGrpSpPr>
              <p:nvPr/>
            </p:nvGrpSpPr>
            <p:grpSpPr bwMode="auto">
              <a:xfrm>
                <a:off x="340" y="2938"/>
                <a:ext cx="1440" cy="424"/>
                <a:chOff x="3216" y="3029"/>
                <a:chExt cx="1440" cy="242"/>
              </a:xfrm>
            </p:grpSpPr>
            <p:grpSp>
              <p:nvGrpSpPr>
                <p:cNvPr id="112724" name="Group 84"/>
                <p:cNvGrpSpPr>
                  <a:grpSpLocks noChangeAspect="1"/>
                </p:cNvGrpSpPr>
                <p:nvPr/>
              </p:nvGrpSpPr>
              <p:grpSpPr bwMode="auto">
                <a:xfrm>
                  <a:off x="3216" y="3029"/>
                  <a:ext cx="480" cy="242"/>
                  <a:chOff x="1008" y="2256"/>
                  <a:chExt cx="960" cy="480"/>
                </a:xfrm>
              </p:grpSpPr>
              <p:sp>
                <p:nvSpPr>
                  <p:cNvPr id="112725" name="Freeform 85"/>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26" name="Freeform 86"/>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27" name="Group 87"/>
                <p:cNvGrpSpPr>
                  <a:grpSpLocks noChangeAspect="1"/>
                </p:cNvGrpSpPr>
                <p:nvPr/>
              </p:nvGrpSpPr>
              <p:grpSpPr bwMode="auto">
                <a:xfrm>
                  <a:off x="3696" y="3029"/>
                  <a:ext cx="480" cy="242"/>
                  <a:chOff x="1008" y="2256"/>
                  <a:chExt cx="960" cy="480"/>
                </a:xfrm>
              </p:grpSpPr>
              <p:sp>
                <p:nvSpPr>
                  <p:cNvPr id="112728" name="Freeform 88"/>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29" name="Freeform 89"/>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nvGrpSpPr>
                <p:cNvPr id="112730" name="Group 90"/>
                <p:cNvGrpSpPr>
                  <a:grpSpLocks noChangeAspect="1"/>
                </p:cNvGrpSpPr>
                <p:nvPr/>
              </p:nvGrpSpPr>
              <p:grpSpPr bwMode="auto">
                <a:xfrm>
                  <a:off x="4176" y="3029"/>
                  <a:ext cx="480" cy="242"/>
                  <a:chOff x="1008" y="2256"/>
                  <a:chExt cx="960" cy="480"/>
                </a:xfrm>
              </p:grpSpPr>
              <p:sp>
                <p:nvSpPr>
                  <p:cNvPr id="112731" name="Freeform 91"/>
                  <p:cNvSpPr>
                    <a:spLocks noChangeAspect="1"/>
                  </p:cNvSpPr>
                  <p:nvPr/>
                </p:nvSpPr>
                <p:spPr bwMode="auto">
                  <a:xfrm>
                    <a:off x="1008" y="225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112732" name="Freeform 92"/>
                  <p:cNvSpPr>
                    <a:spLocks noChangeAspect="1"/>
                  </p:cNvSpPr>
                  <p:nvPr/>
                </p:nvSpPr>
                <p:spPr bwMode="auto">
                  <a:xfrm rot="10800000">
                    <a:off x="1488" y="2496"/>
                    <a:ext cx="480" cy="240"/>
                  </a:xfrm>
                  <a:custGeom>
                    <a:avLst/>
                    <a:gdLst>
                      <a:gd name="T0" fmla="*/ 0 w 480"/>
                      <a:gd name="T1" fmla="*/ 240 h 240"/>
                      <a:gd name="T2" fmla="*/ 240 w 480"/>
                      <a:gd name="T3" fmla="*/ 0 h 240"/>
                      <a:gd name="T4" fmla="*/ 480 w 480"/>
                      <a:gd name="T5" fmla="*/ 240 h 240"/>
                    </a:gdLst>
                    <a:ahLst/>
                    <a:cxnLst>
                      <a:cxn ang="0">
                        <a:pos x="T0" y="T1"/>
                      </a:cxn>
                      <a:cxn ang="0">
                        <a:pos x="T2" y="T3"/>
                      </a:cxn>
                      <a:cxn ang="0">
                        <a:pos x="T4" y="T5"/>
                      </a:cxn>
                    </a:cxnLst>
                    <a:rect l="0" t="0" r="r" b="b"/>
                    <a:pathLst>
                      <a:path w="480" h="240">
                        <a:moveTo>
                          <a:pt x="0" y="240"/>
                        </a:moveTo>
                        <a:cubicBezTo>
                          <a:pt x="80" y="120"/>
                          <a:pt x="160" y="0"/>
                          <a:pt x="240" y="0"/>
                        </a:cubicBezTo>
                        <a:cubicBezTo>
                          <a:pt x="320" y="0"/>
                          <a:pt x="440" y="200"/>
                          <a:pt x="480" y="240"/>
                        </a:cubicBezTo>
                      </a:path>
                    </a:pathLst>
                  </a:custGeom>
                  <a:noFill/>
                  <a:ln w="25400" cap="flat" cmpd="sng">
                    <a:solidFill>
                      <a:schemeClr val="tx1"/>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grpSp>
        </p:grpSp>
        <p:sp>
          <p:nvSpPr>
            <p:cNvPr id="112733" name="Line 93"/>
            <p:cNvSpPr>
              <a:spLocks noChangeAspect="1" noChangeShapeType="1"/>
            </p:cNvSpPr>
            <p:nvPr/>
          </p:nvSpPr>
          <p:spPr bwMode="auto">
            <a:xfrm>
              <a:off x="4656" y="3150"/>
              <a:ext cx="356" cy="0"/>
            </a:xfrm>
            <a:prstGeom prst="line">
              <a:avLst/>
            </a:prstGeom>
            <a:noFill/>
            <a:ln w="254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grpSp>
      <p:sp>
        <p:nvSpPr>
          <p:cNvPr id="112734" name="Freeform 94"/>
          <p:cNvSpPr>
            <a:spLocks noChangeAspect="1"/>
          </p:cNvSpPr>
          <p:nvPr/>
        </p:nvSpPr>
        <p:spPr bwMode="auto">
          <a:xfrm>
            <a:off x="2493964" y="4473575"/>
            <a:ext cx="2124075" cy="673100"/>
          </a:xfrm>
          <a:custGeom>
            <a:avLst/>
            <a:gdLst>
              <a:gd name="T0" fmla="*/ 329 w 2673"/>
              <a:gd name="T1" fmla="*/ 19 h 847"/>
              <a:gd name="T2" fmla="*/ 2143 w 2673"/>
              <a:gd name="T3" fmla="*/ 19 h 847"/>
              <a:gd name="T4" fmla="*/ 2597 w 2673"/>
              <a:gd name="T5" fmla="*/ 41 h 847"/>
              <a:gd name="T6" fmla="*/ 2597 w 2673"/>
              <a:gd name="T7" fmla="*/ 268 h 847"/>
              <a:gd name="T8" fmla="*/ 2166 w 2673"/>
              <a:gd name="T9" fmla="*/ 450 h 847"/>
              <a:gd name="T10" fmla="*/ 1689 w 2673"/>
              <a:gd name="T11" fmla="*/ 427 h 847"/>
              <a:gd name="T12" fmla="*/ 1463 w 2673"/>
              <a:gd name="T13" fmla="*/ 790 h 847"/>
              <a:gd name="T14" fmla="*/ 1032 w 2673"/>
              <a:gd name="T15" fmla="*/ 767 h 847"/>
              <a:gd name="T16" fmla="*/ 397 w 2673"/>
              <a:gd name="T17" fmla="*/ 472 h 847"/>
              <a:gd name="T18" fmla="*/ 102 w 2673"/>
              <a:gd name="T19" fmla="*/ 132 h 847"/>
              <a:gd name="T20" fmla="*/ 170 w 2673"/>
              <a:gd name="T21" fmla="*/ 41 h 847"/>
              <a:gd name="T22" fmla="*/ 329 w 2673"/>
              <a:gd name="T23" fmla="*/ 1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673" h="847">
                <a:moveTo>
                  <a:pt x="329" y="19"/>
                </a:moveTo>
                <a:cubicBezTo>
                  <a:pt x="658" y="15"/>
                  <a:pt x="1765" y="15"/>
                  <a:pt x="2143" y="19"/>
                </a:cubicBezTo>
                <a:cubicBezTo>
                  <a:pt x="2521" y="23"/>
                  <a:pt x="2521" y="0"/>
                  <a:pt x="2597" y="41"/>
                </a:cubicBezTo>
                <a:cubicBezTo>
                  <a:pt x="2673" y="82"/>
                  <a:pt x="2669" y="200"/>
                  <a:pt x="2597" y="268"/>
                </a:cubicBezTo>
                <a:cubicBezTo>
                  <a:pt x="2525" y="336"/>
                  <a:pt x="2317" y="424"/>
                  <a:pt x="2166" y="450"/>
                </a:cubicBezTo>
                <a:cubicBezTo>
                  <a:pt x="2015" y="476"/>
                  <a:pt x="1806" y="370"/>
                  <a:pt x="1689" y="427"/>
                </a:cubicBezTo>
                <a:cubicBezTo>
                  <a:pt x="1572" y="484"/>
                  <a:pt x="1572" y="733"/>
                  <a:pt x="1463" y="790"/>
                </a:cubicBezTo>
                <a:cubicBezTo>
                  <a:pt x="1354" y="847"/>
                  <a:pt x="1210" y="820"/>
                  <a:pt x="1032" y="767"/>
                </a:cubicBezTo>
                <a:cubicBezTo>
                  <a:pt x="854" y="714"/>
                  <a:pt x="552" y="578"/>
                  <a:pt x="397" y="472"/>
                </a:cubicBezTo>
                <a:cubicBezTo>
                  <a:pt x="242" y="366"/>
                  <a:pt x="140" y="204"/>
                  <a:pt x="102" y="132"/>
                </a:cubicBezTo>
                <a:cubicBezTo>
                  <a:pt x="64" y="60"/>
                  <a:pt x="132" y="56"/>
                  <a:pt x="170" y="41"/>
                </a:cubicBezTo>
                <a:cubicBezTo>
                  <a:pt x="208" y="26"/>
                  <a:pt x="0" y="23"/>
                  <a:pt x="329" y="19"/>
                </a:cubicBezTo>
                <a:close/>
              </a:path>
            </a:pathLst>
          </a:cu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sp>
        <p:nvSpPr>
          <p:cNvPr id="112735" name="Text Box 95"/>
          <p:cNvSpPr txBox="1">
            <a:spLocks noChangeArrowheads="1"/>
          </p:cNvSpPr>
          <p:nvPr/>
        </p:nvSpPr>
        <p:spPr bwMode="auto">
          <a:xfrm>
            <a:off x="3070640" y="3213100"/>
            <a:ext cx="1096775"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Absorber</a:t>
            </a:r>
          </a:p>
        </p:txBody>
      </p:sp>
      <p:sp>
        <p:nvSpPr>
          <p:cNvPr id="112736" name="Text Box 96"/>
          <p:cNvSpPr txBox="1">
            <a:spLocks noChangeArrowheads="1"/>
          </p:cNvSpPr>
          <p:nvPr/>
        </p:nvSpPr>
        <p:spPr bwMode="auto">
          <a:xfrm>
            <a:off x="2998789" y="4545013"/>
            <a:ext cx="1167307"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Heat Bath</a:t>
            </a:r>
          </a:p>
        </p:txBody>
      </p:sp>
      <p:sp>
        <p:nvSpPr>
          <p:cNvPr id="112737" name="Text Box 97"/>
          <p:cNvSpPr txBox="1">
            <a:spLocks noChangeArrowheads="1"/>
          </p:cNvSpPr>
          <p:nvPr/>
        </p:nvSpPr>
        <p:spPr bwMode="auto">
          <a:xfrm>
            <a:off x="3933826" y="1773238"/>
            <a:ext cx="1499128"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Thermometer</a:t>
            </a:r>
          </a:p>
        </p:txBody>
      </p:sp>
      <p:sp>
        <p:nvSpPr>
          <p:cNvPr id="112738" name="Text Box 98"/>
          <p:cNvSpPr txBox="1">
            <a:spLocks noChangeArrowheads="1"/>
          </p:cNvSpPr>
          <p:nvPr/>
        </p:nvSpPr>
        <p:spPr bwMode="auto">
          <a:xfrm>
            <a:off x="1457479" y="1737139"/>
            <a:ext cx="1071127"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Radiation</a:t>
            </a:r>
          </a:p>
        </p:txBody>
      </p:sp>
      <p:sp>
        <p:nvSpPr>
          <p:cNvPr id="112739" name="Text Box 99"/>
          <p:cNvSpPr txBox="1">
            <a:spLocks noChangeArrowheads="1"/>
          </p:cNvSpPr>
          <p:nvPr/>
        </p:nvSpPr>
        <p:spPr bwMode="auto">
          <a:xfrm>
            <a:off x="3792539" y="4005263"/>
            <a:ext cx="2028119" cy="338554"/>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Weak Thermal Link</a:t>
            </a:r>
          </a:p>
        </p:txBody>
      </p:sp>
      <p:sp>
        <p:nvSpPr>
          <p:cNvPr id="112740" name="Text Box 100"/>
          <p:cNvSpPr txBox="1">
            <a:spLocks noChangeArrowheads="1"/>
          </p:cNvSpPr>
          <p:nvPr/>
        </p:nvSpPr>
        <p:spPr bwMode="auto">
          <a:xfrm>
            <a:off x="2198689" y="5553076"/>
            <a:ext cx="753427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r>
              <a:rPr lang="en-US" sz="1600">
                <a:latin typeface="Comic Sans MS" panose="030F0702030302020204" pitchFamily="66" charset="0"/>
              </a:rPr>
              <a:t>The advantage of the thermal detector with respect to the conventional semiconductor ionization detectors is that , if you can wait, the absorption of a photon ends up in thermal excitations and the details of the down-conversion are less important</a:t>
            </a:r>
          </a:p>
        </p:txBody>
      </p:sp>
    </p:spTree>
    <p:extLst>
      <p:ext uri="{BB962C8B-B14F-4D97-AF65-F5344CB8AC3E}">
        <p14:creationId xmlns:p14="http://schemas.microsoft.com/office/powerpoint/2010/main" val="3314138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6" name="Text Box 26"/>
          <p:cNvSpPr txBox="1">
            <a:spLocks noChangeArrowheads="1"/>
          </p:cNvSpPr>
          <p:nvPr/>
        </p:nvSpPr>
        <p:spPr bwMode="auto">
          <a:xfrm>
            <a:off x="4989514" y="366099"/>
            <a:ext cx="292580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latin typeface="Comic Sans MS" panose="030F0702030302020204" pitchFamily="66" charset="0"/>
              </a:rPr>
              <a:t>Thermal Detectors</a:t>
            </a:r>
          </a:p>
        </p:txBody>
      </p:sp>
      <p:grpSp>
        <p:nvGrpSpPr>
          <p:cNvPr id="81987" name="Group 67"/>
          <p:cNvGrpSpPr>
            <a:grpSpLocks/>
          </p:cNvGrpSpPr>
          <p:nvPr/>
        </p:nvGrpSpPr>
        <p:grpSpPr bwMode="auto">
          <a:xfrm>
            <a:off x="1238127" y="961646"/>
            <a:ext cx="2692401" cy="1808163"/>
            <a:chOff x="3207" y="863"/>
            <a:chExt cx="1696" cy="1139"/>
          </a:xfrm>
        </p:grpSpPr>
        <p:sp>
          <p:nvSpPr>
            <p:cNvPr id="81960" name="Text Box 40"/>
            <p:cNvSpPr txBox="1">
              <a:spLocks noChangeArrowheads="1"/>
            </p:cNvSpPr>
            <p:nvPr/>
          </p:nvSpPr>
          <p:spPr bwMode="auto">
            <a:xfrm>
              <a:off x="3362" y="1141"/>
              <a:ext cx="1532"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N = number of phonons </a:t>
              </a:r>
            </a:p>
            <a:p>
              <a:r>
                <a:rPr lang="en-US" sz="1600">
                  <a:latin typeface="Comic Sans MS" panose="030F0702030302020204" pitchFamily="66" charset="0"/>
                </a:rPr>
                <a:t>with mean energy k</a:t>
              </a:r>
              <a:r>
                <a:rPr lang="en-US" sz="1600" baseline="-25000">
                  <a:latin typeface="Comic Sans MS" panose="030F0702030302020204" pitchFamily="66" charset="0"/>
                </a:rPr>
                <a:t>B</a:t>
              </a:r>
              <a:r>
                <a:rPr lang="en-US" sz="1600">
                  <a:latin typeface="Comic Sans MS" panose="030F0702030302020204" pitchFamily="66" charset="0"/>
                </a:rPr>
                <a:t>T</a:t>
              </a:r>
            </a:p>
          </p:txBody>
        </p:sp>
        <p:sp>
          <p:nvSpPr>
            <p:cNvPr id="81961" name="Text Box 41"/>
            <p:cNvSpPr txBox="1">
              <a:spLocks noChangeArrowheads="1"/>
            </p:cNvSpPr>
            <p:nvPr/>
          </p:nvSpPr>
          <p:spPr bwMode="auto">
            <a:xfrm>
              <a:off x="3207" y="1517"/>
              <a:ext cx="946"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N ≈ </a:t>
              </a:r>
              <a:r>
                <a:rPr lang="en-US" sz="1600" dirty="0" err="1">
                  <a:latin typeface="Comic Sans MS" panose="030F0702030302020204" pitchFamily="66" charset="0"/>
                </a:rPr>
                <a:t>C</a:t>
              </a:r>
              <a:r>
                <a:rPr lang="en-US" sz="1600" baseline="-25000" dirty="0" err="1">
                  <a:latin typeface="Comic Sans MS" panose="030F0702030302020204" pitchFamily="66" charset="0"/>
                </a:rPr>
                <a:t>tot</a:t>
              </a:r>
              <a:r>
                <a:rPr lang="en-US" sz="1600" dirty="0" err="1">
                  <a:latin typeface="Comic Sans MS" panose="030F0702030302020204" pitchFamily="66" charset="0"/>
                </a:rPr>
                <a:t>T</a:t>
              </a:r>
              <a:r>
                <a:rPr lang="en-US" sz="1600" dirty="0">
                  <a:latin typeface="Comic Sans MS" panose="030F0702030302020204" pitchFamily="66" charset="0"/>
                </a:rPr>
                <a:t>/</a:t>
              </a:r>
              <a:r>
                <a:rPr lang="en-US" sz="1600" dirty="0" err="1">
                  <a:latin typeface="Comic Sans MS" panose="030F0702030302020204" pitchFamily="66" charset="0"/>
                </a:rPr>
                <a:t>k</a:t>
              </a:r>
              <a:r>
                <a:rPr lang="en-US" sz="1600" baseline="-25000" dirty="0" err="1">
                  <a:latin typeface="Comic Sans MS" panose="030F0702030302020204" pitchFamily="66" charset="0"/>
                </a:rPr>
                <a:t>B</a:t>
              </a:r>
              <a:r>
                <a:rPr lang="en-US" sz="1600" dirty="0" err="1">
                  <a:latin typeface="Comic Sans MS" panose="030F0702030302020204" pitchFamily="66" charset="0"/>
                </a:rPr>
                <a:t>T</a:t>
              </a:r>
              <a:endParaRPr lang="en-US" sz="1600" dirty="0">
                <a:latin typeface="Comic Sans MS" panose="030F0702030302020204" pitchFamily="66" charset="0"/>
              </a:endParaRPr>
            </a:p>
          </p:txBody>
        </p:sp>
        <p:sp>
          <p:nvSpPr>
            <p:cNvPr id="81962" name="Text Box 42"/>
            <p:cNvSpPr txBox="1">
              <a:spLocks noChangeArrowheads="1"/>
            </p:cNvSpPr>
            <p:nvPr/>
          </p:nvSpPr>
          <p:spPr bwMode="auto">
            <a:xfrm>
              <a:off x="4296" y="1516"/>
              <a:ext cx="607"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err="1">
                  <a:latin typeface="Symbol" panose="05050102010706020507" pitchFamily="18" charset="2"/>
                </a:rPr>
                <a:t>d</a:t>
              </a:r>
              <a:r>
                <a:rPr lang="en-US" sz="1600" dirty="0" err="1">
                  <a:latin typeface="Comic Sans MS" panose="030F0702030302020204" pitchFamily="66" charset="0"/>
                </a:rPr>
                <a:t>N</a:t>
              </a:r>
              <a:r>
                <a:rPr lang="en-US" sz="1600" dirty="0">
                  <a:latin typeface="Comic Sans MS" panose="030F0702030302020204" pitchFamily="66" charset="0"/>
                </a:rPr>
                <a:t> = √N</a:t>
              </a:r>
            </a:p>
          </p:txBody>
        </p:sp>
        <p:sp>
          <p:nvSpPr>
            <p:cNvPr id="81963" name="Text Box 43"/>
            <p:cNvSpPr txBox="1">
              <a:spLocks noChangeArrowheads="1"/>
            </p:cNvSpPr>
            <p:nvPr/>
          </p:nvSpPr>
          <p:spPr bwMode="auto">
            <a:xfrm>
              <a:off x="3285" y="1789"/>
              <a:ext cx="1591"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err="1" smtClean="0">
                  <a:latin typeface="Symbol" panose="05050102010706020507" pitchFamily="18" charset="2"/>
                </a:rPr>
                <a:t>d</a:t>
              </a:r>
              <a:r>
                <a:rPr lang="en-US" sz="1600" dirty="0" err="1" smtClean="0">
                  <a:latin typeface="Comic Sans MS" panose="030F0702030302020204" pitchFamily="66" charset="0"/>
                </a:rPr>
                <a:t>E</a:t>
              </a:r>
              <a:r>
                <a:rPr lang="en-US" sz="1600" baseline="-25000" dirty="0" err="1" smtClean="0">
                  <a:latin typeface="Comic Sans MS" panose="030F0702030302020204" pitchFamily="66" charset="0"/>
                </a:rPr>
                <a:t>rms</a:t>
              </a:r>
              <a:r>
                <a:rPr lang="en-US" sz="1600" dirty="0" smtClean="0">
                  <a:latin typeface="Comic Sans MS" panose="030F0702030302020204" pitchFamily="66" charset="0"/>
                </a:rPr>
                <a:t> = </a:t>
              </a:r>
              <a:r>
                <a:rPr lang="en-US" sz="1600" dirty="0" err="1" smtClean="0">
                  <a:latin typeface="Symbol" panose="05050102010706020507" pitchFamily="18" charset="2"/>
                </a:rPr>
                <a:t>d</a:t>
              </a:r>
              <a:r>
                <a:rPr lang="en-US" sz="1600" dirty="0" err="1" smtClean="0">
                  <a:latin typeface="Comic Sans MS" panose="030F0702030302020204" pitchFamily="66" charset="0"/>
                </a:rPr>
                <a:t>Nk</a:t>
              </a:r>
              <a:r>
                <a:rPr lang="en-US" sz="1600" baseline="-25000" dirty="0" err="1" smtClean="0">
                  <a:latin typeface="Comic Sans MS" panose="030F0702030302020204" pitchFamily="66" charset="0"/>
                </a:rPr>
                <a:t>B</a:t>
              </a:r>
              <a:r>
                <a:rPr lang="en-US" sz="1600" dirty="0" err="1" smtClean="0">
                  <a:latin typeface="Comic Sans MS" panose="030F0702030302020204" pitchFamily="66" charset="0"/>
                </a:rPr>
                <a:t>T</a:t>
              </a:r>
              <a:r>
                <a:rPr lang="en-US" sz="1600" dirty="0" smtClean="0">
                  <a:latin typeface="Comic Sans MS" panose="030F0702030302020204" pitchFamily="66" charset="0"/>
                </a:rPr>
                <a:t> = √</a:t>
              </a:r>
              <a:r>
                <a:rPr lang="en-US" sz="1600" dirty="0">
                  <a:latin typeface="Comic Sans MS" panose="030F0702030302020204" pitchFamily="66" charset="0"/>
                </a:rPr>
                <a:t>(k</a:t>
              </a:r>
              <a:r>
                <a:rPr lang="en-US" sz="1600" baseline="-25000" dirty="0">
                  <a:latin typeface="Comic Sans MS" panose="030F0702030302020204" pitchFamily="66" charset="0"/>
                </a:rPr>
                <a:t>B</a:t>
              </a:r>
              <a:r>
                <a:rPr lang="en-US" sz="1600" dirty="0">
                  <a:latin typeface="Comic Sans MS" panose="030F0702030302020204" pitchFamily="66" charset="0"/>
                </a:rPr>
                <a:t>T</a:t>
              </a:r>
              <a:r>
                <a:rPr lang="en-US" sz="1600" baseline="30000" dirty="0">
                  <a:latin typeface="Comic Sans MS" panose="030F0702030302020204" pitchFamily="66" charset="0"/>
                </a:rPr>
                <a:t>2</a:t>
              </a:r>
              <a:r>
                <a:rPr lang="en-US" sz="1600" dirty="0">
                  <a:latin typeface="Comic Sans MS" panose="030F0702030302020204" pitchFamily="66" charset="0"/>
                </a:rPr>
                <a:t>C)</a:t>
              </a:r>
            </a:p>
          </p:txBody>
        </p:sp>
        <p:sp>
          <p:nvSpPr>
            <p:cNvPr id="81974" name="Text Box 54"/>
            <p:cNvSpPr txBox="1">
              <a:spLocks noChangeArrowheads="1"/>
            </p:cNvSpPr>
            <p:nvPr/>
          </p:nvSpPr>
          <p:spPr bwMode="auto">
            <a:xfrm>
              <a:off x="3775" y="863"/>
              <a:ext cx="500"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solidFill>
                    <a:srgbClr val="FF0000"/>
                  </a:solidFill>
                  <a:latin typeface="Comic Sans MS" panose="030F0702030302020204" pitchFamily="66" charset="0"/>
                </a:rPr>
                <a:t>Noise</a:t>
              </a:r>
            </a:p>
          </p:txBody>
        </p:sp>
      </p:grpSp>
      <p:grpSp>
        <p:nvGrpSpPr>
          <p:cNvPr id="81984" name="Group 64"/>
          <p:cNvGrpSpPr>
            <a:grpSpLocks/>
          </p:cNvGrpSpPr>
          <p:nvPr/>
        </p:nvGrpSpPr>
        <p:grpSpPr bwMode="auto">
          <a:xfrm>
            <a:off x="2847614" y="3562584"/>
            <a:ext cx="4972050" cy="2287587"/>
            <a:chOff x="2028" y="2659"/>
            <a:chExt cx="3132" cy="1441"/>
          </a:xfrm>
        </p:grpSpPr>
        <p:sp>
          <p:nvSpPr>
            <p:cNvPr id="81968" name="Text Box 48"/>
            <p:cNvSpPr txBox="1">
              <a:spLocks noChangeArrowheads="1"/>
            </p:cNvSpPr>
            <p:nvPr/>
          </p:nvSpPr>
          <p:spPr bwMode="auto">
            <a:xfrm>
              <a:off x="3525" y="2659"/>
              <a:ext cx="944"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FF0000"/>
                  </a:solidFill>
                  <a:latin typeface="Comic Sans MS" panose="030F0702030302020204" pitchFamily="66" charset="0"/>
                </a:rPr>
                <a:t>Thermometer</a:t>
              </a:r>
            </a:p>
          </p:txBody>
        </p:sp>
        <p:sp>
          <p:nvSpPr>
            <p:cNvPr id="81969" name="Text Box 49"/>
            <p:cNvSpPr txBox="1">
              <a:spLocks noChangeArrowheads="1"/>
            </p:cNvSpPr>
            <p:nvPr/>
          </p:nvSpPr>
          <p:spPr bwMode="auto">
            <a:xfrm>
              <a:off x="3199" y="3067"/>
              <a:ext cx="660" cy="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Resistive</a:t>
              </a:r>
            </a:p>
          </p:txBody>
        </p:sp>
        <p:sp>
          <p:nvSpPr>
            <p:cNvPr id="81970" name="Text Box 50"/>
            <p:cNvSpPr txBox="1">
              <a:spLocks noChangeArrowheads="1"/>
            </p:cNvSpPr>
            <p:nvPr/>
          </p:nvSpPr>
          <p:spPr bwMode="auto">
            <a:xfrm>
              <a:off x="4127" y="3080"/>
              <a:ext cx="814"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Metallic </a:t>
              </a:r>
            </a:p>
            <a:p>
              <a:r>
                <a:rPr lang="en-US" sz="1600">
                  <a:latin typeface="Comic Sans MS" panose="030F0702030302020204" pitchFamily="66" charset="0"/>
                </a:rPr>
                <a:t>Paramagnet</a:t>
              </a:r>
            </a:p>
          </p:txBody>
        </p:sp>
        <p:sp>
          <p:nvSpPr>
            <p:cNvPr id="81971" name="Text Box 51"/>
            <p:cNvSpPr txBox="1">
              <a:spLocks noChangeArrowheads="1"/>
            </p:cNvSpPr>
            <p:nvPr/>
          </p:nvSpPr>
          <p:spPr bwMode="auto">
            <a:xfrm>
              <a:off x="2028" y="3558"/>
              <a:ext cx="107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Doped </a:t>
              </a:r>
            </a:p>
            <a:p>
              <a:r>
                <a:rPr lang="en-US" sz="1600" dirty="0">
                  <a:latin typeface="Comic Sans MS" panose="030F0702030302020204" pitchFamily="66" charset="0"/>
                </a:rPr>
                <a:t>Semiconductors</a:t>
              </a:r>
            </a:p>
          </p:txBody>
        </p:sp>
        <p:sp>
          <p:nvSpPr>
            <p:cNvPr id="81972" name="Text Box 52"/>
            <p:cNvSpPr txBox="1">
              <a:spLocks noChangeArrowheads="1"/>
            </p:cNvSpPr>
            <p:nvPr/>
          </p:nvSpPr>
          <p:spPr bwMode="auto">
            <a:xfrm>
              <a:off x="3175" y="3566"/>
              <a:ext cx="1159" cy="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latin typeface="Comic Sans MS" panose="030F0702030302020204" pitchFamily="66" charset="0"/>
                </a:rPr>
                <a:t>Superconducting </a:t>
              </a:r>
            </a:p>
            <a:p>
              <a:r>
                <a:rPr lang="en-US" sz="1600">
                  <a:latin typeface="Comic Sans MS" panose="030F0702030302020204" pitchFamily="66" charset="0"/>
                </a:rPr>
                <a:t>Transition-Edge</a:t>
              </a:r>
            </a:p>
          </p:txBody>
        </p:sp>
        <p:sp>
          <p:nvSpPr>
            <p:cNvPr id="81975" name="Line 55"/>
            <p:cNvSpPr>
              <a:spLocks noChangeShapeType="1"/>
            </p:cNvSpPr>
            <p:nvPr/>
          </p:nvSpPr>
          <p:spPr bwMode="auto">
            <a:xfrm flipH="1">
              <a:off x="3651" y="2840"/>
              <a:ext cx="318" cy="291"/>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sp>
          <p:nvSpPr>
            <p:cNvPr id="81976" name="Line 56"/>
            <p:cNvSpPr>
              <a:spLocks noChangeShapeType="1"/>
            </p:cNvSpPr>
            <p:nvPr/>
          </p:nvSpPr>
          <p:spPr bwMode="auto">
            <a:xfrm>
              <a:off x="4082" y="2840"/>
              <a:ext cx="292" cy="235"/>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sp>
          <p:nvSpPr>
            <p:cNvPr id="81977" name="Line 57"/>
            <p:cNvSpPr>
              <a:spLocks noChangeShapeType="1"/>
            </p:cNvSpPr>
            <p:nvPr/>
          </p:nvSpPr>
          <p:spPr bwMode="auto">
            <a:xfrm flipH="1">
              <a:off x="2631" y="3252"/>
              <a:ext cx="885" cy="382"/>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sp>
          <p:nvSpPr>
            <p:cNvPr id="81978" name="Line 58"/>
            <p:cNvSpPr>
              <a:spLocks noChangeShapeType="1"/>
            </p:cNvSpPr>
            <p:nvPr/>
          </p:nvSpPr>
          <p:spPr bwMode="auto">
            <a:xfrm>
              <a:off x="3606" y="3252"/>
              <a:ext cx="45" cy="269"/>
            </a:xfrm>
            <a:prstGeom prst="line">
              <a:avLst/>
            </a:prstGeom>
            <a:noFill/>
            <a:ln w="1905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600">
                <a:latin typeface="Comic Sans MS" panose="030F0702030302020204" pitchFamily="66" charset="0"/>
              </a:endParaRPr>
            </a:p>
          </p:txBody>
        </p:sp>
        <p:sp>
          <p:nvSpPr>
            <p:cNvPr id="81979" name="Oval 59"/>
            <p:cNvSpPr>
              <a:spLocks noChangeArrowheads="1"/>
            </p:cNvSpPr>
            <p:nvPr/>
          </p:nvSpPr>
          <p:spPr bwMode="auto">
            <a:xfrm>
              <a:off x="3122" y="3503"/>
              <a:ext cx="1170" cy="528"/>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81980" name="Oval 60"/>
            <p:cNvSpPr>
              <a:spLocks noChangeArrowheads="1"/>
            </p:cNvSpPr>
            <p:nvPr/>
          </p:nvSpPr>
          <p:spPr bwMode="auto">
            <a:xfrm>
              <a:off x="4046" y="3087"/>
              <a:ext cx="943" cy="379"/>
            </a:xfrm>
            <a:prstGeom prst="ellipse">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81981" name="Text Box 61"/>
            <p:cNvSpPr txBox="1">
              <a:spLocks noChangeArrowheads="1"/>
            </p:cNvSpPr>
            <p:nvPr/>
          </p:nvSpPr>
          <p:spPr bwMode="auto">
            <a:xfrm>
              <a:off x="4616" y="3770"/>
              <a:ext cx="544" cy="330"/>
            </a:xfrm>
            <a:prstGeom prst="rect">
              <a:avLst/>
            </a:prstGeom>
            <a:solidFill>
              <a:schemeClr val="bg1"/>
            </a:solidFill>
            <a:ln w="1905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a:solidFill>
                    <a:srgbClr val="FF0000"/>
                  </a:solidFill>
                  <a:latin typeface="Comic Sans MS" panose="030F0702030302020204" pitchFamily="66" charset="0"/>
                </a:rPr>
                <a:t>SQUID</a:t>
              </a:r>
            </a:p>
            <a:p>
              <a:r>
                <a:rPr lang="en-US" sz="1400" dirty="0">
                  <a:solidFill>
                    <a:srgbClr val="FF0000"/>
                  </a:solidFill>
                  <a:latin typeface="Comic Sans MS" panose="030F0702030302020204" pitchFamily="66" charset="0"/>
                </a:rPr>
                <a:t>Readout</a:t>
              </a:r>
            </a:p>
          </p:txBody>
        </p:sp>
        <p:sp>
          <p:nvSpPr>
            <p:cNvPr id="81982" name="AutoShape 62"/>
            <p:cNvSpPr>
              <a:spLocks noChangeArrowheads="1"/>
            </p:cNvSpPr>
            <p:nvPr/>
          </p:nvSpPr>
          <p:spPr bwMode="auto">
            <a:xfrm rot="1268390">
              <a:off x="4291" y="3793"/>
              <a:ext cx="294" cy="159"/>
            </a:xfrm>
            <a:prstGeom prst="leftArrow">
              <a:avLst>
                <a:gd name="adj1" fmla="val 50000"/>
                <a:gd name="adj2" fmla="val 462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sp>
          <p:nvSpPr>
            <p:cNvPr id="81983" name="AutoShape 63"/>
            <p:cNvSpPr>
              <a:spLocks noChangeArrowheads="1"/>
            </p:cNvSpPr>
            <p:nvPr/>
          </p:nvSpPr>
          <p:spPr bwMode="auto">
            <a:xfrm rot="3650891">
              <a:off x="4627" y="3519"/>
              <a:ext cx="294" cy="159"/>
            </a:xfrm>
            <a:prstGeom prst="leftArrow">
              <a:avLst>
                <a:gd name="adj1" fmla="val 50000"/>
                <a:gd name="adj2" fmla="val 46226"/>
              </a:avLst>
            </a:prstGeom>
            <a:solidFill>
              <a:srgbClr val="FF00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600">
                <a:latin typeface="Comic Sans MS" panose="030F0702030302020204" pitchFamily="66" charset="0"/>
              </a:endParaRPr>
            </a:p>
          </p:txBody>
        </p:sp>
      </p:grpSp>
      <p:sp>
        <p:nvSpPr>
          <p:cNvPr id="81964" name="Text Box 44"/>
          <p:cNvSpPr txBox="1">
            <a:spLocks noChangeArrowheads="1"/>
          </p:cNvSpPr>
          <p:nvPr/>
        </p:nvSpPr>
        <p:spPr bwMode="auto">
          <a:xfrm>
            <a:off x="5103487" y="1616283"/>
            <a:ext cx="2589213" cy="70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0000"/>
                </a:solidFill>
                <a:latin typeface="Comic Sans MS" panose="030F0702030302020204" pitchFamily="66" charset="0"/>
              </a:rPr>
              <a:t>Low Temperature</a:t>
            </a:r>
          </a:p>
          <a:p>
            <a:r>
              <a:rPr lang="en-US" sz="2000" dirty="0">
                <a:solidFill>
                  <a:srgbClr val="FF0000"/>
                </a:solidFill>
                <a:latin typeface="Comic Sans MS" panose="030F0702030302020204" pitchFamily="66" charset="0"/>
              </a:rPr>
              <a:t>Small Heat Capacity</a:t>
            </a:r>
          </a:p>
        </p:txBody>
      </p:sp>
      <p:sp>
        <p:nvSpPr>
          <p:cNvPr id="81966" name="Text Box 46"/>
          <p:cNvSpPr txBox="1">
            <a:spLocks noChangeArrowheads="1"/>
          </p:cNvSpPr>
          <p:nvPr/>
        </p:nvSpPr>
        <p:spPr bwMode="auto">
          <a:xfrm>
            <a:off x="8379292" y="1787728"/>
            <a:ext cx="2592388" cy="400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FF0000"/>
                </a:solidFill>
                <a:latin typeface="Comic Sans MS" panose="030F0702030302020204" pitchFamily="66" charset="0"/>
              </a:rPr>
              <a:t>Better Performance</a:t>
            </a:r>
          </a:p>
        </p:txBody>
      </p:sp>
      <p:sp>
        <p:nvSpPr>
          <p:cNvPr id="81967" name="AutoShape 47"/>
          <p:cNvSpPr>
            <a:spLocks noChangeArrowheads="1"/>
          </p:cNvSpPr>
          <p:nvPr/>
        </p:nvSpPr>
        <p:spPr bwMode="auto">
          <a:xfrm>
            <a:off x="7874864" y="1855990"/>
            <a:ext cx="322263" cy="263525"/>
          </a:xfrm>
          <a:prstGeom prst="rightArrow">
            <a:avLst>
              <a:gd name="adj1" fmla="val 50000"/>
              <a:gd name="adj2" fmla="val 30572"/>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Comic Sans MS" panose="030F0702030302020204" pitchFamily="66" charset="0"/>
            </a:endParaRPr>
          </a:p>
        </p:txBody>
      </p:sp>
      <p:sp>
        <p:nvSpPr>
          <p:cNvPr id="81988" name="Rectangle 68"/>
          <p:cNvSpPr>
            <a:spLocks noChangeArrowheads="1"/>
          </p:cNvSpPr>
          <p:nvPr/>
        </p:nvSpPr>
        <p:spPr bwMode="auto">
          <a:xfrm>
            <a:off x="5103486" y="1616283"/>
            <a:ext cx="5940333" cy="725484"/>
          </a:xfrm>
          <a:prstGeom prst="rect">
            <a:avLst/>
          </a:prstGeom>
          <a:noFill/>
          <a:ln w="190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2400">
              <a:latin typeface="Comic Sans MS" panose="030F0702030302020204" pitchFamily="66" charset="0"/>
            </a:endParaRPr>
          </a:p>
        </p:txBody>
      </p:sp>
      <p:sp>
        <p:nvSpPr>
          <p:cNvPr id="81990" name="Text Box 70"/>
          <p:cNvSpPr txBox="1">
            <a:spLocks noChangeArrowheads="1"/>
          </p:cNvSpPr>
          <p:nvPr/>
        </p:nvSpPr>
        <p:spPr bwMode="auto">
          <a:xfrm>
            <a:off x="1146052" y="2852357"/>
            <a:ext cx="341792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dirty="0">
                <a:latin typeface="Comic Sans MS" panose="030F0702030302020204" pitchFamily="66" charset="0"/>
              </a:rPr>
              <a:t>Thermodynamic Fluctuation Noise</a:t>
            </a:r>
          </a:p>
        </p:txBody>
      </p:sp>
    </p:spTree>
    <p:extLst>
      <p:ext uri="{BB962C8B-B14F-4D97-AF65-F5344CB8AC3E}">
        <p14:creationId xmlns:p14="http://schemas.microsoft.com/office/powerpoint/2010/main" val="23082836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sp>
        <p:nvSpPr>
          <p:cNvPr id="2051" name="Text Box 9"/>
          <p:cNvSpPr txBox="1">
            <a:spLocks noChangeArrowheads="1"/>
          </p:cNvSpPr>
          <p:nvPr/>
        </p:nvSpPr>
        <p:spPr bwMode="auto">
          <a:xfrm>
            <a:off x="1317341" y="1432520"/>
            <a:ext cx="9553863" cy="20928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ts val="600"/>
              </a:spcAft>
            </a:pPr>
            <a:r>
              <a:rPr lang="en-US" dirty="0" smtClean="0">
                <a:solidFill>
                  <a:srgbClr val="FF0000"/>
                </a:solidFill>
                <a:latin typeface="Comic Sans MS" panose="030F0702030302020204" pitchFamily="66" charset="0"/>
              </a:rPr>
              <a:t>Graphene 2D </a:t>
            </a:r>
            <a:r>
              <a:rPr lang="en-US" dirty="0">
                <a:solidFill>
                  <a:srgbClr val="FF0000"/>
                </a:solidFill>
                <a:latin typeface="Comic Sans MS" panose="030F0702030302020204" pitchFamily="66" charset="0"/>
              </a:rPr>
              <a:t>electron gas at very low temperature is a nearly ideal thermal detector</a:t>
            </a:r>
          </a:p>
          <a:p>
            <a:pPr marL="285750" indent="-285750" fontAlgn="base">
              <a:spcBef>
                <a:spcPct val="0"/>
              </a:spcBef>
              <a:spcAft>
                <a:spcPts val="600"/>
              </a:spcAft>
              <a:buFont typeface="Arial" panose="020B0604020202020204" pitchFamily="34" charset="0"/>
              <a:buChar char="•"/>
            </a:pPr>
            <a:r>
              <a:rPr lang="en-US" dirty="0">
                <a:solidFill>
                  <a:srgbClr val="000000"/>
                </a:solidFill>
                <a:latin typeface="Comic Sans MS" panose="030F0702030302020204" pitchFamily="66" charset="0"/>
              </a:rPr>
              <a:t> very low heat </a:t>
            </a:r>
            <a:r>
              <a:rPr lang="en-US" dirty="0" smtClean="0">
                <a:solidFill>
                  <a:srgbClr val="000000"/>
                </a:solidFill>
                <a:latin typeface="Comic Sans MS" panose="030F0702030302020204" pitchFamily="66" charset="0"/>
              </a:rPr>
              <a:t>capacity (electron specific </a:t>
            </a:r>
            <a:r>
              <a:rPr lang="en-US" dirty="0">
                <a:solidFill>
                  <a:srgbClr val="000000"/>
                </a:solidFill>
                <a:latin typeface="Comic Sans MS" panose="030F0702030302020204" pitchFamily="66" charset="0"/>
              </a:rPr>
              <a:t>heat </a:t>
            </a:r>
            <a:r>
              <a:rPr lang="en-US" dirty="0" smtClean="0">
                <a:solidFill>
                  <a:srgbClr val="000000"/>
                </a:solidFill>
                <a:latin typeface="Comic Sans MS" panose="030F0702030302020204" pitchFamily="66" charset="0"/>
              </a:rPr>
              <a:t>C </a:t>
            </a:r>
            <a:r>
              <a:rPr lang="en-US" sz="2000" dirty="0">
                <a:solidFill>
                  <a:srgbClr val="000000"/>
                </a:solidFill>
                <a:latin typeface="Symbol" panose="05050102010706020507" pitchFamily="18" charset="2"/>
                <a:sym typeface="Symbol" panose="05050102010706020507" pitchFamily="18" charset="2"/>
              </a:rPr>
              <a:t> </a:t>
            </a:r>
            <a:r>
              <a:rPr lang="en-US" dirty="0" smtClean="0">
                <a:solidFill>
                  <a:srgbClr val="000000"/>
                </a:solidFill>
                <a:latin typeface="Comic Sans MS" panose="030F0702030302020204" pitchFamily="66" charset="0"/>
                <a:sym typeface="Symbol" panose="05050102010706020507" pitchFamily="18" charset="2"/>
              </a:rPr>
              <a:t>T)</a:t>
            </a:r>
            <a:endParaRPr lang="en-US" baseline="30000" dirty="0">
              <a:solidFill>
                <a:srgbClr val="000000"/>
              </a:solidFill>
              <a:latin typeface="Symbol" panose="05050102010706020507" pitchFamily="18" charset="2"/>
              <a:sym typeface="Symbol" panose="05050102010706020507" pitchFamily="18" charset="2"/>
            </a:endParaRPr>
          </a:p>
          <a:p>
            <a:pPr marL="285750" indent="-285750" fontAlgn="base">
              <a:spcBef>
                <a:spcPct val="0"/>
              </a:spcBef>
              <a:spcAft>
                <a:spcPts val="600"/>
              </a:spcAft>
              <a:buFont typeface="Arial" panose="020B0604020202020204" pitchFamily="34" charset="0"/>
              <a:buChar char="•"/>
            </a:pPr>
            <a:r>
              <a:rPr lang="en-US" dirty="0" smtClean="0">
                <a:solidFill>
                  <a:srgbClr val="000000"/>
                </a:solidFill>
                <a:latin typeface="Comic Sans MS" panose="030F0702030302020204" pitchFamily="66" charset="0"/>
              </a:rPr>
              <a:t> </a:t>
            </a:r>
            <a:r>
              <a:rPr lang="en-US" dirty="0">
                <a:solidFill>
                  <a:srgbClr val="000000"/>
                </a:solidFill>
                <a:latin typeface="Comic Sans MS" panose="030F0702030302020204" pitchFamily="66" charset="0"/>
              </a:rPr>
              <a:t>very fast </a:t>
            </a:r>
            <a:r>
              <a:rPr lang="en-US" dirty="0" err="1">
                <a:solidFill>
                  <a:srgbClr val="000000"/>
                </a:solidFill>
                <a:latin typeface="Comic Sans MS" panose="030F0702030302020204" pitchFamily="66" charset="0"/>
              </a:rPr>
              <a:t>thermalization</a:t>
            </a:r>
            <a:endParaRPr lang="en-US" dirty="0">
              <a:solidFill>
                <a:srgbClr val="000000"/>
              </a:solidFill>
              <a:latin typeface="Comic Sans MS" panose="030F0702030302020204" pitchFamily="66" charset="0"/>
            </a:endParaRPr>
          </a:p>
          <a:p>
            <a:pPr marL="285750" indent="-285750" fontAlgn="base">
              <a:spcBef>
                <a:spcPct val="0"/>
              </a:spcBef>
              <a:spcAft>
                <a:spcPts val="600"/>
              </a:spcAft>
              <a:buFont typeface="Arial" panose="020B0604020202020204" pitchFamily="34" charset="0"/>
              <a:buChar char="•"/>
            </a:pPr>
            <a:r>
              <a:rPr lang="en-US" dirty="0">
                <a:solidFill>
                  <a:srgbClr val="000000"/>
                </a:solidFill>
                <a:latin typeface="Comic Sans MS" panose="030F0702030302020204" pitchFamily="66" charset="0"/>
              </a:rPr>
              <a:t> very </a:t>
            </a:r>
            <a:r>
              <a:rPr lang="en-US" dirty="0" smtClean="0">
                <a:solidFill>
                  <a:srgbClr val="000000"/>
                </a:solidFill>
                <a:latin typeface="Comic Sans MS" panose="030F0702030302020204" pitchFamily="66" charset="0"/>
              </a:rPr>
              <a:t>low coupling (</a:t>
            </a:r>
            <a:r>
              <a:rPr lang="en-US" dirty="0" err="1" smtClean="0">
                <a:solidFill>
                  <a:srgbClr val="000000"/>
                </a:solidFill>
                <a:latin typeface="Comic Sans MS" panose="030F0702030302020204" pitchFamily="66" charset="0"/>
              </a:rPr>
              <a:t>G</a:t>
            </a:r>
            <a:r>
              <a:rPr lang="en-US" baseline="-25000" dirty="0" err="1" smtClean="0">
                <a:solidFill>
                  <a:srgbClr val="000000"/>
                </a:solidFill>
                <a:latin typeface="Comic Sans MS" panose="030F0702030302020204" pitchFamily="66" charset="0"/>
              </a:rPr>
              <a:t>tot</a:t>
            </a:r>
            <a:r>
              <a:rPr lang="en-US" dirty="0" smtClean="0">
                <a:solidFill>
                  <a:srgbClr val="000000"/>
                </a:solidFill>
                <a:latin typeface="Comic Sans MS" panose="030F0702030302020204" pitchFamily="66" charset="0"/>
              </a:rPr>
              <a:t>= </a:t>
            </a:r>
            <a:r>
              <a:rPr lang="en-US" dirty="0" err="1" smtClean="0">
                <a:solidFill>
                  <a:srgbClr val="000000"/>
                </a:solidFill>
                <a:latin typeface="Comic Sans MS" panose="030F0702030302020204" pitchFamily="66" charset="0"/>
              </a:rPr>
              <a:t>G</a:t>
            </a:r>
            <a:r>
              <a:rPr lang="en-US" baseline="-25000" dirty="0" err="1" smtClean="0">
                <a:solidFill>
                  <a:srgbClr val="000000"/>
                </a:solidFill>
                <a:latin typeface="Comic Sans MS" panose="030F0702030302020204" pitchFamily="66" charset="0"/>
              </a:rPr>
              <a:t>e-ph</a:t>
            </a:r>
            <a:r>
              <a:rPr lang="en-US" dirty="0" err="1" smtClean="0">
                <a:solidFill>
                  <a:srgbClr val="000000"/>
                </a:solidFill>
                <a:latin typeface="Comic Sans MS" panose="030F0702030302020204" pitchFamily="66" charset="0"/>
              </a:rPr>
              <a:t>+G</a:t>
            </a:r>
            <a:r>
              <a:rPr lang="en-US" baseline="-25000" dirty="0" err="1" smtClean="0">
                <a:solidFill>
                  <a:srgbClr val="000000"/>
                </a:solidFill>
                <a:latin typeface="Comic Sans MS" panose="030F0702030302020204" pitchFamily="66" charset="0"/>
              </a:rPr>
              <a:t>photon</a:t>
            </a:r>
            <a:r>
              <a:rPr lang="en-US" dirty="0" smtClean="0">
                <a:solidFill>
                  <a:srgbClr val="000000"/>
                </a:solidFill>
                <a:latin typeface="Comic Sans MS" panose="030F0702030302020204" pitchFamily="66" charset="0"/>
              </a:rPr>
              <a:t>≈ </a:t>
            </a:r>
            <a:r>
              <a:rPr lang="el-GR" dirty="0" smtClean="0">
                <a:solidFill>
                  <a:srgbClr val="000000"/>
                </a:solidFill>
                <a:latin typeface="Comic Sans MS" panose="030F0702030302020204" pitchFamily="66" charset="0"/>
              </a:rPr>
              <a:t>α</a:t>
            </a:r>
            <a:r>
              <a:rPr lang="en-US" dirty="0" smtClean="0">
                <a:solidFill>
                  <a:srgbClr val="000000"/>
                </a:solidFill>
                <a:latin typeface="Comic Sans MS" panose="030F0702030302020204" pitchFamily="66" charset="0"/>
              </a:rPr>
              <a:t>T</a:t>
            </a:r>
            <a:r>
              <a:rPr lang="en-US" baseline="30000" dirty="0" smtClean="0">
                <a:solidFill>
                  <a:srgbClr val="000000"/>
                </a:solidFill>
                <a:latin typeface="Comic Sans MS" panose="030F0702030302020204" pitchFamily="66" charset="0"/>
              </a:rPr>
              <a:t>3</a:t>
            </a:r>
            <a:r>
              <a:rPr lang="en-US" dirty="0" smtClean="0">
                <a:solidFill>
                  <a:srgbClr val="000000"/>
                </a:solidFill>
                <a:latin typeface="Comic Sans MS" panose="030F0702030302020204" pitchFamily="66" charset="0"/>
              </a:rPr>
              <a:t>+k</a:t>
            </a:r>
            <a:r>
              <a:rPr lang="en-US" baseline="-25000" dirty="0" smtClean="0">
                <a:solidFill>
                  <a:srgbClr val="000000"/>
                </a:solidFill>
                <a:latin typeface="Comic Sans MS" panose="030F0702030302020204" pitchFamily="66" charset="0"/>
              </a:rPr>
              <a:t>B</a:t>
            </a:r>
            <a:r>
              <a:rPr lang="en-US" dirty="0" smtClean="0">
                <a:solidFill>
                  <a:srgbClr val="000000"/>
                </a:solidFill>
                <a:latin typeface="Comic Sans MS" panose="030F0702030302020204" pitchFamily="66" charset="0"/>
              </a:rPr>
              <a:t>B)</a:t>
            </a:r>
          </a:p>
          <a:p>
            <a:pPr marL="285750" indent="-285750" fontAlgn="base">
              <a:spcBef>
                <a:spcPct val="0"/>
              </a:spcBef>
              <a:spcAft>
                <a:spcPts val="600"/>
              </a:spcAft>
              <a:buFont typeface="Arial" panose="020B0604020202020204" pitchFamily="34" charset="0"/>
              <a:buChar char="•"/>
            </a:pPr>
            <a:r>
              <a:rPr lang="en-US" dirty="0" smtClean="0">
                <a:solidFill>
                  <a:srgbClr val="000000"/>
                </a:solidFill>
                <a:latin typeface="Comic Sans MS" panose="030F0702030302020204" pitchFamily="66" charset="0"/>
              </a:rPr>
              <a:t>weak </a:t>
            </a:r>
            <a:r>
              <a:rPr lang="en-US" dirty="0">
                <a:solidFill>
                  <a:srgbClr val="000000"/>
                </a:solidFill>
                <a:latin typeface="Comic Sans MS" panose="030F0702030302020204" pitchFamily="66" charset="0"/>
              </a:rPr>
              <a:t>coupling to some substrates (SiO</a:t>
            </a:r>
            <a:r>
              <a:rPr lang="en-US" baseline="-25000" dirty="0">
                <a:solidFill>
                  <a:srgbClr val="000000"/>
                </a:solidFill>
                <a:latin typeface="Comic Sans MS" panose="030F0702030302020204" pitchFamily="66" charset="0"/>
              </a:rPr>
              <a:t>2</a:t>
            </a:r>
            <a:r>
              <a:rPr lang="en-US" dirty="0">
                <a:solidFill>
                  <a:srgbClr val="000000"/>
                </a:solidFill>
                <a:latin typeface="Comic Sans MS" panose="030F0702030302020204" pitchFamily="66" charset="0"/>
              </a:rPr>
              <a:t>, </a:t>
            </a:r>
            <a:r>
              <a:rPr lang="en-US" dirty="0" err="1">
                <a:solidFill>
                  <a:srgbClr val="000000"/>
                </a:solidFill>
                <a:latin typeface="Comic Sans MS" panose="030F0702030302020204" pitchFamily="66" charset="0"/>
              </a:rPr>
              <a:t>SiC</a:t>
            </a:r>
            <a:r>
              <a:rPr lang="en-US" dirty="0">
                <a:solidFill>
                  <a:srgbClr val="000000"/>
                </a:solidFill>
                <a:latin typeface="Comic Sans MS" panose="030F0702030302020204" pitchFamily="66" charset="0"/>
              </a:rPr>
              <a:t>, </a:t>
            </a:r>
            <a:r>
              <a:rPr lang="en-US" dirty="0" err="1">
                <a:solidFill>
                  <a:srgbClr val="000000"/>
                </a:solidFill>
                <a:latin typeface="Comic Sans MS" panose="030F0702030302020204" pitchFamily="66" charset="0"/>
              </a:rPr>
              <a:t>hBN</a:t>
            </a:r>
            <a:r>
              <a:rPr lang="en-US" dirty="0">
                <a:solidFill>
                  <a:srgbClr val="000000"/>
                </a:solidFill>
                <a:latin typeface="Comic Sans MS" panose="030F0702030302020204" pitchFamily="66" charset="0"/>
              </a:rPr>
              <a:t>…) =&gt; these graphene layers retain the two dimensional electronic band structure of isolated </a:t>
            </a:r>
            <a:r>
              <a:rPr lang="en-US" dirty="0" smtClean="0">
                <a:solidFill>
                  <a:srgbClr val="000000"/>
                </a:solidFill>
                <a:latin typeface="Comic Sans MS" panose="030F0702030302020204" pitchFamily="66" charset="0"/>
              </a:rPr>
              <a:t>graphene</a:t>
            </a:r>
            <a:endParaRPr lang="en-US" dirty="0">
              <a:solidFill>
                <a:srgbClr val="000000"/>
              </a:solidFill>
              <a:latin typeface="Comic Sans MS" panose="030F0702030302020204" pitchFamily="66" charset="0"/>
            </a:endParaRPr>
          </a:p>
        </p:txBody>
      </p:sp>
      <p:sp>
        <p:nvSpPr>
          <p:cNvPr id="8" name="CasellaDiTesto 7"/>
          <p:cNvSpPr txBox="1"/>
          <p:nvPr/>
        </p:nvSpPr>
        <p:spPr>
          <a:xfrm>
            <a:off x="985443" y="4384249"/>
            <a:ext cx="4312316" cy="1015663"/>
          </a:xfrm>
          <a:prstGeom prst="rect">
            <a:avLst/>
          </a:prstGeom>
          <a:noFill/>
          <a:ln w="19050">
            <a:solidFill>
              <a:srgbClr val="FF3300"/>
            </a:solidFill>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2000" kern="0" dirty="0" err="1" smtClean="0">
                <a:solidFill>
                  <a:srgbClr val="FF0000"/>
                </a:solidFill>
                <a:latin typeface="Comic Sans MS" panose="030F0702030302020204" pitchFamily="66" charset="0"/>
              </a:rPr>
              <a:t>Pbm</a:t>
            </a:r>
            <a:r>
              <a:rPr lang="en-US" sz="2000" kern="0" dirty="0" smtClean="0">
                <a:solidFill>
                  <a:prstClr val="black"/>
                </a:solidFill>
                <a:latin typeface="Comic Sans MS" panose="030F0702030302020204" pitchFamily="66" charset="0"/>
              </a:rPr>
              <a:t>: f</a:t>
            </a:r>
            <a:r>
              <a:rPr kumimoji="0" lang="en-US" sz="2000" b="0" i="0" u="none" strike="noStrike" kern="0" cap="none" spc="0" normalizeH="0" baseline="0" noProof="0" dirty="0" smtClean="0">
                <a:ln>
                  <a:noFill/>
                </a:ln>
                <a:solidFill>
                  <a:prstClr val="black"/>
                </a:solidFill>
                <a:effectLst/>
                <a:uLnTx/>
                <a:uFillTx/>
                <a:latin typeface="Comic Sans MS" panose="030F0702030302020204" pitchFamily="66" charset="0"/>
              </a:rPr>
              <a:t>or pristine graphene weak temperature dependence of easy-to-measure properties</a:t>
            </a:r>
          </a:p>
        </p:txBody>
      </p:sp>
      <p:sp>
        <p:nvSpPr>
          <p:cNvPr id="9" name="AutoShape 63"/>
          <p:cNvSpPr>
            <a:spLocks noChangeArrowheads="1"/>
          </p:cNvSpPr>
          <p:nvPr/>
        </p:nvSpPr>
        <p:spPr bwMode="auto">
          <a:xfrm rot="10800000">
            <a:off x="5743639" y="4721578"/>
            <a:ext cx="466725" cy="252413"/>
          </a:xfrm>
          <a:prstGeom prst="leftArrow">
            <a:avLst>
              <a:gd name="adj1" fmla="val 50000"/>
              <a:gd name="adj2" fmla="val 46226"/>
            </a:avLst>
          </a:prstGeom>
          <a:solidFill>
            <a:srgbClr val="FF0000"/>
          </a:solidFill>
          <a:ln w="9525">
            <a:solidFill>
              <a:sysClr val="windowText" lastClr="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black"/>
              </a:solidFill>
              <a:effectLst/>
              <a:uLnTx/>
              <a:uFillTx/>
              <a:latin typeface="Calibri" panose="020F0502020204030204"/>
            </a:endParaRPr>
          </a:p>
        </p:txBody>
      </p:sp>
      <p:sp>
        <p:nvSpPr>
          <p:cNvPr id="10" name="CasellaDiTesto 9"/>
          <p:cNvSpPr txBox="1"/>
          <p:nvPr/>
        </p:nvSpPr>
        <p:spPr>
          <a:xfrm>
            <a:off x="6619851" y="3856138"/>
            <a:ext cx="4157640" cy="1938992"/>
          </a:xfrm>
          <a:prstGeom prst="rect">
            <a:avLst/>
          </a:prstGeom>
          <a:noFill/>
          <a:ln w="19050">
            <a:solidFill>
              <a:srgbClr val="FF0000"/>
            </a:solidFill>
          </a:ln>
        </p:spPr>
        <p:txBody>
          <a:bodyPr wrap="square" rtlCol="0">
            <a:spAutoFit/>
          </a:bodyPr>
          <a:lstStyle/>
          <a:p>
            <a:pPr algn="ctr"/>
            <a:r>
              <a:rPr lang="en-US" sz="2400" dirty="0" smtClean="0">
                <a:solidFill>
                  <a:srgbClr val="FF0000"/>
                </a:solidFill>
                <a:latin typeface="Comic Sans MS" panose="030F0702030302020204" pitchFamily="66" charset="0"/>
              </a:rPr>
              <a:t>Sol: Noise Thermometry</a:t>
            </a:r>
          </a:p>
          <a:p>
            <a:endParaRPr lang="en-US" sz="2400" dirty="0" smtClean="0">
              <a:solidFill>
                <a:prstClr val="black"/>
              </a:solidFill>
              <a:latin typeface="Comic Sans MS" panose="030F0702030302020204" pitchFamily="66" charset="0"/>
            </a:endParaRPr>
          </a:p>
          <a:p>
            <a:pPr algn="ctr"/>
            <a:r>
              <a:rPr lang="en-US" sz="2400" dirty="0" smtClean="0">
                <a:solidFill>
                  <a:prstClr val="black"/>
                </a:solidFill>
                <a:latin typeface="Comic Sans MS" panose="030F0702030302020204" pitchFamily="66" charset="0"/>
              </a:rPr>
              <a:t>Temperature </a:t>
            </a:r>
            <a:r>
              <a:rPr lang="en-US" sz="2400" dirty="0">
                <a:solidFill>
                  <a:prstClr val="black"/>
                </a:solidFill>
                <a:latin typeface="Comic Sans MS" panose="030F0702030302020204" pitchFamily="66" charset="0"/>
              </a:rPr>
              <a:t>measurement from the thermal (Johnson) noise of a </a:t>
            </a:r>
            <a:r>
              <a:rPr lang="en-US" sz="2400" dirty="0" smtClean="0">
                <a:solidFill>
                  <a:prstClr val="black"/>
                </a:solidFill>
                <a:latin typeface="Comic Sans MS" panose="030F0702030302020204" pitchFamily="66" charset="0"/>
              </a:rPr>
              <a:t>resistor</a:t>
            </a:r>
            <a:endParaRPr lang="en-US" sz="2400" dirty="0">
              <a:solidFill>
                <a:prstClr val="black"/>
              </a:solidFill>
              <a:latin typeface="Comic Sans MS" panose="030F0702030302020204" pitchFamily="66" charset="0"/>
            </a:endParaRPr>
          </a:p>
        </p:txBody>
      </p:sp>
      <p:sp>
        <p:nvSpPr>
          <p:cNvPr id="11" name="Freccia bidirezionale verticale 10"/>
          <p:cNvSpPr/>
          <p:nvPr/>
        </p:nvSpPr>
        <p:spPr>
          <a:xfrm>
            <a:off x="8331681" y="4316127"/>
            <a:ext cx="252413" cy="395288"/>
          </a:xfrm>
          <a:prstGeom prst="upDownArrow">
            <a:avLst/>
          </a:prstGeom>
          <a:solidFill>
            <a:srgbClr val="FF0000"/>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Calibri" panose="020F0502020204030204"/>
            </a:endParaRPr>
          </a:p>
        </p:txBody>
      </p:sp>
    </p:spTree>
    <p:extLst>
      <p:ext uri="{BB962C8B-B14F-4D97-AF65-F5344CB8AC3E}">
        <p14:creationId xmlns:p14="http://schemas.microsoft.com/office/powerpoint/2010/main" val="34074472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2"/>
          <p:cNvSpPr txBox="1">
            <a:spLocks noChangeArrowheads="1"/>
          </p:cNvSpPr>
          <p:nvPr/>
        </p:nvSpPr>
        <p:spPr bwMode="auto">
          <a:xfrm>
            <a:off x="6096001" y="4031697"/>
            <a:ext cx="45005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dirty="0">
                <a:solidFill>
                  <a:srgbClr val="FF3300"/>
                </a:solidFill>
              </a:rPr>
              <a:t>Precision of the Temperature Measurement</a:t>
            </a:r>
          </a:p>
        </p:txBody>
      </p:sp>
      <p:grpSp>
        <p:nvGrpSpPr>
          <p:cNvPr id="36867" name="Group 3"/>
          <p:cNvGrpSpPr>
            <a:grpSpLocks/>
          </p:cNvGrpSpPr>
          <p:nvPr/>
        </p:nvGrpSpPr>
        <p:grpSpPr bwMode="auto">
          <a:xfrm>
            <a:off x="1955801" y="1486936"/>
            <a:ext cx="6119813" cy="2270125"/>
            <a:chOff x="272" y="685"/>
            <a:chExt cx="3855" cy="1430"/>
          </a:xfrm>
        </p:grpSpPr>
        <p:sp>
          <p:nvSpPr>
            <p:cNvPr id="36868" name="AutoShape 4"/>
            <p:cNvSpPr>
              <a:spLocks noChangeAspect="1" noChangeArrowheads="1"/>
            </p:cNvSpPr>
            <p:nvPr/>
          </p:nvSpPr>
          <p:spPr bwMode="auto">
            <a:xfrm>
              <a:off x="272" y="685"/>
              <a:ext cx="3855" cy="1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6869" name="Group 5"/>
            <p:cNvGrpSpPr>
              <a:grpSpLocks/>
            </p:cNvGrpSpPr>
            <p:nvPr/>
          </p:nvGrpSpPr>
          <p:grpSpPr bwMode="auto">
            <a:xfrm>
              <a:off x="1067" y="1122"/>
              <a:ext cx="40" cy="397"/>
              <a:chOff x="2880" y="799"/>
              <a:chExt cx="45" cy="454"/>
            </a:xfrm>
          </p:grpSpPr>
          <p:grpSp>
            <p:nvGrpSpPr>
              <p:cNvPr id="36870" name="Group 6"/>
              <p:cNvGrpSpPr>
                <a:grpSpLocks noChangeAspect="1"/>
              </p:cNvGrpSpPr>
              <p:nvPr/>
            </p:nvGrpSpPr>
            <p:grpSpPr bwMode="auto">
              <a:xfrm>
                <a:off x="2880" y="799"/>
                <a:ext cx="45" cy="272"/>
                <a:chOff x="2880" y="799"/>
                <a:chExt cx="454" cy="2722"/>
              </a:xfrm>
            </p:grpSpPr>
            <p:sp>
              <p:nvSpPr>
                <p:cNvPr id="36871" name="Arc 7"/>
                <p:cNvSpPr>
                  <a:spLocks noChangeAspect="1"/>
                </p:cNvSpPr>
                <p:nvPr/>
              </p:nvSpPr>
              <p:spPr bwMode="auto">
                <a:xfrm>
                  <a:off x="2880" y="799"/>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2" name="Arc 8"/>
                <p:cNvSpPr>
                  <a:spLocks noChangeAspect="1"/>
                </p:cNvSpPr>
                <p:nvPr/>
              </p:nvSpPr>
              <p:spPr bwMode="auto">
                <a:xfrm flipV="1">
                  <a:off x="2880" y="1252"/>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3" name="Arc 9"/>
                <p:cNvSpPr>
                  <a:spLocks noChangeAspect="1"/>
                </p:cNvSpPr>
                <p:nvPr/>
              </p:nvSpPr>
              <p:spPr bwMode="auto">
                <a:xfrm>
                  <a:off x="2880" y="170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4" name="Arc 10"/>
                <p:cNvSpPr>
                  <a:spLocks noChangeAspect="1"/>
                </p:cNvSpPr>
                <p:nvPr/>
              </p:nvSpPr>
              <p:spPr bwMode="auto">
                <a:xfrm flipV="1">
                  <a:off x="2880" y="2160"/>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5" name="Arc 11"/>
                <p:cNvSpPr>
                  <a:spLocks noChangeAspect="1"/>
                </p:cNvSpPr>
                <p:nvPr/>
              </p:nvSpPr>
              <p:spPr bwMode="auto">
                <a:xfrm>
                  <a:off x="2880" y="2614"/>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6" name="Arc 12"/>
                <p:cNvSpPr>
                  <a:spLocks noChangeAspect="1"/>
                </p:cNvSpPr>
                <p:nvPr/>
              </p:nvSpPr>
              <p:spPr bwMode="auto">
                <a:xfrm flipV="1">
                  <a:off x="2880" y="306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grpSp>
          <p:sp>
            <p:nvSpPr>
              <p:cNvPr id="36877" name="Arc 13"/>
              <p:cNvSpPr>
                <a:spLocks noChangeAspect="1"/>
              </p:cNvSpPr>
              <p:nvPr/>
            </p:nvSpPr>
            <p:spPr bwMode="auto">
              <a:xfrm>
                <a:off x="2880" y="1072"/>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8" name="Arc 14"/>
              <p:cNvSpPr>
                <a:spLocks noChangeAspect="1"/>
              </p:cNvSpPr>
              <p:nvPr/>
            </p:nvSpPr>
            <p:spPr bwMode="auto">
              <a:xfrm flipV="1">
                <a:off x="2880" y="1117"/>
                <a:ext cx="45" cy="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79" name="Arc 15"/>
              <p:cNvSpPr>
                <a:spLocks noChangeAspect="1"/>
              </p:cNvSpPr>
              <p:nvPr/>
            </p:nvSpPr>
            <p:spPr bwMode="auto">
              <a:xfrm>
                <a:off x="2880" y="1163"/>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0" name="Arc 16"/>
              <p:cNvSpPr>
                <a:spLocks noChangeAspect="1"/>
              </p:cNvSpPr>
              <p:nvPr/>
            </p:nvSpPr>
            <p:spPr bwMode="auto">
              <a:xfrm flipV="1">
                <a:off x="2880" y="1208"/>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grpSp>
        <p:grpSp>
          <p:nvGrpSpPr>
            <p:cNvPr id="36881" name="Group 17"/>
            <p:cNvGrpSpPr>
              <a:grpSpLocks/>
            </p:cNvGrpSpPr>
            <p:nvPr/>
          </p:nvGrpSpPr>
          <p:grpSpPr bwMode="auto">
            <a:xfrm rot="16200000">
              <a:off x="1445" y="1500"/>
              <a:ext cx="39" cy="398"/>
              <a:chOff x="2880" y="799"/>
              <a:chExt cx="45" cy="454"/>
            </a:xfrm>
          </p:grpSpPr>
          <p:grpSp>
            <p:nvGrpSpPr>
              <p:cNvPr id="36882" name="Group 18"/>
              <p:cNvGrpSpPr>
                <a:grpSpLocks noChangeAspect="1"/>
              </p:cNvGrpSpPr>
              <p:nvPr/>
            </p:nvGrpSpPr>
            <p:grpSpPr bwMode="auto">
              <a:xfrm>
                <a:off x="2880" y="799"/>
                <a:ext cx="45" cy="272"/>
                <a:chOff x="2880" y="799"/>
                <a:chExt cx="454" cy="2722"/>
              </a:xfrm>
            </p:grpSpPr>
            <p:sp>
              <p:nvSpPr>
                <p:cNvPr id="36883" name="Arc 19"/>
                <p:cNvSpPr>
                  <a:spLocks noChangeAspect="1"/>
                </p:cNvSpPr>
                <p:nvPr/>
              </p:nvSpPr>
              <p:spPr bwMode="auto">
                <a:xfrm>
                  <a:off x="2880" y="799"/>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4" name="Arc 20"/>
                <p:cNvSpPr>
                  <a:spLocks noChangeAspect="1"/>
                </p:cNvSpPr>
                <p:nvPr/>
              </p:nvSpPr>
              <p:spPr bwMode="auto">
                <a:xfrm flipV="1">
                  <a:off x="2880" y="1252"/>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5" name="Arc 21"/>
                <p:cNvSpPr>
                  <a:spLocks noChangeAspect="1"/>
                </p:cNvSpPr>
                <p:nvPr/>
              </p:nvSpPr>
              <p:spPr bwMode="auto">
                <a:xfrm>
                  <a:off x="2880" y="170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6" name="Arc 22"/>
                <p:cNvSpPr>
                  <a:spLocks noChangeAspect="1"/>
                </p:cNvSpPr>
                <p:nvPr/>
              </p:nvSpPr>
              <p:spPr bwMode="auto">
                <a:xfrm flipV="1">
                  <a:off x="2880" y="2160"/>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7" name="Arc 23"/>
                <p:cNvSpPr>
                  <a:spLocks noChangeAspect="1"/>
                </p:cNvSpPr>
                <p:nvPr/>
              </p:nvSpPr>
              <p:spPr bwMode="auto">
                <a:xfrm>
                  <a:off x="2880" y="2614"/>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88" name="Arc 24"/>
                <p:cNvSpPr>
                  <a:spLocks noChangeAspect="1"/>
                </p:cNvSpPr>
                <p:nvPr/>
              </p:nvSpPr>
              <p:spPr bwMode="auto">
                <a:xfrm flipV="1">
                  <a:off x="2880" y="3067"/>
                  <a:ext cx="454" cy="4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grpSp>
          <p:sp>
            <p:nvSpPr>
              <p:cNvPr id="36889" name="Arc 25"/>
              <p:cNvSpPr>
                <a:spLocks noChangeAspect="1"/>
              </p:cNvSpPr>
              <p:nvPr/>
            </p:nvSpPr>
            <p:spPr bwMode="auto">
              <a:xfrm>
                <a:off x="2880" y="1072"/>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90" name="Arc 26"/>
              <p:cNvSpPr>
                <a:spLocks noChangeAspect="1"/>
              </p:cNvSpPr>
              <p:nvPr/>
            </p:nvSpPr>
            <p:spPr bwMode="auto">
              <a:xfrm flipV="1">
                <a:off x="2880" y="1117"/>
                <a:ext cx="45" cy="46"/>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91" name="Arc 27"/>
              <p:cNvSpPr>
                <a:spLocks noChangeAspect="1"/>
              </p:cNvSpPr>
              <p:nvPr/>
            </p:nvSpPr>
            <p:spPr bwMode="auto">
              <a:xfrm>
                <a:off x="2880" y="1163"/>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892" name="Arc 28"/>
              <p:cNvSpPr>
                <a:spLocks noChangeAspect="1"/>
              </p:cNvSpPr>
              <p:nvPr/>
            </p:nvSpPr>
            <p:spPr bwMode="auto">
              <a:xfrm flipV="1">
                <a:off x="2880" y="1208"/>
                <a:ext cx="45" cy="45"/>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grpSp>
        <p:sp>
          <p:nvSpPr>
            <p:cNvPr id="36893" name="Oval 29"/>
            <p:cNvSpPr>
              <a:spLocks noChangeArrowheads="1"/>
            </p:cNvSpPr>
            <p:nvPr/>
          </p:nvSpPr>
          <p:spPr bwMode="auto">
            <a:xfrm>
              <a:off x="1266" y="1122"/>
              <a:ext cx="398" cy="397"/>
            </a:xfrm>
            <a:prstGeom prst="ellipse">
              <a:avLst/>
            </a:prstGeom>
            <a:noFill/>
            <a:ln w="9525">
              <a:solidFill>
                <a:srgbClr val="000000"/>
              </a:solidFill>
              <a:round/>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grpSp>
          <p:nvGrpSpPr>
            <p:cNvPr id="36894" name="Group 30"/>
            <p:cNvGrpSpPr>
              <a:grpSpLocks/>
            </p:cNvGrpSpPr>
            <p:nvPr/>
          </p:nvGrpSpPr>
          <p:grpSpPr bwMode="auto">
            <a:xfrm>
              <a:off x="550" y="1122"/>
              <a:ext cx="40" cy="397"/>
              <a:chOff x="1927" y="799"/>
              <a:chExt cx="46" cy="454"/>
            </a:xfrm>
          </p:grpSpPr>
          <p:grpSp>
            <p:nvGrpSpPr>
              <p:cNvPr id="36895" name="Group 31"/>
              <p:cNvGrpSpPr>
                <a:grpSpLocks/>
              </p:cNvGrpSpPr>
              <p:nvPr/>
            </p:nvGrpSpPr>
            <p:grpSpPr bwMode="auto">
              <a:xfrm>
                <a:off x="1927" y="861"/>
                <a:ext cx="45" cy="326"/>
                <a:chOff x="1066" y="799"/>
                <a:chExt cx="45" cy="544"/>
              </a:xfrm>
            </p:grpSpPr>
            <p:sp>
              <p:nvSpPr>
                <p:cNvPr id="36896" name="Freeform 32"/>
                <p:cNvSpPr>
                  <a:spLocks noChangeAspect="1"/>
                </p:cNvSpPr>
                <p:nvPr/>
              </p:nvSpPr>
              <p:spPr bwMode="auto">
                <a:xfrm>
                  <a:off x="1066" y="799"/>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7" name="Freeform 33"/>
                <p:cNvSpPr>
                  <a:spLocks noChangeAspect="1"/>
                </p:cNvSpPr>
                <p:nvPr/>
              </p:nvSpPr>
              <p:spPr bwMode="auto">
                <a:xfrm>
                  <a:off x="1066" y="981"/>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898" name="Freeform 34"/>
                <p:cNvSpPr>
                  <a:spLocks noChangeAspect="1"/>
                </p:cNvSpPr>
                <p:nvPr/>
              </p:nvSpPr>
              <p:spPr bwMode="auto">
                <a:xfrm>
                  <a:off x="1066" y="1162"/>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899" name="Line 35"/>
              <p:cNvSpPr>
                <a:spLocks noChangeShapeType="1"/>
              </p:cNvSpPr>
              <p:nvPr/>
            </p:nvSpPr>
            <p:spPr bwMode="auto">
              <a:xfrm flipH="1">
                <a:off x="1972" y="799"/>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0" name="Line 36"/>
              <p:cNvSpPr>
                <a:spLocks noChangeShapeType="1"/>
              </p:cNvSpPr>
              <p:nvPr/>
            </p:nvSpPr>
            <p:spPr bwMode="auto">
              <a:xfrm flipH="1" flipV="1">
                <a:off x="1972" y="1186"/>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01" name="Line 37"/>
            <p:cNvSpPr>
              <a:spLocks noChangeShapeType="1"/>
            </p:cNvSpPr>
            <p:nvPr/>
          </p:nvSpPr>
          <p:spPr bwMode="auto">
            <a:xfrm>
              <a:off x="590" y="1519"/>
              <a:ext cx="47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2" name="Line 38"/>
            <p:cNvSpPr>
              <a:spLocks noChangeShapeType="1"/>
            </p:cNvSpPr>
            <p:nvPr/>
          </p:nvSpPr>
          <p:spPr bwMode="auto">
            <a:xfrm>
              <a:off x="590" y="1122"/>
              <a:ext cx="477"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3" name="Line 39"/>
            <p:cNvSpPr>
              <a:spLocks noChangeShapeType="1"/>
            </p:cNvSpPr>
            <p:nvPr/>
          </p:nvSpPr>
          <p:spPr bwMode="auto">
            <a:xfrm>
              <a:off x="1664" y="1718"/>
              <a:ext cx="0" cy="79"/>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04" name="Line 40"/>
            <p:cNvSpPr>
              <a:spLocks noChangeShapeType="1"/>
            </p:cNvSpPr>
            <p:nvPr/>
          </p:nvSpPr>
          <p:spPr bwMode="auto">
            <a:xfrm>
              <a:off x="1267" y="1718"/>
              <a:ext cx="0" cy="19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905" name="Group 41"/>
            <p:cNvGrpSpPr>
              <a:grpSpLocks/>
            </p:cNvGrpSpPr>
            <p:nvPr/>
          </p:nvGrpSpPr>
          <p:grpSpPr bwMode="auto">
            <a:xfrm rot="5400000">
              <a:off x="2795" y="1579"/>
              <a:ext cx="40" cy="397"/>
              <a:chOff x="1927" y="799"/>
              <a:chExt cx="46" cy="454"/>
            </a:xfrm>
          </p:grpSpPr>
          <p:grpSp>
            <p:nvGrpSpPr>
              <p:cNvPr id="36906" name="Group 42"/>
              <p:cNvGrpSpPr>
                <a:grpSpLocks/>
              </p:cNvGrpSpPr>
              <p:nvPr/>
            </p:nvGrpSpPr>
            <p:grpSpPr bwMode="auto">
              <a:xfrm>
                <a:off x="1927" y="861"/>
                <a:ext cx="45" cy="326"/>
                <a:chOff x="1066" y="799"/>
                <a:chExt cx="45" cy="544"/>
              </a:xfrm>
            </p:grpSpPr>
            <p:sp>
              <p:nvSpPr>
                <p:cNvPr id="36907" name="Freeform 43"/>
                <p:cNvSpPr>
                  <a:spLocks noChangeAspect="1"/>
                </p:cNvSpPr>
                <p:nvPr/>
              </p:nvSpPr>
              <p:spPr bwMode="auto">
                <a:xfrm>
                  <a:off x="1066" y="799"/>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8" name="Freeform 44"/>
                <p:cNvSpPr>
                  <a:spLocks noChangeAspect="1"/>
                </p:cNvSpPr>
                <p:nvPr/>
              </p:nvSpPr>
              <p:spPr bwMode="auto">
                <a:xfrm>
                  <a:off x="1066" y="981"/>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36909" name="Freeform 45"/>
                <p:cNvSpPr>
                  <a:spLocks noChangeAspect="1"/>
                </p:cNvSpPr>
                <p:nvPr/>
              </p:nvSpPr>
              <p:spPr bwMode="auto">
                <a:xfrm>
                  <a:off x="1066" y="1162"/>
                  <a:ext cx="45" cy="181"/>
                </a:xfrm>
                <a:custGeom>
                  <a:avLst/>
                  <a:gdLst>
                    <a:gd name="T0" fmla="*/ 453 w 453"/>
                    <a:gd name="T1" fmla="*/ 0 h 1815"/>
                    <a:gd name="T2" fmla="*/ 0 w 453"/>
                    <a:gd name="T3" fmla="*/ 454 h 1815"/>
                    <a:gd name="T4" fmla="*/ 453 w 453"/>
                    <a:gd name="T5" fmla="*/ 907 h 1815"/>
                    <a:gd name="T6" fmla="*/ 0 w 453"/>
                    <a:gd name="T7" fmla="*/ 1361 h 1815"/>
                    <a:gd name="T8" fmla="*/ 453 w 453"/>
                    <a:gd name="T9" fmla="*/ 1815 h 1815"/>
                  </a:gdLst>
                  <a:ahLst/>
                  <a:cxnLst>
                    <a:cxn ang="0">
                      <a:pos x="T0" y="T1"/>
                    </a:cxn>
                    <a:cxn ang="0">
                      <a:pos x="T2" y="T3"/>
                    </a:cxn>
                    <a:cxn ang="0">
                      <a:pos x="T4" y="T5"/>
                    </a:cxn>
                    <a:cxn ang="0">
                      <a:pos x="T6" y="T7"/>
                    </a:cxn>
                    <a:cxn ang="0">
                      <a:pos x="T8" y="T9"/>
                    </a:cxn>
                  </a:cxnLst>
                  <a:rect l="0" t="0" r="r" b="b"/>
                  <a:pathLst>
                    <a:path w="453" h="1815">
                      <a:moveTo>
                        <a:pt x="453" y="0"/>
                      </a:moveTo>
                      <a:lnTo>
                        <a:pt x="0" y="454"/>
                      </a:lnTo>
                      <a:lnTo>
                        <a:pt x="453" y="907"/>
                      </a:lnTo>
                      <a:lnTo>
                        <a:pt x="0" y="1361"/>
                      </a:lnTo>
                      <a:lnTo>
                        <a:pt x="453" y="1815"/>
                      </a:lnTo>
                    </a:path>
                  </a:pathLst>
                </a:custGeom>
                <a:noFill/>
                <a:ln w="9525">
                  <a:solidFill>
                    <a:srgbClr val="000000"/>
                  </a:solidFill>
                  <a:round/>
                  <a:headEnd/>
                  <a:tailEnd/>
                </a:ln>
                <a:effectLst/>
                <a:extLst>
                  <a:ext uri="{909E8E84-426E-40DD-AFC4-6F175D3DCCD1}">
                    <a14:hiddenFill xmlns:a14="http://schemas.microsoft.com/office/drawing/2010/main">
                      <a:solidFill>
                        <a:srgbClr val="BBE0E3"/>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grpSp>
          <p:sp>
            <p:nvSpPr>
              <p:cNvPr id="36910" name="Line 46"/>
              <p:cNvSpPr>
                <a:spLocks noChangeShapeType="1"/>
              </p:cNvSpPr>
              <p:nvPr/>
            </p:nvSpPr>
            <p:spPr bwMode="auto">
              <a:xfrm flipH="1">
                <a:off x="1972" y="799"/>
                <a:ext cx="1" cy="6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1" name="Line 47"/>
              <p:cNvSpPr>
                <a:spLocks noChangeShapeType="1"/>
              </p:cNvSpPr>
              <p:nvPr/>
            </p:nvSpPr>
            <p:spPr bwMode="auto">
              <a:xfrm flipH="1" flipV="1">
                <a:off x="1972" y="1186"/>
                <a:ext cx="1" cy="6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12" name="Line 48"/>
            <p:cNvSpPr>
              <a:spLocks noChangeShapeType="1"/>
            </p:cNvSpPr>
            <p:nvPr/>
          </p:nvSpPr>
          <p:spPr bwMode="auto">
            <a:xfrm>
              <a:off x="1664" y="1797"/>
              <a:ext cx="953"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3" name="Line 49"/>
            <p:cNvSpPr>
              <a:spLocks noChangeShapeType="1"/>
            </p:cNvSpPr>
            <p:nvPr/>
          </p:nvSpPr>
          <p:spPr bwMode="auto">
            <a:xfrm>
              <a:off x="1466" y="1519"/>
              <a:ext cx="0" cy="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4" name="Line 50"/>
            <p:cNvSpPr>
              <a:spLocks noChangeShapeType="1"/>
            </p:cNvSpPr>
            <p:nvPr/>
          </p:nvSpPr>
          <p:spPr bwMode="auto">
            <a:xfrm>
              <a:off x="1466" y="1559"/>
              <a:ext cx="115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5" name="Line 51"/>
            <p:cNvSpPr>
              <a:spLocks noChangeShapeType="1"/>
            </p:cNvSpPr>
            <p:nvPr/>
          </p:nvSpPr>
          <p:spPr bwMode="auto">
            <a:xfrm flipV="1">
              <a:off x="1466" y="1082"/>
              <a:ext cx="0" cy="4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6" name="Line 52"/>
            <p:cNvSpPr>
              <a:spLocks noChangeShapeType="1"/>
            </p:cNvSpPr>
            <p:nvPr/>
          </p:nvSpPr>
          <p:spPr bwMode="auto">
            <a:xfrm>
              <a:off x="1466" y="1082"/>
              <a:ext cx="1151"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7" name="Line 53"/>
            <p:cNvSpPr>
              <a:spLocks noChangeShapeType="1"/>
            </p:cNvSpPr>
            <p:nvPr/>
          </p:nvSpPr>
          <p:spPr bwMode="auto">
            <a:xfrm>
              <a:off x="2617" y="963"/>
              <a:ext cx="0" cy="715"/>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8" name="Line 54"/>
            <p:cNvSpPr>
              <a:spLocks noChangeShapeType="1"/>
            </p:cNvSpPr>
            <p:nvPr/>
          </p:nvSpPr>
          <p:spPr bwMode="auto">
            <a:xfrm flipH="1" flipV="1">
              <a:off x="2617" y="963"/>
              <a:ext cx="556" cy="358"/>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19" name="Line 55"/>
            <p:cNvSpPr>
              <a:spLocks noChangeShapeType="1"/>
            </p:cNvSpPr>
            <p:nvPr/>
          </p:nvSpPr>
          <p:spPr bwMode="auto">
            <a:xfrm flipH="1">
              <a:off x="2617" y="1321"/>
              <a:ext cx="556" cy="357"/>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0" name="Line 56"/>
            <p:cNvSpPr>
              <a:spLocks noChangeShapeType="1"/>
            </p:cNvSpPr>
            <p:nvPr/>
          </p:nvSpPr>
          <p:spPr bwMode="auto">
            <a:xfrm>
              <a:off x="3411" y="1321"/>
              <a:ext cx="0" cy="476"/>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1" name="Line 57"/>
            <p:cNvSpPr>
              <a:spLocks noChangeShapeType="1"/>
            </p:cNvSpPr>
            <p:nvPr/>
          </p:nvSpPr>
          <p:spPr bwMode="auto">
            <a:xfrm>
              <a:off x="1187" y="1916"/>
              <a:ext cx="159"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2" name="Line 58"/>
            <p:cNvSpPr>
              <a:spLocks noChangeShapeType="1"/>
            </p:cNvSpPr>
            <p:nvPr/>
          </p:nvSpPr>
          <p:spPr bwMode="auto">
            <a:xfrm>
              <a:off x="3013" y="1797"/>
              <a:ext cx="398" cy="0"/>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6923" name="Group 59"/>
            <p:cNvGrpSpPr>
              <a:grpSpLocks/>
            </p:cNvGrpSpPr>
            <p:nvPr/>
          </p:nvGrpSpPr>
          <p:grpSpPr bwMode="auto">
            <a:xfrm>
              <a:off x="1623" y="1281"/>
              <a:ext cx="80" cy="80"/>
              <a:chOff x="2381" y="3022"/>
              <a:chExt cx="91" cy="91"/>
            </a:xfrm>
          </p:grpSpPr>
          <p:sp>
            <p:nvSpPr>
              <p:cNvPr id="36924" name="Line 60"/>
              <p:cNvSpPr>
                <a:spLocks noChangeShapeType="1"/>
              </p:cNvSpPr>
              <p:nvPr/>
            </p:nvSpPr>
            <p:spPr bwMode="auto">
              <a:xfrm>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5" name="Line 61"/>
              <p:cNvSpPr>
                <a:spLocks noChangeShapeType="1"/>
              </p:cNvSpPr>
              <p:nvPr/>
            </p:nvSpPr>
            <p:spPr bwMode="auto">
              <a:xfrm flipH="1">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grpSp>
          <p:nvGrpSpPr>
            <p:cNvPr id="36926" name="Group 62"/>
            <p:cNvGrpSpPr>
              <a:grpSpLocks/>
            </p:cNvGrpSpPr>
            <p:nvPr/>
          </p:nvGrpSpPr>
          <p:grpSpPr bwMode="auto">
            <a:xfrm>
              <a:off x="1226" y="1281"/>
              <a:ext cx="80" cy="80"/>
              <a:chOff x="2381" y="3022"/>
              <a:chExt cx="91" cy="91"/>
            </a:xfrm>
          </p:grpSpPr>
          <p:sp>
            <p:nvSpPr>
              <p:cNvPr id="36927" name="Line 63"/>
              <p:cNvSpPr>
                <a:spLocks noChangeShapeType="1"/>
              </p:cNvSpPr>
              <p:nvPr/>
            </p:nvSpPr>
            <p:spPr bwMode="auto">
              <a:xfrm>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6928" name="Line 64"/>
              <p:cNvSpPr>
                <a:spLocks noChangeShapeType="1"/>
              </p:cNvSpPr>
              <p:nvPr/>
            </p:nvSpPr>
            <p:spPr bwMode="auto">
              <a:xfrm flipH="1">
                <a:off x="2381" y="3022"/>
                <a:ext cx="91" cy="91"/>
              </a:xfrm>
              <a:prstGeom prst="line">
                <a:avLst/>
              </a:prstGeom>
              <a:noFill/>
              <a:ln w="9525">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36929" name="Text Box 65"/>
            <p:cNvSpPr txBox="1">
              <a:spLocks noChangeArrowheads="1"/>
            </p:cNvSpPr>
            <p:nvPr/>
          </p:nvSpPr>
          <p:spPr bwMode="auto">
            <a:xfrm>
              <a:off x="1107" y="1056"/>
              <a:ext cx="299" cy="237"/>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a:solidFill>
                    <a:srgbClr val="000000"/>
                  </a:solidFill>
                  <a:latin typeface="Arial" panose="020B0604020202020204" pitchFamily="34" charset="0"/>
                </a:rPr>
                <a:t>M</a:t>
              </a:r>
              <a:r>
                <a:rPr lang="it-IT" baseline="-25000">
                  <a:solidFill>
                    <a:srgbClr val="000000"/>
                  </a:solidFill>
                  <a:latin typeface="Arial" panose="020B0604020202020204" pitchFamily="34" charset="0"/>
                </a:rPr>
                <a:t>i</a:t>
              </a:r>
              <a:endParaRPr lang="en-US">
                <a:latin typeface="Arial" panose="020B0604020202020204" pitchFamily="34" charset="0"/>
              </a:endParaRPr>
            </a:p>
          </p:txBody>
        </p:sp>
        <p:sp>
          <p:nvSpPr>
            <p:cNvPr id="36930" name="Text Box 66"/>
            <p:cNvSpPr txBox="1">
              <a:spLocks noChangeArrowheads="1"/>
            </p:cNvSpPr>
            <p:nvPr/>
          </p:nvSpPr>
          <p:spPr bwMode="auto">
            <a:xfrm>
              <a:off x="1226" y="1492"/>
              <a:ext cx="287" cy="23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dirty="0">
                  <a:solidFill>
                    <a:srgbClr val="000000"/>
                  </a:solidFill>
                  <a:latin typeface="Arial" panose="020B0604020202020204" pitchFamily="34" charset="0"/>
                </a:rPr>
                <a:t>M</a:t>
              </a:r>
              <a:r>
                <a:rPr lang="it-IT" baseline="-25000" dirty="0">
                  <a:solidFill>
                    <a:srgbClr val="000000"/>
                  </a:solidFill>
                  <a:latin typeface="Arial" panose="020B0604020202020204" pitchFamily="34" charset="0"/>
                </a:rPr>
                <a:t>f</a:t>
              </a:r>
              <a:endParaRPr lang="en-US" dirty="0">
                <a:latin typeface="Arial" panose="020B0604020202020204" pitchFamily="34" charset="0"/>
              </a:endParaRPr>
            </a:p>
          </p:txBody>
        </p:sp>
        <p:sp>
          <p:nvSpPr>
            <p:cNvPr id="36931" name="Text Box 67"/>
            <p:cNvSpPr txBox="1">
              <a:spLocks noChangeArrowheads="1"/>
            </p:cNvSpPr>
            <p:nvPr/>
          </p:nvSpPr>
          <p:spPr bwMode="auto">
            <a:xfrm>
              <a:off x="2721" y="1572"/>
              <a:ext cx="429" cy="31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a:solidFill>
                    <a:srgbClr val="000000"/>
                  </a:solidFill>
                  <a:latin typeface="Arial" panose="020B0604020202020204" pitchFamily="34" charset="0"/>
                </a:rPr>
                <a:t>R</a:t>
              </a:r>
              <a:r>
                <a:rPr lang="it-IT" baseline="-25000">
                  <a:solidFill>
                    <a:srgbClr val="000000"/>
                  </a:solidFill>
                  <a:latin typeface="Arial" panose="020B0604020202020204" pitchFamily="34" charset="0"/>
                </a:rPr>
                <a:t>f</a:t>
              </a:r>
              <a:endParaRPr lang="en-US">
                <a:latin typeface="Arial" panose="020B0604020202020204" pitchFamily="34" charset="0"/>
              </a:endParaRPr>
            </a:p>
          </p:txBody>
        </p:sp>
        <p:sp>
          <p:nvSpPr>
            <p:cNvPr id="36932" name="Text Box 68"/>
            <p:cNvSpPr txBox="1">
              <a:spLocks noChangeArrowheads="1"/>
            </p:cNvSpPr>
            <p:nvPr/>
          </p:nvSpPr>
          <p:spPr bwMode="auto">
            <a:xfrm>
              <a:off x="374" y="1202"/>
              <a:ext cx="176" cy="186"/>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a:solidFill>
                    <a:srgbClr val="000000"/>
                  </a:solidFill>
                  <a:latin typeface="Arial" panose="020B0604020202020204" pitchFamily="34" charset="0"/>
                </a:rPr>
                <a:t>R</a:t>
              </a:r>
              <a:endParaRPr lang="en-US">
                <a:latin typeface="Arial" panose="020B0604020202020204" pitchFamily="34" charset="0"/>
              </a:endParaRPr>
            </a:p>
          </p:txBody>
        </p:sp>
        <p:sp>
          <p:nvSpPr>
            <p:cNvPr id="36933" name="Rectangle 69"/>
            <p:cNvSpPr>
              <a:spLocks noChangeArrowheads="1"/>
            </p:cNvSpPr>
            <p:nvPr/>
          </p:nvSpPr>
          <p:spPr bwMode="auto">
            <a:xfrm>
              <a:off x="272" y="685"/>
              <a:ext cx="1550" cy="143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934" name="Rectangle 70"/>
            <p:cNvSpPr>
              <a:spLocks noChangeArrowheads="1"/>
            </p:cNvSpPr>
            <p:nvPr/>
          </p:nvSpPr>
          <p:spPr bwMode="auto">
            <a:xfrm>
              <a:off x="2458" y="685"/>
              <a:ext cx="1669" cy="1430"/>
            </a:xfrm>
            <a:prstGeom prst="rect">
              <a:avLst/>
            </a:prstGeom>
            <a:noFill/>
            <a:ln w="9525">
              <a:solidFill>
                <a:srgbClr val="000000"/>
              </a:solidFill>
              <a:prstDash val="dash"/>
              <a:miter lim="800000"/>
              <a:headEnd/>
              <a:tailEnd/>
            </a:ln>
            <a:extLst>
              <a:ext uri="{909E8E84-426E-40DD-AFC4-6F175D3DCCD1}">
                <a14:hiddenFill xmlns:a14="http://schemas.microsoft.com/office/drawing/2010/main">
                  <a:solidFill>
                    <a:srgbClr val="BBE0E3"/>
                  </a:solidFill>
                </a14:hiddenFill>
              </a:ext>
            </a:extLst>
          </p:spPr>
          <p:txBody>
            <a:bodyPr anchor="ctr"/>
            <a:lstStyle/>
            <a:p>
              <a:endParaRPr lang="en-US"/>
            </a:p>
          </p:txBody>
        </p:sp>
        <p:sp>
          <p:nvSpPr>
            <p:cNvPr id="36935" name="Text Box 71"/>
            <p:cNvSpPr txBox="1">
              <a:spLocks noChangeArrowheads="1"/>
            </p:cNvSpPr>
            <p:nvPr/>
          </p:nvSpPr>
          <p:spPr bwMode="auto">
            <a:xfrm>
              <a:off x="2862" y="724"/>
              <a:ext cx="1012" cy="303"/>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sz="1200">
                  <a:solidFill>
                    <a:srgbClr val="000000"/>
                  </a:solidFill>
                  <a:latin typeface="Arial" panose="020B0604020202020204" pitchFamily="34" charset="0"/>
                </a:rPr>
                <a:t>Room Temperature</a:t>
              </a:r>
              <a:endParaRPr lang="en-US">
                <a:latin typeface="Arial" panose="020B0604020202020204" pitchFamily="34" charset="0"/>
              </a:endParaRPr>
            </a:p>
          </p:txBody>
        </p:sp>
        <p:sp>
          <p:nvSpPr>
            <p:cNvPr id="36936" name="Text Box 72"/>
            <p:cNvSpPr txBox="1">
              <a:spLocks noChangeArrowheads="1"/>
            </p:cNvSpPr>
            <p:nvPr/>
          </p:nvSpPr>
          <p:spPr bwMode="auto">
            <a:xfrm>
              <a:off x="431" y="725"/>
              <a:ext cx="1437" cy="168"/>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sz="1200">
                  <a:solidFill>
                    <a:srgbClr val="000000"/>
                  </a:solidFill>
                  <a:latin typeface="Arial" panose="020B0604020202020204" pitchFamily="34" charset="0"/>
                </a:rPr>
                <a:t>Mixing Chamber Temperature</a:t>
              </a:r>
              <a:endParaRPr lang="en-US">
                <a:latin typeface="Arial" panose="020B0604020202020204" pitchFamily="34" charset="0"/>
              </a:endParaRPr>
            </a:p>
          </p:txBody>
        </p:sp>
        <p:sp>
          <p:nvSpPr>
            <p:cNvPr id="36937" name="Text Box 73"/>
            <p:cNvSpPr txBox="1">
              <a:spLocks noChangeArrowheads="1"/>
            </p:cNvSpPr>
            <p:nvPr/>
          </p:nvSpPr>
          <p:spPr bwMode="auto">
            <a:xfrm>
              <a:off x="2597" y="1186"/>
              <a:ext cx="597" cy="301"/>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sz="1000">
                  <a:solidFill>
                    <a:srgbClr val="000000"/>
                  </a:solidFill>
                  <a:latin typeface="Arial" panose="020B0604020202020204" pitchFamily="34" charset="0"/>
                </a:rPr>
                <a:t>SQUID Electronics</a:t>
              </a:r>
              <a:endParaRPr lang="en-US">
                <a:latin typeface="Arial" panose="020B0604020202020204" pitchFamily="34" charset="0"/>
              </a:endParaRPr>
            </a:p>
          </p:txBody>
        </p:sp>
        <p:sp>
          <p:nvSpPr>
            <p:cNvPr id="36938" name="Line 74"/>
            <p:cNvSpPr>
              <a:spLocks noChangeShapeType="1"/>
            </p:cNvSpPr>
            <p:nvPr/>
          </p:nvSpPr>
          <p:spPr bwMode="auto">
            <a:xfrm>
              <a:off x="3173" y="1321"/>
              <a:ext cx="83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36939" name="Oval 75"/>
            <p:cNvSpPr>
              <a:spLocks noChangeArrowheads="1"/>
            </p:cNvSpPr>
            <p:nvPr/>
          </p:nvSpPr>
          <p:spPr bwMode="auto">
            <a:xfrm>
              <a:off x="709" y="1453"/>
              <a:ext cx="119" cy="119"/>
            </a:xfrm>
            <a:prstGeom prst="ellipse">
              <a:avLst/>
            </a:prstGeom>
            <a:solidFill>
              <a:srgbClr val="FFFFFF"/>
            </a:solidFill>
            <a:ln w="9525">
              <a:solidFill>
                <a:srgbClr val="000000"/>
              </a:solidFill>
              <a:round/>
              <a:headEnd/>
              <a:tailEnd/>
            </a:ln>
          </p:spPr>
          <p:txBody>
            <a:bodyPr anchor="ctr"/>
            <a:lstStyle/>
            <a:p>
              <a:endParaRPr lang="en-US"/>
            </a:p>
          </p:txBody>
        </p:sp>
        <p:sp>
          <p:nvSpPr>
            <p:cNvPr id="36940" name="Text Box 76"/>
            <p:cNvSpPr txBox="1">
              <a:spLocks noChangeArrowheads="1"/>
            </p:cNvSpPr>
            <p:nvPr/>
          </p:nvSpPr>
          <p:spPr bwMode="auto">
            <a:xfrm>
              <a:off x="652" y="1572"/>
              <a:ext cx="313" cy="225"/>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dirty="0" err="1" smtClean="0">
                  <a:solidFill>
                    <a:srgbClr val="000000"/>
                  </a:solidFill>
                  <a:latin typeface="Arial" panose="020B0604020202020204" pitchFamily="34" charset="0"/>
                </a:rPr>
                <a:t>V</a:t>
              </a:r>
              <a:r>
                <a:rPr lang="it-IT" baseline="-25000" dirty="0" err="1">
                  <a:solidFill>
                    <a:srgbClr val="000000"/>
                  </a:solidFill>
                  <a:latin typeface="Arial" panose="020B0604020202020204" pitchFamily="34" charset="0"/>
                </a:rPr>
                <a:t>T</a:t>
              </a:r>
              <a:r>
                <a:rPr lang="it-IT" baseline="-25000" dirty="0" err="1" smtClean="0">
                  <a:solidFill>
                    <a:srgbClr val="000000"/>
                  </a:solidFill>
                  <a:latin typeface="Arial" panose="020B0604020202020204" pitchFamily="34" charset="0"/>
                </a:rPr>
                <a:t>h</a:t>
              </a:r>
              <a:endParaRPr lang="en-US" dirty="0">
                <a:latin typeface="Arial" panose="020B0604020202020204" pitchFamily="34" charset="0"/>
              </a:endParaRPr>
            </a:p>
          </p:txBody>
        </p:sp>
        <p:sp>
          <p:nvSpPr>
            <p:cNvPr id="36941" name="Oval 77"/>
            <p:cNvSpPr>
              <a:spLocks noChangeAspect="1" noChangeArrowheads="1"/>
            </p:cNvSpPr>
            <p:nvPr/>
          </p:nvSpPr>
          <p:spPr bwMode="auto">
            <a:xfrm>
              <a:off x="987" y="1496"/>
              <a:ext cx="39" cy="39"/>
            </a:xfrm>
            <a:prstGeom prst="ellipse">
              <a:avLst/>
            </a:prstGeom>
            <a:solidFill>
              <a:srgbClr val="000000"/>
            </a:solidFill>
            <a:ln w="9525">
              <a:solidFill>
                <a:srgbClr val="000000"/>
              </a:solidFill>
              <a:round/>
              <a:headEnd/>
              <a:tailEnd/>
            </a:ln>
          </p:spPr>
          <p:txBody>
            <a:bodyPr anchor="ctr"/>
            <a:lstStyle/>
            <a:p>
              <a:endParaRPr lang="en-US"/>
            </a:p>
          </p:txBody>
        </p:sp>
        <p:sp>
          <p:nvSpPr>
            <p:cNvPr id="36942" name="Oval 78"/>
            <p:cNvSpPr>
              <a:spLocks noChangeAspect="1" noChangeArrowheads="1"/>
            </p:cNvSpPr>
            <p:nvPr/>
          </p:nvSpPr>
          <p:spPr bwMode="auto">
            <a:xfrm>
              <a:off x="987" y="1104"/>
              <a:ext cx="39" cy="39"/>
            </a:xfrm>
            <a:prstGeom prst="ellipse">
              <a:avLst/>
            </a:prstGeom>
            <a:solidFill>
              <a:srgbClr val="000000"/>
            </a:solidFill>
            <a:ln w="9525">
              <a:solidFill>
                <a:srgbClr val="000000"/>
              </a:solidFill>
              <a:round/>
              <a:headEnd/>
              <a:tailEnd/>
            </a:ln>
          </p:spPr>
          <p:txBody>
            <a:bodyPr anchor="ctr"/>
            <a:lstStyle/>
            <a:p>
              <a:endParaRPr lang="en-US"/>
            </a:p>
          </p:txBody>
        </p:sp>
        <p:sp>
          <p:nvSpPr>
            <p:cNvPr id="36943" name="Text Box 79"/>
            <p:cNvSpPr txBox="1">
              <a:spLocks noChangeArrowheads="1"/>
            </p:cNvSpPr>
            <p:nvPr/>
          </p:nvSpPr>
          <p:spPr bwMode="auto">
            <a:xfrm>
              <a:off x="868" y="1175"/>
              <a:ext cx="357" cy="312"/>
            </a:xfrm>
            <a:prstGeom prst="rect">
              <a:avLst/>
            </a:prstGeom>
            <a:noFill/>
            <a:ln>
              <a:noFill/>
            </a:ln>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a:tailEnd/>
                </a14:hiddenLine>
              </a:ext>
            </a:extLst>
          </p:spPr>
          <p:txBody>
            <a:bodyPr lIns="80467" tIns="40234" rIns="80467" bIns="40234"/>
            <a:lstStyle/>
            <a:p>
              <a:r>
                <a:rPr lang="it-IT" dirty="0">
                  <a:solidFill>
                    <a:srgbClr val="000000"/>
                  </a:solidFill>
                  <a:latin typeface="Arial" panose="020B0604020202020204" pitchFamily="34" charset="0"/>
                </a:rPr>
                <a:t>L</a:t>
              </a:r>
              <a:r>
                <a:rPr lang="it-IT" baseline="-25000" dirty="0">
                  <a:solidFill>
                    <a:srgbClr val="000000"/>
                  </a:solidFill>
                  <a:latin typeface="Arial" panose="020B0604020202020204" pitchFamily="34" charset="0"/>
                </a:rPr>
                <a:t>i</a:t>
              </a:r>
              <a:endParaRPr lang="en-US" dirty="0">
                <a:latin typeface="Arial" panose="020B0604020202020204" pitchFamily="34" charset="0"/>
              </a:endParaRPr>
            </a:p>
          </p:txBody>
        </p:sp>
      </p:grpSp>
      <p:sp>
        <p:nvSpPr>
          <p:cNvPr id="36944" name="Rectangle 80"/>
          <p:cNvSpPr>
            <a:spLocks noChangeArrowheads="1"/>
          </p:cNvSpPr>
          <p:nvPr/>
        </p:nvSpPr>
        <p:spPr bwMode="auto">
          <a:xfrm>
            <a:off x="1524001" y="3429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945" name="Object 81"/>
          <p:cNvGraphicFramePr>
            <a:graphicFrameLocks noChangeAspect="1"/>
          </p:cNvGraphicFramePr>
          <p:nvPr>
            <p:extLst>
              <p:ext uri="{D42A27DB-BD31-4B8C-83A1-F6EECF244321}">
                <p14:modId xmlns:p14="http://schemas.microsoft.com/office/powerpoint/2010/main" val="2716123389"/>
              </p:ext>
            </p:extLst>
          </p:nvPr>
        </p:nvGraphicFramePr>
        <p:xfrm>
          <a:off x="2135189" y="5054047"/>
          <a:ext cx="2624137" cy="719138"/>
        </p:xfrm>
        <a:graphic>
          <a:graphicData uri="http://schemas.openxmlformats.org/presentationml/2006/ole">
            <mc:AlternateContent xmlns:mc="http://schemas.openxmlformats.org/markup-compatibility/2006">
              <mc:Choice xmlns:v="urn:schemas-microsoft-com:vml" Requires="v">
                <p:oleObj spid="_x0000_s2602" name="Equation" r:id="rId4" imgW="1562100" imgH="431800" progId="Equation.3">
                  <p:embed/>
                </p:oleObj>
              </mc:Choice>
              <mc:Fallback>
                <p:oleObj name="Equation" r:id="rId4" imgW="1562100" imgH="431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5189" y="5054047"/>
                        <a:ext cx="2624137" cy="71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46" name="Text Box 82"/>
          <p:cNvSpPr txBox="1">
            <a:spLocks noChangeArrowheads="1"/>
          </p:cNvSpPr>
          <p:nvPr/>
        </p:nvSpPr>
        <p:spPr bwMode="auto">
          <a:xfrm>
            <a:off x="1955799" y="4390472"/>
            <a:ext cx="297130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dirty="0"/>
              <a:t>For </a:t>
            </a:r>
            <a:r>
              <a:rPr lang="en-US" dirty="0" err="1"/>
              <a:t>h</a:t>
            </a:r>
            <a:r>
              <a:rPr lang="en-US" dirty="0" err="1">
                <a:latin typeface="Symbol" panose="05050102010706020507" pitchFamily="18" charset="2"/>
              </a:rPr>
              <a:t>n</a:t>
            </a:r>
            <a:r>
              <a:rPr lang="en-US" dirty="0"/>
              <a:t>/</a:t>
            </a:r>
            <a:r>
              <a:rPr lang="en-US" dirty="0" err="1"/>
              <a:t>k</a:t>
            </a:r>
            <a:r>
              <a:rPr lang="en-US" baseline="-25000" dirty="0" err="1"/>
              <a:t>B</a:t>
            </a:r>
            <a:r>
              <a:rPr lang="en-US" dirty="0" err="1"/>
              <a:t>T</a:t>
            </a:r>
            <a:r>
              <a:rPr lang="en-US" dirty="0"/>
              <a:t>&lt;&lt;1 </a:t>
            </a:r>
          </a:p>
          <a:p>
            <a:r>
              <a:rPr lang="en-US" dirty="0"/>
              <a:t>R independent of </a:t>
            </a:r>
            <a:r>
              <a:rPr lang="en-US" dirty="0">
                <a:latin typeface="Symbol" panose="05050102010706020507" pitchFamily="18" charset="2"/>
              </a:rPr>
              <a:t>w</a:t>
            </a:r>
            <a:r>
              <a:rPr lang="en-US" dirty="0"/>
              <a:t> and T </a:t>
            </a:r>
          </a:p>
        </p:txBody>
      </p:sp>
      <p:sp>
        <p:nvSpPr>
          <p:cNvPr id="36947" name="Text Box 83"/>
          <p:cNvSpPr txBox="1">
            <a:spLocks noChangeArrowheads="1"/>
          </p:cNvSpPr>
          <p:nvPr/>
        </p:nvSpPr>
        <p:spPr bwMode="auto">
          <a:xfrm>
            <a:off x="1687952" y="5939873"/>
            <a:ext cx="41402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dirty="0">
                <a:latin typeface="Symbol" panose="05050102010706020507" pitchFamily="18" charset="2"/>
              </a:rPr>
              <a:t>w = 2pn</a:t>
            </a:r>
            <a:r>
              <a:rPr lang="en-US" dirty="0"/>
              <a:t>, </a:t>
            </a:r>
            <a:r>
              <a:rPr lang="en-US" dirty="0">
                <a:latin typeface="Symbol" panose="05050102010706020507" pitchFamily="18" charset="2"/>
              </a:rPr>
              <a:t>t =</a:t>
            </a:r>
            <a:r>
              <a:rPr lang="en-US" dirty="0"/>
              <a:t> L</a:t>
            </a:r>
            <a:r>
              <a:rPr lang="en-US" baseline="-25000" dirty="0"/>
              <a:t>t</a:t>
            </a:r>
            <a:r>
              <a:rPr lang="en-US" dirty="0"/>
              <a:t>/R, L</a:t>
            </a:r>
            <a:r>
              <a:rPr lang="en-US" baseline="-25000" dirty="0"/>
              <a:t>t</a:t>
            </a:r>
            <a:r>
              <a:rPr lang="en-US" dirty="0"/>
              <a:t> = </a:t>
            </a:r>
            <a:r>
              <a:rPr lang="en-US" dirty="0" err="1"/>
              <a:t>L</a:t>
            </a:r>
            <a:r>
              <a:rPr lang="en-US" baseline="-25000" dirty="0" err="1"/>
              <a:t>i</a:t>
            </a:r>
            <a:r>
              <a:rPr lang="en-US" dirty="0" err="1"/>
              <a:t>+L</a:t>
            </a:r>
            <a:r>
              <a:rPr lang="en-US" baseline="-25000" dirty="0" err="1"/>
              <a:t>s</a:t>
            </a:r>
            <a:r>
              <a:rPr lang="en-US" dirty="0"/>
              <a:t>,  </a:t>
            </a:r>
            <a:r>
              <a:rPr lang="en-US" dirty="0" err="1"/>
              <a:t>L</a:t>
            </a:r>
            <a:r>
              <a:rPr lang="en-US" baseline="-25000" dirty="0" err="1"/>
              <a:t>s</a:t>
            </a:r>
            <a:r>
              <a:rPr lang="en-US" dirty="0"/>
              <a:t> is any stray inductance in the SQUID input circuit</a:t>
            </a:r>
          </a:p>
        </p:txBody>
      </p:sp>
      <p:sp>
        <p:nvSpPr>
          <p:cNvPr id="36949" name="Rectangle 85"/>
          <p:cNvSpPr>
            <a:spLocks noChangeArrowheads="1"/>
          </p:cNvSpPr>
          <p:nvPr/>
        </p:nvSpPr>
        <p:spPr bwMode="auto">
          <a:xfrm>
            <a:off x="1524001" y="3429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
        <p:nvSpPr>
          <p:cNvPr id="36950" name="Rectangle 86"/>
          <p:cNvSpPr>
            <a:spLocks noChangeArrowheads="1"/>
          </p:cNvSpPr>
          <p:nvPr/>
        </p:nvSpPr>
        <p:spPr bwMode="auto">
          <a:xfrm>
            <a:off x="1524001" y="3429519"/>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graphicFrame>
        <p:nvGraphicFramePr>
          <p:cNvPr id="36951" name="Object 87"/>
          <p:cNvGraphicFramePr>
            <a:graphicFrameLocks noChangeAspect="1"/>
          </p:cNvGraphicFramePr>
          <p:nvPr>
            <p:extLst>
              <p:ext uri="{D42A27DB-BD31-4B8C-83A1-F6EECF244321}">
                <p14:modId xmlns:p14="http://schemas.microsoft.com/office/powerpoint/2010/main" val="3478742112"/>
              </p:ext>
            </p:extLst>
          </p:nvPr>
        </p:nvGraphicFramePr>
        <p:xfrm>
          <a:off x="7677150" y="4455561"/>
          <a:ext cx="1011238" cy="668337"/>
        </p:xfrm>
        <a:graphic>
          <a:graphicData uri="http://schemas.openxmlformats.org/presentationml/2006/ole">
            <mc:AlternateContent xmlns:mc="http://schemas.openxmlformats.org/markup-compatibility/2006">
              <mc:Choice xmlns:v="urn:schemas-microsoft-com:vml" Requires="v">
                <p:oleObj spid="_x0000_s2603" name="Equation" r:id="rId6" imgW="736600" imgH="482600" progId="Equation.3">
                  <p:embed/>
                </p:oleObj>
              </mc:Choice>
              <mc:Fallback>
                <p:oleObj name="Equation" r:id="rId6" imgW="736600" imgH="482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77150" y="4455561"/>
                        <a:ext cx="1011238" cy="66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54" name="Rectangle 90"/>
          <p:cNvSpPr>
            <a:spLocks noChangeArrowheads="1"/>
          </p:cNvSpPr>
          <p:nvPr/>
        </p:nvSpPr>
        <p:spPr bwMode="auto">
          <a:xfrm>
            <a:off x="1597891" y="4007886"/>
            <a:ext cx="4102823" cy="25923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5" name="Rectangle 91"/>
          <p:cNvSpPr>
            <a:spLocks noChangeArrowheads="1"/>
          </p:cNvSpPr>
          <p:nvPr/>
        </p:nvSpPr>
        <p:spPr bwMode="auto">
          <a:xfrm>
            <a:off x="6096001" y="4007886"/>
            <a:ext cx="4321175" cy="140493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6956" name="Text Box 92"/>
          <p:cNvSpPr txBox="1">
            <a:spLocks noChangeArrowheads="1"/>
          </p:cNvSpPr>
          <p:nvPr/>
        </p:nvSpPr>
        <p:spPr bwMode="auto">
          <a:xfrm>
            <a:off x="2898776" y="4061860"/>
            <a:ext cx="133741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a:solidFill>
                  <a:srgbClr val="FF3300"/>
                </a:solidFill>
              </a:rPr>
              <a:t>Current Noise</a:t>
            </a:r>
          </a:p>
        </p:txBody>
      </p:sp>
      <p:graphicFrame>
        <p:nvGraphicFramePr>
          <p:cNvPr id="36957" name="Object 93"/>
          <p:cNvGraphicFramePr>
            <a:graphicFrameLocks noChangeAspect="1"/>
          </p:cNvGraphicFramePr>
          <p:nvPr>
            <p:extLst>
              <p:ext uri="{D42A27DB-BD31-4B8C-83A1-F6EECF244321}">
                <p14:modId xmlns:p14="http://schemas.microsoft.com/office/powerpoint/2010/main" val="2586569346"/>
              </p:ext>
            </p:extLst>
          </p:nvPr>
        </p:nvGraphicFramePr>
        <p:xfrm>
          <a:off x="7140576" y="5916061"/>
          <a:ext cx="1712913" cy="669925"/>
        </p:xfrm>
        <a:graphic>
          <a:graphicData uri="http://schemas.openxmlformats.org/presentationml/2006/ole">
            <mc:AlternateContent xmlns:mc="http://schemas.openxmlformats.org/markup-compatibility/2006">
              <mc:Choice xmlns:v="urn:schemas-microsoft-com:vml" Requires="v">
                <p:oleObj spid="_x0000_s2604" name="Equation" r:id="rId8" imgW="1091880" imgH="431640" progId="Equation.3">
                  <p:embed/>
                </p:oleObj>
              </mc:Choice>
              <mc:Fallback>
                <p:oleObj name="Equation" r:id="rId8" imgW="1091880" imgH="43164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40576" y="5916061"/>
                        <a:ext cx="1712913"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58" name="Text Box 94"/>
          <p:cNvSpPr txBox="1">
            <a:spLocks noChangeArrowheads="1"/>
          </p:cNvSpPr>
          <p:nvPr/>
        </p:nvSpPr>
        <p:spPr bwMode="auto">
          <a:xfrm>
            <a:off x="6122988" y="5088385"/>
            <a:ext cx="247696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t>t</a:t>
            </a:r>
            <a:r>
              <a:rPr lang="en-US" baseline="-25000" dirty="0" err="1"/>
              <a:t>M</a:t>
            </a:r>
            <a:r>
              <a:rPr lang="en-US" dirty="0"/>
              <a:t> is the measuring time</a:t>
            </a:r>
          </a:p>
        </p:txBody>
      </p:sp>
      <p:sp>
        <p:nvSpPr>
          <p:cNvPr id="36959" name="Text Box 95"/>
          <p:cNvSpPr txBox="1">
            <a:spLocks noChangeArrowheads="1"/>
          </p:cNvSpPr>
          <p:nvPr/>
        </p:nvSpPr>
        <p:spPr bwMode="auto">
          <a:xfrm>
            <a:off x="6096000" y="5533472"/>
            <a:ext cx="381880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1">
                <a:solidFill>
                  <a:srgbClr val="FF3300"/>
                </a:solidFill>
              </a:rPr>
              <a:t>T</a:t>
            </a:r>
            <a:r>
              <a:rPr lang="en-US" sz="1600" i="1" baseline="-25000">
                <a:solidFill>
                  <a:srgbClr val="FF3300"/>
                </a:solidFill>
              </a:rPr>
              <a:t>N </a:t>
            </a:r>
            <a:r>
              <a:rPr lang="en-US" sz="1600" i="1">
                <a:solidFill>
                  <a:srgbClr val="FF3300"/>
                </a:solidFill>
              </a:rPr>
              <a:t>= </a:t>
            </a:r>
            <a:r>
              <a:rPr lang="en-US" sz="1600">
                <a:solidFill>
                  <a:srgbClr val="FF3300"/>
                </a:solidFill>
              </a:rPr>
              <a:t>noise temperature of the thermometer</a:t>
            </a:r>
          </a:p>
        </p:txBody>
      </p:sp>
      <p:sp>
        <p:nvSpPr>
          <p:cNvPr id="36960" name="Rectangle 96"/>
          <p:cNvSpPr>
            <a:spLocks noChangeArrowheads="1"/>
          </p:cNvSpPr>
          <p:nvPr/>
        </p:nvSpPr>
        <p:spPr bwMode="auto">
          <a:xfrm>
            <a:off x="6096001" y="5557286"/>
            <a:ext cx="4321175" cy="10429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 name="CasellaDiTesto 2"/>
          <p:cNvSpPr txBox="1"/>
          <p:nvPr/>
        </p:nvSpPr>
        <p:spPr>
          <a:xfrm>
            <a:off x="8783783" y="1928261"/>
            <a:ext cx="2744602" cy="1477328"/>
          </a:xfrm>
          <a:prstGeom prst="rect">
            <a:avLst/>
          </a:prstGeom>
          <a:noFill/>
          <a:ln w="19050">
            <a:solidFill>
              <a:srgbClr val="FF3300"/>
            </a:solidFill>
          </a:ln>
        </p:spPr>
        <p:txBody>
          <a:bodyPr wrap="square" rtlCol="0">
            <a:spAutoFit/>
          </a:bodyPr>
          <a:lstStyle/>
          <a:p>
            <a:pPr>
              <a:spcAft>
                <a:spcPts val="600"/>
              </a:spcAft>
            </a:pPr>
            <a:r>
              <a:rPr lang="en-US" sz="2000" dirty="0" smtClean="0">
                <a:latin typeface="Comic Sans MS" panose="030F0702030302020204" pitchFamily="66" charset="0"/>
              </a:rPr>
              <a:t>SQUID advantage</a:t>
            </a:r>
          </a:p>
          <a:p>
            <a:pPr marL="285750" indent="-285750">
              <a:spcAft>
                <a:spcPts val="600"/>
              </a:spcAft>
              <a:buFont typeface="Arial" panose="020B0604020202020204" pitchFamily="34" charset="0"/>
              <a:buChar char="•"/>
            </a:pPr>
            <a:r>
              <a:rPr lang="en-US" sz="2000" dirty="0" smtClean="0">
                <a:latin typeface="Comic Sans MS" panose="030F0702030302020204" pitchFamily="66" charset="0"/>
              </a:rPr>
              <a:t>Low dissipation</a:t>
            </a:r>
          </a:p>
          <a:p>
            <a:pPr marL="285750" indent="-285750">
              <a:spcAft>
                <a:spcPts val="600"/>
              </a:spcAft>
              <a:buFont typeface="Arial" panose="020B0604020202020204" pitchFamily="34" charset="0"/>
              <a:buChar char="•"/>
            </a:pPr>
            <a:r>
              <a:rPr lang="en-US" sz="2000" dirty="0" smtClean="0">
                <a:latin typeface="Comic Sans MS" panose="030F0702030302020204" pitchFamily="66" charset="0"/>
              </a:rPr>
              <a:t>Low thermometer noise temperature </a:t>
            </a:r>
            <a:endParaRPr lang="en-US" sz="2000" dirty="0">
              <a:latin typeface="Comic Sans MS" panose="030F0702030302020204" pitchFamily="66" charset="0"/>
            </a:endParaRPr>
          </a:p>
        </p:txBody>
      </p:sp>
      <p:grpSp>
        <p:nvGrpSpPr>
          <p:cNvPr id="4" name="Gruppo 3"/>
          <p:cNvGrpSpPr/>
          <p:nvPr/>
        </p:nvGrpSpPr>
        <p:grpSpPr>
          <a:xfrm>
            <a:off x="3507219" y="322263"/>
            <a:ext cx="5141913" cy="814694"/>
            <a:chOff x="3507219" y="322263"/>
            <a:chExt cx="5141913" cy="814694"/>
          </a:xfrm>
        </p:grpSpPr>
        <p:sp>
          <p:nvSpPr>
            <p:cNvPr id="2" name="CasellaDiTesto 1"/>
            <p:cNvSpPr txBox="1"/>
            <p:nvPr/>
          </p:nvSpPr>
          <p:spPr>
            <a:xfrm>
              <a:off x="4342383" y="736847"/>
              <a:ext cx="3568606" cy="400110"/>
            </a:xfrm>
            <a:prstGeom prst="rect">
              <a:avLst/>
            </a:prstGeom>
            <a:noFill/>
          </p:spPr>
          <p:txBody>
            <a:bodyPr wrap="none" rtlCol="0">
              <a:spAutoFit/>
            </a:bodyPr>
            <a:lstStyle/>
            <a:p>
              <a:r>
                <a:rPr lang="it-IT" sz="2000" dirty="0" smtClean="0">
                  <a:latin typeface="Comic Sans MS" panose="030F0702030302020204" pitchFamily="66" charset="0"/>
                </a:rPr>
                <a:t>SQUID </a:t>
              </a:r>
              <a:r>
                <a:rPr lang="it-IT" sz="2000" dirty="0" err="1" smtClean="0">
                  <a:latin typeface="Comic Sans MS" panose="030F0702030302020204" pitchFamily="66" charset="0"/>
                </a:rPr>
                <a:t>Noise</a:t>
              </a:r>
              <a:r>
                <a:rPr lang="it-IT" sz="2000" dirty="0" smtClean="0">
                  <a:latin typeface="Comic Sans MS" panose="030F0702030302020204" pitchFamily="66" charset="0"/>
                </a:rPr>
                <a:t> </a:t>
              </a:r>
              <a:r>
                <a:rPr lang="it-IT" sz="2000" dirty="0" err="1">
                  <a:latin typeface="Comic Sans MS" panose="030F0702030302020204" pitchFamily="66" charset="0"/>
                </a:rPr>
                <a:t>T</a:t>
              </a:r>
              <a:r>
                <a:rPr lang="it-IT" sz="2000" dirty="0" err="1" smtClean="0">
                  <a:latin typeface="Comic Sans MS" panose="030F0702030302020204" pitchFamily="66" charset="0"/>
                </a:rPr>
                <a:t>hermometry</a:t>
              </a:r>
              <a:endParaRPr lang="en-US" sz="2000" dirty="0">
                <a:latin typeface="Comic Sans MS" panose="030F0702030302020204" pitchFamily="66" charset="0"/>
              </a:endParaRPr>
            </a:p>
          </p:txBody>
        </p:sp>
        <p:sp>
          <p:nvSpPr>
            <p:cNvPr id="96" name="Text Box 8"/>
            <p:cNvSpPr txBox="1">
              <a:spLocks noChangeArrowheads="1"/>
            </p:cNvSpPr>
            <p:nvPr/>
          </p:nvSpPr>
          <p:spPr bwMode="auto">
            <a:xfrm>
              <a:off x="3507219" y="322263"/>
              <a:ext cx="51419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US" sz="2400" dirty="0">
                  <a:solidFill>
                    <a:srgbClr val="000000"/>
                  </a:solidFill>
                  <a:latin typeface="Comic Sans MS" panose="030F0702030302020204" pitchFamily="66" charset="0"/>
                </a:rPr>
                <a:t>Graphene-based Thermal Detector</a:t>
              </a:r>
            </a:p>
          </p:txBody>
        </p:sp>
      </p:grpSp>
    </p:spTree>
    <p:extLst>
      <p:ext uri="{BB962C8B-B14F-4D97-AF65-F5344CB8AC3E}">
        <p14:creationId xmlns:p14="http://schemas.microsoft.com/office/powerpoint/2010/main" val="3135090550"/>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22220</TotalTime>
  <Words>1482</Words>
  <Application>Microsoft Office PowerPoint</Application>
  <PresentationFormat>Widescreen</PresentationFormat>
  <Paragraphs>321</Paragraphs>
  <Slides>23</Slides>
  <Notes>14</Notes>
  <HiddenSlides>0</HiddenSlides>
  <MMClips>0</MMClips>
  <ScaleCrop>false</ScaleCrop>
  <HeadingPairs>
    <vt:vector size="8" baseType="variant">
      <vt:variant>
        <vt:lpstr>Caratteri utilizzati</vt:lpstr>
      </vt:variant>
      <vt:variant>
        <vt:i4>6</vt:i4>
      </vt:variant>
      <vt:variant>
        <vt:lpstr>Tema</vt:lpstr>
      </vt:variant>
      <vt:variant>
        <vt:i4>2</vt:i4>
      </vt:variant>
      <vt:variant>
        <vt:lpstr>Server OLE incorporati</vt:lpstr>
      </vt:variant>
      <vt:variant>
        <vt:i4>2</vt:i4>
      </vt:variant>
      <vt:variant>
        <vt:lpstr>Titoli diapositive</vt:lpstr>
      </vt:variant>
      <vt:variant>
        <vt:i4>23</vt:i4>
      </vt:variant>
    </vt:vector>
  </HeadingPairs>
  <TitlesOfParts>
    <vt:vector size="33" baseType="lpstr">
      <vt:lpstr>Arial</vt:lpstr>
      <vt:lpstr>Calibri</vt:lpstr>
      <vt:lpstr>Calibri Light</vt:lpstr>
      <vt:lpstr>Comic Sans MS</vt:lpstr>
      <vt:lpstr>Symbol</vt:lpstr>
      <vt:lpstr>Times New Roman</vt:lpstr>
      <vt:lpstr>Tema di Office</vt:lpstr>
      <vt:lpstr>Default Design</vt:lpstr>
      <vt:lpstr>Equation</vt:lpstr>
      <vt:lpstr>Graph</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Paolo Falferi</dc:creator>
  <cp:lastModifiedBy>Paolo Falferi</cp:lastModifiedBy>
  <cp:revision>328</cp:revision>
  <dcterms:created xsi:type="dcterms:W3CDTF">2013-06-06T07:33:52Z</dcterms:created>
  <dcterms:modified xsi:type="dcterms:W3CDTF">2013-06-26T15:14:07Z</dcterms:modified>
</cp:coreProperties>
</file>