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8" r:id="rId2"/>
    <p:sldId id="278" r:id="rId3"/>
    <p:sldId id="287" r:id="rId4"/>
    <p:sldId id="281" r:id="rId5"/>
    <p:sldId id="291" r:id="rId6"/>
    <p:sldId id="290" r:id="rId7"/>
    <p:sldId id="292" r:id="rId8"/>
    <p:sldId id="293" r:id="rId9"/>
    <p:sldId id="294" r:id="rId10"/>
    <p:sldId id="297" r:id="rId11"/>
    <p:sldId id="306" r:id="rId12"/>
    <p:sldId id="301" r:id="rId13"/>
    <p:sldId id="260" r:id="rId14"/>
    <p:sldId id="305" r:id="rId15"/>
    <p:sldId id="298" r:id="rId16"/>
    <p:sldId id="302" r:id="rId17"/>
    <p:sldId id="303" r:id="rId18"/>
    <p:sldId id="304" r:id="rId19"/>
    <p:sldId id="289" r:id="rId20"/>
    <p:sldId id="296" r:id="rId21"/>
    <p:sldId id="282" r:id="rId22"/>
    <p:sldId id="299" r:id="rId23"/>
    <p:sldId id="284" r:id="rId24"/>
    <p:sldId id="295" r:id="rId25"/>
    <p:sldId id="300" r:id="rId26"/>
    <p:sldId id="277" r:id="rId27"/>
    <p:sldId id="307" r:id="rId28"/>
    <p:sldId id="308" r:id="rId29"/>
    <p:sldId id="273" r:id="rId3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74"/>
    <a:srgbClr val="02215E"/>
    <a:srgbClr val="01175F"/>
    <a:srgbClr val="012189"/>
    <a:srgbClr val="006699"/>
    <a:srgbClr val="336699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C41DD-B140-A145-84CA-BD4E56470DB4}" type="datetimeFigureOut">
              <a:rPr/>
              <a:pPr/>
              <a:t>24/06/13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39189-6B84-3449-85F3-32F6FAFB79B7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87000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72562-6E64-6D45-BCB1-630AB4183D25}" type="datetimeFigureOut">
              <a:rPr/>
              <a:pPr/>
              <a:t>24/06/13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41987-B671-244F-95C1-3B63C94CCD10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99580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41987-B671-244F-95C1-3B63C94CCD10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1" lang="ja-JP" altLang="en-US" smtClean="0"/>
          </a:p>
        </p:txBody>
      </p:sp>
      <p:sp>
        <p:nvSpPr>
          <p:cNvPr id="604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4CD947-4777-449C-9FF0-9C8CEE91AD2A}" type="slidenum">
              <a:rPr kumimoji="1" lang="ja-JP" altLang="en-US" smtClean="0"/>
              <a:pPr/>
              <a:t>4</a:t>
            </a:fld>
            <a:endParaRPr kumimoji="1"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</a:t>
            </a:r>
            <a:r>
              <a:rPr lang="it-IT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</a:t>
            </a:r>
            <a:r>
              <a:rPr lang="it-IT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24620B5D-0ED4-4D6F-84CC-115FA45613C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7" name="Rettangolo 6"/>
          <p:cNvSpPr>
            <a:spLocks noChangeArrowheads="1"/>
          </p:cNvSpPr>
          <p:nvPr userDrawn="1"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</p:spPr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2"/>
          </p:nvPr>
        </p:nvSpPr>
        <p:spPr>
          <a:xfrm>
            <a:off x="304800" y="6410848"/>
            <a:ext cx="3581400" cy="365760"/>
          </a:xfrm>
        </p:spPr>
        <p:txBody>
          <a:bodyPr/>
          <a:lstStyle/>
          <a:p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</a:t>
            </a:r>
            <a:r>
              <a:rPr lang="it-IT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E.Torassa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ac.infn.it/preventivi/2014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-acc.kek.jp/KEKB/pictures/KEKB_photo/KEKair2005/KEKair2004-04H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702681"/>
          </a:xfrm>
        </p:spPr>
        <p:txBody>
          <a:bodyPr/>
          <a:lstStyle/>
          <a:p>
            <a:r>
              <a:rPr lang="it-IT" dirty="0" smtClean="0"/>
              <a:t>Ezio </a:t>
            </a:r>
            <a:r>
              <a:rPr lang="it-IT" dirty="0" err="1" smtClean="0"/>
              <a:t>Torassa</a:t>
            </a:r>
            <a:endParaRPr lang="it-IT" dirty="0"/>
          </a:p>
          <a:p>
            <a:r>
              <a:rPr lang="it-IT" dirty="0" err="1" smtClean="0"/>
              <a:t>CdS</a:t>
            </a:r>
            <a:r>
              <a:rPr lang="it-IT" dirty="0" smtClean="0"/>
              <a:t> -  Nuove proposte</a:t>
            </a:r>
            <a:endParaRPr lang="it-IT" dirty="0"/>
          </a:p>
          <a:p>
            <a:r>
              <a:rPr lang="it-IT" dirty="0" smtClean="0"/>
              <a:t>27 Giugno </a:t>
            </a:r>
            <a:r>
              <a:rPr lang="it-IT" dirty="0"/>
              <a:t>2013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</a:t>
            </a:r>
            <a:r>
              <a:rPr lang="it-IT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Belle </a:t>
            </a:r>
            <a:r>
              <a:rPr lang="it-IT" dirty="0" err="1" smtClean="0"/>
              <a:t>II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7" name="Picture 3" descr="belle2-logo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22202" y="322721"/>
            <a:ext cx="1414370" cy="131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 descr="infn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9165" y="322721"/>
            <a:ext cx="1371600" cy="13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4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0264" y="28376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Contributo Italiano al TOP</a:t>
            </a:r>
            <a:br>
              <a:rPr lang="it-IT" dirty="0" smtClean="0"/>
            </a:br>
            <a:r>
              <a:rPr lang="it-IT" dirty="0" smtClean="0"/>
              <a:t>calibrazione temporale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620B5D-0ED4-4D6F-84CC-115FA45613C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28600" y="1418901"/>
            <a:ext cx="5577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4D74"/>
                </a:solidFill>
              </a:rPr>
              <a:t>Nel test in corso in Giappone, la verifica della calibrazione temporale e' affidata a impulsi luminosi iniettati a fondo barra (figura a destra). E‘ necessario </a:t>
            </a:r>
            <a:r>
              <a:rPr lang="it-IT" dirty="0" smtClean="0">
                <a:solidFill>
                  <a:srgbClr val="004D74"/>
                </a:solidFill>
              </a:rPr>
              <a:t>un </a:t>
            </a:r>
            <a:r>
              <a:rPr lang="it-IT" dirty="0" smtClean="0">
                <a:solidFill>
                  <a:srgbClr val="004D74"/>
                </a:solidFill>
              </a:rPr>
              <a:t>sistema </a:t>
            </a:r>
            <a:r>
              <a:rPr lang="it-IT" dirty="0" smtClean="0">
                <a:solidFill>
                  <a:srgbClr val="004D74"/>
                </a:solidFill>
              </a:rPr>
              <a:t>complementare capace </a:t>
            </a:r>
            <a:r>
              <a:rPr lang="it-IT" dirty="0" smtClean="0">
                <a:solidFill>
                  <a:srgbClr val="004D74"/>
                </a:solidFill>
              </a:rPr>
              <a:t>di iniettare impulsi che arrivino in sincrono sui PMT senza attraversare tutta la barra. </a:t>
            </a:r>
          </a:p>
        </p:txBody>
      </p:sp>
      <p:pic>
        <p:nvPicPr>
          <p:cNvPr id="7" name="Immagine 6" descr="calibr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658" y="1040174"/>
            <a:ext cx="3086100" cy="5295900"/>
          </a:xfrm>
          <a:prstGeom prst="rect">
            <a:avLst/>
          </a:prstGeom>
        </p:spPr>
      </p:pic>
      <p:pic>
        <p:nvPicPr>
          <p:cNvPr id="8" name="Immagine 7" descr="calibratio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3080819"/>
            <a:ext cx="4355116" cy="2006497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44366" y="4898124"/>
            <a:ext cx="60933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4D74"/>
                </a:solidFill>
              </a:rPr>
              <a:t>Abbiamo iniziato a simulare le soluzioni possibili per l'immissione della luce nel quarzo. Prevediamo di realizzare una catena completa che va dal laser alla lettura dei PMT. Collabora al progetto Marc </a:t>
            </a:r>
            <a:r>
              <a:rPr lang="it-IT" dirty="0" err="1" smtClean="0">
                <a:solidFill>
                  <a:srgbClr val="004D74"/>
                </a:solidFill>
              </a:rPr>
              <a:t>Rosen</a:t>
            </a:r>
            <a:r>
              <a:rPr lang="it-IT" dirty="0" smtClean="0">
                <a:solidFill>
                  <a:srgbClr val="004D74"/>
                </a:solidFill>
              </a:rPr>
              <a:t> (UH </a:t>
            </a:r>
            <a:r>
              <a:rPr lang="it-IT" dirty="0" err="1" smtClean="0">
                <a:solidFill>
                  <a:srgbClr val="004D74"/>
                </a:solidFill>
              </a:rPr>
              <a:t>Manoa</a:t>
            </a:r>
            <a:r>
              <a:rPr lang="it-IT" dirty="0" smtClean="0">
                <a:solidFill>
                  <a:srgbClr val="004D74"/>
                </a:solidFill>
              </a:rPr>
              <a:t>), che ha realizzato il TOF </a:t>
            </a:r>
            <a:r>
              <a:rPr lang="it-IT" dirty="0" err="1" smtClean="0">
                <a:solidFill>
                  <a:srgbClr val="004D74"/>
                </a:solidFill>
              </a:rPr>
              <a:t>calib</a:t>
            </a:r>
            <a:r>
              <a:rPr lang="it-IT" dirty="0" smtClean="0">
                <a:solidFill>
                  <a:srgbClr val="004D74"/>
                </a:solidFill>
              </a:rPr>
              <a:t> system per BES-III</a:t>
            </a:r>
            <a:endParaRPr lang="it-IT" dirty="0">
              <a:solidFill>
                <a:srgbClr val="004D7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Setup</a:t>
            </a:r>
            <a:r>
              <a:rPr lang="it-IT" dirty="0" smtClean="0"/>
              <a:t> a Padova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620B5D-0ED4-4D6F-84CC-115FA45613C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Immagine 5" descr="laser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58522" y="1924249"/>
            <a:ext cx="5181600" cy="38862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343400" y="1891862"/>
            <a:ext cx="4343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Testa laser:</a:t>
            </a:r>
          </a:p>
          <a:p>
            <a:r>
              <a:rPr lang="it-IT" dirty="0" smtClean="0">
                <a:solidFill>
                  <a:srgbClr val="004D74"/>
                </a:solidFill>
              </a:rPr>
              <a:t>P    39 </a:t>
            </a:r>
            <a:r>
              <a:rPr lang="it-IT" dirty="0" smtClean="0">
                <a:solidFill>
                  <a:srgbClr val="004D74"/>
                </a:solidFill>
                <a:sym typeface="Symbol"/>
              </a:rPr>
              <a:t>W – 500 </a:t>
            </a:r>
            <a:r>
              <a:rPr lang="it-IT" dirty="0" err="1" smtClean="0">
                <a:solidFill>
                  <a:srgbClr val="004D74"/>
                </a:solidFill>
                <a:sym typeface="Symbol"/>
              </a:rPr>
              <a:t>mW</a:t>
            </a:r>
            <a:r>
              <a:rPr lang="it-IT" dirty="0" smtClean="0">
                <a:solidFill>
                  <a:srgbClr val="004D74"/>
                </a:solidFill>
                <a:sym typeface="Symbol"/>
              </a:rPr>
              <a:t>     (classe 1)</a:t>
            </a:r>
            <a:endParaRPr lang="it-IT" dirty="0" smtClean="0">
              <a:solidFill>
                <a:srgbClr val="004D74"/>
              </a:solidFill>
            </a:endParaRPr>
          </a:p>
          <a:p>
            <a:r>
              <a:rPr lang="it-IT" dirty="0" smtClean="0">
                <a:solidFill>
                  <a:srgbClr val="004D74"/>
                </a:solidFill>
              </a:rPr>
              <a:t>t     40 ps</a:t>
            </a:r>
            <a:endParaRPr lang="it-IT" dirty="0" smtClean="0">
              <a:solidFill>
                <a:srgbClr val="004D74"/>
              </a:solidFill>
            </a:endParaRPr>
          </a:p>
          <a:p>
            <a:r>
              <a:rPr lang="it-IT" dirty="0" smtClean="0">
                <a:solidFill>
                  <a:srgbClr val="004D74"/>
                </a:solidFill>
                <a:sym typeface="Symbol"/>
              </a:rPr>
              <a:t>    409 </a:t>
            </a:r>
            <a:r>
              <a:rPr lang="it-IT" dirty="0" err="1" smtClean="0">
                <a:solidFill>
                  <a:srgbClr val="004D74"/>
                </a:solidFill>
                <a:sym typeface="Symbol"/>
              </a:rPr>
              <a:t>nm</a:t>
            </a:r>
            <a:endParaRPr lang="it-IT" dirty="0" smtClean="0">
              <a:solidFill>
                <a:srgbClr val="004D74"/>
              </a:solidFill>
            </a:endParaRPr>
          </a:p>
          <a:p>
            <a:endParaRPr lang="it-IT" dirty="0" smtClean="0">
              <a:solidFill>
                <a:srgbClr val="004D74"/>
              </a:solidFill>
            </a:endParaRPr>
          </a:p>
          <a:p>
            <a:endParaRPr lang="it-IT" dirty="0" smtClean="0">
              <a:solidFill>
                <a:srgbClr val="004D74"/>
              </a:solidFill>
            </a:endParaRPr>
          </a:p>
          <a:p>
            <a:endParaRPr lang="it-IT" dirty="0" smtClean="0">
              <a:solidFill>
                <a:srgbClr val="004D74"/>
              </a:solidFill>
            </a:endParaRPr>
          </a:p>
          <a:p>
            <a:r>
              <a:rPr lang="it-IT" dirty="0" smtClean="0">
                <a:solidFill>
                  <a:srgbClr val="C00000"/>
                </a:solidFill>
              </a:rPr>
              <a:t>MCP-PMT </a:t>
            </a:r>
            <a:r>
              <a:rPr lang="it-IT" dirty="0" smtClean="0">
                <a:solidFill>
                  <a:srgbClr val="004D74"/>
                </a:solidFill>
              </a:rPr>
              <a:t> in prestito da Nagoya:</a:t>
            </a:r>
          </a:p>
          <a:p>
            <a:r>
              <a:rPr lang="it-IT" dirty="0" smtClean="0">
                <a:solidFill>
                  <a:srgbClr val="004D74"/>
                </a:solidFill>
              </a:rPr>
              <a:t>JT0893    3480 V</a:t>
            </a:r>
            <a:endParaRPr lang="it-IT" dirty="0" smtClean="0">
              <a:solidFill>
                <a:srgbClr val="004D74"/>
              </a:solidFill>
            </a:endParaRPr>
          </a:p>
          <a:p>
            <a:r>
              <a:rPr lang="it-IT" dirty="0" smtClean="0">
                <a:solidFill>
                  <a:srgbClr val="004D74"/>
                </a:solidFill>
              </a:rPr>
              <a:t>JT0900   3490 V</a:t>
            </a:r>
          </a:p>
          <a:p>
            <a:endParaRPr lang="it-IT" dirty="0" smtClean="0">
              <a:solidFill>
                <a:srgbClr val="004D74"/>
              </a:solidFill>
            </a:endParaRPr>
          </a:p>
          <a:p>
            <a:endParaRPr lang="it-IT" dirty="0" smtClean="0">
              <a:solidFill>
                <a:srgbClr val="004D74"/>
              </a:solidFill>
            </a:endParaRPr>
          </a:p>
          <a:p>
            <a:r>
              <a:rPr lang="it-IT" dirty="0" smtClean="0">
                <a:solidFill>
                  <a:srgbClr val="C00000"/>
                </a:solidFill>
              </a:rPr>
              <a:t>Laser :</a:t>
            </a:r>
          </a:p>
          <a:p>
            <a:r>
              <a:rPr lang="it-IT" dirty="0" err="1" smtClean="0">
                <a:solidFill>
                  <a:srgbClr val="004D74"/>
                </a:solidFill>
              </a:rPr>
              <a:t>Advanced</a:t>
            </a:r>
            <a:r>
              <a:rPr lang="it-IT" dirty="0" smtClean="0">
                <a:solidFill>
                  <a:srgbClr val="004D74"/>
                </a:solidFill>
              </a:rPr>
              <a:t> </a:t>
            </a:r>
            <a:r>
              <a:rPr lang="it-IT" dirty="0" err="1" smtClean="0">
                <a:solidFill>
                  <a:srgbClr val="004D74"/>
                </a:solidFill>
              </a:rPr>
              <a:t>Lased</a:t>
            </a:r>
            <a:r>
              <a:rPr lang="it-IT" dirty="0" smtClean="0">
                <a:solidFill>
                  <a:srgbClr val="004D74"/>
                </a:solidFill>
              </a:rPr>
              <a:t> </a:t>
            </a:r>
            <a:r>
              <a:rPr lang="it-IT" dirty="0" err="1" smtClean="0">
                <a:solidFill>
                  <a:srgbClr val="004D74"/>
                </a:solidFill>
              </a:rPr>
              <a:t>Diode</a:t>
            </a:r>
            <a:r>
              <a:rPr lang="it-IT" dirty="0" smtClean="0">
                <a:solidFill>
                  <a:srgbClr val="004D74"/>
                </a:solidFill>
              </a:rPr>
              <a:t> System</a:t>
            </a:r>
          </a:p>
          <a:p>
            <a:r>
              <a:rPr lang="it-IT" dirty="0" smtClean="0">
                <a:solidFill>
                  <a:srgbClr val="004D74"/>
                </a:solidFill>
              </a:rPr>
              <a:t>EIG1000D   (2008)</a:t>
            </a:r>
            <a:endParaRPr lang="it-IT" dirty="0" smtClean="0">
              <a:solidFill>
                <a:srgbClr val="004D74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Programma 2013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620B5D-0ED4-4D6F-84CC-115FA45613C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" y="1279618"/>
            <a:ext cx="85313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r>
              <a:rPr lang="it-IT" dirty="0" smtClean="0">
                <a:solidFill>
                  <a:srgbClr val="034D74"/>
                </a:solidFill>
              </a:rPr>
              <a:t>Disegno del sistema di calibrazione temporale</a:t>
            </a:r>
          </a:p>
          <a:p>
            <a:r>
              <a:rPr lang="it-IT" dirty="0" smtClean="0">
                <a:solidFill>
                  <a:srgbClr val="034D74"/>
                </a:solidFill>
              </a:rPr>
              <a:t>Obiettivo : definire le specifiche della sorgente laser , delle fibre, degli </a:t>
            </a:r>
            <a:r>
              <a:rPr lang="it-IT" dirty="0" err="1" smtClean="0">
                <a:solidFill>
                  <a:srgbClr val="034D74"/>
                </a:solidFill>
              </a:rPr>
              <a:t>splitter</a:t>
            </a:r>
            <a:r>
              <a:rPr lang="it-IT" dirty="0" smtClean="0">
                <a:solidFill>
                  <a:srgbClr val="034D74"/>
                </a:solidFill>
              </a:rPr>
              <a:t>, della tecnica di iniezione della luce per consentire di monitorare a livello &lt; 40 </a:t>
            </a:r>
            <a:r>
              <a:rPr lang="it-IT" dirty="0" smtClean="0">
                <a:solidFill>
                  <a:srgbClr val="034D74"/>
                </a:solidFill>
              </a:rPr>
              <a:t>p</a:t>
            </a:r>
            <a:r>
              <a:rPr lang="it-IT" dirty="0" smtClean="0">
                <a:solidFill>
                  <a:srgbClr val="034D74"/>
                </a:solidFill>
              </a:rPr>
              <a:t>s </a:t>
            </a:r>
            <a:r>
              <a:rPr lang="it-IT" dirty="0" smtClean="0">
                <a:solidFill>
                  <a:srgbClr val="034D74"/>
                </a:solidFill>
              </a:rPr>
              <a:t>la risoluzione temporale del rivelatore. (</a:t>
            </a:r>
            <a:r>
              <a:rPr lang="it-IT" dirty="0" err="1" smtClean="0">
                <a:solidFill>
                  <a:srgbClr val="034D74"/>
                </a:solidFill>
              </a:rPr>
              <a:t>nb</a:t>
            </a:r>
            <a:r>
              <a:rPr lang="it-IT" dirty="0" smtClean="0">
                <a:solidFill>
                  <a:srgbClr val="034D74"/>
                </a:solidFill>
              </a:rPr>
              <a:t>: 40 ps~8 mm)</a:t>
            </a:r>
          </a:p>
          <a:p>
            <a:endParaRPr lang="it-IT" dirty="0" smtClean="0">
              <a:solidFill>
                <a:srgbClr val="034D74"/>
              </a:solidFill>
            </a:endParaRPr>
          </a:p>
          <a:p>
            <a:r>
              <a:rPr lang="it-IT" dirty="0" smtClean="0">
                <a:solidFill>
                  <a:srgbClr val="C00000"/>
                </a:solidFill>
              </a:rPr>
              <a:t>Padova</a:t>
            </a:r>
            <a:r>
              <a:rPr lang="it-IT" dirty="0" smtClean="0">
                <a:solidFill>
                  <a:srgbClr val="034D74"/>
                </a:solidFill>
              </a:rPr>
              <a:t>: sistema ottico per l'illuminazione dei MCPPMT </a:t>
            </a:r>
          </a:p>
          <a:p>
            <a:r>
              <a:rPr lang="it-IT" dirty="0" smtClean="0">
                <a:solidFill>
                  <a:srgbClr val="034D74"/>
                </a:solidFill>
              </a:rPr>
              <a:t>- disegno del sistema di iniezione degli impulsi luminosi </a:t>
            </a:r>
          </a:p>
          <a:p>
            <a:r>
              <a:rPr lang="it-IT" dirty="0" smtClean="0">
                <a:solidFill>
                  <a:srgbClr val="034D74"/>
                </a:solidFill>
              </a:rPr>
              <a:t>- </a:t>
            </a:r>
            <a:r>
              <a:rPr lang="it-IT" dirty="0" err="1" smtClean="0">
                <a:solidFill>
                  <a:srgbClr val="034D74"/>
                </a:solidFill>
              </a:rPr>
              <a:t>tests</a:t>
            </a:r>
            <a:r>
              <a:rPr lang="it-IT" dirty="0" smtClean="0">
                <a:solidFill>
                  <a:srgbClr val="034D74"/>
                </a:solidFill>
              </a:rPr>
              <a:t> incollaggio dei diffusori/prismi/lenti sulla box di espansione</a:t>
            </a:r>
          </a:p>
          <a:p>
            <a:r>
              <a:rPr lang="it-IT" dirty="0" smtClean="0">
                <a:solidFill>
                  <a:srgbClr val="034D74"/>
                </a:solidFill>
              </a:rPr>
              <a:t>- simulazione dei percorsi ottici</a:t>
            </a:r>
          </a:p>
          <a:p>
            <a:endParaRPr lang="it-IT" dirty="0" smtClean="0">
              <a:solidFill>
                <a:srgbClr val="034D74"/>
              </a:solidFill>
            </a:endParaRPr>
          </a:p>
          <a:p>
            <a:r>
              <a:rPr lang="it-IT" dirty="0" smtClean="0">
                <a:solidFill>
                  <a:srgbClr val="C00000"/>
                </a:solidFill>
              </a:rPr>
              <a:t>Torino</a:t>
            </a:r>
            <a:r>
              <a:rPr lang="it-IT" dirty="0" smtClean="0">
                <a:solidFill>
                  <a:srgbClr val="034D74"/>
                </a:solidFill>
              </a:rPr>
              <a:t>: </a:t>
            </a:r>
          </a:p>
          <a:p>
            <a:r>
              <a:rPr lang="it-IT" dirty="0" smtClean="0">
                <a:solidFill>
                  <a:srgbClr val="034D74"/>
                </a:solidFill>
              </a:rPr>
              <a:t>- </a:t>
            </a:r>
            <a:r>
              <a:rPr lang="it-IT" dirty="0" err="1" smtClean="0">
                <a:solidFill>
                  <a:srgbClr val="034D74"/>
                </a:solidFill>
              </a:rPr>
              <a:t>tests</a:t>
            </a:r>
            <a:r>
              <a:rPr lang="it-IT" dirty="0" smtClean="0">
                <a:solidFill>
                  <a:srgbClr val="034D74"/>
                </a:solidFill>
              </a:rPr>
              <a:t>: sistema di distribuzione della luce dal laser alle fibre: </a:t>
            </a:r>
          </a:p>
          <a:p>
            <a:r>
              <a:rPr lang="it-IT" dirty="0" smtClean="0">
                <a:solidFill>
                  <a:srgbClr val="034D74"/>
                </a:solidFill>
              </a:rPr>
              <a:t>- </a:t>
            </a:r>
            <a:r>
              <a:rPr lang="it-IT" dirty="0" err="1" smtClean="0">
                <a:solidFill>
                  <a:srgbClr val="034D74"/>
                </a:solidFill>
              </a:rPr>
              <a:t>tests</a:t>
            </a:r>
            <a:r>
              <a:rPr lang="it-IT" dirty="0" smtClean="0">
                <a:solidFill>
                  <a:srgbClr val="034D74"/>
                </a:solidFill>
              </a:rPr>
              <a:t>: confronto del </a:t>
            </a:r>
            <a:r>
              <a:rPr lang="it-IT" dirty="0" err="1" smtClean="0">
                <a:solidFill>
                  <a:srgbClr val="034D74"/>
                </a:solidFill>
              </a:rPr>
              <a:t>time</a:t>
            </a:r>
            <a:r>
              <a:rPr lang="it-IT" dirty="0" smtClean="0">
                <a:solidFill>
                  <a:srgbClr val="034D74"/>
                </a:solidFill>
              </a:rPr>
              <a:t> </a:t>
            </a:r>
            <a:r>
              <a:rPr lang="it-IT" dirty="0" err="1" smtClean="0">
                <a:solidFill>
                  <a:srgbClr val="034D74"/>
                </a:solidFill>
              </a:rPr>
              <a:t>jitter</a:t>
            </a:r>
            <a:r>
              <a:rPr lang="it-IT" dirty="0" smtClean="0">
                <a:solidFill>
                  <a:srgbClr val="034D74"/>
                </a:solidFill>
              </a:rPr>
              <a:t> su diversi tipi di fibra </a:t>
            </a:r>
          </a:p>
          <a:p>
            <a:r>
              <a:rPr lang="it-IT" dirty="0" smtClean="0">
                <a:solidFill>
                  <a:srgbClr val="034D74"/>
                </a:solidFill>
              </a:rPr>
              <a:t>- simulazione dei percorsi ottici</a:t>
            </a:r>
          </a:p>
          <a:p>
            <a:r>
              <a:rPr lang="it-IT" dirty="0" smtClean="0">
                <a:solidFill>
                  <a:srgbClr val="034D74"/>
                </a:solidFill>
              </a:rPr>
              <a:t>- </a:t>
            </a:r>
            <a:r>
              <a:rPr lang="it-IT" dirty="0" err="1" smtClean="0">
                <a:solidFill>
                  <a:srgbClr val="034D74"/>
                </a:solidFill>
              </a:rPr>
              <a:t>processamento</a:t>
            </a:r>
            <a:r>
              <a:rPr lang="it-IT" dirty="0" smtClean="0">
                <a:solidFill>
                  <a:srgbClr val="034D74"/>
                </a:solidFill>
              </a:rPr>
              <a:t> dei segnali in uscita dall'ASIC per l'analisi delle calibrazioni laser </a:t>
            </a:r>
          </a:p>
          <a:p>
            <a:r>
              <a:rPr lang="it-IT" dirty="0" smtClean="0">
                <a:solidFill>
                  <a:srgbClr val="034D74"/>
                </a:solidFill>
              </a:rPr>
              <a:t>- programmazione VHDL del FPGA di </a:t>
            </a:r>
            <a:r>
              <a:rPr lang="it-IT" dirty="0" err="1" smtClean="0">
                <a:solidFill>
                  <a:srgbClr val="034D74"/>
                </a:solidFill>
              </a:rPr>
              <a:t>backend</a:t>
            </a:r>
            <a:r>
              <a:rPr lang="it-IT" dirty="0" smtClean="0">
                <a:solidFill>
                  <a:srgbClr val="034D74"/>
                </a:solidFill>
              </a:rPr>
              <a:t> per la </a:t>
            </a:r>
            <a:r>
              <a:rPr lang="it-IT" dirty="0" err="1" smtClean="0">
                <a:solidFill>
                  <a:srgbClr val="034D74"/>
                </a:solidFill>
              </a:rPr>
              <a:t>sparsificazione</a:t>
            </a:r>
            <a:r>
              <a:rPr lang="it-IT" dirty="0" smtClean="0">
                <a:solidFill>
                  <a:srgbClr val="034D74"/>
                </a:solidFill>
              </a:rPr>
              <a:t> dei segnali </a:t>
            </a:r>
            <a:endParaRPr lang="it-IT" dirty="0">
              <a:solidFill>
                <a:srgbClr val="034D7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Belle-II</a:t>
            </a:r>
            <a:r>
              <a:rPr lang="it-IT" dirty="0" smtClean="0"/>
              <a:t> Italia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</a:t>
            </a:r>
            <a:r>
              <a:rPr lang="it-IT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714716" y="1734205"/>
            <a:ext cx="8229600" cy="777007"/>
          </a:xfrm>
        </p:spPr>
        <p:txBody>
          <a:bodyPr>
            <a:normAutofit lnSpcReduction="10000"/>
          </a:bodyPr>
          <a:lstStyle/>
          <a:p>
            <a:r>
              <a:rPr lang="it-IT" sz="2200" dirty="0" smtClean="0"/>
              <a:t>FTE/</a:t>
            </a:r>
            <a:r>
              <a:rPr lang="it-IT" sz="2200" dirty="0" err="1" smtClean="0"/>
              <a:t>Phys</a:t>
            </a:r>
            <a:r>
              <a:rPr lang="it-IT" sz="2200" dirty="0" smtClean="0"/>
              <a:t> </a:t>
            </a:r>
            <a:r>
              <a:rPr lang="it-IT" sz="2200" dirty="0"/>
              <a:t>= 53%, dovuto ad altre attività in corso</a:t>
            </a:r>
          </a:p>
          <a:p>
            <a:pPr lvl="1"/>
            <a:r>
              <a:rPr lang="it-IT" sz="2000" dirty="0" err="1"/>
              <a:t>Babar</a:t>
            </a:r>
            <a:r>
              <a:rPr lang="it-IT" sz="2000" dirty="0"/>
              <a:t>, BES-III, CMS, </a:t>
            </a:r>
            <a:r>
              <a:rPr lang="it-IT" sz="2000" dirty="0" err="1"/>
              <a:t>GrII</a:t>
            </a:r>
            <a:r>
              <a:rPr lang="it-IT" sz="2000" dirty="0"/>
              <a:t>, </a:t>
            </a:r>
            <a:r>
              <a:rPr lang="it-IT" sz="2000" dirty="0" err="1"/>
              <a:t>GrV</a:t>
            </a:r>
            <a:r>
              <a:rPr lang="it-IT" sz="2000" dirty="0" err="1" smtClean="0"/>
              <a:t>…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pic>
        <p:nvPicPr>
          <p:cNvPr id="8" name="Segnaposto contenuto 6"/>
          <p:cNvPicPr>
            <a:picLocks noChangeAspect="1"/>
          </p:cNvPicPr>
          <p:nvPr/>
        </p:nvPicPr>
        <p:blipFill>
          <a:blip r:embed="rId2"/>
          <a:srcRect l="-6524" r="-6524"/>
          <a:stretch>
            <a:fillRect/>
          </a:stretch>
        </p:blipFill>
        <p:spPr>
          <a:xfrm>
            <a:off x="1499429" y="2654023"/>
            <a:ext cx="6333436" cy="3483145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765738" y="3578772"/>
            <a:ext cx="5754414" cy="331076"/>
          </a:xfrm>
          <a:prstGeom prst="rect">
            <a:avLst/>
          </a:prstGeom>
          <a:noFill/>
          <a:ln w="25400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776244" y="5165878"/>
            <a:ext cx="5754414" cy="331076"/>
          </a:xfrm>
          <a:prstGeom prst="rect">
            <a:avLst/>
          </a:prstGeom>
          <a:noFill/>
          <a:ln w="25400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49050" y="3547240"/>
            <a:ext cx="99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TOP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760478" y="4188386"/>
            <a:ext cx="5754414" cy="331076"/>
          </a:xfrm>
          <a:prstGeom prst="rect">
            <a:avLst/>
          </a:prstGeom>
          <a:noFill/>
          <a:ln w="25400" cmpd="sng"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776244" y="5496964"/>
            <a:ext cx="5754414" cy="331076"/>
          </a:xfrm>
          <a:prstGeom prst="rect">
            <a:avLst/>
          </a:prstGeom>
          <a:noFill/>
          <a:ln w="25400" cmpd="sng"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59556" y="4125322"/>
            <a:ext cx="99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B050"/>
                </a:solidFill>
              </a:rPr>
              <a:t>Tracker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70062" y="2937612"/>
            <a:ext cx="99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6699"/>
                </a:solidFill>
              </a:rPr>
              <a:t>ECL</a:t>
            </a:r>
            <a:endParaRPr lang="it-IT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09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Belle-II</a:t>
            </a:r>
            <a:r>
              <a:rPr lang="it-IT" dirty="0" smtClean="0"/>
              <a:t> Italia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238688" y="1625921"/>
            <a:ext cx="8765630" cy="4926821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Quadro generale di attività presentato in commissione il 3 giugno</a:t>
            </a:r>
            <a:r>
              <a:rPr lang="it-IT" dirty="0" smtClean="0"/>
              <a:t>.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Primo incontro con i </a:t>
            </a:r>
            <a:r>
              <a:rPr lang="it-IT" dirty="0" err="1" smtClean="0"/>
              <a:t>referee</a:t>
            </a:r>
            <a:r>
              <a:rPr lang="it-IT" dirty="0" smtClean="0"/>
              <a:t> avvenuto il 25 Giugno. Partecipazioni e richieste sono state aggiornate, sono ancora possibili aggiustamenti </a:t>
            </a:r>
          </a:p>
          <a:p>
            <a:pPr lvl="1">
              <a:buNone/>
            </a:pPr>
            <a:endParaRPr lang="it-IT" dirty="0" smtClean="0"/>
          </a:p>
          <a:p>
            <a:pPr lvl="1">
              <a:buNone/>
            </a:pPr>
            <a:endParaRPr lang="it-IT" dirty="0"/>
          </a:p>
          <a:p>
            <a:r>
              <a:rPr lang="it-IT" dirty="0"/>
              <a:t>Dimensionamento del gruppo </a:t>
            </a:r>
            <a:r>
              <a:rPr lang="it-IT" dirty="0" smtClean="0"/>
              <a:t>adeguato, sigla </a:t>
            </a:r>
          </a:p>
          <a:p>
            <a:pPr>
              <a:buNone/>
            </a:pPr>
            <a:r>
              <a:rPr lang="it-IT" dirty="0" smtClean="0"/>
              <a:t> </a:t>
            </a:r>
            <a:r>
              <a:rPr lang="it-IT" dirty="0" smtClean="0"/>
              <a:t>    </a:t>
            </a:r>
            <a:r>
              <a:rPr lang="it-IT" dirty="0" smtClean="0"/>
              <a:t>nazionale Belle2 creata per il 2014. </a:t>
            </a:r>
          </a:p>
          <a:p>
            <a:pPr>
              <a:buNone/>
            </a:pPr>
            <a:r>
              <a:rPr lang="it-IT" dirty="0" smtClean="0"/>
              <a:t> </a:t>
            </a:r>
            <a:r>
              <a:rPr lang="it-IT" dirty="0" smtClean="0"/>
              <a:t>    </a:t>
            </a:r>
            <a:r>
              <a:rPr lang="it-IT" dirty="0" smtClean="0"/>
              <a:t>Per il 2013 resta la sigla </a:t>
            </a:r>
            <a:r>
              <a:rPr lang="it-IT" dirty="0" err="1" smtClean="0"/>
              <a:t>SuperB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    (</a:t>
            </a:r>
            <a:r>
              <a:rPr lang="it-IT" dirty="0" smtClean="0">
                <a:hlinkClick r:id="rId2"/>
              </a:rPr>
              <a:t>http</a:t>
            </a:r>
            <a:r>
              <a:rPr lang="it-IT" dirty="0" smtClean="0">
                <a:hlinkClick r:id="rId2"/>
              </a:rPr>
              <a:t>://www.ac.infn.it/preventivi/2014</a:t>
            </a:r>
            <a:r>
              <a:rPr lang="it-IT" dirty="0" smtClean="0">
                <a:hlinkClick r:id="rId2"/>
              </a:rPr>
              <a:t>/</a:t>
            </a:r>
            <a:r>
              <a:rPr lang="it-IT" dirty="0" smtClean="0"/>
              <a:t>)</a:t>
            </a:r>
            <a:endParaRPr lang="it-IT" dirty="0"/>
          </a:p>
          <a:p>
            <a:pPr>
              <a:buNone/>
            </a:pPr>
            <a:endParaRPr lang="it-IT" dirty="0"/>
          </a:p>
          <a:p>
            <a:r>
              <a:rPr lang="it-IT" dirty="0"/>
              <a:t>Sostegno da parte dell’INFN </a:t>
            </a:r>
            <a:r>
              <a:rPr lang="it-IT" dirty="0" smtClean="0"/>
              <a:t>confermato </a:t>
            </a:r>
            <a:r>
              <a:rPr lang="it-IT" dirty="0"/>
              <a:t>nella 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</a:t>
            </a:r>
            <a:r>
              <a:rPr lang="it-IT" dirty="0" smtClean="0"/>
              <a:t>   </a:t>
            </a:r>
            <a:r>
              <a:rPr lang="it-IT" dirty="0" smtClean="0"/>
              <a:t>riunione </a:t>
            </a:r>
            <a:r>
              <a:rPr lang="it-IT" dirty="0"/>
              <a:t>di </a:t>
            </a:r>
            <a:r>
              <a:rPr lang="it-IT" dirty="0" err="1"/>
              <a:t>Bedeschi</a:t>
            </a:r>
            <a:r>
              <a:rPr lang="it-IT" dirty="0"/>
              <a:t> con la </a:t>
            </a:r>
            <a:r>
              <a:rPr lang="it-IT" dirty="0" smtClean="0"/>
              <a:t>giunta</a:t>
            </a:r>
            <a:endParaRPr lang="it-IT" dirty="0"/>
          </a:p>
        </p:txBody>
      </p:sp>
      <p:pic>
        <p:nvPicPr>
          <p:cNvPr id="8" name="Immagine 7" descr="sig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818" y="3011213"/>
            <a:ext cx="1948546" cy="3287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Belle-II</a:t>
            </a:r>
            <a:r>
              <a:rPr lang="it-IT" dirty="0" smtClean="0"/>
              <a:t> TOP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7502" y="2175622"/>
            <a:ext cx="8839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Torino</a:t>
            </a:r>
            <a:r>
              <a:rPr lang="it-IT" sz="2000" dirty="0" smtClean="0"/>
              <a:t> </a:t>
            </a:r>
          </a:p>
          <a:p>
            <a:r>
              <a:rPr lang="it-IT" sz="2000" dirty="0" smtClean="0"/>
              <a:t>Roberto Mussa        60% </a:t>
            </a:r>
          </a:p>
          <a:p>
            <a:r>
              <a:rPr lang="it-IT" sz="2000" dirty="0" smtClean="0"/>
              <a:t>Umberto Tamponi 100%</a:t>
            </a:r>
          </a:p>
          <a:p>
            <a:r>
              <a:rPr lang="it-IT" sz="2000" dirty="0" smtClean="0"/>
              <a:t>(Fabrizio Bianchi     60%   </a:t>
            </a:r>
            <a:r>
              <a:rPr lang="it-IT" sz="2000" dirty="0" err="1" smtClean="0"/>
              <a:t>computing</a:t>
            </a:r>
            <a:r>
              <a:rPr lang="it-IT" sz="2000" dirty="0" smtClean="0"/>
              <a:t>)</a:t>
            </a:r>
          </a:p>
          <a:p>
            <a:endParaRPr lang="it-IT" sz="1000" dirty="0" smtClean="0"/>
          </a:p>
          <a:p>
            <a:r>
              <a:rPr lang="it-IT" sz="2000" dirty="0" smtClean="0">
                <a:solidFill>
                  <a:srgbClr val="C00000"/>
                </a:solidFill>
              </a:rPr>
              <a:t>Padova</a:t>
            </a:r>
            <a:r>
              <a:rPr lang="it-IT" sz="2000" dirty="0" smtClean="0"/>
              <a:t> </a:t>
            </a:r>
          </a:p>
          <a:p>
            <a:r>
              <a:rPr lang="it-IT" sz="2000" dirty="0" err="1" smtClean="0"/>
              <a:t>Posocco</a:t>
            </a:r>
            <a:r>
              <a:rPr lang="it-IT" sz="2000" dirty="0" smtClean="0"/>
              <a:t> Mario        70% </a:t>
            </a:r>
          </a:p>
          <a:p>
            <a:r>
              <a:rPr lang="it-IT" sz="2000" dirty="0" smtClean="0"/>
              <a:t>Sartori Paolo           30% </a:t>
            </a:r>
          </a:p>
          <a:p>
            <a:r>
              <a:rPr lang="it-IT" sz="2000" dirty="0" err="1" smtClean="0"/>
              <a:t>Torassa</a:t>
            </a:r>
            <a:r>
              <a:rPr lang="it-IT" sz="2000" dirty="0" smtClean="0"/>
              <a:t> Ezio            30%</a:t>
            </a:r>
          </a:p>
          <a:p>
            <a:endParaRPr lang="it-IT" sz="2000" dirty="0" smtClean="0"/>
          </a:p>
          <a:p>
            <a:r>
              <a:rPr lang="it-IT" sz="2000" dirty="0" smtClean="0"/>
              <a:t>Disponibilità a collaborare da parte di Giraudo (TO),  </a:t>
            </a:r>
            <a:r>
              <a:rPr lang="it-IT" sz="2000" dirty="0" err="1" smtClean="0"/>
              <a:t>Benettoni</a:t>
            </a:r>
            <a:r>
              <a:rPr lang="it-IT" sz="2000" dirty="0" smtClean="0"/>
              <a:t> (PD), </a:t>
            </a:r>
            <a:r>
              <a:rPr lang="it-IT" sz="2000" dirty="0" err="1" smtClean="0"/>
              <a:t>DalCorso</a:t>
            </a:r>
            <a:r>
              <a:rPr lang="it-IT" sz="2000" dirty="0" smtClean="0"/>
              <a:t> (PD) ma al momento non vi è nessun impegno ufficiale di Tecnici e Tecnologi in nessuna delle due Sezioni  (come risulta dalla tabella mostrata in precedenza).</a:t>
            </a:r>
            <a:endParaRPr lang="it-IT" sz="2000" dirty="0"/>
          </a:p>
        </p:txBody>
      </p:sp>
      <p:sp>
        <p:nvSpPr>
          <p:cNvPr id="8" name="Rettangolo 7"/>
          <p:cNvSpPr/>
          <p:nvPr/>
        </p:nvSpPr>
        <p:spPr>
          <a:xfrm>
            <a:off x="304800" y="1639610"/>
            <a:ext cx="8531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Nagoya, KEK, Hawaii, Cincinnati, Lubiana, PNNL, Padova, Torino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Richieste 2013  (Cat. A)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62600" y="1541832"/>
            <a:ext cx="84104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Consumi ed inventario finalizzato a definire il sistema di calibrazione temporale:</a:t>
            </a:r>
          </a:p>
          <a:p>
            <a:endParaRPr lang="it-IT" sz="1000" dirty="0" smtClean="0"/>
          </a:p>
          <a:p>
            <a:r>
              <a:rPr lang="it-IT" sz="2000" dirty="0" smtClean="0"/>
              <a:t>                                                                                         TO               PD</a:t>
            </a:r>
          </a:p>
          <a:p>
            <a:endParaRPr lang="it-IT" sz="1000" dirty="0" smtClean="0"/>
          </a:p>
          <a:p>
            <a:pPr>
              <a:buFontTx/>
              <a:buChar char="-"/>
            </a:pPr>
            <a:r>
              <a:rPr lang="it-IT" sz="2000" dirty="0" smtClean="0"/>
              <a:t>4 MCPPMT @6kEu/PMT:                                     12 </a:t>
            </a:r>
            <a:r>
              <a:rPr lang="it-IT" sz="2000" dirty="0" err="1" smtClean="0"/>
              <a:t>kEu</a:t>
            </a:r>
            <a:r>
              <a:rPr lang="it-IT" sz="2000" dirty="0" smtClean="0"/>
              <a:t>        12 </a:t>
            </a:r>
            <a:r>
              <a:rPr lang="it-IT" sz="2000" dirty="0" err="1" smtClean="0"/>
              <a:t>kEu</a:t>
            </a:r>
            <a:endParaRPr lang="it-IT" sz="2000" dirty="0" smtClean="0"/>
          </a:p>
          <a:p>
            <a:pPr>
              <a:buFontTx/>
              <a:buChar char="-"/>
            </a:pPr>
            <a:endParaRPr lang="it-IT" sz="2000" dirty="0" smtClean="0"/>
          </a:p>
          <a:p>
            <a:r>
              <a:rPr lang="it-IT" sz="2000" dirty="0" smtClean="0"/>
              <a:t>- 1 box di espansione:                                                                    20 </a:t>
            </a:r>
            <a:r>
              <a:rPr lang="it-IT" sz="2000" dirty="0" err="1" smtClean="0"/>
              <a:t>kEu</a:t>
            </a:r>
            <a:endParaRPr lang="it-IT" sz="2000" dirty="0" smtClean="0"/>
          </a:p>
          <a:p>
            <a:endParaRPr lang="it-IT" sz="2000" dirty="0" smtClean="0"/>
          </a:p>
          <a:p>
            <a:pPr>
              <a:buFontTx/>
              <a:buChar char="-"/>
            </a:pPr>
            <a:r>
              <a:rPr lang="it-IT" sz="2000" dirty="0" smtClean="0"/>
              <a:t> fibre + attrezzature ottica:                                      3 </a:t>
            </a:r>
            <a:r>
              <a:rPr lang="it-IT" sz="2000" dirty="0" err="1" smtClean="0"/>
              <a:t>kEu</a:t>
            </a:r>
            <a:r>
              <a:rPr lang="it-IT" sz="2000" dirty="0" smtClean="0"/>
              <a:t>           3 </a:t>
            </a:r>
            <a:r>
              <a:rPr lang="it-IT" sz="2000" dirty="0" err="1" smtClean="0"/>
              <a:t>kEu</a:t>
            </a:r>
            <a:r>
              <a:rPr lang="it-IT" sz="2000" dirty="0" smtClean="0"/>
              <a:t> </a:t>
            </a:r>
          </a:p>
          <a:p>
            <a:pPr>
              <a:buFontTx/>
              <a:buChar char="-"/>
            </a:pPr>
            <a:endParaRPr lang="it-IT" sz="2000" dirty="0" smtClean="0"/>
          </a:p>
          <a:p>
            <a:pPr>
              <a:buFontTx/>
              <a:buChar char="-"/>
            </a:pPr>
            <a:r>
              <a:rPr lang="it-IT" sz="2000" dirty="0" smtClean="0"/>
              <a:t> elettronica, cavi , connettori, </a:t>
            </a:r>
            <a:r>
              <a:rPr lang="it-IT" sz="2000" dirty="0" err="1" smtClean="0"/>
              <a:t>boards</a:t>
            </a:r>
            <a:r>
              <a:rPr lang="it-IT" sz="2000" dirty="0" smtClean="0"/>
              <a:t>:                   3 </a:t>
            </a:r>
            <a:r>
              <a:rPr lang="it-IT" sz="2000" dirty="0" err="1" smtClean="0"/>
              <a:t>kEu</a:t>
            </a:r>
            <a:endParaRPr lang="it-IT" sz="2000" dirty="0" smtClean="0"/>
          </a:p>
          <a:p>
            <a:pPr>
              <a:buFontTx/>
              <a:buChar char="-"/>
            </a:pPr>
            <a:endParaRPr lang="it-IT" sz="2000" dirty="0" smtClean="0"/>
          </a:p>
          <a:p>
            <a:pPr>
              <a:buFontTx/>
              <a:buChar char="-"/>
            </a:pPr>
            <a:r>
              <a:rPr lang="it-IT" sz="2000" dirty="0" smtClean="0"/>
              <a:t>4 </a:t>
            </a:r>
            <a:r>
              <a:rPr lang="it-IT" sz="2000" dirty="0" err="1" smtClean="0"/>
              <a:t>front</a:t>
            </a:r>
            <a:r>
              <a:rPr lang="it-IT" sz="2000" dirty="0" smtClean="0"/>
              <a:t> end </a:t>
            </a:r>
            <a:r>
              <a:rPr lang="it-IT" sz="2000" dirty="0" err="1" smtClean="0"/>
              <a:t>boards</a:t>
            </a:r>
            <a:r>
              <a:rPr lang="it-IT" sz="2000" dirty="0" smtClean="0"/>
              <a:t> per lettura MCPPMT:           32 </a:t>
            </a:r>
            <a:r>
              <a:rPr lang="it-IT" sz="2000" dirty="0" err="1" smtClean="0"/>
              <a:t>kEu</a:t>
            </a:r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- laser head upgrade per scendere sotto 25 ps:                           8 </a:t>
            </a:r>
            <a:r>
              <a:rPr lang="it-IT" sz="2000" dirty="0" err="1" smtClean="0"/>
              <a:t>kEu</a:t>
            </a:r>
            <a:endParaRPr lang="it-IT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Richieste 2014 e 2015  (Cat. A)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1" y="1517089"/>
            <a:ext cx="85313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Riassumono i costi previsti per la realizzazione del sistema di calibrazione </a:t>
            </a:r>
          </a:p>
          <a:p>
            <a:r>
              <a:rPr lang="it-IT" sz="2000" dirty="0" smtClean="0"/>
              <a:t>senza entrare nel dettaglio della distribuzione tra diversi istituti</a:t>
            </a:r>
          </a:p>
          <a:p>
            <a:endParaRPr lang="it-IT" sz="1000" dirty="0" smtClean="0"/>
          </a:p>
          <a:p>
            <a:r>
              <a:rPr lang="it-IT" sz="2000" dirty="0" smtClean="0">
                <a:solidFill>
                  <a:srgbClr val="C00000"/>
                </a:solidFill>
              </a:rPr>
              <a:t>Spese 2014</a:t>
            </a:r>
            <a:r>
              <a:rPr lang="it-IT" sz="2000" dirty="0" smtClean="0"/>
              <a:t>:</a:t>
            </a:r>
          </a:p>
          <a:p>
            <a:r>
              <a:rPr lang="it-IT" sz="2000" dirty="0" smtClean="0"/>
              <a:t>- FPGA per sottrazione dei piedestalli online:                       2 </a:t>
            </a:r>
            <a:r>
              <a:rPr lang="it-IT" sz="2000" dirty="0" err="1" smtClean="0"/>
              <a:t>kE</a:t>
            </a:r>
            <a:r>
              <a:rPr lang="it-IT" sz="2000" dirty="0" smtClean="0"/>
              <a:t> </a:t>
            </a:r>
          </a:p>
          <a:p>
            <a:r>
              <a:rPr lang="it-IT" sz="2000" dirty="0" smtClean="0"/>
              <a:t>- Altri MCPPMT per </a:t>
            </a:r>
            <a:r>
              <a:rPr lang="it-IT" sz="2000" dirty="0" err="1" smtClean="0"/>
              <a:t>tests</a:t>
            </a:r>
            <a:r>
              <a:rPr lang="it-IT" sz="2000" dirty="0" smtClean="0"/>
              <a:t>: 2 modello nuovo (ALD)            12 </a:t>
            </a:r>
            <a:r>
              <a:rPr lang="it-IT" sz="2000" dirty="0" err="1" smtClean="0"/>
              <a:t>kE</a:t>
            </a:r>
            <a:endParaRPr lang="it-IT" sz="2000" dirty="0" smtClean="0"/>
          </a:p>
          <a:p>
            <a:r>
              <a:rPr lang="it-IT" sz="2000" dirty="0" smtClean="0"/>
              <a:t>- Fotonica: </a:t>
            </a:r>
            <a:r>
              <a:rPr lang="it-IT" sz="2000" dirty="0" err="1" smtClean="0"/>
              <a:t>fbre</a:t>
            </a:r>
            <a:r>
              <a:rPr lang="it-IT" sz="2000" dirty="0" smtClean="0"/>
              <a:t>, connettori, </a:t>
            </a:r>
            <a:r>
              <a:rPr lang="it-IT" sz="2000" dirty="0" err="1" smtClean="0"/>
              <a:t>splitters</a:t>
            </a:r>
            <a:r>
              <a:rPr lang="it-IT" sz="2000" dirty="0" smtClean="0"/>
              <a:t>, diffusori/prismi:     25 </a:t>
            </a:r>
            <a:r>
              <a:rPr lang="it-IT" sz="2000" dirty="0" err="1" smtClean="0"/>
              <a:t>kE</a:t>
            </a:r>
            <a:endParaRPr lang="it-IT" sz="2000" dirty="0" smtClean="0"/>
          </a:p>
          <a:p>
            <a:pPr>
              <a:buFontTx/>
              <a:buChar char="-"/>
            </a:pPr>
            <a:r>
              <a:rPr lang="nn-NO" sz="2000" dirty="0" smtClean="0"/>
              <a:t>CAEN HV 1 mainframe + 2 schede:                                       21 kE</a:t>
            </a:r>
          </a:p>
          <a:p>
            <a:endParaRPr lang="nn-NO" sz="1000" dirty="0" smtClean="0"/>
          </a:p>
          <a:p>
            <a:r>
              <a:rPr lang="it-IT" sz="2000" dirty="0" smtClean="0">
                <a:solidFill>
                  <a:srgbClr val="C00000"/>
                </a:solidFill>
              </a:rPr>
              <a:t>Spese 2015</a:t>
            </a:r>
            <a:r>
              <a:rPr lang="it-IT" sz="2000" dirty="0" smtClean="0"/>
              <a:t>, a disegno </a:t>
            </a:r>
            <a:r>
              <a:rPr lang="it-IT" sz="2000" dirty="0" err="1" smtClean="0"/>
              <a:t>fnalizzato</a:t>
            </a:r>
            <a:r>
              <a:rPr lang="it-IT" sz="2000" dirty="0" smtClean="0"/>
              <a:t>: </a:t>
            </a:r>
          </a:p>
          <a:p>
            <a:r>
              <a:rPr lang="it-IT" sz="2000" dirty="0" smtClean="0"/>
              <a:t>- sistema di monitoraggio </a:t>
            </a:r>
            <a:r>
              <a:rPr lang="it-IT" sz="2000" dirty="0" err="1" smtClean="0"/>
              <a:t>stabilita'</a:t>
            </a:r>
            <a:r>
              <a:rPr lang="it-IT" sz="2000" dirty="0" smtClean="0"/>
              <a:t> : radiometro/</a:t>
            </a:r>
            <a:r>
              <a:rPr lang="it-IT" sz="2000" dirty="0" err="1" smtClean="0"/>
              <a:t>fbre</a:t>
            </a:r>
            <a:r>
              <a:rPr lang="it-IT" sz="2000" dirty="0" smtClean="0"/>
              <a:t>:       10kE </a:t>
            </a:r>
          </a:p>
          <a:p>
            <a:r>
              <a:rPr lang="it-IT" sz="2000" dirty="0" smtClean="0"/>
              <a:t>- Fotonica: </a:t>
            </a:r>
            <a:r>
              <a:rPr lang="it-IT" sz="2000" dirty="0" err="1" smtClean="0"/>
              <a:t>fbre</a:t>
            </a:r>
            <a:r>
              <a:rPr lang="it-IT" sz="2000" dirty="0" smtClean="0"/>
              <a:t>, connettori, </a:t>
            </a:r>
            <a:r>
              <a:rPr lang="it-IT" sz="2000" dirty="0" err="1" smtClean="0"/>
              <a:t>splitters</a:t>
            </a:r>
            <a:r>
              <a:rPr lang="it-IT" sz="2000" dirty="0" smtClean="0"/>
              <a:t>, diffusori/prismi:    125 </a:t>
            </a:r>
            <a:r>
              <a:rPr lang="it-IT" sz="2000" dirty="0" err="1" smtClean="0"/>
              <a:t>kE</a:t>
            </a:r>
            <a:endParaRPr lang="it-IT" sz="2000" dirty="0" smtClean="0"/>
          </a:p>
          <a:p>
            <a:r>
              <a:rPr lang="it-IT" sz="2000" dirty="0" smtClean="0"/>
              <a:t>- Unita laser  Disegno base: 4*12 </a:t>
            </a:r>
            <a:r>
              <a:rPr lang="it-IT" sz="2000" dirty="0" err="1" smtClean="0"/>
              <a:t>kE</a:t>
            </a:r>
            <a:r>
              <a:rPr lang="it-IT" sz="2000" dirty="0" smtClean="0"/>
              <a:t>/laser ~                         50 </a:t>
            </a:r>
            <a:r>
              <a:rPr lang="it-IT" sz="2000" dirty="0" err="1" smtClean="0"/>
              <a:t>kE</a:t>
            </a:r>
            <a:r>
              <a:rPr lang="it-IT" sz="2000" dirty="0" smtClean="0"/>
              <a:t> </a:t>
            </a:r>
          </a:p>
          <a:p>
            <a:r>
              <a:rPr lang="nn-NO" sz="2000" dirty="0" smtClean="0"/>
              <a:t>- CAEN HV: 1 mainframe + 4 schede                                      35 kE</a:t>
            </a:r>
            <a:endParaRPr lang="it-IT" sz="2000" dirty="0"/>
          </a:p>
        </p:txBody>
      </p:sp>
      <p:sp>
        <p:nvSpPr>
          <p:cNvPr id="8" name="Rettangolo 7"/>
          <p:cNvSpPr/>
          <p:nvPr/>
        </p:nvSpPr>
        <p:spPr>
          <a:xfrm>
            <a:off x="409896" y="5691308"/>
            <a:ext cx="8189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Nagoya chiede </a:t>
            </a:r>
            <a:r>
              <a:rPr lang="it-IT" i="1" dirty="0" err="1" smtClean="0"/>
              <a:t>manpower</a:t>
            </a:r>
            <a:r>
              <a:rPr lang="it-IT" i="1" dirty="0" smtClean="0"/>
              <a:t> tecnico: 8 mesi-uomo (2 tecnici) in 2 anni, per l'assemblaggio delle barre e del sistema di calibrazione a KEK </a:t>
            </a:r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Richieste 2014  (Cat. B)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41425" y="1942771"/>
            <a:ext cx="83947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Riassumono i costi previsti per i consumi (</a:t>
            </a:r>
            <a:r>
              <a:rPr lang="it-IT" sz="2000" dirty="0" err="1" smtClean="0"/>
              <a:t>Cons</a:t>
            </a:r>
            <a:r>
              <a:rPr lang="it-IT" sz="2000" dirty="0" smtClean="0"/>
              <a:t>) e  trasferte (</a:t>
            </a:r>
            <a:r>
              <a:rPr lang="it-IT" sz="2000" dirty="0" err="1" smtClean="0"/>
              <a:t>Tras</a:t>
            </a:r>
            <a:r>
              <a:rPr lang="it-IT" sz="2000" dirty="0" smtClean="0"/>
              <a:t>)</a:t>
            </a:r>
          </a:p>
          <a:p>
            <a:r>
              <a:rPr lang="it-IT" sz="2000" dirty="0" smtClean="0"/>
              <a:t>Sono riferiti solo a Padova</a:t>
            </a:r>
          </a:p>
          <a:p>
            <a:endParaRPr lang="it-IT" sz="2000" dirty="0" smtClean="0"/>
          </a:p>
          <a:p>
            <a:r>
              <a:rPr lang="it-IT" sz="2000" dirty="0" err="1" smtClean="0">
                <a:solidFill>
                  <a:srgbClr val="C00000"/>
                </a:solidFill>
              </a:rPr>
              <a:t>Cons</a:t>
            </a:r>
            <a:r>
              <a:rPr lang="it-IT" sz="2000" dirty="0" smtClean="0"/>
              <a:t>:</a:t>
            </a:r>
          </a:p>
          <a:p>
            <a:r>
              <a:rPr lang="it-IT" sz="2000" dirty="0" smtClean="0"/>
              <a:t>- 1.5 </a:t>
            </a:r>
            <a:r>
              <a:rPr lang="it-IT" sz="2000" dirty="0" err="1" smtClean="0"/>
              <a:t>kEu</a:t>
            </a:r>
            <a:r>
              <a:rPr lang="it-IT" sz="2000" dirty="0" smtClean="0"/>
              <a:t> / FTE:                                                                       1.95 </a:t>
            </a:r>
            <a:r>
              <a:rPr lang="it-IT" sz="2000" dirty="0" err="1" smtClean="0"/>
              <a:t>kE</a:t>
            </a:r>
            <a:r>
              <a:rPr lang="it-IT" sz="2000" dirty="0" smtClean="0"/>
              <a:t> </a:t>
            </a:r>
          </a:p>
          <a:p>
            <a:endParaRPr lang="nn-NO" sz="2000" dirty="0" smtClean="0"/>
          </a:p>
          <a:p>
            <a:r>
              <a:rPr lang="nn-NO" sz="2000" dirty="0" smtClean="0">
                <a:solidFill>
                  <a:srgbClr val="C00000"/>
                </a:solidFill>
              </a:rPr>
              <a:t>Tras</a:t>
            </a:r>
            <a:r>
              <a:rPr lang="nn-NO" sz="2000" dirty="0" smtClean="0"/>
              <a:t>:</a:t>
            </a:r>
            <a:endParaRPr lang="it-IT" sz="2000" dirty="0" smtClean="0"/>
          </a:p>
          <a:p>
            <a:pPr>
              <a:buFontTx/>
              <a:buChar char="-"/>
            </a:pPr>
            <a:r>
              <a:rPr lang="it-IT" sz="2000" dirty="0" smtClean="0"/>
              <a:t> 3 </a:t>
            </a:r>
            <a:r>
              <a:rPr lang="it-IT" sz="2000" dirty="0" err="1" smtClean="0"/>
              <a:t>General</a:t>
            </a:r>
            <a:r>
              <a:rPr lang="it-IT" sz="2000" dirty="0" smtClean="0"/>
              <a:t> meeting x 2 </a:t>
            </a:r>
            <a:r>
              <a:rPr lang="it-IT" sz="2000" dirty="0" err="1" smtClean="0"/>
              <a:t>pers</a:t>
            </a:r>
            <a:r>
              <a:rPr lang="it-IT" sz="2000" dirty="0" smtClean="0"/>
              <a:t> x 2.5 </a:t>
            </a:r>
            <a:r>
              <a:rPr lang="it-IT" sz="2000" dirty="0" err="1" smtClean="0"/>
              <a:t>kEu</a:t>
            </a:r>
            <a:r>
              <a:rPr lang="it-IT" sz="2000" dirty="0" smtClean="0"/>
              <a:t>                              15 </a:t>
            </a:r>
            <a:r>
              <a:rPr lang="it-IT" sz="2000" dirty="0" err="1" smtClean="0"/>
              <a:t>kEu</a:t>
            </a:r>
            <a:r>
              <a:rPr lang="it-IT" sz="2000" dirty="0" smtClean="0"/>
              <a:t> </a:t>
            </a:r>
          </a:p>
          <a:p>
            <a:pPr>
              <a:buFontTx/>
              <a:buChar char="-"/>
            </a:pPr>
            <a:r>
              <a:rPr lang="it-IT" sz="2000" dirty="0" smtClean="0"/>
              <a:t> Meeting e workshop sottosistema  2 </a:t>
            </a:r>
            <a:r>
              <a:rPr lang="it-IT" sz="2000" dirty="0" err="1" smtClean="0"/>
              <a:t>kEu</a:t>
            </a:r>
            <a:r>
              <a:rPr lang="it-IT" sz="2000" dirty="0" smtClean="0"/>
              <a:t> / FTE             2.6 </a:t>
            </a:r>
            <a:r>
              <a:rPr lang="it-IT" sz="2000" dirty="0" err="1" smtClean="0"/>
              <a:t>kEu</a:t>
            </a:r>
            <a:endParaRPr lang="it-IT" sz="2000" dirty="0" smtClean="0"/>
          </a:p>
          <a:p>
            <a:pPr>
              <a:buFontTx/>
              <a:buChar char="-"/>
            </a:pPr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dirty="0" smtClean="0"/>
              <a:t>Backup</a:t>
            </a:r>
            <a:endParaRPr lang="it-IT" sz="44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KEKair2004-04M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Belle_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3959225"/>
            <a:ext cx="43561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-1" y="76200"/>
            <a:ext cx="64436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>
              <a:defRPr/>
            </a:pPr>
            <a:r>
              <a:rPr kumimoji="1" lang="sl-SI" altLang="ja-JP" sz="3200" dirty="0" smtClean="0">
                <a:solidFill>
                  <a:schemeClr val="bg1"/>
                </a:solidFill>
                <a:latin typeface="Tahoma" pitchFamily="34" charset="0"/>
                <a:ea typeface="MS PGothic" pitchFamily="34" charset="-128"/>
              </a:rPr>
              <a:t>SuperKEKB </a:t>
            </a:r>
            <a:r>
              <a:rPr kumimoji="1" lang="it-IT" altLang="ja-JP" sz="3200" dirty="0" smtClean="0">
                <a:solidFill>
                  <a:schemeClr val="bg1"/>
                </a:solidFill>
                <a:latin typeface="Tahoma" pitchFamily="34" charset="0"/>
                <a:ea typeface="MS PGothic" pitchFamily="34" charset="-128"/>
              </a:rPr>
              <a:t>e</a:t>
            </a:r>
            <a:r>
              <a:rPr kumimoji="1" lang="sl-SI" altLang="ja-JP" sz="3200" dirty="0" smtClean="0">
                <a:solidFill>
                  <a:schemeClr val="bg1"/>
                </a:solidFill>
                <a:latin typeface="Tahoma" pitchFamily="34" charset="0"/>
                <a:ea typeface="MS PGothic" pitchFamily="34" charset="-128"/>
              </a:rPr>
              <a:t> Belle II</a:t>
            </a:r>
          </a:p>
          <a:p>
            <a:pPr marL="457200" indent="-457200" eaLnBrk="1" hangingPunct="1">
              <a:buFont typeface="Wingdings" pitchFamily="2" charset="2"/>
              <a:buChar char="à"/>
              <a:defRPr/>
            </a:pPr>
            <a:r>
              <a:rPr kumimoji="1" lang="it-IT" altLang="ja-JP" sz="3200" dirty="0" smtClean="0">
                <a:solidFill>
                  <a:schemeClr val="bg1"/>
                </a:solidFill>
                <a:latin typeface="Tahoma" pitchFamily="34" charset="0"/>
                <a:ea typeface="MS PGothic" pitchFamily="34" charset="-128"/>
              </a:rPr>
              <a:t> </a:t>
            </a:r>
            <a:r>
              <a:rPr kumimoji="1" lang="sl-SI" altLang="ja-JP" sz="3200" dirty="0" smtClean="0">
                <a:solidFill>
                  <a:schemeClr val="bg1"/>
                </a:solidFill>
                <a:latin typeface="Tahoma" pitchFamily="34" charset="0"/>
                <a:ea typeface="MS PGothic" pitchFamily="34" charset="-128"/>
              </a:rPr>
              <a:t>upgrade </a:t>
            </a:r>
            <a:r>
              <a:rPr kumimoji="1" lang="it-IT" altLang="ja-JP" sz="3200" dirty="0" smtClean="0">
                <a:solidFill>
                  <a:schemeClr val="bg1"/>
                </a:solidFill>
                <a:latin typeface="Tahoma" pitchFamily="34" charset="0"/>
                <a:ea typeface="MS PGothic" pitchFamily="34" charset="-128"/>
              </a:rPr>
              <a:t>di</a:t>
            </a:r>
            <a:r>
              <a:rPr kumimoji="1" lang="sl-SI" altLang="ja-JP" sz="3200" dirty="0" smtClean="0">
                <a:solidFill>
                  <a:schemeClr val="bg1"/>
                </a:solidFill>
                <a:latin typeface="Tahoma" pitchFamily="34" charset="0"/>
                <a:ea typeface="MS PGothic" pitchFamily="34" charset="-128"/>
              </a:rPr>
              <a:t> </a:t>
            </a:r>
            <a:r>
              <a:rPr kumimoji="1" lang="en-US" altLang="ja-JP" sz="3200" dirty="0" smtClean="0">
                <a:solidFill>
                  <a:schemeClr val="bg1"/>
                </a:solidFill>
                <a:latin typeface="Tahoma" pitchFamily="34" charset="0"/>
                <a:ea typeface="MS Gothic" pitchFamily="49" charset="-128"/>
              </a:rPr>
              <a:t>KEKB e Belle </a:t>
            </a:r>
          </a:p>
        </p:txBody>
      </p:sp>
      <p:pic>
        <p:nvPicPr>
          <p:cNvPr id="33797" name="Picture 5" descr="kekb_t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0"/>
            <a:ext cx="2700337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"/>
          <p:cNvGraphicFramePr>
            <a:graphicFrameLocks noGrp="1"/>
          </p:cNvGraphicFramePr>
          <p:nvPr/>
        </p:nvGraphicFramePr>
        <p:xfrm>
          <a:off x="149225" y="2414194"/>
          <a:ext cx="8805863" cy="4214814"/>
        </p:xfrm>
        <a:graphic>
          <a:graphicData uri="http://schemas.openxmlformats.org/drawingml/2006/table">
            <a:tbl>
              <a:tblPr/>
              <a:tblGrid>
                <a:gridCol w="2636838"/>
                <a:gridCol w="882650"/>
                <a:gridCol w="1103312"/>
                <a:gridCol w="1101725"/>
                <a:gridCol w="1103313"/>
                <a:gridCol w="1103312"/>
                <a:gridCol w="874713"/>
              </a:tblGrid>
              <a:tr h="422275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parameters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KEKB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SuperKEKB</a:t>
                      </a:r>
                      <a:endParaRPr kumimoji="0" lang="en-US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rker Felt" pitchFamily="66" charset="0"/>
                        <a:ea typeface="MS PGothic" pitchFamily="34" charset="-128"/>
                        <a:sym typeface="Marker Felt" pitchFamily="66" charset="0"/>
                      </a:endParaRP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units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 gridSpan="2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LER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HER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LER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HER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Beam energy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E</a:t>
                      </a:r>
                      <a:r>
                        <a:rPr kumimoji="0" lang="en-US" altLang="ja-JP" sz="20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b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3.5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8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4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7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GeV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Half crossing angle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φ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11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41.5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mrad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Horizontal </a:t>
                      </a:r>
                      <a:r>
                        <a:rPr kumimoji="0" lang="en-US" altLang="ja-JP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emittance</a:t>
                      </a: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rker Felt" pitchFamily="66" charset="0"/>
                        <a:ea typeface="MS PGothic" pitchFamily="34" charset="-128"/>
                        <a:sym typeface="Marker Felt" pitchFamily="66" charset="0"/>
                      </a:endParaRP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ε</a:t>
                      </a:r>
                      <a:r>
                        <a:rPr kumimoji="0" lang="en-US" altLang="ja-JP" sz="2000" b="0" i="0" u="none" strike="noStrike" cap="none" normalizeH="0" baseline="-60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x</a:t>
                      </a:r>
                      <a:endParaRPr kumimoji="0" lang="en-US" altLang="ja-JP" sz="2000" b="0" i="0" u="none" strike="noStrike" cap="none" normalizeH="0" baseline="-6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rker Felt" pitchFamily="66" charset="0"/>
                        <a:ea typeface="MS PGothic" pitchFamily="34" charset="-128"/>
                        <a:sym typeface="Marker Felt" pitchFamily="66" charset="0"/>
                      </a:endParaRP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18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24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3.2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sl-SI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4</a:t>
                      </a: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.</a:t>
                      </a:r>
                      <a:r>
                        <a:rPr kumimoji="0" lang="sl-SI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6</a:t>
                      </a:r>
                      <a:endParaRPr kumimoji="0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rker Felt" pitchFamily="66" charset="0"/>
                        <a:ea typeface="MS PGothic" pitchFamily="34" charset="-128"/>
                        <a:sym typeface="Marker Felt" pitchFamily="66" charset="0"/>
                      </a:endParaRP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nm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Emittance ratio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ea typeface="MS PGothic" pitchFamily="34" charset="-128"/>
                          <a:sym typeface="Constantia" pitchFamily="18" charset="0"/>
                        </a:rPr>
                        <a:t>κ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0.88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0.66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0.</a:t>
                      </a:r>
                      <a:r>
                        <a:rPr kumimoji="0" lang="sl-SI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3</a:t>
                      </a: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7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0.</a:t>
                      </a:r>
                      <a:r>
                        <a:rPr kumimoji="0" lang="sl-SI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40</a:t>
                      </a:r>
                      <a:endParaRPr kumimoji="0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rker Felt" pitchFamily="66" charset="0"/>
                        <a:ea typeface="MS PGothic" pitchFamily="34" charset="-128"/>
                        <a:sym typeface="Marker Felt" pitchFamily="66" charset="0"/>
                      </a:endParaRP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%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Beta functions at IP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β</a:t>
                      </a:r>
                      <a:r>
                        <a:rPr kumimoji="0" lang="en-US" altLang="ja-JP" sz="2000" b="0" i="0" u="none" strike="noStrike" cap="none" normalizeH="0" baseline="-60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x</a:t>
                      </a:r>
                      <a:r>
                        <a:rPr kumimoji="0" lang="en-US" altLang="ja-JP" sz="2000" b="0" i="0" u="none" strike="noStrike" cap="none" normalizeH="0" baseline="32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*</a:t>
                      </a: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/</a:t>
                      </a:r>
                      <a:r>
                        <a:rPr kumimoji="0" lang="en-US" altLang="ja-JP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β</a:t>
                      </a:r>
                      <a:r>
                        <a:rPr kumimoji="0" lang="en-US" altLang="ja-JP" sz="2000" b="0" i="0" u="none" strike="noStrike" cap="none" normalizeH="0" baseline="-60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y</a:t>
                      </a:r>
                      <a:r>
                        <a:rPr kumimoji="0" lang="en-US" altLang="ja-JP" sz="2000" b="0" i="0" u="none" strike="noStrike" cap="none" normalizeH="0" baseline="32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*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1200/5.9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32/0.27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25/0.3</a:t>
                      </a:r>
                      <a:r>
                        <a:rPr kumimoji="0" lang="sl-SI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0</a:t>
                      </a:r>
                      <a:endParaRPr kumimoji="0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rker Felt" pitchFamily="66" charset="0"/>
                        <a:ea typeface="MS PGothic" pitchFamily="34" charset="-128"/>
                        <a:sym typeface="Marker Felt" pitchFamily="66" charset="0"/>
                      </a:endParaRP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mm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Beam currents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I</a:t>
                      </a:r>
                      <a:r>
                        <a:rPr kumimoji="0" lang="en-US" altLang="ja-JP" sz="20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b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1.64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1.19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3.60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2.60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A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beam-beam parameter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ξ</a:t>
                      </a:r>
                      <a:r>
                        <a:rPr kumimoji="0" lang="en-US" altLang="ja-JP" sz="20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y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0.129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0.090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0.088</a:t>
                      </a:r>
                      <a:r>
                        <a:rPr kumimoji="0" lang="sl-SI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1</a:t>
                      </a:r>
                      <a:endParaRPr kumimoji="0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rker Felt" pitchFamily="66" charset="0"/>
                        <a:ea typeface="MS PGothic" pitchFamily="34" charset="-128"/>
                        <a:sym typeface="Marker Felt" pitchFamily="66" charset="0"/>
                      </a:endParaRP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0.08</a:t>
                      </a:r>
                      <a:r>
                        <a:rPr kumimoji="0" lang="sl-SI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07</a:t>
                      </a:r>
                      <a:endParaRPr kumimoji="0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rker Felt" pitchFamily="66" charset="0"/>
                        <a:ea typeface="MS PGothic" pitchFamily="34" charset="-128"/>
                        <a:sym typeface="Marker Felt" pitchFamily="66" charset="0"/>
                      </a:endParaRP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arker Felt" pitchFamily="66" charset="0"/>
                        <a:ea typeface="MS PGothic" pitchFamily="34" charset="-128"/>
                        <a:sym typeface="Marker Felt" pitchFamily="66" charset="0"/>
                      </a:endParaRP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Luminosity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L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2.1 x 10</a:t>
                      </a:r>
                      <a:r>
                        <a:rPr kumimoji="0" lang="en-US" altLang="ja-JP" sz="2000" b="1" i="0" u="none" strike="noStrike" cap="none" normalizeH="0" baseline="32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34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8 x 10</a:t>
                      </a:r>
                      <a:r>
                        <a:rPr kumimoji="0" lang="en-US" altLang="ja-JP" sz="2000" b="1" i="0" u="none" strike="noStrike" cap="none" normalizeH="0" baseline="32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35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cm</a:t>
                      </a:r>
                      <a:r>
                        <a:rPr kumimoji="0" lang="en-US" altLang="ja-JP" sz="1800" b="1" i="0" u="none" strike="noStrike" cap="none" normalizeH="0" baseline="32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-2</a:t>
                      </a:r>
                      <a:r>
                        <a:rPr kumimoji="0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s</a:t>
                      </a:r>
                      <a:r>
                        <a:rPr kumimoji="0" lang="en-US" altLang="ja-JP" sz="1800" b="1" i="0" u="none" strike="noStrike" cap="none" normalizeH="0" baseline="32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arker Felt" pitchFamily="66" charset="0"/>
                          <a:ea typeface="MS PGothic" pitchFamily="34" charset="-128"/>
                          <a:sym typeface="Marker Felt" pitchFamily="66" charset="0"/>
                        </a:rPr>
                        <a:t>-1</a:t>
                      </a:r>
                    </a:p>
                  </a:txBody>
                  <a:tcPr marL="37568" marR="37568" marT="37568" marB="37568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7" name="正方形/長方形 3"/>
          <p:cNvSpPr/>
          <p:nvPr/>
        </p:nvSpPr>
        <p:spPr>
          <a:xfrm>
            <a:off x="5819775" y="2342974"/>
            <a:ext cx="2319338" cy="4279900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8" name="Immagine 7" descr="KEKBcommi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362" y="47298"/>
            <a:ext cx="9245394" cy="677074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5302" name="スライド番号プレースホルダ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25FCB6-B3EE-41D9-9EFF-8B1209827AB7}" type="slidenum">
              <a:rPr lang="ja-JP" altLang="en-US" smtClean="0">
                <a:latin typeface="Osaka" charset="-128"/>
                <a:ea typeface="Osaka" charset="-128"/>
              </a:rPr>
              <a:pPr/>
              <a:t>21</a:t>
            </a:fld>
            <a:endParaRPr lang="ja-JP" altLang="en-US" smtClean="0">
              <a:latin typeface="Osaka" charset="-128"/>
              <a:ea typeface="Osaka" charset="-128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5299" name="スライド番号プレースホルダ 1"/>
          <p:cNvSpPr txBox="1">
            <a:spLocks/>
          </p:cNvSpPr>
          <p:nvPr/>
        </p:nvSpPr>
        <p:spPr bwMode="auto">
          <a:xfrm>
            <a:off x="8180388" y="6435725"/>
            <a:ext cx="717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49F33A50-CD9C-430B-8322-ACE78555F83B}" type="slidenum">
              <a:rPr kumimoji="1" lang="ja-JP" altLang="en-US" sz="1000">
                <a:solidFill>
                  <a:srgbClr val="0000FF"/>
                </a:solidFill>
                <a:latin typeface="Osaka" charset="-128"/>
                <a:ea typeface="Osaka" charset="-128"/>
              </a:rPr>
              <a:pPr algn="r" defTabSz="457200"/>
              <a:t>21</a:t>
            </a:fld>
            <a:endParaRPr kumimoji="1" lang="ja-JP" altLang="en-US" sz="1000">
              <a:solidFill>
                <a:srgbClr val="0000FF"/>
              </a:solidFill>
              <a:latin typeface="Osaka" charset="-128"/>
              <a:ea typeface="Osaka" charset="-128"/>
            </a:endParaRPr>
          </a:p>
        </p:txBody>
      </p:sp>
      <p:pic>
        <p:nvPicPr>
          <p:cNvPr id="55300" name="図 4" descr="luminosityProjection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Collaborazione </a:t>
            </a:r>
            <a:r>
              <a:rPr lang="it-IT" dirty="0" err="1" smtClean="0"/>
              <a:t>Belle-II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644" y="1026372"/>
            <a:ext cx="8877934" cy="398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54025" y="5272088"/>
            <a:ext cx="8748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400" dirty="0">
                <a:solidFill>
                  <a:schemeClr val="accent2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452 physicists, 70 institutions, 20 countries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smtClean="0"/>
          </a:p>
        </p:txBody>
      </p:sp>
      <p:pic>
        <p:nvPicPr>
          <p:cNvPr id="57347" name="Picture 2" descr="http://belle2.kek.jp/images/BelleII-Organiz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5060" name="Picture 4" descr="http://atlante.unimondo.org/var/unimondo/storage/images/paesi/asia/asia-orientale/giappone/carta-politica2/565374-1-ita-IT/Carta-polit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10" y="15766"/>
            <a:ext cx="6749941" cy="6734704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6873751" y="1891862"/>
            <a:ext cx="19624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336699"/>
                </a:solidFill>
              </a:rPr>
              <a:t>KEK</a:t>
            </a:r>
            <a:r>
              <a:rPr lang="it-IT" dirty="0" smtClean="0">
                <a:solidFill>
                  <a:srgbClr val="336699"/>
                </a:solidFill>
              </a:rPr>
              <a:t> si trova a</a:t>
            </a:r>
          </a:p>
          <a:p>
            <a:r>
              <a:rPr lang="it-IT" dirty="0" err="1" smtClean="0">
                <a:solidFill>
                  <a:srgbClr val="336699"/>
                </a:solidFill>
              </a:rPr>
              <a:t>Tsukuba</a:t>
            </a:r>
            <a:r>
              <a:rPr lang="it-IT" dirty="0" smtClean="0">
                <a:solidFill>
                  <a:srgbClr val="336699"/>
                </a:solidFill>
              </a:rPr>
              <a:t>, circa</a:t>
            </a:r>
          </a:p>
          <a:p>
            <a:r>
              <a:rPr lang="it-IT" dirty="0" smtClean="0">
                <a:solidFill>
                  <a:srgbClr val="336699"/>
                </a:solidFill>
              </a:rPr>
              <a:t>80 km a nord-est di Tokyo</a:t>
            </a:r>
          </a:p>
          <a:p>
            <a:endParaRPr lang="it-IT" dirty="0" smtClean="0">
              <a:solidFill>
                <a:srgbClr val="336699"/>
              </a:solidFill>
            </a:endParaRPr>
          </a:p>
          <a:p>
            <a:r>
              <a:rPr lang="it-IT" b="1" dirty="0" smtClean="0">
                <a:solidFill>
                  <a:srgbClr val="336699"/>
                </a:solidFill>
              </a:rPr>
              <a:t>Nagoya</a:t>
            </a:r>
            <a:r>
              <a:rPr lang="it-IT" dirty="0" smtClean="0">
                <a:solidFill>
                  <a:srgbClr val="336699"/>
                </a:solidFill>
              </a:rPr>
              <a:t> si trova a circa 200 km a sud-ovest di Tokyo</a:t>
            </a:r>
            <a:endParaRPr lang="it-IT" b="1" dirty="0" smtClean="0"/>
          </a:p>
          <a:p>
            <a:endParaRPr lang="it-IT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 DIRC al TOP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Immagine 5" descr="p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636" y="1806094"/>
            <a:ext cx="5748600" cy="453165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047193" y="1177791"/>
            <a:ext cx="19623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LAL 95-88</a:t>
            </a:r>
          </a:p>
          <a:p>
            <a:r>
              <a:rPr lang="it-IT" sz="1400" b="1" dirty="0" smtClean="0"/>
              <a:t>DAPNIA/SPP 95-27</a:t>
            </a:r>
          </a:p>
          <a:p>
            <a:r>
              <a:rPr lang="it-IT" sz="1400" b="1" dirty="0" err="1" smtClean="0"/>
              <a:t>January</a:t>
            </a:r>
            <a:r>
              <a:rPr lang="it-IT" sz="1400" b="1" dirty="0" smtClean="0"/>
              <a:t> 1996</a:t>
            </a:r>
            <a:endParaRPr lang="it-IT" sz="1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 2014 Sottosistemi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</a:t>
            </a:r>
            <a:r>
              <a:rPr lang="it-IT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497" y="2076520"/>
            <a:ext cx="5621146" cy="143998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059" y="1120548"/>
            <a:ext cx="5699264" cy="128123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693048" y="1761163"/>
            <a:ext cx="2538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/>
              <a:t>SVD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858" y="3208483"/>
            <a:ext cx="5243464" cy="157917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29" y="4787655"/>
            <a:ext cx="2934347" cy="2070345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59165" y="2746818"/>
            <a:ext cx="2538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/>
              <a:t>PID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59165" y="3834617"/>
            <a:ext cx="2538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/>
              <a:t>ECL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93048" y="5412120"/>
            <a:ext cx="2538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/>
              <a:t>COMP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7066096" y="5386680"/>
            <a:ext cx="1409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Grand Total </a:t>
            </a:r>
          </a:p>
          <a:p>
            <a:r>
              <a:rPr lang="it-IT"/>
              <a:t>1200</a:t>
            </a:r>
          </a:p>
        </p:txBody>
      </p:sp>
    </p:spTree>
    <p:extLst>
      <p:ext uri="{BB962C8B-B14F-4D97-AF65-F5344CB8AC3E}">
        <p14:creationId xmlns:p14="http://schemas.microsoft.com/office/powerpoint/2010/main" xmlns="" val="502393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Immagine 6" descr="Track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94" y="141894"/>
            <a:ext cx="8836152" cy="620801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Immagine 6" descr="EC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21" y="220724"/>
            <a:ext cx="8676361" cy="613534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PID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</a:t>
            </a:r>
            <a:r>
              <a:rPr lang="it-IT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72FE-A404-854F-BD7A-6A306896CCF3}" type="slidenum">
              <a:rPr lang="it-IT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9730" y="2427890"/>
            <a:ext cx="8842375" cy="2979681"/>
          </a:xfrm>
        </p:spPr>
      </p:pic>
    </p:spTree>
    <p:extLst>
      <p:ext uri="{BB962C8B-B14F-4D97-AF65-F5344CB8AC3E}">
        <p14:creationId xmlns:p14="http://schemas.microsoft.com/office/powerpoint/2010/main" xmlns="" val="269459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620B5D-0ED4-4D6F-84CC-115FA45613C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204958" y="3752254"/>
            <a:ext cx="2869325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Con una luminosità  più </a:t>
            </a:r>
          </a:p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alta di  un fattore 10</a:t>
            </a:r>
            <a:r>
              <a:rPr kumimoji="1" lang="it-IT" altLang="ja-JP" baseline="30000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2</a:t>
            </a:r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 sarà migliorata la misura di A</a:t>
            </a:r>
            <a:r>
              <a:rPr kumimoji="1" lang="it-IT" altLang="ja-JP" baseline="-25000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CP</a:t>
            </a:r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 </a:t>
            </a:r>
          </a:p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saranno misurati i rapporti di decadimento di diversi canali rari.</a:t>
            </a:r>
          </a:p>
          <a:p>
            <a:endParaRPr kumimoji="1" lang="it-IT" altLang="ja-JP" dirty="0" smtClean="0">
              <a:solidFill>
                <a:srgbClr val="002060"/>
              </a:solidFill>
              <a:latin typeface="Tahoma" pitchFamily="34" charset="0"/>
              <a:ea typeface="MS PGothic" pitchFamily="34" charset="-128"/>
            </a:endParaRPr>
          </a:p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Complementarietà</a:t>
            </a:r>
          </a:p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rispetto ad  </a:t>
            </a:r>
            <a:r>
              <a:rPr kumimoji="1" lang="it-IT" altLang="ja-JP" dirty="0" err="1" smtClean="0">
                <a:solidFill>
                  <a:srgbClr val="C00000"/>
                </a:solidFill>
                <a:latin typeface="Tahoma" pitchFamily="34" charset="0"/>
                <a:ea typeface="MS PGothic" pitchFamily="34" charset="-128"/>
              </a:rPr>
              <a:t>LHCb</a:t>
            </a:r>
            <a:endParaRPr kumimoji="1" lang="it-IT" altLang="ja-JP" dirty="0" smtClean="0">
              <a:solidFill>
                <a:srgbClr val="C00000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9" name="Immagine 8" descr="Physic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869" y="-1"/>
            <a:ext cx="5975131" cy="6879777"/>
          </a:xfrm>
          <a:prstGeom prst="rect">
            <a:avLst/>
          </a:prstGeom>
        </p:spPr>
      </p:pic>
      <p:pic>
        <p:nvPicPr>
          <p:cNvPr id="10" name="Immagine 9" descr="Fey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89" y="157524"/>
            <a:ext cx="2869325" cy="1719121"/>
          </a:xfrm>
          <a:prstGeom prst="rect">
            <a:avLst/>
          </a:prstGeom>
        </p:spPr>
      </p:pic>
      <p:pic>
        <p:nvPicPr>
          <p:cNvPr id="12" name="Immagine 11" descr="Fey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67" y="2184614"/>
            <a:ext cx="2412125" cy="1444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819150"/>
            <a:ext cx="8418513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3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r>
              <a:rPr kumimoji="1" lang="en-US" altLang="ja-JP" smtClean="0">
                <a:ea typeface="MS PGothic" pitchFamily="34" charset="-128"/>
              </a:rPr>
              <a:t>Belle II Detector </a:t>
            </a:r>
            <a:r>
              <a:rPr kumimoji="1" lang="en-US" altLang="ja-JP" sz="2800" smtClean="0">
                <a:ea typeface="MS PGothic" pitchFamily="34" charset="-128"/>
              </a:rPr>
              <a:t>(in comparison with Belle)</a:t>
            </a:r>
            <a:endParaRPr kumimoji="1" lang="ja-JP" altLang="en-US" smtClean="0">
              <a:ea typeface="MS PGothic" pitchFamily="34" charset="-128"/>
            </a:endParaRPr>
          </a:p>
        </p:txBody>
      </p:sp>
      <p:sp>
        <p:nvSpPr>
          <p:cNvPr id="40964" name="スライド番号プレースホルダ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68ED12-6304-4001-9A72-FF74D13AFFC4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40965" name="Picture 2" descr="http://belle2.kek.jp/images/belle2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5938" y="0"/>
            <a:ext cx="100806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"/>
          <p:cNvPicPr>
            <a:picLocks noChangeAspect="1" noChangeArrowheads="1"/>
          </p:cNvPicPr>
          <p:nvPr/>
        </p:nvPicPr>
        <p:blipFill>
          <a:blip r:embed="rId5"/>
          <a:srcRect t="50507"/>
          <a:stretch>
            <a:fillRect/>
          </a:stretch>
        </p:blipFill>
        <p:spPr bwMode="auto">
          <a:xfrm>
            <a:off x="328613" y="3805238"/>
            <a:ext cx="84201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0" y="5534025"/>
            <a:ext cx="4283968" cy="132335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350" tIns="45677" rIns="91350" bIns="45677">
            <a:spAutoFit/>
          </a:bodyPr>
          <a:lstStyle/>
          <a:p>
            <a:pPr>
              <a:defRPr/>
            </a:pPr>
            <a:r>
              <a:rPr lang="en-US" altLang="ja-JP" sz="1600" dirty="0">
                <a:solidFill>
                  <a:srgbClr val="000000"/>
                </a:solidFill>
                <a:latin typeface="Corbel"/>
                <a:ea typeface="ＭＳ ゴシック"/>
              </a:rPr>
              <a:t>SVD: 4 DSSD </a:t>
            </a:r>
            <a:r>
              <a:rPr lang="en-US" altLang="ja-JP" sz="1600" dirty="0" err="1">
                <a:solidFill>
                  <a:srgbClr val="000000"/>
                </a:solidFill>
                <a:latin typeface="Corbel"/>
                <a:ea typeface="ＭＳ ゴシック"/>
              </a:rPr>
              <a:t>lyrs</a:t>
            </a:r>
            <a:r>
              <a:rPr lang="en-US" altLang="ja-JP" sz="1600" dirty="0">
                <a:solidFill>
                  <a:srgbClr val="000000"/>
                </a:solidFill>
                <a:latin typeface="Corbel"/>
                <a:ea typeface="ＭＳ ゴシック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Wingdings 3" pitchFamily="18" charset="2"/>
                <a:ea typeface="ＭＳ ゴシック"/>
              </a:rPr>
              <a:t>g</a:t>
            </a:r>
            <a:r>
              <a:rPr lang="en-US" altLang="ja-JP" sz="1600" dirty="0">
                <a:solidFill>
                  <a:srgbClr val="000000"/>
                </a:solidFill>
                <a:latin typeface="Corbel"/>
                <a:ea typeface="ＭＳ ゴシック"/>
              </a:rPr>
              <a:t> 2 DEPFET </a:t>
            </a:r>
            <a:r>
              <a:rPr lang="en-US" altLang="ja-JP" sz="1600" dirty="0" err="1">
                <a:solidFill>
                  <a:srgbClr val="000000"/>
                </a:solidFill>
                <a:latin typeface="Corbel"/>
                <a:ea typeface="ＭＳ ゴシック"/>
              </a:rPr>
              <a:t>lyrs</a:t>
            </a:r>
            <a:r>
              <a:rPr lang="en-US" altLang="ja-JP" sz="1600" dirty="0">
                <a:solidFill>
                  <a:srgbClr val="000000"/>
                </a:solidFill>
                <a:latin typeface="Corbel"/>
                <a:ea typeface="ＭＳ ゴシック"/>
              </a:rPr>
              <a:t> + 4 DSSD </a:t>
            </a:r>
            <a:r>
              <a:rPr lang="en-US" altLang="ja-JP" sz="1600" dirty="0" err="1">
                <a:solidFill>
                  <a:srgbClr val="000000"/>
                </a:solidFill>
                <a:latin typeface="Corbel"/>
                <a:ea typeface="ＭＳ ゴシック"/>
              </a:rPr>
              <a:t>lyrs</a:t>
            </a:r>
            <a:endParaRPr lang="en-US" altLang="ja-JP" sz="1600" dirty="0">
              <a:solidFill>
                <a:srgbClr val="000000"/>
              </a:solidFill>
              <a:latin typeface="Corbel"/>
              <a:ea typeface="ＭＳ ゴシック"/>
            </a:endParaRPr>
          </a:p>
          <a:p>
            <a:pPr>
              <a:defRPr/>
            </a:pPr>
            <a:r>
              <a:rPr lang="en-US" altLang="ja-JP" sz="1600" dirty="0">
                <a:solidFill>
                  <a:srgbClr val="000000"/>
                </a:solidFill>
                <a:latin typeface="Corbel"/>
                <a:ea typeface="ＭＳ ゴシック"/>
              </a:rPr>
              <a:t>CDC: small cell, long lever arm</a:t>
            </a:r>
          </a:p>
          <a:p>
            <a:pPr>
              <a:defRPr/>
            </a:pPr>
            <a:r>
              <a:rPr lang="en-US" altLang="ja-JP" sz="1600" b="1" dirty="0">
                <a:solidFill>
                  <a:srgbClr val="C00000"/>
                </a:solidFill>
                <a:latin typeface="Corbel"/>
                <a:ea typeface="ＭＳ ゴシック"/>
              </a:rPr>
              <a:t>ACC+TOF </a:t>
            </a:r>
            <a:r>
              <a:rPr lang="en-US" altLang="ja-JP" sz="1600" b="1" dirty="0">
                <a:solidFill>
                  <a:srgbClr val="C00000"/>
                </a:solidFill>
                <a:latin typeface="Wingdings 3" pitchFamily="18" charset="2"/>
                <a:ea typeface="ＭＳ ゴシック"/>
              </a:rPr>
              <a:t>g</a:t>
            </a:r>
            <a:r>
              <a:rPr lang="en-US" altLang="ja-JP" sz="1600" b="1" dirty="0">
                <a:solidFill>
                  <a:srgbClr val="C00000"/>
                </a:solidFill>
                <a:latin typeface="Corbel"/>
                <a:ea typeface="ＭＳ ゴシック"/>
              </a:rPr>
              <a:t> TOP+A-RICH</a:t>
            </a:r>
          </a:p>
          <a:p>
            <a:pPr>
              <a:defRPr/>
            </a:pPr>
            <a:r>
              <a:rPr lang="en-US" altLang="ja-JP" sz="1600" dirty="0">
                <a:solidFill>
                  <a:srgbClr val="000000"/>
                </a:solidFill>
                <a:latin typeface="Corbel"/>
                <a:ea typeface="ＭＳ ゴシック"/>
              </a:rPr>
              <a:t>ECL: waveform sampling (+pure CsI for </a:t>
            </a:r>
            <a:r>
              <a:rPr lang="en-US" altLang="ja-JP" sz="1600" dirty="0" err="1">
                <a:solidFill>
                  <a:srgbClr val="000000"/>
                </a:solidFill>
                <a:latin typeface="Corbel"/>
                <a:ea typeface="ＭＳ ゴシック"/>
              </a:rPr>
              <a:t>endcaps</a:t>
            </a:r>
            <a:r>
              <a:rPr lang="en-US" altLang="ja-JP" sz="1600" dirty="0">
                <a:solidFill>
                  <a:srgbClr val="000000"/>
                </a:solidFill>
                <a:latin typeface="Corbel"/>
                <a:ea typeface="ＭＳ ゴシック"/>
              </a:rPr>
              <a:t>)</a:t>
            </a:r>
          </a:p>
          <a:p>
            <a:pPr>
              <a:defRPr/>
            </a:pPr>
            <a:r>
              <a:rPr lang="en-US" altLang="ja-JP" sz="1600" dirty="0">
                <a:solidFill>
                  <a:srgbClr val="000000"/>
                </a:solidFill>
                <a:latin typeface="Corbel"/>
                <a:ea typeface="ＭＳ ゴシック"/>
              </a:rPr>
              <a:t>KLM: RPC </a:t>
            </a:r>
            <a:r>
              <a:rPr lang="en-US" altLang="ja-JP" sz="1600" dirty="0">
                <a:solidFill>
                  <a:srgbClr val="000000"/>
                </a:solidFill>
                <a:latin typeface="Wingdings 3" pitchFamily="18" charset="2"/>
                <a:ea typeface="ＭＳ ゴシック"/>
              </a:rPr>
              <a:t>g</a:t>
            </a:r>
            <a:r>
              <a:rPr lang="en-US" altLang="ja-JP" sz="1600" dirty="0">
                <a:solidFill>
                  <a:srgbClr val="000000"/>
                </a:solidFill>
                <a:latin typeface="Corbel"/>
                <a:ea typeface="ＭＳ ゴシック"/>
              </a:rPr>
              <a:t> Scintillator +</a:t>
            </a:r>
            <a:r>
              <a:rPr lang="en-US" altLang="ja-JP" sz="1600" dirty="0" smtClean="0">
                <a:solidFill>
                  <a:srgbClr val="000000"/>
                </a:solidFill>
                <a:latin typeface="Corbel"/>
                <a:ea typeface="ＭＳ ゴシック"/>
              </a:rPr>
              <a:t>MPPC</a:t>
            </a:r>
            <a:endParaRPr lang="ja-JP" altLang="en-US" sz="1600" dirty="0">
              <a:solidFill>
                <a:srgbClr val="000000"/>
              </a:solidFill>
              <a:latin typeface="Corbel"/>
              <a:ea typeface="ＭＳ 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Dal DIRC (</a:t>
            </a:r>
            <a:r>
              <a:rPr lang="it-IT" dirty="0" err="1" smtClean="0"/>
              <a:t>Babar</a:t>
            </a:r>
            <a:r>
              <a:rPr lang="it-IT" dirty="0" smtClean="0"/>
              <a:t>/</a:t>
            </a:r>
            <a:r>
              <a:rPr lang="it-IT" dirty="0" err="1" smtClean="0"/>
              <a:t>SuperB</a:t>
            </a:r>
            <a:r>
              <a:rPr lang="it-IT" dirty="0" smtClean="0"/>
              <a:t>) </a:t>
            </a:r>
            <a:r>
              <a:rPr lang="it-IT" dirty="0" smtClean="0"/>
              <a:t>al TOP (</a:t>
            </a:r>
            <a:r>
              <a:rPr lang="it-IT" dirty="0" err="1" smtClean="0"/>
              <a:t>Belle-II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620B5D-0ED4-4D6F-84CC-115FA45613C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Picture 2" descr="http://babar.roma1.infn.it/CIF/Detector/drc_new_files/DIRC_princi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5145" y="1040174"/>
            <a:ext cx="5153025" cy="3743325"/>
          </a:xfrm>
          <a:prstGeom prst="rect">
            <a:avLst/>
          </a:prstGeom>
          <a:noFill/>
        </p:spPr>
      </p:pic>
      <p:grpSp>
        <p:nvGrpSpPr>
          <p:cNvPr id="18" name="Gruppo 17"/>
          <p:cNvGrpSpPr/>
          <p:nvPr/>
        </p:nvGrpSpPr>
        <p:grpSpPr>
          <a:xfrm>
            <a:off x="3155617" y="4514850"/>
            <a:ext cx="5686425" cy="1447800"/>
            <a:chOff x="1500187" y="4514850"/>
            <a:chExt cx="5686425" cy="1447800"/>
          </a:xfrm>
        </p:grpSpPr>
        <p:pic>
          <p:nvPicPr>
            <p:cNvPr id="7" name="Immagine 6" descr="TOP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0187" y="4514850"/>
              <a:ext cx="5686425" cy="1447800"/>
            </a:xfrm>
            <a:prstGeom prst="rect">
              <a:avLst/>
            </a:prstGeom>
          </p:spPr>
        </p:pic>
        <p:cxnSp>
          <p:nvCxnSpPr>
            <p:cNvPr id="9" name="Connettore 1 8"/>
            <p:cNvCxnSpPr/>
            <p:nvPr/>
          </p:nvCxnSpPr>
          <p:spPr>
            <a:xfrm>
              <a:off x="1500187" y="4720434"/>
              <a:ext cx="0" cy="5544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ttangolo 18"/>
          <p:cNvSpPr/>
          <p:nvPr/>
        </p:nvSpPr>
        <p:spPr>
          <a:xfrm>
            <a:off x="118238" y="1436539"/>
            <a:ext cx="3767962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L’informazione sull’angolo </a:t>
            </a:r>
            <a:r>
              <a:rPr kumimoji="1" lang="it-IT" altLang="ja-JP" dirty="0" err="1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  <a:cs typeface="Times New Roman"/>
              </a:rPr>
              <a:t>Č</a:t>
            </a:r>
            <a:r>
              <a:rPr kumimoji="1" lang="it-IT" altLang="ja-JP" dirty="0" err="1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erenkov</a:t>
            </a:r>
            <a:endParaRPr kumimoji="1" lang="it-IT" altLang="ja-JP" dirty="0" smtClean="0">
              <a:solidFill>
                <a:srgbClr val="002060"/>
              </a:solidFill>
              <a:latin typeface="Tahoma" pitchFamily="34" charset="0"/>
              <a:ea typeface="MS PGothic" pitchFamily="34" charset="-128"/>
            </a:endParaRPr>
          </a:p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non è più trasformata in una forma geometrica (cerchio o parabola)  ma in un tempo di propagazione.</a:t>
            </a:r>
          </a:p>
          <a:p>
            <a:endParaRPr kumimoji="1" lang="it-IT" altLang="ja-JP" dirty="0" smtClean="0">
              <a:solidFill>
                <a:srgbClr val="002060"/>
              </a:solidFill>
              <a:latin typeface="Tahoma" pitchFamily="34" charset="0"/>
              <a:ea typeface="MS PGothic" pitchFamily="34" charset="-128"/>
            </a:endParaRPr>
          </a:p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Si può migliorare la risoluzione aggiungendo un contributo  geometrico cioè usando una matrice di PMT. Lo spazio occupato viene comunque notevolmente ridotto.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182304" y="4572907"/>
            <a:ext cx="78586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450 mm</a:t>
            </a:r>
            <a:endParaRPr lang="it-IT" sz="1200" dirty="0"/>
          </a:p>
        </p:txBody>
      </p:sp>
      <p:sp>
        <p:nvSpPr>
          <p:cNvPr id="12" name="Rettangolo 11"/>
          <p:cNvSpPr/>
          <p:nvPr/>
        </p:nvSpPr>
        <p:spPr>
          <a:xfrm>
            <a:off x="5871834" y="5609084"/>
            <a:ext cx="308297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2 barre incollate per una</a:t>
            </a:r>
          </a:p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l</a:t>
            </a:r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unghezza totale di  </a:t>
            </a:r>
            <a:r>
              <a:rPr kumimoji="1" lang="it-IT" altLang="ja-JP" dirty="0" smtClean="0">
                <a:solidFill>
                  <a:srgbClr val="002060"/>
                </a:solidFill>
                <a:latin typeface="Times New Roman"/>
                <a:ea typeface="MS PGothic" pitchFamily="34" charset="-128"/>
                <a:cs typeface="Times New Roman"/>
              </a:rPr>
              <a:t>~ </a:t>
            </a:r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2.5 m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Componenti TOP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72FE-A404-854F-BD7A-6A306896CCF3}" type="slidenum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Immagine 6" descr="TOP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56" y="1548295"/>
            <a:ext cx="8646960" cy="445149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033279" y="1611359"/>
            <a:ext cx="3852146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Barra di quarzo, box di espansione</a:t>
            </a:r>
          </a:p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Specchio a fine barra</a:t>
            </a:r>
          </a:p>
          <a:p>
            <a:r>
              <a:rPr kumimoji="1" lang="it-IT" altLang="ja-JP" dirty="0" err="1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Fotorivelatori</a:t>
            </a:r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 (MCPP MT)</a:t>
            </a:r>
          </a:p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Elettronica lettura segnale</a:t>
            </a:r>
          </a:p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Supporto struttura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Resolu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67" y="1182067"/>
            <a:ext cx="8743047" cy="501378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Fotorivelatore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620B5D-0ED4-4D6F-84CC-115FA45613C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28600" y="742835"/>
            <a:ext cx="860755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Il potere di separazione dipende dalla differenza dei tempi di volo (TOF) dalla differenza dei tempi di propagazione dei fotoni </a:t>
            </a:r>
            <a:r>
              <a:rPr kumimoji="1" lang="it-IT" altLang="ja-JP" dirty="0" err="1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  <a:cs typeface="Times New Roman"/>
              </a:rPr>
              <a:t>Č</a:t>
            </a:r>
            <a:r>
              <a:rPr kumimoji="1" lang="it-IT" altLang="ja-JP" dirty="0" err="1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erenkov</a:t>
            </a:r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  (TOP) e dal numero di fotoni rilevati.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497729" y="5076529"/>
            <a:ext cx="4111200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4D74"/>
            </a:solidFill>
          </a:ln>
        </p:spPr>
        <p:txBody>
          <a:bodyPr wrap="square">
            <a:spAutoFit/>
          </a:bodyPr>
          <a:lstStyle/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La scelta del </a:t>
            </a:r>
            <a:r>
              <a:rPr kumimoji="1" lang="it-IT" altLang="ja-JP" dirty="0" err="1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fotorivelatore</a:t>
            </a:r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 è importante. I </a:t>
            </a:r>
            <a:r>
              <a:rPr kumimoji="1" lang="it-IT" altLang="ja-JP" dirty="0" err="1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MicroChannel</a:t>
            </a:r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 </a:t>
            </a:r>
            <a:r>
              <a:rPr kumimoji="1" lang="it-IT" altLang="ja-JP" dirty="0" err="1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P</a:t>
            </a:r>
            <a:r>
              <a:rPr kumimoji="1" lang="it-IT" altLang="ja-JP" dirty="0" err="1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late</a:t>
            </a:r>
            <a:endParaRPr kumimoji="1" lang="it-IT" altLang="ja-JP" dirty="0" smtClean="0">
              <a:solidFill>
                <a:srgbClr val="002060"/>
              </a:solidFill>
              <a:latin typeface="Tahoma" pitchFamily="34" charset="0"/>
              <a:ea typeface="MS PGothic" pitchFamily="34" charset="-128"/>
            </a:endParaRPr>
          </a:p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MCP-PMT hanno le caratteristiche</a:t>
            </a:r>
          </a:p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richieste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Effetti risoluzione TOP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620B5D-0ED4-4D6F-84CC-115FA45613C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7" name="Immagine 6" descr="TOPe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90" y="2046019"/>
            <a:ext cx="8202740" cy="304312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04800" y="1445854"/>
            <a:ext cx="8531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Una risoluzione del TOP superiore a 40 ÷ 50 </a:t>
            </a:r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p</a:t>
            </a:r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s </a:t>
            </a:r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si traduce in un peggioramento</a:t>
            </a:r>
          </a:p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delle efficienze di selezione e in un aumento di falsi positivi:</a:t>
            </a:r>
          </a:p>
        </p:txBody>
      </p:sp>
      <p:sp>
        <p:nvSpPr>
          <p:cNvPr id="9" name="Rettangolo 8"/>
          <p:cNvSpPr/>
          <p:nvPr/>
        </p:nvSpPr>
        <p:spPr>
          <a:xfrm>
            <a:off x="425668" y="5177136"/>
            <a:ext cx="8531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it-IT" altLang="ja-JP" dirty="0" smtClean="0">
                <a:solidFill>
                  <a:srgbClr val="002060"/>
                </a:solidFill>
                <a:latin typeface="Tahoma" pitchFamily="34" charset="0"/>
                <a:ea typeface="MS PGothic" pitchFamily="34" charset="-128"/>
              </a:rPr>
              <a:t>                                         </a:t>
            </a:r>
            <a:r>
              <a:rPr lang="it-IT" dirty="0" smtClean="0">
                <a:solidFill>
                  <a:srgbClr val="004D74"/>
                </a:solidFill>
              </a:rPr>
              <a:t>B→</a:t>
            </a:r>
            <a:r>
              <a:rPr lang="el-GR" dirty="0" smtClean="0">
                <a:solidFill>
                  <a:srgbClr val="004D74"/>
                </a:solidFill>
              </a:rPr>
              <a:t>ππ </a:t>
            </a:r>
            <a:r>
              <a:rPr lang="it-IT" dirty="0" smtClean="0">
                <a:solidFill>
                  <a:srgbClr val="004D74"/>
                </a:solidFill>
              </a:rPr>
              <a:t>                     B →</a:t>
            </a:r>
            <a:r>
              <a:rPr lang="el-GR" dirty="0" smtClean="0">
                <a:solidFill>
                  <a:srgbClr val="004D74"/>
                </a:solidFill>
              </a:rPr>
              <a:t>ργ </a:t>
            </a:r>
          </a:p>
          <a:p>
            <a:r>
              <a:rPr lang="it-IT" dirty="0" smtClean="0">
                <a:solidFill>
                  <a:srgbClr val="004D74"/>
                </a:solidFill>
              </a:rPr>
              <a:t>                                                </a:t>
            </a:r>
            <a:r>
              <a:rPr lang="it-IT" dirty="0" err="1" smtClean="0">
                <a:solidFill>
                  <a:srgbClr val="004D74"/>
                </a:solidFill>
              </a:rPr>
              <a:t>Eff</a:t>
            </a:r>
            <a:r>
              <a:rPr lang="it-IT" dirty="0" smtClean="0">
                <a:solidFill>
                  <a:srgbClr val="004D74"/>
                </a:solidFill>
              </a:rPr>
              <a:t>.        </a:t>
            </a:r>
            <a:r>
              <a:rPr lang="it-IT" dirty="0" err="1" smtClean="0">
                <a:solidFill>
                  <a:srgbClr val="004D74"/>
                </a:solidFill>
              </a:rPr>
              <a:t>Fake</a:t>
            </a:r>
            <a:r>
              <a:rPr lang="it-IT" dirty="0" smtClean="0">
                <a:solidFill>
                  <a:srgbClr val="004D74"/>
                </a:solidFill>
              </a:rPr>
              <a:t>          </a:t>
            </a:r>
            <a:r>
              <a:rPr lang="it-IT" dirty="0" err="1" smtClean="0">
                <a:solidFill>
                  <a:srgbClr val="004D74"/>
                </a:solidFill>
              </a:rPr>
              <a:t>Eff</a:t>
            </a:r>
            <a:r>
              <a:rPr lang="it-IT" dirty="0" smtClean="0">
                <a:solidFill>
                  <a:srgbClr val="004D74"/>
                </a:solidFill>
              </a:rPr>
              <a:t>.       </a:t>
            </a:r>
            <a:r>
              <a:rPr lang="it-IT" dirty="0" err="1" smtClean="0">
                <a:solidFill>
                  <a:srgbClr val="004D74"/>
                </a:solidFill>
              </a:rPr>
              <a:t>Fake</a:t>
            </a:r>
            <a:endParaRPr lang="it-IT" dirty="0" smtClean="0">
              <a:solidFill>
                <a:srgbClr val="004D74"/>
              </a:solidFill>
            </a:endParaRPr>
          </a:p>
          <a:p>
            <a:r>
              <a:rPr lang="it-IT" dirty="0" err="1" smtClean="0">
                <a:solidFill>
                  <a:srgbClr val="004D74"/>
                </a:solidFill>
              </a:rPr>
              <a:t>Belle-II</a:t>
            </a:r>
            <a:r>
              <a:rPr lang="it-IT" dirty="0" smtClean="0">
                <a:solidFill>
                  <a:srgbClr val="004D74"/>
                </a:solidFill>
              </a:rPr>
              <a:t>                                 98.1%      2.9%       99.0%     1.9%</a:t>
            </a:r>
          </a:p>
          <a:p>
            <a:r>
              <a:rPr lang="it-IT" dirty="0" smtClean="0">
                <a:solidFill>
                  <a:srgbClr val="004D74"/>
                </a:solidFill>
              </a:rPr>
              <a:t>Belle                                      88.5%    11.6%        87.5%  10.0%</a:t>
            </a:r>
            <a:endParaRPr kumimoji="1" lang="it-IT" altLang="ja-JP" dirty="0" smtClean="0">
              <a:solidFill>
                <a:srgbClr val="004D74"/>
              </a:solidFill>
              <a:latin typeface="Tahoma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Situazione attuale TOP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620B5D-0ED4-4D6F-84CC-115FA45613C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CdS 27/06/2013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Ezio Torassa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7140" y="1173786"/>
            <a:ext cx="85711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>
                <a:solidFill>
                  <a:srgbClr val="C00000"/>
                </a:solidFill>
              </a:rPr>
              <a:t>Produzione MCPPMT: </a:t>
            </a:r>
          </a:p>
          <a:p>
            <a:r>
              <a:rPr lang="it-IT" dirty="0" smtClean="0">
                <a:solidFill>
                  <a:srgbClr val="004D74"/>
                </a:solidFill>
              </a:rPr>
              <a:t>si e' scelto di optare per gli ALD MCP-PMT, nuovi </a:t>
            </a:r>
            <a:r>
              <a:rPr lang="it-IT" dirty="0" err="1" smtClean="0">
                <a:solidFill>
                  <a:srgbClr val="004D74"/>
                </a:solidFill>
              </a:rPr>
              <a:t>fotorivelatori</a:t>
            </a:r>
            <a:r>
              <a:rPr lang="it-IT" dirty="0" smtClean="0">
                <a:solidFill>
                  <a:srgbClr val="004D74"/>
                </a:solidFill>
              </a:rPr>
              <a:t> che grazie ad un substrato protettivo (</a:t>
            </a:r>
            <a:r>
              <a:rPr lang="it-IT" dirty="0" err="1" smtClean="0">
                <a:solidFill>
                  <a:srgbClr val="004D74"/>
                </a:solidFill>
              </a:rPr>
              <a:t>Atomic</a:t>
            </a:r>
            <a:r>
              <a:rPr lang="it-IT" dirty="0" smtClean="0">
                <a:solidFill>
                  <a:srgbClr val="004D74"/>
                </a:solidFill>
              </a:rPr>
              <a:t> </a:t>
            </a:r>
            <a:r>
              <a:rPr lang="it-IT" dirty="0" err="1" smtClean="0">
                <a:solidFill>
                  <a:srgbClr val="004D74"/>
                </a:solidFill>
              </a:rPr>
              <a:t>Layer</a:t>
            </a:r>
            <a:r>
              <a:rPr lang="it-IT" dirty="0" smtClean="0">
                <a:solidFill>
                  <a:srgbClr val="004D74"/>
                </a:solidFill>
              </a:rPr>
              <a:t> </a:t>
            </a:r>
            <a:r>
              <a:rPr lang="it-IT" dirty="0" err="1" smtClean="0">
                <a:solidFill>
                  <a:srgbClr val="004D74"/>
                </a:solidFill>
              </a:rPr>
              <a:t>Deposition</a:t>
            </a:r>
            <a:r>
              <a:rPr lang="it-IT" dirty="0" smtClean="0">
                <a:solidFill>
                  <a:srgbClr val="004D74"/>
                </a:solidFill>
              </a:rPr>
              <a:t>) hanno un’ottima resistenza alla radiazione. I PMT caratterizzati </a:t>
            </a:r>
            <a:r>
              <a:rPr lang="it-IT" dirty="0" err="1" smtClean="0">
                <a:solidFill>
                  <a:srgbClr val="004D74"/>
                </a:solidFill>
              </a:rPr>
              <a:t>fnora</a:t>
            </a:r>
            <a:r>
              <a:rPr lang="it-IT" dirty="0" smtClean="0">
                <a:solidFill>
                  <a:srgbClr val="004D74"/>
                </a:solidFill>
              </a:rPr>
              <a:t> (½ del totale) saranno restituiti a </a:t>
            </a:r>
            <a:r>
              <a:rPr lang="it-IT" dirty="0" err="1" smtClean="0">
                <a:solidFill>
                  <a:srgbClr val="004D74"/>
                </a:solidFill>
              </a:rPr>
              <a:t>Hamamatsu</a:t>
            </a:r>
            <a:r>
              <a:rPr lang="it-IT" dirty="0" smtClean="0">
                <a:solidFill>
                  <a:srgbClr val="004D74"/>
                </a:solidFill>
              </a:rPr>
              <a:t>. E’ necessario il raddoppio dei </a:t>
            </a:r>
            <a:r>
              <a:rPr lang="it-IT" dirty="0" err="1" smtClean="0">
                <a:solidFill>
                  <a:srgbClr val="004D74"/>
                </a:solidFill>
              </a:rPr>
              <a:t>setup</a:t>
            </a:r>
            <a:r>
              <a:rPr lang="it-IT" dirty="0" smtClean="0">
                <a:solidFill>
                  <a:srgbClr val="004D74"/>
                </a:solidFill>
              </a:rPr>
              <a:t> per il controllo qualità, tali test saranno fatti a Nagoya ed a KEK.</a:t>
            </a:r>
          </a:p>
          <a:p>
            <a:endParaRPr lang="it-IT" dirty="0" smtClean="0">
              <a:solidFill>
                <a:srgbClr val="004D74"/>
              </a:solidFill>
            </a:endParaRPr>
          </a:p>
          <a:p>
            <a:endParaRPr lang="it-IT" dirty="0" smtClean="0">
              <a:solidFill>
                <a:srgbClr val="004D74"/>
              </a:solidFill>
            </a:endParaRPr>
          </a:p>
          <a:p>
            <a:endParaRPr lang="it-IT" dirty="0" smtClean="0">
              <a:solidFill>
                <a:srgbClr val="004D74"/>
              </a:solidFill>
            </a:endParaRPr>
          </a:p>
          <a:p>
            <a:endParaRPr lang="it-IT" dirty="0" smtClean="0">
              <a:solidFill>
                <a:srgbClr val="004D74"/>
              </a:solidFill>
            </a:endParaRPr>
          </a:p>
          <a:p>
            <a:endParaRPr lang="it-IT" dirty="0" smtClean="0">
              <a:solidFill>
                <a:srgbClr val="004D74"/>
              </a:solidFill>
            </a:endParaRPr>
          </a:p>
          <a:p>
            <a:endParaRPr lang="it-IT" dirty="0" smtClean="0">
              <a:solidFill>
                <a:srgbClr val="004D74"/>
              </a:solidFill>
            </a:endParaRPr>
          </a:p>
          <a:p>
            <a:endParaRPr lang="it-IT" dirty="0" smtClean="0">
              <a:solidFill>
                <a:srgbClr val="004D74"/>
              </a:solidFill>
            </a:endParaRPr>
          </a:p>
          <a:p>
            <a:endParaRPr lang="it-IT" dirty="0" smtClean="0">
              <a:solidFill>
                <a:srgbClr val="004D74"/>
              </a:solidFill>
            </a:endParaRPr>
          </a:p>
          <a:p>
            <a:r>
              <a:rPr lang="it-IT" i="1" dirty="0" smtClean="0">
                <a:solidFill>
                  <a:srgbClr val="C00000"/>
                </a:solidFill>
              </a:rPr>
              <a:t>Produzione barre di quarzo </a:t>
            </a:r>
          </a:p>
          <a:p>
            <a:r>
              <a:rPr lang="it-IT" dirty="0" smtClean="0">
                <a:solidFill>
                  <a:srgbClr val="004D74"/>
                </a:solidFill>
              </a:rPr>
              <a:t>Due produttori sul mercato: </a:t>
            </a:r>
            <a:r>
              <a:rPr lang="it-IT" dirty="0" err="1" smtClean="0">
                <a:solidFill>
                  <a:srgbClr val="004D74"/>
                </a:solidFill>
              </a:rPr>
              <a:t>Okamoto</a:t>
            </a:r>
            <a:r>
              <a:rPr lang="it-IT" dirty="0" smtClean="0">
                <a:solidFill>
                  <a:srgbClr val="004D74"/>
                </a:solidFill>
              </a:rPr>
              <a:t> (</a:t>
            </a:r>
            <a:r>
              <a:rPr lang="it-IT" dirty="0" err="1" smtClean="0">
                <a:solidFill>
                  <a:srgbClr val="004D74"/>
                </a:solidFill>
              </a:rPr>
              <a:t>Japan</a:t>
            </a:r>
            <a:r>
              <a:rPr lang="it-IT" dirty="0" smtClean="0">
                <a:solidFill>
                  <a:srgbClr val="004D74"/>
                </a:solidFill>
              </a:rPr>
              <a:t>)</a:t>
            </a:r>
            <a:r>
              <a:rPr lang="it-IT" dirty="0" err="1" smtClean="0">
                <a:solidFill>
                  <a:srgbClr val="004D74"/>
                </a:solidFill>
              </a:rPr>
              <a:t>+Zygo</a:t>
            </a:r>
            <a:r>
              <a:rPr lang="it-IT" dirty="0" smtClean="0">
                <a:solidFill>
                  <a:srgbClr val="004D74"/>
                </a:solidFill>
              </a:rPr>
              <a:t> (USA) </a:t>
            </a:r>
          </a:p>
          <a:p>
            <a:r>
              <a:rPr lang="it-IT" dirty="0" smtClean="0">
                <a:solidFill>
                  <a:srgbClr val="004D74"/>
                </a:solidFill>
              </a:rPr>
              <a:t>Il via libera del DOE per il finanziamento e l’avvio della </a:t>
            </a:r>
            <a:r>
              <a:rPr lang="it-IT" dirty="0" err="1" smtClean="0">
                <a:solidFill>
                  <a:srgbClr val="004D74"/>
                </a:solidFill>
              </a:rPr>
              <a:t>della</a:t>
            </a:r>
            <a:r>
              <a:rPr lang="it-IT" dirty="0" smtClean="0">
                <a:solidFill>
                  <a:srgbClr val="004D74"/>
                </a:solidFill>
              </a:rPr>
              <a:t> produzione dipende dal supermanto di una </a:t>
            </a:r>
            <a:r>
              <a:rPr lang="it-IT" dirty="0" err="1" smtClean="0">
                <a:solidFill>
                  <a:srgbClr val="004D74"/>
                </a:solidFill>
              </a:rPr>
              <a:t>review</a:t>
            </a:r>
            <a:r>
              <a:rPr lang="it-IT" dirty="0" smtClean="0">
                <a:solidFill>
                  <a:srgbClr val="004D74"/>
                </a:solidFill>
              </a:rPr>
              <a:t>  (CD-2/3), il test di un prototipo (1/16 del rivelatore) è appena terminato, i risultati saranno presentati alla prossima riunione.</a:t>
            </a:r>
          </a:p>
        </p:txBody>
      </p:sp>
      <p:pic>
        <p:nvPicPr>
          <p:cNvPr id="7" name="Immagine 6" descr="ALDMC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100" y="2980241"/>
            <a:ext cx="2488324" cy="1987262"/>
          </a:xfrm>
          <a:prstGeom prst="rect">
            <a:avLst/>
          </a:prstGeom>
        </p:spPr>
      </p:pic>
      <p:pic>
        <p:nvPicPr>
          <p:cNvPr id="8" name="Immagine 7" descr="QE_A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331" y="2980241"/>
            <a:ext cx="3708732" cy="2152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1478</Words>
  <Application>Microsoft Office PowerPoint</Application>
  <PresentationFormat>Presentazione su schermo (4:3)</PresentationFormat>
  <Paragraphs>325</Paragraphs>
  <Slides>29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Città</vt:lpstr>
      <vt:lpstr>Belle II </vt:lpstr>
      <vt:lpstr>Diapositiva 2</vt:lpstr>
      <vt:lpstr> </vt:lpstr>
      <vt:lpstr>Belle II Detector (in comparison with Belle)</vt:lpstr>
      <vt:lpstr>Dal DIRC (Babar/SuperB) al TOP (Belle-II)</vt:lpstr>
      <vt:lpstr>Componenti TOP</vt:lpstr>
      <vt:lpstr>Fotorivelatore</vt:lpstr>
      <vt:lpstr>Effetti risoluzione TOP</vt:lpstr>
      <vt:lpstr>Situazione attuale TOP</vt:lpstr>
      <vt:lpstr>Contributo Italiano al TOP calibrazione temporale</vt:lpstr>
      <vt:lpstr>Setup a Padova</vt:lpstr>
      <vt:lpstr>Programma 2013</vt:lpstr>
      <vt:lpstr>Belle-II Italia</vt:lpstr>
      <vt:lpstr>Belle-II Italia</vt:lpstr>
      <vt:lpstr>Belle-II TOP</vt:lpstr>
      <vt:lpstr>Richieste 2013  (Cat. A)</vt:lpstr>
      <vt:lpstr>Richieste 2014 e 2015  (Cat. A)</vt:lpstr>
      <vt:lpstr>Richieste 2014  (Cat. B)</vt:lpstr>
      <vt:lpstr>Backup</vt:lpstr>
      <vt:lpstr>Diapositiva 20</vt:lpstr>
      <vt:lpstr>Diapositiva 21</vt:lpstr>
      <vt:lpstr>Collaborazione Belle-II</vt:lpstr>
      <vt:lpstr>Diapositiva 23</vt:lpstr>
      <vt:lpstr> </vt:lpstr>
      <vt:lpstr>Dal DIRC al TOP</vt:lpstr>
      <vt:lpstr> 2014 Sottosistemi</vt:lpstr>
      <vt:lpstr>Diapositiva 27</vt:lpstr>
      <vt:lpstr>Diapositiva 28</vt:lpstr>
      <vt:lpstr>PID</vt:lpstr>
    </vt:vector>
  </TitlesOfParts>
  <Company>INFN e Universita' di Pisa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Belle-II Italia - Introduzione</dc:title>
  <dc:creator>Francesco Forti</dc:creator>
  <cp:lastModifiedBy>Ezio Torassa</cp:lastModifiedBy>
  <cp:revision>113</cp:revision>
  <dcterms:created xsi:type="dcterms:W3CDTF">2013-06-20T07:10:11Z</dcterms:created>
  <dcterms:modified xsi:type="dcterms:W3CDTF">2013-06-27T10:32:39Z</dcterms:modified>
</cp:coreProperties>
</file>