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22" r:id="rId2"/>
    <p:sldId id="611" r:id="rId3"/>
    <p:sldId id="612" r:id="rId4"/>
    <p:sldId id="613" r:id="rId5"/>
    <p:sldId id="614" r:id="rId6"/>
    <p:sldId id="615" r:id="rId7"/>
    <p:sldId id="616" r:id="rId8"/>
    <p:sldId id="617" r:id="rId9"/>
    <p:sldId id="618" r:id="rId10"/>
    <p:sldId id="619" r:id="rId11"/>
    <p:sldId id="620" r:id="rId12"/>
    <p:sldId id="621" r:id="rId13"/>
    <p:sldId id="610" r:id="rId14"/>
    <p:sldId id="592" r:id="rId15"/>
    <p:sldId id="603" r:id="rId16"/>
    <p:sldId id="600" r:id="rId17"/>
    <p:sldId id="604" r:id="rId18"/>
  </p:sldIdLst>
  <p:sldSz cx="9906000" cy="6858000" type="A4"/>
  <p:notesSz cx="68580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600" i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600" i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600" i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600" i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val="1"/>
      </p:ext>
    </p:extLst>
  </p:showPr>
  <p:clrMru>
    <a:srgbClr val="FF963B"/>
    <a:srgbClr val="98183B"/>
    <a:srgbClr val="C30224"/>
    <a:srgbClr val="0000FF"/>
    <a:srgbClr val="16165C"/>
    <a:srgbClr val="16175E"/>
    <a:srgbClr val="171760"/>
    <a:srgbClr val="FFFF00"/>
    <a:srgbClr val="FF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6977" autoAdjust="0"/>
  </p:normalViewPr>
  <p:slideViewPr>
    <p:cSldViewPr showGuides="1">
      <p:cViewPr>
        <p:scale>
          <a:sx n="66" d="100"/>
          <a:sy n="66" d="100"/>
        </p:scale>
        <p:origin x="-900" y="-150"/>
      </p:cViewPr>
      <p:guideLst>
        <p:guide orient="horz" pos="2208"/>
        <p:guide pos="3120"/>
      </p:guideLst>
    </p:cSldViewPr>
  </p:slideViewPr>
  <p:outlineViewPr>
    <p:cViewPr>
      <p:scale>
        <a:sx n="100" d="100"/>
        <a:sy n="100" d="100"/>
      </p:scale>
      <p:origin x="0" y="16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178" y="-90"/>
      </p:cViewPr>
      <p:guideLst>
        <p:guide orient="horz" pos="312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0">
                <a:latin typeface="Comic Sans M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C319C5C9-DA1D-1C4C-A301-05BA5DE7EAB4}" type="datetime1">
              <a:rPr lang="en-US"/>
              <a:pPr/>
              <a:t>6/27/2013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i="0">
                <a:latin typeface="Comic Sans M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09113"/>
            <a:ext cx="29718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1CE650DB-E14E-BB4A-BC0B-3C62F3DC71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88047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25" y="742950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" charset="0"/>
              </a:defRPr>
            </a:lvl1pPr>
          </a:lstStyle>
          <a:p>
            <a:fld id="{408D4CCD-20F6-FF4A-87C4-46AB805AB9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93821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4A416-4414-7548-BF94-D128DD688C4A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D4CCD-20F6-FF4A-87C4-46AB805AB9BB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0" y="1524000"/>
            <a:ext cx="7264400" cy="1524000"/>
          </a:xfrm>
        </p:spPr>
        <p:txBody>
          <a:bodyPr/>
          <a:lstStyle>
            <a:lvl1pPr marL="0" indent="0" algn="ctr">
              <a:lnSpc>
                <a:spcPct val="128000"/>
              </a:lnSpc>
              <a:buFont typeface="Zapf Dingbats" pitchFamily="1" charset="2"/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" charset="0"/>
              </a:defRPr>
            </a:lvl1pPr>
          </a:lstStyle>
          <a:p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 algn="ctr">
              <a:defRPr sz="1400" i="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z="1400" i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BEBFC4ED-8E6F-ED43-A724-E3F24B75823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Slide#  : </a:t>
            </a:r>
            <a:fld id="{E6DE1AC4-A539-3F49-BFF3-DD12664A84DF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771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Slide#  : </a:t>
            </a:r>
            <a:fld id="{0430D2D3-8E4D-9944-BBD3-1417FFFB223C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0" y="685800"/>
            <a:ext cx="4648200" cy="5562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Slide#  : </a:t>
            </a:r>
            <a:fld id="{EF793030-7731-B545-889B-CA8F25C8AA79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Slide#  : </a:t>
            </a:r>
            <a:fld id="{C0367892-4C36-1744-A726-262AF37AA8B7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Slide#  : </a:t>
            </a:r>
            <a:fld id="{1FCA4B73-4473-5A4D-84A8-A621B3DA8D77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Slide#  : </a:t>
            </a:r>
            <a:fld id="{6CC5EC1A-845A-0144-8E92-135353E3CAB9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Slide#  : </a:t>
            </a:r>
            <a:fld id="{4A0795FE-2ACC-F846-952D-43ED46BA0B12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Slide#  : </a:t>
            </a:r>
            <a:fld id="{4162CAC9-7350-FB49-8B0F-A372778375E9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Slide#  : </a:t>
            </a:r>
            <a:fld id="{376D9610-EE21-EF47-B0E0-B514E2693501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Slide#  : </a:t>
            </a:r>
            <a:fld id="{344E7961-EF02-E640-A0E0-7D6967C51EAB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Slide#  : </a:t>
            </a:r>
            <a:fld id="{E2CAE525-321A-FA45-A2F5-B102CF5B8821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9448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62" y="6553200"/>
            <a:ext cx="313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5532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Helvetica" charset="0"/>
              </a:defRPr>
            </a:lvl1pPr>
          </a:lstStyle>
          <a:p>
            <a:r>
              <a:rPr lang="en-GB" dirty="0"/>
              <a:t>Slide#  : </a:t>
            </a:r>
            <a:fld id="{D05931B6-DFFB-0A40-833F-329CB0688972}" type="slidenum">
              <a:rPr lang="en-GB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Zapf Dingbats" charset="2"/>
        <a:buChar char="l"/>
        <a:defRPr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5000"/>
        <a:buFont typeface="Zapf Dingbats" charset="2"/>
        <a:buChar char="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991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olidFill>
                <a:srgbClr val="3366FF"/>
              </a:solidFill>
            </a:endParaRPr>
          </a:p>
          <a:p>
            <a:pPr algn="ctr"/>
            <a:endParaRPr lang="en-US" sz="2400" dirty="0" smtClean="0"/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ICARUS-LBNE project</a:t>
            </a: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      A. </a:t>
            </a:r>
            <a:r>
              <a:rPr lang="en-US" sz="2800" dirty="0" err="1" smtClean="0">
                <a:solidFill>
                  <a:srgbClr val="FF0000"/>
                </a:solidFill>
              </a:rPr>
              <a:t>Guglielmi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 algn="ctr"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LBNE-ICARUS  </a:t>
            </a:r>
            <a:r>
              <a:rPr lang="en-US" sz="2800" dirty="0" err="1" smtClean="0">
                <a:solidFill>
                  <a:schemeClr val="accent2"/>
                </a:solidFill>
              </a:rPr>
              <a:t>Padova</a:t>
            </a:r>
            <a:r>
              <a:rPr lang="en-US" sz="2800" dirty="0" smtClean="0">
                <a:solidFill>
                  <a:schemeClr val="accent2"/>
                </a:solidFill>
              </a:rPr>
              <a:t> meeting</a:t>
            </a:r>
          </a:p>
          <a:p>
            <a:pPr marL="514350" indent="-514350" algn="ctr"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SPS-C    C. Rubbia  presentation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decay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10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38200"/>
            <a:ext cx="960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62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Padova</a:t>
            </a:r>
            <a:r>
              <a:rPr lang="en-US" dirty="0" smtClean="0"/>
              <a:t>  June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neutrinos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11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9600"/>
            <a:ext cx="991442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62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Padova</a:t>
            </a:r>
            <a:r>
              <a:rPr lang="en-US" dirty="0" smtClean="0"/>
              <a:t>  June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of LBNE experiment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12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42950"/>
            <a:ext cx="90678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62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Padova</a:t>
            </a:r>
            <a:r>
              <a:rPr lang="en-US" dirty="0" smtClean="0"/>
              <a:t>  June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SPS-C presentation of C. Rubbia  (CERN-15 June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906000" cy="5562600"/>
          </a:xfrm>
        </p:spPr>
        <p:txBody>
          <a:bodyPr/>
          <a:lstStyle/>
          <a:p>
            <a:pPr algn="ctr">
              <a:buNone/>
            </a:pPr>
            <a:r>
              <a:rPr lang="en-US" sz="2400" i="1" dirty="0" smtClean="0"/>
              <a:t>Deliberation Document on the update of the European Strategy for Particle Physics (CERN-16 March 2013)</a:t>
            </a:r>
          </a:p>
          <a:p>
            <a:pPr algn="ctr">
              <a:buNone/>
            </a:pPr>
            <a:r>
              <a:rPr lang="en-US" sz="2400" i="1" dirty="0" smtClean="0"/>
              <a:t>The European Strategy Group ESG (Prepared by the Scientific Secretariat for the European Strategy Session of the Council)</a:t>
            </a:r>
          </a:p>
          <a:p>
            <a:pPr algn="ctr">
              <a:buNone/>
            </a:pP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at point </a:t>
            </a:r>
            <a:r>
              <a:rPr lang="en-US" sz="2400" i="1" dirty="0" err="1" smtClean="0">
                <a:solidFill>
                  <a:srgbClr val="0000FF"/>
                </a:solidFill>
              </a:rPr>
              <a:t>f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r>
              <a:rPr lang="en-US" sz="2400" dirty="0" smtClean="0"/>
              <a:t>	Rapid progress in neutrino oscillation physics, with significant European involvement, has established a strong scientific case for a long-baseline neutrino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exploring CP violation and the mass hierarchy in the neutrino sector. 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i="1" dirty="0" smtClean="0">
                <a:solidFill>
                  <a:srgbClr val="FF0000"/>
                </a:solidFill>
              </a:rPr>
              <a:t>CERN should develop a neutrino </a:t>
            </a:r>
            <a:r>
              <a:rPr lang="en-US" sz="2400" i="1" dirty="0" err="1" smtClean="0">
                <a:solidFill>
                  <a:srgbClr val="FF0000"/>
                </a:solidFill>
              </a:rPr>
              <a:t>programme</a:t>
            </a:r>
            <a:r>
              <a:rPr lang="en-US" sz="2400" i="1" dirty="0" smtClean="0">
                <a:solidFill>
                  <a:srgbClr val="FF0000"/>
                </a:solidFill>
              </a:rPr>
              <a:t> to pave the way for   a substantial European role in future long—baseline experiments. 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	Europe should explore the possibility of major participation in leading long—baseline neutrino projects in the US and Japan.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13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87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“CENF and Sterile neutrino not mentioned in the Document”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new collaboration ICARUS/LBNE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9753600" cy="5562600"/>
          </a:xfrm>
        </p:spPr>
        <p:txBody>
          <a:bodyPr/>
          <a:lstStyle/>
          <a:p>
            <a:pPr>
              <a:lnSpc>
                <a:spcPts val="2780"/>
              </a:lnSpc>
            </a:pPr>
            <a:r>
              <a:rPr lang="en-US" sz="2400" dirty="0" smtClean="0"/>
              <a:t>The Italian </a:t>
            </a:r>
            <a:r>
              <a:rPr lang="en-US" sz="2400" i="1" dirty="0" smtClean="0">
                <a:solidFill>
                  <a:srgbClr val="FF0000"/>
                </a:solidFill>
              </a:rPr>
              <a:t>ICARUS Collaboration has now joined LBNE</a:t>
            </a:r>
            <a:r>
              <a:rPr lang="en-US" sz="2400" dirty="0" smtClean="0"/>
              <a:t>, the long baseline Collaboration from FNAL to the </a:t>
            </a:r>
            <a:r>
              <a:rPr lang="en-US" sz="2400" dirty="0" err="1" smtClean="0"/>
              <a:t>Homestake</a:t>
            </a:r>
            <a:r>
              <a:rPr lang="en-US" sz="2400" dirty="0" smtClean="0"/>
              <a:t> mine.  </a:t>
            </a:r>
          </a:p>
          <a:p>
            <a:pPr>
              <a:lnSpc>
                <a:spcPts val="2780"/>
              </a:lnSpc>
            </a:pPr>
            <a:r>
              <a:rPr lang="en-US" sz="2400" dirty="0" smtClean="0"/>
              <a:t>In the last ICARUS – LBNE Meeting we have co-signed that:</a:t>
            </a:r>
          </a:p>
          <a:p>
            <a:pPr lvl="1">
              <a:lnSpc>
                <a:spcPts val="2780"/>
              </a:lnSpc>
            </a:pPr>
            <a:r>
              <a:rPr lang="en-US" sz="2400" dirty="0" smtClean="0"/>
              <a:t>We agree to collaborate on the Long-Baseline Neutrino Experiment. </a:t>
            </a:r>
          </a:p>
          <a:p>
            <a:pPr lvl="1">
              <a:lnSpc>
                <a:spcPts val="2780"/>
              </a:lnSpc>
            </a:pPr>
            <a:r>
              <a:rPr lang="en-US" sz="2400" dirty="0" smtClean="0"/>
              <a:t>We agree to collaborate and coordinate R&amp;D in the development of large </a:t>
            </a:r>
            <a:r>
              <a:rPr lang="en-US" sz="2400" dirty="0" err="1" smtClean="0"/>
              <a:t>LAr</a:t>
            </a:r>
            <a:r>
              <a:rPr lang="en-US" sz="2400" dirty="0" smtClean="0"/>
              <a:t> detectors for neutrino physics. </a:t>
            </a:r>
          </a:p>
          <a:p>
            <a:pPr lvl="1">
              <a:lnSpc>
                <a:spcPts val="2780"/>
              </a:lnSpc>
            </a:pPr>
            <a:r>
              <a:rPr lang="en-US" sz="2400" dirty="0" smtClean="0"/>
              <a:t>We agree to collaborate and coordinate on development of software for </a:t>
            </a:r>
            <a:r>
              <a:rPr lang="en-US" sz="2400" dirty="0" err="1" smtClean="0"/>
              <a:t>LAr</a:t>
            </a:r>
            <a:r>
              <a:rPr lang="en-US" sz="2400" dirty="0" smtClean="0"/>
              <a:t> detectors for neutrino physics.</a:t>
            </a:r>
          </a:p>
          <a:p>
            <a:pPr lvl="1">
              <a:lnSpc>
                <a:spcPts val="2780"/>
              </a:lnSpc>
            </a:pPr>
            <a:r>
              <a:rPr lang="en-US" sz="2400" dirty="0" smtClean="0"/>
              <a:t>We are interested to investigate the potential use of ICARUS T600 as a near detector for LBNE.</a:t>
            </a:r>
          </a:p>
          <a:p>
            <a:pPr lvl="1">
              <a:lnSpc>
                <a:spcPts val="2780"/>
              </a:lnSpc>
            </a:pPr>
            <a:r>
              <a:rPr lang="en-US" sz="2400" dirty="0" smtClean="0"/>
              <a:t>Our intention is to proceed towards the joint realization of a larger underground </a:t>
            </a:r>
            <a:r>
              <a:rPr lang="en-US" sz="2400" dirty="0" err="1" smtClean="0"/>
              <a:t>LAr</a:t>
            </a:r>
            <a:r>
              <a:rPr lang="en-US" sz="2400" dirty="0" smtClean="0"/>
              <a:t> detector in the LBNE neutrino </a:t>
            </a:r>
            <a:r>
              <a:rPr lang="en-US" sz="2400" dirty="0" err="1" smtClean="0"/>
              <a:t>beamline</a:t>
            </a:r>
            <a:endParaRPr lang="en-US" dirty="0" smtClean="0"/>
          </a:p>
          <a:p>
            <a:pPr>
              <a:lnSpc>
                <a:spcPts val="2780"/>
              </a:lnSpc>
            </a:pPr>
            <a:r>
              <a:rPr lang="en-US" sz="2400" dirty="0" smtClean="0"/>
              <a:t>Mechanisms of exchange of personnel will be investigated. </a:t>
            </a:r>
          </a:p>
          <a:p>
            <a:pPr>
              <a:lnSpc>
                <a:spcPts val="278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Slide#  : </a:t>
            </a:r>
            <a:fld id="{C0367892-4C36-1744-A726-262AF37AA8B7}" type="slidenum">
              <a:rPr lang="en-GB" smtClean="0"/>
              <a:pPr/>
              <a:t>14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neutrino beam activity prior to the LBNE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9677400" cy="6019800"/>
          </a:xfrm>
        </p:spPr>
        <p:txBody>
          <a:bodyPr/>
          <a:lstStyle/>
          <a:p>
            <a:pPr>
              <a:lnSpc>
                <a:spcPts val="2880"/>
              </a:lnSpc>
            </a:pPr>
            <a:r>
              <a:rPr lang="en-US" sz="2400" dirty="0" smtClean="0"/>
              <a:t>In order to comprehensively prepare for the LBNE related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and in view of the relative novelty of the </a:t>
            </a:r>
            <a:r>
              <a:rPr lang="en-US" sz="2400" dirty="0" err="1" smtClean="0"/>
              <a:t>LAr</a:t>
            </a:r>
            <a:r>
              <a:rPr lang="en-US" sz="2400" dirty="0" smtClean="0"/>
              <a:t>-TPC technology, a vast “</a:t>
            </a:r>
            <a:r>
              <a:rPr lang="en-US" sz="2400" dirty="0" err="1" smtClean="0"/>
              <a:t>LAr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” must be continued, in which real neutrino and antineutrino events are studied at lower E</a:t>
            </a:r>
            <a:r>
              <a:rPr lang="en-US" sz="2400" dirty="0" smtClean="0">
                <a:latin typeface="Symbol" charset="2"/>
                <a:cs typeface="Symbol" charset="2"/>
              </a:rPr>
              <a:t>n </a:t>
            </a:r>
            <a:r>
              <a:rPr lang="en-US" sz="2400" dirty="0" smtClean="0">
                <a:cs typeface="Symbol" charset="2"/>
              </a:rPr>
              <a:t>’s</a:t>
            </a:r>
            <a:r>
              <a:rPr lang="en-US" sz="2400" dirty="0" smtClean="0"/>
              <a:t>. </a:t>
            </a:r>
          </a:p>
          <a:p>
            <a:pPr>
              <a:lnSpc>
                <a:spcPts val="2880"/>
              </a:lnSpc>
            </a:pPr>
            <a:r>
              <a:rPr lang="en-US" sz="2400" dirty="0" smtClean="0"/>
              <a:t>The T600 will then be operated (</a:t>
            </a:r>
            <a:r>
              <a:rPr lang="en-US" sz="2400" i="1" dirty="0" smtClean="0">
                <a:solidFill>
                  <a:srgbClr val="FF0000"/>
                </a:solidFill>
              </a:rPr>
              <a:t>either at CERN, if a beam will be made available on a reasonable time schedule, or else at FNAL</a:t>
            </a:r>
            <a:r>
              <a:rPr lang="en-US" sz="2400" dirty="0" smtClean="0"/>
              <a:t>) collecting a large number (≥10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) of events on a short baseline and also appropriate for the future LBNE experiment.</a:t>
            </a:r>
          </a:p>
          <a:p>
            <a:pPr>
              <a:lnSpc>
                <a:spcPts val="2880"/>
              </a:lnSpc>
            </a:pPr>
            <a:r>
              <a:rPr lang="en-US" sz="2400" dirty="0" smtClean="0"/>
              <a:t>In addition to a </a:t>
            </a:r>
            <a:r>
              <a:rPr lang="en-US" sz="2400" i="1" dirty="0" smtClean="0">
                <a:solidFill>
                  <a:srgbClr val="FF0000"/>
                </a:solidFill>
              </a:rPr>
              <a:t>definitive clarification of sterile neutrino</a:t>
            </a:r>
            <a:r>
              <a:rPr lang="en-US" sz="2400" dirty="0" smtClean="0"/>
              <a:t>, the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may pave the way to the realization of the LNBE detector for instance with</a:t>
            </a:r>
          </a:p>
          <a:p>
            <a:pPr lvl="1">
              <a:lnSpc>
                <a:spcPts val="2880"/>
              </a:lnSpc>
            </a:pPr>
            <a:r>
              <a:rPr lang="en-US" sz="2400" dirty="0" smtClean="0"/>
              <a:t>An accurate determination of cross sections in Argon</a:t>
            </a:r>
          </a:p>
          <a:p>
            <a:pPr lvl="1">
              <a:lnSpc>
                <a:spcPts val="2880"/>
              </a:lnSpc>
            </a:pPr>
            <a:r>
              <a:rPr lang="en-US" sz="2400" dirty="0" smtClean="0"/>
              <a:t>The experimental study of all individual CC and NC channels</a:t>
            </a:r>
          </a:p>
          <a:p>
            <a:pPr marL="855663" lvl="1" indent="-347663">
              <a:lnSpc>
                <a:spcPts val="2880"/>
              </a:lnSpc>
            </a:pPr>
            <a:r>
              <a:rPr lang="en-US" sz="2400" dirty="0" smtClean="0"/>
              <a:t>The realization of sophisticated algorithms capable of the most effective identification of the events.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15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continuing neutrino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9448800" cy="6324600"/>
          </a:xfrm>
        </p:spPr>
        <p:txBody>
          <a:bodyPr/>
          <a:lstStyle/>
          <a:p>
            <a:r>
              <a:rPr lang="en-US" sz="2400" dirty="0" smtClean="0"/>
              <a:t>The ultimate goal of the LBNE experiment is the realization of a vast International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in the </a:t>
            </a:r>
            <a:r>
              <a:rPr lang="en-US" sz="2400" dirty="0" err="1" smtClean="0"/>
              <a:t>Homestake</a:t>
            </a:r>
            <a:r>
              <a:rPr lang="en-US" sz="2400" dirty="0" smtClean="0"/>
              <a:t> mine with an adequate detector’s mass in order to detect both neutrino events from FNAL and possibly other underground non–accelerator phenomena</a:t>
            </a:r>
          </a:p>
          <a:p>
            <a:r>
              <a:rPr lang="en-US" sz="2400" dirty="0" smtClean="0"/>
              <a:t>We strongly believe that the exclusive utilization of a charged particle beam as proposed by the LAGUNA collaboration, will be vastly insufficient and unrealistic for a substantial European role — at least at the level of development and complexity of our </a:t>
            </a:r>
            <a:r>
              <a:rPr lang="en-US" sz="2400" dirty="0" err="1" smtClean="0"/>
              <a:t>LAr</a:t>
            </a:r>
            <a:r>
              <a:rPr lang="en-US" sz="2400" dirty="0" smtClean="0"/>
              <a:t> — TPC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, and in order to prepare adequately for the long term realization of the LBNE. 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The direct and continued access to a neutrino beam is necessary  </a:t>
            </a:r>
            <a:r>
              <a:rPr lang="en-US" sz="2400" dirty="0" smtClean="0"/>
              <a:t>if we were to maintain the appropriate levels in the R&amp;D and the participation in the physics developments with a “learning” process based on real events and cross sections.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16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1005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</a:t>
            </a:r>
            <a:r>
              <a:rPr lang="en-US" sz="2400" dirty="0" err="1" smtClean="0">
                <a:solidFill>
                  <a:srgbClr val="0000FF"/>
                </a:solidFill>
              </a:rPr>
              <a:t>LAr</a:t>
            </a:r>
            <a:r>
              <a:rPr lang="en-US" sz="2400" dirty="0" smtClean="0">
                <a:solidFill>
                  <a:srgbClr val="0000FF"/>
                </a:solidFill>
              </a:rPr>
              <a:t> ion space charges will strongly distort </a:t>
            </a:r>
            <a:r>
              <a:rPr lang="en-US" sz="2400" u="sng" dirty="0" smtClean="0">
                <a:solidFill>
                  <a:srgbClr val="0000FF"/>
                </a:solidFill>
              </a:rPr>
              <a:t>charged</a:t>
            </a:r>
            <a:r>
              <a:rPr lang="en-US" sz="2400" dirty="0" smtClean="0">
                <a:solidFill>
                  <a:srgbClr val="0000FF"/>
                </a:solidFill>
              </a:rPr>
              <a:t> particle beams”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906000" cy="6172200"/>
          </a:xfrm>
        </p:spPr>
        <p:txBody>
          <a:bodyPr/>
          <a:lstStyle/>
          <a:p>
            <a:pPr>
              <a:lnSpc>
                <a:spcPts val="2580"/>
              </a:lnSpc>
            </a:pPr>
            <a:r>
              <a:rPr lang="en-US" sz="2400" dirty="0" smtClean="0"/>
              <a:t>After years of discussions and in spite of the promise to      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i="1" dirty="0" smtClean="0">
                <a:solidFill>
                  <a:srgbClr val="FF0000"/>
                </a:solidFill>
              </a:rPr>
              <a:t>pave the way for a substantial European role”,</a:t>
            </a:r>
            <a:r>
              <a:rPr lang="en-US" sz="2400" dirty="0" smtClean="0"/>
              <a:t> the CERN plan  for neutrino physics expressed in the </a:t>
            </a:r>
            <a:r>
              <a:rPr lang="en-US" sz="2400" dirty="0" smtClean="0">
                <a:solidFill>
                  <a:srgbClr val="FF0000"/>
                </a:solidFill>
              </a:rPr>
              <a:t>CERN-MTP 2014-18</a:t>
            </a:r>
            <a:r>
              <a:rPr lang="en-US" sz="2400" dirty="0" smtClean="0"/>
              <a:t> is not yet clearly defined and it is now without any appreciable funding.</a:t>
            </a:r>
          </a:p>
          <a:p>
            <a:pPr>
              <a:lnSpc>
                <a:spcPts val="2580"/>
              </a:lnSpc>
            </a:pPr>
            <a:r>
              <a:rPr lang="en-US" sz="2400" dirty="0" smtClean="0"/>
              <a:t>ICARUS has now successfully completed the LNGS experiment</a:t>
            </a:r>
          </a:p>
          <a:p>
            <a:pPr>
              <a:lnSpc>
                <a:spcPts val="2580"/>
              </a:lnSpc>
            </a:pPr>
            <a:r>
              <a:rPr lang="en-US" sz="2400" dirty="0" smtClean="0"/>
              <a:t>The T600 will be overhauled by the end 2014.(</a:t>
            </a:r>
            <a:r>
              <a:rPr lang="en-US" sz="2400" i="1" dirty="0" smtClean="0">
                <a:solidFill>
                  <a:srgbClr val="FF0000"/>
                </a:solidFill>
              </a:rPr>
              <a:t>but where ??</a:t>
            </a:r>
            <a:r>
              <a:rPr lang="en-US" sz="2400" dirty="0" smtClean="0"/>
              <a:t>)</a:t>
            </a:r>
          </a:p>
          <a:p>
            <a:pPr>
              <a:lnSpc>
                <a:spcPts val="2580"/>
              </a:lnSpc>
            </a:pPr>
            <a:r>
              <a:rPr lang="en-US" sz="2400" dirty="0" smtClean="0"/>
              <a:t>Our vigorously INFN driven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will be continued,         but in a closer collaboration and </a:t>
            </a:r>
            <a:r>
              <a:rPr lang="en-US" sz="2400" i="1" dirty="0" smtClean="0">
                <a:solidFill>
                  <a:srgbClr val="FF0000"/>
                </a:solidFill>
              </a:rPr>
              <a:t>as members of the LBNE team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smtClean="0"/>
              <a:t> </a:t>
            </a:r>
          </a:p>
          <a:p>
            <a:pPr>
              <a:lnSpc>
                <a:spcPts val="2580"/>
              </a:lnSpc>
            </a:pPr>
            <a:r>
              <a:rPr lang="en-US" sz="2400" dirty="0" smtClean="0"/>
              <a:t>T600 is today the only operational, physical scale </a:t>
            </a:r>
            <a:r>
              <a:rPr lang="en-US" sz="2400" dirty="0" err="1" smtClean="0"/>
              <a:t>LAr</a:t>
            </a:r>
            <a:r>
              <a:rPr lang="en-US" sz="2400" dirty="0" smtClean="0"/>
              <a:t> detector and it shall be so for several years to come. We intend to:</a:t>
            </a:r>
          </a:p>
          <a:p>
            <a:pPr lvl="1">
              <a:lnSpc>
                <a:spcPts val="2580"/>
              </a:lnSpc>
            </a:pPr>
            <a:r>
              <a:rPr lang="en-US" sz="2400" dirty="0" smtClean="0"/>
              <a:t>contribute to the clarification of the “sterile neutrino” story</a:t>
            </a:r>
          </a:p>
          <a:p>
            <a:pPr lvl="1">
              <a:lnSpc>
                <a:spcPts val="2580"/>
              </a:lnSpc>
            </a:pPr>
            <a:r>
              <a:rPr lang="en-US" sz="2400" dirty="0" smtClean="0"/>
              <a:t>collaborate with LBNE during the preparation phase and with  a large amount of neutrino events at the appropriate energy</a:t>
            </a:r>
          </a:p>
          <a:p>
            <a:pPr lvl="1">
              <a:lnSpc>
                <a:spcPts val="2580"/>
              </a:lnSpc>
            </a:pPr>
            <a:r>
              <a:rPr lang="en-US" sz="2400" dirty="0" smtClean="0"/>
              <a:t>our detector as a convenient “near detector” for LBNE</a:t>
            </a:r>
          </a:p>
          <a:p>
            <a:pPr>
              <a:lnSpc>
                <a:spcPts val="2580"/>
              </a:lnSpc>
            </a:pPr>
            <a:r>
              <a:rPr lang="en-US" sz="2400" i="1" dirty="0" smtClean="0">
                <a:solidFill>
                  <a:srgbClr val="0000FF"/>
                </a:solidFill>
              </a:rPr>
              <a:t>The useful lifetime of the ICARUS detector could then be extended to the two next decades to come ! </a:t>
            </a:r>
          </a:p>
          <a:p>
            <a:pPr>
              <a:lnSpc>
                <a:spcPts val="2580"/>
              </a:lnSpc>
            </a:pPr>
            <a:endParaRPr lang="en-US" dirty="0" smtClean="0"/>
          </a:p>
          <a:p>
            <a:pPr>
              <a:lnSpc>
                <a:spcPts val="2580"/>
              </a:lnSpc>
            </a:pPr>
            <a:endParaRPr lang="en-US" dirty="0" smtClean="0"/>
          </a:p>
          <a:p>
            <a:pPr>
              <a:lnSpc>
                <a:spcPts val="2580"/>
              </a:lnSpc>
            </a:pPr>
            <a:endParaRPr lang="en-US" dirty="0" smtClean="0"/>
          </a:p>
          <a:p>
            <a:pPr>
              <a:lnSpc>
                <a:spcPts val="258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SPS-C_June.2013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17</a:t>
            </a:fld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of R. Wilson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Padova</a:t>
            </a:r>
            <a:r>
              <a:rPr lang="en-US" dirty="0" smtClean="0"/>
              <a:t>  June 2013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97536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3810000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1300 km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700 kW proto beam --‐&gt;6x10</a:t>
            </a:r>
            <a:r>
              <a:rPr lang="en-US" baseline="30000" dirty="0" smtClean="0"/>
              <a:t>20</a:t>
            </a:r>
            <a:r>
              <a:rPr lang="en-US" dirty="0" smtClean="0"/>
              <a:t> pot/year  (up to&gt;2 MW)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3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1" y="615452"/>
            <a:ext cx="9582949" cy="586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62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Padova</a:t>
            </a:r>
            <a:r>
              <a:rPr lang="en-US" dirty="0" smtClean="0"/>
              <a:t>  June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 Underground 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4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525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62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Padova</a:t>
            </a:r>
            <a:r>
              <a:rPr lang="en-US" dirty="0" smtClean="0"/>
              <a:t>  June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 today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5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928830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62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Padova</a:t>
            </a:r>
            <a:r>
              <a:rPr lang="en-US" dirty="0" smtClean="0"/>
              <a:t>  June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LBNE 34 </a:t>
            </a:r>
            <a:r>
              <a:rPr lang="en-US" dirty="0" err="1" smtClean="0"/>
              <a:t>kt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6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5051"/>
            <a:ext cx="9067800" cy="602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62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Padova</a:t>
            </a:r>
            <a:r>
              <a:rPr lang="en-US" dirty="0" smtClean="0"/>
              <a:t>  June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33400"/>
          </a:xfrm>
        </p:spPr>
        <p:txBody>
          <a:bodyPr/>
          <a:lstStyle/>
          <a:p>
            <a:r>
              <a:rPr lang="en-US" dirty="0" smtClean="0"/>
              <a:t>LBNE Spectra-Mass Hierarchy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7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84418"/>
            <a:ext cx="8914911" cy="59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62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Padova</a:t>
            </a:r>
            <a:r>
              <a:rPr lang="en-US" dirty="0" smtClean="0"/>
              <a:t>  June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LBNE + Project X (1.1 – 2.3 MW)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8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579" y="685800"/>
            <a:ext cx="905642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62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Padova</a:t>
            </a:r>
            <a:r>
              <a:rPr lang="en-US" dirty="0" smtClean="0"/>
              <a:t>  June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 </a:t>
            </a:r>
            <a:r>
              <a:rPr lang="en-US" dirty="0" smtClean="0"/>
              <a:t>v</a:t>
            </a:r>
            <a:r>
              <a:rPr lang="en-US" dirty="0" smtClean="0"/>
              <a:t>iolation sensitivity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Slide#  : </a:t>
            </a:r>
            <a:fld id="{C0367892-4C36-1744-A726-262AF37AA8B7}" type="slidenum">
              <a:rPr lang="en-GB" smtClean="0"/>
              <a:pPr/>
              <a:t>9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922421"/>
            <a:ext cx="9462655" cy="547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62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Padova</a:t>
            </a:r>
            <a:r>
              <a:rPr lang="en-US" dirty="0" smtClean="0"/>
              <a:t>  June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CD_TALK">
  <a:themeElements>
    <a:clrScheme name="OECD_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ECD_TALK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ƒ:Microsoft Office 98 ƒ:Templates:OECD_TALK</Template>
  <TotalTime>32976</TotalTime>
  <Words>783</Words>
  <Application>Microsoft Office PowerPoint</Application>
  <PresentationFormat>A4 Paper (210x297 mm)</PresentationFormat>
  <Paragraphs>96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OECD_TALK</vt:lpstr>
      <vt:lpstr>Slide 1</vt:lpstr>
      <vt:lpstr>Seminar of R. Wilson</vt:lpstr>
      <vt:lpstr>700 kW proto beam --‐&gt;6x1020 pot/year  (up to&gt;2 MW)</vt:lpstr>
      <vt:lpstr>SURF Underground Lab</vt:lpstr>
      <vt:lpstr>SURF today</vt:lpstr>
      <vt:lpstr>LBNE 34 kt Spectra</vt:lpstr>
      <vt:lpstr>LBNE Spectra-Mass Hierarchy</vt:lpstr>
      <vt:lpstr>LBNE + Project X (1.1 – 2.3 MW)</vt:lpstr>
      <vt:lpstr>CP violation sensitivity</vt:lpstr>
      <vt:lpstr>Proton decay search</vt:lpstr>
      <vt:lpstr>Atmospheric neutrinos</vt:lpstr>
      <vt:lpstr>Strategy of LBNE experiment </vt:lpstr>
      <vt:lpstr>SPS-C presentation of C. Rubbia  (CERN-15 June 2013)</vt:lpstr>
      <vt:lpstr>Our new collaboration ICARUS/LBNE :</vt:lpstr>
      <vt:lpstr>A neutrino beam activity prior to the LBNE experiment</vt:lpstr>
      <vt:lpstr>The need for a continuing neutrino programme</vt:lpstr>
      <vt:lpstr>Conclusions</vt:lpstr>
    </vt:vector>
  </TitlesOfParts>
  <Manager/>
  <Company>Carlo Rubbia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optical astronomy to astro-particle physics    Carlo Rubbia CERN, Geneva, Switzerland  </dc:title>
  <dc:subject/>
  <dc:creator>Carlo Rubbia</dc:creator>
  <cp:keywords/>
  <dc:description/>
  <cp:lastModifiedBy>guglielm</cp:lastModifiedBy>
  <cp:revision>354</cp:revision>
  <cp:lastPrinted>2013-06-24T09:49:05Z</cp:lastPrinted>
  <dcterms:created xsi:type="dcterms:W3CDTF">2013-06-22T15:15:40Z</dcterms:created>
  <dcterms:modified xsi:type="dcterms:W3CDTF">2013-06-27T08:10:30Z</dcterms:modified>
  <cp:category/>
</cp:coreProperties>
</file>