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45"/>
  </p:notesMasterIdLst>
  <p:handoutMasterIdLst>
    <p:handoutMasterId r:id="rId46"/>
  </p:handoutMasterIdLst>
  <p:sldIdLst>
    <p:sldId id="256" r:id="rId3"/>
    <p:sldId id="638" r:id="rId4"/>
    <p:sldId id="639" r:id="rId5"/>
    <p:sldId id="651" r:id="rId6"/>
    <p:sldId id="702" r:id="rId7"/>
    <p:sldId id="714" r:id="rId8"/>
    <p:sldId id="667" r:id="rId9"/>
    <p:sldId id="715" r:id="rId10"/>
    <p:sldId id="713" r:id="rId11"/>
    <p:sldId id="668" r:id="rId12"/>
    <p:sldId id="716" r:id="rId13"/>
    <p:sldId id="658" r:id="rId14"/>
    <p:sldId id="712" r:id="rId15"/>
    <p:sldId id="711" r:id="rId16"/>
    <p:sldId id="729" r:id="rId17"/>
    <p:sldId id="688" r:id="rId18"/>
    <p:sldId id="721" r:id="rId19"/>
    <p:sldId id="722" r:id="rId20"/>
    <p:sldId id="723" r:id="rId21"/>
    <p:sldId id="726" r:id="rId22"/>
    <p:sldId id="690" r:id="rId23"/>
    <p:sldId id="730" r:id="rId24"/>
    <p:sldId id="691" r:id="rId25"/>
    <p:sldId id="708" r:id="rId26"/>
    <p:sldId id="732" r:id="rId27"/>
    <p:sldId id="731" r:id="rId28"/>
    <p:sldId id="704" r:id="rId29"/>
    <p:sldId id="733" r:id="rId30"/>
    <p:sldId id="734" r:id="rId31"/>
    <p:sldId id="735" r:id="rId32"/>
    <p:sldId id="705" r:id="rId33"/>
    <p:sldId id="737" r:id="rId34"/>
    <p:sldId id="670" r:id="rId35"/>
    <p:sldId id="671" r:id="rId36"/>
    <p:sldId id="717" r:id="rId37"/>
    <p:sldId id="720" r:id="rId38"/>
    <p:sldId id="718" r:id="rId39"/>
    <p:sldId id="719" r:id="rId40"/>
    <p:sldId id="738" r:id="rId41"/>
    <p:sldId id="739" r:id="rId42"/>
    <p:sldId id="645" r:id="rId43"/>
    <p:sldId id="641" r:id="rId44"/>
  </p:sldIdLst>
  <p:sldSz cx="9144000" cy="6858000" type="screen4x3"/>
  <p:notesSz cx="6858000" cy="9144000"/>
  <p:defaultTextStyle>
    <a:defPPr>
      <a:defRPr lang="en-US"/>
    </a:defPPr>
    <a:lvl1pPr algn="ctr" rtl="0" fontAlgn="base">
      <a:spcBef>
        <a:spcPct val="20000"/>
      </a:spcBef>
      <a:spcAft>
        <a:spcPct val="0"/>
      </a:spcAft>
      <a:defRPr sz="3200" kern="1200">
        <a:solidFill>
          <a:schemeClr val="tx1"/>
        </a:solidFill>
        <a:latin typeface="Arial" charset="0"/>
        <a:ea typeface="+mn-ea"/>
        <a:cs typeface="+mn-cs"/>
      </a:defRPr>
    </a:lvl1pPr>
    <a:lvl2pPr marL="457200" algn="ctr" rtl="0" fontAlgn="base">
      <a:spcBef>
        <a:spcPct val="20000"/>
      </a:spcBef>
      <a:spcAft>
        <a:spcPct val="0"/>
      </a:spcAft>
      <a:defRPr sz="3200" kern="1200">
        <a:solidFill>
          <a:schemeClr val="tx1"/>
        </a:solidFill>
        <a:latin typeface="Arial" charset="0"/>
        <a:ea typeface="+mn-ea"/>
        <a:cs typeface="+mn-cs"/>
      </a:defRPr>
    </a:lvl2pPr>
    <a:lvl3pPr marL="914400" algn="ctr" rtl="0" fontAlgn="base">
      <a:spcBef>
        <a:spcPct val="20000"/>
      </a:spcBef>
      <a:spcAft>
        <a:spcPct val="0"/>
      </a:spcAft>
      <a:defRPr sz="3200" kern="1200">
        <a:solidFill>
          <a:schemeClr val="tx1"/>
        </a:solidFill>
        <a:latin typeface="Arial" charset="0"/>
        <a:ea typeface="+mn-ea"/>
        <a:cs typeface="+mn-cs"/>
      </a:defRPr>
    </a:lvl3pPr>
    <a:lvl4pPr marL="1371600" algn="ctr" rtl="0" fontAlgn="base">
      <a:spcBef>
        <a:spcPct val="20000"/>
      </a:spcBef>
      <a:spcAft>
        <a:spcPct val="0"/>
      </a:spcAft>
      <a:defRPr sz="3200" kern="1200">
        <a:solidFill>
          <a:schemeClr val="tx1"/>
        </a:solidFill>
        <a:latin typeface="Arial" charset="0"/>
        <a:ea typeface="+mn-ea"/>
        <a:cs typeface="+mn-cs"/>
      </a:defRPr>
    </a:lvl4pPr>
    <a:lvl5pPr marL="1828800" algn="ctr" rtl="0" fontAlgn="base">
      <a:spcBef>
        <a:spcPct val="2000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3135DE9B-74AD-43DD-B7E2-13221377401C}">
          <p14:sldIdLst>
            <p14:sldId id="256"/>
            <p14:sldId id="638"/>
            <p14:sldId id="639"/>
            <p14:sldId id="651"/>
            <p14:sldId id="702"/>
            <p14:sldId id="714"/>
            <p14:sldId id="667"/>
            <p14:sldId id="715"/>
            <p14:sldId id="713"/>
            <p14:sldId id="668"/>
            <p14:sldId id="716"/>
            <p14:sldId id="658"/>
            <p14:sldId id="712"/>
            <p14:sldId id="711"/>
            <p14:sldId id="729"/>
            <p14:sldId id="688"/>
            <p14:sldId id="721"/>
            <p14:sldId id="722"/>
            <p14:sldId id="723"/>
            <p14:sldId id="726"/>
            <p14:sldId id="690"/>
            <p14:sldId id="730"/>
            <p14:sldId id="691"/>
            <p14:sldId id="708"/>
            <p14:sldId id="732"/>
            <p14:sldId id="731"/>
            <p14:sldId id="704"/>
            <p14:sldId id="733"/>
            <p14:sldId id="734"/>
            <p14:sldId id="735"/>
            <p14:sldId id="705"/>
            <p14:sldId id="737"/>
            <p14:sldId id="670"/>
            <p14:sldId id="671"/>
            <p14:sldId id="717"/>
            <p14:sldId id="720"/>
            <p14:sldId id="718"/>
            <p14:sldId id="719"/>
            <p14:sldId id="738"/>
            <p14:sldId id="739"/>
            <p14:sldId id="645"/>
            <p14:sldId id="64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0000"/>
    <a:srgbClr val="333399"/>
    <a:srgbClr val="FF6600"/>
    <a:srgbClr val="FFFF00"/>
    <a:srgbClr val="0099FF"/>
    <a:srgbClr val="FFFF99"/>
    <a:srgbClr val="FFFFCC"/>
    <a:srgbClr val="CCFF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576" autoAdjust="0"/>
  </p:normalViewPr>
  <p:slideViewPr>
    <p:cSldViewPr>
      <p:cViewPr varScale="1">
        <p:scale>
          <a:sx n="103" d="100"/>
          <a:sy n="103" d="100"/>
        </p:scale>
        <p:origin x="-155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49964162141819E-2"/>
          <c:y val="8.6749199028621174E-2"/>
          <c:w val="0.80934345387573114"/>
          <c:h val="0.83679196568248038"/>
        </c:manualLayout>
      </c:layout>
      <c:scatterChart>
        <c:scatterStyle val="lineMarker"/>
        <c:varyColors val="0"/>
        <c:ser>
          <c:idx val="8"/>
          <c:order val="0"/>
          <c:tx>
            <c:v>Levkovskji, (Inter-Vesti) Moscow (1991)</c:v>
          </c:tx>
          <c:spPr>
            <a:ln w="28575">
              <a:noFill/>
            </a:ln>
          </c:spPr>
          <c:marker>
            <c:symbol val="square"/>
            <c:size val="5"/>
            <c:spPr>
              <a:solidFill>
                <a:srgbClr val="FF0000"/>
              </a:solidFill>
              <a:ln>
                <a:noFill/>
              </a:ln>
            </c:spPr>
          </c:marker>
          <c:errBars>
            <c:errDir val="y"/>
            <c:errBarType val="both"/>
            <c:errValType val="percentage"/>
            <c:noEndCap val="0"/>
            <c:val val="10"/>
          </c:errBars>
          <c:xVal>
            <c:numRef>
              <c:f>'Levkovskji 1991'!$A$10:$A$33</c:f>
              <c:numCache>
                <c:formatCode>0.0</c:formatCode>
                <c:ptCount val="24"/>
                <c:pt idx="0">
                  <c:v>8.6</c:v>
                </c:pt>
                <c:pt idx="1">
                  <c:v>9.5</c:v>
                </c:pt>
                <c:pt idx="2">
                  <c:v>10.4</c:v>
                </c:pt>
                <c:pt idx="3">
                  <c:v>11.3</c:v>
                </c:pt>
                <c:pt idx="4">
                  <c:v>12.1</c:v>
                </c:pt>
                <c:pt idx="5">
                  <c:v>12.8</c:v>
                </c:pt>
                <c:pt idx="6">
                  <c:v>13.8</c:v>
                </c:pt>
                <c:pt idx="7">
                  <c:v>14.8</c:v>
                </c:pt>
                <c:pt idx="8">
                  <c:v>15.8</c:v>
                </c:pt>
                <c:pt idx="9">
                  <c:v>16.7</c:v>
                </c:pt>
                <c:pt idx="10">
                  <c:v>17.5</c:v>
                </c:pt>
                <c:pt idx="11">
                  <c:v>18.3</c:v>
                </c:pt>
                <c:pt idx="12">
                  <c:v>19.3</c:v>
                </c:pt>
                <c:pt idx="13">
                  <c:v>20.3</c:v>
                </c:pt>
                <c:pt idx="14">
                  <c:v>21.4</c:v>
                </c:pt>
                <c:pt idx="15">
                  <c:v>22.2</c:v>
                </c:pt>
                <c:pt idx="16">
                  <c:v>23.1</c:v>
                </c:pt>
                <c:pt idx="17">
                  <c:v>24</c:v>
                </c:pt>
                <c:pt idx="18" formatCode="General">
                  <c:v>24.8</c:v>
                </c:pt>
                <c:pt idx="19" formatCode="General">
                  <c:v>25.7</c:v>
                </c:pt>
                <c:pt idx="20" formatCode="General">
                  <c:v>26.6</c:v>
                </c:pt>
                <c:pt idx="21" formatCode="General">
                  <c:v>27.6</c:v>
                </c:pt>
                <c:pt idx="22" formatCode="General">
                  <c:v>28.5</c:v>
                </c:pt>
                <c:pt idx="23" formatCode="General">
                  <c:v>29.5</c:v>
                </c:pt>
              </c:numCache>
            </c:numRef>
          </c:xVal>
          <c:yVal>
            <c:numRef>
              <c:f>'Levkovskji 1991'!$B$10:$B$33</c:f>
              <c:numCache>
                <c:formatCode>0.0</c:formatCode>
                <c:ptCount val="24"/>
                <c:pt idx="0">
                  <c:v>102</c:v>
                </c:pt>
                <c:pt idx="1">
                  <c:v>160</c:v>
                </c:pt>
                <c:pt idx="2">
                  <c:v>222</c:v>
                </c:pt>
                <c:pt idx="3">
                  <c:v>237</c:v>
                </c:pt>
                <c:pt idx="4">
                  <c:v>275</c:v>
                </c:pt>
                <c:pt idx="5">
                  <c:v>285</c:v>
                </c:pt>
                <c:pt idx="6">
                  <c:v>304</c:v>
                </c:pt>
                <c:pt idx="7">
                  <c:v>305</c:v>
                </c:pt>
                <c:pt idx="8">
                  <c:v>290</c:v>
                </c:pt>
                <c:pt idx="9">
                  <c:v>282</c:v>
                </c:pt>
                <c:pt idx="10">
                  <c:v>267</c:v>
                </c:pt>
                <c:pt idx="11">
                  <c:v>257</c:v>
                </c:pt>
                <c:pt idx="12">
                  <c:v>262</c:v>
                </c:pt>
                <c:pt idx="13">
                  <c:v>182</c:v>
                </c:pt>
                <c:pt idx="14">
                  <c:v>141</c:v>
                </c:pt>
                <c:pt idx="15">
                  <c:v>117</c:v>
                </c:pt>
                <c:pt idx="16">
                  <c:v>94</c:v>
                </c:pt>
                <c:pt idx="17">
                  <c:v>79</c:v>
                </c:pt>
                <c:pt idx="18">
                  <c:v>66</c:v>
                </c:pt>
                <c:pt idx="19">
                  <c:v>55</c:v>
                </c:pt>
                <c:pt idx="20">
                  <c:v>42</c:v>
                </c:pt>
                <c:pt idx="21">
                  <c:v>38</c:v>
                </c:pt>
                <c:pt idx="22">
                  <c:v>41</c:v>
                </c:pt>
                <c:pt idx="23">
                  <c:v>36</c:v>
                </c:pt>
              </c:numCache>
            </c:numRef>
          </c:yVal>
          <c:smooth val="0"/>
        </c:ser>
        <c:ser>
          <c:idx val="7"/>
          <c:order val="1"/>
          <c:tx>
            <c:v>Lagunas Solar, ARI 42 (1991)</c:v>
          </c:tx>
          <c:spPr>
            <a:ln w="28575">
              <a:noFill/>
            </a:ln>
          </c:spPr>
          <c:marker>
            <c:symbol val="plus"/>
            <c:size val="5"/>
            <c:spPr>
              <a:noFill/>
              <a:ln>
                <a:solidFill>
                  <a:schemeClr val="tx1"/>
                </a:solidFill>
              </a:ln>
            </c:spPr>
          </c:marker>
          <c:xVal>
            <c:numRef>
              <c:f>'Lagunas Solar 1991'!$B$9:$B$58</c:f>
              <c:numCache>
                <c:formatCode>General</c:formatCode>
                <c:ptCount val="50"/>
                <c:pt idx="0">
                  <c:v>5.0999999999999996</c:v>
                </c:pt>
                <c:pt idx="1">
                  <c:v>9.1</c:v>
                </c:pt>
                <c:pt idx="2">
                  <c:v>12</c:v>
                </c:pt>
                <c:pt idx="3">
                  <c:v>14.5</c:v>
                </c:pt>
                <c:pt idx="4">
                  <c:v>16.8</c:v>
                </c:pt>
                <c:pt idx="5">
                  <c:v>18.8</c:v>
                </c:pt>
                <c:pt idx="6">
                  <c:v>20.7</c:v>
                </c:pt>
                <c:pt idx="7">
                  <c:v>22.5</c:v>
                </c:pt>
                <c:pt idx="8">
                  <c:v>24.2</c:v>
                </c:pt>
                <c:pt idx="9">
                  <c:v>25.8</c:v>
                </c:pt>
                <c:pt idx="10">
                  <c:v>27.3</c:v>
                </c:pt>
                <c:pt idx="11">
                  <c:v>28.8</c:v>
                </c:pt>
                <c:pt idx="12">
                  <c:v>30.2</c:v>
                </c:pt>
                <c:pt idx="13">
                  <c:v>31.6</c:v>
                </c:pt>
                <c:pt idx="14">
                  <c:v>32.9</c:v>
                </c:pt>
                <c:pt idx="15">
                  <c:v>34.200000000000003</c:v>
                </c:pt>
                <c:pt idx="16">
                  <c:v>35.4</c:v>
                </c:pt>
                <c:pt idx="17">
                  <c:v>36.6</c:v>
                </c:pt>
                <c:pt idx="18">
                  <c:v>37.799999999999997</c:v>
                </c:pt>
                <c:pt idx="19">
                  <c:v>39</c:v>
                </c:pt>
                <c:pt idx="20">
                  <c:v>40.200000000000003</c:v>
                </c:pt>
                <c:pt idx="21">
                  <c:v>41.3</c:v>
                </c:pt>
                <c:pt idx="22">
                  <c:v>42.5</c:v>
                </c:pt>
                <c:pt idx="23">
                  <c:v>43.5</c:v>
                </c:pt>
                <c:pt idx="24">
                  <c:v>44.5</c:v>
                </c:pt>
                <c:pt idx="25">
                  <c:v>46.1</c:v>
                </c:pt>
                <c:pt idx="26">
                  <c:v>47.1</c:v>
                </c:pt>
                <c:pt idx="27">
                  <c:v>48.1</c:v>
                </c:pt>
                <c:pt idx="28">
                  <c:v>49</c:v>
                </c:pt>
                <c:pt idx="29">
                  <c:v>50</c:v>
                </c:pt>
                <c:pt idx="30">
                  <c:v>50.9</c:v>
                </c:pt>
                <c:pt idx="31">
                  <c:v>51.9</c:v>
                </c:pt>
                <c:pt idx="32">
                  <c:v>52.8</c:v>
                </c:pt>
                <c:pt idx="33">
                  <c:v>53.8</c:v>
                </c:pt>
                <c:pt idx="34">
                  <c:v>54.7</c:v>
                </c:pt>
                <c:pt idx="35">
                  <c:v>55.6</c:v>
                </c:pt>
                <c:pt idx="36">
                  <c:v>56.4</c:v>
                </c:pt>
                <c:pt idx="37">
                  <c:v>57.3</c:v>
                </c:pt>
                <c:pt idx="38">
                  <c:v>58.1</c:v>
                </c:pt>
                <c:pt idx="39">
                  <c:v>59</c:v>
                </c:pt>
                <c:pt idx="40">
                  <c:v>59.9</c:v>
                </c:pt>
                <c:pt idx="41">
                  <c:v>60.7</c:v>
                </c:pt>
                <c:pt idx="42">
                  <c:v>61.5</c:v>
                </c:pt>
                <c:pt idx="43">
                  <c:v>62.4</c:v>
                </c:pt>
                <c:pt idx="44">
                  <c:v>63.2</c:v>
                </c:pt>
                <c:pt idx="45">
                  <c:v>64</c:v>
                </c:pt>
                <c:pt idx="46">
                  <c:v>64.8</c:v>
                </c:pt>
                <c:pt idx="47">
                  <c:v>65.5</c:v>
                </c:pt>
                <c:pt idx="48">
                  <c:v>66.3</c:v>
                </c:pt>
                <c:pt idx="49">
                  <c:v>67.099999999999994</c:v>
                </c:pt>
              </c:numCache>
            </c:numRef>
          </c:xVal>
          <c:yVal>
            <c:numRef>
              <c:f>'Lagunas Solar 1991'!$C$9:$C$58</c:f>
              <c:numCache>
                <c:formatCode>0.0</c:formatCode>
                <c:ptCount val="50"/>
                <c:pt idx="0">
                  <c:v>7</c:v>
                </c:pt>
                <c:pt idx="1">
                  <c:v>39</c:v>
                </c:pt>
                <c:pt idx="2">
                  <c:v>83</c:v>
                </c:pt>
                <c:pt idx="3">
                  <c:v>190</c:v>
                </c:pt>
                <c:pt idx="4">
                  <c:v>251</c:v>
                </c:pt>
                <c:pt idx="5">
                  <c:v>286</c:v>
                </c:pt>
                <c:pt idx="6">
                  <c:v>265</c:v>
                </c:pt>
                <c:pt idx="7">
                  <c:v>219</c:v>
                </c:pt>
                <c:pt idx="8">
                  <c:v>169</c:v>
                </c:pt>
                <c:pt idx="9">
                  <c:v>142</c:v>
                </c:pt>
                <c:pt idx="10">
                  <c:v>89</c:v>
                </c:pt>
                <c:pt idx="11">
                  <c:v>81</c:v>
                </c:pt>
                <c:pt idx="12">
                  <c:v>82</c:v>
                </c:pt>
                <c:pt idx="13">
                  <c:v>108</c:v>
                </c:pt>
                <c:pt idx="14">
                  <c:v>204</c:v>
                </c:pt>
                <c:pt idx="15">
                  <c:v>257</c:v>
                </c:pt>
                <c:pt idx="16">
                  <c:v>260</c:v>
                </c:pt>
                <c:pt idx="17">
                  <c:v>286</c:v>
                </c:pt>
                <c:pt idx="18">
                  <c:v>405</c:v>
                </c:pt>
                <c:pt idx="19">
                  <c:v>430</c:v>
                </c:pt>
                <c:pt idx="20">
                  <c:v>451</c:v>
                </c:pt>
                <c:pt idx="21">
                  <c:v>481</c:v>
                </c:pt>
                <c:pt idx="22">
                  <c:v>494</c:v>
                </c:pt>
                <c:pt idx="23">
                  <c:v>461</c:v>
                </c:pt>
                <c:pt idx="24">
                  <c:v>403</c:v>
                </c:pt>
                <c:pt idx="25">
                  <c:v>396</c:v>
                </c:pt>
                <c:pt idx="26">
                  <c:v>381</c:v>
                </c:pt>
                <c:pt idx="27">
                  <c:v>358</c:v>
                </c:pt>
                <c:pt idx="28">
                  <c:v>320</c:v>
                </c:pt>
                <c:pt idx="29">
                  <c:v>311</c:v>
                </c:pt>
                <c:pt idx="30">
                  <c:v>290</c:v>
                </c:pt>
                <c:pt idx="31">
                  <c:v>256</c:v>
                </c:pt>
                <c:pt idx="32">
                  <c:v>241</c:v>
                </c:pt>
                <c:pt idx="33">
                  <c:v>248</c:v>
                </c:pt>
                <c:pt idx="34">
                  <c:v>250</c:v>
                </c:pt>
                <c:pt idx="35">
                  <c:v>237</c:v>
                </c:pt>
                <c:pt idx="36">
                  <c:v>219</c:v>
                </c:pt>
                <c:pt idx="37">
                  <c:v>237</c:v>
                </c:pt>
                <c:pt idx="38">
                  <c:v>259</c:v>
                </c:pt>
                <c:pt idx="39">
                  <c:v>233</c:v>
                </c:pt>
                <c:pt idx="40">
                  <c:v>229</c:v>
                </c:pt>
                <c:pt idx="41">
                  <c:v>224</c:v>
                </c:pt>
                <c:pt idx="42">
                  <c:v>200</c:v>
                </c:pt>
                <c:pt idx="43">
                  <c:v>210</c:v>
                </c:pt>
                <c:pt idx="44">
                  <c:v>218</c:v>
                </c:pt>
                <c:pt idx="45">
                  <c:v>211</c:v>
                </c:pt>
                <c:pt idx="46">
                  <c:v>209</c:v>
                </c:pt>
                <c:pt idx="47">
                  <c:v>234</c:v>
                </c:pt>
                <c:pt idx="48">
                  <c:v>240</c:v>
                </c:pt>
                <c:pt idx="49">
                  <c:v>233</c:v>
                </c:pt>
              </c:numCache>
            </c:numRef>
          </c:yVal>
          <c:smooth val="0"/>
        </c:ser>
        <c:ser>
          <c:idx val="11"/>
          <c:order val="2"/>
          <c:tx>
            <c:v>Lagunas Solar, TANS (1996)</c:v>
          </c:tx>
          <c:spPr>
            <a:ln w="28575">
              <a:noFill/>
            </a:ln>
          </c:spPr>
          <c:marker>
            <c:symbol val="triangle"/>
            <c:size val="5"/>
            <c:spPr>
              <a:ln>
                <a:solidFill>
                  <a:schemeClr val="tx1"/>
                </a:solidFill>
              </a:ln>
            </c:spPr>
          </c:marker>
          <c:errBars>
            <c:errDir val="x"/>
            <c:errBarType val="both"/>
            <c:errValType val="cust"/>
            <c:noEndCap val="0"/>
            <c:plus>
              <c:numRef>
                <c:f>'Lagunas Solar 1996'!$B$10:$B$84</c:f>
                <c:numCache>
                  <c:formatCode>General</c:formatCode>
                  <c:ptCount val="75"/>
                  <c:pt idx="0">
                    <c:v>0.56999999999999995</c:v>
                  </c:pt>
                  <c:pt idx="1">
                    <c:v>0.59</c:v>
                  </c:pt>
                  <c:pt idx="2">
                    <c:v>0.6</c:v>
                  </c:pt>
                  <c:pt idx="3">
                    <c:v>0.6</c:v>
                  </c:pt>
                  <c:pt idx="4">
                    <c:v>0.6</c:v>
                  </c:pt>
                  <c:pt idx="5">
                    <c:v>0.7</c:v>
                  </c:pt>
                  <c:pt idx="6">
                    <c:v>0.7</c:v>
                  </c:pt>
                  <c:pt idx="7">
                    <c:v>0.7</c:v>
                  </c:pt>
                  <c:pt idx="8">
                    <c:v>0.7</c:v>
                  </c:pt>
                  <c:pt idx="9">
                    <c:v>0.7</c:v>
                  </c:pt>
                  <c:pt idx="10">
                    <c:v>0.7</c:v>
                  </c:pt>
                  <c:pt idx="11">
                    <c:v>0.8</c:v>
                  </c:pt>
                  <c:pt idx="12">
                    <c:v>0.8</c:v>
                  </c:pt>
                  <c:pt idx="13">
                    <c:v>0.8</c:v>
                  </c:pt>
                  <c:pt idx="14">
                    <c:v>0.8</c:v>
                  </c:pt>
                  <c:pt idx="15">
                    <c:v>0.8</c:v>
                  </c:pt>
                  <c:pt idx="16">
                    <c:v>0.8</c:v>
                  </c:pt>
                  <c:pt idx="17">
                    <c:v>0.9</c:v>
                  </c:pt>
                  <c:pt idx="18">
                    <c:v>0.9</c:v>
                  </c:pt>
                  <c:pt idx="19">
                    <c:v>0.9</c:v>
                  </c:pt>
                  <c:pt idx="20">
                    <c:v>0.9</c:v>
                  </c:pt>
                  <c:pt idx="21">
                    <c:v>0.9</c:v>
                  </c:pt>
                  <c:pt idx="22">
                    <c:v>0.9</c:v>
                  </c:pt>
                  <c:pt idx="23">
                    <c:v>0.9</c:v>
                  </c:pt>
                  <c:pt idx="24">
                    <c:v>0.9</c:v>
                  </c:pt>
                  <c:pt idx="25">
                    <c:v>0.9</c:v>
                  </c:pt>
                  <c:pt idx="26">
                    <c:v>1</c:v>
                  </c:pt>
                  <c:pt idx="27">
                    <c:v>1</c:v>
                  </c:pt>
                  <c:pt idx="28">
                    <c:v>1</c:v>
                  </c:pt>
                  <c:pt idx="29">
                    <c:v>1</c:v>
                  </c:pt>
                  <c:pt idx="30">
                    <c:v>1</c:v>
                  </c:pt>
                  <c:pt idx="31">
                    <c:v>1</c:v>
                  </c:pt>
                  <c:pt idx="32">
                    <c:v>1.1000000000000001</c:v>
                  </c:pt>
                  <c:pt idx="33">
                    <c:v>1.1000000000000001</c:v>
                  </c:pt>
                  <c:pt idx="34">
                    <c:v>1.1000000000000001</c:v>
                  </c:pt>
                  <c:pt idx="35">
                    <c:v>1.1000000000000001</c:v>
                  </c:pt>
                  <c:pt idx="36">
                    <c:v>1.1000000000000001</c:v>
                  </c:pt>
                  <c:pt idx="37">
                    <c:v>1.1000000000000001</c:v>
                  </c:pt>
                  <c:pt idx="38">
                    <c:v>1.2</c:v>
                  </c:pt>
                  <c:pt idx="39">
                    <c:v>1.2</c:v>
                  </c:pt>
                  <c:pt idx="40">
                    <c:v>1.2</c:v>
                  </c:pt>
                  <c:pt idx="41">
                    <c:v>1.2</c:v>
                  </c:pt>
                  <c:pt idx="42">
                    <c:v>1.2</c:v>
                  </c:pt>
                  <c:pt idx="43">
                    <c:v>1.2</c:v>
                  </c:pt>
                  <c:pt idx="44">
                    <c:v>1.2</c:v>
                  </c:pt>
                  <c:pt idx="45">
                    <c:v>1.2</c:v>
                  </c:pt>
                  <c:pt idx="46">
                    <c:v>1.3</c:v>
                  </c:pt>
                  <c:pt idx="47">
                    <c:v>1.3</c:v>
                  </c:pt>
                  <c:pt idx="48">
                    <c:v>1.3</c:v>
                  </c:pt>
                  <c:pt idx="49">
                    <c:v>1.3</c:v>
                  </c:pt>
                  <c:pt idx="50">
                    <c:v>1.3</c:v>
                  </c:pt>
                  <c:pt idx="51">
                    <c:v>1.3</c:v>
                  </c:pt>
                  <c:pt idx="52">
                    <c:v>1.3</c:v>
                  </c:pt>
                  <c:pt idx="53">
                    <c:v>1.3</c:v>
                  </c:pt>
                  <c:pt idx="54">
                    <c:v>1.3</c:v>
                  </c:pt>
                  <c:pt idx="55">
                    <c:v>1.3</c:v>
                  </c:pt>
                  <c:pt idx="56">
                    <c:v>1.3</c:v>
                  </c:pt>
                  <c:pt idx="57">
                    <c:v>1.3</c:v>
                  </c:pt>
                  <c:pt idx="58">
                    <c:v>1.4</c:v>
                  </c:pt>
                  <c:pt idx="59">
                    <c:v>1.4</c:v>
                  </c:pt>
                  <c:pt idx="60">
                    <c:v>1.4</c:v>
                  </c:pt>
                  <c:pt idx="61">
                    <c:v>1.4</c:v>
                  </c:pt>
                  <c:pt idx="62">
                    <c:v>1.4</c:v>
                  </c:pt>
                  <c:pt idx="63">
                    <c:v>1.4</c:v>
                  </c:pt>
                  <c:pt idx="64">
                    <c:v>1.4</c:v>
                  </c:pt>
                  <c:pt idx="65">
                    <c:v>1.4</c:v>
                  </c:pt>
                  <c:pt idx="66">
                    <c:v>1.4</c:v>
                  </c:pt>
                  <c:pt idx="67">
                    <c:v>1.4</c:v>
                  </c:pt>
                  <c:pt idx="68">
                    <c:v>1.4</c:v>
                  </c:pt>
                  <c:pt idx="69">
                    <c:v>1.4</c:v>
                  </c:pt>
                  <c:pt idx="70">
                    <c:v>1.4</c:v>
                  </c:pt>
                  <c:pt idx="71">
                    <c:v>1.4</c:v>
                  </c:pt>
                  <c:pt idx="72">
                    <c:v>1.5</c:v>
                  </c:pt>
                  <c:pt idx="73">
                    <c:v>1.5</c:v>
                  </c:pt>
                  <c:pt idx="74">
                    <c:v>1.5</c:v>
                  </c:pt>
                </c:numCache>
              </c:numRef>
            </c:plus>
            <c:minus>
              <c:numRef>
                <c:f>'Lagunas Solar 1996'!$B$10:$B$84</c:f>
                <c:numCache>
                  <c:formatCode>General</c:formatCode>
                  <c:ptCount val="75"/>
                  <c:pt idx="0">
                    <c:v>0.56999999999999995</c:v>
                  </c:pt>
                  <c:pt idx="1">
                    <c:v>0.59</c:v>
                  </c:pt>
                  <c:pt idx="2">
                    <c:v>0.6</c:v>
                  </c:pt>
                  <c:pt idx="3">
                    <c:v>0.6</c:v>
                  </c:pt>
                  <c:pt idx="4">
                    <c:v>0.6</c:v>
                  </c:pt>
                  <c:pt idx="5">
                    <c:v>0.7</c:v>
                  </c:pt>
                  <c:pt idx="6">
                    <c:v>0.7</c:v>
                  </c:pt>
                  <c:pt idx="7">
                    <c:v>0.7</c:v>
                  </c:pt>
                  <c:pt idx="8">
                    <c:v>0.7</c:v>
                  </c:pt>
                  <c:pt idx="9">
                    <c:v>0.7</c:v>
                  </c:pt>
                  <c:pt idx="10">
                    <c:v>0.7</c:v>
                  </c:pt>
                  <c:pt idx="11">
                    <c:v>0.8</c:v>
                  </c:pt>
                  <c:pt idx="12">
                    <c:v>0.8</c:v>
                  </c:pt>
                  <c:pt idx="13">
                    <c:v>0.8</c:v>
                  </c:pt>
                  <c:pt idx="14">
                    <c:v>0.8</c:v>
                  </c:pt>
                  <c:pt idx="15">
                    <c:v>0.8</c:v>
                  </c:pt>
                  <c:pt idx="16">
                    <c:v>0.8</c:v>
                  </c:pt>
                  <c:pt idx="17">
                    <c:v>0.9</c:v>
                  </c:pt>
                  <c:pt idx="18">
                    <c:v>0.9</c:v>
                  </c:pt>
                  <c:pt idx="19">
                    <c:v>0.9</c:v>
                  </c:pt>
                  <c:pt idx="20">
                    <c:v>0.9</c:v>
                  </c:pt>
                  <c:pt idx="21">
                    <c:v>0.9</c:v>
                  </c:pt>
                  <c:pt idx="22">
                    <c:v>0.9</c:v>
                  </c:pt>
                  <c:pt idx="23">
                    <c:v>0.9</c:v>
                  </c:pt>
                  <c:pt idx="24">
                    <c:v>0.9</c:v>
                  </c:pt>
                  <c:pt idx="25">
                    <c:v>0.9</c:v>
                  </c:pt>
                  <c:pt idx="26">
                    <c:v>1</c:v>
                  </c:pt>
                  <c:pt idx="27">
                    <c:v>1</c:v>
                  </c:pt>
                  <c:pt idx="28">
                    <c:v>1</c:v>
                  </c:pt>
                  <c:pt idx="29">
                    <c:v>1</c:v>
                  </c:pt>
                  <c:pt idx="30">
                    <c:v>1</c:v>
                  </c:pt>
                  <c:pt idx="31">
                    <c:v>1</c:v>
                  </c:pt>
                  <c:pt idx="32">
                    <c:v>1.1000000000000001</c:v>
                  </c:pt>
                  <c:pt idx="33">
                    <c:v>1.1000000000000001</c:v>
                  </c:pt>
                  <c:pt idx="34">
                    <c:v>1.1000000000000001</c:v>
                  </c:pt>
                  <c:pt idx="35">
                    <c:v>1.1000000000000001</c:v>
                  </c:pt>
                  <c:pt idx="36">
                    <c:v>1.1000000000000001</c:v>
                  </c:pt>
                  <c:pt idx="37">
                    <c:v>1.1000000000000001</c:v>
                  </c:pt>
                  <c:pt idx="38">
                    <c:v>1.2</c:v>
                  </c:pt>
                  <c:pt idx="39">
                    <c:v>1.2</c:v>
                  </c:pt>
                  <c:pt idx="40">
                    <c:v>1.2</c:v>
                  </c:pt>
                  <c:pt idx="41">
                    <c:v>1.2</c:v>
                  </c:pt>
                  <c:pt idx="42">
                    <c:v>1.2</c:v>
                  </c:pt>
                  <c:pt idx="43">
                    <c:v>1.2</c:v>
                  </c:pt>
                  <c:pt idx="44">
                    <c:v>1.2</c:v>
                  </c:pt>
                  <c:pt idx="45">
                    <c:v>1.2</c:v>
                  </c:pt>
                  <c:pt idx="46">
                    <c:v>1.3</c:v>
                  </c:pt>
                  <c:pt idx="47">
                    <c:v>1.3</c:v>
                  </c:pt>
                  <c:pt idx="48">
                    <c:v>1.3</c:v>
                  </c:pt>
                  <c:pt idx="49">
                    <c:v>1.3</c:v>
                  </c:pt>
                  <c:pt idx="50">
                    <c:v>1.3</c:v>
                  </c:pt>
                  <c:pt idx="51">
                    <c:v>1.3</c:v>
                  </c:pt>
                  <c:pt idx="52">
                    <c:v>1.3</c:v>
                  </c:pt>
                  <c:pt idx="53">
                    <c:v>1.3</c:v>
                  </c:pt>
                  <c:pt idx="54">
                    <c:v>1.3</c:v>
                  </c:pt>
                  <c:pt idx="55">
                    <c:v>1.3</c:v>
                  </c:pt>
                  <c:pt idx="56">
                    <c:v>1.3</c:v>
                  </c:pt>
                  <c:pt idx="57">
                    <c:v>1.3</c:v>
                  </c:pt>
                  <c:pt idx="58">
                    <c:v>1.4</c:v>
                  </c:pt>
                  <c:pt idx="59">
                    <c:v>1.4</c:v>
                  </c:pt>
                  <c:pt idx="60">
                    <c:v>1.4</c:v>
                  </c:pt>
                  <c:pt idx="61">
                    <c:v>1.4</c:v>
                  </c:pt>
                  <c:pt idx="62">
                    <c:v>1.4</c:v>
                  </c:pt>
                  <c:pt idx="63">
                    <c:v>1.4</c:v>
                  </c:pt>
                  <c:pt idx="64">
                    <c:v>1.4</c:v>
                  </c:pt>
                  <c:pt idx="65">
                    <c:v>1.4</c:v>
                  </c:pt>
                  <c:pt idx="66">
                    <c:v>1.4</c:v>
                  </c:pt>
                  <c:pt idx="67">
                    <c:v>1.4</c:v>
                  </c:pt>
                  <c:pt idx="68">
                    <c:v>1.4</c:v>
                  </c:pt>
                  <c:pt idx="69">
                    <c:v>1.4</c:v>
                  </c:pt>
                  <c:pt idx="70">
                    <c:v>1.4</c:v>
                  </c:pt>
                  <c:pt idx="71">
                    <c:v>1.4</c:v>
                  </c:pt>
                  <c:pt idx="72">
                    <c:v>1.5</c:v>
                  </c:pt>
                  <c:pt idx="73">
                    <c:v>1.5</c:v>
                  </c:pt>
                  <c:pt idx="74">
                    <c:v>1.5</c:v>
                  </c:pt>
                </c:numCache>
              </c:numRef>
            </c:minus>
          </c:errBars>
          <c:errBars>
            <c:errDir val="y"/>
            <c:errBarType val="both"/>
            <c:errValType val="cust"/>
            <c:noEndCap val="0"/>
            <c:plus>
              <c:numRef>
                <c:f>'Lagunas Solar 1996'!$D$10:$D$84</c:f>
                <c:numCache>
                  <c:formatCode>General</c:formatCode>
                  <c:ptCount val="75"/>
                  <c:pt idx="0">
                    <c:v>6.7</c:v>
                  </c:pt>
                  <c:pt idx="1">
                    <c:v>10.8</c:v>
                  </c:pt>
                  <c:pt idx="2">
                    <c:v>16</c:v>
                  </c:pt>
                  <c:pt idx="3">
                    <c:v>22</c:v>
                  </c:pt>
                  <c:pt idx="4">
                    <c:v>24</c:v>
                  </c:pt>
                  <c:pt idx="5">
                    <c:v>28</c:v>
                  </c:pt>
                  <c:pt idx="6">
                    <c:v>32</c:v>
                  </c:pt>
                  <c:pt idx="7">
                    <c:v>35</c:v>
                  </c:pt>
                  <c:pt idx="8">
                    <c:v>36</c:v>
                  </c:pt>
                  <c:pt idx="9">
                    <c:v>37</c:v>
                  </c:pt>
                  <c:pt idx="10">
                    <c:v>39</c:v>
                  </c:pt>
                  <c:pt idx="11">
                    <c:v>39</c:v>
                  </c:pt>
                  <c:pt idx="12">
                    <c:v>40</c:v>
                  </c:pt>
                  <c:pt idx="13">
                    <c:v>43</c:v>
                  </c:pt>
                  <c:pt idx="14">
                    <c:v>42</c:v>
                  </c:pt>
                  <c:pt idx="15">
                    <c:v>44</c:v>
                  </c:pt>
                  <c:pt idx="16">
                    <c:v>43</c:v>
                  </c:pt>
                  <c:pt idx="17">
                    <c:v>45</c:v>
                  </c:pt>
                  <c:pt idx="18">
                    <c:v>43</c:v>
                  </c:pt>
                  <c:pt idx="19">
                    <c:v>43</c:v>
                  </c:pt>
                  <c:pt idx="20">
                    <c:v>42</c:v>
                  </c:pt>
                  <c:pt idx="21">
                    <c:v>43</c:v>
                  </c:pt>
                  <c:pt idx="22">
                    <c:v>48</c:v>
                  </c:pt>
                  <c:pt idx="23">
                    <c:v>49</c:v>
                  </c:pt>
                  <c:pt idx="24">
                    <c:v>50</c:v>
                  </c:pt>
                  <c:pt idx="25">
                    <c:v>43</c:v>
                  </c:pt>
                  <c:pt idx="26">
                    <c:v>47</c:v>
                  </c:pt>
                  <c:pt idx="27">
                    <c:v>46</c:v>
                  </c:pt>
                  <c:pt idx="28">
                    <c:v>43</c:v>
                  </c:pt>
                  <c:pt idx="29">
                    <c:v>50</c:v>
                  </c:pt>
                  <c:pt idx="30">
                    <c:v>47</c:v>
                  </c:pt>
                  <c:pt idx="31">
                    <c:v>46</c:v>
                  </c:pt>
                  <c:pt idx="32">
                    <c:v>45</c:v>
                  </c:pt>
                  <c:pt idx="33">
                    <c:v>45</c:v>
                  </c:pt>
                  <c:pt idx="34">
                    <c:v>44</c:v>
                  </c:pt>
                  <c:pt idx="35">
                    <c:v>43</c:v>
                  </c:pt>
                  <c:pt idx="36">
                    <c:v>43</c:v>
                  </c:pt>
                  <c:pt idx="37">
                    <c:v>40</c:v>
                  </c:pt>
                  <c:pt idx="38">
                    <c:v>41</c:v>
                  </c:pt>
                  <c:pt idx="39">
                    <c:v>37</c:v>
                  </c:pt>
                  <c:pt idx="40">
                    <c:v>36</c:v>
                  </c:pt>
                  <c:pt idx="41">
                    <c:v>34</c:v>
                  </c:pt>
                  <c:pt idx="42">
                    <c:v>41</c:v>
                  </c:pt>
                  <c:pt idx="43">
                    <c:v>41</c:v>
                  </c:pt>
                  <c:pt idx="44">
                    <c:v>41</c:v>
                  </c:pt>
                  <c:pt idx="45">
                    <c:v>32</c:v>
                  </c:pt>
                  <c:pt idx="46">
                    <c:v>31</c:v>
                  </c:pt>
                  <c:pt idx="47">
                    <c:v>29</c:v>
                  </c:pt>
                  <c:pt idx="48">
                    <c:v>30</c:v>
                  </c:pt>
                  <c:pt idx="49">
                    <c:v>26</c:v>
                  </c:pt>
                  <c:pt idx="50">
                    <c:v>26</c:v>
                  </c:pt>
                  <c:pt idx="51">
                    <c:v>25</c:v>
                  </c:pt>
                  <c:pt idx="52">
                    <c:v>24</c:v>
                  </c:pt>
                  <c:pt idx="53">
                    <c:v>22</c:v>
                  </c:pt>
                  <c:pt idx="54">
                    <c:v>22</c:v>
                  </c:pt>
                  <c:pt idx="55">
                    <c:v>20</c:v>
                  </c:pt>
                  <c:pt idx="56">
                    <c:v>18</c:v>
                  </c:pt>
                  <c:pt idx="57">
                    <c:v>18</c:v>
                  </c:pt>
                  <c:pt idx="58">
                    <c:v>25</c:v>
                  </c:pt>
                  <c:pt idx="59">
                    <c:v>21</c:v>
                  </c:pt>
                  <c:pt idx="60">
                    <c:v>22</c:v>
                  </c:pt>
                  <c:pt idx="61">
                    <c:v>20</c:v>
                  </c:pt>
                  <c:pt idx="62">
                    <c:v>19</c:v>
                  </c:pt>
                  <c:pt idx="63">
                    <c:v>18</c:v>
                  </c:pt>
                  <c:pt idx="64">
                    <c:v>19</c:v>
                  </c:pt>
                  <c:pt idx="65">
                    <c:v>20</c:v>
                  </c:pt>
                  <c:pt idx="66">
                    <c:v>18</c:v>
                  </c:pt>
                  <c:pt idx="67">
                    <c:v>17</c:v>
                  </c:pt>
                  <c:pt idx="68">
                    <c:v>17</c:v>
                  </c:pt>
                  <c:pt idx="69">
                    <c:v>15</c:v>
                  </c:pt>
                  <c:pt idx="70">
                    <c:v>15</c:v>
                  </c:pt>
                  <c:pt idx="71">
                    <c:v>15</c:v>
                  </c:pt>
                  <c:pt idx="72">
                    <c:v>15</c:v>
                  </c:pt>
                  <c:pt idx="73">
                    <c:v>16</c:v>
                  </c:pt>
                  <c:pt idx="74">
                    <c:v>16</c:v>
                  </c:pt>
                </c:numCache>
              </c:numRef>
            </c:plus>
            <c:minus>
              <c:numRef>
                <c:f>'Lagunas Solar 1996'!$D$10:$D$84</c:f>
                <c:numCache>
                  <c:formatCode>General</c:formatCode>
                  <c:ptCount val="75"/>
                  <c:pt idx="0">
                    <c:v>6.7</c:v>
                  </c:pt>
                  <c:pt idx="1">
                    <c:v>10.8</c:v>
                  </c:pt>
                  <c:pt idx="2">
                    <c:v>16</c:v>
                  </c:pt>
                  <c:pt idx="3">
                    <c:v>22</c:v>
                  </c:pt>
                  <c:pt idx="4">
                    <c:v>24</c:v>
                  </c:pt>
                  <c:pt idx="5">
                    <c:v>28</c:v>
                  </c:pt>
                  <c:pt idx="6">
                    <c:v>32</c:v>
                  </c:pt>
                  <c:pt idx="7">
                    <c:v>35</c:v>
                  </c:pt>
                  <c:pt idx="8">
                    <c:v>36</c:v>
                  </c:pt>
                  <c:pt idx="9">
                    <c:v>37</c:v>
                  </c:pt>
                  <c:pt idx="10">
                    <c:v>39</c:v>
                  </c:pt>
                  <c:pt idx="11">
                    <c:v>39</c:v>
                  </c:pt>
                  <c:pt idx="12">
                    <c:v>40</c:v>
                  </c:pt>
                  <c:pt idx="13">
                    <c:v>43</c:v>
                  </c:pt>
                  <c:pt idx="14">
                    <c:v>42</c:v>
                  </c:pt>
                  <c:pt idx="15">
                    <c:v>44</c:v>
                  </c:pt>
                  <c:pt idx="16">
                    <c:v>43</c:v>
                  </c:pt>
                  <c:pt idx="17">
                    <c:v>45</c:v>
                  </c:pt>
                  <c:pt idx="18">
                    <c:v>43</c:v>
                  </c:pt>
                  <c:pt idx="19">
                    <c:v>43</c:v>
                  </c:pt>
                  <c:pt idx="20">
                    <c:v>42</c:v>
                  </c:pt>
                  <c:pt idx="21">
                    <c:v>43</c:v>
                  </c:pt>
                  <c:pt idx="22">
                    <c:v>48</c:v>
                  </c:pt>
                  <c:pt idx="23">
                    <c:v>49</c:v>
                  </c:pt>
                  <c:pt idx="24">
                    <c:v>50</c:v>
                  </c:pt>
                  <c:pt idx="25">
                    <c:v>43</c:v>
                  </c:pt>
                  <c:pt idx="26">
                    <c:v>47</c:v>
                  </c:pt>
                  <c:pt idx="27">
                    <c:v>46</c:v>
                  </c:pt>
                  <c:pt idx="28">
                    <c:v>43</c:v>
                  </c:pt>
                  <c:pt idx="29">
                    <c:v>50</c:v>
                  </c:pt>
                  <c:pt idx="30">
                    <c:v>47</c:v>
                  </c:pt>
                  <c:pt idx="31">
                    <c:v>46</c:v>
                  </c:pt>
                  <c:pt idx="32">
                    <c:v>45</c:v>
                  </c:pt>
                  <c:pt idx="33">
                    <c:v>45</c:v>
                  </c:pt>
                  <c:pt idx="34">
                    <c:v>44</c:v>
                  </c:pt>
                  <c:pt idx="35">
                    <c:v>43</c:v>
                  </c:pt>
                  <c:pt idx="36">
                    <c:v>43</c:v>
                  </c:pt>
                  <c:pt idx="37">
                    <c:v>40</c:v>
                  </c:pt>
                  <c:pt idx="38">
                    <c:v>41</c:v>
                  </c:pt>
                  <c:pt idx="39">
                    <c:v>37</c:v>
                  </c:pt>
                  <c:pt idx="40">
                    <c:v>36</c:v>
                  </c:pt>
                  <c:pt idx="41">
                    <c:v>34</c:v>
                  </c:pt>
                  <c:pt idx="42">
                    <c:v>41</c:v>
                  </c:pt>
                  <c:pt idx="43">
                    <c:v>41</c:v>
                  </c:pt>
                  <c:pt idx="44">
                    <c:v>41</c:v>
                  </c:pt>
                  <c:pt idx="45">
                    <c:v>32</c:v>
                  </c:pt>
                  <c:pt idx="46">
                    <c:v>31</c:v>
                  </c:pt>
                  <c:pt idx="47">
                    <c:v>29</c:v>
                  </c:pt>
                  <c:pt idx="48">
                    <c:v>30</c:v>
                  </c:pt>
                  <c:pt idx="49">
                    <c:v>26</c:v>
                  </c:pt>
                  <c:pt idx="50">
                    <c:v>26</c:v>
                  </c:pt>
                  <c:pt idx="51">
                    <c:v>25</c:v>
                  </c:pt>
                  <c:pt idx="52">
                    <c:v>24</c:v>
                  </c:pt>
                  <c:pt idx="53">
                    <c:v>22</c:v>
                  </c:pt>
                  <c:pt idx="54">
                    <c:v>22</c:v>
                  </c:pt>
                  <c:pt idx="55">
                    <c:v>20</c:v>
                  </c:pt>
                  <c:pt idx="56">
                    <c:v>18</c:v>
                  </c:pt>
                  <c:pt idx="57">
                    <c:v>18</c:v>
                  </c:pt>
                  <c:pt idx="58">
                    <c:v>25</c:v>
                  </c:pt>
                  <c:pt idx="59">
                    <c:v>21</c:v>
                  </c:pt>
                  <c:pt idx="60">
                    <c:v>22</c:v>
                  </c:pt>
                  <c:pt idx="61">
                    <c:v>20</c:v>
                  </c:pt>
                  <c:pt idx="62">
                    <c:v>19</c:v>
                  </c:pt>
                  <c:pt idx="63">
                    <c:v>18</c:v>
                  </c:pt>
                  <c:pt idx="64">
                    <c:v>19</c:v>
                  </c:pt>
                  <c:pt idx="65">
                    <c:v>20</c:v>
                  </c:pt>
                  <c:pt idx="66">
                    <c:v>18</c:v>
                  </c:pt>
                  <c:pt idx="67">
                    <c:v>17</c:v>
                  </c:pt>
                  <c:pt idx="68">
                    <c:v>17</c:v>
                  </c:pt>
                  <c:pt idx="69">
                    <c:v>15</c:v>
                  </c:pt>
                  <c:pt idx="70">
                    <c:v>15</c:v>
                  </c:pt>
                  <c:pt idx="71">
                    <c:v>15</c:v>
                  </c:pt>
                  <c:pt idx="72">
                    <c:v>15</c:v>
                  </c:pt>
                  <c:pt idx="73">
                    <c:v>16</c:v>
                  </c:pt>
                  <c:pt idx="74">
                    <c:v>16</c:v>
                  </c:pt>
                </c:numCache>
              </c:numRef>
            </c:minus>
          </c:errBars>
          <c:xVal>
            <c:numRef>
              <c:f>'Lagunas Solar 1996'!$A$10:$A$84</c:f>
              <c:numCache>
                <c:formatCode>General</c:formatCode>
                <c:ptCount val="75"/>
                <c:pt idx="0">
                  <c:v>9.5399999999999991</c:v>
                </c:pt>
                <c:pt idx="1">
                  <c:v>9.8699999999999992</c:v>
                </c:pt>
                <c:pt idx="2">
                  <c:v>10.199999999999999</c:v>
                </c:pt>
                <c:pt idx="3">
                  <c:v>10.5</c:v>
                </c:pt>
                <c:pt idx="4">
                  <c:v>10.8</c:v>
                </c:pt>
                <c:pt idx="5">
                  <c:v>11.1</c:v>
                </c:pt>
                <c:pt idx="6">
                  <c:v>11.4</c:v>
                </c:pt>
                <c:pt idx="7">
                  <c:v>11.7</c:v>
                </c:pt>
                <c:pt idx="8">
                  <c:v>12</c:v>
                </c:pt>
                <c:pt idx="9">
                  <c:v>12.2</c:v>
                </c:pt>
                <c:pt idx="10">
                  <c:v>12.5</c:v>
                </c:pt>
                <c:pt idx="11">
                  <c:v>12.8</c:v>
                </c:pt>
                <c:pt idx="12">
                  <c:v>13</c:v>
                </c:pt>
                <c:pt idx="13">
                  <c:v>13.3</c:v>
                </c:pt>
                <c:pt idx="14">
                  <c:v>13.5</c:v>
                </c:pt>
                <c:pt idx="15">
                  <c:v>13.8</c:v>
                </c:pt>
                <c:pt idx="16">
                  <c:v>14</c:v>
                </c:pt>
                <c:pt idx="17">
                  <c:v>14.2</c:v>
                </c:pt>
                <c:pt idx="18">
                  <c:v>14.2</c:v>
                </c:pt>
                <c:pt idx="19">
                  <c:v>14.2</c:v>
                </c:pt>
                <c:pt idx="20">
                  <c:v>14.3</c:v>
                </c:pt>
                <c:pt idx="21">
                  <c:v>14.5</c:v>
                </c:pt>
                <c:pt idx="22">
                  <c:v>14.6</c:v>
                </c:pt>
                <c:pt idx="23">
                  <c:v>14.6</c:v>
                </c:pt>
                <c:pt idx="24">
                  <c:v>14.6</c:v>
                </c:pt>
                <c:pt idx="25">
                  <c:v>14.8</c:v>
                </c:pt>
                <c:pt idx="26">
                  <c:v>16</c:v>
                </c:pt>
                <c:pt idx="27">
                  <c:v>16</c:v>
                </c:pt>
                <c:pt idx="28">
                  <c:v>16</c:v>
                </c:pt>
                <c:pt idx="29">
                  <c:v>17</c:v>
                </c:pt>
                <c:pt idx="30">
                  <c:v>17</c:v>
                </c:pt>
                <c:pt idx="31">
                  <c:v>17</c:v>
                </c:pt>
                <c:pt idx="32">
                  <c:v>17.899999999999999</c:v>
                </c:pt>
                <c:pt idx="33">
                  <c:v>18.100000000000001</c:v>
                </c:pt>
                <c:pt idx="34">
                  <c:v>18.3</c:v>
                </c:pt>
                <c:pt idx="35">
                  <c:v>18.5</c:v>
                </c:pt>
                <c:pt idx="36">
                  <c:v>18.7</c:v>
                </c:pt>
                <c:pt idx="37">
                  <c:v>19.100000000000001</c:v>
                </c:pt>
                <c:pt idx="38">
                  <c:v>19.2</c:v>
                </c:pt>
                <c:pt idx="39">
                  <c:v>19.399999999999999</c:v>
                </c:pt>
                <c:pt idx="40">
                  <c:v>19.600000000000001</c:v>
                </c:pt>
                <c:pt idx="41">
                  <c:v>19.8</c:v>
                </c:pt>
                <c:pt idx="42">
                  <c:v>20.2</c:v>
                </c:pt>
                <c:pt idx="43">
                  <c:v>20.2</c:v>
                </c:pt>
                <c:pt idx="44">
                  <c:v>20.2</c:v>
                </c:pt>
                <c:pt idx="45">
                  <c:v>20.7</c:v>
                </c:pt>
                <c:pt idx="46">
                  <c:v>20.9</c:v>
                </c:pt>
                <c:pt idx="47">
                  <c:v>21</c:v>
                </c:pt>
                <c:pt idx="48">
                  <c:v>21.2</c:v>
                </c:pt>
                <c:pt idx="49">
                  <c:v>21.4</c:v>
                </c:pt>
                <c:pt idx="50">
                  <c:v>21.6</c:v>
                </c:pt>
                <c:pt idx="51">
                  <c:v>22</c:v>
                </c:pt>
                <c:pt idx="52">
                  <c:v>22.1</c:v>
                </c:pt>
                <c:pt idx="53">
                  <c:v>22.3</c:v>
                </c:pt>
                <c:pt idx="54">
                  <c:v>22.3</c:v>
                </c:pt>
                <c:pt idx="55">
                  <c:v>22.4</c:v>
                </c:pt>
                <c:pt idx="56">
                  <c:v>22.4</c:v>
                </c:pt>
                <c:pt idx="57">
                  <c:v>22.4</c:v>
                </c:pt>
                <c:pt idx="58">
                  <c:v>22.5</c:v>
                </c:pt>
                <c:pt idx="59">
                  <c:v>22.5</c:v>
                </c:pt>
                <c:pt idx="60">
                  <c:v>22.7</c:v>
                </c:pt>
                <c:pt idx="61">
                  <c:v>22.7</c:v>
                </c:pt>
                <c:pt idx="62">
                  <c:v>22.8</c:v>
                </c:pt>
                <c:pt idx="63">
                  <c:v>22.8</c:v>
                </c:pt>
                <c:pt idx="64">
                  <c:v>23</c:v>
                </c:pt>
                <c:pt idx="65">
                  <c:v>23</c:v>
                </c:pt>
                <c:pt idx="66">
                  <c:v>23.3</c:v>
                </c:pt>
                <c:pt idx="67">
                  <c:v>23.5</c:v>
                </c:pt>
                <c:pt idx="68">
                  <c:v>23.6</c:v>
                </c:pt>
                <c:pt idx="69">
                  <c:v>23.8</c:v>
                </c:pt>
                <c:pt idx="70">
                  <c:v>23.9</c:v>
                </c:pt>
                <c:pt idx="71">
                  <c:v>24.1</c:v>
                </c:pt>
                <c:pt idx="72">
                  <c:v>24.6</c:v>
                </c:pt>
                <c:pt idx="73">
                  <c:v>24.6</c:v>
                </c:pt>
                <c:pt idx="74">
                  <c:v>24.6</c:v>
                </c:pt>
              </c:numCache>
            </c:numRef>
          </c:xVal>
          <c:yVal>
            <c:numRef>
              <c:f>'Lagunas Solar 1996'!$C$10:$C$84</c:f>
              <c:numCache>
                <c:formatCode>General</c:formatCode>
                <c:ptCount val="75"/>
                <c:pt idx="0">
                  <c:v>51.8</c:v>
                </c:pt>
                <c:pt idx="1">
                  <c:v>83.3</c:v>
                </c:pt>
                <c:pt idx="2">
                  <c:v>124</c:v>
                </c:pt>
                <c:pt idx="3">
                  <c:v>166</c:v>
                </c:pt>
                <c:pt idx="4">
                  <c:v>188</c:v>
                </c:pt>
                <c:pt idx="5">
                  <c:v>216</c:v>
                </c:pt>
                <c:pt idx="6">
                  <c:v>243</c:v>
                </c:pt>
                <c:pt idx="7">
                  <c:v>269</c:v>
                </c:pt>
                <c:pt idx="8">
                  <c:v>279</c:v>
                </c:pt>
                <c:pt idx="9">
                  <c:v>288</c:v>
                </c:pt>
                <c:pt idx="10">
                  <c:v>297</c:v>
                </c:pt>
                <c:pt idx="11">
                  <c:v>303</c:v>
                </c:pt>
                <c:pt idx="12">
                  <c:v>304</c:v>
                </c:pt>
                <c:pt idx="13">
                  <c:v>327</c:v>
                </c:pt>
                <c:pt idx="14">
                  <c:v>326</c:v>
                </c:pt>
                <c:pt idx="15">
                  <c:v>338</c:v>
                </c:pt>
                <c:pt idx="16">
                  <c:v>327</c:v>
                </c:pt>
                <c:pt idx="17">
                  <c:v>345</c:v>
                </c:pt>
                <c:pt idx="18">
                  <c:v>335</c:v>
                </c:pt>
                <c:pt idx="19">
                  <c:v>335</c:v>
                </c:pt>
                <c:pt idx="20">
                  <c:v>325</c:v>
                </c:pt>
                <c:pt idx="21">
                  <c:v>329</c:v>
                </c:pt>
                <c:pt idx="22">
                  <c:v>370</c:v>
                </c:pt>
                <c:pt idx="23">
                  <c:v>379</c:v>
                </c:pt>
                <c:pt idx="24">
                  <c:v>388</c:v>
                </c:pt>
                <c:pt idx="25">
                  <c:v>329</c:v>
                </c:pt>
                <c:pt idx="26">
                  <c:v>364</c:v>
                </c:pt>
                <c:pt idx="27">
                  <c:v>351</c:v>
                </c:pt>
                <c:pt idx="28">
                  <c:v>327</c:v>
                </c:pt>
                <c:pt idx="29">
                  <c:v>381</c:v>
                </c:pt>
                <c:pt idx="30">
                  <c:v>362</c:v>
                </c:pt>
                <c:pt idx="31">
                  <c:v>352</c:v>
                </c:pt>
                <c:pt idx="32">
                  <c:v>346</c:v>
                </c:pt>
                <c:pt idx="33">
                  <c:v>343</c:v>
                </c:pt>
                <c:pt idx="34">
                  <c:v>340</c:v>
                </c:pt>
                <c:pt idx="35">
                  <c:v>334</c:v>
                </c:pt>
                <c:pt idx="36">
                  <c:v>330</c:v>
                </c:pt>
                <c:pt idx="37">
                  <c:v>310</c:v>
                </c:pt>
                <c:pt idx="38">
                  <c:v>314</c:v>
                </c:pt>
                <c:pt idx="39">
                  <c:v>285</c:v>
                </c:pt>
                <c:pt idx="40">
                  <c:v>273</c:v>
                </c:pt>
                <c:pt idx="41">
                  <c:v>261</c:v>
                </c:pt>
                <c:pt idx="42">
                  <c:v>312</c:v>
                </c:pt>
                <c:pt idx="43">
                  <c:v>319</c:v>
                </c:pt>
                <c:pt idx="44">
                  <c:v>316</c:v>
                </c:pt>
                <c:pt idx="45">
                  <c:v>243</c:v>
                </c:pt>
                <c:pt idx="46">
                  <c:v>239</c:v>
                </c:pt>
                <c:pt idx="47">
                  <c:v>222</c:v>
                </c:pt>
                <c:pt idx="48">
                  <c:v>232</c:v>
                </c:pt>
                <c:pt idx="49">
                  <c:v>203</c:v>
                </c:pt>
                <c:pt idx="50">
                  <c:v>201</c:v>
                </c:pt>
                <c:pt idx="51">
                  <c:v>195</c:v>
                </c:pt>
                <c:pt idx="52">
                  <c:v>183</c:v>
                </c:pt>
                <c:pt idx="53">
                  <c:v>167</c:v>
                </c:pt>
                <c:pt idx="54">
                  <c:v>171</c:v>
                </c:pt>
                <c:pt idx="55">
                  <c:v>150</c:v>
                </c:pt>
                <c:pt idx="56">
                  <c:v>137</c:v>
                </c:pt>
                <c:pt idx="57">
                  <c:v>139</c:v>
                </c:pt>
                <c:pt idx="58">
                  <c:v>189</c:v>
                </c:pt>
                <c:pt idx="59">
                  <c:v>163</c:v>
                </c:pt>
                <c:pt idx="60">
                  <c:v>168</c:v>
                </c:pt>
                <c:pt idx="61">
                  <c:v>151</c:v>
                </c:pt>
                <c:pt idx="62">
                  <c:v>148</c:v>
                </c:pt>
                <c:pt idx="63">
                  <c:v>141</c:v>
                </c:pt>
                <c:pt idx="64">
                  <c:v>143</c:v>
                </c:pt>
                <c:pt idx="65">
                  <c:v>152</c:v>
                </c:pt>
                <c:pt idx="66">
                  <c:v>141</c:v>
                </c:pt>
                <c:pt idx="67">
                  <c:v>131</c:v>
                </c:pt>
                <c:pt idx="68">
                  <c:v>133</c:v>
                </c:pt>
                <c:pt idx="69">
                  <c:v>113</c:v>
                </c:pt>
                <c:pt idx="70">
                  <c:v>118</c:v>
                </c:pt>
                <c:pt idx="71">
                  <c:v>113</c:v>
                </c:pt>
                <c:pt idx="72">
                  <c:v>118</c:v>
                </c:pt>
                <c:pt idx="73">
                  <c:v>124</c:v>
                </c:pt>
                <c:pt idx="74">
                  <c:v>120</c:v>
                </c:pt>
              </c:numCache>
            </c:numRef>
          </c:yVal>
          <c:smooth val="0"/>
        </c:ser>
        <c:ser>
          <c:idx val="1"/>
          <c:order val="3"/>
          <c:tx>
            <c:v>Scholten, ARI 51 (1999)</c:v>
          </c:tx>
          <c:spPr>
            <a:ln w="28575">
              <a:noFill/>
            </a:ln>
          </c:spPr>
          <c:marker>
            <c:symbol val="circle"/>
            <c:size val="4"/>
            <c:spPr>
              <a:solidFill>
                <a:srgbClr val="FFFF00"/>
              </a:solidFill>
              <a:ln>
                <a:solidFill>
                  <a:schemeClr val="tx2">
                    <a:lumMod val="75000"/>
                  </a:schemeClr>
                </a:solidFill>
              </a:ln>
            </c:spPr>
          </c:marker>
          <c:errBars>
            <c:errDir val="x"/>
            <c:errBarType val="both"/>
            <c:errValType val="cust"/>
            <c:noEndCap val="0"/>
            <c:plus>
              <c:numRef>
                <c:f>'Scholten 1999'!$B$10:$B$36</c:f>
                <c:numCache>
                  <c:formatCode>General</c:formatCode>
                  <c:ptCount val="27"/>
                  <c:pt idx="0">
                    <c:v>0.7</c:v>
                  </c:pt>
                  <c:pt idx="1">
                    <c:v>0.6</c:v>
                  </c:pt>
                  <c:pt idx="2">
                    <c:v>0.5</c:v>
                  </c:pt>
                  <c:pt idx="3">
                    <c:v>0.4</c:v>
                  </c:pt>
                  <c:pt idx="4">
                    <c:v>1.3</c:v>
                  </c:pt>
                  <c:pt idx="5">
                    <c:v>1.2</c:v>
                  </c:pt>
                  <c:pt idx="6">
                    <c:v>1.1000000000000001</c:v>
                  </c:pt>
                  <c:pt idx="7">
                    <c:v>0.6</c:v>
                  </c:pt>
                  <c:pt idx="8">
                    <c:v>0.9</c:v>
                  </c:pt>
                  <c:pt idx="9">
                    <c:v>0.5</c:v>
                  </c:pt>
                  <c:pt idx="10">
                    <c:v>0.9</c:v>
                  </c:pt>
                  <c:pt idx="11">
                    <c:v>0.5</c:v>
                  </c:pt>
                  <c:pt idx="12">
                    <c:v>0.5</c:v>
                  </c:pt>
                  <c:pt idx="13">
                    <c:v>0.5</c:v>
                  </c:pt>
                  <c:pt idx="14">
                    <c:v>0.5</c:v>
                  </c:pt>
                  <c:pt idx="15">
                    <c:v>0.4</c:v>
                  </c:pt>
                  <c:pt idx="16">
                    <c:v>0.4</c:v>
                  </c:pt>
                  <c:pt idx="17">
                    <c:v>0.5</c:v>
                  </c:pt>
                  <c:pt idx="18">
                    <c:v>0.4</c:v>
                  </c:pt>
                  <c:pt idx="19">
                    <c:v>0.4</c:v>
                  </c:pt>
                  <c:pt idx="20">
                    <c:v>1.4</c:v>
                  </c:pt>
                  <c:pt idx="21">
                    <c:v>0.4</c:v>
                  </c:pt>
                  <c:pt idx="22">
                    <c:v>1.3</c:v>
                  </c:pt>
                  <c:pt idx="23">
                    <c:v>1.2</c:v>
                  </c:pt>
                  <c:pt idx="24">
                    <c:v>1.1000000000000001</c:v>
                  </c:pt>
                  <c:pt idx="25">
                    <c:v>1</c:v>
                  </c:pt>
                  <c:pt idx="26">
                    <c:v>1</c:v>
                  </c:pt>
                </c:numCache>
              </c:numRef>
            </c:plus>
            <c:minus>
              <c:numRef>
                <c:f>'Scholten 1999'!$B$10:$B$36</c:f>
                <c:numCache>
                  <c:formatCode>General</c:formatCode>
                  <c:ptCount val="27"/>
                  <c:pt idx="0">
                    <c:v>0.7</c:v>
                  </c:pt>
                  <c:pt idx="1">
                    <c:v>0.6</c:v>
                  </c:pt>
                  <c:pt idx="2">
                    <c:v>0.5</c:v>
                  </c:pt>
                  <c:pt idx="3">
                    <c:v>0.4</c:v>
                  </c:pt>
                  <c:pt idx="4">
                    <c:v>1.3</c:v>
                  </c:pt>
                  <c:pt idx="5">
                    <c:v>1.2</c:v>
                  </c:pt>
                  <c:pt idx="6">
                    <c:v>1.1000000000000001</c:v>
                  </c:pt>
                  <c:pt idx="7">
                    <c:v>0.6</c:v>
                  </c:pt>
                  <c:pt idx="8">
                    <c:v>0.9</c:v>
                  </c:pt>
                  <c:pt idx="9">
                    <c:v>0.5</c:v>
                  </c:pt>
                  <c:pt idx="10">
                    <c:v>0.9</c:v>
                  </c:pt>
                  <c:pt idx="11">
                    <c:v>0.5</c:v>
                  </c:pt>
                  <c:pt idx="12">
                    <c:v>0.5</c:v>
                  </c:pt>
                  <c:pt idx="13">
                    <c:v>0.5</c:v>
                  </c:pt>
                  <c:pt idx="14">
                    <c:v>0.5</c:v>
                  </c:pt>
                  <c:pt idx="15">
                    <c:v>0.4</c:v>
                  </c:pt>
                  <c:pt idx="16">
                    <c:v>0.4</c:v>
                  </c:pt>
                  <c:pt idx="17">
                    <c:v>0.5</c:v>
                  </c:pt>
                  <c:pt idx="18">
                    <c:v>0.4</c:v>
                  </c:pt>
                  <c:pt idx="19">
                    <c:v>0.4</c:v>
                  </c:pt>
                  <c:pt idx="20">
                    <c:v>1.4</c:v>
                  </c:pt>
                  <c:pt idx="21">
                    <c:v>0.4</c:v>
                  </c:pt>
                  <c:pt idx="22">
                    <c:v>1.3</c:v>
                  </c:pt>
                  <c:pt idx="23">
                    <c:v>1.2</c:v>
                  </c:pt>
                  <c:pt idx="24">
                    <c:v>1.1000000000000001</c:v>
                  </c:pt>
                  <c:pt idx="25">
                    <c:v>1</c:v>
                  </c:pt>
                  <c:pt idx="26">
                    <c:v>1</c:v>
                  </c:pt>
                </c:numCache>
              </c:numRef>
            </c:minus>
          </c:errBars>
          <c:errBars>
            <c:errDir val="y"/>
            <c:errBarType val="both"/>
            <c:errValType val="cust"/>
            <c:noEndCap val="0"/>
            <c:plus>
              <c:numRef>
                <c:f>'Scholten 1999'!$D$10:$D$36</c:f>
                <c:numCache>
                  <c:formatCode>General</c:formatCode>
                  <c:ptCount val="27"/>
                  <c:pt idx="0">
                    <c:v>0.1</c:v>
                  </c:pt>
                  <c:pt idx="1">
                    <c:v>24.9</c:v>
                  </c:pt>
                  <c:pt idx="2">
                    <c:v>33.5</c:v>
                  </c:pt>
                  <c:pt idx="3">
                    <c:v>43.7</c:v>
                  </c:pt>
                  <c:pt idx="4">
                    <c:v>22.3</c:v>
                  </c:pt>
                  <c:pt idx="5">
                    <c:v>24.9</c:v>
                  </c:pt>
                  <c:pt idx="6">
                    <c:v>16.8</c:v>
                  </c:pt>
                  <c:pt idx="7">
                    <c:v>7.5</c:v>
                  </c:pt>
                  <c:pt idx="8">
                    <c:v>7.1</c:v>
                  </c:pt>
                  <c:pt idx="9">
                    <c:v>5.9</c:v>
                  </c:pt>
                  <c:pt idx="10">
                    <c:v>5.4</c:v>
                  </c:pt>
                  <c:pt idx="11">
                    <c:v>4.3</c:v>
                  </c:pt>
                  <c:pt idx="12">
                    <c:v>5.2</c:v>
                  </c:pt>
                  <c:pt idx="13">
                    <c:v>4.0999999999999996</c:v>
                  </c:pt>
                  <c:pt idx="14">
                    <c:v>4.5</c:v>
                  </c:pt>
                  <c:pt idx="15">
                    <c:v>4.2</c:v>
                  </c:pt>
                  <c:pt idx="16">
                    <c:v>3.9</c:v>
                  </c:pt>
                  <c:pt idx="17">
                    <c:v>5</c:v>
                  </c:pt>
                  <c:pt idx="18">
                    <c:v>4.7</c:v>
                  </c:pt>
                  <c:pt idx="19">
                    <c:v>4.0999999999999996</c:v>
                  </c:pt>
                  <c:pt idx="20">
                    <c:v>3.2</c:v>
                  </c:pt>
                  <c:pt idx="21">
                    <c:v>3.2</c:v>
                  </c:pt>
                  <c:pt idx="22">
                    <c:v>2.6</c:v>
                  </c:pt>
                  <c:pt idx="23">
                    <c:v>3</c:v>
                  </c:pt>
                  <c:pt idx="24">
                    <c:v>2.4</c:v>
                  </c:pt>
                  <c:pt idx="25">
                    <c:v>2.6</c:v>
                  </c:pt>
                  <c:pt idx="26">
                    <c:v>2.1</c:v>
                  </c:pt>
                </c:numCache>
              </c:numRef>
            </c:plus>
            <c:minus>
              <c:numRef>
                <c:f>'Scholten 1999'!$D$10:$D$36</c:f>
                <c:numCache>
                  <c:formatCode>General</c:formatCode>
                  <c:ptCount val="27"/>
                  <c:pt idx="0">
                    <c:v>0.1</c:v>
                  </c:pt>
                  <c:pt idx="1">
                    <c:v>24.9</c:v>
                  </c:pt>
                  <c:pt idx="2">
                    <c:v>33.5</c:v>
                  </c:pt>
                  <c:pt idx="3">
                    <c:v>43.7</c:v>
                  </c:pt>
                  <c:pt idx="4">
                    <c:v>22.3</c:v>
                  </c:pt>
                  <c:pt idx="5">
                    <c:v>24.9</c:v>
                  </c:pt>
                  <c:pt idx="6">
                    <c:v>16.8</c:v>
                  </c:pt>
                  <c:pt idx="7">
                    <c:v>7.5</c:v>
                  </c:pt>
                  <c:pt idx="8">
                    <c:v>7.1</c:v>
                  </c:pt>
                  <c:pt idx="9">
                    <c:v>5.9</c:v>
                  </c:pt>
                  <c:pt idx="10">
                    <c:v>5.4</c:v>
                  </c:pt>
                  <c:pt idx="11">
                    <c:v>4.3</c:v>
                  </c:pt>
                  <c:pt idx="12">
                    <c:v>5.2</c:v>
                  </c:pt>
                  <c:pt idx="13">
                    <c:v>4.0999999999999996</c:v>
                  </c:pt>
                  <c:pt idx="14">
                    <c:v>4.5</c:v>
                  </c:pt>
                  <c:pt idx="15">
                    <c:v>4.2</c:v>
                  </c:pt>
                  <c:pt idx="16">
                    <c:v>3.9</c:v>
                  </c:pt>
                  <c:pt idx="17">
                    <c:v>5</c:v>
                  </c:pt>
                  <c:pt idx="18">
                    <c:v>4.7</c:v>
                  </c:pt>
                  <c:pt idx="19">
                    <c:v>4.0999999999999996</c:v>
                  </c:pt>
                  <c:pt idx="20">
                    <c:v>3.2</c:v>
                  </c:pt>
                  <c:pt idx="21">
                    <c:v>3.2</c:v>
                  </c:pt>
                  <c:pt idx="22">
                    <c:v>2.6</c:v>
                  </c:pt>
                  <c:pt idx="23">
                    <c:v>3</c:v>
                  </c:pt>
                  <c:pt idx="24">
                    <c:v>2.4</c:v>
                  </c:pt>
                  <c:pt idx="25">
                    <c:v>2.6</c:v>
                  </c:pt>
                  <c:pt idx="26">
                    <c:v>2.1</c:v>
                  </c:pt>
                </c:numCache>
              </c:numRef>
            </c:minus>
          </c:errBars>
          <c:xVal>
            <c:numRef>
              <c:f>'Scholten 1999'!$A$10:$A$36</c:f>
              <c:numCache>
                <c:formatCode>0.0</c:formatCode>
                <c:ptCount val="27"/>
                <c:pt idx="0">
                  <c:v>7.2</c:v>
                </c:pt>
                <c:pt idx="1">
                  <c:v>10.199999999999999</c:v>
                </c:pt>
                <c:pt idx="2">
                  <c:v>12.8</c:v>
                </c:pt>
                <c:pt idx="3">
                  <c:v>14.6</c:v>
                </c:pt>
                <c:pt idx="4">
                  <c:v>16.3</c:v>
                </c:pt>
                <c:pt idx="5">
                  <c:v>19.100000000000001</c:v>
                </c:pt>
                <c:pt idx="6">
                  <c:v>21.7</c:v>
                </c:pt>
                <c:pt idx="7">
                  <c:v>23.3</c:v>
                </c:pt>
                <c:pt idx="8">
                  <c:v>24.9</c:v>
                </c:pt>
                <c:pt idx="9">
                  <c:v>26.3</c:v>
                </c:pt>
                <c:pt idx="10">
                  <c:v>28.6</c:v>
                </c:pt>
                <c:pt idx="11">
                  <c:v>29.1</c:v>
                </c:pt>
                <c:pt idx="12">
                  <c:v>30.9</c:v>
                </c:pt>
                <c:pt idx="13">
                  <c:v>31.9</c:v>
                </c:pt>
                <c:pt idx="14">
                  <c:v>34.1</c:v>
                </c:pt>
                <c:pt idx="15">
                  <c:v>34.5</c:v>
                </c:pt>
                <c:pt idx="16">
                  <c:v>37</c:v>
                </c:pt>
                <c:pt idx="17">
                  <c:v>37.1</c:v>
                </c:pt>
                <c:pt idx="18" formatCode="General">
                  <c:v>39.9</c:v>
                </c:pt>
                <c:pt idx="19" formatCode="General">
                  <c:v>42.6</c:v>
                </c:pt>
                <c:pt idx="20" formatCode="General">
                  <c:v>42.7</c:v>
                </c:pt>
                <c:pt idx="21" formatCode="General">
                  <c:v>45.2</c:v>
                </c:pt>
                <c:pt idx="22" formatCode="General">
                  <c:v>47.6</c:v>
                </c:pt>
                <c:pt idx="23" formatCode="General">
                  <c:v>52.1</c:v>
                </c:pt>
                <c:pt idx="24" formatCode="General">
                  <c:v>56.7</c:v>
                </c:pt>
                <c:pt idx="25" formatCode="General">
                  <c:v>60.7</c:v>
                </c:pt>
                <c:pt idx="26" formatCode="General">
                  <c:v>64.8</c:v>
                </c:pt>
              </c:numCache>
            </c:numRef>
          </c:xVal>
          <c:yVal>
            <c:numRef>
              <c:f>'Scholten 1999'!$C$10:$C$36</c:f>
              <c:numCache>
                <c:formatCode>0.0</c:formatCode>
                <c:ptCount val="27"/>
                <c:pt idx="0">
                  <c:v>0.4</c:v>
                </c:pt>
                <c:pt idx="1">
                  <c:v>117.6</c:v>
                </c:pt>
                <c:pt idx="2">
                  <c:v>158.19999999999999</c:v>
                </c:pt>
                <c:pt idx="3">
                  <c:v>195</c:v>
                </c:pt>
                <c:pt idx="4">
                  <c:v>180.1</c:v>
                </c:pt>
                <c:pt idx="5">
                  <c:v>188.7</c:v>
                </c:pt>
                <c:pt idx="6">
                  <c:v>108</c:v>
                </c:pt>
                <c:pt idx="7">
                  <c:v>52</c:v>
                </c:pt>
                <c:pt idx="8">
                  <c:v>31.3</c:v>
                </c:pt>
                <c:pt idx="9" formatCode="General">
                  <c:v>31.1</c:v>
                </c:pt>
                <c:pt idx="10" formatCode="General">
                  <c:v>19.100000000000001</c:v>
                </c:pt>
                <c:pt idx="11" formatCode="General">
                  <c:v>20.6</c:v>
                </c:pt>
                <c:pt idx="12" formatCode="General">
                  <c:v>20.3</c:v>
                </c:pt>
                <c:pt idx="13" formatCode="General">
                  <c:v>17.5</c:v>
                </c:pt>
                <c:pt idx="14" formatCode="General">
                  <c:v>16.399999999999999</c:v>
                </c:pt>
                <c:pt idx="15" formatCode="General">
                  <c:v>20.2</c:v>
                </c:pt>
                <c:pt idx="16" formatCode="General">
                  <c:v>17.399999999999999</c:v>
                </c:pt>
                <c:pt idx="17" formatCode="General">
                  <c:v>18.5</c:v>
                </c:pt>
                <c:pt idx="18" formatCode="General">
                  <c:v>17.5</c:v>
                </c:pt>
                <c:pt idx="19" formatCode="General">
                  <c:v>14.2</c:v>
                </c:pt>
                <c:pt idx="20" formatCode="General">
                  <c:v>13.1</c:v>
                </c:pt>
                <c:pt idx="21" formatCode="General">
                  <c:v>10.5</c:v>
                </c:pt>
                <c:pt idx="22" formatCode="General">
                  <c:v>10.199999999999999</c:v>
                </c:pt>
                <c:pt idx="23" formatCode="General">
                  <c:v>13</c:v>
                </c:pt>
                <c:pt idx="24" formatCode="General">
                  <c:v>10.6</c:v>
                </c:pt>
                <c:pt idx="25" formatCode="General">
                  <c:v>10.1</c:v>
                </c:pt>
                <c:pt idx="26" formatCode="General">
                  <c:v>9.8000000000000007</c:v>
                </c:pt>
              </c:numCache>
            </c:numRef>
          </c:yVal>
          <c:smooth val="0"/>
        </c:ser>
        <c:ser>
          <c:idx val="2"/>
          <c:order val="4"/>
          <c:tx>
            <c:v>Takacs, JRNC 257 (2003)</c:v>
          </c:tx>
          <c:spPr>
            <a:ln w="28575">
              <a:noFill/>
            </a:ln>
          </c:spPr>
          <c:marker>
            <c:symbol val="triangle"/>
            <c:size val="5"/>
            <c:spPr>
              <a:solidFill>
                <a:schemeClr val="tx1"/>
              </a:solidFill>
              <a:ln>
                <a:noFill/>
              </a:ln>
            </c:spPr>
          </c:marker>
          <c:errBars>
            <c:errDir val="y"/>
            <c:errBarType val="both"/>
            <c:errValType val="cust"/>
            <c:noEndCap val="0"/>
            <c:plus>
              <c:numRef>
                <c:f>'Takacs 2003'!$D$10:$D$33</c:f>
                <c:numCache>
                  <c:formatCode>General</c:formatCode>
                  <c:ptCount val="24"/>
                  <c:pt idx="0">
                    <c:v>0.7</c:v>
                  </c:pt>
                  <c:pt idx="1">
                    <c:v>11.5</c:v>
                  </c:pt>
                  <c:pt idx="2">
                    <c:v>39.200000000000003</c:v>
                  </c:pt>
                  <c:pt idx="3">
                    <c:v>32.5</c:v>
                  </c:pt>
                  <c:pt idx="4">
                    <c:v>33.4</c:v>
                  </c:pt>
                  <c:pt idx="5">
                    <c:v>33.4</c:v>
                  </c:pt>
                  <c:pt idx="6">
                    <c:v>29.4</c:v>
                  </c:pt>
                  <c:pt idx="7">
                    <c:v>18.3</c:v>
                  </c:pt>
                  <c:pt idx="8">
                    <c:v>24.1</c:v>
                  </c:pt>
                  <c:pt idx="9">
                    <c:v>12.7</c:v>
                  </c:pt>
                  <c:pt idx="10">
                    <c:v>18.7</c:v>
                  </c:pt>
                  <c:pt idx="11">
                    <c:v>10.3</c:v>
                  </c:pt>
                  <c:pt idx="12">
                    <c:v>10.8</c:v>
                  </c:pt>
                  <c:pt idx="13">
                    <c:v>5.0999999999999996</c:v>
                  </c:pt>
                  <c:pt idx="14">
                    <c:v>8.1</c:v>
                  </c:pt>
                  <c:pt idx="15">
                    <c:v>3.7</c:v>
                  </c:pt>
                  <c:pt idx="16">
                    <c:v>2.1</c:v>
                  </c:pt>
                  <c:pt idx="17">
                    <c:v>1.9</c:v>
                  </c:pt>
                  <c:pt idx="18">
                    <c:v>1.6</c:v>
                  </c:pt>
                  <c:pt idx="19">
                    <c:v>1.9</c:v>
                  </c:pt>
                  <c:pt idx="20">
                    <c:v>2.4</c:v>
                  </c:pt>
                  <c:pt idx="21">
                    <c:v>1.7</c:v>
                  </c:pt>
                  <c:pt idx="22">
                    <c:v>2.4</c:v>
                  </c:pt>
                  <c:pt idx="23">
                    <c:v>2.2999999999999998</c:v>
                  </c:pt>
                </c:numCache>
              </c:numRef>
            </c:plus>
            <c:minus>
              <c:numRef>
                <c:f>'Takacs 2003'!$D$10:$D$33</c:f>
                <c:numCache>
                  <c:formatCode>General</c:formatCode>
                  <c:ptCount val="24"/>
                  <c:pt idx="0">
                    <c:v>0.7</c:v>
                  </c:pt>
                  <c:pt idx="1">
                    <c:v>11.5</c:v>
                  </c:pt>
                  <c:pt idx="2">
                    <c:v>39.200000000000003</c:v>
                  </c:pt>
                  <c:pt idx="3">
                    <c:v>32.5</c:v>
                  </c:pt>
                  <c:pt idx="4">
                    <c:v>33.4</c:v>
                  </c:pt>
                  <c:pt idx="5">
                    <c:v>33.4</c:v>
                  </c:pt>
                  <c:pt idx="6">
                    <c:v>29.4</c:v>
                  </c:pt>
                  <c:pt idx="7">
                    <c:v>18.3</c:v>
                  </c:pt>
                  <c:pt idx="8">
                    <c:v>24.1</c:v>
                  </c:pt>
                  <c:pt idx="9">
                    <c:v>12.7</c:v>
                  </c:pt>
                  <c:pt idx="10">
                    <c:v>18.7</c:v>
                  </c:pt>
                  <c:pt idx="11">
                    <c:v>10.3</c:v>
                  </c:pt>
                  <c:pt idx="12">
                    <c:v>10.8</c:v>
                  </c:pt>
                  <c:pt idx="13">
                    <c:v>5.0999999999999996</c:v>
                  </c:pt>
                  <c:pt idx="14">
                    <c:v>8.1</c:v>
                  </c:pt>
                  <c:pt idx="15">
                    <c:v>3.7</c:v>
                  </c:pt>
                  <c:pt idx="16">
                    <c:v>2.1</c:v>
                  </c:pt>
                  <c:pt idx="17">
                    <c:v>1.9</c:v>
                  </c:pt>
                  <c:pt idx="18">
                    <c:v>1.6</c:v>
                  </c:pt>
                  <c:pt idx="19">
                    <c:v>1.9</c:v>
                  </c:pt>
                  <c:pt idx="20">
                    <c:v>2.4</c:v>
                  </c:pt>
                  <c:pt idx="21">
                    <c:v>1.7</c:v>
                  </c:pt>
                  <c:pt idx="22">
                    <c:v>2.4</c:v>
                  </c:pt>
                  <c:pt idx="23">
                    <c:v>2.2999999999999998</c:v>
                  </c:pt>
                </c:numCache>
              </c:numRef>
            </c:minus>
          </c:errBars>
          <c:errBars>
            <c:errDir val="x"/>
            <c:errBarType val="both"/>
            <c:errValType val="cust"/>
            <c:noEndCap val="0"/>
            <c:plus>
              <c:numRef>
                <c:f>'Takacs 2003'!$B$10:$B$33</c:f>
                <c:numCache>
                  <c:formatCode>General</c:formatCode>
                  <c:ptCount val="24"/>
                  <c:pt idx="0">
                    <c:v>0.78</c:v>
                  </c:pt>
                  <c:pt idx="1">
                    <c:v>0.71</c:v>
                  </c:pt>
                  <c:pt idx="2">
                    <c:v>0.64</c:v>
                  </c:pt>
                  <c:pt idx="3">
                    <c:v>0.57999999999999996</c:v>
                  </c:pt>
                  <c:pt idx="4">
                    <c:v>0.53</c:v>
                  </c:pt>
                  <c:pt idx="5">
                    <c:v>0.48</c:v>
                  </c:pt>
                  <c:pt idx="6">
                    <c:v>0.44</c:v>
                  </c:pt>
                  <c:pt idx="7">
                    <c:v>0.76</c:v>
                  </c:pt>
                  <c:pt idx="8">
                    <c:v>0.4</c:v>
                  </c:pt>
                  <c:pt idx="9">
                    <c:v>0.7</c:v>
                  </c:pt>
                  <c:pt idx="10">
                    <c:v>0.36</c:v>
                  </c:pt>
                  <c:pt idx="11">
                    <c:v>0.65</c:v>
                  </c:pt>
                  <c:pt idx="12">
                    <c:v>0.33</c:v>
                  </c:pt>
                  <c:pt idx="13">
                    <c:v>0.6</c:v>
                  </c:pt>
                  <c:pt idx="14">
                    <c:v>0.3</c:v>
                  </c:pt>
                  <c:pt idx="15">
                    <c:v>0.56000000000000005</c:v>
                  </c:pt>
                  <c:pt idx="16">
                    <c:v>0.51</c:v>
                  </c:pt>
                  <c:pt idx="17">
                    <c:v>0.48</c:v>
                  </c:pt>
                  <c:pt idx="18">
                    <c:v>0.44</c:v>
                  </c:pt>
                  <c:pt idx="19">
                    <c:v>0.41</c:v>
                  </c:pt>
                  <c:pt idx="20">
                    <c:v>0.38</c:v>
                  </c:pt>
                  <c:pt idx="21">
                    <c:v>0.35</c:v>
                  </c:pt>
                  <c:pt idx="22">
                    <c:v>0.32</c:v>
                  </c:pt>
                  <c:pt idx="23">
                    <c:v>0.3</c:v>
                  </c:pt>
                </c:numCache>
              </c:numRef>
            </c:plus>
            <c:minus>
              <c:numRef>
                <c:f>'Takacs 2003'!$B$10:$B$33</c:f>
                <c:numCache>
                  <c:formatCode>General</c:formatCode>
                  <c:ptCount val="24"/>
                  <c:pt idx="0">
                    <c:v>0.78</c:v>
                  </c:pt>
                  <c:pt idx="1">
                    <c:v>0.71</c:v>
                  </c:pt>
                  <c:pt idx="2">
                    <c:v>0.64</c:v>
                  </c:pt>
                  <c:pt idx="3">
                    <c:v>0.57999999999999996</c:v>
                  </c:pt>
                  <c:pt idx="4">
                    <c:v>0.53</c:v>
                  </c:pt>
                  <c:pt idx="5">
                    <c:v>0.48</c:v>
                  </c:pt>
                  <c:pt idx="6">
                    <c:v>0.44</c:v>
                  </c:pt>
                  <c:pt idx="7">
                    <c:v>0.76</c:v>
                  </c:pt>
                  <c:pt idx="8">
                    <c:v>0.4</c:v>
                  </c:pt>
                  <c:pt idx="9">
                    <c:v>0.7</c:v>
                  </c:pt>
                  <c:pt idx="10">
                    <c:v>0.36</c:v>
                  </c:pt>
                  <c:pt idx="11">
                    <c:v>0.65</c:v>
                  </c:pt>
                  <c:pt idx="12">
                    <c:v>0.33</c:v>
                  </c:pt>
                  <c:pt idx="13">
                    <c:v>0.6</c:v>
                  </c:pt>
                  <c:pt idx="14">
                    <c:v>0.3</c:v>
                  </c:pt>
                  <c:pt idx="15">
                    <c:v>0.56000000000000005</c:v>
                  </c:pt>
                  <c:pt idx="16">
                    <c:v>0.51</c:v>
                  </c:pt>
                  <c:pt idx="17">
                    <c:v>0.48</c:v>
                  </c:pt>
                  <c:pt idx="18">
                    <c:v>0.44</c:v>
                  </c:pt>
                  <c:pt idx="19">
                    <c:v>0.41</c:v>
                  </c:pt>
                  <c:pt idx="20">
                    <c:v>0.38</c:v>
                  </c:pt>
                  <c:pt idx="21">
                    <c:v>0.35</c:v>
                  </c:pt>
                  <c:pt idx="22">
                    <c:v>0.32</c:v>
                  </c:pt>
                  <c:pt idx="23">
                    <c:v>0.3</c:v>
                  </c:pt>
                </c:numCache>
              </c:numRef>
            </c:minus>
          </c:errBars>
          <c:xVal>
            <c:numRef>
              <c:f>'Takacs 2003'!$A$10:$A$33</c:f>
              <c:numCache>
                <c:formatCode>General</c:formatCode>
                <c:ptCount val="24"/>
                <c:pt idx="0">
                  <c:v>5.7</c:v>
                </c:pt>
                <c:pt idx="1">
                  <c:v>9</c:v>
                </c:pt>
                <c:pt idx="2">
                  <c:v>11.6</c:v>
                </c:pt>
                <c:pt idx="3">
                  <c:v>13.8</c:v>
                </c:pt>
                <c:pt idx="4">
                  <c:v>15.7</c:v>
                </c:pt>
                <c:pt idx="5">
                  <c:v>17.5</c:v>
                </c:pt>
                <c:pt idx="6">
                  <c:v>19.2</c:v>
                </c:pt>
                <c:pt idx="7">
                  <c:v>19.8</c:v>
                </c:pt>
                <c:pt idx="8">
                  <c:v>20.7</c:v>
                </c:pt>
                <c:pt idx="9">
                  <c:v>21.4</c:v>
                </c:pt>
                <c:pt idx="10">
                  <c:v>22.2</c:v>
                </c:pt>
                <c:pt idx="11">
                  <c:v>22.8</c:v>
                </c:pt>
                <c:pt idx="12">
                  <c:v>23.6</c:v>
                </c:pt>
                <c:pt idx="13">
                  <c:v>24.3</c:v>
                </c:pt>
                <c:pt idx="14">
                  <c:v>24.9</c:v>
                </c:pt>
                <c:pt idx="15">
                  <c:v>26.1</c:v>
                </c:pt>
                <c:pt idx="16">
                  <c:v>27.8</c:v>
                </c:pt>
                <c:pt idx="17">
                  <c:v>29.4</c:v>
                </c:pt>
                <c:pt idx="18">
                  <c:v>31</c:v>
                </c:pt>
                <c:pt idx="19">
                  <c:v>32.5</c:v>
                </c:pt>
                <c:pt idx="20">
                  <c:v>33.9</c:v>
                </c:pt>
                <c:pt idx="21">
                  <c:v>35.299999999999997</c:v>
                </c:pt>
                <c:pt idx="22">
                  <c:v>36.5</c:v>
                </c:pt>
                <c:pt idx="23">
                  <c:v>37.9</c:v>
                </c:pt>
              </c:numCache>
            </c:numRef>
          </c:xVal>
          <c:yVal>
            <c:numRef>
              <c:f>'Takacs 2003'!$C$10:$C$33</c:f>
              <c:numCache>
                <c:formatCode>General</c:formatCode>
                <c:ptCount val="24"/>
                <c:pt idx="0">
                  <c:v>0.7</c:v>
                </c:pt>
                <c:pt idx="1">
                  <c:v>34.700000000000003</c:v>
                </c:pt>
                <c:pt idx="2">
                  <c:v>173.5</c:v>
                </c:pt>
                <c:pt idx="3">
                  <c:v>205.8</c:v>
                </c:pt>
                <c:pt idx="4">
                  <c:v>211.2</c:v>
                </c:pt>
                <c:pt idx="5">
                  <c:v>208.3</c:v>
                </c:pt>
                <c:pt idx="6">
                  <c:v>184.6</c:v>
                </c:pt>
                <c:pt idx="7">
                  <c:v>163.19999999999999</c:v>
                </c:pt>
                <c:pt idx="8">
                  <c:v>150.9</c:v>
                </c:pt>
                <c:pt idx="9">
                  <c:v>113.4</c:v>
                </c:pt>
                <c:pt idx="10">
                  <c:v>113.5</c:v>
                </c:pt>
                <c:pt idx="11">
                  <c:v>91.7</c:v>
                </c:pt>
                <c:pt idx="12">
                  <c:v>63.5</c:v>
                </c:pt>
                <c:pt idx="13">
                  <c:v>45.5</c:v>
                </c:pt>
                <c:pt idx="14">
                  <c:v>49.7</c:v>
                </c:pt>
                <c:pt idx="15">
                  <c:v>33.4</c:v>
                </c:pt>
                <c:pt idx="16">
                  <c:v>18.3</c:v>
                </c:pt>
                <c:pt idx="17">
                  <c:v>17.100000000000001</c:v>
                </c:pt>
                <c:pt idx="18">
                  <c:v>14.5</c:v>
                </c:pt>
                <c:pt idx="19">
                  <c:v>17.100000000000001</c:v>
                </c:pt>
                <c:pt idx="20">
                  <c:v>21</c:v>
                </c:pt>
                <c:pt idx="21">
                  <c:v>15.4</c:v>
                </c:pt>
                <c:pt idx="22">
                  <c:v>21.5</c:v>
                </c:pt>
                <c:pt idx="23">
                  <c:v>20.9</c:v>
                </c:pt>
              </c:numCache>
            </c:numRef>
          </c:yVal>
          <c:smooth val="0"/>
        </c:ser>
        <c:ser>
          <c:idx val="12"/>
          <c:order val="5"/>
          <c:tx>
            <c:v>Khandaker, JKPS 48 (2006)</c:v>
          </c:tx>
          <c:spPr>
            <a:ln w="28575">
              <a:noFill/>
            </a:ln>
          </c:spPr>
          <c:marker>
            <c:symbol val="diamond"/>
            <c:size val="5"/>
            <c:spPr>
              <a:solidFill>
                <a:srgbClr val="00FF00"/>
              </a:solidFill>
              <a:ln>
                <a:solidFill>
                  <a:schemeClr val="tx1"/>
                </a:solidFill>
              </a:ln>
            </c:spPr>
          </c:marker>
          <c:errBars>
            <c:errDir val="y"/>
            <c:errBarType val="both"/>
            <c:errValType val="cust"/>
            <c:noEndCap val="0"/>
            <c:plus>
              <c:numRef>
                <c:f>'Khandaker 2006'!$C$9:$C$12</c:f>
                <c:numCache>
                  <c:formatCode>General</c:formatCode>
                  <c:ptCount val="4"/>
                  <c:pt idx="0">
                    <c:v>9.0399999999999991</c:v>
                  </c:pt>
                  <c:pt idx="1">
                    <c:v>11.96</c:v>
                  </c:pt>
                  <c:pt idx="2">
                    <c:v>10.030000000000001</c:v>
                  </c:pt>
                  <c:pt idx="3">
                    <c:v>7.3</c:v>
                  </c:pt>
                </c:numCache>
              </c:numRef>
            </c:plus>
            <c:minus>
              <c:numRef>
                <c:f>'Khandaker 2006'!$C$9:$C$12</c:f>
                <c:numCache>
                  <c:formatCode>General</c:formatCode>
                  <c:ptCount val="4"/>
                  <c:pt idx="0">
                    <c:v>9.0399999999999991</c:v>
                  </c:pt>
                  <c:pt idx="1">
                    <c:v>11.96</c:v>
                  </c:pt>
                  <c:pt idx="2">
                    <c:v>10.030000000000001</c:v>
                  </c:pt>
                  <c:pt idx="3">
                    <c:v>7.3</c:v>
                  </c:pt>
                </c:numCache>
              </c:numRef>
            </c:minus>
          </c:errBars>
          <c:xVal>
            <c:numRef>
              <c:f>'Khandaker 2006'!$A$9:$A$12</c:f>
              <c:numCache>
                <c:formatCode>General</c:formatCode>
                <c:ptCount val="4"/>
                <c:pt idx="0">
                  <c:v>16.311</c:v>
                </c:pt>
                <c:pt idx="1">
                  <c:v>19.931000000000001</c:v>
                </c:pt>
                <c:pt idx="2">
                  <c:v>23.251999999999999</c:v>
                </c:pt>
                <c:pt idx="3">
                  <c:v>26.234999999999999</c:v>
                </c:pt>
              </c:numCache>
            </c:numRef>
          </c:xVal>
          <c:yVal>
            <c:numRef>
              <c:f>'Khandaker 2006'!$B$9:$B$12</c:f>
              <c:numCache>
                <c:formatCode>General</c:formatCode>
                <c:ptCount val="4"/>
                <c:pt idx="0">
                  <c:v>109</c:v>
                </c:pt>
                <c:pt idx="1">
                  <c:v>146</c:v>
                </c:pt>
                <c:pt idx="2">
                  <c:v>123</c:v>
                </c:pt>
                <c:pt idx="3">
                  <c:v>76.38000000000001</c:v>
                </c:pt>
              </c:numCache>
            </c:numRef>
          </c:yVal>
          <c:smooth val="0"/>
        </c:ser>
        <c:ser>
          <c:idx val="3"/>
          <c:order val="6"/>
          <c:tx>
            <c:v>Khandaker, NIMB 262 (2007)</c:v>
          </c:tx>
          <c:spPr>
            <a:ln w="28575">
              <a:noFill/>
            </a:ln>
          </c:spPr>
          <c:marker>
            <c:symbol val="star"/>
            <c:size val="5"/>
            <c:spPr>
              <a:ln>
                <a:solidFill>
                  <a:schemeClr val="tx2">
                    <a:lumMod val="50000"/>
                  </a:schemeClr>
                </a:solidFill>
              </a:ln>
            </c:spPr>
          </c:marker>
          <c:errBars>
            <c:errDir val="x"/>
            <c:errBarType val="both"/>
            <c:errValType val="cust"/>
            <c:noEndCap val="0"/>
            <c:plus>
              <c:numRef>
                <c:f>'Khandaker 2007'!$B$9:$B$23</c:f>
                <c:numCache>
                  <c:formatCode>General</c:formatCode>
                  <c:ptCount val="15"/>
                  <c:pt idx="0">
                    <c:v>0.8</c:v>
                  </c:pt>
                  <c:pt idx="1">
                    <c:v>0.9</c:v>
                  </c:pt>
                  <c:pt idx="2">
                    <c:v>0.7</c:v>
                  </c:pt>
                  <c:pt idx="3">
                    <c:v>0.8</c:v>
                  </c:pt>
                  <c:pt idx="4">
                    <c:v>0.7</c:v>
                  </c:pt>
                  <c:pt idx="5">
                    <c:v>0.8</c:v>
                  </c:pt>
                  <c:pt idx="6">
                    <c:v>0.4</c:v>
                  </c:pt>
                  <c:pt idx="7">
                    <c:v>0.7</c:v>
                  </c:pt>
                  <c:pt idx="8">
                    <c:v>0.7</c:v>
                  </c:pt>
                  <c:pt idx="9">
                    <c:v>0.6</c:v>
                  </c:pt>
                  <c:pt idx="10">
                    <c:v>0.6</c:v>
                  </c:pt>
                  <c:pt idx="11">
                    <c:v>0.4</c:v>
                  </c:pt>
                  <c:pt idx="12">
                    <c:v>0.5</c:v>
                  </c:pt>
                  <c:pt idx="13">
                    <c:v>0.4</c:v>
                  </c:pt>
                  <c:pt idx="14">
                    <c:v>0.3</c:v>
                  </c:pt>
                </c:numCache>
              </c:numRef>
            </c:plus>
            <c:minus>
              <c:numRef>
                <c:f>'Khandaker 2007'!$B$9:$B$23</c:f>
                <c:numCache>
                  <c:formatCode>General</c:formatCode>
                  <c:ptCount val="15"/>
                  <c:pt idx="0">
                    <c:v>0.8</c:v>
                  </c:pt>
                  <c:pt idx="1">
                    <c:v>0.9</c:v>
                  </c:pt>
                  <c:pt idx="2">
                    <c:v>0.7</c:v>
                  </c:pt>
                  <c:pt idx="3">
                    <c:v>0.8</c:v>
                  </c:pt>
                  <c:pt idx="4">
                    <c:v>0.7</c:v>
                  </c:pt>
                  <c:pt idx="5">
                    <c:v>0.8</c:v>
                  </c:pt>
                  <c:pt idx="6">
                    <c:v>0.4</c:v>
                  </c:pt>
                  <c:pt idx="7">
                    <c:v>0.7</c:v>
                  </c:pt>
                  <c:pt idx="8">
                    <c:v>0.7</c:v>
                  </c:pt>
                  <c:pt idx="9">
                    <c:v>0.6</c:v>
                  </c:pt>
                  <c:pt idx="10">
                    <c:v>0.6</c:v>
                  </c:pt>
                  <c:pt idx="11">
                    <c:v>0.4</c:v>
                  </c:pt>
                  <c:pt idx="12">
                    <c:v>0.5</c:v>
                  </c:pt>
                  <c:pt idx="13">
                    <c:v>0.4</c:v>
                  </c:pt>
                  <c:pt idx="14">
                    <c:v>0.3</c:v>
                  </c:pt>
                </c:numCache>
              </c:numRef>
            </c:minus>
          </c:errBars>
          <c:errBars>
            <c:errDir val="y"/>
            <c:errBarType val="both"/>
            <c:errValType val="cust"/>
            <c:noEndCap val="0"/>
            <c:plus>
              <c:numRef>
                <c:f>'Khandaker 2007'!$D$9:$D$23</c:f>
                <c:numCache>
                  <c:formatCode>General</c:formatCode>
                  <c:ptCount val="15"/>
                  <c:pt idx="0">
                    <c:v>7.2</c:v>
                  </c:pt>
                  <c:pt idx="1">
                    <c:v>18.8</c:v>
                  </c:pt>
                  <c:pt idx="2">
                    <c:v>20.7</c:v>
                  </c:pt>
                  <c:pt idx="3">
                    <c:v>21.9</c:v>
                  </c:pt>
                  <c:pt idx="4">
                    <c:v>13.4</c:v>
                  </c:pt>
                  <c:pt idx="5">
                    <c:v>15.299999999999999</c:v>
                  </c:pt>
                  <c:pt idx="6">
                    <c:v>9.4</c:v>
                  </c:pt>
                  <c:pt idx="7">
                    <c:v>12.7</c:v>
                  </c:pt>
                  <c:pt idx="8">
                    <c:v>9.2999999999999989</c:v>
                  </c:pt>
                  <c:pt idx="9">
                    <c:v>8.4</c:v>
                  </c:pt>
                  <c:pt idx="10">
                    <c:v>8.4</c:v>
                  </c:pt>
                  <c:pt idx="11">
                    <c:v>7.9</c:v>
                  </c:pt>
                  <c:pt idx="12">
                    <c:v>7.3</c:v>
                  </c:pt>
                  <c:pt idx="13">
                    <c:v>7.2</c:v>
                  </c:pt>
                  <c:pt idx="14">
                    <c:v>7</c:v>
                  </c:pt>
                </c:numCache>
              </c:numRef>
            </c:plus>
            <c:minus>
              <c:numRef>
                <c:f>'Khandaker 2007'!$D$9:$D$23</c:f>
                <c:numCache>
                  <c:formatCode>General</c:formatCode>
                  <c:ptCount val="15"/>
                  <c:pt idx="0">
                    <c:v>7.2</c:v>
                  </c:pt>
                  <c:pt idx="1">
                    <c:v>18.8</c:v>
                  </c:pt>
                  <c:pt idx="2">
                    <c:v>20.7</c:v>
                  </c:pt>
                  <c:pt idx="3">
                    <c:v>21.9</c:v>
                  </c:pt>
                  <c:pt idx="4">
                    <c:v>13.4</c:v>
                  </c:pt>
                  <c:pt idx="5">
                    <c:v>15.299999999999999</c:v>
                  </c:pt>
                  <c:pt idx="6">
                    <c:v>9.4</c:v>
                  </c:pt>
                  <c:pt idx="7">
                    <c:v>12.7</c:v>
                  </c:pt>
                  <c:pt idx="8">
                    <c:v>9.2999999999999989</c:v>
                  </c:pt>
                  <c:pt idx="9">
                    <c:v>8.4</c:v>
                  </c:pt>
                  <c:pt idx="10">
                    <c:v>8.4</c:v>
                  </c:pt>
                  <c:pt idx="11">
                    <c:v>7.9</c:v>
                  </c:pt>
                  <c:pt idx="12">
                    <c:v>7.3</c:v>
                  </c:pt>
                  <c:pt idx="13">
                    <c:v>7.2</c:v>
                  </c:pt>
                  <c:pt idx="14">
                    <c:v>7</c:v>
                  </c:pt>
                </c:numCache>
              </c:numRef>
            </c:minus>
          </c:errBars>
          <c:xVal>
            <c:numRef>
              <c:f>'Khandaker 2007'!$A$9:$A$23</c:f>
              <c:numCache>
                <c:formatCode>General</c:formatCode>
                <c:ptCount val="15"/>
                <c:pt idx="0">
                  <c:v>9.8000000000000007</c:v>
                </c:pt>
                <c:pt idx="1">
                  <c:v>12.2</c:v>
                </c:pt>
                <c:pt idx="2">
                  <c:v>14.4</c:v>
                </c:pt>
                <c:pt idx="3">
                  <c:v>17.899999999999999</c:v>
                </c:pt>
                <c:pt idx="4">
                  <c:v>18.7</c:v>
                </c:pt>
                <c:pt idx="5">
                  <c:v>21</c:v>
                </c:pt>
                <c:pt idx="6">
                  <c:v>22.9</c:v>
                </c:pt>
                <c:pt idx="7">
                  <c:v>23</c:v>
                </c:pt>
                <c:pt idx="8">
                  <c:v>24.9</c:v>
                </c:pt>
                <c:pt idx="9">
                  <c:v>27.2</c:v>
                </c:pt>
                <c:pt idx="10">
                  <c:v>27.4</c:v>
                </c:pt>
                <c:pt idx="11">
                  <c:v>28.9</c:v>
                </c:pt>
                <c:pt idx="12">
                  <c:v>32</c:v>
                </c:pt>
                <c:pt idx="13">
                  <c:v>35.6</c:v>
                </c:pt>
                <c:pt idx="14">
                  <c:v>38.6</c:v>
                </c:pt>
              </c:numCache>
            </c:numRef>
          </c:xVal>
          <c:yVal>
            <c:numRef>
              <c:f>'Khandaker 2007'!$C$9:$C$23</c:f>
              <c:numCache>
                <c:formatCode>General</c:formatCode>
                <c:ptCount val="15"/>
                <c:pt idx="0">
                  <c:v>49.8</c:v>
                </c:pt>
                <c:pt idx="1">
                  <c:v>163.20000000000002</c:v>
                </c:pt>
                <c:pt idx="2">
                  <c:v>189.5</c:v>
                </c:pt>
                <c:pt idx="3">
                  <c:v>203.5</c:v>
                </c:pt>
                <c:pt idx="4">
                  <c:v>166.5</c:v>
                </c:pt>
                <c:pt idx="5">
                  <c:v>130.70000000000002</c:v>
                </c:pt>
                <c:pt idx="6">
                  <c:v>63.9</c:v>
                </c:pt>
                <c:pt idx="7">
                  <c:v>83.8</c:v>
                </c:pt>
                <c:pt idx="8">
                  <c:v>62.8</c:v>
                </c:pt>
                <c:pt idx="9">
                  <c:v>54.800000000000004</c:v>
                </c:pt>
                <c:pt idx="10">
                  <c:v>56.099999999999994</c:v>
                </c:pt>
                <c:pt idx="11">
                  <c:v>53.199999999999996</c:v>
                </c:pt>
                <c:pt idx="12">
                  <c:v>44.8</c:v>
                </c:pt>
                <c:pt idx="13">
                  <c:v>41.8</c:v>
                </c:pt>
                <c:pt idx="14">
                  <c:v>39.199999999999996</c:v>
                </c:pt>
              </c:numCache>
            </c:numRef>
          </c:yVal>
          <c:smooth val="0"/>
        </c:ser>
        <c:ser>
          <c:idx val="0"/>
          <c:order val="7"/>
          <c:tx>
            <c:v>Challan, JNRP 2 (2007)</c:v>
          </c:tx>
          <c:spPr>
            <a:ln w="28575">
              <a:noFill/>
            </a:ln>
          </c:spPr>
          <c:marker>
            <c:symbol val="circle"/>
            <c:size val="4"/>
            <c:spPr>
              <a:noFill/>
              <a:ln w="12700">
                <a:solidFill>
                  <a:srgbClr val="002060"/>
                </a:solidFill>
              </a:ln>
            </c:spPr>
          </c:marker>
          <c:errBars>
            <c:errDir val="y"/>
            <c:errBarType val="both"/>
            <c:errValType val="cust"/>
            <c:noEndCap val="0"/>
            <c:plus>
              <c:numRef>
                <c:f>'Challan 2007'!$D$9:$D$29</c:f>
                <c:numCache>
                  <c:formatCode>General</c:formatCode>
                  <c:ptCount val="21"/>
                  <c:pt idx="0">
                    <c:v>3.0114226375908602</c:v>
                  </c:pt>
                  <c:pt idx="1">
                    <c:v>4.8805815160955301</c:v>
                  </c:pt>
                  <c:pt idx="2">
                    <c:v>6.6458982346832798</c:v>
                  </c:pt>
                  <c:pt idx="3">
                    <c:v>11.318795430945</c:v>
                  </c:pt>
                  <c:pt idx="4">
                    <c:v>14.8494288681205</c:v>
                  </c:pt>
                  <c:pt idx="5">
                    <c:v>14.953271028037401</c:v>
                  </c:pt>
                  <c:pt idx="6">
                    <c:v>18.899273104880599</c:v>
                  </c:pt>
                  <c:pt idx="7">
                    <c:v>27.1028037383178</c:v>
                  </c:pt>
                  <c:pt idx="8">
                    <c:v>30.7372793354102</c:v>
                  </c:pt>
                  <c:pt idx="9">
                    <c:v>29.802699896157801</c:v>
                  </c:pt>
                  <c:pt idx="10">
                    <c:v>30.944963655243999</c:v>
                  </c:pt>
                  <c:pt idx="11">
                    <c:v>39.563862928348897</c:v>
                  </c:pt>
                  <c:pt idx="12">
                    <c:v>38.629283489096601</c:v>
                  </c:pt>
                  <c:pt idx="13">
                    <c:v>39.044652128764298</c:v>
                  </c:pt>
                  <c:pt idx="14">
                    <c:v>41.8483904465213</c:v>
                  </c:pt>
                  <c:pt idx="15">
                    <c:v>38.317757009345797</c:v>
                  </c:pt>
                  <c:pt idx="16">
                    <c:v>38.940809968847397</c:v>
                  </c:pt>
                  <c:pt idx="17">
                    <c:v>38.213914849428903</c:v>
                  </c:pt>
                  <c:pt idx="18">
                    <c:v>37.798546209761199</c:v>
                  </c:pt>
                  <c:pt idx="19">
                    <c:v>38.006230529595001</c:v>
                  </c:pt>
                  <c:pt idx="20">
                    <c:v>39.667705088265798</c:v>
                  </c:pt>
                </c:numCache>
              </c:numRef>
            </c:plus>
            <c:minus>
              <c:numRef>
                <c:f>'Challan 2007'!$D$9:$D$29</c:f>
                <c:numCache>
                  <c:formatCode>General</c:formatCode>
                  <c:ptCount val="21"/>
                  <c:pt idx="0">
                    <c:v>3.0114226375908602</c:v>
                  </c:pt>
                  <c:pt idx="1">
                    <c:v>4.8805815160955301</c:v>
                  </c:pt>
                  <c:pt idx="2">
                    <c:v>6.6458982346832798</c:v>
                  </c:pt>
                  <c:pt idx="3">
                    <c:v>11.318795430945</c:v>
                  </c:pt>
                  <c:pt idx="4">
                    <c:v>14.8494288681205</c:v>
                  </c:pt>
                  <c:pt idx="5">
                    <c:v>14.953271028037401</c:v>
                  </c:pt>
                  <c:pt idx="6">
                    <c:v>18.899273104880599</c:v>
                  </c:pt>
                  <c:pt idx="7">
                    <c:v>27.1028037383178</c:v>
                  </c:pt>
                  <c:pt idx="8">
                    <c:v>30.7372793354102</c:v>
                  </c:pt>
                  <c:pt idx="9">
                    <c:v>29.802699896157801</c:v>
                  </c:pt>
                  <c:pt idx="10">
                    <c:v>30.944963655243999</c:v>
                  </c:pt>
                  <c:pt idx="11">
                    <c:v>39.563862928348897</c:v>
                  </c:pt>
                  <c:pt idx="12">
                    <c:v>38.629283489096601</c:v>
                  </c:pt>
                  <c:pt idx="13">
                    <c:v>39.044652128764298</c:v>
                  </c:pt>
                  <c:pt idx="14">
                    <c:v>41.8483904465213</c:v>
                  </c:pt>
                  <c:pt idx="15">
                    <c:v>38.317757009345797</c:v>
                  </c:pt>
                  <c:pt idx="16">
                    <c:v>38.940809968847397</c:v>
                  </c:pt>
                  <c:pt idx="17">
                    <c:v>38.213914849428903</c:v>
                  </c:pt>
                  <c:pt idx="18">
                    <c:v>37.798546209761199</c:v>
                  </c:pt>
                  <c:pt idx="19">
                    <c:v>38.006230529595001</c:v>
                  </c:pt>
                  <c:pt idx="20">
                    <c:v>39.667705088265798</c:v>
                  </c:pt>
                </c:numCache>
              </c:numRef>
            </c:minus>
          </c:errBars>
          <c:errBars>
            <c:errDir val="x"/>
            <c:errBarType val="both"/>
            <c:errValType val="cust"/>
            <c:noEndCap val="0"/>
            <c:plus>
              <c:numRef>
                <c:f>'Challan 2007'!$B$9:$B$29</c:f>
                <c:numCache>
                  <c:formatCode>General</c:formatCode>
                  <c:ptCount val="21"/>
                  <c:pt idx="0">
                    <c:v>0.34</c:v>
                  </c:pt>
                  <c:pt idx="1">
                    <c:v>0.37</c:v>
                  </c:pt>
                  <c:pt idx="2">
                    <c:v>0.39</c:v>
                  </c:pt>
                  <c:pt idx="3">
                    <c:v>0.4</c:v>
                  </c:pt>
                  <c:pt idx="4">
                    <c:v>0.44</c:v>
                  </c:pt>
                  <c:pt idx="5">
                    <c:v>0.45</c:v>
                  </c:pt>
                  <c:pt idx="6">
                    <c:v>0.45</c:v>
                  </c:pt>
                  <c:pt idx="7">
                    <c:v>0.49</c:v>
                  </c:pt>
                  <c:pt idx="8">
                    <c:v>0.5</c:v>
                  </c:pt>
                  <c:pt idx="9">
                    <c:v>0.52</c:v>
                  </c:pt>
                  <c:pt idx="10">
                    <c:v>0.53</c:v>
                  </c:pt>
                  <c:pt idx="11">
                    <c:v>0.54</c:v>
                  </c:pt>
                  <c:pt idx="12">
                    <c:v>0.56999999999999995</c:v>
                  </c:pt>
                  <c:pt idx="13">
                    <c:v>0.57999999999999996</c:v>
                  </c:pt>
                  <c:pt idx="14">
                    <c:v>0.59</c:v>
                  </c:pt>
                  <c:pt idx="15">
                    <c:v>0.64</c:v>
                  </c:pt>
                  <c:pt idx="16">
                    <c:v>0.66</c:v>
                  </c:pt>
                  <c:pt idx="17">
                    <c:v>0.68</c:v>
                  </c:pt>
                  <c:pt idx="18">
                    <c:v>0.71</c:v>
                  </c:pt>
                  <c:pt idx="19">
                    <c:v>0.73</c:v>
                  </c:pt>
                  <c:pt idx="20">
                    <c:v>0.75</c:v>
                  </c:pt>
                </c:numCache>
              </c:numRef>
            </c:plus>
            <c:minus>
              <c:numRef>
                <c:f>'Challan 2007'!$B$9:$B$29</c:f>
                <c:numCache>
                  <c:formatCode>General</c:formatCode>
                  <c:ptCount val="21"/>
                  <c:pt idx="0">
                    <c:v>0.34</c:v>
                  </c:pt>
                  <c:pt idx="1">
                    <c:v>0.37</c:v>
                  </c:pt>
                  <c:pt idx="2">
                    <c:v>0.39</c:v>
                  </c:pt>
                  <c:pt idx="3">
                    <c:v>0.4</c:v>
                  </c:pt>
                  <c:pt idx="4">
                    <c:v>0.44</c:v>
                  </c:pt>
                  <c:pt idx="5">
                    <c:v>0.45</c:v>
                  </c:pt>
                  <c:pt idx="6">
                    <c:v>0.45</c:v>
                  </c:pt>
                  <c:pt idx="7">
                    <c:v>0.49</c:v>
                  </c:pt>
                  <c:pt idx="8">
                    <c:v>0.5</c:v>
                  </c:pt>
                  <c:pt idx="9">
                    <c:v>0.52</c:v>
                  </c:pt>
                  <c:pt idx="10">
                    <c:v>0.53</c:v>
                  </c:pt>
                  <c:pt idx="11">
                    <c:v>0.54</c:v>
                  </c:pt>
                  <c:pt idx="12">
                    <c:v>0.56999999999999995</c:v>
                  </c:pt>
                  <c:pt idx="13">
                    <c:v>0.57999999999999996</c:v>
                  </c:pt>
                  <c:pt idx="14">
                    <c:v>0.59</c:v>
                  </c:pt>
                  <c:pt idx="15">
                    <c:v>0.64</c:v>
                  </c:pt>
                  <c:pt idx="16">
                    <c:v>0.66</c:v>
                  </c:pt>
                  <c:pt idx="17">
                    <c:v>0.68</c:v>
                  </c:pt>
                  <c:pt idx="18">
                    <c:v>0.71</c:v>
                  </c:pt>
                  <c:pt idx="19">
                    <c:v>0.73</c:v>
                  </c:pt>
                  <c:pt idx="20">
                    <c:v>0.75</c:v>
                  </c:pt>
                </c:numCache>
              </c:numRef>
            </c:minus>
          </c:errBars>
          <c:xVal>
            <c:numRef>
              <c:f>'Challan 2007'!$A$9:$A$29</c:f>
              <c:numCache>
                <c:formatCode>General</c:formatCode>
                <c:ptCount val="21"/>
                <c:pt idx="0">
                  <c:v>8.11</c:v>
                </c:pt>
                <c:pt idx="1">
                  <c:v>8.73</c:v>
                </c:pt>
                <c:pt idx="2">
                  <c:v>9.1</c:v>
                </c:pt>
                <c:pt idx="3">
                  <c:v>9.4600000000000009</c:v>
                </c:pt>
                <c:pt idx="4">
                  <c:v>10.34</c:v>
                </c:pt>
                <c:pt idx="5">
                  <c:v>10.54</c:v>
                </c:pt>
                <c:pt idx="6">
                  <c:v>10.67</c:v>
                </c:pt>
                <c:pt idx="7">
                  <c:v>11.49</c:v>
                </c:pt>
                <c:pt idx="8">
                  <c:v>11.79</c:v>
                </c:pt>
                <c:pt idx="9">
                  <c:v>12.15</c:v>
                </c:pt>
                <c:pt idx="10">
                  <c:v>12.56</c:v>
                </c:pt>
                <c:pt idx="11">
                  <c:v>12.84</c:v>
                </c:pt>
                <c:pt idx="12">
                  <c:v>13.56</c:v>
                </c:pt>
                <c:pt idx="13">
                  <c:v>13.62</c:v>
                </c:pt>
                <c:pt idx="14">
                  <c:v>13.83</c:v>
                </c:pt>
                <c:pt idx="15">
                  <c:v>14.98</c:v>
                </c:pt>
                <c:pt idx="16">
                  <c:v>15.56</c:v>
                </c:pt>
                <c:pt idx="17">
                  <c:v>16.12</c:v>
                </c:pt>
                <c:pt idx="18">
                  <c:v>16.670000000000002</c:v>
                </c:pt>
                <c:pt idx="19">
                  <c:v>17.21</c:v>
                </c:pt>
                <c:pt idx="20">
                  <c:v>17.739999999999998</c:v>
                </c:pt>
              </c:numCache>
            </c:numRef>
          </c:xVal>
          <c:yVal>
            <c:numRef>
              <c:f>'Challan 2007'!$C$9:$C$29</c:f>
              <c:numCache>
                <c:formatCode>0.00</c:formatCode>
                <c:ptCount val="21"/>
                <c:pt idx="0">
                  <c:v>14.641744548286599</c:v>
                </c:pt>
                <c:pt idx="1">
                  <c:v>36.448598130841098</c:v>
                </c:pt>
                <c:pt idx="2">
                  <c:v>49.948078920041503</c:v>
                </c:pt>
                <c:pt idx="3">
                  <c:v>85.254413291796496</c:v>
                </c:pt>
                <c:pt idx="4">
                  <c:v>111.318795430945</c:v>
                </c:pt>
                <c:pt idx="5">
                  <c:v>122.84527518172401</c:v>
                </c:pt>
                <c:pt idx="6">
                  <c:v>155.867082035306</c:v>
                </c:pt>
                <c:pt idx="7">
                  <c:v>223.57217030114199</c:v>
                </c:pt>
                <c:pt idx="8">
                  <c:v>253.47871235721701</c:v>
                </c:pt>
                <c:pt idx="9">
                  <c:v>264.69366562824501</c:v>
                </c:pt>
                <c:pt idx="10">
                  <c:v>274.55867082035297</c:v>
                </c:pt>
                <c:pt idx="11">
                  <c:v>351.29802699896197</c:v>
                </c:pt>
                <c:pt idx="12">
                  <c:v>343.406022845275</c:v>
                </c:pt>
                <c:pt idx="13">
                  <c:v>361.578400830737</c:v>
                </c:pt>
                <c:pt idx="14">
                  <c:v>387.12357217030097</c:v>
                </c:pt>
                <c:pt idx="15">
                  <c:v>354.30944963655202</c:v>
                </c:pt>
                <c:pt idx="16">
                  <c:v>360.539979231568</c:v>
                </c:pt>
                <c:pt idx="17">
                  <c:v>372.79335410176498</c:v>
                </c:pt>
                <c:pt idx="18">
                  <c:v>368.22429906542101</c:v>
                </c:pt>
                <c:pt idx="19">
                  <c:v>371.028037383178</c:v>
                </c:pt>
                <c:pt idx="20">
                  <c:v>386.81204569055001</c:v>
                </c:pt>
              </c:numCache>
            </c:numRef>
          </c:yVal>
          <c:smooth val="0"/>
        </c:ser>
        <c:ser>
          <c:idx val="4"/>
          <c:order val="8"/>
          <c:tx>
            <c:v>Lebeda, ARI 68 (2010)</c:v>
          </c:tx>
          <c:spPr>
            <a:ln w="28575">
              <a:noFill/>
            </a:ln>
          </c:spPr>
          <c:marker>
            <c:symbol val="square"/>
            <c:size val="4"/>
            <c:spPr>
              <a:noFill/>
              <a:ln>
                <a:solidFill>
                  <a:schemeClr val="tx2">
                    <a:lumMod val="50000"/>
                  </a:schemeClr>
                </a:solidFill>
              </a:ln>
            </c:spPr>
          </c:marker>
          <c:errBars>
            <c:errDir val="y"/>
            <c:errBarType val="both"/>
            <c:errValType val="cust"/>
            <c:noEndCap val="0"/>
            <c:plus>
              <c:numRef>
                <c:f>'Lebeda 2010'!$C$9:$C$21</c:f>
                <c:numCache>
                  <c:formatCode>General</c:formatCode>
                  <c:ptCount val="13"/>
                  <c:pt idx="0">
                    <c:v>3.1152647975077898</c:v>
                  </c:pt>
                  <c:pt idx="1">
                    <c:v>16.614745586708199</c:v>
                  </c:pt>
                  <c:pt idx="2">
                    <c:v>21.806853582554499</c:v>
                  </c:pt>
                  <c:pt idx="3">
                    <c:v>23.883696780893001</c:v>
                  </c:pt>
                  <c:pt idx="4">
                    <c:v>23.883696780893001</c:v>
                  </c:pt>
                  <c:pt idx="5">
                    <c:v>22.8452751817238</c:v>
                  </c:pt>
                  <c:pt idx="6">
                    <c:v>17.6531671858775</c:v>
                  </c:pt>
                  <c:pt idx="7">
                    <c:v>11.4226375908619</c:v>
                  </c:pt>
                  <c:pt idx="8">
                    <c:v>7.6843198338525402</c:v>
                  </c:pt>
                  <c:pt idx="9">
                    <c:v>5.3997923156801697</c:v>
                  </c:pt>
                  <c:pt idx="10">
                    <c:v>4.5690550363447597</c:v>
                  </c:pt>
                  <c:pt idx="11">
                    <c:v>4.3613707165109004</c:v>
                  </c:pt>
                  <c:pt idx="12">
                    <c:v>4.0498442367601202</c:v>
                  </c:pt>
                </c:numCache>
              </c:numRef>
            </c:plus>
            <c:minus>
              <c:numRef>
                <c:f>'Lebeda 2010'!$C$9:$C$21</c:f>
                <c:numCache>
                  <c:formatCode>General</c:formatCode>
                  <c:ptCount val="13"/>
                  <c:pt idx="0">
                    <c:v>3.1152647975077898</c:v>
                  </c:pt>
                  <c:pt idx="1">
                    <c:v>16.614745586708199</c:v>
                  </c:pt>
                  <c:pt idx="2">
                    <c:v>21.806853582554499</c:v>
                  </c:pt>
                  <c:pt idx="3">
                    <c:v>23.883696780893001</c:v>
                  </c:pt>
                  <c:pt idx="4">
                    <c:v>23.883696780893001</c:v>
                  </c:pt>
                  <c:pt idx="5">
                    <c:v>22.8452751817238</c:v>
                  </c:pt>
                  <c:pt idx="6">
                    <c:v>17.6531671858775</c:v>
                  </c:pt>
                  <c:pt idx="7">
                    <c:v>11.4226375908619</c:v>
                  </c:pt>
                  <c:pt idx="8">
                    <c:v>7.6843198338525402</c:v>
                  </c:pt>
                  <c:pt idx="9">
                    <c:v>5.3997923156801697</c:v>
                  </c:pt>
                  <c:pt idx="10">
                    <c:v>4.5690550363447597</c:v>
                  </c:pt>
                  <c:pt idx="11">
                    <c:v>4.3613707165109004</c:v>
                  </c:pt>
                  <c:pt idx="12">
                    <c:v>4.0498442367601202</c:v>
                  </c:pt>
                </c:numCache>
              </c:numRef>
            </c:minus>
          </c:errBars>
          <c:xVal>
            <c:numRef>
              <c:f>'Lebeda 2010'!$A$9:$A$21</c:f>
              <c:numCache>
                <c:formatCode>General</c:formatCode>
                <c:ptCount val="13"/>
                <c:pt idx="0">
                  <c:v>8.4</c:v>
                </c:pt>
                <c:pt idx="1">
                  <c:v>10.56</c:v>
                </c:pt>
                <c:pt idx="2">
                  <c:v>12.22</c:v>
                </c:pt>
                <c:pt idx="3">
                  <c:v>13.93</c:v>
                </c:pt>
                <c:pt idx="4">
                  <c:v>15.72</c:v>
                </c:pt>
                <c:pt idx="5">
                  <c:v>18.04</c:v>
                </c:pt>
                <c:pt idx="6">
                  <c:v>20</c:v>
                </c:pt>
                <c:pt idx="7">
                  <c:v>21.83</c:v>
                </c:pt>
                <c:pt idx="8">
                  <c:v>23.68</c:v>
                </c:pt>
                <c:pt idx="9">
                  <c:v>25.43</c:v>
                </c:pt>
                <c:pt idx="10">
                  <c:v>26.97</c:v>
                </c:pt>
                <c:pt idx="11">
                  <c:v>28.44</c:v>
                </c:pt>
                <c:pt idx="12">
                  <c:v>29.98</c:v>
                </c:pt>
              </c:numCache>
            </c:numRef>
          </c:xVal>
          <c:yVal>
            <c:numRef>
              <c:f>'Lebeda 2010'!$B$9:$B$21</c:f>
              <c:numCache>
                <c:formatCode>General</c:formatCode>
                <c:ptCount val="13"/>
                <c:pt idx="0">
                  <c:v>33.125649013499498</c:v>
                </c:pt>
                <c:pt idx="1">
                  <c:v>180.685358255452</c:v>
                </c:pt>
                <c:pt idx="2">
                  <c:v>234.683281412253</c:v>
                </c:pt>
                <c:pt idx="3">
                  <c:v>253.3748701973</c:v>
                </c:pt>
                <c:pt idx="4">
                  <c:v>256.49013499480799</c:v>
                </c:pt>
                <c:pt idx="5">
                  <c:v>248.18276220145401</c:v>
                </c:pt>
                <c:pt idx="6">
                  <c:v>186.91588785046699</c:v>
                </c:pt>
                <c:pt idx="7">
                  <c:v>124.610591900312</c:v>
                </c:pt>
                <c:pt idx="8">
                  <c:v>78.816199376947097</c:v>
                </c:pt>
                <c:pt idx="9">
                  <c:v>54.517133956386303</c:v>
                </c:pt>
                <c:pt idx="10">
                  <c:v>44.859813084112197</c:v>
                </c:pt>
                <c:pt idx="11">
                  <c:v>40.602284527518201</c:v>
                </c:pt>
                <c:pt idx="12">
                  <c:v>36.760124610591902</c:v>
                </c:pt>
              </c:numCache>
            </c:numRef>
          </c:yVal>
          <c:smooth val="0"/>
        </c:ser>
        <c:ser>
          <c:idx val="6"/>
          <c:order val="9"/>
          <c:tx>
            <c:v>Gagnon, NMB 38 (2011)</c:v>
          </c:tx>
          <c:spPr>
            <a:ln w="28575">
              <a:noFill/>
            </a:ln>
          </c:spPr>
          <c:marker>
            <c:symbol val="diamond"/>
            <c:size val="5"/>
            <c:spPr>
              <a:solidFill>
                <a:srgbClr val="0000FF"/>
              </a:solidFill>
              <a:ln>
                <a:solidFill>
                  <a:srgbClr val="00FF00"/>
                </a:solidFill>
              </a:ln>
            </c:spPr>
          </c:marker>
          <c:errBars>
            <c:errDir val="x"/>
            <c:errBarType val="both"/>
            <c:errValType val="cust"/>
            <c:noEndCap val="0"/>
            <c:plus>
              <c:numRef>
                <c:f>'Gagnon 2011'!$B$9:$B$39</c:f>
                <c:numCache>
                  <c:formatCode>General</c:formatCode>
                  <c:ptCount val="31"/>
                  <c:pt idx="0">
                    <c:v>0.1</c:v>
                  </c:pt>
                  <c:pt idx="1">
                    <c:v>0.1</c:v>
                  </c:pt>
                  <c:pt idx="2">
                    <c:v>0.1</c:v>
                  </c:pt>
                  <c:pt idx="3">
                    <c:v>0.1</c:v>
                  </c:pt>
                  <c:pt idx="4">
                    <c:v>0.2</c:v>
                  </c:pt>
                  <c:pt idx="5">
                    <c:v>0.2</c:v>
                  </c:pt>
                  <c:pt idx="6">
                    <c:v>0.2</c:v>
                  </c:pt>
                  <c:pt idx="7">
                    <c:v>0.2</c:v>
                  </c:pt>
                  <c:pt idx="8">
                    <c:v>0.2</c:v>
                  </c:pt>
                  <c:pt idx="9">
                    <c:v>0.6</c:v>
                  </c:pt>
                  <c:pt idx="10">
                    <c:v>0.2</c:v>
                  </c:pt>
                  <c:pt idx="11">
                    <c:v>0.5</c:v>
                  </c:pt>
                  <c:pt idx="12">
                    <c:v>0.2</c:v>
                  </c:pt>
                  <c:pt idx="13">
                    <c:v>0.2</c:v>
                  </c:pt>
                  <c:pt idx="14">
                    <c:v>0.2</c:v>
                  </c:pt>
                  <c:pt idx="15">
                    <c:v>0.2</c:v>
                  </c:pt>
                  <c:pt idx="16">
                    <c:v>0.3</c:v>
                  </c:pt>
                  <c:pt idx="17">
                    <c:v>0.8</c:v>
                  </c:pt>
                  <c:pt idx="18">
                    <c:v>0.8</c:v>
                  </c:pt>
                  <c:pt idx="19">
                    <c:v>0.4</c:v>
                  </c:pt>
                  <c:pt idx="20">
                    <c:v>0.2</c:v>
                  </c:pt>
                  <c:pt idx="21">
                    <c:v>0.4</c:v>
                  </c:pt>
                  <c:pt idx="22">
                    <c:v>0.2</c:v>
                  </c:pt>
                  <c:pt idx="23">
                    <c:v>0.6</c:v>
                  </c:pt>
                  <c:pt idx="24">
                    <c:v>0.3</c:v>
                  </c:pt>
                  <c:pt idx="25">
                    <c:v>0.3</c:v>
                  </c:pt>
                  <c:pt idx="26">
                    <c:v>0.3</c:v>
                  </c:pt>
                  <c:pt idx="27">
                    <c:v>0.4</c:v>
                  </c:pt>
                  <c:pt idx="28">
                    <c:v>0.5</c:v>
                  </c:pt>
                  <c:pt idx="29">
                    <c:v>0.7</c:v>
                  </c:pt>
                  <c:pt idx="30">
                    <c:v>0.8</c:v>
                  </c:pt>
                </c:numCache>
              </c:numRef>
            </c:plus>
            <c:minus>
              <c:numRef>
                <c:f>'Gagnon 2011'!$B$9:$B$39</c:f>
                <c:numCache>
                  <c:formatCode>General</c:formatCode>
                  <c:ptCount val="31"/>
                  <c:pt idx="0">
                    <c:v>0.1</c:v>
                  </c:pt>
                  <c:pt idx="1">
                    <c:v>0.1</c:v>
                  </c:pt>
                  <c:pt idx="2">
                    <c:v>0.1</c:v>
                  </c:pt>
                  <c:pt idx="3">
                    <c:v>0.1</c:v>
                  </c:pt>
                  <c:pt idx="4">
                    <c:v>0.2</c:v>
                  </c:pt>
                  <c:pt idx="5">
                    <c:v>0.2</c:v>
                  </c:pt>
                  <c:pt idx="6">
                    <c:v>0.2</c:v>
                  </c:pt>
                  <c:pt idx="7">
                    <c:v>0.2</c:v>
                  </c:pt>
                  <c:pt idx="8">
                    <c:v>0.2</c:v>
                  </c:pt>
                  <c:pt idx="9">
                    <c:v>0.6</c:v>
                  </c:pt>
                  <c:pt idx="10">
                    <c:v>0.2</c:v>
                  </c:pt>
                  <c:pt idx="11">
                    <c:v>0.5</c:v>
                  </c:pt>
                  <c:pt idx="12">
                    <c:v>0.2</c:v>
                  </c:pt>
                  <c:pt idx="13">
                    <c:v>0.2</c:v>
                  </c:pt>
                  <c:pt idx="14">
                    <c:v>0.2</c:v>
                  </c:pt>
                  <c:pt idx="15">
                    <c:v>0.2</c:v>
                  </c:pt>
                  <c:pt idx="16">
                    <c:v>0.3</c:v>
                  </c:pt>
                  <c:pt idx="17">
                    <c:v>0.8</c:v>
                  </c:pt>
                  <c:pt idx="18">
                    <c:v>0.8</c:v>
                  </c:pt>
                  <c:pt idx="19">
                    <c:v>0.4</c:v>
                  </c:pt>
                  <c:pt idx="20">
                    <c:v>0.2</c:v>
                  </c:pt>
                  <c:pt idx="21">
                    <c:v>0.4</c:v>
                  </c:pt>
                  <c:pt idx="22">
                    <c:v>0.2</c:v>
                  </c:pt>
                  <c:pt idx="23">
                    <c:v>0.6</c:v>
                  </c:pt>
                  <c:pt idx="24">
                    <c:v>0.3</c:v>
                  </c:pt>
                  <c:pt idx="25">
                    <c:v>0.3</c:v>
                  </c:pt>
                  <c:pt idx="26">
                    <c:v>0.3</c:v>
                  </c:pt>
                  <c:pt idx="27">
                    <c:v>0.4</c:v>
                  </c:pt>
                  <c:pt idx="28">
                    <c:v>0.5</c:v>
                  </c:pt>
                  <c:pt idx="29">
                    <c:v>0.7</c:v>
                  </c:pt>
                  <c:pt idx="30">
                    <c:v>0.8</c:v>
                  </c:pt>
                </c:numCache>
              </c:numRef>
            </c:minus>
          </c:errBars>
          <c:errBars>
            <c:errDir val="y"/>
            <c:errBarType val="both"/>
            <c:errValType val="cust"/>
            <c:noEndCap val="0"/>
            <c:plus>
              <c:numRef>
                <c:f>'Gagnon 2011'!$D$9:$D$39</c:f>
                <c:numCache>
                  <c:formatCode>General</c:formatCode>
                  <c:ptCount val="31"/>
                  <c:pt idx="0">
                    <c:v>3</c:v>
                  </c:pt>
                  <c:pt idx="1">
                    <c:v>15</c:v>
                  </c:pt>
                  <c:pt idx="2">
                    <c:v>22</c:v>
                  </c:pt>
                  <c:pt idx="3">
                    <c:v>25</c:v>
                  </c:pt>
                  <c:pt idx="4">
                    <c:v>24</c:v>
                  </c:pt>
                  <c:pt idx="5">
                    <c:v>25</c:v>
                  </c:pt>
                  <c:pt idx="6">
                    <c:v>26</c:v>
                  </c:pt>
                  <c:pt idx="7">
                    <c:v>27</c:v>
                  </c:pt>
                  <c:pt idx="8">
                    <c:v>26</c:v>
                  </c:pt>
                  <c:pt idx="9">
                    <c:v>22</c:v>
                  </c:pt>
                  <c:pt idx="10">
                    <c:v>24</c:v>
                  </c:pt>
                  <c:pt idx="11">
                    <c:v>26</c:v>
                  </c:pt>
                  <c:pt idx="12">
                    <c:v>25</c:v>
                  </c:pt>
                  <c:pt idx="13">
                    <c:v>27</c:v>
                  </c:pt>
                  <c:pt idx="14">
                    <c:v>26</c:v>
                  </c:pt>
                  <c:pt idx="15">
                    <c:v>27</c:v>
                  </c:pt>
                  <c:pt idx="16">
                    <c:v>24</c:v>
                  </c:pt>
                  <c:pt idx="17">
                    <c:v>23</c:v>
                  </c:pt>
                  <c:pt idx="18">
                    <c:v>22</c:v>
                  </c:pt>
                  <c:pt idx="19">
                    <c:v>27</c:v>
                  </c:pt>
                  <c:pt idx="20">
                    <c:v>1.2</c:v>
                  </c:pt>
                  <c:pt idx="21">
                    <c:v>8.3000000000000007</c:v>
                  </c:pt>
                  <c:pt idx="22">
                    <c:v>15</c:v>
                  </c:pt>
                  <c:pt idx="23">
                    <c:v>21</c:v>
                  </c:pt>
                  <c:pt idx="24">
                    <c:v>24</c:v>
                  </c:pt>
                  <c:pt idx="25">
                    <c:v>23</c:v>
                  </c:pt>
                  <c:pt idx="26">
                    <c:v>26</c:v>
                  </c:pt>
                  <c:pt idx="27">
                    <c:v>27</c:v>
                  </c:pt>
                  <c:pt idx="28">
                    <c:v>25</c:v>
                  </c:pt>
                  <c:pt idx="29">
                    <c:v>24</c:v>
                  </c:pt>
                  <c:pt idx="30">
                    <c:v>22</c:v>
                  </c:pt>
                </c:numCache>
              </c:numRef>
            </c:plus>
            <c:minus>
              <c:numRef>
                <c:f>'Gagnon 2011'!$D$9:$D$39</c:f>
                <c:numCache>
                  <c:formatCode>General</c:formatCode>
                  <c:ptCount val="31"/>
                  <c:pt idx="0">
                    <c:v>3</c:v>
                  </c:pt>
                  <c:pt idx="1">
                    <c:v>15</c:v>
                  </c:pt>
                  <c:pt idx="2">
                    <c:v>22</c:v>
                  </c:pt>
                  <c:pt idx="3">
                    <c:v>25</c:v>
                  </c:pt>
                  <c:pt idx="4">
                    <c:v>24</c:v>
                  </c:pt>
                  <c:pt idx="5">
                    <c:v>25</c:v>
                  </c:pt>
                  <c:pt idx="6">
                    <c:v>26</c:v>
                  </c:pt>
                  <c:pt idx="7">
                    <c:v>27</c:v>
                  </c:pt>
                  <c:pt idx="8">
                    <c:v>26</c:v>
                  </c:pt>
                  <c:pt idx="9">
                    <c:v>22</c:v>
                  </c:pt>
                  <c:pt idx="10">
                    <c:v>24</c:v>
                  </c:pt>
                  <c:pt idx="11">
                    <c:v>26</c:v>
                  </c:pt>
                  <c:pt idx="12">
                    <c:v>25</c:v>
                  </c:pt>
                  <c:pt idx="13">
                    <c:v>27</c:v>
                  </c:pt>
                  <c:pt idx="14">
                    <c:v>26</c:v>
                  </c:pt>
                  <c:pt idx="15">
                    <c:v>27</c:v>
                  </c:pt>
                  <c:pt idx="16">
                    <c:v>24</c:v>
                  </c:pt>
                  <c:pt idx="17">
                    <c:v>23</c:v>
                  </c:pt>
                  <c:pt idx="18">
                    <c:v>22</c:v>
                  </c:pt>
                  <c:pt idx="19">
                    <c:v>27</c:v>
                  </c:pt>
                  <c:pt idx="20">
                    <c:v>1.2</c:v>
                  </c:pt>
                  <c:pt idx="21">
                    <c:v>8.3000000000000007</c:v>
                  </c:pt>
                  <c:pt idx="22">
                    <c:v>15</c:v>
                  </c:pt>
                  <c:pt idx="23">
                    <c:v>21</c:v>
                  </c:pt>
                  <c:pt idx="24">
                    <c:v>24</c:v>
                  </c:pt>
                  <c:pt idx="25">
                    <c:v>23</c:v>
                  </c:pt>
                  <c:pt idx="26">
                    <c:v>26</c:v>
                  </c:pt>
                  <c:pt idx="27">
                    <c:v>27</c:v>
                  </c:pt>
                  <c:pt idx="28">
                    <c:v>25</c:v>
                  </c:pt>
                  <c:pt idx="29">
                    <c:v>24</c:v>
                  </c:pt>
                  <c:pt idx="30">
                    <c:v>22</c:v>
                  </c:pt>
                </c:numCache>
              </c:numRef>
            </c:minus>
          </c:errBars>
          <c:xVal>
            <c:numRef>
              <c:f>'Gagnon 2011'!$A$9:$A$39</c:f>
              <c:numCache>
                <c:formatCode>General</c:formatCode>
                <c:ptCount val="31"/>
                <c:pt idx="0">
                  <c:v>8.5</c:v>
                </c:pt>
                <c:pt idx="1">
                  <c:v>10</c:v>
                </c:pt>
                <c:pt idx="2">
                  <c:v>11.3</c:v>
                </c:pt>
                <c:pt idx="3">
                  <c:v>12.5</c:v>
                </c:pt>
                <c:pt idx="4">
                  <c:v>13.5</c:v>
                </c:pt>
                <c:pt idx="5">
                  <c:v>14.6</c:v>
                </c:pt>
                <c:pt idx="6">
                  <c:v>15.6</c:v>
                </c:pt>
                <c:pt idx="7">
                  <c:v>16.600000000000001</c:v>
                </c:pt>
                <c:pt idx="8">
                  <c:v>17.5</c:v>
                </c:pt>
                <c:pt idx="9">
                  <c:v>10.9</c:v>
                </c:pt>
                <c:pt idx="10">
                  <c:v>11.9</c:v>
                </c:pt>
                <c:pt idx="11">
                  <c:v>12.9</c:v>
                </c:pt>
                <c:pt idx="12">
                  <c:v>14</c:v>
                </c:pt>
                <c:pt idx="13">
                  <c:v>14</c:v>
                </c:pt>
                <c:pt idx="14">
                  <c:v>15</c:v>
                </c:pt>
                <c:pt idx="15">
                  <c:v>16.3</c:v>
                </c:pt>
                <c:pt idx="16">
                  <c:v>17</c:v>
                </c:pt>
                <c:pt idx="17">
                  <c:v>17.2</c:v>
                </c:pt>
                <c:pt idx="18">
                  <c:v>17.600000000000001</c:v>
                </c:pt>
                <c:pt idx="19">
                  <c:v>17.8</c:v>
                </c:pt>
                <c:pt idx="20">
                  <c:v>8</c:v>
                </c:pt>
                <c:pt idx="21">
                  <c:v>8.9</c:v>
                </c:pt>
                <c:pt idx="22">
                  <c:v>10</c:v>
                </c:pt>
                <c:pt idx="23">
                  <c:v>10.5</c:v>
                </c:pt>
                <c:pt idx="24">
                  <c:v>12</c:v>
                </c:pt>
                <c:pt idx="25">
                  <c:v>12.7</c:v>
                </c:pt>
                <c:pt idx="26">
                  <c:v>14</c:v>
                </c:pt>
                <c:pt idx="27">
                  <c:v>15.1</c:v>
                </c:pt>
                <c:pt idx="28">
                  <c:v>16.3</c:v>
                </c:pt>
                <c:pt idx="29">
                  <c:v>17.399999999999999</c:v>
                </c:pt>
                <c:pt idx="30">
                  <c:v>17.899999999999999</c:v>
                </c:pt>
              </c:numCache>
            </c:numRef>
          </c:xVal>
          <c:yVal>
            <c:numRef>
              <c:f>'Gagnon 2011'!$C$9:$C$39</c:f>
              <c:numCache>
                <c:formatCode>General</c:formatCode>
                <c:ptCount val="31"/>
                <c:pt idx="0">
                  <c:v>37</c:v>
                </c:pt>
                <c:pt idx="1">
                  <c:v>173</c:v>
                </c:pt>
                <c:pt idx="2">
                  <c:v>252</c:v>
                </c:pt>
                <c:pt idx="3">
                  <c:v>282</c:v>
                </c:pt>
                <c:pt idx="4">
                  <c:v>276</c:v>
                </c:pt>
                <c:pt idx="5">
                  <c:v>288</c:v>
                </c:pt>
                <c:pt idx="6">
                  <c:v>293</c:v>
                </c:pt>
                <c:pt idx="7">
                  <c:v>307</c:v>
                </c:pt>
                <c:pt idx="8">
                  <c:v>293</c:v>
                </c:pt>
                <c:pt idx="9">
                  <c:v>254</c:v>
                </c:pt>
                <c:pt idx="10">
                  <c:v>270</c:v>
                </c:pt>
                <c:pt idx="11">
                  <c:v>299</c:v>
                </c:pt>
                <c:pt idx="12">
                  <c:v>283</c:v>
                </c:pt>
                <c:pt idx="13">
                  <c:v>312</c:v>
                </c:pt>
                <c:pt idx="14">
                  <c:v>294</c:v>
                </c:pt>
                <c:pt idx="15">
                  <c:v>310</c:v>
                </c:pt>
                <c:pt idx="16">
                  <c:v>281</c:v>
                </c:pt>
                <c:pt idx="17">
                  <c:v>266</c:v>
                </c:pt>
                <c:pt idx="18">
                  <c:v>249</c:v>
                </c:pt>
                <c:pt idx="19">
                  <c:v>315</c:v>
                </c:pt>
                <c:pt idx="20">
                  <c:v>11.3</c:v>
                </c:pt>
                <c:pt idx="21">
                  <c:v>94.1</c:v>
                </c:pt>
                <c:pt idx="22">
                  <c:v>176</c:v>
                </c:pt>
                <c:pt idx="23">
                  <c:v>236</c:v>
                </c:pt>
                <c:pt idx="24">
                  <c:v>271</c:v>
                </c:pt>
                <c:pt idx="25">
                  <c:v>262</c:v>
                </c:pt>
                <c:pt idx="26">
                  <c:v>293</c:v>
                </c:pt>
                <c:pt idx="27">
                  <c:v>305</c:v>
                </c:pt>
                <c:pt idx="28">
                  <c:v>286</c:v>
                </c:pt>
                <c:pt idx="29">
                  <c:v>273</c:v>
                </c:pt>
                <c:pt idx="30">
                  <c:v>250</c:v>
                </c:pt>
              </c:numCache>
            </c:numRef>
          </c:yVal>
          <c:smooth val="0"/>
        </c:ser>
        <c:ser>
          <c:idx val="9"/>
          <c:order val="10"/>
          <c:tx>
            <c:v>Alharbi, 2011</c:v>
          </c:tx>
          <c:spPr>
            <a:ln w="28575">
              <a:noFill/>
            </a:ln>
          </c:spPr>
          <c:marker>
            <c:symbol val="diamond"/>
            <c:size val="5"/>
            <c:spPr>
              <a:noFill/>
              <a:ln w="12700">
                <a:solidFill>
                  <a:srgbClr val="A50021"/>
                </a:solidFill>
              </a:ln>
            </c:spPr>
          </c:marker>
          <c:errBars>
            <c:errDir val="x"/>
            <c:errBarType val="both"/>
            <c:errValType val="cust"/>
            <c:noEndCap val="0"/>
            <c:plus>
              <c:numRef>
                <c:f>'Alharbi 2011'!$B$9:$B$24</c:f>
                <c:numCache>
                  <c:formatCode>General</c:formatCode>
                  <c:ptCount val="16"/>
                  <c:pt idx="0">
                    <c:v>0.3</c:v>
                  </c:pt>
                  <c:pt idx="1">
                    <c:v>0.3</c:v>
                  </c:pt>
                  <c:pt idx="2">
                    <c:v>0.4</c:v>
                  </c:pt>
                  <c:pt idx="3">
                    <c:v>0.4</c:v>
                  </c:pt>
                  <c:pt idx="4">
                    <c:v>0.4</c:v>
                  </c:pt>
                  <c:pt idx="5">
                    <c:v>0.5</c:v>
                  </c:pt>
                  <c:pt idx="6">
                    <c:v>0.5</c:v>
                  </c:pt>
                  <c:pt idx="7">
                    <c:v>0.5</c:v>
                  </c:pt>
                  <c:pt idx="8">
                    <c:v>0.5</c:v>
                  </c:pt>
                  <c:pt idx="9">
                    <c:v>0.5</c:v>
                  </c:pt>
                  <c:pt idx="10">
                    <c:v>0.6</c:v>
                  </c:pt>
                  <c:pt idx="11">
                    <c:v>0.6</c:v>
                  </c:pt>
                  <c:pt idx="12">
                    <c:v>0.6</c:v>
                  </c:pt>
                  <c:pt idx="13">
                    <c:v>0.7</c:v>
                  </c:pt>
                  <c:pt idx="14">
                    <c:v>0.7</c:v>
                  </c:pt>
                  <c:pt idx="15">
                    <c:v>0.8</c:v>
                  </c:pt>
                </c:numCache>
              </c:numRef>
            </c:plus>
            <c:minus>
              <c:numRef>
                <c:f>'Alharbi 2011'!$B$9:$B$24</c:f>
                <c:numCache>
                  <c:formatCode>General</c:formatCode>
                  <c:ptCount val="16"/>
                  <c:pt idx="0">
                    <c:v>0.3</c:v>
                  </c:pt>
                  <c:pt idx="1">
                    <c:v>0.3</c:v>
                  </c:pt>
                  <c:pt idx="2">
                    <c:v>0.4</c:v>
                  </c:pt>
                  <c:pt idx="3">
                    <c:v>0.4</c:v>
                  </c:pt>
                  <c:pt idx="4">
                    <c:v>0.4</c:v>
                  </c:pt>
                  <c:pt idx="5">
                    <c:v>0.5</c:v>
                  </c:pt>
                  <c:pt idx="6">
                    <c:v>0.5</c:v>
                  </c:pt>
                  <c:pt idx="7">
                    <c:v>0.5</c:v>
                  </c:pt>
                  <c:pt idx="8">
                    <c:v>0.5</c:v>
                  </c:pt>
                  <c:pt idx="9">
                    <c:v>0.5</c:v>
                  </c:pt>
                  <c:pt idx="10">
                    <c:v>0.6</c:v>
                  </c:pt>
                  <c:pt idx="11">
                    <c:v>0.6</c:v>
                  </c:pt>
                  <c:pt idx="12">
                    <c:v>0.6</c:v>
                  </c:pt>
                  <c:pt idx="13">
                    <c:v>0.7</c:v>
                  </c:pt>
                  <c:pt idx="14">
                    <c:v>0.7</c:v>
                  </c:pt>
                  <c:pt idx="15">
                    <c:v>0.8</c:v>
                  </c:pt>
                </c:numCache>
              </c:numRef>
            </c:minus>
          </c:errBars>
          <c:errBars>
            <c:errDir val="y"/>
            <c:errBarType val="both"/>
            <c:errValType val="cust"/>
            <c:noEndCap val="0"/>
            <c:plus>
              <c:numRef>
                <c:f>'Alharbi 2011'!$D$9:$D$24</c:f>
                <c:numCache>
                  <c:formatCode>General</c:formatCode>
                  <c:ptCount val="16"/>
                  <c:pt idx="0">
                    <c:v>2</c:v>
                  </c:pt>
                  <c:pt idx="1">
                    <c:v>2</c:v>
                  </c:pt>
                  <c:pt idx="2">
                    <c:v>2</c:v>
                  </c:pt>
                  <c:pt idx="3">
                    <c:v>2</c:v>
                  </c:pt>
                  <c:pt idx="4">
                    <c:v>3</c:v>
                  </c:pt>
                  <c:pt idx="5">
                    <c:v>8</c:v>
                  </c:pt>
                  <c:pt idx="6">
                    <c:v>10</c:v>
                  </c:pt>
                  <c:pt idx="7">
                    <c:v>11</c:v>
                  </c:pt>
                  <c:pt idx="8">
                    <c:v>12</c:v>
                  </c:pt>
                  <c:pt idx="9">
                    <c:v>15</c:v>
                  </c:pt>
                  <c:pt idx="10">
                    <c:v>18</c:v>
                  </c:pt>
                  <c:pt idx="11">
                    <c:v>16</c:v>
                  </c:pt>
                  <c:pt idx="12">
                    <c:v>16</c:v>
                  </c:pt>
                  <c:pt idx="13">
                    <c:v>14</c:v>
                  </c:pt>
                  <c:pt idx="14">
                    <c:v>11</c:v>
                  </c:pt>
                  <c:pt idx="15">
                    <c:v>0.9</c:v>
                  </c:pt>
                </c:numCache>
              </c:numRef>
            </c:plus>
            <c:minus>
              <c:numRef>
                <c:f>'Alharbi 2011'!$D$9:$D$24</c:f>
                <c:numCache>
                  <c:formatCode>General</c:formatCode>
                  <c:ptCount val="16"/>
                  <c:pt idx="0">
                    <c:v>2</c:v>
                  </c:pt>
                  <c:pt idx="1">
                    <c:v>2</c:v>
                  </c:pt>
                  <c:pt idx="2">
                    <c:v>2</c:v>
                  </c:pt>
                  <c:pt idx="3">
                    <c:v>2</c:v>
                  </c:pt>
                  <c:pt idx="4">
                    <c:v>3</c:v>
                  </c:pt>
                  <c:pt idx="5">
                    <c:v>8</c:v>
                  </c:pt>
                  <c:pt idx="6">
                    <c:v>10</c:v>
                  </c:pt>
                  <c:pt idx="7">
                    <c:v>11</c:v>
                  </c:pt>
                  <c:pt idx="8">
                    <c:v>12</c:v>
                  </c:pt>
                  <c:pt idx="9">
                    <c:v>15</c:v>
                  </c:pt>
                  <c:pt idx="10">
                    <c:v>18</c:v>
                  </c:pt>
                  <c:pt idx="11">
                    <c:v>16</c:v>
                  </c:pt>
                  <c:pt idx="12">
                    <c:v>16</c:v>
                  </c:pt>
                  <c:pt idx="13">
                    <c:v>14</c:v>
                  </c:pt>
                  <c:pt idx="14">
                    <c:v>11</c:v>
                  </c:pt>
                  <c:pt idx="15">
                    <c:v>0.9</c:v>
                  </c:pt>
                </c:numCache>
              </c:numRef>
            </c:minus>
          </c:errBars>
          <c:xVal>
            <c:numRef>
              <c:f>'Alharbi 2011'!$A$9:$A$24</c:f>
              <c:numCache>
                <c:formatCode>General</c:formatCode>
                <c:ptCount val="16"/>
                <c:pt idx="0">
                  <c:v>39</c:v>
                </c:pt>
                <c:pt idx="1">
                  <c:v>35</c:v>
                </c:pt>
                <c:pt idx="2">
                  <c:v>30</c:v>
                </c:pt>
                <c:pt idx="3">
                  <c:v>27</c:v>
                </c:pt>
                <c:pt idx="4">
                  <c:v>25</c:v>
                </c:pt>
                <c:pt idx="5">
                  <c:v>22</c:v>
                </c:pt>
                <c:pt idx="6">
                  <c:v>20</c:v>
                </c:pt>
                <c:pt idx="7">
                  <c:v>20</c:v>
                </c:pt>
                <c:pt idx="8">
                  <c:v>18</c:v>
                </c:pt>
                <c:pt idx="9">
                  <c:v>18</c:v>
                </c:pt>
                <c:pt idx="10">
                  <c:v>17</c:v>
                </c:pt>
                <c:pt idx="11">
                  <c:v>15</c:v>
                </c:pt>
                <c:pt idx="12">
                  <c:v>13</c:v>
                </c:pt>
                <c:pt idx="13">
                  <c:v>12</c:v>
                </c:pt>
                <c:pt idx="14">
                  <c:v>10</c:v>
                </c:pt>
                <c:pt idx="15">
                  <c:v>8</c:v>
                </c:pt>
              </c:numCache>
            </c:numRef>
          </c:xVal>
          <c:yVal>
            <c:numRef>
              <c:f>'Alharbi 2011'!$C$9:$C$24</c:f>
              <c:numCache>
                <c:formatCode>General</c:formatCode>
                <c:ptCount val="16"/>
                <c:pt idx="0">
                  <c:v>17</c:v>
                </c:pt>
                <c:pt idx="1">
                  <c:v>22</c:v>
                </c:pt>
                <c:pt idx="2">
                  <c:v>20</c:v>
                </c:pt>
                <c:pt idx="3">
                  <c:v>28</c:v>
                </c:pt>
                <c:pt idx="4">
                  <c:v>35</c:v>
                </c:pt>
                <c:pt idx="5">
                  <c:v>84</c:v>
                </c:pt>
                <c:pt idx="6">
                  <c:v>120</c:v>
                </c:pt>
                <c:pt idx="7">
                  <c:v>152</c:v>
                </c:pt>
                <c:pt idx="8">
                  <c:v>182</c:v>
                </c:pt>
                <c:pt idx="9">
                  <c:v>202</c:v>
                </c:pt>
                <c:pt idx="10">
                  <c:v>220</c:v>
                </c:pt>
                <c:pt idx="11">
                  <c:v>222</c:v>
                </c:pt>
                <c:pt idx="12">
                  <c:v>196</c:v>
                </c:pt>
                <c:pt idx="13">
                  <c:v>170</c:v>
                </c:pt>
                <c:pt idx="14">
                  <c:v>116</c:v>
                </c:pt>
                <c:pt idx="15">
                  <c:v>6</c:v>
                </c:pt>
              </c:numCache>
            </c:numRef>
          </c:yVal>
          <c:smooth val="0"/>
        </c:ser>
        <c:ser>
          <c:idx val="10"/>
          <c:order val="11"/>
          <c:tx>
            <c:v>Tarkanyi, NIMB 280 (2012)</c:v>
          </c:tx>
          <c:spPr>
            <a:ln w="28575">
              <a:noFill/>
            </a:ln>
          </c:spPr>
          <c:marker>
            <c:symbol val="triangle"/>
            <c:size val="4"/>
            <c:spPr>
              <a:noFill/>
              <a:ln>
                <a:solidFill>
                  <a:srgbClr val="0000FF"/>
                </a:solidFill>
              </a:ln>
            </c:spPr>
          </c:marker>
          <c:errBars>
            <c:errDir val="x"/>
            <c:errBarType val="both"/>
            <c:errValType val="cust"/>
            <c:noEndCap val="0"/>
            <c:plus>
              <c:numRef>
                <c:f>' Tárkányi 2012'!$C$9:$C$50</c:f>
                <c:numCache>
                  <c:formatCode>General</c:formatCode>
                  <c:ptCount val="42"/>
                  <c:pt idx="0">
                    <c:v>0.3</c:v>
                  </c:pt>
                  <c:pt idx="1">
                    <c:v>0.33</c:v>
                  </c:pt>
                  <c:pt idx="2">
                    <c:v>0.36</c:v>
                  </c:pt>
                  <c:pt idx="3">
                    <c:v>0.4</c:v>
                  </c:pt>
                  <c:pt idx="4">
                    <c:v>0.44</c:v>
                  </c:pt>
                  <c:pt idx="5">
                    <c:v>0.48</c:v>
                  </c:pt>
                  <c:pt idx="6">
                    <c:v>0.53</c:v>
                  </c:pt>
                  <c:pt idx="7">
                    <c:v>0.57999999999999996</c:v>
                  </c:pt>
                  <c:pt idx="8">
                    <c:v>0.64</c:v>
                  </c:pt>
                  <c:pt idx="9">
                    <c:v>0.71</c:v>
                  </c:pt>
                  <c:pt idx="10">
                    <c:v>0.78</c:v>
                  </c:pt>
                  <c:pt idx="11">
                    <c:v>0.3</c:v>
                  </c:pt>
                  <c:pt idx="12">
                    <c:v>0.32</c:v>
                  </c:pt>
                  <c:pt idx="13">
                    <c:v>0.35</c:v>
                  </c:pt>
                  <c:pt idx="14">
                    <c:v>0.38</c:v>
                  </c:pt>
                  <c:pt idx="15">
                    <c:v>0.41</c:v>
                  </c:pt>
                  <c:pt idx="16">
                    <c:v>0.44</c:v>
                  </c:pt>
                  <c:pt idx="17">
                    <c:v>0.48</c:v>
                  </c:pt>
                  <c:pt idx="18">
                    <c:v>0.51</c:v>
                  </c:pt>
                  <c:pt idx="19">
                    <c:v>0.56000000000000005</c:v>
                  </c:pt>
                  <c:pt idx="20">
                    <c:v>0.6</c:v>
                  </c:pt>
                  <c:pt idx="21">
                    <c:v>0.65</c:v>
                  </c:pt>
                  <c:pt idx="22">
                    <c:v>0.7</c:v>
                  </c:pt>
                  <c:pt idx="23">
                    <c:v>0.76</c:v>
                  </c:pt>
                  <c:pt idx="24">
                    <c:v>0.3</c:v>
                  </c:pt>
                  <c:pt idx="25">
                    <c:v>0.38</c:v>
                  </c:pt>
                  <c:pt idx="26">
                    <c:v>0.49</c:v>
                  </c:pt>
                  <c:pt idx="27">
                    <c:v>0.55000000000000004</c:v>
                  </c:pt>
                  <c:pt idx="28">
                    <c:v>0.71</c:v>
                  </c:pt>
                  <c:pt idx="29">
                    <c:v>0.79</c:v>
                  </c:pt>
                  <c:pt idx="30">
                    <c:v>0.92</c:v>
                  </c:pt>
                  <c:pt idx="31">
                    <c:v>1.1000000000000001</c:v>
                  </c:pt>
                  <c:pt idx="32">
                    <c:v>0.3</c:v>
                  </c:pt>
                  <c:pt idx="33">
                    <c:v>0.33</c:v>
                  </c:pt>
                  <c:pt idx="34">
                    <c:v>0.35</c:v>
                  </c:pt>
                  <c:pt idx="35">
                    <c:v>0.38</c:v>
                  </c:pt>
                  <c:pt idx="36">
                    <c:v>0.42</c:v>
                  </c:pt>
                  <c:pt idx="37">
                    <c:v>0.47</c:v>
                  </c:pt>
                  <c:pt idx="38">
                    <c:v>0.53</c:v>
                  </c:pt>
                  <c:pt idx="39">
                    <c:v>0.56000000000000005</c:v>
                  </c:pt>
                  <c:pt idx="40">
                    <c:v>0.63</c:v>
                  </c:pt>
                  <c:pt idx="41">
                    <c:v>0.69</c:v>
                  </c:pt>
                </c:numCache>
              </c:numRef>
            </c:plus>
            <c:minus>
              <c:numRef>
                <c:f>' Tárkányi 2012'!$C$9:$C$50</c:f>
                <c:numCache>
                  <c:formatCode>General</c:formatCode>
                  <c:ptCount val="42"/>
                  <c:pt idx="0">
                    <c:v>0.3</c:v>
                  </c:pt>
                  <c:pt idx="1">
                    <c:v>0.33</c:v>
                  </c:pt>
                  <c:pt idx="2">
                    <c:v>0.36</c:v>
                  </c:pt>
                  <c:pt idx="3">
                    <c:v>0.4</c:v>
                  </c:pt>
                  <c:pt idx="4">
                    <c:v>0.44</c:v>
                  </c:pt>
                  <c:pt idx="5">
                    <c:v>0.48</c:v>
                  </c:pt>
                  <c:pt idx="6">
                    <c:v>0.53</c:v>
                  </c:pt>
                  <c:pt idx="7">
                    <c:v>0.57999999999999996</c:v>
                  </c:pt>
                  <c:pt idx="8">
                    <c:v>0.64</c:v>
                  </c:pt>
                  <c:pt idx="9">
                    <c:v>0.71</c:v>
                  </c:pt>
                  <c:pt idx="10">
                    <c:v>0.78</c:v>
                  </c:pt>
                  <c:pt idx="11">
                    <c:v>0.3</c:v>
                  </c:pt>
                  <c:pt idx="12">
                    <c:v>0.32</c:v>
                  </c:pt>
                  <c:pt idx="13">
                    <c:v>0.35</c:v>
                  </c:pt>
                  <c:pt idx="14">
                    <c:v>0.38</c:v>
                  </c:pt>
                  <c:pt idx="15">
                    <c:v>0.41</c:v>
                  </c:pt>
                  <c:pt idx="16">
                    <c:v>0.44</c:v>
                  </c:pt>
                  <c:pt idx="17">
                    <c:v>0.48</c:v>
                  </c:pt>
                  <c:pt idx="18">
                    <c:v>0.51</c:v>
                  </c:pt>
                  <c:pt idx="19">
                    <c:v>0.56000000000000005</c:v>
                  </c:pt>
                  <c:pt idx="20">
                    <c:v>0.6</c:v>
                  </c:pt>
                  <c:pt idx="21">
                    <c:v>0.65</c:v>
                  </c:pt>
                  <c:pt idx="22">
                    <c:v>0.7</c:v>
                  </c:pt>
                  <c:pt idx="23">
                    <c:v>0.76</c:v>
                  </c:pt>
                  <c:pt idx="24">
                    <c:v>0.3</c:v>
                  </c:pt>
                  <c:pt idx="25">
                    <c:v>0.38</c:v>
                  </c:pt>
                  <c:pt idx="26">
                    <c:v>0.49</c:v>
                  </c:pt>
                  <c:pt idx="27">
                    <c:v>0.55000000000000004</c:v>
                  </c:pt>
                  <c:pt idx="28">
                    <c:v>0.71</c:v>
                  </c:pt>
                  <c:pt idx="29">
                    <c:v>0.79</c:v>
                  </c:pt>
                  <c:pt idx="30">
                    <c:v>0.92</c:v>
                  </c:pt>
                  <c:pt idx="31">
                    <c:v>1.1000000000000001</c:v>
                  </c:pt>
                  <c:pt idx="32">
                    <c:v>0.3</c:v>
                  </c:pt>
                  <c:pt idx="33">
                    <c:v>0.33</c:v>
                  </c:pt>
                  <c:pt idx="34">
                    <c:v>0.35</c:v>
                  </c:pt>
                  <c:pt idx="35">
                    <c:v>0.38</c:v>
                  </c:pt>
                  <c:pt idx="36">
                    <c:v>0.42</c:v>
                  </c:pt>
                  <c:pt idx="37">
                    <c:v>0.47</c:v>
                  </c:pt>
                  <c:pt idx="38">
                    <c:v>0.53</c:v>
                  </c:pt>
                  <c:pt idx="39">
                    <c:v>0.56000000000000005</c:v>
                  </c:pt>
                  <c:pt idx="40">
                    <c:v>0.63</c:v>
                  </c:pt>
                  <c:pt idx="41">
                    <c:v>0.69</c:v>
                  </c:pt>
                </c:numCache>
              </c:numRef>
            </c:minus>
          </c:errBars>
          <c:errBars>
            <c:errDir val="y"/>
            <c:errBarType val="both"/>
            <c:errValType val="cust"/>
            <c:noEndCap val="0"/>
            <c:plus>
              <c:numRef>
                <c:f>' Tárkányi 2012'!$E$9:$E$50</c:f>
                <c:numCache>
                  <c:formatCode>General</c:formatCode>
                  <c:ptCount val="42"/>
                  <c:pt idx="0">
                    <c:v>8.1</c:v>
                  </c:pt>
                  <c:pt idx="1">
                    <c:v>10.8</c:v>
                  </c:pt>
                  <c:pt idx="2">
                    <c:v>18.7</c:v>
                  </c:pt>
                  <c:pt idx="3">
                    <c:v>24.1</c:v>
                  </c:pt>
                  <c:pt idx="4">
                    <c:v>29.4</c:v>
                  </c:pt>
                  <c:pt idx="5">
                    <c:v>33.4</c:v>
                  </c:pt>
                  <c:pt idx="6">
                    <c:v>33.4</c:v>
                  </c:pt>
                  <c:pt idx="7">
                    <c:v>32.5</c:v>
                  </c:pt>
                  <c:pt idx="8">
                    <c:v>39.200000000000003</c:v>
                  </c:pt>
                  <c:pt idx="9">
                    <c:v>11.5</c:v>
                  </c:pt>
                  <c:pt idx="10">
                    <c:v>0.7</c:v>
                  </c:pt>
                  <c:pt idx="11">
                    <c:v>2.2999999999999998</c:v>
                  </c:pt>
                  <c:pt idx="12">
                    <c:v>2.4</c:v>
                  </c:pt>
                  <c:pt idx="13">
                    <c:v>1.7</c:v>
                  </c:pt>
                  <c:pt idx="14">
                    <c:v>2.4</c:v>
                  </c:pt>
                  <c:pt idx="15">
                    <c:v>1.9</c:v>
                  </c:pt>
                  <c:pt idx="16">
                    <c:v>1.6</c:v>
                  </c:pt>
                  <c:pt idx="17">
                    <c:v>1.9</c:v>
                  </c:pt>
                  <c:pt idx="18">
                    <c:v>2.1</c:v>
                  </c:pt>
                  <c:pt idx="19">
                    <c:v>3.7</c:v>
                  </c:pt>
                  <c:pt idx="20">
                    <c:v>5.0999999999999996</c:v>
                  </c:pt>
                  <c:pt idx="21">
                    <c:v>10.3</c:v>
                  </c:pt>
                  <c:pt idx="22">
                    <c:v>12.7</c:v>
                  </c:pt>
                  <c:pt idx="23">
                    <c:v>18.3</c:v>
                  </c:pt>
                  <c:pt idx="24">
                    <c:v>3.24</c:v>
                  </c:pt>
                  <c:pt idx="25">
                    <c:v>3.46</c:v>
                  </c:pt>
                  <c:pt idx="26">
                    <c:v>3.78</c:v>
                  </c:pt>
                  <c:pt idx="27">
                    <c:v>5.19</c:v>
                  </c:pt>
                  <c:pt idx="28">
                    <c:v>12.14</c:v>
                  </c:pt>
                  <c:pt idx="29">
                    <c:v>25.64</c:v>
                  </c:pt>
                  <c:pt idx="30">
                    <c:v>24.04</c:v>
                  </c:pt>
                  <c:pt idx="31">
                    <c:v>1.35</c:v>
                  </c:pt>
                  <c:pt idx="32">
                    <c:v>14.22</c:v>
                  </c:pt>
                  <c:pt idx="33">
                    <c:v>17.93</c:v>
                  </c:pt>
                  <c:pt idx="34">
                    <c:v>22.23</c:v>
                  </c:pt>
                  <c:pt idx="35">
                    <c:v>24.68</c:v>
                  </c:pt>
                  <c:pt idx="36">
                    <c:v>24.91</c:v>
                  </c:pt>
                  <c:pt idx="37">
                    <c:v>24.88</c:v>
                  </c:pt>
                  <c:pt idx="38">
                    <c:v>24.37</c:v>
                  </c:pt>
                  <c:pt idx="39">
                    <c:v>21.79</c:v>
                  </c:pt>
                  <c:pt idx="40">
                    <c:v>11.92</c:v>
                  </c:pt>
                  <c:pt idx="41">
                    <c:v>0.08</c:v>
                  </c:pt>
                </c:numCache>
              </c:numRef>
            </c:plus>
            <c:minus>
              <c:numRef>
                <c:f>' Tárkányi 2012'!$E$9:$E$50</c:f>
                <c:numCache>
                  <c:formatCode>General</c:formatCode>
                  <c:ptCount val="42"/>
                  <c:pt idx="0">
                    <c:v>8.1</c:v>
                  </c:pt>
                  <c:pt idx="1">
                    <c:v>10.8</c:v>
                  </c:pt>
                  <c:pt idx="2">
                    <c:v>18.7</c:v>
                  </c:pt>
                  <c:pt idx="3">
                    <c:v>24.1</c:v>
                  </c:pt>
                  <c:pt idx="4">
                    <c:v>29.4</c:v>
                  </c:pt>
                  <c:pt idx="5">
                    <c:v>33.4</c:v>
                  </c:pt>
                  <c:pt idx="6">
                    <c:v>33.4</c:v>
                  </c:pt>
                  <c:pt idx="7">
                    <c:v>32.5</c:v>
                  </c:pt>
                  <c:pt idx="8">
                    <c:v>39.200000000000003</c:v>
                  </c:pt>
                  <c:pt idx="9">
                    <c:v>11.5</c:v>
                  </c:pt>
                  <c:pt idx="10">
                    <c:v>0.7</c:v>
                  </c:pt>
                  <c:pt idx="11">
                    <c:v>2.2999999999999998</c:v>
                  </c:pt>
                  <c:pt idx="12">
                    <c:v>2.4</c:v>
                  </c:pt>
                  <c:pt idx="13">
                    <c:v>1.7</c:v>
                  </c:pt>
                  <c:pt idx="14">
                    <c:v>2.4</c:v>
                  </c:pt>
                  <c:pt idx="15">
                    <c:v>1.9</c:v>
                  </c:pt>
                  <c:pt idx="16">
                    <c:v>1.6</c:v>
                  </c:pt>
                  <c:pt idx="17">
                    <c:v>1.9</c:v>
                  </c:pt>
                  <c:pt idx="18">
                    <c:v>2.1</c:v>
                  </c:pt>
                  <c:pt idx="19">
                    <c:v>3.7</c:v>
                  </c:pt>
                  <c:pt idx="20">
                    <c:v>5.0999999999999996</c:v>
                  </c:pt>
                  <c:pt idx="21">
                    <c:v>10.3</c:v>
                  </c:pt>
                  <c:pt idx="22">
                    <c:v>12.7</c:v>
                  </c:pt>
                  <c:pt idx="23">
                    <c:v>18.3</c:v>
                  </c:pt>
                  <c:pt idx="24">
                    <c:v>3.24</c:v>
                  </c:pt>
                  <c:pt idx="25">
                    <c:v>3.46</c:v>
                  </c:pt>
                  <c:pt idx="26">
                    <c:v>3.78</c:v>
                  </c:pt>
                  <c:pt idx="27">
                    <c:v>5.19</c:v>
                  </c:pt>
                  <c:pt idx="28">
                    <c:v>12.14</c:v>
                  </c:pt>
                  <c:pt idx="29">
                    <c:v>25.64</c:v>
                  </c:pt>
                  <c:pt idx="30">
                    <c:v>24.04</c:v>
                  </c:pt>
                  <c:pt idx="31">
                    <c:v>1.35</c:v>
                  </c:pt>
                  <c:pt idx="32">
                    <c:v>14.22</c:v>
                  </c:pt>
                  <c:pt idx="33">
                    <c:v>17.93</c:v>
                  </c:pt>
                  <c:pt idx="34">
                    <c:v>22.23</c:v>
                  </c:pt>
                  <c:pt idx="35">
                    <c:v>24.68</c:v>
                  </c:pt>
                  <c:pt idx="36">
                    <c:v>24.91</c:v>
                  </c:pt>
                  <c:pt idx="37">
                    <c:v>24.88</c:v>
                  </c:pt>
                  <c:pt idx="38">
                    <c:v>24.37</c:v>
                  </c:pt>
                  <c:pt idx="39">
                    <c:v>21.79</c:v>
                  </c:pt>
                  <c:pt idx="40">
                    <c:v>11.92</c:v>
                  </c:pt>
                  <c:pt idx="41">
                    <c:v>0.08</c:v>
                  </c:pt>
                </c:numCache>
              </c:numRef>
            </c:minus>
          </c:errBars>
          <c:xVal>
            <c:numRef>
              <c:f>' Tárkányi 2012'!$B$9:$B$50</c:f>
              <c:numCache>
                <c:formatCode>General</c:formatCode>
                <c:ptCount val="42"/>
                <c:pt idx="0">
                  <c:v>24.92</c:v>
                </c:pt>
                <c:pt idx="1">
                  <c:v>23.59</c:v>
                </c:pt>
                <c:pt idx="2">
                  <c:v>22.19</c:v>
                </c:pt>
                <c:pt idx="3">
                  <c:v>20.72</c:v>
                </c:pt>
                <c:pt idx="4">
                  <c:v>19.16</c:v>
                </c:pt>
                <c:pt idx="5">
                  <c:v>17.5</c:v>
                </c:pt>
                <c:pt idx="6">
                  <c:v>15.72</c:v>
                </c:pt>
                <c:pt idx="7">
                  <c:v>13.76</c:v>
                </c:pt>
                <c:pt idx="8">
                  <c:v>11.56</c:v>
                </c:pt>
                <c:pt idx="9">
                  <c:v>9</c:v>
                </c:pt>
                <c:pt idx="10">
                  <c:v>5.71</c:v>
                </c:pt>
                <c:pt idx="11">
                  <c:v>37.950000000000003</c:v>
                </c:pt>
                <c:pt idx="12">
                  <c:v>36.54</c:v>
                </c:pt>
                <c:pt idx="13">
                  <c:v>35.29</c:v>
                </c:pt>
                <c:pt idx="14">
                  <c:v>33.9</c:v>
                </c:pt>
                <c:pt idx="15">
                  <c:v>32.47</c:v>
                </c:pt>
                <c:pt idx="16">
                  <c:v>30.98</c:v>
                </c:pt>
                <c:pt idx="17">
                  <c:v>29.43</c:v>
                </c:pt>
                <c:pt idx="18">
                  <c:v>27.81</c:v>
                </c:pt>
                <c:pt idx="19">
                  <c:v>26.12</c:v>
                </c:pt>
                <c:pt idx="20">
                  <c:v>24.34</c:v>
                </c:pt>
                <c:pt idx="21">
                  <c:v>22.83</c:v>
                </c:pt>
                <c:pt idx="22">
                  <c:v>21.37</c:v>
                </c:pt>
                <c:pt idx="23">
                  <c:v>19.84</c:v>
                </c:pt>
                <c:pt idx="24">
                  <c:v>34.909999999999997</c:v>
                </c:pt>
                <c:pt idx="25">
                  <c:v>31.72</c:v>
                </c:pt>
                <c:pt idx="26">
                  <c:v>28.64</c:v>
                </c:pt>
                <c:pt idx="27">
                  <c:v>25.27</c:v>
                </c:pt>
                <c:pt idx="28">
                  <c:v>21.53</c:v>
                </c:pt>
                <c:pt idx="29">
                  <c:v>17.21</c:v>
                </c:pt>
                <c:pt idx="30">
                  <c:v>12.61</c:v>
                </c:pt>
                <c:pt idx="31">
                  <c:v>7.31</c:v>
                </c:pt>
                <c:pt idx="32">
                  <c:v>21.62</c:v>
                </c:pt>
                <c:pt idx="33">
                  <c:v>20.420000000000002</c:v>
                </c:pt>
                <c:pt idx="34">
                  <c:v>19.18</c:v>
                </c:pt>
                <c:pt idx="35">
                  <c:v>17.899999999999999</c:v>
                </c:pt>
                <c:pt idx="36">
                  <c:v>16.489999999999998</c:v>
                </c:pt>
                <c:pt idx="37">
                  <c:v>14.99</c:v>
                </c:pt>
                <c:pt idx="38">
                  <c:v>13.43</c:v>
                </c:pt>
                <c:pt idx="39">
                  <c:v>11.7</c:v>
                </c:pt>
                <c:pt idx="40">
                  <c:v>9.67</c:v>
                </c:pt>
                <c:pt idx="41">
                  <c:v>7.33</c:v>
                </c:pt>
              </c:numCache>
            </c:numRef>
          </c:xVal>
          <c:yVal>
            <c:numRef>
              <c:f>' Tárkányi 2012'!$D$9:$D$50</c:f>
              <c:numCache>
                <c:formatCode>General</c:formatCode>
                <c:ptCount val="42"/>
                <c:pt idx="0">
                  <c:v>62.13</c:v>
                </c:pt>
                <c:pt idx="1">
                  <c:v>79.38</c:v>
                </c:pt>
                <c:pt idx="2">
                  <c:v>141.88</c:v>
                </c:pt>
                <c:pt idx="3">
                  <c:v>188.63</c:v>
                </c:pt>
                <c:pt idx="4">
                  <c:v>230.75</c:v>
                </c:pt>
                <c:pt idx="5">
                  <c:v>260.38</c:v>
                </c:pt>
                <c:pt idx="6">
                  <c:v>264</c:v>
                </c:pt>
                <c:pt idx="7">
                  <c:v>257.25</c:v>
                </c:pt>
                <c:pt idx="8">
                  <c:v>216.88</c:v>
                </c:pt>
                <c:pt idx="9">
                  <c:v>43.38</c:v>
                </c:pt>
                <c:pt idx="10">
                  <c:v>0.88</c:v>
                </c:pt>
                <c:pt idx="11">
                  <c:v>26.13</c:v>
                </c:pt>
                <c:pt idx="12">
                  <c:v>26.88</c:v>
                </c:pt>
                <c:pt idx="13">
                  <c:v>19.25</c:v>
                </c:pt>
                <c:pt idx="14">
                  <c:v>26.25</c:v>
                </c:pt>
                <c:pt idx="15">
                  <c:v>21.38</c:v>
                </c:pt>
                <c:pt idx="16">
                  <c:v>18.13</c:v>
                </c:pt>
                <c:pt idx="17">
                  <c:v>21.38</c:v>
                </c:pt>
                <c:pt idx="18">
                  <c:v>22.88</c:v>
                </c:pt>
                <c:pt idx="19">
                  <c:v>41.75</c:v>
                </c:pt>
                <c:pt idx="20">
                  <c:v>56.88</c:v>
                </c:pt>
                <c:pt idx="21">
                  <c:v>114.63</c:v>
                </c:pt>
                <c:pt idx="22">
                  <c:v>141.75</c:v>
                </c:pt>
                <c:pt idx="23">
                  <c:v>204</c:v>
                </c:pt>
                <c:pt idx="24">
                  <c:v>31.15</c:v>
                </c:pt>
                <c:pt idx="25">
                  <c:v>33.229999999999997</c:v>
                </c:pt>
                <c:pt idx="26">
                  <c:v>36.340000000000003</c:v>
                </c:pt>
                <c:pt idx="27">
                  <c:v>49.89</c:v>
                </c:pt>
                <c:pt idx="28">
                  <c:v>116.77</c:v>
                </c:pt>
                <c:pt idx="29">
                  <c:v>246.51</c:v>
                </c:pt>
                <c:pt idx="30">
                  <c:v>231.18</c:v>
                </c:pt>
                <c:pt idx="31">
                  <c:v>12.96</c:v>
                </c:pt>
                <c:pt idx="32">
                  <c:v>136.74</c:v>
                </c:pt>
                <c:pt idx="33">
                  <c:v>172.43</c:v>
                </c:pt>
                <c:pt idx="34">
                  <c:v>213.78</c:v>
                </c:pt>
                <c:pt idx="35">
                  <c:v>237.32</c:v>
                </c:pt>
                <c:pt idx="36">
                  <c:v>239.49</c:v>
                </c:pt>
                <c:pt idx="37">
                  <c:v>239.21</c:v>
                </c:pt>
                <c:pt idx="38">
                  <c:v>234.33</c:v>
                </c:pt>
                <c:pt idx="39">
                  <c:v>209.49</c:v>
                </c:pt>
                <c:pt idx="40">
                  <c:v>114.63</c:v>
                </c:pt>
                <c:pt idx="41">
                  <c:v>0.77</c:v>
                </c:pt>
              </c:numCache>
            </c:numRef>
          </c:yVal>
          <c:smooth val="0"/>
        </c:ser>
        <c:dLbls>
          <c:showLegendKey val="0"/>
          <c:showVal val="0"/>
          <c:showCatName val="0"/>
          <c:showSerName val="0"/>
          <c:showPercent val="0"/>
          <c:showBubbleSize val="0"/>
        </c:dLbls>
        <c:axId val="34833920"/>
        <c:axId val="34835840"/>
      </c:scatterChart>
      <c:valAx>
        <c:axId val="34833920"/>
        <c:scaling>
          <c:orientation val="minMax"/>
          <c:min val="0"/>
        </c:scaling>
        <c:delete val="0"/>
        <c:axPos val="b"/>
        <c:title>
          <c:tx>
            <c:rich>
              <a:bodyPr/>
              <a:lstStyle/>
              <a:p>
                <a:pPr>
                  <a:defRPr sz="1200" b="1" i="0" u="none" strike="noStrike" baseline="0">
                    <a:solidFill>
                      <a:srgbClr val="000000"/>
                    </a:solidFill>
                    <a:latin typeface="Calibri"/>
                    <a:ea typeface="Calibri"/>
                    <a:cs typeface="Calibri"/>
                  </a:defRPr>
                </a:pPr>
                <a:r>
                  <a:rPr lang="en-US"/>
                  <a:t>Incident proton Energy (MeV)</a:t>
                </a:r>
              </a:p>
            </c:rich>
          </c:tx>
          <c:layout/>
          <c:overlay val="0"/>
        </c:title>
        <c:numFmt formatCode="#,##0.0" sourceLinked="0"/>
        <c:majorTickMark val="cross"/>
        <c:minorTickMark val="in"/>
        <c:tickLblPos val="nextTo"/>
        <c:spPr>
          <a:ln w="12700">
            <a:solidFill>
              <a:schemeClr val="tx1"/>
            </a:solidFill>
          </a:ln>
        </c:spPr>
        <c:txPr>
          <a:bodyPr rot="0" vert="horz"/>
          <a:lstStyle/>
          <a:p>
            <a:pPr>
              <a:defRPr sz="1200" b="0" i="0" u="none" strike="noStrike" baseline="0">
                <a:solidFill>
                  <a:srgbClr val="000000"/>
                </a:solidFill>
                <a:latin typeface="Calibri"/>
                <a:ea typeface="Calibri"/>
                <a:cs typeface="Calibri"/>
              </a:defRPr>
            </a:pPr>
            <a:endParaRPr lang="it-IT"/>
          </a:p>
        </c:txPr>
        <c:crossAx val="34835840"/>
        <c:crossesAt val="-150"/>
        <c:crossBetween val="midCat"/>
        <c:majorUnit val="10"/>
        <c:minorUnit val="2"/>
      </c:valAx>
      <c:valAx>
        <c:axId val="34835840"/>
        <c:scaling>
          <c:orientation val="minMax"/>
          <c:max val="500"/>
        </c:scaling>
        <c:delete val="0"/>
        <c:axPos val="l"/>
        <c:title>
          <c:tx>
            <c:rich>
              <a:bodyPr/>
              <a:lstStyle/>
              <a:p>
                <a:pPr>
                  <a:defRPr sz="1200" b="1" i="0" u="none" strike="noStrike" baseline="0">
                    <a:solidFill>
                      <a:srgbClr val="000000"/>
                    </a:solidFill>
                    <a:latin typeface="Calibri"/>
                    <a:ea typeface="Calibri"/>
                    <a:cs typeface="Calibri"/>
                  </a:defRPr>
                </a:pPr>
                <a:r>
                  <a:rPr lang="en-US"/>
                  <a:t>Cross section (mb)
</a:t>
                </a:r>
              </a:p>
            </c:rich>
          </c:tx>
          <c:layout>
            <c:manualLayout>
              <c:xMode val="edge"/>
              <c:yMode val="edge"/>
              <c:x val="2.0210790203287459E-2"/>
              <c:y val="0.34111180181424688"/>
            </c:manualLayout>
          </c:layout>
          <c:overlay val="0"/>
        </c:title>
        <c:numFmt formatCode="0" sourceLinked="0"/>
        <c:majorTickMark val="in"/>
        <c:minorTickMark val="in"/>
        <c:tickLblPos val="nextTo"/>
        <c:spPr>
          <a:ln w="12700">
            <a:solidFill>
              <a:schemeClr val="tx1"/>
            </a:solidFill>
          </a:ln>
        </c:spPr>
        <c:txPr>
          <a:bodyPr rot="0" vert="horz"/>
          <a:lstStyle/>
          <a:p>
            <a:pPr>
              <a:defRPr sz="1200" b="0" i="0" u="none" strike="noStrike" baseline="0">
                <a:solidFill>
                  <a:srgbClr val="000000"/>
                </a:solidFill>
                <a:latin typeface="Calibri"/>
                <a:ea typeface="Calibri"/>
                <a:cs typeface="Calibri"/>
              </a:defRPr>
            </a:pPr>
            <a:endParaRPr lang="it-IT"/>
          </a:p>
        </c:txPr>
        <c:crossAx val="34833920"/>
        <c:crossesAt val="0"/>
        <c:crossBetween val="midCat"/>
      </c:valAx>
      <c:spPr>
        <a:noFill/>
        <a:ln w="25400">
          <a:noFill/>
        </a:ln>
      </c:spPr>
    </c:plotArea>
    <c:legend>
      <c:legendPos val="r"/>
      <c:layout>
        <c:manualLayout>
          <c:xMode val="edge"/>
          <c:yMode val="edge"/>
          <c:x val="0.73318167433157899"/>
          <c:y val="8.2020803415868329E-2"/>
          <c:w val="0.26021803488581313"/>
          <c:h val="0.43772658980369905"/>
        </c:manualLayout>
      </c:layout>
      <c:overlay val="0"/>
      <c:txPr>
        <a:bodyPr/>
        <a:lstStyle/>
        <a:p>
          <a:pPr>
            <a:defRPr sz="1000" b="0" i="0" u="none" strike="noStrike" baseline="0">
              <a:solidFill>
                <a:srgbClr val="000000"/>
              </a:solidFill>
              <a:latin typeface="Calibri"/>
              <a:ea typeface="Calibri"/>
              <a:cs typeface="Calibri"/>
            </a:defRPr>
          </a:pPr>
          <a:endParaRPr lang="it-IT"/>
        </a:p>
      </c:txPr>
    </c:legend>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vl1pPr>
          </a:lstStyle>
          <a:p>
            <a:endParaRPr lang="it-IT"/>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it-IT"/>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vl1pPr>
          </a:lstStyle>
          <a:p>
            <a:endParaRPr lang="it-IT"/>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73ED4634-8DF9-4FAC-8673-222FDD970458}" type="slidenum">
              <a:rPr lang="en-US"/>
              <a:pPr/>
              <a:t>‹#›</a:t>
            </a:fld>
            <a:endParaRPr lang="en-US"/>
          </a:p>
        </p:txBody>
      </p:sp>
    </p:spTree>
    <p:extLst>
      <p:ext uri="{BB962C8B-B14F-4D97-AF65-F5344CB8AC3E}">
        <p14:creationId xmlns:p14="http://schemas.microsoft.com/office/powerpoint/2010/main" val="2656845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vl1pPr>
          </a:lstStyle>
          <a:p>
            <a:endParaRPr lang="it-IT"/>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it-IT"/>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vl1pPr>
          </a:lstStyle>
          <a:p>
            <a:endParaRPr lang="it-IT"/>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81AA3357-2D52-4444-82D3-70586C01BE38}" type="slidenum">
              <a:rPr lang="en-US"/>
              <a:pPr/>
              <a:t>‹#›</a:t>
            </a:fld>
            <a:endParaRPr lang="en-US"/>
          </a:p>
        </p:txBody>
      </p:sp>
    </p:spTree>
    <p:extLst>
      <p:ext uri="{BB962C8B-B14F-4D97-AF65-F5344CB8AC3E}">
        <p14:creationId xmlns:p14="http://schemas.microsoft.com/office/powerpoint/2010/main" val="4109697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fld id="{2381F46E-4FBB-4A86-91F6-145F2FDB696B}" type="slidenum">
              <a:rPr lang="en-US" sz="1200"/>
              <a:pPr eaLnBrk="1" hangingPunct="1"/>
              <a:t>1</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FD9170-EAC5-4A8D-8720-A944A74BE0F2}" type="slidenum">
              <a:rPr lang="en-US" smtClean="0"/>
              <a:t>6</a:t>
            </a:fld>
            <a:endParaRPr lang="en-US"/>
          </a:p>
        </p:txBody>
      </p:sp>
    </p:spTree>
    <p:extLst>
      <p:ext uri="{BB962C8B-B14F-4D97-AF65-F5344CB8AC3E}">
        <p14:creationId xmlns:p14="http://schemas.microsoft.com/office/powerpoint/2010/main" val="697784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1342B938-BA58-4A1C-A393-B42166874422}" type="slidenum">
              <a:rPr lang="en-US"/>
              <a:pPr/>
              <a:t>‹#›</a:t>
            </a:fld>
            <a:endParaRPr lang="en-US"/>
          </a:p>
        </p:txBody>
      </p:sp>
    </p:spTree>
    <p:extLst>
      <p:ext uri="{BB962C8B-B14F-4D97-AF65-F5344CB8AC3E}">
        <p14:creationId xmlns:p14="http://schemas.microsoft.com/office/powerpoint/2010/main" val="185875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4CEFFAE4-31D2-485A-9C6E-A1B791C8943C}" type="slidenum">
              <a:rPr lang="en-US"/>
              <a:pPr/>
              <a:t>‹#›</a:t>
            </a:fld>
            <a:endParaRPr lang="en-US"/>
          </a:p>
        </p:txBody>
      </p:sp>
    </p:spTree>
    <p:extLst>
      <p:ext uri="{BB962C8B-B14F-4D97-AF65-F5344CB8AC3E}">
        <p14:creationId xmlns:p14="http://schemas.microsoft.com/office/powerpoint/2010/main" val="266782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4B86039A-1F80-407C-A720-B05BF1957FEC}" type="slidenum">
              <a:rPr lang="en-US"/>
              <a:pPr/>
              <a:t>‹#›</a:t>
            </a:fld>
            <a:endParaRPr lang="en-US"/>
          </a:p>
        </p:txBody>
      </p:sp>
    </p:spTree>
    <p:extLst>
      <p:ext uri="{BB962C8B-B14F-4D97-AF65-F5344CB8AC3E}">
        <p14:creationId xmlns:p14="http://schemas.microsoft.com/office/powerpoint/2010/main" val="29980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dirty="0" smtClean="0"/>
          </a:p>
        </p:txBody>
      </p:sp>
      <p:sp>
        <p:nvSpPr>
          <p:cNvPr id="4" name="Rectangle 19"/>
          <p:cNvSpPr>
            <a:spLocks noGrp="1" noChangeArrowheads="1"/>
          </p:cNvSpPr>
          <p:nvPr>
            <p:ph type="sldNum" sz="quarter" idx="10"/>
          </p:nvPr>
        </p:nvSpPr>
        <p:spPr>
          <a:ln/>
        </p:spPr>
        <p:txBody>
          <a:bodyPr/>
          <a:lstStyle>
            <a:lvl1pPr>
              <a:defRPr/>
            </a:lvl1pPr>
          </a:lstStyle>
          <a:p>
            <a:fld id="{7FE6CC45-6A73-4252-9E92-4A79712CE41F}" type="slidenum">
              <a:rPr lang="en-US"/>
              <a:pPr/>
              <a:t>‹#›</a:t>
            </a:fld>
            <a:endParaRPr lang="en-US"/>
          </a:p>
        </p:txBody>
      </p:sp>
    </p:spTree>
    <p:extLst>
      <p:ext uri="{BB962C8B-B14F-4D97-AF65-F5344CB8AC3E}">
        <p14:creationId xmlns:p14="http://schemas.microsoft.com/office/powerpoint/2010/main" val="286489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F475704D-6A43-48D0-A7CA-ADF1EF4E6117}" type="slidenum">
              <a:rPr lang="en-US"/>
              <a:pPr/>
              <a:t>‹#›</a:t>
            </a:fld>
            <a:endParaRPr lang="en-US"/>
          </a:p>
        </p:txBody>
      </p:sp>
    </p:spTree>
    <p:extLst>
      <p:ext uri="{BB962C8B-B14F-4D97-AF65-F5344CB8AC3E}">
        <p14:creationId xmlns:p14="http://schemas.microsoft.com/office/powerpoint/2010/main" val="244210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59832E3F-1CC6-4ACD-AD0F-EB0CB91F7957}" type="slidenum">
              <a:rPr lang="en-US"/>
              <a:pPr/>
              <a:t>‹#›</a:t>
            </a:fld>
            <a:endParaRPr lang="en-US"/>
          </a:p>
        </p:txBody>
      </p:sp>
    </p:spTree>
    <p:extLst>
      <p:ext uri="{BB962C8B-B14F-4D97-AF65-F5344CB8AC3E}">
        <p14:creationId xmlns:p14="http://schemas.microsoft.com/office/powerpoint/2010/main" val="3210749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9"/>
          <p:cNvSpPr>
            <a:spLocks noGrp="1" noChangeArrowheads="1"/>
          </p:cNvSpPr>
          <p:nvPr>
            <p:ph type="sldNum" sz="quarter" idx="10"/>
          </p:nvPr>
        </p:nvSpPr>
        <p:spPr>
          <a:ln/>
        </p:spPr>
        <p:txBody>
          <a:bodyPr/>
          <a:lstStyle>
            <a:lvl1pPr>
              <a:defRPr/>
            </a:lvl1pPr>
          </a:lstStyle>
          <a:p>
            <a:fld id="{AEE4189F-D54B-4357-92A3-BDBA26C1420D}" type="slidenum">
              <a:rPr lang="en-US"/>
              <a:pPr/>
              <a:t>‹#›</a:t>
            </a:fld>
            <a:endParaRPr lang="en-US"/>
          </a:p>
        </p:txBody>
      </p:sp>
    </p:spTree>
    <p:extLst>
      <p:ext uri="{BB962C8B-B14F-4D97-AF65-F5344CB8AC3E}">
        <p14:creationId xmlns:p14="http://schemas.microsoft.com/office/powerpoint/2010/main" val="4177077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9"/>
          <p:cNvSpPr>
            <a:spLocks noGrp="1" noChangeArrowheads="1"/>
          </p:cNvSpPr>
          <p:nvPr>
            <p:ph type="sldNum" sz="quarter" idx="10"/>
          </p:nvPr>
        </p:nvSpPr>
        <p:spPr>
          <a:ln/>
        </p:spPr>
        <p:txBody>
          <a:bodyPr/>
          <a:lstStyle>
            <a:lvl1pPr>
              <a:defRPr/>
            </a:lvl1pPr>
          </a:lstStyle>
          <a:p>
            <a:fld id="{E7BDDA9A-E24D-4228-903C-1C99A01ED529}" type="slidenum">
              <a:rPr lang="en-US"/>
              <a:pPr/>
              <a:t>‹#›</a:t>
            </a:fld>
            <a:endParaRPr lang="en-US"/>
          </a:p>
        </p:txBody>
      </p:sp>
    </p:spTree>
    <p:extLst>
      <p:ext uri="{BB962C8B-B14F-4D97-AF65-F5344CB8AC3E}">
        <p14:creationId xmlns:p14="http://schemas.microsoft.com/office/powerpoint/2010/main" val="1754653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19"/>
          <p:cNvSpPr>
            <a:spLocks noGrp="1" noChangeArrowheads="1"/>
          </p:cNvSpPr>
          <p:nvPr>
            <p:ph type="sldNum" sz="quarter" idx="10"/>
          </p:nvPr>
        </p:nvSpPr>
        <p:spPr>
          <a:ln/>
        </p:spPr>
        <p:txBody>
          <a:bodyPr/>
          <a:lstStyle>
            <a:lvl1pPr>
              <a:defRPr/>
            </a:lvl1pPr>
          </a:lstStyle>
          <a:p>
            <a:fld id="{C6019117-01F5-4CF7-B917-EF86475A6C64}" type="slidenum">
              <a:rPr lang="en-US"/>
              <a:pPr/>
              <a:t>‹#›</a:t>
            </a:fld>
            <a:endParaRPr lang="en-US"/>
          </a:p>
        </p:txBody>
      </p:sp>
    </p:spTree>
    <p:extLst>
      <p:ext uri="{BB962C8B-B14F-4D97-AF65-F5344CB8AC3E}">
        <p14:creationId xmlns:p14="http://schemas.microsoft.com/office/powerpoint/2010/main" val="282321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Rectangle 19"/>
          <p:cNvSpPr>
            <a:spLocks noGrp="1" noChangeArrowheads="1"/>
          </p:cNvSpPr>
          <p:nvPr>
            <p:ph type="sldNum" sz="quarter" idx="10"/>
          </p:nvPr>
        </p:nvSpPr>
        <p:spPr>
          <a:ln/>
        </p:spPr>
        <p:txBody>
          <a:bodyPr/>
          <a:lstStyle>
            <a:lvl1pPr>
              <a:defRPr/>
            </a:lvl1pPr>
          </a:lstStyle>
          <a:p>
            <a:fld id="{8B2FAC23-89C9-4DC7-881C-01D3081F5371}" type="slidenum">
              <a:rPr lang="en-US"/>
              <a:pPr/>
              <a:t>‹#›</a:t>
            </a:fld>
            <a:endParaRPr lang="en-US"/>
          </a:p>
        </p:txBody>
      </p:sp>
    </p:spTree>
    <p:extLst>
      <p:ext uri="{BB962C8B-B14F-4D97-AF65-F5344CB8AC3E}">
        <p14:creationId xmlns:p14="http://schemas.microsoft.com/office/powerpoint/2010/main" val="1694992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a:ln/>
        </p:spPr>
        <p:txBody>
          <a:bodyPr/>
          <a:lstStyle>
            <a:lvl1pPr>
              <a:defRPr/>
            </a:lvl1pPr>
          </a:lstStyle>
          <a:p>
            <a:fld id="{55830B1D-B740-44CF-A0B4-5A517EFB8412}" type="slidenum">
              <a:rPr lang="en-US"/>
              <a:pPr/>
              <a:t>‹#›</a:t>
            </a:fld>
            <a:endParaRPr lang="en-US"/>
          </a:p>
        </p:txBody>
      </p:sp>
    </p:spTree>
    <p:extLst>
      <p:ext uri="{BB962C8B-B14F-4D97-AF65-F5344CB8AC3E}">
        <p14:creationId xmlns:p14="http://schemas.microsoft.com/office/powerpoint/2010/main" val="45509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BD916FEA-65B7-4C0B-88BC-EFB729DEB0DF}" type="slidenum">
              <a:rPr lang="en-US"/>
              <a:pPr/>
              <a:t>‹#›</a:t>
            </a:fld>
            <a:endParaRPr lang="en-US"/>
          </a:p>
        </p:txBody>
      </p:sp>
    </p:spTree>
    <p:extLst>
      <p:ext uri="{BB962C8B-B14F-4D97-AF65-F5344CB8AC3E}">
        <p14:creationId xmlns:p14="http://schemas.microsoft.com/office/powerpoint/2010/main" val="3971264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19"/>
          <p:cNvSpPr>
            <a:spLocks noGrp="1" noChangeArrowheads="1"/>
          </p:cNvSpPr>
          <p:nvPr>
            <p:ph type="sldNum" sz="quarter" idx="10"/>
          </p:nvPr>
        </p:nvSpPr>
        <p:spPr>
          <a:ln/>
        </p:spPr>
        <p:txBody>
          <a:bodyPr/>
          <a:lstStyle>
            <a:lvl1pPr>
              <a:defRPr/>
            </a:lvl1pPr>
          </a:lstStyle>
          <a:p>
            <a:fld id="{30D9B54B-2ADD-4CED-A9FA-B03A3C1A5B31}" type="slidenum">
              <a:rPr lang="en-US"/>
              <a:pPr/>
              <a:t>‹#›</a:t>
            </a:fld>
            <a:endParaRPr lang="en-US"/>
          </a:p>
        </p:txBody>
      </p:sp>
    </p:spTree>
    <p:extLst>
      <p:ext uri="{BB962C8B-B14F-4D97-AF65-F5344CB8AC3E}">
        <p14:creationId xmlns:p14="http://schemas.microsoft.com/office/powerpoint/2010/main" val="621308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19"/>
          <p:cNvSpPr>
            <a:spLocks noGrp="1" noChangeArrowheads="1"/>
          </p:cNvSpPr>
          <p:nvPr>
            <p:ph type="sldNum" sz="quarter" idx="10"/>
          </p:nvPr>
        </p:nvSpPr>
        <p:spPr>
          <a:ln/>
        </p:spPr>
        <p:txBody>
          <a:bodyPr/>
          <a:lstStyle>
            <a:lvl1pPr>
              <a:defRPr/>
            </a:lvl1pPr>
          </a:lstStyle>
          <a:p>
            <a:fld id="{B4CC2247-27EF-49B0-BBA3-9DA162C32FC5}" type="slidenum">
              <a:rPr lang="en-US"/>
              <a:pPr/>
              <a:t>‹#›</a:t>
            </a:fld>
            <a:endParaRPr lang="en-US"/>
          </a:p>
        </p:txBody>
      </p:sp>
    </p:spTree>
    <p:extLst>
      <p:ext uri="{BB962C8B-B14F-4D97-AF65-F5344CB8AC3E}">
        <p14:creationId xmlns:p14="http://schemas.microsoft.com/office/powerpoint/2010/main" val="1725182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32A7DEF4-84A1-4499-A371-21410315895A}" type="slidenum">
              <a:rPr lang="en-US"/>
              <a:pPr/>
              <a:t>‹#›</a:t>
            </a:fld>
            <a:endParaRPr lang="en-US"/>
          </a:p>
        </p:txBody>
      </p:sp>
    </p:spTree>
    <p:extLst>
      <p:ext uri="{BB962C8B-B14F-4D97-AF65-F5344CB8AC3E}">
        <p14:creationId xmlns:p14="http://schemas.microsoft.com/office/powerpoint/2010/main" val="3240604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9"/>
          <p:cNvSpPr>
            <a:spLocks noGrp="1" noChangeArrowheads="1"/>
          </p:cNvSpPr>
          <p:nvPr>
            <p:ph type="sldNum" sz="quarter" idx="10"/>
          </p:nvPr>
        </p:nvSpPr>
        <p:spPr>
          <a:ln/>
        </p:spPr>
        <p:txBody>
          <a:bodyPr/>
          <a:lstStyle>
            <a:lvl1pPr>
              <a:defRPr/>
            </a:lvl1pPr>
          </a:lstStyle>
          <a:p>
            <a:fld id="{5A5F668D-F565-4087-8822-3B2E8B7FA0F5}" type="slidenum">
              <a:rPr lang="en-US"/>
              <a:pPr/>
              <a:t>‹#›</a:t>
            </a:fld>
            <a:endParaRPr lang="en-US"/>
          </a:p>
        </p:txBody>
      </p:sp>
    </p:spTree>
    <p:extLst>
      <p:ext uri="{BB962C8B-B14F-4D97-AF65-F5344CB8AC3E}">
        <p14:creationId xmlns:p14="http://schemas.microsoft.com/office/powerpoint/2010/main" val="2808175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dirty="0" smtClean="0"/>
          </a:p>
        </p:txBody>
      </p:sp>
      <p:sp>
        <p:nvSpPr>
          <p:cNvPr id="4" name="Rectangle 19"/>
          <p:cNvSpPr>
            <a:spLocks noGrp="1" noChangeArrowheads="1"/>
          </p:cNvSpPr>
          <p:nvPr>
            <p:ph type="sldNum" sz="quarter" idx="10"/>
          </p:nvPr>
        </p:nvSpPr>
        <p:spPr>
          <a:ln/>
        </p:spPr>
        <p:txBody>
          <a:bodyPr/>
          <a:lstStyle>
            <a:lvl1pPr>
              <a:defRPr/>
            </a:lvl1pPr>
          </a:lstStyle>
          <a:p>
            <a:fld id="{EE9ABD58-904D-4705-80E5-C31B85854AE3}" type="slidenum">
              <a:rPr lang="en-US"/>
              <a:pPr/>
              <a:t>‹#›</a:t>
            </a:fld>
            <a:endParaRPr lang="en-US"/>
          </a:p>
        </p:txBody>
      </p:sp>
    </p:spTree>
    <p:extLst>
      <p:ext uri="{BB962C8B-B14F-4D97-AF65-F5344CB8AC3E}">
        <p14:creationId xmlns:p14="http://schemas.microsoft.com/office/powerpoint/2010/main" val="1107265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9"/>
          <p:cNvSpPr>
            <a:spLocks noGrp="1" noChangeArrowheads="1"/>
          </p:cNvSpPr>
          <p:nvPr>
            <p:ph type="sldNum" sz="quarter" idx="10"/>
          </p:nvPr>
        </p:nvSpPr>
        <p:spPr>
          <a:ln/>
        </p:spPr>
        <p:txBody>
          <a:bodyPr/>
          <a:lstStyle>
            <a:lvl1pPr>
              <a:defRPr/>
            </a:lvl1pPr>
          </a:lstStyle>
          <a:p>
            <a:fld id="{37A7B779-BD97-43B7-BFAD-A5FE6363974F}" type="slidenum">
              <a:rPr lang="en-US"/>
              <a:pPr/>
              <a:t>‹#›</a:t>
            </a:fld>
            <a:endParaRPr lang="en-US"/>
          </a:p>
        </p:txBody>
      </p:sp>
    </p:spTree>
    <p:extLst>
      <p:ext uri="{BB962C8B-B14F-4D97-AF65-F5344CB8AC3E}">
        <p14:creationId xmlns:p14="http://schemas.microsoft.com/office/powerpoint/2010/main" val="153756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9"/>
          <p:cNvSpPr>
            <a:spLocks noGrp="1" noChangeArrowheads="1"/>
          </p:cNvSpPr>
          <p:nvPr>
            <p:ph type="sldNum" sz="quarter" idx="10"/>
          </p:nvPr>
        </p:nvSpPr>
        <p:spPr>
          <a:ln/>
        </p:spPr>
        <p:txBody>
          <a:bodyPr/>
          <a:lstStyle>
            <a:lvl1pPr>
              <a:defRPr/>
            </a:lvl1pPr>
          </a:lstStyle>
          <a:p>
            <a:fld id="{71D20CC9-8F0A-45E7-A015-976A00EFA287}" type="slidenum">
              <a:rPr lang="en-US"/>
              <a:pPr/>
              <a:t>‹#›</a:t>
            </a:fld>
            <a:endParaRPr lang="en-US"/>
          </a:p>
        </p:txBody>
      </p:sp>
    </p:spTree>
    <p:extLst>
      <p:ext uri="{BB962C8B-B14F-4D97-AF65-F5344CB8AC3E}">
        <p14:creationId xmlns:p14="http://schemas.microsoft.com/office/powerpoint/2010/main" val="295709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19"/>
          <p:cNvSpPr>
            <a:spLocks noGrp="1" noChangeArrowheads="1"/>
          </p:cNvSpPr>
          <p:nvPr>
            <p:ph type="sldNum" sz="quarter" idx="10"/>
          </p:nvPr>
        </p:nvSpPr>
        <p:spPr>
          <a:ln/>
        </p:spPr>
        <p:txBody>
          <a:bodyPr/>
          <a:lstStyle>
            <a:lvl1pPr>
              <a:defRPr/>
            </a:lvl1pPr>
          </a:lstStyle>
          <a:p>
            <a:fld id="{1E5F201C-361F-4899-9AFD-E1FFB405CC5B}" type="slidenum">
              <a:rPr lang="en-US"/>
              <a:pPr/>
              <a:t>‹#›</a:t>
            </a:fld>
            <a:endParaRPr lang="en-US"/>
          </a:p>
        </p:txBody>
      </p:sp>
    </p:spTree>
    <p:extLst>
      <p:ext uri="{BB962C8B-B14F-4D97-AF65-F5344CB8AC3E}">
        <p14:creationId xmlns:p14="http://schemas.microsoft.com/office/powerpoint/2010/main" val="192083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Rectangle 19"/>
          <p:cNvSpPr>
            <a:spLocks noGrp="1" noChangeArrowheads="1"/>
          </p:cNvSpPr>
          <p:nvPr>
            <p:ph type="sldNum" sz="quarter" idx="10"/>
          </p:nvPr>
        </p:nvSpPr>
        <p:spPr>
          <a:ln/>
        </p:spPr>
        <p:txBody>
          <a:bodyPr/>
          <a:lstStyle>
            <a:lvl1pPr>
              <a:defRPr/>
            </a:lvl1pPr>
          </a:lstStyle>
          <a:p>
            <a:fld id="{D065B023-4F50-44E6-A82A-72789DECD2C9}" type="slidenum">
              <a:rPr lang="en-US"/>
              <a:pPr/>
              <a:t>‹#›</a:t>
            </a:fld>
            <a:endParaRPr lang="en-US"/>
          </a:p>
        </p:txBody>
      </p:sp>
    </p:spTree>
    <p:extLst>
      <p:ext uri="{BB962C8B-B14F-4D97-AF65-F5344CB8AC3E}">
        <p14:creationId xmlns:p14="http://schemas.microsoft.com/office/powerpoint/2010/main" val="2084485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a:ln/>
        </p:spPr>
        <p:txBody>
          <a:bodyPr/>
          <a:lstStyle>
            <a:lvl1pPr>
              <a:defRPr/>
            </a:lvl1pPr>
          </a:lstStyle>
          <a:p>
            <a:fld id="{E85B5EEE-8BFE-4DD2-9009-FDA2B8A34B6A}" type="slidenum">
              <a:rPr lang="en-US"/>
              <a:pPr/>
              <a:t>‹#›</a:t>
            </a:fld>
            <a:endParaRPr lang="en-US"/>
          </a:p>
        </p:txBody>
      </p:sp>
    </p:spTree>
    <p:extLst>
      <p:ext uri="{BB962C8B-B14F-4D97-AF65-F5344CB8AC3E}">
        <p14:creationId xmlns:p14="http://schemas.microsoft.com/office/powerpoint/2010/main" val="240737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19"/>
          <p:cNvSpPr>
            <a:spLocks noGrp="1" noChangeArrowheads="1"/>
          </p:cNvSpPr>
          <p:nvPr>
            <p:ph type="sldNum" sz="quarter" idx="10"/>
          </p:nvPr>
        </p:nvSpPr>
        <p:spPr>
          <a:ln/>
        </p:spPr>
        <p:txBody>
          <a:bodyPr/>
          <a:lstStyle>
            <a:lvl1pPr>
              <a:defRPr/>
            </a:lvl1pPr>
          </a:lstStyle>
          <a:p>
            <a:fld id="{5428E401-613B-45A2-9252-89970E01F98B}" type="slidenum">
              <a:rPr lang="en-US"/>
              <a:pPr/>
              <a:t>‹#›</a:t>
            </a:fld>
            <a:endParaRPr lang="en-US"/>
          </a:p>
        </p:txBody>
      </p:sp>
    </p:spTree>
    <p:extLst>
      <p:ext uri="{BB962C8B-B14F-4D97-AF65-F5344CB8AC3E}">
        <p14:creationId xmlns:p14="http://schemas.microsoft.com/office/powerpoint/2010/main" val="140482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19"/>
          <p:cNvSpPr>
            <a:spLocks noGrp="1" noChangeArrowheads="1"/>
          </p:cNvSpPr>
          <p:nvPr>
            <p:ph type="sldNum" sz="quarter" idx="10"/>
          </p:nvPr>
        </p:nvSpPr>
        <p:spPr>
          <a:ln/>
        </p:spPr>
        <p:txBody>
          <a:bodyPr/>
          <a:lstStyle>
            <a:lvl1pPr>
              <a:defRPr/>
            </a:lvl1pPr>
          </a:lstStyle>
          <a:p>
            <a:fld id="{4053E9BF-6EE3-40F3-B86D-C454A9A6EF63}" type="slidenum">
              <a:rPr lang="en-US"/>
              <a:pPr/>
              <a:t>‹#›</a:t>
            </a:fld>
            <a:endParaRPr lang="en-US"/>
          </a:p>
        </p:txBody>
      </p:sp>
    </p:spTree>
    <p:extLst>
      <p:ext uri="{BB962C8B-B14F-4D97-AF65-F5344CB8AC3E}">
        <p14:creationId xmlns:p14="http://schemas.microsoft.com/office/powerpoint/2010/main" val="1972411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8"/>
          <p:cNvSpPr>
            <a:spLocks noChangeArrowheads="1"/>
          </p:cNvSpPr>
          <p:nvPr userDrawn="1"/>
        </p:nvSpPr>
        <p:spPr bwMode="auto">
          <a:xfrm>
            <a:off x="838200" y="6443663"/>
            <a:ext cx="8305800" cy="420687"/>
          </a:xfrm>
          <a:prstGeom prst="rect">
            <a:avLst/>
          </a:prstGeom>
          <a:solidFill>
            <a:srgbClr val="FF0000"/>
          </a:solidFill>
          <a:ln w="9525">
            <a:solidFill>
              <a:schemeClr val="tx1"/>
            </a:solidFill>
            <a:miter lim="800000"/>
            <a:headEnd/>
            <a:tailEnd/>
          </a:ln>
        </p:spPr>
        <p:txBody>
          <a:bodyPr wrap="none" anchor="ctr"/>
          <a:lstStyle/>
          <a:p>
            <a:endParaRPr lang="it-IT" sz="3600"/>
          </a:p>
        </p:txBody>
      </p:sp>
      <p:sp>
        <p:nvSpPr>
          <p:cNvPr id="1027" name="Line 7"/>
          <p:cNvSpPr>
            <a:spLocks noChangeShapeType="1"/>
          </p:cNvSpPr>
          <p:nvPr/>
        </p:nvSpPr>
        <p:spPr bwMode="auto">
          <a:xfrm>
            <a:off x="0" y="6426200"/>
            <a:ext cx="9144000" cy="0"/>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Rectangle 19"/>
          <p:cNvSpPr>
            <a:spLocks noGrp="1" noChangeArrowheads="1"/>
          </p:cNvSpPr>
          <p:nvPr>
            <p:ph type="sldNum" sz="quarter" idx="4"/>
          </p:nvPr>
        </p:nvSpPr>
        <p:spPr bwMode="auto">
          <a:xfrm>
            <a:off x="7010400" y="6096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486695E8-342A-4899-A6ED-F0BD04945144}" type="slidenum">
              <a:rPr lang="en-US"/>
              <a:pPr/>
              <a:t>‹#›</a:t>
            </a:fld>
            <a:endParaRPr lang="en-US"/>
          </a:p>
        </p:txBody>
      </p:sp>
      <p:sp>
        <p:nvSpPr>
          <p:cNvPr id="1029" name="Text Box 20"/>
          <p:cNvSpPr txBox="1">
            <a:spLocks noChangeArrowheads="1"/>
          </p:cNvSpPr>
          <p:nvPr userDrawn="1"/>
        </p:nvSpPr>
        <p:spPr bwMode="auto">
          <a:xfrm>
            <a:off x="889233" y="6505575"/>
            <a:ext cx="61722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algn="l">
              <a:lnSpc>
                <a:spcPct val="90000"/>
              </a:lnSpc>
              <a:spcBef>
                <a:spcPct val="0"/>
              </a:spcBef>
            </a:pPr>
            <a:r>
              <a:rPr lang="en-US" sz="700" b="1" dirty="0">
                <a:solidFill>
                  <a:schemeClr val="bg1"/>
                </a:solidFill>
              </a:rPr>
              <a:t>Juan Esposito  “</a:t>
            </a:r>
            <a:r>
              <a:rPr lang="en-US" sz="700" b="1" dirty="0" smtClean="0">
                <a:solidFill>
                  <a:schemeClr val="bg1"/>
                </a:solidFill>
              </a:rPr>
              <a:t>APOTEMA project  2012-2013 activities report. </a:t>
            </a:r>
            <a:r>
              <a:rPr lang="en-US" sz="700" b="1" baseline="0" dirty="0" smtClean="0">
                <a:solidFill>
                  <a:schemeClr val="bg1"/>
                </a:solidFill>
              </a:rPr>
              <a:t> </a:t>
            </a:r>
            <a:r>
              <a:rPr lang="en-US" sz="700" b="1" dirty="0" smtClean="0">
                <a:solidFill>
                  <a:schemeClr val="bg1"/>
                </a:solidFill>
              </a:rPr>
              <a:t>2</a:t>
            </a:r>
            <a:r>
              <a:rPr lang="en-US" sz="700" b="1" baseline="0" dirty="0" smtClean="0">
                <a:solidFill>
                  <a:schemeClr val="bg1"/>
                </a:solidFill>
              </a:rPr>
              <a:t>014 </a:t>
            </a:r>
            <a:r>
              <a:rPr lang="en-US" sz="700" b="1" dirty="0" smtClean="0">
                <a:solidFill>
                  <a:schemeClr val="bg1"/>
                </a:solidFill>
              </a:rPr>
              <a:t>scheduled  </a:t>
            </a:r>
            <a:r>
              <a:rPr lang="en-US" sz="700" b="1" baseline="0" dirty="0" smtClean="0">
                <a:solidFill>
                  <a:schemeClr val="bg1"/>
                </a:solidFill>
              </a:rPr>
              <a:t>activities </a:t>
            </a:r>
            <a:r>
              <a:rPr lang="en-US" sz="700" b="1" dirty="0" smtClean="0">
                <a:solidFill>
                  <a:schemeClr val="bg1"/>
                </a:solidFill>
              </a:rPr>
              <a:t>” </a:t>
            </a:r>
            <a:endParaRPr lang="en-US" sz="700" b="1" dirty="0">
              <a:solidFill>
                <a:schemeClr val="bg1"/>
              </a:solidFill>
            </a:endParaRPr>
          </a:p>
          <a:p>
            <a:pPr algn="l" eaLnBrk="1" hangingPunct="1">
              <a:spcBef>
                <a:spcPct val="0"/>
              </a:spcBef>
            </a:pPr>
            <a:r>
              <a:rPr lang="en-US" sz="700" b="1" dirty="0" smtClean="0">
                <a:solidFill>
                  <a:schemeClr val="bg1"/>
                </a:solidFill>
              </a:rPr>
              <a:t>CSN5</a:t>
            </a:r>
            <a:r>
              <a:rPr lang="en-US" sz="700" b="1" baseline="0" dirty="0" smtClean="0">
                <a:solidFill>
                  <a:schemeClr val="bg1"/>
                </a:solidFill>
              </a:rPr>
              <a:t> INFN LNL state-of-the-art experimental activities meeting,</a:t>
            </a:r>
            <a:r>
              <a:rPr lang="en-US" sz="700" b="1" dirty="0" smtClean="0">
                <a:solidFill>
                  <a:schemeClr val="bg1"/>
                </a:solidFill>
              </a:rPr>
              <a:t> </a:t>
            </a:r>
            <a:r>
              <a:rPr lang="en-US" sz="700" b="1" dirty="0">
                <a:solidFill>
                  <a:schemeClr val="bg1"/>
                </a:solidFill>
              </a:rPr>
              <a:t>LNL, July </a:t>
            </a:r>
            <a:r>
              <a:rPr lang="en-US" sz="700" b="1" dirty="0" smtClean="0">
                <a:solidFill>
                  <a:schemeClr val="bg1"/>
                </a:solidFill>
              </a:rPr>
              <a:t>02, 2013</a:t>
            </a:r>
            <a:endParaRPr lang="en-US" sz="700" b="1" dirty="0">
              <a:solidFill>
                <a:schemeClr val="bg1"/>
              </a:solidFill>
            </a:endParaRPr>
          </a:p>
        </p:txBody>
      </p:sp>
      <p:pic>
        <p:nvPicPr>
          <p:cNvPr id="1030" name="Picture 6" descr="LogoLNL_servizi"/>
          <p:cNvPicPr>
            <a:picLocks noChangeAspect="1" noChangeArrowheads="1"/>
          </p:cNvPicPr>
          <p:nvPr userDrawn="1"/>
        </p:nvPicPr>
        <p:blipFill>
          <a:blip r:embed="rId14">
            <a:extLst>
              <a:ext uri="{28A0092B-C50C-407E-A947-70E740481C1C}">
                <a14:useLocalDpi xmlns:a14="http://schemas.microsoft.com/office/drawing/2010/main" val="0"/>
              </a:ext>
            </a:extLst>
          </a:blip>
          <a:srcRect b="9441"/>
          <a:stretch>
            <a:fillRect/>
          </a:stretch>
        </p:blipFill>
        <p:spPr bwMode="auto">
          <a:xfrm>
            <a:off x="0" y="6172200"/>
            <a:ext cx="827671"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 id="2147485360"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8"/>
          <p:cNvSpPr>
            <a:spLocks noChangeArrowheads="1"/>
          </p:cNvSpPr>
          <p:nvPr userDrawn="1"/>
        </p:nvSpPr>
        <p:spPr bwMode="auto">
          <a:xfrm>
            <a:off x="536575" y="6443663"/>
            <a:ext cx="8607425" cy="420687"/>
          </a:xfrm>
          <a:prstGeom prst="rect">
            <a:avLst/>
          </a:prstGeom>
          <a:solidFill>
            <a:srgbClr val="FF0000"/>
          </a:solidFill>
          <a:ln w="9525">
            <a:solidFill>
              <a:schemeClr val="tx1"/>
            </a:solidFill>
            <a:miter lim="800000"/>
            <a:headEnd/>
            <a:tailEnd/>
          </a:ln>
        </p:spPr>
        <p:txBody>
          <a:bodyPr wrap="none" anchor="ctr"/>
          <a:lstStyle/>
          <a:p>
            <a:endParaRPr lang="it-IT" sz="3600"/>
          </a:p>
        </p:txBody>
      </p:sp>
      <p:sp>
        <p:nvSpPr>
          <p:cNvPr id="2051" name="Line 7"/>
          <p:cNvSpPr>
            <a:spLocks noChangeShapeType="1"/>
          </p:cNvSpPr>
          <p:nvPr userDrawn="1"/>
        </p:nvSpPr>
        <p:spPr bwMode="auto">
          <a:xfrm>
            <a:off x="0" y="6426200"/>
            <a:ext cx="9144000" cy="0"/>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Rectangle 19"/>
          <p:cNvSpPr>
            <a:spLocks noGrp="1" noChangeArrowheads="1"/>
          </p:cNvSpPr>
          <p:nvPr>
            <p:ph type="sldNum" sz="quarter" idx="4"/>
          </p:nvPr>
        </p:nvSpPr>
        <p:spPr bwMode="auto">
          <a:xfrm>
            <a:off x="7010400" y="6096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7126995D-9BE2-4EAF-A9AF-CB844DBB28F5}" type="slidenum">
              <a:rPr lang="en-US"/>
              <a:pPr/>
              <a:t>‹#›</a:t>
            </a:fld>
            <a:endParaRPr lang="en-US"/>
          </a:p>
        </p:txBody>
      </p:sp>
      <p:pic>
        <p:nvPicPr>
          <p:cNvPr id="1026"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175" y="6439700"/>
            <a:ext cx="533400" cy="42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 id="2147485372"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143000" y="228600"/>
            <a:ext cx="6858000" cy="1373188"/>
          </a:xfrm>
          <a:prstGeom prst="rect">
            <a:avLst/>
          </a:prstGeom>
          <a:noFill/>
          <a:ln w="12700">
            <a:noFill/>
            <a:miter lim="800000"/>
            <a:headEnd type="none" w="sm" len="sm"/>
            <a:tailEnd type="none" w="sm" len="sm"/>
          </a:ln>
        </p:spPr>
        <p:txBody>
          <a:bodyPr>
            <a:spAutoFit/>
          </a:bodyPr>
          <a:lstStyle/>
          <a:p>
            <a:pPr eaLnBrk="0" hangingPunct="0">
              <a:lnSpc>
                <a:spcPct val="90000"/>
              </a:lnSpc>
              <a:spcBef>
                <a:spcPct val="0"/>
              </a:spcBef>
              <a:defRPr/>
            </a:pPr>
            <a:r>
              <a:rPr lang="it-IT" sz="2800" dirty="0">
                <a:solidFill>
                  <a:schemeClr val="accent6">
                    <a:lumMod val="50000"/>
                  </a:schemeClr>
                </a:solidFill>
                <a:latin typeface="Arial" pitchFamily="34" charset="0"/>
              </a:rPr>
              <a:t>INFN-LNL</a:t>
            </a:r>
          </a:p>
          <a:p>
            <a:pPr eaLnBrk="0" hangingPunct="0">
              <a:lnSpc>
                <a:spcPct val="90000"/>
              </a:lnSpc>
              <a:spcBef>
                <a:spcPct val="0"/>
              </a:spcBef>
              <a:defRPr/>
            </a:pPr>
            <a:r>
              <a:rPr lang="it-IT" sz="2800" u="sng" dirty="0">
                <a:solidFill>
                  <a:schemeClr val="accent6">
                    <a:lumMod val="50000"/>
                  </a:schemeClr>
                </a:solidFill>
                <a:latin typeface="Arial" pitchFamily="34" charset="0"/>
              </a:rPr>
              <a:t>Istituto Nazionale di Fisica Nucleare</a:t>
            </a:r>
          </a:p>
          <a:p>
            <a:pPr eaLnBrk="0" hangingPunct="0">
              <a:lnSpc>
                <a:spcPct val="120000"/>
              </a:lnSpc>
              <a:spcBef>
                <a:spcPct val="0"/>
              </a:spcBef>
              <a:defRPr/>
            </a:pPr>
            <a:r>
              <a:rPr lang="it-IT" sz="2800" u="sng" dirty="0">
                <a:solidFill>
                  <a:schemeClr val="accent6">
                    <a:lumMod val="50000"/>
                  </a:schemeClr>
                </a:solidFill>
                <a:latin typeface="Arial" pitchFamily="34" charset="0"/>
              </a:rPr>
              <a:t>Laboratori Nazionali di Legnaro</a:t>
            </a:r>
          </a:p>
        </p:txBody>
      </p:sp>
      <p:sp>
        <p:nvSpPr>
          <p:cNvPr id="5123" name="Rectangle 5"/>
          <p:cNvSpPr>
            <a:spLocks noChangeArrowheads="1"/>
          </p:cNvSpPr>
          <p:nvPr/>
        </p:nvSpPr>
        <p:spPr bwMode="auto">
          <a:xfrm rot="10800000" flipV="1">
            <a:off x="303213" y="2472434"/>
            <a:ext cx="8613775"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r>
              <a:rPr lang="en-US" b="1" dirty="0" smtClean="0">
                <a:solidFill>
                  <a:schemeClr val="accent2"/>
                </a:solidFill>
              </a:rPr>
              <a:t>APOTEMA</a:t>
            </a:r>
            <a:r>
              <a:rPr lang="en-US" dirty="0" smtClean="0">
                <a:solidFill>
                  <a:schemeClr val="accent2"/>
                </a:solidFill>
              </a:rPr>
              <a:t> </a:t>
            </a:r>
            <a:endParaRPr lang="en-US" dirty="0">
              <a:solidFill>
                <a:schemeClr val="accent2"/>
              </a:solidFill>
            </a:endParaRPr>
          </a:p>
          <a:p>
            <a:r>
              <a:rPr lang="en-US" sz="2800" b="1" dirty="0">
                <a:solidFill>
                  <a:schemeClr val="accent2"/>
                </a:solidFill>
              </a:rPr>
              <a:t>A</a:t>
            </a:r>
            <a:r>
              <a:rPr lang="en-US" sz="2800" dirty="0">
                <a:solidFill>
                  <a:schemeClr val="accent2"/>
                </a:solidFill>
              </a:rPr>
              <a:t>ccelerator-driven</a:t>
            </a:r>
            <a:r>
              <a:rPr lang="en-US" sz="2800" b="1" dirty="0">
                <a:solidFill>
                  <a:schemeClr val="accent2"/>
                </a:solidFill>
              </a:rPr>
              <a:t> P</a:t>
            </a:r>
            <a:r>
              <a:rPr lang="en-US" sz="2800" dirty="0">
                <a:solidFill>
                  <a:schemeClr val="accent2"/>
                </a:solidFill>
              </a:rPr>
              <a:t>roduction</a:t>
            </a:r>
            <a:r>
              <a:rPr lang="en-US" sz="2800" b="1" dirty="0">
                <a:solidFill>
                  <a:schemeClr val="accent2"/>
                </a:solidFill>
              </a:rPr>
              <a:t> O</a:t>
            </a:r>
            <a:r>
              <a:rPr lang="en-US" sz="2800" dirty="0">
                <a:solidFill>
                  <a:schemeClr val="accent2"/>
                </a:solidFill>
              </a:rPr>
              <a:t>f</a:t>
            </a:r>
            <a:r>
              <a:rPr lang="en-US" sz="2800" b="1" dirty="0">
                <a:solidFill>
                  <a:schemeClr val="accent2"/>
                </a:solidFill>
              </a:rPr>
              <a:t> </a:t>
            </a:r>
            <a:r>
              <a:rPr lang="en-US" sz="2800" b="1" dirty="0" err="1" smtClean="0">
                <a:solidFill>
                  <a:schemeClr val="accent2"/>
                </a:solidFill>
              </a:rPr>
              <a:t>TE</a:t>
            </a:r>
            <a:r>
              <a:rPr lang="en-US" sz="2800" dirty="0" err="1" smtClean="0">
                <a:solidFill>
                  <a:schemeClr val="accent2"/>
                </a:solidFill>
              </a:rPr>
              <a:t>chnetium</a:t>
            </a:r>
            <a:r>
              <a:rPr lang="en-US" sz="2800" b="1" dirty="0" smtClean="0">
                <a:solidFill>
                  <a:schemeClr val="accent2"/>
                </a:solidFill>
              </a:rPr>
              <a:t>/M</a:t>
            </a:r>
            <a:r>
              <a:rPr lang="en-US" sz="2800" dirty="0" smtClean="0">
                <a:solidFill>
                  <a:schemeClr val="accent2"/>
                </a:solidFill>
              </a:rPr>
              <a:t>olybdenum</a:t>
            </a:r>
            <a:r>
              <a:rPr lang="en-US" sz="2800" b="1" dirty="0" smtClean="0">
                <a:solidFill>
                  <a:schemeClr val="accent2"/>
                </a:solidFill>
              </a:rPr>
              <a:t> </a:t>
            </a:r>
            <a:r>
              <a:rPr lang="en-US" sz="2800" dirty="0">
                <a:solidFill>
                  <a:schemeClr val="accent2"/>
                </a:solidFill>
              </a:rPr>
              <a:t>for medical </a:t>
            </a:r>
            <a:r>
              <a:rPr lang="en-US" sz="2800" b="1" dirty="0">
                <a:solidFill>
                  <a:schemeClr val="accent2"/>
                </a:solidFill>
              </a:rPr>
              <a:t>A</a:t>
            </a:r>
            <a:r>
              <a:rPr lang="en-US" sz="2800" dirty="0">
                <a:solidFill>
                  <a:schemeClr val="accent2"/>
                </a:solidFill>
              </a:rPr>
              <a:t>pplications</a:t>
            </a:r>
          </a:p>
          <a:p>
            <a:pPr eaLnBrk="0" hangingPunct="0">
              <a:spcBef>
                <a:spcPct val="0"/>
              </a:spcBef>
            </a:pPr>
            <a:endParaRPr lang="en-US" sz="2000" dirty="0">
              <a:solidFill>
                <a:schemeClr val="accent2"/>
              </a:solidFill>
            </a:endParaRPr>
          </a:p>
          <a:p>
            <a:pPr eaLnBrk="0" hangingPunct="0">
              <a:spcBef>
                <a:spcPct val="0"/>
              </a:spcBef>
            </a:pPr>
            <a:r>
              <a:rPr lang="en-US" sz="2000" dirty="0">
                <a:solidFill>
                  <a:schemeClr val="accent2"/>
                </a:solidFill>
              </a:rPr>
              <a:t>Juan Esposito</a:t>
            </a:r>
            <a:endParaRPr lang="en-US" sz="2000" b="1" dirty="0">
              <a:solidFill>
                <a:schemeClr val="accent2"/>
              </a:solidFill>
            </a:endParaRPr>
          </a:p>
          <a:p>
            <a:pPr eaLnBrk="0" hangingPunct="0">
              <a:spcBef>
                <a:spcPct val="0"/>
              </a:spcBef>
            </a:pPr>
            <a:r>
              <a:rPr lang="en-US" sz="2000" i="1" dirty="0">
                <a:solidFill>
                  <a:schemeClr val="accent2"/>
                </a:solidFill>
              </a:rPr>
              <a:t>on behalf of APOTEMA collaboration</a:t>
            </a:r>
            <a:endParaRPr lang="en-US" sz="1600" i="1" dirty="0">
              <a:solidFill>
                <a:schemeClr val="accent2"/>
              </a:solidFill>
            </a:endParaRPr>
          </a:p>
        </p:txBody>
      </p:sp>
      <p:sp>
        <p:nvSpPr>
          <p:cNvPr id="5124" name="Rectangle 6"/>
          <p:cNvSpPr>
            <a:spLocks noChangeArrowheads="1"/>
          </p:cNvSpPr>
          <p:nvPr/>
        </p:nvSpPr>
        <p:spPr bwMode="auto">
          <a:xfrm>
            <a:off x="762000" y="54864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sz="1400" b="1" dirty="0" err="1" smtClean="0"/>
              <a:t>Presentazione</a:t>
            </a:r>
            <a:r>
              <a:rPr lang="en-US" sz="1400" b="1" dirty="0" smtClean="0"/>
              <a:t> e </a:t>
            </a:r>
            <a:r>
              <a:rPr lang="en-US" sz="1400" b="1" dirty="0" err="1" smtClean="0"/>
              <a:t>pianificazione</a:t>
            </a:r>
            <a:r>
              <a:rPr lang="en-US" sz="1400" b="1" dirty="0" smtClean="0"/>
              <a:t> </a:t>
            </a:r>
            <a:r>
              <a:rPr lang="en-US" sz="1400" b="1" dirty="0" err="1" smtClean="0"/>
              <a:t>esperimenti</a:t>
            </a:r>
            <a:r>
              <a:rPr lang="en-US" sz="1400" b="1" dirty="0" smtClean="0"/>
              <a:t>  CSN5 INFN 2014 </a:t>
            </a:r>
            <a:endParaRPr lang="en-US" sz="1400" b="1" dirty="0"/>
          </a:p>
          <a:p>
            <a:pPr>
              <a:spcBef>
                <a:spcPct val="0"/>
              </a:spcBef>
            </a:pPr>
            <a:r>
              <a:rPr lang="en-US" sz="1400" b="1" dirty="0"/>
              <a:t>LNL </a:t>
            </a:r>
            <a:r>
              <a:rPr lang="en-US" sz="1400" b="1" dirty="0">
                <a:solidFill>
                  <a:srgbClr val="000000"/>
                </a:solidFill>
              </a:rPr>
              <a:t>, July </a:t>
            </a:r>
            <a:r>
              <a:rPr lang="en-US" sz="1400" b="1" dirty="0" smtClean="0">
                <a:solidFill>
                  <a:srgbClr val="000000"/>
                </a:solidFill>
              </a:rPr>
              <a:t>2, 2013</a:t>
            </a:r>
            <a:r>
              <a:rPr lang="en-US" sz="1800" dirty="0" smtClean="0"/>
              <a:t> </a:t>
            </a:r>
            <a:endParaRPr lang="it-IT" sz="1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nSpc>
                <a:spcPts val="3400"/>
              </a:lnSpc>
            </a:pPr>
            <a:r>
              <a:rPr lang="en-US" sz="2400" dirty="0" smtClean="0">
                <a:solidFill>
                  <a:schemeClr val="accent2"/>
                </a:solidFill>
              </a:rPr>
              <a:t>Theoretical determination of </a:t>
            </a:r>
            <a:r>
              <a:rPr lang="en-US" sz="2400" baseline="30000" dirty="0" smtClean="0">
                <a:solidFill>
                  <a:schemeClr val="accent2"/>
                </a:solidFill>
              </a:rPr>
              <a:t>99m</a:t>
            </a:r>
            <a:r>
              <a:rPr lang="en-US" sz="2400" dirty="0" smtClean="0">
                <a:solidFill>
                  <a:schemeClr val="accent2"/>
                </a:solidFill>
              </a:rPr>
              <a:t>Tc quality expected by (</a:t>
            </a:r>
            <a:r>
              <a:rPr lang="en-US" sz="2400" dirty="0" err="1" smtClean="0">
                <a:solidFill>
                  <a:schemeClr val="accent2"/>
                </a:solidFill>
              </a:rPr>
              <a:t>p,xn</a:t>
            </a:r>
            <a:r>
              <a:rPr lang="en-US" sz="2400" dirty="0" smtClean="0">
                <a:solidFill>
                  <a:schemeClr val="accent2"/>
                </a:solidFill>
              </a:rPr>
              <a:t>) reactions on 99.05% </a:t>
            </a:r>
            <a:r>
              <a:rPr lang="en-US" sz="2400" baseline="30000" dirty="0" smtClean="0">
                <a:solidFill>
                  <a:schemeClr val="accent2"/>
                </a:solidFill>
              </a:rPr>
              <a:t>100</a:t>
            </a:r>
            <a:r>
              <a:rPr lang="en-US" sz="2400" dirty="0" smtClean="0">
                <a:solidFill>
                  <a:schemeClr val="accent2"/>
                </a:solidFill>
              </a:rPr>
              <a:t>Mo-enriched thin-target</a:t>
            </a:r>
            <a:endParaRPr lang="en-US" sz="2400" dirty="0">
              <a:solidFill>
                <a:schemeClr val="accent2"/>
              </a:solidFill>
            </a:endParaRPr>
          </a:p>
        </p:txBody>
      </p:sp>
      <p:sp>
        <p:nvSpPr>
          <p:cNvPr id="4" name="Slide Number Placeholder 3"/>
          <p:cNvSpPr>
            <a:spLocks noGrp="1"/>
          </p:cNvSpPr>
          <p:nvPr>
            <p:ph type="sldNum" sz="quarter" idx="10"/>
          </p:nvPr>
        </p:nvSpPr>
        <p:spPr/>
        <p:txBody>
          <a:bodyPr/>
          <a:lstStyle/>
          <a:p>
            <a:fld id="{BD916FEA-65B7-4C0B-88BC-EFB729DEB0DF}" type="slidenum">
              <a:rPr lang="en-US" smtClean="0"/>
              <a:pPr/>
              <a:t>10</a:t>
            </a:fld>
            <a:endParaRPr lang="en-US"/>
          </a:p>
        </p:txBody>
      </p:sp>
      <p:sp>
        <p:nvSpPr>
          <p:cNvPr id="5" name="Rectangle 4"/>
          <p:cNvSpPr/>
          <p:nvPr/>
        </p:nvSpPr>
        <p:spPr>
          <a:xfrm>
            <a:off x="190500" y="4953000"/>
            <a:ext cx="8801100" cy="1621982"/>
          </a:xfrm>
          <a:prstGeom prst="rect">
            <a:avLst/>
          </a:prstGeom>
        </p:spPr>
        <p:txBody>
          <a:bodyPr wrap="square">
            <a:spAutoFit/>
          </a:bodyPr>
          <a:lstStyle/>
          <a:p>
            <a:pPr marL="285750" indent="-285750" algn="just">
              <a:buFont typeface="Arial" pitchFamily="34" charset="0"/>
              <a:buChar char="•"/>
            </a:pPr>
            <a:r>
              <a:rPr lang="en-US" sz="1400" dirty="0" smtClean="0">
                <a:solidFill>
                  <a:srgbClr val="FF0000"/>
                </a:solidFill>
              </a:rPr>
              <a:t>In-target activity production is enough to fulfill the needs of a large metropolitan area </a:t>
            </a:r>
            <a:r>
              <a:rPr lang="en-US" sz="1400" dirty="0" smtClean="0"/>
              <a:t>(needs </a:t>
            </a:r>
            <a:r>
              <a:rPr lang="en-US" sz="1400" dirty="0"/>
              <a:t>of Veneto region: </a:t>
            </a:r>
            <a:r>
              <a:rPr lang="en-US" sz="1400" dirty="0" smtClean="0"/>
              <a:t>~</a:t>
            </a:r>
            <a:r>
              <a:rPr lang="en-US" sz="1400" dirty="0"/>
              <a:t>7 </a:t>
            </a:r>
            <a:r>
              <a:rPr lang="en-US" sz="1400" dirty="0" err="1"/>
              <a:t>Ci</a:t>
            </a:r>
            <a:r>
              <a:rPr lang="en-US" sz="1400" dirty="0"/>
              <a:t>/day, Padua (2.1 </a:t>
            </a:r>
            <a:r>
              <a:rPr lang="en-US" sz="1400" dirty="0" err="1" smtClean="0"/>
              <a:t>Ci</a:t>
            </a:r>
            <a:r>
              <a:rPr lang="en-US" sz="1400" dirty="0" smtClean="0"/>
              <a:t>/day)</a:t>
            </a:r>
            <a:r>
              <a:rPr lang="en-US" sz="1400" dirty="0" smtClean="0">
                <a:solidFill>
                  <a:srgbClr val="FF0000"/>
                </a:solidFill>
              </a:rPr>
              <a:t> </a:t>
            </a:r>
          </a:p>
          <a:p>
            <a:pPr marL="285750" indent="-285750" algn="just">
              <a:buFont typeface="Arial" pitchFamily="34" charset="0"/>
              <a:buChar char="•"/>
            </a:pPr>
            <a:r>
              <a:rPr lang="en-US" sz="1400" dirty="0" smtClean="0">
                <a:solidFill>
                  <a:srgbClr val="FF0000"/>
                </a:solidFill>
              </a:rPr>
              <a:t>Product quality expected: </a:t>
            </a:r>
            <a:r>
              <a:rPr lang="en-US" sz="1400" dirty="0" smtClean="0"/>
              <a:t>IP and RNP some hours after EOB are closer to the generator-produced </a:t>
            </a:r>
            <a:r>
              <a:rPr lang="en-US" sz="1400" baseline="30000" dirty="0" smtClean="0"/>
              <a:t>99m</a:t>
            </a:r>
            <a:r>
              <a:rPr lang="en-US" sz="1400" dirty="0" smtClean="0"/>
              <a:t>Tc if short irradiations  (i.e. </a:t>
            </a:r>
            <a:r>
              <a:rPr lang="en-US" sz="1400" dirty="0" err="1" smtClean="0"/>
              <a:t>T</a:t>
            </a:r>
            <a:r>
              <a:rPr lang="en-US" sz="1400" baseline="-25000" dirty="0" err="1" smtClean="0"/>
              <a:t>irr</a:t>
            </a:r>
            <a:r>
              <a:rPr lang="en-US" sz="1400" dirty="0" smtClean="0"/>
              <a:t> </a:t>
            </a:r>
            <a:r>
              <a:rPr lang="en-US" sz="1400" dirty="0">
                <a:sym typeface="Symbol"/>
              </a:rPr>
              <a:t> </a:t>
            </a:r>
            <a:r>
              <a:rPr lang="en-US" sz="1400" dirty="0" smtClean="0"/>
              <a:t>3hrs)  are chosen</a:t>
            </a:r>
          </a:p>
          <a:p>
            <a:pPr marL="285750" indent="-285750" algn="just">
              <a:lnSpc>
                <a:spcPct val="150000"/>
              </a:lnSpc>
              <a:buFont typeface="Arial" pitchFamily="34" charset="0"/>
              <a:buChar char="•"/>
            </a:pPr>
            <a:r>
              <a:rPr lang="en-US" sz="1400" dirty="0" smtClean="0">
                <a:solidFill>
                  <a:srgbClr val="FF0000"/>
                </a:solidFill>
              </a:rPr>
              <a:t>Optimal Energy window</a:t>
            </a:r>
            <a:r>
              <a:rPr lang="en-US" sz="1400" dirty="0" smtClean="0"/>
              <a:t>: </a:t>
            </a:r>
            <a:r>
              <a:rPr lang="en-US" sz="1400" dirty="0" err="1" smtClean="0"/>
              <a:t>Ep</a:t>
            </a:r>
            <a:r>
              <a:rPr lang="en-US" sz="1400" dirty="0" smtClean="0"/>
              <a:t>=15-20 MeV </a:t>
            </a:r>
          </a:p>
          <a:p>
            <a:pPr marL="285750" indent="-285750" algn="just">
              <a:buFont typeface="Arial" pitchFamily="34" charset="0"/>
              <a:buChar char="•"/>
            </a:pPr>
            <a:endParaRPr lang="en-US" sz="1400" dirty="0" smtClean="0"/>
          </a:p>
        </p:txBody>
      </p:sp>
      <p:graphicFrame>
        <p:nvGraphicFramePr>
          <p:cNvPr id="6" name="Table 5"/>
          <p:cNvGraphicFramePr>
            <a:graphicFrameLocks noGrp="1"/>
          </p:cNvGraphicFramePr>
          <p:nvPr>
            <p:extLst>
              <p:ext uri="{D42A27DB-BD31-4B8C-83A1-F6EECF244321}">
                <p14:modId xmlns:p14="http://schemas.microsoft.com/office/powerpoint/2010/main" val="2053272158"/>
              </p:ext>
            </p:extLst>
          </p:nvPr>
        </p:nvGraphicFramePr>
        <p:xfrm>
          <a:off x="190498" y="1130300"/>
          <a:ext cx="8801100" cy="3747455"/>
        </p:xfrm>
        <a:graphic>
          <a:graphicData uri="http://schemas.openxmlformats.org/drawingml/2006/table">
            <a:tbl>
              <a:tblPr firstRow="1" bandRow="1">
                <a:tableStyleId>{85BE263C-DBD7-4A20-BB59-AAB30ACAA65A}</a:tableStyleId>
              </a:tblPr>
              <a:tblGrid>
                <a:gridCol w="688783"/>
                <a:gridCol w="918376"/>
                <a:gridCol w="793141"/>
                <a:gridCol w="691979"/>
                <a:gridCol w="908221"/>
                <a:gridCol w="800100"/>
                <a:gridCol w="800100"/>
                <a:gridCol w="800100"/>
                <a:gridCol w="800100"/>
                <a:gridCol w="800100"/>
                <a:gridCol w="800100"/>
              </a:tblGrid>
              <a:tr h="392975">
                <a:tc gridSpan="11">
                  <a:txBody>
                    <a:bodyPr/>
                    <a:lstStyle/>
                    <a:p>
                      <a:pPr algn="ctr"/>
                      <a:r>
                        <a:rPr lang="it-IT" sz="1400" dirty="0" smtClean="0"/>
                        <a:t>Activity, Isototpic</a:t>
                      </a:r>
                      <a:r>
                        <a:rPr lang="it-IT" sz="1400" baseline="0" dirty="0" smtClean="0"/>
                        <a:t> purity  (I.P.) and radionuclidic Purity (RNP) </a:t>
                      </a:r>
                      <a:br>
                        <a:rPr lang="it-IT" sz="1400" baseline="0" dirty="0" smtClean="0"/>
                      </a:br>
                      <a:r>
                        <a:rPr lang="it-IT" sz="1400" baseline="0" dirty="0" smtClean="0"/>
                        <a:t>expected for Tc99m production at 500 </a:t>
                      </a:r>
                      <a:r>
                        <a:rPr lang="it-IT" sz="1400" baseline="0" dirty="0" smtClean="0">
                          <a:sym typeface="Symbol"/>
                        </a:rPr>
                        <a:t>A beam </a:t>
                      </a:r>
                      <a:r>
                        <a:rPr lang="it-IT" sz="1400" baseline="0" dirty="0" smtClean="0"/>
                        <a:t>current: optimized (thin) target configuration  </a:t>
                      </a:r>
                      <a:endParaRPr lang="it-IT" sz="1400" dirty="0"/>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pPr algn="ctr"/>
                      <a:endParaRPr lang="it-IT" sz="1400" dirty="0"/>
                    </a:p>
                  </a:txBody>
                  <a:tcPr anchor="ctr"/>
                </a:tc>
                <a:tc hMerge="1">
                  <a:txBody>
                    <a:bodyPr/>
                    <a:lstStyle/>
                    <a:p>
                      <a:pPr algn="ctr"/>
                      <a:endParaRPr lang="it-IT" sz="1400" dirty="0"/>
                    </a:p>
                  </a:txBody>
                  <a:tcPr anchor="ctr"/>
                </a:tc>
                <a:tc hMerge="1">
                  <a:txBody>
                    <a:bodyPr/>
                    <a:lstStyle/>
                    <a:p>
                      <a:pPr algn="ctr"/>
                      <a:endParaRPr lang="it-IT" sz="1400" dirty="0"/>
                    </a:p>
                  </a:txBody>
                  <a:tcPr anchor="ctr"/>
                </a:tc>
              </a:tr>
              <a:tr h="208046">
                <a:tc rowSpan="2">
                  <a:txBody>
                    <a:bodyPr/>
                    <a:lstStyle/>
                    <a:p>
                      <a:pPr algn="ctr"/>
                      <a:r>
                        <a:rPr lang="it-IT" sz="1200" dirty="0" smtClean="0"/>
                        <a:t>t</a:t>
                      </a:r>
                      <a:r>
                        <a:rPr lang="it-IT" sz="1200" baseline="-25000" dirty="0" smtClean="0"/>
                        <a:t>irr</a:t>
                      </a:r>
                      <a:r>
                        <a:rPr lang="it-IT" sz="1200" baseline="0" dirty="0" smtClean="0"/>
                        <a:t>(h)</a:t>
                      </a:r>
                      <a:endParaRPr lang="it-IT" sz="1200" baseline="-25000" dirty="0"/>
                    </a:p>
                  </a:txBody>
                  <a:tcPr anchor="ctr"/>
                </a:tc>
                <a:tc rowSpan="2">
                  <a:txBody>
                    <a:bodyPr/>
                    <a:lstStyle/>
                    <a:p>
                      <a:pPr algn="ctr"/>
                      <a:r>
                        <a:rPr lang="it-IT" sz="1200" dirty="0" smtClean="0"/>
                        <a:t>E</a:t>
                      </a:r>
                      <a:r>
                        <a:rPr lang="it-IT" sz="1200" baseline="-25000" dirty="0" smtClean="0"/>
                        <a:t>in</a:t>
                      </a:r>
                      <a:r>
                        <a:rPr lang="it-IT" sz="1200" baseline="0" dirty="0" smtClean="0"/>
                        <a:t>(MeV)</a:t>
                      </a:r>
                      <a:endParaRPr lang="it-IT" sz="1200" dirty="0"/>
                    </a:p>
                  </a:txBody>
                  <a:tcPr anchor="ctr"/>
                </a:tc>
                <a:tc rowSpan="2">
                  <a:txBody>
                    <a:bodyPr/>
                    <a:lstStyle/>
                    <a:p>
                      <a:pPr algn="ctr"/>
                      <a:r>
                        <a:rPr lang="it-IT" sz="1200" dirty="0" smtClean="0"/>
                        <a:t>Activity EOB (Ci)</a:t>
                      </a:r>
                      <a:endParaRPr lang="it-IT" sz="1200" dirty="0"/>
                    </a:p>
                  </a:txBody>
                  <a:tcPr anchor="ctr"/>
                </a:tc>
                <a:tc gridSpan="4">
                  <a:txBody>
                    <a:bodyPr/>
                    <a:lstStyle/>
                    <a:p>
                      <a:pPr algn="ctr"/>
                      <a:r>
                        <a:rPr lang="it-IT" sz="1200" dirty="0" smtClean="0"/>
                        <a:t>I.P. Isotopic Purity</a:t>
                      </a:r>
                      <a:endParaRPr lang="it-IT" sz="1200" dirty="0"/>
                    </a:p>
                  </a:txBody>
                  <a:tcPr anchor="ctr">
                    <a:lnR w="12700" cap="flat" cmpd="sng" algn="ctr">
                      <a:solidFill>
                        <a:schemeClr val="tx1"/>
                      </a:solidFill>
                      <a:prstDash val="solid"/>
                      <a:round/>
                      <a:headEnd type="none" w="med" len="med"/>
                      <a:tailEnd type="none" w="med" len="med"/>
                    </a:lnR>
                  </a:tcPr>
                </a:tc>
                <a:tc hMerge="1">
                  <a:txBody>
                    <a:bodyPr/>
                    <a:lstStyle/>
                    <a:p>
                      <a:pPr algn="ctr"/>
                      <a:endParaRPr lang="it-IT" sz="1400" dirty="0"/>
                    </a:p>
                  </a:txBody>
                  <a:tcPr anchor="ctr"/>
                </a:tc>
                <a:tc hMerge="1">
                  <a:txBody>
                    <a:bodyPr/>
                    <a:lstStyle/>
                    <a:p>
                      <a:pPr algn="ctr"/>
                      <a:endParaRPr lang="it-IT" sz="1400" dirty="0"/>
                    </a:p>
                  </a:txBody>
                  <a:tcPr anchor="ctr"/>
                </a:tc>
                <a:tc hMerge="1">
                  <a:txBody>
                    <a:bodyPr/>
                    <a:lstStyle/>
                    <a:p>
                      <a:pPr algn="ctr"/>
                      <a:endParaRPr lang="it-IT" sz="1400" dirty="0"/>
                    </a:p>
                  </a:txBody>
                  <a:tcPr anchor="ctr"/>
                </a:tc>
                <a:tc gridSpan="4">
                  <a:txBody>
                    <a:bodyPr/>
                    <a:lstStyle/>
                    <a:p>
                      <a:pPr algn="ctr"/>
                      <a:r>
                        <a:rPr lang="it-IT" sz="1200" dirty="0" smtClean="0"/>
                        <a:t>R.N.P. Radio Nuclidic Purity</a:t>
                      </a:r>
                      <a:endParaRPr lang="it-IT" sz="1200" dirty="0"/>
                    </a:p>
                  </a:txBody>
                  <a:tcPr anchor="ctr">
                    <a:lnL w="12700" cap="flat" cmpd="sng" algn="ctr">
                      <a:solidFill>
                        <a:schemeClr val="tx1"/>
                      </a:solidFill>
                      <a:prstDash val="solid"/>
                      <a:round/>
                      <a:headEnd type="none" w="med" len="med"/>
                      <a:tailEnd type="none" w="med" len="med"/>
                    </a:lnL>
                  </a:tcPr>
                </a:tc>
                <a:tc hMerge="1">
                  <a:txBody>
                    <a:bodyPr/>
                    <a:lstStyle/>
                    <a:p>
                      <a:pPr algn="ctr"/>
                      <a:endParaRPr lang="it-IT" sz="1400" dirty="0"/>
                    </a:p>
                  </a:txBody>
                  <a:tcPr anchor="ctr"/>
                </a:tc>
                <a:tc hMerge="1">
                  <a:txBody>
                    <a:bodyPr/>
                    <a:lstStyle/>
                    <a:p>
                      <a:pPr algn="ctr"/>
                      <a:endParaRPr lang="it-IT" sz="1400" dirty="0"/>
                    </a:p>
                  </a:txBody>
                  <a:tcPr anchor="ctr"/>
                </a:tc>
                <a:tc hMerge="1">
                  <a:txBody>
                    <a:bodyPr/>
                    <a:lstStyle/>
                    <a:p>
                      <a:pPr algn="ctr"/>
                      <a:endParaRPr lang="it-IT" sz="1400" dirty="0"/>
                    </a:p>
                  </a:txBody>
                  <a:tcPr anchor="ctr"/>
                </a:tc>
              </a:tr>
              <a:tr h="277394">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r>
                        <a:rPr lang="it-IT" sz="1200" dirty="0" smtClean="0"/>
                        <a:t>EOB</a:t>
                      </a:r>
                      <a:endParaRPr lang="it-IT" sz="1200" dirty="0"/>
                    </a:p>
                  </a:txBody>
                  <a:tcPr anchor="ctr"/>
                </a:tc>
                <a:tc>
                  <a:txBody>
                    <a:bodyPr/>
                    <a:lstStyle/>
                    <a:p>
                      <a:pPr algn="ctr"/>
                      <a:r>
                        <a:rPr lang="it-IT" sz="1200" dirty="0" smtClean="0"/>
                        <a:t>EOB+1h</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t>EOB+3h</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t>EOB+6h</a:t>
                      </a:r>
                      <a:endParaRPr lang="it-IT" sz="1200" dirty="0"/>
                    </a:p>
                  </a:txBody>
                  <a:tcPr anchor="ctr">
                    <a:lnR w="12700" cap="flat" cmpd="sng" algn="ctr">
                      <a:solidFill>
                        <a:schemeClr val="tx1"/>
                      </a:solidFill>
                      <a:prstDash val="solid"/>
                      <a:round/>
                      <a:headEnd type="none" w="med" len="med"/>
                      <a:tailEnd type="none" w="med" len="med"/>
                    </a:lnR>
                  </a:tcPr>
                </a:tc>
                <a:tc>
                  <a:txBody>
                    <a:bodyPr/>
                    <a:lstStyle/>
                    <a:p>
                      <a:pPr algn="ctr"/>
                      <a:r>
                        <a:rPr lang="it-IT" sz="1200" dirty="0" smtClean="0"/>
                        <a:t>EOB</a:t>
                      </a:r>
                      <a:endParaRPr lang="it-IT" sz="12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200" dirty="0" smtClean="0"/>
                        <a:t>EOB+1h</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t>EOB+3h</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t>EOB+6h</a:t>
                      </a:r>
                      <a:endParaRPr lang="it-IT" sz="1200" dirty="0"/>
                    </a:p>
                  </a:txBody>
                  <a:tcPr anchor="ctr"/>
                </a:tc>
              </a:tr>
              <a:tr h="297509">
                <a:tc rowSpan="3">
                  <a:txBody>
                    <a:bodyPr/>
                    <a:lstStyle/>
                    <a:p>
                      <a:pPr algn="ctr"/>
                      <a:r>
                        <a:rPr lang="it-IT" sz="1300" dirty="0" smtClean="0"/>
                        <a:t>1</a:t>
                      </a:r>
                      <a:endParaRPr lang="it-IT" sz="13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300" dirty="0" smtClean="0"/>
                        <a:t>15</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2.66</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0.22</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0.20</a:t>
                      </a:r>
                      <a:endParaRPr lang="it-IT" sz="1300" dirty="0"/>
                    </a:p>
                  </a:txBody>
                  <a:tcPr anchor="ctr"/>
                </a:tc>
                <a:tc>
                  <a:txBody>
                    <a:bodyPr/>
                    <a:lstStyle/>
                    <a:p>
                      <a:pPr algn="ctr"/>
                      <a:r>
                        <a:rPr lang="it-IT" sz="1300" dirty="0" smtClean="0"/>
                        <a:t>0.16</a:t>
                      </a:r>
                      <a:endParaRPr lang="it-IT" sz="1300" dirty="0"/>
                    </a:p>
                  </a:txBody>
                  <a:tcPr anchor="ctr"/>
                </a:tc>
                <a:tc>
                  <a:txBody>
                    <a:bodyPr/>
                    <a:lstStyle/>
                    <a:p>
                      <a:pPr algn="ctr"/>
                      <a:r>
                        <a:rPr lang="it-IT" sz="1300" dirty="0" smtClean="0"/>
                        <a:t>0.11</a:t>
                      </a:r>
                      <a:endParaRPr lang="it-IT" sz="1300" dirty="0"/>
                    </a:p>
                  </a:txBody>
                  <a:tcPr anchor="ctr">
                    <a:lnR w="12700" cap="flat" cmpd="sng" algn="ctr">
                      <a:solidFill>
                        <a:schemeClr val="tx1"/>
                      </a:solidFill>
                      <a:prstDash val="solid"/>
                      <a:round/>
                      <a:headEnd type="none" w="med" len="med"/>
                      <a:tailEnd type="none" w="med" len="med"/>
                    </a:lnR>
                  </a:tcPr>
                </a:tc>
                <a:tc>
                  <a:txBody>
                    <a:bodyPr/>
                    <a:lstStyle/>
                    <a:p>
                      <a:pPr algn="ctr"/>
                      <a:r>
                        <a:rPr lang="it-IT" sz="1300" dirty="0" smtClean="0"/>
                        <a:t>0.18</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0.989</a:t>
                      </a:r>
                      <a:endParaRPr lang="it-IT" sz="1300" dirty="0"/>
                    </a:p>
                  </a:txBody>
                  <a:tcPr anchor="ctr"/>
                </a:tc>
                <a:tc>
                  <a:txBody>
                    <a:bodyPr/>
                    <a:lstStyle/>
                    <a:p>
                      <a:pPr algn="ctr"/>
                      <a:r>
                        <a:rPr lang="it-IT" sz="1300" dirty="0" smtClean="0"/>
                        <a:t>0.994</a:t>
                      </a:r>
                      <a:endParaRPr lang="it-IT" sz="1300" dirty="0"/>
                    </a:p>
                  </a:txBody>
                  <a:tcPr anchor="ctr"/>
                </a:tc>
                <a:tc>
                  <a:txBody>
                    <a:bodyPr/>
                    <a:lstStyle/>
                    <a:p>
                      <a:pPr algn="ctr"/>
                      <a:r>
                        <a:rPr lang="it-IT" sz="1300" dirty="0" smtClean="0"/>
                        <a:t>0.996</a:t>
                      </a:r>
                      <a:endParaRPr lang="it-IT" sz="1300" dirty="0"/>
                    </a:p>
                  </a:txBody>
                  <a:tcPr anchor="ctr"/>
                </a:tc>
              </a:tr>
              <a:tr h="297509">
                <a:tc vMerge="1">
                  <a:txBody>
                    <a:bodyPr/>
                    <a:lstStyle/>
                    <a:p>
                      <a:pPr algn="ctr"/>
                      <a:endParaRPr lang="it-IT" sz="1200" dirty="0"/>
                    </a:p>
                  </a:txBody>
                  <a:tcPr anchor="ctr"/>
                </a:tc>
                <a:tc>
                  <a:txBody>
                    <a:bodyPr/>
                    <a:lstStyle/>
                    <a:p>
                      <a:pPr algn="ctr"/>
                      <a:r>
                        <a:rPr lang="it-IT" sz="1300" dirty="0" smtClean="0"/>
                        <a:t>20</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5.17</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0.17</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0.15</a:t>
                      </a:r>
                      <a:endParaRPr lang="it-IT" sz="1300" dirty="0"/>
                    </a:p>
                  </a:txBody>
                  <a:tcPr anchor="ctr"/>
                </a:tc>
                <a:tc>
                  <a:txBody>
                    <a:bodyPr/>
                    <a:lstStyle/>
                    <a:p>
                      <a:pPr algn="ctr"/>
                      <a:r>
                        <a:rPr lang="it-IT" sz="1300" dirty="0" smtClean="0"/>
                        <a:t>0.12</a:t>
                      </a:r>
                      <a:endParaRPr lang="it-IT" sz="1300" dirty="0"/>
                    </a:p>
                  </a:txBody>
                  <a:tcPr anchor="ctr"/>
                </a:tc>
                <a:tc>
                  <a:txBody>
                    <a:bodyPr/>
                    <a:lstStyle/>
                    <a:p>
                      <a:pPr algn="ctr"/>
                      <a:r>
                        <a:rPr lang="it-IT" sz="1300" dirty="0" smtClean="0"/>
                        <a:t>0.09</a:t>
                      </a:r>
                      <a:endParaRPr lang="it-IT" sz="1300" dirty="0"/>
                    </a:p>
                  </a:txBody>
                  <a:tcPr anchor="ctr">
                    <a:lnR w="12700" cap="flat" cmpd="sng" algn="ctr">
                      <a:solidFill>
                        <a:schemeClr val="tx1"/>
                      </a:solidFill>
                      <a:prstDash val="solid"/>
                      <a:round/>
                      <a:headEnd type="none" w="med" len="med"/>
                      <a:tailEnd type="none" w="med" len="med"/>
                    </a:lnR>
                  </a:tcPr>
                </a:tc>
                <a:tc>
                  <a:txBody>
                    <a:bodyPr/>
                    <a:lstStyle/>
                    <a:p>
                      <a:pPr algn="ctr"/>
                      <a:r>
                        <a:rPr lang="it-IT" sz="1300" dirty="0" smtClean="0"/>
                        <a:t>0.21</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0.986</a:t>
                      </a:r>
                      <a:endParaRPr lang="it-IT" sz="1300" dirty="0"/>
                    </a:p>
                  </a:txBody>
                  <a:tcPr anchor="ctr"/>
                </a:tc>
                <a:tc>
                  <a:txBody>
                    <a:bodyPr/>
                    <a:lstStyle/>
                    <a:p>
                      <a:pPr algn="ctr"/>
                      <a:r>
                        <a:rPr lang="it-IT" sz="1300" dirty="0" smtClean="0"/>
                        <a:t>0.991</a:t>
                      </a:r>
                      <a:endParaRPr lang="it-IT" sz="1300" dirty="0"/>
                    </a:p>
                  </a:txBody>
                  <a:tcPr anchor="ctr"/>
                </a:tc>
                <a:tc>
                  <a:txBody>
                    <a:bodyPr/>
                    <a:lstStyle/>
                    <a:p>
                      <a:pPr algn="ctr"/>
                      <a:r>
                        <a:rPr lang="it-IT" sz="1300" dirty="0" smtClean="0"/>
                        <a:t>0.993</a:t>
                      </a:r>
                      <a:endParaRPr lang="it-IT" sz="1300" dirty="0"/>
                    </a:p>
                  </a:txBody>
                  <a:tcPr anchor="ctr"/>
                </a:tc>
              </a:tr>
              <a:tr h="297509">
                <a:tc vMerge="1">
                  <a:txBody>
                    <a:bodyPr/>
                    <a:lstStyle/>
                    <a:p>
                      <a:pPr algn="ctr"/>
                      <a:endParaRPr lang="it-IT" sz="1200" dirty="0"/>
                    </a:p>
                  </a:txBody>
                  <a:tcPr anchor="ctr"/>
                </a:tc>
                <a:tc>
                  <a:txBody>
                    <a:bodyPr/>
                    <a:lstStyle/>
                    <a:p>
                      <a:pPr algn="ctr"/>
                      <a:r>
                        <a:rPr lang="it-IT" sz="1300" dirty="0" smtClean="0"/>
                        <a:t>25</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300" dirty="0" smtClean="0"/>
                        <a:t>6.16</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300" dirty="0" smtClean="0"/>
                        <a:t>0.12</a:t>
                      </a:r>
                      <a:endParaRPr lang="it-IT" sz="13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it-IT" sz="1300" dirty="0" smtClean="0"/>
                        <a:t>0.10</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0.08</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0.06</a:t>
                      </a:r>
                      <a:endParaRPr lang="it-IT" sz="13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300" dirty="0" smtClean="0"/>
                        <a:t>0.18</a:t>
                      </a:r>
                      <a:endParaRPr lang="it-IT" sz="13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it-IT" sz="1300" dirty="0" smtClean="0"/>
                        <a:t>0.976</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0.986</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0.989</a:t>
                      </a:r>
                      <a:endParaRPr lang="it-IT" sz="1300" dirty="0"/>
                    </a:p>
                  </a:txBody>
                  <a:tcPr anchor="ctr">
                    <a:lnB w="12700" cap="flat" cmpd="sng" algn="ctr">
                      <a:solidFill>
                        <a:schemeClr val="tx1"/>
                      </a:solidFill>
                      <a:prstDash val="solid"/>
                      <a:round/>
                      <a:headEnd type="none" w="med" len="med"/>
                      <a:tailEnd type="none" w="med" len="med"/>
                    </a:lnB>
                  </a:tcPr>
                </a:tc>
              </a:tr>
              <a:tr h="297509">
                <a:tc rowSpan="3">
                  <a:txBody>
                    <a:bodyPr/>
                    <a:lstStyle/>
                    <a:p>
                      <a:pPr algn="ctr"/>
                      <a:r>
                        <a:rPr lang="it-IT" sz="1300" dirty="0" smtClean="0"/>
                        <a:t>3</a:t>
                      </a:r>
                      <a:endParaRPr lang="it-IT" sz="13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300" dirty="0" smtClean="0"/>
                        <a:t>15</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it-IT" sz="1300" dirty="0" smtClean="0"/>
                        <a:t>7.14</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it-IT" sz="1300" dirty="0" smtClean="0"/>
                        <a:t>0.20</a:t>
                      </a:r>
                      <a:endParaRPr lang="it-IT" sz="13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300" dirty="0" smtClean="0"/>
                        <a:t>0.17</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0.14</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0.10</a:t>
                      </a:r>
                      <a:endParaRPr lang="it-IT" sz="13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it-IT" sz="1300" dirty="0" smtClean="0"/>
                        <a:t>0.38</a:t>
                      </a:r>
                      <a:endParaRPr lang="it-IT" sz="13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300" dirty="0" smtClean="0"/>
                        <a:t>0.992</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0.995</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0.996</a:t>
                      </a:r>
                      <a:endParaRPr lang="it-IT" sz="1300" dirty="0"/>
                    </a:p>
                  </a:txBody>
                  <a:tcPr anchor="ctr">
                    <a:lnT w="12700" cap="flat" cmpd="sng" algn="ctr">
                      <a:solidFill>
                        <a:schemeClr val="tx1"/>
                      </a:solidFill>
                      <a:prstDash val="solid"/>
                      <a:round/>
                      <a:headEnd type="none" w="med" len="med"/>
                      <a:tailEnd type="none" w="med" len="med"/>
                    </a:lnT>
                  </a:tcPr>
                </a:tc>
              </a:tr>
              <a:tr h="297509">
                <a:tc vMerge="1">
                  <a:txBody>
                    <a:bodyPr/>
                    <a:lstStyle/>
                    <a:p>
                      <a:pPr algn="ctr"/>
                      <a:endParaRPr lang="it-IT" sz="1200" dirty="0"/>
                    </a:p>
                  </a:txBody>
                  <a:tcPr anchor="ctr"/>
                </a:tc>
                <a:tc>
                  <a:txBody>
                    <a:bodyPr/>
                    <a:lstStyle/>
                    <a:p>
                      <a:pPr algn="ctr"/>
                      <a:r>
                        <a:rPr lang="it-IT" sz="1300" dirty="0" smtClean="0"/>
                        <a:t>20</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13.9</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0.15</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0.13</a:t>
                      </a:r>
                      <a:endParaRPr lang="it-IT" sz="1300" dirty="0"/>
                    </a:p>
                  </a:txBody>
                  <a:tcPr anchor="ctr"/>
                </a:tc>
                <a:tc>
                  <a:txBody>
                    <a:bodyPr/>
                    <a:lstStyle/>
                    <a:p>
                      <a:pPr algn="ctr"/>
                      <a:r>
                        <a:rPr lang="it-IT" sz="1300" dirty="0" smtClean="0"/>
                        <a:t>0.11</a:t>
                      </a:r>
                      <a:endParaRPr lang="it-IT" sz="1300" dirty="0"/>
                    </a:p>
                  </a:txBody>
                  <a:tcPr anchor="ctr"/>
                </a:tc>
                <a:tc>
                  <a:txBody>
                    <a:bodyPr/>
                    <a:lstStyle/>
                    <a:p>
                      <a:pPr algn="ctr"/>
                      <a:r>
                        <a:rPr lang="it-IT" sz="1300" dirty="0" smtClean="0"/>
                        <a:t>0.08</a:t>
                      </a:r>
                      <a:endParaRPr lang="it-IT" sz="1300" dirty="0"/>
                    </a:p>
                  </a:txBody>
                  <a:tcPr anchor="ctr">
                    <a:lnR w="12700" cap="flat" cmpd="sng" algn="ctr">
                      <a:solidFill>
                        <a:schemeClr val="tx1"/>
                      </a:solidFill>
                      <a:prstDash val="solid"/>
                      <a:round/>
                      <a:headEnd type="none" w="med" len="med"/>
                      <a:tailEnd type="none" w="med" len="med"/>
                    </a:lnR>
                  </a:tcPr>
                </a:tc>
                <a:tc>
                  <a:txBody>
                    <a:bodyPr/>
                    <a:lstStyle/>
                    <a:p>
                      <a:pPr algn="ctr"/>
                      <a:r>
                        <a:rPr lang="it-IT" sz="1300" dirty="0" smtClean="0"/>
                        <a:t>0.41</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0.989</a:t>
                      </a:r>
                      <a:endParaRPr lang="it-IT" sz="1300" dirty="0"/>
                    </a:p>
                  </a:txBody>
                  <a:tcPr anchor="ctr"/>
                </a:tc>
                <a:tc>
                  <a:txBody>
                    <a:bodyPr/>
                    <a:lstStyle/>
                    <a:p>
                      <a:pPr algn="ctr"/>
                      <a:r>
                        <a:rPr lang="it-IT" sz="1300" dirty="0" smtClean="0"/>
                        <a:t>0.992</a:t>
                      </a:r>
                      <a:endParaRPr lang="it-IT" sz="1300" dirty="0"/>
                    </a:p>
                  </a:txBody>
                  <a:tcPr anchor="ctr"/>
                </a:tc>
                <a:tc>
                  <a:txBody>
                    <a:bodyPr/>
                    <a:lstStyle/>
                    <a:p>
                      <a:pPr algn="ctr"/>
                      <a:r>
                        <a:rPr lang="it-IT" sz="1300" dirty="0" smtClean="0"/>
                        <a:t>0.993</a:t>
                      </a:r>
                      <a:endParaRPr lang="it-IT" sz="1300" dirty="0"/>
                    </a:p>
                  </a:txBody>
                  <a:tcPr anchor="ctr"/>
                </a:tc>
              </a:tr>
              <a:tr h="297509">
                <a:tc vMerge="1">
                  <a:txBody>
                    <a:bodyPr/>
                    <a:lstStyle/>
                    <a:p>
                      <a:pPr algn="ctr"/>
                      <a:endParaRPr lang="it-IT" sz="1200" dirty="0"/>
                    </a:p>
                  </a:txBody>
                  <a:tcPr anchor="ctr"/>
                </a:tc>
                <a:tc>
                  <a:txBody>
                    <a:bodyPr/>
                    <a:lstStyle/>
                    <a:p>
                      <a:pPr algn="ctr"/>
                      <a:r>
                        <a:rPr lang="it-IT" sz="1300" dirty="0" smtClean="0"/>
                        <a:t>25</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300" dirty="0" smtClean="0"/>
                        <a:t>16.6</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300" dirty="0" smtClean="0"/>
                        <a:t>0.10</a:t>
                      </a:r>
                      <a:endParaRPr lang="it-IT" sz="13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it-IT" sz="1300" dirty="0" smtClean="0"/>
                        <a:t>0.09</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0.08</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0.06</a:t>
                      </a:r>
                      <a:endParaRPr lang="it-IT" sz="13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300" dirty="0" smtClean="0"/>
                        <a:t>0.38</a:t>
                      </a:r>
                      <a:endParaRPr lang="it-IT" sz="13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it-IT" sz="1300" dirty="0" smtClean="0"/>
                        <a:t>0.980</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0.987</a:t>
                      </a:r>
                      <a:endParaRPr lang="it-IT" sz="1300" dirty="0"/>
                    </a:p>
                  </a:txBody>
                  <a:tcPr anchor="ctr">
                    <a:lnB w="12700" cap="flat" cmpd="sng" algn="ctr">
                      <a:solidFill>
                        <a:schemeClr val="tx1"/>
                      </a:solidFill>
                      <a:prstDash val="solid"/>
                      <a:round/>
                      <a:headEnd type="none" w="med" len="med"/>
                      <a:tailEnd type="none" w="med" len="med"/>
                    </a:lnB>
                  </a:tcPr>
                </a:tc>
                <a:tc>
                  <a:txBody>
                    <a:bodyPr/>
                    <a:lstStyle/>
                    <a:p>
                      <a:pPr algn="ctr"/>
                      <a:r>
                        <a:rPr lang="it-IT" sz="1300" dirty="0" smtClean="0"/>
                        <a:t>0.989</a:t>
                      </a:r>
                      <a:endParaRPr lang="it-IT" sz="1300" dirty="0"/>
                    </a:p>
                  </a:txBody>
                  <a:tcPr anchor="ctr">
                    <a:lnB w="12700" cap="flat" cmpd="sng" algn="ctr">
                      <a:solidFill>
                        <a:schemeClr val="tx1"/>
                      </a:solidFill>
                      <a:prstDash val="solid"/>
                      <a:round/>
                      <a:headEnd type="none" w="med" len="med"/>
                      <a:tailEnd type="none" w="med" len="med"/>
                    </a:lnB>
                  </a:tcPr>
                </a:tc>
              </a:tr>
              <a:tr h="297509">
                <a:tc rowSpan="3">
                  <a:txBody>
                    <a:bodyPr/>
                    <a:lstStyle/>
                    <a:p>
                      <a:pPr algn="ctr"/>
                      <a:r>
                        <a:rPr lang="it-IT" sz="1300" dirty="0" smtClean="0"/>
                        <a:t>6</a:t>
                      </a:r>
                      <a:endParaRPr lang="it-IT" sz="13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it-IT" sz="1300" dirty="0" smtClean="0"/>
                        <a:t>15</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it-IT" sz="1300" dirty="0" smtClean="0"/>
                        <a:t>12.2</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it-IT" sz="1300" dirty="0" smtClean="0"/>
                        <a:t>0.17</a:t>
                      </a:r>
                      <a:endParaRPr lang="it-IT" sz="13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300" dirty="0" smtClean="0"/>
                        <a:t>0.15</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0.12</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0.08</a:t>
                      </a:r>
                      <a:endParaRPr lang="it-IT" sz="13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it-IT" sz="1300" dirty="0" smtClean="0"/>
                        <a:t>0.51</a:t>
                      </a:r>
                      <a:endParaRPr lang="it-IT" sz="13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it-IT" sz="1300" dirty="0" smtClean="0"/>
                        <a:t>0.994</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0.995</a:t>
                      </a:r>
                      <a:endParaRPr lang="it-IT" sz="1300" dirty="0"/>
                    </a:p>
                  </a:txBody>
                  <a:tcPr anchor="ctr">
                    <a:lnT w="12700" cap="flat" cmpd="sng" algn="ctr">
                      <a:solidFill>
                        <a:schemeClr val="tx1"/>
                      </a:solidFill>
                      <a:prstDash val="solid"/>
                      <a:round/>
                      <a:headEnd type="none" w="med" len="med"/>
                      <a:tailEnd type="none" w="med" len="med"/>
                    </a:lnT>
                  </a:tcPr>
                </a:tc>
                <a:tc>
                  <a:txBody>
                    <a:bodyPr/>
                    <a:lstStyle/>
                    <a:p>
                      <a:pPr algn="ctr"/>
                      <a:r>
                        <a:rPr lang="it-IT" sz="1300" dirty="0" smtClean="0"/>
                        <a:t>0.996</a:t>
                      </a:r>
                      <a:endParaRPr lang="it-IT" sz="1300" dirty="0"/>
                    </a:p>
                  </a:txBody>
                  <a:tcPr anchor="ctr">
                    <a:lnT w="12700" cap="flat" cmpd="sng" algn="ctr">
                      <a:solidFill>
                        <a:schemeClr val="tx1"/>
                      </a:solidFill>
                      <a:prstDash val="solid"/>
                      <a:round/>
                      <a:headEnd type="none" w="med" len="med"/>
                      <a:tailEnd type="none" w="med" len="med"/>
                    </a:lnT>
                  </a:tcPr>
                </a:tc>
              </a:tr>
              <a:tr h="297509">
                <a:tc vMerge="1">
                  <a:txBody>
                    <a:bodyPr/>
                    <a:lstStyle/>
                    <a:p>
                      <a:pPr algn="ctr"/>
                      <a:endParaRPr lang="it-IT" sz="1200" dirty="0"/>
                    </a:p>
                  </a:txBody>
                  <a:tcPr anchor="ctr"/>
                </a:tc>
                <a:tc>
                  <a:txBody>
                    <a:bodyPr/>
                    <a:lstStyle/>
                    <a:p>
                      <a:pPr algn="ctr"/>
                      <a:r>
                        <a:rPr lang="it-IT" sz="1300" dirty="0" smtClean="0"/>
                        <a:t>20</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23.8</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0.13</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0.12</a:t>
                      </a:r>
                      <a:endParaRPr lang="it-IT" sz="1300" dirty="0"/>
                    </a:p>
                  </a:txBody>
                  <a:tcPr anchor="ctr"/>
                </a:tc>
                <a:tc>
                  <a:txBody>
                    <a:bodyPr/>
                    <a:lstStyle/>
                    <a:p>
                      <a:pPr algn="ctr"/>
                      <a:r>
                        <a:rPr lang="it-IT" sz="1300" dirty="0" smtClean="0"/>
                        <a:t>0.09</a:t>
                      </a:r>
                      <a:endParaRPr lang="it-IT" sz="1300" dirty="0"/>
                    </a:p>
                  </a:txBody>
                  <a:tcPr anchor="ctr"/>
                </a:tc>
                <a:tc>
                  <a:txBody>
                    <a:bodyPr/>
                    <a:lstStyle/>
                    <a:p>
                      <a:pPr algn="ctr"/>
                      <a:r>
                        <a:rPr lang="it-IT" sz="1300" dirty="0" smtClean="0"/>
                        <a:t>0.07</a:t>
                      </a:r>
                      <a:endParaRPr lang="it-IT" sz="1300" dirty="0"/>
                    </a:p>
                  </a:txBody>
                  <a:tcPr anchor="ctr">
                    <a:lnR w="12700" cap="flat" cmpd="sng" algn="ctr">
                      <a:solidFill>
                        <a:schemeClr val="tx1"/>
                      </a:solidFill>
                      <a:prstDash val="solid"/>
                      <a:round/>
                      <a:headEnd type="none" w="med" len="med"/>
                      <a:tailEnd type="none" w="med" len="med"/>
                    </a:lnR>
                  </a:tcPr>
                </a:tc>
                <a:tc>
                  <a:txBody>
                    <a:bodyPr/>
                    <a:lstStyle/>
                    <a:p>
                      <a:pPr algn="ctr"/>
                      <a:r>
                        <a:rPr lang="it-IT" sz="1300" dirty="0" smtClean="0"/>
                        <a:t>0.55</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0.990</a:t>
                      </a:r>
                      <a:endParaRPr lang="it-IT" sz="1300" dirty="0"/>
                    </a:p>
                  </a:txBody>
                  <a:tcPr anchor="ctr"/>
                </a:tc>
                <a:tc>
                  <a:txBody>
                    <a:bodyPr/>
                    <a:lstStyle/>
                    <a:p>
                      <a:pPr algn="ctr"/>
                      <a:r>
                        <a:rPr lang="it-IT" sz="1300" dirty="0" smtClean="0"/>
                        <a:t>0.993</a:t>
                      </a:r>
                      <a:endParaRPr lang="it-IT" sz="1300" dirty="0"/>
                    </a:p>
                  </a:txBody>
                  <a:tcPr anchor="ctr"/>
                </a:tc>
                <a:tc>
                  <a:txBody>
                    <a:bodyPr/>
                    <a:lstStyle/>
                    <a:p>
                      <a:pPr algn="ctr"/>
                      <a:r>
                        <a:rPr lang="it-IT" sz="1300" dirty="0" smtClean="0"/>
                        <a:t>0.993</a:t>
                      </a:r>
                      <a:endParaRPr lang="it-IT" sz="1300" dirty="0"/>
                    </a:p>
                  </a:txBody>
                  <a:tcPr anchor="ctr"/>
                </a:tc>
              </a:tr>
              <a:tr h="297509">
                <a:tc vMerge="1">
                  <a:txBody>
                    <a:bodyPr/>
                    <a:lstStyle/>
                    <a:p>
                      <a:pPr algn="ctr"/>
                      <a:endParaRPr lang="it-IT" sz="1200" dirty="0"/>
                    </a:p>
                  </a:txBody>
                  <a:tcPr anchor="ctr"/>
                </a:tc>
                <a:tc>
                  <a:txBody>
                    <a:bodyPr/>
                    <a:lstStyle/>
                    <a:p>
                      <a:pPr algn="ctr"/>
                      <a:r>
                        <a:rPr lang="it-IT" sz="1300" dirty="0" smtClean="0"/>
                        <a:t>25</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28.5</a:t>
                      </a:r>
                      <a:endParaRPr lang="it-IT"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it-IT" sz="1300" dirty="0" smtClean="0"/>
                        <a:t>0.09</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0.08</a:t>
                      </a:r>
                      <a:endParaRPr lang="it-IT" sz="1300" dirty="0"/>
                    </a:p>
                  </a:txBody>
                  <a:tcPr anchor="ctr"/>
                </a:tc>
                <a:tc>
                  <a:txBody>
                    <a:bodyPr/>
                    <a:lstStyle/>
                    <a:p>
                      <a:pPr algn="ctr"/>
                      <a:r>
                        <a:rPr lang="it-IT" sz="1300" dirty="0" smtClean="0"/>
                        <a:t>0.06</a:t>
                      </a:r>
                      <a:endParaRPr lang="it-IT" sz="1300" dirty="0"/>
                    </a:p>
                  </a:txBody>
                  <a:tcPr anchor="ctr"/>
                </a:tc>
                <a:tc>
                  <a:txBody>
                    <a:bodyPr/>
                    <a:lstStyle/>
                    <a:p>
                      <a:pPr algn="ctr"/>
                      <a:r>
                        <a:rPr lang="it-IT" sz="1300" dirty="0" smtClean="0"/>
                        <a:t>0.05</a:t>
                      </a:r>
                      <a:endParaRPr lang="it-IT" sz="1300" dirty="0"/>
                    </a:p>
                  </a:txBody>
                  <a:tcPr anchor="ctr">
                    <a:lnR w="12700" cap="flat" cmpd="sng" algn="ctr">
                      <a:solidFill>
                        <a:schemeClr val="tx1"/>
                      </a:solidFill>
                      <a:prstDash val="solid"/>
                      <a:round/>
                      <a:headEnd type="none" w="med" len="med"/>
                      <a:tailEnd type="none" w="med" len="med"/>
                    </a:lnR>
                  </a:tcPr>
                </a:tc>
                <a:tc>
                  <a:txBody>
                    <a:bodyPr/>
                    <a:lstStyle/>
                    <a:p>
                      <a:pPr algn="ctr"/>
                      <a:r>
                        <a:rPr lang="it-IT" sz="1300" dirty="0" smtClean="0"/>
                        <a:t>0.51</a:t>
                      </a:r>
                      <a:endParaRPr lang="it-IT" sz="1300" dirty="0"/>
                    </a:p>
                  </a:txBody>
                  <a:tcPr anchor="ctr">
                    <a:lnL w="12700" cap="flat" cmpd="sng" algn="ctr">
                      <a:solidFill>
                        <a:schemeClr val="tx1"/>
                      </a:solidFill>
                      <a:prstDash val="solid"/>
                      <a:round/>
                      <a:headEnd type="none" w="med" len="med"/>
                      <a:tailEnd type="none" w="med" len="med"/>
                    </a:lnL>
                  </a:tcPr>
                </a:tc>
                <a:tc>
                  <a:txBody>
                    <a:bodyPr/>
                    <a:lstStyle/>
                    <a:p>
                      <a:pPr algn="ctr"/>
                      <a:r>
                        <a:rPr lang="it-IT" sz="1300" dirty="0" smtClean="0"/>
                        <a:t>0.984</a:t>
                      </a:r>
                      <a:endParaRPr lang="it-IT" sz="1300" dirty="0"/>
                    </a:p>
                  </a:txBody>
                  <a:tcPr anchor="ctr"/>
                </a:tc>
                <a:tc>
                  <a:txBody>
                    <a:bodyPr/>
                    <a:lstStyle/>
                    <a:p>
                      <a:pPr algn="ctr"/>
                      <a:r>
                        <a:rPr lang="it-IT" sz="1300" dirty="0" smtClean="0"/>
                        <a:t>0.988</a:t>
                      </a:r>
                      <a:endParaRPr lang="it-IT" sz="1300" dirty="0"/>
                    </a:p>
                  </a:txBody>
                  <a:tcPr anchor="ctr"/>
                </a:tc>
                <a:tc>
                  <a:txBody>
                    <a:bodyPr/>
                    <a:lstStyle/>
                    <a:p>
                      <a:pPr algn="ctr"/>
                      <a:r>
                        <a:rPr lang="it-IT" sz="1300" dirty="0" smtClean="0"/>
                        <a:t>0.989</a:t>
                      </a:r>
                      <a:endParaRPr lang="it-IT" sz="1300" dirty="0"/>
                    </a:p>
                  </a:txBody>
                  <a:tcPr anchor="ctr"/>
                </a:tc>
              </a:tr>
            </a:tbl>
          </a:graphicData>
        </a:graphic>
      </p:graphicFrame>
    </p:spTree>
    <p:extLst>
      <p:ext uri="{BB962C8B-B14F-4D97-AF65-F5344CB8AC3E}">
        <p14:creationId xmlns:p14="http://schemas.microsoft.com/office/powerpoint/2010/main" val="478079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4" name="Slide Number Placeholder 3"/>
          <p:cNvSpPr>
            <a:spLocks noGrp="1"/>
          </p:cNvSpPr>
          <p:nvPr>
            <p:ph type="sldNum" sz="quarter" idx="10"/>
          </p:nvPr>
        </p:nvSpPr>
        <p:spPr/>
        <p:txBody>
          <a:bodyPr/>
          <a:lstStyle/>
          <a:p>
            <a:fld id="{BD916FEA-65B7-4C0B-88BC-EFB729DEB0DF}" type="slidenum">
              <a:rPr lang="en-US" smtClean="0"/>
              <a:pPr/>
              <a:t>11</a:t>
            </a:fld>
            <a:endParaRPr lang="en-US"/>
          </a:p>
        </p:txBody>
      </p:sp>
      <p:pic>
        <p:nvPicPr>
          <p:cNvPr id="5122"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92" y="209550"/>
            <a:ext cx="4416552" cy="293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00575" y="214022"/>
            <a:ext cx="4420270"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0575" y="3276600"/>
            <a:ext cx="4420270"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7800" y="2333595"/>
            <a:ext cx="1822935" cy="400110"/>
          </a:xfrm>
          <a:prstGeom prst="rect">
            <a:avLst/>
          </a:prstGeom>
          <a:noFill/>
        </p:spPr>
        <p:txBody>
          <a:bodyPr wrap="none" rtlCol="0">
            <a:spAutoFit/>
          </a:bodyPr>
          <a:lstStyle/>
          <a:p>
            <a:r>
              <a:rPr lang="it-IT" sz="2000" dirty="0" smtClean="0">
                <a:solidFill>
                  <a:srgbClr val="FF0000"/>
                </a:solidFill>
              </a:rPr>
              <a:t>1 hr irradiation</a:t>
            </a:r>
            <a:endParaRPr lang="it-IT" sz="2000" dirty="0">
              <a:solidFill>
                <a:srgbClr val="FF0000"/>
              </a:solidFill>
            </a:endParaRPr>
          </a:p>
        </p:txBody>
      </p:sp>
      <p:sp>
        <p:nvSpPr>
          <p:cNvPr id="9" name="TextBox 8"/>
          <p:cNvSpPr txBox="1"/>
          <p:nvPr/>
        </p:nvSpPr>
        <p:spPr>
          <a:xfrm>
            <a:off x="5794466" y="2333595"/>
            <a:ext cx="1822936" cy="400110"/>
          </a:xfrm>
          <a:prstGeom prst="rect">
            <a:avLst/>
          </a:prstGeom>
          <a:noFill/>
        </p:spPr>
        <p:txBody>
          <a:bodyPr wrap="none" rtlCol="0">
            <a:spAutoFit/>
          </a:bodyPr>
          <a:lstStyle/>
          <a:p>
            <a:r>
              <a:rPr lang="it-IT" sz="2000" dirty="0" smtClean="0">
                <a:solidFill>
                  <a:srgbClr val="FF0000"/>
                </a:solidFill>
              </a:rPr>
              <a:t>3 hr irradiation</a:t>
            </a:r>
            <a:endParaRPr lang="it-IT" sz="2000" dirty="0">
              <a:solidFill>
                <a:srgbClr val="FF0000"/>
              </a:solidFill>
            </a:endParaRPr>
          </a:p>
        </p:txBody>
      </p:sp>
      <p:sp>
        <p:nvSpPr>
          <p:cNvPr id="10" name="TextBox 9"/>
          <p:cNvSpPr txBox="1"/>
          <p:nvPr/>
        </p:nvSpPr>
        <p:spPr>
          <a:xfrm>
            <a:off x="5794465" y="5334000"/>
            <a:ext cx="1822936" cy="400110"/>
          </a:xfrm>
          <a:prstGeom prst="rect">
            <a:avLst/>
          </a:prstGeom>
          <a:noFill/>
        </p:spPr>
        <p:txBody>
          <a:bodyPr wrap="none" rtlCol="0">
            <a:spAutoFit/>
          </a:bodyPr>
          <a:lstStyle/>
          <a:p>
            <a:r>
              <a:rPr lang="it-IT" sz="2000" dirty="0" smtClean="0">
                <a:solidFill>
                  <a:srgbClr val="FF0000"/>
                </a:solidFill>
              </a:rPr>
              <a:t>6 hr irradiation</a:t>
            </a:r>
            <a:endParaRPr lang="it-IT" sz="2000" dirty="0">
              <a:solidFill>
                <a:srgbClr val="FF0000"/>
              </a:solidFill>
            </a:endParaRPr>
          </a:p>
        </p:txBody>
      </p:sp>
      <p:sp>
        <p:nvSpPr>
          <p:cNvPr id="6" name="TextBox 5"/>
          <p:cNvSpPr txBox="1"/>
          <p:nvPr/>
        </p:nvSpPr>
        <p:spPr>
          <a:xfrm>
            <a:off x="73267" y="3367596"/>
            <a:ext cx="4571999" cy="2616101"/>
          </a:xfrm>
          <a:prstGeom prst="rect">
            <a:avLst/>
          </a:prstGeom>
          <a:noFill/>
        </p:spPr>
        <p:txBody>
          <a:bodyPr wrap="square" rtlCol="0">
            <a:spAutoFit/>
          </a:bodyPr>
          <a:lstStyle/>
          <a:p>
            <a:pPr algn="l"/>
            <a:r>
              <a:rPr lang="it-IT" sz="1600" b="1" dirty="0" smtClean="0">
                <a:solidFill>
                  <a:srgbClr val="0070C0"/>
                </a:solidFill>
              </a:rPr>
              <a:t>Main theoretical investigations conclusions:</a:t>
            </a:r>
          </a:p>
          <a:p>
            <a:pPr algn="l"/>
            <a:r>
              <a:rPr lang="it-IT" sz="1400" dirty="0" smtClean="0"/>
              <a:t> 1. irradiation at proton energies above 25</a:t>
            </a:r>
            <a:r>
              <a:rPr lang="it-IT" sz="1400" dirty="0" smtClean="0">
                <a:sym typeface="Symbol"/>
              </a:rPr>
              <a:t> </a:t>
            </a:r>
            <a:r>
              <a:rPr lang="it-IT" sz="1400" dirty="0">
                <a:sym typeface="Symbol"/>
              </a:rPr>
              <a:t>MeV have to be avoided </a:t>
            </a:r>
            <a:r>
              <a:rPr lang="it-IT" sz="1400" dirty="0" smtClean="0">
                <a:sym typeface="Symbol"/>
              </a:rPr>
              <a:t>at all, even </a:t>
            </a:r>
            <a:r>
              <a:rPr lang="it-IT" sz="1400" dirty="0">
                <a:sym typeface="Symbol"/>
              </a:rPr>
              <a:t>using higly </a:t>
            </a:r>
            <a:r>
              <a:rPr lang="it-IT" sz="1400" baseline="30000" dirty="0" smtClean="0">
                <a:sym typeface="Symbol"/>
              </a:rPr>
              <a:t>100</a:t>
            </a:r>
            <a:r>
              <a:rPr lang="it-IT" sz="1400" dirty="0" smtClean="0">
                <a:sym typeface="Symbol"/>
              </a:rPr>
              <a:t>Mo-enriched material (IP values never 10 %) </a:t>
            </a:r>
            <a:endParaRPr lang="it-IT" sz="1400" dirty="0">
              <a:sym typeface="Symbol"/>
            </a:endParaRPr>
          </a:p>
          <a:p>
            <a:pPr algn="l"/>
            <a:endParaRPr lang="it-IT" sz="1600" b="1" dirty="0" smtClean="0"/>
          </a:p>
          <a:p>
            <a:pPr algn="l"/>
            <a:r>
              <a:rPr lang="it-IT" sz="1400" dirty="0" smtClean="0"/>
              <a:t>Time window 1-8 h post EOB:</a:t>
            </a:r>
          </a:p>
          <a:p>
            <a:pPr marL="285750" indent="-285750" algn="l">
              <a:buFontTx/>
              <a:buChar char="-"/>
            </a:pPr>
            <a:r>
              <a:rPr lang="it-IT" sz="1400" dirty="0" smtClean="0"/>
              <a:t>RNP </a:t>
            </a:r>
            <a:r>
              <a:rPr lang="it-IT" sz="1400" dirty="0" smtClean="0">
                <a:sym typeface="Symbol"/>
              </a:rPr>
              <a:t></a:t>
            </a:r>
            <a:r>
              <a:rPr lang="it-IT" sz="1400" dirty="0" smtClean="0"/>
              <a:t> 99% </a:t>
            </a:r>
          </a:p>
          <a:p>
            <a:pPr marL="285750" indent="-285750" algn="l">
              <a:buFontTx/>
              <a:buChar char="-"/>
            </a:pPr>
            <a:r>
              <a:rPr lang="it-IT" sz="1400" dirty="0" smtClean="0"/>
              <a:t>IP </a:t>
            </a:r>
            <a:r>
              <a:rPr lang="it-IT" sz="1400" dirty="0">
                <a:sym typeface="Symbol"/>
              </a:rPr>
              <a:t></a:t>
            </a:r>
            <a:r>
              <a:rPr lang="it-IT" sz="1400" dirty="0"/>
              <a:t> </a:t>
            </a:r>
            <a:r>
              <a:rPr lang="it-IT" sz="1400" dirty="0" smtClean="0"/>
              <a:t>10% </a:t>
            </a:r>
          </a:p>
          <a:p>
            <a:pPr algn="l"/>
            <a:r>
              <a:rPr lang="it-IT" sz="1400" dirty="0" smtClean="0"/>
              <a:t>If  15 MeV &lt; Ep &lt; 20 MeV (optimal energy window)</a:t>
            </a:r>
          </a:p>
          <a:p>
            <a:pPr algn="l"/>
            <a:r>
              <a:rPr lang="it-IT" sz="1400" dirty="0" smtClean="0"/>
              <a:t>2. Short irradiations are better:</a:t>
            </a:r>
            <a:r>
              <a:rPr lang="en-US" sz="1400" dirty="0"/>
              <a:t> </a:t>
            </a:r>
            <a:r>
              <a:rPr lang="en-US" sz="1400" dirty="0" smtClean="0"/>
              <a:t>(i.e</a:t>
            </a:r>
            <a:r>
              <a:rPr lang="en-US" sz="1400" dirty="0"/>
              <a:t>. </a:t>
            </a:r>
            <a:r>
              <a:rPr lang="en-US" sz="1400" dirty="0" err="1"/>
              <a:t>T</a:t>
            </a:r>
            <a:r>
              <a:rPr lang="en-US" sz="1400" baseline="-25000" dirty="0" err="1"/>
              <a:t>irr</a:t>
            </a:r>
            <a:r>
              <a:rPr lang="en-US" sz="1400" dirty="0"/>
              <a:t> </a:t>
            </a:r>
            <a:r>
              <a:rPr lang="en-US" sz="1400" dirty="0">
                <a:sym typeface="Symbol"/>
              </a:rPr>
              <a:t> </a:t>
            </a:r>
            <a:r>
              <a:rPr lang="en-US" sz="1400" dirty="0"/>
              <a:t>3hrs)</a:t>
            </a:r>
            <a:endParaRPr lang="it-IT" sz="1400" dirty="0"/>
          </a:p>
        </p:txBody>
      </p:sp>
    </p:spTree>
    <p:extLst>
      <p:ext uri="{BB962C8B-B14F-4D97-AF65-F5344CB8AC3E}">
        <p14:creationId xmlns:p14="http://schemas.microsoft.com/office/powerpoint/2010/main" val="1870104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85B5EEE-8BFE-4DD2-9009-FDA2B8A34B6A}" type="slidenum">
              <a:rPr lang="en-US" smtClean="0"/>
              <a:pPr/>
              <a:t>12</a:t>
            </a:fld>
            <a:endParaRPr lang="en-US"/>
          </a:p>
        </p:txBody>
      </p:sp>
      <p:sp>
        <p:nvSpPr>
          <p:cNvPr id="5" name="Title 1"/>
          <p:cNvSpPr txBox="1">
            <a:spLocks/>
          </p:cNvSpPr>
          <p:nvPr/>
        </p:nvSpPr>
        <p:spPr>
          <a:xfrm>
            <a:off x="457200" y="274638"/>
            <a:ext cx="8229600" cy="1143000"/>
          </a:xfrm>
          <a:prstGeom prst="rect">
            <a:avLst/>
          </a:prstGeom>
        </p:spPr>
        <p:txBody>
          <a:bodyPr lIns="91223" tIns="45614" rIns="91223" bIns="45614">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156" algn="ctr" rtl="0" fontAlgn="base">
              <a:spcBef>
                <a:spcPct val="0"/>
              </a:spcBef>
              <a:spcAft>
                <a:spcPct val="0"/>
              </a:spcAft>
              <a:defRPr sz="4400">
                <a:solidFill>
                  <a:schemeClr val="tx2"/>
                </a:solidFill>
                <a:latin typeface="Arial" charset="0"/>
              </a:defRPr>
            </a:lvl6pPr>
            <a:lvl7pPr marL="912317" algn="ctr" rtl="0" fontAlgn="base">
              <a:spcBef>
                <a:spcPct val="0"/>
              </a:spcBef>
              <a:spcAft>
                <a:spcPct val="0"/>
              </a:spcAft>
              <a:defRPr sz="4400">
                <a:solidFill>
                  <a:schemeClr val="tx2"/>
                </a:solidFill>
                <a:latin typeface="Arial" charset="0"/>
              </a:defRPr>
            </a:lvl7pPr>
            <a:lvl8pPr marL="1368476" algn="ctr" rtl="0" fontAlgn="base">
              <a:spcBef>
                <a:spcPct val="0"/>
              </a:spcBef>
              <a:spcAft>
                <a:spcPct val="0"/>
              </a:spcAft>
              <a:defRPr sz="4400">
                <a:solidFill>
                  <a:schemeClr val="tx2"/>
                </a:solidFill>
                <a:latin typeface="Arial" charset="0"/>
              </a:defRPr>
            </a:lvl8pPr>
            <a:lvl9pPr marL="1824633"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333399"/>
                </a:solidFill>
                <a:effectLst/>
                <a:uLnTx/>
                <a:uFillTx/>
                <a:latin typeface="Arial"/>
                <a:ea typeface="+mj-ea"/>
                <a:cs typeface="+mj-cs"/>
              </a:rPr>
              <a:t> </a:t>
            </a:r>
            <a:r>
              <a:rPr kumimoji="0" lang="en-US" sz="2400" b="0" i="0" u="none" strike="noStrike" kern="0" cap="none" spc="0" normalizeH="0" baseline="30000" noProof="0" dirty="0" smtClean="0">
                <a:ln>
                  <a:noFill/>
                </a:ln>
                <a:solidFill>
                  <a:srgbClr val="333399"/>
                </a:solidFill>
                <a:effectLst/>
                <a:uLnTx/>
                <a:uFillTx/>
                <a:latin typeface="Arial"/>
                <a:ea typeface="+mj-ea"/>
                <a:cs typeface="+mj-cs"/>
              </a:rPr>
              <a:t>100</a:t>
            </a:r>
            <a:r>
              <a:rPr kumimoji="0" lang="en-US" sz="2400" b="0" i="0" u="none" strike="noStrike" kern="0" cap="none" spc="0" normalizeH="0" baseline="0" noProof="0" dirty="0" smtClean="0">
                <a:ln>
                  <a:noFill/>
                </a:ln>
                <a:solidFill>
                  <a:srgbClr val="333399"/>
                </a:solidFill>
                <a:effectLst/>
                <a:uLnTx/>
                <a:uFillTx/>
                <a:latin typeface="Arial"/>
                <a:ea typeface="+mj-ea"/>
                <a:cs typeface="+mj-cs"/>
              </a:rPr>
              <a:t>Mo(</a:t>
            </a:r>
            <a:r>
              <a:rPr kumimoji="0" lang="en-US" sz="2400" b="0" i="0" u="none" strike="noStrike" kern="0" cap="none" spc="0" normalizeH="0" baseline="0" noProof="0" dirty="0" err="1" smtClean="0">
                <a:ln>
                  <a:noFill/>
                </a:ln>
                <a:solidFill>
                  <a:srgbClr val="333399"/>
                </a:solidFill>
                <a:effectLst/>
                <a:uLnTx/>
                <a:uFillTx/>
                <a:latin typeface="Arial"/>
                <a:ea typeface="+mj-ea"/>
                <a:cs typeface="+mj-cs"/>
              </a:rPr>
              <a:t>p,xn</a:t>
            </a:r>
            <a:r>
              <a:rPr kumimoji="0" lang="en-US" sz="2400" b="0" i="0" u="none" strike="noStrike" kern="0" cap="none" spc="0" normalizeH="0" baseline="0" noProof="0" dirty="0" smtClean="0">
                <a:ln>
                  <a:noFill/>
                </a:ln>
                <a:solidFill>
                  <a:srgbClr val="333399"/>
                </a:solidFill>
                <a:effectLst/>
                <a:uLnTx/>
                <a:uFillTx/>
                <a:latin typeface="Arial"/>
                <a:ea typeface="+mj-ea"/>
                <a:cs typeface="+mj-cs"/>
              </a:rPr>
              <a:t>) excitation function</a:t>
            </a:r>
            <a:r>
              <a:rPr kumimoji="0" lang="en-US" sz="2400" b="0" i="0" u="none" strike="noStrike" kern="0" cap="none" spc="0" normalizeH="0" noProof="0" dirty="0" smtClean="0">
                <a:ln>
                  <a:noFill/>
                </a:ln>
                <a:solidFill>
                  <a:srgbClr val="333399"/>
                </a:solidFill>
                <a:effectLst/>
                <a:uLnTx/>
                <a:uFillTx/>
                <a:latin typeface="Arial"/>
                <a:ea typeface="+mj-ea"/>
                <a:cs typeface="+mj-cs"/>
              </a:rPr>
              <a:t> experimental measurements</a:t>
            </a:r>
            <a:endParaRPr kumimoji="0" lang="it-IT" sz="2400" b="0" i="0" u="none" strike="noStrike" kern="0" cap="none" spc="0" normalizeH="0" baseline="0" noProof="0" dirty="0">
              <a:ln>
                <a:noFill/>
              </a:ln>
              <a:solidFill>
                <a:srgbClr val="1F497D"/>
              </a:solidFill>
              <a:effectLst/>
              <a:uLnTx/>
              <a:uFillTx/>
              <a:latin typeface="Arial"/>
              <a:ea typeface="+mj-ea"/>
              <a:cs typeface="+mj-cs"/>
            </a:endParaRPr>
          </a:p>
        </p:txBody>
      </p:sp>
      <p:sp>
        <p:nvSpPr>
          <p:cNvPr id="6" name="Content Placeholder 2"/>
          <p:cNvSpPr txBox="1">
            <a:spLocks/>
          </p:cNvSpPr>
          <p:nvPr/>
        </p:nvSpPr>
        <p:spPr>
          <a:xfrm>
            <a:off x="457200" y="990600"/>
            <a:ext cx="8458200" cy="5262285"/>
          </a:xfrm>
          <a:prstGeom prst="rect">
            <a:avLst/>
          </a:prstGeom>
        </p:spPr>
        <p:txBody>
          <a:bodyPr lIns="91223" tIns="45614" rIns="91223" bIns="45614">
            <a:normAutofit fontScale="70000" lnSpcReduction="20000"/>
          </a:bodyPr>
          <a:lstStyle>
            <a:lvl1pPr marL="342118" indent="-342118" algn="l" rtl="0" eaLnBrk="0" fontAlgn="base" hangingPunct="0">
              <a:spcBef>
                <a:spcPct val="20000"/>
              </a:spcBef>
              <a:spcAft>
                <a:spcPct val="0"/>
              </a:spcAft>
              <a:buChar char="•"/>
              <a:defRPr sz="3200">
                <a:solidFill>
                  <a:schemeClr val="tx1"/>
                </a:solidFill>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latin typeface="+mn-lt"/>
              </a:defRPr>
            </a:lvl2pPr>
            <a:lvl3pPr marL="1140399" indent="-228079" algn="l" rtl="0" eaLnBrk="0" fontAlgn="base" hangingPunct="0">
              <a:spcBef>
                <a:spcPct val="20000"/>
              </a:spcBef>
              <a:spcAft>
                <a:spcPct val="0"/>
              </a:spcAft>
              <a:buChar char="•"/>
              <a:defRPr sz="2400">
                <a:solidFill>
                  <a:schemeClr val="tx1"/>
                </a:solidFill>
                <a:latin typeface="+mn-lt"/>
              </a:defRPr>
            </a:lvl3pPr>
            <a:lvl4pPr marL="1596550" indent="-228079" algn="l" rtl="0" eaLnBrk="0" fontAlgn="base" hangingPunct="0">
              <a:spcBef>
                <a:spcPct val="20000"/>
              </a:spcBef>
              <a:spcAft>
                <a:spcPct val="0"/>
              </a:spcAft>
              <a:buChar char="–"/>
              <a:defRPr sz="2000">
                <a:solidFill>
                  <a:schemeClr val="tx1"/>
                </a:solidFill>
                <a:latin typeface="+mn-lt"/>
              </a:defRPr>
            </a:lvl4pPr>
            <a:lvl5pPr marL="2052713" indent="-228079" algn="l" rtl="0" eaLnBrk="0" fontAlgn="base" hangingPunct="0">
              <a:spcBef>
                <a:spcPct val="20000"/>
              </a:spcBef>
              <a:spcAft>
                <a:spcPct val="0"/>
              </a:spcAft>
              <a:buChar char="»"/>
              <a:defRPr sz="2000">
                <a:solidFill>
                  <a:schemeClr val="tx1"/>
                </a:solidFill>
                <a:latin typeface="+mn-lt"/>
              </a:defRPr>
            </a:lvl5pPr>
            <a:lvl6pPr marL="2508871" indent="-228079" algn="l" rtl="0" fontAlgn="base">
              <a:spcBef>
                <a:spcPct val="20000"/>
              </a:spcBef>
              <a:spcAft>
                <a:spcPct val="0"/>
              </a:spcAft>
              <a:buChar char="»"/>
              <a:defRPr sz="2000">
                <a:solidFill>
                  <a:schemeClr val="tx1"/>
                </a:solidFill>
                <a:latin typeface="+mn-lt"/>
              </a:defRPr>
            </a:lvl6pPr>
            <a:lvl7pPr marL="2965031" indent="-228079" algn="l" rtl="0" fontAlgn="base">
              <a:spcBef>
                <a:spcPct val="20000"/>
              </a:spcBef>
              <a:spcAft>
                <a:spcPct val="0"/>
              </a:spcAft>
              <a:buChar char="»"/>
              <a:defRPr sz="2000">
                <a:solidFill>
                  <a:schemeClr val="tx1"/>
                </a:solidFill>
                <a:latin typeface="+mn-lt"/>
              </a:defRPr>
            </a:lvl7pPr>
            <a:lvl8pPr marL="3421188" indent="-228079" algn="l" rtl="0" fontAlgn="base">
              <a:spcBef>
                <a:spcPct val="20000"/>
              </a:spcBef>
              <a:spcAft>
                <a:spcPct val="0"/>
              </a:spcAft>
              <a:buChar char="»"/>
              <a:defRPr sz="2000">
                <a:solidFill>
                  <a:schemeClr val="tx1"/>
                </a:solidFill>
                <a:latin typeface="+mn-lt"/>
              </a:defRPr>
            </a:lvl8pPr>
            <a:lvl9pPr marL="3877347" indent="-228079" algn="l" rtl="0" fontAlgn="base">
              <a:spcBef>
                <a:spcPct val="20000"/>
              </a:spcBef>
              <a:spcAft>
                <a:spcPct val="0"/>
              </a:spcAft>
              <a:buChar char="»"/>
              <a:defRPr sz="2000">
                <a:solidFill>
                  <a:schemeClr val="tx1"/>
                </a:solidFill>
                <a:latin typeface="+mn-lt"/>
              </a:defRPr>
            </a:lvl9pPr>
          </a:lstStyle>
          <a:p>
            <a:pPr marL="0" indent="0">
              <a:lnSpc>
                <a:spcPct val="120000"/>
              </a:lnSpc>
              <a:buNone/>
            </a:pPr>
            <a:r>
              <a:rPr lang="en-GB" sz="2300" dirty="0" smtClean="0"/>
              <a:t>Activity started in Sept 2012 in </a:t>
            </a:r>
            <a:r>
              <a:rPr lang="en-GB" sz="2300" dirty="0"/>
              <a:t>collaboration with </a:t>
            </a:r>
            <a:r>
              <a:rPr lang="en-GB" sz="2300" b="1" dirty="0"/>
              <a:t>Milan </a:t>
            </a:r>
            <a:r>
              <a:rPr lang="en-GB" sz="2300" b="1" dirty="0" smtClean="0"/>
              <a:t>University and INFN LASA </a:t>
            </a:r>
            <a:r>
              <a:rPr lang="en-GB" sz="2300" b="1" dirty="0"/>
              <a:t>group (</a:t>
            </a:r>
            <a:r>
              <a:rPr lang="en-GB" sz="2300" b="1" dirty="0" err="1"/>
              <a:t>Bonardi</a:t>
            </a:r>
            <a:r>
              <a:rPr lang="en-GB" sz="2300" b="1" dirty="0"/>
              <a:t>, </a:t>
            </a:r>
            <a:r>
              <a:rPr lang="en-GB" sz="2300" b="1" dirty="0" err="1"/>
              <a:t>Groppi</a:t>
            </a:r>
            <a:r>
              <a:rPr lang="en-GB" sz="2300" b="1" dirty="0"/>
              <a:t>, </a:t>
            </a:r>
            <a:r>
              <a:rPr lang="en-GB" sz="2300" b="1" dirty="0" err="1"/>
              <a:t>Manenti</a:t>
            </a:r>
            <a:r>
              <a:rPr lang="en-GB" sz="2300" b="1" dirty="0"/>
              <a:t>) </a:t>
            </a:r>
            <a:r>
              <a:rPr lang="en-GB" sz="2300" dirty="0"/>
              <a:t>for experimental setup preparations at JRC-ISPRA </a:t>
            </a:r>
            <a:r>
              <a:rPr lang="en-GB" sz="2300" dirty="0" smtClean="0"/>
              <a:t>lab, in </a:t>
            </a:r>
            <a:r>
              <a:rPr lang="en-GB" sz="2300" dirty="0"/>
              <a:t>the framework of CRP IAEA activities</a:t>
            </a:r>
            <a:r>
              <a:rPr lang="en-GB" sz="2300" dirty="0" smtClean="0"/>
              <a:t>. </a:t>
            </a:r>
            <a:r>
              <a:rPr lang="en-GB" sz="2300" b="1" dirty="0" smtClean="0">
                <a:solidFill>
                  <a:srgbClr val="FF0000"/>
                </a:solidFill>
              </a:rPr>
              <a:t>See next slides about INFN </a:t>
            </a:r>
            <a:r>
              <a:rPr lang="en-GB" sz="2300" b="1" dirty="0" err="1" smtClean="0">
                <a:solidFill>
                  <a:srgbClr val="FF0000"/>
                </a:solidFill>
              </a:rPr>
              <a:t>Mi</a:t>
            </a:r>
            <a:r>
              <a:rPr lang="en-GB" sz="2300" b="1" dirty="0" smtClean="0">
                <a:solidFill>
                  <a:srgbClr val="FF0000"/>
                </a:solidFill>
              </a:rPr>
              <a:t> activity contribution  for further info.  </a:t>
            </a:r>
          </a:p>
          <a:p>
            <a:pPr marL="0" indent="0">
              <a:lnSpc>
                <a:spcPct val="120000"/>
              </a:lnSpc>
              <a:buNone/>
            </a:pPr>
            <a:endParaRPr lang="en-GB" sz="2300" dirty="0"/>
          </a:p>
          <a:p>
            <a:pPr marL="0" lvl="0" indent="0">
              <a:lnSpc>
                <a:spcPct val="120000"/>
              </a:lnSpc>
              <a:buNone/>
            </a:pPr>
            <a:r>
              <a:rPr lang="en-GB" sz="2300" dirty="0" smtClean="0"/>
              <a:t>Experimental </a:t>
            </a:r>
            <a:r>
              <a:rPr lang="en-GB" sz="2300" dirty="0"/>
              <a:t>activities: </a:t>
            </a:r>
            <a:r>
              <a:rPr lang="en-GB" sz="2300" dirty="0" smtClean="0"/>
              <a:t>determination </a:t>
            </a:r>
            <a:r>
              <a:rPr lang="en-GB" sz="2300" dirty="0"/>
              <a:t>of excitations functions of different </a:t>
            </a:r>
            <a:r>
              <a:rPr lang="en-GB" sz="2300" baseline="30000" dirty="0" err="1"/>
              <a:t>xx</a:t>
            </a:r>
            <a:r>
              <a:rPr lang="en-GB" sz="2300" dirty="0" err="1"/>
              <a:t>Mo</a:t>
            </a:r>
            <a:r>
              <a:rPr lang="en-GB" sz="2300" dirty="0"/>
              <a:t> and </a:t>
            </a:r>
            <a:r>
              <a:rPr lang="en-GB" sz="2300" baseline="30000" dirty="0" err="1"/>
              <a:t>xx</a:t>
            </a:r>
            <a:r>
              <a:rPr lang="en-GB" sz="2300" dirty="0" err="1"/>
              <a:t>Tc</a:t>
            </a:r>
            <a:r>
              <a:rPr lang="en-GB" sz="2300" dirty="0"/>
              <a:t> </a:t>
            </a:r>
            <a:r>
              <a:rPr lang="en-GB" sz="2300" baseline="30000" dirty="0" err="1" smtClean="0"/>
              <a:t>xx</a:t>
            </a:r>
            <a:r>
              <a:rPr lang="en-GB" sz="2300" dirty="0" err="1" smtClean="0"/>
              <a:t>Nb</a:t>
            </a:r>
            <a:r>
              <a:rPr lang="en-GB" sz="2300" dirty="0" smtClean="0"/>
              <a:t> nuclides </a:t>
            </a:r>
            <a:r>
              <a:rPr lang="en-GB" sz="2300" dirty="0"/>
              <a:t>(some of them still </a:t>
            </a:r>
            <a:r>
              <a:rPr lang="en-GB" sz="2300" dirty="0" smtClean="0"/>
              <a:t>unknown) </a:t>
            </a:r>
            <a:r>
              <a:rPr lang="en-GB" sz="2300" dirty="0"/>
              <a:t>in the energy range 10-30 MeV</a:t>
            </a:r>
            <a:endParaRPr lang="it-IT" sz="2300" dirty="0"/>
          </a:p>
          <a:p>
            <a:pPr marL="0" indent="0">
              <a:buNone/>
            </a:pPr>
            <a:r>
              <a:rPr lang="en-GB" sz="1600" dirty="0"/>
              <a:t> </a:t>
            </a:r>
            <a:endParaRPr lang="it-IT" sz="1600" dirty="0"/>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latin typeface="Arial"/>
              <a:ea typeface="+mn-ea"/>
              <a:cs typeface="+mn-cs"/>
            </a:endParaRPr>
          </a:p>
          <a:p>
            <a:pPr marL="0" marR="0" lvl="0" indent="0" algn="l" defTabSz="914400" rtl="0" eaLnBrk="0" fontAlgn="base" latinLnBrk="0" hangingPunct="0">
              <a:lnSpc>
                <a:spcPct val="120000"/>
              </a:lnSpc>
              <a:spcBef>
                <a:spcPct val="20000"/>
              </a:spcBef>
              <a:spcAft>
                <a:spcPct val="0"/>
              </a:spcAft>
              <a:buClrTx/>
              <a:buSzTx/>
              <a:buFontTx/>
              <a:buNone/>
              <a:tabLst/>
              <a:defRPr/>
            </a:pPr>
            <a:r>
              <a:rPr kumimoji="0" lang="en-US" sz="2300" b="0" i="0" u="none" strike="noStrike" kern="0" cap="none" spc="0" normalizeH="0" baseline="0" noProof="0" dirty="0" smtClean="0">
                <a:ln>
                  <a:noFill/>
                </a:ln>
                <a:solidFill>
                  <a:sysClr val="windowText" lastClr="000000"/>
                </a:solidFill>
                <a:effectLst/>
                <a:uLnTx/>
                <a:uFillTx/>
                <a:latin typeface="Arial"/>
                <a:ea typeface="+mn-ea"/>
                <a:cs typeface="+mn-cs"/>
              </a:rPr>
              <a:t>3 basic </a:t>
            </a:r>
            <a:r>
              <a:rPr kumimoji="0" lang="en-US" sz="2300" b="0" i="0" u="none" strike="noStrike" kern="0" cap="none" spc="0" normalizeH="0" baseline="0" noProof="0" dirty="0" err="1" smtClean="0">
                <a:ln>
                  <a:noFill/>
                </a:ln>
                <a:solidFill>
                  <a:sysClr val="windowText" lastClr="000000"/>
                </a:solidFill>
                <a:effectLst/>
                <a:uLnTx/>
                <a:uFillTx/>
                <a:latin typeface="Arial"/>
                <a:ea typeface="+mn-ea"/>
                <a:cs typeface="+mn-cs"/>
              </a:rPr>
              <a:t>e.f</a:t>
            </a:r>
            <a:r>
              <a:rPr kumimoji="0" lang="en-US" sz="2300" b="0" i="0" u="none" strike="noStrike" kern="0" cap="none" spc="0" normalizeH="0" baseline="0" noProof="0" dirty="0" smtClean="0">
                <a:ln>
                  <a:noFill/>
                </a:ln>
                <a:solidFill>
                  <a:sysClr val="windowText" lastClr="000000"/>
                </a:solidFill>
                <a:effectLst/>
                <a:uLnTx/>
                <a:uFillTx/>
                <a:latin typeface="Arial"/>
                <a:ea typeface="+mn-ea"/>
                <a:cs typeface="+mn-cs"/>
              </a:rPr>
              <a:t>. measurements have to be performed first, to determine the better proton energy range for an optimized </a:t>
            </a:r>
            <a:r>
              <a:rPr kumimoji="0" lang="en-US" sz="2300" b="0" i="0" u="none" strike="noStrike" kern="0" cap="none" spc="0" normalizeH="0" baseline="30000" noProof="0" dirty="0" smtClean="0">
                <a:ln>
                  <a:noFill/>
                </a:ln>
                <a:solidFill>
                  <a:sysClr val="windowText" lastClr="000000"/>
                </a:solidFill>
                <a:effectLst/>
                <a:uLnTx/>
                <a:uFillTx/>
                <a:latin typeface="Arial"/>
                <a:ea typeface="+mn-ea"/>
                <a:cs typeface="+mn-cs"/>
              </a:rPr>
              <a:t>99m</a:t>
            </a:r>
            <a:r>
              <a:rPr kumimoji="0" lang="en-US" sz="2300" b="0" i="0" u="none" strike="noStrike" kern="0" cap="none" spc="0" normalizeH="0" baseline="0" noProof="0" dirty="0" smtClean="0">
                <a:ln>
                  <a:noFill/>
                </a:ln>
                <a:solidFill>
                  <a:sysClr val="windowText" lastClr="000000"/>
                </a:solidFill>
                <a:effectLst/>
                <a:uLnTx/>
                <a:uFillTx/>
                <a:latin typeface="Arial"/>
                <a:ea typeface="+mn-ea"/>
                <a:cs typeface="+mn-cs"/>
              </a:rPr>
              <a:t>Tc production, minimizing contaminants:</a:t>
            </a:r>
          </a:p>
          <a:p>
            <a:pPr marL="0" marR="0" lvl="0" indent="0" algn="l" defTabSz="914400" rtl="0" eaLnBrk="0" fontAlgn="base" latinLnBrk="0" hangingPunct="0">
              <a:lnSpc>
                <a:spcPct val="170000"/>
              </a:lnSpc>
              <a:spcBef>
                <a:spcPct val="20000"/>
              </a:spcBef>
              <a:spcAft>
                <a:spcPct val="0"/>
              </a:spcAft>
              <a:buClrTx/>
              <a:buSzTx/>
              <a:buFontTx/>
              <a:buNone/>
              <a:tabLst/>
              <a:defRPr/>
            </a:pPr>
            <a:endParaRPr kumimoji="0" lang="en-US" sz="2300" b="0" i="0" u="none" strike="noStrike" kern="0" cap="none" spc="0" normalizeH="0" baseline="0" noProof="0" dirty="0" smtClean="0">
              <a:ln>
                <a:noFill/>
              </a:ln>
              <a:solidFill>
                <a:sysClr val="windowText" lastClr="000000"/>
              </a:solidFill>
              <a:effectLst/>
              <a:uLnTx/>
              <a:uFillTx/>
              <a:latin typeface="Arial"/>
              <a:ea typeface="+mn-ea"/>
              <a:cs typeface="+mn-cs"/>
            </a:endParaRPr>
          </a:p>
          <a:p>
            <a:pPr marL="741257" marR="0" lvl="1" indent="-285102" algn="l" defTabSz="914400" rtl="0" eaLnBrk="0" fontAlgn="base" latinLnBrk="0" hangingPunct="0">
              <a:lnSpc>
                <a:spcPct val="170000"/>
              </a:lnSpc>
              <a:spcBef>
                <a:spcPct val="20000"/>
              </a:spcBef>
              <a:spcAft>
                <a:spcPct val="0"/>
              </a:spcAft>
              <a:buClrTx/>
              <a:buSzTx/>
              <a:buFontTx/>
              <a:buChar char="–"/>
              <a:tabLst/>
              <a:defRPr/>
            </a:pPr>
            <a:r>
              <a:rPr kumimoji="0" lang="en-US" sz="2300" b="1" i="0" u="none" strike="noStrike" kern="0" cap="none" spc="0" normalizeH="0" baseline="30000" noProof="0" dirty="0" smtClean="0">
                <a:ln>
                  <a:noFill/>
                </a:ln>
                <a:solidFill>
                  <a:srgbClr val="1F497D"/>
                </a:solidFill>
                <a:effectLst/>
                <a:uLnTx/>
                <a:uFillTx/>
                <a:latin typeface="Arial"/>
              </a:rPr>
              <a:t>100</a:t>
            </a:r>
            <a:r>
              <a:rPr kumimoji="0" lang="en-US" sz="2300" b="1" i="0" u="none" strike="noStrike" kern="0" cap="none" spc="0" normalizeH="0" baseline="0" noProof="0" dirty="0" smtClean="0">
                <a:ln>
                  <a:noFill/>
                </a:ln>
                <a:solidFill>
                  <a:srgbClr val="1F497D"/>
                </a:solidFill>
                <a:effectLst/>
                <a:uLnTx/>
                <a:uFillTx/>
                <a:latin typeface="Arial"/>
              </a:rPr>
              <a:t>Mo(</a:t>
            </a:r>
            <a:r>
              <a:rPr kumimoji="0" lang="en-US" sz="2300" b="1" i="0" u="none" strike="noStrike" kern="0" cap="none" spc="0" normalizeH="0" baseline="0" noProof="0" dirty="0" err="1" smtClean="0">
                <a:ln>
                  <a:noFill/>
                </a:ln>
                <a:solidFill>
                  <a:srgbClr val="1F497D"/>
                </a:solidFill>
                <a:effectLst/>
                <a:uLnTx/>
                <a:uFillTx/>
                <a:latin typeface="Arial"/>
              </a:rPr>
              <a:t>p,xn</a:t>
            </a:r>
            <a:r>
              <a:rPr kumimoji="0" lang="en-US" sz="2300" b="1" i="0" u="none" strike="noStrike" kern="0" cap="none" spc="0" normalizeH="0" baseline="0" noProof="0" dirty="0" smtClean="0">
                <a:ln>
                  <a:noFill/>
                </a:ln>
                <a:solidFill>
                  <a:srgbClr val="1F497D"/>
                </a:solidFill>
                <a:effectLst/>
                <a:uLnTx/>
                <a:uFillTx/>
                <a:latin typeface="Arial"/>
              </a:rPr>
              <a:t>)</a:t>
            </a:r>
            <a:r>
              <a:rPr kumimoji="0" lang="en-US" sz="2300" b="1" i="0" u="none" strike="noStrike" kern="0" cap="none" spc="0" normalizeH="0" baseline="30000" noProof="0" dirty="0" smtClean="0">
                <a:ln>
                  <a:noFill/>
                </a:ln>
                <a:solidFill>
                  <a:srgbClr val="1F497D"/>
                </a:solidFill>
                <a:effectLst/>
                <a:uLnTx/>
                <a:uFillTx/>
                <a:latin typeface="Arial"/>
              </a:rPr>
              <a:t>99</a:t>
            </a:r>
            <a:r>
              <a:rPr kumimoji="0" lang="en-US" sz="2300" b="1" i="0" u="none" strike="noStrike" kern="0" cap="none" spc="0" normalizeH="0" baseline="0" noProof="0" dirty="0" smtClean="0">
                <a:ln>
                  <a:noFill/>
                </a:ln>
                <a:solidFill>
                  <a:srgbClr val="1F497D"/>
                </a:solidFill>
                <a:effectLst/>
                <a:uLnTx/>
                <a:uFillTx/>
                <a:latin typeface="Arial"/>
              </a:rPr>
              <a:t>Mo</a:t>
            </a:r>
          </a:p>
          <a:p>
            <a:pPr marL="741257" marR="0" lvl="1" indent="-285102" algn="l" defTabSz="914400" rtl="0" eaLnBrk="0" fontAlgn="base" latinLnBrk="0" hangingPunct="0">
              <a:lnSpc>
                <a:spcPct val="170000"/>
              </a:lnSpc>
              <a:spcBef>
                <a:spcPct val="20000"/>
              </a:spcBef>
              <a:spcAft>
                <a:spcPct val="0"/>
              </a:spcAft>
              <a:buClrTx/>
              <a:buSzTx/>
              <a:buFontTx/>
              <a:buChar char="–"/>
              <a:tabLst/>
              <a:defRPr/>
            </a:pPr>
            <a:r>
              <a:rPr kumimoji="0" lang="en-US" sz="2300" b="1" i="0" u="none" strike="noStrike" kern="0" cap="none" spc="0" normalizeH="0" baseline="30000" noProof="0" dirty="0" smtClean="0">
                <a:ln>
                  <a:noFill/>
                </a:ln>
                <a:solidFill>
                  <a:srgbClr val="1F497D"/>
                </a:solidFill>
                <a:effectLst/>
                <a:uLnTx/>
                <a:uFillTx/>
                <a:latin typeface="Arial"/>
              </a:rPr>
              <a:t>100</a:t>
            </a:r>
            <a:r>
              <a:rPr kumimoji="0" lang="en-US" sz="2300" b="1" i="0" u="none" strike="noStrike" kern="0" cap="none" spc="0" normalizeH="0" baseline="0" noProof="0" dirty="0" smtClean="0">
                <a:ln>
                  <a:noFill/>
                </a:ln>
                <a:solidFill>
                  <a:srgbClr val="1F497D"/>
                </a:solidFill>
                <a:effectLst/>
                <a:uLnTx/>
                <a:uFillTx/>
                <a:latin typeface="Arial"/>
              </a:rPr>
              <a:t>Mo(p,2n)</a:t>
            </a:r>
            <a:r>
              <a:rPr kumimoji="0" lang="en-US" sz="2300" b="1" i="0" u="none" strike="noStrike" kern="0" cap="none" spc="0" normalizeH="0" baseline="30000" noProof="0" dirty="0" smtClean="0">
                <a:ln>
                  <a:noFill/>
                </a:ln>
                <a:solidFill>
                  <a:srgbClr val="1F497D"/>
                </a:solidFill>
                <a:effectLst/>
                <a:uLnTx/>
                <a:uFillTx/>
                <a:latin typeface="Arial"/>
              </a:rPr>
              <a:t>99m</a:t>
            </a:r>
            <a:r>
              <a:rPr kumimoji="0" lang="en-US" sz="2300" b="1" i="0" u="none" strike="noStrike" kern="0" cap="none" spc="0" normalizeH="0" baseline="0" noProof="0" dirty="0" smtClean="0">
                <a:ln>
                  <a:noFill/>
                </a:ln>
                <a:solidFill>
                  <a:srgbClr val="1F497D"/>
                </a:solidFill>
                <a:effectLst/>
                <a:uLnTx/>
                <a:uFillTx/>
                <a:latin typeface="Arial"/>
              </a:rPr>
              <a:t>Tc</a:t>
            </a:r>
          </a:p>
          <a:p>
            <a:pPr marL="739672" marR="0" lvl="1" indent="-278762" algn="l" defTabSz="914400" rtl="0" eaLnBrk="0" fontAlgn="base" latinLnBrk="0" hangingPunct="0">
              <a:lnSpc>
                <a:spcPct val="170000"/>
              </a:lnSpc>
              <a:spcBef>
                <a:spcPct val="20000"/>
              </a:spcBef>
              <a:spcAft>
                <a:spcPct val="0"/>
              </a:spcAft>
              <a:buClrTx/>
              <a:buSzTx/>
              <a:buFontTx/>
              <a:buChar char="–"/>
              <a:tabLst/>
              <a:defRPr/>
            </a:pPr>
            <a:r>
              <a:rPr kumimoji="0" lang="en-US" sz="2300" b="1" i="0" u="none" strike="noStrike" kern="0" cap="none" spc="0" normalizeH="0" baseline="30000" noProof="0" dirty="0" smtClean="0">
                <a:ln>
                  <a:noFill/>
                </a:ln>
                <a:solidFill>
                  <a:srgbClr val="1F497D"/>
                </a:solidFill>
                <a:effectLst/>
                <a:uLnTx/>
                <a:uFillTx/>
                <a:latin typeface="Arial"/>
              </a:rPr>
              <a:t>100</a:t>
            </a:r>
            <a:r>
              <a:rPr kumimoji="0" lang="en-US" sz="2300" b="1" i="0" u="none" strike="noStrike" kern="0" cap="none" spc="0" normalizeH="0" baseline="0" noProof="0" dirty="0" smtClean="0">
                <a:ln>
                  <a:noFill/>
                </a:ln>
                <a:solidFill>
                  <a:srgbClr val="1F497D"/>
                </a:solidFill>
                <a:effectLst/>
                <a:uLnTx/>
                <a:uFillTx/>
                <a:latin typeface="Arial"/>
              </a:rPr>
              <a:t>Mo(p,2n)</a:t>
            </a:r>
            <a:r>
              <a:rPr kumimoji="0" lang="en-US" sz="2300" b="1" i="0" u="none" strike="noStrike" kern="0" cap="none" spc="0" normalizeH="0" baseline="30000" noProof="0" dirty="0" smtClean="0">
                <a:ln>
                  <a:noFill/>
                </a:ln>
                <a:solidFill>
                  <a:srgbClr val="1F497D"/>
                </a:solidFill>
                <a:effectLst/>
                <a:uLnTx/>
                <a:uFillTx/>
                <a:latin typeface="Arial"/>
              </a:rPr>
              <a:t>99g</a:t>
            </a:r>
            <a:r>
              <a:rPr kumimoji="0" lang="en-US" sz="2300" b="1" i="0" u="none" strike="noStrike" kern="0" cap="none" spc="0" normalizeH="0" baseline="0" noProof="0" dirty="0" smtClean="0">
                <a:ln>
                  <a:noFill/>
                </a:ln>
                <a:solidFill>
                  <a:srgbClr val="1F497D"/>
                </a:solidFill>
                <a:effectLst/>
                <a:uLnTx/>
                <a:uFillTx/>
                <a:latin typeface="Arial"/>
              </a:rPr>
              <a:t>Tc</a:t>
            </a:r>
          </a:p>
          <a:p>
            <a:pPr marL="3175" marR="0" lvl="1" indent="0" algn="l" defTabSz="914400" rtl="0" eaLnBrk="0" fontAlgn="base" latinLnBrk="0" hangingPunct="0">
              <a:lnSpc>
                <a:spcPct val="100000"/>
              </a:lnSpc>
              <a:spcBef>
                <a:spcPct val="20000"/>
              </a:spcBef>
              <a:spcAft>
                <a:spcPct val="0"/>
              </a:spcAft>
              <a:buClrTx/>
              <a:buSzTx/>
              <a:buFontTx/>
              <a:buNone/>
              <a:tabLst/>
              <a:defRPr/>
            </a:pPr>
            <a:endParaRPr kumimoji="0" lang="en-US" sz="2300" b="0" i="0" u="none" strike="noStrike" kern="0" cap="none" spc="0" normalizeH="0" baseline="0" noProof="0" dirty="0" smtClean="0">
              <a:ln>
                <a:noFill/>
              </a:ln>
              <a:solidFill>
                <a:sysClr val="windowText" lastClr="000000"/>
              </a:solidFill>
              <a:effectLst/>
              <a:uLnTx/>
              <a:uFillTx/>
              <a:latin typeface="Arial"/>
            </a:endParaRPr>
          </a:p>
          <a:p>
            <a:pPr marL="3175" marR="0" lvl="1" indent="0" algn="l" defTabSz="914400" rtl="0" eaLnBrk="0" fontAlgn="base" latinLnBrk="0" hangingPunct="0">
              <a:lnSpc>
                <a:spcPct val="120000"/>
              </a:lnSpc>
              <a:spcBef>
                <a:spcPct val="20000"/>
              </a:spcBef>
              <a:spcAft>
                <a:spcPct val="0"/>
              </a:spcAft>
              <a:buClrTx/>
              <a:buSzTx/>
              <a:buFontTx/>
              <a:buNone/>
              <a:tabLst/>
              <a:defRPr/>
            </a:pPr>
            <a:r>
              <a:rPr kumimoji="0" lang="en-US" sz="2300" b="0" i="0" u="none" strike="noStrike" kern="0" cap="none" spc="0" normalizeH="0" baseline="0" noProof="0" dirty="0" smtClean="0">
                <a:ln>
                  <a:noFill/>
                </a:ln>
                <a:solidFill>
                  <a:sysClr val="windowText" lastClr="000000"/>
                </a:solidFill>
                <a:effectLst/>
                <a:uLnTx/>
                <a:uFillTx/>
                <a:latin typeface="Arial"/>
              </a:rPr>
              <a:t>limited data known: Only part (</a:t>
            </a:r>
            <a:r>
              <a:rPr kumimoji="0" lang="en-US" sz="2300" b="0" i="0" u="none" strike="noStrike" kern="0" cap="none" spc="0" normalizeH="0" baseline="0" noProof="0" dirty="0" smtClean="0">
                <a:ln>
                  <a:noFill/>
                </a:ln>
                <a:solidFill>
                  <a:sysClr val="windowText" lastClr="000000"/>
                </a:solidFill>
                <a:effectLst/>
                <a:uLnTx/>
                <a:uFillTx/>
                <a:latin typeface="Arial"/>
                <a:sym typeface="Symbol"/>
              </a:rPr>
              <a:t> 18 MeV) </a:t>
            </a:r>
            <a:r>
              <a:rPr kumimoji="0" lang="en-US" sz="2300" b="0" i="0" u="none" strike="noStrike" kern="0" cap="none" spc="0" normalizeH="0" baseline="0" noProof="0" dirty="0" smtClean="0">
                <a:ln>
                  <a:noFill/>
                </a:ln>
                <a:solidFill>
                  <a:sysClr val="windowText" lastClr="000000"/>
                </a:solidFill>
                <a:effectLst/>
                <a:uLnTx/>
                <a:uFillTx/>
                <a:latin typeface="Arial"/>
              </a:rPr>
              <a:t>of supposed useful proton energy range (10-25 MeV) to be covered</a:t>
            </a:r>
            <a:endParaRPr kumimoji="0" lang="it-IT" sz="2300" b="0" i="0" u="none" strike="noStrike" kern="0" cap="none" spc="0" normalizeH="0" baseline="0" noProof="0" dirty="0">
              <a:ln>
                <a:noFill/>
              </a:ln>
              <a:solidFill>
                <a:sysClr val="windowText" lastClr="000000"/>
              </a:solidFill>
              <a:effectLst/>
              <a:uLnTx/>
              <a:uFillTx/>
              <a:latin typeface="Arial"/>
            </a:endParaRPr>
          </a:p>
        </p:txBody>
      </p:sp>
    </p:spTree>
    <p:extLst>
      <p:ext uri="{BB962C8B-B14F-4D97-AF65-F5344CB8AC3E}">
        <p14:creationId xmlns:p14="http://schemas.microsoft.com/office/powerpoint/2010/main" val="2352581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bwMode="auto">
          <a:xfrm>
            <a:off x="228600" y="304800"/>
            <a:ext cx="8534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smtClean="0">
                <a:solidFill>
                  <a:schemeClr val="accent2"/>
                </a:solidFill>
              </a:rPr>
              <a:t>A first design approach for the </a:t>
            </a:r>
            <a:r>
              <a:rPr lang="en-US" sz="2800" baseline="30000" smtClean="0">
                <a:solidFill>
                  <a:schemeClr val="accent2"/>
                </a:solidFill>
              </a:rPr>
              <a:t>100</a:t>
            </a:r>
            <a:r>
              <a:rPr lang="en-US" sz="2800" smtClean="0">
                <a:solidFill>
                  <a:schemeClr val="accent2"/>
                </a:solidFill>
              </a:rPr>
              <a:t>Mo target holde</a:t>
            </a:r>
            <a:r>
              <a:rPr lang="en-US" sz="3200" smtClean="0">
                <a:solidFill>
                  <a:schemeClr val="accent2"/>
                </a:solidFill>
              </a:rPr>
              <a:t>r </a:t>
            </a:r>
            <a:endParaRPr lang="en-US" sz="3200" smtClean="0"/>
          </a:p>
        </p:txBody>
      </p:sp>
      <p:sp>
        <p:nvSpPr>
          <p:cNvPr id="4608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fld id="{ADF6F872-5BE2-4599-8F32-5C15037CDF24}" type="slidenum">
              <a:rPr lang="en-US" sz="1400"/>
              <a:pPr eaLnBrk="1" hangingPunct="1"/>
              <a:t>13</a:t>
            </a:fld>
            <a:endParaRPr lang="en-US" sz="140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41433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066800"/>
            <a:ext cx="43449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6086" name="TextBox 6"/>
          <p:cNvSpPr txBox="1">
            <a:spLocks noChangeArrowheads="1"/>
          </p:cNvSpPr>
          <p:nvPr/>
        </p:nvSpPr>
        <p:spPr bwMode="auto">
          <a:xfrm>
            <a:off x="2971800" y="3276600"/>
            <a:ext cx="135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sz="2000" baseline="30000"/>
              <a:t>100</a:t>
            </a:r>
            <a:r>
              <a:rPr lang="en-US" sz="2000"/>
              <a:t>Mo disk</a:t>
            </a:r>
          </a:p>
        </p:txBody>
      </p:sp>
      <p:cxnSp>
        <p:nvCxnSpPr>
          <p:cNvPr id="46087" name="Straight Arrow Connector 8"/>
          <p:cNvCxnSpPr>
            <a:cxnSpLocks noChangeShapeType="1"/>
          </p:cNvCxnSpPr>
          <p:nvPr/>
        </p:nvCxnSpPr>
        <p:spPr bwMode="auto">
          <a:xfrm rot="10800000" flipV="1">
            <a:off x="2438400" y="3581400"/>
            <a:ext cx="685800" cy="38100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6088" name="TextBox 10"/>
          <p:cNvSpPr txBox="1">
            <a:spLocks noChangeArrowheads="1"/>
          </p:cNvSpPr>
          <p:nvPr/>
        </p:nvSpPr>
        <p:spPr bwMode="auto">
          <a:xfrm>
            <a:off x="2057400" y="2438400"/>
            <a:ext cx="224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sz="2000"/>
              <a:t> Tantalum backing</a:t>
            </a:r>
          </a:p>
        </p:txBody>
      </p:sp>
      <p:cxnSp>
        <p:nvCxnSpPr>
          <p:cNvPr id="46089" name="Straight Arrow Connector 12"/>
          <p:cNvCxnSpPr>
            <a:cxnSpLocks noChangeShapeType="1"/>
          </p:cNvCxnSpPr>
          <p:nvPr/>
        </p:nvCxnSpPr>
        <p:spPr bwMode="auto">
          <a:xfrm rot="10800000" flipV="1">
            <a:off x="2133600" y="2819400"/>
            <a:ext cx="838200" cy="68580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6090" name="TextBox 16"/>
          <p:cNvSpPr txBox="1">
            <a:spLocks noChangeArrowheads="1"/>
          </p:cNvSpPr>
          <p:nvPr/>
        </p:nvSpPr>
        <p:spPr bwMode="auto">
          <a:xfrm>
            <a:off x="304800" y="1905000"/>
            <a:ext cx="2087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sz="2000"/>
              <a:t> Thermal contact layer</a:t>
            </a:r>
          </a:p>
        </p:txBody>
      </p:sp>
      <p:cxnSp>
        <p:nvCxnSpPr>
          <p:cNvPr id="46091" name="Straight Arrow Connector 17"/>
          <p:cNvCxnSpPr>
            <a:cxnSpLocks noChangeShapeType="1"/>
          </p:cNvCxnSpPr>
          <p:nvPr/>
        </p:nvCxnSpPr>
        <p:spPr bwMode="auto">
          <a:xfrm rot="16200000" flipH="1">
            <a:off x="1028700" y="2933700"/>
            <a:ext cx="762000" cy="7620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6092" name="TextBox 22"/>
          <p:cNvSpPr txBox="1">
            <a:spLocks noChangeArrowheads="1"/>
          </p:cNvSpPr>
          <p:nvPr/>
        </p:nvSpPr>
        <p:spPr bwMode="auto">
          <a:xfrm>
            <a:off x="5257800" y="4267200"/>
            <a:ext cx="304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sz="2000"/>
              <a:t> cooling fin-type thermal radiator (copper)</a:t>
            </a:r>
          </a:p>
        </p:txBody>
      </p:sp>
      <p:cxnSp>
        <p:nvCxnSpPr>
          <p:cNvPr id="46093" name="Straight Arrow Connector 23"/>
          <p:cNvCxnSpPr>
            <a:cxnSpLocks noChangeShapeType="1"/>
            <a:stCxn id="46092" idx="0"/>
          </p:cNvCxnSpPr>
          <p:nvPr/>
        </p:nvCxnSpPr>
        <p:spPr bwMode="auto">
          <a:xfrm rot="16200000" flipV="1">
            <a:off x="5905500" y="3390900"/>
            <a:ext cx="1143000" cy="60960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6094" name="Straight Arrow Connector 27"/>
          <p:cNvCxnSpPr>
            <a:cxnSpLocks noChangeShapeType="1"/>
          </p:cNvCxnSpPr>
          <p:nvPr/>
        </p:nvCxnSpPr>
        <p:spPr bwMode="auto">
          <a:xfrm>
            <a:off x="4724400" y="1600200"/>
            <a:ext cx="914400" cy="76200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6095" name="TextBox 31"/>
          <p:cNvSpPr txBox="1">
            <a:spLocks noChangeArrowheads="1"/>
          </p:cNvSpPr>
          <p:nvPr/>
        </p:nvSpPr>
        <p:spPr bwMode="auto">
          <a:xfrm>
            <a:off x="2743200" y="11430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sz="2000"/>
              <a:t> High pressure He cooling nozzle</a:t>
            </a:r>
          </a:p>
        </p:txBody>
      </p:sp>
      <p:cxnSp>
        <p:nvCxnSpPr>
          <p:cNvPr id="46096" name="Straight Arrow Connector 33"/>
          <p:cNvCxnSpPr>
            <a:cxnSpLocks noChangeShapeType="1"/>
            <a:stCxn id="46097" idx="2"/>
          </p:cNvCxnSpPr>
          <p:nvPr/>
        </p:nvCxnSpPr>
        <p:spPr bwMode="auto">
          <a:xfrm rot="5400000">
            <a:off x="7038975" y="1895475"/>
            <a:ext cx="895350" cy="19050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6097" name="TextBox 38"/>
          <p:cNvSpPr txBox="1">
            <a:spLocks noChangeArrowheads="1"/>
          </p:cNvSpPr>
          <p:nvPr/>
        </p:nvSpPr>
        <p:spPr bwMode="auto">
          <a:xfrm>
            <a:off x="6400800" y="1143000"/>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sz="2000"/>
              <a:t> Al target holder</a:t>
            </a:r>
          </a:p>
        </p:txBody>
      </p:sp>
      <p:sp>
        <p:nvSpPr>
          <p:cNvPr id="46098" name="TextBox 42"/>
          <p:cNvSpPr txBox="1">
            <a:spLocks noChangeArrowheads="1"/>
          </p:cNvSpPr>
          <p:nvPr/>
        </p:nvSpPr>
        <p:spPr bwMode="auto">
          <a:xfrm>
            <a:off x="7772400" y="274320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sz="2000"/>
              <a:t> He out</a:t>
            </a:r>
          </a:p>
        </p:txBody>
      </p:sp>
      <p:cxnSp>
        <p:nvCxnSpPr>
          <p:cNvPr id="46099" name="Straight Arrow Connector 43"/>
          <p:cNvCxnSpPr>
            <a:cxnSpLocks noChangeShapeType="1"/>
          </p:cNvCxnSpPr>
          <p:nvPr/>
        </p:nvCxnSpPr>
        <p:spPr bwMode="auto">
          <a:xfrm rot="10800000" flipV="1">
            <a:off x="8001000" y="2438400"/>
            <a:ext cx="609600" cy="7620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 name="Rectangle 2"/>
          <p:cNvSpPr/>
          <p:nvPr/>
        </p:nvSpPr>
        <p:spPr>
          <a:xfrm>
            <a:off x="4495800" y="5105400"/>
            <a:ext cx="4495800" cy="1200329"/>
          </a:xfrm>
          <a:prstGeom prst="rect">
            <a:avLst/>
          </a:prstGeom>
        </p:spPr>
        <p:txBody>
          <a:bodyPr wrap="square">
            <a:spAutoFit/>
          </a:bodyPr>
          <a:lstStyle/>
          <a:p>
            <a:pPr algn="just"/>
            <a:r>
              <a:rPr lang="en-US" sz="1800" dirty="0">
                <a:solidFill>
                  <a:srgbClr val="FF0000"/>
                </a:solidFill>
              </a:rPr>
              <a:t>Due to the priority of excitation functions experimental measurements in 2012, target design activities is shifted in the second-half </a:t>
            </a:r>
            <a:r>
              <a:rPr lang="en-US" sz="1800" dirty="0" smtClean="0">
                <a:solidFill>
                  <a:srgbClr val="FF0000"/>
                </a:solidFill>
              </a:rPr>
              <a:t>2013, </a:t>
            </a:r>
            <a:r>
              <a:rPr lang="en-US" sz="1800" dirty="0">
                <a:solidFill>
                  <a:srgbClr val="FF0000"/>
                </a:solidFill>
              </a:rPr>
              <a:t>beginning </a:t>
            </a:r>
            <a:r>
              <a:rPr lang="en-US" sz="1800" dirty="0" smtClean="0">
                <a:solidFill>
                  <a:srgbClr val="FF0000"/>
                </a:solidFill>
              </a:rPr>
              <a:t>2014</a:t>
            </a:r>
            <a:endParaRPr lang="en-US" sz="1800" dirty="0">
              <a:solidFill>
                <a:srgbClr val="FF0000"/>
              </a:solidFill>
            </a:endParaRPr>
          </a:p>
        </p:txBody>
      </p:sp>
    </p:spTree>
    <p:extLst>
      <p:ext uri="{BB962C8B-B14F-4D97-AF65-F5344CB8AC3E}">
        <p14:creationId xmlns:p14="http://schemas.microsoft.com/office/powerpoint/2010/main" val="1539574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533400"/>
          </a:xfrm>
        </p:spPr>
        <p:txBody>
          <a:bodyPr>
            <a:noAutofit/>
          </a:bodyPr>
          <a:lstStyle/>
          <a:p>
            <a:pPr marL="0" lvl="0" indent="0">
              <a:buNone/>
            </a:pPr>
            <a:r>
              <a:rPr lang="en-US" sz="2400" dirty="0" smtClean="0">
                <a:solidFill>
                  <a:srgbClr val="FF0000"/>
                </a:solidFill>
              </a:rPr>
              <a:t>PLANNED </a:t>
            </a:r>
            <a:r>
              <a:rPr lang="en-US" sz="2400" dirty="0">
                <a:solidFill>
                  <a:srgbClr val="FF0000"/>
                </a:solidFill>
              </a:rPr>
              <a:t>ACTIVITIES for </a:t>
            </a:r>
            <a:r>
              <a:rPr lang="en-US" sz="2400" dirty="0" smtClean="0">
                <a:solidFill>
                  <a:srgbClr val="FF0000"/>
                </a:solidFill>
              </a:rPr>
              <a:t>2014 </a:t>
            </a:r>
            <a:r>
              <a:rPr lang="en-US" sz="2400" dirty="0">
                <a:solidFill>
                  <a:srgbClr val="FF0000"/>
                </a:solidFill>
              </a:rPr>
              <a:t>and </a:t>
            </a:r>
            <a:r>
              <a:rPr lang="en-US" sz="2400" dirty="0" smtClean="0">
                <a:solidFill>
                  <a:srgbClr val="FF0000"/>
                </a:solidFill>
              </a:rPr>
              <a:t>budget quotation</a:t>
            </a:r>
            <a:endParaRPr lang="it-IT"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14</a:t>
            </a:fld>
            <a:endParaRPr lang="en-US"/>
          </a:p>
        </p:txBody>
      </p:sp>
      <p:sp>
        <p:nvSpPr>
          <p:cNvPr id="5" name="Title 4"/>
          <p:cNvSpPr>
            <a:spLocks noGrp="1"/>
          </p:cNvSpPr>
          <p:nvPr>
            <p:ph type="title"/>
          </p:nvPr>
        </p:nvSpPr>
        <p:spPr>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INFN-LNL</a:t>
            </a:r>
            <a:endParaRPr lang="en-US" sz="4000" dirty="0">
              <a:solidFill>
                <a:schemeClr val="bg1"/>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475744171"/>
              </p:ext>
            </p:extLst>
          </p:nvPr>
        </p:nvGraphicFramePr>
        <p:xfrm>
          <a:off x="533400" y="1905000"/>
          <a:ext cx="8229600" cy="4568483"/>
        </p:xfrm>
        <a:graphic>
          <a:graphicData uri="http://schemas.openxmlformats.org/drawingml/2006/table">
            <a:tbl>
              <a:tblPr firstRow="1" bandRow="1">
                <a:tableStyleId>{912C8C85-51F0-491E-9774-3900AFEF0FD7}</a:tableStyleId>
              </a:tblPr>
              <a:tblGrid>
                <a:gridCol w="3967843"/>
                <a:gridCol w="3012621"/>
                <a:gridCol w="1249136"/>
              </a:tblGrid>
              <a:tr h="482512">
                <a:tc>
                  <a:txBody>
                    <a:bodyPr/>
                    <a:lstStyle/>
                    <a:p>
                      <a:pPr algn="just"/>
                      <a:r>
                        <a:rPr lang="it-IT" sz="1400" dirty="0" smtClean="0"/>
                        <a:t>Item</a:t>
                      </a:r>
                      <a:endParaRPr lang="it-IT" sz="1400" dirty="0"/>
                    </a:p>
                  </a:txBody>
                  <a:tcPr anchor="ctr"/>
                </a:tc>
                <a:tc>
                  <a:txBody>
                    <a:bodyPr/>
                    <a:lstStyle/>
                    <a:p>
                      <a:pPr algn="just"/>
                      <a:r>
                        <a:rPr lang="it-IT" sz="1400" dirty="0" smtClean="0"/>
                        <a:t>What</a:t>
                      </a:r>
                      <a:r>
                        <a:rPr lang="it-IT" sz="1400" baseline="0" dirty="0" smtClean="0"/>
                        <a:t> is needed</a:t>
                      </a:r>
                      <a:endParaRPr lang="it-IT" sz="14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Estimated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Cost</a:t>
                      </a:r>
                      <a:endParaRPr lang="it-IT" sz="1400" dirty="0"/>
                    </a:p>
                  </a:txBody>
                  <a:tcPr anchor="ctr"/>
                </a:tc>
              </a:tr>
              <a:tr h="766342">
                <a:tc>
                  <a:txBody>
                    <a:bodyPr/>
                    <a:lstStyle/>
                    <a:p>
                      <a:pPr algn="just"/>
                      <a:r>
                        <a:rPr lang="it-IT" sz="1200" dirty="0" smtClean="0"/>
                        <a:t>1. </a:t>
                      </a:r>
                      <a:r>
                        <a:rPr lang="en-GB" sz="1200" kern="1200" dirty="0" smtClean="0">
                          <a:solidFill>
                            <a:schemeClr val="tx1"/>
                          </a:solidFill>
                          <a:effectLst/>
                          <a:latin typeface="+mn-lt"/>
                          <a:ea typeface="+mn-ea"/>
                          <a:cs typeface="+mn-cs"/>
                        </a:rPr>
                        <a:t>Target prototype</a:t>
                      </a:r>
                      <a:r>
                        <a:rPr lang="en-GB" sz="1200" kern="1200" baseline="0" dirty="0" smtClean="0">
                          <a:solidFill>
                            <a:schemeClr val="tx1"/>
                          </a:solidFill>
                          <a:effectLst/>
                          <a:latin typeface="+mn-lt"/>
                          <a:ea typeface="+mn-ea"/>
                          <a:cs typeface="+mn-cs"/>
                        </a:rPr>
                        <a:t> design construction</a:t>
                      </a:r>
                      <a:endParaRPr lang="it-IT" sz="1200" dirty="0"/>
                    </a:p>
                  </a:txBody>
                  <a:tcPr anchor="ctr">
                    <a:lnB w="12700" cap="flat" cmpd="sng" algn="ctr">
                      <a:solidFill>
                        <a:schemeClr val="tx1"/>
                      </a:solidFill>
                      <a:prstDash val="solid"/>
                      <a:round/>
                      <a:headEnd type="none" w="med" len="med"/>
                      <a:tailEnd type="none" w="med" len="med"/>
                    </a:lnB>
                  </a:tcPr>
                </a:tc>
                <a:tc>
                  <a:txBody>
                    <a:bodyPr/>
                    <a:lstStyle/>
                    <a:p>
                      <a:pPr algn="just"/>
                      <a:r>
                        <a:rPr lang="it-IT" sz="1200" dirty="0" smtClean="0"/>
                        <a:t>High</a:t>
                      </a:r>
                      <a:r>
                        <a:rPr lang="it-IT" sz="1200" baseline="0" dirty="0" smtClean="0"/>
                        <a:t> quality nuclear-grade materials purchase for target holder construction. Mechanical workshop: possible outsourcing activities</a:t>
                      </a:r>
                    </a:p>
                  </a:txBody>
                  <a:tcPr anchor="ctr"/>
                </a:tc>
                <a:tc>
                  <a:txBody>
                    <a:bodyPr/>
                    <a:lstStyle/>
                    <a:p>
                      <a:pPr algn="l"/>
                      <a:r>
                        <a:rPr lang="en-GB" sz="1200" b="1" kern="1200" dirty="0" smtClean="0">
                          <a:solidFill>
                            <a:schemeClr val="tx1"/>
                          </a:solidFill>
                          <a:effectLst/>
                          <a:latin typeface="+mn-lt"/>
                          <a:ea typeface="+mn-ea"/>
                          <a:cs typeface="+mn-cs"/>
                        </a:rPr>
                        <a:t>20 k€</a:t>
                      </a:r>
                    </a:p>
                    <a:p>
                      <a:pPr algn="l"/>
                      <a:endParaRPr lang="it-IT" sz="1200" dirty="0"/>
                    </a:p>
                  </a:txBody>
                  <a:tcPr anchor="ctr"/>
                </a:tc>
              </a:tr>
              <a:tr h="726256">
                <a:tc>
                  <a:txBody>
                    <a:bodyPr/>
                    <a:lstStyle/>
                    <a:p>
                      <a:pPr algn="just"/>
                      <a:r>
                        <a:rPr lang="it-IT" sz="1200" dirty="0" smtClean="0"/>
                        <a:t>2. Preliminary test of metallic</a:t>
                      </a:r>
                      <a:r>
                        <a:rPr lang="it-IT" sz="1200" baseline="0" dirty="0" smtClean="0"/>
                        <a:t> molybdenum deposition on materials substrate</a:t>
                      </a:r>
                      <a:r>
                        <a:rPr lang="it-IT" sz="1200" dirty="0" smtClean="0"/>
                        <a:t>  at the</a:t>
                      </a:r>
                      <a:r>
                        <a:rPr lang="it-IT" sz="1200" baseline="0" dirty="0" smtClean="0"/>
                        <a:t> STS lab in LNL</a:t>
                      </a:r>
                      <a:endParaRPr lang="it-IT"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it-IT" sz="1200" baseline="0" dirty="0" smtClean="0"/>
                        <a:t>Metallic moly powder and related </a:t>
                      </a:r>
                    </a:p>
                    <a:p>
                      <a:pPr algn="just"/>
                      <a:r>
                        <a:rPr lang="it-IT" sz="1200" baseline="0" dirty="0" smtClean="0"/>
                        <a:t>chemical products</a:t>
                      </a:r>
                    </a:p>
                  </a:txBody>
                  <a:tcPr anchor="ctr"/>
                </a:tc>
                <a:tc>
                  <a:txBody>
                    <a:bodyPr/>
                    <a:lstStyle/>
                    <a:p>
                      <a:pPr algn="l"/>
                      <a:r>
                        <a:rPr lang="it-IT" sz="1200" b="1" dirty="0" smtClean="0"/>
                        <a:t>1</a:t>
                      </a:r>
                      <a:r>
                        <a:rPr lang="it-IT" sz="1200" dirty="0" smtClean="0"/>
                        <a:t> </a:t>
                      </a:r>
                      <a:r>
                        <a:rPr lang="en-GB" sz="1200" b="1" kern="1200" dirty="0" smtClean="0">
                          <a:solidFill>
                            <a:schemeClr val="tx1"/>
                          </a:solidFill>
                          <a:effectLst/>
                          <a:latin typeface="+mn-lt"/>
                          <a:ea typeface="+mn-ea"/>
                          <a:cs typeface="+mn-cs"/>
                        </a:rPr>
                        <a:t>k€</a:t>
                      </a:r>
                      <a:endParaRPr lang="it-IT" sz="1200" dirty="0"/>
                    </a:p>
                  </a:txBody>
                  <a:tcPr anchor="ctr"/>
                </a:tc>
              </a:tr>
              <a:tr h="766342">
                <a:tc>
                  <a:txBody>
                    <a:bodyPr/>
                    <a:lstStyle/>
                    <a:p>
                      <a:pPr algn="just"/>
                      <a:r>
                        <a:rPr lang="it-IT" sz="1200" dirty="0" smtClean="0"/>
                        <a:t>3. Completion</a:t>
                      </a:r>
                      <a:r>
                        <a:rPr lang="it-IT" sz="1200" baseline="0" dirty="0" smtClean="0"/>
                        <a:t> of </a:t>
                      </a:r>
                      <a:r>
                        <a:rPr lang="it-IT" sz="1200" baseline="30000" dirty="0" smtClean="0"/>
                        <a:t>100</a:t>
                      </a:r>
                      <a:r>
                        <a:rPr lang="it-IT" sz="1200" baseline="0" dirty="0" smtClean="0"/>
                        <a:t>Mo(p,xn) excitation functions measurement plan extension at JRC ISPRA MC40 Cyclotron with </a:t>
                      </a:r>
                      <a:r>
                        <a:rPr lang="en-US" sz="1200" dirty="0" smtClean="0">
                          <a:solidFill>
                            <a:srgbClr val="000000"/>
                          </a:solidFill>
                          <a:latin typeface="+mn-lt"/>
                        </a:rPr>
                        <a:t>physics group of </a:t>
                      </a:r>
                      <a:r>
                        <a:rPr lang="en-US" sz="1200" b="1" dirty="0" smtClean="0">
                          <a:solidFill>
                            <a:srgbClr val="000000"/>
                          </a:solidFill>
                          <a:latin typeface="+mn-lt"/>
                        </a:rPr>
                        <a:t>Milan University &amp; INFN Milan Section </a:t>
                      </a:r>
                      <a:endParaRPr lang="it-IT" sz="1200" dirty="0"/>
                    </a:p>
                  </a:txBody>
                  <a:tcPr anchor="ctr">
                    <a:lnT w="12700" cap="flat" cmpd="sng" algn="ctr">
                      <a:solidFill>
                        <a:schemeClr val="tx1"/>
                      </a:solidFill>
                      <a:prstDash val="solid"/>
                      <a:round/>
                      <a:headEnd type="none" w="med" len="med"/>
                      <a:tailEnd type="none" w="med" len="med"/>
                    </a:lnT>
                  </a:tcPr>
                </a:tc>
                <a:tc>
                  <a:txBody>
                    <a:bodyPr/>
                    <a:lstStyle/>
                    <a:p>
                      <a:pPr algn="just"/>
                      <a:r>
                        <a:rPr lang="it-IT" sz="1200" dirty="0" smtClean="0"/>
                        <a:t>Travels to ISPRA e/o Milan: </a:t>
                      </a:r>
                      <a:endParaRPr lang="it-IT" sz="1200" dirty="0"/>
                    </a:p>
                  </a:txBody>
                  <a:tcPr anchor="ctr"/>
                </a:tc>
                <a:tc>
                  <a:txBody>
                    <a:bodyPr/>
                    <a:lstStyle/>
                    <a:p>
                      <a:pPr algn="l"/>
                      <a:r>
                        <a:rPr lang="it-IT" sz="1200" b="1" dirty="0" smtClean="0"/>
                        <a:t>1.5 k€</a:t>
                      </a:r>
                      <a:endParaRPr lang="it-IT" sz="1200" b="1" dirty="0"/>
                    </a:p>
                  </a:txBody>
                  <a:tcPr anchor="ctr"/>
                </a:tc>
              </a:tr>
              <a:tr h="73795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4.</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Radioactive</a:t>
                      </a:r>
                      <a:r>
                        <a:rPr lang="it-IT" sz="1200" kern="1200" baseline="0" dirty="0" smtClean="0">
                          <a:solidFill>
                            <a:schemeClr val="tx1"/>
                          </a:solidFill>
                          <a:effectLst/>
                          <a:latin typeface="+mn-lt"/>
                          <a:ea typeface="+mn-ea"/>
                          <a:cs typeface="+mn-cs"/>
                        </a:rPr>
                        <a:t> transport service</a:t>
                      </a:r>
                      <a:endParaRPr lang="it-IT" sz="1200" kern="1200" dirty="0" smtClean="0">
                        <a:solidFill>
                          <a:schemeClr val="tx1"/>
                        </a:solidFill>
                        <a:effectLst/>
                        <a:latin typeface="+mn-lt"/>
                        <a:ea typeface="+mn-ea"/>
                        <a:cs typeface="+mn-cs"/>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Irradiations to JRC</a:t>
                      </a:r>
                      <a:r>
                        <a:rPr lang="en-US" sz="1200" baseline="0" dirty="0" smtClean="0"/>
                        <a:t> </a:t>
                      </a:r>
                      <a:r>
                        <a:rPr lang="en-US" sz="1200" baseline="0" dirty="0" err="1" smtClean="0"/>
                        <a:t>Ispra</a:t>
                      </a:r>
                      <a:r>
                        <a:rPr lang="en-US" sz="1200" baseline="0" dirty="0" smtClean="0"/>
                        <a:t> to LENA Pavia and /or </a:t>
                      </a:r>
                      <a:r>
                        <a:rPr lang="en-US" sz="1200" baseline="0" dirty="0" err="1" smtClean="0"/>
                        <a:t>ferrara</a:t>
                      </a:r>
                      <a:endParaRPr lang="en-US" sz="12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2.5 k€</a:t>
                      </a:r>
                      <a:endParaRPr lang="it-IT" sz="1200" dirty="0"/>
                    </a:p>
                  </a:txBody>
                  <a:tcPr anchor="ctr"/>
                </a:tc>
              </a:tr>
              <a:tr h="940188">
                <a:tc>
                  <a:txBody>
                    <a:bodyPr/>
                    <a:lstStyle/>
                    <a:p>
                      <a:pPr algn="just"/>
                      <a:r>
                        <a:rPr lang="it-IT" sz="1200" dirty="0" smtClean="0"/>
                        <a:t>4. Prelimary low power</a:t>
                      </a:r>
                      <a:r>
                        <a:rPr lang="it-IT" sz="1200" baseline="0" dirty="0" smtClean="0"/>
                        <a:t> test at IBA cyclone 18/9 cyclotron at Pavia (LENA) </a:t>
                      </a:r>
                      <a:endParaRPr lang="it-IT" sz="1200" dirty="0"/>
                    </a:p>
                  </a:txBody>
                  <a:tcPr anchor="ctr"/>
                </a:tc>
                <a:tc>
                  <a:txBody>
                    <a:bodyPr/>
                    <a:lstStyle/>
                    <a:p>
                      <a:pPr algn="just"/>
                      <a:r>
                        <a:rPr lang="it-IT" sz="1200" dirty="0" smtClean="0"/>
                        <a:t>Travels to PAVIA e/o ISPRA</a:t>
                      </a:r>
                      <a:endParaRPr lang="it-IT" sz="1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1" dirty="0" smtClean="0"/>
                        <a:t>2.0 k€</a:t>
                      </a:r>
                      <a:endParaRPr lang="it-IT" sz="1200" dirty="0"/>
                    </a:p>
                  </a:txBody>
                  <a:tcPr anchor="ctr"/>
                </a:tc>
              </a:tr>
            </a:tbl>
          </a:graphicData>
        </a:graphic>
      </p:graphicFrame>
    </p:spTree>
    <p:extLst>
      <p:ext uri="{BB962C8B-B14F-4D97-AF65-F5344CB8AC3E}">
        <p14:creationId xmlns:p14="http://schemas.microsoft.com/office/powerpoint/2010/main" val="2763262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305800" cy="4648200"/>
          </a:xfrm>
        </p:spPr>
        <p:txBody>
          <a:bodyPr>
            <a:normAutofit fontScale="47500" lnSpcReduction="20000"/>
          </a:bodyPr>
          <a:lstStyle/>
          <a:p>
            <a:pPr marL="0" lvl="0" indent="0">
              <a:buNone/>
            </a:pPr>
            <a:r>
              <a:rPr lang="it-IT" sz="3600" dirty="0">
                <a:solidFill>
                  <a:srgbClr val="FF0000"/>
                </a:solidFill>
              </a:rPr>
              <a:t>PERFORMED ACTIVITIES (first semester 2012)</a:t>
            </a:r>
          </a:p>
          <a:p>
            <a:pPr marL="0" indent="0">
              <a:buNone/>
            </a:pPr>
            <a:r>
              <a:rPr lang="en-GB" dirty="0"/>
              <a:t> </a:t>
            </a:r>
            <a:endParaRPr lang="it-IT" dirty="0"/>
          </a:p>
          <a:p>
            <a:pPr lvl="0"/>
            <a:r>
              <a:rPr lang="en-GB" dirty="0" smtClean="0"/>
              <a:t>Quality </a:t>
            </a:r>
            <a:r>
              <a:rPr lang="en-GB" dirty="0"/>
              <a:t>control of Tc-99m radiopharmaceuticals: </a:t>
            </a:r>
            <a:r>
              <a:rPr lang="en-GB" dirty="0" smtClean="0"/>
              <a:t>use of Mo/</a:t>
            </a:r>
            <a:r>
              <a:rPr lang="en-GB" dirty="0" err="1" smtClean="0"/>
              <a:t>Tc</a:t>
            </a:r>
            <a:r>
              <a:rPr lang="en-GB" dirty="0" smtClean="0"/>
              <a:t> standard generator. Influence </a:t>
            </a:r>
            <a:r>
              <a:rPr lang="en-GB" dirty="0"/>
              <a:t>of the </a:t>
            </a:r>
            <a:r>
              <a:rPr lang="en-US" dirty="0" smtClean="0">
                <a:solidFill>
                  <a:srgbClr val="FF0000"/>
                </a:solidFill>
              </a:rPr>
              <a:t>isomeric ratio R=</a:t>
            </a:r>
            <a:r>
              <a:rPr lang="en-US" dirty="0">
                <a:solidFill>
                  <a:srgbClr val="FF0000"/>
                </a:solidFill>
              </a:rPr>
              <a:t> N</a:t>
            </a:r>
            <a:r>
              <a:rPr lang="en-US" baseline="30000" dirty="0">
                <a:solidFill>
                  <a:srgbClr val="FF0000"/>
                </a:solidFill>
              </a:rPr>
              <a:t>99gTc</a:t>
            </a:r>
            <a:r>
              <a:rPr lang="en-US" dirty="0">
                <a:solidFill>
                  <a:srgbClr val="FF0000"/>
                </a:solidFill>
              </a:rPr>
              <a:t>/N</a:t>
            </a:r>
            <a:r>
              <a:rPr lang="en-US" baseline="30000" dirty="0">
                <a:solidFill>
                  <a:srgbClr val="FF0000"/>
                </a:solidFill>
              </a:rPr>
              <a:t>99mTc</a:t>
            </a:r>
            <a:r>
              <a:rPr lang="en-US" dirty="0" smtClean="0">
                <a:solidFill>
                  <a:srgbClr val="FF0000"/>
                </a:solidFill>
              </a:rPr>
              <a:t> </a:t>
            </a:r>
            <a:r>
              <a:rPr lang="en-GB" dirty="0" smtClean="0"/>
              <a:t>on </a:t>
            </a:r>
            <a:r>
              <a:rPr lang="en-GB" dirty="0"/>
              <a:t>the final radiochemical purity.</a:t>
            </a:r>
            <a:endParaRPr lang="it-IT" dirty="0"/>
          </a:p>
          <a:p>
            <a:pPr marL="0" indent="0">
              <a:buNone/>
            </a:pPr>
            <a:r>
              <a:rPr lang="en-GB" dirty="0"/>
              <a:t> </a:t>
            </a:r>
            <a:endParaRPr lang="it-IT" dirty="0"/>
          </a:p>
          <a:p>
            <a:pPr lvl="0"/>
            <a:r>
              <a:rPr lang="en-GB" dirty="0" smtClean="0"/>
              <a:t>Imaging studies with </a:t>
            </a:r>
            <a:r>
              <a:rPr lang="en-GB" dirty="0"/>
              <a:t>a NEMA phantom filled with TcO</a:t>
            </a:r>
            <a:r>
              <a:rPr lang="en-GB" baseline="30000" dirty="0"/>
              <a:t>-</a:t>
            </a:r>
            <a:r>
              <a:rPr lang="en-GB" baseline="-25000" dirty="0"/>
              <a:t>4</a:t>
            </a:r>
            <a:r>
              <a:rPr lang="en-GB" dirty="0"/>
              <a:t> </a:t>
            </a:r>
            <a:r>
              <a:rPr lang="en-GB" dirty="0" smtClean="0"/>
              <a:t>eluted </a:t>
            </a:r>
            <a:r>
              <a:rPr lang="en-GB" dirty="0"/>
              <a:t>from a standard Mo/</a:t>
            </a:r>
            <a:r>
              <a:rPr lang="en-GB" dirty="0" err="1"/>
              <a:t>Tc</a:t>
            </a:r>
            <a:r>
              <a:rPr lang="en-GB" dirty="0"/>
              <a:t> generator: analysis of the images </a:t>
            </a:r>
            <a:r>
              <a:rPr lang="en-GB" dirty="0" smtClean="0"/>
              <a:t>vs. R</a:t>
            </a:r>
          </a:p>
          <a:p>
            <a:pPr lvl="0"/>
            <a:endParaRPr lang="en-GB" dirty="0"/>
          </a:p>
          <a:p>
            <a:pPr marL="0" lvl="0" indent="0">
              <a:buNone/>
            </a:pPr>
            <a:r>
              <a:rPr lang="en-GB" b="1" dirty="0"/>
              <a:t>Work completed in </a:t>
            </a:r>
            <a:r>
              <a:rPr lang="en-GB" b="1" dirty="0" smtClean="0"/>
              <a:t>2012 </a:t>
            </a:r>
            <a:endParaRPr lang="en-GB" b="1" dirty="0"/>
          </a:p>
          <a:p>
            <a:pPr marL="0" lvl="0" indent="0">
              <a:buNone/>
            </a:pPr>
            <a:r>
              <a:rPr lang="en-GB" dirty="0"/>
              <a:t>Results submitted to the international peer-reviewed journal </a:t>
            </a:r>
            <a:r>
              <a:rPr lang="en-GB" b="1" dirty="0"/>
              <a:t>Science and Technology of Nuclear Installations (</a:t>
            </a:r>
            <a:r>
              <a:rPr lang="en-GB" b="1" dirty="0" err="1"/>
              <a:t>Hindawi</a:t>
            </a:r>
            <a:r>
              <a:rPr lang="en-GB" b="1" dirty="0"/>
              <a:t> publishing Corp.) </a:t>
            </a:r>
            <a:r>
              <a:rPr lang="en-GB" dirty="0"/>
              <a:t>as invited contributing paper to the Special Issues on </a:t>
            </a:r>
            <a:r>
              <a:rPr lang="en-GB" i="1" dirty="0"/>
              <a:t>“Molybdenum-99:past Present and future”  </a:t>
            </a:r>
            <a:r>
              <a:rPr lang="en-GB" dirty="0"/>
              <a:t>Publication date: October 18, 2013</a:t>
            </a:r>
          </a:p>
          <a:p>
            <a:pPr marL="0" lvl="0" indent="0">
              <a:buNone/>
            </a:pPr>
            <a:endParaRPr lang="en-GB" i="1" dirty="0"/>
          </a:p>
          <a:p>
            <a:pPr marL="0" lvl="0" indent="0">
              <a:buNone/>
            </a:pPr>
            <a:r>
              <a:rPr lang="en-US" i="1" dirty="0">
                <a:solidFill>
                  <a:srgbClr val="FF0000"/>
                </a:solidFill>
              </a:rPr>
              <a:t>Influence of the generator in-growth time on the final radiochemical purity and stability of 99mTc </a:t>
            </a:r>
            <a:r>
              <a:rPr lang="en-US" i="1" dirty="0" smtClean="0">
                <a:solidFill>
                  <a:srgbClr val="FF0000"/>
                </a:solidFill>
              </a:rPr>
              <a:t>radiopharmaceuticals</a:t>
            </a:r>
            <a:endParaRPr lang="en-GB" i="1" dirty="0">
              <a:solidFill>
                <a:srgbClr val="FF0000"/>
              </a:solidFill>
            </a:endParaRPr>
          </a:p>
          <a:p>
            <a:pPr marL="0" lvl="0" indent="0">
              <a:buNone/>
            </a:pPr>
            <a:r>
              <a:rPr lang="it-IT" dirty="0" smtClean="0">
                <a:solidFill>
                  <a:srgbClr val="FF0000"/>
                </a:solidFill>
              </a:rPr>
              <a:t>L. </a:t>
            </a:r>
            <a:r>
              <a:rPr lang="it-IT" dirty="0">
                <a:solidFill>
                  <a:srgbClr val="FF0000"/>
                </a:solidFill>
              </a:rPr>
              <a:t>Uccelli, </a:t>
            </a:r>
            <a:r>
              <a:rPr lang="it-IT" dirty="0" smtClean="0">
                <a:solidFill>
                  <a:srgbClr val="FF0000"/>
                </a:solidFill>
              </a:rPr>
              <a:t>A. </a:t>
            </a:r>
            <a:r>
              <a:rPr lang="it-IT" dirty="0">
                <a:solidFill>
                  <a:srgbClr val="FF0000"/>
                </a:solidFill>
              </a:rPr>
              <a:t>Boschi, </a:t>
            </a:r>
            <a:r>
              <a:rPr lang="it-IT" dirty="0" smtClean="0">
                <a:solidFill>
                  <a:srgbClr val="FF0000"/>
                </a:solidFill>
              </a:rPr>
              <a:t>M. </a:t>
            </a:r>
            <a:r>
              <a:rPr lang="it-IT" dirty="0">
                <a:solidFill>
                  <a:srgbClr val="FF0000"/>
                </a:solidFill>
              </a:rPr>
              <a:t>Pasquali, </a:t>
            </a:r>
            <a:r>
              <a:rPr lang="it-IT" dirty="0" smtClean="0">
                <a:solidFill>
                  <a:srgbClr val="FF0000"/>
                </a:solidFill>
              </a:rPr>
              <a:t>A. </a:t>
            </a:r>
            <a:r>
              <a:rPr lang="it-IT" dirty="0">
                <a:solidFill>
                  <a:srgbClr val="FF0000"/>
                </a:solidFill>
              </a:rPr>
              <a:t>Duatti, G. Di Domenico, </a:t>
            </a:r>
            <a:r>
              <a:rPr lang="it-IT" dirty="0" smtClean="0">
                <a:solidFill>
                  <a:srgbClr val="FF0000"/>
                </a:solidFill>
              </a:rPr>
              <a:t>G. </a:t>
            </a:r>
            <a:r>
              <a:rPr lang="it-IT" dirty="0">
                <a:solidFill>
                  <a:srgbClr val="FF0000"/>
                </a:solidFill>
              </a:rPr>
              <a:t>Pupillo, </a:t>
            </a:r>
            <a:r>
              <a:rPr lang="it-IT" dirty="0" smtClean="0">
                <a:solidFill>
                  <a:srgbClr val="FF0000"/>
                </a:solidFill>
              </a:rPr>
              <a:t>J. Esposito</a:t>
            </a:r>
            <a:r>
              <a:rPr lang="it-IT" dirty="0">
                <a:solidFill>
                  <a:srgbClr val="FF0000"/>
                </a:solidFill>
              </a:rPr>
              <a:t>, </a:t>
            </a:r>
            <a:r>
              <a:rPr lang="it-IT" dirty="0" smtClean="0">
                <a:solidFill>
                  <a:srgbClr val="FF0000"/>
                </a:solidFill>
              </a:rPr>
              <a:t>M. </a:t>
            </a:r>
            <a:r>
              <a:rPr lang="it-IT" dirty="0">
                <a:solidFill>
                  <a:srgbClr val="FF0000"/>
                </a:solidFill>
              </a:rPr>
              <a:t>Giganti, </a:t>
            </a:r>
            <a:r>
              <a:rPr lang="it-IT" dirty="0" smtClean="0">
                <a:solidFill>
                  <a:srgbClr val="FF0000"/>
                </a:solidFill>
              </a:rPr>
              <a:t>A. Taibi </a:t>
            </a:r>
            <a:r>
              <a:rPr lang="it-IT" dirty="0">
                <a:solidFill>
                  <a:srgbClr val="FF0000"/>
                </a:solidFill>
              </a:rPr>
              <a:t>and </a:t>
            </a:r>
            <a:r>
              <a:rPr lang="it-IT" dirty="0" smtClean="0">
                <a:solidFill>
                  <a:srgbClr val="FF0000"/>
                </a:solidFill>
              </a:rPr>
              <a:t>M. </a:t>
            </a:r>
            <a:r>
              <a:rPr lang="it-IT" dirty="0">
                <a:solidFill>
                  <a:srgbClr val="FF0000"/>
                </a:solidFill>
              </a:rPr>
              <a:t>Gambaccini</a:t>
            </a:r>
            <a:endParaRPr lang="en-GB" dirty="0">
              <a:solidFill>
                <a:srgbClr val="FF0000"/>
              </a:solidFill>
            </a:endParaRPr>
          </a:p>
          <a:p>
            <a:pPr lvl="0"/>
            <a:endParaRPr lang="en-GB" dirty="0" smtClean="0"/>
          </a:p>
          <a:p>
            <a:pPr lvl="0"/>
            <a:endParaRPr lang="en-GB" dirty="0" smtClean="0"/>
          </a:p>
          <a:p>
            <a:pPr lvl="0"/>
            <a:endParaRPr lang="en-GB" dirty="0" smtClean="0"/>
          </a:p>
          <a:p>
            <a:pPr lvl="0"/>
            <a:endParaRPr lang="en-GB" dirty="0" smtClean="0"/>
          </a:p>
        </p:txBody>
      </p:sp>
      <p:sp>
        <p:nvSpPr>
          <p:cNvPr id="4" name="Slide Number Placeholder 3"/>
          <p:cNvSpPr>
            <a:spLocks noGrp="1"/>
          </p:cNvSpPr>
          <p:nvPr>
            <p:ph type="sldNum" sz="quarter" idx="10"/>
          </p:nvPr>
        </p:nvSpPr>
        <p:spPr/>
        <p:txBody>
          <a:bodyPr/>
          <a:lstStyle/>
          <a:p>
            <a:fld id="{BD916FEA-65B7-4C0B-88BC-EFB729DEB0DF}" type="slidenum">
              <a:rPr lang="en-US" smtClean="0"/>
              <a:pPr/>
              <a:t>15</a:t>
            </a:fld>
            <a:endParaRPr lang="en-US" dirty="0"/>
          </a:p>
        </p:txBody>
      </p:sp>
      <p:sp>
        <p:nvSpPr>
          <p:cNvPr id="5" name="Title 4"/>
          <p:cNvSpPr>
            <a:spLocks noGrp="1"/>
          </p:cNvSpPr>
          <p:nvPr>
            <p:ph type="title"/>
          </p:nvPr>
        </p:nvSpPr>
        <p:spPr>
          <a:prstGeom prst="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INFN-Ferrara</a:t>
            </a:r>
            <a:endParaRPr lang="en-US" sz="40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rot="20964912">
            <a:off x="5575967" y="5247960"/>
            <a:ext cx="2416047" cy="369332"/>
          </a:xfrm>
          <a:prstGeom prst="rect">
            <a:avLst/>
          </a:prstGeom>
          <a:noFill/>
        </p:spPr>
        <p:txBody>
          <a:bodyPr wrap="none" rtlCol="0">
            <a:spAutoFit/>
          </a:bodyPr>
          <a:lstStyle/>
          <a:p>
            <a:r>
              <a:rPr lang="it-IT" sz="1800" dirty="0" smtClean="0"/>
              <a:t>Under review process</a:t>
            </a:r>
            <a:endParaRPr lang="it-IT" sz="1800" dirty="0"/>
          </a:p>
        </p:txBody>
      </p:sp>
    </p:spTree>
    <p:extLst>
      <p:ext uri="{BB962C8B-B14F-4D97-AF65-F5344CB8AC3E}">
        <p14:creationId xmlns:p14="http://schemas.microsoft.com/office/powerpoint/2010/main" val="1614504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76400"/>
            <a:ext cx="8610600" cy="3810000"/>
          </a:xfrm>
        </p:spPr>
        <p:txBody>
          <a:bodyPr>
            <a:normAutofit fontScale="55000" lnSpcReduction="20000"/>
          </a:bodyPr>
          <a:lstStyle/>
          <a:p>
            <a:pPr marL="0" lvl="0" indent="0">
              <a:buNone/>
            </a:pPr>
            <a:r>
              <a:rPr lang="it-IT" dirty="0">
                <a:solidFill>
                  <a:srgbClr val="FF0000"/>
                </a:solidFill>
              </a:rPr>
              <a:t>PERFORMED ACTIVITIES </a:t>
            </a:r>
            <a:r>
              <a:rPr lang="it-IT" dirty="0" smtClean="0">
                <a:solidFill>
                  <a:srgbClr val="FF0000"/>
                </a:solidFill>
              </a:rPr>
              <a:t/>
            </a:r>
            <a:br>
              <a:rPr lang="it-IT" dirty="0" smtClean="0">
                <a:solidFill>
                  <a:srgbClr val="FF0000"/>
                </a:solidFill>
              </a:rPr>
            </a:br>
            <a:r>
              <a:rPr lang="it-IT" dirty="0" smtClean="0">
                <a:solidFill>
                  <a:srgbClr val="FF0000"/>
                </a:solidFill>
              </a:rPr>
              <a:t>(2</a:t>
            </a:r>
            <a:r>
              <a:rPr lang="it-IT" baseline="30000" dirty="0" smtClean="0">
                <a:solidFill>
                  <a:srgbClr val="FF0000"/>
                </a:solidFill>
              </a:rPr>
              <a:t>nd</a:t>
            </a:r>
            <a:r>
              <a:rPr lang="it-IT" dirty="0" smtClean="0">
                <a:solidFill>
                  <a:srgbClr val="FF0000"/>
                </a:solidFill>
              </a:rPr>
              <a:t>  semester 2012- 1</a:t>
            </a:r>
            <a:r>
              <a:rPr lang="it-IT" baseline="30000" dirty="0" smtClean="0">
                <a:solidFill>
                  <a:srgbClr val="FF0000"/>
                </a:solidFill>
              </a:rPr>
              <a:t>st</a:t>
            </a:r>
            <a:r>
              <a:rPr lang="it-IT" dirty="0" smtClean="0">
                <a:solidFill>
                  <a:srgbClr val="FF0000"/>
                </a:solidFill>
              </a:rPr>
              <a:t>  semester 2013)</a:t>
            </a:r>
            <a:endParaRPr lang="it-IT" dirty="0">
              <a:solidFill>
                <a:srgbClr val="FF0000"/>
              </a:solidFill>
            </a:endParaRPr>
          </a:p>
          <a:p>
            <a:pPr marL="0" indent="0" algn="just">
              <a:buNone/>
            </a:pPr>
            <a:r>
              <a:rPr lang="en-GB" dirty="0"/>
              <a:t> </a:t>
            </a:r>
            <a:endParaRPr lang="it-IT" dirty="0"/>
          </a:p>
          <a:p>
            <a:pPr lvl="0" algn="just"/>
            <a:r>
              <a:rPr lang="en-GB" dirty="0" smtClean="0"/>
              <a:t>Completion of </a:t>
            </a:r>
            <a:r>
              <a:rPr lang="en-GB" dirty="0"/>
              <a:t>a </a:t>
            </a:r>
            <a:r>
              <a:rPr lang="en-GB" dirty="0" smtClean="0"/>
              <a:t>high sensitive Beta counter prototype system for </a:t>
            </a:r>
            <a:r>
              <a:rPr lang="en-GB" baseline="30000" dirty="0" smtClean="0"/>
              <a:t>99g</a:t>
            </a:r>
            <a:r>
              <a:rPr lang="en-GB" dirty="0" smtClean="0"/>
              <a:t>Tc </a:t>
            </a:r>
            <a:r>
              <a:rPr lang="en-GB" dirty="0" err="1" smtClean="0"/>
              <a:t>xs</a:t>
            </a:r>
            <a:r>
              <a:rPr lang="en-GB" dirty="0" smtClean="0"/>
              <a:t> measurements through beta decay spectrum: full test and characterization of low-noise </a:t>
            </a:r>
            <a:r>
              <a:rPr lang="en-GB" dirty="0"/>
              <a:t>PMT devices purchased. </a:t>
            </a:r>
            <a:endParaRPr lang="en-GB" dirty="0" smtClean="0"/>
          </a:p>
          <a:p>
            <a:pPr lvl="0" algn="just"/>
            <a:endParaRPr lang="it-IT" dirty="0"/>
          </a:p>
          <a:p>
            <a:pPr lvl="0" algn="just"/>
            <a:r>
              <a:rPr lang="en-GB" dirty="0" smtClean="0"/>
              <a:t>Design and test of </a:t>
            </a:r>
            <a:r>
              <a:rPr lang="en-GB" dirty="0"/>
              <a:t>a dedicated</a:t>
            </a:r>
            <a:r>
              <a:rPr lang="en-GB" dirty="0" smtClean="0"/>
              <a:t> </a:t>
            </a:r>
            <a:r>
              <a:rPr lang="en-GB" dirty="0"/>
              <a:t>(automated) </a:t>
            </a:r>
            <a:r>
              <a:rPr lang="en-GB" dirty="0" smtClean="0"/>
              <a:t>system aimed at accelerator-</a:t>
            </a:r>
            <a:r>
              <a:rPr lang="en-GB" baseline="30000" dirty="0" smtClean="0"/>
              <a:t>99m</a:t>
            </a:r>
            <a:r>
              <a:rPr lang="en-GB" dirty="0" smtClean="0"/>
              <a:t>Tc chemical separation/purification from </a:t>
            </a:r>
            <a:r>
              <a:rPr lang="en-GB" baseline="30000" dirty="0" smtClean="0"/>
              <a:t>100</a:t>
            </a:r>
            <a:r>
              <a:rPr lang="en-GB" dirty="0" smtClean="0"/>
              <a:t>Mo-enriched targets irradiated at ISPRA labs. Needed for the scheduled </a:t>
            </a:r>
            <a:r>
              <a:rPr lang="en-GB" baseline="30000" dirty="0" smtClean="0"/>
              <a:t>99m</a:t>
            </a:r>
            <a:r>
              <a:rPr lang="en-GB" dirty="0" smtClean="0"/>
              <a:t>Tc production(s) at activity levels enough for labelling procedures with standard pharmaceutical kits.</a:t>
            </a:r>
            <a:endParaRPr lang="it-IT" dirty="0"/>
          </a:p>
          <a:p>
            <a:pPr marL="0" indent="0" algn="just">
              <a:buNone/>
            </a:pPr>
            <a:r>
              <a:rPr lang="en-GB" dirty="0"/>
              <a:t> </a:t>
            </a:r>
            <a:endParaRPr lang="it-IT" dirty="0"/>
          </a:p>
          <a:p>
            <a:pPr lvl="0" algn="just"/>
            <a:r>
              <a:rPr lang="en-GB" dirty="0" smtClean="0"/>
              <a:t>Radiochemical (RCP) and (QC) procedures on radiopharmaceuticals labelled with accelerator-</a:t>
            </a:r>
            <a:r>
              <a:rPr lang="en-GB" baseline="30000" dirty="0" smtClean="0"/>
              <a:t>99m</a:t>
            </a:r>
            <a:r>
              <a:rPr lang="en-GB" dirty="0" smtClean="0"/>
              <a:t>Tc   </a:t>
            </a:r>
          </a:p>
          <a:p>
            <a:pPr lvl="0"/>
            <a:endParaRPr lang="en-GB" dirty="0" smtClean="0"/>
          </a:p>
          <a:p>
            <a:pPr lvl="0"/>
            <a:endParaRPr lang="en-GB" dirty="0" smtClean="0"/>
          </a:p>
        </p:txBody>
      </p:sp>
      <p:sp>
        <p:nvSpPr>
          <p:cNvPr id="4" name="Slide Number Placeholder 3"/>
          <p:cNvSpPr>
            <a:spLocks noGrp="1"/>
          </p:cNvSpPr>
          <p:nvPr>
            <p:ph type="sldNum" sz="quarter" idx="10"/>
          </p:nvPr>
        </p:nvSpPr>
        <p:spPr/>
        <p:txBody>
          <a:bodyPr/>
          <a:lstStyle/>
          <a:p>
            <a:fld id="{BD916FEA-65B7-4C0B-88BC-EFB729DEB0DF}" type="slidenum">
              <a:rPr lang="en-US" smtClean="0"/>
              <a:pPr/>
              <a:t>16</a:t>
            </a:fld>
            <a:endParaRPr lang="en-US"/>
          </a:p>
        </p:txBody>
      </p:sp>
      <p:sp>
        <p:nvSpPr>
          <p:cNvPr id="5" name="Title 4"/>
          <p:cNvSpPr>
            <a:spLocks noGrp="1"/>
          </p:cNvSpPr>
          <p:nvPr>
            <p:ph type="title"/>
          </p:nvPr>
        </p:nvSpPr>
        <p:spPr>
          <a:prstGeom prst="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INFN-Ferrara</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6752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192588" cy="310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813" y="228600"/>
            <a:ext cx="4573587" cy="303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4384675" cy="317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19475"/>
            <a:ext cx="4449763"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337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938" y="3218884"/>
            <a:ext cx="4437062" cy="319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3205468"/>
            <a:ext cx="4659312" cy="319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36513"/>
            <a:ext cx="4719637" cy="325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892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00400"/>
            <a:ext cx="4649787" cy="320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7024"/>
            <a:ext cx="4205288" cy="316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306" y="102848"/>
            <a:ext cx="4518025" cy="320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264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533400" y="119707"/>
            <a:ext cx="8001000" cy="2000548"/>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it-IT" sz="2800" b="1" dirty="0"/>
              <a:t>APOTEMA</a:t>
            </a:r>
            <a:r>
              <a:rPr lang="it-IT" sz="2400" dirty="0"/>
              <a:t> </a:t>
            </a:r>
          </a:p>
          <a:p>
            <a:r>
              <a:rPr lang="it-IT" sz="2000" b="1" dirty="0"/>
              <a:t>A</a:t>
            </a:r>
            <a:r>
              <a:rPr lang="it-IT" sz="2000" dirty="0"/>
              <a:t>ccelerator-driven</a:t>
            </a:r>
            <a:r>
              <a:rPr lang="it-IT" sz="2000" b="1" dirty="0"/>
              <a:t> P</a:t>
            </a:r>
            <a:r>
              <a:rPr lang="it-IT" sz="2000" dirty="0"/>
              <a:t>roduction</a:t>
            </a:r>
            <a:r>
              <a:rPr lang="it-IT" sz="2000" b="1" dirty="0"/>
              <a:t> O</a:t>
            </a:r>
            <a:r>
              <a:rPr lang="it-IT" sz="2000" dirty="0"/>
              <a:t>f</a:t>
            </a:r>
            <a:r>
              <a:rPr lang="it-IT" sz="2000" b="1" dirty="0"/>
              <a:t> TE</a:t>
            </a:r>
            <a:r>
              <a:rPr lang="it-IT" sz="2000" dirty="0"/>
              <a:t>chnetium/</a:t>
            </a:r>
            <a:r>
              <a:rPr lang="it-IT" sz="2000" b="1" dirty="0"/>
              <a:t>M</a:t>
            </a:r>
            <a:r>
              <a:rPr lang="it-IT" sz="2000" dirty="0"/>
              <a:t>olybdenum </a:t>
            </a:r>
          </a:p>
          <a:p>
            <a:r>
              <a:rPr lang="it-IT" sz="2000" dirty="0"/>
              <a:t>for medical </a:t>
            </a:r>
            <a:r>
              <a:rPr lang="it-IT" sz="2000" b="1" dirty="0"/>
              <a:t>A</a:t>
            </a:r>
            <a:r>
              <a:rPr lang="it-IT" sz="2000" dirty="0"/>
              <a:t>pplications</a:t>
            </a:r>
          </a:p>
          <a:p>
            <a:r>
              <a:rPr lang="it-IT" sz="2000" dirty="0"/>
              <a:t>Responsabile Nazionale: Juan Esposito, </a:t>
            </a:r>
            <a:r>
              <a:rPr lang="it-IT" sz="2000" dirty="0" smtClean="0"/>
              <a:t>LNL</a:t>
            </a:r>
          </a:p>
          <a:p>
            <a:r>
              <a:rPr lang="it-IT" sz="2000" dirty="0" smtClean="0"/>
              <a:t>3 years project (2012-2014) </a:t>
            </a:r>
            <a:endParaRPr lang="it-IT" sz="2000" dirty="0"/>
          </a:p>
        </p:txBody>
      </p:sp>
      <p:sp>
        <p:nvSpPr>
          <p:cNvPr id="30723" name="Rectangle 6"/>
          <p:cNvSpPr>
            <a:spLocks noChangeArrowheads="1"/>
          </p:cNvSpPr>
          <p:nvPr/>
        </p:nvSpPr>
        <p:spPr bwMode="auto">
          <a:xfrm>
            <a:off x="366713" y="2446678"/>
            <a:ext cx="8382000" cy="146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200" u="sng" dirty="0" smtClean="0"/>
              <a:t>MAIN project GOAL</a:t>
            </a:r>
            <a:r>
              <a:rPr lang="it-IT" sz="2200" dirty="0" smtClean="0"/>
              <a:t>: </a:t>
            </a:r>
            <a:endParaRPr lang="it-IT" sz="2200" dirty="0"/>
          </a:p>
          <a:p>
            <a:pPr algn="just"/>
            <a:r>
              <a:rPr lang="it-IT" sz="1600" dirty="0" smtClean="0"/>
              <a:t>Assessment of accelerator-driven alternative production of </a:t>
            </a:r>
            <a:r>
              <a:rPr lang="it-IT" sz="1600" baseline="30000" dirty="0" smtClean="0">
                <a:solidFill>
                  <a:srgbClr val="FF0000"/>
                </a:solidFill>
              </a:rPr>
              <a:t>99m</a:t>
            </a:r>
            <a:r>
              <a:rPr lang="it-IT" sz="1600" dirty="0" smtClean="0">
                <a:solidFill>
                  <a:srgbClr val="FF0000"/>
                </a:solidFill>
              </a:rPr>
              <a:t>Tc (</a:t>
            </a:r>
            <a:r>
              <a:rPr lang="it-IT" sz="1600" baseline="30000" dirty="0" smtClean="0">
                <a:solidFill>
                  <a:srgbClr val="FF0000"/>
                </a:solidFill>
              </a:rPr>
              <a:t>99</a:t>
            </a:r>
            <a:r>
              <a:rPr lang="it-IT" sz="1600" dirty="0" smtClean="0">
                <a:solidFill>
                  <a:srgbClr val="FF0000"/>
                </a:solidFill>
              </a:rPr>
              <a:t>Mo)</a:t>
            </a:r>
            <a:r>
              <a:rPr lang="it-IT" sz="1600" dirty="0" smtClean="0"/>
              <a:t> exploting the future, high current output, SPES proton cycloton at LNL in the framework of LARAMED project. </a:t>
            </a:r>
            <a:r>
              <a:rPr lang="it-IT" sz="1600" baseline="30000" dirty="0">
                <a:solidFill>
                  <a:srgbClr val="FF0000"/>
                </a:solidFill>
              </a:rPr>
              <a:t>99m</a:t>
            </a:r>
            <a:r>
              <a:rPr lang="it-IT" sz="1600" dirty="0">
                <a:solidFill>
                  <a:srgbClr val="FF0000"/>
                </a:solidFill>
              </a:rPr>
              <a:t>Tc </a:t>
            </a:r>
            <a:r>
              <a:rPr lang="it-IT" sz="1600" dirty="0" smtClean="0"/>
              <a:t>is currently the largest radionuclide used for diagnostic investigations in nuclear medicine deparments.</a:t>
            </a:r>
            <a:endParaRPr lang="it-IT" sz="1600" dirty="0"/>
          </a:p>
        </p:txBody>
      </p:sp>
      <p:sp>
        <p:nvSpPr>
          <p:cNvPr id="30724" name="Rectangle 15"/>
          <p:cNvSpPr>
            <a:spLocks noChangeArrowheads="1"/>
          </p:cNvSpPr>
          <p:nvPr/>
        </p:nvSpPr>
        <p:spPr bwMode="auto">
          <a:xfrm>
            <a:off x="228600" y="4651784"/>
            <a:ext cx="8686800" cy="152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1600" u="sng" dirty="0" smtClean="0">
                <a:solidFill>
                  <a:schemeClr val="accent6"/>
                </a:solidFill>
              </a:rPr>
              <a:t>INFN branches participating </a:t>
            </a:r>
            <a:r>
              <a:rPr lang="it-IT" sz="1600" dirty="0" smtClean="0">
                <a:solidFill>
                  <a:schemeClr val="accent6"/>
                </a:solidFill>
              </a:rPr>
              <a:t>(person in charge)</a:t>
            </a:r>
            <a:endParaRPr lang="it-IT" sz="1600" dirty="0">
              <a:solidFill>
                <a:schemeClr val="accent6"/>
              </a:solidFill>
            </a:endParaRPr>
          </a:p>
          <a:p>
            <a:pPr algn="l"/>
            <a:r>
              <a:rPr lang="it-IT" sz="1600" dirty="0" smtClean="0">
                <a:solidFill>
                  <a:srgbClr val="FF0000"/>
                </a:solidFill>
              </a:rPr>
              <a:t>LNL</a:t>
            </a:r>
            <a:r>
              <a:rPr lang="it-IT" sz="1600" dirty="0" smtClean="0"/>
              <a:t> (Juan Esposito)</a:t>
            </a:r>
            <a:endParaRPr lang="it-IT" sz="1600" dirty="0"/>
          </a:p>
          <a:p>
            <a:pPr algn="l"/>
            <a:r>
              <a:rPr lang="it-IT" sz="1600" dirty="0" smtClean="0">
                <a:solidFill>
                  <a:srgbClr val="FF0000"/>
                </a:solidFill>
              </a:rPr>
              <a:t>FE</a:t>
            </a:r>
            <a:r>
              <a:rPr lang="it-IT" sz="1600" dirty="0" smtClean="0"/>
              <a:t> (Mauro Gambaccini)</a:t>
            </a:r>
            <a:endParaRPr lang="it-IT" sz="1600" dirty="0"/>
          </a:p>
          <a:p>
            <a:pPr algn="l"/>
            <a:r>
              <a:rPr lang="it-IT" sz="1600" dirty="0" smtClean="0">
                <a:solidFill>
                  <a:srgbClr val="FF0000"/>
                </a:solidFill>
              </a:rPr>
              <a:t>PD</a:t>
            </a:r>
            <a:r>
              <a:rPr lang="it-IT" sz="1600" dirty="0" smtClean="0"/>
              <a:t> (Paolo Sartori)</a:t>
            </a:r>
          </a:p>
          <a:p>
            <a:pPr algn="l"/>
            <a:r>
              <a:rPr lang="it-IT" sz="1600" dirty="0" smtClean="0">
                <a:solidFill>
                  <a:srgbClr val="FF0000"/>
                </a:solidFill>
              </a:rPr>
              <a:t>PV</a:t>
            </a:r>
            <a:r>
              <a:rPr lang="it-IT" sz="1600" dirty="0" smtClean="0"/>
              <a:t> (Andrea Salvini), since 2013</a:t>
            </a:r>
            <a:endParaRPr lang="it-IT" sz="1600" dirty="0"/>
          </a:p>
        </p:txBody>
      </p:sp>
      <p:grpSp>
        <p:nvGrpSpPr>
          <p:cNvPr id="30725" name="Group 16"/>
          <p:cNvGrpSpPr>
            <a:grpSpLocks/>
          </p:cNvGrpSpPr>
          <p:nvPr/>
        </p:nvGrpSpPr>
        <p:grpSpPr bwMode="auto">
          <a:xfrm>
            <a:off x="180975" y="3954462"/>
            <a:ext cx="5737226" cy="633413"/>
            <a:chOff x="192" y="136"/>
            <a:chExt cx="3614" cy="399"/>
          </a:xfrm>
        </p:grpSpPr>
        <p:sp>
          <p:nvSpPr>
            <p:cNvPr id="30726" name="Rectangle 17"/>
            <p:cNvSpPr>
              <a:spLocks noChangeArrowheads="1"/>
            </p:cNvSpPr>
            <p:nvPr/>
          </p:nvSpPr>
          <p:spPr bwMode="auto">
            <a:xfrm>
              <a:off x="1424" y="136"/>
              <a:ext cx="2382" cy="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1600" b="1" baseline="30000" dirty="0" smtClean="0">
                  <a:solidFill>
                    <a:srgbClr val="FF0000"/>
                  </a:solidFill>
                </a:rPr>
                <a:t>100</a:t>
              </a:r>
              <a:r>
                <a:rPr lang="it-IT" sz="1600" b="1" dirty="0" smtClean="0">
                  <a:solidFill>
                    <a:srgbClr val="FF0000"/>
                  </a:solidFill>
                </a:rPr>
                <a:t>Mo</a:t>
              </a:r>
              <a:r>
                <a:rPr lang="it-IT" sz="1600" dirty="0" smtClean="0">
                  <a:solidFill>
                    <a:srgbClr val="FF0000"/>
                  </a:solidFill>
                </a:rPr>
                <a:t>(p,2n)</a:t>
              </a:r>
              <a:r>
                <a:rPr lang="it-IT" sz="1600" b="1" baseline="30000" dirty="0" smtClean="0">
                  <a:solidFill>
                    <a:srgbClr val="FF0000"/>
                  </a:solidFill>
                </a:rPr>
                <a:t>99m</a:t>
              </a:r>
              <a:r>
                <a:rPr lang="it-IT" sz="1600" b="1" dirty="0" smtClean="0">
                  <a:solidFill>
                    <a:srgbClr val="FF0000"/>
                  </a:solidFill>
                </a:rPr>
                <a:t>Tc   </a:t>
              </a:r>
              <a:r>
                <a:rPr lang="it-IT" sz="1600" dirty="0" smtClean="0"/>
                <a:t>(direct route)</a:t>
              </a:r>
              <a:endParaRPr lang="it-IT" sz="1600" dirty="0"/>
            </a:p>
            <a:p>
              <a:pPr algn="l"/>
              <a:r>
                <a:rPr lang="it-IT" sz="1600" b="1" baseline="30000" dirty="0" smtClean="0">
                  <a:solidFill>
                    <a:srgbClr val="FF0000"/>
                  </a:solidFill>
                </a:rPr>
                <a:t>100</a:t>
              </a:r>
              <a:r>
                <a:rPr lang="it-IT" sz="1600" b="1" dirty="0" smtClean="0">
                  <a:solidFill>
                    <a:srgbClr val="FF0000"/>
                  </a:solidFill>
                </a:rPr>
                <a:t>Mo</a:t>
              </a:r>
              <a:r>
                <a:rPr lang="it-IT" sz="1600" dirty="0" smtClean="0">
                  <a:solidFill>
                    <a:srgbClr val="FF0000"/>
                  </a:solidFill>
                </a:rPr>
                <a:t>(p,x)</a:t>
              </a:r>
              <a:r>
                <a:rPr lang="it-IT" sz="1600" b="1" baseline="30000" dirty="0" smtClean="0">
                  <a:solidFill>
                    <a:srgbClr val="FF0000"/>
                  </a:solidFill>
                </a:rPr>
                <a:t>99</a:t>
              </a:r>
              <a:r>
                <a:rPr lang="it-IT" sz="1600" b="1" dirty="0" smtClean="0">
                  <a:solidFill>
                    <a:srgbClr val="FF0000"/>
                  </a:solidFill>
                </a:rPr>
                <a:t>Mo</a:t>
              </a:r>
              <a:r>
                <a:rPr lang="it-IT" sz="1600" dirty="0" smtClean="0"/>
                <a:t> </a:t>
              </a:r>
              <a:r>
                <a:rPr lang="it-IT" sz="1600" dirty="0">
                  <a:sym typeface="Wingdings" pitchFamily="2" charset="2"/>
                </a:rPr>
                <a:t> </a:t>
              </a:r>
              <a:r>
                <a:rPr lang="it-IT" sz="1600" baseline="30000" dirty="0" smtClean="0">
                  <a:sym typeface="Wingdings" pitchFamily="2" charset="2"/>
                </a:rPr>
                <a:t>99</a:t>
              </a:r>
              <a:r>
                <a:rPr lang="it-IT" sz="1600" dirty="0" smtClean="0">
                  <a:sym typeface="Wingdings" pitchFamily="2" charset="2"/>
                </a:rPr>
                <a:t>Mo/</a:t>
              </a:r>
              <a:r>
                <a:rPr lang="it-IT" sz="1600" baseline="30000" dirty="0" smtClean="0">
                  <a:sym typeface="Wingdings" pitchFamily="2" charset="2"/>
                </a:rPr>
                <a:t>99m</a:t>
              </a:r>
              <a:r>
                <a:rPr lang="it-IT" sz="1600" dirty="0" smtClean="0">
                  <a:sym typeface="Wingdings" pitchFamily="2" charset="2"/>
                </a:rPr>
                <a:t>Tc generator</a:t>
              </a:r>
              <a:endParaRPr lang="it-IT" sz="1600" dirty="0"/>
            </a:p>
          </p:txBody>
        </p:sp>
        <p:sp>
          <p:nvSpPr>
            <p:cNvPr id="30727" name="Text Box 18"/>
            <p:cNvSpPr txBox="1">
              <a:spLocks noChangeArrowheads="1"/>
            </p:cNvSpPr>
            <p:nvPr/>
          </p:nvSpPr>
          <p:spPr bwMode="auto">
            <a:xfrm>
              <a:off x="192" y="144"/>
              <a:ext cx="109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spcBef>
                  <a:spcPct val="50000"/>
                </a:spcBef>
              </a:pPr>
              <a:r>
                <a:rPr lang="it-IT" sz="1600" dirty="0" smtClean="0"/>
                <a:t>Tc-99m production</a:t>
              </a:r>
              <a:endParaRPr lang="it-IT" sz="1600" dirty="0"/>
            </a:p>
          </p:txBody>
        </p:sp>
        <p:sp>
          <p:nvSpPr>
            <p:cNvPr id="30728" name="Line 19"/>
            <p:cNvSpPr>
              <a:spLocks noChangeShapeType="1"/>
            </p:cNvSpPr>
            <p:nvPr/>
          </p:nvSpPr>
          <p:spPr bwMode="auto">
            <a:xfrm flipV="1">
              <a:off x="1116" y="219"/>
              <a:ext cx="19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30729" name="Line 20"/>
            <p:cNvSpPr>
              <a:spLocks noChangeShapeType="1"/>
            </p:cNvSpPr>
            <p:nvPr/>
          </p:nvSpPr>
          <p:spPr bwMode="auto">
            <a:xfrm rot="3480000" flipV="1">
              <a:off x="1116" y="315"/>
              <a:ext cx="19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it-IT" sz="2200" dirty="0" smtClean="0">
                <a:solidFill>
                  <a:schemeClr val="accent2"/>
                </a:solidFill>
              </a:rPr>
              <a:t>First experimental test on accelerator-</a:t>
            </a:r>
            <a:r>
              <a:rPr lang="it-IT" sz="2200" baseline="30000" dirty="0" smtClean="0">
                <a:solidFill>
                  <a:schemeClr val="accent2"/>
                </a:solidFill>
              </a:rPr>
              <a:t>99m</a:t>
            </a:r>
            <a:r>
              <a:rPr lang="it-IT" sz="2200" dirty="0" smtClean="0">
                <a:solidFill>
                  <a:schemeClr val="accent2"/>
                </a:solidFill>
              </a:rPr>
              <a:t>Tc chemical separation </a:t>
            </a:r>
            <a:endParaRPr lang="it-IT" sz="2200" dirty="0">
              <a:solidFill>
                <a:schemeClr val="accent2"/>
              </a:solidFill>
            </a:endParaRPr>
          </a:p>
        </p:txBody>
      </p:sp>
      <p:sp>
        <p:nvSpPr>
          <p:cNvPr id="4" name="Slide Number Placeholder 3"/>
          <p:cNvSpPr>
            <a:spLocks noGrp="1"/>
          </p:cNvSpPr>
          <p:nvPr>
            <p:ph type="sldNum" sz="quarter" idx="10"/>
          </p:nvPr>
        </p:nvSpPr>
        <p:spPr/>
        <p:txBody>
          <a:bodyPr/>
          <a:lstStyle/>
          <a:p>
            <a:fld id="{BD916FEA-65B7-4C0B-88BC-EFB729DEB0DF}" type="slidenum">
              <a:rPr lang="en-US" smtClean="0"/>
              <a:pPr/>
              <a:t>20</a:t>
            </a:fld>
            <a:endParaRPr lang="en-US"/>
          </a:p>
        </p:txBody>
      </p:sp>
      <p:sp>
        <p:nvSpPr>
          <p:cNvPr id="5" name="TextBox 4"/>
          <p:cNvSpPr txBox="1"/>
          <p:nvPr/>
        </p:nvSpPr>
        <p:spPr>
          <a:xfrm>
            <a:off x="447964" y="3605937"/>
            <a:ext cx="8315036" cy="2850011"/>
          </a:xfrm>
          <a:prstGeom prst="rect">
            <a:avLst/>
          </a:prstGeom>
          <a:noFill/>
        </p:spPr>
        <p:txBody>
          <a:bodyPr wrap="square" rtlCol="0">
            <a:spAutoFit/>
          </a:bodyPr>
          <a:lstStyle/>
          <a:p>
            <a:pPr algn="just"/>
            <a:r>
              <a:rPr lang="it-IT" sz="1400" dirty="0" smtClean="0"/>
              <a:t>Three </a:t>
            </a:r>
            <a:r>
              <a:rPr lang="it-IT" sz="1400" baseline="30000" dirty="0" smtClean="0"/>
              <a:t>100</a:t>
            </a:r>
            <a:r>
              <a:rPr lang="it-IT" sz="1400" dirty="0" smtClean="0"/>
              <a:t>Mo-enriched foils have been irradiated (June, 12, 2013) at JRC Ispra cyclotron at 18.5 MeV (1hr, 100nA beam current).  </a:t>
            </a:r>
            <a:r>
              <a:rPr lang="it-IT" sz="1400" b="1" dirty="0" smtClean="0"/>
              <a:t>Total activity produced 2.3MBq</a:t>
            </a:r>
          </a:p>
          <a:p>
            <a:pPr algn="l"/>
            <a:r>
              <a:rPr lang="en-US" sz="1400" b="1" dirty="0" smtClean="0"/>
              <a:t>Different chemical methods were tested:</a:t>
            </a:r>
            <a:r>
              <a:rPr lang="en-US" sz="1400" b="1" dirty="0"/>
              <a:t/>
            </a:r>
            <a:br>
              <a:rPr lang="en-US" sz="1400" b="1" dirty="0"/>
            </a:br>
            <a:r>
              <a:rPr lang="en-US" sz="1400" dirty="0" smtClean="0"/>
              <a:t>sample A  </a:t>
            </a:r>
            <a:r>
              <a:rPr lang="en-US" sz="1400" dirty="0"/>
              <a:t>(HCL extraction / separation with alumina and H</a:t>
            </a:r>
            <a:r>
              <a:rPr lang="en-US" sz="1400" baseline="-25000" dirty="0"/>
              <a:t>2</a:t>
            </a:r>
            <a:r>
              <a:rPr lang="en-US" sz="1400" dirty="0"/>
              <a:t>O</a:t>
            </a:r>
            <a:r>
              <a:rPr lang="en-US" sz="1400" baseline="-25000" dirty="0"/>
              <a:t>2</a:t>
            </a:r>
            <a:r>
              <a:rPr lang="en-US" sz="1400" dirty="0"/>
              <a:t> + QMA)</a:t>
            </a:r>
            <a:br>
              <a:rPr lang="en-US" sz="1400" dirty="0"/>
            </a:br>
            <a:r>
              <a:rPr lang="en-US" sz="1400" dirty="0" smtClean="0"/>
              <a:t>sample </a:t>
            </a:r>
            <a:r>
              <a:rPr lang="en-US" sz="1400" dirty="0"/>
              <a:t>B (dissolution in HNO</a:t>
            </a:r>
            <a:r>
              <a:rPr lang="en-US" sz="1400" baseline="-25000" dirty="0"/>
              <a:t>3</a:t>
            </a:r>
            <a:r>
              <a:rPr lang="en-US" sz="1400" dirty="0"/>
              <a:t> and </a:t>
            </a:r>
            <a:r>
              <a:rPr lang="en-US" sz="1400" dirty="0" smtClean="0"/>
              <a:t>separation </a:t>
            </a:r>
            <a:r>
              <a:rPr lang="en-US" sz="1400" dirty="0"/>
              <a:t>with </a:t>
            </a:r>
            <a:r>
              <a:rPr lang="en-US" sz="1400" dirty="0" smtClean="0"/>
              <a:t>DOWEX 1x8 resin)</a:t>
            </a:r>
            <a:r>
              <a:rPr lang="en-US" sz="1400" dirty="0"/>
              <a:t/>
            </a:r>
            <a:br>
              <a:rPr lang="en-US" sz="1400" dirty="0"/>
            </a:br>
            <a:r>
              <a:rPr lang="en-US" sz="1400" dirty="0" smtClean="0"/>
              <a:t>sample </a:t>
            </a:r>
            <a:r>
              <a:rPr lang="en-US" sz="1400" dirty="0"/>
              <a:t>C </a:t>
            </a:r>
            <a:r>
              <a:rPr lang="en-US" sz="1400" dirty="0" smtClean="0"/>
              <a:t>(dissolution in </a:t>
            </a:r>
            <a:r>
              <a:rPr lang="en-US" sz="1400" dirty="0"/>
              <a:t>HNO</a:t>
            </a:r>
            <a:r>
              <a:rPr lang="en-US" sz="1400" baseline="-25000" dirty="0"/>
              <a:t>3</a:t>
            </a:r>
            <a:r>
              <a:rPr lang="en-US" sz="1400" dirty="0"/>
              <a:t>/</a:t>
            </a:r>
            <a:r>
              <a:rPr lang="en-US" sz="1400" dirty="0" err="1"/>
              <a:t>HCl</a:t>
            </a:r>
            <a:r>
              <a:rPr lang="en-US" sz="1400" dirty="0"/>
              <a:t> </a:t>
            </a:r>
            <a:r>
              <a:rPr lang="en-US" sz="1400" dirty="0" smtClean="0"/>
              <a:t>and </a:t>
            </a:r>
            <a:r>
              <a:rPr lang="en-US" sz="1400" dirty="0"/>
              <a:t>separation by extraction with MEK</a:t>
            </a:r>
            <a:r>
              <a:rPr lang="en-US" sz="1400" dirty="0" smtClean="0"/>
              <a:t>)</a:t>
            </a:r>
          </a:p>
          <a:p>
            <a:pPr algn="l"/>
            <a:endParaRPr lang="en-US" sz="1400" dirty="0"/>
          </a:p>
          <a:p>
            <a:pPr algn="l"/>
            <a:r>
              <a:rPr lang="en-US" sz="1400" b="1" dirty="0" smtClean="0"/>
              <a:t>Preliminary conclusions and deviations with literature data:</a:t>
            </a:r>
          </a:p>
          <a:p>
            <a:pPr algn="l"/>
            <a:r>
              <a:rPr lang="en-US" sz="1400" dirty="0" smtClean="0"/>
              <a:t>- Use of both HNO</a:t>
            </a:r>
            <a:r>
              <a:rPr lang="en-US" sz="1400" baseline="-25000" dirty="0" smtClean="0"/>
              <a:t>3</a:t>
            </a:r>
            <a:r>
              <a:rPr lang="en-US" sz="1400" dirty="0" smtClean="0"/>
              <a:t>/</a:t>
            </a:r>
            <a:r>
              <a:rPr lang="en-US" sz="1400" dirty="0" err="1" smtClean="0"/>
              <a:t>HCl</a:t>
            </a:r>
            <a:r>
              <a:rPr lang="en-US" sz="1400" dirty="0" smtClean="0"/>
              <a:t> acid + H</a:t>
            </a:r>
            <a:r>
              <a:rPr lang="en-US" sz="1400" baseline="-25000" dirty="0" smtClean="0"/>
              <a:t>2</a:t>
            </a:r>
            <a:r>
              <a:rPr lang="en-US" sz="1400" dirty="0" smtClean="0"/>
              <a:t>O</a:t>
            </a:r>
            <a:r>
              <a:rPr lang="en-US" sz="1400" baseline="-25000" dirty="0" smtClean="0"/>
              <a:t>2</a:t>
            </a:r>
            <a:r>
              <a:rPr lang="en-US" sz="1400" dirty="0" smtClean="0"/>
              <a:t>has shown to get a full </a:t>
            </a:r>
            <a:r>
              <a:rPr lang="en-US" sz="1400" baseline="30000" dirty="0" smtClean="0"/>
              <a:t>100</a:t>
            </a:r>
            <a:r>
              <a:rPr lang="en-US" sz="1400" dirty="0" smtClean="0"/>
              <a:t>Mo-enriched </a:t>
            </a:r>
            <a:r>
              <a:rPr lang="en-US" sz="1400" dirty="0"/>
              <a:t>samples dissolution </a:t>
            </a:r>
            <a:r>
              <a:rPr lang="en-US" sz="1400" dirty="0" smtClean="0"/>
              <a:t> (as needed) to achieve the full extraction </a:t>
            </a:r>
            <a:r>
              <a:rPr lang="en-US" sz="1400" baseline="30000" dirty="0" smtClean="0"/>
              <a:t>99m</a:t>
            </a:r>
            <a:r>
              <a:rPr lang="en-US" sz="1400" dirty="0" smtClean="0"/>
              <a:t>Tc</a:t>
            </a:r>
            <a:r>
              <a:rPr lang="en-US" sz="1400" dirty="0"/>
              <a:t/>
            </a:r>
            <a:br>
              <a:rPr lang="en-US" sz="1400" dirty="0"/>
            </a:br>
            <a:r>
              <a:rPr lang="en-US" sz="1400" dirty="0" smtClean="0"/>
              <a:t>- </a:t>
            </a:r>
            <a:r>
              <a:rPr lang="en-US" sz="1400" dirty="0"/>
              <a:t>S</a:t>
            </a:r>
            <a:r>
              <a:rPr lang="en-US" sz="1400" dirty="0" smtClean="0"/>
              <a:t>eparations methods tested with samples </a:t>
            </a:r>
            <a:r>
              <a:rPr lang="en-US" sz="1400" dirty="0"/>
              <a:t>B and C </a:t>
            </a:r>
            <a:r>
              <a:rPr lang="en-US" sz="1400" dirty="0" smtClean="0"/>
              <a:t>will be repeated  in order to find out the best way to be used  when high activity production test will be performed.</a:t>
            </a:r>
            <a:endParaRPr lang="it-IT" sz="14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727368"/>
            <a:ext cx="3786187"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727368"/>
            <a:ext cx="3792537"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906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590675"/>
            <a:ext cx="8458200" cy="4876800"/>
          </a:xfrm>
        </p:spPr>
        <p:txBody>
          <a:bodyPr>
            <a:normAutofit fontScale="47500" lnSpcReduction="20000"/>
          </a:bodyPr>
          <a:lstStyle/>
          <a:p>
            <a:pPr marL="0" lvl="0" indent="0">
              <a:lnSpc>
                <a:spcPct val="120000"/>
              </a:lnSpc>
              <a:buNone/>
            </a:pPr>
            <a:r>
              <a:rPr lang="it-IT" dirty="0" smtClean="0">
                <a:solidFill>
                  <a:srgbClr val="FF0000"/>
                </a:solidFill>
              </a:rPr>
              <a:t>PLANNED </a:t>
            </a:r>
            <a:r>
              <a:rPr lang="it-IT" dirty="0">
                <a:solidFill>
                  <a:srgbClr val="FF0000"/>
                </a:solidFill>
              </a:rPr>
              <a:t>ACTIVITIES (second semester </a:t>
            </a:r>
            <a:r>
              <a:rPr lang="it-IT" dirty="0" smtClean="0">
                <a:solidFill>
                  <a:srgbClr val="FF0000"/>
                </a:solidFill>
              </a:rPr>
              <a:t>2013)</a:t>
            </a:r>
            <a:endParaRPr lang="it-IT" dirty="0">
              <a:solidFill>
                <a:srgbClr val="FF0000"/>
              </a:solidFill>
            </a:endParaRPr>
          </a:p>
          <a:p>
            <a:pPr marL="0" indent="0">
              <a:lnSpc>
                <a:spcPct val="120000"/>
              </a:lnSpc>
              <a:buNone/>
            </a:pPr>
            <a:r>
              <a:rPr lang="en-GB" dirty="0"/>
              <a:t> </a:t>
            </a:r>
            <a:endParaRPr lang="it-IT" dirty="0"/>
          </a:p>
          <a:p>
            <a:pPr marL="514350" lvl="0" indent="-514350">
              <a:lnSpc>
                <a:spcPct val="120000"/>
              </a:lnSpc>
              <a:buAutoNum type="alphaLcPeriod"/>
            </a:pPr>
            <a:r>
              <a:rPr lang="en-GB" sz="3100" dirty="0" smtClean="0"/>
              <a:t>Completion of the high-sensitive </a:t>
            </a:r>
            <a:r>
              <a:rPr lang="el-GR" sz="3100" dirty="0" smtClean="0"/>
              <a:t>β</a:t>
            </a:r>
            <a:r>
              <a:rPr lang="it-IT" sz="3100" dirty="0" smtClean="0"/>
              <a:t>-</a:t>
            </a:r>
            <a:r>
              <a:rPr lang="en-GB" sz="3100" dirty="0" smtClean="0"/>
              <a:t>spectrometer for </a:t>
            </a:r>
            <a:r>
              <a:rPr lang="en-GB" sz="3100" baseline="30000" dirty="0" smtClean="0"/>
              <a:t>99g</a:t>
            </a:r>
            <a:r>
              <a:rPr lang="en-GB" sz="3100" dirty="0" smtClean="0"/>
              <a:t>Tc </a:t>
            </a:r>
            <a:r>
              <a:rPr lang="en-GB" sz="3100" dirty="0" err="1" smtClean="0"/>
              <a:t>xs</a:t>
            </a:r>
            <a:r>
              <a:rPr lang="en-GB" sz="3100" dirty="0" smtClean="0"/>
              <a:t> </a:t>
            </a:r>
          </a:p>
          <a:p>
            <a:pPr marL="0" lvl="0" indent="0">
              <a:lnSpc>
                <a:spcPct val="120000"/>
              </a:lnSpc>
              <a:buNone/>
            </a:pPr>
            <a:r>
              <a:rPr lang="en-GB" sz="3100" dirty="0"/>
              <a:t> </a:t>
            </a:r>
            <a:r>
              <a:rPr lang="en-GB" sz="3100" dirty="0" smtClean="0"/>
              <a:t>      measurements</a:t>
            </a:r>
          </a:p>
          <a:p>
            <a:pPr marL="0" lvl="0" indent="0">
              <a:lnSpc>
                <a:spcPct val="120000"/>
              </a:lnSpc>
              <a:buNone/>
            </a:pPr>
            <a:r>
              <a:rPr lang="en-GB" sz="3100" dirty="0" smtClean="0"/>
              <a:t> </a:t>
            </a:r>
          </a:p>
          <a:p>
            <a:pPr lvl="1">
              <a:lnSpc>
                <a:spcPct val="120000"/>
              </a:lnSpc>
            </a:pPr>
            <a:r>
              <a:rPr lang="en-GB" sz="2700" dirty="0" smtClean="0"/>
              <a:t>construction </a:t>
            </a:r>
            <a:r>
              <a:rPr lang="en-GB" sz="2700" dirty="0"/>
              <a:t>of the electronic system for the acquisition of </a:t>
            </a:r>
            <a:r>
              <a:rPr lang="en-GB" sz="2700" dirty="0" smtClean="0"/>
              <a:t>PMTs' coincidence signals</a:t>
            </a:r>
          </a:p>
          <a:p>
            <a:pPr lvl="1">
              <a:lnSpc>
                <a:spcPct val="120000"/>
              </a:lnSpc>
            </a:pPr>
            <a:endParaRPr lang="en-GB" sz="2700" dirty="0" smtClean="0"/>
          </a:p>
          <a:p>
            <a:pPr lvl="1">
              <a:lnSpc>
                <a:spcPct val="120000"/>
              </a:lnSpc>
            </a:pPr>
            <a:r>
              <a:rPr lang="el-GR" sz="2700" dirty="0"/>
              <a:t>β</a:t>
            </a:r>
            <a:r>
              <a:rPr lang="it-IT" sz="2700" dirty="0"/>
              <a:t>-</a:t>
            </a:r>
            <a:r>
              <a:rPr lang="en-GB" sz="2700" dirty="0"/>
              <a:t>spectrometer </a:t>
            </a:r>
            <a:r>
              <a:rPr lang="en-GB" sz="2700" dirty="0" smtClean="0"/>
              <a:t>characterization with calibrated source (data analyses and application of correction algorithms)</a:t>
            </a:r>
          </a:p>
          <a:p>
            <a:pPr lvl="1">
              <a:lnSpc>
                <a:spcPct val="120000"/>
              </a:lnSpc>
            </a:pPr>
            <a:endParaRPr lang="en-GB" sz="2700" dirty="0" smtClean="0"/>
          </a:p>
          <a:p>
            <a:pPr lvl="1">
              <a:lnSpc>
                <a:spcPct val="120000"/>
              </a:lnSpc>
            </a:pPr>
            <a:r>
              <a:rPr lang="en-GB" sz="2700" dirty="0" smtClean="0"/>
              <a:t>Construction of the mechanical system for the vials positioning inside the light-shielded box</a:t>
            </a:r>
          </a:p>
          <a:p>
            <a:pPr lvl="0">
              <a:lnSpc>
                <a:spcPct val="120000"/>
              </a:lnSpc>
            </a:pPr>
            <a:endParaRPr lang="en-GB" sz="3100" dirty="0" smtClean="0"/>
          </a:p>
          <a:p>
            <a:pPr marL="514350" lvl="0" indent="-514350">
              <a:lnSpc>
                <a:spcPct val="120000"/>
              </a:lnSpc>
              <a:buFont typeface="+mj-lt"/>
              <a:buAutoNum type="alphaLcPeriod" startAt="2"/>
            </a:pPr>
            <a:r>
              <a:rPr lang="en-GB" sz="3100" dirty="0" smtClean="0"/>
              <a:t>Semi-automated (portable?) metallic molybdenum chemical dissolution/separation system construction aimed at high activity </a:t>
            </a:r>
            <a:r>
              <a:rPr lang="en-GB" sz="3100" baseline="30000" dirty="0" smtClean="0"/>
              <a:t>99m</a:t>
            </a:r>
            <a:r>
              <a:rPr lang="en-GB" sz="3100" dirty="0" smtClean="0"/>
              <a:t>Tc production for both RCP and QC procedures.</a:t>
            </a:r>
          </a:p>
          <a:p>
            <a:pPr marL="514350" lvl="0" indent="-514350">
              <a:lnSpc>
                <a:spcPct val="120000"/>
              </a:lnSpc>
              <a:buFont typeface="+mj-lt"/>
              <a:buAutoNum type="alphaLcPeriod" startAt="2"/>
            </a:pPr>
            <a:endParaRPr lang="en-GB" sz="3100" dirty="0"/>
          </a:p>
          <a:p>
            <a:pPr marL="514350" lvl="0" indent="-514350">
              <a:lnSpc>
                <a:spcPct val="120000"/>
              </a:lnSpc>
              <a:buAutoNum type="alphaLcPeriod" startAt="3"/>
            </a:pPr>
            <a:r>
              <a:rPr lang="en-GB" sz="3100" dirty="0" smtClean="0"/>
              <a:t>Design and construction of a portable detector system for planar imaging to be used with standard phantoms and located on the </a:t>
            </a:r>
            <a:r>
              <a:rPr lang="en-GB" sz="3100" baseline="30000" dirty="0" smtClean="0"/>
              <a:t>99m</a:t>
            </a:r>
            <a:r>
              <a:rPr lang="en-GB" sz="3100" dirty="0" smtClean="0"/>
              <a:t>Tc production site (Pavia and/or JRC </a:t>
            </a:r>
            <a:r>
              <a:rPr lang="en-GB" sz="3100" dirty="0" err="1" smtClean="0"/>
              <a:t>Ispra</a:t>
            </a:r>
            <a:r>
              <a:rPr lang="en-GB" sz="3100" dirty="0" smtClean="0"/>
              <a:t>) . </a:t>
            </a:r>
            <a:endParaRPr lang="it-IT" sz="3100"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21</a:t>
            </a:fld>
            <a:endParaRPr lang="en-US" dirty="0"/>
          </a:p>
        </p:txBody>
      </p:sp>
      <p:sp>
        <p:nvSpPr>
          <p:cNvPr id="5" name="Title 4"/>
          <p:cNvSpPr>
            <a:spLocks noGrp="1"/>
          </p:cNvSpPr>
          <p:nvPr>
            <p:ph type="title"/>
          </p:nvPr>
        </p:nvSpPr>
        <p:spPr>
          <a:prstGeom prst="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INFN-Ferrara</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0126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590675"/>
            <a:ext cx="8458200" cy="4876800"/>
          </a:xfrm>
        </p:spPr>
        <p:txBody>
          <a:bodyPr>
            <a:normAutofit fontScale="62500" lnSpcReduction="20000"/>
          </a:bodyPr>
          <a:lstStyle/>
          <a:p>
            <a:pPr marL="0" lvl="0" indent="0">
              <a:buNone/>
            </a:pPr>
            <a:r>
              <a:rPr lang="it-IT" dirty="0" smtClean="0">
                <a:solidFill>
                  <a:srgbClr val="FF0000"/>
                </a:solidFill>
              </a:rPr>
              <a:t>PLANNED </a:t>
            </a:r>
            <a:r>
              <a:rPr lang="it-IT" dirty="0">
                <a:solidFill>
                  <a:srgbClr val="FF0000"/>
                </a:solidFill>
              </a:rPr>
              <a:t>ACTIVITIES </a:t>
            </a:r>
            <a:r>
              <a:rPr lang="it-IT" dirty="0" smtClean="0">
                <a:solidFill>
                  <a:srgbClr val="FF0000"/>
                </a:solidFill>
              </a:rPr>
              <a:t>(2014)</a:t>
            </a:r>
            <a:endParaRPr lang="it-IT" dirty="0">
              <a:solidFill>
                <a:srgbClr val="FF0000"/>
              </a:solidFill>
            </a:endParaRPr>
          </a:p>
          <a:p>
            <a:pPr marL="0" indent="0">
              <a:buNone/>
            </a:pPr>
            <a:r>
              <a:rPr lang="en-GB" dirty="0"/>
              <a:t> </a:t>
            </a:r>
            <a:endParaRPr lang="it-IT" dirty="0"/>
          </a:p>
          <a:p>
            <a:pPr marL="514350" lvl="0" indent="-514350">
              <a:buAutoNum type="alphaLcPeriod"/>
            </a:pPr>
            <a:r>
              <a:rPr lang="en-US" sz="3100" dirty="0" smtClean="0"/>
              <a:t>Construction </a:t>
            </a:r>
            <a:r>
              <a:rPr lang="en-US" sz="3100" dirty="0"/>
              <a:t>of the mechanical system and final prototype </a:t>
            </a:r>
            <a:r>
              <a:rPr lang="en-US" sz="3100" dirty="0" smtClean="0"/>
              <a:t>assembling for </a:t>
            </a:r>
            <a:r>
              <a:rPr lang="en-GB" sz="3100" dirty="0" smtClean="0"/>
              <a:t>the </a:t>
            </a:r>
            <a:r>
              <a:rPr lang="en-GB" sz="3100" dirty="0"/>
              <a:t>high-sensitive </a:t>
            </a:r>
            <a:r>
              <a:rPr lang="el-GR" sz="3100" dirty="0"/>
              <a:t>β</a:t>
            </a:r>
            <a:r>
              <a:rPr lang="it-IT" sz="3100" dirty="0"/>
              <a:t>-</a:t>
            </a:r>
            <a:r>
              <a:rPr lang="en-GB" sz="3100" dirty="0"/>
              <a:t>spectrometer </a:t>
            </a:r>
            <a:endParaRPr lang="en-GB" sz="3100" dirty="0" smtClean="0"/>
          </a:p>
          <a:p>
            <a:pPr marL="0" lvl="0" indent="0">
              <a:buNone/>
            </a:pPr>
            <a:r>
              <a:rPr lang="en-GB" sz="3100" dirty="0" smtClean="0"/>
              <a:t> </a:t>
            </a:r>
          </a:p>
          <a:p>
            <a:pPr marL="514350" lvl="0" indent="-514350">
              <a:buFont typeface="+mj-lt"/>
              <a:buAutoNum type="alphaLcPeriod" startAt="2"/>
            </a:pPr>
            <a:r>
              <a:rPr lang="en-US" sz="3100" dirty="0" smtClean="0"/>
              <a:t>Transfer </a:t>
            </a:r>
            <a:r>
              <a:rPr lang="en-US" sz="3100" dirty="0"/>
              <a:t>of the YAP-(S)PET imaging detector system (still available) at the animal facility of </a:t>
            </a:r>
            <a:r>
              <a:rPr lang="en-US" sz="3100" dirty="0" err="1"/>
              <a:t>UNiFe</a:t>
            </a:r>
            <a:r>
              <a:rPr lang="en-US" sz="3100" dirty="0"/>
              <a:t> for possible </a:t>
            </a:r>
            <a:r>
              <a:rPr lang="en-US" sz="3100" i="1" dirty="0" smtClean="0"/>
              <a:t>in-vivo </a:t>
            </a:r>
            <a:r>
              <a:rPr lang="en-US" sz="3100" dirty="0"/>
              <a:t>test </a:t>
            </a:r>
            <a:r>
              <a:rPr lang="en-US" sz="3100" dirty="0" smtClean="0"/>
              <a:t>and making use of the accelerator-</a:t>
            </a:r>
            <a:r>
              <a:rPr lang="en-US" sz="3100" baseline="30000" dirty="0" smtClean="0"/>
              <a:t>99m</a:t>
            </a:r>
            <a:r>
              <a:rPr lang="en-US" sz="3100" dirty="0" smtClean="0"/>
              <a:t>Tc labeled </a:t>
            </a:r>
            <a:r>
              <a:rPr lang="en-US" sz="3100" dirty="0"/>
              <a:t>pharmaceuticals</a:t>
            </a:r>
          </a:p>
          <a:p>
            <a:pPr marL="514350" lvl="0" indent="-514350">
              <a:buFont typeface="+mj-lt"/>
              <a:buAutoNum type="alphaLcPeriod" startAt="2"/>
            </a:pPr>
            <a:endParaRPr lang="en-GB" sz="3100" dirty="0" smtClean="0"/>
          </a:p>
          <a:p>
            <a:pPr marL="514350" lvl="0" indent="-514350">
              <a:buAutoNum type="alphaLcPeriod" startAt="3"/>
            </a:pPr>
            <a:r>
              <a:rPr lang="en-GB" sz="3100" dirty="0" smtClean="0"/>
              <a:t>Further tests of the semi-automated </a:t>
            </a:r>
            <a:r>
              <a:rPr lang="en-GB" sz="3100" dirty="0"/>
              <a:t>(portable?) </a:t>
            </a:r>
            <a:r>
              <a:rPr lang="en-GB" sz="3100" dirty="0" smtClean="0"/>
              <a:t>system for moly chemical dissolution and separation using the accelerator produced </a:t>
            </a:r>
            <a:r>
              <a:rPr lang="en-GB" sz="3100" baseline="30000" dirty="0" smtClean="0"/>
              <a:t>99m</a:t>
            </a:r>
            <a:r>
              <a:rPr lang="en-GB" sz="3100" dirty="0" smtClean="0"/>
              <a:t>Tc </a:t>
            </a:r>
          </a:p>
          <a:p>
            <a:pPr marL="514350" lvl="0" indent="-514350">
              <a:buAutoNum type="alphaLcPeriod" startAt="3"/>
            </a:pPr>
            <a:endParaRPr lang="en-GB" sz="3100" dirty="0" smtClean="0"/>
          </a:p>
          <a:p>
            <a:pPr marL="514350" lvl="0" indent="-514350">
              <a:buAutoNum type="alphaLcPeriod" startAt="3"/>
            </a:pPr>
            <a:r>
              <a:rPr lang="en-GB" sz="3100" dirty="0" smtClean="0"/>
              <a:t>Test stage of portable </a:t>
            </a:r>
            <a:r>
              <a:rPr lang="en-GB" sz="3100" dirty="0"/>
              <a:t>detector system for planar imaging </a:t>
            </a:r>
            <a:r>
              <a:rPr lang="en-GB" sz="3100" dirty="0" smtClean="0"/>
              <a:t>with standard phantoms using accelerator-</a:t>
            </a:r>
            <a:r>
              <a:rPr lang="en-GB" sz="3100" baseline="30000" dirty="0" smtClean="0"/>
              <a:t>99m</a:t>
            </a:r>
            <a:r>
              <a:rPr lang="en-GB" sz="3100" dirty="0" smtClean="0"/>
              <a:t>Tc on site (Pavia and/or JRC </a:t>
            </a:r>
            <a:r>
              <a:rPr lang="en-GB" sz="3100" dirty="0" err="1" smtClean="0"/>
              <a:t>Ispra</a:t>
            </a:r>
            <a:r>
              <a:rPr lang="en-GB" sz="3100" dirty="0" smtClean="0"/>
              <a:t>). </a:t>
            </a:r>
            <a:endParaRPr lang="it-IT" sz="3100"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22</a:t>
            </a:fld>
            <a:endParaRPr lang="en-US" dirty="0"/>
          </a:p>
        </p:txBody>
      </p:sp>
      <p:sp>
        <p:nvSpPr>
          <p:cNvPr id="5" name="Title 4"/>
          <p:cNvSpPr>
            <a:spLocks noGrp="1"/>
          </p:cNvSpPr>
          <p:nvPr>
            <p:ph type="title"/>
          </p:nvPr>
        </p:nvSpPr>
        <p:spPr>
          <a:prstGeom prst="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INFN-Ferrara</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992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533400"/>
          </a:xfrm>
        </p:spPr>
        <p:txBody>
          <a:bodyPr>
            <a:noAutofit/>
          </a:bodyPr>
          <a:lstStyle/>
          <a:p>
            <a:pPr marL="0" lvl="0" indent="0">
              <a:buNone/>
            </a:pPr>
            <a:r>
              <a:rPr lang="en-US" sz="2400" dirty="0" smtClean="0">
                <a:solidFill>
                  <a:srgbClr val="FF0000"/>
                </a:solidFill>
              </a:rPr>
              <a:t>PLANNED </a:t>
            </a:r>
            <a:r>
              <a:rPr lang="en-US" sz="2400" dirty="0">
                <a:solidFill>
                  <a:srgbClr val="FF0000"/>
                </a:solidFill>
              </a:rPr>
              <a:t>ACTIVITIES for </a:t>
            </a:r>
            <a:r>
              <a:rPr lang="en-US" sz="2400" dirty="0" smtClean="0">
                <a:solidFill>
                  <a:srgbClr val="FF0000"/>
                </a:solidFill>
              </a:rPr>
              <a:t>2014 </a:t>
            </a:r>
            <a:r>
              <a:rPr lang="en-US" sz="2400" dirty="0">
                <a:solidFill>
                  <a:srgbClr val="FF0000"/>
                </a:solidFill>
              </a:rPr>
              <a:t>and </a:t>
            </a:r>
            <a:r>
              <a:rPr lang="en-US" sz="2400" dirty="0" smtClean="0">
                <a:solidFill>
                  <a:srgbClr val="FF0000"/>
                </a:solidFill>
              </a:rPr>
              <a:t>budget quotation</a:t>
            </a:r>
            <a:endParaRPr lang="it-IT"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23</a:t>
            </a:fld>
            <a:endParaRPr lang="en-US"/>
          </a:p>
        </p:txBody>
      </p:sp>
      <p:sp>
        <p:nvSpPr>
          <p:cNvPr id="5" name="Title 4"/>
          <p:cNvSpPr>
            <a:spLocks noGrp="1"/>
          </p:cNvSpPr>
          <p:nvPr>
            <p:ph type="title"/>
          </p:nvPr>
        </p:nvSpPr>
        <p:spPr>
          <a:prstGeom prst="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INFN-Ferrara</a:t>
            </a:r>
            <a:endParaRPr lang="en-US" sz="4000" dirty="0">
              <a:solidFill>
                <a:schemeClr val="bg1"/>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830681045"/>
              </p:ext>
            </p:extLst>
          </p:nvPr>
        </p:nvGraphicFramePr>
        <p:xfrm>
          <a:off x="457200" y="1905000"/>
          <a:ext cx="8305800" cy="2926080"/>
        </p:xfrm>
        <a:graphic>
          <a:graphicData uri="http://schemas.openxmlformats.org/drawingml/2006/table">
            <a:tbl>
              <a:tblPr firstRow="1" bandRow="1">
                <a:tableStyleId>{912C8C85-51F0-491E-9774-3900AFEF0FD7}</a:tableStyleId>
              </a:tblPr>
              <a:tblGrid>
                <a:gridCol w="3886200"/>
                <a:gridCol w="3124200"/>
                <a:gridCol w="1295400"/>
              </a:tblGrid>
              <a:tr h="381000">
                <a:tc>
                  <a:txBody>
                    <a:bodyPr/>
                    <a:lstStyle/>
                    <a:p>
                      <a:pPr algn="just"/>
                      <a:r>
                        <a:rPr lang="it-IT" sz="1400" dirty="0" smtClean="0"/>
                        <a:t>Item</a:t>
                      </a:r>
                      <a:endParaRPr lang="it-IT" sz="1400" dirty="0"/>
                    </a:p>
                  </a:txBody>
                  <a:tcPr anchor="ctr"/>
                </a:tc>
                <a:tc>
                  <a:txBody>
                    <a:bodyPr/>
                    <a:lstStyle/>
                    <a:p>
                      <a:pPr algn="just"/>
                      <a:r>
                        <a:rPr lang="it-IT" sz="1400" dirty="0" smtClean="0"/>
                        <a:t>What</a:t>
                      </a:r>
                      <a:r>
                        <a:rPr lang="it-IT" sz="1400" baseline="0" dirty="0" smtClean="0"/>
                        <a:t> is needed</a:t>
                      </a:r>
                      <a:endParaRPr lang="it-IT" sz="14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Estimated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Cost</a:t>
                      </a:r>
                      <a:endParaRPr lang="it-IT" sz="1400" dirty="0"/>
                    </a:p>
                  </a:txBody>
                  <a:tcPr anchor="ctr"/>
                </a:tc>
              </a:tr>
              <a:tr h="46881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400" dirty="0" smtClean="0"/>
                        <a:t>1. Completion of </a:t>
                      </a:r>
                      <a:r>
                        <a:rPr lang="en-GB" sz="1400" kern="1200" dirty="0" smtClean="0">
                          <a:solidFill>
                            <a:schemeClr val="tx1"/>
                          </a:solidFill>
                          <a:effectLst/>
                          <a:latin typeface="+mn-lt"/>
                          <a:ea typeface="+mn-ea"/>
                          <a:cs typeface="+mn-cs"/>
                        </a:rPr>
                        <a:t>Beta counter construction .</a:t>
                      </a:r>
                      <a:endParaRPr lang="it-IT" sz="1400" kern="1200" dirty="0" smtClean="0">
                        <a:solidFill>
                          <a:schemeClr val="tx1"/>
                        </a:solidFill>
                        <a:effectLst/>
                        <a:latin typeface="+mn-lt"/>
                        <a:ea typeface="+mn-ea"/>
                        <a:cs typeface="+mn-cs"/>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Mechanical</a:t>
                      </a:r>
                      <a:r>
                        <a:rPr lang="it-IT" sz="1400" baseline="0" dirty="0" smtClean="0"/>
                        <a:t> system construction for vials support inside chamber</a:t>
                      </a:r>
                      <a:endParaRPr lang="it-IT" sz="1400" dirty="0"/>
                    </a:p>
                  </a:txBody>
                  <a:tcPr anchor="ctr"/>
                </a:tc>
                <a:tc>
                  <a:txBody>
                    <a:bodyPr/>
                    <a:lstStyle/>
                    <a:p>
                      <a:pPr algn="l"/>
                      <a:r>
                        <a:rPr lang="en-GB" sz="1400" b="1" kern="1200" dirty="0" smtClean="0">
                          <a:solidFill>
                            <a:schemeClr val="tx1"/>
                          </a:solidFill>
                          <a:effectLst/>
                          <a:latin typeface="+mn-lt"/>
                          <a:ea typeface="+mn-ea"/>
                          <a:cs typeface="+mn-cs"/>
                        </a:rPr>
                        <a:t>1 k€</a:t>
                      </a:r>
                      <a:endParaRPr lang="it-IT" sz="1400" dirty="0"/>
                    </a:p>
                  </a:txBody>
                  <a:tcPr anchor="ctr"/>
                </a:tc>
              </a:tr>
              <a:tr h="46881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400" dirty="0" smtClean="0"/>
                        <a:t>2. </a:t>
                      </a:r>
                      <a:r>
                        <a:rPr lang="en-GB" sz="1400" kern="1200" dirty="0" smtClean="0">
                          <a:solidFill>
                            <a:schemeClr val="tx1"/>
                          </a:solidFill>
                          <a:effectLst/>
                          <a:latin typeface="+mn-lt"/>
                          <a:ea typeface="+mn-ea"/>
                          <a:cs typeface="+mn-cs"/>
                        </a:rPr>
                        <a:t>Characterization of the Beta counter system with calibrated sources, data analysis and correction procedures.</a:t>
                      </a:r>
                      <a:endParaRPr lang="it-IT" sz="1400" kern="1200" dirty="0" smtClean="0">
                        <a:solidFill>
                          <a:schemeClr val="tx1"/>
                        </a:solidFill>
                        <a:effectLst/>
                        <a:latin typeface="+mn-lt"/>
                        <a:ea typeface="+mn-ea"/>
                        <a:cs typeface="+mn-cs"/>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Set of calibration sources</a:t>
                      </a:r>
                      <a:endParaRPr lang="it-IT" sz="1400" dirty="0"/>
                    </a:p>
                  </a:txBody>
                  <a:tcPr anchor="ctr"/>
                </a:tc>
                <a:tc>
                  <a:txBody>
                    <a:bodyPr/>
                    <a:lstStyle/>
                    <a:p>
                      <a:pPr algn="l"/>
                      <a:r>
                        <a:rPr lang="en-GB" sz="1400" b="1" kern="1200" dirty="0" smtClean="0">
                          <a:solidFill>
                            <a:schemeClr val="tx1"/>
                          </a:solidFill>
                          <a:effectLst/>
                          <a:latin typeface="+mn-lt"/>
                          <a:ea typeface="+mn-ea"/>
                          <a:cs typeface="+mn-cs"/>
                        </a:rPr>
                        <a:t>2 k€</a:t>
                      </a:r>
                      <a:endParaRPr lang="it-IT" sz="1400" dirty="0"/>
                    </a:p>
                  </a:txBody>
                  <a:tcPr anchor="ctr"/>
                </a:tc>
              </a:tr>
              <a:tr h="504825">
                <a:tc rowSpan="2">
                  <a:txBody>
                    <a:bodyPr/>
                    <a:lstStyle/>
                    <a:p>
                      <a:pPr algn="just"/>
                      <a:r>
                        <a:rPr lang="it-IT" sz="1400" dirty="0" smtClean="0"/>
                        <a:t>4.</a:t>
                      </a:r>
                      <a:r>
                        <a:rPr lang="it-IT" sz="1400" baseline="0" dirty="0" smtClean="0"/>
                        <a:t> </a:t>
                      </a:r>
                      <a:r>
                        <a:rPr lang="en-US" sz="1400" dirty="0" smtClean="0"/>
                        <a:t>Design and test of a chemical separation system for accelerator</a:t>
                      </a:r>
                      <a:r>
                        <a:rPr lang="en-US" sz="1400" baseline="0" dirty="0" smtClean="0"/>
                        <a:t>-produced </a:t>
                      </a:r>
                      <a:r>
                        <a:rPr lang="en-US" sz="1400" dirty="0" err="1" smtClean="0"/>
                        <a:t>Tc</a:t>
                      </a:r>
                      <a:r>
                        <a:rPr lang="en-US" sz="1400" dirty="0" smtClean="0"/>
                        <a:t> by the Pavia e/o </a:t>
                      </a:r>
                      <a:r>
                        <a:rPr lang="en-US" sz="1400" dirty="0" err="1" smtClean="0"/>
                        <a:t>Ispra</a:t>
                      </a:r>
                      <a:r>
                        <a:rPr lang="en-US" sz="1400" dirty="0" smtClean="0"/>
                        <a:t> cyclotrons. Evaluation test of the radiochemical purity on commercial kits using cyclotron produced Tc-99m.</a:t>
                      </a:r>
                      <a:endParaRPr lang="it-IT" sz="1400" dirty="0"/>
                    </a:p>
                  </a:txBody>
                  <a:tcPr anchor="ctr"/>
                </a:tc>
                <a:tc>
                  <a:txBody>
                    <a:bodyPr/>
                    <a:lstStyle/>
                    <a:p>
                      <a:pPr algn="just"/>
                      <a:r>
                        <a:rPr lang="en-US" sz="1400" dirty="0" smtClean="0"/>
                        <a:t>Solvents, Sep-Pak cartridge, control quality materials, kits</a:t>
                      </a:r>
                      <a:endParaRPr lang="it-IT"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t>4.0 k€</a:t>
                      </a:r>
                    </a:p>
                    <a:p>
                      <a:pPr algn="l"/>
                      <a:endParaRPr lang="it-IT" sz="1400" dirty="0"/>
                    </a:p>
                  </a:txBody>
                  <a:tcPr anchor="ctr"/>
                </a:tc>
              </a:tr>
              <a:tr h="504825">
                <a:tc vMerge="1">
                  <a:txBody>
                    <a:bodyPr/>
                    <a:lstStyle/>
                    <a:p>
                      <a:pPr algn="just"/>
                      <a:endParaRPr lang="it-IT" sz="1100" dirty="0"/>
                    </a:p>
                  </a:txBody>
                  <a:tcPr anchor="ctr"/>
                </a:tc>
                <a:tc>
                  <a:txBody>
                    <a:bodyPr/>
                    <a:lstStyle/>
                    <a:p>
                      <a:pPr algn="just"/>
                      <a:r>
                        <a:rPr lang="it-IT" sz="1400" dirty="0" smtClean="0"/>
                        <a:t>Travels to PAVIA e/o ISPRA</a:t>
                      </a:r>
                      <a:endParaRPr lang="it-IT"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t>4.5 k€</a:t>
                      </a:r>
                      <a:endParaRPr lang="it-IT" sz="1400" dirty="0"/>
                    </a:p>
                  </a:txBody>
                  <a:tcPr anchor="ctr"/>
                </a:tc>
              </a:tr>
            </a:tbl>
          </a:graphicData>
        </a:graphic>
      </p:graphicFrame>
    </p:spTree>
    <p:extLst>
      <p:ext uri="{BB962C8B-B14F-4D97-AF65-F5344CB8AC3E}">
        <p14:creationId xmlns:p14="http://schemas.microsoft.com/office/powerpoint/2010/main" val="1249725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305800" cy="4648200"/>
          </a:xfrm>
        </p:spPr>
        <p:txBody>
          <a:bodyPr>
            <a:normAutofit fontScale="40000" lnSpcReduction="20000"/>
          </a:bodyPr>
          <a:lstStyle/>
          <a:p>
            <a:pPr marL="0" lvl="0" indent="0">
              <a:buNone/>
            </a:pPr>
            <a:r>
              <a:rPr lang="it-IT" sz="4000" dirty="0">
                <a:solidFill>
                  <a:srgbClr val="FF0000"/>
                </a:solidFill>
              </a:rPr>
              <a:t>PERFORMED ACTIVITIES (2nd  semester 2012- 1st  semester 2013)</a:t>
            </a:r>
          </a:p>
          <a:p>
            <a:pPr marL="0" lvl="0" indent="0">
              <a:buNone/>
            </a:pPr>
            <a:endParaRPr lang="it-IT" sz="3500" dirty="0" smtClean="0">
              <a:solidFill>
                <a:srgbClr val="FF0000"/>
              </a:solidFill>
            </a:endParaRPr>
          </a:p>
          <a:p>
            <a:pPr marL="0" indent="0">
              <a:buNone/>
            </a:pPr>
            <a:r>
              <a:rPr lang="en-GB" dirty="0"/>
              <a:t> </a:t>
            </a:r>
            <a:endParaRPr lang="it-IT" dirty="0"/>
          </a:p>
          <a:p>
            <a:pPr>
              <a:lnSpc>
                <a:spcPct val="120000"/>
              </a:lnSpc>
            </a:pPr>
            <a:r>
              <a:rPr lang="en-US" sz="3400" b="1" dirty="0"/>
              <a:t>All the planned 2012-2013 research activities </a:t>
            </a:r>
            <a:r>
              <a:rPr lang="en-US" sz="3400" dirty="0"/>
              <a:t>at the Radiopharmaceuticals and Molecular Imaging (LRIM) laboratory, located at LNL and based on widely used pharmaceutical compounds labeled with </a:t>
            </a:r>
            <a:r>
              <a:rPr lang="en-US" sz="3400" baseline="30000" dirty="0"/>
              <a:t>99m</a:t>
            </a:r>
            <a:r>
              <a:rPr lang="en-US" sz="3400" dirty="0" smtClean="0"/>
              <a:t>Tc </a:t>
            </a:r>
            <a:r>
              <a:rPr lang="en-US" sz="3400" b="1" dirty="0" smtClean="0"/>
              <a:t>are still to be performed</a:t>
            </a:r>
            <a:r>
              <a:rPr lang="en-US" sz="3400" dirty="0" smtClean="0"/>
              <a:t>. </a:t>
            </a:r>
          </a:p>
          <a:p>
            <a:pPr>
              <a:lnSpc>
                <a:spcPct val="120000"/>
              </a:lnSpc>
            </a:pPr>
            <a:endParaRPr lang="en-US" sz="3400" dirty="0"/>
          </a:p>
          <a:p>
            <a:pPr lvl="0">
              <a:lnSpc>
                <a:spcPct val="120000"/>
              </a:lnSpc>
            </a:pPr>
            <a:r>
              <a:rPr lang="en-US" sz="3400" dirty="0" smtClean="0"/>
              <a:t>The reason about that is the necessary completion of  the authorization process driven by  governmental </a:t>
            </a:r>
            <a:r>
              <a:rPr lang="en-US" sz="3400" dirty="0"/>
              <a:t>bodies (Padua prefecture</a:t>
            </a:r>
            <a:r>
              <a:rPr lang="en-US" sz="3400" dirty="0" smtClean="0"/>
              <a:t>). That is necessary  to allow</a:t>
            </a:r>
            <a:r>
              <a:rPr lang="en-US" sz="3400" b="1" dirty="0" smtClean="0"/>
              <a:t> for operations </a:t>
            </a:r>
            <a:r>
              <a:rPr lang="en-US" sz="3400" b="1" dirty="0"/>
              <a:t>with unsealed radioactive </a:t>
            </a:r>
            <a:r>
              <a:rPr lang="en-US" sz="3400" b="1" dirty="0" smtClean="0"/>
              <a:t>sources</a:t>
            </a:r>
            <a:r>
              <a:rPr lang="en-US" sz="3400" dirty="0" smtClean="0"/>
              <a:t>. Such authorizations, formerly addressed to Padua University, have been charged to INFN </a:t>
            </a:r>
            <a:r>
              <a:rPr lang="en-US" sz="3400" dirty="0" err="1" smtClean="0"/>
              <a:t>Legnaro</a:t>
            </a:r>
            <a:r>
              <a:rPr lang="en-US" sz="3400" dirty="0" smtClean="0"/>
              <a:t>. </a:t>
            </a:r>
          </a:p>
          <a:p>
            <a:pPr lvl="0">
              <a:lnSpc>
                <a:spcPct val="120000"/>
              </a:lnSpc>
            </a:pPr>
            <a:endParaRPr lang="en-US" sz="3400" dirty="0"/>
          </a:p>
          <a:p>
            <a:pPr lvl="0">
              <a:lnSpc>
                <a:spcPct val="120000"/>
              </a:lnSpc>
            </a:pPr>
            <a:r>
              <a:rPr lang="en-US" sz="3400" dirty="0" smtClean="0"/>
              <a:t>Since </a:t>
            </a:r>
            <a:r>
              <a:rPr lang="en-US" sz="3400" dirty="0"/>
              <a:t>January 2013, </a:t>
            </a:r>
            <a:r>
              <a:rPr lang="en-US" sz="3400" dirty="0" smtClean="0"/>
              <a:t>all the necessary paper work has been finally completed. LRIM is newly allowed (now as INFN laboratory) for operations with radioactive sources.</a:t>
            </a:r>
          </a:p>
          <a:p>
            <a:pPr lvl="0">
              <a:lnSpc>
                <a:spcPct val="120000"/>
              </a:lnSpc>
            </a:pPr>
            <a:endParaRPr lang="en-US" sz="3400" dirty="0"/>
          </a:p>
          <a:p>
            <a:pPr lvl="0">
              <a:lnSpc>
                <a:spcPct val="120000"/>
              </a:lnSpc>
            </a:pPr>
            <a:r>
              <a:rPr lang="en-US" sz="3400" dirty="0" smtClean="0"/>
              <a:t> However the necessary approval from the LNL radiation </a:t>
            </a:r>
            <a:r>
              <a:rPr lang="en-US" sz="3400" dirty="0"/>
              <a:t>protection </a:t>
            </a:r>
            <a:r>
              <a:rPr lang="en-US" sz="3400" dirty="0" smtClean="0"/>
              <a:t>service was still pending because of the poor efficiency of both the radioprotection and the ventilation </a:t>
            </a:r>
            <a:r>
              <a:rPr lang="en-US" sz="3400" dirty="0"/>
              <a:t>system </a:t>
            </a:r>
            <a:r>
              <a:rPr lang="en-US" sz="3400" dirty="0" smtClean="0"/>
              <a:t>installed. Such a situation has been coming to a positive end only on June 2013.</a:t>
            </a:r>
          </a:p>
          <a:p>
            <a:endParaRPr lang="en-US" sz="3400" dirty="0" smtClean="0"/>
          </a:p>
          <a:p>
            <a:endParaRPr lang="en-GB" sz="3400" dirty="0" smtClean="0"/>
          </a:p>
        </p:txBody>
      </p:sp>
      <p:sp>
        <p:nvSpPr>
          <p:cNvPr id="4" name="Slide Number Placeholder 3"/>
          <p:cNvSpPr>
            <a:spLocks noGrp="1"/>
          </p:cNvSpPr>
          <p:nvPr>
            <p:ph type="sldNum" sz="quarter" idx="10"/>
          </p:nvPr>
        </p:nvSpPr>
        <p:spPr/>
        <p:txBody>
          <a:bodyPr/>
          <a:lstStyle/>
          <a:p>
            <a:fld id="{BD916FEA-65B7-4C0B-88BC-EFB729DEB0DF}" type="slidenum">
              <a:rPr lang="en-US" smtClean="0"/>
              <a:pPr/>
              <a:t>24</a:t>
            </a:fld>
            <a:endParaRPr lang="en-US" dirty="0"/>
          </a:p>
        </p:txBody>
      </p:sp>
      <p:sp>
        <p:nvSpPr>
          <p:cNvPr id="5" name="Title 4"/>
          <p:cNvSpPr>
            <a:spLocks noGrp="1"/>
          </p:cNvSpPr>
          <p:nvPr>
            <p:ph type="title"/>
          </p:nvPr>
        </p:nvSpPr>
        <p:spPr>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Pd</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7407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4290" y="1431640"/>
            <a:ext cx="5223510" cy="5334000"/>
          </a:xfrm>
        </p:spPr>
        <p:txBody>
          <a:bodyPr>
            <a:normAutofit fontScale="25000" lnSpcReduction="20000"/>
          </a:bodyPr>
          <a:lstStyle/>
          <a:p>
            <a:pPr marL="0" lvl="0" indent="0">
              <a:buNone/>
            </a:pPr>
            <a:r>
              <a:rPr lang="it-IT" sz="5600" dirty="0">
                <a:solidFill>
                  <a:srgbClr val="FF0000"/>
                </a:solidFill>
              </a:rPr>
              <a:t>PERFORMED ACTIVITIES (first semester </a:t>
            </a:r>
            <a:r>
              <a:rPr lang="it-IT" sz="5600" dirty="0" smtClean="0">
                <a:solidFill>
                  <a:srgbClr val="FF0000"/>
                </a:solidFill>
              </a:rPr>
              <a:t>2013)</a:t>
            </a:r>
            <a:endParaRPr lang="it-IT" sz="5600" dirty="0">
              <a:solidFill>
                <a:srgbClr val="FF0000"/>
              </a:solidFill>
            </a:endParaRPr>
          </a:p>
          <a:p>
            <a:pPr marL="0" indent="0">
              <a:lnSpc>
                <a:spcPct val="120000"/>
              </a:lnSpc>
              <a:buNone/>
            </a:pPr>
            <a:r>
              <a:rPr lang="en-GB" dirty="0"/>
              <a:t> </a:t>
            </a:r>
            <a:endParaRPr lang="it-IT" dirty="0"/>
          </a:p>
          <a:p>
            <a:pPr marL="0" lvl="0" indent="0">
              <a:lnSpc>
                <a:spcPct val="120000"/>
              </a:lnSpc>
              <a:buNone/>
            </a:pPr>
            <a:r>
              <a:rPr lang="en-US" sz="4400" dirty="0"/>
              <a:t>Following the method applied by our group </a:t>
            </a:r>
            <a:r>
              <a:rPr lang="en-US" sz="4400" dirty="0" smtClean="0"/>
              <a:t>to </a:t>
            </a:r>
            <a:r>
              <a:rPr lang="en-US" sz="4400" dirty="0"/>
              <a:t>measure the spatial resolution, the digital resolution and linearity, a phantom was constructed consisting of a system of microcirculation formed by capillary tubes arranged in parallel and fed by a peristaltic </a:t>
            </a:r>
            <a:r>
              <a:rPr lang="en-US" sz="4400" dirty="0" smtClean="0"/>
              <a:t>pump</a:t>
            </a:r>
          </a:p>
          <a:p>
            <a:pPr marL="0" lvl="0" indent="0">
              <a:lnSpc>
                <a:spcPct val="120000"/>
              </a:lnSpc>
              <a:buNone/>
            </a:pPr>
            <a:endParaRPr lang="en-US" sz="4400" dirty="0" smtClean="0"/>
          </a:p>
          <a:p>
            <a:pPr marL="0" lvl="0" indent="0">
              <a:lnSpc>
                <a:spcPct val="120000"/>
              </a:lnSpc>
              <a:buNone/>
            </a:pPr>
            <a:r>
              <a:rPr lang="en-US" sz="4400" dirty="0" smtClean="0"/>
              <a:t>To </a:t>
            </a:r>
            <a:r>
              <a:rPr lang="en-US" sz="4400" dirty="0"/>
              <a:t>measure the quality of the images </a:t>
            </a:r>
            <a:r>
              <a:rPr lang="en-US" sz="4400" dirty="0" smtClean="0"/>
              <a:t>of liquid solutions with various Tc99g/Tc99m isomeric ratios, </a:t>
            </a:r>
            <a:r>
              <a:rPr lang="en-US" sz="4400" dirty="0"/>
              <a:t>we have characterized a gamma camera for small animals. </a:t>
            </a:r>
            <a:r>
              <a:rPr lang="en-US" sz="4400" dirty="0" smtClean="0"/>
              <a:t>Energy </a:t>
            </a:r>
            <a:r>
              <a:rPr lang="en-US" sz="4400" dirty="0"/>
              <a:t>response for different areas of the field of view of the gamma </a:t>
            </a:r>
            <a:r>
              <a:rPr lang="en-US" sz="4400" dirty="0" smtClean="0"/>
              <a:t>camera was measured . </a:t>
            </a:r>
          </a:p>
          <a:p>
            <a:pPr marL="0" lvl="0" indent="0">
              <a:lnSpc>
                <a:spcPct val="120000"/>
              </a:lnSpc>
              <a:buNone/>
            </a:pPr>
            <a:endParaRPr lang="en-US" sz="4400" dirty="0"/>
          </a:p>
          <a:p>
            <a:pPr marL="0" lvl="0" indent="0">
              <a:lnSpc>
                <a:spcPct val="120000"/>
              </a:lnSpc>
              <a:buNone/>
            </a:pPr>
            <a:r>
              <a:rPr lang="en-US" sz="4400" dirty="0" smtClean="0"/>
              <a:t>For </a:t>
            </a:r>
            <a:r>
              <a:rPr lang="en-US" sz="4400" dirty="0"/>
              <a:t>each area </a:t>
            </a:r>
            <a:r>
              <a:rPr lang="en-US" sz="4400" dirty="0" smtClean="0"/>
              <a:t>calculated a </a:t>
            </a:r>
            <a:r>
              <a:rPr lang="en-US" sz="4400" dirty="0"/>
              <a:t>correction factor </a:t>
            </a:r>
            <a:r>
              <a:rPr lang="en-US" sz="4400" dirty="0" smtClean="0"/>
              <a:t>has been applied for </a:t>
            </a:r>
            <a:r>
              <a:rPr lang="en-US" sz="4400" dirty="0"/>
              <a:t>the </a:t>
            </a:r>
            <a:r>
              <a:rPr lang="en-US" sz="4400" dirty="0" smtClean="0"/>
              <a:t> photo-peak </a:t>
            </a:r>
            <a:r>
              <a:rPr lang="en-US" sz="4400" dirty="0"/>
              <a:t>position</a:t>
            </a:r>
            <a:r>
              <a:rPr lang="en-US" sz="4400" dirty="0" smtClean="0"/>
              <a:t>, </a:t>
            </a:r>
            <a:r>
              <a:rPr lang="en-US" sz="4400" dirty="0"/>
              <a:t>obtaining a uniform energy response over the entire field of view. </a:t>
            </a:r>
            <a:endParaRPr lang="en-US" sz="4400" dirty="0" smtClean="0"/>
          </a:p>
          <a:p>
            <a:pPr marL="0" lvl="0" indent="0">
              <a:lnSpc>
                <a:spcPct val="120000"/>
              </a:lnSpc>
              <a:buNone/>
            </a:pPr>
            <a:endParaRPr lang="en-US" sz="4400" dirty="0"/>
          </a:p>
          <a:p>
            <a:pPr marL="0" lvl="0" indent="0">
              <a:lnSpc>
                <a:spcPct val="120000"/>
              </a:lnSpc>
              <a:buNone/>
            </a:pPr>
            <a:r>
              <a:rPr lang="en-US" sz="4400" dirty="0" smtClean="0"/>
              <a:t>Following such a correction method, the </a:t>
            </a:r>
            <a:r>
              <a:rPr lang="en-US" sz="4400" dirty="0"/>
              <a:t>energy resolution is improved by a factor equal to </a:t>
            </a:r>
            <a:r>
              <a:rPr lang="en-US" sz="4400" dirty="0" smtClean="0"/>
              <a:t>2. </a:t>
            </a:r>
            <a:r>
              <a:rPr lang="en-US" sz="4400" dirty="0"/>
              <a:t>In these conditions was measured efficiency for the energy of 60 </a:t>
            </a:r>
            <a:r>
              <a:rPr lang="en-US" sz="4400" dirty="0" err="1"/>
              <a:t>keV</a:t>
            </a:r>
            <a:r>
              <a:rPr lang="en-US" sz="4400" dirty="0"/>
              <a:t> (of Am241) and 122 </a:t>
            </a:r>
            <a:r>
              <a:rPr lang="en-US" sz="4400" dirty="0" err="1"/>
              <a:t>keV</a:t>
            </a:r>
            <a:r>
              <a:rPr lang="en-US" sz="4400" dirty="0"/>
              <a:t> (of Co57). After this characterization prior the gamma camera is ready for future measures envisaged with Tc-99m</a:t>
            </a:r>
            <a:r>
              <a:rPr lang="en-US" sz="4400" dirty="0" smtClean="0"/>
              <a:t>.</a:t>
            </a:r>
          </a:p>
          <a:p>
            <a:pPr marL="0" lvl="0" indent="0">
              <a:lnSpc>
                <a:spcPct val="120000"/>
              </a:lnSpc>
              <a:buNone/>
            </a:pPr>
            <a:endParaRPr lang="en-US" sz="3400" dirty="0" smtClean="0"/>
          </a:p>
          <a:p>
            <a:pPr marL="0" lvl="0" indent="0">
              <a:lnSpc>
                <a:spcPct val="120000"/>
              </a:lnSpc>
              <a:buNone/>
            </a:pPr>
            <a:r>
              <a:rPr lang="en-US" dirty="0" smtClean="0"/>
              <a:t>References</a:t>
            </a:r>
            <a:endParaRPr lang="en-US" dirty="0"/>
          </a:p>
          <a:p>
            <a:pPr marL="0" lvl="0" indent="0">
              <a:lnSpc>
                <a:spcPct val="120000"/>
              </a:lnSpc>
              <a:buNone/>
            </a:pPr>
            <a:r>
              <a:rPr lang="en-US" dirty="0"/>
              <a:t>1. N. </a:t>
            </a:r>
            <a:r>
              <a:rPr lang="en-US" dirty="0" err="1"/>
              <a:t>Uzunov</a:t>
            </a:r>
            <a:r>
              <a:rPr lang="en-US" dirty="0"/>
              <a:t>, M. Bello, P. Boccaccio, G. </a:t>
            </a:r>
            <a:r>
              <a:rPr lang="en-US" dirty="0" err="1"/>
              <a:t>Moschini</a:t>
            </a:r>
            <a:r>
              <a:rPr lang="en-US" dirty="0"/>
              <a:t>, G. </a:t>
            </a:r>
            <a:r>
              <a:rPr lang="en-US" dirty="0" err="1"/>
              <a:t>Baldazzi</a:t>
            </a:r>
            <a:r>
              <a:rPr lang="en-US" dirty="0"/>
              <a:t>, D. </a:t>
            </a:r>
            <a:r>
              <a:rPr lang="en-US" dirty="0" err="1"/>
              <a:t>Bollini</a:t>
            </a:r>
            <a:r>
              <a:rPr lang="en-US" dirty="0"/>
              <a:t>, F. de </a:t>
            </a:r>
            <a:r>
              <a:rPr lang="en-US" dirty="0" err="1"/>
              <a:t>Notaristefani</a:t>
            </a:r>
            <a:r>
              <a:rPr lang="en-US" dirty="0"/>
              <a:t>, U. </a:t>
            </a:r>
            <a:r>
              <a:rPr lang="en-US" dirty="0" err="1"/>
              <a:t>Mazzi</a:t>
            </a:r>
            <a:r>
              <a:rPr lang="en-US" dirty="0"/>
              <a:t>, M. </a:t>
            </a:r>
            <a:r>
              <a:rPr lang="en-US" dirty="0" err="1"/>
              <a:t>Riondato</a:t>
            </a:r>
            <a:r>
              <a:rPr lang="en-US" dirty="0"/>
              <a:t>, Performance measurements of a high-spatial-resolution YAP camera, Physics in Medicine and Biology, 50 (2005) N11</a:t>
            </a:r>
          </a:p>
          <a:p>
            <a:pPr marL="0" lvl="0" indent="0">
              <a:lnSpc>
                <a:spcPct val="120000"/>
              </a:lnSpc>
              <a:buNone/>
            </a:pPr>
            <a:r>
              <a:rPr lang="en-US" dirty="0"/>
              <a:t>2. N. </a:t>
            </a:r>
            <a:r>
              <a:rPr lang="en-US" dirty="0" err="1"/>
              <a:t>Uzunov</a:t>
            </a:r>
            <a:r>
              <a:rPr lang="en-US" dirty="0"/>
              <a:t>, M. Bello, P. Boccaccio, G. </a:t>
            </a:r>
            <a:r>
              <a:rPr lang="en-US" dirty="0" err="1"/>
              <a:t>Moschini</a:t>
            </a:r>
            <a:r>
              <a:rPr lang="en-US" dirty="0"/>
              <a:t>, D. </a:t>
            </a:r>
            <a:r>
              <a:rPr lang="en-US" dirty="0" err="1"/>
              <a:t>Bollini</a:t>
            </a:r>
            <a:r>
              <a:rPr lang="en-US" dirty="0"/>
              <a:t>, G. </a:t>
            </a:r>
            <a:r>
              <a:rPr lang="en-US" dirty="0" err="1"/>
              <a:t>Baldazzi</a:t>
            </a:r>
            <a:r>
              <a:rPr lang="en-US" dirty="0"/>
              <a:t>, F. de </a:t>
            </a:r>
            <a:r>
              <a:rPr lang="en-US" dirty="0" err="1"/>
              <a:t>Notaristefani</a:t>
            </a:r>
            <a:r>
              <a:rPr lang="en-US" dirty="0"/>
              <a:t>, Accurate determination of the imaging properties of a high-spatial-resolution YAP camera, LNL-INFN (REP) 2004, </a:t>
            </a:r>
            <a:r>
              <a:rPr lang="en-US" dirty="0" err="1"/>
              <a:t>Legnaro</a:t>
            </a:r>
            <a:r>
              <a:rPr lang="en-US" dirty="0"/>
              <a:t>, Italy</a:t>
            </a:r>
          </a:p>
          <a:p>
            <a:pPr marL="0" lvl="0" indent="0">
              <a:lnSpc>
                <a:spcPct val="120000"/>
              </a:lnSpc>
              <a:buNone/>
            </a:pPr>
            <a:r>
              <a:rPr lang="en-US" dirty="0"/>
              <a:t>3. N. M. </a:t>
            </a:r>
            <a:r>
              <a:rPr lang="en-US" dirty="0" err="1"/>
              <a:t>Uzunov</a:t>
            </a:r>
            <a:r>
              <a:rPr lang="en-US" dirty="0"/>
              <a:t>, M. Bello, K. </a:t>
            </a:r>
            <a:r>
              <a:rPr lang="en-US" dirty="0" err="1"/>
              <a:t>Atroshchenko</a:t>
            </a:r>
            <a:r>
              <a:rPr lang="en-US" dirty="0"/>
              <a:t>, L. Melendez-</a:t>
            </a:r>
            <a:r>
              <a:rPr lang="en-US" dirty="0" err="1"/>
              <a:t>Alafort</a:t>
            </a:r>
            <a:r>
              <a:rPr lang="en-US" dirty="0"/>
              <a:t>, G. </a:t>
            </a:r>
            <a:r>
              <a:rPr lang="en-US" dirty="0" err="1"/>
              <a:t>Moschini</a:t>
            </a:r>
            <a:r>
              <a:rPr lang="en-US" dirty="0"/>
              <a:t>, G. Di </a:t>
            </a:r>
            <a:r>
              <a:rPr lang="en-US" dirty="0" err="1"/>
              <a:t>Domenico</a:t>
            </a:r>
            <a:r>
              <a:rPr lang="en-US" dirty="0"/>
              <a:t>, M. </a:t>
            </a:r>
            <a:r>
              <a:rPr lang="en-US" dirty="0" err="1"/>
              <a:t>Gambaccini</a:t>
            </a:r>
            <a:r>
              <a:rPr lang="en-US" dirty="0"/>
              <a:t>, A. </a:t>
            </a:r>
            <a:r>
              <a:rPr lang="en-US" dirty="0" err="1"/>
              <a:t>Taibi</a:t>
            </a:r>
            <a:r>
              <a:rPr lang="en-US" dirty="0"/>
              <a:t>, G. </a:t>
            </a:r>
            <a:r>
              <a:rPr lang="en-US" dirty="0" err="1"/>
              <a:t>Pupillo</a:t>
            </a:r>
            <a:r>
              <a:rPr lang="en-US" dirty="0"/>
              <a:t>, J. Esposito, Characterization of Scintillation Imaging Camera for Evaluation the Imaging Properties of Isotopes Produced in APOTEMA Experiments, LNL-INFN (REP) 2012 (in press), </a:t>
            </a:r>
            <a:r>
              <a:rPr lang="en-US" dirty="0" err="1"/>
              <a:t>Legnaro</a:t>
            </a:r>
            <a:r>
              <a:rPr lang="en-US" dirty="0"/>
              <a:t>, Italy</a:t>
            </a:r>
          </a:p>
          <a:p>
            <a:pPr marL="0" lvl="0" indent="0">
              <a:lnSpc>
                <a:spcPct val="120000"/>
              </a:lnSpc>
              <a:buNone/>
            </a:pPr>
            <a:endParaRPr lang="en-US" sz="3400" dirty="0" smtClean="0"/>
          </a:p>
          <a:p>
            <a:pPr marL="0" lvl="0" indent="0">
              <a:lnSpc>
                <a:spcPct val="120000"/>
              </a:lnSpc>
              <a:buNone/>
            </a:pPr>
            <a:r>
              <a:rPr lang="en-US" sz="3400" dirty="0" smtClean="0"/>
              <a:t> </a:t>
            </a:r>
          </a:p>
          <a:p>
            <a:pPr marL="0" lvl="0" indent="0">
              <a:buNone/>
            </a:pPr>
            <a:endParaRPr lang="en-US" sz="3400" dirty="0" smtClean="0"/>
          </a:p>
          <a:p>
            <a:pPr marL="0" lvl="0" indent="0">
              <a:buNone/>
            </a:pPr>
            <a:endParaRPr lang="en-US" sz="3400" dirty="0" smtClean="0"/>
          </a:p>
          <a:p>
            <a:pPr marL="0" lvl="0" indent="0">
              <a:buNone/>
            </a:pPr>
            <a:endParaRPr lang="en-US" sz="3400" dirty="0"/>
          </a:p>
          <a:p>
            <a:pPr marL="0" lvl="0" indent="0">
              <a:buNone/>
            </a:pPr>
            <a:endParaRPr lang="en-US" sz="3400" dirty="0" smtClean="0"/>
          </a:p>
          <a:p>
            <a:pPr marL="0" lvl="0" indent="0">
              <a:buNone/>
            </a:pPr>
            <a:endParaRPr lang="en-US" sz="3400" dirty="0" smtClean="0"/>
          </a:p>
          <a:p>
            <a:pPr marL="0" indent="0">
              <a:buNone/>
            </a:pPr>
            <a:endParaRPr lang="it-IT" sz="3400" dirty="0"/>
          </a:p>
          <a:p>
            <a:endParaRPr lang="en-GB" sz="3400" dirty="0" smtClean="0"/>
          </a:p>
        </p:txBody>
      </p:sp>
      <p:sp>
        <p:nvSpPr>
          <p:cNvPr id="4" name="Slide Number Placeholder 3"/>
          <p:cNvSpPr>
            <a:spLocks noGrp="1"/>
          </p:cNvSpPr>
          <p:nvPr>
            <p:ph type="sldNum" sz="quarter" idx="10"/>
          </p:nvPr>
        </p:nvSpPr>
        <p:spPr/>
        <p:txBody>
          <a:bodyPr/>
          <a:lstStyle/>
          <a:p>
            <a:fld id="{BD916FEA-65B7-4C0B-88BC-EFB729DEB0DF}" type="slidenum">
              <a:rPr lang="en-US" smtClean="0"/>
              <a:pPr/>
              <a:t>25</a:t>
            </a:fld>
            <a:endParaRPr lang="en-US" dirty="0"/>
          </a:p>
        </p:txBody>
      </p:sp>
      <p:sp>
        <p:nvSpPr>
          <p:cNvPr id="5" name="Title 4"/>
          <p:cNvSpPr>
            <a:spLocks noGrp="1"/>
          </p:cNvSpPr>
          <p:nvPr>
            <p:ph type="title"/>
          </p:nvPr>
        </p:nvSpPr>
        <p:spPr>
          <a:xfrm>
            <a:off x="457200" y="145334"/>
            <a:ext cx="8229600" cy="1143000"/>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Pd</a:t>
            </a:r>
            <a:endParaRPr lang="en-US" sz="4000"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524000"/>
            <a:ext cx="3638550" cy="25165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040591"/>
            <a:ext cx="3695700" cy="237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531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458200" cy="4724400"/>
          </a:xfrm>
        </p:spPr>
        <p:txBody>
          <a:bodyPr>
            <a:normAutofit fontScale="70000" lnSpcReduction="20000"/>
          </a:bodyPr>
          <a:lstStyle/>
          <a:p>
            <a:pPr marL="0" lvl="0" indent="0">
              <a:buNone/>
            </a:pPr>
            <a:r>
              <a:rPr lang="it-IT" sz="2600" dirty="0" smtClean="0">
                <a:solidFill>
                  <a:srgbClr val="FF0000"/>
                </a:solidFill>
              </a:rPr>
              <a:t>PLANNED </a:t>
            </a:r>
            <a:r>
              <a:rPr lang="it-IT" sz="2600" dirty="0">
                <a:solidFill>
                  <a:srgbClr val="FF0000"/>
                </a:solidFill>
              </a:rPr>
              <a:t>ACTIVITIES (second semester </a:t>
            </a:r>
            <a:r>
              <a:rPr lang="it-IT" sz="2600" dirty="0" smtClean="0">
                <a:solidFill>
                  <a:srgbClr val="FF0000"/>
                </a:solidFill>
              </a:rPr>
              <a:t>2012 and 2013)</a:t>
            </a:r>
            <a:endParaRPr lang="it-IT" sz="2600" dirty="0">
              <a:solidFill>
                <a:srgbClr val="FF0000"/>
              </a:solidFill>
            </a:endParaRPr>
          </a:p>
          <a:p>
            <a:pPr marL="0" lvl="0" indent="0">
              <a:lnSpc>
                <a:spcPct val="120000"/>
              </a:lnSpc>
              <a:buNone/>
            </a:pPr>
            <a:endParaRPr lang="en-US" sz="2000" dirty="0" smtClean="0"/>
          </a:p>
          <a:p>
            <a:pPr marL="174625" lvl="0" indent="-174625">
              <a:lnSpc>
                <a:spcPct val="120000"/>
              </a:lnSpc>
              <a:buFont typeface="+mj-lt"/>
              <a:buAutoNum type="romanUcPeriod"/>
            </a:pPr>
            <a:r>
              <a:rPr lang="en-US" sz="1700" b="1" dirty="0" smtClean="0"/>
              <a:t>Physics measurements</a:t>
            </a:r>
          </a:p>
          <a:p>
            <a:pPr marL="0" lvl="0" indent="0">
              <a:lnSpc>
                <a:spcPct val="120000"/>
              </a:lnSpc>
              <a:buNone/>
            </a:pPr>
            <a:r>
              <a:rPr lang="en-US" sz="1700" dirty="0"/>
              <a:t/>
            </a:r>
            <a:br>
              <a:rPr lang="en-US" sz="1700" dirty="0"/>
            </a:br>
            <a:r>
              <a:rPr lang="en-US" sz="1700" dirty="0" smtClean="0"/>
              <a:t>Imaging measurements </a:t>
            </a:r>
            <a:r>
              <a:rPr lang="en-US" sz="1700" dirty="0"/>
              <a:t>with phantoms </a:t>
            </a:r>
            <a:r>
              <a:rPr lang="en-US" sz="1700" dirty="0" smtClean="0"/>
              <a:t>using  a </a:t>
            </a:r>
            <a:r>
              <a:rPr lang="en-US" sz="1700" dirty="0"/>
              <a:t>gamma camera </a:t>
            </a:r>
            <a:r>
              <a:rPr lang="en-US" sz="1700" dirty="0" smtClean="0"/>
              <a:t> having  a wide </a:t>
            </a:r>
            <a:r>
              <a:rPr lang="en-US" sz="1700" dirty="0"/>
              <a:t>field of view (about 10 cm) and spatial resolution of about 2 mm. </a:t>
            </a:r>
            <a:r>
              <a:rPr lang="en-US" sz="1700" dirty="0" smtClean="0"/>
              <a:t>(</a:t>
            </a:r>
            <a:r>
              <a:rPr lang="en-US" sz="1700" dirty="0"/>
              <a:t>Hamamatsu R3292 </a:t>
            </a:r>
            <a:r>
              <a:rPr lang="en-US" sz="1700" dirty="0" err="1"/>
              <a:t>pmt</a:t>
            </a:r>
            <a:r>
              <a:rPr lang="en-US" sz="1700" dirty="0"/>
              <a:t>, collimator 1.7 mm hexagonal holes, Cesium Iodide scintillator).</a:t>
            </a:r>
            <a:br>
              <a:rPr lang="en-US" sz="1700" dirty="0"/>
            </a:br>
            <a:endParaRPr lang="en-US" sz="1700" dirty="0" smtClean="0"/>
          </a:p>
          <a:p>
            <a:pPr marL="174625" indent="228600" eaLnBrk="1" hangingPunct="1">
              <a:lnSpc>
                <a:spcPct val="120000"/>
              </a:lnSpc>
              <a:buFont typeface="+mj-lt"/>
              <a:buAutoNum type="arabicPeriod"/>
            </a:pPr>
            <a:r>
              <a:rPr lang="en-US" sz="1700" dirty="0"/>
              <a:t>Permit to determine of physical parameters starting from images at different isomeric </a:t>
            </a:r>
            <a:r>
              <a:rPr lang="en-US" sz="1700" dirty="0" smtClean="0"/>
              <a:t>ratio R= </a:t>
            </a:r>
            <a:r>
              <a:rPr lang="en-US" sz="1700" dirty="0"/>
              <a:t>Tc99g/Tc99m</a:t>
            </a:r>
          </a:p>
          <a:p>
            <a:pPr marL="174625" indent="228600" eaLnBrk="1" hangingPunct="1">
              <a:lnSpc>
                <a:spcPct val="120000"/>
              </a:lnSpc>
              <a:buFont typeface="+mj-lt"/>
              <a:buAutoNum type="arabicPeriod"/>
            </a:pPr>
            <a:r>
              <a:rPr lang="it-IT" sz="1700" dirty="0"/>
              <a:t>Inluence on how these parameters are deteriorated with respect to R</a:t>
            </a:r>
            <a:r>
              <a:rPr lang="it-IT" sz="1700" dirty="0" smtClean="0"/>
              <a:t>.</a:t>
            </a:r>
            <a:r>
              <a:rPr lang="en-US" sz="1700" dirty="0"/>
              <a:t> </a:t>
            </a:r>
            <a:r>
              <a:rPr lang="en-US" sz="1700" dirty="0" smtClean="0"/>
              <a:t>(i.e. spatial </a:t>
            </a:r>
            <a:r>
              <a:rPr lang="en-US" sz="1700" dirty="0"/>
              <a:t>resolution, </a:t>
            </a:r>
            <a:r>
              <a:rPr lang="en-US" sz="1700" dirty="0" smtClean="0"/>
              <a:t>linearity </a:t>
            </a:r>
            <a:r>
              <a:rPr lang="en-US" sz="1700" dirty="0"/>
              <a:t>(with </a:t>
            </a:r>
            <a:r>
              <a:rPr lang="en-US" sz="1700" dirty="0" smtClean="0"/>
              <a:t>a </a:t>
            </a:r>
            <a:r>
              <a:rPr lang="en-US" sz="1700" dirty="0"/>
              <a:t>type of puppet) contrast and uniformity (with other phantoms).</a:t>
            </a:r>
            <a:br>
              <a:rPr lang="en-US" sz="1700" dirty="0"/>
            </a:br>
            <a:endParaRPr lang="it-IT" sz="1700" dirty="0"/>
          </a:p>
          <a:p>
            <a:pPr marL="0" lvl="0" indent="0">
              <a:lnSpc>
                <a:spcPct val="120000"/>
              </a:lnSpc>
              <a:buNone/>
            </a:pPr>
            <a:r>
              <a:rPr lang="en-US" sz="1700" dirty="0" smtClean="0"/>
              <a:t>Measurements will </a:t>
            </a:r>
            <a:r>
              <a:rPr lang="en-US" sz="1700" dirty="0"/>
              <a:t>be carried out following </a:t>
            </a:r>
            <a:r>
              <a:rPr lang="en-US" sz="1700" dirty="0" err="1" smtClean="0"/>
              <a:t>Nema</a:t>
            </a:r>
            <a:r>
              <a:rPr lang="en-US" sz="1700" dirty="0" smtClean="0"/>
              <a:t> </a:t>
            </a:r>
            <a:r>
              <a:rPr lang="en-US" sz="1700" dirty="0"/>
              <a:t>standard protocol</a:t>
            </a:r>
            <a:r>
              <a:rPr lang="en-US" sz="1700" dirty="0" smtClean="0"/>
              <a:t>(gamma </a:t>
            </a:r>
            <a:r>
              <a:rPr lang="en-US" sz="1700" dirty="0"/>
              <a:t>cameras</a:t>
            </a:r>
            <a:r>
              <a:rPr lang="en-US" sz="1700" dirty="0" smtClean="0"/>
              <a:t>) NU </a:t>
            </a:r>
            <a:r>
              <a:rPr lang="en-US" sz="1700" dirty="0"/>
              <a:t>1-2001.</a:t>
            </a:r>
            <a:br>
              <a:rPr lang="en-US" sz="1700" dirty="0"/>
            </a:br>
            <a:r>
              <a:rPr lang="en-US" sz="1700" dirty="0" smtClean="0"/>
              <a:t>When (if) </a:t>
            </a:r>
            <a:r>
              <a:rPr lang="en-US" sz="1700" dirty="0"/>
              <a:t>will the micro PET, SPECT and CT </a:t>
            </a:r>
            <a:r>
              <a:rPr lang="en-US" sz="1700" dirty="0" smtClean="0"/>
              <a:t>will be available, topographic (3D</a:t>
            </a:r>
            <a:r>
              <a:rPr lang="en-US" sz="1700" dirty="0"/>
              <a:t>) physical measurements </a:t>
            </a:r>
            <a:r>
              <a:rPr lang="en-US" sz="1700" dirty="0" smtClean="0"/>
              <a:t> on </a:t>
            </a:r>
            <a:r>
              <a:rPr lang="en-US" sz="1700" dirty="0"/>
              <a:t>phantoms and </a:t>
            </a:r>
            <a:r>
              <a:rPr lang="en-US" sz="1700" dirty="0" smtClean="0"/>
              <a:t>in-vivo may be also performed .</a:t>
            </a:r>
          </a:p>
          <a:p>
            <a:pPr eaLnBrk="1" hangingPunct="1">
              <a:lnSpc>
                <a:spcPct val="120000"/>
              </a:lnSpc>
              <a:buNone/>
            </a:pPr>
            <a:endParaRPr lang="en-US" sz="1700" b="1" dirty="0" smtClean="0"/>
          </a:p>
          <a:p>
            <a:pPr eaLnBrk="1" hangingPunct="1">
              <a:lnSpc>
                <a:spcPct val="120000"/>
              </a:lnSpc>
              <a:buNone/>
            </a:pPr>
            <a:r>
              <a:rPr lang="en-US" sz="1700" b="1" dirty="0" smtClean="0"/>
              <a:t>II</a:t>
            </a:r>
            <a:r>
              <a:rPr lang="en-US" sz="1700" b="1" dirty="0"/>
              <a:t>. </a:t>
            </a:r>
            <a:r>
              <a:rPr lang="en-US" sz="1700" b="1" dirty="0" smtClean="0"/>
              <a:t>Radiopharmaceutical </a:t>
            </a:r>
          </a:p>
          <a:p>
            <a:pPr marL="403225" indent="-228600">
              <a:lnSpc>
                <a:spcPct val="120000"/>
              </a:lnSpc>
              <a:buFont typeface="+mj-lt"/>
              <a:buAutoNum type="arabicPeriod" startAt="3"/>
            </a:pPr>
            <a:endParaRPr lang="en-US" sz="1700" dirty="0" smtClean="0"/>
          </a:p>
          <a:p>
            <a:pPr marL="403225" indent="-228600">
              <a:lnSpc>
                <a:spcPct val="120000"/>
              </a:lnSpc>
              <a:buFont typeface="+mj-lt"/>
              <a:buAutoNum type="arabicPeriod" startAt="3"/>
            </a:pPr>
            <a:r>
              <a:rPr lang="en-US" sz="1700" dirty="0"/>
              <a:t>Measurements of radiochemical purity </a:t>
            </a:r>
            <a:r>
              <a:rPr lang="en-US" sz="1700" dirty="0" smtClean="0"/>
              <a:t>(RCP), </a:t>
            </a:r>
            <a:r>
              <a:rPr lang="en-US" sz="1700" dirty="0"/>
              <a:t>carried out by HPLC (liquid chromatography), </a:t>
            </a:r>
            <a:r>
              <a:rPr lang="en-US" sz="1700" dirty="0" smtClean="0"/>
              <a:t>at different Tc99g/Tc99m ratios. Measurements </a:t>
            </a:r>
            <a:r>
              <a:rPr lang="en-US" sz="1700" dirty="0"/>
              <a:t>will be performed on MDP (bones) and </a:t>
            </a:r>
            <a:r>
              <a:rPr lang="en-US" sz="1700" dirty="0" err="1"/>
              <a:t>Mibi</a:t>
            </a:r>
            <a:r>
              <a:rPr lang="en-US" sz="1700" dirty="0"/>
              <a:t> (Heart) and the </a:t>
            </a:r>
            <a:r>
              <a:rPr lang="en-US" sz="1700" dirty="0" smtClean="0"/>
              <a:t>ratio </a:t>
            </a:r>
            <a:r>
              <a:rPr lang="en-US" sz="1700" dirty="0"/>
              <a:t>Tc99g/Tc99m will be </a:t>
            </a:r>
            <a:r>
              <a:rPr lang="en-US" sz="1700" dirty="0" smtClean="0"/>
              <a:t>increased up </a:t>
            </a:r>
            <a:r>
              <a:rPr lang="en-US" sz="1700" dirty="0"/>
              <a:t>to </a:t>
            </a:r>
            <a:r>
              <a:rPr lang="en-US" sz="1700" dirty="0" smtClean="0"/>
              <a:t>the </a:t>
            </a:r>
            <a:r>
              <a:rPr lang="en-US" sz="1700" dirty="0"/>
              <a:t>maximum that may be granted by the sensitivity of HPLC</a:t>
            </a:r>
            <a:r>
              <a:rPr lang="en-US" sz="1700" dirty="0" smtClean="0"/>
              <a:t>. </a:t>
            </a:r>
          </a:p>
          <a:p>
            <a:pPr marL="174625" indent="0">
              <a:lnSpc>
                <a:spcPct val="120000"/>
              </a:lnSpc>
              <a:buNone/>
            </a:pPr>
            <a:r>
              <a:rPr lang="en-US" sz="1700" dirty="0" smtClean="0"/>
              <a:t>Drugs </a:t>
            </a:r>
            <a:r>
              <a:rPr lang="en-US" sz="1700" dirty="0"/>
              <a:t>on the market do not have specific </a:t>
            </a:r>
            <a:r>
              <a:rPr lang="en-US" sz="1700" dirty="0" smtClean="0"/>
              <a:t>receptors. Therefore a </a:t>
            </a:r>
            <a:r>
              <a:rPr lang="en-US" sz="1700" dirty="0"/>
              <a:t>study marking peptides or monoclonal antibodies of a </a:t>
            </a:r>
            <a:r>
              <a:rPr lang="en-US" sz="1700" dirty="0" smtClean="0"/>
              <a:t>given cell kinds is considered and </a:t>
            </a:r>
            <a:r>
              <a:rPr lang="en-US" sz="1700" dirty="0"/>
              <a:t>then evaluate the union to specific cellular receptors</a:t>
            </a:r>
            <a:r>
              <a:rPr lang="en-US" sz="1700" dirty="0" smtClean="0"/>
              <a:t>.</a:t>
            </a:r>
          </a:p>
        </p:txBody>
      </p:sp>
      <p:sp>
        <p:nvSpPr>
          <p:cNvPr id="4" name="Slide Number Placeholder 3"/>
          <p:cNvSpPr>
            <a:spLocks noGrp="1"/>
          </p:cNvSpPr>
          <p:nvPr>
            <p:ph type="sldNum" sz="quarter" idx="10"/>
          </p:nvPr>
        </p:nvSpPr>
        <p:spPr/>
        <p:txBody>
          <a:bodyPr/>
          <a:lstStyle/>
          <a:p>
            <a:fld id="{BD916FEA-65B7-4C0B-88BC-EFB729DEB0DF}" type="slidenum">
              <a:rPr lang="en-US" smtClean="0"/>
              <a:pPr/>
              <a:t>26</a:t>
            </a:fld>
            <a:endParaRPr lang="en-US"/>
          </a:p>
        </p:txBody>
      </p:sp>
      <p:sp>
        <p:nvSpPr>
          <p:cNvPr id="6" name="Title 4"/>
          <p:cNvSpPr>
            <a:spLocks noGrp="1"/>
          </p:cNvSpPr>
          <p:nvPr>
            <p:ph type="title"/>
          </p:nvPr>
        </p:nvSpPr>
        <p:spPr>
          <a:xfrm>
            <a:off x="457200" y="274638"/>
            <a:ext cx="8229600" cy="1143000"/>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Pd</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3147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533400"/>
          </a:xfrm>
        </p:spPr>
        <p:txBody>
          <a:bodyPr>
            <a:noAutofit/>
          </a:bodyPr>
          <a:lstStyle/>
          <a:p>
            <a:pPr marL="0" lvl="0" indent="0">
              <a:buNone/>
            </a:pPr>
            <a:r>
              <a:rPr lang="en-US" sz="2400" dirty="0" smtClean="0">
                <a:solidFill>
                  <a:srgbClr val="FF0000"/>
                </a:solidFill>
              </a:rPr>
              <a:t>PLANNED </a:t>
            </a:r>
            <a:r>
              <a:rPr lang="en-US" sz="2400" dirty="0">
                <a:solidFill>
                  <a:srgbClr val="FF0000"/>
                </a:solidFill>
              </a:rPr>
              <a:t>ACTIVITIES for 2013 and </a:t>
            </a:r>
            <a:r>
              <a:rPr lang="en-US" sz="2400" dirty="0" smtClean="0">
                <a:solidFill>
                  <a:srgbClr val="FF0000"/>
                </a:solidFill>
              </a:rPr>
              <a:t>budget quotation </a:t>
            </a:r>
            <a:endParaRPr lang="it-IT" sz="2400" dirty="0">
              <a:solidFill>
                <a:srgbClr val="FF0000"/>
              </a:solidFill>
            </a:endParaRPr>
          </a:p>
          <a:p>
            <a:pPr marL="0" indent="0">
              <a:buNone/>
            </a:pPr>
            <a:r>
              <a:rPr lang="en-GB" dirty="0"/>
              <a:t> </a:t>
            </a:r>
            <a:endParaRPr lang="it-IT"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27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88734877"/>
              </p:ext>
            </p:extLst>
          </p:nvPr>
        </p:nvGraphicFramePr>
        <p:xfrm>
          <a:off x="381000" y="1905001"/>
          <a:ext cx="8382000" cy="3371753"/>
        </p:xfrm>
        <a:graphic>
          <a:graphicData uri="http://schemas.openxmlformats.org/drawingml/2006/table">
            <a:tbl>
              <a:tblPr firstRow="1" bandRow="1">
                <a:tableStyleId>{912C8C85-51F0-491E-9774-3900AFEF0FD7}</a:tableStyleId>
              </a:tblPr>
              <a:tblGrid>
                <a:gridCol w="3962400"/>
                <a:gridCol w="3124200"/>
                <a:gridCol w="1295400"/>
              </a:tblGrid>
              <a:tr h="507442">
                <a:tc>
                  <a:txBody>
                    <a:bodyPr/>
                    <a:lstStyle/>
                    <a:p>
                      <a:pPr algn="just"/>
                      <a:r>
                        <a:rPr lang="it-IT" sz="1400" dirty="0" smtClean="0"/>
                        <a:t>Item</a:t>
                      </a:r>
                      <a:endParaRPr lang="it-IT" sz="1400" dirty="0"/>
                    </a:p>
                  </a:txBody>
                  <a:tcPr anchor="ctr"/>
                </a:tc>
                <a:tc>
                  <a:txBody>
                    <a:bodyPr/>
                    <a:lstStyle/>
                    <a:p>
                      <a:pPr algn="just"/>
                      <a:r>
                        <a:rPr lang="it-IT" sz="1400" dirty="0" smtClean="0"/>
                        <a:t>What</a:t>
                      </a:r>
                      <a:r>
                        <a:rPr lang="it-IT" sz="1400" baseline="0" dirty="0" smtClean="0"/>
                        <a:t> is needed</a:t>
                      </a:r>
                      <a:endParaRPr lang="it-IT" sz="14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Estimated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Cost</a:t>
                      </a:r>
                      <a:endParaRPr lang="it-IT" sz="1400" dirty="0"/>
                    </a:p>
                  </a:txBody>
                  <a:tcPr anchor="ctr"/>
                </a:tc>
              </a:tr>
              <a:tr h="459119">
                <a:tc rowSpan="4">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400" dirty="0" smtClean="0"/>
                        <a:t>1. Intrumentation</a:t>
                      </a:r>
                      <a:r>
                        <a:rPr lang="it-IT" sz="1400" baseline="0" dirty="0" smtClean="0"/>
                        <a:t> calibrations with radioactive sources and experimental activities with </a:t>
                      </a:r>
                      <a:r>
                        <a:rPr lang="it-IT" sz="1400" baseline="30000" dirty="0" smtClean="0"/>
                        <a:t>99m</a:t>
                      </a:r>
                      <a:r>
                        <a:rPr lang="it-IT" sz="1400" baseline="0" dirty="0" smtClean="0"/>
                        <a:t>Tc</a:t>
                      </a:r>
                      <a:endParaRPr lang="it-IT" sz="1400" kern="1200" dirty="0" smtClean="0">
                        <a:solidFill>
                          <a:schemeClr val="tx1"/>
                        </a:solidFill>
                        <a:effectLst/>
                        <a:latin typeface="+mn-lt"/>
                        <a:ea typeface="+mn-ea"/>
                        <a:cs typeface="+mn-cs"/>
                      </a:endParaRPr>
                    </a:p>
                  </a:txBody>
                  <a:tcPr anchor="ctr">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Series of 99Mo/99mTc generators</a:t>
                      </a:r>
                      <a:endParaRPr lang="it-IT" sz="1400" dirty="0"/>
                    </a:p>
                  </a:txBody>
                  <a:tcPr anchor="ctr"/>
                </a:tc>
                <a:tc>
                  <a:txBody>
                    <a:bodyPr/>
                    <a:lstStyle/>
                    <a:p>
                      <a:pPr algn="l"/>
                      <a:r>
                        <a:rPr lang="en-GB" sz="1400" b="1" kern="1200" dirty="0" smtClean="0">
                          <a:solidFill>
                            <a:schemeClr val="tx1"/>
                          </a:solidFill>
                          <a:effectLst/>
                          <a:latin typeface="+mn-lt"/>
                          <a:ea typeface="+mn-ea"/>
                          <a:cs typeface="+mn-cs"/>
                        </a:rPr>
                        <a:t>6 k€</a:t>
                      </a:r>
                      <a:endParaRPr lang="it-IT" sz="1400" dirty="0"/>
                    </a:p>
                  </a:txBody>
                  <a:tcPr anchor="ctr"/>
                </a:tc>
              </a:tr>
              <a:tr h="582066">
                <a:tc vMerge="1">
                  <a:txBody>
                    <a:bodyPr/>
                    <a:lstStyle/>
                    <a:p>
                      <a:pPr algn="just"/>
                      <a:endParaRPr lang="it-IT" sz="1100" dirty="0"/>
                    </a:p>
                  </a:txBody>
                  <a:tcPr anchor="ctr">
                    <a:lnB w="12700" cap="flat" cmpd="sng" algn="ctr">
                      <a:solidFill>
                        <a:schemeClr val="tx1"/>
                      </a:solidFill>
                      <a:prstDash val="solid"/>
                      <a:round/>
                      <a:headEnd type="none" w="med" len="med"/>
                      <a:tailEnd type="none" w="med" len="med"/>
                    </a:lnB>
                  </a:tcPr>
                </a:tc>
                <a:tc>
                  <a:txBody>
                    <a:bodyPr/>
                    <a:lstStyle/>
                    <a:p>
                      <a:pPr algn="just"/>
                      <a:r>
                        <a:rPr lang="en-GB" sz="1400" kern="1200" baseline="0" dirty="0" smtClean="0">
                          <a:solidFill>
                            <a:schemeClr val="tx1"/>
                          </a:solidFill>
                          <a:effectLst/>
                          <a:latin typeface="+mn-lt"/>
                          <a:ea typeface="+mn-ea"/>
                          <a:cs typeface="+mn-cs"/>
                        </a:rPr>
                        <a:t>Laboratory instrumentation consumables </a:t>
                      </a:r>
                      <a:r>
                        <a:rPr lang="en-GB" sz="1400" kern="1200" dirty="0" smtClean="0">
                          <a:solidFill>
                            <a:schemeClr val="tx1"/>
                          </a:solidFill>
                          <a:effectLst/>
                          <a:latin typeface="+mn-lt"/>
                          <a:ea typeface="+mn-ea"/>
                          <a:cs typeface="+mn-cs"/>
                        </a:rPr>
                        <a:t> </a:t>
                      </a:r>
                      <a:endParaRPr lang="it-IT" sz="1400" dirty="0"/>
                    </a:p>
                  </a:txBody>
                  <a:tcPr anchor="ctr"/>
                </a:tc>
                <a:tc>
                  <a:txBody>
                    <a:bodyPr/>
                    <a:lstStyle/>
                    <a:p>
                      <a:pPr algn="l"/>
                      <a:r>
                        <a:rPr lang="en-GB" sz="1400" b="1" kern="1200" dirty="0" smtClean="0">
                          <a:solidFill>
                            <a:schemeClr val="tx1"/>
                          </a:solidFill>
                          <a:effectLst/>
                          <a:latin typeface="+mn-lt"/>
                          <a:ea typeface="+mn-ea"/>
                          <a:cs typeface="+mn-cs"/>
                        </a:rPr>
                        <a:t>2.5 k€</a:t>
                      </a:r>
                      <a:endParaRPr lang="it-IT" sz="1400" dirty="0"/>
                    </a:p>
                  </a:txBody>
                  <a:tcPr anchor="ctr"/>
                </a:tc>
              </a:tr>
              <a:tr h="417894">
                <a:tc vMerge="1">
                  <a:txBody>
                    <a:bodyPr/>
                    <a:lstStyle/>
                    <a:p>
                      <a:endParaRPr lang="it-IT" sz="1200" dirty="0"/>
                    </a:p>
                  </a:txBody>
                  <a:tcPr/>
                </a:tc>
                <a:tc>
                  <a:txBody>
                    <a:bodyPr/>
                    <a:lstStyle/>
                    <a:p>
                      <a:pPr algn="just"/>
                      <a:r>
                        <a:rPr lang="en-US" sz="1400" dirty="0" smtClean="0"/>
                        <a:t>Maintenance</a:t>
                      </a:r>
                      <a:r>
                        <a:rPr lang="en-US" sz="1400" baseline="0" dirty="0" smtClean="0"/>
                        <a:t> costs for suction hood</a:t>
                      </a:r>
                      <a:endParaRPr lang="it-IT"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tx1"/>
                          </a:solidFill>
                          <a:effectLst/>
                          <a:latin typeface="+mn-lt"/>
                          <a:ea typeface="+mn-ea"/>
                          <a:cs typeface="+mn-cs"/>
                        </a:rPr>
                        <a:t>1.5 k€</a:t>
                      </a:r>
                      <a:endParaRPr lang="it-IT" sz="1400" kern="1200" dirty="0" smtClean="0">
                        <a:solidFill>
                          <a:schemeClr val="tx1"/>
                        </a:solidFill>
                        <a:effectLst/>
                        <a:latin typeface="+mn-lt"/>
                        <a:ea typeface="+mn-ea"/>
                        <a:cs typeface="+mn-cs"/>
                      </a:endParaRPr>
                    </a:p>
                    <a:p>
                      <a:pPr algn="l"/>
                      <a:endParaRPr lang="it-IT" sz="1400" dirty="0"/>
                    </a:p>
                  </a:txBody>
                  <a:tcPr anchor="ctr"/>
                </a:tc>
              </a:tr>
              <a:tr h="417894">
                <a:tc vMerge="1">
                  <a:txBody>
                    <a:bodyPr/>
                    <a:lstStyle/>
                    <a:p>
                      <a:endParaRPr lang="it-IT" sz="1200" dirty="0"/>
                    </a:p>
                  </a:txBody>
                  <a:tcPr/>
                </a:tc>
                <a:tc>
                  <a:txBody>
                    <a:bodyPr/>
                    <a:lstStyle/>
                    <a:p>
                      <a:pPr algn="just"/>
                      <a:r>
                        <a:rPr lang="en-US" sz="1400" dirty="0" smtClean="0"/>
                        <a:t>peristaltic pump for phantoms</a:t>
                      </a:r>
                      <a:endParaRPr lang="it-IT"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tx1"/>
                          </a:solidFill>
                          <a:effectLst/>
                          <a:latin typeface="+mn-lt"/>
                          <a:ea typeface="+mn-ea"/>
                          <a:cs typeface="+mn-cs"/>
                        </a:rPr>
                        <a:t>2.5 k€</a:t>
                      </a:r>
                      <a:endParaRPr lang="it-IT" sz="1400" kern="1200" dirty="0" smtClean="0">
                        <a:solidFill>
                          <a:schemeClr val="tx1"/>
                        </a:solidFill>
                        <a:effectLst/>
                        <a:latin typeface="+mn-lt"/>
                        <a:ea typeface="+mn-ea"/>
                        <a:cs typeface="+mn-cs"/>
                      </a:endParaRPr>
                    </a:p>
                    <a:p>
                      <a:pPr algn="l"/>
                      <a:endParaRPr lang="it-IT" sz="1400" dirty="0"/>
                    </a:p>
                  </a:txBody>
                  <a:tcPr anchor="ctr"/>
                </a:tc>
              </a:tr>
              <a:tr h="776088">
                <a:tc>
                  <a:txBody>
                    <a:bodyPr/>
                    <a:lstStyle/>
                    <a:p>
                      <a:pPr algn="just"/>
                      <a:r>
                        <a:rPr lang="it-IT" sz="1400" dirty="0" smtClean="0"/>
                        <a:t>2. Travels </a:t>
                      </a:r>
                      <a:endParaRPr lang="it-IT" sz="1400" dirty="0"/>
                    </a:p>
                  </a:txBody>
                  <a:tcPr anchor="ctr">
                    <a:lnT w="12700" cap="flat" cmpd="sng" algn="ctr">
                      <a:solidFill>
                        <a:schemeClr val="tx1"/>
                      </a:solidFill>
                      <a:prstDash val="solid"/>
                      <a:round/>
                      <a:headEnd type="none" w="med" len="med"/>
                      <a:tailEnd type="none" w="med" len="med"/>
                    </a:lnT>
                  </a:tcPr>
                </a:tc>
                <a:tc>
                  <a:txBody>
                    <a:bodyPr/>
                    <a:lstStyle/>
                    <a:p>
                      <a:pPr algn="just"/>
                      <a:r>
                        <a:rPr lang="it-IT" sz="1400" baseline="0" dirty="0" smtClean="0"/>
                        <a:t>Legnaro-Padova-Legnaro and Ferrara</a:t>
                      </a:r>
                      <a:r>
                        <a:rPr lang="it-IT" sz="1400" dirty="0" smtClean="0"/>
                        <a:t> </a:t>
                      </a:r>
                      <a:endParaRPr lang="it-IT" sz="1400" dirty="0"/>
                    </a:p>
                  </a:txBody>
                  <a:tcPr anchor="ctr"/>
                </a:tc>
                <a:tc>
                  <a:txBody>
                    <a:bodyPr/>
                    <a:lstStyle/>
                    <a:p>
                      <a:pPr algn="l"/>
                      <a:r>
                        <a:rPr lang="it-IT" sz="1400" b="1" dirty="0" smtClean="0"/>
                        <a:t>1.5 k€</a:t>
                      </a:r>
                      <a:endParaRPr lang="it-IT" sz="1400" b="1" dirty="0"/>
                    </a:p>
                  </a:txBody>
                  <a:tcPr anchor="ctr"/>
                </a:tc>
              </a:tr>
            </a:tbl>
          </a:graphicData>
        </a:graphic>
      </p:graphicFrame>
      <p:sp>
        <p:nvSpPr>
          <p:cNvPr id="7" name="Title 4"/>
          <p:cNvSpPr>
            <a:spLocks noGrp="1"/>
          </p:cNvSpPr>
          <p:nvPr>
            <p:ph type="title"/>
          </p:nvPr>
        </p:nvSpPr>
        <p:spPr>
          <a:xfrm>
            <a:off x="457200" y="274638"/>
            <a:ext cx="8229600" cy="1143000"/>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Pd</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1946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333500"/>
            <a:ext cx="5486400" cy="5273040"/>
          </a:xfrm>
        </p:spPr>
        <p:txBody>
          <a:bodyPr>
            <a:normAutofit fontScale="70000" lnSpcReduction="20000"/>
          </a:bodyPr>
          <a:lstStyle/>
          <a:p>
            <a:pPr marL="174625" indent="-174625" algn="just" eaLnBrk="1" fontAlgn="auto" hangingPunct="1">
              <a:lnSpc>
                <a:spcPct val="120000"/>
              </a:lnSpc>
              <a:spcBef>
                <a:spcPts val="0"/>
              </a:spcBef>
              <a:spcAft>
                <a:spcPts val="0"/>
              </a:spcAft>
            </a:pPr>
            <a:r>
              <a:rPr lang="en-US" sz="1800" kern="1200" dirty="0" smtClean="0">
                <a:solidFill>
                  <a:prstClr val="black"/>
                </a:solidFill>
              </a:rPr>
              <a:t>Expertise </a:t>
            </a:r>
            <a:r>
              <a:rPr lang="en-US" sz="1800" kern="1200" dirty="0">
                <a:solidFill>
                  <a:prstClr val="black"/>
                </a:solidFill>
              </a:rPr>
              <a:t>gained in </a:t>
            </a:r>
            <a:r>
              <a:rPr lang="en-US" sz="1800" kern="1200" dirty="0" smtClean="0">
                <a:solidFill>
                  <a:prstClr val="black"/>
                </a:solidFill>
              </a:rPr>
              <a:t>2010 in </a:t>
            </a:r>
            <a:r>
              <a:rPr lang="en-US" sz="1800" kern="1200" baseline="30000" dirty="0" smtClean="0">
                <a:solidFill>
                  <a:prstClr val="black"/>
                </a:solidFill>
              </a:rPr>
              <a:t>99</a:t>
            </a:r>
            <a:r>
              <a:rPr lang="en-US" sz="1800" kern="1200" dirty="0" smtClean="0">
                <a:solidFill>
                  <a:prstClr val="black"/>
                </a:solidFill>
              </a:rPr>
              <a:t>Mo(</a:t>
            </a:r>
            <a:r>
              <a:rPr lang="en-US" sz="1800" kern="1200" baseline="30000" dirty="0" smtClean="0">
                <a:solidFill>
                  <a:prstClr val="black"/>
                </a:solidFill>
              </a:rPr>
              <a:t>99m</a:t>
            </a:r>
            <a:r>
              <a:rPr lang="en-US" sz="1800" kern="1200" dirty="0" smtClean="0">
                <a:solidFill>
                  <a:prstClr val="black"/>
                </a:solidFill>
              </a:rPr>
              <a:t>Tc) production tests at </a:t>
            </a:r>
            <a:r>
              <a:rPr lang="en-US" sz="1800" b="1" kern="1200" dirty="0" smtClean="0">
                <a:solidFill>
                  <a:prstClr val="black"/>
                </a:solidFill>
              </a:rPr>
              <a:t>LENA reactor</a:t>
            </a:r>
            <a:r>
              <a:rPr lang="en-US" sz="1800" kern="1200" dirty="0" smtClean="0">
                <a:solidFill>
                  <a:prstClr val="black"/>
                </a:solidFill>
              </a:rPr>
              <a:t> through the </a:t>
            </a:r>
            <a:r>
              <a:rPr lang="en-US" sz="1800" b="1" kern="1200" baseline="30000" dirty="0" smtClean="0">
                <a:solidFill>
                  <a:prstClr val="black"/>
                </a:solidFill>
              </a:rPr>
              <a:t>98</a:t>
            </a:r>
            <a:r>
              <a:rPr lang="en-US" sz="1800" b="1" kern="1200" dirty="0" smtClean="0">
                <a:solidFill>
                  <a:prstClr val="black"/>
                </a:solidFill>
              </a:rPr>
              <a:t>Mo(n,</a:t>
            </a:r>
            <a:r>
              <a:rPr lang="en-US" sz="1800" b="1" kern="1200" dirty="0" smtClean="0">
                <a:solidFill>
                  <a:prstClr val="black"/>
                </a:solidFill>
                <a:sym typeface="Symbol"/>
              </a:rPr>
              <a:t>) react</a:t>
            </a:r>
            <a:r>
              <a:rPr lang="en-US" sz="1800" b="1" kern="1200" dirty="0" smtClean="0">
                <a:solidFill>
                  <a:prstClr val="black"/>
                </a:solidFill>
              </a:rPr>
              <a:t>ion</a:t>
            </a:r>
            <a:r>
              <a:rPr lang="en-US" sz="1800" kern="1200" dirty="0" smtClean="0">
                <a:solidFill>
                  <a:prstClr val="black"/>
                </a:solidFill>
              </a:rPr>
              <a:t> may be transferred to </a:t>
            </a:r>
            <a:r>
              <a:rPr lang="en-US" sz="1800" kern="1200" dirty="0">
                <a:solidFill>
                  <a:prstClr val="black"/>
                </a:solidFill>
              </a:rPr>
              <a:t>the </a:t>
            </a:r>
            <a:r>
              <a:rPr lang="en-US" sz="1800" kern="1200" dirty="0" smtClean="0">
                <a:solidFill>
                  <a:prstClr val="black"/>
                </a:solidFill>
              </a:rPr>
              <a:t>direct proton-driven </a:t>
            </a:r>
            <a:r>
              <a:rPr lang="en-US" sz="1800" kern="1200" baseline="30000" dirty="0" smtClean="0">
                <a:solidFill>
                  <a:prstClr val="black"/>
                </a:solidFill>
              </a:rPr>
              <a:t>99m</a:t>
            </a:r>
            <a:r>
              <a:rPr lang="en-US" sz="1800" kern="1200" dirty="0" smtClean="0">
                <a:solidFill>
                  <a:prstClr val="black"/>
                </a:solidFill>
              </a:rPr>
              <a:t>Tc accelerator production.</a:t>
            </a:r>
            <a:r>
              <a:rPr lang="en-US" sz="1800" kern="1200" baseline="30000" dirty="0" smtClean="0">
                <a:solidFill>
                  <a:prstClr val="black"/>
                </a:solidFill>
              </a:rPr>
              <a:t> </a:t>
            </a:r>
          </a:p>
          <a:p>
            <a:pPr marL="174625" indent="-174625" algn="just" eaLnBrk="1" fontAlgn="auto" hangingPunct="1">
              <a:lnSpc>
                <a:spcPct val="120000"/>
              </a:lnSpc>
              <a:spcBef>
                <a:spcPts val="0"/>
              </a:spcBef>
              <a:spcAft>
                <a:spcPts val="0"/>
              </a:spcAft>
            </a:pPr>
            <a:endParaRPr lang="en-US" sz="1800" kern="1200" dirty="0">
              <a:solidFill>
                <a:prstClr val="black"/>
              </a:solidFill>
            </a:endParaRPr>
          </a:p>
          <a:p>
            <a:pPr marL="174625" indent="-174625" algn="just" eaLnBrk="1" fontAlgn="auto" hangingPunct="1">
              <a:lnSpc>
                <a:spcPct val="120000"/>
              </a:lnSpc>
              <a:spcBef>
                <a:spcPts val="0"/>
              </a:spcBef>
              <a:spcAft>
                <a:spcPts val="0"/>
              </a:spcAft>
            </a:pPr>
            <a:r>
              <a:rPr lang="en-US" sz="1800" kern="1200" dirty="0">
                <a:solidFill>
                  <a:prstClr val="black"/>
                </a:solidFill>
              </a:rPr>
              <a:t>The </a:t>
            </a:r>
            <a:r>
              <a:rPr lang="en-US" sz="1800" b="1" dirty="0"/>
              <a:t>IBA Cyclone 18/9 </a:t>
            </a:r>
            <a:r>
              <a:rPr lang="en-US" sz="1800" dirty="0" smtClean="0"/>
              <a:t>in Pavia</a:t>
            </a:r>
            <a:r>
              <a:rPr lang="en-US" sz="1800" kern="1200" dirty="0" smtClean="0">
                <a:solidFill>
                  <a:prstClr val="black"/>
                </a:solidFill>
              </a:rPr>
              <a:t>, has energy </a:t>
            </a:r>
            <a:r>
              <a:rPr lang="en-US" sz="1800" kern="1200" dirty="0">
                <a:solidFill>
                  <a:prstClr val="black"/>
                </a:solidFill>
              </a:rPr>
              <a:t>beam in the optimal range for </a:t>
            </a:r>
            <a:r>
              <a:rPr lang="en-US" sz="1800" kern="1200" baseline="30000" dirty="0" smtClean="0">
                <a:solidFill>
                  <a:prstClr val="black"/>
                </a:solidFill>
              </a:rPr>
              <a:t>100</a:t>
            </a:r>
            <a:r>
              <a:rPr lang="en-US" sz="1800" kern="1200" dirty="0" smtClean="0">
                <a:solidFill>
                  <a:prstClr val="black"/>
                </a:solidFill>
              </a:rPr>
              <a:t>Mo </a:t>
            </a:r>
            <a:r>
              <a:rPr lang="en-US" sz="1800" kern="1200" dirty="0">
                <a:solidFill>
                  <a:prstClr val="black"/>
                </a:solidFill>
              </a:rPr>
              <a:t>(</a:t>
            </a:r>
            <a:r>
              <a:rPr lang="en-US" sz="1800" kern="1200" dirty="0" smtClean="0">
                <a:solidFill>
                  <a:prstClr val="black"/>
                </a:solidFill>
              </a:rPr>
              <a:t>p,2n)</a:t>
            </a:r>
            <a:r>
              <a:rPr lang="en-US" sz="1800" kern="1200" baseline="30000" dirty="0" smtClean="0">
                <a:solidFill>
                  <a:prstClr val="black"/>
                </a:solidFill>
              </a:rPr>
              <a:t>99m</a:t>
            </a:r>
            <a:r>
              <a:rPr lang="en-US" sz="1800" kern="1200" dirty="0" smtClean="0">
                <a:solidFill>
                  <a:prstClr val="black"/>
                </a:solidFill>
              </a:rPr>
              <a:t>Tc </a:t>
            </a:r>
            <a:r>
              <a:rPr lang="en-US" sz="1800" kern="1200" dirty="0">
                <a:solidFill>
                  <a:prstClr val="black"/>
                </a:solidFill>
              </a:rPr>
              <a:t>the </a:t>
            </a:r>
            <a:r>
              <a:rPr lang="en-US" sz="1800" kern="1200" dirty="0" smtClean="0">
                <a:solidFill>
                  <a:prstClr val="black"/>
                </a:solidFill>
              </a:rPr>
              <a:t>reaction (18-10) MeV</a:t>
            </a:r>
          </a:p>
          <a:p>
            <a:pPr marL="174625" indent="-174625" algn="just" eaLnBrk="1" fontAlgn="auto" hangingPunct="1">
              <a:lnSpc>
                <a:spcPct val="120000"/>
              </a:lnSpc>
              <a:spcBef>
                <a:spcPts val="0"/>
              </a:spcBef>
              <a:spcAft>
                <a:spcPts val="0"/>
              </a:spcAft>
            </a:pPr>
            <a:endParaRPr lang="en-US" sz="1800" kern="1200" dirty="0" smtClean="0">
              <a:solidFill>
                <a:prstClr val="black"/>
              </a:solidFill>
            </a:endParaRPr>
          </a:p>
          <a:p>
            <a:pPr marL="174625" indent="-174625" algn="just" eaLnBrk="1" fontAlgn="auto" hangingPunct="1">
              <a:lnSpc>
                <a:spcPct val="120000"/>
              </a:lnSpc>
              <a:spcBef>
                <a:spcPts val="0"/>
              </a:spcBef>
              <a:spcAft>
                <a:spcPts val="0"/>
              </a:spcAft>
            </a:pPr>
            <a:r>
              <a:rPr lang="en-US" sz="1800" b="1" kern="1200" dirty="0" smtClean="0">
                <a:solidFill>
                  <a:prstClr val="black"/>
                </a:solidFill>
              </a:rPr>
              <a:t>Irradiation </a:t>
            </a:r>
            <a:r>
              <a:rPr lang="en-US" sz="1800" b="1" kern="1200" dirty="0">
                <a:solidFill>
                  <a:prstClr val="black"/>
                </a:solidFill>
              </a:rPr>
              <a:t>of a </a:t>
            </a:r>
            <a:r>
              <a:rPr lang="en-US" sz="1800" b="1" kern="1200" baseline="30000" dirty="0">
                <a:solidFill>
                  <a:prstClr val="black"/>
                </a:solidFill>
              </a:rPr>
              <a:t>100</a:t>
            </a:r>
            <a:r>
              <a:rPr lang="en-US" sz="1800" b="1" kern="1200" dirty="0">
                <a:solidFill>
                  <a:prstClr val="black"/>
                </a:solidFill>
              </a:rPr>
              <a:t>Mo-enriched </a:t>
            </a:r>
            <a:r>
              <a:rPr lang="en-US" sz="1800" b="1" kern="1200" dirty="0" smtClean="0">
                <a:solidFill>
                  <a:prstClr val="black"/>
                </a:solidFill>
              </a:rPr>
              <a:t>metallic molybdenum sample </a:t>
            </a:r>
            <a:r>
              <a:rPr lang="en-US" sz="1800" kern="1200" dirty="0">
                <a:solidFill>
                  <a:prstClr val="black"/>
                </a:solidFill>
              </a:rPr>
              <a:t>is foreseen </a:t>
            </a:r>
            <a:r>
              <a:rPr lang="en-US" sz="1800" kern="1200" dirty="0" smtClean="0">
                <a:solidFill>
                  <a:prstClr val="black"/>
                </a:solidFill>
              </a:rPr>
              <a:t>within activities </a:t>
            </a:r>
            <a:r>
              <a:rPr lang="en-US" sz="1800" kern="1200" dirty="0">
                <a:solidFill>
                  <a:prstClr val="black"/>
                </a:solidFill>
              </a:rPr>
              <a:t>of the Health Physics </a:t>
            </a:r>
            <a:r>
              <a:rPr lang="en-US" sz="1800" kern="1200" dirty="0" smtClean="0">
                <a:solidFill>
                  <a:prstClr val="black"/>
                </a:solidFill>
              </a:rPr>
              <a:t>surveillance. </a:t>
            </a:r>
            <a:r>
              <a:rPr lang="en-US" sz="1800" kern="1200" baseline="30000" dirty="0">
                <a:solidFill>
                  <a:srgbClr val="FF0000"/>
                </a:solidFill>
              </a:rPr>
              <a:t>99m</a:t>
            </a:r>
            <a:r>
              <a:rPr lang="en-US" sz="1800" kern="1200" dirty="0">
                <a:solidFill>
                  <a:srgbClr val="FF0000"/>
                </a:solidFill>
              </a:rPr>
              <a:t>Tc </a:t>
            </a:r>
            <a:r>
              <a:rPr lang="en-US" sz="1800" kern="1200" dirty="0" smtClean="0">
                <a:solidFill>
                  <a:srgbClr val="FF0000"/>
                </a:solidFill>
              </a:rPr>
              <a:t>produced in enough quantities (</a:t>
            </a:r>
            <a:r>
              <a:rPr lang="en-US" sz="1800" kern="1200" dirty="0" err="1" smtClean="0">
                <a:solidFill>
                  <a:srgbClr val="FF0000"/>
                </a:solidFill>
              </a:rPr>
              <a:t>KBq</a:t>
            </a:r>
            <a:r>
              <a:rPr lang="en-US" sz="1800" kern="1200" dirty="0" smtClean="0">
                <a:solidFill>
                  <a:srgbClr val="FF0000"/>
                </a:solidFill>
              </a:rPr>
              <a:t>) for further chemical tests</a:t>
            </a:r>
            <a:r>
              <a:rPr lang="en-US" sz="1800" kern="1200" dirty="0" smtClean="0">
                <a:solidFill>
                  <a:prstClr val="black"/>
                </a:solidFill>
              </a:rPr>
              <a:t>. </a:t>
            </a:r>
            <a:endParaRPr lang="en-US" sz="1800" kern="1200" dirty="0">
              <a:solidFill>
                <a:prstClr val="black"/>
              </a:solidFill>
            </a:endParaRPr>
          </a:p>
          <a:p>
            <a:pPr marL="174625" indent="-174625" algn="just" eaLnBrk="1" fontAlgn="auto" hangingPunct="1">
              <a:lnSpc>
                <a:spcPct val="120000"/>
              </a:lnSpc>
              <a:spcBef>
                <a:spcPts val="0"/>
              </a:spcBef>
              <a:spcAft>
                <a:spcPts val="0"/>
              </a:spcAft>
            </a:pPr>
            <a:endParaRPr lang="en-US" sz="1800" kern="1200" dirty="0">
              <a:solidFill>
                <a:prstClr val="black"/>
              </a:solidFill>
            </a:endParaRPr>
          </a:p>
          <a:p>
            <a:pPr marL="174625" indent="-174625" algn="just" eaLnBrk="1" fontAlgn="auto" hangingPunct="1">
              <a:lnSpc>
                <a:spcPct val="120000"/>
              </a:lnSpc>
              <a:spcBef>
                <a:spcPts val="0"/>
              </a:spcBef>
              <a:spcAft>
                <a:spcPts val="0"/>
              </a:spcAft>
            </a:pPr>
            <a:r>
              <a:rPr lang="en-US" sz="1800" kern="1200" dirty="0" smtClean="0">
                <a:solidFill>
                  <a:prstClr val="black"/>
                </a:solidFill>
              </a:rPr>
              <a:t>Chemical Separation </a:t>
            </a:r>
            <a:r>
              <a:rPr lang="en-US" sz="1800" kern="1200" dirty="0">
                <a:solidFill>
                  <a:prstClr val="black"/>
                </a:solidFill>
              </a:rPr>
              <a:t>method used: </a:t>
            </a:r>
            <a:r>
              <a:rPr lang="en-US" sz="1800" kern="1200" dirty="0">
                <a:solidFill>
                  <a:srgbClr val="FF0000"/>
                </a:solidFill>
              </a:rPr>
              <a:t>liquid phase extraction with Methyl </a:t>
            </a:r>
            <a:r>
              <a:rPr lang="en-US" sz="1800" kern="1200" dirty="0" smtClean="0">
                <a:solidFill>
                  <a:srgbClr val="FF0000"/>
                </a:solidFill>
              </a:rPr>
              <a:t>Ethyl Ketone </a:t>
            </a:r>
            <a:r>
              <a:rPr lang="en-US" sz="1800" kern="1200" dirty="0">
                <a:solidFill>
                  <a:srgbClr val="FF0000"/>
                </a:solidFill>
              </a:rPr>
              <a:t>(MEK) already used in the past in Pavia</a:t>
            </a:r>
          </a:p>
          <a:p>
            <a:pPr marL="174625" indent="-174625" algn="just" eaLnBrk="1" fontAlgn="auto" hangingPunct="1">
              <a:lnSpc>
                <a:spcPct val="120000"/>
              </a:lnSpc>
              <a:spcBef>
                <a:spcPts val="0"/>
              </a:spcBef>
              <a:spcAft>
                <a:spcPts val="0"/>
              </a:spcAft>
            </a:pPr>
            <a:endParaRPr lang="en-US" sz="1800" kern="1200" dirty="0">
              <a:solidFill>
                <a:prstClr val="black"/>
              </a:solidFill>
            </a:endParaRPr>
          </a:p>
          <a:p>
            <a:pPr marL="174625" indent="-174625" algn="just" eaLnBrk="1" fontAlgn="auto" hangingPunct="1">
              <a:lnSpc>
                <a:spcPct val="120000"/>
              </a:lnSpc>
              <a:spcBef>
                <a:spcPts val="0"/>
              </a:spcBef>
              <a:spcAft>
                <a:spcPts val="0"/>
              </a:spcAft>
            </a:pPr>
            <a:r>
              <a:rPr lang="en-US" sz="1800" kern="1200" dirty="0">
                <a:solidFill>
                  <a:prstClr val="black"/>
                </a:solidFill>
              </a:rPr>
              <a:t>The extracted and recovered </a:t>
            </a:r>
            <a:r>
              <a:rPr lang="en-US" sz="1800" kern="1200" dirty="0" err="1" smtClean="0">
                <a:solidFill>
                  <a:prstClr val="black"/>
                </a:solidFill>
              </a:rPr>
              <a:t>Tc</a:t>
            </a:r>
            <a:r>
              <a:rPr lang="en-US" sz="1800" kern="1200" dirty="0" smtClean="0">
                <a:solidFill>
                  <a:prstClr val="black"/>
                </a:solidFill>
              </a:rPr>
              <a:t> isotope under </a:t>
            </a:r>
            <a:r>
              <a:rPr lang="en-US" sz="1800" kern="1200" dirty="0" err="1" smtClean="0">
                <a:solidFill>
                  <a:prstClr val="black"/>
                </a:solidFill>
              </a:rPr>
              <a:t>pertechnetate</a:t>
            </a:r>
            <a:r>
              <a:rPr lang="en-US" sz="1800" kern="1200" dirty="0" smtClean="0">
                <a:solidFill>
                  <a:prstClr val="black"/>
                </a:solidFill>
              </a:rPr>
              <a:t> (TcO</a:t>
            </a:r>
            <a:r>
              <a:rPr lang="en-US" sz="1800" kern="1200" baseline="30000" dirty="0" smtClean="0">
                <a:solidFill>
                  <a:prstClr val="black"/>
                </a:solidFill>
              </a:rPr>
              <a:t>-</a:t>
            </a:r>
            <a:r>
              <a:rPr lang="en-US" sz="1800" kern="1200" baseline="-25000" dirty="0" smtClean="0">
                <a:solidFill>
                  <a:prstClr val="black"/>
                </a:solidFill>
              </a:rPr>
              <a:t>4</a:t>
            </a:r>
            <a:r>
              <a:rPr lang="en-US" sz="1800" kern="1200" dirty="0" smtClean="0">
                <a:solidFill>
                  <a:prstClr val="black"/>
                </a:solidFill>
              </a:rPr>
              <a:t>) form </a:t>
            </a:r>
            <a:r>
              <a:rPr lang="en-US" sz="1800" kern="1200" dirty="0">
                <a:solidFill>
                  <a:prstClr val="black"/>
                </a:solidFill>
              </a:rPr>
              <a:t>will be </a:t>
            </a:r>
            <a:r>
              <a:rPr lang="en-US" sz="1800" kern="1200" dirty="0" smtClean="0">
                <a:solidFill>
                  <a:prstClr val="black"/>
                </a:solidFill>
              </a:rPr>
              <a:t>characterized determining the Isotopic/</a:t>
            </a:r>
            <a:r>
              <a:rPr lang="en-US" sz="1800" kern="1200" dirty="0" err="1" smtClean="0">
                <a:solidFill>
                  <a:prstClr val="black"/>
                </a:solidFill>
              </a:rPr>
              <a:t>Radionuclid</a:t>
            </a:r>
            <a:r>
              <a:rPr lang="en-US" sz="1800" kern="1200" dirty="0" smtClean="0">
                <a:solidFill>
                  <a:prstClr val="black"/>
                </a:solidFill>
              </a:rPr>
              <a:t> purity. The </a:t>
            </a:r>
            <a:r>
              <a:rPr lang="en-US" sz="1800" kern="1200" dirty="0">
                <a:solidFill>
                  <a:prstClr val="black"/>
                </a:solidFill>
              </a:rPr>
              <a:t>experimental production </a:t>
            </a:r>
            <a:r>
              <a:rPr lang="en-US" sz="1800" kern="1200" dirty="0" smtClean="0">
                <a:solidFill>
                  <a:prstClr val="black"/>
                </a:solidFill>
              </a:rPr>
              <a:t>yield will </a:t>
            </a:r>
            <a:r>
              <a:rPr lang="en-US" sz="1800" kern="1200" dirty="0">
                <a:solidFill>
                  <a:prstClr val="black"/>
                </a:solidFill>
              </a:rPr>
              <a:t>be obtained</a:t>
            </a:r>
          </a:p>
          <a:p>
            <a:pPr marL="174625" indent="-174625" algn="just" eaLnBrk="1" fontAlgn="auto" hangingPunct="1">
              <a:lnSpc>
                <a:spcPct val="120000"/>
              </a:lnSpc>
              <a:spcBef>
                <a:spcPts val="0"/>
              </a:spcBef>
              <a:spcAft>
                <a:spcPts val="0"/>
              </a:spcAft>
            </a:pPr>
            <a:endParaRPr lang="en-US" sz="1800" kern="1200" dirty="0">
              <a:solidFill>
                <a:prstClr val="black"/>
              </a:solidFill>
            </a:endParaRPr>
          </a:p>
          <a:p>
            <a:pPr marL="174625" indent="-174625" algn="just" eaLnBrk="1" fontAlgn="auto" hangingPunct="1">
              <a:lnSpc>
                <a:spcPct val="120000"/>
              </a:lnSpc>
              <a:spcBef>
                <a:spcPts val="0"/>
              </a:spcBef>
              <a:spcAft>
                <a:spcPts val="0"/>
              </a:spcAft>
            </a:pPr>
            <a:r>
              <a:rPr lang="en-US" sz="1800" kern="1200" dirty="0">
                <a:solidFill>
                  <a:prstClr val="black"/>
                </a:solidFill>
              </a:rPr>
              <a:t>The </a:t>
            </a:r>
            <a:r>
              <a:rPr lang="en-US" sz="1800" kern="1200" baseline="30000" dirty="0">
                <a:solidFill>
                  <a:prstClr val="black"/>
                </a:solidFill>
              </a:rPr>
              <a:t>99m</a:t>
            </a:r>
            <a:r>
              <a:rPr lang="en-US" sz="1800" kern="1200" dirty="0">
                <a:solidFill>
                  <a:prstClr val="black"/>
                </a:solidFill>
              </a:rPr>
              <a:t>Tc prepared will be ​​available to the APOTEMA group in order to determine important pharmaceutical parameters using PET kits allowing an assessment of the finished product. </a:t>
            </a:r>
            <a:endParaRPr lang="it-IT" sz="1800" kern="1200" dirty="0">
              <a:solidFill>
                <a:prstClr val="black"/>
              </a:solidFill>
            </a:endParaRPr>
          </a:p>
          <a:p>
            <a:pPr marL="174625" indent="-174625" algn="just" eaLnBrk="1" fontAlgn="auto" hangingPunct="1">
              <a:lnSpc>
                <a:spcPct val="120000"/>
              </a:lnSpc>
              <a:spcBef>
                <a:spcPts val="0"/>
              </a:spcBef>
              <a:spcAft>
                <a:spcPts val="0"/>
              </a:spcAft>
            </a:pPr>
            <a:endParaRPr lang="en-US" sz="1800" kern="1200" dirty="0">
              <a:solidFill>
                <a:prstClr val="black"/>
              </a:solidFill>
            </a:endParaRPr>
          </a:p>
          <a:p>
            <a:pPr marL="174625" indent="-174625" algn="just" eaLnBrk="1" fontAlgn="auto" hangingPunct="1">
              <a:lnSpc>
                <a:spcPct val="120000"/>
              </a:lnSpc>
              <a:spcBef>
                <a:spcPts val="0"/>
              </a:spcBef>
              <a:spcAft>
                <a:spcPts val="0"/>
              </a:spcAft>
            </a:pPr>
            <a:r>
              <a:rPr lang="en-US" sz="1800" b="1" dirty="0"/>
              <a:t>IBA Cyclone 18/9 </a:t>
            </a:r>
            <a:r>
              <a:rPr lang="en-US" sz="1800" dirty="0" smtClean="0"/>
              <a:t>will be also available for first </a:t>
            </a:r>
            <a:r>
              <a:rPr lang="en-US" sz="1800" dirty="0"/>
              <a:t>low-power thermal-mechanical </a:t>
            </a:r>
            <a:r>
              <a:rPr lang="en-US" sz="1800" dirty="0" smtClean="0"/>
              <a:t>tests, once the </a:t>
            </a:r>
            <a:r>
              <a:rPr lang="en-US" sz="1800" dirty="0"/>
              <a:t>LNL </a:t>
            </a:r>
            <a:r>
              <a:rPr lang="en-US" sz="1800" dirty="0" smtClean="0"/>
              <a:t>high power production target </a:t>
            </a:r>
            <a:r>
              <a:rPr lang="en-US" sz="1800" kern="1200" dirty="0">
                <a:solidFill>
                  <a:prstClr val="black"/>
                </a:solidFill>
              </a:rPr>
              <a:t>prototype </a:t>
            </a:r>
            <a:r>
              <a:rPr lang="en-US" sz="1800" dirty="0" smtClean="0"/>
              <a:t>(</a:t>
            </a:r>
            <a:r>
              <a:rPr lang="en-US" sz="1800" kern="1200" dirty="0" smtClean="0">
                <a:solidFill>
                  <a:prstClr val="black"/>
                </a:solidFill>
              </a:rPr>
              <a:t>70 </a:t>
            </a:r>
            <a:r>
              <a:rPr lang="en-US" sz="1800" kern="1200" dirty="0">
                <a:solidFill>
                  <a:prstClr val="black"/>
                </a:solidFill>
              </a:rPr>
              <a:t>MeV and high intensity </a:t>
            </a:r>
            <a:r>
              <a:rPr lang="en-US" sz="1800" kern="1200" dirty="0" smtClean="0">
                <a:solidFill>
                  <a:prstClr val="black"/>
                </a:solidFill>
              </a:rPr>
              <a:t>beams) </a:t>
            </a:r>
            <a:r>
              <a:rPr lang="en-US" sz="1800" dirty="0" smtClean="0"/>
              <a:t>will </a:t>
            </a:r>
            <a:r>
              <a:rPr lang="en-US" sz="1800" dirty="0"/>
              <a:t>be </a:t>
            </a:r>
            <a:r>
              <a:rPr lang="en-US" sz="1800" dirty="0" smtClean="0"/>
              <a:t>constructed  </a:t>
            </a:r>
            <a:endParaRPr lang="en-US"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28</a:t>
            </a:fld>
            <a:endParaRPr lang="en-US"/>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638800" y="1584960"/>
            <a:ext cx="3384376" cy="451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4"/>
          <p:cNvSpPr txBox="1">
            <a:spLocks/>
          </p:cNvSpPr>
          <p:nvPr/>
        </p:nvSpPr>
        <p:spPr>
          <a:xfrm>
            <a:off x="457200" y="152400"/>
            <a:ext cx="8229600" cy="1143000"/>
          </a:xfrm>
          <a:prstGeom prst="rect">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900" indent="-342900">
              <a:lnSpc>
                <a:spcPts val="4000"/>
              </a:lnSpc>
              <a:defRPr/>
            </a:pPr>
            <a:r>
              <a:rPr lang="en-US" sz="4000" kern="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kern="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INFN-PV</a:t>
            </a:r>
            <a:endParaRPr lang="en-US" sz="4000" kern="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94400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200" dirty="0" smtClean="0">
                <a:solidFill>
                  <a:schemeClr val="accent2"/>
                </a:solidFill>
              </a:rPr>
              <a:t>APOTEMA 2013</a:t>
            </a:r>
            <a:br>
              <a:rPr lang="en-US" sz="3200" dirty="0" smtClean="0">
                <a:solidFill>
                  <a:schemeClr val="accent2"/>
                </a:solidFill>
              </a:rPr>
            </a:br>
            <a:r>
              <a:rPr lang="en-US" sz="3200" dirty="0" smtClean="0">
                <a:solidFill>
                  <a:schemeClr val="accent2"/>
                </a:solidFill>
              </a:rPr>
              <a:t>INFN Pavia Research program </a:t>
            </a:r>
            <a:endParaRPr lang="en-US" sz="3200" dirty="0"/>
          </a:p>
        </p:txBody>
      </p:sp>
      <p:sp>
        <p:nvSpPr>
          <p:cNvPr id="3" name="Content Placeholder 2"/>
          <p:cNvSpPr>
            <a:spLocks noGrp="1"/>
          </p:cNvSpPr>
          <p:nvPr>
            <p:ph idx="1"/>
          </p:nvPr>
        </p:nvSpPr>
        <p:spPr>
          <a:xfrm>
            <a:off x="76200" y="1295400"/>
            <a:ext cx="4724400" cy="5067300"/>
          </a:xfrm>
        </p:spPr>
        <p:txBody>
          <a:bodyPr>
            <a:normAutofit fontScale="92500" lnSpcReduction="10000"/>
          </a:bodyPr>
          <a:lstStyle/>
          <a:p>
            <a:pPr algn="just"/>
            <a:r>
              <a:rPr lang="en-US" sz="1600" dirty="0" smtClean="0"/>
              <a:t>The </a:t>
            </a:r>
            <a:r>
              <a:rPr lang="en-US" sz="1600" dirty="0"/>
              <a:t>University of Pavia transferred the expertise gained in the production of </a:t>
            </a:r>
            <a:r>
              <a:rPr lang="en-US" sz="1600" baseline="30000" dirty="0"/>
              <a:t>99m</a:t>
            </a:r>
            <a:r>
              <a:rPr lang="en-US" sz="1600" dirty="0"/>
              <a:t>Tc/</a:t>
            </a:r>
            <a:r>
              <a:rPr lang="en-US" sz="1600" baseline="30000" dirty="0"/>
              <a:t>99</a:t>
            </a:r>
            <a:r>
              <a:rPr lang="en-US" sz="1600" dirty="0"/>
              <a:t>Mo by neutron activation to the production performed by proton irradiation</a:t>
            </a:r>
            <a:r>
              <a:rPr lang="en-US" sz="1600" dirty="0" smtClean="0"/>
              <a:t>. See experiment performed in collaboration with Ferrara group on June ‘13 </a:t>
            </a:r>
          </a:p>
          <a:p>
            <a:pPr algn="just"/>
            <a:endParaRPr lang="en-US" sz="1600" dirty="0"/>
          </a:p>
          <a:p>
            <a:pPr algn="just"/>
            <a:r>
              <a:rPr lang="en-US" sz="1600" dirty="0" smtClean="0"/>
              <a:t>The </a:t>
            </a:r>
            <a:r>
              <a:rPr lang="en-US" sz="1600" dirty="0"/>
              <a:t>Laboratory has tested different approaches for the recovery of Mo oxide enriched after separation of </a:t>
            </a:r>
            <a:r>
              <a:rPr lang="en-US" sz="1600" baseline="30000" dirty="0"/>
              <a:t>99m</a:t>
            </a:r>
            <a:r>
              <a:rPr lang="en-US" sz="1600" dirty="0"/>
              <a:t>Tc</a:t>
            </a:r>
            <a:r>
              <a:rPr lang="en-US" sz="1600" dirty="0" smtClean="0"/>
              <a:t>. </a:t>
            </a:r>
          </a:p>
          <a:p>
            <a:pPr algn="just"/>
            <a:endParaRPr lang="en-US" sz="1600" dirty="0" smtClean="0"/>
          </a:p>
          <a:p>
            <a:pPr algn="just"/>
            <a:r>
              <a:rPr lang="en-US" sz="1600" dirty="0" smtClean="0"/>
              <a:t>The </a:t>
            </a:r>
            <a:r>
              <a:rPr lang="en-US" sz="1600" dirty="0"/>
              <a:t>one that show best results is the precipitation of ammonium </a:t>
            </a:r>
            <a:r>
              <a:rPr lang="en-US" sz="1600" dirty="0" err="1"/>
              <a:t>isopolymolibdate</a:t>
            </a:r>
            <a:r>
              <a:rPr lang="en-US" sz="1600" dirty="0"/>
              <a:t> at pH 2-4. </a:t>
            </a:r>
            <a:endParaRPr lang="en-US" sz="1600" dirty="0" smtClean="0"/>
          </a:p>
          <a:p>
            <a:pPr algn="just"/>
            <a:endParaRPr lang="en-US" sz="1600" dirty="0" smtClean="0"/>
          </a:p>
          <a:p>
            <a:pPr algn="just"/>
            <a:r>
              <a:rPr lang="en-US" sz="1600" dirty="0" smtClean="0"/>
              <a:t>After </a:t>
            </a:r>
            <a:r>
              <a:rPr lang="en-US" sz="1600" dirty="0"/>
              <a:t>filtration with no ashes filter is possible to choose the final oxidation state either as Mo oxide or as metallic deposition. In order to obtain Mo oxide the ammonium salt was </a:t>
            </a:r>
            <a:r>
              <a:rPr lang="en-US" sz="1600" dirty="0" err="1"/>
              <a:t>calcinated</a:t>
            </a:r>
            <a:r>
              <a:rPr lang="en-US" sz="1600" dirty="0"/>
              <a:t> at about 700°C. </a:t>
            </a:r>
            <a:endParaRPr lang="en-US" sz="1600" dirty="0" smtClean="0"/>
          </a:p>
          <a:p>
            <a:pPr algn="just"/>
            <a:endParaRPr lang="en-US" sz="1600" dirty="0"/>
          </a:p>
          <a:p>
            <a:pPr algn="just"/>
            <a:r>
              <a:rPr lang="en-US" sz="1600" dirty="0"/>
              <a:t>The Methyl ethyl ketone (MEK) separation was tested on cyclotron target productions and results are positive.</a:t>
            </a:r>
          </a:p>
        </p:txBody>
      </p:sp>
      <p:sp>
        <p:nvSpPr>
          <p:cNvPr id="4" name="Slide Number Placeholder 3"/>
          <p:cNvSpPr>
            <a:spLocks noGrp="1"/>
          </p:cNvSpPr>
          <p:nvPr>
            <p:ph type="sldNum" sz="quarter" idx="10"/>
          </p:nvPr>
        </p:nvSpPr>
        <p:spPr/>
        <p:txBody>
          <a:bodyPr/>
          <a:lstStyle/>
          <a:p>
            <a:fld id="{BD916FEA-65B7-4C0B-88BC-EFB729DEB0DF}" type="slidenum">
              <a:rPr lang="en-US" smtClean="0"/>
              <a:pPr/>
              <a:t>29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3325" y="1295400"/>
            <a:ext cx="3253150" cy="234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325" y="3733801"/>
            <a:ext cx="32531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972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1541936" y="3190874"/>
            <a:ext cx="7449664" cy="1781175"/>
          </a:xfrm>
          <a:prstGeom prst="roundRect">
            <a:avLst/>
          </a:prstGeom>
          <a:solidFill>
            <a:srgbClr val="0099FF">
              <a:alpha val="19000"/>
            </a:srgb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2" name="Rounded Rectangle 1"/>
          <p:cNvSpPr/>
          <p:nvPr/>
        </p:nvSpPr>
        <p:spPr bwMode="auto">
          <a:xfrm>
            <a:off x="1541935" y="955092"/>
            <a:ext cx="7449665" cy="1911933"/>
          </a:xfrm>
          <a:prstGeom prst="roundRect">
            <a:avLst/>
          </a:prstGeom>
          <a:solidFill>
            <a:schemeClr val="accent1">
              <a:lumMod val="10000"/>
              <a:alpha val="10196"/>
            </a:scheme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grpSp>
        <p:nvGrpSpPr>
          <p:cNvPr id="31747" name="Group 29"/>
          <p:cNvGrpSpPr>
            <a:grpSpLocks/>
          </p:cNvGrpSpPr>
          <p:nvPr/>
        </p:nvGrpSpPr>
        <p:grpSpPr bwMode="auto">
          <a:xfrm>
            <a:off x="28574" y="650738"/>
            <a:ext cx="9115117" cy="5990712"/>
            <a:chOff x="32" y="963"/>
            <a:chExt cx="5645" cy="3288"/>
          </a:xfrm>
        </p:grpSpPr>
        <p:sp>
          <p:nvSpPr>
            <p:cNvPr id="32775" name="Text Box 19"/>
            <p:cNvSpPr txBox="1">
              <a:spLocks noChangeArrowheads="1"/>
            </p:cNvSpPr>
            <p:nvPr/>
          </p:nvSpPr>
          <p:spPr bwMode="auto">
            <a:xfrm>
              <a:off x="1006" y="963"/>
              <a:ext cx="4671" cy="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algn="l" eaLnBrk="1" hangingPunct="1">
                <a:spcBef>
                  <a:spcPct val="50000"/>
                </a:spcBef>
                <a:defRPr/>
              </a:pPr>
              <a:r>
                <a:rPr lang="en-US" sz="1600" u="sng" dirty="0" smtClean="0">
                  <a:solidFill>
                    <a:srgbClr val="FF0000"/>
                  </a:solidFill>
                </a:rPr>
                <a:t>Short term (2012)</a:t>
              </a:r>
              <a:r>
                <a:rPr lang="en-US" sz="1600" dirty="0" smtClean="0"/>
                <a:t>:</a:t>
              </a:r>
            </a:p>
            <a:p>
              <a:pPr marL="342900" indent="-342900" algn="l" eaLnBrk="1" hangingPunct="1">
                <a:lnSpc>
                  <a:spcPts val="1400"/>
                </a:lnSpc>
                <a:spcBef>
                  <a:spcPct val="50000"/>
                </a:spcBef>
                <a:buFont typeface="+mj-lt"/>
                <a:buAutoNum type="alphaLcParenR"/>
                <a:defRPr/>
              </a:pPr>
              <a:r>
                <a:rPr lang="en-US" sz="1200" b="1" dirty="0"/>
                <a:t>Radiochemical purity (RCP), </a:t>
              </a:r>
              <a:r>
                <a:rPr lang="en-US" sz="1200" b="1" dirty="0" smtClean="0"/>
                <a:t>and Quality Control (QC) standard test, </a:t>
              </a:r>
              <a:r>
                <a:rPr lang="en-US" sz="1200" dirty="0" smtClean="0"/>
                <a:t>on </a:t>
              </a:r>
              <a:r>
                <a:rPr lang="en-US" sz="1200" dirty="0"/>
                <a:t>a set of currently used pharmaceuticals </a:t>
              </a:r>
              <a:r>
                <a:rPr lang="en-US" sz="1200" i="1" dirty="0" smtClean="0"/>
                <a:t>kit</a:t>
              </a:r>
              <a:r>
                <a:rPr lang="en-US" sz="1200" dirty="0" smtClean="0"/>
                <a:t>s labeled </a:t>
              </a:r>
              <a:r>
                <a:rPr lang="en-US" sz="1200" dirty="0"/>
                <a:t>with </a:t>
              </a:r>
              <a:r>
                <a:rPr lang="en-US" sz="1200" baseline="30000" dirty="0"/>
                <a:t>99m</a:t>
              </a:r>
              <a:r>
                <a:rPr lang="en-US" sz="1200" dirty="0"/>
                <a:t>Tc eluted from standard Mo/</a:t>
              </a:r>
              <a:r>
                <a:rPr lang="en-US" sz="1200" dirty="0" err="1"/>
                <a:t>Tc</a:t>
              </a:r>
              <a:r>
                <a:rPr lang="en-US" sz="1200" dirty="0"/>
                <a:t> generators </a:t>
              </a:r>
              <a:r>
                <a:rPr lang="en-US" sz="1200" dirty="0" smtClean="0"/>
                <a:t>at </a:t>
              </a:r>
              <a:r>
                <a:rPr lang="en-US" sz="1200" dirty="0"/>
                <a:t>24hrs and longer time </a:t>
              </a:r>
              <a:r>
                <a:rPr lang="en-US" sz="1200" dirty="0" smtClean="0"/>
                <a:t>intervals. Mimic the influence of </a:t>
              </a:r>
              <a:r>
                <a:rPr lang="en-US" sz="1200" baseline="30000" dirty="0" smtClean="0"/>
                <a:t>99g</a:t>
              </a:r>
              <a:r>
                <a:rPr lang="en-US" sz="1200" dirty="0" smtClean="0"/>
                <a:t>Tc/</a:t>
              </a:r>
              <a:r>
                <a:rPr lang="en-US" sz="1200" baseline="30000" dirty="0"/>
                <a:t> </a:t>
              </a:r>
              <a:r>
                <a:rPr lang="en-US" sz="1200" baseline="30000" dirty="0" smtClean="0"/>
                <a:t>99g</a:t>
              </a:r>
              <a:r>
                <a:rPr lang="en-US" sz="1200" dirty="0" smtClean="0"/>
                <a:t>Tc isomeric ratio expected from accelerator-produced </a:t>
              </a:r>
              <a:r>
                <a:rPr lang="en-US" sz="1200" dirty="0"/>
                <a:t>99mTc during the radiolabeling procedures</a:t>
              </a:r>
            </a:p>
            <a:p>
              <a:pPr marL="342900" indent="-342900" algn="l" eaLnBrk="1" hangingPunct="1">
                <a:lnSpc>
                  <a:spcPts val="1400"/>
                </a:lnSpc>
                <a:spcBef>
                  <a:spcPct val="50000"/>
                </a:spcBef>
                <a:buFont typeface="+mj-lt"/>
                <a:buAutoNum type="alphaLcParenR"/>
                <a:defRPr/>
              </a:pPr>
              <a:r>
                <a:rPr lang="en-US" sz="1200" b="1" baseline="30000" dirty="0" smtClean="0"/>
                <a:t>99m</a:t>
              </a:r>
              <a:r>
                <a:rPr lang="en-US" sz="1200" b="1" dirty="0" smtClean="0"/>
                <a:t>T-labelled </a:t>
              </a:r>
              <a:r>
                <a:rPr lang="en-US" sz="1200" b="1" dirty="0"/>
                <a:t>radiopharmaceuticals preliminary imaging tests on </a:t>
              </a:r>
              <a:r>
                <a:rPr lang="en-US" sz="1200" b="1" dirty="0" smtClean="0"/>
                <a:t>standard phantoms </a:t>
              </a:r>
              <a:r>
                <a:rPr lang="en-US" sz="1200" dirty="0" smtClean="0"/>
                <a:t>and </a:t>
              </a:r>
              <a:r>
                <a:rPr lang="en-US" sz="1200" dirty="0"/>
                <a:t>impact on images quality vs. </a:t>
              </a:r>
              <a:r>
                <a:rPr lang="en-US" sz="1200" baseline="30000" dirty="0"/>
                <a:t>99g</a:t>
              </a:r>
              <a:r>
                <a:rPr lang="en-US" sz="1200" dirty="0"/>
                <a:t>Tc/</a:t>
              </a:r>
              <a:r>
                <a:rPr lang="en-US" sz="1200" baseline="30000" dirty="0"/>
                <a:t> 99g</a:t>
              </a:r>
              <a:r>
                <a:rPr lang="en-US" sz="1200" dirty="0"/>
                <a:t>Tc isomeric ratio</a:t>
              </a:r>
              <a:r>
                <a:rPr lang="en-US" sz="1200" dirty="0" smtClean="0"/>
                <a:t> </a:t>
              </a:r>
              <a:r>
                <a:rPr lang="en-US" sz="1200" dirty="0"/>
                <a:t>using the YAP-(S)PET-CT imaging </a:t>
              </a:r>
              <a:r>
                <a:rPr lang="en-US" sz="1200" dirty="0" smtClean="0"/>
                <a:t>system for </a:t>
              </a:r>
              <a:r>
                <a:rPr lang="en-US" sz="1200" dirty="0"/>
                <a:t>small animals</a:t>
              </a:r>
              <a:endParaRPr lang="en-US" sz="1200" dirty="0" smtClean="0"/>
            </a:p>
            <a:p>
              <a:pPr marL="342900" indent="-342900" algn="l" eaLnBrk="1" hangingPunct="1">
                <a:lnSpc>
                  <a:spcPts val="1400"/>
                </a:lnSpc>
                <a:spcBef>
                  <a:spcPct val="50000"/>
                </a:spcBef>
                <a:buFont typeface="+mj-lt"/>
                <a:buAutoNum type="alphaLcParenR"/>
                <a:defRPr/>
              </a:pPr>
              <a:r>
                <a:rPr lang="en-US" sz="1200" b="1" dirty="0" smtClean="0"/>
                <a:t>First theoretical investigation, using nuclear models, </a:t>
              </a:r>
              <a:r>
                <a:rPr lang="en-US" sz="1200" dirty="0" smtClean="0"/>
                <a:t>about </a:t>
              </a:r>
              <a:r>
                <a:rPr lang="en-US" sz="1200" baseline="30000" dirty="0" err="1"/>
                <a:t>xx</a:t>
              </a:r>
              <a:r>
                <a:rPr lang="en-US" sz="1200" dirty="0" err="1"/>
                <a:t>Mo</a:t>
              </a:r>
              <a:r>
                <a:rPr lang="en-US" sz="1200" dirty="0"/>
                <a:t>, </a:t>
              </a:r>
              <a:r>
                <a:rPr lang="en-US" sz="1200" baseline="30000" dirty="0" err="1"/>
                <a:t>xx</a:t>
              </a:r>
              <a:r>
                <a:rPr lang="en-US" sz="1200" dirty="0" err="1"/>
                <a:t>Tc</a:t>
              </a:r>
              <a:r>
                <a:rPr lang="en-US" sz="1200" dirty="0"/>
                <a:t> and </a:t>
              </a:r>
              <a:r>
                <a:rPr lang="en-US" sz="1200" baseline="30000" dirty="0" err="1"/>
                <a:t>yy</a:t>
              </a:r>
              <a:r>
                <a:rPr lang="en-US" sz="1200" dirty="0" err="1"/>
                <a:t>XX</a:t>
              </a:r>
              <a:r>
                <a:rPr lang="en-US" sz="1200" dirty="0"/>
                <a:t> contaminant nuclides </a:t>
              </a:r>
              <a:r>
                <a:rPr lang="en-US" sz="1200" dirty="0" smtClean="0"/>
                <a:t>expected at </a:t>
              </a:r>
              <a:r>
                <a:rPr lang="en-US" sz="1200" dirty="0"/>
                <a:t>EOB inside </a:t>
              </a:r>
              <a:r>
                <a:rPr lang="en-US" sz="1200" baseline="30000" dirty="0" smtClean="0"/>
                <a:t>100</a:t>
              </a:r>
              <a:r>
                <a:rPr lang="en-US" sz="1200" dirty="0" smtClean="0"/>
                <a:t>Mo samples</a:t>
              </a:r>
            </a:p>
            <a:p>
              <a:pPr algn="l" eaLnBrk="1" hangingPunct="1">
                <a:spcBef>
                  <a:spcPct val="50000"/>
                </a:spcBef>
              </a:pPr>
              <a:r>
                <a:rPr lang="en-US" sz="1600" u="sng" dirty="0" smtClean="0">
                  <a:solidFill>
                    <a:srgbClr val="FF0000"/>
                  </a:solidFill>
                </a:rPr>
                <a:t>Medium term (2013)</a:t>
              </a:r>
              <a:r>
                <a:rPr lang="en-US" sz="1600" dirty="0" smtClean="0"/>
                <a:t>: </a:t>
              </a:r>
            </a:p>
            <a:p>
              <a:pPr marL="171450" indent="-171450" algn="l" eaLnBrk="1" hangingPunct="1">
                <a:lnSpc>
                  <a:spcPts val="1400"/>
                </a:lnSpc>
                <a:spcBef>
                  <a:spcPct val="50000"/>
                </a:spcBef>
                <a:buFont typeface="Arial" charset="0"/>
                <a:buChar char="•"/>
              </a:pPr>
              <a:r>
                <a:rPr lang="en-US" sz="1200" b="1" baseline="30000" dirty="0" smtClean="0"/>
                <a:t>100</a:t>
              </a:r>
              <a:r>
                <a:rPr lang="en-US" sz="1200" b="1" dirty="0" smtClean="0"/>
                <a:t>Mo(</a:t>
              </a:r>
              <a:r>
                <a:rPr lang="en-US" sz="1200" b="1" dirty="0" err="1" smtClean="0"/>
                <a:t>p,xn</a:t>
              </a:r>
              <a:r>
                <a:rPr lang="en-US" sz="1200" b="1" dirty="0" smtClean="0"/>
                <a:t>)XX excitation functions experimental measurements </a:t>
              </a:r>
              <a:r>
                <a:rPr lang="en-US" sz="1200" dirty="0" smtClean="0"/>
                <a:t>related </a:t>
              </a:r>
              <a:r>
                <a:rPr lang="en-US" sz="1200" dirty="0"/>
                <a:t>to accelerator-based </a:t>
              </a:r>
              <a:r>
                <a:rPr lang="en-US" sz="1200" baseline="30000" dirty="0"/>
                <a:t>99m</a:t>
              </a:r>
              <a:r>
                <a:rPr lang="en-US" sz="1200" dirty="0"/>
                <a:t>Tc production, using </a:t>
              </a:r>
              <a:r>
                <a:rPr lang="en-US" sz="1200" baseline="30000" dirty="0" smtClean="0"/>
                <a:t>100</a:t>
              </a:r>
              <a:r>
                <a:rPr lang="en-US" sz="1200" dirty="0" smtClean="0"/>
                <a:t>Mo-enriched samples. GOAL: produce and/or extend nuclear data better than available in EXFOR database reducing current uncertainties (mainly for </a:t>
              </a:r>
              <a:r>
                <a:rPr lang="en-US" sz="1200" baseline="30000" dirty="0" smtClean="0"/>
                <a:t>99m+g</a:t>
              </a:r>
              <a:r>
                <a:rPr lang="en-US" sz="1200" dirty="0" smtClean="0"/>
                <a:t>Tc ,  see former (2011-2012) APOTEMA project presentations)  </a:t>
              </a:r>
            </a:p>
            <a:p>
              <a:pPr marL="171450" indent="-171450" algn="l" eaLnBrk="1" hangingPunct="1">
                <a:lnSpc>
                  <a:spcPts val="1400"/>
                </a:lnSpc>
                <a:spcBef>
                  <a:spcPct val="50000"/>
                </a:spcBef>
                <a:buFont typeface="Arial" charset="0"/>
                <a:buChar char="•"/>
              </a:pPr>
              <a:r>
                <a:rPr lang="en-US" sz="1200" dirty="0"/>
                <a:t>First </a:t>
              </a:r>
              <a:r>
                <a:rPr lang="en-US" sz="1200" b="1" baseline="30000" dirty="0">
                  <a:solidFill>
                    <a:srgbClr val="FF0000"/>
                  </a:solidFill>
                </a:rPr>
                <a:t>100</a:t>
              </a:r>
              <a:r>
                <a:rPr lang="en-US" sz="1200" b="1" dirty="0">
                  <a:solidFill>
                    <a:srgbClr val="FF0000"/>
                  </a:solidFill>
                </a:rPr>
                <a:t>Mo-enriched ( 99.05%</a:t>
              </a:r>
              <a:r>
                <a:rPr lang="en-US" sz="1200" b="1" dirty="0"/>
                <a:t>) moly foils irradiation</a:t>
              </a:r>
              <a:r>
                <a:rPr lang="en-US" sz="1200" dirty="0"/>
                <a:t> </a:t>
              </a:r>
              <a:r>
                <a:rPr lang="it-IT" sz="1200" dirty="0">
                  <a:sym typeface="Wingdings" pitchFamily="2" charset="2"/>
                </a:rPr>
                <a:t> </a:t>
              </a:r>
              <a:r>
                <a:rPr lang="en-US" sz="1200" b="1" baseline="30000" dirty="0"/>
                <a:t>99m+g</a:t>
              </a:r>
              <a:r>
                <a:rPr lang="en-US" sz="1200" b="1" dirty="0"/>
                <a:t>Tc/</a:t>
              </a:r>
              <a:r>
                <a:rPr lang="en-US" sz="1200" b="1" baseline="30000" dirty="0"/>
                <a:t>99</a:t>
              </a:r>
              <a:r>
                <a:rPr lang="en-US" sz="1200" b="1" dirty="0"/>
                <a:t>Mo </a:t>
              </a:r>
              <a:r>
                <a:rPr lang="en-US" sz="1200" dirty="0"/>
                <a:t>production</a:t>
              </a:r>
              <a:r>
                <a:rPr lang="en-US" sz="1200" b="1" dirty="0"/>
                <a:t> </a:t>
              </a:r>
              <a:r>
                <a:rPr lang="en-US" sz="1200" dirty="0"/>
                <a:t>in </a:t>
              </a:r>
              <a:r>
                <a:rPr lang="en-US" sz="1200" b="1" dirty="0"/>
                <a:t>small quantities for chemical separation/purification </a:t>
              </a:r>
              <a:r>
                <a:rPr lang="en-US" sz="1200" b="1" dirty="0" smtClean="0"/>
                <a:t>processes. </a:t>
              </a:r>
              <a:r>
                <a:rPr lang="en-US" sz="1200" dirty="0"/>
                <a:t>A</a:t>
              </a:r>
              <a:r>
                <a:rPr lang="en-US" sz="1200" dirty="0" smtClean="0"/>
                <a:t>ssessment </a:t>
              </a:r>
              <a:r>
                <a:rPr lang="en-US" sz="1200" dirty="0"/>
                <a:t>of </a:t>
              </a:r>
              <a:r>
                <a:rPr lang="en-US" sz="1200" b="1" dirty="0"/>
                <a:t>contaminants  </a:t>
              </a:r>
              <a:r>
                <a:rPr lang="en-US" sz="1200" dirty="0"/>
                <a:t>(including other </a:t>
              </a:r>
              <a:r>
                <a:rPr lang="en-US" sz="1200" dirty="0" err="1"/>
                <a:t>Tc</a:t>
              </a:r>
              <a:r>
                <a:rPr lang="en-US" sz="1200" dirty="0"/>
                <a:t> isotopes </a:t>
              </a:r>
              <a:r>
                <a:rPr lang="en-US" sz="1200" dirty="0" smtClean="0"/>
                <a:t>yielded). RCP and QC required tests</a:t>
              </a:r>
              <a:endParaRPr lang="it-IT" sz="1200" dirty="0"/>
            </a:p>
            <a:p>
              <a:pPr marL="171450" indent="-171450" algn="l" eaLnBrk="1" hangingPunct="1">
                <a:lnSpc>
                  <a:spcPts val="1400"/>
                </a:lnSpc>
                <a:spcBef>
                  <a:spcPct val="50000"/>
                </a:spcBef>
                <a:buFont typeface="Arial" charset="0"/>
                <a:buChar char="•"/>
              </a:pPr>
              <a:r>
                <a:rPr lang="en-US" sz="1200" dirty="0" smtClean="0"/>
                <a:t>High power target holder: start </a:t>
              </a:r>
              <a:r>
                <a:rPr lang="en-US" sz="1200" b="1" dirty="0" smtClean="0"/>
                <a:t>design activities aimed at prototype  construction</a:t>
              </a:r>
              <a:endParaRPr lang="en-US" sz="1200" dirty="0"/>
            </a:p>
            <a:p>
              <a:pPr algn="l" eaLnBrk="1" hangingPunct="1">
                <a:spcBef>
                  <a:spcPct val="50000"/>
                </a:spcBef>
              </a:pPr>
              <a:r>
                <a:rPr lang="en-US" sz="1400" u="sng" dirty="0" smtClean="0">
                  <a:solidFill>
                    <a:srgbClr val="FF0000"/>
                  </a:solidFill>
                </a:rPr>
                <a:t>Long term (2014)</a:t>
              </a:r>
              <a:r>
                <a:rPr lang="en-US" sz="1400" dirty="0" smtClean="0">
                  <a:solidFill>
                    <a:srgbClr val="000000"/>
                  </a:solidFill>
                </a:rPr>
                <a:t>: </a:t>
              </a:r>
            </a:p>
            <a:p>
              <a:pPr marL="171450" indent="-171450" algn="l" eaLnBrk="1" hangingPunct="1">
                <a:lnSpc>
                  <a:spcPts val="1400"/>
                </a:lnSpc>
                <a:spcBef>
                  <a:spcPct val="50000"/>
                </a:spcBef>
                <a:buFont typeface="Arial" charset="0"/>
                <a:buChar char="•"/>
              </a:pPr>
              <a:r>
                <a:rPr lang="en-US" sz="1200" b="1" dirty="0" smtClean="0"/>
                <a:t>Extension </a:t>
              </a:r>
              <a:r>
                <a:rPr lang="en-US" sz="1200" b="1" dirty="0"/>
                <a:t>of excitation functions experimental </a:t>
              </a:r>
              <a:r>
                <a:rPr lang="en-US" sz="1200" b="1" dirty="0" smtClean="0"/>
                <a:t>measurements</a:t>
              </a:r>
              <a:r>
                <a:rPr lang="en-US" sz="1200" dirty="0" smtClean="0"/>
                <a:t>: </a:t>
              </a:r>
              <a:r>
                <a:rPr lang="en-US" sz="1200" dirty="0"/>
                <a:t>First </a:t>
              </a:r>
              <a:r>
                <a:rPr lang="en-US" sz="1200" b="1" baseline="30000" dirty="0" smtClean="0"/>
                <a:t>99g</a:t>
              </a:r>
              <a:r>
                <a:rPr lang="en-US" sz="1200" b="1" dirty="0" smtClean="0"/>
                <a:t>Tc excitation functions </a:t>
              </a:r>
              <a:r>
                <a:rPr lang="en-US" sz="1200" dirty="0" smtClean="0"/>
                <a:t>experimental measurements above 18 MeV to benchmark theoretical data (TENDL2012).</a:t>
              </a:r>
            </a:p>
            <a:p>
              <a:pPr marL="171450" indent="-171450" algn="l" eaLnBrk="1" hangingPunct="1">
                <a:lnSpc>
                  <a:spcPts val="1400"/>
                </a:lnSpc>
                <a:spcBef>
                  <a:spcPct val="50000"/>
                </a:spcBef>
                <a:buFont typeface="Arial" charset="0"/>
                <a:buChar char="•"/>
              </a:pPr>
              <a:r>
                <a:rPr lang="en-US" sz="1200" dirty="0" smtClean="0"/>
                <a:t>Accelerator- produced </a:t>
              </a:r>
              <a:r>
                <a:rPr lang="en-US" sz="1200" baseline="30000" dirty="0" smtClean="0"/>
                <a:t>99m</a:t>
              </a:r>
              <a:r>
                <a:rPr lang="en-US" sz="1200" dirty="0" smtClean="0"/>
                <a:t>Tc </a:t>
              </a:r>
              <a:r>
                <a:rPr lang="en-US" sz="1200" dirty="0"/>
                <a:t>for first radiopharmaceutical labeling tests </a:t>
              </a:r>
              <a:r>
                <a:rPr lang="en-US" sz="1200" dirty="0" smtClean="0"/>
                <a:t>(Possible </a:t>
              </a:r>
              <a:r>
                <a:rPr lang="en-US" sz="1200" dirty="0"/>
                <a:t>in vivo imaging </a:t>
              </a:r>
              <a:r>
                <a:rPr lang="en-US" sz="1200" dirty="0" smtClean="0"/>
                <a:t>analyses?);</a:t>
              </a:r>
            </a:p>
            <a:p>
              <a:pPr marL="171450" indent="-171450" algn="l" eaLnBrk="1" hangingPunct="1">
                <a:lnSpc>
                  <a:spcPts val="1400"/>
                </a:lnSpc>
                <a:spcBef>
                  <a:spcPct val="50000"/>
                </a:spcBef>
                <a:buFont typeface="Arial" charset="0"/>
                <a:buChar char="•"/>
              </a:pPr>
              <a:r>
                <a:rPr lang="en-US" sz="1200" dirty="0" smtClean="0"/>
                <a:t>Preliminary </a:t>
              </a:r>
              <a:r>
                <a:rPr lang="en-US" sz="1200" b="1" dirty="0"/>
                <a:t>thermo-mechanical </a:t>
              </a:r>
              <a:r>
                <a:rPr lang="en-US" sz="1200" b="1" dirty="0" smtClean="0"/>
                <a:t>tests (</a:t>
              </a:r>
              <a:r>
                <a:rPr lang="en-US" sz="1200" dirty="0" smtClean="0"/>
                <a:t>few kW but 500W/cm</a:t>
              </a:r>
              <a:r>
                <a:rPr lang="en-US" sz="1200" baseline="30000" dirty="0" smtClean="0"/>
                <a:t>2</a:t>
              </a:r>
              <a:r>
                <a:rPr lang="en-US" sz="1200" dirty="0" smtClean="0"/>
                <a:t>) </a:t>
              </a:r>
              <a:r>
                <a:rPr lang="en-US" sz="1200" dirty="0"/>
                <a:t>at Pavia and/or JRC-</a:t>
              </a:r>
              <a:r>
                <a:rPr lang="en-US" sz="1200" dirty="0" err="1"/>
                <a:t>Ispra</a:t>
              </a:r>
              <a:r>
                <a:rPr lang="en-US" sz="1200" dirty="0"/>
                <a:t> </a:t>
              </a:r>
              <a:r>
                <a:rPr lang="en-US" sz="1200" dirty="0" smtClean="0"/>
                <a:t>cyclotrons</a:t>
              </a:r>
              <a:endParaRPr lang="en-US" sz="1300" dirty="0">
                <a:solidFill>
                  <a:srgbClr val="000000"/>
                </a:solidFill>
              </a:endParaRPr>
            </a:p>
          </p:txBody>
        </p:sp>
        <p:sp>
          <p:nvSpPr>
            <p:cNvPr id="31749" name="Text Box 14"/>
            <p:cNvSpPr txBox="1">
              <a:spLocks noChangeArrowheads="1"/>
            </p:cNvSpPr>
            <p:nvPr/>
          </p:nvSpPr>
          <p:spPr bwMode="auto">
            <a:xfrm>
              <a:off x="32" y="2246"/>
              <a:ext cx="953" cy="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spcBef>
                  <a:spcPct val="50000"/>
                </a:spcBef>
              </a:pPr>
              <a:r>
                <a:rPr lang="it-IT" sz="1800" dirty="0" smtClean="0"/>
                <a:t>Scheduled Experimental activities </a:t>
              </a:r>
              <a:endParaRPr lang="it-IT" sz="1800" dirty="0"/>
            </a:p>
          </p:txBody>
        </p:sp>
      </p:grpSp>
      <p:sp>
        <p:nvSpPr>
          <p:cNvPr id="15" name="Rounded Rectangle 14"/>
          <p:cNvSpPr/>
          <p:nvPr/>
        </p:nvSpPr>
        <p:spPr bwMode="auto">
          <a:xfrm>
            <a:off x="1541935" y="5181600"/>
            <a:ext cx="7449665" cy="1165860"/>
          </a:xfrm>
          <a:prstGeom prst="roundRect">
            <a:avLst/>
          </a:prstGeom>
          <a:solidFill>
            <a:srgbClr val="FFFF99">
              <a:alpha val="18824"/>
            </a:srgb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31748" name="Rectangle 32"/>
          <p:cNvSpPr>
            <a:spLocks noChangeArrowheads="1"/>
          </p:cNvSpPr>
          <p:nvPr/>
        </p:nvSpPr>
        <p:spPr bwMode="auto">
          <a:xfrm>
            <a:off x="917939" y="214313"/>
            <a:ext cx="7487443" cy="46166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400" b="1" dirty="0" smtClean="0"/>
              <a:t>APOTEMA project main items: June 2013 update </a:t>
            </a:r>
            <a:r>
              <a:rPr lang="it-IT" sz="2200" dirty="0" smtClean="0"/>
              <a:t> </a:t>
            </a:r>
            <a:endParaRPr lang="it-IT" sz="2200" dirty="0"/>
          </a:p>
        </p:txBody>
      </p:sp>
      <p:sp>
        <p:nvSpPr>
          <p:cNvPr id="3" name="TextBox 2"/>
          <p:cNvSpPr txBox="1"/>
          <p:nvPr/>
        </p:nvSpPr>
        <p:spPr>
          <a:xfrm rot="20427921">
            <a:off x="83313" y="1319354"/>
            <a:ext cx="1716311" cy="954107"/>
          </a:xfrm>
          <a:prstGeom prst="rect">
            <a:avLst/>
          </a:prstGeom>
          <a:noFill/>
        </p:spPr>
        <p:txBody>
          <a:bodyPr wrap="square" rtlCol="0">
            <a:spAutoFit/>
          </a:bodyPr>
          <a:lstStyle/>
          <a:p>
            <a:r>
              <a:rPr lang="it-IT" sz="2800" dirty="0" smtClean="0">
                <a:solidFill>
                  <a:srgbClr val="0070C0"/>
                </a:solidFill>
              </a:rPr>
              <a:t>Work  done</a:t>
            </a:r>
            <a:endParaRPr lang="it-IT" sz="1400" dirty="0">
              <a:solidFill>
                <a:srgbClr val="0070C0"/>
              </a:solidFill>
            </a:endParaRPr>
          </a:p>
        </p:txBody>
      </p:sp>
      <p:sp>
        <p:nvSpPr>
          <p:cNvPr id="19" name="TextBox 18"/>
          <p:cNvSpPr txBox="1"/>
          <p:nvPr/>
        </p:nvSpPr>
        <p:spPr>
          <a:xfrm rot="20427921">
            <a:off x="78274" y="3790644"/>
            <a:ext cx="1784958" cy="954107"/>
          </a:xfrm>
          <a:prstGeom prst="rect">
            <a:avLst/>
          </a:prstGeom>
          <a:noFill/>
        </p:spPr>
        <p:txBody>
          <a:bodyPr wrap="square" rtlCol="0">
            <a:spAutoFit/>
          </a:bodyPr>
          <a:lstStyle/>
          <a:p>
            <a:r>
              <a:rPr lang="it-IT" sz="2800" dirty="0" smtClean="0">
                <a:solidFill>
                  <a:srgbClr val="0070C0"/>
                </a:solidFill>
              </a:rPr>
              <a:t>Work in progress..</a:t>
            </a:r>
            <a:endParaRPr lang="it-IT" sz="1400" dirty="0">
              <a:solidFill>
                <a:srgbClr val="0070C0"/>
              </a:solidFill>
            </a:endParaRPr>
          </a:p>
        </p:txBody>
      </p:sp>
      <p:sp>
        <p:nvSpPr>
          <p:cNvPr id="11" name="Rectangle 10"/>
          <p:cNvSpPr/>
          <p:nvPr/>
        </p:nvSpPr>
        <p:spPr>
          <a:xfrm rot="20215529">
            <a:off x="14847" y="2171492"/>
            <a:ext cx="2501006" cy="307777"/>
          </a:xfrm>
          <a:prstGeom prst="rect">
            <a:avLst/>
          </a:prstGeom>
        </p:spPr>
        <p:txBody>
          <a:bodyPr wrap="none">
            <a:spAutoFit/>
          </a:bodyPr>
          <a:lstStyle/>
          <a:p>
            <a:r>
              <a:rPr lang="it-IT" sz="1400" dirty="0">
                <a:solidFill>
                  <a:srgbClr val="0070C0"/>
                </a:solidFill>
              </a:rPr>
              <a:t>(see  </a:t>
            </a:r>
            <a:r>
              <a:rPr lang="it-IT" sz="1400" dirty="0" smtClean="0">
                <a:solidFill>
                  <a:srgbClr val="0070C0"/>
                </a:solidFill>
              </a:rPr>
              <a:t>also 2012 </a:t>
            </a:r>
            <a:r>
              <a:rPr lang="it-IT" sz="1400" dirty="0">
                <a:solidFill>
                  <a:srgbClr val="0070C0"/>
                </a:solidFill>
              </a:rPr>
              <a:t>presentation)</a:t>
            </a:r>
            <a:endParaRPr lang="it-IT" dirty="0"/>
          </a:p>
        </p:txBody>
      </p:sp>
      <p:sp>
        <p:nvSpPr>
          <p:cNvPr id="12" name="TextBox 11"/>
          <p:cNvSpPr txBox="1"/>
          <p:nvPr/>
        </p:nvSpPr>
        <p:spPr>
          <a:xfrm rot="20427921">
            <a:off x="30753" y="5182189"/>
            <a:ext cx="1928389" cy="1212640"/>
          </a:xfrm>
          <a:prstGeom prst="rect">
            <a:avLst/>
          </a:prstGeom>
          <a:noFill/>
        </p:spPr>
        <p:txBody>
          <a:bodyPr wrap="square" rtlCol="0">
            <a:spAutoFit/>
          </a:bodyPr>
          <a:lstStyle/>
          <a:p>
            <a:r>
              <a:rPr lang="it-IT" sz="2800" dirty="0" smtClean="0">
                <a:solidFill>
                  <a:srgbClr val="0070C0"/>
                </a:solidFill>
              </a:rPr>
              <a:t>Scheduled </a:t>
            </a:r>
            <a:r>
              <a:rPr lang="it-IT" sz="1400" dirty="0" smtClean="0">
                <a:solidFill>
                  <a:srgbClr val="0070C0"/>
                </a:solidFill>
              </a:rPr>
              <a:t>(subject to modifications..)</a:t>
            </a:r>
            <a:endParaRPr lang="it-IT" sz="1400" dirty="0"/>
          </a:p>
          <a:p>
            <a:endParaRPr lang="it-IT" sz="14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533400"/>
          </a:xfrm>
        </p:spPr>
        <p:txBody>
          <a:bodyPr>
            <a:noAutofit/>
          </a:bodyPr>
          <a:lstStyle/>
          <a:p>
            <a:pPr marL="0" lvl="0" indent="0">
              <a:buNone/>
            </a:pPr>
            <a:r>
              <a:rPr lang="en-US" sz="2400" dirty="0" smtClean="0">
                <a:solidFill>
                  <a:srgbClr val="FF0000"/>
                </a:solidFill>
              </a:rPr>
              <a:t>PLANNED </a:t>
            </a:r>
            <a:r>
              <a:rPr lang="en-US" sz="2400" dirty="0">
                <a:solidFill>
                  <a:srgbClr val="FF0000"/>
                </a:solidFill>
              </a:rPr>
              <a:t>ACTIVITIES for </a:t>
            </a:r>
            <a:r>
              <a:rPr lang="en-US" sz="2400" dirty="0" smtClean="0">
                <a:solidFill>
                  <a:srgbClr val="FF0000"/>
                </a:solidFill>
              </a:rPr>
              <a:t>2014 </a:t>
            </a:r>
            <a:r>
              <a:rPr lang="en-US" sz="2400" dirty="0">
                <a:solidFill>
                  <a:srgbClr val="FF0000"/>
                </a:solidFill>
              </a:rPr>
              <a:t>and </a:t>
            </a:r>
            <a:r>
              <a:rPr lang="en-US" sz="2400" dirty="0" smtClean="0">
                <a:solidFill>
                  <a:srgbClr val="FF0000"/>
                </a:solidFill>
              </a:rPr>
              <a:t>budget quotation financial </a:t>
            </a:r>
            <a:r>
              <a:rPr lang="en-US" sz="2400" dirty="0">
                <a:solidFill>
                  <a:srgbClr val="FF0000"/>
                </a:solidFill>
              </a:rPr>
              <a:t>request</a:t>
            </a:r>
            <a:endParaRPr lang="it-IT" sz="2400" dirty="0">
              <a:solidFill>
                <a:srgbClr val="FF0000"/>
              </a:solidFill>
            </a:endParaRPr>
          </a:p>
          <a:p>
            <a:pPr marL="0" indent="0">
              <a:buNone/>
            </a:pPr>
            <a:r>
              <a:rPr lang="en-GB" dirty="0"/>
              <a:t> </a:t>
            </a:r>
            <a:endParaRPr lang="it-IT"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30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96040044"/>
              </p:ext>
            </p:extLst>
          </p:nvPr>
        </p:nvGraphicFramePr>
        <p:xfrm>
          <a:off x="457200" y="1905001"/>
          <a:ext cx="8229601" cy="4050854"/>
        </p:xfrm>
        <a:graphic>
          <a:graphicData uri="http://schemas.openxmlformats.org/drawingml/2006/table">
            <a:tbl>
              <a:tblPr firstRow="1" bandRow="1">
                <a:tableStyleId>{912C8C85-51F0-491E-9774-3900AFEF0FD7}</a:tableStyleId>
              </a:tblPr>
              <a:tblGrid>
                <a:gridCol w="3850547"/>
                <a:gridCol w="3095538"/>
                <a:gridCol w="1283516"/>
              </a:tblGrid>
              <a:tr h="507442">
                <a:tc>
                  <a:txBody>
                    <a:bodyPr/>
                    <a:lstStyle/>
                    <a:p>
                      <a:pPr algn="just"/>
                      <a:r>
                        <a:rPr lang="it-IT" sz="1400" dirty="0" smtClean="0"/>
                        <a:t>Item</a:t>
                      </a:r>
                      <a:endParaRPr lang="it-IT" sz="1400" dirty="0"/>
                    </a:p>
                  </a:txBody>
                  <a:tcPr anchor="ctr"/>
                </a:tc>
                <a:tc>
                  <a:txBody>
                    <a:bodyPr/>
                    <a:lstStyle/>
                    <a:p>
                      <a:pPr algn="just"/>
                      <a:r>
                        <a:rPr lang="it-IT" sz="1400" dirty="0" smtClean="0"/>
                        <a:t>What</a:t>
                      </a:r>
                      <a:r>
                        <a:rPr lang="it-IT" sz="1400" baseline="0" dirty="0" smtClean="0"/>
                        <a:t> is needed</a:t>
                      </a:r>
                      <a:endParaRPr lang="it-IT" sz="14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Estimated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Cost</a:t>
                      </a:r>
                      <a:endParaRPr lang="it-IT" sz="1400" dirty="0"/>
                    </a:p>
                  </a:txBody>
                  <a:tcPr anchor="ctr"/>
                </a:tc>
              </a:tr>
              <a:tr h="123443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200" dirty="0" smtClean="0"/>
                        <a:t>1. Products for chemical separation-purification processes of accelerator-produced </a:t>
                      </a:r>
                      <a:r>
                        <a:rPr lang="it-IT" sz="1200" baseline="30000" dirty="0" smtClean="0"/>
                        <a:t>99m</a:t>
                      </a:r>
                      <a:r>
                        <a:rPr lang="it-IT" sz="1200" baseline="0" dirty="0" smtClean="0"/>
                        <a:t>Tc</a:t>
                      </a:r>
                      <a:endParaRPr lang="it-IT" sz="1200" kern="1200" dirty="0" smtClean="0">
                        <a:solidFill>
                          <a:schemeClr val="tx1"/>
                        </a:solidFill>
                        <a:effectLst/>
                        <a:latin typeface="+mn-lt"/>
                        <a:ea typeface="+mn-ea"/>
                        <a:cs typeface="+mn-cs"/>
                      </a:endParaRPr>
                    </a:p>
                  </a:txBody>
                  <a:tcPr anchor="ctr">
                    <a:lnB w="12700" cap="flat" cmpd="sng" algn="ctr">
                      <a:solidFill>
                        <a:schemeClr val="tx1"/>
                      </a:solidFill>
                      <a:prstDash val="solid"/>
                      <a:round/>
                      <a:headEnd type="none" w="med" len="med"/>
                      <a:tailEnd type="none" w="med" len="med"/>
                    </a:lnB>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chemical reagents,</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glassware standards,</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t>standards, </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t>exchange </a:t>
                      </a:r>
                      <a:r>
                        <a:rPr lang="fr-FR" sz="1200" dirty="0" err="1" smtClean="0"/>
                        <a:t>resin</a:t>
                      </a:r>
                      <a:r>
                        <a:rPr lang="fr-FR" sz="1200" dirty="0" smtClean="0"/>
                        <a:t>, </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t>columns</a:t>
                      </a:r>
                      <a:r>
                        <a:rPr lang="fr-FR" sz="1200" dirty="0" smtClean="0"/>
                        <a:t>, etc. ..</a:t>
                      </a:r>
                      <a:endParaRPr lang="en-US" sz="1200" dirty="0" smtClean="0"/>
                    </a:p>
                  </a:txBody>
                  <a:tcPr anchor="ctr"/>
                </a:tc>
                <a:tc>
                  <a:txBody>
                    <a:bodyPr/>
                    <a:lstStyle/>
                    <a:p>
                      <a:pPr algn="l"/>
                      <a:r>
                        <a:rPr lang="en-GB" sz="1200" b="1" kern="1200" dirty="0" smtClean="0">
                          <a:solidFill>
                            <a:schemeClr val="tx1"/>
                          </a:solidFill>
                          <a:effectLst/>
                          <a:latin typeface="+mn-lt"/>
                          <a:ea typeface="+mn-ea"/>
                          <a:cs typeface="+mn-cs"/>
                        </a:rPr>
                        <a:t>7 k€</a:t>
                      </a:r>
                      <a:endParaRPr lang="it-IT" sz="1200" dirty="0"/>
                    </a:p>
                  </a:txBody>
                  <a:tcPr anchor="ctr"/>
                </a:tc>
              </a:tr>
              <a:tr h="5334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2.</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Radioactive</a:t>
                      </a:r>
                      <a:r>
                        <a:rPr lang="it-IT" sz="1200" kern="1200" baseline="0" dirty="0" smtClean="0">
                          <a:solidFill>
                            <a:schemeClr val="tx1"/>
                          </a:solidFill>
                          <a:effectLst/>
                          <a:latin typeface="+mn-lt"/>
                          <a:ea typeface="+mn-ea"/>
                          <a:cs typeface="+mn-cs"/>
                        </a:rPr>
                        <a:t> transport service</a:t>
                      </a:r>
                      <a:endParaRPr lang="it-IT" sz="1200" kern="1200" dirty="0" smtClean="0">
                        <a:solidFill>
                          <a:schemeClr val="tx1"/>
                        </a:solidFill>
                        <a:effectLst/>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Irradiations to JRC</a:t>
                      </a:r>
                      <a:r>
                        <a:rPr lang="en-US" sz="1200" baseline="0" dirty="0" smtClean="0"/>
                        <a:t> </a:t>
                      </a:r>
                      <a:r>
                        <a:rPr lang="en-US" sz="1200" baseline="0" dirty="0" err="1" smtClean="0"/>
                        <a:t>Ispra</a:t>
                      </a:r>
                      <a:r>
                        <a:rPr lang="en-US" sz="1200" baseline="0" dirty="0" smtClean="0"/>
                        <a:t> to LENA Pavia</a:t>
                      </a:r>
                      <a:endParaRPr lang="en-US" sz="12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2 k€</a:t>
                      </a:r>
                      <a:endParaRPr lang="it-IT" sz="1200" dirty="0"/>
                    </a:p>
                  </a:txBody>
                  <a:tcPr anchor="ctr"/>
                </a:tc>
              </a:tr>
              <a:tr h="776088">
                <a:tc rowSpan="2">
                  <a:txBody>
                    <a:bodyPr/>
                    <a:lstStyle/>
                    <a:p>
                      <a:pPr algn="just"/>
                      <a:r>
                        <a:rPr lang="it-IT" sz="1200" dirty="0" smtClean="0"/>
                        <a:t>2. Travels to perform experiments </a:t>
                      </a:r>
                      <a:endParaRPr lang="it-IT" sz="1200" dirty="0"/>
                    </a:p>
                  </a:txBody>
                  <a:tcPr anchor="ctr">
                    <a:lnT w="12700" cap="flat" cmpd="sng" algn="ctr">
                      <a:solidFill>
                        <a:schemeClr val="tx1"/>
                      </a:solidFill>
                      <a:prstDash val="solid"/>
                      <a:round/>
                      <a:headEnd type="none" w="med" len="med"/>
                      <a:tailEnd type="none" w="med" len="med"/>
                    </a:lnT>
                  </a:tcPr>
                </a:tc>
                <a:tc>
                  <a:txBody>
                    <a:bodyPr/>
                    <a:lstStyle/>
                    <a:p>
                      <a:pPr algn="just"/>
                      <a:r>
                        <a:rPr lang="it-IT" sz="1200" dirty="0" smtClean="0"/>
                        <a:t>Domestic between</a:t>
                      </a:r>
                      <a:r>
                        <a:rPr lang="it-IT" sz="1200" baseline="0" dirty="0" smtClean="0"/>
                        <a:t> Pavia and Milan, Legnaro, Ferrara, Rome</a:t>
                      </a:r>
                      <a:r>
                        <a:rPr lang="it-IT" sz="1200" dirty="0" smtClean="0"/>
                        <a:t> </a:t>
                      </a:r>
                      <a:endParaRPr lang="it-IT" sz="1200" dirty="0"/>
                    </a:p>
                  </a:txBody>
                  <a:tcPr anchor="ctr"/>
                </a:tc>
                <a:tc>
                  <a:txBody>
                    <a:bodyPr/>
                    <a:lstStyle/>
                    <a:p>
                      <a:pPr algn="l"/>
                      <a:r>
                        <a:rPr lang="it-IT" sz="1200" b="1" dirty="0" smtClean="0"/>
                        <a:t>3.0 k€</a:t>
                      </a:r>
                      <a:endParaRPr lang="it-IT" sz="1200" b="1" dirty="0"/>
                    </a:p>
                  </a:txBody>
                  <a:tcPr anchor="ctr"/>
                </a:tc>
              </a:tr>
              <a:tr h="988767">
                <a:tc vMerge="1">
                  <a:txBody>
                    <a:bodyPr/>
                    <a:lstStyle/>
                    <a:p>
                      <a:pPr algn="just"/>
                      <a:endParaRPr lang="it-IT" sz="1100" dirty="0"/>
                    </a:p>
                  </a:txBody>
                  <a:tcPr anchor="ctr"/>
                </a:tc>
                <a:tc>
                  <a:txBody>
                    <a:bodyPr/>
                    <a:lstStyle/>
                    <a:p>
                      <a:pPr algn="just"/>
                      <a:r>
                        <a:rPr lang="en-US" sz="1200" dirty="0" smtClean="0"/>
                        <a:t>International travels (</a:t>
                      </a:r>
                      <a:r>
                        <a:rPr lang="en-US" sz="1200" dirty="0" err="1" smtClean="0"/>
                        <a:t>Arronax</a:t>
                      </a:r>
                      <a:r>
                        <a:rPr lang="en-US" sz="1200" dirty="0" smtClean="0"/>
                        <a:t>)</a:t>
                      </a:r>
                      <a:endParaRPr lang="it-IT" sz="1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1" dirty="0" smtClean="0"/>
                        <a:t>5.0 k€</a:t>
                      </a:r>
                      <a:endParaRPr lang="it-IT" sz="1200" dirty="0"/>
                    </a:p>
                  </a:txBody>
                  <a:tcPr anchor="ctr"/>
                </a:tc>
              </a:tr>
            </a:tbl>
          </a:graphicData>
        </a:graphic>
      </p:graphicFrame>
      <p:sp>
        <p:nvSpPr>
          <p:cNvPr id="7" name="Title 4"/>
          <p:cNvSpPr>
            <a:spLocks noGrp="1"/>
          </p:cNvSpPr>
          <p:nvPr>
            <p:ph type="title"/>
          </p:nvPr>
        </p:nvSpPr>
        <p:spPr>
          <a:xfrm>
            <a:off x="457200" y="274638"/>
            <a:ext cx="8229600" cy="1143000"/>
          </a:xfrm>
          <a:prstGeom prst="rect">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INFN-PV</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47940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D916FEA-65B7-4C0B-88BC-EFB729DEB0DF}" type="slidenum">
              <a:rPr lang="en-US" smtClean="0"/>
              <a:pPr/>
              <a:t>31</a:t>
            </a:fld>
            <a:endParaRPr lang="en-US"/>
          </a:p>
        </p:txBody>
      </p:sp>
      <p:sp>
        <p:nvSpPr>
          <p:cNvPr id="6" name="Rectangle 5"/>
          <p:cNvSpPr/>
          <p:nvPr/>
        </p:nvSpPr>
        <p:spPr>
          <a:xfrm>
            <a:off x="1676400" y="2362200"/>
            <a:ext cx="6019800" cy="1446550"/>
          </a:xfrm>
          <a:prstGeom prst="rect">
            <a:avLst/>
          </a:prstGeom>
          <a:solidFill>
            <a:srgbClr val="FF0000"/>
          </a:solidFill>
          <a:effectLst>
            <a:innerShdw blurRad="114300">
              <a:prstClr val="black"/>
            </a:innerShdw>
            <a:reflection blurRad="6350" stA="50000" endA="300" endPos="90000" dir="5400000" sy="-100000" algn="bl" rotWithShape="0"/>
          </a:effectLst>
          <a:scene3d>
            <a:camera prst="isometricOffAxis2Left"/>
            <a:lightRig rig="threePt" dir="t"/>
          </a:scene3d>
          <a:sp3d>
            <a:bevelT/>
          </a:sp3d>
        </p:spPr>
        <p:txBody>
          <a:bodyPr wrap="square">
            <a:spAutoFit/>
          </a:bodyPr>
          <a:lstStyle/>
          <a:p>
            <a:pPr marL="342900" indent="-342900">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Mi</a:t>
            </a: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new joining  2013 </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9945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33500"/>
            <a:ext cx="8153400" cy="4838700"/>
          </a:xfrm>
        </p:spPr>
        <p:txBody>
          <a:bodyPr>
            <a:normAutofit fontScale="85000" lnSpcReduction="10000"/>
          </a:bodyPr>
          <a:lstStyle/>
          <a:p>
            <a:pPr marL="0" indent="0" algn="just" eaLnBrk="1" fontAlgn="auto" hangingPunct="1">
              <a:lnSpc>
                <a:spcPct val="120000"/>
              </a:lnSpc>
              <a:spcBef>
                <a:spcPts val="0"/>
              </a:spcBef>
              <a:spcAft>
                <a:spcPts val="0"/>
              </a:spcAft>
              <a:buNone/>
            </a:pPr>
            <a:r>
              <a:rPr lang="en-US" sz="2400" kern="1200" dirty="0" smtClean="0">
                <a:solidFill>
                  <a:schemeClr val="accent2"/>
                </a:solidFill>
              </a:rPr>
              <a:t>2012-2013: external support to APOTEMA experiment </a:t>
            </a:r>
            <a:endParaRPr lang="en-US" sz="2400" kern="1200" baseline="30000" dirty="0" smtClean="0">
              <a:solidFill>
                <a:schemeClr val="accent2"/>
              </a:solidFill>
            </a:endParaRPr>
          </a:p>
          <a:p>
            <a:pPr marL="174625" indent="-174625" algn="just" eaLnBrk="1" fontAlgn="auto" hangingPunct="1">
              <a:lnSpc>
                <a:spcPct val="120000"/>
              </a:lnSpc>
              <a:spcBef>
                <a:spcPts val="0"/>
              </a:spcBef>
              <a:spcAft>
                <a:spcPts val="0"/>
              </a:spcAft>
            </a:pPr>
            <a:endParaRPr lang="en-US" sz="1800" kern="1200" dirty="0">
              <a:solidFill>
                <a:prstClr val="black"/>
              </a:solidFill>
            </a:endParaRPr>
          </a:p>
          <a:p>
            <a:pPr marL="174625" indent="-174625" algn="just" eaLnBrk="1" fontAlgn="auto" hangingPunct="1">
              <a:lnSpc>
                <a:spcPct val="120000"/>
              </a:lnSpc>
              <a:spcBef>
                <a:spcPts val="0"/>
              </a:spcBef>
              <a:spcAft>
                <a:spcPts val="0"/>
              </a:spcAft>
            </a:pPr>
            <a:r>
              <a:rPr lang="en-US" sz="1700" dirty="0"/>
              <a:t>6 </a:t>
            </a:r>
            <a:r>
              <a:rPr lang="en-US" sz="1700" dirty="0" smtClean="0"/>
              <a:t>irradiation runs </a:t>
            </a:r>
            <a:r>
              <a:rPr lang="en-US" sz="1700" dirty="0"/>
              <a:t>of </a:t>
            </a:r>
            <a:r>
              <a:rPr lang="en-US" sz="1700" dirty="0" smtClean="0"/>
              <a:t>thin, highly </a:t>
            </a:r>
            <a:r>
              <a:rPr lang="en-US" sz="1700" baseline="30000" dirty="0" smtClean="0"/>
              <a:t>100</a:t>
            </a:r>
            <a:r>
              <a:rPr lang="en-US" sz="1700" dirty="0" smtClean="0"/>
              <a:t>Mo-enriched molybdenum targets with protons beams </a:t>
            </a:r>
            <a:r>
              <a:rPr lang="en-US" sz="1700" dirty="0"/>
              <a:t>at the </a:t>
            </a:r>
            <a:r>
              <a:rPr lang="en-US" sz="1700" dirty="0" smtClean="0"/>
              <a:t>of </a:t>
            </a:r>
            <a:r>
              <a:rPr lang="en-US" sz="1700" dirty="0"/>
              <a:t>JRC </a:t>
            </a:r>
            <a:r>
              <a:rPr lang="en-US" sz="1700" dirty="0" err="1" smtClean="0"/>
              <a:t>Ispra</a:t>
            </a:r>
            <a:r>
              <a:rPr lang="en-US" sz="1700" dirty="0" smtClean="0"/>
              <a:t> cyclotron. Measurements performed </a:t>
            </a:r>
            <a:r>
              <a:rPr lang="en-US" sz="1700" dirty="0"/>
              <a:t>using high-resolution gamma spectrometry (</a:t>
            </a:r>
            <a:r>
              <a:rPr lang="en-US" sz="1700" dirty="0" err="1"/>
              <a:t>HPGe</a:t>
            </a:r>
            <a:r>
              <a:rPr lang="en-US" sz="1700" dirty="0"/>
              <a:t>) at the LASA - INFN </a:t>
            </a:r>
            <a:r>
              <a:rPr lang="en-US" sz="1700" dirty="0" err="1"/>
              <a:t>sez</a:t>
            </a:r>
            <a:r>
              <a:rPr lang="en-US" sz="1700" dirty="0"/>
              <a:t>. Milan and UNIMI of </a:t>
            </a:r>
            <a:r>
              <a:rPr lang="en-US" sz="1700" dirty="0" err="1"/>
              <a:t>Segrate</a:t>
            </a:r>
            <a:r>
              <a:rPr lang="en-US" sz="1700" dirty="0"/>
              <a:t> (MI</a:t>
            </a:r>
            <a:r>
              <a:rPr lang="en-US" sz="1700" dirty="0" smtClean="0"/>
              <a:t>).</a:t>
            </a:r>
          </a:p>
          <a:p>
            <a:pPr marL="174625" indent="-174625" algn="just" eaLnBrk="1" fontAlgn="auto" hangingPunct="1">
              <a:lnSpc>
                <a:spcPct val="120000"/>
              </a:lnSpc>
              <a:spcBef>
                <a:spcPts val="0"/>
              </a:spcBef>
              <a:spcAft>
                <a:spcPts val="0"/>
              </a:spcAft>
            </a:pPr>
            <a:endParaRPr lang="en-US" sz="1600" kern="1200" dirty="0">
              <a:solidFill>
                <a:prstClr val="black"/>
              </a:solidFill>
            </a:endParaRPr>
          </a:p>
          <a:p>
            <a:pPr marL="174625" indent="-174625" algn="just" eaLnBrk="1" fontAlgn="auto" hangingPunct="1">
              <a:lnSpc>
                <a:spcPct val="120000"/>
              </a:lnSpc>
              <a:spcBef>
                <a:spcPts val="0"/>
              </a:spcBef>
              <a:spcAft>
                <a:spcPts val="0"/>
              </a:spcAft>
            </a:pPr>
            <a:endParaRPr lang="en-US" sz="1800" kern="1200" dirty="0" smtClean="0">
              <a:solidFill>
                <a:prstClr val="black"/>
              </a:solidFill>
            </a:endParaRPr>
          </a:p>
          <a:p>
            <a:pPr marL="174625" indent="-174625" algn="just" eaLnBrk="1" fontAlgn="auto" hangingPunct="1">
              <a:lnSpc>
                <a:spcPct val="120000"/>
              </a:lnSpc>
              <a:spcBef>
                <a:spcPts val="0"/>
              </a:spcBef>
              <a:spcAft>
                <a:spcPts val="0"/>
              </a:spcAft>
            </a:pPr>
            <a:r>
              <a:rPr lang="en-US" sz="1700" dirty="0" smtClean="0"/>
              <a:t>Excitation functions and yield measurements on thin-target and assessment of thick-target yield at total/partial </a:t>
            </a:r>
            <a:r>
              <a:rPr lang="en-US" sz="1700" dirty="0"/>
              <a:t>absorption </a:t>
            </a:r>
            <a:r>
              <a:rPr lang="en-US" sz="1700" dirty="0" smtClean="0"/>
              <a:t>energy </a:t>
            </a:r>
            <a:r>
              <a:rPr lang="en-US" sz="1700" dirty="0"/>
              <a:t>up to 18 </a:t>
            </a:r>
            <a:r>
              <a:rPr lang="en-US" sz="1700" dirty="0" smtClean="0"/>
              <a:t>MeV for reactions:</a:t>
            </a:r>
          </a:p>
          <a:p>
            <a:pPr marL="174625" indent="-174625" algn="just" eaLnBrk="1" fontAlgn="auto" hangingPunct="1">
              <a:lnSpc>
                <a:spcPct val="120000"/>
              </a:lnSpc>
              <a:spcBef>
                <a:spcPts val="0"/>
              </a:spcBef>
              <a:spcAft>
                <a:spcPts val="0"/>
              </a:spcAft>
            </a:pPr>
            <a:endParaRPr lang="en-US" sz="1700" kern="1200" dirty="0">
              <a:solidFill>
                <a:prstClr val="black"/>
              </a:solidFill>
            </a:endParaRPr>
          </a:p>
          <a:p>
            <a:pPr>
              <a:buFont typeface="Wingdings" pitchFamily="2" charset="2"/>
              <a:buChar char="§"/>
              <a:defRPr/>
            </a:pPr>
            <a:r>
              <a:rPr lang="it-IT" sz="1700" baseline="30000" dirty="0"/>
              <a:t>100</a:t>
            </a:r>
            <a:r>
              <a:rPr lang="it-IT" sz="1700" dirty="0"/>
              <a:t>Mo(p,X)</a:t>
            </a:r>
            <a:r>
              <a:rPr lang="it-IT" sz="1700" baseline="30000" dirty="0"/>
              <a:t>99</a:t>
            </a:r>
            <a:r>
              <a:rPr lang="it-IT" sz="1700" dirty="0"/>
              <a:t>Mo</a:t>
            </a:r>
          </a:p>
          <a:p>
            <a:pPr>
              <a:buFont typeface="Wingdings" pitchFamily="2" charset="2"/>
              <a:buChar char="§"/>
              <a:defRPr/>
            </a:pPr>
            <a:r>
              <a:rPr lang="it-IT" sz="1700" baseline="30000" dirty="0" smtClean="0"/>
              <a:t>100</a:t>
            </a:r>
            <a:r>
              <a:rPr lang="it-IT" sz="1700" dirty="0" smtClean="0"/>
              <a:t>Mo(p,2n)</a:t>
            </a:r>
            <a:r>
              <a:rPr lang="it-IT" sz="1700" baseline="30000" dirty="0" smtClean="0"/>
              <a:t>99m</a:t>
            </a:r>
            <a:r>
              <a:rPr lang="it-IT" sz="1700" dirty="0" smtClean="0"/>
              <a:t>Tc</a:t>
            </a:r>
          </a:p>
          <a:p>
            <a:pPr>
              <a:buFont typeface="Wingdings" pitchFamily="2" charset="2"/>
              <a:buChar char="§"/>
              <a:defRPr/>
            </a:pPr>
            <a:r>
              <a:rPr lang="it-IT" sz="1700" baseline="30000" dirty="0" smtClean="0"/>
              <a:t>100</a:t>
            </a:r>
            <a:r>
              <a:rPr lang="it-IT" sz="1700" dirty="0" smtClean="0"/>
              <a:t>Mo(p,2n)</a:t>
            </a:r>
            <a:r>
              <a:rPr lang="it-IT" sz="1700" baseline="30000" dirty="0" smtClean="0"/>
              <a:t>99g</a:t>
            </a:r>
            <a:r>
              <a:rPr lang="it-IT" sz="1700" dirty="0" smtClean="0"/>
              <a:t>Tc</a:t>
            </a:r>
            <a:endParaRPr lang="it-IT" sz="1700" dirty="0"/>
          </a:p>
          <a:p>
            <a:pPr>
              <a:buFont typeface="Wingdings" pitchFamily="2" charset="2"/>
              <a:buChar char="§"/>
              <a:defRPr/>
            </a:pPr>
            <a:endParaRPr lang="it-IT" sz="1700" dirty="0"/>
          </a:p>
          <a:p>
            <a:pPr marL="174625" indent="-174625" algn="just" eaLnBrk="1" fontAlgn="auto" hangingPunct="1">
              <a:lnSpc>
                <a:spcPct val="120000"/>
              </a:lnSpc>
              <a:spcBef>
                <a:spcPts val="0"/>
              </a:spcBef>
              <a:spcAft>
                <a:spcPts val="0"/>
              </a:spcAft>
            </a:pPr>
            <a:endParaRPr lang="en-US" sz="1700" kern="1200" dirty="0" smtClean="0">
              <a:solidFill>
                <a:prstClr val="black"/>
              </a:solidFill>
            </a:endParaRPr>
          </a:p>
          <a:p>
            <a:pPr marL="174625" indent="-174625" algn="just" eaLnBrk="1" fontAlgn="auto" hangingPunct="1">
              <a:lnSpc>
                <a:spcPct val="120000"/>
              </a:lnSpc>
              <a:spcBef>
                <a:spcPts val="0"/>
              </a:spcBef>
              <a:spcAft>
                <a:spcPts val="0"/>
              </a:spcAft>
            </a:pPr>
            <a:r>
              <a:rPr lang="it-IT" sz="1700" dirty="0" smtClean="0"/>
              <a:t>Excitation functions measurements:</a:t>
            </a:r>
            <a:endParaRPr lang="it-IT" sz="1700" dirty="0"/>
          </a:p>
          <a:p>
            <a:pPr marL="174625" indent="-174625" algn="just" eaLnBrk="1" fontAlgn="auto" hangingPunct="1">
              <a:lnSpc>
                <a:spcPct val="120000"/>
              </a:lnSpc>
              <a:spcBef>
                <a:spcPts val="0"/>
              </a:spcBef>
              <a:spcAft>
                <a:spcPts val="0"/>
              </a:spcAft>
            </a:pPr>
            <a:endParaRPr lang="en-US" sz="1700" b="1" kern="1200" dirty="0" smtClean="0">
              <a:solidFill>
                <a:prstClr val="black"/>
              </a:solidFill>
            </a:endParaRPr>
          </a:p>
          <a:p>
            <a:pPr>
              <a:buFont typeface="Wingdings" pitchFamily="2" charset="2"/>
              <a:buChar char="§"/>
              <a:defRPr/>
            </a:pPr>
            <a:r>
              <a:rPr lang="it-IT" sz="1700" baseline="30000" dirty="0"/>
              <a:t>100</a:t>
            </a:r>
            <a:r>
              <a:rPr lang="it-IT" sz="1700" dirty="0"/>
              <a:t>Mo(p,</a:t>
            </a:r>
            <a:r>
              <a:rPr lang="el-GR" sz="1700" dirty="0"/>
              <a:t>α</a:t>
            </a:r>
            <a:r>
              <a:rPr lang="it-IT" sz="1700" dirty="0"/>
              <a:t>n)</a:t>
            </a:r>
            <a:r>
              <a:rPr lang="it-IT" sz="1700" baseline="30000" dirty="0"/>
              <a:t>96</a:t>
            </a:r>
            <a:r>
              <a:rPr lang="it-IT" sz="1700" dirty="0"/>
              <a:t>Nb</a:t>
            </a:r>
          </a:p>
          <a:p>
            <a:pPr>
              <a:buFont typeface="Wingdings" pitchFamily="2" charset="2"/>
              <a:buChar char="§"/>
              <a:defRPr/>
            </a:pPr>
            <a:r>
              <a:rPr lang="it-IT" sz="1700" baseline="30000" dirty="0"/>
              <a:t>100</a:t>
            </a:r>
            <a:r>
              <a:rPr lang="it-IT" sz="1700" dirty="0"/>
              <a:t>Mo(p,</a:t>
            </a:r>
            <a:r>
              <a:rPr lang="el-GR" sz="1700" dirty="0"/>
              <a:t>α</a:t>
            </a:r>
            <a:r>
              <a:rPr lang="it-IT" sz="1700" dirty="0"/>
              <a:t>)</a:t>
            </a:r>
            <a:r>
              <a:rPr lang="it-IT" sz="1700" baseline="30000" dirty="0"/>
              <a:t>97,cum</a:t>
            </a:r>
            <a:r>
              <a:rPr lang="it-IT" sz="1700" dirty="0"/>
              <a:t>Nb</a:t>
            </a:r>
          </a:p>
          <a:p>
            <a:pPr marL="174625" indent="-174625" algn="just" eaLnBrk="1" fontAlgn="auto" hangingPunct="1">
              <a:lnSpc>
                <a:spcPct val="120000"/>
              </a:lnSpc>
              <a:spcBef>
                <a:spcPts val="0"/>
              </a:spcBef>
              <a:spcAft>
                <a:spcPts val="0"/>
              </a:spcAft>
            </a:pPr>
            <a:endParaRPr lang="en-US" sz="1800" b="1" kern="1200" dirty="0" smtClean="0">
              <a:solidFill>
                <a:prstClr val="black"/>
              </a:solidFill>
            </a:endParaRPr>
          </a:p>
          <a:p>
            <a:pPr marL="174625" indent="-174625" algn="just" eaLnBrk="1" fontAlgn="auto" hangingPunct="1">
              <a:lnSpc>
                <a:spcPct val="120000"/>
              </a:lnSpc>
              <a:spcBef>
                <a:spcPts val="0"/>
              </a:spcBef>
              <a:spcAft>
                <a:spcPts val="0"/>
              </a:spcAft>
            </a:pPr>
            <a:endParaRPr lang="en-US" sz="1800" kern="1200" dirty="0">
              <a:solidFill>
                <a:prstClr val="black"/>
              </a:solidFill>
            </a:endParaRPr>
          </a:p>
        </p:txBody>
      </p:sp>
      <p:sp>
        <p:nvSpPr>
          <p:cNvPr id="4" name="Slide Number Placeholder 3"/>
          <p:cNvSpPr>
            <a:spLocks noGrp="1"/>
          </p:cNvSpPr>
          <p:nvPr>
            <p:ph type="sldNum" sz="quarter" idx="10"/>
          </p:nvPr>
        </p:nvSpPr>
        <p:spPr/>
        <p:txBody>
          <a:bodyPr/>
          <a:lstStyle/>
          <a:p>
            <a:fld id="{BD916FEA-65B7-4C0B-88BC-EFB729DEB0DF}" type="slidenum">
              <a:rPr lang="en-US" smtClean="0"/>
              <a:pPr/>
              <a:t>32</a:t>
            </a:fld>
            <a:endParaRPr lang="en-US" dirty="0"/>
          </a:p>
        </p:txBody>
      </p:sp>
      <p:sp>
        <p:nvSpPr>
          <p:cNvPr id="6" name="Title 4"/>
          <p:cNvSpPr txBox="1">
            <a:spLocks/>
          </p:cNvSpPr>
          <p:nvPr/>
        </p:nvSpPr>
        <p:spPr>
          <a:xfrm>
            <a:off x="457200" y="152400"/>
            <a:ext cx="8229600" cy="114300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900" indent="-342900">
              <a:lnSpc>
                <a:spcPts val="4000"/>
              </a:lnSpc>
              <a:defRPr/>
            </a:pPr>
            <a:r>
              <a:rPr lang="en-US" sz="4000" kern="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kern="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kern="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Mi</a:t>
            </a:r>
            <a:endParaRPr lang="en-US" sz="4000" kern="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81815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3" y="1027215"/>
            <a:ext cx="4852331" cy="492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defRPr/>
            </a:pPr>
            <a:fld id="{9BF47665-0334-441F-A485-5BA0F4ED3A7F}" type="slidenum">
              <a:rPr lang="en-US" smtClean="0">
                <a:solidFill>
                  <a:srgbClr val="000000"/>
                </a:solidFill>
              </a:rPr>
              <a:pPr>
                <a:defRPr/>
              </a:pPr>
              <a:t>33</a:t>
            </a:fld>
            <a:endParaRPr lang="en-US">
              <a:solidFill>
                <a:srgbClr val="00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77" y="1137824"/>
            <a:ext cx="379098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037" y="3802487"/>
            <a:ext cx="38100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76200" y="130175"/>
            <a:ext cx="8991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normAutofit fontScale="67500" lnSpcReduction="2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118" indent="-342118">
              <a:defRPr/>
            </a:pPr>
            <a:r>
              <a:rPr lang="en-US" dirty="0">
                <a:solidFill>
                  <a:srgbClr val="333399"/>
                </a:solidFill>
                <a:latin typeface="Calibri" pitchFamily="34" charset="0"/>
                <a:cs typeface="Times New Roman" pitchFamily="18" charset="0"/>
              </a:rPr>
              <a:t>The irradiation facility at Joint Research Center </a:t>
            </a:r>
            <a:br>
              <a:rPr lang="en-US" dirty="0">
                <a:solidFill>
                  <a:srgbClr val="333399"/>
                </a:solidFill>
                <a:latin typeface="Calibri" pitchFamily="34" charset="0"/>
                <a:cs typeface="Times New Roman" pitchFamily="18" charset="0"/>
              </a:rPr>
            </a:br>
            <a:r>
              <a:rPr lang="en-US" dirty="0">
                <a:solidFill>
                  <a:srgbClr val="333399"/>
                </a:solidFill>
                <a:latin typeface="Calibri" pitchFamily="34" charset="0"/>
                <a:cs typeface="Times New Roman" pitchFamily="18" charset="0"/>
              </a:rPr>
              <a:t>(EU-JRC) lab in </a:t>
            </a:r>
            <a:r>
              <a:rPr lang="en-US" dirty="0" err="1">
                <a:solidFill>
                  <a:srgbClr val="333399"/>
                </a:solidFill>
                <a:latin typeface="Calibri" pitchFamily="34" charset="0"/>
                <a:cs typeface="Times New Roman" pitchFamily="18" charset="0"/>
              </a:rPr>
              <a:t>Ispra</a:t>
            </a:r>
            <a:r>
              <a:rPr lang="en-US" dirty="0">
                <a:solidFill>
                  <a:srgbClr val="333399"/>
                </a:solidFill>
                <a:latin typeface="Calibri" pitchFamily="34" charset="0"/>
                <a:cs typeface="Times New Roman" pitchFamily="18" charset="0"/>
              </a:rPr>
              <a:t>: The </a:t>
            </a:r>
            <a:r>
              <a:rPr lang="en-US" dirty="0" err="1">
                <a:solidFill>
                  <a:srgbClr val="333399"/>
                </a:solidFill>
                <a:latin typeface="Calibri" pitchFamily="34" charset="0"/>
                <a:cs typeface="Times New Roman" pitchFamily="18" charset="0"/>
              </a:rPr>
              <a:t>Scanditronix</a:t>
            </a:r>
            <a:r>
              <a:rPr lang="en-US" dirty="0">
                <a:solidFill>
                  <a:srgbClr val="333399"/>
                </a:solidFill>
                <a:latin typeface="Calibri" pitchFamily="34" charset="0"/>
                <a:cs typeface="Times New Roman" pitchFamily="18" charset="0"/>
              </a:rPr>
              <a:t> MC40 cyclotron </a:t>
            </a:r>
            <a:endParaRPr lang="en-US" sz="3600" dirty="0">
              <a:solidFill>
                <a:srgbClr val="333399"/>
              </a:solidFill>
            </a:endParaRPr>
          </a:p>
        </p:txBody>
      </p:sp>
      <p:sp>
        <p:nvSpPr>
          <p:cNvPr id="3" name="TextBox 2"/>
          <p:cNvSpPr txBox="1"/>
          <p:nvPr/>
        </p:nvSpPr>
        <p:spPr>
          <a:xfrm>
            <a:off x="2411760" y="5911092"/>
            <a:ext cx="1245854" cy="523220"/>
          </a:xfrm>
          <a:prstGeom prst="rect">
            <a:avLst/>
          </a:prstGeom>
          <a:noFill/>
        </p:spPr>
        <p:txBody>
          <a:bodyPr wrap="none" lIns="91223" tIns="45614" rIns="91223" bIns="45614" rtlCol="0">
            <a:spAutoFit/>
          </a:bodyPr>
          <a:lstStyle/>
          <a:p>
            <a:r>
              <a:rPr lang="it-IT" sz="2800" dirty="0"/>
              <a:t>Milano</a:t>
            </a:r>
          </a:p>
        </p:txBody>
      </p:sp>
      <p:sp>
        <p:nvSpPr>
          <p:cNvPr id="4" name="Oval 3"/>
          <p:cNvSpPr/>
          <p:nvPr/>
        </p:nvSpPr>
        <p:spPr bwMode="auto">
          <a:xfrm>
            <a:off x="3780927" y="5162116"/>
            <a:ext cx="1007991" cy="67943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223" tIns="45614" rIns="91223" bIns="45614" numCol="1" rtlCol="0" anchor="t" anchorCtr="0" compatLnSpc="1">
            <a:prstTxWarp prst="textNoShape">
              <a:avLst/>
            </a:prstTxWarp>
          </a:bodyPr>
          <a:lstStyle/>
          <a:p>
            <a:pPr marL="342118" indent="-342118" defTabSz="912317"/>
            <a:endParaRPr lang="it-IT" sz="3600"/>
          </a:p>
        </p:txBody>
      </p:sp>
      <p:cxnSp>
        <p:nvCxnSpPr>
          <p:cNvPr id="7" name="Straight Arrow Connector 6"/>
          <p:cNvCxnSpPr/>
          <p:nvPr/>
        </p:nvCxnSpPr>
        <p:spPr bwMode="auto">
          <a:xfrm flipV="1">
            <a:off x="3564011" y="5841546"/>
            <a:ext cx="359919" cy="331156"/>
          </a:xfrm>
          <a:prstGeom prst="straightConnector1">
            <a:avLst/>
          </a:prstGeom>
          <a:solidFill>
            <a:schemeClr val="tx1"/>
          </a:solidFill>
          <a:ln w="28575" cap="flat" cmpd="sng" algn="ctr">
            <a:solidFill>
              <a:srgbClr val="FF0000"/>
            </a:solidFill>
            <a:prstDash val="solid"/>
            <a:round/>
            <a:headEnd type="none" w="med" len="med"/>
            <a:tailEnd type="arrow"/>
          </a:ln>
          <a:effectLst/>
        </p:spPr>
      </p:cxn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2636912"/>
            <a:ext cx="2041532" cy="204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008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4355999" y="1273180"/>
            <a:ext cx="4407023" cy="142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3" tIns="45614" rIns="91223" bIns="45614">
            <a:spAutoFit/>
          </a:bodyPr>
          <a:lstStyle/>
          <a:p>
            <a:pPr algn="just">
              <a:lnSpc>
                <a:spcPts val="2600"/>
              </a:lnSpc>
            </a:pPr>
            <a:r>
              <a:rPr lang="en-US" sz="1800" dirty="0"/>
              <a:t>Irradiations will be performed on a dedicated </a:t>
            </a:r>
            <a:r>
              <a:rPr lang="en-US" sz="1800" dirty="0" smtClean="0"/>
              <a:t>and well controlled beam </a:t>
            </a:r>
            <a:r>
              <a:rPr lang="en-US" sz="1800" dirty="0"/>
              <a:t>line having proper setup for excitation functions measurement</a:t>
            </a:r>
            <a:r>
              <a:rPr lang="en-US" sz="1800" dirty="0" smtClean="0"/>
              <a:t>.</a:t>
            </a:r>
            <a:endParaRPr lang="en-US" sz="1800" dirty="0"/>
          </a:p>
        </p:txBody>
      </p:sp>
      <p:pic>
        <p:nvPicPr>
          <p:cNvPr id="18435" name="Picture 7" descr="ISPRA-2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4" y="1269011"/>
            <a:ext cx="4021013" cy="5040313"/>
          </a:xfrm>
          <a:prstGeom prst="rect">
            <a:avLst/>
          </a:prstGeom>
          <a:solidFill>
            <a:srgbClr val="CCCCFF"/>
          </a:solidFill>
          <a:ln w="19050">
            <a:solidFill>
              <a:schemeClr val="accent2"/>
            </a:solidFill>
            <a:miter lim="800000"/>
            <a:headEnd/>
            <a:tailEnd/>
          </a:ln>
        </p:spPr>
      </p:pic>
      <p:sp>
        <p:nvSpPr>
          <p:cNvPr id="5" name="Title 1"/>
          <p:cNvSpPr txBox="1">
            <a:spLocks/>
          </p:cNvSpPr>
          <p:nvPr/>
        </p:nvSpPr>
        <p:spPr bwMode="auto">
          <a:xfrm>
            <a:off x="76200" y="130175"/>
            <a:ext cx="8991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normAutofit fontScale="67500" lnSpcReduction="2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118" indent="-342118">
              <a:defRPr/>
            </a:pPr>
            <a:r>
              <a:rPr lang="en-US" dirty="0">
                <a:solidFill>
                  <a:srgbClr val="333399"/>
                </a:solidFill>
                <a:latin typeface="Calibri" pitchFamily="34" charset="0"/>
                <a:cs typeface="Times New Roman" pitchFamily="18" charset="0"/>
              </a:rPr>
              <a:t>The irradiation facility at Joint Research Center </a:t>
            </a:r>
            <a:br>
              <a:rPr lang="en-US" dirty="0">
                <a:solidFill>
                  <a:srgbClr val="333399"/>
                </a:solidFill>
                <a:latin typeface="Calibri" pitchFamily="34" charset="0"/>
                <a:cs typeface="Times New Roman" pitchFamily="18" charset="0"/>
              </a:rPr>
            </a:br>
            <a:r>
              <a:rPr lang="en-US" dirty="0">
                <a:solidFill>
                  <a:srgbClr val="333399"/>
                </a:solidFill>
                <a:latin typeface="Calibri" pitchFamily="34" charset="0"/>
                <a:cs typeface="Times New Roman" pitchFamily="18" charset="0"/>
              </a:rPr>
              <a:t>(EU-JRC) lab in </a:t>
            </a:r>
            <a:r>
              <a:rPr lang="en-US" dirty="0" err="1">
                <a:solidFill>
                  <a:srgbClr val="333399"/>
                </a:solidFill>
                <a:latin typeface="Calibri" pitchFamily="34" charset="0"/>
                <a:cs typeface="Times New Roman" pitchFamily="18" charset="0"/>
              </a:rPr>
              <a:t>Ispra</a:t>
            </a:r>
            <a:r>
              <a:rPr lang="en-US" dirty="0">
                <a:solidFill>
                  <a:srgbClr val="333399"/>
                </a:solidFill>
                <a:latin typeface="Calibri" pitchFamily="34" charset="0"/>
                <a:cs typeface="Times New Roman" pitchFamily="18" charset="0"/>
              </a:rPr>
              <a:t>: The </a:t>
            </a:r>
            <a:r>
              <a:rPr lang="en-US" dirty="0" err="1">
                <a:solidFill>
                  <a:srgbClr val="333399"/>
                </a:solidFill>
                <a:latin typeface="Calibri" pitchFamily="34" charset="0"/>
                <a:cs typeface="Times New Roman" pitchFamily="18" charset="0"/>
              </a:rPr>
              <a:t>Scanditronix</a:t>
            </a:r>
            <a:r>
              <a:rPr lang="en-US" dirty="0">
                <a:solidFill>
                  <a:srgbClr val="333399"/>
                </a:solidFill>
                <a:latin typeface="Calibri" pitchFamily="34" charset="0"/>
                <a:cs typeface="Times New Roman" pitchFamily="18" charset="0"/>
              </a:rPr>
              <a:t> MC40 cyclotron </a:t>
            </a:r>
            <a:endParaRPr lang="en-US" sz="3600" dirty="0">
              <a:solidFill>
                <a:srgbClr val="333399"/>
              </a:solidFill>
            </a:endParaRP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280" t="20212" r="8074" b="14074"/>
          <a:stretch/>
        </p:blipFill>
        <p:spPr bwMode="auto">
          <a:xfrm>
            <a:off x="4760631" y="2781300"/>
            <a:ext cx="3597757" cy="356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35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85B5EEE-8BFE-4DD2-9009-FDA2B8A34B6A}" type="slidenum">
              <a:rPr lang="en-US" smtClean="0"/>
              <a:pPr/>
              <a:t>35</a:t>
            </a:fld>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849" t="10502" r="7839" b="4629"/>
          <a:stretch/>
        </p:blipFill>
        <p:spPr bwMode="auto">
          <a:xfrm>
            <a:off x="457200" y="899886"/>
            <a:ext cx="8025413" cy="542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76200" y="92075"/>
            <a:ext cx="8991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118" indent="-342118" algn="l">
              <a:defRPr/>
            </a:pPr>
            <a:r>
              <a:rPr lang="en-US" sz="3600" dirty="0">
                <a:solidFill>
                  <a:srgbClr val="333399"/>
                </a:solidFill>
                <a:latin typeface="Calibri" pitchFamily="34" charset="0"/>
                <a:cs typeface="Times New Roman" pitchFamily="18" charset="0"/>
              </a:rPr>
              <a:t>The </a:t>
            </a:r>
            <a:r>
              <a:rPr lang="en-US" sz="3600" dirty="0" smtClean="0">
                <a:solidFill>
                  <a:srgbClr val="333399"/>
                </a:solidFill>
                <a:latin typeface="Calibri" pitchFamily="34" charset="0"/>
                <a:cs typeface="Times New Roman" pitchFamily="18" charset="0"/>
              </a:rPr>
              <a:t>INFN-LASA </a:t>
            </a:r>
            <a:r>
              <a:rPr lang="en-US" sz="3600" dirty="0" err="1" smtClean="0">
                <a:solidFill>
                  <a:srgbClr val="333399"/>
                </a:solidFill>
                <a:latin typeface="Calibri" pitchFamily="34" charset="0"/>
                <a:cs typeface="Times New Roman" pitchFamily="18" charset="0"/>
              </a:rPr>
              <a:t>Segrate</a:t>
            </a:r>
            <a:r>
              <a:rPr lang="en-US" sz="3600" dirty="0" smtClean="0">
                <a:solidFill>
                  <a:srgbClr val="333399"/>
                </a:solidFill>
                <a:latin typeface="Calibri" pitchFamily="34" charset="0"/>
                <a:cs typeface="Times New Roman" pitchFamily="18" charset="0"/>
              </a:rPr>
              <a:t> lab</a:t>
            </a:r>
            <a:endParaRPr lang="en-US" sz="3600" dirty="0">
              <a:solidFill>
                <a:srgbClr val="333399"/>
              </a:solidFill>
            </a:endParaRPr>
          </a:p>
        </p:txBody>
      </p:sp>
    </p:spTree>
    <p:extLst>
      <p:ext uri="{BB962C8B-B14F-4D97-AF65-F5344CB8AC3E}">
        <p14:creationId xmlns:p14="http://schemas.microsoft.com/office/powerpoint/2010/main" val="38302203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85B5EEE-8BFE-4DD2-9009-FDA2B8A34B6A}" type="slidenum">
              <a:rPr lang="en-US" smtClean="0"/>
              <a:pPr/>
              <a:t>36</a:t>
            </a:fld>
            <a:endParaRPr lang="en-US"/>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031" t="13056" r="7969" b="3611"/>
          <a:stretch/>
        </p:blipFill>
        <p:spPr bwMode="auto">
          <a:xfrm>
            <a:off x="514350" y="838200"/>
            <a:ext cx="8153400" cy="5459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76200" y="92075"/>
            <a:ext cx="8991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118" indent="-342118" algn="l">
              <a:defRPr/>
            </a:pPr>
            <a:r>
              <a:rPr lang="en-US" sz="3600" dirty="0" smtClean="0">
                <a:solidFill>
                  <a:srgbClr val="333399"/>
                </a:solidFill>
                <a:latin typeface="Calibri" pitchFamily="34" charset="0"/>
                <a:cs typeface="Times New Roman" pitchFamily="18" charset="0"/>
              </a:rPr>
              <a:t>General Experimental setup</a:t>
            </a:r>
            <a:endParaRPr lang="en-US" sz="3600" dirty="0">
              <a:solidFill>
                <a:srgbClr val="333399"/>
              </a:solidFill>
            </a:endParaRPr>
          </a:p>
        </p:txBody>
      </p:sp>
    </p:spTree>
    <p:extLst>
      <p:ext uri="{BB962C8B-B14F-4D97-AF65-F5344CB8AC3E}">
        <p14:creationId xmlns:p14="http://schemas.microsoft.com/office/powerpoint/2010/main" val="1053854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85B5EEE-8BFE-4DD2-9009-FDA2B8A34B6A}" type="slidenum">
              <a:rPr lang="en-US" smtClean="0"/>
              <a:pPr/>
              <a:t>37</a:t>
            </a:fld>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641" t="12339" r="6406" b="15361"/>
          <a:stretch/>
        </p:blipFill>
        <p:spPr bwMode="auto">
          <a:xfrm>
            <a:off x="152400" y="1215571"/>
            <a:ext cx="886264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76200" y="130175"/>
            <a:ext cx="8991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118" indent="-342118">
              <a:defRPr/>
            </a:pPr>
            <a:r>
              <a:rPr lang="en-US" sz="3200" dirty="0" smtClean="0">
                <a:solidFill>
                  <a:srgbClr val="333399"/>
                </a:solidFill>
                <a:latin typeface="Calibri" pitchFamily="34" charset="0"/>
                <a:cs typeface="Times New Roman" pitchFamily="18" charset="0"/>
              </a:rPr>
              <a:t>Target material: </a:t>
            </a:r>
            <a:br>
              <a:rPr lang="en-US" sz="3200" dirty="0" smtClean="0">
                <a:solidFill>
                  <a:srgbClr val="333399"/>
                </a:solidFill>
                <a:latin typeface="Calibri" pitchFamily="34" charset="0"/>
                <a:cs typeface="Times New Roman" pitchFamily="18" charset="0"/>
              </a:rPr>
            </a:br>
            <a:r>
              <a:rPr lang="en-US" sz="3200" baseline="30000" dirty="0" smtClean="0">
                <a:solidFill>
                  <a:srgbClr val="333399"/>
                </a:solidFill>
                <a:latin typeface="Calibri" pitchFamily="34" charset="0"/>
                <a:cs typeface="Times New Roman" pitchFamily="18" charset="0"/>
              </a:rPr>
              <a:t>100</a:t>
            </a:r>
            <a:r>
              <a:rPr lang="en-US" sz="3200" dirty="0" smtClean="0">
                <a:solidFill>
                  <a:srgbClr val="333399"/>
                </a:solidFill>
                <a:latin typeface="Calibri" pitchFamily="34" charset="0"/>
                <a:cs typeface="Times New Roman" pitchFamily="18" charset="0"/>
              </a:rPr>
              <a:t>Mo-enriched metal powder, </a:t>
            </a:r>
            <a:r>
              <a:rPr lang="en-US" sz="3200" dirty="0" err="1">
                <a:solidFill>
                  <a:srgbClr val="333399"/>
                </a:solidFill>
                <a:latin typeface="Calibri" pitchFamily="34" charset="0"/>
                <a:cs typeface="Times New Roman" pitchFamily="18" charset="0"/>
              </a:rPr>
              <a:t>I</a:t>
            </a:r>
            <a:r>
              <a:rPr lang="en-US" sz="3200" dirty="0" err="1" smtClean="0">
                <a:solidFill>
                  <a:srgbClr val="333399"/>
                </a:solidFill>
                <a:latin typeface="Calibri" pitchFamily="34" charset="0"/>
                <a:cs typeface="Times New Roman" pitchFamily="18" charset="0"/>
              </a:rPr>
              <a:t>soflex</a:t>
            </a:r>
            <a:r>
              <a:rPr lang="en-US" sz="3200" dirty="0" smtClean="0">
                <a:solidFill>
                  <a:srgbClr val="333399"/>
                </a:solidFill>
                <a:latin typeface="Calibri" pitchFamily="34" charset="0"/>
                <a:cs typeface="Times New Roman" pitchFamily="18" charset="0"/>
              </a:rPr>
              <a:t> company</a:t>
            </a:r>
            <a:endParaRPr lang="en-US" sz="3200" dirty="0">
              <a:solidFill>
                <a:srgbClr val="333399"/>
              </a:solidFill>
            </a:endParaRPr>
          </a:p>
        </p:txBody>
      </p:sp>
    </p:spTree>
    <p:extLst>
      <p:ext uri="{BB962C8B-B14F-4D97-AF65-F5344CB8AC3E}">
        <p14:creationId xmlns:p14="http://schemas.microsoft.com/office/powerpoint/2010/main" val="4771096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85B5EEE-8BFE-4DD2-9009-FDA2B8A34B6A}" type="slidenum">
              <a:rPr lang="en-US" smtClean="0"/>
              <a:pPr/>
              <a:t>38</a:t>
            </a:fld>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875" t="8356" r="7110" b="4446"/>
          <a:stretch/>
        </p:blipFill>
        <p:spPr bwMode="auto">
          <a:xfrm>
            <a:off x="381000" y="581024"/>
            <a:ext cx="8560827" cy="582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76200" y="92075"/>
            <a:ext cx="8991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118" indent="-342118" algn="l">
              <a:defRPr/>
            </a:pPr>
            <a:r>
              <a:rPr lang="en-US" sz="3600" dirty="0">
                <a:solidFill>
                  <a:srgbClr val="333399"/>
                </a:solidFill>
                <a:latin typeface="Calibri" pitchFamily="34" charset="0"/>
                <a:cs typeface="Times New Roman" pitchFamily="18" charset="0"/>
              </a:rPr>
              <a:t>The </a:t>
            </a:r>
            <a:r>
              <a:rPr lang="en-US" sz="3600" dirty="0" smtClean="0">
                <a:solidFill>
                  <a:srgbClr val="333399"/>
                </a:solidFill>
                <a:latin typeface="Calibri" pitchFamily="34" charset="0"/>
                <a:cs typeface="Times New Roman" pitchFamily="18" charset="0"/>
              </a:rPr>
              <a:t>LENA </a:t>
            </a:r>
            <a:r>
              <a:rPr lang="en-US" sz="3600" dirty="0" err="1" smtClean="0">
                <a:solidFill>
                  <a:srgbClr val="333399"/>
                </a:solidFill>
                <a:latin typeface="Calibri" pitchFamily="34" charset="0"/>
                <a:cs typeface="Times New Roman" pitchFamily="18" charset="0"/>
              </a:rPr>
              <a:t>UniPV</a:t>
            </a:r>
            <a:r>
              <a:rPr lang="en-US" sz="3600" dirty="0" smtClean="0">
                <a:solidFill>
                  <a:srgbClr val="333399"/>
                </a:solidFill>
                <a:latin typeface="Calibri" pitchFamily="34" charset="0"/>
                <a:cs typeface="Times New Roman" pitchFamily="18" charset="0"/>
              </a:rPr>
              <a:t>, Pavia</a:t>
            </a:r>
            <a:endParaRPr lang="en-US" sz="3600" dirty="0">
              <a:solidFill>
                <a:srgbClr val="333399"/>
              </a:solidFill>
            </a:endParaRPr>
          </a:p>
        </p:txBody>
      </p:sp>
    </p:spTree>
    <p:extLst>
      <p:ext uri="{BB962C8B-B14F-4D97-AF65-F5344CB8AC3E}">
        <p14:creationId xmlns:p14="http://schemas.microsoft.com/office/powerpoint/2010/main" val="1393629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3500"/>
            <a:ext cx="8305800" cy="5273040"/>
          </a:xfrm>
        </p:spPr>
        <p:txBody>
          <a:bodyPr>
            <a:normAutofit lnSpcReduction="10000"/>
          </a:bodyPr>
          <a:lstStyle/>
          <a:p>
            <a:pPr marL="0" indent="0" algn="just" eaLnBrk="1" fontAlgn="auto" hangingPunct="1">
              <a:lnSpc>
                <a:spcPct val="120000"/>
              </a:lnSpc>
              <a:spcBef>
                <a:spcPts val="0"/>
              </a:spcBef>
              <a:spcAft>
                <a:spcPts val="0"/>
              </a:spcAft>
              <a:buNone/>
            </a:pPr>
            <a:r>
              <a:rPr lang="en-US" sz="2400" kern="1200" dirty="0" smtClean="0">
                <a:solidFill>
                  <a:schemeClr val="accent2"/>
                </a:solidFill>
              </a:rPr>
              <a:t>2014: joining inside APOTEMA experiment: proposed activities </a:t>
            </a:r>
            <a:endParaRPr lang="en-US" sz="2400" kern="1200" baseline="30000" dirty="0" smtClean="0">
              <a:solidFill>
                <a:schemeClr val="accent2"/>
              </a:solidFill>
            </a:endParaRPr>
          </a:p>
          <a:p>
            <a:pPr marL="174625" indent="-174625" algn="just" eaLnBrk="1" fontAlgn="auto" hangingPunct="1">
              <a:lnSpc>
                <a:spcPct val="120000"/>
              </a:lnSpc>
              <a:spcBef>
                <a:spcPts val="0"/>
              </a:spcBef>
              <a:spcAft>
                <a:spcPts val="0"/>
              </a:spcAft>
            </a:pPr>
            <a:endParaRPr lang="en-US" sz="1800" kern="1200" dirty="0">
              <a:solidFill>
                <a:prstClr val="black"/>
              </a:solidFill>
            </a:endParaRPr>
          </a:p>
          <a:p>
            <a:pPr>
              <a:buFont typeface="+mj-lt"/>
              <a:buAutoNum type="alphaLcPeriod"/>
            </a:pPr>
            <a:r>
              <a:rPr lang="en-US" sz="1600" dirty="0" smtClean="0"/>
              <a:t>extension </a:t>
            </a:r>
            <a:r>
              <a:rPr lang="en-US" sz="1600" dirty="0"/>
              <a:t>of </a:t>
            </a:r>
            <a:r>
              <a:rPr lang="en-US" sz="1600" dirty="0" smtClean="0"/>
              <a:t>experimental </a:t>
            </a:r>
            <a:r>
              <a:rPr lang="en-US" sz="1600" dirty="0"/>
              <a:t>measurements </a:t>
            </a:r>
            <a:r>
              <a:rPr lang="en-US" sz="1600" dirty="0" smtClean="0"/>
              <a:t>for the aforementioned </a:t>
            </a:r>
            <a:r>
              <a:rPr lang="en-US" sz="1600" baseline="30000" dirty="0" smtClean="0"/>
              <a:t>100</a:t>
            </a:r>
            <a:r>
              <a:rPr lang="en-US" sz="1600" dirty="0" smtClean="0"/>
              <a:t>Mo(</a:t>
            </a:r>
            <a:r>
              <a:rPr lang="en-US" sz="1600" dirty="0" err="1" smtClean="0"/>
              <a:t>p,xn</a:t>
            </a:r>
            <a:r>
              <a:rPr lang="en-US" sz="1600" dirty="0"/>
              <a:t>) </a:t>
            </a:r>
            <a:r>
              <a:rPr lang="en-US" sz="1600" dirty="0" smtClean="0"/>
              <a:t>excitation </a:t>
            </a:r>
            <a:r>
              <a:rPr lang="en-US" sz="1600" dirty="0"/>
              <a:t>functions </a:t>
            </a:r>
            <a:r>
              <a:rPr lang="en-US" sz="1600" dirty="0" smtClean="0"/>
              <a:t>for </a:t>
            </a:r>
            <a:r>
              <a:rPr lang="en-US" sz="1600" dirty="0"/>
              <a:t>the reaction </a:t>
            </a:r>
            <a:r>
              <a:rPr lang="en-US" sz="1600" u="sng" dirty="0" smtClean="0"/>
              <a:t>up to ~30 MeV</a:t>
            </a:r>
            <a:r>
              <a:rPr lang="en-US" sz="1600" dirty="0" smtClean="0"/>
              <a:t>;</a:t>
            </a:r>
          </a:p>
          <a:p>
            <a:pPr>
              <a:buFont typeface="+mj-lt"/>
              <a:buAutoNum type="alphaLcPeriod"/>
            </a:pPr>
            <a:endParaRPr lang="en-US" sz="1600" dirty="0"/>
          </a:p>
          <a:p>
            <a:pPr>
              <a:buFont typeface="+mj-lt"/>
              <a:buAutoNum type="alphaLcPeriod"/>
            </a:pPr>
            <a:r>
              <a:rPr lang="en-US" sz="1600" dirty="0"/>
              <a:t>extension of the experimental measurements </a:t>
            </a:r>
            <a:r>
              <a:rPr lang="en-US" sz="1600" dirty="0" smtClean="0"/>
              <a:t>for the </a:t>
            </a:r>
            <a:r>
              <a:rPr lang="en-US" sz="1600" baseline="30000" dirty="0" smtClean="0"/>
              <a:t>103</a:t>
            </a:r>
            <a:r>
              <a:rPr lang="en-US" sz="1600" dirty="0" smtClean="0"/>
              <a:t>Rh </a:t>
            </a:r>
            <a:r>
              <a:rPr lang="en-US" sz="1600" dirty="0"/>
              <a:t>(</a:t>
            </a:r>
            <a:r>
              <a:rPr lang="en-US" sz="1600" dirty="0" smtClean="0"/>
              <a:t>d,2n)</a:t>
            </a:r>
            <a:r>
              <a:rPr lang="en-US" sz="1600" baseline="30000" dirty="0" smtClean="0"/>
              <a:t>103</a:t>
            </a:r>
            <a:r>
              <a:rPr lang="en-US" sz="1600" dirty="0" smtClean="0"/>
              <a:t>Pd excitation </a:t>
            </a:r>
            <a:r>
              <a:rPr lang="en-US" sz="1600" dirty="0"/>
              <a:t>functions </a:t>
            </a:r>
            <a:r>
              <a:rPr lang="en-US" sz="1600" dirty="0" smtClean="0"/>
              <a:t>(</a:t>
            </a:r>
            <a:r>
              <a:rPr lang="en-US" sz="1600" dirty="0" smtClean="0">
                <a:solidFill>
                  <a:srgbClr val="FF0000"/>
                </a:solidFill>
              </a:rPr>
              <a:t>the only DEUTERONS </a:t>
            </a:r>
            <a:r>
              <a:rPr lang="en-US" sz="1600" dirty="0">
                <a:solidFill>
                  <a:srgbClr val="FF0000"/>
                </a:solidFill>
              </a:rPr>
              <a:t>project activity </a:t>
            </a:r>
            <a:r>
              <a:rPr lang="en-US" sz="1600" dirty="0" smtClean="0">
                <a:solidFill>
                  <a:srgbClr val="FF0000"/>
                </a:solidFill>
              </a:rPr>
              <a:t>agreed and included in APOTEMA</a:t>
            </a:r>
            <a:r>
              <a:rPr lang="en-US" sz="1600" dirty="0" smtClean="0"/>
              <a:t>). Irradiations to be performed partly at JRC </a:t>
            </a:r>
            <a:r>
              <a:rPr lang="en-US" sz="1600" dirty="0" err="1" smtClean="0"/>
              <a:t>Ispra</a:t>
            </a:r>
            <a:r>
              <a:rPr lang="en-US" sz="1600" dirty="0" smtClean="0"/>
              <a:t> </a:t>
            </a:r>
            <a:r>
              <a:rPr lang="en-US" sz="1600" dirty="0" err="1" smtClean="0"/>
              <a:t>cylotron</a:t>
            </a:r>
            <a:r>
              <a:rPr lang="en-US" sz="1600" dirty="0"/>
              <a:t> </a:t>
            </a:r>
            <a:r>
              <a:rPr lang="en-US" sz="1600" dirty="0" smtClean="0"/>
              <a:t>(up to 19 MeV) and partly at </a:t>
            </a:r>
            <a:r>
              <a:rPr lang="en-US" sz="1600" dirty="0" err="1" smtClean="0"/>
              <a:t>Arronax</a:t>
            </a:r>
            <a:r>
              <a:rPr lang="en-US" sz="1600" dirty="0" smtClean="0"/>
              <a:t> (Nantes) for energies up to 35 MeV.  </a:t>
            </a:r>
          </a:p>
          <a:p>
            <a:pPr>
              <a:buFont typeface="+mj-lt"/>
              <a:buAutoNum type="alphaLcPeriod"/>
            </a:pPr>
            <a:endParaRPr lang="en-US" sz="1600" dirty="0" smtClean="0"/>
          </a:p>
          <a:p>
            <a:pPr>
              <a:buFont typeface="+mj-lt"/>
              <a:buAutoNum type="alphaLcPeriod"/>
            </a:pPr>
            <a:r>
              <a:rPr lang="en-US" sz="1600" dirty="0"/>
              <a:t>Excitation functions and yield measurements on thin-target and assessment of thick-target yield at total/partial absorption </a:t>
            </a:r>
            <a:r>
              <a:rPr lang="en-US" sz="1600" dirty="0" smtClean="0"/>
              <a:t>energy</a:t>
            </a:r>
          </a:p>
          <a:p>
            <a:pPr>
              <a:buFont typeface="+mj-lt"/>
              <a:buAutoNum type="alphaLcPeriod"/>
            </a:pPr>
            <a:endParaRPr lang="en-US" sz="1600" dirty="0" smtClean="0"/>
          </a:p>
          <a:p>
            <a:pPr>
              <a:buFont typeface="+mj-lt"/>
              <a:buAutoNum type="alphaLcPeriod"/>
            </a:pPr>
            <a:r>
              <a:rPr lang="en-US" sz="1600" dirty="0" smtClean="0"/>
              <a:t>Assessment of optimal </a:t>
            </a:r>
            <a:r>
              <a:rPr lang="en-US" sz="1600" dirty="0" err="1" smtClean="0"/>
              <a:t>irradiaton</a:t>
            </a:r>
            <a:r>
              <a:rPr lang="en-US" sz="1600" dirty="0" smtClean="0"/>
              <a:t> beam parameters and of the waiting time to </a:t>
            </a:r>
            <a:r>
              <a:rPr lang="en-US" sz="1600" dirty="0"/>
              <a:t>perform the radiochemical separations as a function of the interfering radionuclides in order to obtain </a:t>
            </a:r>
            <a:r>
              <a:rPr lang="en-US" sz="1600" dirty="0" smtClean="0"/>
              <a:t> high-purity enough radionuclides.</a:t>
            </a:r>
            <a:r>
              <a:rPr lang="en-US" sz="1600" dirty="0"/>
              <a:t/>
            </a:r>
            <a:br>
              <a:rPr lang="en-US" sz="1600" dirty="0"/>
            </a:br>
            <a:r>
              <a:rPr lang="en-US" sz="1600" dirty="0" smtClean="0"/>
              <a:t>    </a:t>
            </a:r>
          </a:p>
          <a:p>
            <a:endParaRPr lang="en-US" sz="1600" dirty="0"/>
          </a:p>
          <a:p>
            <a:pPr marL="174625" indent="-174625" algn="just" eaLnBrk="1" fontAlgn="auto" hangingPunct="1">
              <a:lnSpc>
                <a:spcPct val="120000"/>
              </a:lnSpc>
              <a:spcBef>
                <a:spcPts val="0"/>
              </a:spcBef>
              <a:spcAft>
                <a:spcPts val="0"/>
              </a:spcAft>
            </a:pPr>
            <a:endParaRPr lang="en-US" sz="1800" b="1" kern="1200" dirty="0" smtClean="0">
              <a:solidFill>
                <a:prstClr val="black"/>
              </a:solidFill>
            </a:endParaRPr>
          </a:p>
          <a:p>
            <a:pPr marL="174625" indent="-174625" algn="just" eaLnBrk="1" fontAlgn="auto" hangingPunct="1">
              <a:lnSpc>
                <a:spcPct val="120000"/>
              </a:lnSpc>
              <a:spcBef>
                <a:spcPts val="0"/>
              </a:spcBef>
              <a:spcAft>
                <a:spcPts val="0"/>
              </a:spcAft>
            </a:pPr>
            <a:endParaRPr lang="en-US" sz="1800" kern="1200" dirty="0">
              <a:solidFill>
                <a:prstClr val="black"/>
              </a:solidFill>
            </a:endParaRPr>
          </a:p>
        </p:txBody>
      </p:sp>
      <p:sp>
        <p:nvSpPr>
          <p:cNvPr id="4" name="Slide Number Placeholder 3"/>
          <p:cNvSpPr>
            <a:spLocks noGrp="1"/>
          </p:cNvSpPr>
          <p:nvPr>
            <p:ph type="sldNum" sz="quarter" idx="10"/>
          </p:nvPr>
        </p:nvSpPr>
        <p:spPr/>
        <p:txBody>
          <a:bodyPr/>
          <a:lstStyle/>
          <a:p>
            <a:fld id="{BD916FEA-65B7-4C0B-88BC-EFB729DEB0DF}" type="slidenum">
              <a:rPr lang="en-US" smtClean="0"/>
              <a:pPr/>
              <a:t>39</a:t>
            </a:fld>
            <a:endParaRPr lang="en-US" dirty="0"/>
          </a:p>
        </p:txBody>
      </p:sp>
      <p:sp>
        <p:nvSpPr>
          <p:cNvPr id="6" name="Title 4"/>
          <p:cNvSpPr txBox="1">
            <a:spLocks/>
          </p:cNvSpPr>
          <p:nvPr/>
        </p:nvSpPr>
        <p:spPr>
          <a:xfrm>
            <a:off x="457200" y="152400"/>
            <a:ext cx="8229600" cy="114300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900" indent="-342900">
              <a:lnSpc>
                <a:spcPts val="4000"/>
              </a:lnSpc>
              <a:defRPr/>
            </a:pPr>
            <a:r>
              <a:rPr lang="en-US" sz="4000" kern="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kern="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kern="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Mi</a:t>
            </a:r>
            <a:endParaRPr lang="en-US" sz="4000" kern="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7060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sz="2000" dirty="0" smtClean="0">
                <a:solidFill>
                  <a:srgbClr val="333399"/>
                </a:solidFill>
              </a:rPr>
              <a:t>APOTEMA research activities included inside the international </a:t>
            </a:r>
            <a:br>
              <a:rPr lang="en-US" sz="2000" dirty="0" smtClean="0">
                <a:solidFill>
                  <a:srgbClr val="333399"/>
                </a:solidFill>
              </a:rPr>
            </a:br>
            <a:r>
              <a:rPr lang="en-US" sz="2000" dirty="0" smtClean="0">
                <a:solidFill>
                  <a:srgbClr val="333399"/>
                </a:solidFill>
              </a:rPr>
              <a:t>IAEA-CRP launched in 2011 (</a:t>
            </a:r>
            <a:r>
              <a:rPr lang="en-US" sz="2000" dirty="0" smtClean="0">
                <a:solidFill>
                  <a:srgbClr val="FF0000"/>
                </a:solidFill>
              </a:rPr>
              <a:t>code F22062): </a:t>
            </a:r>
            <a:br>
              <a:rPr lang="en-US" sz="2000" dirty="0" smtClean="0">
                <a:solidFill>
                  <a:srgbClr val="FF0000"/>
                </a:solidFill>
              </a:rPr>
            </a:br>
            <a:r>
              <a:rPr lang="en-US" sz="2000" dirty="0" smtClean="0">
                <a:solidFill>
                  <a:srgbClr val="333399"/>
                </a:solidFill>
              </a:rPr>
              <a:t>“</a:t>
            </a:r>
            <a:r>
              <a:rPr lang="en-US" sz="2000" i="1" dirty="0" smtClean="0">
                <a:solidFill>
                  <a:srgbClr val="333399"/>
                </a:solidFill>
              </a:rPr>
              <a:t>Accelerator-based </a:t>
            </a:r>
            <a:r>
              <a:rPr lang="en-US" sz="2000" i="1" dirty="0">
                <a:solidFill>
                  <a:srgbClr val="333399"/>
                </a:solidFill>
              </a:rPr>
              <a:t>Alternatives to Non-HEU production of Mo-99 /</a:t>
            </a:r>
            <a:r>
              <a:rPr lang="en-US" sz="2000" i="1" dirty="0" smtClean="0">
                <a:solidFill>
                  <a:srgbClr val="333399"/>
                </a:solidFill>
              </a:rPr>
              <a:t>Tc-99m” </a:t>
            </a:r>
            <a:r>
              <a:rPr lang="en-US" sz="2000" i="1" dirty="0"/>
              <a:t/>
            </a:r>
            <a:br>
              <a:rPr lang="en-US" sz="2000" i="1" dirty="0"/>
            </a:br>
            <a:endParaRPr lang="en-US" sz="2000" i="1" dirty="0"/>
          </a:p>
        </p:txBody>
      </p:sp>
      <p:sp>
        <p:nvSpPr>
          <p:cNvPr id="4" name="Slide Number Placeholder 3"/>
          <p:cNvSpPr>
            <a:spLocks noGrp="1"/>
          </p:cNvSpPr>
          <p:nvPr>
            <p:ph type="sldNum" sz="quarter" idx="10"/>
          </p:nvPr>
        </p:nvSpPr>
        <p:spPr/>
        <p:txBody>
          <a:bodyPr/>
          <a:lstStyle/>
          <a:p>
            <a:pPr>
              <a:defRPr/>
            </a:pPr>
            <a:fld id="{73680120-901D-444F-9F98-131F51E11F79}" type="slidenum">
              <a:rPr lang="en-US" smtClean="0"/>
              <a:pPr>
                <a:defRPr/>
              </a:pPr>
              <a:t>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05243469"/>
              </p:ext>
            </p:extLst>
          </p:nvPr>
        </p:nvGraphicFramePr>
        <p:xfrm>
          <a:off x="304800" y="1295400"/>
          <a:ext cx="8382000" cy="5125720"/>
        </p:xfrm>
        <a:graphic>
          <a:graphicData uri="http://schemas.openxmlformats.org/drawingml/2006/table">
            <a:tbl>
              <a:tblPr firstRow="1" bandRow="1">
                <a:tableStyleId>{85BE263C-DBD7-4A20-BB59-AAB30ACAA65A}</a:tableStyleId>
              </a:tblPr>
              <a:tblGrid>
                <a:gridCol w="3647722"/>
                <a:gridCol w="1319389"/>
                <a:gridCol w="1433689"/>
                <a:gridCol w="972256"/>
                <a:gridCol w="1008944"/>
              </a:tblGrid>
              <a:tr h="370840">
                <a:tc>
                  <a:txBody>
                    <a:bodyPr/>
                    <a:lstStyle/>
                    <a:p>
                      <a:r>
                        <a:rPr lang="en-US" sz="1600" dirty="0" smtClean="0"/>
                        <a:t>Activity</a:t>
                      </a:r>
                      <a:endParaRPr lang="en-US" sz="1600" dirty="0"/>
                    </a:p>
                  </a:txBody>
                  <a:tcPr/>
                </a:tc>
                <a:tc>
                  <a:txBody>
                    <a:bodyPr/>
                    <a:lstStyle/>
                    <a:p>
                      <a:pPr algn="ctr"/>
                      <a:r>
                        <a:rPr lang="en-US" sz="1600" dirty="0" smtClean="0"/>
                        <a:t>2012</a:t>
                      </a:r>
                      <a:endParaRPr lang="en-US" sz="1600" dirty="0"/>
                    </a:p>
                  </a:txBody>
                  <a:tcPr/>
                </a:tc>
                <a:tc>
                  <a:txBody>
                    <a:bodyPr/>
                    <a:lstStyle/>
                    <a:p>
                      <a:pPr algn="ctr"/>
                      <a:r>
                        <a:rPr lang="en-US" sz="1600" dirty="0" smtClean="0"/>
                        <a:t>2013</a:t>
                      </a:r>
                      <a:endParaRPr lang="en-US" sz="1600" dirty="0"/>
                    </a:p>
                  </a:txBody>
                  <a:tcPr/>
                </a:tc>
                <a:tc>
                  <a:txBody>
                    <a:bodyPr/>
                    <a:lstStyle/>
                    <a:p>
                      <a:pPr algn="ctr"/>
                      <a:r>
                        <a:rPr lang="en-US" sz="1600" dirty="0" smtClean="0"/>
                        <a:t>2014</a:t>
                      </a:r>
                      <a:endParaRPr lang="en-US" sz="1600" dirty="0"/>
                    </a:p>
                  </a:txBody>
                  <a:tcPr/>
                </a:tc>
                <a:tc>
                  <a:txBody>
                    <a:bodyPr/>
                    <a:lstStyle/>
                    <a:p>
                      <a:pPr algn="ctr"/>
                      <a:r>
                        <a:rPr lang="en-US" sz="1600" dirty="0" smtClean="0"/>
                        <a:t>2015</a:t>
                      </a:r>
                      <a:endParaRPr lang="en-US" sz="1600" dirty="0"/>
                    </a:p>
                  </a:txBody>
                  <a:tcPr/>
                </a:tc>
              </a:tr>
              <a:tr h="370840">
                <a:tc>
                  <a:txBody>
                    <a:bodyPr/>
                    <a:lstStyle/>
                    <a:p>
                      <a:endParaRPr lang="en-US" sz="1600" u="none" strike="noStrike" kern="1200" baseline="0" dirty="0" smtClean="0"/>
                    </a:p>
                    <a:p>
                      <a:r>
                        <a:rPr lang="en-US" sz="1600" u="none" strike="noStrike" kern="1200" baseline="0" dirty="0" smtClean="0">
                          <a:solidFill>
                            <a:srgbClr val="FF0000"/>
                          </a:solidFill>
                        </a:rPr>
                        <a:t>1</a:t>
                      </a:r>
                      <a:r>
                        <a:rPr lang="en-US" sz="1600" u="none" strike="noStrike" kern="1200" baseline="30000" dirty="0" smtClean="0">
                          <a:solidFill>
                            <a:srgbClr val="FF0000"/>
                          </a:solidFill>
                        </a:rPr>
                        <a:t>st</a:t>
                      </a:r>
                      <a:r>
                        <a:rPr lang="en-US" sz="1600" u="none" strike="noStrike" kern="1200" baseline="0" dirty="0" smtClean="0">
                          <a:solidFill>
                            <a:srgbClr val="FF0000"/>
                          </a:solidFill>
                        </a:rPr>
                        <a:t> RCM </a:t>
                      </a:r>
                    </a:p>
                    <a:p>
                      <a:r>
                        <a:rPr lang="en-US" sz="1600" u="none" strike="noStrike" kern="1200" baseline="0" dirty="0" smtClean="0">
                          <a:solidFill>
                            <a:srgbClr val="FF0000"/>
                          </a:solidFill>
                        </a:rPr>
                        <a:t>to review the current status and coordinate work plans for the first phase of the CRP (18 months)</a:t>
                      </a:r>
                      <a:endParaRPr lang="en-US" sz="1600" dirty="0">
                        <a:solidFill>
                          <a:srgbClr val="FF0000"/>
                        </a:solidFill>
                      </a:endParaRPr>
                    </a:p>
                  </a:txBody>
                  <a:tcPr/>
                </a:tc>
                <a:tc>
                  <a:txBody>
                    <a:bodyPr/>
                    <a:lstStyle/>
                    <a:p>
                      <a:pPr algn="ctr"/>
                      <a:endParaRPr lang="en-US" sz="1600" u="none" strike="noStrike" kern="1200" baseline="0" dirty="0" smtClean="0"/>
                    </a:p>
                    <a:p>
                      <a:pPr algn="ctr"/>
                      <a:r>
                        <a:rPr lang="en-US" sz="1600" u="none" strike="noStrike" kern="1200" baseline="0" dirty="0" smtClean="0"/>
                        <a:t>TRIUMF</a:t>
                      </a:r>
                    </a:p>
                    <a:p>
                      <a:pPr algn="ctr"/>
                      <a:r>
                        <a:rPr lang="en-US" sz="1600" u="none" strike="noStrike" kern="1200" baseline="0" dirty="0" smtClean="0">
                          <a:solidFill>
                            <a:srgbClr val="FF0000"/>
                          </a:solidFill>
                        </a:rPr>
                        <a:t>April 16-20 </a:t>
                      </a:r>
                      <a:endParaRPr lang="en-US" sz="1600" dirty="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a:p>
                  </a:txBody>
                  <a:tcPr anchor="ctr"/>
                </a:tc>
              </a:tr>
              <a:tr h="370840">
                <a:tc>
                  <a:txBody>
                    <a:bodyPr/>
                    <a:lstStyle/>
                    <a:p>
                      <a:endParaRPr lang="en-US" sz="1600" u="none" strike="noStrike" kern="1200" baseline="0" dirty="0" smtClean="0"/>
                    </a:p>
                    <a:p>
                      <a:r>
                        <a:rPr lang="en-US" sz="1600" u="none" strike="noStrike" kern="1200" baseline="0" dirty="0" smtClean="0"/>
                        <a:t>2</a:t>
                      </a:r>
                      <a:r>
                        <a:rPr lang="en-US" sz="1600" u="none" strike="noStrike" kern="1200" baseline="30000" dirty="0" smtClean="0"/>
                        <a:t>nd</a:t>
                      </a:r>
                      <a:r>
                        <a:rPr lang="en-US" sz="1600" u="none" strike="noStrike" kern="1200" baseline="0" dirty="0" smtClean="0"/>
                        <a:t> RCM </a:t>
                      </a:r>
                    </a:p>
                    <a:p>
                      <a:r>
                        <a:rPr lang="en-US" sz="1600" u="none" strike="noStrike" kern="1200" baseline="0" dirty="0" smtClean="0"/>
                        <a:t>to review and update work plans </a:t>
                      </a:r>
                    </a:p>
                    <a:p>
                      <a:endParaRPr lang="en-US" sz="1600" dirty="0"/>
                    </a:p>
                  </a:txBody>
                  <a:tcPr/>
                </a:tc>
                <a:tc>
                  <a:txBody>
                    <a:bodyPr/>
                    <a:lstStyle/>
                    <a:p>
                      <a:pPr algn="ctr"/>
                      <a:endParaRPr lang="en-US" sz="1600" dirty="0"/>
                    </a:p>
                  </a:txBody>
                  <a:tcPr anchor="ctr"/>
                </a:tc>
                <a:tc>
                  <a:txBody>
                    <a:bodyPr/>
                    <a:lstStyle/>
                    <a:p>
                      <a:pPr algn="ctr"/>
                      <a:r>
                        <a:rPr lang="en-US" sz="1600" u="none" strike="noStrike" kern="1200" baseline="0" dirty="0" smtClean="0"/>
                        <a:t>(INFN-LNL</a:t>
                      </a:r>
                      <a:r>
                        <a:rPr lang="en-US" sz="1600" u="none" strike="noStrike" kern="1200" baseline="0" dirty="0" smtClean="0">
                          <a:solidFill>
                            <a:schemeClr val="tx1"/>
                          </a:solidFill>
                        </a:rPr>
                        <a:t>)</a:t>
                      </a:r>
                      <a:r>
                        <a:rPr lang="en-US" sz="1600" u="none" strike="noStrike" kern="1200" baseline="0" dirty="0" smtClean="0">
                          <a:solidFill>
                            <a:srgbClr val="FF0000"/>
                          </a:solidFill>
                        </a:rPr>
                        <a:t> </a:t>
                      </a:r>
                      <a:br>
                        <a:rPr lang="en-US" sz="1600" u="none" strike="noStrike" kern="1200" baseline="0" dirty="0" smtClean="0">
                          <a:solidFill>
                            <a:srgbClr val="FF0000"/>
                          </a:solidFill>
                        </a:rPr>
                      </a:br>
                      <a:r>
                        <a:rPr lang="en-US" sz="1600" u="none" strike="noStrike" kern="1200" baseline="0" dirty="0" smtClean="0">
                          <a:solidFill>
                            <a:srgbClr val="FF0000"/>
                          </a:solidFill>
                        </a:rPr>
                        <a:t>October 7-11 </a:t>
                      </a:r>
                      <a:endParaRPr lang="en-US" sz="1600" dirty="0">
                        <a:solidFill>
                          <a:srgbClr val="FF0000"/>
                        </a:solidFill>
                      </a:endParaRPr>
                    </a:p>
                  </a:txBody>
                  <a:tcPr anchor="ctr"/>
                </a:tc>
                <a:tc>
                  <a:txBody>
                    <a:bodyPr/>
                    <a:lstStyle/>
                    <a:p>
                      <a:pPr algn="ctr"/>
                      <a:endParaRPr lang="en-US" sz="1600" dirty="0"/>
                    </a:p>
                  </a:txBody>
                  <a:tcPr anchor="ctr"/>
                </a:tc>
                <a:tc>
                  <a:txBody>
                    <a:bodyPr/>
                    <a:lstStyle/>
                    <a:p>
                      <a:pPr algn="ctr"/>
                      <a:endParaRPr lang="en-US" sz="1600"/>
                    </a:p>
                  </a:txBody>
                  <a:tcPr anchor="ctr"/>
                </a:tc>
              </a:tr>
              <a:tr h="370840">
                <a:tc>
                  <a:txBody>
                    <a:bodyPr/>
                    <a:lstStyle/>
                    <a:p>
                      <a:endParaRPr lang="en-US" sz="1600" u="none" strike="noStrike" kern="1200" baseline="0" dirty="0" smtClean="0"/>
                    </a:p>
                    <a:p>
                      <a:r>
                        <a:rPr lang="en-US" sz="1600" u="none" strike="noStrike" kern="1200" baseline="0" dirty="0" smtClean="0"/>
                        <a:t>3</a:t>
                      </a:r>
                      <a:r>
                        <a:rPr lang="en-US" sz="1600" u="none" strike="noStrike" kern="1200" baseline="30000" dirty="0" smtClean="0"/>
                        <a:t>rd</a:t>
                      </a:r>
                      <a:r>
                        <a:rPr lang="en-US" sz="1600" u="none" strike="noStrike" kern="1200" baseline="0" dirty="0" smtClean="0"/>
                        <a:t> RCM</a:t>
                      </a:r>
                    </a:p>
                    <a:p>
                      <a:r>
                        <a:rPr lang="en-US" sz="1600" u="none" strike="noStrike" kern="1200" baseline="0" dirty="0" smtClean="0"/>
                        <a:t> to review the data, asses the CRP accomplishment, adopt an action plan for the final report</a:t>
                      </a:r>
                      <a:endParaRPr lang="en-US" sz="1600" dirty="0"/>
                    </a:p>
                  </a:txBody>
                  <a:tcP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r>
                        <a:rPr lang="en-US" sz="1600" dirty="0" smtClean="0"/>
                        <a:t>X</a:t>
                      </a:r>
                      <a:endParaRPr lang="en-US" sz="1600" dirty="0"/>
                    </a:p>
                  </a:txBody>
                  <a:tcPr anchor="ctr"/>
                </a:tc>
              </a:tr>
              <a:tr h="370840">
                <a:tc>
                  <a:txBody>
                    <a:bodyPr/>
                    <a:lstStyle/>
                    <a:p>
                      <a:endParaRPr lang="en-US" sz="1600" u="none" strike="noStrike" kern="1200" baseline="0" dirty="0" smtClean="0"/>
                    </a:p>
                    <a:p>
                      <a:r>
                        <a:rPr lang="en-US" sz="1600" u="none" strike="noStrike" kern="1200" baseline="0" dirty="0" smtClean="0"/>
                        <a:t>Preparation of Manuscript and Publication, Distribution of results and knowledge gained</a:t>
                      </a:r>
                      <a:endParaRPr lang="en-US" sz="1600" dirty="0"/>
                    </a:p>
                  </a:txBody>
                  <a:tcPr/>
                </a:tc>
                <a:tc>
                  <a:txBody>
                    <a:bodyPr/>
                    <a:lstStyle/>
                    <a:p>
                      <a:pPr algn="ctr"/>
                      <a:endParaRPr lang="en-US" sz="160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r>
                        <a:rPr lang="en-US" sz="1600" dirty="0" smtClean="0"/>
                        <a:t>X</a:t>
                      </a:r>
                      <a:endParaRPr lang="en-US" sz="1600" dirty="0"/>
                    </a:p>
                  </a:txBody>
                  <a:tcPr anchor="ctr"/>
                </a:tc>
              </a:tr>
            </a:tbl>
          </a:graphicData>
        </a:graphic>
      </p:graphicFrame>
    </p:spTree>
    <p:extLst>
      <p:ext uri="{BB962C8B-B14F-4D97-AF65-F5344CB8AC3E}">
        <p14:creationId xmlns:p14="http://schemas.microsoft.com/office/powerpoint/2010/main" val="58193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533400"/>
          </a:xfrm>
        </p:spPr>
        <p:txBody>
          <a:bodyPr>
            <a:noAutofit/>
          </a:bodyPr>
          <a:lstStyle/>
          <a:p>
            <a:pPr marL="0" lvl="0" indent="0">
              <a:buNone/>
            </a:pPr>
            <a:r>
              <a:rPr lang="en-US" sz="2400" dirty="0" smtClean="0">
                <a:solidFill>
                  <a:srgbClr val="FF0000"/>
                </a:solidFill>
              </a:rPr>
              <a:t>PLANNED </a:t>
            </a:r>
            <a:r>
              <a:rPr lang="en-US" sz="2400" dirty="0">
                <a:solidFill>
                  <a:srgbClr val="FF0000"/>
                </a:solidFill>
              </a:rPr>
              <a:t>ACTIVITIES for </a:t>
            </a:r>
            <a:r>
              <a:rPr lang="en-US" sz="2400" dirty="0" smtClean="0">
                <a:solidFill>
                  <a:srgbClr val="FF0000"/>
                </a:solidFill>
              </a:rPr>
              <a:t>2014 </a:t>
            </a:r>
            <a:r>
              <a:rPr lang="en-US" sz="2400" dirty="0">
                <a:solidFill>
                  <a:srgbClr val="FF0000"/>
                </a:solidFill>
              </a:rPr>
              <a:t>and </a:t>
            </a:r>
            <a:r>
              <a:rPr lang="en-US" sz="2400" dirty="0" smtClean="0">
                <a:solidFill>
                  <a:srgbClr val="FF0000"/>
                </a:solidFill>
              </a:rPr>
              <a:t>budget quotation </a:t>
            </a:r>
            <a:r>
              <a:rPr lang="en-GB" dirty="0"/>
              <a:t> </a:t>
            </a:r>
            <a:endParaRPr lang="it-IT"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40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82507870"/>
              </p:ext>
            </p:extLst>
          </p:nvPr>
        </p:nvGraphicFramePr>
        <p:xfrm>
          <a:off x="457200" y="2057400"/>
          <a:ext cx="8229601" cy="4143040"/>
        </p:xfrm>
        <a:graphic>
          <a:graphicData uri="http://schemas.openxmlformats.org/drawingml/2006/table">
            <a:tbl>
              <a:tblPr firstRow="1" bandRow="1">
                <a:tableStyleId>{912C8C85-51F0-491E-9774-3900AFEF0FD7}</a:tableStyleId>
              </a:tblPr>
              <a:tblGrid>
                <a:gridCol w="3850547"/>
                <a:gridCol w="3095538"/>
                <a:gridCol w="1283516"/>
              </a:tblGrid>
              <a:tr h="120428">
                <a:tc>
                  <a:txBody>
                    <a:bodyPr/>
                    <a:lstStyle/>
                    <a:p>
                      <a:pPr algn="just"/>
                      <a:r>
                        <a:rPr lang="it-IT" sz="1400" dirty="0" smtClean="0"/>
                        <a:t>Item</a:t>
                      </a:r>
                      <a:endParaRPr lang="it-IT" sz="1400" dirty="0"/>
                    </a:p>
                  </a:txBody>
                  <a:tcPr anchor="ctr"/>
                </a:tc>
                <a:tc>
                  <a:txBody>
                    <a:bodyPr/>
                    <a:lstStyle/>
                    <a:p>
                      <a:pPr algn="just"/>
                      <a:r>
                        <a:rPr lang="it-IT" sz="1400" dirty="0" smtClean="0"/>
                        <a:t>What</a:t>
                      </a:r>
                      <a:r>
                        <a:rPr lang="it-IT" sz="1400" baseline="0" dirty="0" smtClean="0"/>
                        <a:t> is needed</a:t>
                      </a:r>
                      <a:endParaRPr lang="it-IT" sz="14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Estimated</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t>Cost</a:t>
                      </a:r>
                      <a:endParaRPr lang="it-IT" sz="1400" dirty="0"/>
                    </a:p>
                  </a:txBody>
                  <a:tcPr anchor="ctr"/>
                </a:tc>
              </a:tr>
              <a:tr h="116891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100" dirty="0" smtClean="0"/>
                        <a:t>1. Consumables</a:t>
                      </a:r>
                      <a:r>
                        <a:rPr lang="it-IT" sz="1100" baseline="0" dirty="0" smtClean="0"/>
                        <a:t> for laboratory activities </a:t>
                      </a:r>
                      <a:endParaRPr lang="it-IT" sz="1100" kern="1200" dirty="0" smtClean="0">
                        <a:solidFill>
                          <a:schemeClr val="tx1"/>
                        </a:solidFill>
                        <a:effectLst/>
                        <a:latin typeface="+mn-lt"/>
                        <a:ea typeface="+mn-ea"/>
                        <a:cs typeface="+mn-cs"/>
                      </a:endParaRPr>
                    </a:p>
                  </a:txBody>
                  <a:tcPr anchor="ctr">
                    <a:lnB w="12700" cap="flat" cmpd="sng" algn="ctr">
                      <a:solidFill>
                        <a:schemeClr val="tx1"/>
                      </a:solidFill>
                      <a:prstDash val="solid"/>
                      <a:round/>
                      <a:headEnd type="none" w="med" len="med"/>
                      <a:tailEnd type="none" w="med" len="med"/>
                    </a:lnB>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100" dirty="0" smtClean="0"/>
                        <a:t>chemical reagents,</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100" dirty="0" smtClean="0"/>
                        <a:t>Liquid nitrogen for </a:t>
                      </a:r>
                      <a:r>
                        <a:rPr lang="en-US" sz="1100" dirty="0" err="1" smtClean="0"/>
                        <a:t>HpGe</a:t>
                      </a:r>
                      <a:r>
                        <a:rPr lang="en-US" sz="1100" baseline="0" dirty="0" smtClean="0"/>
                        <a:t> cooling</a:t>
                      </a:r>
                      <a:r>
                        <a:rPr lang="en-US" sz="1100" dirty="0" smtClean="0"/>
                        <a:t>,</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sz="1100" dirty="0" err="1" smtClean="0"/>
                        <a:t>Laboratory</a:t>
                      </a:r>
                      <a:r>
                        <a:rPr lang="fr-FR" sz="1100" dirty="0" smtClean="0"/>
                        <a:t> glasses, </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sz="1100" dirty="0" smtClean="0"/>
                        <a:t>Small </a:t>
                      </a:r>
                      <a:r>
                        <a:rPr lang="fr-FR" sz="1100" dirty="0" err="1" smtClean="0"/>
                        <a:t>repairs</a:t>
                      </a:r>
                      <a:endParaRPr lang="en-US" sz="1100" dirty="0" smtClean="0"/>
                    </a:p>
                  </a:txBody>
                  <a:tcPr anchor="ctr"/>
                </a:tc>
                <a:tc>
                  <a:txBody>
                    <a:bodyPr/>
                    <a:lstStyle/>
                    <a:p>
                      <a:pPr algn="l"/>
                      <a:r>
                        <a:rPr lang="en-GB" sz="1100" b="1" kern="1200" dirty="0" smtClean="0">
                          <a:solidFill>
                            <a:schemeClr val="tx1"/>
                          </a:solidFill>
                          <a:effectLst/>
                          <a:latin typeface="+mn-lt"/>
                          <a:ea typeface="+mn-ea"/>
                          <a:cs typeface="+mn-cs"/>
                        </a:rPr>
                        <a:t>5 k€</a:t>
                      </a:r>
                      <a:endParaRPr lang="it-IT" sz="1100" dirty="0"/>
                    </a:p>
                  </a:txBody>
                  <a:tcPr anchor="ctr"/>
                </a:tc>
              </a:tr>
              <a:tr h="4723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100" kern="1200" dirty="0" smtClean="0">
                          <a:solidFill>
                            <a:schemeClr val="tx1"/>
                          </a:solidFill>
                          <a:effectLst/>
                          <a:latin typeface="+mn-lt"/>
                          <a:ea typeface="+mn-ea"/>
                          <a:cs typeface="+mn-cs"/>
                        </a:rPr>
                        <a:t>2.</a:t>
                      </a:r>
                      <a:r>
                        <a:rPr lang="it-IT" sz="1100" kern="1200" baseline="0" dirty="0" smtClean="0">
                          <a:solidFill>
                            <a:schemeClr val="tx1"/>
                          </a:solidFill>
                          <a:effectLst/>
                          <a:latin typeface="+mn-lt"/>
                          <a:ea typeface="+mn-ea"/>
                          <a:cs typeface="+mn-cs"/>
                        </a:rPr>
                        <a:t> Isotope-enriched </a:t>
                      </a:r>
                      <a:r>
                        <a:rPr lang="it-IT" sz="1100" baseline="0" dirty="0" smtClean="0"/>
                        <a:t>Rh material  </a:t>
                      </a:r>
                      <a:endParaRPr lang="it-IT" sz="1100" kern="1200" dirty="0" smtClean="0">
                        <a:solidFill>
                          <a:schemeClr val="tx1"/>
                        </a:solidFill>
                        <a:effectLst/>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en-US" sz="11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smtClean="0">
                          <a:solidFill>
                            <a:schemeClr val="tx1"/>
                          </a:solidFill>
                          <a:effectLst/>
                          <a:latin typeface="+mn-lt"/>
                          <a:ea typeface="+mn-ea"/>
                          <a:cs typeface="+mn-cs"/>
                        </a:rPr>
                        <a:t>5 k€</a:t>
                      </a:r>
                      <a:endParaRPr lang="it-IT" sz="1100" dirty="0"/>
                    </a:p>
                  </a:txBody>
                  <a:tcPr anchor="ctr"/>
                </a:tc>
              </a:tr>
              <a:tr h="642257">
                <a:tc rowSpan="2">
                  <a:txBody>
                    <a:bodyPr/>
                    <a:lstStyle/>
                    <a:p>
                      <a:pPr algn="just"/>
                      <a:r>
                        <a:rPr lang="it-IT" sz="1100" dirty="0" smtClean="0"/>
                        <a:t>3. Travels to perform experiments </a:t>
                      </a:r>
                      <a:endParaRPr lang="it-IT" sz="11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it-IT" sz="1100" dirty="0" smtClean="0"/>
                        <a:t>Domestic between</a:t>
                      </a:r>
                      <a:r>
                        <a:rPr lang="it-IT" sz="1100" baseline="0" dirty="0" smtClean="0"/>
                        <a:t> Milan, Ispra, Legnaro, Ferrara</a:t>
                      </a:r>
                      <a:r>
                        <a:rPr lang="it-IT" sz="1100" dirty="0" smtClean="0"/>
                        <a:t> </a:t>
                      </a:r>
                      <a:endParaRPr lang="it-IT" sz="1100" dirty="0"/>
                    </a:p>
                  </a:txBody>
                  <a:tcPr anchor="ctr"/>
                </a:tc>
                <a:tc>
                  <a:txBody>
                    <a:bodyPr/>
                    <a:lstStyle/>
                    <a:p>
                      <a:pPr algn="l"/>
                      <a:r>
                        <a:rPr lang="it-IT" sz="1100" b="1" dirty="0" smtClean="0"/>
                        <a:t>2.0 k€</a:t>
                      </a:r>
                      <a:endParaRPr lang="it-IT" sz="1100" b="1" dirty="0"/>
                    </a:p>
                  </a:txBody>
                  <a:tcPr anchor="ctr"/>
                </a:tc>
              </a:tr>
              <a:tr h="458166">
                <a:tc vMerge="1">
                  <a:txBody>
                    <a:bodyPr/>
                    <a:lstStyle/>
                    <a:p>
                      <a:pPr algn="just"/>
                      <a:endParaRPr lang="it-IT" sz="11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dirty="0" smtClean="0"/>
                        <a:t>International travels (</a:t>
                      </a:r>
                      <a:r>
                        <a:rPr lang="en-US" sz="1100" dirty="0" err="1" smtClean="0"/>
                        <a:t>Arronax</a:t>
                      </a:r>
                      <a:r>
                        <a:rPr lang="en-US" sz="1100" dirty="0" smtClean="0"/>
                        <a:t>)</a:t>
                      </a:r>
                    </a:p>
                    <a:p>
                      <a:pPr algn="just"/>
                      <a:endParaRPr lang="it-IT" sz="11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b="1" dirty="0" smtClean="0"/>
                        <a:t>4.0 k€</a:t>
                      </a:r>
                      <a:endParaRPr lang="it-IT" sz="1100" dirty="0"/>
                    </a:p>
                  </a:txBody>
                  <a:tcPr anchor="ctr"/>
                </a:tc>
              </a:tr>
              <a:tr h="28881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100" kern="1200" dirty="0" smtClean="0">
                          <a:solidFill>
                            <a:schemeClr val="tx1"/>
                          </a:solidFill>
                          <a:effectLst/>
                          <a:latin typeface="+mn-lt"/>
                          <a:ea typeface="+mn-ea"/>
                          <a:cs typeface="+mn-cs"/>
                        </a:rPr>
                        <a:t>4.</a:t>
                      </a:r>
                      <a:r>
                        <a:rPr lang="it-IT" sz="1100" kern="1200" baseline="0" dirty="0" smtClean="0">
                          <a:solidFill>
                            <a:schemeClr val="tx1"/>
                          </a:solidFill>
                          <a:effectLst/>
                          <a:latin typeface="+mn-lt"/>
                          <a:ea typeface="+mn-ea"/>
                          <a:cs typeface="+mn-cs"/>
                        </a:rPr>
                        <a:t> </a:t>
                      </a:r>
                      <a:r>
                        <a:rPr lang="it-IT" sz="1100" kern="1200" dirty="0" smtClean="0">
                          <a:solidFill>
                            <a:schemeClr val="tx1"/>
                          </a:solidFill>
                          <a:effectLst/>
                          <a:latin typeface="+mn-lt"/>
                          <a:ea typeface="+mn-ea"/>
                          <a:cs typeface="+mn-cs"/>
                        </a:rPr>
                        <a:t>Radioactive</a:t>
                      </a:r>
                      <a:r>
                        <a:rPr lang="it-IT" sz="1100" kern="1200" baseline="0" dirty="0" smtClean="0">
                          <a:solidFill>
                            <a:schemeClr val="tx1"/>
                          </a:solidFill>
                          <a:effectLst/>
                          <a:latin typeface="+mn-lt"/>
                          <a:ea typeface="+mn-ea"/>
                          <a:cs typeface="+mn-cs"/>
                        </a:rPr>
                        <a:t> transport service</a:t>
                      </a:r>
                      <a:endParaRPr lang="it-IT" sz="1100" kern="1200" dirty="0" smtClean="0">
                        <a:solidFill>
                          <a:schemeClr val="tx1"/>
                        </a:solidFill>
                        <a:effectLst/>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100" dirty="0" smtClean="0"/>
                        <a:t>Irradiations to JRC</a:t>
                      </a:r>
                      <a:r>
                        <a:rPr lang="en-US" sz="1100" baseline="0" dirty="0" smtClean="0"/>
                        <a:t> </a:t>
                      </a:r>
                      <a:r>
                        <a:rPr lang="en-US" sz="1100" baseline="0" dirty="0" err="1" smtClean="0"/>
                        <a:t>Ispra</a:t>
                      </a:r>
                      <a:r>
                        <a:rPr lang="en-US" sz="1100" baseline="0" dirty="0" smtClean="0"/>
                        <a:t> and </a:t>
                      </a:r>
                      <a:r>
                        <a:rPr lang="en-US" sz="1100" baseline="0" dirty="0" err="1" smtClean="0"/>
                        <a:t>Arronax</a:t>
                      </a:r>
                      <a:endParaRPr lang="en-US" sz="11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smtClean="0">
                          <a:solidFill>
                            <a:schemeClr val="tx1"/>
                          </a:solidFill>
                          <a:effectLst/>
                          <a:latin typeface="+mn-lt"/>
                          <a:ea typeface="+mn-ea"/>
                          <a:cs typeface="+mn-cs"/>
                        </a:rPr>
                        <a:t>5 k€</a:t>
                      </a:r>
                      <a:endParaRPr lang="it-IT" sz="1100" dirty="0"/>
                    </a:p>
                  </a:txBody>
                  <a:tcPr anchor="ctr"/>
                </a:tc>
              </a:tr>
              <a:tr h="28881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100" kern="1200" dirty="0" smtClean="0">
                          <a:solidFill>
                            <a:schemeClr val="tx1"/>
                          </a:solidFill>
                          <a:effectLst/>
                          <a:latin typeface="+mn-lt"/>
                          <a:ea typeface="+mn-ea"/>
                          <a:cs typeface="+mn-cs"/>
                        </a:rPr>
                        <a:t>Completion of installation for</a:t>
                      </a:r>
                      <a:r>
                        <a:rPr lang="en-US" sz="1100" dirty="0" smtClean="0"/>
                        <a:t> the suction and tilting pipes</a:t>
                      </a:r>
                      <a:r>
                        <a:rPr lang="en-US" sz="1100" baseline="0" dirty="0" smtClean="0"/>
                        <a:t> </a:t>
                      </a:r>
                      <a:r>
                        <a:rPr lang="en-US" sz="1100" dirty="0" smtClean="0"/>
                        <a:t>for radioactive nanoparticles elimination in one of the Radiochemistry Lab</a:t>
                      </a:r>
                      <a:endParaRPr lang="it-IT" sz="1100" kern="1200" dirty="0" smtClean="0">
                        <a:solidFill>
                          <a:schemeClr val="tx1"/>
                        </a:solidFill>
                        <a:effectLst/>
                        <a:latin typeface="+mn-lt"/>
                        <a:ea typeface="+mn-ea"/>
                        <a:cs typeface="+mn-cs"/>
                      </a:endParaRPr>
                    </a:p>
                  </a:txBody>
                  <a:tcPr anchor="ctr">
                    <a:lnT w="12700" cap="flat" cmpd="sng" algn="ctr">
                      <a:solidFill>
                        <a:schemeClr val="tx1"/>
                      </a:solidFill>
                      <a:prstDash val="solid"/>
                      <a:round/>
                      <a:headEnd type="none" w="med" len="med"/>
                      <a:tailEnd type="none" w="med" len="med"/>
                    </a:lnT>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en-US" sz="11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smtClean="0">
                          <a:solidFill>
                            <a:schemeClr val="tx1"/>
                          </a:solidFill>
                          <a:effectLst/>
                          <a:latin typeface="+mn-lt"/>
                          <a:ea typeface="+mn-ea"/>
                          <a:cs typeface="+mn-cs"/>
                        </a:rPr>
                        <a:t>7 k€</a:t>
                      </a:r>
                      <a:endParaRPr lang="it-IT" sz="11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sz="1100" dirty="0"/>
                    </a:p>
                  </a:txBody>
                  <a:tcPr anchor="ctr"/>
                </a:tc>
              </a:tr>
            </a:tbl>
          </a:graphicData>
        </a:graphic>
      </p:graphicFrame>
      <p:sp>
        <p:nvSpPr>
          <p:cNvPr id="7" name="Title 4"/>
          <p:cNvSpPr>
            <a:spLocks noGrp="1"/>
          </p:cNvSpPr>
          <p:nvPr>
            <p:ph type="title"/>
          </p:nvPr>
        </p:nvSpPr>
        <p:spPr>
          <a:xfrm>
            <a:off x="457200" y="274638"/>
            <a:ext cx="8229600" cy="114300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INFN-</a:t>
            </a:r>
            <a:r>
              <a:rPr lang="en-US" sz="4000" dirty="0" err="1"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Mi</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30107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fld id="{C87CA833-0568-4FEC-8C67-CB97D167F9A2}" type="slidenum">
              <a:rPr lang="en-US" sz="1400"/>
              <a:pPr eaLnBrk="1" hangingPunct="1"/>
              <a:t>41</a:t>
            </a:fld>
            <a:endParaRPr lang="en-US" sz="1400"/>
          </a:p>
        </p:txBody>
      </p:sp>
      <p:sp>
        <p:nvSpPr>
          <p:cNvPr id="36867" name="TextBox 2"/>
          <p:cNvSpPr txBox="1">
            <a:spLocks noChangeArrowheads="1"/>
          </p:cNvSpPr>
          <p:nvPr/>
        </p:nvSpPr>
        <p:spPr bwMode="auto">
          <a:xfrm>
            <a:off x="702621" y="371475"/>
            <a:ext cx="76530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dirty="0" smtClean="0"/>
              <a:t>Summary overall budget request FY2014</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79686618"/>
              </p:ext>
            </p:extLst>
          </p:nvPr>
        </p:nvGraphicFramePr>
        <p:xfrm>
          <a:off x="261949" y="1066800"/>
          <a:ext cx="8534400" cy="5103813"/>
        </p:xfrm>
        <a:graphic>
          <a:graphicData uri="http://schemas.openxmlformats.org/drawingml/2006/table">
            <a:tbl>
              <a:tblPr/>
              <a:tblGrid>
                <a:gridCol w="1219200"/>
                <a:gridCol w="1219200"/>
                <a:gridCol w="1266825"/>
                <a:gridCol w="1524000"/>
                <a:gridCol w="1219200"/>
                <a:gridCol w="990600"/>
                <a:gridCol w="1095375"/>
              </a:tblGrid>
              <a:tr h="114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FF"/>
                          </a:solidFill>
                          <a:effectLst/>
                          <a:latin typeface="Arial" charset="0"/>
                        </a:rPr>
                        <a:t>Sezioni</a:t>
                      </a:r>
                      <a:r>
                        <a:rPr kumimoji="0" lang="en-US" sz="1600" b="1" i="0" u="none" strike="noStrike" cap="none" normalizeH="0" baseline="0" dirty="0" smtClean="0">
                          <a:ln>
                            <a:noFill/>
                          </a:ln>
                          <a:solidFill>
                            <a:srgbClr val="FFFFFF"/>
                          </a:solidFill>
                          <a:effectLst/>
                          <a:latin typeface="Arial" charset="0"/>
                        </a:rPr>
                        <a:t> Lab</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Missioni interne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Missioni estere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FF"/>
                          </a:solidFill>
                          <a:effectLst/>
                          <a:latin typeface="Arial" charset="0"/>
                        </a:rPr>
                        <a:t>Inventariabile</a:t>
                      </a:r>
                      <a:r>
                        <a:rPr kumimoji="0" lang="en-US" sz="1600" b="1" i="0" u="none" strike="noStrike" cap="none" normalizeH="0" baseline="0" dirty="0" smtClean="0">
                          <a:ln>
                            <a:noFill/>
                          </a:ln>
                          <a:solidFill>
                            <a:srgbClr val="FFFFFF"/>
                          </a:solidFill>
                          <a:effectLst/>
                          <a:latin typeface="Arial" charset="0"/>
                        </a:rPr>
                        <a:t>/</a:t>
                      </a:r>
                      <a:r>
                        <a:rPr kumimoji="0" lang="en-US" sz="1600" b="1" i="0" u="none" strike="noStrike" cap="none" normalizeH="0" baseline="0" dirty="0" err="1" smtClean="0">
                          <a:ln>
                            <a:noFill/>
                          </a:ln>
                          <a:solidFill>
                            <a:srgbClr val="FFFFFF"/>
                          </a:solidFill>
                          <a:effectLst/>
                          <a:latin typeface="Arial" charset="0"/>
                        </a:rPr>
                        <a:t>trasporti</a:t>
                      </a:r>
                      <a:endParaRPr kumimoji="0" lang="en-US" sz="1600" b="1" i="0" u="none" strike="noStrike" cap="none" normalizeH="0" baseline="0" dirty="0" smtClean="0">
                        <a:ln>
                          <a:noFill/>
                        </a:ln>
                        <a:solidFill>
                          <a:srgbClr val="FFFFFF"/>
                        </a:solidFill>
                        <a:effectLst/>
                        <a:latin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Consumo </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Tot. per sez/lab</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FTE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previsto</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LNL</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1.5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21.5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charset="0"/>
                        </a:rPr>
                        <a:t>27.5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1.8</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Fe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1.5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3.0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5.0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charset="0"/>
                        </a:rPr>
                        <a:t>11.5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5.4</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Pd</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1.0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8.5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charset="0"/>
                        </a:rPr>
                        <a:t>14</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2.7</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Arial" charset="0"/>
                        </a:rPr>
                        <a:t>Pv</a:t>
                      </a:r>
                      <a:endParaRPr kumimoji="0" lang="en-US" sz="1800" b="0" i="0" u="none" strike="noStrike" cap="none" normalizeH="0" baseline="0" dirty="0" smtClean="0">
                        <a:ln>
                          <a:noFill/>
                        </a:ln>
                        <a:solidFill>
                          <a:srgbClr val="000000"/>
                        </a:solidFill>
                        <a:effectLst/>
                        <a:latin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3.0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5.0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7.0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charset="0"/>
                        </a:rPr>
                        <a:t>17</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3.0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Arial" charset="0"/>
                        </a:rPr>
                        <a:t>Mi</a:t>
                      </a:r>
                      <a:endParaRPr kumimoji="0" lang="en-US" sz="1800" b="0" i="0" u="none" strike="noStrike" cap="none" normalizeH="0" baseline="0" dirty="0" smtClean="0">
                        <a:ln>
                          <a:noFill/>
                        </a:ln>
                        <a:solidFill>
                          <a:srgbClr val="000000"/>
                        </a:solidFill>
                        <a:effectLst/>
                        <a:latin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2.0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4.0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5.0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17.0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charset="0"/>
                        </a:rPr>
                        <a:t>28</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5.0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TOTALE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9.0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16.0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14.0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59</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98</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17.9</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63" name="Text Box 42"/>
          <p:cNvSpPr txBox="1">
            <a:spLocks noChangeArrowheads="1"/>
          </p:cNvSpPr>
          <p:nvPr/>
        </p:nvSpPr>
        <p:spPr bwMode="auto">
          <a:xfrm>
            <a:off x="866775" y="76200"/>
            <a:ext cx="7391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spcBef>
                <a:spcPct val="50000"/>
              </a:spcBef>
            </a:pPr>
            <a:r>
              <a:rPr lang="it-IT" sz="2400" b="1" dirty="0">
                <a:solidFill>
                  <a:srgbClr val="FF0000"/>
                </a:solidFill>
              </a:rPr>
              <a:t>PROGETTO </a:t>
            </a:r>
            <a:r>
              <a:rPr lang="it-IT" sz="2400" b="1" dirty="0" smtClean="0">
                <a:solidFill>
                  <a:srgbClr val="FF0000"/>
                </a:solidFill>
              </a:rPr>
              <a:t>APOTEMA</a:t>
            </a:r>
            <a:endParaRPr lang="it-IT" sz="2400" b="1" dirty="0"/>
          </a:p>
          <a:p>
            <a:pPr eaLnBrk="1" hangingPunct="1">
              <a:spcBef>
                <a:spcPct val="50000"/>
              </a:spcBef>
            </a:pPr>
            <a:r>
              <a:rPr lang="it-IT" sz="2400" b="1" dirty="0"/>
              <a:t>Distribuzione FTE partecipanti al progetto </a:t>
            </a:r>
          </a:p>
        </p:txBody>
      </p:sp>
      <p:graphicFrame>
        <p:nvGraphicFramePr>
          <p:cNvPr id="4" name="Group 44"/>
          <p:cNvGraphicFramePr>
            <a:graphicFrameLocks noGrp="1"/>
          </p:cNvGraphicFramePr>
          <p:nvPr>
            <p:extLst>
              <p:ext uri="{D42A27DB-BD31-4B8C-83A1-F6EECF244321}">
                <p14:modId xmlns:p14="http://schemas.microsoft.com/office/powerpoint/2010/main" val="2246417837"/>
              </p:ext>
            </p:extLst>
          </p:nvPr>
        </p:nvGraphicFramePr>
        <p:xfrm>
          <a:off x="152401" y="1143000"/>
          <a:ext cx="8839197" cy="5188162"/>
        </p:xfrm>
        <a:graphic>
          <a:graphicData uri="http://schemas.openxmlformats.org/drawingml/2006/table">
            <a:tbl>
              <a:tblPr>
                <a:tableStyleId>{2D5ABB26-0587-4C30-8999-92F81FD0307C}</a:tableStyleId>
              </a:tblPr>
              <a:tblGrid>
                <a:gridCol w="1981199"/>
                <a:gridCol w="990600"/>
                <a:gridCol w="1447800"/>
                <a:gridCol w="1295400"/>
                <a:gridCol w="1447800"/>
                <a:gridCol w="1676398"/>
              </a:tblGrid>
              <a:tr h="3255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solidFill>
                            <a:srgbClr val="FF0000"/>
                          </a:solidFill>
                          <a:effectLst/>
                        </a:rPr>
                        <a:t>LNL</a:t>
                      </a:r>
                      <a:endParaRPr kumimoji="0" lang="en-US" sz="1600" b="1" i="0" u="none" strike="noStrike" cap="none" normalizeH="0" baseline="0" dirty="0" smtClean="0">
                        <a:ln>
                          <a:noFill/>
                        </a:ln>
                        <a:solidFill>
                          <a:srgbClr val="FF0000"/>
                        </a:solidFill>
                        <a:effectLst/>
                        <a:latin typeface="Arial" pitchFamily="34" charset="0"/>
                      </a:endParaRPr>
                    </a:p>
                  </a:txBody>
                  <a:tcPr marT="45717" marB="4571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u="none" strike="noStrike" cap="none" normalizeH="0" baseline="0" dirty="0" smtClean="0">
                          <a:ln>
                            <a:noFill/>
                          </a:ln>
                          <a:solidFill>
                            <a:srgbClr val="FF0000"/>
                          </a:solidFill>
                          <a:effectLst/>
                        </a:rPr>
                        <a:t>FTE</a:t>
                      </a:r>
                      <a:endParaRPr kumimoji="0" lang="it-IT" sz="1600" b="1" i="0" u="none" strike="noStrike" cap="none" normalizeH="0" baseline="0" dirty="0" smtClean="0">
                        <a:ln>
                          <a:noFill/>
                        </a:ln>
                        <a:solidFill>
                          <a:srgbClr val="FF0000"/>
                        </a:solidFill>
                        <a:effectLst/>
                        <a:latin typeface="Arial" pitchFamily="34" charset="0"/>
                      </a:endParaRPr>
                    </a:p>
                  </a:txBody>
                  <a:tcPr marT="45717" marB="4571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solidFill>
                            <a:srgbClr val="FF0000"/>
                          </a:solidFill>
                          <a:effectLst/>
                        </a:rPr>
                        <a:t>INFN-</a:t>
                      </a:r>
                      <a:r>
                        <a:rPr kumimoji="0" lang="en-US" sz="1600" u="none" strike="noStrike" cap="none" normalizeH="0" baseline="0" dirty="0" err="1" smtClean="0">
                          <a:ln>
                            <a:noFill/>
                          </a:ln>
                          <a:solidFill>
                            <a:srgbClr val="FF0000"/>
                          </a:solidFill>
                          <a:effectLst/>
                        </a:rPr>
                        <a:t>Pd</a:t>
                      </a:r>
                      <a:endParaRPr kumimoji="0" lang="it-IT" sz="1600" b="0"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u="none" strike="noStrike" cap="none" normalizeH="0" baseline="0" dirty="0" smtClean="0">
                          <a:ln>
                            <a:noFill/>
                          </a:ln>
                          <a:solidFill>
                            <a:srgbClr val="FF0000"/>
                          </a:solidFill>
                          <a:effectLst/>
                        </a:rPr>
                        <a:t>FTE</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solidFill>
                            <a:srgbClr val="FF0000"/>
                          </a:solidFill>
                          <a:effectLst/>
                        </a:rPr>
                        <a:t>INFN-</a:t>
                      </a:r>
                      <a:r>
                        <a:rPr kumimoji="0" lang="en-US" sz="1600" u="none" strike="noStrike" cap="none" normalizeH="0" baseline="0" dirty="0" err="1" smtClean="0">
                          <a:ln>
                            <a:noFill/>
                          </a:ln>
                          <a:solidFill>
                            <a:srgbClr val="FF0000"/>
                          </a:solidFill>
                          <a:effectLst/>
                        </a:rPr>
                        <a:t>Mi</a:t>
                      </a:r>
                      <a:endParaRPr kumimoji="0" lang="it-IT" sz="1600" b="0"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u="none" strike="noStrike" cap="none" normalizeH="0" baseline="0" dirty="0" smtClean="0">
                          <a:ln>
                            <a:noFill/>
                          </a:ln>
                          <a:solidFill>
                            <a:srgbClr val="FF0000"/>
                          </a:solidFill>
                          <a:effectLst/>
                        </a:rPr>
                        <a:t>FTE</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r>
              <a:tr h="236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Esposito J.</a:t>
                      </a:r>
                      <a:endParaRPr kumimoji="0" lang="en-US"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0.6</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Sartori P.</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0.3</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Groppi F.</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r>
              <a:tr h="236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err="1" smtClean="0">
                          <a:ln>
                            <a:noFill/>
                          </a:ln>
                          <a:effectLst/>
                        </a:rPr>
                        <a:t>Comunian</a:t>
                      </a:r>
                      <a:r>
                        <a:rPr kumimoji="0" lang="en-US" sz="1600" u="none" strike="noStrike" cap="none" normalizeH="0" baseline="0" dirty="0" smtClean="0">
                          <a:ln>
                            <a:noFill/>
                          </a:ln>
                          <a:effectLst/>
                        </a:rPr>
                        <a:t> M.</a:t>
                      </a:r>
                      <a:endParaRPr kumimoji="0" lang="en-US"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0.2</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Gisella G.</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Bonardi M.</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Bello M.</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charset="0"/>
                        </a:rPr>
                        <a:t>0.3</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Melendez L.</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0.2</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Manenti S.</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rPr>
                        <a:t>Uzunov</a:t>
                      </a:r>
                      <a:r>
                        <a:rPr kumimoji="0" lang="en-US" sz="1600" b="0" i="0" u="none" strike="noStrike" cap="none" normalizeH="0" baseline="0" dirty="0" smtClean="0">
                          <a:ln>
                            <a:noFill/>
                          </a:ln>
                          <a:solidFill>
                            <a:schemeClr val="tx1"/>
                          </a:solidFill>
                          <a:effectLst/>
                          <a:latin typeface="Arial" charset="0"/>
                        </a:rPr>
                        <a:t> N.</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charset="0"/>
                        </a:rPr>
                        <a:t>0.3</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err="1" smtClean="0">
                          <a:ln>
                            <a:noFill/>
                          </a:ln>
                          <a:solidFill>
                            <a:schemeClr val="tx1"/>
                          </a:solidFill>
                          <a:effectLst/>
                          <a:latin typeface="Arial" pitchFamily="34" charset="0"/>
                        </a:rPr>
                        <a:t>Mammano</a:t>
                      </a:r>
                      <a:r>
                        <a:rPr kumimoji="0" lang="it-IT" sz="1600" b="0" i="0" u="none" strike="noStrike" cap="none" normalizeH="0" baseline="0" dirty="0" smtClean="0">
                          <a:ln>
                            <a:noFill/>
                          </a:ln>
                          <a:solidFill>
                            <a:schemeClr val="tx1"/>
                          </a:solidFill>
                          <a:effectLst/>
                          <a:latin typeface="Arial" pitchFamily="34" charset="0"/>
                        </a:rPr>
                        <a:t> F.</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Gini L.</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0.5</a:t>
                      </a: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Rossi  A.</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0.2</a:t>
                      </a:r>
                    </a:p>
                  </a:txBody>
                  <a:tcPr marT="0" marB="0" horzOverflow="overflow"/>
                </a:tc>
                <a:tc>
                  <a:txBody>
                    <a:bodyPr/>
                    <a:lstStyle/>
                    <a:p>
                      <a:r>
                        <a:rPr lang="it-IT" dirty="0" smtClean="0"/>
                        <a:t>De Nardo L.</a:t>
                      </a:r>
                      <a:endParaRPr lang="it-IT"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0.2</a:t>
                      </a:r>
                      <a:endParaRPr lang="it-IT" dirty="0"/>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Bazzocchi A.</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r>
              <a:tr h="2659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Molakova  A.</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0.2</a:t>
                      </a:r>
                    </a:p>
                  </a:txBody>
                  <a:tcPr marT="0" marB="0" horzOverflow="overflow"/>
                </a:tc>
                <a:tc>
                  <a:txBody>
                    <a:bodyPr/>
                    <a:lstStyle/>
                    <a:p>
                      <a:endParaRPr lang="it-IT"/>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cap="none" normalizeH="0" baseline="0" dirty="0" smtClean="0">
                          <a:ln>
                            <a:noFill/>
                          </a:ln>
                          <a:solidFill>
                            <a:schemeClr val="tx1"/>
                          </a:solidFill>
                          <a:effectLst/>
                          <a:latin typeface="Arial" pitchFamily="34" charset="0"/>
                        </a:rPr>
                        <a:t>2.7</a:t>
                      </a:r>
                      <a:endParaRPr lang="it-IT" dirty="0"/>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Sabbioni E.</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b="0" i="0" u="none" strike="noStrike" cap="none" normalizeH="0" baseline="0" dirty="0" smtClean="0">
                          <a:ln>
                            <a:noFill/>
                          </a:ln>
                          <a:solidFill>
                            <a:schemeClr val="tx1"/>
                          </a:solidFill>
                          <a:effectLst/>
                          <a:latin typeface="Arial" pitchFamily="34" charset="0"/>
                        </a:rPr>
                        <a:t>0.3</a:t>
                      </a:r>
                    </a:p>
                  </a:txBody>
                  <a:tcPr marT="0" marB="0" horzOverflow="overflow"/>
                </a:tc>
              </a:tr>
              <a:tr h="266394">
                <a:tc>
                  <a:txBody>
                    <a:bodyPr/>
                    <a:lstStyle/>
                    <a:p>
                      <a:endParaRPr lang="it-IT"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cap="none" normalizeH="0" baseline="0" dirty="0" smtClean="0">
                          <a:ln>
                            <a:noFill/>
                          </a:ln>
                          <a:solidFill>
                            <a:schemeClr val="tx1"/>
                          </a:solidFill>
                          <a:effectLst/>
                          <a:latin typeface="Arial" pitchFamily="34" charset="0"/>
                        </a:rPr>
                        <a:t>1.8</a:t>
                      </a:r>
                      <a:endParaRPr lang="it-IT" dirty="0"/>
                    </a:p>
                  </a:txBody>
                  <a:tcPr marT="0" marB="0" horzOverflow="overflow"/>
                </a:tc>
                <a:tc>
                  <a:txBody>
                    <a:bodyPr/>
                    <a:lstStyle/>
                    <a:p>
                      <a:endParaRPr lang="it-IT" sz="1800"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smtClean="0"/>
                        <a:t>Bellomo R.</a:t>
                      </a:r>
                      <a:endParaRPr lang="it-IT" sz="1800"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smtClean="0"/>
                        <a:t>0.2</a:t>
                      </a:r>
                      <a:endParaRPr lang="it-IT" sz="1800" dirty="0"/>
                    </a:p>
                  </a:txBody>
                  <a:tcPr marT="0" marB="0" horzOverflow="overflow"/>
                </a:tc>
              </a:tr>
              <a:tr h="25167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u="none" strike="noStrike" cap="none" normalizeH="0" baseline="0" dirty="0" smtClean="0">
                          <a:ln>
                            <a:noFill/>
                          </a:ln>
                          <a:solidFill>
                            <a:srgbClr val="FF0000"/>
                          </a:solidFill>
                          <a:effectLst/>
                        </a:rPr>
                        <a:t>INFN-Fe</a:t>
                      </a:r>
                      <a:endParaRPr kumimoji="0" lang="it-IT" sz="1600" b="0"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solidFill>
                            <a:srgbClr val="FF0000"/>
                          </a:solidFill>
                          <a:effectLst/>
                        </a:rPr>
                        <a:t>INFN-</a:t>
                      </a:r>
                      <a:r>
                        <a:rPr kumimoji="0" lang="en-US" sz="1600" u="none" strike="noStrike" cap="none" normalizeH="0" baseline="0" dirty="0" err="1" smtClean="0">
                          <a:ln>
                            <a:noFill/>
                          </a:ln>
                          <a:solidFill>
                            <a:srgbClr val="FF0000"/>
                          </a:solidFill>
                          <a:effectLst/>
                        </a:rPr>
                        <a:t>Pv</a:t>
                      </a:r>
                      <a:endParaRPr kumimoji="0" lang="it-IT" sz="1600" b="0"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u="none" strike="noStrike" cap="none" normalizeH="0" baseline="0" dirty="0" smtClean="0">
                          <a:ln>
                            <a:noFill/>
                          </a:ln>
                          <a:solidFill>
                            <a:srgbClr val="FF0000"/>
                          </a:solidFill>
                          <a:effectLst/>
                        </a:rPr>
                        <a:t>FTE</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1" i="0" u="none" strike="noStrike" cap="none" normalizeH="0" baseline="0" dirty="0" smtClean="0">
                          <a:ln>
                            <a:noFill/>
                          </a:ln>
                          <a:solidFill>
                            <a:schemeClr val="tx1"/>
                          </a:solidFill>
                          <a:effectLst/>
                          <a:latin typeface="Arial" pitchFamily="34" charset="0"/>
                        </a:rPr>
                        <a:t>5.0</a:t>
                      </a: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Gambaccini .M</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0.25</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Salvini A.</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0.5</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Taibi A.</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0.6</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Oddone M.</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0.5</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Di Domenico G.</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0.2</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Alloni D.</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0.6</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Duatti  A.</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Prata M.</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0.6</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Pupillo G.</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1.0</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Srada L.</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0.8</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Uccelli L.</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0.5</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1" i="0" u="none" strike="noStrike" cap="none" normalizeH="0" baseline="0" dirty="0" smtClean="0">
                          <a:ln>
                            <a:noFill/>
                          </a:ln>
                          <a:solidFill>
                            <a:schemeClr val="tx1"/>
                          </a:solidFill>
                          <a:effectLst/>
                          <a:latin typeface="Arial" pitchFamily="34" charset="0"/>
                        </a:rPr>
                        <a:t>3.0</a:t>
                      </a:r>
                      <a:endParaRPr kumimoji="0" lang="it-IT" sz="18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smtClean="0">
                          <a:ln>
                            <a:noFill/>
                          </a:ln>
                          <a:effectLst/>
                        </a:rPr>
                        <a:t>Pasquali M.</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smtClean="0">
                          <a:ln>
                            <a:noFill/>
                          </a:ln>
                          <a:effectLst/>
                        </a:rPr>
                        <a:t>1.0</a:t>
                      </a:r>
                      <a:endParaRPr kumimoji="0" lang="it-IT" sz="1600" b="0" i="0" u="none" strike="noStrike" cap="none" normalizeH="0" baseline="0" dirty="0" smtClean="0">
                        <a:ln>
                          <a:noFill/>
                        </a:ln>
                        <a:solidFill>
                          <a:schemeClr val="tx1"/>
                        </a:solidFill>
                        <a:effectLst/>
                        <a:latin typeface="Arial" pitchFamily="34" charset="0"/>
                      </a:endParaRPr>
                    </a:p>
                  </a:txBody>
                  <a:tcPr marT="0" marB="0" horzOverflow="overflow"/>
                </a:tc>
                <a:tc>
                  <a:txBody>
                    <a:bodyPr/>
                    <a:lstStyle/>
                    <a:p>
                      <a:endParaRPr lang="it-IT" sz="180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Boschi A.</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1.0</a:t>
                      </a:r>
                    </a:p>
                  </a:txBody>
                  <a:tcPr marT="0" marB="0" horzOverflow="overflow"/>
                </a:tc>
                <a:tc>
                  <a:txBody>
                    <a:bodyPr/>
                    <a:lstStyle/>
                    <a:p>
                      <a:endParaRPr lang="it-IT" sz="180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txBody>
                  <a:tcPr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1"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u="none" strike="noStrike" cap="none" normalizeH="0" baseline="0" dirty="0" smtClean="0">
                          <a:ln>
                            <a:noFill/>
                          </a:ln>
                          <a:effectLst/>
                        </a:rPr>
                        <a:t>5.4</a:t>
                      </a:r>
                      <a:endParaRPr kumimoji="0" lang="it-IT" sz="1800" b="1"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endParaRPr lang="it-IT"/>
                    </a:p>
                  </a:txBody>
                  <a:tcPr marT="0" marB="0" horzOverflow="overflow"/>
                </a:tc>
                <a:tc>
                  <a:txBody>
                    <a:bodyPr/>
                    <a:lstStyle/>
                    <a:p>
                      <a:endParaRPr lang="it-IT" dirty="0"/>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FF0000"/>
                          </a:solidFill>
                          <a:effectLst/>
                          <a:latin typeface="Arial" pitchFamily="34" charset="0"/>
                        </a:rPr>
                        <a:t>TOTALE FTE</a:t>
                      </a: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FF0000"/>
                          </a:solidFill>
                          <a:effectLst/>
                          <a:latin typeface="Arial" pitchFamily="34" charset="0"/>
                        </a:rPr>
                        <a:t>17.9</a:t>
                      </a:r>
                    </a:p>
                  </a:txBody>
                  <a:tcPr marT="0" marB="0" horzOverflow="overflow"/>
                </a:tc>
              </a:tr>
              <a:tr h="2709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1"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1" i="0" u="none" strike="noStrike" cap="none" normalizeH="0" baseline="0" dirty="0" smtClean="0">
                        <a:ln>
                          <a:noFill/>
                        </a:ln>
                        <a:solidFill>
                          <a:srgbClr val="FF0000"/>
                        </a:solidFill>
                        <a:effectLst/>
                        <a:latin typeface="Arial" pitchFamily="34" charset="0"/>
                      </a:endParaRPr>
                    </a:p>
                  </a:txBody>
                  <a:tcPr marT="0" marB="0" horzOverflow="overflow"/>
                </a:tc>
                <a:tc>
                  <a:txBody>
                    <a:bodyPr/>
                    <a:lstStyle/>
                    <a:p>
                      <a:endParaRPr lang="en-US" dirty="0"/>
                    </a:p>
                  </a:txBody>
                  <a:tcPr marT="0" marB="0" horzOverflow="overflow"/>
                </a:tc>
                <a:tc>
                  <a:txBody>
                    <a:bodyPr/>
                    <a:lstStyle/>
                    <a:p>
                      <a:endParaRPr lang="en-US" dirty="0"/>
                    </a:p>
                  </a:txBody>
                  <a:tcPr marT="0" marB="0" horzOverflow="overflow"/>
                </a:tc>
                <a:tc>
                  <a:txBody>
                    <a:bodyPr/>
                    <a:lstStyle/>
                    <a:p>
                      <a:endParaRPr lang="en-US" dirty="0"/>
                    </a:p>
                  </a:txBody>
                  <a:tcPr marT="0" marB="0" horzOverflow="overflow"/>
                </a:tc>
                <a:tc>
                  <a:txBody>
                    <a:bodyPr/>
                    <a:lstStyle/>
                    <a:p>
                      <a:endParaRPr lang="en-US" dirty="0"/>
                    </a:p>
                  </a:txBody>
                  <a:tcPr marT="0" marB="0" horzOverflow="overflow"/>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676400"/>
            <a:ext cx="6384995" cy="4876800"/>
          </a:xfrm>
        </p:spPr>
        <p:txBody>
          <a:bodyPr>
            <a:normAutofit fontScale="40000" lnSpcReduction="20000"/>
          </a:bodyPr>
          <a:lstStyle/>
          <a:p>
            <a:pPr marL="0" lvl="0" indent="0">
              <a:buNone/>
            </a:pPr>
            <a:r>
              <a:rPr lang="it-IT" sz="7000" dirty="0" smtClean="0">
                <a:solidFill>
                  <a:srgbClr val="0070C0"/>
                </a:solidFill>
              </a:rPr>
              <a:t>Theoretical research activities </a:t>
            </a:r>
            <a:r>
              <a:rPr lang="en-GB" sz="7000" dirty="0"/>
              <a:t> </a:t>
            </a:r>
            <a:endParaRPr lang="it-IT" sz="7000" dirty="0"/>
          </a:p>
          <a:p>
            <a:pPr marL="0" lvl="0" indent="0">
              <a:buNone/>
            </a:pPr>
            <a:r>
              <a:rPr lang="en-GB" b="1" dirty="0" smtClean="0"/>
              <a:t>First theoretical investigation </a:t>
            </a:r>
            <a:r>
              <a:rPr lang="en-GB" dirty="0" smtClean="0"/>
              <a:t>related to different reaction routes expected for </a:t>
            </a:r>
            <a:r>
              <a:rPr lang="en-GB" baseline="30000" dirty="0" smtClean="0"/>
              <a:t>100</a:t>
            </a:r>
            <a:r>
              <a:rPr lang="en-GB" dirty="0" smtClean="0"/>
              <a:t>Mo(</a:t>
            </a:r>
            <a:r>
              <a:rPr lang="en-GB" dirty="0" err="1" smtClean="0"/>
              <a:t>p,xn</a:t>
            </a:r>
            <a:r>
              <a:rPr lang="en-GB" dirty="0" smtClean="0"/>
              <a:t>). Research activity performed as MS theses in nuclear physics:</a:t>
            </a:r>
          </a:p>
          <a:p>
            <a:pPr marL="0" lvl="0" indent="0">
              <a:buNone/>
            </a:pPr>
            <a:r>
              <a:rPr lang="en-GB" dirty="0" smtClean="0">
                <a:solidFill>
                  <a:srgbClr val="FF0000"/>
                </a:solidFill>
              </a:rPr>
              <a:t>student: Giulia </a:t>
            </a:r>
            <a:r>
              <a:rPr lang="en-GB" dirty="0" err="1" smtClean="0">
                <a:solidFill>
                  <a:srgbClr val="FF0000"/>
                </a:solidFill>
              </a:rPr>
              <a:t>Vecchi</a:t>
            </a:r>
            <a:r>
              <a:rPr lang="en-GB" dirty="0" smtClean="0">
                <a:solidFill>
                  <a:srgbClr val="FF0000"/>
                </a:solidFill>
              </a:rPr>
              <a:t> </a:t>
            </a:r>
          </a:p>
          <a:p>
            <a:pPr marL="0" lvl="0" indent="0">
              <a:buNone/>
            </a:pPr>
            <a:r>
              <a:rPr lang="en-GB" dirty="0" smtClean="0">
                <a:solidFill>
                  <a:srgbClr val="FF0000"/>
                </a:solidFill>
              </a:rPr>
              <a:t>Theses title: </a:t>
            </a:r>
            <a:r>
              <a:rPr lang="en-GB" i="1" dirty="0" smtClean="0">
                <a:solidFill>
                  <a:srgbClr val="FF0000"/>
                </a:solidFill>
              </a:rPr>
              <a:t>Feasibility Study for the production of Tc99m with the </a:t>
            </a:r>
            <a:r>
              <a:rPr lang="en-GB" i="1" dirty="0" err="1" smtClean="0">
                <a:solidFill>
                  <a:srgbClr val="FF0000"/>
                </a:solidFill>
              </a:rPr>
              <a:t>Legnaro</a:t>
            </a:r>
            <a:r>
              <a:rPr lang="en-GB" i="1" dirty="0" smtClean="0">
                <a:solidFill>
                  <a:srgbClr val="FF0000"/>
                </a:solidFill>
              </a:rPr>
              <a:t> cyclotron</a:t>
            </a:r>
          </a:p>
          <a:p>
            <a:pPr marL="0" lvl="0" indent="0">
              <a:buNone/>
            </a:pPr>
            <a:r>
              <a:rPr lang="en-GB" i="1" dirty="0" smtClean="0">
                <a:solidFill>
                  <a:srgbClr val="FF0000"/>
                </a:solidFill>
              </a:rPr>
              <a:t>Tutors: </a:t>
            </a:r>
            <a:r>
              <a:rPr lang="en-GB" i="1" dirty="0" err="1" smtClean="0">
                <a:solidFill>
                  <a:srgbClr val="FF0000"/>
                </a:solidFill>
              </a:rPr>
              <a:t>Prof.</a:t>
            </a:r>
            <a:r>
              <a:rPr lang="en-GB" i="1" dirty="0" smtClean="0">
                <a:solidFill>
                  <a:srgbClr val="FF0000"/>
                </a:solidFill>
              </a:rPr>
              <a:t> </a:t>
            </a:r>
            <a:r>
              <a:rPr lang="en-GB" i="1" dirty="0" err="1" smtClean="0">
                <a:solidFill>
                  <a:srgbClr val="FF0000"/>
                </a:solidFill>
              </a:rPr>
              <a:t>Fiorentini</a:t>
            </a:r>
            <a:r>
              <a:rPr lang="en-GB" i="1" dirty="0" smtClean="0">
                <a:solidFill>
                  <a:srgbClr val="FF0000"/>
                </a:solidFill>
              </a:rPr>
              <a:t> Giovanni</a:t>
            </a:r>
          </a:p>
          <a:p>
            <a:pPr marL="0" lvl="0" indent="0">
              <a:buNone/>
            </a:pPr>
            <a:r>
              <a:rPr lang="en-GB" i="1" dirty="0" smtClean="0">
                <a:solidFill>
                  <a:srgbClr val="FF0000"/>
                </a:solidFill>
              </a:rPr>
              <a:t>            </a:t>
            </a:r>
            <a:r>
              <a:rPr lang="en-GB" i="1" dirty="0" err="1" smtClean="0">
                <a:solidFill>
                  <a:srgbClr val="FF0000"/>
                </a:solidFill>
              </a:rPr>
              <a:t>Dr.</a:t>
            </a:r>
            <a:r>
              <a:rPr lang="en-GB" i="1" dirty="0" smtClean="0">
                <a:solidFill>
                  <a:srgbClr val="FF0000"/>
                </a:solidFill>
              </a:rPr>
              <a:t> Juan Esposito </a:t>
            </a:r>
            <a:r>
              <a:rPr lang="en-GB" i="1" dirty="0">
                <a:solidFill>
                  <a:srgbClr val="FF0000"/>
                </a:solidFill>
              </a:rPr>
              <a:t>	</a:t>
            </a:r>
            <a:r>
              <a:rPr lang="en-GB" i="1" dirty="0" smtClean="0">
                <a:solidFill>
                  <a:srgbClr val="FF0000"/>
                </a:solidFill>
              </a:rPr>
              <a:t> </a:t>
            </a:r>
          </a:p>
          <a:p>
            <a:pPr marL="0" indent="0">
              <a:buNone/>
            </a:pPr>
            <a:r>
              <a:rPr lang="en-GB" dirty="0" smtClean="0">
                <a:solidFill>
                  <a:srgbClr val="FF0000"/>
                </a:solidFill>
              </a:rPr>
              <a:t>October 2012,  Ferrara University</a:t>
            </a:r>
            <a:endParaRPr lang="en-GB" dirty="0">
              <a:solidFill>
                <a:srgbClr val="FF0000"/>
              </a:solidFill>
            </a:endParaRPr>
          </a:p>
          <a:p>
            <a:pPr marL="0" lvl="0" indent="0">
              <a:buNone/>
            </a:pPr>
            <a:endParaRPr lang="it-IT" dirty="0"/>
          </a:p>
          <a:p>
            <a:pPr marL="0" indent="0">
              <a:buNone/>
            </a:pPr>
            <a:r>
              <a:rPr lang="en-GB" sz="4500" dirty="0" smtClean="0">
                <a:solidFill>
                  <a:srgbClr val="0070C0"/>
                </a:solidFill>
              </a:rPr>
              <a:t>Further step: </a:t>
            </a:r>
            <a:r>
              <a:rPr lang="en-US" sz="4500" dirty="0">
                <a:solidFill>
                  <a:srgbClr val="0070C0"/>
                </a:solidFill>
              </a:rPr>
              <a:t>Completion of theoretical study and extension to the real </a:t>
            </a:r>
            <a:r>
              <a:rPr lang="en-US" sz="4500" baseline="30000" dirty="0">
                <a:solidFill>
                  <a:srgbClr val="0070C0"/>
                </a:solidFill>
              </a:rPr>
              <a:t>100</a:t>
            </a:r>
            <a:r>
              <a:rPr lang="en-US" sz="4500" dirty="0">
                <a:solidFill>
                  <a:srgbClr val="0070C0"/>
                </a:solidFill>
              </a:rPr>
              <a:t>Mo-enriched </a:t>
            </a:r>
            <a:r>
              <a:rPr lang="en-US" sz="4500" dirty="0" smtClean="0">
                <a:solidFill>
                  <a:srgbClr val="0070C0"/>
                </a:solidFill>
              </a:rPr>
              <a:t>target </a:t>
            </a:r>
            <a:r>
              <a:rPr lang="en-US" sz="4500" dirty="0">
                <a:solidFill>
                  <a:srgbClr val="0070C0"/>
                </a:solidFill>
              </a:rPr>
              <a:t>case</a:t>
            </a:r>
            <a:r>
              <a:rPr lang="en-GB" sz="4500" dirty="0" smtClean="0">
                <a:solidFill>
                  <a:srgbClr val="0070C0"/>
                </a:solidFill>
              </a:rPr>
              <a:t> </a:t>
            </a:r>
            <a:endParaRPr lang="it-IT" sz="4500" dirty="0">
              <a:solidFill>
                <a:srgbClr val="0070C0"/>
              </a:solidFill>
            </a:endParaRPr>
          </a:p>
          <a:p>
            <a:pPr lvl="0"/>
            <a:r>
              <a:rPr lang="en-GB" dirty="0" smtClean="0"/>
              <a:t>Investigations of optimal proton energy range for accelerator Tc99m production. </a:t>
            </a:r>
          </a:p>
          <a:p>
            <a:pPr lvl="0"/>
            <a:r>
              <a:rPr lang="en-GB" dirty="0" smtClean="0"/>
              <a:t>Determination of </a:t>
            </a:r>
            <a:r>
              <a:rPr lang="en-GB" dirty="0" err="1" smtClean="0"/>
              <a:t>Tc</a:t>
            </a:r>
            <a:r>
              <a:rPr lang="en-GB" dirty="0" smtClean="0"/>
              <a:t> isotopes as well as of contaminant isotopes/radioisotopes map expected to be yielded at End of Bombardment (EOB) inside target. </a:t>
            </a:r>
          </a:p>
          <a:p>
            <a:pPr lvl="0"/>
            <a:endParaRPr lang="en-GB" dirty="0" smtClean="0"/>
          </a:p>
          <a:p>
            <a:pPr marL="0" lvl="0" indent="0">
              <a:buNone/>
            </a:pPr>
            <a:r>
              <a:rPr lang="en-GB" dirty="0" smtClean="0"/>
              <a:t>Work completed in May 2013 </a:t>
            </a:r>
          </a:p>
          <a:p>
            <a:pPr marL="0" lvl="0" indent="0">
              <a:buNone/>
            </a:pPr>
            <a:r>
              <a:rPr lang="en-GB" dirty="0" smtClean="0"/>
              <a:t>Results submitted to the international peer-reviewed journal </a:t>
            </a:r>
            <a:r>
              <a:rPr lang="en-GB" b="1" dirty="0" smtClean="0"/>
              <a:t>Science and Technology of Nuclear Installations (</a:t>
            </a:r>
            <a:r>
              <a:rPr lang="en-GB" b="1" dirty="0" err="1" smtClean="0"/>
              <a:t>Hindawi</a:t>
            </a:r>
            <a:r>
              <a:rPr lang="en-GB" b="1" dirty="0" smtClean="0"/>
              <a:t> publishing Corp.) </a:t>
            </a:r>
            <a:r>
              <a:rPr lang="en-GB" dirty="0" smtClean="0"/>
              <a:t>as invited contributing paper to the Special Issues on </a:t>
            </a:r>
            <a:r>
              <a:rPr lang="en-GB" i="1" dirty="0" smtClean="0"/>
              <a:t>“Molybdenum-99:past Present and future”  </a:t>
            </a:r>
            <a:r>
              <a:rPr lang="en-GB" dirty="0" smtClean="0"/>
              <a:t>Publication date: October 18, 2013</a:t>
            </a:r>
          </a:p>
          <a:p>
            <a:pPr marL="0" lvl="0" indent="0">
              <a:buNone/>
            </a:pPr>
            <a:endParaRPr lang="en-GB" i="1" dirty="0" smtClean="0"/>
          </a:p>
          <a:p>
            <a:pPr marL="0" lvl="0" indent="0">
              <a:buNone/>
            </a:pPr>
            <a:r>
              <a:rPr lang="en-GB" i="1" dirty="0" smtClean="0">
                <a:solidFill>
                  <a:srgbClr val="FF0000"/>
                </a:solidFill>
              </a:rPr>
              <a:t>Evaluation </a:t>
            </a:r>
            <a:r>
              <a:rPr lang="en-GB" i="1" dirty="0">
                <a:solidFill>
                  <a:srgbClr val="FF0000"/>
                </a:solidFill>
              </a:rPr>
              <a:t>of 99Mo and 99mTc productions based on a high-performance cyclotron</a:t>
            </a:r>
          </a:p>
          <a:p>
            <a:pPr marL="0" lvl="0" indent="0">
              <a:buNone/>
            </a:pPr>
            <a:r>
              <a:rPr lang="en-GB" i="1" dirty="0" smtClean="0">
                <a:solidFill>
                  <a:srgbClr val="FF0000"/>
                </a:solidFill>
              </a:rPr>
              <a:t>J. Esposito</a:t>
            </a:r>
            <a:r>
              <a:rPr lang="en-GB" i="1" dirty="0">
                <a:solidFill>
                  <a:srgbClr val="FF0000"/>
                </a:solidFill>
              </a:rPr>
              <a:t>, </a:t>
            </a:r>
            <a:r>
              <a:rPr lang="en-GB" i="1" dirty="0" smtClean="0">
                <a:solidFill>
                  <a:srgbClr val="FF0000"/>
                </a:solidFill>
              </a:rPr>
              <a:t>G. </a:t>
            </a:r>
            <a:r>
              <a:rPr lang="en-GB" i="1" dirty="0" err="1" smtClean="0">
                <a:solidFill>
                  <a:srgbClr val="FF0000"/>
                </a:solidFill>
              </a:rPr>
              <a:t>Vecchi</a:t>
            </a:r>
            <a:r>
              <a:rPr lang="en-GB" i="1" dirty="0">
                <a:solidFill>
                  <a:srgbClr val="FF0000"/>
                </a:solidFill>
              </a:rPr>
              <a:t>, </a:t>
            </a:r>
            <a:r>
              <a:rPr lang="en-GB" i="1" dirty="0" smtClean="0">
                <a:solidFill>
                  <a:srgbClr val="FF0000"/>
                </a:solidFill>
              </a:rPr>
              <a:t>G. </a:t>
            </a:r>
            <a:r>
              <a:rPr lang="en-GB" i="1" dirty="0" err="1" smtClean="0">
                <a:solidFill>
                  <a:srgbClr val="FF0000"/>
                </a:solidFill>
              </a:rPr>
              <a:t>Pupillo</a:t>
            </a:r>
            <a:r>
              <a:rPr lang="en-GB" i="1" dirty="0">
                <a:solidFill>
                  <a:srgbClr val="FF0000"/>
                </a:solidFill>
              </a:rPr>
              <a:t>, </a:t>
            </a:r>
            <a:r>
              <a:rPr lang="en-GB" i="1" dirty="0" smtClean="0">
                <a:solidFill>
                  <a:srgbClr val="FF0000"/>
                </a:solidFill>
              </a:rPr>
              <a:t>A. </a:t>
            </a:r>
            <a:r>
              <a:rPr lang="en-GB" i="1" dirty="0" err="1">
                <a:solidFill>
                  <a:srgbClr val="FF0000"/>
                </a:solidFill>
              </a:rPr>
              <a:t>Taibi</a:t>
            </a:r>
            <a:r>
              <a:rPr lang="en-GB" i="1" dirty="0">
                <a:solidFill>
                  <a:srgbClr val="FF0000"/>
                </a:solidFill>
              </a:rPr>
              <a:t>, </a:t>
            </a:r>
            <a:r>
              <a:rPr lang="en-GB" i="1" dirty="0" smtClean="0">
                <a:solidFill>
                  <a:srgbClr val="FF0000"/>
                </a:solidFill>
              </a:rPr>
              <a:t>L. </a:t>
            </a:r>
            <a:r>
              <a:rPr lang="en-GB" i="1" dirty="0" err="1">
                <a:solidFill>
                  <a:srgbClr val="FF0000"/>
                </a:solidFill>
              </a:rPr>
              <a:t>Uccelli</a:t>
            </a:r>
            <a:r>
              <a:rPr lang="en-GB" i="1" dirty="0">
                <a:solidFill>
                  <a:srgbClr val="FF0000"/>
                </a:solidFill>
              </a:rPr>
              <a:t>, </a:t>
            </a:r>
            <a:r>
              <a:rPr lang="en-GB" i="1" dirty="0" smtClean="0">
                <a:solidFill>
                  <a:srgbClr val="FF0000"/>
                </a:solidFill>
              </a:rPr>
              <a:t>A. </a:t>
            </a:r>
            <a:r>
              <a:rPr lang="en-GB" i="1" dirty="0" err="1" smtClean="0">
                <a:solidFill>
                  <a:srgbClr val="FF0000"/>
                </a:solidFill>
              </a:rPr>
              <a:t>Boschi</a:t>
            </a:r>
            <a:r>
              <a:rPr lang="en-GB" i="1" dirty="0">
                <a:solidFill>
                  <a:srgbClr val="FF0000"/>
                </a:solidFill>
              </a:rPr>
              <a:t>, and </a:t>
            </a:r>
            <a:r>
              <a:rPr lang="en-GB" i="1" dirty="0" smtClean="0">
                <a:solidFill>
                  <a:srgbClr val="FF0000"/>
                </a:solidFill>
              </a:rPr>
              <a:t>M. </a:t>
            </a:r>
            <a:r>
              <a:rPr lang="en-GB" i="1" dirty="0" err="1">
                <a:solidFill>
                  <a:srgbClr val="FF0000"/>
                </a:solidFill>
              </a:rPr>
              <a:t>Gambaccini</a:t>
            </a:r>
            <a:r>
              <a:rPr lang="en-GB" i="1" dirty="0">
                <a:solidFill>
                  <a:srgbClr val="FF0000"/>
                </a:solidFill>
              </a:rPr>
              <a:t> </a:t>
            </a:r>
            <a:r>
              <a:rPr lang="en-GB" dirty="0" smtClean="0">
                <a:solidFill>
                  <a:srgbClr val="FF0000"/>
                </a:solidFill>
              </a:rPr>
              <a:t> </a:t>
            </a:r>
          </a:p>
          <a:p>
            <a:pPr lvl="0"/>
            <a:endParaRPr lang="it-IT" dirty="0"/>
          </a:p>
          <a:p>
            <a:pPr lvl="0"/>
            <a:endParaRPr lang="en-GB" dirty="0" smtClean="0"/>
          </a:p>
          <a:p>
            <a:pPr lvl="0"/>
            <a:endParaRPr lang="en-GB" dirty="0" smtClean="0"/>
          </a:p>
        </p:txBody>
      </p:sp>
      <p:sp>
        <p:nvSpPr>
          <p:cNvPr id="4" name="Slide Number Placeholder 3"/>
          <p:cNvSpPr>
            <a:spLocks noGrp="1"/>
          </p:cNvSpPr>
          <p:nvPr>
            <p:ph type="sldNum" sz="quarter" idx="10"/>
          </p:nvPr>
        </p:nvSpPr>
        <p:spPr/>
        <p:txBody>
          <a:bodyPr/>
          <a:lstStyle/>
          <a:p>
            <a:fld id="{BD916FEA-65B7-4C0B-88BC-EFB729DEB0DF}" type="slidenum">
              <a:rPr lang="en-US" smtClean="0"/>
              <a:pPr/>
              <a:t>5</a:t>
            </a:fld>
            <a:endParaRPr lang="en-US" dirty="0"/>
          </a:p>
        </p:txBody>
      </p:sp>
      <p:sp>
        <p:nvSpPr>
          <p:cNvPr id="5" name="Title 4"/>
          <p:cNvSpPr>
            <a:spLocks noGrp="1"/>
          </p:cNvSpPr>
          <p:nvPr>
            <p:ph type="title"/>
          </p:nvPr>
        </p:nvSpPr>
        <p:spPr>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APOTEMA project</a:t>
            </a:r>
          </a:p>
          <a:p>
            <a:pPr marL="342900" indent="-342900">
              <a:lnSpc>
                <a:spcPts val="4000"/>
              </a:lnSpc>
              <a:defRPr/>
            </a:pPr>
            <a:r>
              <a:rPr lang="en-US" sz="4000"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LNL</a:t>
            </a:r>
            <a:endParaRPr lang="en-US" sz="4000" dirty="0">
              <a:solidFill>
                <a:schemeClr val="bg1"/>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3594" y="1676400"/>
            <a:ext cx="2492305" cy="3657600"/>
          </a:xfrm>
          <a:prstGeom prst="rect">
            <a:avLst/>
          </a:prstGeom>
          <a:solidFill>
            <a:schemeClr val="bg1"/>
          </a:solidFill>
          <a:ln>
            <a:solidFill>
              <a:schemeClr val="tx1"/>
            </a:solidFill>
          </a:ln>
          <a:effectLst/>
        </p:spPr>
      </p:pic>
      <p:sp>
        <p:nvSpPr>
          <p:cNvPr id="6" name="TextBox 5"/>
          <p:cNvSpPr txBox="1"/>
          <p:nvPr/>
        </p:nvSpPr>
        <p:spPr>
          <a:xfrm rot="20964912">
            <a:off x="6585077" y="5753100"/>
            <a:ext cx="2416047" cy="369332"/>
          </a:xfrm>
          <a:prstGeom prst="rect">
            <a:avLst/>
          </a:prstGeom>
          <a:noFill/>
        </p:spPr>
        <p:txBody>
          <a:bodyPr wrap="none" rtlCol="0">
            <a:spAutoFit/>
          </a:bodyPr>
          <a:lstStyle/>
          <a:p>
            <a:r>
              <a:rPr lang="it-IT" sz="1800" dirty="0" smtClean="0"/>
              <a:t>Under review process</a:t>
            </a:r>
            <a:endParaRPr lang="it-IT" sz="1800" dirty="0"/>
          </a:p>
        </p:txBody>
      </p:sp>
    </p:spTree>
    <p:extLst>
      <p:ext uri="{BB962C8B-B14F-4D97-AF65-F5344CB8AC3E}">
        <p14:creationId xmlns:p14="http://schemas.microsoft.com/office/powerpoint/2010/main" val="2621002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BF47665-0334-441F-A485-5BA0F4ED3A7F}" type="slidenum">
              <a:rPr lang="en-US" smtClean="0">
                <a:solidFill>
                  <a:srgbClr val="000000"/>
                </a:solidFill>
              </a:rPr>
              <a:pPr>
                <a:defRPr/>
              </a:pPr>
              <a:t>6</a:t>
            </a:fld>
            <a:endParaRPr lang="en-US">
              <a:solidFill>
                <a:srgbClr val="000000"/>
              </a:solidFill>
            </a:endParaRPr>
          </a:p>
        </p:txBody>
      </p:sp>
      <p:sp>
        <p:nvSpPr>
          <p:cNvPr id="8" name="Title 1"/>
          <p:cNvSpPr txBox="1">
            <a:spLocks/>
          </p:cNvSpPr>
          <p:nvPr/>
        </p:nvSpPr>
        <p:spPr bwMode="auto">
          <a:xfrm>
            <a:off x="457200" y="1000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42118" indent="-342118" defTabSz="912317">
              <a:defRPr/>
            </a:pPr>
            <a:r>
              <a:rPr lang="en-US" sz="3600" kern="0" baseline="30000" dirty="0">
                <a:solidFill>
                  <a:srgbClr val="333399"/>
                </a:solidFill>
                <a:latin typeface="Calibri" pitchFamily="34" charset="0"/>
                <a:cs typeface="Times New Roman" pitchFamily="18" charset="0"/>
              </a:rPr>
              <a:t>99m</a:t>
            </a:r>
            <a:r>
              <a:rPr lang="en-US" sz="3600" kern="0" dirty="0">
                <a:solidFill>
                  <a:srgbClr val="333399"/>
                </a:solidFill>
                <a:latin typeface="Calibri" pitchFamily="34" charset="0"/>
                <a:cs typeface="Times New Roman" pitchFamily="18" charset="0"/>
              </a:rPr>
              <a:t>Tc production with protons</a:t>
            </a:r>
            <a:r>
              <a:rPr lang="en-US" kern="0" dirty="0">
                <a:solidFill>
                  <a:srgbClr val="333399"/>
                </a:solidFill>
                <a:latin typeface="Calibri" pitchFamily="34" charset="0"/>
                <a:cs typeface="Times New Roman" pitchFamily="18" charset="0"/>
              </a:rPr>
              <a:t> </a:t>
            </a:r>
            <a:r>
              <a:rPr lang="en-US" sz="3200" kern="0" dirty="0">
                <a:solidFill>
                  <a:srgbClr val="333399"/>
                </a:solidFill>
                <a:latin typeface="Arial"/>
              </a:rPr>
              <a:t/>
            </a:r>
            <a:br>
              <a:rPr lang="en-US" sz="3200" kern="0" dirty="0">
                <a:solidFill>
                  <a:srgbClr val="333399"/>
                </a:solidFill>
                <a:latin typeface="Arial"/>
              </a:rPr>
            </a:br>
            <a:r>
              <a:rPr lang="en-US" sz="3200" kern="0" dirty="0">
                <a:solidFill>
                  <a:srgbClr val="333399"/>
                </a:solidFill>
                <a:latin typeface="Arial"/>
              </a:rPr>
              <a:t> </a:t>
            </a:r>
            <a:r>
              <a:rPr lang="en-US" sz="2800" kern="0" baseline="30000" dirty="0">
                <a:solidFill>
                  <a:srgbClr val="333399"/>
                </a:solidFill>
                <a:latin typeface="Calibri" pitchFamily="34" charset="0"/>
                <a:cs typeface="Times New Roman" pitchFamily="18" charset="0"/>
              </a:rPr>
              <a:t>100</a:t>
            </a:r>
            <a:r>
              <a:rPr lang="en-US" sz="2800" kern="0" dirty="0">
                <a:solidFill>
                  <a:srgbClr val="333399"/>
                </a:solidFill>
                <a:latin typeface="Calibri" pitchFamily="34" charset="0"/>
                <a:cs typeface="Times New Roman" pitchFamily="18" charset="0"/>
              </a:rPr>
              <a:t>Mo(p,2n)</a:t>
            </a:r>
            <a:r>
              <a:rPr lang="it-IT" sz="2800" kern="0" baseline="30000" dirty="0">
                <a:solidFill>
                  <a:srgbClr val="333399"/>
                </a:solidFill>
                <a:latin typeface="Arial"/>
              </a:rPr>
              <a:t>99m</a:t>
            </a:r>
            <a:r>
              <a:rPr lang="it-IT" sz="2800" kern="0" dirty="0">
                <a:solidFill>
                  <a:srgbClr val="333399"/>
                </a:solidFill>
                <a:latin typeface="Arial"/>
              </a:rPr>
              <a:t>Tc</a:t>
            </a:r>
            <a:r>
              <a:rPr lang="en-US" sz="2800" kern="0" dirty="0">
                <a:solidFill>
                  <a:srgbClr val="333399"/>
                </a:solidFill>
                <a:latin typeface="Calibri" pitchFamily="34" charset="0"/>
                <a:cs typeface="Times New Roman" pitchFamily="18" charset="0"/>
              </a:rPr>
              <a:t> </a:t>
            </a:r>
            <a:endParaRPr lang="en-US" sz="3200" kern="0" dirty="0">
              <a:solidFill>
                <a:srgbClr val="333399"/>
              </a:solidFill>
              <a:latin typeface="Arial"/>
            </a:endParaRPr>
          </a:p>
        </p:txBody>
      </p:sp>
      <p:graphicFrame>
        <p:nvGraphicFramePr>
          <p:cNvPr id="6" name="Chart 5"/>
          <p:cNvGraphicFramePr>
            <a:graphicFrameLocks noGrp="1"/>
          </p:cNvGraphicFramePr>
          <p:nvPr>
            <p:extLst>
              <p:ext uri="{D42A27DB-BD31-4B8C-83A1-F6EECF244321}">
                <p14:modId xmlns:p14="http://schemas.microsoft.com/office/powerpoint/2010/main" val="150448732"/>
              </p:ext>
            </p:extLst>
          </p:nvPr>
        </p:nvGraphicFramePr>
        <p:xfrm>
          <a:off x="-82296" y="320040"/>
          <a:ext cx="9308592" cy="60807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191004" y="4648213"/>
            <a:ext cx="4876800" cy="923116"/>
          </a:xfrm>
          <a:prstGeom prst="rect">
            <a:avLst/>
          </a:prstGeom>
          <a:noFill/>
        </p:spPr>
        <p:txBody>
          <a:bodyPr wrap="square" lIns="91223" tIns="45614" rIns="91223" bIns="45614" rtlCol="0">
            <a:spAutoFit/>
          </a:bodyPr>
          <a:lstStyle/>
          <a:p>
            <a:pPr algn="l" defTabSz="912317" fontAlgn="auto">
              <a:spcBef>
                <a:spcPts val="0"/>
              </a:spcBef>
              <a:spcAft>
                <a:spcPts val="0"/>
              </a:spcAft>
              <a:defRPr/>
            </a:pPr>
            <a:r>
              <a:rPr lang="en-US" sz="1800" kern="0" dirty="0">
                <a:solidFill>
                  <a:srgbClr val="FF0000"/>
                </a:solidFill>
              </a:rPr>
              <a:t>All excitation functions (</a:t>
            </a:r>
            <a:r>
              <a:rPr lang="en-US" sz="1800" kern="0" dirty="0" err="1">
                <a:solidFill>
                  <a:srgbClr val="FF0000"/>
                </a:solidFill>
              </a:rPr>
              <a:t>e.f</a:t>
            </a:r>
            <a:r>
              <a:rPr lang="en-US" sz="1800" kern="0" dirty="0">
                <a:solidFill>
                  <a:srgbClr val="FF0000"/>
                </a:solidFill>
              </a:rPr>
              <a:t>.) experimental measurements performed in last 20 years…</a:t>
            </a:r>
          </a:p>
          <a:p>
            <a:pPr algn="l" fontAlgn="auto">
              <a:spcBef>
                <a:spcPts val="0"/>
              </a:spcBef>
              <a:spcAft>
                <a:spcPts val="0"/>
              </a:spcAft>
              <a:defRPr/>
            </a:pPr>
            <a:r>
              <a:rPr lang="en-US" sz="1800" kern="0" dirty="0">
                <a:solidFill>
                  <a:srgbClr val="000066"/>
                </a:solidFill>
              </a:rPr>
              <a:t>…broad distribution of data for 10&lt;</a:t>
            </a:r>
            <a:r>
              <a:rPr lang="en-US" sz="1800" kern="0" dirty="0" err="1">
                <a:solidFill>
                  <a:srgbClr val="000066"/>
                </a:solidFill>
              </a:rPr>
              <a:t>E</a:t>
            </a:r>
            <a:r>
              <a:rPr lang="en-US" sz="1800" kern="0" baseline="-25000" dirty="0" err="1">
                <a:solidFill>
                  <a:srgbClr val="000066"/>
                </a:solidFill>
              </a:rPr>
              <a:t>p</a:t>
            </a:r>
            <a:r>
              <a:rPr lang="en-US" sz="1800" kern="0" dirty="0">
                <a:solidFill>
                  <a:srgbClr val="000066"/>
                </a:solidFill>
              </a:rPr>
              <a:t>&lt;20 MeV </a:t>
            </a:r>
            <a:endParaRPr lang="en-US" sz="1800" kern="0" dirty="0">
              <a:solidFill>
                <a:srgbClr val="FF0000"/>
              </a:solidFill>
            </a:endParaRPr>
          </a:p>
        </p:txBody>
      </p:sp>
      <p:sp>
        <p:nvSpPr>
          <p:cNvPr id="9" name="Rectangle 8"/>
          <p:cNvSpPr/>
          <p:nvPr/>
        </p:nvSpPr>
        <p:spPr bwMode="auto">
          <a:xfrm>
            <a:off x="1981200" y="1653986"/>
            <a:ext cx="762000" cy="2667000"/>
          </a:xfrm>
          <a:prstGeom prst="rect">
            <a:avLst/>
          </a:prstGeom>
          <a:solidFill>
            <a:srgbClr val="DDDDDD">
              <a:alpha val="46000"/>
            </a:srgbClr>
          </a:solidFill>
          <a:ln w="9525" cap="flat" cmpd="sng" algn="ctr">
            <a:noFill/>
            <a:prstDash val="solid"/>
            <a:round/>
            <a:headEnd type="none" w="med" len="med"/>
            <a:tailEnd type="none" w="med" len="med"/>
          </a:ln>
          <a:effectLst/>
        </p:spPr>
        <p:txBody>
          <a:bodyPr vert="horz" wrap="square" lIns="91223" tIns="45614" rIns="91223" bIns="45614" numCol="1" rtlCol="0" anchor="t" anchorCtr="0" compatLnSpc="1">
            <a:prstTxWarp prst="textNoShape">
              <a:avLst/>
            </a:prstTxWarp>
          </a:bodyPr>
          <a:lstStyle/>
          <a:p>
            <a:pPr marL="342118" indent="-342118" defTabSz="912317"/>
            <a:endParaRPr lang="en-US" sz="3600"/>
          </a:p>
        </p:txBody>
      </p:sp>
      <p:cxnSp>
        <p:nvCxnSpPr>
          <p:cNvPr id="10" name="Straight Arrow Connector 9"/>
          <p:cNvCxnSpPr/>
          <p:nvPr/>
        </p:nvCxnSpPr>
        <p:spPr bwMode="auto">
          <a:xfrm>
            <a:off x="1555378" y="1653986"/>
            <a:ext cx="0" cy="2667000"/>
          </a:xfrm>
          <a:prstGeom prst="straightConnector1">
            <a:avLst/>
          </a:prstGeom>
          <a:solidFill>
            <a:schemeClr val="tx1"/>
          </a:solidFill>
          <a:ln w="9525" cap="flat" cmpd="sng" algn="ctr">
            <a:solidFill>
              <a:schemeClr val="tx1"/>
            </a:solidFill>
            <a:prstDash val="solid"/>
            <a:round/>
            <a:headEnd type="triangle" w="med" len="med"/>
            <a:tailEnd type="triangle" w="med" len="med"/>
          </a:ln>
          <a:effectLst/>
        </p:spPr>
      </p:cxnSp>
      <p:sp>
        <p:nvSpPr>
          <p:cNvPr id="11" name="TextBox 10"/>
          <p:cNvSpPr txBox="1"/>
          <p:nvPr/>
        </p:nvSpPr>
        <p:spPr>
          <a:xfrm rot="16200000">
            <a:off x="-3733" y="2833620"/>
            <a:ext cx="2406428" cy="307777"/>
          </a:xfrm>
          <a:prstGeom prst="rect">
            <a:avLst/>
          </a:prstGeom>
          <a:noFill/>
        </p:spPr>
        <p:txBody>
          <a:bodyPr wrap="none" lIns="91223" tIns="45614" rIns="91223" bIns="45614" rtlCol="0">
            <a:spAutoFit/>
          </a:bodyPr>
          <a:lstStyle/>
          <a:p>
            <a:r>
              <a:rPr lang="en-US" sz="1400" dirty="0"/>
              <a:t>Uncertainty band (~250 </a:t>
            </a:r>
            <a:r>
              <a:rPr lang="en-US" sz="1400" dirty="0" err="1"/>
              <a:t>mb</a:t>
            </a:r>
            <a:r>
              <a:rPr lang="en-US" sz="1400" dirty="0"/>
              <a:t>)</a:t>
            </a:r>
          </a:p>
        </p:txBody>
      </p:sp>
      <p:sp>
        <p:nvSpPr>
          <p:cNvPr id="13" name="TextBox 12"/>
          <p:cNvSpPr txBox="1"/>
          <p:nvPr/>
        </p:nvSpPr>
        <p:spPr>
          <a:xfrm>
            <a:off x="1661503" y="1089146"/>
            <a:ext cx="1428596" cy="307777"/>
          </a:xfrm>
          <a:prstGeom prst="rect">
            <a:avLst/>
          </a:prstGeom>
          <a:noFill/>
        </p:spPr>
        <p:txBody>
          <a:bodyPr wrap="none" lIns="91223" tIns="45614" rIns="91223" bIns="45614" rtlCol="0">
            <a:spAutoFit/>
          </a:bodyPr>
          <a:lstStyle/>
          <a:p>
            <a:r>
              <a:rPr lang="en-US" sz="1400" dirty="0"/>
              <a:t>10&lt;</a:t>
            </a:r>
            <a:r>
              <a:rPr lang="en-US" sz="1400" dirty="0" err="1"/>
              <a:t>Ep</a:t>
            </a:r>
            <a:r>
              <a:rPr lang="en-US" sz="1400" dirty="0"/>
              <a:t>&lt;20 MeV</a:t>
            </a:r>
          </a:p>
        </p:txBody>
      </p:sp>
    </p:spTree>
    <p:extLst>
      <p:ext uri="{BB962C8B-B14F-4D97-AF65-F5344CB8AC3E}">
        <p14:creationId xmlns:p14="http://schemas.microsoft.com/office/powerpoint/2010/main" val="1464260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8667" y="1376845"/>
            <a:ext cx="3962400" cy="25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1" y="2181193"/>
            <a:ext cx="4724399" cy="30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normAutofit/>
          </a:bodyPr>
          <a:lstStyle/>
          <a:p>
            <a:pPr>
              <a:lnSpc>
                <a:spcPts val="3400"/>
              </a:lnSpc>
            </a:pPr>
            <a:r>
              <a:rPr lang="en-US" sz="3200" dirty="0" smtClean="0">
                <a:solidFill>
                  <a:schemeClr val="accent2"/>
                </a:solidFill>
              </a:rPr>
              <a:t>Theoretical determination </a:t>
            </a:r>
            <a:r>
              <a:rPr lang="en-US" sz="3200" baseline="30000" dirty="0" smtClean="0">
                <a:solidFill>
                  <a:schemeClr val="accent2"/>
                </a:solidFill>
              </a:rPr>
              <a:t>100-9x</a:t>
            </a:r>
            <a:r>
              <a:rPr lang="en-US" sz="3200" dirty="0" smtClean="0">
                <a:solidFill>
                  <a:schemeClr val="accent2"/>
                </a:solidFill>
              </a:rPr>
              <a:t>Mo(</a:t>
            </a:r>
            <a:r>
              <a:rPr lang="en-US" sz="3200" dirty="0" err="1" smtClean="0">
                <a:solidFill>
                  <a:schemeClr val="accent2"/>
                </a:solidFill>
              </a:rPr>
              <a:t>p,xn</a:t>
            </a:r>
            <a:r>
              <a:rPr lang="en-US" sz="3200" dirty="0" smtClean="0">
                <a:solidFill>
                  <a:schemeClr val="accent2"/>
                </a:solidFill>
              </a:rPr>
              <a:t>) excitation functions</a:t>
            </a:r>
            <a:endParaRPr lang="en-US" sz="3200" dirty="0">
              <a:solidFill>
                <a:schemeClr val="accent2"/>
              </a:solidFill>
            </a:endParaRPr>
          </a:p>
        </p:txBody>
      </p:sp>
      <p:sp>
        <p:nvSpPr>
          <p:cNvPr id="3" name="Content Placeholder 2"/>
          <p:cNvSpPr>
            <a:spLocks noGrp="1"/>
          </p:cNvSpPr>
          <p:nvPr>
            <p:ph idx="1"/>
          </p:nvPr>
        </p:nvSpPr>
        <p:spPr>
          <a:xfrm>
            <a:off x="228600" y="1076325"/>
            <a:ext cx="8686800" cy="685798"/>
          </a:xfrm>
        </p:spPr>
        <p:txBody>
          <a:bodyPr>
            <a:normAutofit/>
          </a:bodyPr>
          <a:lstStyle/>
          <a:p>
            <a:pPr marL="0" indent="0" algn="just">
              <a:buNone/>
            </a:pPr>
            <a:r>
              <a:rPr lang="en-US" sz="1400" dirty="0" smtClean="0"/>
              <a:t>In the framework of APOTEMA activities at LNL results achieved in nuclide maps determination produced inside target taking in to account  the real </a:t>
            </a:r>
            <a:r>
              <a:rPr lang="en-US" sz="1400" baseline="30000" dirty="0" smtClean="0"/>
              <a:t>100</a:t>
            </a:r>
            <a:r>
              <a:rPr lang="en-US" sz="1400" dirty="0" smtClean="0"/>
              <a:t>Mo-enriched moly  target isotopes compositions</a:t>
            </a:r>
            <a:endParaRPr lang="en-US" sz="1400"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7</a:t>
            </a:fld>
            <a:endParaRPr lang="en-US"/>
          </a:p>
        </p:txBody>
      </p:sp>
      <p:sp>
        <p:nvSpPr>
          <p:cNvPr id="5" name="TextBox 4"/>
          <p:cNvSpPr txBox="1"/>
          <p:nvPr/>
        </p:nvSpPr>
        <p:spPr>
          <a:xfrm>
            <a:off x="1540189" y="2587573"/>
            <a:ext cx="2077364" cy="461665"/>
          </a:xfrm>
          <a:prstGeom prst="rect">
            <a:avLst/>
          </a:prstGeom>
          <a:noFill/>
        </p:spPr>
        <p:txBody>
          <a:bodyPr wrap="none" rtlCol="0">
            <a:spAutoFit/>
          </a:bodyPr>
          <a:lstStyle/>
          <a:p>
            <a:r>
              <a:rPr lang="en-US" sz="2400" baseline="30000" dirty="0" smtClean="0">
                <a:solidFill>
                  <a:srgbClr val="FF0000"/>
                </a:solidFill>
              </a:rPr>
              <a:t>100+9x</a:t>
            </a:r>
            <a:r>
              <a:rPr lang="en-US" sz="2400" dirty="0" smtClean="0">
                <a:solidFill>
                  <a:srgbClr val="FF0000"/>
                </a:solidFill>
              </a:rPr>
              <a:t>Tc series</a:t>
            </a:r>
            <a:endParaRPr lang="en-US" sz="2400" dirty="0">
              <a:solidFill>
                <a:srgbClr val="FF0000"/>
              </a:solidFill>
            </a:endParaRPr>
          </a:p>
        </p:txBody>
      </p:sp>
      <p:sp>
        <p:nvSpPr>
          <p:cNvPr id="11" name="TextBox 10"/>
          <p:cNvSpPr txBox="1"/>
          <p:nvPr/>
        </p:nvSpPr>
        <p:spPr>
          <a:xfrm>
            <a:off x="4597302" y="1676401"/>
            <a:ext cx="1702709" cy="461665"/>
          </a:xfrm>
          <a:prstGeom prst="rect">
            <a:avLst/>
          </a:prstGeom>
          <a:noFill/>
        </p:spPr>
        <p:txBody>
          <a:bodyPr wrap="none" rtlCol="0">
            <a:spAutoFit/>
          </a:bodyPr>
          <a:lstStyle/>
          <a:p>
            <a:r>
              <a:rPr lang="en-US" sz="2400" baseline="30000" dirty="0" smtClean="0">
                <a:solidFill>
                  <a:srgbClr val="FF0000"/>
                </a:solidFill>
              </a:rPr>
              <a:t>9x</a:t>
            </a:r>
            <a:r>
              <a:rPr lang="en-US" sz="2400" dirty="0" smtClean="0">
                <a:solidFill>
                  <a:srgbClr val="FF0000"/>
                </a:solidFill>
              </a:rPr>
              <a:t>Nb series</a:t>
            </a:r>
            <a:endParaRPr lang="en-US" sz="2400" dirty="0">
              <a:solidFill>
                <a:srgbClr val="FF0000"/>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6217" y="3917764"/>
            <a:ext cx="3924850" cy="269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388577" y="4114800"/>
            <a:ext cx="1736373" cy="461665"/>
          </a:xfrm>
          <a:prstGeom prst="rect">
            <a:avLst/>
          </a:prstGeom>
          <a:noFill/>
        </p:spPr>
        <p:txBody>
          <a:bodyPr wrap="none" rtlCol="0">
            <a:spAutoFit/>
          </a:bodyPr>
          <a:lstStyle/>
          <a:p>
            <a:r>
              <a:rPr lang="en-US" sz="2400" baseline="30000" dirty="0" smtClean="0">
                <a:solidFill>
                  <a:srgbClr val="FF0000"/>
                </a:solidFill>
              </a:rPr>
              <a:t>9x</a:t>
            </a:r>
            <a:r>
              <a:rPr lang="en-US" sz="2400" dirty="0" smtClean="0">
                <a:solidFill>
                  <a:srgbClr val="FF0000"/>
                </a:solidFill>
              </a:rPr>
              <a:t>Mo series</a:t>
            </a:r>
            <a:endParaRPr lang="en-US" sz="2400" dirty="0">
              <a:solidFill>
                <a:srgbClr val="FF0000"/>
              </a:solidFill>
            </a:endParaRPr>
          </a:p>
        </p:txBody>
      </p:sp>
      <p:sp>
        <p:nvSpPr>
          <p:cNvPr id="7" name="Rectangle 6"/>
          <p:cNvSpPr/>
          <p:nvPr/>
        </p:nvSpPr>
        <p:spPr>
          <a:xfrm>
            <a:off x="990599" y="5334000"/>
            <a:ext cx="3352801" cy="769441"/>
          </a:xfrm>
          <a:prstGeom prst="rect">
            <a:avLst/>
          </a:prstGeom>
        </p:spPr>
        <p:txBody>
          <a:bodyPr wrap="square">
            <a:spAutoFit/>
          </a:bodyPr>
          <a:lstStyle/>
          <a:p>
            <a:pPr lvl="0"/>
            <a:r>
              <a:rPr lang="it-IT" sz="2000" dirty="0" smtClean="0">
                <a:solidFill>
                  <a:srgbClr val="000000"/>
                </a:solidFill>
              </a:rPr>
              <a:t>TENDL-2012+EXFOR</a:t>
            </a:r>
            <a:endParaRPr lang="it-IT" sz="2000" dirty="0">
              <a:solidFill>
                <a:srgbClr val="000000"/>
              </a:solidFill>
            </a:endParaRPr>
          </a:p>
          <a:p>
            <a:pPr lvl="0"/>
            <a:r>
              <a:rPr lang="it-IT" sz="2000" dirty="0">
                <a:solidFill>
                  <a:srgbClr val="000000"/>
                </a:solidFill>
              </a:rPr>
              <a:t>database </a:t>
            </a:r>
          </a:p>
        </p:txBody>
      </p:sp>
    </p:spTree>
    <p:extLst>
      <p:ext uri="{BB962C8B-B14F-4D97-AF65-F5344CB8AC3E}">
        <p14:creationId xmlns:p14="http://schemas.microsoft.com/office/powerpoint/2010/main" val="652498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819213"/>
            <a:ext cx="4114801" cy="268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5864" y="4203700"/>
            <a:ext cx="3958929" cy="2587752"/>
          </a:xfrm>
          <a:prstGeom prst="rect">
            <a:avLst/>
          </a:prstGeom>
          <a:solidFill>
            <a:schemeClr val="bg1"/>
          </a:solidFill>
          <a:ln>
            <a:noFill/>
          </a:ln>
          <a:effectLst/>
        </p:spPr>
      </p:pic>
      <p:sp>
        <p:nvSpPr>
          <p:cNvPr id="2" name="Title 1"/>
          <p:cNvSpPr>
            <a:spLocks noGrp="1"/>
          </p:cNvSpPr>
          <p:nvPr>
            <p:ph type="title"/>
          </p:nvPr>
        </p:nvSpPr>
        <p:spPr>
          <a:xfrm>
            <a:off x="457200" y="152400"/>
            <a:ext cx="8229600" cy="1143000"/>
          </a:xfrm>
        </p:spPr>
        <p:txBody>
          <a:bodyPr>
            <a:normAutofit fontScale="90000"/>
          </a:bodyPr>
          <a:lstStyle/>
          <a:p>
            <a:pPr>
              <a:lnSpc>
                <a:spcPts val="3400"/>
              </a:lnSpc>
            </a:pPr>
            <a:r>
              <a:rPr lang="en-US" sz="3100" dirty="0" smtClean="0">
                <a:solidFill>
                  <a:schemeClr val="accent2"/>
                </a:solidFill>
              </a:rPr>
              <a:t>An example: theoretical determination of </a:t>
            </a:r>
            <a:br>
              <a:rPr lang="en-US" sz="3100" dirty="0" smtClean="0">
                <a:solidFill>
                  <a:schemeClr val="accent2"/>
                </a:solidFill>
              </a:rPr>
            </a:br>
            <a:r>
              <a:rPr lang="en-US" sz="3100" baseline="30000" dirty="0" smtClean="0">
                <a:solidFill>
                  <a:schemeClr val="accent2"/>
                </a:solidFill>
              </a:rPr>
              <a:t>100-9x</a:t>
            </a:r>
            <a:r>
              <a:rPr lang="en-US" sz="3100" dirty="0" smtClean="0">
                <a:solidFill>
                  <a:schemeClr val="accent2"/>
                </a:solidFill>
              </a:rPr>
              <a:t>Mo(</a:t>
            </a:r>
            <a:r>
              <a:rPr lang="en-US" sz="3100" dirty="0" err="1" smtClean="0">
                <a:solidFill>
                  <a:schemeClr val="accent2"/>
                </a:solidFill>
              </a:rPr>
              <a:t>p,xn</a:t>
            </a:r>
            <a:r>
              <a:rPr lang="en-US" sz="3100" dirty="0" smtClean="0">
                <a:solidFill>
                  <a:schemeClr val="accent2"/>
                </a:solidFill>
              </a:rPr>
              <a:t>) excitation functions up to (x,3n) </a:t>
            </a:r>
            <a:r>
              <a:rPr lang="en-US" sz="3200" dirty="0" smtClean="0">
                <a:solidFill>
                  <a:schemeClr val="accent2"/>
                </a:solidFill>
              </a:rPr>
              <a:t>level</a:t>
            </a:r>
            <a:endParaRPr lang="en-US" sz="3200" dirty="0">
              <a:solidFill>
                <a:schemeClr val="accent2"/>
              </a:solidFill>
            </a:endParaRPr>
          </a:p>
        </p:txBody>
      </p:sp>
      <p:sp>
        <p:nvSpPr>
          <p:cNvPr id="3" name="Content Placeholder 2"/>
          <p:cNvSpPr>
            <a:spLocks noGrp="1"/>
          </p:cNvSpPr>
          <p:nvPr>
            <p:ph idx="1"/>
          </p:nvPr>
        </p:nvSpPr>
        <p:spPr>
          <a:xfrm>
            <a:off x="228600" y="1076325"/>
            <a:ext cx="8686800" cy="685798"/>
          </a:xfrm>
        </p:spPr>
        <p:txBody>
          <a:bodyPr>
            <a:normAutofit/>
          </a:bodyPr>
          <a:lstStyle/>
          <a:p>
            <a:pPr marL="0" indent="0" algn="just">
              <a:buNone/>
            </a:pPr>
            <a:r>
              <a:rPr lang="en-US" sz="1400" dirty="0" smtClean="0"/>
              <a:t>In the framework of APOTEMA activities at LNL results achieved in nuclide maps determination produced inside target taking in to account  the real </a:t>
            </a:r>
            <a:r>
              <a:rPr lang="en-US" sz="1400" baseline="30000" dirty="0" smtClean="0"/>
              <a:t>100</a:t>
            </a:r>
            <a:r>
              <a:rPr lang="en-US" sz="1400" dirty="0" smtClean="0"/>
              <a:t>Mo-enriched moly  target isotopes compositions</a:t>
            </a:r>
            <a:endParaRPr lang="en-US" sz="1400"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8</a:t>
            </a:fld>
            <a:endParaRPr lang="en-US"/>
          </a:p>
        </p:txBody>
      </p:sp>
      <p:sp>
        <p:nvSpPr>
          <p:cNvPr id="5" name="TextBox 4"/>
          <p:cNvSpPr txBox="1"/>
          <p:nvPr/>
        </p:nvSpPr>
        <p:spPr>
          <a:xfrm>
            <a:off x="712280" y="1581028"/>
            <a:ext cx="2820451" cy="400110"/>
          </a:xfrm>
          <a:prstGeom prst="rect">
            <a:avLst/>
          </a:prstGeom>
          <a:noFill/>
        </p:spPr>
        <p:txBody>
          <a:bodyPr wrap="none" rtlCol="0">
            <a:spAutoFit/>
          </a:bodyPr>
          <a:lstStyle/>
          <a:p>
            <a:r>
              <a:rPr lang="en-US" sz="2000" baseline="30000" dirty="0" smtClean="0">
                <a:solidFill>
                  <a:srgbClr val="FF0000"/>
                </a:solidFill>
              </a:rPr>
              <a:t>100,9x</a:t>
            </a:r>
            <a:r>
              <a:rPr lang="en-US" sz="2000" dirty="0" smtClean="0">
                <a:solidFill>
                  <a:srgbClr val="FF0000"/>
                </a:solidFill>
              </a:rPr>
              <a:t>Mo(</a:t>
            </a:r>
            <a:r>
              <a:rPr lang="en-US" sz="2000" dirty="0" err="1" smtClean="0">
                <a:solidFill>
                  <a:srgbClr val="FF0000"/>
                </a:solidFill>
              </a:rPr>
              <a:t>p,n</a:t>
            </a:r>
            <a:r>
              <a:rPr lang="en-US" sz="2000" dirty="0" smtClean="0">
                <a:solidFill>
                  <a:srgbClr val="FF0000"/>
                </a:solidFill>
              </a:rPr>
              <a:t>)</a:t>
            </a:r>
            <a:r>
              <a:rPr lang="en-US" sz="2000" baseline="30000" dirty="0" smtClean="0">
                <a:solidFill>
                  <a:srgbClr val="FF0000"/>
                </a:solidFill>
              </a:rPr>
              <a:t>9x</a:t>
            </a:r>
            <a:r>
              <a:rPr lang="en-US" sz="2000" dirty="0" smtClean="0">
                <a:solidFill>
                  <a:srgbClr val="FF0000"/>
                </a:solidFill>
              </a:rPr>
              <a:t>Tc series</a:t>
            </a:r>
            <a:endParaRPr lang="en-US" sz="2000" dirty="0">
              <a:solidFill>
                <a:srgbClr val="FF0000"/>
              </a:solidFill>
            </a:endParaRPr>
          </a:p>
        </p:txBody>
      </p:sp>
      <p:sp>
        <p:nvSpPr>
          <p:cNvPr id="13" name="TextBox 12"/>
          <p:cNvSpPr txBox="1"/>
          <p:nvPr/>
        </p:nvSpPr>
        <p:spPr>
          <a:xfrm>
            <a:off x="5895975" y="1542930"/>
            <a:ext cx="2911824" cy="400110"/>
          </a:xfrm>
          <a:prstGeom prst="rect">
            <a:avLst/>
          </a:prstGeom>
          <a:noFill/>
        </p:spPr>
        <p:txBody>
          <a:bodyPr wrap="none" rtlCol="0">
            <a:spAutoFit/>
          </a:bodyPr>
          <a:lstStyle/>
          <a:p>
            <a:r>
              <a:rPr lang="en-US" sz="2000" baseline="30000" dirty="0" smtClean="0">
                <a:solidFill>
                  <a:srgbClr val="FF0000"/>
                </a:solidFill>
              </a:rPr>
              <a:t>100,9x</a:t>
            </a:r>
            <a:r>
              <a:rPr lang="en-US" sz="2000" dirty="0" smtClean="0">
                <a:solidFill>
                  <a:srgbClr val="FF0000"/>
                </a:solidFill>
              </a:rPr>
              <a:t>Mo(p,2n)</a:t>
            </a:r>
            <a:r>
              <a:rPr lang="en-US" sz="2000" baseline="30000" dirty="0" smtClean="0">
                <a:solidFill>
                  <a:srgbClr val="FF0000"/>
                </a:solidFill>
              </a:rPr>
              <a:t>9x</a:t>
            </a:r>
            <a:r>
              <a:rPr lang="en-US" sz="2000" dirty="0" smtClean="0">
                <a:solidFill>
                  <a:srgbClr val="FF0000"/>
                </a:solidFill>
              </a:rPr>
              <a:t>Tc series</a:t>
            </a:r>
            <a:endParaRPr lang="en-US" sz="2000" dirty="0">
              <a:solidFill>
                <a:srgbClr val="FF0000"/>
              </a:solidFill>
            </a:endParaRPr>
          </a:p>
        </p:txBody>
      </p:sp>
      <p:sp>
        <p:nvSpPr>
          <p:cNvPr id="14" name="TextBox 13"/>
          <p:cNvSpPr txBox="1"/>
          <p:nvPr/>
        </p:nvSpPr>
        <p:spPr>
          <a:xfrm>
            <a:off x="3221527" y="4747896"/>
            <a:ext cx="2911824" cy="400110"/>
          </a:xfrm>
          <a:prstGeom prst="rect">
            <a:avLst/>
          </a:prstGeom>
          <a:noFill/>
        </p:spPr>
        <p:txBody>
          <a:bodyPr wrap="none" rtlCol="0">
            <a:spAutoFit/>
          </a:bodyPr>
          <a:lstStyle/>
          <a:p>
            <a:r>
              <a:rPr lang="en-US" sz="2000" baseline="30000" dirty="0" smtClean="0">
                <a:solidFill>
                  <a:srgbClr val="FF0000"/>
                </a:solidFill>
              </a:rPr>
              <a:t>100,9x</a:t>
            </a:r>
            <a:r>
              <a:rPr lang="en-US" sz="2000" dirty="0" smtClean="0">
                <a:solidFill>
                  <a:srgbClr val="FF0000"/>
                </a:solidFill>
              </a:rPr>
              <a:t>Mo(p,3n)</a:t>
            </a:r>
            <a:r>
              <a:rPr lang="en-US" sz="2000" baseline="30000" dirty="0" smtClean="0">
                <a:solidFill>
                  <a:srgbClr val="FF0000"/>
                </a:solidFill>
              </a:rPr>
              <a:t>9x</a:t>
            </a:r>
            <a:r>
              <a:rPr lang="en-US" sz="2000" dirty="0" smtClean="0">
                <a:solidFill>
                  <a:srgbClr val="FF0000"/>
                </a:solidFill>
              </a:rPr>
              <a:t>Tc series</a:t>
            </a:r>
            <a:endParaRPr lang="en-US" sz="2000" dirty="0">
              <a:solidFill>
                <a:srgbClr val="FF0000"/>
              </a:solidFill>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988" y="1770027"/>
            <a:ext cx="3949385" cy="25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1323" y="5257800"/>
            <a:ext cx="3230458" cy="769441"/>
          </a:xfrm>
          <a:prstGeom prst="rect">
            <a:avLst/>
          </a:prstGeom>
          <a:noFill/>
        </p:spPr>
        <p:txBody>
          <a:bodyPr wrap="square" rtlCol="0">
            <a:spAutoFit/>
          </a:bodyPr>
          <a:lstStyle/>
          <a:p>
            <a:r>
              <a:rPr lang="it-IT" sz="2000" dirty="0" smtClean="0"/>
              <a:t>TENDL-2012</a:t>
            </a:r>
          </a:p>
          <a:p>
            <a:r>
              <a:rPr lang="it-IT" sz="2000" dirty="0" smtClean="0"/>
              <a:t>database </a:t>
            </a:r>
            <a:endParaRPr lang="it-IT" sz="2000" dirty="0"/>
          </a:p>
        </p:txBody>
      </p:sp>
    </p:spTree>
    <p:extLst>
      <p:ext uri="{BB962C8B-B14F-4D97-AF65-F5344CB8AC3E}">
        <p14:creationId xmlns:p14="http://schemas.microsoft.com/office/powerpoint/2010/main" val="1402729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03202" cy="1143000"/>
          </a:xfrm>
        </p:spPr>
        <p:txBody>
          <a:bodyPr>
            <a:normAutofit fontScale="90000"/>
          </a:bodyPr>
          <a:lstStyle/>
          <a:p>
            <a:r>
              <a:rPr lang="en-US" sz="2800" dirty="0" smtClean="0">
                <a:solidFill>
                  <a:schemeClr val="accent2"/>
                </a:solidFill>
              </a:rPr>
              <a:t>Isotopic Purity (IP) and </a:t>
            </a:r>
            <a:r>
              <a:rPr lang="en-US" sz="2800" dirty="0" err="1" smtClean="0">
                <a:solidFill>
                  <a:schemeClr val="accent2"/>
                </a:solidFill>
              </a:rPr>
              <a:t>RadioNuclidicPurity</a:t>
            </a:r>
            <a:r>
              <a:rPr lang="en-US" sz="2800" dirty="0" smtClean="0">
                <a:solidFill>
                  <a:schemeClr val="accent2"/>
                </a:solidFill>
              </a:rPr>
              <a:t> (RNP) expected for accelerator-produced </a:t>
            </a:r>
            <a:r>
              <a:rPr lang="en-US" sz="2800" baseline="30000" dirty="0" smtClean="0">
                <a:solidFill>
                  <a:schemeClr val="accent2"/>
                </a:solidFill>
              </a:rPr>
              <a:t>99m</a:t>
            </a:r>
            <a:r>
              <a:rPr lang="en-US" sz="2800" dirty="0" smtClean="0">
                <a:solidFill>
                  <a:schemeClr val="accent2"/>
                </a:solidFill>
              </a:rPr>
              <a:t>Tc in thick-target configurations</a:t>
            </a:r>
            <a:endParaRPr lang="it-IT" sz="2800" dirty="0"/>
          </a:p>
        </p:txBody>
      </p:sp>
      <p:sp>
        <p:nvSpPr>
          <p:cNvPr id="4" name="Slide Number Placeholder 3"/>
          <p:cNvSpPr>
            <a:spLocks noGrp="1"/>
          </p:cNvSpPr>
          <p:nvPr>
            <p:ph type="sldNum" sz="quarter" idx="10"/>
          </p:nvPr>
        </p:nvSpPr>
        <p:spPr/>
        <p:txBody>
          <a:bodyPr/>
          <a:lstStyle/>
          <a:p>
            <a:fld id="{BD916FEA-65B7-4C0B-88BC-EFB729DEB0DF}" type="slidenum">
              <a:rPr lang="en-US" smtClean="0"/>
              <a:pPr/>
              <a:t>9</a:t>
            </a:fld>
            <a:endParaRPr lang="en-US"/>
          </a:p>
        </p:txBody>
      </p:sp>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615" y="1371600"/>
            <a:ext cx="447598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5367591" y="1929554"/>
                <a:ext cx="2980816" cy="927946"/>
              </a:xfrm>
              <a:prstGeom prst="rect">
                <a:avLst/>
              </a:prstGeom>
              <a:ln/>
            </p:spPr>
            <p:style>
              <a:lnRef idx="0">
                <a:schemeClr val="accent6"/>
              </a:lnRef>
              <a:fillRef idx="3">
                <a:schemeClr val="accent6"/>
              </a:fillRef>
              <a:effectRef idx="3">
                <a:schemeClr val="accent6"/>
              </a:effectRef>
              <a:fontRef idx="minor">
                <a:schemeClr val="lt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400" i="1" smtClean="0">
                              <a:solidFill>
                                <a:schemeClr val="bg1"/>
                              </a:solidFill>
                              <a:latin typeface="Cambria Math"/>
                            </a:rPr>
                          </m:ctrlPr>
                        </m:sSubPr>
                        <m:e>
                          <m:r>
                            <a:rPr lang="en-US" sz="2400" i="1" smtClean="0">
                              <a:solidFill>
                                <a:schemeClr val="bg1"/>
                              </a:solidFill>
                              <a:latin typeface="Cambria Math"/>
                            </a:rPr>
                            <m:t>𝑅</m:t>
                          </m:r>
                          <m:r>
                            <a:rPr lang="it-IT" sz="2400" b="0" i="1" smtClean="0">
                              <a:solidFill>
                                <a:schemeClr val="bg1"/>
                              </a:solidFill>
                              <a:latin typeface="Cambria Math"/>
                            </a:rPr>
                            <m:t>𝑁</m:t>
                          </m:r>
                          <m:r>
                            <a:rPr lang="en-US" sz="2400" i="1">
                              <a:solidFill>
                                <a:schemeClr val="bg1"/>
                              </a:solidFill>
                              <a:latin typeface="Cambria Math"/>
                            </a:rPr>
                            <m:t>𝑃</m:t>
                          </m:r>
                        </m:e>
                        <m:sub>
                          <m:r>
                            <a:rPr lang="it-IT" sz="2400" b="0" i="1" smtClean="0">
                              <a:solidFill>
                                <a:schemeClr val="bg1"/>
                              </a:solidFill>
                              <a:latin typeface="Cambria Math"/>
                            </a:rPr>
                            <m:t>𝑋</m:t>
                          </m:r>
                        </m:sub>
                      </m:sSub>
                      <m:d>
                        <m:dPr>
                          <m:ctrlPr>
                            <a:rPr lang="it-IT" sz="2400" i="1">
                              <a:solidFill>
                                <a:schemeClr val="bg1"/>
                              </a:solidFill>
                              <a:latin typeface="Cambria Math"/>
                            </a:rPr>
                          </m:ctrlPr>
                        </m:dPr>
                        <m:e>
                          <m:r>
                            <a:rPr lang="en-US" sz="2400" i="1">
                              <a:solidFill>
                                <a:schemeClr val="bg1"/>
                              </a:solidFill>
                              <a:latin typeface="Cambria Math"/>
                            </a:rPr>
                            <m:t>𝑡</m:t>
                          </m:r>
                        </m:e>
                      </m:d>
                      <m:r>
                        <a:rPr lang="en-US" sz="2400" i="1">
                          <a:solidFill>
                            <a:schemeClr val="bg1"/>
                          </a:solidFill>
                          <a:latin typeface="Cambria Math"/>
                        </a:rPr>
                        <m:t>=</m:t>
                      </m:r>
                      <m:f>
                        <m:fPr>
                          <m:ctrlPr>
                            <a:rPr lang="it-IT" sz="2400" i="1">
                              <a:solidFill>
                                <a:schemeClr val="bg1"/>
                              </a:solidFill>
                              <a:latin typeface="Cambria Math"/>
                            </a:rPr>
                          </m:ctrlPr>
                        </m:fPr>
                        <m:num>
                          <m:sSub>
                            <m:sSubPr>
                              <m:ctrlPr>
                                <a:rPr lang="it-IT" sz="2400" i="1">
                                  <a:solidFill>
                                    <a:schemeClr val="bg1"/>
                                  </a:solidFill>
                                  <a:latin typeface="Cambria Math"/>
                                </a:rPr>
                              </m:ctrlPr>
                            </m:sSubPr>
                            <m:e>
                              <m:r>
                                <a:rPr lang="en-US" sz="2400" i="1">
                                  <a:solidFill>
                                    <a:schemeClr val="bg1"/>
                                  </a:solidFill>
                                  <a:latin typeface="Cambria Math"/>
                                </a:rPr>
                                <m:t>𝐴</m:t>
                              </m:r>
                            </m:e>
                            <m:sub>
                              <m:sSub>
                                <m:sSubPr>
                                  <m:ctrlPr>
                                    <a:rPr lang="en-US" sz="2400" i="1" smtClean="0">
                                      <a:solidFill>
                                        <a:schemeClr val="bg1"/>
                                      </a:solidFill>
                                      <a:latin typeface="Cambria Math"/>
                                    </a:rPr>
                                  </m:ctrlPr>
                                </m:sSubPr>
                                <m:e>
                                  <m:r>
                                    <a:rPr lang="it-IT" sz="2400" b="0" i="1" smtClean="0">
                                      <a:solidFill>
                                        <a:schemeClr val="bg1"/>
                                      </a:solidFill>
                                      <a:latin typeface="Cambria Math"/>
                                    </a:rPr>
                                    <m:t>𝑘</m:t>
                                  </m:r>
                                </m:e>
                                <m:sub>
                                  <m:r>
                                    <a:rPr lang="it-IT" sz="2400" b="0" i="1" smtClean="0">
                                      <a:solidFill>
                                        <a:schemeClr val="bg1"/>
                                      </a:solidFill>
                                      <a:latin typeface="Cambria Math"/>
                                    </a:rPr>
                                    <m:t>𝑋</m:t>
                                  </m:r>
                                </m:sub>
                              </m:sSub>
                            </m:sub>
                          </m:sSub>
                          <m:d>
                            <m:dPr>
                              <m:ctrlPr>
                                <a:rPr lang="it-IT" sz="2400" i="1">
                                  <a:solidFill>
                                    <a:schemeClr val="bg1"/>
                                  </a:solidFill>
                                  <a:latin typeface="Cambria Math"/>
                                </a:rPr>
                              </m:ctrlPr>
                            </m:dPr>
                            <m:e>
                              <m:r>
                                <a:rPr lang="en-US" sz="2400" i="1">
                                  <a:solidFill>
                                    <a:schemeClr val="bg1"/>
                                  </a:solidFill>
                                  <a:latin typeface="Cambria Math"/>
                                </a:rPr>
                                <m:t>𝑡</m:t>
                              </m:r>
                            </m:e>
                          </m:d>
                        </m:num>
                        <m:den>
                          <m:nary>
                            <m:naryPr>
                              <m:chr m:val="∑"/>
                              <m:limLoc m:val="undOvr"/>
                              <m:supHide m:val="on"/>
                              <m:ctrlPr>
                                <a:rPr lang="it-IT" sz="2400" i="1">
                                  <a:solidFill>
                                    <a:schemeClr val="bg1"/>
                                  </a:solidFill>
                                  <a:latin typeface="Cambria Math"/>
                                </a:rPr>
                              </m:ctrlPr>
                            </m:naryPr>
                            <m:sub>
                              <m:r>
                                <m:rPr>
                                  <m:brk/>
                                </m:rPr>
                                <a:rPr lang="it-IT" sz="2400" b="0" i="1" smtClean="0">
                                  <a:solidFill>
                                    <a:schemeClr val="bg1"/>
                                  </a:solidFill>
                                  <a:latin typeface="Cambria Math"/>
                                </a:rPr>
                                <m:t>𝑖</m:t>
                              </m:r>
                            </m:sub>
                            <m:sup/>
                            <m:e>
                              <m:sSub>
                                <m:sSubPr>
                                  <m:ctrlPr>
                                    <a:rPr lang="it-IT" sz="2400" i="1">
                                      <a:solidFill>
                                        <a:schemeClr val="bg1"/>
                                      </a:solidFill>
                                      <a:latin typeface="Cambria Math"/>
                                    </a:rPr>
                                  </m:ctrlPr>
                                </m:sSubPr>
                                <m:e>
                                  <m:r>
                                    <a:rPr lang="en-US" sz="2400" i="1">
                                      <a:solidFill>
                                        <a:schemeClr val="bg1"/>
                                      </a:solidFill>
                                      <a:latin typeface="Cambria Math"/>
                                    </a:rPr>
                                    <m:t>𝐴</m:t>
                                  </m:r>
                                </m:e>
                                <m:sub>
                                  <m:sSub>
                                    <m:sSubPr>
                                      <m:ctrlPr>
                                        <a:rPr lang="en-US" sz="2400" i="1" smtClean="0">
                                          <a:solidFill>
                                            <a:schemeClr val="bg1"/>
                                          </a:solidFill>
                                          <a:latin typeface="Cambria Math"/>
                                        </a:rPr>
                                      </m:ctrlPr>
                                    </m:sSubPr>
                                    <m:e>
                                      <m:r>
                                        <a:rPr lang="it-IT" sz="2400" b="0" i="1" smtClean="0">
                                          <a:solidFill>
                                            <a:schemeClr val="bg1"/>
                                          </a:solidFill>
                                          <a:latin typeface="Cambria Math"/>
                                        </a:rPr>
                                        <m:t>𝑖</m:t>
                                      </m:r>
                                    </m:e>
                                    <m:sub>
                                      <m:r>
                                        <a:rPr lang="it-IT" sz="2400" b="0" i="1" smtClean="0">
                                          <a:solidFill>
                                            <a:schemeClr val="bg1"/>
                                          </a:solidFill>
                                          <a:latin typeface="Cambria Math"/>
                                        </a:rPr>
                                        <m:t>𝑋</m:t>
                                      </m:r>
                                    </m:sub>
                                  </m:sSub>
                                </m:sub>
                              </m:sSub>
                              <m:d>
                                <m:dPr>
                                  <m:ctrlPr>
                                    <a:rPr lang="it-IT" sz="2400" i="1">
                                      <a:solidFill>
                                        <a:schemeClr val="bg1"/>
                                      </a:solidFill>
                                      <a:latin typeface="Cambria Math"/>
                                    </a:rPr>
                                  </m:ctrlPr>
                                </m:dPr>
                                <m:e>
                                  <m:r>
                                    <a:rPr lang="en-US" sz="2400" i="1">
                                      <a:solidFill>
                                        <a:schemeClr val="bg1"/>
                                      </a:solidFill>
                                      <a:latin typeface="Cambria Math"/>
                                    </a:rPr>
                                    <m:t>𝑡</m:t>
                                  </m:r>
                                </m:e>
                              </m:d>
                            </m:e>
                          </m:nary>
                        </m:den>
                      </m:f>
                    </m:oMath>
                  </m:oMathPara>
                </a14:m>
                <a:endParaRPr lang="it-IT" sz="2400"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367591" y="1929554"/>
                <a:ext cx="2980816" cy="927946"/>
              </a:xfrm>
              <a:prstGeom prst="rect">
                <a:avLst/>
              </a:prstGeom>
              <a:blipFill rotWithShape="1">
                <a:blip r:embed="rId3"/>
                <a:stretch>
                  <a:fillRect/>
                </a:stretch>
              </a:blip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219200" y="4352925"/>
                <a:ext cx="2681183" cy="927946"/>
              </a:xfrm>
              <a:prstGeom prst="rect">
                <a:avLst/>
              </a:prstGeom>
              <a:ln/>
            </p:spPr>
            <p:style>
              <a:lnRef idx="0">
                <a:schemeClr val="accent6"/>
              </a:lnRef>
              <a:fillRef idx="3">
                <a:schemeClr val="accent6"/>
              </a:fillRef>
              <a:effectRef idx="3">
                <a:schemeClr val="accent6"/>
              </a:effectRef>
              <a:fontRef idx="minor">
                <a:schemeClr val="lt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400" i="1" smtClean="0">
                              <a:solidFill>
                                <a:schemeClr val="bg1"/>
                              </a:solidFill>
                              <a:latin typeface="Cambria Math"/>
                            </a:rPr>
                          </m:ctrlPr>
                        </m:sSubPr>
                        <m:e>
                          <m:r>
                            <a:rPr lang="it-IT" sz="2400" b="0" i="1" smtClean="0">
                              <a:solidFill>
                                <a:schemeClr val="bg1"/>
                              </a:solidFill>
                              <a:latin typeface="Cambria Math"/>
                            </a:rPr>
                            <m:t>𝐼</m:t>
                          </m:r>
                          <m:r>
                            <a:rPr lang="it-IT" sz="2400" i="1">
                              <a:solidFill>
                                <a:schemeClr val="bg1"/>
                              </a:solidFill>
                              <a:latin typeface="Cambria Math"/>
                            </a:rPr>
                            <m:t>𝑃</m:t>
                          </m:r>
                        </m:e>
                        <m:sub>
                          <m:r>
                            <a:rPr lang="it-IT" sz="2400" b="0" i="1" smtClean="0">
                              <a:solidFill>
                                <a:schemeClr val="bg1"/>
                              </a:solidFill>
                              <a:latin typeface="Cambria Math"/>
                            </a:rPr>
                            <m:t>𝑋</m:t>
                          </m:r>
                        </m:sub>
                      </m:sSub>
                      <m:d>
                        <m:dPr>
                          <m:ctrlPr>
                            <a:rPr lang="it-IT" sz="2400" i="1">
                              <a:solidFill>
                                <a:schemeClr val="bg1"/>
                              </a:solidFill>
                              <a:latin typeface="Cambria Math"/>
                            </a:rPr>
                          </m:ctrlPr>
                        </m:dPr>
                        <m:e>
                          <m:r>
                            <a:rPr lang="en-US" sz="2400" i="1">
                              <a:solidFill>
                                <a:schemeClr val="bg1"/>
                              </a:solidFill>
                              <a:latin typeface="Cambria Math"/>
                            </a:rPr>
                            <m:t>𝑡</m:t>
                          </m:r>
                        </m:e>
                      </m:d>
                      <m:r>
                        <a:rPr lang="en-US" sz="2400" i="1">
                          <a:solidFill>
                            <a:schemeClr val="bg1"/>
                          </a:solidFill>
                          <a:latin typeface="Cambria Math"/>
                        </a:rPr>
                        <m:t>=</m:t>
                      </m:r>
                      <m:f>
                        <m:fPr>
                          <m:ctrlPr>
                            <a:rPr lang="it-IT" sz="2400" i="1">
                              <a:solidFill>
                                <a:schemeClr val="bg1"/>
                              </a:solidFill>
                              <a:latin typeface="Cambria Math"/>
                            </a:rPr>
                          </m:ctrlPr>
                        </m:fPr>
                        <m:num>
                          <m:sSub>
                            <m:sSubPr>
                              <m:ctrlPr>
                                <a:rPr lang="it-IT" sz="2400" i="1">
                                  <a:solidFill>
                                    <a:schemeClr val="bg1"/>
                                  </a:solidFill>
                                  <a:latin typeface="Cambria Math"/>
                                </a:rPr>
                              </m:ctrlPr>
                            </m:sSubPr>
                            <m:e>
                              <m:r>
                                <a:rPr lang="it-IT" sz="2400" b="0" i="1" smtClean="0">
                                  <a:solidFill>
                                    <a:schemeClr val="bg1"/>
                                  </a:solidFill>
                                  <a:latin typeface="Cambria Math"/>
                                </a:rPr>
                                <m:t>𝑁</m:t>
                              </m:r>
                            </m:e>
                            <m:sub>
                              <m:sSub>
                                <m:sSubPr>
                                  <m:ctrlPr>
                                    <a:rPr lang="en-US" sz="2400" i="1" smtClean="0">
                                      <a:solidFill>
                                        <a:schemeClr val="bg1"/>
                                      </a:solidFill>
                                      <a:latin typeface="Cambria Math"/>
                                    </a:rPr>
                                  </m:ctrlPr>
                                </m:sSubPr>
                                <m:e>
                                  <m:r>
                                    <a:rPr lang="it-IT" sz="2400" b="0" i="1" smtClean="0">
                                      <a:solidFill>
                                        <a:schemeClr val="bg1"/>
                                      </a:solidFill>
                                      <a:latin typeface="Cambria Math"/>
                                    </a:rPr>
                                    <m:t>𝑘</m:t>
                                  </m:r>
                                </m:e>
                                <m:sub>
                                  <m:r>
                                    <a:rPr lang="it-IT" sz="2400" b="0" i="1" smtClean="0">
                                      <a:solidFill>
                                        <a:schemeClr val="bg1"/>
                                      </a:solidFill>
                                      <a:latin typeface="Cambria Math"/>
                                    </a:rPr>
                                    <m:t>𝑋</m:t>
                                  </m:r>
                                </m:sub>
                              </m:sSub>
                            </m:sub>
                          </m:sSub>
                          <m:d>
                            <m:dPr>
                              <m:ctrlPr>
                                <a:rPr lang="it-IT" sz="2400" i="1">
                                  <a:solidFill>
                                    <a:schemeClr val="bg1"/>
                                  </a:solidFill>
                                  <a:latin typeface="Cambria Math"/>
                                </a:rPr>
                              </m:ctrlPr>
                            </m:dPr>
                            <m:e>
                              <m:r>
                                <a:rPr lang="en-US" sz="2400" i="1">
                                  <a:solidFill>
                                    <a:schemeClr val="bg1"/>
                                  </a:solidFill>
                                  <a:latin typeface="Cambria Math"/>
                                </a:rPr>
                                <m:t>𝑡</m:t>
                              </m:r>
                            </m:e>
                          </m:d>
                        </m:num>
                        <m:den>
                          <m:nary>
                            <m:naryPr>
                              <m:chr m:val="∑"/>
                              <m:limLoc m:val="undOvr"/>
                              <m:supHide m:val="on"/>
                              <m:ctrlPr>
                                <a:rPr lang="it-IT" sz="2400" i="1">
                                  <a:solidFill>
                                    <a:schemeClr val="bg1"/>
                                  </a:solidFill>
                                  <a:latin typeface="Cambria Math"/>
                                </a:rPr>
                              </m:ctrlPr>
                            </m:naryPr>
                            <m:sub>
                              <m:r>
                                <m:rPr>
                                  <m:brk/>
                                </m:rPr>
                                <a:rPr lang="it-IT" sz="2400" b="0" i="1" smtClean="0">
                                  <a:solidFill>
                                    <a:schemeClr val="bg1"/>
                                  </a:solidFill>
                                  <a:latin typeface="Cambria Math"/>
                                </a:rPr>
                                <m:t>𝑖</m:t>
                              </m:r>
                            </m:sub>
                            <m:sup/>
                            <m:e>
                              <m:sSub>
                                <m:sSubPr>
                                  <m:ctrlPr>
                                    <a:rPr lang="it-IT" sz="2400" i="1">
                                      <a:solidFill>
                                        <a:schemeClr val="bg1"/>
                                      </a:solidFill>
                                      <a:latin typeface="Cambria Math"/>
                                    </a:rPr>
                                  </m:ctrlPr>
                                </m:sSubPr>
                                <m:e>
                                  <m:r>
                                    <a:rPr lang="it-IT" sz="2400" b="0" i="1" smtClean="0">
                                      <a:solidFill>
                                        <a:schemeClr val="bg1"/>
                                      </a:solidFill>
                                      <a:latin typeface="Cambria Math"/>
                                    </a:rPr>
                                    <m:t>𝑁</m:t>
                                  </m:r>
                                </m:e>
                                <m:sub>
                                  <m:sSub>
                                    <m:sSubPr>
                                      <m:ctrlPr>
                                        <a:rPr lang="en-US" sz="2400" i="1" smtClean="0">
                                          <a:solidFill>
                                            <a:schemeClr val="bg1"/>
                                          </a:solidFill>
                                          <a:latin typeface="Cambria Math"/>
                                        </a:rPr>
                                      </m:ctrlPr>
                                    </m:sSubPr>
                                    <m:e>
                                      <m:r>
                                        <a:rPr lang="it-IT" sz="2400" b="0" i="1" smtClean="0">
                                          <a:solidFill>
                                            <a:schemeClr val="bg1"/>
                                          </a:solidFill>
                                          <a:latin typeface="Cambria Math"/>
                                        </a:rPr>
                                        <m:t>𝑖</m:t>
                                      </m:r>
                                    </m:e>
                                    <m:sub>
                                      <m:r>
                                        <a:rPr lang="it-IT" sz="2400" b="0" i="1" smtClean="0">
                                          <a:solidFill>
                                            <a:schemeClr val="bg1"/>
                                          </a:solidFill>
                                          <a:latin typeface="Cambria Math"/>
                                        </a:rPr>
                                        <m:t>𝑋</m:t>
                                      </m:r>
                                    </m:sub>
                                  </m:sSub>
                                </m:sub>
                              </m:sSub>
                              <m:d>
                                <m:dPr>
                                  <m:ctrlPr>
                                    <a:rPr lang="it-IT" sz="2400" i="1">
                                      <a:solidFill>
                                        <a:schemeClr val="bg1"/>
                                      </a:solidFill>
                                      <a:latin typeface="Cambria Math"/>
                                    </a:rPr>
                                  </m:ctrlPr>
                                </m:dPr>
                                <m:e>
                                  <m:r>
                                    <a:rPr lang="en-US" sz="2400" i="1">
                                      <a:solidFill>
                                        <a:schemeClr val="bg1"/>
                                      </a:solidFill>
                                      <a:latin typeface="Cambria Math"/>
                                    </a:rPr>
                                    <m:t>𝑡</m:t>
                                  </m:r>
                                </m:e>
                              </m:d>
                            </m:e>
                          </m:nary>
                        </m:den>
                      </m:f>
                    </m:oMath>
                  </m:oMathPara>
                </a14:m>
                <a:endParaRPr lang="it-IT"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219200" y="4352925"/>
                <a:ext cx="2681183" cy="927946"/>
              </a:xfrm>
              <a:prstGeom prst="rect">
                <a:avLst/>
              </a:prstGeom>
              <a:blipFill rotWithShape="1">
                <a:blip r:embed="rId4"/>
                <a:stretch>
                  <a:fillRect/>
                </a:stretch>
              </a:blipFill>
              <a:ln/>
            </p:spPr>
            <p:txBody>
              <a:bodyPr/>
              <a:lstStyle/>
              <a:p>
                <a:r>
                  <a:rPr lang="it-IT">
                    <a:noFill/>
                  </a:rPr>
                  <a:t> </a:t>
                </a:r>
              </a:p>
            </p:txBody>
          </p:sp>
        </mc:Fallback>
      </mc:AlternateContent>
      <p:pic>
        <p:nvPicPr>
          <p:cNvPr id="410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4958" y="3393336"/>
            <a:ext cx="4449980"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5040" y="5433241"/>
            <a:ext cx="4771760" cy="929485"/>
          </a:xfrm>
          <a:prstGeom prst="rect">
            <a:avLst/>
          </a:prstGeom>
          <a:noFill/>
        </p:spPr>
        <p:txBody>
          <a:bodyPr wrap="square" rtlCol="0">
            <a:spAutoFit/>
          </a:bodyPr>
          <a:lstStyle/>
          <a:p>
            <a:r>
              <a:rPr lang="it-IT" sz="1600" dirty="0" smtClean="0"/>
              <a:t>IP values </a:t>
            </a:r>
            <a:r>
              <a:rPr lang="it-IT" sz="1600" dirty="0" smtClean="0">
                <a:sym typeface="Symbol"/>
              </a:rPr>
              <a:t> ~17% for Ep  20 MeV</a:t>
            </a:r>
            <a:endParaRPr lang="it-IT" sz="1600" dirty="0" smtClean="0"/>
          </a:p>
          <a:p>
            <a:r>
              <a:rPr lang="it-IT" sz="1600" dirty="0" smtClean="0"/>
              <a:t>RNP values to much low for T</a:t>
            </a:r>
            <a:r>
              <a:rPr lang="it-IT" sz="1600" baseline="-25000" dirty="0" smtClean="0"/>
              <a:t>irr</a:t>
            </a:r>
            <a:r>
              <a:rPr lang="it-IT" sz="1600" dirty="0" smtClean="0">
                <a:sym typeface="Symbol"/>
              </a:rPr>
              <a:t> 3h</a:t>
            </a:r>
          </a:p>
          <a:p>
            <a:r>
              <a:rPr lang="it-IT" sz="1600" dirty="0" smtClean="0">
                <a:solidFill>
                  <a:srgbClr val="FF0000"/>
                </a:solidFill>
              </a:rPr>
              <a:t>Thick-target </a:t>
            </a:r>
            <a:r>
              <a:rPr lang="it-IT" sz="1600" dirty="0">
                <a:solidFill>
                  <a:srgbClr val="FF0000"/>
                </a:solidFill>
              </a:rPr>
              <a:t>production has to be </a:t>
            </a:r>
            <a:r>
              <a:rPr lang="it-IT" sz="1600" dirty="0" smtClean="0">
                <a:solidFill>
                  <a:srgbClr val="FF0000"/>
                </a:solidFill>
              </a:rPr>
              <a:t>avoided!!!!</a:t>
            </a:r>
            <a:endParaRPr lang="it-IT" sz="1600" dirty="0">
              <a:solidFill>
                <a:srgbClr val="FF0000"/>
              </a:solidFill>
            </a:endParaRPr>
          </a:p>
        </p:txBody>
      </p:sp>
      <p:cxnSp>
        <p:nvCxnSpPr>
          <p:cNvPr id="10" name="Straight Connector 9"/>
          <p:cNvCxnSpPr/>
          <p:nvPr/>
        </p:nvCxnSpPr>
        <p:spPr bwMode="auto">
          <a:xfrm flipV="1">
            <a:off x="6705600" y="3657600"/>
            <a:ext cx="0" cy="2240385"/>
          </a:xfrm>
          <a:prstGeom prst="line">
            <a:avLst/>
          </a:prstGeom>
          <a:solidFill>
            <a:schemeClr val="tx1"/>
          </a:solidFill>
          <a:ln w="19050"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a:off x="5181600" y="4362450"/>
            <a:ext cx="3429000" cy="0"/>
          </a:xfrm>
          <a:prstGeom prst="line">
            <a:avLst/>
          </a:prstGeom>
          <a:solidFill>
            <a:schemeClr val="tx1"/>
          </a:solidFill>
          <a:ln w="19050" cap="flat" cmpd="sng" algn="ctr">
            <a:solidFill>
              <a:srgbClr val="FF0000"/>
            </a:solidFill>
            <a:prstDash val="solid"/>
            <a:round/>
            <a:headEnd type="none" w="med" len="med"/>
            <a:tailEnd type="none" w="med" len="med"/>
          </a:ln>
          <a:effectLst/>
        </p:spPr>
      </p:cxnSp>
      <p:sp>
        <p:nvSpPr>
          <p:cNvPr id="17" name="TextBox 16"/>
          <p:cNvSpPr txBox="1"/>
          <p:nvPr/>
        </p:nvSpPr>
        <p:spPr>
          <a:xfrm rot="21192773">
            <a:off x="5101719" y="3882199"/>
            <a:ext cx="1725088" cy="307777"/>
          </a:xfrm>
          <a:prstGeom prst="rect">
            <a:avLst/>
          </a:prstGeom>
          <a:noFill/>
        </p:spPr>
        <p:txBody>
          <a:bodyPr wrap="none" rtlCol="0">
            <a:spAutoFit/>
          </a:bodyPr>
          <a:lstStyle/>
          <a:p>
            <a:r>
              <a:rPr lang="it-IT" sz="1400" dirty="0" smtClean="0"/>
              <a:t>Acceptable IP zone</a:t>
            </a:r>
            <a:endParaRPr lang="it-IT" sz="1400" dirty="0"/>
          </a:p>
        </p:txBody>
      </p:sp>
    </p:spTree>
    <p:extLst>
      <p:ext uri="{BB962C8B-B14F-4D97-AF65-F5344CB8AC3E}">
        <p14:creationId xmlns:p14="http://schemas.microsoft.com/office/powerpoint/2010/main" val="215733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3181669</TotalTime>
  <Words>2704</Words>
  <Application>Microsoft Office PowerPoint</Application>
  <PresentationFormat>On-screen Show (4:3)</PresentationFormat>
  <Paragraphs>707</Paragraphs>
  <Slides>42</Slides>
  <Notes>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Default Design</vt:lpstr>
      <vt:lpstr>1_Default Design</vt:lpstr>
      <vt:lpstr>PowerPoint Presentation</vt:lpstr>
      <vt:lpstr>PowerPoint Presentation</vt:lpstr>
      <vt:lpstr>PowerPoint Presentation</vt:lpstr>
      <vt:lpstr>APOTEMA research activities included inside the international  IAEA-CRP launched in 2011 (code F22062):  “Accelerator-based Alternatives to Non-HEU production of Mo-99 /Tc-99m”  </vt:lpstr>
      <vt:lpstr>APOTEMA project LNL</vt:lpstr>
      <vt:lpstr>PowerPoint Presentation</vt:lpstr>
      <vt:lpstr>Theoretical determination 100-9xMo(p,xn) excitation functions</vt:lpstr>
      <vt:lpstr>An example: theoretical determination of  100-9xMo(p,xn) excitation functions up to (x,3n) level</vt:lpstr>
      <vt:lpstr>Isotopic Purity (IP) and RadioNuclidicPurity (RNP) expected for accelerator-produced 99mTc in thick-target configurations</vt:lpstr>
      <vt:lpstr>Theoretical determination of 99mTc quality expected by (p,xn) reactions on 99.05% 100Mo-enriched thin-target</vt:lpstr>
      <vt:lpstr>PowerPoint Presentation</vt:lpstr>
      <vt:lpstr>PowerPoint Presentation</vt:lpstr>
      <vt:lpstr>A first design approach for the 100Mo target holder </vt:lpstr>
      <vt:lpstr>APOTEMA project INFN-LNL</vt:lpstr>
      <vt:lpstr>APOTEMA project INFN-Ferrara</vt:lpstr>
      <vt:lpstr>APOTEMA project INFN-Ferrara</vt:lpstr>
      <vt:lpstr>PowerPoint Presentation</vt:lpstr>
      <vt:lpstr>PowerPoint Presentation</vt:lpstr>
      <vt:lpstr>PowerPoint Presentation</vt:lpstr>
      <vt:lpstr>First experimental test on accelerator-99mTc chemical separation </vt:lpstr>
      <vt:lpstr>APOTEMA project INFN-Ferrara</vt:lpstr>
      <vt:lpstr>APOTEMA project INFN-Ferrara</vt:lpstr>
      <vt:lpstr>APOTEMA project INFN-Ferrara</vt:lpstr>
      <vt:lpstr>APOTEMA project INFN-Pd</vt:lpstr>
      <vt:lpstr>APOTEMA project INFN-Pd</vt:lpstr>
      <vt:lpstr>APOTEMA project INFN-Pd</vt:lpstr>
      <vt:lpstr>APOTEMA project INFN-Pd</vt:lpstr>
      <vt:lpstr>PowerPoint Presentation</vt:lpstr>
      <vt:lpstr>APOTEMA 2013 INFN Pavia Research program </vt:lpstr>
      <vt:lpstr>APOTEMA project INFN-PV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APOTEMA project INFN-Mi</vt:lpstr>
      <vt:lpstr>PowerPoint Presentation</vt:lpstr>
      <vt:lpstr>PowerPoint Presentation</vt:lpstr>
    </vt:vector>
  </TitlesOfParts>
  <Company>LNL-INFN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Esposito</dc:creator>
  <cp:lastModifiedBy>Juan</cp:lastModifiedBy>
  <cp:revision>1577</cp:revision>
  <dcterms:created xsi:type="dcterms:W3CDTF">2005-07-26T10:01:39Z</dcterms:created>
  <dcterms:modified xsi:type="dcterms:W3CDTF">2013-07-08T11:45:04Z</dcterms:modified>
</cp:coreProperties>
</file>