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0" r:id="rId6"/>
    <p:sldId id="263" r:id="rId7"/>
    <p:sldId id="274" r:id="rId8"/>
    <p:sldId id="282" r:id="rId9"/>
    <p:sldId id="267" r:id="rId10"/>
    <p:sldId id="268" r:id="rId11"/>
    <p:sldId id="278" r:id="rId12"/>
    <p:sldId id="279" r:id="rId13"/>
    <p:sldId id="277" r:id="rId14"/>
    <p:sldId id="284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9" autoAdjust="0"/>
    <p:restoredTop sz="94660"/>
  </p:normalViewPr>
  <p:slideViewPr>
    <p:cSldViewPr snapToGrid="0" snapToObjects="1">
      <p:cViewPr>
        <p:scale>
          <a:sx n="85" d="100"/>
          <a:sy n="85" d="100"/>
        </p:scale>
        <p:origin x="-52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15CE7-5F59-3F47-9A51-3AAF33050567}" type="datetimeFigureOut">
              <a:rPr lang="en-US" smtClean="0"/>
              <a:t>02/07/13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A8AA6-858C-B249-97A1-BD779FEB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58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1D088-C531-B34A-AF2F-27358D3C5892}" type="datetimeFigureOut">
              <a:rPr lang="en-US" smtClean="0"/>
              <a:t>02/07/13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16A2C-9880-6549-A435-C1AD28C8F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095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243" y="3399720"/>
            <a:ext cx="6400800" cy="2465051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800000"/>
                </a:solidFill>
              </a:rPr>
              <a:t>Outline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End of CNGS data taking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New tau candidate in </a:t>
            </a:r>
            <a:r>
              <a:rPr lang="en-US" sz="2400" dirty="0" err="1" smtClean="0">
                <a:solidFill>
                  <a:srgbClr val="000090"/>
                </a:solidFill>
              </a:rPr>
              <a:t>muonic</a:t>
            </a:r>
            <a:r>
              <a:rPr lang="en-US" sz="2400" dirty="0" smtClean="0">
                <a:solidFill>
                  <a:srgbClr val="000090"/>
                </a:solidFill>
              </a:rPr>
              <a:t> channel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90"/>
                </a:solidFill>
              </a:rPr>
              <a:t>numu</a:t>
            </a:r>
            <a:r>
              <a:rPr lang="en-US" sz="2400" dirty="0" smtClean="0">
                <a:solidFill>
                  <a:srgbClr val="000090"/>
                </a:solidFill>
              </a:rPr>
              <a:t>-&gt;</a:t>
            </a:r>
            <a:r>
              <a:rPr lang="en-US" sz="2400" dirty="0" err="1" smtClean="0">
                <a:solidFill>
                  <a:srgbClr val="000090"/>
                </a:solidFill>
              </a:rPr>
              <a:t>nue</a:t>
            </a:r>
            <a:r>
              <a:rPr lang="en-US" sz="2400" dirty="0" smtClean="0">
                <a:solidFill>
                  <a:srgbClr val="000090"/>
                </a:solidFill>
              </a:rPr>
              <a:t> analysis published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Scanning Lab in LNL</a:t>
            </a:r>
          </a:p>
        </p:txBody>
      </p:sp>
      <p:sp>
        <p:nvSpPr>
          <p:cNvPr id="4" name="WordArt 8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540381" y="535856"/>
            <a:ext cx="6070018" cy="114804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782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OPERA</a:t>
            </a:r>
          </a:p>
        </p:txBody>
      </p:sp>
      <p:sp>
        <p:nvSpPr>
          <p:cNvPr id="5" name="Rectangle 4"/>
          <p:cNvSpPr/>
          <p:nvPr/>
        </p:nvSpPr>
        <p:spPr>
          <a:xfrm>
            <a:off x="7107043" y="1222237"/>
            <a:ext cx="1330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F7F7F"/>
                </a:solidFill>
              </a:rPr>
              <a:t>S.Dusini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4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4301" y="703481"/>
            <a:ext cx="8826499" cy="5041900"/>
            <a:chOff x="114301" y="512981"/>
            <a:chExt cx="8826499" cy="5041900"/>
          </a:xfrm>
        </p:grpSpPr>
        <p:pic>
          <p:nvPicPr>
            <p:cNvPr id="7" name="Picture 6" descr="PubOpera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1" y="512981"/>
              <a:ext cx="6267166" cy="50419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622800" y="969149"/>
              <a:ext cx="31470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Lucida Grande"/>
                <a:buChar char="→"/>
              </a:pPr>
              <a:r>
                <a:rPr lang="en-US" sz="1600" dirty="0" err="1" smtClean="0">
                  <a:solidFill>
                    <a:srgbClr val="008000"/>
                  </a:solidFill>
                </a:rPr>
                <a:t>U.Kose</a:t>
              </a:r>
              <a:r>
                <a:rPr lang="en-US" sz="1600" dirty="0" smtClean="0">
                  <a:solidFill>
                    <a:srgbClr val="008000"/>
                  </a:solidFill>
                </a:rPr>
                <a:t> one of the two editors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8200" y="1725315"/>
              <a:ext cx="42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Lucida Grande"/>
                <a:buChar char="→"/>
              </a:pPr>
              <a:r>
                <a:rPr lang="en-US" sz="1600" dirty="0">
                  <a:solidFill>
                    <a:srgbClr val="008000"/>
                  </a:solidFill>
                </a:rPr>
                <a:t>Important contribution to the analysis by </a:t>
              </a:r>
              <a:r>
                <a:rPr lang="en-US" sz="1600" dirty="0" err="1">
                  <a:solidFill>
                    <a:srgbClr val="008000"/>
                  </a:solidFill>
                </a:rPr>
                <a:t>A.Bertolin</a:t>
              </a:r>
              <a:r>
                <a:rPr lang="en-US" sz="1600" dirty="0">
                  <a:solidFill>
                    <a:srgbClr val="008000"/>
                  </a:solidFill>
                </a:rPr>
                <a:t> and </a:t>
              </a:r>
              <a:r>
                <a:rPr lang="en-US" sz="1600" dirty="0" err="1">
                  <a:solidFill>
                    <a:srgbClr val="008000"/>
                  </a:solidFill>
                </a:rPr>
                <a:t>M.Roda</a:t>
              </a:r>
              <a:endParaRPr lang="en-US" sz="1600" dirty="0">
                <a:solidFill>
                  <a:srgbClr val="008000"/>
                </a:solidFill>
              </a:endParaRPr>
            </a:p>
            <a:p>
              <a:pPr marL="285750" indent="-285750">
                <a:buFont typeface="Lucida Grande"/>
                <a:buChar char="→"/>
              </a:pPr>
              <a:r>
                <a:rPr lang="en-US" sz="1600" dirty="0" err="1" smtClean="0">
                  <a:solidFill>
                    <a:srgbClr val="008000"/>
                  </a:solidFill>
                </a:rPr>
                <a:t>S.Dusini</a:t>
              </a:r>
              <a:r>
                <a:rPr lang="en-US" sz="1600" dirty="0" smtClean="0">
                  <a:solidFill>
                    <a:srgbClr val="008000"/>
                  </a:solidFill>
                </a:rPr>
                <a:t> one of the 3 editors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8200" y="3623449"/>
              <a:ext cx="427577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Lucida Grande"/>
                <a:buChar char="→"/>
              </a:pPr>
              <a:r>
                <a:rPr lang="en-US" sz="1600" dirty="0" err="1" smtClean="0">
                  <a:solidFill>
                    <a:srgbClr val="008000"/>
                  </a:solidFill>
                </a:rPr>
                <a:t>S.Dusini</a:t>
              </a:r>
              <a:r>
                <a:rPr lang="en-US" sz="1600" dirty="0" smtClean="0">
                  <a:solidFill>
                    <a:srgbClr val="008000"/>
                  </a:solidFill>
                </a:rPr>
                <a:t> contribution to the re-analysis of the data 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22800" y="2963049"/>
              <a:ext cx="43011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Lucida Grande"/>
                <a:buChar char="→"/>
              </a:pPr>
              <a:r>
                <a:rPr lang="en-US" sz="1600" dirty="0" err="1" smtClean="0">
                  <a:solidFill>
                    <a:srgbClr val="008000"/>
                  </a:solidFill>
                </a:rPr>
                <a:t>S.Dusini</a:t>
              </a:r>
              <a:r>
                <a:rPr lang="en-US" sz="1600" dirty="0" smtClean="0">
                  <a:solidFill>
                    <a:srgbClr val="008000"/>
                  </a:solidFill>
                </a:rPr>
                <a:t> in the editorial board of the paper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2416" y="5791200"/>
            <a:ext cx="844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“New </a:t>
            </a:r>
            <a:r>
              <a:rPr lang="en-US" dirty="0"/>
              <a:t>results on </a:t>
            </a:r>
            <a:r>
              <a:rPr lang="en-US" dirty="0" err="1"/>
              <a:t>ν</a:t>
            </a:r>
            <a:r>
              <a:rPr lang="en-US" baseline="-25000" dirty="0" err="1"/>
              <a:t>μ</a:t>
            </a:r>
            <a:r>
              <a:rPr lang="en-US" dirty="0"/>
              <a:t> → </a:t>
            </a:r>
            <a:r>
              <a:rPr lang="en-US" dirty="0" err="1"/>
              <a:t>ν</a:t>
            </a:r>
            <a:r>
              <a:rPr lang="en-US" baseline="-25000" dirty="0" err="1"/>
              <a:t>τ</a:t>
            </a:r>
            <a:r>
              <a:rPr lang="en-US" dirty="0"/>
              <a:t> appearance with the </a:t>
            </a:r>
            <a:r>
              <a:rPr lang="en-US" dirty="0" smtClean="0"/>
              <a:t>OPERA experiment </a:t>
            </a:r>
            <a:r>
              <a:rPr lang="en-US" dirty="0"/>
              <a:t>at the CNGS neutrino </a:t>
            </a:r>
            <a:r>
              <a:rPr lang="en-US" dirty="0" smtClean="0"/>
              <a:t>beam” in preparations (editors: </a:t>
            </a:r>
            <a:r>
              <a:rPr lang="en-US" dirty="0" err="1" smtClean="0"/>
              <a:t>A.Longhin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U.Kose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24" y="7938"/>
            <a:ext cx="8229600" cy="766762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Publications 2012/13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4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7465" y="2078913"/>
            <a:ext cx="5208464" cy="332398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173038" indent="-173038">
              <a:buFont typeface="Arial"/>
              <a:buChar char="•"/>
            </a:pPr>
            <a:r>
              <a:rPr lang="en-US" sz="1400" u="sng" dirty="0" err="1" smtClean="0">
                <a:solidFill>
                  <a:srgbClr val="000090"/>
                </a:solidFill>
              </a:rPr>
              <a:t>Missioni</a:t>
            </a:r>
            <a:r>
              <a:rPr lang="en-US" sz="1400" u="sng" dirty="0" smtClean="0">
                <a:solidFill>
                  <a:srgbClr val="000090"/>
                </a:solidFill>
              </a:rPr>
              <a:t> interne</a:t>
            </a:r>
          </a:p>
          <a:p>
            <a:pPr marL="534988" lvl="1" indent="-268288">
              <a:buFont typeface="Arial"/>
              <a:buChar char="•"/>
            </a:pPr>
            <a:r>
              <a:rPr lang="en-US" sz="1400" dirty="0" smtClean="0"/>
              <a:t>2 </a:t>
            </a:r>
            <a:r>
              <a:rPr lang="en-US" sz="1400" dirty="0" err="1" smtClean="0"/>
              <a:t>riunioni</a:t>
            </a:r>
            <a:r>
              <a:rPr lang="en-US" sz="1400" dirty="0" smtClean="0"/>
              <a:t> </a:t>
            </a:r>
            <a:r>
              <a:rPr lang="en-US" sz="1400" dirty="0" err="1" smtClean="0"/>
              <a:t>collab</a:t>
            </a:r>
            <a:r>
              <a:rPr lang="en-US" sz="1400" dirty="0" smtClean="0"/>
              <a:t>. + 4 analysis/scanning	18.0</a:t>
            </a:r>
          </a:p>
          <a:p>
            <a:pPr marL="534988" lvl="1" indent="-268288">
              <a:buFont typeface="Arial"/>
              <a:buChar char="•"/>
            </a:pPr>
            <a:r>
              <a:rPr lang="en-US" sz="1400" dirty="0"/>
              <a:t>Shift </a:t>
            </a:r>
            <a:r>
              <a:rPr lang="en-US" sz="1400" dirty="0" err="1"/>
              <a:t>dei</a:t>
            </a:r>
            <a:r>
              <a:rPr lang="en-US" sz="1400" dirty="0"/>
              <a:t> </a:t>
            </a:r>
            <a:r>
              <a:rPr lang="en-US" sz="1400" dirty="0" err="1"/>
              <a:t>Fisici</a:t>
            </a:r>
            <a:r>
              <a:rPr lang="en-US" sz="1400" dirty="0"/>
              <a:t> al GS (3 week per 8 </a:t>
            </a:r>
            <a:r>
              <a:rPr lang="en-US" sz="1400" dirty="0" err="1"/>
              <a:t>firme</a:t>
            </a:r>
            <a:r>
              <a:rPr lang="en-US" sz="1400" dirty="0" smtClean="0"/>
              <a:t>)		40.0</a:t>
            </a:r>
          </a:p>
          <a:p>
            <a:pPr marL="534988" lvl="1" indent="-268288">
              <a:buFont typeface="Arial"/>
              <a:buChar char="•"/>
            </a:pPr>
            <a:r>
              <a:rPr lang="en-US" sz="1400" dirty="0" err="1" smtClean="0"/>
              <a:t>Tecnici</a:t>
            </a:r>
            <a:r>
              <a:rPr lang="en-US" sz="1400" dirty="0" smtClean="0"/>
              <a:t> </a:t>
            </a:r>
            <a:r>
              <a:rPr lang="en-US" sz="1400" dirty="0" err="1"/>
              <a:t>supporto</a:t>
            </a:r>
            <a:r>
              <a:rPr lang="en-US" sz="1400" dirty="0"/>
              <a:t> per CS e </a:t>
            </a:r>
            <a:r>
              <a:rPr lang="en-US" sz="1400" dirty="0" err="1"/>
              <a:t>sviluppo</a:t>
            </a:r>
            <a:r>
              <a:rPr lang="en-US" sz="1400" dirty="0"/>
              <a:t> (10 week</a:t>
            </a:r>
            <a:r>
              <a:rPr lang="en-US" sz="1400" dirty="0" smtClean="0"/>
              <a:t>)		12.5</a:t>
            </a:r>
          </a:p>
          <a:p>
            <a:pPr marL="534988" lvl="1" indent="-268288">
              <a:buFont typeface="Arial"/>
              <a:buChar char="•"/>
            </a:pPr>
            <a:r>
              <a:rPr lang="en-US" sz="1400" dirty="0" err="1" smtClean="0"/>
              <a:t>Coordinamento</a:t>
            </a:r>
            <a:r>
              <a:rPr lang="en-US" sz="1400" dirty="0" smtClean="0"/>
              <a:t> </a:t>
            </a:r>
            <a:r>
              <a:rPr lang="en-US" sz="1400" dirty="0" err="1" smtClean="0"/>
              <a:t>fisica</a:t>
            </a:r>
            <a:r>
              <a:rPr lang="en-US" sz="1400" dirty="0" smtClean="0"/>
              <a:t>						  8.0</a:t>
            </a:r>
            <a:endParaRPr lang="en-US" sz="1400" dirty="0"/>
          </a:p>
          <a:p>
            <a:pPr marL="534988" lvl="1" indent="-268288">
              <a:buFont typeface="Arial"/>
              <a:buChar char="•"/>
            </a:pPr>
            <a:r>
              <a:rPr lang="en-US" sz="1400" dirty="0"/>
              <a:t>Scanning and development </a:t>
            </a:r>
            <a:r>
              <a:rPr lang="en-US" sz="1400" dirty="0" smtClean="0"/>
              <a:t>Supervision		12.0</a:t>
            </a:r>
          </a:p>
          <a:p>
            <a:pPr marL="173038" indent="-173038">
              <a:buFont typeface="Arial"/>
              <a:buChar char="•"/>
            </a:pPr>
            <a:r>
              <a:rPr lang="en-US" sz="1400" u="sng" dirty="0" err="1" smtClean="0">
                <a:solidFill>
                  <a:srgbClr val="000090"/>
                </a:solidFill>
              </a:rPr>
              <a:t>Missioni</a:t>
            </a:r>
            <a:r>
              <a:rPr lang="en-US" sz="1400" u="sng" dirty="0" smtClean="0">
                <a:solidFill>
                  <a:srgbClr val="000090"/>
                </a:solidFill>
              </a:rPr>
              <a:t> </a:t>
            </a:r>
            <a:r>
              <a:rPr lang="en-US" sz="1400" u="sng" dirty="0" err="1" smtClean="0">
                <a:solidFill>
                  <a:srgbClr val="000090"/>
                </a:solidFill>
              </a:rPr>
              <a:t>estere</a:t>
            </a:r>
            <a:endParaRPr lang="en-US" sz="1400" u="sng" dirty="0" smtClean="0">
              <a:solidFill>
                <a:srgbClr val="000090"/>
              </a:solidFill>
            </a:endParaRPr>
          </a:p>
          <a:p>
            <a:pPr marL="534988" lvl="1" indent="-268288">
              <a:buFont typeface="Arial"/>
              <a:buChar char="•"/>
            </a:pPr>
            <a:r>
              <a:rPr lang="en-US" sz="1400" dirty="0" err="1"/>
              <a:t>Riunioni</a:t>
            </a:r>
            <a:r>
              <a:rPr lang="en-US" sz="1400" dirty="0"/>
              <a:t> </a:t>
            </a:r>
            <a:r>
              <a:rPr lang="en-US" sz="1400" dirty="0" err="1"/>
              <a:t>Collab</a:t>
            </a:r>
            <a:r>
              <a:rPr lang="en-US" sz="1400" dirty="0"/>
              <a:t>.: 1 </a:t>
            </a:r>
            <a:r>
              <a:rPr lang="en-US" sz="1400" dirty="0" smtClean="0"/>
              <a:t>Europa, </a:t>
            </a:r>
            <a:r>
              <a:rPr lang="en-US" sz="1400" dirty="0"/>
              <a:t>1 </a:t>
            </a:r>
            <a:r>
              <a:rPr lang="en-US" sz="1400" dirty="0" err="1" smtClean="0"/>
              <a:t>Giappone</a:t>
            </a:r>
            <a:r>
              <a:rPr lang="en-US" sz="1400" dirty="0"/>
              <a:t>	</a:t>
            </a:r>
            <a:r>
              <a:rPr lang="en-US" sz="1400" dirty="0" smtClean="0"/>
              <a:t>		17.0</a:t>
            </a:r>
          </a:p>
          <a:p>
            <a:pPr marL="534988" lvl="1" indent="-268288">
              <a:buFont typeface="Arial"/>
              <a:buChar char="•"/>
            </a:pPr>
            <a:r>
              <a:rPr lang="en-US" sz="1400" dirty="0" err="1"/>
              <a:t>Coordinamento</a:t>
            </a:r>
            <a:r>
              <a:rPr lang="en-US" sz="1400" dirty="0"/>
              <a:t> </a:t>
            </a:r>
            <a:r>
              <a:rPr lang="en-US" sz="1400" dirty="0" err="1"/>
              <a:t>fisica</a:t>
            </a:r>
            <a:r>
              <a:rPr lang="en-US" sz="1400" dirty="0"/>
              <a:t>	</a:t>
            </a:r>
            <a:r>
              <a:rPr lang="en-US" sz="1400" dirty="0" smtClean="0"/>
              <a:t>					  5.0</a:t>
            </a:r>
          </a:p>
          <a:p>
            <a:pPr marL="534988" lvl="1" indent="-268288">
              <a:buFont typeface="Arial"/>
              <a:buChar char="•"/>
            </a:pPr>
            <a:r>
              <a:rPr lang="en-US" sz="1400" dirty="0" err="1"/>
              <a:t>Presentazioni</a:t>
            </a:r>
            <a:r>
              <a:rPr lang="en-US" sz="1400" dirty="0"/>
              <a:t> </a:t>
            </a:r>
            <a:r>
              <a:rPr lang="en-US" sz="1400" dirty="0" err="1" smtClean="0"/>
              <a:t>conferenze</a:t>
            </a:r>
            <a:r>
              <a:rPr lang="en-US" sz="1400" dirty="0" smtClean="0"/>
              <a:t>					  5.0</a:t>
            </a:r>
          </a:p>
          <a:p>
            <a:pPr marL="173038" indent="-173038">
              <a:buFont typeface="Arial"/>
              <a:buChar char="•"/>
            </a:pPr>
            <a:r>
              <a:rPr lang="en-US" sz="1400" u="sng" dirty="0" err="1" smtClean="0">
                <a:solidFill>
                  <a:srgbClr val="000090"/>
                </a:solidFill>
              </a:rPr>
              <a:t>Consumo</a:t>
            </a:r>
            <a:endParaRPr lang="en-US" sz="1400" u="sng" dirty="0" smtClean="0">
              <a:solidFill>
                <a:srgbClr val="000090"/>
              </a:solidFill>
            </a:endParaRPr>
          </a:p>
          <a:p>
            <a:pPr marL="534988" lvl="1" indent="-268288">
              <a:buFont typeface="Arial"/>
              <a:buChar char="•"/>
            </a:pPr>
            <a:r>
              <a:rPr lang="en-US" sz="1400" dirty="0" err="1"/>
              <a:t>Metabolismo</a:t>
            </a:r>
            <a:r>
              <a:rPr lang="en-US" sz="1400" dirty="0"/>
              <a:t> </a:t>
            </a:r>
            <a:r>
              <a:rPr lang="en-US" sz="1400" dirty="0" err="1" smtClean="0"/>
              <a:t>sede</a:t>
            </a:r>
            <a:r>
              <a:rPr lang="en-US" sz="1400" dirty="0" smtClean="0"/>
              <a:t>					</a:t>
            </a:r>
            <a:r>
              <a:rPr lang="en-US" sz="1400" dirty="0"/>
              <a:t>	</a:t>
            </a:r>
            <a:r>
              <a:rPr lang="en-US" sz="1400" dirty="0" smtClean="0"/>
              <a:t>10.0</a:t>
            </a:r>
          </a:p>
          <a:p>
            <a:pPr marL="534988" lvl="1" indent="-268288">
              <a:buFont typeface="Arial"/>
              <a:buChar char="•"/>
            </a:pPr>
            <a:r>
              <a:rPr lang="en-US" sz="1400" dirty="0" err="1"/>
              <a:t>Manutenzione</a:t>
            </a:r>
            <a:r>
              <a:rPr lang="en-US" sz="1400" dirty="0"/>
              <a:t> </a:t>
            </a:r>
            <a:r>
              <a:rPr lang="en-US" sz="1400" dirty="0" err="1"/>
              <a:t>cambio</a:t>
            </a:r>
            <a:r>
              <a:rPr lang="en-US" sz="1400" dirty="0"/>
              <a:t> </a:t>
            </a:r>
            <a:r>
              <a:rPr lang="en-US" sz="1400" dirty="0" err="1" smtClean="0"/>
              <a:t>automatico</a:t>
            </a:r>
            <a:r>
              <a:rPr lang="en-US" sz="1400" dirty="0" smtClean="0"/>
              <a:t>				  2.0</a:t>
            </a:r>
          </a:p>
          <a:p>
            <a:pPr marL="534988" lvl="1" indent="-268288">
              <a:buFont typeface="Arial"/>
              <a:buChar char="•"/>
            </a:pPr>
            <a:r>
              <a:rPr lang="en-US" sz="1400" dirty="0" err="1"/>
              <a:t>Manutenzione</a:t>
            </a:r>
            <a:r>
              <a:rPr lang="en-US" sz="1400" dirty="0"/>
              <a:t> </a:t>
            </a:r>
            <a:r>
              <a:rPr lang="en-US" sz="1400" dirty="0" err="1" smtClean="0"/>
              <a:t>Condizionamento</a:t>
            </a:r>
            <a:r>
              <a:rPr lang="en-US" sz="1400" dirty="0" smtClean="0"/>
              <a:t>				  4.0</a:t>
            </a:r>
          </a:p>
          <a:p>
            <a:pPr marL="534988" lvl="1" indent="-268288">
              <a:buFont typeface="Arial"/>
              <a:buChar char="•"/>
            </a:pPr>
            <a:r>
              <a:rPr lang="en-US" sz="1400" dirty="0" err="1"/>
              <a:t>Manutenzione</a:t>
            </a:r>
            <a:r>
              <a:rPr lang="en-US" sz="1400" dirty="0"/>
              <a:t> </a:t>
            </a:r>
            <a:r>
              <a:rPr lang="en-US" sz="1400" dirty="0" err="1" smtClean="0"/>
              <a:t>Microscopi</a:t>
            </a:r>
            <a:r>
              <a:rPr lang="en-US" sz="1400" dirty="0" smtClean="0"/>
              <a:t>					18.0</a:t>
            </a:r>
            <a:endParaRPr lang="en-US" sz="1400" dirty="0"/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1959342" y="5499542"/>
            <a:ext cx="5438209" cy="738664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dirty="0">
                <a:latin typeface="+mn-lt"/>
              </a:rPr>
              <a:t>Contributi </a:t>
            </a:r>
            <a:r>
              <a:rPr lang="it-IT" sz="1400" dirty="0" smtClean="0">
                <a:latin typeface="+mn-lt"/>
              </a:rPr>
              <a:t>dall’</a:t>
            </a:r>
            <a:r>
              <a:rPr lang="it-IT" altLang="ja-JP" sz="1400" dirty="0" smtClean="0">
                <a:latin typeface="+mn-lt"/>
              </a:rPr>
              <a:t>OE </a:t>
            </a:r>
            <a:r>
              <a:rPr lang="it-IT" altLang="ja-JP" sz="1400" dirty="0">
                <a:latin typeface="+mn-lt"/>
              </a:rPr>
              <a:t>e OM per turni specializzati al Gran Sasso di</a:t>
            </a:r>
          </a:p>
          <a:p>
            <a:pPr eaLnBrk="1" hangingPunct="1"/>
            <a:r>
              <a:rPr lang="it-IT" sz="1400" i="1" dirty="0">
                <a:latin typeface="+mn-lt"/>
              </a:rPr>
              <a:t> -</a:t>
            </a:r>
            <a:r>
              <a:rPr lang="it-IT" sz="1400" dirty="0">
                <a:latin typeface="+mn-lt"/>
              </a:rPr>
              <a:t> Sviluppo fotografico delle emulsioni in camera oscura</a:t>
            </a:r>
          </a:p>
          <a:p>
            <a:pPr eaLnBrk="1" hangingPunct="1"/>
            <a:r>
              <a:rPr lang="it-IT" sz="1400" i="1" dirty="0">
                <a:latin typeface="+mn-lt"/>
              </a:rPr>
              <a:t> - </a:t>
            </a:r>
            <a:r>
              <a:rPr lang="it-IT" sz="1400" dirty="0">
                <a:latin typeface="+mn-lt"/>
              </a:rPr>
              <a:t>Analisi automatica di Scanning dei CS </a:t>
            </a:r>
            <a:endParaRPr lang="it-IT" sz="1400" i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7931" y="331434"/>
            <a:ext cx="6083737" cy="12736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u="sng" dirty="0" err="1" smtClean="0">
                <a:solidFill>
                  <a:srgbClr val="000090"/>
                </a:solidFill>
                <a:cs typeface="Comic Sans MS"/>
              </a:rPr>
              <a:t>Responsabilità</a:t>
            </a:r>
            <a:endParaRPr lang="en-US" sz="1400" dirty="0" smtClean="0"/>
          </a:p>
          <a:p>
            <a:pPr marL="177800" indent="-177800">
              <a:lnSpc>
                <a:spcPct val="11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Stefano Dusini: </a:t>
            </a:r>
            <a:r>
              <a:rPr lang="en-US" sz="1400" dirty="0" err="1" smtClean="0">
                <a:solidFill>
                  <a:srgbClr val="008000"/>
                </a:solidFill>
                <a:cs typeface="Comic Sans MS"/>
              </a:rPr>
              <a:t>Coordinamento</a:t>
            </a:r>
            <a:r>
              <a:rPr lang="en-US" sz="1400" dirty="0" smtClean="0">
                <a:solidFill>
                  <a:srgbClr val="008000"/>
                </a:solidFill>
                <a:cs typeface="Comic Sans MS"/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  <a:cs typeface="Comic Sans MS"/>
              </a:rPr>
              <a:t>fisica</a:t>
            </a:r>
            <a:r>
              <a:rPr lang="en-US" sz="1400" dirty="0" smtClean="0">
                <a:solidFill>
                  <a:srgbClr val="008000"/>
                </a:solidFill>
                <a:cs typeface="Comic Sans MS"/>
              </a:rPr>
              <a:t>, software &amp; computing</a:t>
            </a:r>
          </a:p>
          <a:p>
            <a:pPr marL="177800" indent="-177800">
              <a:lnSpc>
                <a:spcPct val="11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Chiara </a:t>
            </a:r>
            <a:r>
              <a:rPr lang="en-US" sz="1400" dirty="0" err="1" smtClean="0">
                <a:solidFill>
                  <a:srgbClr val="000000"/>
                </a:solidFill>
                <a:cs typeface="Comic Sans MS"/>
              </a:rPr>
              <a:t>Sirignano</a:t>
            </a: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: </a:t>
            </a:r>
            <a:r>
              <a:rPr lang="en-US" sz="1400" dirty="0" err="1" smtClean="0">
                <a:solidFill>
                  <a:srgbClr val="008000"/>
                </a:solidFill>
                <a:cs typeface="Comic Sans MS"/>
              </a:rPr>
              <a:t>Coordinamento</a:t>
            </a:r>
            <a:r>
              <a:rPr lang="en-US" sz="1400" dirty="0" smtClean="0">
                <a:solidFill>
                  <a:srgbClr val="008000"/>
                </a:solidFill>
                <a:cs typeface="Comic Sans MS"/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  <a:cs typeface="Comic Sans MS"/>
              </a:rPr>
              <a:t>laboratorio</a:t>
            </a:r>
            <a:r>
              <a:rPr lang="en-US" sz="1400" dirty="0" smtClean="0">
                <a:solidFill>
                  <a:srgbClr val="008000"/>
                </a:solidFill>
                <a:cs typeface="Comic Sans MS"/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  <a:cs typeface="Comic Sans MS"/>
              </a:rPr>
              <a:t>sviluppo</a:t>
            </a:r>
            <a:r>
              <a:rPr lang="en-US" sz="1400" dirty="0" smtClean="0">
                <a:solidFill>
                  <a:srgbClr val="008000"/>
                </a:solidFill>
                <a:cs typeface="Comic Sans MS"/>
              </a:rPr>
              <a:t> </a:t>
            </a:r>
            <a:r>
              <a:rPr lang="en-US" sz="1400" dirty="0" err="1" smtClean="0">
                <a:solidFill>
                  <a:srgbClr val="008000"/>
                </a:solidFill>
                <a:cs typeface="Comic Sans MS"/>
              </a:rPr>
              <a:t>emulsioni</a:t>
            </a:r>
            <a:r>
              <a:rPr lang="en-US" sz="1400" dirty="0" smtClean="0">
                <a:solidFill>
                  <a:srgbClr val="008000"/>
                </a:solidFill>
                <a:cs typeface="Comic Sans MS"/>
              </a:rPr>
              <a:t> LNGS</a:t>
            </a:r>
          </a:p>
          <a:p>
            <a:pPr marL="177800" indent="-177800">
              <a:lnSpc>
                <a:spcPct val="11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Alessandro </a:t>
            </a:r>
            <a:r>
              <a:rPr lang="en-US" sz="1400" dirty="0" err="1" smtClean="0">
                <a:solidFill>
                  <a:srgbClr val="000000"/>
                </a:solidFill>
                <a:cs typeface="Comic Sans MS"/>
              </a:rPr>
              <a:t>Bertolin</a:t>
            </a: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: </a:t>
            </a:r>
            <a:r>
              <a:rPr lang="en-US" sz="1400" dirty="0" smtClean="0">
                <a:solidFill>
                  <a:srgbClr val="008000"/>
                </a:solidFill>
                <a:cs typeface="Comic Sans MS"/>
              </a:rPr>
              <a:t>Project Leader RPC-XPC</a:t>
            </a:r>
          </a:p>
          <a:p>
            <a:pPr marL="177800" indent="-177800">
              <a:lnSpc>
                <a:spcPct val="11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Alberto </a:t>
            </a:r>
            <a:r>
              <a:rPr lang="en-US" sz="1400" dirty="0" err="1" smtClean="0">
                <a:solidFill>
                  <a:srgbClr val="000000"/>
                </a:solidFill>
                <a:cs typeface="Comic Sans MS"/>
              </a:rPr>
              <a:t>Garfagnini</a:t>
            </a:r>
            <a:r>
              <a:rPr lang="en-US" sz="1400" dirty="0" smtClean="0">
                <a:solidFill>
                  <a:srgbClr val="000000"/>
                </a:solidFill>
                <a:cs typeface="Comic Sans MS"/>
              </a:rPr>
              <a:t>: </a:t>
            </a:r>
            <a:r>
              <a:rPr lang="it-IT" sz="1400" dirty="0">
                <a:solidFill>
                  <a:srgbClr val="008000"/>
                </a:solidFill>
                <a:cs typeface="Comic Sans MS"/>
              </a:rPr>
              <a:t>Slow Control </a:t>
            </a:r>
            <a:r>
              <a:rPr lang="it-IT" sz="1400" dirty="0" smtClean="0">
                <a:solidFill>
                  <a:srgbClr val="008000"/>
                </a:solidFill>
                <a:cs typeface="Comic Sans MS"/>
              </a:rPr>
              <a:t>supervisor</a:t>
            </a:r>
            <a:endParaRPr lang="en-US" sz="1400" dirty="0" smtClean="0">
              <a:solidFill>
                <a:srgbClr val="008000"/>
              </a:solidFill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6625" y="2078913"/>
            <a:ext cx="2839239" cy="267765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fontAlgn="t"/>
            <a:r>
              <a:rPr lang="en-US" sz="1400" u="sng" dirty="0">
                <a:solidFill>
                  <a:srgbClr val="000090"/>
                </a:solidFill>
              </a:rPr>
              <a:t>Staff</a:t>
            </a:r>
            <a:r>
              <a:rPr lang="en-US" sz="1400" dirty="0">
                <a:solidFill>
                  <a:srgbClr val="000090"/>
                </a:solidFill>
              </a:rPr>
              <a:t>:</a:t>
            </a:r>
          </a:p>
          <a:p>
            <a:pPr marL="285750" indent="-203200" fontAlgn="t">
              <a:buFont typeface="Arial"/>
              <a:buChar char="•"/>
            </a:pPr>
            <a:r>
              <a:rPr lang="en-US" sz="1400" dirty="0"/>
              <a:t>A. </a:t>
            </a:r>
            <a:r>
              <a:rPr lang="en-US" sz="1400" dirty="0" err="1" smtClean="0"/>
              <a:t>Bertolin</a:t>
            </a:r>
            <a:r>
              <a:rPr lang="en-US" sz="1400" dirty="0"/>
              <a:t> </a:t>
            </a:r>
            <a:r>
              <a:rPr lang="en-US" sz="1400" dirty="0" smtClean="0"/>
              <a:t>			80</a:t>
            </a:r>
            <a:r>
              <a:rPr lang="en-US" sz="1400" dirty="0"/>
              <a:t>%</a:t>
            </a:r>
          </a:p>
          <a:p>
            <a:pPr marL="285750" indent="-203200" fontAlgn="t">
              <a:buFont typeface="Arial"/>
              <a:buChar char="•"/>
            </a:pPr>
            <a:r>
              <a:rPr lang="en-US" sz="1400" dirty="0"/>
              <a:t>R. </a:t>
            </a:r>
            <a:r>
              <a:rPr lang="en-US" sz="1400" dirty="0" err="1"/>
              <a:t>Brugnera</a:t>
            </a:r>
            <a:r>
              <a:rPr lang="en-US" sz="1400" dirty="0"/>
              <a:t> </a:t>
            </a:r>
            <a:r>
              <a:rPr lang="en-US" sz="1400" dirty="0" smtClean="0"/>
              <a:t>			30</a:t>
            </a:r>
            <a:r>
              <a:rPr lang="en-US" sz="1400" dirty="0"/>
              <a:t>%</a:t>
            </a:r>
          </a:p>
          <a:p>
            <a:pPr marL="285750" indent="-203200" fontAlgn="t">
              <a:buFont typeface="Arial"/>
              <a:buChar char="•"/>
            </a:pPr>
            <a:r>
              <a:rPr lang="en-US" sz="1400" dirty="0"/>
              <a:t>S. Dusini </a:t>
            </a:r>
            <a:r>
              <a:rPr lang="en-US" sz="1400" dirty="0" smtClean="0"/>
              <a:t>			80</a:t>
            </a:r>
            <a:r>
              <a:rPr lang="en-US" sz="1400" dirty="0"/>
              <a:t>%</a:t>
            </a:r>
          </a:p>
          <a:p>
            <a:pPr marL="285750" indent="-203200" fontAlgn="t">
              <a:buFont typeface="Arial"/>
              <a:buChar char="•"/>
            </a:pPr>
            <a:r>
              <a:rPr lang="en-US" sz="1400" dirty="0"/>
              <a:t>A. </a:t>
            </a:r>
            <a:r>
              <a:rPr lang="en-US" sz="1400" dirty="0" err="1" smtClean="0"/>
              <a:t>Garfagnini</a:t>
            </a:r>
            <a:r>
              <a:rPr lang="en-US" sz="1400" dirty="0"/>
              <a:t>	</a:t>
            </a:r>
            <a:r>
              <a:rPr lang="en-US" sz="1400" dirty="0" smtClean="0"/>
              <a:t>		40</a:t>
            </a:r>
            <a:r>
              <a:rPr lang="en-US" sz="1400" dirty="0"/>
              <a:t>%</a:t>
            </a:r>
          </a:p>
          <a:p>
            <a:pPr marL="285750" indent="-203200" fontAlgn="t">
              <a:buFont typeface="Arial"/>
              <a:buChar char="•"/>
            </a:pPr>
            <a:r>
              <a:rPr lang="en-US" sz="1400" dirty="0"/>
              <a:t>C. </a:t>
            </a:r>
            <a:r>
              <a:rPr lang="en-US" sz="1400" dirty="0" err="1" smtClean="0"/>
              <a:t>Sirignano</a:t>
            </a:r>
            <a:r>
              <a:rPr lang="en-US" sz="1400" dirty="0"/>
              <a:t>	</a:t>
            </a:r>
            <a:r>
              <a:rPr lang="en-US" sz="1400" dirty="0" smtClean="0"/>
              <a:t>		80</a:t>
            </a:r>
            <a:r>
              <a:rPr lang="en-US" sz="1400" dirty="0"/>
              <a:t>%</a:t>
            </a:r>
          </a:p>
          <a:p>
            <a:pPr marL="285750" indent="-203200" fontAlgn="t">
              <a:buFont typeface="Arial"/>
              <a:buChar char="•"/>
            </a:pPr>
            <a:r>
              <a:rPr lang="en-US" sz="1400" dirty="0"/>
              <a:t>L. </a:t>
            </a:r>
            <a:r>
              <a:rPr lang="en-US" sz="1400" dirty="0" err="1" smtClean="0"/>
              <a:t>Stanco</a:t>
            </a:r>
            <a:r>
              <a:rPr lang="en-US" sz="1400" dirty="0"/>
              <a:t>	</a:t>
            </a:r>
            <a:r>
              <a:rPr lang="en-US" sz="1400" dirty="0" smtClean="0"/>
              <a:t>		40</a:t>
            </a:r>
            <a:r>
              <a:rPr lang="en-US" sz="1400" dirty="0"/>
              <a:t>%</a:t>
            </a:r>
          </a:p>
          <a:p>
            <a:pPr fontAlgn="t"/>
            <a:r>
              <a:rPr lang="en-US" sz="1400" u="sng" dirty="0">
                <a:solidFill>
                  <a:srgbClr val="000090"/>
                </a:solidFill>
              </a:rPr>
              <a:t>Tempo </a:t>
            </a:r>
            <a:r>
              <a:rPr lang="en-US" sz="1400" u="sng" dirty="0" err="1">
                <a:solidFill>
                  <a:srgbClr val="000090"/>
                </a:solidFill>
              </a:rPr>
              <a:t>determinato</a:t>
            </a:r>
            <a:endParaRPr lang="en-US" sz="1400" u="sng" dirty="0">
              <a:solidFill>
                <a:srgbClr val="000090"/>
              </a:solidFill>
            </a:endParaRPr>
          </a:p>
          <a:p>
            <a:pPr marL="285750" indent="-203200" fontAlgn="t">
              <a:buFont typeface="Arial"/>
              <a:buChar char="•"/>
            </a:pPr>
            <a:r>
              <a:rPr lang="en-US" sz="1400" dirty="0"/>
              <a:t>E. </a:t>
            </a:r>
            <a:r>
              <a:rPr lang="en-US" sz="1400" dirty="0" err="1"/>
              <a:t>Medinaceli</a:t>
            </a:r>
            <a:r>
              <a:rPr lang="en-US" sz="1400" dirty="0"/>
              <a:t> (</a:t>
            </a:r>
            <a:r>
              <a:rPr lang="en-US" sz="1400" dirty="0" err="1"/>
              <a:t>assegno</a:t>
            </a:r>
            <a:r>
              <a:rPr lang="en-US" sz="1400" dirty="0" smtClean="0"/>
              <a:t>)	80</a:t>
            </a:r>
            <a:r>
              <a:rPr lang="en-US" sz="1400" dirty="0"/>
              <a:t>%</a:t>
            </a:r>
          </a:p>
          <a:p>
            <a:pPr marL="285750" indent="-203200" fontAlgn="t">
              <a:buFont typeface="Arial"/>
              <a:buChar char="•"/>
            </a:pPr>
            <a:r>
              <a:rPr lang="en-US" sz="1400" dirty="0"/>
              <a:t>M. </a:t>
            </a:r>
            <a:r>
              <a:rPr lang="en-US" sz="1400" dirty="0" err="1"/>
              <a:t>Roda</a:t>
            </a:r>
            <a:r>
              <a:rPr lang="en-US" sz="1400" dirty="0"/>
              <a:t> (</a:t>
            </a:r>
            <a:r>
              <a:rPr lang="en-US" sz="1400" dirty="0" err="1"/>
              <a:t>dottorando</a:t>
            </a:r>
            <a:r>
              <a:rPr lang="en-US" sz="1400" dirty="0" smtClean="0"/>
              <a:t>)	80%</a:t>
            </a:r>
          </a:p>
          <a:p>
            <a:pPr fontAlgn="t"/>
            <a:endParaRPr lang="en-US" sz="1400" dirty="0"/>
          </a:p>
          <a:p>
            <a:pPr fontAlgn="t"/>
            <a:r>
              <a:rPr lang="en-US" sz="1400" dirty="0" err="1" smtClean="0">
                <a:solidFill>
                  <a:srgbClr val="000090"/>
                </a:solidFill>
              </a:rPr>
              <a:t>Totale</a:t>
            </a:r>
            <a:r>
              <a:rPr lang="en-US" sz="1400" dirty="0">
                <a:solidFill>
                  <a:srgbClr val="000090"/>
                </a:solidFill>
              </a:rPr>
              <a:t>	</a:t>
            </a:r>
            <a:r>
              <a:rPr lang="en-US" sz="1400" dirty="0" smtClean="0">
                <a:solidFill>
                  <a:srgbClr val="000090"/>
                </a:solidFill>
              </a:rPr>
              <a:t>		   5.1 FTE</a:t>
            </a:r>
            <a:endParaRPr lang="en-US" sz="1400" dirty="0">
              <a:solidFill>
                <a:srgbClr val="000090"/>
              </a:solidFill>
            </a:endParaRPr>
          </a:p>
        </p:txBody>
      </p:sp>
      <p:sp>
        <p:nvSpPr>
          <p:cNvPr id="16" name="WordArt 8"/>
          <p:cNvSpPr txBox="1">
            <a:spLocks noChangeArrowheads="1" noChangeShapeType="1" noTextEdit="1"/>
          </p:cNvSpPr>
          <p:nvPr/>
        </p:nvSpPr>
        <p:spPr bwMode="auto">
          <a:xfrm>
            <a:off x="146585" y="445530"/>
            <a:ext cx="2775532" cy="1098496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ctr">
            <a:prstTxWarp prst="textFadeUp">
              <a:avLst>
                <a:gd name="adj" fmla="val 9782"/>
              </a:avLst>
            </a:prstTxWarp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OPERA</a:t>
            </a:r>
          </a:p>
          <a:p>
            <a:r>
              <a:rPr lang="en-US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Padova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8099" dir="2700000" sy="50000" rotWithShape="0">
                  <a:srgbClr val="875B0D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7718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9348" y="948972"/>
            <a:ext cx="7428978" cy="54073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38300" y="200283"/>
            <a:ext cx="5862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pple Chancery"/>
                <a:cs typeface="Apple Chancery"/>
              </a:rPr>
              <a:t>Thank you for your attention</a:t>
            </a:r>
            <a:endParaRPr lang="en-US" sz="3600" b="1" dirty="0">
              <a:solidFill>
                <a:srgbClr val="800000"/>
              </a:solidFill>
              <a:latin typeface="Apple Chancery"/>
              <a:cs typeface="Apple Chancery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3002" y="5486556"/>
            <a:ext cx="3218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Apple Chancery"/>
                <a:cs typeface="Apple Chancery"/>
              </a:rPr>
              <a:t>Image taken using  OPERA emulsion  film with pinhole hand made camera by D. </a:t>
            </a:r>
            <a:r>
              <a:rPr lang="en-GB" sz="1400" b="1" dirty="0" err="1" smtClean="0">
                <a:solidFill>
                  <a:schemeClr val="bg1"/>
                </a:solidFill>
                <a:latin typeface="Apple Chancery"/>
                <a:cs typeface="Apple Chancery"/>
              </a:rPr>
              <a:t>Diferdinando</a:t>
            </a:r>
            <a:r>
              <a:rPr lang="en-GB" sz="1400" b="1" dirty="0" smtClean="0">
                <a:solidFill>
                  <a:schemeClr val="bg1"/>
                </a:solidFill>
                <a:latin typeface="Apple Chancery"/>
                <a:cs typeface="Apple Chancery"/>
              </a:rPr>
              <a:t> (INFN –Bologna) </a:t>
            </a:r>
            <a:endParaRPr lang="en-GB" sz="1400" b="1" dirty="0">
              <a:solidFill>
                <a:schemeClr val="bg1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59176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91" y="1431270"/>
            <a:ext cx="3187646" cy="2712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29" t="7108" b="15387"/>
          <a:stretch/>
        </p:blipFill>
        <p:spPr>
          <a:xfrm>
            <a:off x="3733800" y="683386"/>
            <a:ext cx="5410200" cy="3415952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88203"/>
              </p:ext>
            </p:extLst>
          </p:nvPr>
        </p:nvGraphicFramePr>
        <p:xfrm>
          <a:off x="5258538" y="4382085"/>
          <a:ext cx="3606062" cy="189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6262"/>
                <a:gridCol w="93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Recorded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neutrino </a:t>
                      </a:r>
                      <a:b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interactions in the target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~ 16700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Located neutrino </a:t>
                      </a:r>
                      <a:br>
                        <a:rPr lang="en-US" sz="16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interactions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6067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Fully analyzed events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4969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FFFF00"/>
                          </a:solidFill>
                          <a:latin typeface="Symbol" charset="2"/>
                          <a:cs typeface="Symbol" charset="2"/>
                        </a:rPr>
                        <a:t>n</a:t>
                      </a:r>
                      <a:r>
                        <a:rPr lang="en-US" sz="1600" baseline="-25000" dirty="0" err="1" smtClean="0">
                          <a:solidFill>
                            <a:srgbClr val="FFFF00"/>
                          </a:solidFill>
                          <a:latin typeface="Symbol" charset="2"/>
                          <a:cs typeface="Symbol" charset="2"/>
                        </a:rPr>
                        <a:t>t</a:t>
                      </a:r>
                      <a:r>
                        <a:rPr lang="en-US" sz="1600" baseline="0" dirty="0" smtClean="0">
                          <a:solidFill>
                            <a:srgbClr val="FFFF00"/>
                          </a:solidFill>
                          <a:latin typeface="+mn-lt"/>
                          <a:cs typeface="Symbol" charset="2"/>
                        </a:rPr>
                        <a:t> candidate events</a:t>
                      </a:r>
                      <a:endParaRPr lang="en-US" sz="1600" dirty="0">
                        <a:solidFill>
                          <a:srgbClr val="FFFF00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820"/>
            <a:ext cx="8229600" cy="54265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Status of data analysis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790" y="4144160"/>
            <a:ext cx="3392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Overall 20% less then proposal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value (22.5)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985000" y="1168400"/>
            <a:ext cx="2159000" cy="2082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937" y="4847567"/>
            <a:ext cx="5321300" cy="144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FR" sz="1600" dirty="0" smtClean="0"/>
              <a:t>’</a:t>
            </a:r>
            <a:r>
              <a:rPr lang="en-US" sz="1600" dirty="0" smtClean="0"/>
              <a:t>08-’09 </a:t>
            </a:r>
            <a:r>
              <a:rPr lang="en-US" sz="1600" dirty="0"/>
              <a:t>data: multiple brick per event </a:t>
            </a:r>
            <a:br>
              <a:rPr lang="en-US" sz="1600" dirty="0"/>
            </a:br>
            <a:r>
              <a:rPr lang="en-US" sz="1600" dirty="0" smtClean="0"/>
              <a:t>without </a:t>
            </a:r>
            <a:r>
              <a:rPr lang="en-US" sz="1600" dirty="0" err="1" smtClean="0"/>
              <a:t>preselection</a:t>
            </a:r>
            <a:endParaRPr lang="en-US" sz="1600" dirty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FR" sz="1600" dirty="0" smtClean="0"/>
              <a:t>’</a:t>
            </a:r>
            <a:r>
              <a:rPr lang="en-US" sz="1600" dirty="0" smtClean="0"/>
              <a:t>10-’12 </a:t>
            </a:r>
            <a:r>
              <a:rPr lang="en-US" sz="1600" dirty="0"/>
              <a:t>data: anticipate </a:t>
            </a:r>
            <a:r>
              <a:rPr lang="en-US" sz="1600" dirty="0" smtClean="0"/>
              <a:t>analysis </a:t>
            </a:r>
            <a:r>
              <a:rPr lang="en-US" sz="1600" dirty="0"/>
              <a:t>of most probable brick for all events before moving to </a:t>
            </a:r>
            <a:r>
              <a:rPr lang="en-US" sz="1600" dirty="0" smtClean="0"/>
              <a:t>second/third </a:t>
            </a:r>
            <a:endParaRPr lang="en-US" sz="1600" dirty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 err="1"/>
              <a:t>Pmu</a:t>
            </a:r>
            <a:r>
              <a:rPr lang="en-US" sz="1600" dirty="0"/>
              <a:t> &lt; 15GeV </a:t>
            </a:r>
            <a:r>
              <a:rPr lang="en-US" sz="1600" dirty="0" smtClean="0"/>
              <a:t>(-</a:t>
            </a:r>
            <a:r>
              <a:rPr lang="en-US" sz="1600" dirty="0"/>
              <a:t>4% signal, </a:t>
            </a:r>
            <a:r>
              <a:rPr lang="en-US" sz="1600" dirty="0" smtClean="0"/>
              <a:t>-</a:t>
            </a:r>
            <a:r>
              <a:rPr lang="en-US" sz="1600" dirty="0"/>
              <a:t>33% </a:t>
            </a:r>
            <a:r>
              <a:rPr lang="en-US" sz="1600" dirty="0" err="1" smtClean="0"/>
              <a:t>numuCC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077" y="626310"/>
            <a:ext cx="365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December 2012: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end of CNGS operation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3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03262"/>
          </a:xfrm>
        </p:spPr>
        <p:txBody>
          <a:bodyPr>
            <a:noAutofit/>
          </a:bodyPr>
          <a:lstStyle/>
          <a:p>
            <a:r>
              <a:rPr lang="en-GB" dirty="0" err="1">
                <a:solidFill>
                  <a:srgbClr val="800000"/>
                </a:solidFill>
                <a:latin typeface="Times New Roman"/>
                <a:ea typeface="Songti SC Bold" charset="0"/>
                <a:cs typeface="Times New Roman"/>
              </a:rPr>
              <a:t>τ→μ</a:t>
            </a:r>
            <a:r>
              <a:rPr lang="en-GB" dirty="0">
                <a:solidFill>
                  <a:srgbClr val="800000"/>
                </a:solidFill>
                <a:latin typeface="Times New Roman"/>
                <a:ea typeface="Songti SC Bold" charset="0"/>
                <a:cs typeface="Times New Roman"/>
              </a:rPr>
              <a:t> candidate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27100"/>
            <a:ext cx="7950200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7500" y="4673600"/>
            <a:ext cx="6125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Muon</a:t>
            </a:r>
            <a:r>
              <a:rPr lang="en-US" dirty="0" smtClean="0">
                <a:solidFill>
                  <a:srgbClr val="000090"/>
                </a:solidFill>
              </a:rPr>
              <a:t> momentum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by range: 2.8 ± 0.2 </a:t>
            </a:r>
            <a:r>
              <a:rPr lang="en-US" dirty="0" err="1" smtClean="0">
                <a:solidFill>
                  <a:srgbClr val="000090"/>
                </a:solidFill>
              </a:rPr>
              <a:t>GeV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Multiple Coulomb Scattering in the brick: 3.1 [2.6,4.0] </a:t>
            </a:r>
            <a:r>
              <a:rPr lang="en-US" dirty="0" err="1" smtClean="0">
                <a:solidFill>
                  <a:srgbClr val="000090"/>
                </a:solidFill>
              </a:rPr>
              <a:t>GeV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6" descr="anim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63" r="-15263"/>
          <a:stretch>
            <a:fillRect/>
          </a:stretch>
        </p:blipFill>
        <p:spPr>
          <a:xfrm>
            <a:off x="-1290911" y="63500"/>
            <a:ext cx="11777189" cy="67691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09662"/>
          </a:xfrm>
        </p:spPr>
        <p:txBody>
          <a:bodyPr>
            <a:noAutofit/>
          </a:bodyPr>
          <a:lstStyle/>
          <a:p>
            <a:pPr algn="l"/>
            <a:r>
              <a:rPr lang="en-GB" dirty="0" err="1">
                <a:solidFill>
                  <a:srgbClr val="FFFFFF"/>
                </a:solidFill>
                <a:latin typeface="Times New Roman"/>
                <a:ea typeface="Songti SC Bold" charset="0"/>
                <a:cs typeface="Times New Roman"/>
              </a:rPr>
              <a:t>τ→μ</a:t>
            </a:r>
            <a:r>
              <a:rPr lang="en-GB" dirty="0">
                <a:solidFill>
                  <a:srgbClr val="FFFFFF"/>
                </a:solidFill>
                <a:latin typeface="Times New Roman"/>
                <a:ea typeface="Songti SC Bold" charset="0"/>
                <a:cs typeface="Times New Roman"/>
              </a:rPr>
              <a:t> </a:t>
            </a:r>
            <a:r>
              <a:rPr lang="en-GB" dirty="0" smtClean="0">
                <a:solidFill>
                  <a:srgbClr val="FFFFFF"/>
                </a:solidFill>
                <a:latin typeface="Times New Roman"/>
                <a:ea typeface="Songti SC Bold" charset="0"/>
                <a:cs typeface="Times New Roman"/>
              </a:rPr>
              <a:t/>
            </a:r>
            <a:br>
              <a:rPr lang="en-GB" dirty="0" smtClean="0">
                <a:solidFill>
                  <a:srgbClr val="FFFFFF"/>
                </a:solidFill>
                <a:latin typeface="Times New Roman"/>
                <a:ea typeface="Songti SC Bold" charset="0"/>
                <a:cs typeface="Times New Roman"/>
              </a:rPr>
            </a:br>
            <a:r>
              <a:rPr lang="en-GB" dirty="0" smtClean="0">
                <a:solidFill>
                  <a:srgbClr val="FFFFFF"/>
                </a:solidFill>
                <a:latin typeface="Times New Roman"/>
                <a:ea typeface="Songti SC Bold" charset="0"/>
                <a:cs typeface="Times New Roman"/>
              </a:rPr>
              <a:t>candidate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882" t="21167" r="11409"/>
          <a:stretch/>
        </p:blipFill>
        <p:spPr>
          <a:xfrm>
            <a:off x="2800333" y="-25400"/>
            <a:ext cx="3556885" cy="2797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218" y="0"/>
            <a:ext cx="2781300" cy="27725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3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86"/>
            <a:ext cx="8229600" cy="52442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Charge determination of the </a:t>
            </a:r>
            <a:r>
              <a:rPr lang="en-US" sz="3600" dirty="0" err="1" smtClean="0">
                <a:solidFill>
                  <a:srgbClr val="800000"/>
                </a:solidFill>
              </a:rPr>
              <a:t>muon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6337" y="713447"/>
            <a:ext cx="8490463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Charge measurement based on TT and RPC hits  when no hits in the Drift Tubes.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Fitting function:  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210416"/>
            <a:ext cx="5880026" cy="749645"/>
          </a:xfrm>
          <a:prstGeom prst="rect">
            <a:avLst/>
          </a:prstGeom>
        </p:spPr>
      </p:pic>
      <p:pic>
        <p:nvPicPr>
          <p:cNvPr id="13" name="Picture 12" descr="CaricaTauMuCand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7" y="2126069"/>
            <a:ext cx="7835182" cy="423028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908101" y="2839515"/>
            <a:ext cx="2123418" cy="542219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12421" y="4009261"/>
            <a:ext cx="2788782" cy="92333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&lt; 0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ea typeface="Wingdings"/>
                <a:cs typeface="Symbol" charset="2"/>
                <a:sym typeface="Wingdings"/>
              </a:rPr>
              <a:t>®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negative charge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5.6 </a:t>
            </a:r>
            <a:r>
              <a:rPr lang="en-US" dirty="0" err="1" smtClean="0">
                <a:solidFill>
                  <a:srgbClr val="FF0000"/>
                </a:solidFill>
              </a:rPr>
              <a:t>σ</a:t>
            </a:r>
            <a:r>
              <a:rPr lang="en-US" dirty="0" smtClean="0">
                <a:solidFill>
                  <a:srgbClr val="FF0000"/>
                </a:solidFill>
              </a:rPr>
              <a:t> significance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 ~ 85 cm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5" idx="3"/>
            <a:endCxn id="14" idx="3"/>
          </p:cNvCxnSpPr>
          <p:nvPr/>
        </p:nvCxnSpPr>
        <p:spPr>
          <a:xfrm flipV="1">
            <a:off x="4201203" y="3302328"/>
            <a:ext cx="2017865" cy="11685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96076" y="3780104"/>
            <a:ext cx="17907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RPC </a:t>
            </a:r>
          </a:p>
          <a:p>
            <a:pPr algn="ctr"/>
            <a:r>
              <a:rPr lang="en-US" dirty="0" err="1" smtClean="0"/>
              <a:t>responsabilità</a:t>
            </a:r>
            <a:r>
              <a:rPr lang="en-US" dirty="0" smtClean="0"/>
              <a:t> di Padova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71382" y="5298403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RPC hits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4290" y="2839515"/>
            <a:ext cx="88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TT hits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219068" y="4932591"/>
            <a:ext cx="334132" cy="365812"/>
          </a:xfrm>
          <a:prstGeom prst="straightConnector1">
            <a:avLst/>
          </a:prstGeom>
          <a:ln w="190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2"/>
          </p:cNvCxnSpPr>
          <p:nvPr/>
        </p:nvCxnSpPr>
        <p:spPr>
          <a:xfrm>
            <a:off x="4157211" y="3208847"/>
            <a:ext cx="442921" cy="689968"/>
          </a:xfrm>
          <a:prstGeom prst="straightConnector1">
            <a:avLst/>
          </a:prstGeom>
          <a:ln w="190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56954" y="5144515"/>
            <a:ext cx="451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P-value = 0.063% (probability to reconstruct a </a:t>
            </a:r>
            <a:r>
              <a:rPr lang="en-US" sz="1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m</a:t>
            </a:r>
            <a:r>
              <a:rPr lang="en-US" sz="1400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sz="1400" dirty="0" smtClean="0">
                <a:solidFill>
                  <a:srgbClr val="0000FF"/>
                </a:solidFill>
                <a:cs typeface="Symbol" charset="2"/>
              </a:rPr>
              <a:t> stopping in the 7</a:t>
            </a:r>
            <a:r>
              <a:rPr lang="en-US" sz="1400" baseline="30000" dirty="0" smtClean="0">
                <a:solidFill>
                  <a:srgbClr val="0000FF"/>
                </a:solidFill>
                <a:cs typeface="Symbol" charset="2"/>
              </a:rPr>
              <a:t>th</a:t>
            </a:r>
            <a:r>
              <a:rPr lang="en-US" sz="1400" dirty="0" smtClean="0">
                <a:solidFill>
                  <a:srgbClr val="0000FF"/>
                </a:solidFill>
                <a:cs typeface="Symbol" charset="2"/>
              </a:rPr>
              <a:t> iron layer with p</a:t>
            </a:r>
            <a:r>
              <a:rPr lang="en-US" sz="1400" baseline="-25000" dirty="0" smtClean="0">
                <a:solidFill>
                  <a:srgbClr val="0000FF"/>
                </a:solidFill>
                <a:cs typeface="Symbol" charset="2"/>
              </a:rPr>
              <a:t>2</a:t>
            </a:r>
            <a:r>
              <a:rPr lang="en-US" sz="1400" dirty="0" smtClean="0">
                <a:solidFill>
                  <a:srgbClr val="0000FF"/>
                </a:solidFill>
                <a:cs typeface="Symbol" charset="2"/>
              </a:rPr>
              <a:t> &lt; -0.00389 cm</a:t>
            </a:r>
            <a:r>
              <a:rPr lang="en-US" sz="1400" baseline="30000" dirty="0" smtClean="0">
                <a:solidFill>
                  <a:srgbClr val="0000FF"/>
                </a:solidFill>
                <a:cs typeface="Symbol" charset="2"/>
              </a:rPr>
              <a:t>-1</a:t>
            </a:r>
            <a:r>
              <a:rPr lang="en-US" sz="1400" dirty="0" smtClean="0">
                <a:solidFill>
                  <a:srgbClr val="0000FF"/>
                </a:solidFill>
                <a:cs typeface="Symbol" charset="2"/>
              </a:rPr>
              <a:t>)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6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02/07/13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S.Dusini</a:t>
            </a:r>
            <a:r>
              <a:rPr lang="en-US" dirty="0" smtClean="0"/>
              <a:t> - </a:t>
            </a:r>
            <a:r>
              <a:rPr lang="en-US" dirty="0" err="1" smtClean="0"/>
              <a:t>CdS</a:t>
            </a:r>
            <a:r>
              <a:rPr lang="en-US" dirty="0" smtClean="0"/>
              <a:t> Padova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94873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n</a:t>
            </a:r>
            <a:r>
              <a:rPr lang="en-US" baseline="-250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800000"/>
                </a:solidFill>
                <a:latin typeface="Symbol" charset="2"/>
                <a:cs typeface="Symbol" charset="2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® n</a:t>
            </a:r>
            <a:r>
              <a:rPr lang="en-US" baseline="-250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e</a:t>
            </a:r>
            <a:r>
              <a:rPr lang="en-US" baseline="-25000" dirty="0" smtClean="0">
                <a:solidFill>
                  <a:srgbClr val="800000"/>
                </a:solidFill>
                <a:latin typeface="+mn-lt"/>
                <a:cs typeface="Times New Roman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+mn-lt"/>
                <a:cs typeface="Times New Roman"/>
              </a:rPr>
              <a:t>analysis</a:t>
            </a:r>
            <a:endParaRPr lang="en-US" dirty="0">
              <a:solidFill>
                <a:srgbClr val="800000"/>
              </a:solidFill>
              <a:latin typeface="Symbol" charset="2"/>
              <a:cs typeface="Symbol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00" y="3009900"/>
            <a:ext cx="4203700" cy="2819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50850" y="825500"/>
            <a:ext cx="3627437" cy="2593975"/>
            <a:chOff x="106363" y="850900"/>
            <a:chExt cx="3627437" cy="2593975"/>
          </a:xfrm>
        </p:grpSpPr>
        <p:pic>
          <p:nvPicPr>
            <p:cNvPr id="9" name="Picture 2" descr="F:\ElectronWG\Nagoya CM\b142415_animated_3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363" y="850900"/>
              <a:ext cx="3627437" cy="259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正方形/長方形 5"/>
            <p:cNvSpPr>
              <a:spLocks noChangeArrowheads="1"/>
            </p:cNvSpPr>
            <p:nvPr/>
          </p:nvSpPr>
          <p:spPr bwMode="auto">
            <a:xfrm>
              <a:off x="450850" y="1003300"/>
              <a:ext cx="10318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200" dirty="0">
                  <a:solidFill>
                    <a:srgbClr val="FFFFFF"/>
                  </a:solidFill>
                  <a:latin typeface="Calibri" pitchFamily="34" charset="0"/>
                </a:rPr>
                <a:t>E</a:t>
              </a:r>
              <a:r>
                <a:rPr lang="en-US" altLang="ja-JP" sz="1200" baseline="-25000" dirty="0">
                  <a:solidFill>
                    <a:srgbClr val="FFFFFF"/>
                  </a:solidFill>
                  <a:latin typeface="Calibri" pitchFamily="34" charset="0"/>
                  <a:sym typeface="Symbol" pitchFamily="18" charset="2"/>
                </a:rPr>
                <a:t></a:t>
              </a:r>
              <a:r>
                <a:rPr lang="en-US" altLang="ja-JP" sz="1200" dirty="0">
                  <a:solidFill>
                    <a:srgbClr val="FFFFFF"/>
                  </a:solidFill>
                  <a:latin typeface="Calibri" pitchFamily="34" charset="0"/>
                </a:rPr>
                <a:t> = 15.6 </a:t>
              </a:r>
              <a:r>
                <a:rPr lang="en-US" altLang="ja-JP" sz="1200" dirty="0" err="1">
                  <a:solidFill>
                    <a:srgbClr val="FFFFFF"/>
                  </a:solidFill>
                  <a:latin typeface="Calibri" pitchFamily="34" charset="0"/>
                </a:rPr>
                <a:t>GeV</a:t>
              </a:r>
              <a:endParaRPr lang="ja-JP" altLang="en-US" sz="12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3" y="3873500"/>
            <a:ext cx="5041900" cy="17018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399438" y="3514923"/>
            <a:ext cx="1710725" cy="307777"/>
            <a:chOff x="3399438" y="3248223"/>
            <a:chExt cx="1710725" cy="307777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3594100" y="3556000"/>
              <a:ext cx="12446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399438" y="3248223"/>
              <a:ext cx="1710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Increase sensitivity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09550" y="5803900"/>
            <a:ext cx="4223198" cy="830997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3 </a:t>
            </a:r>
            <a:r>
              <a:rPr lang="en-US" sz="1600" dirty="0" err="1" smtClean="0">
                <a:solidFill>
                  <a:srgbClr val="000090"/>
                </a:solidFill>
              </a:rPr>
              <a:t>flavour</a:t>
            </a:r>
            <a:r>
              <a:rPr lang="en-US" sz="1600" dirty="0" smtClean="0">
                <a:solidFill>
                  <a:srgbClr val="000090"/>
                </a:solidFill>
              </a:rPr>
              <a:t> analysis: 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4 observed events, </a:t>
            </a:r>
          </a:p>
          <a:p>
            <a:r>
              <a:rPr lang="en-US" sz="1600" dirty="0" smtClean="0">
                <a:solidFill>
                  <a:srgbClr val="000090"/>
                </a:solidFill>
              </a:rPr>
              <a:t>4.6 expected </a:t>
            </a:r>
            <a:r>
              <a:rPr lang="en-US" sz="1600" dirty="0" smtClean="0">
                <a:solidFill>
                  <a:srgbClr val="00009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sym typeface="Wingdings"/>
              </a:rPr>
              <a:t>sin</a:t>
            </a:r>
            <a:r>
              <a:rPr lang="en-US" sz="1600" baseline="30000" dirty="0" smtClean="0">
                <a:solidFill>
                  <a:srgbClr val="000090"/>
                </a:solidFill>
                <a:sym typeface="Wingdings"/>
              </a:rPr>
              <a:t>2</a:t>
            </a:r>
            <a:r>
              <a:rPr lang="en-US" sz="1600" dirty="0" smtClean="0">
                <a:solidFill>
                  <a:srgbClr val="000090"/>
                </a:solidFill>
                <a:sym typeface="Wingdings"/>
              </a:rPr>
              <a:t>(2</a:t>
            </a:r>
            <a:r>
              <a:rPr lang="en-US" sz="1600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q</a:t>
            </a:r>
            <a:r>
              <a:rPr lang="en-US" sz="1600" baseline="-25000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13</a:t>
            </a:r>
            <a:r>
              <a:rPr lang="en-US" sz="1600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) &lt; 0.44 </a:t>
            </a:r>
            <a:r>
              <a:rPr lang="en-US" sz="1600" dirty="0" smtClean="0">
                <a:solidFill>
                  <a:srgbClr val="000090"/>
                </a:solidFill>
                <a:cs typeface="Symbol" charset="2"/>
                <a:sym typeface="Wingdings"/>
              </a:rPr>
              <a:t>at 90% C.L.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endParaRPr lang="en-US" sz="1600" dirty="0">
              <a:solidFill>
                <a:srgbClr val="00009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53000" y="363538"/>
            <a:ext cx="3568700" cy="2659062"/>
            <a:chOff x="4940300" y="490538"/>
            <a:chExt cx="3568700" cy="26590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40300" y="698500"/>
              <a:ext cx="3568700" cy="24511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867400" y="490538"/>
              <a:ext cx="21110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90"/>
                  </a:solidFill>
                </a:rPr>
                <a:t>OPERA 2008-2009 data 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078287" y="0"/>
            <a:ext cx="5065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Published on JHEP [</a:t>
            </a:r>
            <a:r>
              <a:rPr lang="en-US" sz="1600" dirty="0" err="1" smtClean="0">
                <a:solidFill>
                  <a:srgbClr val="FF0000"/>
                </a:solidFill>
              </a:rPr>
              <a:t>arXiv</a:t>
            </a:r>
            <a:r>
              <a:rPr lang="en-US" sz="1600" dirty="0" smtClean="0">
                <a:solidFill>
                  <a:srgbClr val="FF0000"/>
                </a:solidFill>
              </a:rPr>
              <a:t>: 1303.3953] (</a:t>
            </a:r>
            <a:r>
              <a:rPr lang="en-US" sz="1600" dirty="0" err="1" smtClean="0">
                <a:solidFill>
                  <a:srgbClr val="008000"/>
                </a:solidFill>
              </a:rPr>
              <a:t>U.Kose</a:t>
            </a:r>
            <a:r>
              <a:rPr lang="en-US" sz="1600" dirty="0" smtClean="0">
                <a:solidFill>
                  <a:srgbClr val="008000"/>
                </a:solidFill>
              </a:rPr>
              <a:t> editor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039345">
            <a:off x="7327356" y="4842410"/>
            <a:ext cx="180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caveat: experiments with different L/E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62500" y="5797034"/>
            <a:ext cx="4305300" cy="972066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18063" y="5797034"/>
            <a:ext cx="2157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90"/>
                </a:solidFill>
              </a:rPr>
              <a:t>Non standard physics </a:t>
            </a:r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3" y="6139160"/>
            <a:ext cx="4102100" cy="546537"/>
          </a:xfrm>
          <a:prstGeom prst="rect">
            <a:avLst/>
          </a:prstGeom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8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14" y="787400"/>
            <a:ext cx="3184716" cy="211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Scanning activity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00" y="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200" y="1143000"/>
            <a:ext cx="43396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Persons involved: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Chiara </a:t>
            </a:r>
            <a:r>
              <a:rPr lang="en-US" sz="1600" dirty="0" err="1" smtClean="0"/>
              <a:t>Sirignano</a:t>
            </a:r>
            <a:r>
              <a:rPr lang="en-US" sz="1600" dirty="0" smtClean="0"/>
              <a:t> (</a:t>
            </a:r>
            <a:r>
              <a:rPr lang="en-US" sz="1600" dirty="0" err="1" smtClean="0"/>
              <a:t>ric</a:t>
            </a:r>
            <a:r>
              <a:rPr lang="en-US" sz="1600" dirty="0" smtClean="0"/>
              <a:t>. </a:t>
            </a:r>
            <a:r>
              <a:rPr lang="en-US" sz="1600" dirty="0" err="1" smtClean="0"/>
              <a:t>uni.</a:t>
            </a:r>
            <a:r>
              <a:rPr lang="en-US" sz="1600" dirty="0" smtClean="0"/>
              <a:t>)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Eduardo </a:t>
            </a:r>
            <a:r>
              <a:rPr lang="en-US" sz="1600" dirty="0" err="1" smtClean="0"/>
              <a:t>Medinaceli</a:t>
            </a:r>
            <a:r>
              <a:rPr lang="en-US" sz="1600" dirty="0" smtClean="0"/>
              <a:t> (ass. junior till 4/2014)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Umut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Kose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(art. 23 till 5/2013)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0900" y="800100"/>
            <a:ext cx="257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Two microscope in LNL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467" y="2695635"/>
            <a:ext cx="89159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 increase the analyzed event rate optimizing the duty </a:t>
            </a:r>
            <a:br>
              <a:rPr lang="en-US" sz="1600" dirty="0" smtClean="0"/>
            </a:br>
            <a:r>
              <a:rPr lang="en-US" sz="1600" dirty="0" smtClean="0"/>
              <a:t>cycle of the microscope we decided to work in synergy with </a:t>
            </a:r>
            <a:br>
              <a:rPr lang="en-US" sz="1600" dirty="0" smtClean="0"/>
            </a:br>
            <a:r>
              <a:rPr lang="en-US" sz="1600" dirty="0" smtClean="0"/>
              <a:t>the scanning lab in Bologna (Bologna-Padova “consortium”) 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Padova: 2 microscopes (1 with plate changer)  </a:t>
            </a:r>
          </a:p>
          <a:p>
            <a:r>
              <a:rPr lang="en-US" sz="1600" dirty="0" smtClean="0"/>
              <a:t>Bologna: 5 microscopes with automatic plate changer.</a:t>
            </a:r>
          </a:p>
          <a:p>
            <a:endParaRPr lang="en-US" sz="1600" dirty="0"/>
          </a:p>
          <a:p>
            <a:r>
              <a:rPr lang="en-US" sz="1600" dirty="0" smtClean="0"/>
              <a:t>The activity in the two scanning labs is organized in a dynamic way depending of the type of events allocated to BO-PD lab. Typically: location of the vertex in Bologna, full reconstruction of the events in Padova &amp; Bologna. </a:t>
            </a:r>
            <a:endParaRPr lang="en-US" sz="16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5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786302"/>
              </p:ext>
            </p:extLst>
          </p:nvPr>
        </p:nvGraphicFramePr>
        <p:xfrm>
          <a:off x="304800" y="2106311"/>
          <a:ext cx="3394014" cy="2073272"/>
        </p:xfrm>
        <a:graphic>
          <a:graphicData uri="http://schemas.openxmlformats.org/drawingml/2006/table">
            <a:tbl>
              <a:tblPr/>
              <a:tblGrid>
                <a:gridCol w="1178350"/>
                <a:gridCol w="553916"/>
                <a:gridCol w="553916"/>
                <a:gridCol w="553916"/>
                <a:gridCol w="553916"/>
              </a:tblGrid>
              <a:tr h="206351">
                <a:tc>
                  <a:txBody>
                    <a:bodyPr/>
                    <a:lstStyle/>
                    <a:p>
                      <a:pPr fontAlgn="t"/>
                      <a:r>
                        <a:rPr lang="it-IT" sz="1300" dirty="0" err="1" smtClean="0"/>
                        <a:t>Run</a:t>
                      </a:r>
                      <a:r>
                        <a:rPr lang="it-IT" sz="1300" dirty="0" smtClean="0"/>
                        <a:t> 2011</a:t>
                      </a:r>
                      <a:endParaRPr lang="it-IT" sz="1300" dirty="0"/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fontAlgn="t"/>
                      <a:r>
                        <a:rPr lang="it-IT" sz="1000" b="1" dirty="0">
                          <a:solidFill>
                            <a:srgbClr val="0000FF"/>
                          </a:solidFill>
                        </a:rPr>
                        <a:t>BOLOGNA-PADOVA</a:t>
                      </a:r>
                      <a:endParaRPr lang="it-IT" sz="1000" dirty="0">
                        <a:solidFill>
                          <a:srgbClr val="0000FF"/>
                        </a:solidFill>
                      </a:endParaRPr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6351">
                <a:tc>
                  <a:txBody>
                    <a:bodyPr/>
                    <a:lstStyle/>
                    <a:p>
                      <a:pPr fontAlgn="t"/>
                      <a:r>
                        <a:rPr lang="it-IT" sz="1300"/>
                        <a:t>EVTYPE</a:t>
                      </a:r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/>
                        <a:t>CC </a:t>
                      </a:r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/>
                        <a:t>NC </a:t>
                      </a:r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t-IT" sz="1000" b="1"/>
                        <a:t>All </a:t>
                      </a:r>
                      <a:endParaRPr lang="it-IT" sz="1000"/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12061">
                <a:tc>
                  <a:txBody>
                    <a:bodyPr/>
                    <a:lstStyle/>
                    <a:p>
                      <a:pPr fontAlgn="t"/>
                      <a:r>
                        <a:rPr lang="it-IT" sz="1300" dirty="0"/>
                        <a:t>TOTAL</a:t>
                      </a:r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/>
                        <a:t>74 </a:t>
                      </a:r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/>
                        <a:t>35 </a:t>
                      </a:r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b="1"/>
                        <a:t>109 </a:t>
                      </a:r>
                      <a:endParaRPr lang="it-IT" sz="1000"/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b="1"/>
                        <a:t>100 % </a:t>
                      </a:r>
                      <a:endParaRPr lang="it-IT" sz="1000"/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61">
                <a:tc>
                  <a:txBody>
                    <a:bodyPr/>
                    <a:lstStyle/>
                    <a:p>
                      <a:pPr fontAlgn="t"/>
                      <a:r>
                        <a:rPr lang="it-IT" sz="1300"/>
                        <a:t>STARTED</a:t>
                      </a:r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/>
                        <a:t>73 </a:t>
                      </a:r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/>
                        <a:t>35 </a:t>
                      </a:r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b="1"/>
                        <a:t>108 </a:t>
                      </a:r>
                      <a:endParaRPr lang="it-IT" sz="1000"/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b="1"/>
                        <a:t>99 % </a:t>
                      </a:r>
                      <a:endParaRPr lang="it-IT" sz="1000"/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53">
                <a:tc>
                  <a:txBody>
                    <a:bodyPr/>
                    <a:lstStyle/>
                    <a:p>
                      <a:pPr fontAlgn="t"/>
                      <a:r>
                        <a:rPr lang="it-IT" sz="1300"/>
                        <a:t>CONNECTED</a:t>
                      </a:r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/>
                        <a:t>54 </a:t>
                      </a:r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/>
                        <a:t>27 </a:t>
                      </a:r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b="1"/>
                        <a:t>81 </a:t>
                      </a:r>
                      <a:endParaRPr lang="it-IT" sz="1000"/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b="1"/>
                        <a:t>74 % </a:t>
                      </a:r>
                      <a:endParaRPr lang="it-IT" sz="1000"/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53">
                <a:tc>
                  <a:txBody>
                    <a:bodyPr/>
                    <a:lstStyle/>
                    <a:p>
                      <a:pPr fontAlgn="t"/>
                      <a:r>
                        <a:rPr lang="it-IT" sz="1300" dirty="0"/>
                        <a:t>LOCATED</a:t>
                      </a:r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/>
                        <a:t>32 </a:t>
                      </a:r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/>
                        <a:t>22 </a:t>
                      </a:r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b="1"/>
                        <a:t>54 </a:t>
                      </a:r>
                      <a:endParaRPr lang="it-IT" sz="1000"/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/>
                        <a:t>50 %</a:t>
                      </a:r>
                      <a:endParaRPr lang="it-IT" sz="1000" dirty="0"/>
                    </a:p>
                  </a:txBody>
                  <a:tcPr marL="65903" marR="65903" marT="32951" marB="329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931921"/>
              </p:ext>
            </p:extLst>
          </p:nvPr>
        </p:nvGraphicFramePr>
        <p:xfrm>
          <a:off x="332365" y="4430565"/>
          <a:ext cx="3401435" cy="1871579"/>
        </p:xfrm>
        <a:graphic>
          <a:graphicData uri="http://schemas.openxmlformats.org/drawingml/2006/table">
            <a:tbl>
              <a:tblPr/>
              <a:tblGrid>
                <a:gridCol w="1360575"/>
                <a:gridCol w="510215"/>
                <a:gridCol w="510215"/>
                <a:gridCol w="510215"/>
                <a:gridCol w="510215"/>
              </a:tblGrid>
              <a:tr h="193497">
                <a:tc>
                  <a:txBody>
                    <a:bodyPr/>
                    <a:lstStyle/>
                    <a:p>
                      <a:pPr fontAlgn="t"/>
                      <a:r>
                        <a:rPr lang="it-IT" sz="1300" dirty="0" err="1" smtClean="0"/>
                        <a:t>Run</a:t>
                      </a:r>
                      <a:r>
                        <a:rPr lang="it-IT" sz="1300" dirty="0" smtClean="0"/>
                        <a:t> 2012</a:t>
                      </a:r>
                      <a:endParaRPr lang="it-IT" sz="1300" dirty="0"/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fontAlgn="t"/>
                      <a:r>
                        <a:rPr lang="it-IT" sz="1000" b="1" dirty="0">
                          <a:solidFill>
                            <a:srgbClr val="0000FF"/>
                          </a:solidFill>
                        </a:rPr>
                        <a:t>BOLOGNA-PADOVA</a:t>
                      </a:r>
                      <a:endParaRPr lang="it-IT" sz="1000" dirty="0">
                        <a:solidFill>
                          <a:srgbClr val="0000FF"/>
                        </a:solidFill>
                      </a:endParaRPr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3497">
                <a:tc>
                  <a:txBody>
                    <a:bodyPr/>
                    <a:lstStyle/>
                    <a:p>
                      <a:pPr fontAlgn="t"/>
                      <a:r>
                        <a:rPr lang="it-IT" sz="1300"/>
                        <a:t>EVTYPE</a:t>
                      </a:r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/>
                        <a:t>CC </a:t>
                      </a:r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/>
                        <a:t>NC </a:t>
                      </a:r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t-IT" sz="1000" b="1"/>
                        <a:t>All </a:t>
                      </a:r>
                      <a:endParaRPr lang="it-IT" sz="1000"/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86993">
                <a:tc>
                  <a:txBody>
                    <a:bodyPr/>
                    <a:lstStyle/>
                    <a:p>
                      <a:pPr fontAlgn="t"/>
                      <a:r>
                        <a:rPr lang="it-IT" sz="1300" dirty="0"/>
                        <a:t>TOTAL</a:t>
                      </a:r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/>
                        <a:t>41 </a:t>
                      </a:r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/>
                        <a:t>18 </a:t>
                      </a:r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b="1"/>
                        <a:t>59 </a:t>
                      </a:r>
                      <a:endParaRPr lang="it-IT" sz="1000"/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b="1"/>
                        <a:t>100 % </a:t>
                      </a:r>
                      <a:endParaRPr lang="it-IT" sz="1000"/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20">
                <a:tc>
                  <a:txBody>
                    <a:bodyPr/>
                    <a:lstStyle/>
                    <a:p>
                      <a:pPr fontAlgn="t"/>
                      <a:r>
                        <a:rPr lang="it-IT" sz="1300"/>
                        <a:t>STARTED</a:t>
                      </a:r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/>
                        <a:t>35 </a:t>
                      </a:r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/>
                        <a:t>14 </a:t>
                      </a:r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b="1"/>
                        <a:t>49 </a:t>
                      </a:r>
                      <a:endParaRPr lang="it-IT" sz="1000"/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b="1"/>
                        <a:t>83 % </a:t>
                      </a:r>
                      <a:endParaRPr lang="it-IT" sz="1000"/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19">
                <a:tc>
                  <a:txBody>
                    <a:bodyPr/>
                    <a:lstStyle/>
                    <a:p>
                      <a:pPr fontAlgn="t"/>
                      <a:r>
                        <a:rPr lang="it-IT" sz="1300"/>
                        <a:t>CONNECTED</a:t>
                      </a:r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/>
                        <a:t>27 </a:t>
                      </a:r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/>
                        <a:t>8 </a:t>
                      </a:r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b="1"/>
                        <a:t>35 </a:t>
                      </a:r>
                      <a:endParaRPr lang="it-IT" sz="1000"/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b="1"/>
                        <a:t>59 % </a:t>
                      </a:r>
                      <a:endParaRPr lang="it-IT" sz="1000"/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19">
                <a:tc>
                  <a:txBody>
                    <a:bodyPr/>
                    <a:lstStyle/>
                    <a:p>
                      <a:pPr fontAlgn="t"/>
                      <a:r>
                        <a:rPr lang="it-IT" sz="1300"/>
                        <a:t>LOCATED</a:t>
                      </a:r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/>
                        <a:t>2 </a:t>
                      </a:r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/>
                        <a:t>3 </a:t>
                      </a:r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b="1" dirty="0" smtClean="0"/>
                        <a:t>6</a:t>
                      </a:r>
                      <a:endParaRPr lang="it-IT" sz="1000" dirty="0"/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it-IT" sz="1000" dirty="0"/>
                    </a:p>
                  </a:txBody>
                  <a:tcPr marL="68494" marR="68494" marT="34247" marB="342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Connettore 2 22"/>
          <p:cNvCxnSpPr/>
          <p:nvPr/>
        </p:nvCxnSpPr>
        <p:spPr>
          <a:xfrm>
            <a:off x="3962400" y="290656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4800600" y="2187344"/>
            <a:ext cx="4005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Scanning cominciato per tutti gli eventi e</a:t>
            </a:r>
          </a:p>
          <a:p>
            <a:r>
              <a:rPr lang="it-IT" dirty="0" smtClean="0"/>
              <a:t>analisi vicina alla conclusione</a:t>
            </a:r>
          </a:p>
          <a:p>
            <a:r>
              <a:rPr lang="it-IT" dirty="0" smtClean="0"/>
              <a:t>1 candidato </a:t>
            </a:r>
            <a:r>
              <a:rPr lang="it-IT" dirty="0" smtClean="0">
                <a:latin typeface="Symbol" pitchFamily="18" charset="2"/>
              </a:rPr>
              <a:t>n</a:t>
            </a:r>
            <a:r>
              <a:rPr lang="it-IT" baseline="-25000" dirty="0" smtClean="0"/>
              <a:t>e </a:t>
            </a:r>
            <a:r>
              <a:rPr lang="it-IT" dirty="0" smtClean="0"/>
              <a:t>, 1 candidato charm,</a:t>
            </a:r>
          </a:p>
          <a:p>
            <a:r>
              <a:rPr lang="it-IT" dirty="0" smtClean="0"/>
              <a:t>1 evento molto interessante con doppio </a:t>
            </a:r>
          </a:p>
          <a:p>
            <a:r>
              <a:rPr lang="it-IT" dirty="0" smtClean="0"/>
              <a:t>decadimento</a:t>
            </a:r>
            <a:endParaRPr lang="it-IT" dirty="0"/>
          </a:p>
        </p:txBody>
      </p:sp>
      <p:cxnSp>
        <p:nvCxnSpPr>
          <p:cNvPr id="26" name="Connettore 2 25"/>
          <p:cNvCxnSpPr/>
          <p:nvPr/>
        </p:nvCxnSpPr>
        <p:spPr>
          <a:xfrm>
            <a:off x="3962400" y="6030765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4892399" y="5802165"/>
            <a:ext cx="262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Scanning e analisi in corso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04800" y="1120544"/>
            <a:ext cx="7383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Run</a:t>
            </a:r>
            <a:r>
              <a:rPr lang="it-IT" dirty="0" smtClean="0"/>
              <a:t> 2010 completato  (72 eventi localizzati su 106 assegnati   68 % ) , </a:t>
            </a:r>
            <a:br>
              <a:rPr lang="it-IT" dirty="0" smtClean="0"/>
            </a:br>
            <a:r>
              <a:rPr lang="it-IT" dirty="0" smtClean="0"/>
              <a:t>4 topologie interessanti  ( 2 candidati charm e 2 candidati </a:t>
            </a:r>
            <a:r>
              <a:rPr lang="it-IT" dirty="0" smtClean="0">
                <a:latin typeface="Symbol" pitchFamily="18" charset="2"/>
              </a:rPr>
              <a:t>n</a:t>
            </a:r>
            <a:r>
              <a:rPr lang="it-IT" baseline="-25000" dirty="0" smtClean="0">
                <a:latin typeface="+mj-lt"/>
              </a:rPr>
              <a:t>e</a:t>
            </a:r>
            <a:r>
              <a:rPr lang="it-IT" dirty="0" smtClean="0">
                <a:latin typeface="+mj-lt"/>
              </a:rPr>
              <a:t> )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192956" y="123877"/>
            <a:ext cx="8740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800000"/>
                </a:solidFill>
              </a:rPr>
              <a:t>Statistica complessiva del consorzio </a:t>
            </a:r>
            <a:br>
              <a:rPr lang="it-IT" sz="2800" dirty="0" smtClean="0">
                <a:solidFill>
                  <a:srgbClr val="800000"/>
                </a:solidFill>
              </a:rPr>
            </a:br>
            <a:r>
              <a:rPr lang="it-IT" sz="2800" dirty="0" smtClean="0">
                <a:solidFill>
                  <a:srgbClr val="800000"/>
                </a:solidFill>
              </a:rPr>
              <a:t>BOLOGNA - PADOVA</a:t>
            </a:r>
            <a:endParaRPr lang="it-IT" sz="2800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396237" y="54037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6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18783" t="21667" b="12126"/>
          <a:stretch>
            <a:fillRect/>
          </a:stretch>
        </p:blipFill>
        <p:spPr bwMode="auto">
          <a:xfrm>
            <a:off x="165641" y="491150"/>
            <a:ext cx="51339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1675318" y="0"/>
            <a:ext cx="651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800000"/>
                </a:solidFill>
              </a:rPr>
              <a:t>Evento con due decadimenti </a:t>
            </a:r>
            <a:endParaRPr lang="it-IT" sz="2800" dirty="0">
              <a:solidFill>
                <a:srgbClr val="8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26085" y="2233496"/>
            <a:ext cx="4876800" cy="3886199"/>
            <a:chOff x="3962400" y="2819401"/>
            <a:chExt cx="4876800" cy="3886199"/>
          </a:xfrm>
        </p:grpSpPr>
        <p:grpSp>
          <p:nvGrpSpPr>
            <p:cNvPr id="4" name="Group 3"/>
            <p:cNvGrpSpPr/>
            <p:nvPr/>
          </p:nvGrpSpPr>
          <p:grpSpPr>
            <a:xfrm>
              <a:off x="3962400" y="2819401"/>
              <a:ext cx="4876800" cy="3886199"/>
              <a:chOff x="1600200" y="1219200"/>
              <a:chExt cx="5943600" cy="5046217"/>
            </a:xfrm>
          </p:grpSpPr>
          <p:pic>
            <p:nvPicPr>
              <p:cNvPr id="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082" t="9098" r="12542"/>
              <a:stretch>
                <a:fillRect/>
              </a:stretch>
            </p:blipFill>
            <p:spPr bwMode="auto">
              <a:xfrm>
                <a:off x="1600200" y="1219200"/>
                <a:ext cx="5943600" cy="5046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752600" y="1524000"/>
                <a:ext cx="1752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i="1" dirty="0" smtClean="0">
                    <a:solidFill>
                      <a:srgbClr val="FFFF00"/>
                    </a:solidFill>
                  </a:rPr>
                  <a:t>XY projection</a:t>
                </a:r>
                <a:endParaRPr lang="en-GB" sz="1600" b="1" i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12" name="Connettore 2 11"/>
            <p:cNvCxnSpPr/>
            <p:nvPr/>
          </p:nvCxnSpPr>
          <p:spPr>
            <a:xfrm flipH="1">
              <a:off x="5867400" y="4419600"/>
              <a:ext cx="457200" cy="76200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DiTesto 12"/>
            <p:cNvSpPr txBox="1"/>
            <p:nvPr/>
          </p:nvSpPr>
          <p:spPr>
            <a:xfrm>
              <a:off x="5299616" y="4343400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chemeClr val="bg1"/>
                  </a:solidFill>
                </a:rPr>
                <a:t>kink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Connettore 2 15"/>
            <p:cNvCxnSpPr/>
            <p:nvPr/>
          </p:nvCxnSpPr>
          <p:spPr>
            <a:xfrm flipV="1">
              <a:off x="6858000" y="3810000"/>
              <a:ext cx="304800" cy="30480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7239000" y="3593068"/>
              <a:ext cx="517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chemeClr val="bg1"/>
                  </a:solidFill>
                </a:rPr>
                <a:t>vee</a:t>
              </a:r>
              <a:endParaRPr lang="it-IT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CasellaDiTesto 17"/>
          <p:cNvSpPr txBox="1"/>
          <p:nvPr/>
        </p:nvSpPr>
        <p:spPr>
          <a:xfrm>
            <a:off x="5248439" y="793119"/>
            <a:ext cx="374649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Plots preliminari: lo studio accurato dell’evento è  ancora in corso.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02/07/13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CdS Padova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/>
          </a:p>
        </p:txBody>
      </p:sp>
      <p:grpSp>
        <p:nvGrpSpPr>
          <p:cNvPr id="11" name="Gruppo 3"/>
          <p:cNvGrpSpPr/>
          <p:nvPr/>
        </p:nvGrpSpPr>
        <p:grpSpPr>
          <a:xfrm>
            <a:off x="151318" y="3528895"/>
            <a:ext cx="4450892" cy="3165277"/>
            <a:chOff x="76200" y="1333500"/>
            <a:chExt cx="4450892" cy="3165277"/>
          </a:xfrm>
        </p:grpSpPr>
        <p:pic>
          <p:nvPicPr>
            <p:cNvPr id="14" name="Picture 2" descr="C:\Users\medinaceli\Desktop\candidate\schetch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333500"/>
              <a:ext cx="4381500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sellaDiTesto 1"/>
            <p:cNvSpPr txBox="1"/>
            <p:nvPr/>
          </p:nvSpPr>
          <p:spPr>
            <a:xfrm>
              <a:off x="838200" y="4188023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32</a:t>
              </a:r>
              <a:endParaRPr lang="it-IT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CasellaDiTesto 4"/>
            <p:cNvSpPr txBox="1"/>
            <p:nvPr/>
          </p:nvSpPr>
          <p:spPr>
            <a:xfrm>
              <a:off x="1949908" y="419100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33</a:t>
              </a:r>
              <a:endParaRPr lang="it-IT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CasellaDiTesto 5"/>
            <p:cNvSpPr txBox="1"/>
            <p:nvPr/>
          </p:nvSpPr>
          <p:spPr>
            <a:xfrm>
              <a:off x="3016708" y="419100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34</a:t>
              </a:r>
              <a:endParaRPr lang="it-IT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CasellaDiTesto 6"/>
            <p:cNvSpPr txBox="1"/>
            <p:nvPr/>
          </p:nvSpPr>
          <p:spPr>
            <a:xfrm>
              <a:off x="4114800" y="419100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35</a:t>
              </a:r>
              <a:endParaRPr lang="it-IT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CasellaDiTesto 7"/>
            <p:cNvSpPr txBox="1"/>
            <p:nvPr/>
          </p:nvSpPr>
          <p:spPr>
            <a:xfrm>
              <a:off x="3649494" y="1981200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6</a:t>
              </a:r>
              <a:endPara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CasellaDiTesto 8"/>
            <p:cNvSpPr txBox="1"/>
            <p:nvPr/>
          </p:nvSpPr>
          <p:spPr>
            <a:xfrm>
              <a:off x="1287294" y="2283023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  <a:endParaRPr lang="it-IT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3" name="CasellaDiTesto 9"/>
            <p:cNvSpPr txBox="1"/>
            <p:nvPr/>
          </p:nvSpPr>
          <p:spPr>
            <a:xfrm>
              <a:off x="1295400" y="3048000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  <p:sp>
          <p:nvSpPr>
            <p:cNvPr id="24" name="CasellaDiTesto 10"/>
            <p:cNvSpPr txBox="1"/>
            <p:nvPr/>
          </p:nvSpPr>
          <p:spPr>
            <a:xfrm>
              <a:off x="1668294" y="2740223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</a:t>
              </a:r>
            </a:p>
          </p:txBody>
        </p:sp>
        <p:sp>
          <p:nvSpPr>
            <p:cNvPr id="25" name="CasellaDiTesto 11"/>
            <p:cNvSpPr txBox="1"/>
            <p:nvPr/>
          </p:nvSpPr>
          <p:spPr>
            <a:xfrm>
              <a:off x="1363494" y="1524000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26" name="CasellaDiTesto 12"/>
            <p:cNvSpPr txBox="1"/>
            <p:nvPr/>
          </p:nvSpPr>
          <p:spPr>
            <a:xfrm>
              <a:off x="1668294" y="3959423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25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3106</TotalTime>
  <Words>703</Words>
  <Application>Microsoft Macintosh PowerPoint</Application>
  <PresentationFormat>On-screen Show (4:3)</PresentationFormat>
  <Paragraphs>218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OPERA</vt:lpstr>
      <vt:lpstr>Status of data analysis</vt:lpstr>
      <vt:lpstr>τ→μ candidate</vt:lpstr>
      <vt:lpstr>τ→μ  candidate</vt:lpstr>
      <vt:lpstr>Charge determination of the muon</vt:lpstr>
      <vt:lpstr>nm ® ne analysis</vt:lpstr>
      <vt:lpstr>Scanning activity</vt:lpstr>
      <vt:lpstr>PowerPoint Presentation</vt:lpstr>
      <vt:lpstr>PowerPoint Presentation</vt:lpstr>
      <vt:lpstr>Publications 2012/13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Stefano Dusini</cp:lastModifiedBy>
  <cp:revision>70</cp:revision>
  <dcterms:created xsi:type="dcterms:W3CDTF">2010-04-12T23:12:02Z</dcterms:created>
  <dcterms:modified xsi:type="dcterms:W3CDTF">2013-07-02T16:13:17Z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