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1" r:id="rId5"/>
    <p:sldId id="257" r:id="rId6"/>
    <p:sldId id="268" r:id="rId7"/>
    <p:sldId id="269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743700" cy="9906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A2B0-9755-4A34-9E82-D75B2B30D64C}" type="datetimeFigureOut">
              <a:rPr lang="it-IT" smtClean="0"/>
              <a:pPr/>
              <a:t>27/06/2013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DDD6-5BAB-4F50-BE08-F17344179DF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A2B0-9755-4A34-9E82-D75B2B30D64C}" type="datetimeFigureOut">
              <a:rPr lang="it-IT" smtClean="0"/>
              <a:pPr/>
              <a:t>27/06/2013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DDD6-5BAB-4F50-BE08-F17344179DF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A2B0-9755-4A34-9E82-D75B2B30D64C}" type="datetimeFigureOut">
              <a:rPr lang="it-IT" smtClean="0"/>
              <a:pPr/>
              <a:t>27/06/2013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DDD6-5BAB-4F50-BE08-F17344179DF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A2B0-9755-4A34-9E82-D75B2B30D64C}" type="datetimeFigureOut">
              <a:rPr lang="it-IT" smtClean="0"/>
              <a:pPr/>
              <a:t>27/06/2013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DDD6-5BAB-4F50-BE08-F17344179DF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A2B0-9755-4A34-9E82-D75B2B30D64C}" type="datetimeFigureOut">
              <a:rPr lang="it-IT" smtClean="0"/>
              <a:pPr/>
              <a:t>27/06/2013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DDD6-5BAB-4F50-BE08-F17344179DF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A2B0-9755-4A34-9E82-D75B2B30D64C}" type="datetimeFigureOut">
              <a:rPr lang="it-IT" smtClean="0"/>
              <a:pPr/>
              <a:t>27/06/2013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DDD6-5BAB-4F50-BE08-F17344179DF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A2B0-9755-4A34-9E82-D75B2B30D64C}" type="datetimeFigureOut">
              <a:rPr lang="it-IT" smtClean="0"/>
              <a:pPr/>
              <a:t>27/06/2013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DDD6-5BAB-4F50-BE08-F17344179DF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A2B0-9755-4A34-9E82-D75B2B30D64C}" type="datetimeFigureOut">
              <a:rPr lang="it-IT" smtClean="0"/>
              <a:pPr/>
              <a:t>27/06/2013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DDD6-5BAB-4F50-BE08-F17344179DF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A2B0-9755-4A34-9E82-D75B2B30D64C}" type="datetimeFigureOut">
              <a:rPr lang="it-IT" smtClean="0"/>
              <a:pPr/>
              <a:t>27/06/2013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DDD6-5BAB-4F50-BE08-F17344179DF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A2B0-9755-4A34-9E82-D75B2B30D64C}" type="datetimeFigureOut">
              <a:rPr lang="it-IT" smtClean="0"/>
              <a:pPr/>
              <a:t>27/06/2013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DDD6-5BAB-4F50-BE08-F17344179DF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A2B0-9755-4A34-9E82-D75B2B30D64C}" type="datetimeFigureOut">
              <a:rPr lang="it-IT" smtClean="0"/>
              <a:pPr/>
              <a:t>27/06/2013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DDD6-5BAB-4F50-BE08-F17344179DF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AA2B0-9755-4A34-9E82-D75B2B30D64C}" type="datetimeFigureOut">
              <a:rPr lang="it-IT" smtClean="0"/>
              <a:pPr/>
              <a:t>27/06/2013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7DDD6-5BAB-4F50-BE08-F17344179DF5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CHIPX65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b="1" dirty="0"/>
              <a:t> </a:t>
            </a:r>
            <a:r>
              <a:rPr lang="it-IT" dirty="0" smtClean="0"/>
              <a:t>                                                                                                                            </a:t>
            </a:r>
            <a:r>
              <a:rPr lang="it-IT" dirty="0"/>
              <a:t>Sviluppo di un pixel chip innovativo in tecnologia CMOS 65nm per altissimi flussi di particelle e radiazione agli esperimenti di </a:t>
            </a:r>
            <a:r>
              <a:rPr lang="it-IT" dirty="0" err="1"/>
              <a:t>HL_LHC</a:t>
            </a:r>
            <a:r>
              <a:rPr lang="it-IT" dirty="0"/>
              <a:t> e futuri collider di nuova generazione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Interessi di Padova	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Strategie per aumento resistenza alle radiazioni</a:t>
            </a:r>
          </a:p>
          <a:p>
            <a:r>
              <a:rPr lang="it-IT" dirty="0" smtClean="0"/>
              <a:t>Misura SEE </a:t>
            </a:r>
            <a:r>
              <a:rPr lang="it-IT" dirty="0" err="1" smtClean="0"/>
              <a:t>rates</a:t>
            </a:r>
            <a:endParaRPr lang="it-IT" dirty="0" smtClean="0"/>
          </a:p>
          <a:p>
            <a:r>
              <a:rPr lang="it-IT" dirty="0" smtClean="0"/>
              <a:t>Disegno di IP </a:t>
            </a:r>
            <a:r>
              <a:rPr lang="it-IT" dirty="0" err="1" smtClean="0"/>
              <a:t>blocks</a:t>
            </a:r>
            <a:r>
              <a:rPr lang="it-IT" dirty="0" smtClean="0"/>
              <a:t> analogici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Partecipazione di Padova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smtClean="0"/>
              <a:t>In CMS</a:t>
            </a:r>
          </a:p>
          <a:p>
            <a:r>
              <a:rPr lang="it-IT" dirty="0" smtClean="0"/>
              <a:t>J. </a:t>
            </a:r>
            <a:r>
              <a:rPr lang="it-IT" dirty="0" err="1" smtClean="0"/>
              <a:t>Wyss</a:t>
            </a:r>
            <a:r>
              <a:rPr lang="it-IT" dirty="0" smtClean="0"/>
              <a:t>                 30 %</a:t>
            </a:r>
          </a:p>
          <a:p>
            <a:r>
              <a:rPr lang="it-IT" dirty="0" smtClean="0"/>
              <a:t>L. </a:t>
            </a:r>
            <a:r>
              <a:rPr lang="it-IT" dirty="0" err="1" smtClean="0"/>
              <a:t>Silvestrin</a:t>
            </a:r>
            <a:r>
              <a:rPr lang="it-IT" dirty="0" smtClean="0"/>
              <a:t>         30%</a:t>
            </a:r>
          </a:p>
          <a:p>
            <a:r>
              <a:rPr lang="it-IT" dirty="0" smtClean="0"/>
              <a:t>A. </a:t>
            </a:r>
            <a:r>
              <a:rPr lang="it-IT" dirty="0" err="1" smtClean="0"/>
              <a:t>Candelori</a:t>
            </a:r>
            <a:r>
              <a:rPr lang="it-IT" dirty="0" smtClean="0"/>
              <a:t>        30%</a:t>
            </a:r>
          </a:p>
          <a:p>
            <a:r>
              <a:rPr lang="it-IT" dirty="0" smtClean="0"/>
              <a:t>A. </a:t>
            </a:r>
            <a:r>
              <a:rPr lang="it-IT" dirty="0" err="1" smtClean="0"/>
              <a:t>Paccagnella</a:t>
            </a:r>
            <a:r>
              <a:rPr lang="it-IT" dirty="0" smtClean="0"/>
              <a:t>     30%</a:t>
            </a:r>
          </a:p>
          <a:p>
            <a:r>
              <a:rPr lang="it-IT" dirty="0" smtClean="0"/>
              <a:t>A. </a:t>
            </a:r>
            <a:r>
              <a:rPr lang="it-IT" dirty="0" err="1" smtClean="0"/>
              <a:t>Neviani</a:t>
            </a:r>
            <a:r>
              <a:rPr lang="it-IT" dirty="0" smtClean="0"/>
              <a:t>             20%</a:t>
            </a:r>
          </a:p>
          <a:p>
            <a:r>
              <a:rPr lang="it-IT" dirty="0" smtClean="0"/>
              <a:t>M. </a:t>
            </a:r>
            <a:r>
              <a:rPr lang="it-IT" dirty="0" err="1" smtClean="0"/>
              <a:t>Bagatin</a:t>
            </a:r>
            <a:r>
              <a:rPr lang="it-IT" dirty="0" smtClean="0"/>
              <a:t>           20%</a:t>
            </a:r>
          </a:p>
          <a:p>
            <a:r>
              <a:rPr lang="it-IT" dirty="0" smtClean="0"/>
              <a:t>L. </a:t>
            </a:r>
            <a:r>
              <a:rPr lang="it-IT" dirty="0" err="1" smtClean="0"/>
              <a:t>Ding</a:t>
            </a:r>
            <a:r>
              <a:rPr lang="it-IT" dirty="0" smtClean="0"/>
              <a:t>                   20%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smtClean="0"/>
              <a:t>In CHIPX65</a:t>
            </a:r>
          </a:p>
          <a:p>
            <a:r>
              <a:rPr lang="it-IT" dirty="0" smtClean="0"/>
              <a:t>D. Bisello              30%</a:t>
            </a:r>
          </a:p>
          <a:p>
            <a:r>
              <a:rPr lang="it-IT" dirty="0" smtClean="0"/>
              <a:t>P. Giubilato           30%</a:t>
            </a:r>
          </a:p>
          <a:p>
            <a:endParaRPr lang="it-IT" dirty="0"/>
          </a:p>
          <a:p>
            <a:r>
              <a:rPr lang="it-IT" dirty="0" smtClean="0"/>
              <a:t>A. </a:t>
            </a:r>
            <a:r>
              <a:rPr lang="it-IT" dirty="0" err="1" smtClean="0"/>
              <a:t>Paccagnella</a:t>
            </a:r>
            <a:r>
              <a:rPr lang="it-IT" dirty="0" smtClean="0"/>
              <a:t>      40%</a:t>
            </a:r>
          </a:p>
          <a:p>
            <a:r>
              <a:rPr lang="it-IT" dirty="0" smtClean="0"/>
              <a:t>A. </a:t>
            </a:r>
            <a:r>
              <a:rPr lang="it-IT" dirty="0" err="1" smtClean="0"/>
              <a:t>Neviani</a:t>
            </a:r>
            <a:r>
              <a:rPr lang="it-IT" dirty="0" smtClean="0"/>
              <a:t>               30%</a:t>
            </a:r>
          </a:p>
          <a:p>
            <a:r>
              <a:rPr lang="it-IT" dirty="0" smtClean="0"/>
              <a:t>M. </a:t>
            </a:r>
            <a:r>
              <a:rPr lang="it-IT" dirty="0" err="1" smtClean="0"/>
              <a:t>Bagatin</a:t>
            </a:r>
            <a:r>
              <a:rPr lang="it-IT" dirty="0" smtClean="0"/>
              <a:t>             30%</a:t>
            </a:r>
          </a:p>
          <a:p>
            <a:r>
              <a:rPr lang="it-IT" dirty="0" smtClean="0"/>
              <a:t>L. </a:t>
            </a:r>
            <a:r>
              <a:rPr lang="it-IT" dirty="0" err="1" smtClean="0"/>
              <a:t>Ding</a:t>
            </a:r>
            <a:r>
              <a:rPr lang="it-IT" dirty="0" smtClean="0"/>
              <a:t>                     30%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Servizi	</a:t>
            </a:r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Piena funzionalità linea di irraggiamento SIRAD ai LNL</a:t>
            </a:r>
          </a:p>
          <a:p>
            <a:r>
              <a:rPr lang="it-IT" dirty="0" smtClean="0"/>
              <a:t>Assistenza nelle misure elettriche in laboratorio </a:t>
            </a:r>
          </a:p>
          <a:p>
            <a:r>
              <a:rPr lang="it-IT" dirty="0" smtClean="0"/>
              <a:t>Preparazione di </a:t>
            </a:r>
            <a:r>
              <a:rPr lang="it-IT" dirty="0" err="1" smtClean="0"/>
              <a:t>boards</a:t>
            </a:r>
            <a:r>
              <a:rPr lang="it-IT" dirty="0" smtClean="0"/>
              <a:t> per misure ed irraggiamenti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dirty="0" smtClean="0"/>
              <a:t>Richieste: 9 m/u  LOE</a:t>
            </a:r>
          </a:p>
          <a:p>
            <a:pPr>
              <a:buNone/>
            </a:pPr>
            <a:r>
              <a:rPr lang="it-IT" dirty="0"/>
              <a:t> </a:t>
            </a:r>
            <a:r>
              <a:rPr lang="it-IT" dirty="0" smtClean="0"/>
              <a:t>                  2 m/u  OM 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Motivazioni e  background</a:t>
            </a:r>
            <a:endParaRPr lang="it-I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Fondamentale importanza rivelatori a pixel in esperimenti HEP</a:t>
            </a:r>
          </a:p>
          <a:p>
            <a:r>
              <a:rPr lang="it-IT" sz="2400" dirty="0" smtClean="0"/>
              <a:t>A HL-LHC servono</a:t>
            </a:r>
          </a:p>
          <a:p>
            <a:pPr>
              <a:buNone/>
            </a:pPr>
            <a:r>
              <a:rPr lang="it-IT" sz="2400" dirty="0"/>
              <a:t> </a:t>
            </a:r>
            <a:r>
              <a:rPr lang="it-IT" sz="2400" dirty="0" smtClean="0"/>
              <a:t>    - pixel più piccoli per risolvere tracce in jet </a:t>
            </a:r>
            <a:r>
              <a:rPr lang="it-IT" sz="2400" dirty="0" err="1" smtClean="0"/>
              <a:t>adronici</a:t>
            </a:r>
            <a:endParaRPr lang="it-IT" sz="2400" dirty="0" smtClean="0"/>
          </a:p>
          <a:p>
            <a:pPr>
              <a:buNone/>
            </a:pPr>
            <a:r>
              <a:rPr lang="it-IT" sz="2400" dirty="0"/>
              <a:t> </a:t>
            </a:r>
            <a:r>
              <a:rPr lang="it-IT" sz="2400" dirty="0" smtClean="0"/>
              <a:t>    - altissimo rate di lettura (1-2 </a:t>
            </a:r>
            <a:r>
              <a:rPr lang="it-IT" sz="2400" dirty="0" err="1" smtClean="0"/>
              <a:t>GHz</a:t>
            </a:r>
            <a:r>
              <a:rPr lang="it-IT" sz="2400" dirty="0" smtClean="0"/>
              <a:t>/cm2 di pixel colpiti)</a:t>
            </a:r>
          </a:p>
          <a:p>
            <a:pPr>
              <a:buNone/>
            </a:pPr>
            <a:r>
              <a:rPr lang="it-IT" sz="2400" dirty="0"/>
              <a:t> </a:t>
            </a:r>
            <a:r>
              <a:rPr lang="it-IT" sz="2400" dirty="0" smtClean="0"/>
              <a:t>    - resistenza a 10 </a:t>
            </a:r>
            <a:r>
              <a:rPr lang="it-IT" sz="2400" dirty="0" err="1" smtClean="0"/>
              <a:t>MGy</a:t>
            </a:r>
            <a:r>
              <a:rPr lang="it-IT" sz="2400" dirty="0" smtClean="0"/>
              <a:t>, 10^16 n/cm2</a:t>
            </a:r>
          </a:p>
          <a:p>
            <a:r>
              <a:rPr lang="it-IT" sz="2400" dirty="0" smtClean="0"/>
              <a:t>Tecnologia CMOS 65 </a:t>
            </a:r>
            <a:r>
              <a:rPr lang="it-IT" sz="2400" dirty="0" err="1" smtClean="0"/>
              <a:t>nm</a:t>
            </a:r>
            <a:r>
              <a:rPr lang="it-IT" sz="2400" dirty="0" smtClean="0"/>
              <a:t> (mai usata in HEP)</a:t>
            </a:r>
          </a:p>
          <a:p>
            <a:r>
              <a:rPr lang="it-IT" sz="2400" dirty="0" smtClean="0"/>
              <a:t>RD53 approvato: 9 istituzioni di ATLAS + 7 di CMS + CERN</a:t>
            </a:r>
          </a:p>
          <a:p>
            <a:r>
              <a:rPr lang="it-IT" sz="2400" dirty="0" smtClean="0"/>
              <a:t>6 gruppi in Italia (Bari, </a:t>
            </a:r>
            <a:r>
              <a:rPr lang="it-IT" sz="2400" dirty="0" err="1" smtClean="0"/>
              <a:t>Bergamo-Pavia</a:t>
            </a:r>
            <a:r>
              <a:rPr lang="it-IT" sz="2400" dirty="0" smtClean="0"/>
              <a:t>, Padova, Perugia, Pisa, Torino) + X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" y="461963"/>
            <a:ext cx="791527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" y="461963"/>
            <a:ext cx="791527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71601" y="836720"/>
          <a:ext cx="7200798" cy="5256575"/>
        </p:xfrm>
        <a:graphic>
          <a:graphicData uri="http://schemas.openxmlformats.org/drawingml/2006/table">
            <a:tbl>
              <a:tblPr/>
              <a:tblGrid>
                <a:gridCol w="2691140"/>
                <a:gridCol w="2691140"/>
                <a:gridCol w="1818518"/>
              </a:tblGrid>
              <a:tr h="32997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WP1                                     Radiation Hardness</a:t>
                      </a:r>
                    </a:p>
                  </a:txBody>
                  <a:tcPr marL="4245" marR="4245" marT="4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Responsabile </a:t>
                      </a:r>
                    </a:p>
                  </a:txBody>
                  <a:tcPr marL="4245" marR="4245" marT="4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 definire</a:t>
                      </a:r>
                    </a:p>
                  </a:txBody>
                  <a:tcPr marL="4245" marR="4245" marT="42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97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Descrizione puntuale delle attività previste:                                                    </a:t>
                      </a:r>
                    </a:p>
                  </a:txBody>
                  <a:tcPr marL="50942" marR="4245" marT="424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Qualifica delle tecnologia sino a 10 MGy TID, 1016n.eq./cm2</a:t>
                      </a:r>
                    </a:p>
                  </a:txBody>
                  <a:tcPr marL="50942" marR="4245" marT="4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97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Milestone/Deliverables</a:t>
                      </a:r>
                    </a:p>
                  </a:txBody>
                  <a:tcPr marL="50942" marR="4245" marT="424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PADOVA          (</a:t>
                      </a:r>
                      <a:r>
                        <a:rPr lang="it-IT" sz="5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Paccagnella</a:t>
                      </a:r>
                      <a:r>
                        <a:rPr lang="it-IT" sz="5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?)</a:t>
                      </a:r>
                      <a:endParaRPr lang="it-IT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42" marR="4245" marT="4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971">
                <a:tc>
                  <a:txBody>
                    <a:bodyPr/>
                    <a:lstStyle/>
                    <a:p>
                      <a:pPr algn="l" fontAlgn="b"/>
                      <a:endParaRPr lang="it-IT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45" marR="4245" marT="42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0942" marR="4245" marT="424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500" b="0" i="0" u="none" strike="noStrike">
                        <a:solidFill>
                          <a:srgbClr val="000000"/>
                        </a:solidFill>
                        <a:latin typeface="TimesNewRomanPSMT"/>
                      </a:endParaRPr>
                    </a:p>
                  </a:txBody>
                  <a:tcPr marL="50942" marR="4245" marT="42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97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WP2                                        Elettronica Digitale</a:t>
                      </a:r>
                    </a:p>
                  </a:txBody>
                  <a:tcPr marL="4245" marR="4245" marT="4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Responsabile </a:t>
                      </a:r>
                    </a:p>
                  </a:txBody>
                  <a:tcPr marL="4245" marR="4245" marT="4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 definire</a:t>
                      </a:r>
                    </a:p>
                  </a:txBody>
                  <a:tcPr marL="4245" marR="4245" marT="42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97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Descrizione puntuale delle attività previste: </a:t>
                      </a:r>
                    </a:p>
                  </a:txBody>
                  <a:tcPr marL="50942" marR="4245" marT="424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Sviluppo architettura digitale e di tool di disegno e verifica per un IC con ~5 10</a:t>
                      </a:r>
                      <a:r>
                        <a:rPr lang="it-IT" sz="500" b="0" i="0" u="none" strike="noStrike" baseline="30000">
                          <a:solidFill>
                            <a:srgbClr val="000000"/>
                          </a:solidFill>
                          <a:latin typeface="Cambria"/>
                        </a:rPr>
                        <a:t>8</a:t>
                      </a:r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 transistor</a:t>
                      </a:r>
                    </a:p>
                  </a:txBody>
                  <a:tcPr marL="4245" marR="4245" marT="4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97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Milestone/Deliverables</a:t>
                      </a:r>
                    </a:p>
                  </a:txBody>
                  <a:tcPr marL="50942" marR="4245" marT="424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42" marR="4245" marT="4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971">
                <a:tc>
                  <a:txBody>
                    <a:bodyPr/>
                    <a:lstStyle/>
                    <a:p>
                      <a:pPr algn="l" fontAlgn="b"/>
                      <a:endParaRPr lang="it-IT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45" marR="4245" marT="42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0942" marR="4245" marT="424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500" b="0" i="0" u="none" strike="noStrike">
                        <a:solidFill>
                          <a:srgbClr val="000000"/>
                        </a:solidFill>
                        <a:latin typeface="TimesNewRomanPSMT"/>
                      </a:endParaRPr>
                    </a:p>
                  </a:txBody>
                  <a:tcPr marL="50942" marR="4245" marT="42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97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WP3                                        Elettronica Analogica</a:t>
                      </a:r>
                    </a:p>
                  </a:txBody>
                  <a:tcPr marL="4245" marR="4245" marT="4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Responsabile </a:t>
                      </a:r>
                    </a:p>
                  </a:txBody>
                  <a:tcPr marL="4245" marR="4245" marT="4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 definire</a:t>
                      </a:r>
                    </a:p>
                  </a:txBody>
                  <a:tcPr marL="4245" marR="4245" marT="42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712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Descrizione puntuale delle attività previste  </a:t>
                      </a:r>
                    </a:p>
                  </a:txBody>
                  <a:tcPr marL="50942" marR="4245" marT="424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Sviluppo e confronto di diverse architetture dell'elettronica di very front end e di elettronica analogica in generale. Tecniche di ToT, ADC per la misura della carica.</a:t>
                      </a:r>
                    </a:p>
                  </a:txBody>
                  <a:tcPr marL="4245" marR="4245" marT="4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97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Milestone/Deliverables</a:t>
                      </a:r>
                    </a:p>
                  </a:txBody>
                  <a:tcPr marL="50942" marR="4245" marT="424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42" marR="4245" marT="4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971">
                <a:tc>
                  <a:txBody>
                    <a:bodyPr/>
                    <a:lstStyle/>
                    <a:p>
                      <a:pPr algn="l" fontAlgn="b"/>
                      <a:endParaRPr lang="it-IT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45" marR="4245" marT="42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0942" marR="4245" marT="424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500" b="0" i="0" u="none" strike="noStrike">
                        <a:solidFill>
                          <a:srgbClr val="000000"/>
                        </a:solidFill>
                        <a:latin typeface="TimesNewRomanPSMT"/>
                      </a:endParaRPr>
                    </a:p>
                  </a:txBody>
                  <a:tcPr marL="50942" marR="4245" marT="42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97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WP4                                                 Chip Integration                                                 </a:t>
                      </a:r>
                    </a:p>
                  </a:txBody>
                  <a:tcPr marL="4245" marR="4245" marT="4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Responsabile </a:t>
                      </a:r>
                    </a:p>
                  </a:txBody>
                  <a:tcPr marL="4245" marR="4245" marT="4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 definire</a:t>
                      </a:r>
                    </a:p>
                  </a:txBody>
                  <a:tcPr marL="4245" marR="4245" marT="42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82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Descrizione puntuale delle attività previste  </a:t>
                      </a:r>
                    </a:p>
                  </a:txBody>
                  <a:tcPr marL="50942" marR="4245" marT="424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Integrazione dei vari singoli compontenti in un chip completo. Metodologia di disegno e verifica, integrazione di elettronica analogica nel chip digitale. </a:t>
                      </a:r>
                    </a:p>
                  </a:txBody>
                  <a:tcPr marL="50942" marR="4245" marT="4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97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Milestone/Deliverables</a:t>
                      </a:r>
                    </a:p>
                  </a:txBody>
                  <a:tcPr marL="50942" marR="4245" marT="424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PADOVA</a:t>
                      </a:r>
                      <a:endParaRPr lang="it-IT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42" marR="4245" marT="4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Sviluppo temporale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2014 disegno, sottomissione, test di IP </a:t>
            </a:r>
            <a:r>
              <a:rPr lang="it-IT" sz="2400" dirty="0" err="1" smtClean="0"/>
              <a:t>blocks</a:t>
            </a:r>
            <a:r>
              <a:rPr lang="it-IT" sz="2400" dirty="0" smtClean="0"/>
              <a:t> analogici e digitali</a:t>
            </a:r>
          </a:p>
          <a:p>
            <a:r>
              <a:rPr lang="it-IT" sz="2400" dirty="0" smtClean="0"/>
              <a:t>2015 qualifica </a:t>
            </a:r>
            <a:r>
              <a:rPr lang="it-IT" sz="2400" dirty="0" err="1" smtClean="0"/>
              <a:t>radiation</a:t>
            </a:r>
            <a:r>
              <a:rPr lang="it-IT" sz="2400" dirty="0" smtClean="0"/>
              <a:t> </a:t>
            </a:r>
            <a:r>
              <a:rPr lang="it-IT" sz="2400" dirty="0" err="1" smtClean="0"/>
              <a:t>hardness</a:t>
            </a:r>
            <a:r>
              <a:rPr lang="it-IT" sz="2400" dirty="0" smtClean="0"/>
              <a:t> della tecnologia</a:t>
            </a:r>
          </a:p>
          <a:p>
            <a:pPr>
              <a:buNone/>
            </a:pPr>
            <a:r>
              <a:rPr lang="it-IT" sz="2400" dirty="0" smtClean="0"/>
              <a:t> </a:t>
            </a:r>
            <a:r>
              <a:rPr lang="it-IT" sz="2400" dirty="0" smtClean="0"/>
              <a:t>              design </a:t>
            </a:r>
            <a:r>
              <a:rPr lang="it-IT" sz="2400" dirty="0" err="1" smtClean="0"/>
              <a:t>methodology</a:t>
            </a:r>
            <a:r>
              <a:rPr lang="it-IT" sz="2400" dirty="0" smtClean="0"/>
              <a:t> &amp; </a:t>
            </a:r>
            <a:r>
              <a:rPr lang="it-IT" sz="2400" dirty="0" err="1" smtClean="0"/>
              <a:t>verification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high dense IC</a:t>
            </a:r>
          </a:p>
          <a:p>
            <a:pPr>
              <a:buNone/>
            </a:pPr>
            <a:r>
              <a:rPr lang="it-IT" sz="2400" dirty="0" smtClean="0"/>
              <a:t> </a:t>
            </a:r>
            <a:r>
              <a:rPr lang="it-IT" sz="2400" dirty="0" smtClean="0"/>
              <a:t>               ottimizzazione architettura digitale </a:t>
            </a:r>
          </a:p>
          <a:p>
            <a:pPr>
              <a:buNone/>
            </a:pPr>
            <a:r>
              <a:rPr lang="it-IT" sz="2400" dirty="0" smtClean="0"/>
              <a:t> </a:t>
            </a:r>
            <a:r>
              <a:rPr lang="it-IT" sz="2400" dirty="0" smtClean="0"/>
              <a:t>               architettura del </a:t>
            </a:r>
            <a:r>
              <a:rPr lang="it-IT" sz="2400" dirty="0" err="1" smtClean="0"/>
              <a:t>very</a:t>
            </a:r>
            <a:r>
              <a:rPr lang="it-IT" sz="2400" dirty="0" smtClean="0"/>
              <a:t> </a:t>
            </a:r>
            <a:r>
              <a:rPr lang="it-IT" sz="2400" dirty="0" err="1" smtClean="0"/>
              <a:t>front-end</a:t>
            </a:r>
            <a:r>
              <a:rPr lang="it-IT" sz="2400" dirty="0" smtClean="0"/>
              <a:t> analogico</a:t>
            </a:r>
          </a:p>
          <a:p>
            <a:r>
              <a:rPr lang="it-IT" sz="2400" dirty="0" smtClean="0"/>
              <a:t>2016  integrazione elettronica analogica</a:t>
            </a:r>
          </a:p>
          <a:p>
            <a:pPr>
              <a:buNone/>
            </a:pPr>
            <a:r>
              <a:rPr lang="it-IT" sz="2400" dirty="0" smtClean="0"/>
              <a:t>                </a:t>
            </a:r>
            <a:r>
              <a:rPr lang="it-IT" sz="2400" dirty="0" err="1" smtClean="0"/>
              <a:t>power</a:t>
            </a:r>
            <a:r>
              <a:rPr lang="it-IT" sz="2400" dirty="0" smtClean="0"/>
              <a:t> &amp; clock </a:t>
            </a:r>
            <a:r>
              <a:rPr lang="it-IT" sz="2400" dirty="0" err="1" smtClean="0"/>
              <a:t>distribution</a:t>
            </a:r>
            <a:endParaRPr lang="it-IT" sz="2400" dirty="0" smtClean="0"/>
          </a:p>
          <a:p>
            <a:pPr>
              <a:buNone/>
            </a:pPr>
            <a:r>
              <a:rPr lang="it-IT" sz="2400" dirty="0" smtClean="0"/>
              <a:t> </a:t>
            </a:r>
            <a:r>
              <a:rPr lang="it-IT" sz="2400" dirty="0" smtClean="0"/>
              <a:t>               primo prototipo con architettura semplificata              </a:t>
            </a:r>
            <a:endParaRPr lang="it-IT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Budget	(sui 3 anni)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it-IT" sz="2400" dirty="0" smtClean="0"/>
              <a:t>4 sottomissioni MWP (2014, 2x2015,2016)                 300 </a:t>
            </a:r>
            <a:r>
              <a:rPr lang="it-IT" sz="2400" dirty="0" err="1" smtClean="0"/>
              <a:t>ke</a:t>
            </a:r>
            <a:endParaRPr lang="it-IT" sz="2400" dirty="0" smtClean="0"/>
          </a:p>
          <a:p>
            <a:pPr lvl="1"/>
            <a:r>
              <a:rPr lang="it-IT" sz="2400" dirty="0" smtClean="0"/>
              <a:t>Studi </a:t>
            </a:r>
            <a:r>
              <a:rPr lang="it-IT" sz="2400" dirty="0" err="1" smtClean="0"/>
              <a:t>radiation</a:t>
            </a:r>
            <a:r>
              <a:rPr lang="it-IT" sz="2400" dirty="0" smtClean="0"/>
              <a:t> </a:t>
            </a:r>
            <a:r>
              <a:rPr lang="it-IT" sz="2400" dirty="0" err="1" smtClean="0"/>
              <a:t>hardness</a:t>
            </a:r>
            <a:r>
              <a:rPr lang="it-IT" sz="2400" dirty="0" smtClean="0"/>
              <a:t>                                                     75</a:t>
            </a:r>
          </a:p>
          <a:p>
            <a:pPr lvl="1"/>
            <a:r>
              <a:rPr lang="it-IT" sz="2400" dirty="0" smtClean="0"/>
              <a:t>Prototipo (2016)                                                        200-300</a:t>
            </a:r>
          </a:p>
          <a:p>
            <a:pPr lvl="1"/>
            <a:r>
              <a:rPr lang="it-IT" sz="2400" dirty="0" smtClean="0"/>
              <a:t>Elettronica per test                                                               75</a:t>
            </a:r>
          </a:p>
          <a:p>
            <a:pPr lvl="1"/>
            <a:r>
              <a:rPr lang="it-IT" sz="2400" dirty="0" smtClean="0"/>
              <a:t>Missioni                                                                                   60</a:t>
            </a:r>
            <a:endParaRPr lang="it-IT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" y="461963"/>
            <a:ext cx="791527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" y="461963"/>
            <a:ext cx="791527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456</Words>
  <Application>Microsoft Office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CHIPX65</vt:lpstr>
      <vt:lpstr>Motivazioni e  background</vt:lpstr>
      <vt:lpstr>Slide 3</vt:lpstr>
      <vt:lpstr>Slide 4</vt:lpstr>
      <vt:lpstr>Slide 5</vt:lpstr>
      <vt:lpstr>Sviluppo temporale</vt:lpstr>
      <vt:lpstr>Budget (sui 3 anni)</vt:lpstr>
      <vt:lpstr>Slide 8</vt:lpstr>
      <vt:lpstr>Slide 9</vt:lpstr>
      <vt:lpstr>Interessi di Padova </vt:lpstr>
      <vt:lpstr>Partecipazione di Padova</vt:lpstr>
      <vt:lpstr>Servizi </vt:lpstr>
    </vt:vector>
  </TitlesOfParts>
  <Company>INFN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CHIPX65</dc:title>
  <dc:creator>Sezione di Padova</dc:creator>
  <cp:lastModifiedBy>Sezione di Padova</cp:lastModifiedBy>
  <cp:revision>3</cp:revision>
  <dcterms:created xsi:type="dcterms:W3CDTF">2013-06-27T05:25:37Z</dcterms:created>
  <dcterms:modified xsi:type="dcterms:W3CDTF">2013-06-27T10:57:10Z</dcterms:modified>
</cp:coreProperties>
</file>