
<file path=[Content_Types].xml><?xml version="1.0" encoding="utf-8"?>
<Types xmlns="http://schemas.openxmlformats.org/package/2006/content-types">
  <Override PartName="/ppt/slides/slide18.xml" ContentType="application/vnd.openxmlformats-officedocument.presentationml.slide+xml"/>
  <Default Extension="pict" ContentType="image/pict"/>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theme/theme2.xml" ContentType="application/vnd.openxmlformats-officedocument.theme+xml"/>
  <Override PartName="/ppt/slideLayouts/slideLayout1.xml" ContentType="application/vnd.openxmlformats-officedocument.presentationml.slideLayout+xml"/>
  <Default Extension="jpeg" ContentType="image/jpeg"/>
  <Override PartName="/ppt/slides/slide22.xml" ContentType="application/vnd.openxmlformats-officedocument.presentationml.slide+xml"/>
  <Override PartName="/ppt/slides/slide30.xml" ContentType="application/vnd.openxmlformats-officedocument.presentationml.slide+xml"/>
  <Override PartName="/ppt/embeddings/Microsoft_Equation3.bin" ContentType="application/vnd.openxmlformats-officedocument.oleObject"/>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Default Extension="pdf" ContentType="application/pd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embeddings/Microsoft_Equation1.bin" ContentType="application/vnd.openxmlformats-officedocument.oleObject"/>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Default Extension="wmf" ContentType="image/x-wmf"/>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embeddings/Microsoft_Equation2.bin" ContentType="application/vnd.openxmlformats-officedocument.oleObject"/>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2"/>
  </p:notesMasterIdLst>
  <p:handoutMasterIdLst>
    <p:handoutMasterId r:id="rId43"/>
  </p:handoutMasterIdLst>
  <p:sldIdLst>
    <p:sldId id="257" r:id="rId2"/>
    <p:sldId id="258" r:id="rId3"/>
    <p:sldId id="292" r:id="rId4"/>
    <p:sldId id="314" r:id="rId5"/>
    <p:sldId id="315" r:id="rId6"/>
    <p:sldId id="309" r:id="rId7"/>
    <p:sldId id="308" r:id="rId8"/>
    <p:sldId id="301" r:id="rId9"/>
    <p:sldId id="293" r:id="rId10"/>
    <p:sldId id="294" r:id="rId11"/>
    <p:sldId id="317" r:id="rId12"/>
    <p:sldId id="295" r:id="rId13"/>
    <p:sldId id="319" r:id="rId14"/>
    <p:sldId id="296" r:id="rId15"/>
    <p:sldId id="297" r:id="rId16"/>
    <p:sldId id="298" r:id="rId17"/>
    <p:sldId id="259" r:id="rId18"/>
    <p:sldId id="260" r:id="rId19"/>
    <p:sldId id="300" r:id="rId20"/>
    <p:sldId id="318" r:id="rId21"/>
    <p:sldId id="261" r:id="rId22"/>
    <p:sldId id="262" r:id="rId23"/>
    <p:sldId id="263" r:id="rId24"/>
    <p:sldId id="264" r:id="rId25"/>
    <p:sldId id="265" r:id="rId26"/>
    <p:sldId id="266" r:id="rId27"/>
    <p:sldId id="267" r:id="rId28"/>
    <p:sldId id="268" r:id="rId29"/>
    <p:sldId id="272" r:id="rId30"/>
    <p:sldId id="273" r:id="rId31"/>
    <p:sldId id="275" r:id="rId32"/>
    <p:sldId id="277" r:id="rId33"/>
    <p:sldId id="280" r:id="rId34"/>
    <p:sldId id="283" r:id="rId35"/>
    <p:sldId id="285" r:id="rId36"/>
    <p:sldId id="307" r:id="rId37"/>
    <p:sldId id="287" r:id="rId38"/>
    <p:sldId id="288" r:id="rId39"/>
    <p:sldId id="289" r:id="rId40"/>
    <p:sldId id="290"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5620"/>
    <p:restoredTop sz="94660"/>
  </p:normalViewPr>
  <p:slideViewPr>
    <p:cSldViewPr snapToObjects="1" showGuides="1">
      <p:cViewPr>
        <p:scale>
          <a:sx n="100" d="100"/>
          <a:sy n="100" d="100"/>
        </p:scale>
        <p:origin x="-112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 Id="rId2"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EBCC99-77E3-A047-B1AA-A5164C73D571}" type="datetimeFigureOut">
              <a:rPr/>
              <a:pPr/>
              <a:t>5/29/13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507886-7D9A-BB49-A587-65D8F5812412}" type="slidenum">
              <a: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99E8F0-8892-8C49-8994-20107B9B3ACB}" type="datetimeFigureOut">
              <a:rPr/>
              <a:pPr/>
              <a:t>5/29/13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BB56A9-2952-5341-9412-E13A21FEDF6F}" type="slidenum">
              <a:rPr/>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B341AE-8BFE-5248-A703-39D5C5741964}" type="slidenum">
              <a:rPr lang="en-US"/>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Mettere</a:t>
            </a:r>
            <a:r>
              <a:rPr lang="en-US" dirty="0" smtClean="0"/>
              <a:t> </a:t>
            </a:r>
            <a:r>
              <a:rPr lang="en-US" dirty="0" err="1" smtClean="0"/>
              <a:t>l’altra</a:t>
            </a:r>
            <a:r>
              <a:rPr lang="en-US" dirty="0" smtClean="0"/>
              <a:t> </a:t>
            </a:r>
            <a:r>
              <a:rPr lang="en-US" dirty="0" err="1" smtClean="0"/>
              <a:t>figura</a:t>
            </a:r>
            <a:r>
              <a:rPr lang="en-US" baseline="0" dirty="0" smtClean="0"/>
              <a:t> per la </a:t>
            </a:r>
            <a:r>
              <a:rPr lang="en-US" baseline="0" dirty="0" err="1" smtClean="0"/>
              <a:t>riconstruzione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0D9C8F0-6E6A-A345-A75C-CF0BE5E509A2}"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A29DE0-1D45-C74B-B83B-A0D6801E8DDA}" type="datetime3">
              <a:rPr/>
              <a:pPr/>
              <a:t>May 29, 13</a:t>
            </a:fld>
            <a:endParaRPr lang="en-US"/>
          </a:p>
        </p:txBody>
      </p:sp>
      <p:sp>
        <p:nvSpPr>
          <p:cNvPr id="5" name="Footer Placeholder 4"/>
          <p:cNvSpPr>
            <a:spLocks noGrp="1"/>
          </p:cNvSpPr>
          <p:nvPr>
            <p:ph type="ftr" sz="quarter" idx="11"/>
          </p:nvPr>
        </p:nvSpPr>
        <p:spPr/>
        <p:txBody>
          <a:bodyPr/>
          <a:lstStyle/>
          <a:p>
            <a:r>
              <a:rPr lang="en-US"/>
              <a:t>XIX Canary Islands Winter School of Astrophysics</a:t>
            </a:r>
          </a:p>
        </p:txBody>
      </p:sp>
      <p:sp>
        <p:nvSpPr>
          <p:cNvPr id="6" name="Slide Number Placeholder 5"/>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99D265-CC65-894B-949B-745C668FCC4D}" type="datetime3">
              <a:rPr/>
              <a:pPr/>
              <a:t>May 29, 13</a:t>
            </a:fld>
            <a:endParaRPr lang="en-US"/>
          </a:p>
        </p:txBody>
      </p:sp>
      <p:sp>
        <p:nvSpPr>
          <p:cNvPr id="5" name="Footer Placeholder 4"/>
          <p:cNvSpPr>
            <a:spLocks noGrp="1"/>
          </p:cNvSpPr>
          <p:nvPr>
            <p:ph type="ftr" sz="quarter" idx="11"/>
          </p:nvPr>
        </p:nvSpPr>
        <p:spPr/>
        <p:txBody>
          <a:bodyPr/>
          <a:lstStyle/>
          <a:p>
            <a:r>
              <a:rPr lang="en-US"/>
              <a:t>XIX Canary Islands Winter School of Astrophysics</a:t>
            </a:r>
          </a:p>
        </p:txBody>
      </p:sp>
      <p:sp>
        <p:nvSpPr>
          <p:cNvPr id="6" name="Slide Number Placeholder 5"/>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48B18D-DC96-0148-BC77-3DF9274E1B4D}" type="datetime3">
              <a:rPr/>
              <a:pPr/>
              <a:t>May 29, 13</a:t>
            </a:fld>
            <a:endParaRPr lang="en-US"/>
          </a:p>
        </p:txBody>
      </p:sp>
      <p:sp>
        <p:nvSpPr>
          <p:cNvPr id="5" name="Footer Placeholder 4"/>
          <p:cNvSpPr>
            <a:spLocks noGrp="1"/>
          </p:cNvSpPr>
          <p:nvPr>
            <p:ph type="ftr" sz="quarter" idx="11"/>
          </p:nvPr>
        </p:nvSpPr>
        <p:spPr/>
        <p:txBody>
          <a:bodyPr/>
          <a:lstStyle/>
          <a:p>
            <a:r>
              <a:rPr lang="en-US"/>
              <a:t>XIX Canary Islands Winter School of Astrophysics</a:t>
            </a:r>
          </a:p>
        </p:txBody>
      </p:sp>
      <p:sp>
        <p:nvSpPr>
          <p:cNvPr id="6" name="Slide Number Placeholder 5"/>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E44EE-5113-2D4A-A27D-E317876D2618}" type="datetime3">
              <a:rPr/>
              <a:pPr/>
              <a:t>May 29, 13</a:t>
            </a:fld>
            <a:endParaRPr lang="en-US"/>
          </a:p>
        </p:txBody>
      </p:sp>
      <p:sp>
        <p:nvSpPr>
          <p:cNvPr id="5" name="Footer Placeholder 4"/>
          <p:cNvSpPr>
            <a:spLocks noGrp="1"/>
          </p:cNvSpPr>
          <p:nvPr>
            <p:ph type="ftr" sz="quarter" idx="11"/>
          </p:nvPr>
        </p:nvSpPr>
        <p:spPr/>
        <p:txBody>
          <a:bodyPr/>
          <a:lstStyle/>
          <a:p>
            <a:r>
              <a:rPr lang="en-US"/>
              <a:t>XIX Canary Islands Winter School of Astrophysics</a:t>
            </a:r>
          </a:p>
        </p:txBody>
      </p:sp>
      <p:sp>
        <p:nvSpPr>
          <p:cNvPr id="6" name="Slide Number Placeholder 5"/>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162DAD-478F-E446-B0CE-7F4B4506BC58}" type="datetime3">
              <a:rPr/>
              <a:pPr/>
              <a:t>May 29, 13</a:t>
            </a:fld>
            <a:endParaRPr lang="en-US"/>
          </a:p>
        </p:txBody>
      </p:sp>
      <p:sp>
        <p:nvSpPr>
          <p:cNvPr id="5" name="Footer Placeholder 4"/>
          <p:cNvSpPr>
            <a:spLocks noGrp="1"/>
          </p:cNvSpPr>
          <p:nvPr>
            <p:ph type="ftr" sz="quarter" idx="11"/>
          </p:nvPr>
        </p:nvSpPr>
        <p:spPr/>
        <p:txBody>
          <a:bodyPr/>
          <a:lstStyle/>
          <a:p>
            <a:r>
              <a:rPr lang="en-US"/>
              <a:t>XIX Canary Islands Winter School of Astrophysics</a:t>
            </a:r>
          </a:p>
        </p:txBody>
      </p:sp>
      <p:sp>
        <p:nvSpPr>
          <p:cNvPr id="6" name="Slide Number Placeholder 5"/>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BEE00B-5D7A-6A43-BC9D-7B74ED1ECEE4}" type="datetime3">
              <a:rPr/>
              <a:pPr/>
              <a:t>May 29, 13</a:t>
            </a:fld>
            <a:endParaRPr lang="en-US"/>
          </a:p>
        </p:txBody>
      </p:sp>
      <p:sp>
        <p:nvSpPr>
          <p:cNvPr id="6" name="Footer Placeholder 5"/>
          <p:cNvSpPr>
            <a:spLocks noGrp="1"/>
          </p:cNvSpPr>
          <p:nvPr>
            <p:ph type="ftr" sz="quarter" idx="11"/>
          </p:nvPr>
        </p:nvSpPr>
        <p:spPr/>
        <p:txBody>
          <a:bodyPr/>
          <a:lstStyle/>
          <a:p>
            <a:r>
              <a:rPr lang="en-US"/>
              <a:t>XIX Canary Islands Winter School of Astrophysics</a:t>
            </a:r>
          </a:p>
        </p:txBody>
      </p:sp>
      <p:sp>
        <p:nvSpPr>
          <p:cNvPr id="7" name="Slide Number Placeholder 6"/>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B97AB8-194F-DB40-B150-50FB884E6323}" type="datetime3">
              <a:rPr/>
              <a:pPr/>
              <a:t>May 29, 13</a:t>
            </a:fld>
            <a:endParaRPr lang="en-US"/>
          </a:p>
        </p:txBody>
      </p:sp>
      <p:sp>
        <p:nvSpPr>
          <p:cNvPr id="8" name="Footer Placeholder 7"/>
          <p:cNvSpPr>
            <a:spLocks noGrp="1"/>
          </p:cNvSpPr>
          <p:nvPr>
            <p:ph type="ftr" sz="quarter" idx="11"/>
          </p:nvPr>
        </p:nvSpPr>
        <p:spPr/>
        <p:txBody>
          <a:bodyPr/>
          <a:lstStyle/>
          <a:p>
            <a:r>
              <a:rPr lang="en-US"/>
              <a:t>XIX Canary Islands Winter School of Astrophysics</a:t>
            </a:r>
          </a:p>
        </p:txBody>
      </p:sp>
      <p:sp>
        <p:nvSpPr>
          <p:cNvPr id="9" name="Slide Number Placeholder 8"/>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A6565B-E6C9-F342-A1BB-E3A9F94C1D9B}" type="datetime3">
              <a:rPr/>
              <a:pPr/>
              <a:t>May 29, 13</a:t>
            </a:fld>
            <a:endParaRPr lang="en-US"/>
          </a:p>
        </p:txBody>
      </p:sp>
      <p:sp>
        <p:nvSpPr>
          <p:cNvPr id="4" name="Footer Placeholder 3"/>
          <p:cNvSpPr>
            <a:spLocks noGrp="1"/>
          </p:cNvSpPr>
          <p:nvPr>
            <p:ph type="ftr" sz="quarter" idx="11"/>
          </p:nvPr>
        </p:nvSpPr>
        <p:spPr/>
        <p:txBody>
          <a:bodyPr/>
          <a:lstStyle/>
          <a:p>
            <a:r>
              <a:rPr lang="en-US"/>
              <a:t>XIX Canary Islands Winter School of Astrophysics</a:t>
            </a:r>
          </a:p>
        </p:txBody>
      </p:sp>
      <p:sp>
        <p:nvSpPr>
          <p:cNvPr id="5" name="Slide Number Placeholder 4"/>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23D2F-703B-034F-BAF7-42A0023B5065}" type="datetime3">
              <a:rPr/>
              <a:pPr/>
              <a:t>May 29, 13</a:t>
            </a:fld>
            <a:endParaRPr lang="en-US"/>
          </a:p>
        </p:txBody>
      </p:sp>
      <p:sp>
        <p:nvSpPr>
          <p:cNvPr id="3" name="Footer Placeholder 2"/>
          <p:cNvSpPr>
            <a:spLocks noGrp="1"/>
          </p:cNvSpPr>
          <p:nvPr>
            <p:ph type="ftr" sz="quarter" idx="11"/>
          </p:nvPr>
        </p:nvSpPr>
        <p:spPr/>
        <p:txBody>
          <a:bodyPr/>
          <a:lstStyle/>
          <a:p>
            <a:r>
              <a:rPr lang="en-US"/>
              <a:t>XIX Canary Islands Winter School of Astrophysics</a:t>
            </a:r>
          </a:p>
        </p:txBody>
      </p:sp>
      <p:sp>
        <p:nvSpPr>
          <p:cNvPr id="4" name="Slide Number Placeholder 3"/>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F45E63-88F9-FD49-BCCE-C73EEB798A02}" type="datetime3">
              <a:rPr/>
              <a:pPr/>
              <a:t>May 29, 13</a:t>
            </a:fld>
            <a:endParaRPr lang="en-US"/>
          </a:p>
        </p:txBody>
      </p:sp>
      <p:sp>
        <p:nvSpPr>
          <p:cNvPr id="6" name="Footer Placeholder 5"/>
          <p:cNvSpPr>
            <a:spLocks noGrp="1"/>
          </p:cNvSpPr>
          <p:nvPr>
            <p:ph type="ftr" sz="quarter" idx="11"/>
          </p:nvPr>
        </p:nvSpPr>
        <p:spPr/>
        <p:txBody>
          <a:bodyPr/>
          <a:lstStyle/>
          <a:p>
            <a:r>
              <a:rPr lang="en-US"/>
              <a:t>XIX Canary Islands Winter School of Astrophysics</a:t>
            </a:r>
          </a:p>
        </p:txBody>
      </p:sp>
      <p:sp>
        <p:nvSpPr>
          <p:cNvPr id="7" name="Slide Number Placeholder 6"/>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36FFE2-8D8F-2344-9D32-CA66289D3AAE}" type="datetime3">
              <a:rPr/>
              <a:pPr/>
              <a:t>May 29, 13</a:t>
            </a:fld>
            <a:endParaRPr lang="en-US"/>
          </a:p>
        </p:txBody>
      </p:sp>
      <p:sp>
        <p:nvSpPr>
          <p:cNvPr id="6" name="Footer Placeholder 5"/>
          <p:cNvSpPr>
            <a:spLocks noGrp="1"/>
          </p:cNvSpPr>
          <p:nvPr>
            <p:ph type="ftr" sz="quarter" idx="11"/>
          </p:nvPr>
        </p:nvSpPr>
        <p:spPr/>
        <p:txBody>
          <a:bodyPr/>
          <a:lstStyle/>
          <a:p>
            <a:r>
              <a:rPr lang="en-US"/>
              <a:t>XIX Canary Islands Winter School of Astrophysics</a:t>
            </a:r>
          </a:p>
        </p:txBody>
      </p:sp>
      <p:sp>
        <p:nvSpPr>
          <p:cNvPr id="7" name="Slide Number Placeholder 6"/>
          <p:cNvSpPr>
            <a:spLocks noGrp="1"/>
          </p:cNvSpPr>
          <p:nvPr>
            <p:ph type="sldNum" sz="quarter" idx="12"/>
          </p:nvPr>
        </p:nvSpPr>
        <p:spPr/>
        <p:txBody>
          <a:bodyPr/>
          <a:lstStyle/>
          <a:p>
            <a:fld id="{184ED86B-CE57-D440-B877-7F93B341CEA1}"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A766F-F4D3-6E49-A2BF-BE20A0A3AC6C}" type="datetime3">
              <a:rPr/>
              <a:pPr/>
              <a:t>May 29, 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XIX Canary Islands Winter School of Astrophysics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ED86B-CE57-D440-B877-7F93B341CEA1}"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4.xml"/><Relationship Id="rId3" Type="http://schemas.openxmlformats.org/officeDocument/2006/relationships/oleObject" Target="../embeddings/Microsoft_Equation3.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image" Target="../media/image18.png"/><Relationship Id="rId20" Type="http://schemas.openxmlformats.org/officeDocument/2006/relationships/image" Target="../media/image20.pdf"/><Relationship Id="rId21" Type="http://schemas.openxmlformats.org/officeDocument/2006/relationships/image" Target="../media/image301.png"/><Relationship Id="rId22" Type="http://schemas.openxmlformats.org/officeDocument/2006/relationships/image" Target="../media/image21.pdf"/><Relationship Id="rId23" Type="http://schemas.openxmlformats.org/officeDocument/2006/relationships/image" Target="../media/image321.png"/><Relationship Id="rId24" Type="http://schemas.openxmlformats.org/officeDocument/2006/relationships/image" Target="../media/image22.pdf"/><Relationship Id="rId25" Type="http://schemas.openxmlformats.org/officeDocument/2006/relationships/image" Target="../media/image341.png"/><Relationship Id="rId10" Type="http://schemas.openxmlformats.org/officeDocument/2006/relationships/image" Target="../media/image15.pdf"/><Relationship Id="rId11" Type="http://schemas.openxmlformats.org/officeDocument/2006/relationships/image" Target="../media/image20.png"/><Relationship Id="rId12" Type="http://schemas.openxmlformats.org/officeDocument/2006/relationships/image" Target="../media/image16.pdf"/><Relationship Id="rId13" Type="http://schemas.openxmlformats.org/officeDocument/2006/relationships/image" Target="../media/image22.png"/><Relationship Id="rId14" Type="http://schemas.openxmlformats.org/officeDocument/2006/relationships/image" Target="../media/image17.pdf"/><Relationship Id="rId15" Type="http://schemas.openxmlformats.org/officeDocument/2006/relationships/image" Target="../media/image241.png"/><Relationship Id="rId16" Type="http://schemas.openxmlformats.org/officeDocument/2006/relationships/image" Target="../media/image18.pdf"/><Relationship Id="rId17" Type="http://schemas.openxmlformats.org/officeDocument/2006/relationships/image" Target="../media/image261.png"/><Relationship Id="rId18" Type="http://schemas.openxmlformats.org/officeDocument/2006/relationships/image" Target="../media/image19.pdf"/><Relationship Id="rId19" Type="http://schemas.openxmlformats.org/officeDocument/2006/relationships/image" Target="../media/image281.png"/><Relationship Id="rId1" Type="http://schemas.openxmlformats.org/officeDocument/2006/relationships/slideLayout" Target="../slideLayouts/slideLayout7.xml"/><Relationship Id="rId2" Type="http://schemas.openxmlformats.org/officeDocument/2006/relationships/image" Target="../media/image11.pdf"/><Relationship Id="rId3" Type="http://schemas.openxmlformats.org/officeDocument/2006/relationships/image" Target="../media/image12.png"/><Relationship Id="rId4" Type="http://schemas.openxmlformats.org/officeDocument/2006/relationships/image" Target="../media/image12.pdf"/><Relationship Id="rId5" Type="http://schemas.openxmlformats.org/officeDocument/2006/relationships/image" Target="../media/image14.png"/><Relationship Id="rId6" Type="http://schemas.openxmlformats.org/officeDocument/2006/relationships/image" Target="../media/image13.pdf"/><Relationship Id="rId7" Type="http://schemas.openxmlformats.org/officeDocument/2006/relationships/image" Target="../media/image16.png"/><Relationship Id="rId8" Type="http://schemas.openxmlformats.org/officeDocument/2006/relationships/image" Target="../media/image14.pd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10512" y="838200"/>
            <a:ext cx="9154512" cy="4500662"/>
          </a:xfrm>
        </p:spPr>
        <p:txBody>
          <a:bodyPr>
            <a:normAutofit/>
          </a:bodyPr>
          <a:lstStyle/>
          <a:p>
            <a:pPr eaLnBrk="1" hangingPunct="1"/>
            <a:r>
              <a:rPr lang="en-GB" b="1" i="1" dirty="0" smtClean="0">
                <a:solidFill>
                  <a:schemeClr val="tx1"/>
                </a:solidFill>
                <a:latin typeface="Gulim" pitchFamily="34" charset="-127"/>
                <a:ea typeface="Gulim" pitchFamily="34" charset="-127"/>
              </a:rPr>
              <a:t>Planck</a:t>
            </a:r>
            <a:r>
              <a:rPr lang="en-GB" b="1" dirty="0" smtClean="0">
                <a:solidFill>
                  <a:schemeClr val="tx1"/>
                </a:solidFill>
                <a:latin typeface="Gulim" pitchFamily="34" charset="-127"/>
                <a:ea typeface="Gulim" pitchFamily="34" charset="-127"/>
              </a:rPr>
              <a:t> Constraints </a:t>
            </a:r>
            <a:br>
              <a:rPr lang="en-GB" b="1" dirty="0" smtClean="0">
                <a:solidFill>
                  <a:schemeClr val="tx1"/>
                </a:solidFill>
                <a:latin typeface="Gulim" pitchFamily="34" charset="-127"/>
                <a:ea typeface="Gulim" pitchFamily="34" charset="-127"/>
              </a:rPr>
            </a:br>
            <a:r>
              <a:rPr lang="en-GB" b="1" dirty="0" smtClean="0">
                <a:solidFill>
                  <a:schemeClr val="tx1"/>
                </a:solidFill>
                <a:latin typeface="Gulim" pitchFamily="34" charset="-127"/>
                <a:ea typeface="Gulim" pitchFamily="34" charset="-127"/>
              </a:rPr>
              <a:t>on the Physics </a:t>
            </a:r>
            <a:br>
              <a:rPr lang="en-GB" b="1" dirty="0" smtClean="0">
                <a:solidFill>
                  <a:schemeClr val="tx1"/>
                </a:solidFill>
                <a:latin typeface="Gulim" pitchFamily="34" charset="-127"/>
                <a:ea typeface="Gulim" pitchFamily="34" charset="-127"/>
              </a:rPr>
            </a:br>
            <a:r>
              <a:rPr lang="en-GB" b="1" dirty="0" smtClean="0">
                <a:solidFill>
                  <a:schemeClr val="tx1"/>
                </a:solidFill>
                <a:latin typeface="Gulim" pitchFamily="34" charset="-127"/>
                <a:ea typeface="Gulim" pitchFamily="34" charset="-127"/>
              </a:rPr>
              <a:t>of the Early Universe</a:t>
            </a:r>
            <a:r>
              <a:rPr lang="en-GB" sz="4800" b="1" dirty="0" smtClean="0">
                <a:solidFill>
                  <a:schemeClr val="tx1"/>
                </a:solidFill>
                <a:latin typeface="Gulim" pitchFamily="34" charset="-127"/>
                <a:ea typeface="Gulim" pitchFamily="34" charset="-127"/>
              </a:rPr>
              <a:t/>
            </a:r>
            <a:br>
              <a:rPr lang="en-GB" sz="4800" b="1" dirty="0" smtClean="0">
                <a:solidFill>
                  <a:schemeClr val="tx1"/>
                </a:solidFill>
                <a:latin typeface="Gulim" pitchFamily="34" charset="-127"/>
                <a:ea typeface="Gulim" pitchFamily="34" charset="-127"/>
              </a:rPr>
            </a:br>
            <a:endParaRPr lang="en-US" sz="3200" dirty="0" smtClean="0"/>
          </a:p>
        </p:txBody>
      </p:sp>
      <p:sp>
        <p:nvSpPr>
          <p:cNvPr id="5123" name="Subtitle 2"/>
          <p:cNvSpPr>
            <a:spLocks noGrp="1"/>
          </p:cNvSpPr>
          <p:nvPr>
            <p:ph type="subTitle" idx="1"/>
          </p:nvPr>
        </p:nvSpPr>
        <p:spPr>
          <a:xfrm>
            <a:off x="3276600" y="4808004"/>
            <a:ext cx="5410200" cy="1592796"/>
          </a:xfrm>
        </p:spPr>
        <p:txBody>
          <a:bodyPr>
            <a:normAutofit fontScale="40000" lnSpcReduction="20000"/>
          </a:bodyPr>
          <a:lstStyle/>
          <a:p>
            <a:pPr algn="r" eaLnBrk="1" hangingPunct="1"/>
            <a:r>
              <a:rPr lang="en-GB" sz="3636" dirty="0">
                <a:solidFill>
                  <a:srgbClr val="FF0000"/>
                </a:solidFill>
              </a:rPr>
              <a:t>Sabino Matarrese</a:t>
            </a:r>
            <a:endParaRPr lang="en-GB" sz="3636" dirty="0" smtClean="0">
              <a:solidFill>
                <a:srgbClr val="FF0000"/>
              </a:solidFill>
            </a:endParaRPr>
          </a:p>
          <a:p>
            <a:pPr algn="r" eaLnBrk="1" hangingPunct="1"/>
            <a:r>
              <a:rPr lang="en-GB" sz="3636" dirty="0" smtClean="0">
                <a:solidFill>
                  <a:srgbClr val="FF0000"/>
                </a:solidFill>
              </a:rPr>
              <a:t>Physics &amp; Astronomy Dept. “G. Galilei”, Padova University </a:t>
            </a:r>
          </a:p>
          <a:p>
            <a:pPr algn="r" eaLnBrk="1" hangingPunct="1"/>
            <a:r>
              <a:rPr lang="en-GB" sz="3636" dirty="0" smtClean="0">
                <a:solidFill>
                  <a:srgbClr val="FF0000"/>
                </a:solidFill>
              </a:rPr>
              <a:t>INFN  Sezione di Padova </a:t>
            </a:r>
            <a:endParaRPr lang="en-US" sz="3636" dirty="0" smtClean="0">
              <a:solidFill>
                <a:srgbClr val="FF0000"/>
              </a:solidFill>
            </a:endParaRPr>
          </a:p>
          <a:p>
            <a:pPr algn="r" eaLnBrk="1" hangingPunct="1"/>
            <a:r>
              <a:rPr lang="en-US" sz="3636" dirty="0" smtClean="0">
                <a:solidFill>
                  <a:srgbClr val="FF0000"/>
                </a:solidFill>
              </a:rPr>
              <a:t>Padova – </a:t>
            </a:r>
            <a:r>
              <a:rPr lang="en-GB" sz="3636" dirty="0" smtClean="0">
                <a:solidFill>
                  <a:srgbClr val="FF0000"/>
                </a:solidFill>
              </a:rPr>
              <a:t>Italy</a:t>
            </a:r>
          </a:p>
          <a:p>
            <a:pPr algn="r" eaLnBrk="1" hangingPunct="1"/>
            <a:r>
              <a:rPr lang="en-GB" sz="3636" u="sng" dirty="0" smtClean="0">
                <a:solidFill>
                  <a:schemeClr val="tx1"/>
                </a:solidFill>
              </a:rPr>
              <a:t>on behalf of the </a:t>
            </a:r>
            <a:r>
              <a:rPr lang="en-GB" sz="3636" i="1" u="sng" dirty="0" smtClean="0">
                <a:solidFill>
                  <a:schemeClr val="tx1"/>
                </a:solidFill>
              </a:rPr>
              <a:t>Planck</a:t>
            </a:r>
            <a:r>
              <a:rPr lang="en-GB" sz="3636" u="sng" dirty="0" smtClean="0">
                <a:solidFill>
                  <a:schemeClr val="tx1"/>
                </a:solidFill>
              </a:rPr>
              <a:t> collaboration</a:t>
            </a:r>
          </a:p>
          <a:p>
            <a:pPr algn="r" eaLnBrk="1" hangingPunct="1"/>
            <a:endParaRPr lang="en-GB" i="1" dirty="0" smtClean="0"/>
          </a:p>
          <a:p>
            <a:pPr algn="r" eaLnBrk="1" hangingPunct="1"/>
            <a:r>
              <a:rPr lang="en-GB" dirty="0" smtClean="0"/>
              <a:t> </a:t>
            </a:r>
          </a:p>
        </p:txBody>
      </p:sp>
      <p:pic>
        <p:nvPicPr>
          <p:cNvPr id="6" name="Picture 3" descr="02_logo_grey.bmp"/>
          <p:cNvPicPr>
            <a:picLocks noChangeAspect="1"/>
          </p:cNvPicPr>
          <p:nvPr/>
        </p:nvPicPr>
        <p:blipFill>
          <a:blip r:embed="rId2"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4000" y="116632"/>
            <a:ext cx="1335088" cy="4810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7" name="Picture 12" descr="HFI-Anglais-grand.png"/>
          <p:cNvPicPr>
            <a:picLocks noChangeAspect="1"/>
          </p:cNvPicPr>
          <p:nvPr/>
        </p:nvPicPr>
        <p:blipFill rotWithShape="1">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 b="6197"/>
          <a:stretch/>
        </p:blipFill>
        <p:spPr bwMode="auto">
          <a:xfrm>
            <a:off x="40468" y="6167996"/>
            <a:ext cx="949325" cy="655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13" descr="LFI_LOGO_transp.png"/>
          <p:cNvPicPr>
            <a:picLocks noChangeAspect="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43608" y="6165761"/>
            <a:ext cx="719138" cy="614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9" name="TextBox 8"/>
          <p:cNvSpPr txBox="1"/>
          <p:nvPr/>
        </p:nvSpPr>
        <p:spPr>
          <a:xfrm>
            <a:off x="2286000" y="838200"/>
            <a:ext cx="4608954" cy="369332"/>
          </a:xfrm>
          <a:prstGeom prst="rect">
            <a:avLst/>
          </a:prstGeom>
          <a:noFill/>
        </p:spPr>
        <p:txBody>
          <a:bodyPr wrap="none" rtlCol="0">
            <a:spAutoFit/>
          </a:bodyPr>
          <a:lstStyle/>
          <a:p>
            <a:r>
              <a:rPr lang="en-US" b="1"/>
              <a:t>Laboratori Nazionali di Frascati, 29</a:t>
            </a:r>
            <a:r>
              <a:rPr lang="en-US" b="1" baseline="30000"/>
              <a:t>th</a:t>
            </a:r>
            <a:r>
              <a:rPr lang="en-US" b="1"/>
              <a:t> May 2013</a:t>
            </a:r>
          </a:p>
        </p:txBody>
      </p:sp>
      <p:sp>
        <p:nvSpPr>
          <p:cNvPr id="11" name="TextBox 10"/>
          <p:cNvSpPr txBox="1"/>
          <p:nvPr/>
        </p:nvSpPr>
        <p:spPr>
          <a:xfrm>
            <a:off x="2616042" y="4191000"/>
            <a:ext cx="3937158" cy="369332"/>
          </a:xfrm>
          <a:prstGeom prst="rect">
            <a:avLst/>
          </a:prstGeom>
          <a:noFill/>
        </p:spPr>
        <p:txBody>
          <a:bodyPr wrap="none" rtlCol="0">
            <a:spAutoFit/>
          </a:bodyPr>
          <a:lstStyle/>
          <a:p>
            <a:r>
              <a:rPr lang="en-US" smtClean="0"/>
              <a:t>arXiv:1303.5082v1 &amp; arXiv:1303.5084v1 </a:t>
            </a:r>
            <a:r>
              <a:rPr lang="en-US"/>
              <a:t> </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253762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Tensor-mode power-spectrum</a:t>
            </a:r>
          </a:p>
        </p:txBody>
      </p:sp>
      <p:sp>
        <p:nvSpPr>
          <p:cNvPr id="3" name="Content Placeholder 2"/>
          <p:cNvSpPr>
            <a:spLocks noGrp="1"/>
          </p:cNvSpPr>
          <p:nvPr>
            <p:ph idx="1"/>
          </p:nvPr>
        </p:nvSpPr>
        <p:spPr>
          <a:xfrm>
            <a:off x="457200" y="1447800"/>
            <a:ext cx="8229600" cy="4525963"/>
          </a:xfrm>
        </p:spPr>
        <p:txBody>
          <a:bodyPr>
            <a:normAutofit fontScale="77500" lnSpcReduction="20000"/>
          </a:bodyPr>
          <a:lstStyle/>
          <a:p>
            <a:r>
              <a:rPr lang="en-US" smtClean="0"/>
              <a:t>The</a:t>
            </a:r>
            <a:r>
              <a:rPr lang="en-US" i="1" smtClean="0"/>
              <a:t> Planck</a:t>
            </a:r>
            <a:r>
              <a:rPr lang="en-US" smtClean="0"/>
              <a:t> analysis also considers extended models with a significant amplitude of primordial gravitational waves (tensor modes) with  (dimensionless) tensor mode spectrum parameterized as a power-law with </a:t>
            </a:r>
          </a:p>
          <a:p>
            <a:endParaRPr lang="en-US" smtClean="0"/>
          </a:p>
          <a:p>
            <a:endParaRPr lang="en-US" smtClean="0"/>
          </a:p>
          <a:p>
            <a:endParaRPr lang="en-US" smtClean="0"/>
          </a:p>
          <a:p>
            <a:r>
              <a:rPr lang="en-US" smtClean="0"/>
              <a:t>We define r</a:t>
            </a:r>
            <a:r>
              <a:rPr lang="en-US" baseline="-25000" smtClean="0"/>
              <a:t>0.05</a:t>
            </a:r>
            <a:r>
              <a:rPr lang="en-US" smtClean="0"/>
              <a:t> = A</a:t>
            </a:r>
            <a:r>
              <a:rPr lang="en-US" baseline="-25000" smtClean="0"/>
              <a:t>t</a:t>
            </a:r>
            <a:r>
              <a:rPr lang="en-US" smtClean="0"/>
              <a:t>/A</a:t>
            </a:r>
            <a:r>
              <a:rPr lang="en-US" baseline="-25000" smtClean="0"/>
              <a:t>s</a:t>
            </a:r>
            <a:r>
              <a:rPr lang="en-US" smtClean="0"/>
              <a:t>, the primordial tensor-to-scalar ratio at k = k</a:t>
            </a:r>
            <a:r>
              <a:rPr lang="en-US" baseline="-25000" smtClean="0"/>
              <a:t>0</a:t>
            </a:r>
            <a:r>
              <a:rPr lang="en-US" smtClean="0"/>
              <a:t>. Our constraints are only weakly sensitive to the tensor spectral index, n</a:t>
            </a:r>
            <a:r>
              <a:rPr lang="en-US" baseline="-25000" smtClean="0"/>
              <a:t>t</a:t>
            </a:r>
            <a:r>
              <a:rPr lang="en-US" smtClean="0"/>
              <a:t> (assumed to be close to zero), and we adopt the theoretically motivated single-field inflation consistency relation n</a:t>
            </a:r>
            <a:r>
              <a:rPr lang="en-US" baseline="-25000" smtClean="0"/>
              <a:t>t</a:t>
            </a:r>
            <a:r>
              <a:rPr lang="en-US" smtClean="0"/>
              <a:t> = - r</a:t>
            </a:r>
            <a:r>
              <a:rPr lang="en-US" baseline="-25000" smtClean="0"/>
              <a:t>0.05</a:t>
            </a:r>
            <a:r>
              <a:rPr lang="en-US" smtClean="0"/>
              <a:t>/8, rather than varying n</a:t>
            </a:r>
            <a:r>
              <a:rPr lang="en-US" baseline="-25000" smtClean="0"/>
              <a:t>t</a:t>
            </a:r>
            <a:r>
              <a:rPr lang="en-US" smtClean="0"/>
              <a:t> independently.</a:t>
            </a:r>
          </a:p>
          <a:p>
            <a:endParaRPr lang="en-US" smtClean="0"/>
          </a:p>
          <a:p>
            <a:endParaRPr lang="en-US"/>
          </a:p>
        </p:txBody>
      </p:sp>
      <p:pic>
        <p:nvPicPr>
          <p:cNvPr id="4" name="Picture 3"/>
          <p:cNvPicPr>
            <a:picLocks noChangeAspect="1"/>
          </p:cNvPicPr>
          <p:nvPr/>
        </p:nvPicPr>
        <p:blipFill>
          <a:blip r:embed="rId2"/>
          <a:stretch>
            <a:fillRect/>
          </a:stretch>
        </p:blipFill>
        <p:spPr>
          <a:xfrm>
            <a:off x="3505200" y="2743200"/>
            <a:ext cx="2133600" cy="1155700"/>
          </a:xfrm>
          <a:prstGeom prst="rect">
            <a:avLst/>
          </a:prstGeom>
        </p:spPr>
      </p:pic>
    </p:spTree>
  </p:cSld>
  <p:clrMapOvr>
    <a:masterClrMapping/>
  </p:clrMapOvr>
  <mc:AlternateContent xmlns:mp="http://schemas.microsoft.com/office/mac/powerpoint/2008/main">
    <mc:Choice Requires="mp">
      <mp:transition spd="slow">
        <mp:cube dir="r"/>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cover dir="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807659"/>
            <a:ext cx="7880544" cy="4728389"/>
          </a:xfrm>
          <a:prstGeom prst="rect">
            <a:avLst/>
          </a:prstGeom>
        </p:spPr>
      </p:pic>
      <p:sp>
        <p:nvSpPr>
          <p:cNvPr id="5" name="TextBox 4"/>
          <p:cNvSpPr txBox="1"/>
          <p:nvPr/>
        </p:nvSpPr>
        <p:spPr>
          <a:xfrm>
            <a:off x="304800" y="5536049"/>
            <a:ext cx="8610600" cy="1169551"/>
          </a:xfrm>
          <a:prstGeom prst="rect">
            <a:avLst/>
          </a:prstGeom>
          <a:noFill/>
        </p:spPr>
        <p:txBody>
          <a:bodyPr wrap="square" rtlCol="0">
            <a:spAutoFit/>
          </a:bodyPr>
          <a:lstStyle/>
          <a:p>
            <a:pPr algn="just"/>
            <a:r>
              <a:rPr lang="en-US" sz="1400" smtClean="0"/>
              <a:t>The temperature angular power spectrum (l(l + 1)C</a:t>
            </a:r>
            <a:r>
              <a:rPr lang="en-US" sz="1400" baseline="-25000" smtClean="0"/>
              <a:t>l</a:t>
            </a:r>
            <a:r>
              <a:rPr lang="en-US" sz="1400" smtClean="0"/>
              <a:t>/2π) of the primary CMB from Planck, showing a precise measurement of 7 acoustic peaks, well fit by a simple 6-parameter ΛCDM model [Planck+WP+highL]. The shaded area around the best-fit curve represents cosmic variance, including sky cut. The error bars on individual points also include cosmic variance. The horizontal axis is logarithmic up to l = 50, and linear beyond. The measured spectrum here is the same as the previous figure, rebinned to show better the low-l region.</a:t>
            </a:r>
            <a:endParaRPr lang="en-US" sz="1400"/>
          </a:p>
        </p:txBody>
      </p:sp>
      <p:sp>
        <p:nvSpPr>
          <p:cNvPr id="6" name="Title 5"/>
          <p:cNvSpPr>
            <a:spLocks noGrp="1"/>
          </p:cNvSpPr>
          <p:nvPr>
            <p:ph type="title"/>
          </p:nvPr>
        </p:nvSpPr>
        <p:spPr>
          <a:xfrm>
            <a:off x="457200" y="-152400"/>
            <a:ext cx="8229600" cy="1143000"/>
          </a:xfrm>
        </p:spPr>
        <p:txBody>
          <a:bodyPr>
            <a:normAutofit/>
          </a:bodyPr>
          <a:lstStyle/>
          <a:p>
            <a:r>
              <a:rPr lang="en-US" sz="3200"/>
              <a:t>The </a:t>
            </a:r>
            <a:r>
              <a:rPr lang="en-US" sz="3200" i="1"/>
              <a:t>Planck</a:t>
            </a:r>
            <a:r>
              <a:rPr lang="en-US" sz="3200"/>
              <a:t> angular power-spectrum</a:t>
            </a:r>
          </a:p>
        </p:txBody>
      </p:sp>
    </p:spTree>
  </p:cSld>
  <p:clrMapOvr>
    <a:masterClrMapping/>
  </p:clrMapOvr>
  <mc:AlternateContent xmlns:mp="http://schemas.microsoft.com/office/mac/powerpoint/2008/main">
    <mc:Choice Requires="mp">
      <mp:transition spd="slow">
        <mp:cube dir="r"/>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slow">
        <p:cover dir="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Initial (inflationary) conditions</a:t>
            </a:r>
          </a:p>
        </p:txBody>
      </p:sp>
      <p:sp>
        <p:nvSpPr>
          <p:cNvPr id="3" name="Content Placeholder 2"/>
          <p:cNvSpPr>
            <a:spLocks noGrp="1"/>
          </p:cNvSpPr>
          <p:nvPr>
            <p:ph idx="1"/>
          </p:nvPr>
        </p:nvSpPr>
        <p:spPr/>
        <p:txBody>
          <a:bodyPr>
            <a:normAutofit fontScale="70000" lnSpcReduction="20000"/>
          </a:bodyPr>
          <a:lstStyle/>
          <a:p>
            <a:r>
              <a:rPr lang="en-US" smtClean="0"/>
              <a:t>The Planck nominal mission temperature anisotropy measurements, combined with the WMAP large-angle polarization, constrain the scalar spectral index to </a:t>
            </a:r>
          </a:p>
          <a:p>
            <a:pPr>
              <a:buNone/>
            </a:pPr>
            <a:r>
              <a:rPr lang="en-US" smtClean="0"/>
              <a:t>                                     n</a:t>
            </a:r>
            <a:r>
              <a:rPr lang="en-US" baseline="-25000" smtClean="0"/>
              <a:t>s</a:t>
            </a:r>
            <a:r>
              <a:rPr lang="en-US" smtClean="0"/>
              <a:t> = 0.9603 ± 0.0073, </a:t>
            </a:r>
          </a:p>
          <a:p>
            <a:pPr>
              <a:buNone/>
            </a:pPr>
            <a:r>
              <a:rPr lang="en-US" smtClean="0"/>
              <a:t>     ruling out exact scale invariance at over 5σ. Planck establishes an upper bound on the tensor-to-scalar ratio at </a:t>
            </a:r>
          </a:p>
          <a:p>
            <a:pPr>
              <a:buNone/>
            </a:pPr>
            <a:r>
              <a:rPr lang="en-US" smtClean="0"/>
              <a:t>                                    r &lt; 0.11 (95% CL). </a:t>
            </a:r>
          </a:p>
          <a:p>
            <a:pPr>
              <a:buNone/>
            </a:pPr>
            <a:r>
              <a:rPr lang="en-US" smtClean="0"/>
              <a:t>     The Planck data shrink the space of allowed standard infla- tionary models, preferring potentials with V” &lt; 0. Exponential potential models, the simplest hybrid inflationary models, and monomial potential models of degree n ≥ 2 do not provide a good fit to the data. Planck does not find statistically significant running of the scalar spectral index, obtaining </a:t>
            </a:r>
          </a:p>
          <a:p>
            <a:pPr>
              <a:buNone/>
            </a:pPr>
            <a:r>
              <a:rPr lang="en-US" smtClean="0"/>
              <a:t>                              dn</a:t>
            </a:r>
            <a:r>
              <a:rPr lang="en-US" baseline="-25000" smtClean="0"/>
              <a:t>s</a:t>
            </a:r>
            <a:r>
              <a:rPr lang="en-US" smtClean="0"/>
              <a:t> /d ln k = −0.0134 ± 0.0090.</a:t>
            </a:r>
            <a:endParaRPr lang="en-US"/>
          </a:p>
        </p:txBody>
      </p:sp>
    </p:spTree>
  </p:cSld>
  <p:clrMapOvr>
    <a:masterClrMapping/>
  </p:clrMapOvr>
  <mc:AlternateContent xmlns:mp="http://schemas.microsoft.com/office/mac/powerpoint/2008/main">
    <mc:Choice Requires="mp">
      <mp:transition spd="slow">
        <mp:cube dir="r"/>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cover dir="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Energy scale of inflation</a:t>
            </a:r>
          </a:p>
        </p:txBody>
      </p:sp>
      <p:sp>
        <p:nvSpPr>
          <p:cNvPr id="3" name="Content Placeholder 2"/>
          <p:cNvSpPr>
            <a:spLocks noGrp="1"/>
          </p:cNvSpPr>
          <p:nvPr>
            <p:ph idx="1"/>
          </p:nvPr>
        </p:nvSpPr>
        <p:spPr/>
        <p:txBody>
          <a:bodyPr/>
          <a:lstStyle/>
          <a:p>
            <a:r>
              <a:rPr lang="en-US"/>
              <a:t>The Planck constraint on the tensor to scalar ratio </a:t>
            </a:r>
            <a:r>
              <a:rPr lang="en-US" i="1">
                <a:solidFill>
                  <a:srgbClr val="FF0000"/>
                </a:solidFill>
              </a:rPr>
              <a:t>r</a:t>
            </a:r>
            <a:r>
              <a:rPr lang="en-US"/>
              <a:t> corresponds to an upper bound on the energy scale of inflation</a:t>
            </a:r>
          </a:p>
          <a:p>
            <a:endParaRPr lang="en-US"/>
          </a:p>
          <a:p>
            <a:endParaRPr lang="en-US"/>
          </a:p>
          <a:p>
            <a:pPr>
              <a:buNone/>
            </a:pPr>
            <a:r>
              <a:rPr lang="en-US"/>
              <a:t>    at 95 % CL. This in turn is equivalent to an upper bound on the Hubble parameter during inflation </a:t>
            </a:r>
          </a:p>
          <a:p>
            <a:pPr>
              <a:buNone/>
            </a:pPr>
            <a:endParaRPr lang="en-US"/>
          </a:p>
        </p:txBody>
      </p:sp>
      <p:pic>
        <p:nvPicPr>
          <p:cNvPr id="4" name="Picture 3"/>
          <p:cNvPicPr>
            <a:picLocks noChangeAspect="1"/>
          </p:cNvPicPr>
          <p:nvPr/>
        </p:nvPicPr>
        <p:blipFill>
          <a:blip r:embed="rId2"/>
          <a:stretch>
            <a:fillRect/>
          </a:stretch>
        </p:blipFill>
        <p:spPr>
          <a:xfrm>
            <a:off x="1816100" y="3162300"/>
            <a:ext cx="5511800" cy="952500"/>
          </a:xfrm>
          <a:prstGeom prst="rect">
            <a:avLst/>
          </a:prstGeom>
        </p:spPr>
      </p:pic>
      <p:pic>
        <p:nvPicPr>
          <p:cNvPr id="5" name="Picture 4"/>
          <p:cNvPicPr>
            <a:picLocks noChangeAspect="1"/>
          </p:cNvPicPr>
          <p:nvPr/>
        </p:nvPicPr>
        <p:blipFill>
          <a:blip r:embed="rId3"/>
          <a:stretch>
            <a:fillRect/>
          </a:stretch>
        </p:blipFill>
        <p:spPr>
          <a:xfrm>
            <a:off x="2667000" y="5499100"/>
            <a:ext cx="2603500" cy="3683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Initial (inflationary) conditions</a:t>
            </a:r>
          </a:p>
        </p:txBody>
      </p:sp>
      <p:pic>
        <p:nvPicPr>
          <p:cNvPr id="4" name="Picture 3"/>
          <p:cNvPicPr>
            <a:picLocks noChangeAspect="1"/>
          </p:cNvPicPr>
          <p:nvPr/>
        </p:nvPicPr>
        <p:blipFill>
          <a:blip r:embed="rId2"/>
          <a:stretch>
            <a:fillRect/>
          </a:stretch>
        </p:blipFill>
        <p:spPr>
          <a:xfrm>
            <a:off x="0" y="1417638"/>
            <a:ext cx="4686044" cy="3365500"/>
          </a:xfrm>
          <a:prstGeom prst="rect">
            <a:avLst/>
          </a:prstGeom>
        </p:spPr>
      </p:pic>
      <p:pic>
        <p:nvPicPr>
          <p:cNvPr id="5" name="Picture 4"/>
          <p:cNvPicPr>
            <a:picLocks noChangeAspect="1"/>
          </p:cNvPicPr>
          <p:nvPr/>
        </p:nvPicPr>
        <p:blipFill>
          <a:blip r:embed="rId3"/>
          <a:stretch>
            <a:fillRect/>
          </a:stretch>
        </p:blipFill>
        <p:spPr>
          <a:xfrm>
            <a:off x="4495800" y="1441731"/>
            <a:ext cx="4457956" cy="3435069"/>
          </a:xfrm>
          <a:prstGeom prst="rect">
            <a:avLst/>
          </a:prstGeom>
        </p:spPr>
      </p:pic>
      <p:sp>
        <p:nvSpPr>
          <p:cNvPr id="6" name="Rectangle 5"/>
          <p:cNvSpPr/>
          <p:nvPr/>
        </p:nvSpPr>
        <p:spPr>
          <a:xfrm>
            <a:off x="266444" y="4876800"/>
            <a:ext cx="4153156" cy="923330"/>
          </a:xfrm>
          <a:prstGeom prst="rect">
            <a:avLst/>
          </a:prstGeom>
        </p:spPr>
        <p:txBody>
          <a:bodyPr wrap="square">
            <a:spAutoFit/>
          </a:bodyPr>
          <a:lstStyle/>
          <a:p>
            <a:r>
              <a:rPr lang="en-US" smtClean="0"/>
              <a:t>Marginalized joint 68% and 95% CL regions </a:t>
            </a:r>
          </a:p>
          <a:p>
            <a:r>
              <a:rPr lang="en-US" smtClean="0"/>
              <a:t>for (r, n</a:t>
            </a:r>
            <a:r>
              <a:rPr lang="en-US" baseline="-25000" smtClean="0"/>
              <a:t>s</a:t>
            </a:r>
            <a:r>
              <a:rPr lang="en-US" smtClean="0"/>
              <a:t>), using Planck+WP+BAO with and without a running spectral index</a:t>
            </a:r>
            <a:endParaRPr lang="en-US"/>
          </a:p>
        </p:txBody>
      </p:sp>
      <p:sp>
        <p:nvSpPr>
          <p:cNvPr id="7" name="Rectangle 6"/>
          <p:cNvSpPr/>
          <p:nvPr/>
        </p:nvSpPr>
        <p:spPr>
          <a:xfrm>
            <a:off x="4686044" y="4876800"/>
            <a:ext cx="4305556" cy="923330"/>
          </a:xfrm>
          <a:prstGeom prst="rect">
            <a:avLst/>
          </a:prstGeom>
        </p:spPr>
        <p:txBody>
          <a:bodyPr wrap="square">
            <a:spAutoFit/>
          </a:bodyPr>
          <a:lstStyle/>
          <a:p>
            <a:r>
              <a:rPr lang="en-US" smtClean="0"/>
              <a:t>Marginalized joint 68% and 95% CL regions </a:t>
            </a:r>
          </a:p>
          <a:p>
            <a:r>
              <a:rPr lang="en-US" smtClean="0"/>
              <a:t>for (d</a:t>
            </a:r>
            <a:r>
              <a:rPr lang="en-US" baseline="30000" smtClean="0"/>
              <a:t>2</a:t>
            </a:r>
            <a:r>
              <a:rPr lang="en-US" smtClean="0"/>
              <a:t>n</a:t>
            </a:r>
            <a:r>
              <a:rPr lang="en-US" baseline="-25000" smtClean="0"/>
              <a:t>s</a:t>
            </a:r>
            <a:r>
              <a:rPr lang="en-US" smtClean="0"/>
              <a:t>=d ln k</a:t>
            </a:r>
            <a:r>
              <a:rPr lang="en-US" baseline="30000" smtClean="0"/>
              <a:t>2</a:t>
            </a:r>
            <a:r>
              <a:rPr lang="en-US" smtClean="0"/>
              <a:t>; d n</a:t>
            </a:r>
            <a:r>
              <a:rPr lang="en-US" baseline="-25000" smtClean="0"/>
              <a:t>s</a:t>
            </a:r>
            <a:r>
              <a:rPr lang="en-US" smtClean="0"/>
              <a:t>=d ln k) using </a:t>
            </a:r>
          </a:p>
          <a:p>
            <a:r>
              <a:rPr lang="en-US" smtClean="0"/>
              <a:t>Planck+WP+BAO.</a:t>
            </a:r>
            <a:endParaRPr lang="en-US"/>
          </a:p>
        </p:txBody>
      </p:sp>
    </p:spTree>
  </p:cSld>
  <p:clrMapOvr>
    <a:masterClrMapping/>
  </p:clrMapOvr>
  <mc:AlternateContent xmlns:mp="http://schemas.microsoft.com/office/mac/powerpoint/2008/main">
    <mc:Choice Requires="mp">
      <mp:transition spd="slow">
        <mp:cube dir="r"/>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cover dir="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143000"/>
          </a:xfrm>
        </p:spPr>
        <p:txBody>
          <a:bodyPr>
            <a:normAutofit fontScale="90000"/>
          </a:bodyPr>
          <a:lstStyle/>
          <a:p>
            <a:r>
              <a:rPr lang="en-US" i="1"/>
              <a:t>Planck</a:t>
            </a:r>
            <a:r>
              <a:rPr lang="en-US"/>
              <a:t> constraints in inflation model space</a:t>
            </a:r>
          </a:p>
        </p:txBody>
      </p:sp>
      <p:sp>
        <p:nvSpPr>
          <p:cNvPr id="3" name="Content Placeholder 2"/>
          <p:cNvSpPr>
            <a:spLocks noGrp="1"/>
          </p:cNvSpPr>
          <p:nvPr>
            <p:ph idx="1"/>
          </p:nvPr>
        </p:nvSpPr>
        <p:spPr/>
        <p:txBody>
          <a:bodyPr/>
          <a:lstStyle/>
          <a:p>
            <a:r>
              <a:rPr lang="en-US" smtClean="0"/>
              <a:t>Marginalized joint 68% and 95% CL regions for ns and r0:002 from Planck in combination with other data sets compared to</a:t>
            </a:r>
          </a:p>
          <a:p>
            <a:r>
              <a:rPr lang="en-US" smtClean="0"/>
              <a:t>the theoretical predictions of selected inflationary models</a:t>
            </a:r>
            <a:endParaRPr lang="en-US"/>
          </a:p>
        </p:txBody>
      </p:sp>
      <p:pic>
        <p:nvPicPr>
          <p:cNvPr id="4" name="Picture 3"/>
          <p:cNvPicPr>
            <a:picLocks noChangeAspect="1"/>
          </p:cNvPicPr>
          <p:nvPr/>
        </p:nvPicPr>
        <p:blipFill>
          <a:blip r:embed="rId2"/>
          <a:stretch>
            <a:fillRect/>
          </a:stretch>
        </p:blipFill>
        <p:spPr>
          <a:xfrm>
            <a:off x="358775" y="914400"/>
            <a:ext cx="8426450" cy="4555032"/>
          </a:xfrm>
          <a:prstGeom prst="rect">
            <a:avLst/>
          </a:prstGeom>
        </p:spPr>
      </p:pic>
      <p:sp>
        <p:nvSpPr>
          <p:cNvPr id="5" name="Rectangle 4"/>
          <p:cNvSpPr/>
          <p:nvPr/>
        </p:nvSpPr>
        <p:spPr>
          <a:xfrm>
            <a:off x="358774" y="5553670"/>
            <a:ext cx="8328025" cy="923330"/>
          </a:xfrm>
          <a:prstGeom prst="rect">
            <a:avLst/>
          </a:prstGeom>
        </p:spPr>
        <p:txBody>
          <a:bodyPr wrap="square">
            <a:spAutoFit/>
          </a:bodyPr>
          <a:lstStyle/>
          <a:p>
            <a:pPr algn="just"/>
            <a:r>
              <a:rPr lang="en-US" smtClean="0"/>
              <a:t>Marginalized joint 68% and 95% CL regions for ns and r</a:t>
            </a:r>
            <a:r>
              <a:rPr lang="en-US" baseline="-25000" smtClean="0"/>
              <a:t>0.002</a:t>
            </a:r>
            <a:r>
              <a:rPr lang="en-US" smtClean="0"/>
              <a:t> from Planck in combination with other data sets compared to the theoretical predictions of selected inflationary models.</a:t>
            </a:r>
            <a:endParaRPr lang="en-US"/>
          </a:p>
        </p:txBody>
      </p:sp>
    </p:spTree>
  </p:cSld>
  <p:clrMapOvr>
    <a:masterClrMapping/>
  </p:clrMapOvr>
  <mc:AlternateContent xmlns:mp="http://schemas.microsoft.com/office/mac/powerpoint/2008/main">
    <mc:Choice Requires="mp">
      <mp:transition spd="slow">
        <mp:cube dir="r"/>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cover dir="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Consequences for Inflation models</a:t>
            </a:r>
          </a:p>
        </p:txBody>
      </p:sp>
      <p:sp>
        <p:nvSpPr>
          <p:cNvPr id="3" name="Content Placeholder 2"/>
          <p:cNvSpPr>
            <a:spLocks noGrp="1"/>
          </p:cNvSpPr>
          <p:nvPr>
            <p:ph idx="1"/>
          </p:nvPr>
        </p:nvSpPr>
        <p:spPr/>
        <p:txBody>
          <a:bodyPr>
            <a:normAutofit fontScale="85000" lnSpcReduction="10000"/>
          </a:bodyPr>
          <a:lstStyle/>
          <a:p>
            <a:r>
              <a:rPr lang="en-US"/>
              <a:t>exponential, simplest hybrid inflation and monomial    (V(φ)=φ</a:t>
            </a:r>
            <a:r>
              <a:rPr lang="en-US" baseline="30000"/>
              <a:t>n</a:t>
            </a:r>
            <a:r>
              <a:rPr lang="en-US"/>
              <a:t>, n=2,4) do not fit well observations, e.g. n=4 outside the 99.7% CL, n=2 outside 95% CL</a:t>
            </a:r>
          </a:p>
          <a:p>
            <a:r>
              <a:rPr lang="en-US"/>
              <a:t>Axion monodromy inspired models, as above, with n=1,2/3, lie within 95% CL, and on the boundary of 95% CL respectively.</a:t>
            </a:r>
          </a:p>
          <a:p>
            <a:r>
              <a:rPr lang="en-US"/>
              <a:t>Hilltop (1-φ</a:t>
            </a:r>
            <a:r>
              <a:rPr lang="en-US" baseline="30000"/>
              <a:t>p</a:t>
            </a:r>
            <a:r>
              <a:rPr lang="en-US"/>
              <a:t>/μ</a:t>
            </a:r>
            <a:r>
              <a:rPr lang="en-US" baseline="30000"/>
              <a:t>p</a:t>
            </a:r>
            <a:r>
              <a:rPr lang="en-US"/>
              <a:t>) con p=2 in agreement, within 95% CL</a:t>
            </a:r>
          </a:p>
          <a:p>
            <a:r>
              <a:rPr lang="en-US"/>
              <a:t>natural inflation (1+cos[φ/f]) consistent, for f ≥ 5 M</a:t>
            </a:r>
            <a:r>
              <a:rPr lang="en-US" baseline="-25000"/>
              <a:t>Pl</a:t>
            </a:r>
          </a:p>
          <a:p>
            <a:r>
              <a:rPr lang="en-US"/>
              <a:t>R</a:t>
            </a:r>
            <a:r>
              <a:rPr lang="en-US" baseline="30000"/>
              <a:t>2</a:t>
            </a:r>
            <a:r>
              <a:rPr lang="en-US"/>
              <a:t> Model (Starobinsky ‘80) consistent with data</a:t>
            </a:r>
          </a:p>
          <a:p>
            <a:endParaRPr lang="en-US"/>
          </a:p>
        </p:txBody>
      </p:sp>
    </p:spTree>
  </p:cSld>
  <p:clrMapOvr>
    <a:masterClrMapping/>
  </p:clrMapOvr>
  <mc:AlternateContent xmlns:mp="http://schemas.microsoft.com/office/mac/powerpoint/2008/main">
    <mc:Choice Requires="mp">
      <mp:transition spd="slow">
        <mp:cube dir="r"/>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cover dir="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57200" y="-152400"/>
            <a:ext cx="8229600" cy="1143000"/>
          </a:xfrm>
        </p:spPr>
        <p:txBody>
          <a:bodyPr/>
          <a:lstStyle/>
          <a:p>
            <a:pPr eaLnBrk="1" hangingPunct="1"/>
            <a:r>
              <a:rPr lang="en-US" sz="3600">
                <a:solidFill>
                  <a:schemeClr val="tx1"/>
                </a:solidFill>
                <a:ea typeface="ＭＳ Ｐゴシック" pitchFamily="-112" charset="-128"/>
                <a:cs typeface="ＭＳ Ｐゴシック" pitchFamily="-112" charset="-128"/>
              </a:rPr>
              <a:t>Testable predictions of inflation</a:t>
            </a:r>
            <a:endParaRPr lang="it-IT" sz="3600">
              <a:solidFill>
                <a:schemeClr val="tx1"/>
              </a:solidFill>
              <a:ea typeface="ＭＳ Ｐゴシック" pitchFamily="-112" charset="-128"/>
              <a:cs typeface="ＭＳ Ｐゴシック" pitchFamily="-112" charset="-128"/>
            </a:endParaRPr>
          </a:p>
        </p:txBody>
      </p:sp>
      <p:sp>
        <p:nvSpPr>
          <p:cNvPr id="26628" name="Rectangle 3"/>
          <p:cNvSpPr>
            <a:spLocks noGrp="1" noChangeArrowheads="1"/>
          </p:cNvSpPr>
          <p:nvPr>
            <p:ph type="body" idx="1"/>
          </p:nvPr>
        </p:nvSpPr>
        <p:spPr>
          <a:xfrm>
            <a:off x="838200" y="1600200"/>
            <a:ext cx="7619999" cy="4343400"/>
          </a:xfrm>
        </p:spPr>
        <p:txBody>
          <a:bodyPr>
            <a:normAutofit lnSpcReduction="10000"/>
          </a:bodyPr>
          <a:lstStyle/>
          <a:p>
            <a:pPr eaLnBrk="1" hangingPunct="1">
              <a:buClr>
                <a:schemeClr val="accent1"/>
              </a:buClr>
              <a:buSzPct val="105000"/>
              <a:buFont typeface="Wingdings" pitchFamily="-112" charset="2"/>
              <a:buChar char="ü"/>
            </a:pPr>
            <a:r>
              <a:rPr lang="en-US" sz="2800" u="sng">
                <a:ea typeface="ＭＳ Ｐゴシック" pitchFamily="-112" charset="-128"/>
                <a:cs typeface="ＭＳ Ｐゴシック" pitchFamily="-112" charset="-128"/>
              </a:rPr>
              <a:t>Cosmological aspects</a:t>
            </a:r>
          </a:p>
          <a:p>
            <a:pPr lvl="1" eaLnBrk="1" hangingPunct="1">
              <a:buClr>
                <a:schemeClr val="tx1"/>
              </a:buClr>
            </a:pPr>
            <a:r>
              <a:rPr lang="en-US" sz="2400"/>
              <a:t>Critical density Universe</a:t>
            </a:r>
          </a:p>
          <a:p>
            <a:pPr lvl="1" eaLnBrk="1" hangingPunct="1">
              <a:buClr>
                <a:schemeClr val="tx1"/>
              </a:buClr>
            </a:pPr>
            <a:r>
              <a:rPr lang="en-US" sz="2400"/>
              <a:t>Almost scale-invariant and nearly Gaussian, adiabatic density fluctuations</a:t>
            </a:r>
          </a:p>
          <a:p>
            <a:pPr lvl="1" eaLnBrk="1" hangingPunct="1">
              <a:buClr>
                <a:schemeClr val="tx1"/>
              </a:buClr>
            </a:pPr>
            <a:r>
              <a:rPr lang="en-US" sz="2400"/>
              <a:t>Almost scale-invariant stochastic background of relic gravitational waves</a:t>
            </a:r>
          </a:p>
          <a:p>
            <a:pPr lvl="1" eaLnBrk="1" hangingPunct="1">
              <a:buClr>
                <a:schemeClr val="tx1"/>
              </a:buClr>
            </a:pPr>
            <a:endParaRPr lang="en-US" sz="2400"/>
          </a:p>
          <a:p>
            <a:pPr eaLnBrk="1" hangingPunct="1">
              <a:buClr>
                <a:schemeClr val="accent1"/>
              </a:buClr>
              <a:buSzPct val="105000"/>
              <a:buFont typeface="Wingdings" pitchFamily="-112" charset="2"/>
              <a:buChar char="ü"/>
            </a:pPr>
            <a:r>
              <a:rPr lang="en-US" sz="2800" u="sng">
                <a:ea typeface="ＭＳ Ｐゴシック" pitchFamily="-112" charset="-128"/>
                <a:cs typeface="ＭＳ Ｐゴシック" pitchFamily="-112" charset="-128"/>
              </a:rPr>
              <a:t>Particle physics aspects</a:t>
            </a:r>
          </a:p>
          <a:p>
            <a:pPr lvl="1" eaLnBrk="1" hangingPunct="1">
              <a:buClr>
                <a:schemeClr val="tx1"/>
              </a:buClr>
            </a:pPr>
            <a:r>
              <a:rPr lang="en-US" sz="2400">
                <a:solidFill>
                  <a:srgbClr val="FF0000"/>
                </a:solidFill>
              </a:rPr>
              <a:t>Nature of the inflaton</a:t>
            </a:r>
          </a:p>
          <a:p>
            <a:pPr lvl="1" eaLnBrk="1" hangingPunct="1">
              <a:buClr>
                <a:schemeClr val="tx1"/>
              </a:buClr>
            </a:pPr>
            <a:r>
              <a:rPr lang="en-US" sz="2400">
                <a:solidFill>
                  <a:srgbClr val="008000"/>
                </a:solidFill>
              </a:rPr>
              <a:t>Inflation energy scale</a:t>
            </a:r>
          </a:p>
          <a:p>
            <a:pPr lvl="1" eaLnBrk="1" hangingPunct="1">
              <a:buClr>
                <a:srgbClr val="FF0000"/>
              </a:buClr>
              <a:buFont typeface="Wingdings" pitchFamily="-112" charset="2"/>
              <a:buChar char="ü"/>
            </a:pPr>
            <a:endParaRPr lang="it-IT" sz="2400"/>
          </a:p>
        </p:txBody>
      </p:sp>
      <p:sp>
        <p:nvSpPr>
          <p:cNvPr id="580613" name="Oval 5"/>
          <p:cNvSpPr>
            <a:spLocks noChangeArrowheads="1"/>
          </p:cNvSpPr>
          <p:nvPr/>
        </p:nvSpPr>
        <p:spPr bwMode="auto">
          <a:xfrm>
            <a:off x="4953000" y="2438400"/>
            <a:ext cx="2447925" cy="685800"/>
          </a:xfrm>
          <a:prstGeom prst="ellipse">
            <a:avLst/>
          </a:prstGeom>
          <a:noFill/>
          <a:ln w="38100">
            <a:solidFill>
              <a:srgbClr val="FF0000"/>
            </a:solidFill>
            <a:round/>
            <a:headEnd/>
            <a:tailEnd/>
          </a:ln>
        </p:spPr>
        <p:txBody>
          <a:bodyPr wrap="none" anchor="ctr">
            <a:prstTxWarp prst="textNoShape">
              <a:avLst/>
            </a:prstTxWarp>
          </a:bodyPr>
          <a:lstStyle/>
          <a:p>
            <a:endParaRPr lang="en-US"/>
          </a:p>
        </p:txBody>
      </p:sp>
      <p:sp>
        <p:nvSpPr>
          <p:cNvPr id="8" name="Oval 5"/>
          <p:cNvSpPr>
            <a:spLocks noChangeArrowheads="1"/>
          </p:cNvSpPr>
          <p:nvPr/>
        </p:nvSpPr>
        <p:spPr bwMode="auto">
          <a:xfrm>
            <a:off x="1524000" y="3733800"/>
            <a:ext cx="2895600" cy="609600"/>
          </a:xfrm>
          <a:prstGeom prst="ellipse">
            <a:avLst/>
          </a:prstGeom>
          <a:noFill/>
          <a:ln w="38100">
            <a:solidFill>
              <a:srgbClr val="008000"/>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80613"/>
                                        </p:tgtEl>
                                        <p:attrNameLst>
                                          <p:attrName>style.visibility</p:attrName>
                                        </p:attrNameLst>
                                      </p:cBhvr>
                                      <p:to>
                                        <p:strVal val="visible"/>
                                      </p:to>
                                    </p:set>
                                    <p:animEffect transition="in" filter="strips(downRight)">
                                      <p:cBhvr>
                                        <p:cTn id="7" dur="500"/>
                                        <p:tgtEl>
                                          <p:spTgt spid="5806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13" grpId="0" animBg="1"/>
      <p:bldP spid="8"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035819" y="228600"/>
            <a:ext cx="7041381" cy="993775"/>
          </a:xfrm>
        </p:spPr>
        <p:txBody>
          <a:bodyPr>
            <a:noAutofit/>
          </a:bodyPr>
          <a:lstStyle/>
          <a:p>
            <a:r>
              <a:rPr lang="en-US" sz="3600"/>
              <a:t>Primordial non-Gaussianity: </a:t>
            </a:r>
            <a:br>
              <a:rPr lang="en-US" sz="3600"/>
            </a:br>
            <a:r>
              <a:rPr lang="en-US" sz="3600"/>
              <a:t>a new route to falsify Inflation ...</a:t>
            </a:r>
          </a:p>
        </p:txBody>
      </p:sp>
      <p:sp>
        <p:nvSpPr>
          <p:cNvPr id="3" name="Content Placeholder 2"/>
          <p:cNvSpPr>
            <a:spLocks noGrp="1"/>
          </p:cNvSpPr>
          <p:nvPr>
            <p:ph idx="1"/>
          </p:nvPr>
        </p:nvSpPr>
        <p:spPr>
          <a:xfrm>
            <a:off x="457200" y="1600200"/>
            <a:ext cx="8229600" cy="4876800"/>
          </a:xfrm>
        </p:spPr>
        <p:txBody>
          <a:bodyPr>
            <a:normAutofit fontScale="92500" lnSpcReduction="20000"/>
          </a:bodyPr>
          <a:lstStyle/>
          <a:p>
            <a:r>
              <a:rPr lang="en-US"/>
              <a:t>Strongly non-Gaussian initial conditions studied in the eighties.</a:t>
            </a:r>
          </a:p>
          <a:p>
            <a:r>
              <a:rPr lang="en-US"/>
              <a:t>New era with f</a:t>
            </a:r>
            <a:r>
              <a:rPr lang="en-US" baseline="-25000"/>
              <a:t>NL</a:t>
            </a:r>
            <a:r>
              <a:rPr lang="en-US"/>
              <a:t> models from inflation (Salopek &amp; Bond 1991; Gangui, Lucchin, Matarrese &amp; Mollerach 1994: f</a:t>
            </a:r>
            <a:r>
              <a:rPr lang="en-US" baseline="-25000"/>
              <a:t>NL</a:t>
            </a:r>
            <a:r>
              <a:rPr lang="en-US"/>
              <a:t>~ 10</a:t>
            </a:r>
            <a:r>
              <a:rPr lang="en-US" baseline="30000"/>
              <a:t>-2</a:t>
            </a:r>
            <a:r>
              <a:rPr lang="en-US"/>
              <a:t>; Verde, Wang, Heavens Kamionkowski 2000; Komatsu &amp; Spergel 2001; Acquaviva, Bartolo, Matarrese &amp; Riotto 2002; Maldacena 2002; + many models with (much) higher f</a:t>
            </a:r>
            <a:r>
              <a:rPr lang="en-US" baseline="-25000"/>
              <a:t>NL</a:t>
            </a:r>
            <a:r>
              <a:rPr lang="en-US"/>
              <a:t>).  </a:t>
            </a:r>
          </a:p>
          <a:p>
            <a:r>
              <a:rPr lang="en-US"/>
              <a:t>Primordial NG emerged as a new “smoking gun” of (non-standard) inflation models, which complements the search for primordial GW.</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676400"/>
          </a:xfrm>
        </p:spPr>
        <p:txBody>
          <a:bodyPr/>
          <a:lstStyle/>
          <a:p>
            <a:r>
              <a:rPr lang="en-US"/>
              <a:t>... and to test the physics </a:t>
            </a:r>
            <a:br>
              <a:rPr lang="en-US"/>
            </a:br>
            <a:r>
              <a:rPr lang="en-US"/>
              <a:t>of the Early Universe</a:t>
            </a:r>
          </a:p>
        </p:txBody>
      </p:sp>
      <p:sp>
        <p:nvSpPr>
          <p:cNvPr id="3" name="Content Placeholder 2"/>
          <p:cNvSpPr>
            <a:spLocks noGrp="1"/>
          </p:cNvSpPr>
          <p:nvPr>
            <p:ph idx="1"/>
          </p:nvPr>
        </p:nvSpPr>
        <p:spPr>
          <a:xfrm>
            <a:off x="304800" y="2286000"/>
            <a:ext cx="8534400" cy="3505200"/>
          </a:xfrm>
        </p:spPr>
        <p:txBody>
          <a:bodyPr>
            <a:normAutofit lnSpcReduction="10000"/>
          </a:bodyPr>
          <a:lstStyle/>
          <a:p>
            <a:pPr marL="457200" indent="-457200" algn="just"/>
            <a:r>
              <a:rPr lang="en-US" sz="2000">
                <a:solidFill>
                  <a:srgbClr val="000000"/>
                </a:solidFill>
              </a:rPr>
              <a:t>The NG amplitude and shape measures deviations from standard inflation, perturbation generating processes after inflation, initial state before inflation</a:t>
            </a:r>
            <a:r>
              <a:rPr lang="en-US" sz="2000">
                <a:solidFill>
                  <a:srgbClr val="000000"/>
                </a:solidFill>
                <a:ea typeface="Lucida Grande"/>
                <a:cs typeface="Lucida Grande"/>
              </a:rPr>
              <a:t>, ... </a:t>
            </a:r>
          </a:p>
          <a:p>
            <a:pPr marL="457200" indent="-457200" algn="just"/>
            <a:endParaRPr lang="en-US" sz="2000">
              <a:solidFill>
                <a:srgbClr val="000000"/>
              </a:solidFill>
              <a:ea typeface="Lucida Grande"/>
              <a:cs typeface="Lucida Grande"/>
            </a:endParaRPr>
          </a:p>
          <a:p>
            <a:pPr marL="457200" indent="-457200" algn="just"/>
            <a:r>
              <a:rPr lang="en-US" sz="2000">
                <a:solidFill>
                  <a:srgbClr val="000000"/>
                </a:solidFill>
                <a:ea typeface="Lucida Grande"/>
                <a:cs typeface="Lucida Grande"/>
              </a:rPr>
              <a:t>Inflation models which would yield the same predictions for scalar spectral index and tensor-to-scalar ratio might be distuinguishable in terms of NG features.</a:t>
            </a:r>
          </a:p>
          <a:p>
            <a:pPr marL="457200" indent="-457200" algn="just"/>
            <a:endParaRPr lang="en-US" sz="2000">
              <a:solidFill>
                <a:srgbClr val="000000"/>
              </a:solidFill>
              <a:ea typeface="Lucida Grande"/>
              <a:cs typeface="Lucida Grande"/>
            </a:endParaRPr>
          </a:p>
          <a:p>
            <a:pPr marL="457200" indent="-457200" algn="just"/>
            <a:r>
              <a:rPr lang="en-US" sz="2000">
                <a:solidFill>
                  <a:srgbClr val="000000"/>
                </a:solidFill>
                <a:ea typeface="Lucida Grande"/>
                <a:cs typeface="Lucida Grande"/>
              </a:rPr>
              <a:t>We should aim at “reconstructing” the inflationary action, starting from measurements of a few observables (like n</a:t>
            </a:r>
            <a:r>
              <a:rPr lang="en-US" sz="2000" baseline="-25000">
                <a:solidFill>
                  <a:srgbClr val="000000"/>
                </a:solidFill>
                <a:ea typeface="Lucida Grande"/>
                <a:cs typeface="Lucida Grande"/>
              </a:rPr>
              <a:t>S</a:t>
            </a:r>
            <a:r>
              <a:rPr lang="en-US" sz="2000">
                <a:solidFill>
                  <a:srgbClr val="000000"/>
                </a:solidFill>
                <a:ea typeface="Lucida Grande"/>
                <a:cs typeface="Lucida Grande"/>
              </a:rPr>
              <a:t>, r, n</a:t>
            </a:r>
            <a:r>
              <a:rPr lang="en-US" sz="2000" baseline="-25000">
                <a:solidFill>
                  <a:srgbClr val="000000"/>
                </a:solidFill>
                <a:ea typeface="Lucida Grande"/>
                <a:cs typeface="Lucida Grande"/>
              </a:rPr>
              <a:t>T</a:t>
            </a:r>
            <a:r>
              <a:rPr lang="en-US" sz="2000">
                <a:solidFill>
                  <a:srgbClr val="000000"/>
                </a:solidFill>
                <a:ea typeface="Lucida Grande"/>
                <a:cs typeface="Lucida Grande"/>
              </a:rPr>
              <a:t>, f</a:t>
            </a:r>
            <a:r>
              <a:rPr lang="en-US" sz="2000" baseline="-25000">
                <a:solidFill>
                  <a:srgbClr val="000000"/>
                </a:solidFill>
                <a:ea typeface="Lucida Grande"/>
                <a:cs typeface="Lucida Grande"/>
              </a:rPr>
              <a:t>NL</a:t>
            </a:r>
            <a:r>
              <a:rPr lang="en-US" sz="2000">
                <a:solidFill>
                  <a:srgbClr val="000000"/>
                </a:solidFill>
                <a:ea typeface="Lucida Grande"/>
                <a:cs typeface="Lucida Grande"/>
              </a:rPr>
              <a:t>, g</a:t>
            </a:r>
            <a:r>
              <a:rPr lang="en-US" sz="2000" baseline="-25000">
                <a:solidFill>
                  <a:srgbClr val="000000"/>
                </a:solidFill>
                <a:ea typeface="Lucida Grande"/>
                <a:cs typeface="Lucida Grande"/>
              </a:rPr>
              <a:t>NL</a:t>
            </a:r>
            <a:r>
              <a:rPr lang="en-US" sz="2000">
                <a:solidFill>
                  <a:srgbClr val="000000"/>
                </a:solidFill>
                <a:ea typeface="Lucida Grande"/>
                <a:cs typeface="Lucida Grande"/>
              </a:rPr>
              <a:t>, etc. …), just like in the nineties we were aiming at a reconstruction of the inflationary potential.</a:t>
            </a:r>
          </a:p>
        </p:txBody>
      </p:sp>
    </p:spTree>
  </p:cSld>
  <p:clrMapOvr>
    <a:masterClrMapping/>
  </p:clrMapOvr>
  <mc:AlternateContent xmlns:mp="http://schemas.microsoft.com/office/mac/powerpoint/2008/main">
    <mc:Choice Requires="mp">
      <mp:transition spd="slow">
        <mp:cube dir="r"/>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cover dir="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1" name="Picture 5" descr="Piece_CMB_2k.tif"/>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1241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alpha val="70195"/>
                  </a:srgbClr>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20483" name="Title 1"/>
          <p:cNvSpPr txBox="1">
            <a:spLocks/>
          </p:cNvSpPr>
          <p:nvPr/>
        </p:nvSpPr>
        <p:spPr bwMode="auto">
          <a:xfrm>
            <a:off x="152400" y="50800"/>
            <a:ext cx="8991600" cy="1016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just" eaLnBrk="1" hangingPunct="1"/>
            <a:r>
              <a:rPr lang="en-US" sz="2000" b="1">
                <a:solidFill>
                  <a:srgbClr val="0000FF"/>
                </a:solidFill>
              </a:rPr>
              <a:t>The scientific results that we present today are a product of the Planck Collaboration, including individuals from more than 100 scientific institutes in Europe, the USA and Canada  </a:t>
            </a:r>
          </a:p>
        </p:txBody>
      </p:sp>
      <p:sp>
        <p:nvSpPr>
          <p:cNvPr id="20484" name="TextBox 11"/>
          <p:cNvSpPr txBox="1">
            <a:spLocks noChangeArrowheads="1"/>
          </p:cNvSpPr>
          <p:nvPr/>
        </p:nvSpPr>
        <p:spPr bwMode="auto">
          <a:xfrm>
            <a:off x="7524328" y="1252096"/>
            <a:ext cx="1653010" cy="529375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1" hangingPunct="1"/>
            <a:r>
              <a:rPr lang="en-US" sz="1300" i="1" dirty="0"/>
              <a:t>Planck</a:t>
            </a:r>
            <a:r>
              <a:rPr lang="en-US" sz="1300" dirty="0"/>
              <a:t> is a project of the European Space Agency, with instruments provided by two scientific Consortia funded by ESA member states (in particular the lead countries: France and Italy) with contributions from NASA (USA), and telescope reflectors provided in a collaboration between ESA and a scientific Consortium led and funded by Denmark.</a:t>
            </a:r>
          </a:p>
        </p:txBody>
      </p:sp>
      <p:pic>
        <p:nvPicPr>
          <p:cNvPr id="20485" name="Picture 1" descr="Logos_March-2013.pd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219200"/>
            <a:ext cx="7680950" cy="562004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6144074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10"/>
          <p:cNvPicPr>
            <a:picLocks noGrp="1" noChangeAspect="1" noChangeArrowheads="1"/>
          </p:cNvPicPr>
          <p:nvPr>
            <p:ph sz="half" idx="1"/>
          </p:nvPr>
        </p:nvPicPr>
        <p:blipFill>
          <a:blip r:embed="rId2"/>
          <a:srcRect/>
          <a:stretch>
            <a:fillRect/>
          </a:stretch>
        </p:blipFill>
        <p:spPr>
          <a:xfrm>
            <a:off x="0" y="152400"/>
            <a:ext cx="9144000" cy="5610225"/>
          </a:xfr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703" name="Rectangle 5"/>
          <p:cNvSpPr>
            <a:spLocks noGrp="1" noChangeArrowheads="1"/>
          </p:cNvSpPr>
          <p:nvPr>
            <p:ph type="title"/>
          </p:nvPr>
        </p:nvSpPr>
        <p:spPr>
          <a:xfrm>
            <a:off x="863600" y="0"/>
            <a:ext cx="7848600" cy="1431925"/>
          </a:xfrm>
        </p:spPr>
        <p:txBody>
          <a:bodyPr>
            <a:normAutofit fontScale="90000"/>
          </a:bodyPr>
          <a:lstStyle/>
          <a:p>
            <a:pPr eaLnBrk="1" hangingPunct="1"/>
            <a:r>
              <a:rPr lang="en-US" sz="4800"/>
              <a:t>S</a:t>
            </a:r>
            <a:r>
              <a:rPr lang="en-US" sz="4800">
                <a:solidFill>
                  <a:schemeClr val="tx1"/>
                </a:solidFill>
              </a:rPr>
              <a:t>imple-minded NG model ... </a:t>
            </a:r>
            <a:br>
              <a:rPr lang="en-US" sz="4800">
                <a:solidFill>
                  <a:schemeClr val="tx1"/>
                </a:solidFill>
              </a:rPr>
            </a:br>
            <a:r>
              <a:rPr lang="en-US" sz="4800">
                <a:solidFill>
                  <a:schemeClr val="tx1"/>
                </a:solidFill>
              </a:rPr>
              <a:t>has become reality</a:t>
            </a:r>
            <a:endParaRPr lang="it-IT" sz="4800">
              <a:solidFill>
                <a:schemeClr val="tx1"/>
              </a:solidFill>
            </a:endParaRPr>
          </a:p>
        </p:txBody>
      </p:sp>
      <p:sp>
        <p:nvSpPr>
          <p:cNvPr id="29700" name="Rectangle 2"/>
          <p:cNvSpPr>
            <a:spLocks noGrp="1" noChangeArrowheads="1"/>
          </p:cNvSpPr>
          <p:nvPr>
            <p:ph idx="1"/>
          </p:nvPr>
        </p:nvSpPr>
        <p:spPr>
          <a:xfrm>
            <a:off x="576263" y="1676400"/>
            <a:ext cx="8137525" cy="3743325"/>
          </a:xfrm>
        </p:spPr>
        <p:txBody>
          <a:bodyPr>
            <a:normAutofit fontScale="92500" lnSpcReduction="10000"/>
          </a:bodyPr>
          <a:lstStyle/>
          <a:p>
            <a:pPr eaLnBrk="1" hangingPunct="1">
              <a:lnSpc>
                <a:spcPct val="80000"/>
              </a:lnSpc>
              <a:buClr>
                <a:schemeClr val="tx1"/>
              </a:buClr>
              <a:buNone/>
            </a:pPr>
            <a:r>
              <a:rPr lang="en-US" sz="1800" dirty="0"/>
              <a:t>       Many primordial (inflationary) models of non-</a:t>
            </a:r>
            <a:r>
              <a:rPr lang="en-US" sz="1800" dirty="0" err="1"/>
              <a:t>Gaussianity</a:t>
            </a:r>
            <a:r>
              <a:rPr lang="en-US" sz="1800" dirty="0"/>
              <a:t> can be represented in configuration space by the simple formula (</a:t>
            </a:r>
            <a:r>
              <a:rPr lang="en-US" sz="1800" dirty="0" err="1"/>
              <a:t>Salopek</a:t>
            </a:r>
            <a:r>
              <a:rPr lang="en-US" sz="1800" dirty="0"/>
              <a:t> &amp; Bond 1990; </a:t>
            </a:r>
            <a:r>
              <a:rPr lang="en-US" sz="1800" dirty="0" err="1"/>
              <a:t>Gangui</a:t>
            </a:r>
            <a:r>
              <a:rPr lang="en-US" sz="1800" dirty="0"/>
              <a:t> et al. 1994; Verde et al. 1999; Komatsu &amp; </a:t>
            </a:r>
            <a:r>
              <a:rPr lang="en-US" sz="1800" dirty="0" err="1"/>
              <a:t>Spergel</a:t>
            </a:r>
            <a:r>
              <a:rPr lang="en-US" sz="1800" dirty="0"/>
              <a:t> 2001)</a:t>
            </a:r>
          </a:p>
          <a:p>
            <a:pPr eaLnBrk="1" hangingPunct="1">
              <a:lnSpc>
                <a:spcPct val="80000"/>
              </a:lnSpc>
              <a:buClr>
                <a:srgbClr val="FFFF00"/>
              </a:buClr>
              <a:buFont typeface="Wingdings" pitchFamily="-65" charset="2"/>
              <a:buNone/>
            </a:pPr>
            <a:endParaRPr lang="en-GB" sz="2000" b="1" dirty="0">
              <a:latin typeface="Symbol" pitchFamily="-65" charset="2"/>
            </a:endParaRPr>
          </a:p>
          <a:p>
            <a:pPr>
              <a:lnSpc>
                <a:spcPct val="80000"/>
              </a:lnSpc>
              <a:buClr>
                <a:srgbClr val="FFFF00"/>
              </a:buClr>
              <a:buNone/>
            </a:pPr>
            <a:r>
              <a:rPr lang="en-GB" sz="2000" b="1" dirty="0">
                <a:latin typeface="Symbol" pitchFamily="-65" charset="2"/>
              </a:rPr>
              <a:t>                  </a:t>
            </a:r>
            <a:r>
              <a:rPr lang="en-GB" sz="2000" b="1" dirty="0" smtClean="0">
                <a:latin typeface="Symbol" pitchFamily="-65" charset="2"/>
              </a:rPr>
              <a:t> </a:t>
            </a:r>
            <a:r>
              <a:rPr lang="en-GB" sz="2400" b="1" dirty="0" smtClean="0">
                <a:solidFill>
                  <a:srgbClr val="FF0000"/>
                </a:solidFill>
                <a:latin typeface="Symbol" pitchFamily="-65" charset="2"/>
              </a:rPr>
              <a:t>F</a:t>
            </a:r>
            <a:r>
              <a:rPr lang="en-US" sz="2400" dirty="0" smtClean="0">
                <a:solidFill>
                  <a:srgbClr val="FF0000"/>
                </a:solidFill>
              </a:rPr>
              <a:t> </a:t>
            </a:r>
            <a:r>
              <a:rPr lang="en-US" sz="2400" dirty="0">
                <a:solidFill>
                  <a:srgbClr val="FF0000"/>
                </a:solidFill>
              </a:rPr>
              <a:t>= </a:t>
            </a:r>
            <a:r>
              <a:rPr lang="en-GB" sz="2400" b="1" dirty="0" err="1">
                <a:solidFill>
                  <a:srgbClr val="FF0000"/>
                </a:solidFill>
                <a:latin typeface="Symbol" pitchFamily="-65" charset="2"/>
              </a:rPr>
              <a:t>f</a:t>
            </a:r>
            <a:r>
              <a:rPr lang="en-GB" sz="2400" b="1" baseline="-25000" dirty="0" err="1">
                <a:solidFill>
                  <a:srgbClr val="FF0000"/>
                </a:solidFill>
              </a:rPr>
              <a:t>L</a:t>
            </a:r>
            <a:r>
              <a:rPr lang="en-GB" sz="2400" b="1" dirty="0">
                <a:solidFill>
                  <a:srgbClr val="FF0000"/>
                </a:solidFill>
              </a:rPr>
              <a:t> + </a:t>
            </a:r>
            <a:r>
              <a:rPr lang="en-GB" sz="2400" i="1" dirty="0" err="1" smtClean="0">
                <a:solidFill>
                  <a:srgbClr val="FF0000"/>
                </a:solidFill>
              </a:rPr>
              <a:t>f</a:t>
            </a:r>
            <a:r>
              <a:rPr lang="en-GB" sz="2400" b="1" baseline="-25000" dirty="0" err="1" smtClean="0">
                <a:solidFill>
                  <a:srgbClr val="FF0000"/>
                </a:solidFill>
              </a:rPr>
              <a:t>NL</a:t>
            </a:r>
            <a:r>
              <a:rPr lang="en-GB" sz="2400" b="1" baseline="-25000" dirty="0" smtClean="0">
                <a:solidFill>
                  <a:srgbClr val="FF0000"/>
                </a:solidFill>
              </a:rPr>
              <a:t> *</a:t>
            </a:r>
            <a:r>
              <a:rPr lang="en-GB" sz="2400" b="1" dirty="0" smtClean="0">
                <a:solidFill>
                  <a:srgbClr val="FF0000"/>
                </a:solidFill>
              </a:rPr>
              <a:t> ( </a:t>
            </a:r>
            <a:r>
              <a:rPr lang="en-GB" sz="2400" b="1" dirty="0">
                <a:solidFill>
                  <a:srgbClr val="FF0000"/>
                </a:solidFill>
                <a:latin typeface="Symbol" pitchFamily="-65" charset="2"/>
              </a:rPr>
              <a:t>f</a:t>
            </a:r>
            <a:r>
              <a:rPr lang="en-GB" sz="2400" b="1" baseline="-25000" dirty="0">
                <a:solidFill>
                  <a:srgbClr val="FF0000"/>
                </a:solidFill>
              </a:rPr>
              <a:t>L</a:t>
            </a:r>
            <a:r>
              <a:rPr lang="en-GB" sz="2400" b="1" baseline="30000" dirty="0">
                <a:solidFill>
                  <a:srgbClr val="FF0000"/>
                </a:solidFill>
              </a:rPr>
              <a:t>2</a:t>
            </a:r>
            <a:r>
              <a:rPr lang="en-GB" sz="2400" b="1" dirty="0">
                <a:solidFill>
                  <a:srgbClr val="FF0000"/>
                </a:solidFill>
              </a:rPr>
              <a:t> - &lt;</a:t>
            </a:r>
            <a:r>
              <a:rPr lang="en-GB" sz="2400" b="1" dirty="0">
                <a:solidFill>
                  <a:srgbClr val="FF0000"/>
                </a:solidFill>
                <a:latin typeface="Symbol" pitchFamily="-65" charset="2"/>
              </a:rPr>
              <a:t>f</a:t>
            </a:r>
            <a:r>
              <a:rPr lang="en-GB" sz="2400" b="1" baseline="-25000" dirty="0">
                <a:solidFill>
                  <a:srgbClr val="FF0000"/>
                </a:solidFill>
              </a:rPr>
              <a:t>L</a:t>
            </a:r>
            <a:r>
              <a:rPr lang="en-GB" sz="2400" b="1" baseline="30000" dirty="0">
                <a:solidFill>
                  <a:srgbClr val="FF0000"/>
                </a:solidFill>
              </a:rPr>
              <a:t>2</a:t>
            </a:r>
            <a:r>
              <a:rPr lang="en-GB" sz="2400" b="1" dirty="0">
                <a:solidFill>
                  <a:srgbClr val="FF0000"/>
                </a:solidFill>
              </a:rPr>
              <a:t>&gt;</a:t>
            </a:r>
            <a:r>
              <a:rPr lang="en-GB" sz="2400" b="1" dirty="0" smtClean="0">
                <a:solidFill>
                  <a:srgbClr val="FF0000"/>
                </a:solidFill>
              </a:rPr>
              <a:t>) + </a:t>
            </a:r>
            <a:r>
              <a:rPr lang="en-GB" sz="2400" b="1" dirty="0" err="1" smtClean="0">
                <a:solidFill>
                  <a:srgbClr val="FF0000"/>
                </a:solidFill>
              </a:rPr>
              <a:t>g</a:t>
            </a:r>
            <a:r>
              <a:rPr lang="en-GB" sz="2400" b="1" baseline="-25000" dirty="0" err="1" smtClean="0">
                <a:solidFill>
                  <a:srgbClr val="FF0000"/>
                </a:solidFill>
              </a:rPr>
              <a:t>NL</a:t>
            </a:r>
            <a:r>
              <a:rPr lang="en-GB" sz="2400" b="1" baseline="-25000" dirty="0" smtClean="0">
                <a:solidFill>
                  <a:srgbClr val="FF0000"/>
                </a:solidFill>
              </a:rPr>
              <a:t> * </a:t>
            </a:r>
            <a:r>
              <a:rPr lang="en-GB" sz="2400" b="1" dirty="0" smtClean="0">
                <a:solidFill>
                  <a:srgbClr val="FF0000"/>
                </a:solidFill>
              </a:rPr>
              <a:t>(</a:t>
            </a:r>
            <a:r>
              <a:rPr lang="en-GB" sz="2400" b="1" dirty="0" smtClean="0">
                <a:solidFill>
                  <a:srgbClr val="FF0000"/>
                </a:solidFill>
                <a:latin typeface="Symbol" pitchFamily="-65" charset="2"/>
              </a:rPr>
              <a:t>f</a:t>
            </a:r>
            <a:r>
              <a:rPr lang="en-GB" sz="2400" b="1" baseline="-25000" dirty="0" smtClean="0">
                <a:solidFill>
                  <a:srgbClr val="FF0000"/>
                </a:solidFill>
              </a:rPr>
              <a:t>L</a:t>
            </a:r>
            <a:r>
              <a:rPr lang="en-GB" sz="2400" b="1" baseline="30000" dirty="0" smtClean="0">
                <a:solidFill>
                  <a:srgbClr val="FF0000"/>
                </a:solidFill>
              </a:rPr>
              <a:t>3 </a:t>
            </a:r>
            <a:r>
              <a:rPr lang="en-GB" sz="2400" b="1" dirty="0" smtClean="0">
                <a:solidFill>
                  <a:srgbClr val="FF0000"/>
                </a:solidFill>
              </a:rPr>
              <a:t>- </a:t>
            </a:r>
            <a:r>
              <a:rPr lang="en-GB" sz="2400" b="1" dirty="0">
                <a:solidFill>
                  <a:srgbClr val="FF0000"/>
                </a:solidFill>
              </a:rPr>
              <a:t>&lt;</a:t>
            </a:r>
            <a:r>
              <a:rPr lang="en-GB" sz="2400" b="1" dirty="0">
                <a:solidFill>
                  <a:srgbClr val="FF0000"/>
                </a:solidFill>
                <a:latin typeface="Symbol" pitchFamily="-65" charset="2"/>
              </a:rPr>
              <a:t>f</a:t>
            </a:r>
            <a:r>
              <a:rPr lang="en-GB" sz="2400" b="1" baseline="-25000" dirty="0">
                <a:solidFill>
                  <a:srgbClr val="FF0000"/>
                </a:solidFill>
              </a:rPr>
              <a:t>L</a:t>
            </a:r>
            <a:r>
              <a:rPr lang="en-GB" sz="2400" b="1" baseline="30000" dirty="0">
                <a:solidFill>
                  <a:srgbClr val="FF0000"/>
                </a:solidFill>
              </a:rPr>
              <a:t>2</a:t>
            </a:r>
            <a:r>
              <a:rPr lang="en-GB" sz="2400" b="1" dirty="0">
                <a:solidFill>
                  <a:srgbClr val="FF0000"/>
                </a:solidFill>
              </a:rPr>
              <a:t>&gt;</a:t>
            </a:r>
            <a:r>
              <a:rPr lang="en-GB" sz="2400" b="1" dirty="0" smtClean="0">
                <a:solidFill>
                  <a:srgbClr val="FF0000"/>
                </a:solidFill>
              </a:rPr>
              <a:t> </a:t>
            </a:r>
            <a:r>
              <a:rPr lang="en-GB" sz="2400" b="1" dirty="0">
                <a:solidFill>
                  <a:srgbClr val="FF0000"/>
                </a:solidFill>
                <a:latin typeface="Symbol" pitchFamily="-65" charset="2"/>
              </a:rPr>
              <a:t>f</a:t>
            </a:r>
            <a:r>
              <a:rPr lang="en-GB" sz="2400" b="1" baseline="-25000" dirty="0">
                <a:solidFill>
                  <a:srgbClr val="FF0000"/>
                </a:solidFill>
              </a:rPr>
              <a:t>L</a:t>
            </a:r>
            <a:r>
              <a:rPr lang="en-GB" sz="2400" b="1" baseline="30000" dirty="0">
                <a:solidFill>
                  <a:srgbClr val="FF0000"/>
                </a:solidFill>
              </a:rPr>
              <a:t> </a:t>
            </a:r>
            <a:r>
              <a:rPr lang="en-GB" sz="2400" b="1" dirty="0">
                <a:solidFill>
                  <a:srgbClr val="FF0000"/>
                </a:solidFill>
              </a:rPr>
              <a:t>) </a:t>
            </a:r>
            <a:r>
              <a:rPr lang="en-GB" sz="2400" b="1" dirty="0" smtClean="0">
                <a:solidFill>
                  <a:srgbClr val="FF0000"/>
                </a:solidFill>
              </a:rPr>
              <a:t>+ … </a:t>
            </a:r>
            <a:endParaRPr lang="en-GB" sz="2400" b="1" baseline="30000" dirty="0" smtClean="0">
              <a:solidFill>
                <a:srgbClr val="FF0000"/>
              </a:solidFill>
            </a:endParaRPr>
          </a:p>
          <a:p>
            <a:pPr eaLnBrk="1" hangingPunct="1">
              <a:lnSpc>
                <a:spcPct val="80000"/>
              </a:lnSpc>
              <a:buClr>
                <a:srgbClr val="FFFF00"/>
              </a:buClr>
              <a:buFont typeface="Symbol" pitchFamily="-65" charset="2"/>
              <a:buChar char=" "/>
            </a:pPr>
            <a:endParaRPr lang="en-US" sz="2000" b="1" dirty="0"/>
          </a:p>
          <a:p>
            <a:pPr eaLnBrk="1" hangingPunct="1">
              <a:lnSpc>
                <a:spcPct val="80000"/>
              </a:lnSpc>
              <a:buClr>
                <a:srgbClr val="FFFF00"/>
              </a:buClr>
              <a:buFont typeface="Symbol" pitchFamily="-65" charset="2"/>
              <a:buChar char=" "/>
            </a:pPr>
            <a:r>
              <a:rPr lang="en-US" sz="1800" dirty="0"/>
              <a:t>where </a:t>
            </a:r>
            <a:r>
              <a:rPr lang="en-GB" sz="2400" b="1" dirty="0">
                <a:solidFill>
                  <a:srgbClr val="FF0000"/>
                </a:solidFill>
                <a:latin typeface="Symbol" pitchFamily="-65" charset="2"/>
              </a:rPr>
              <a:t>F</a:t>
            </a:r>
            <a:r>
              <a:rPr lang="en-GB" sz="1800" b="1" dirty="0">
                <a:latin typeface="Symbol" pitchFamily="-65" charset="2"/>
              </a:rPr>
              <a:t> </a:t>
            </a:r>
            <a:r>
              <a:rPr lang="en-GB" sz="1800" dirty="0"/>
              <a:t>is the large-scale gravitational potential (more precisely Φ = 3/5 ζ on superhorizon scales, where ζ is the gauge-invariant comovign curvature perturbation), </a:t>
            </a:r>
            <a:r>
              <a:rPr lang="en-GB" sz="2400" b="1" dirty="0" err="1">
                <a:solidFill>
                  <a:srgbClr val="FF0000"/>
                </a:solidFill>
                <a:latin typeface="Symbol" pitchFamily="-65" charset="2"/>
              </a:rPr>
              <a:t>f</a:t>
            </a:r>
            <a:r>
              <a:rPr lang="en-GB" sz="2400" b="1" baseline="-25000" dirty="0" err="1">
                <a:solidFill>
                  <a:srgbClr val="FF0000"/>
                </a:solidFill>
              </a:rPr>
              <a:t>L</a:t>
            </a:r>
            <a:r>
              <a:rPr lang="en-GB" sz="1800" b="1" baseline="-25000" dirty="0"/>
              <a:t> </a:t>
            </a:r>
            <a:r>
              <a:rPr lang="en-GB" sz="1800" dirty="0"/>
              <a:t>its linear Gaussian contribution and </a:t>
            </a:r>
            <a:r>
              <a:rPr lang="en-GB" sz="2400" i="1" dirty="0" err="1">
                <a:solidFill>
                  <a:srgbClr val="FF0000"/>
                </a:solidFill>
              </a:rPr>
              <a:t>f</a:t>
            </a:r>
            <a:r>
              <a:rPr lang="en-GB" sz="2400" b="1" baseline="-25000" dirty="0" err="1">
                <a:solidFill>
                  <a:srgbClr val="FF0000"/>
                </a:solidFill>
              </a:rPr>
              <a:t>NL</a:t>
            </a:r>
            <a:r>
              <a:rPr lang="en-GB" sz="2000" b="1" baseline="-25000" dirty="0"/>
              <a:t> </a:t>
            </a:r>
            <a:r>
              <a:rPr lang="en-GB" sz="1800" dirty="0"/>
              <a:t>the dimensionless </a:t>
            </a:r>
            <a:r>
              <a:rPr lang="en-GB" sz="1800" i="1" u="sng" dirty="0"/>
              <a:t>non-linearity parameter</a:t>
            </a:r>
            <a:r>
              <a:rPr lang="en-GB" sz="1800" dirty="0"/>
              <a:t> (or more generally </a:t>
            </a:r>
            <a:r>
              <a:rPr lang="en-GB" sz="1800" i="1" dirty="0"/>
              <a:t>non-linearity function</a:t>
            </a:r>
            <a:r>
              <a:rPr lang="en-GB" sz="1800" dirty="0"/>
              <a:t>). The percent of non-</a:t>
            </a:r>
            <a:r>
              <a:rPr lang="en-GB" sz="1800" dirty="0" err="1"/>
              <a:t>Gaussianity</a:t>
            </a:r>
            <a:r>
              <a:rPr lang="en-GB" sz="1800" dirty="0"/>
              <a:t> in CMB data implied by this model is</a:t>
            </a:r>
          </a:p>
          <a:p>
            <a:pPr eaLnBrk="1" hangingPunct="1">
              <a:lnSpc>
                <a:spcPct val="80000"/>
              </a:lnSpc>
              <a:buClr>
                <a:srgbClr val="FFFF00"/>
              </a:buClr>
              <a:buFont typeface="Symbol" pitchFamily="-65" charset="2"/>
              <a:buChar char=" "/>
            </a:pPr>
            <a:r>
              <a:rPr lang="en-GB" sz="1800" dirty="0"/>
              <a:t>                                 </a:t>
            </a:r>
          </a:p>
          <a:p>
            <a:pPr eaLnBrk="1" hangingPunct="1">
              <a:lnSpc>
                <a:spcPct val="80000"/>
              </a:lnSpc>
              <a:buFont typeface="Symbol" pitchFamily="-65" charset="2"/>
              <a:buChar char=" "/>
            </a:pPr>
            <a:r>
              <a:rPr lang="en-GB" sz="2400" dirty="0">
                <a:solidFill>
                  <a:srgbClr val="FF0000"/>
                </a:solidFill>
              </a:rPr>
              <a:t>                  NG % ~ 10</a:t>
            </a:r>
            <a:r>
              <a:rPr lang="en-GB" sz="2400" baseline="30000" dirty="0">
                <a:solidFill>
                  <a:srgbClr val="FF0000"/>
                </a:solidFill>
              </a:rPr>
              <a:t>-5</a:t>
            </a:r>
            <a:r>
              <a:rPr lang="en-GB" sz="2400" dirty="0">
                <a:solidFill>
                  <a:srgbClr val="FF0000"/>
                </a:solidFill>
              </a:rPr>
              <a:t>  |</a:t>
            </a:r>
            <a:r>
              <a:rPr lang="en-GB" sz="2400" i="1" dirty="0" err="1">
                <a:solidFill>
                  <a:srgbClr val="FF0000"/>
                </a:solidFill>
              </a:rPr>
              <a:t>f</a:t>
            </a:r>
            <a:r>
              <a:rPr lang="en-GB" sz="2400" b="1" baseline="-25000" dirty="0" err="1">
                <a:solidFill>
                  <a:srgbClr val="FF0000"/>
                </a:solidFill>
              </a:rPr>
              <a:t>NL</a:t>
            </a:r>
            <a:r>
              <a:rPr lang="en-GB" sz="2400" dirty="0">
                <a:solidFill>
                  <a:srgbClr val="FF0000"/>
                </a:solidFill>
              </a:rPr>
              <a:t>|</a:t>
            </a:r>
          </a:p>
          <a:p>
            <a:pPr eaLnBrk="1" hangingPunct="1">
              <a:lnSpc>
                <a:spcPct val="80000"/>
              </a:lnSpc>
              <a:buFont typeface="Symbol" pitchFamily="-65" charset="2"/>
              <a:buChar char=" "/>
            </a:pPr>
            <a:endParaRPr lang="en-GB" sz="2400" dirty="0">
              <a:solidFill>
                <a:srgbClr val="FF0000"/>
              </a:solidFill>
            </a:endParaRPr>
          </a:p>
          <a:p>
            <a:pPr eaLnBrk="1" hangingPunct="1">
              <a:lnSpc>
                <a:spcPct val="80000"/>
              </a:lnSpc>
              <a:buFont typeface="Symbol" pitchFamily="-65" charset="2"/>
              <a:buChar char=" "/>
            </a:pPr>
            <a:r>
              <a:rPr lang="en-GB" sz="2400" dirty="0">
                <a:solidFill>
                  <a:srgbClr val="FF0000"/>
                </a:solidFill>
              </a:rPr>
              <a:t>                            ~ 10</a:t>
            </a:r>
            <a:r>
              <a:rPr lang="en-GB" sz="2400" baseline="30000" dirty="0">
                <a:solidFill>
                  <a:srgbClr val="FF0000"/>
                </a:solidFill>
              </a:rPr>
              <a:t>-10</a:t>
            </a:r>
            <a:r>
              <a:rPr lang="en-GB" sz="2400" dirty="0">
                <a:solidFill>
                  <a:srgbClr val="FF0000"/>
                </a:solidFill>
              </a:rPr>
              <a:t> |</a:t>
            </a:r>
            <a:r>
              <a:rPr lang="en-GB" sz="2400" i="1" dirty="0" err="1">
                <a:solidFill>
                  <a:srgbClr val="FF0000"/>
                </a:solidFill>
              </a:rPr>
              <a:t>g</a:t>
            </a:r>
            <a:r>
              <a:rPr lang="en-GB" sz="2400" b="1" baseline="-25000" dirty="0" err="1">
                <a:solidFill>
                  <a:srgbClr val="FF0000"/>
                </a:solidFill>
              </a:rPr>
              <a:t>NL</a:t>
            </a:r>
            <a:r>
              <a:rPr lang="en-GB" sz="2400" dirty="0">
                <a:solidFill>
                  <a:srgbClr val="FF0000"/>
                </a:solidFill>
              </a:rPr>
              <a:t>|</a:t>
            </a:r>
            <a:endParaRPr lang="it-IT" sz="2400" dirty="0">
              <a:solidFill>
                <a:srgbClr val="FF0000"/>
              </a:solidFill>
            </a:endParaRPr>
          </a:p>
        </p:txBody>
      </p:sp>
      <p:sp>
        <p:nvSpPr>
          <p:cNvPr id="29704" name="AutoShape 6"/>
          <p:cNvSpPr>
            <a:spLocks noChangeArrowheads="1"/>
          </p:cNvSpPr>
          <p:nvPr/>
        </p:nvSpPr>
        <p:spPr bwMode="auto">
          <a:xfrm>
            <a:off x="4876800" y="4572000"/>
            <a:ext cx="976312" cy="485775"/>
          </a:xfrm>
          <a:prstGeom prst="leftArrow">
            <a:avLst>
              <a:gd name="adj1" fmla="val 50000"/>
              <a:gd name="adj2" fmla="val 50245"/>
            </a:avLst>
          </a:prstGeom>
          <a:solidFill>
            <a:schemeClr val="accent1"/>
          </a:solidFill>
          <a:ln w="28575" cap="sq">
            <a:solidFill>
              <a:schemeClr val="tx1"/>
            </a:solidFill>
            <a:miter lim="800000"/>
            <a:headEnd/>
            <a:tailEnd/>
          </a:ln>
        </p:spPr>
        <p:txBody>
          <a:bodyPr wrap="none" anchor="ctr">
            <a:prstTxWarp prst="textNoShape">
              <a:avLst/>
            </a:prstTxWarp>
          </a:bodyPr>
          <a:lstStyle/>
          <a:p>
            <a:endParaRPr lang="en-US"/>
          </a:p>
        </p:txBody>
      </p:sp>
      <p:sp>
        <p:nvSpPr>
          <p:cNvPr id="830471" name="Text Box 7"/>
          <p:cNvSpPr txBox="1">
            <a:spLocks noChangeArrowheads="1"/>
          </p:cNvSpPr>
          <p:nvPr/>
        </p:nvSpPr>
        <p:spPr bwMode="auto">
          <a:xfrm rot="21189733">
            <a:off x="5986744" y="4294444"/>
            <a:ext cx="1524000" cy="646331"/>
          </a:xfrm>
          <a:prstGeom prst="rect">
            <a:avLst/>
          </a:prstGeom>
          <a:noFill/>
          <a:ln w="19050" cap="sq" cmpd="dbl" algn="ctr">
            <a:solidFill>
              <a:srgbClr val="800000"/>
            </a:solidFill>
            <a:prstDash val="solid"/>
            <a:miter lim="800000"/>
            <a:headEnd type="none" w="med" len="med"/>
            <a:tailEnd type="none" w="med" len="med"/>
          </a:ln>
          <a:effectLst/>
        </p:spPr>
        <p:txBody>
          <a:bodyPr wrap="square">
            <a:prstTxWarp prst="textNoShape">
              <a:avLst/>
            </a:prstTxWarp>
            <a:spAutoFit/>
          </a:bodyPr>
          <a:lstStyle/>
          <a:p>
            <a:pPr algn="ctr" eaLnBrk="0" hangingPunct="0">
              <a:spcBef>
                <a:spcPct val="50000"/>
              </a:spcBef>
              <a:defRPr/>
            </a:pPr>
            <a:r>
              <a:rPr lang="en-US"/>
              <a:t>&lt; 10</a:t>
            </a:r>
            <a:r>
              <a:rPr lang="en-US" baseline="30000"/>
              <a:t> –4</a:t>
            </a:r>
            <a:r>
              <a:rPr lang="en-US"/>
              <a:t> from </a:t>
            </a:r>
            <a:r>
              <a:rPr lang="en-US" dirty="0" smtClean="0">
                <a:solidFill>
                  <a:srgbClr val="FF0000"/>
                </a:solidFill>
                <a:latin typeface="Tahoma" charset="0"/>
              </a:rPr>
              <a:t>CMB &amp; LSS</a:t>
            </a:r>
          </a:p>
        </p:txBody>
      </p:sp>
      <p:sp>
        <p:nvSpPr>
          <p:cNvPr id="7" name="AutoShape 6"/>
          <p:cNvSpPr>
            <a:spLocks noChangeArrowheads="1"/>
          </p:cNvSpPr>
          <p:nvPr/>
        </p:nvSpPr>
        <p:spPr bwMode="auto">
          <a:xfrm rot="825742">
            <a:off x="4844368" y="5443158"/>
            <a:ext cx="976312" cy="485775"/>
          </a:xfrm>
          <a:prstGeom prst="leftArrow">
            <a:avLst>
              <a:gd name="adj1" fmla="val 50000"/>
              <a:gd name="adj2" fmla="val 50245"/>
            </a:avLst>
          </a:prstGeom>
          <a:solidFill>
            <a:schemeClr val="accent1"/>
          </a:solidFill>
          <a:ln w="28575" cap="sq">
            <a:solidFill>
              <a:schemeClr val="tx1"/>
            </a:solidFill>
            <a:miter lim="800000"/>
            <a:headEnd/>
            <a:tailEnd/>
          </a:ln>
        </p:spPr>
        <p:txBody>
          <a:bodyPr wrap="none" anchor="ctr">
            <a:prstTxWarp prst="textNoShape">
              <a:avLst/>
            </a:prstTxWarp>
          </a:bodyPr>
          <a:lstStyle/>
          <a:p>
            <a:endParaRPr lang="en-US"/>
          </a:p>
        </p:txBody>
      </p:sp>
      <p:sp>
        <p:nvSpPr>
          <p:cNvPr id="8" name="TextBox 7"/>
          <p:cNvSpPr txBox="1"/>
          <p:nvPr/>
        </p:nvSpPr>
        <p:spPr>
          <a:xfrm rot="646859">
            <a:off x="6087823" y="5714925"/>
            <a:ext cx="1306480" cy="646331"/>
          </a:xfrm>
          <a:prstGeom prst="rect">
            <a:avLst/>
          </a:prstGeom>
          <a:noFill/>
          <a:ln>
            <a:solidFill>
              <a:srgbClr val="800000"/>
            </a:solidFill>
          </a:ln>
        </p:spPr>
        <p:txBody>
          <a:bodyPr wrap="none" rtlCol="0">
            <a:spAutoFit/>
          </a:bodyPr>
          <a:lstStyle/>
          <a:p>
            <a:r>
              <a:rPr lang="en-US"/>
              <a:t>&lt; 10</a:t>
            </a:r>
            <a:r>
              <a:rPr lang="en-US" baseline="30000"/>
              <a:t>-4</a:t>
            </a:r>
            <a:r>
              <a:rPr lang="en-US"/>
              <a:t> from </a:t>
            </a:r>
          </a:p>
          <a:p>
            <a:r>
              <a:rPr lang="en-US">
                <a:solidFill>
                  <a:srgbClr val="FF0000"/>
                </a:solidFill>
                <a:latin typeface="Tahoma"/>
                <a:cs typeface="Tahoma"/>
              </a:rPr>
              <a:t>CMB &amp; LSS</a:t>
            </a:r>
          </a:p>
        </p:txBody>
      </p:sp>
      <p:sp>
        <p:nvSpPr>
          <p:cNvPr id="9" name="TextBox 8"/>
          <p:cNvSpPr txBox="1"/>
          <p:nvPr/>
        </p:nvSpPr>
        <p:spPr>
          <a:xfrm>
            <a:off x="838200" y="5638800"/>
            <a:ext cx="3117199" cy="646331"/>
          </a:xfrm>
          <a:prstGeom prst="rect">
            <a:avLst/>
          </a:prstGeom>
          <a:noFill/>
          <a:ln>
            <a:solidFill>
              <a:schemeClr val="tx2"/>
            </a:solidFill>
          </a:ln>
        </p:spPr>
        <p:txBody>
          <a:bodyPr wrap="square" rtlCol="0">
            <a:spAutoFit/>
          </a:bodyPr>
          <a:lstStyle/>
          <a:p>
            <a:r>
              <a:rPr lang="en-US"/>
              <a:t>“non-Gaussianity = non-dog” </a:t>
            </a:r>
          </a:p>
          <a:p>
            <a:r>
              <a:rPr lang="en-US"/>
              <a:t>(Ya.B. Zel’dovich) </a:t>
            </a:r>
          </a:p>
        </p:txBody>
      </p:sp>
      <p:cxnSp>
        <p:nvCxnSpPr>
          <p:cNvPr id="11" name="Straight Arrow Connector 10"/>
          <p:cNvCxnSpPr/>
          <p:nvPr/>
        </p:nvCxnSpPr>
        <p:spPr>
          <a:xfrm rot="10800000">
            <a:off x="6629400" y="4572001"/>
            <a:ext cx="1295400" cy="4857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268090" y="5149334"/>
            <a:ext cx="1770624" cy="369332"/>
          </a:xfrm>
          <a:prstGeom prst="rect">
            <a:avLst/>
          </a:prstGeom>
          <a:solidFill>
            <a:srgbClr val="CCFFCC"/>
          </a:solidFill>
          <a:ln w="25400">
            <a:solidFill>
              <a:schemeClr val="accent2"/>
            </a:solidFill>
          </a:ln>
        </p:spPr>
        <p:txBody>
          <a:bodyPr wrap="none" rtlCol="0">
            <a:spAutoFit/>
          </a:bodyPr>
          <a:lstStyle/>
          <a:p>
            <a:r>
              <a:rPr lang="en-US"/>
              <a:t>10</a:t>
            </a:r>
            <a:r>
              <a:rPr lang="en-US" baseline="30000"/>
              <a:t>-5</a:t>
            </a:r>
            <a:r>
              <a:rPr lang="en-US"/>
              <a:t> from </a:t>
            </a:r>
            <a:r>
              <a:rPr lang="en-US" i="1"/>
              <a:t>Planck</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304800"/>
            <a:ext cx="8229600" cy="1143000"/>
          </a:xfrm>
        </p:spPr>
        <p:txBody>
          <a:bodyPr/>
          <a:lstStyle/>
          <a:p>
            <a:pPr eaLnBrk="1" hangingPunct="1"/>
            <a:r>
              <a:rPr lang="en-US" sz="3600">
                <a:ea typeface="ＭＳ Ｐゴシック" pitchFamily="-112" charset="-128"/>
                <a:cs typeface="ＭＳ Ｐゴシック" pitchFamily="-112" charset="-128"/>
              </a:rPr>
              <a:t>NG CMB simulated maps</a:t>
            </a:r>
            <a:endParaRPr lang="it-IT" sz="3600">
              <a:ea typeface="ＭＳ Ｐゴシック" pitchFamily="-112" charset="-128"/>
              <a:cs typeface="ＭＳ Ｐゴシック" pitchFamily="-112" charset="-128"/>
            </a:endParaRPr>
          </a:p>
        </p:txBody>
      </p:sp>
      <p:pic>
        <p:nvPicPr>
          <p:cNvPr id="29699" name="Picture 3"/>
          <p:cNvPicPr>
            <a:picLocks noGrp="1" noChangeAspect="1" noChangeArrowheads="1"/>
          </p:cNvPicPr>
          <p:nvPr>
            <p:ph sz="half" idx="1"/>
          </p:nvPr>
        </p:nvPicPr>
        <p:blipFill>
          <a:blip r:embed="rId2"/>
          <a:srcRect/>
          <a:stretch>
            <a:fillRect/>
          </a:stretch>
        </p:blipFill>
        <p:spPr>
          <a:xfrm>
            <a:off x="684213" y="1471613"/>
            <a:ext cx="7559675" cy="4852987"/>
          </a:xfrm>
        </p:spPr>
      </p:pic>
      <p:sp>
        <p:nvSpPr>
          <p:cNvPr id="29700" name="Text Box 4"/>
          <p:cNvSpPr txBox="1">
            <a:spLocks noChangeArrowheads="1"/>
          </p:cNvSpPr>
          <p:nvPr/>
        </p:nvSpPr>
        <p:spPr bwMode="auto">
          <a:xfrm>
            <a:off x="1828800" y="3733800"/>
            <a:ext cx="5076825" cy="304800"/>
          </a:xfrm>
          <a:prstGeom prst="rect">
            <a:avLst/>
          </a:prstGeom>
          <a:noFill/>
          <a:ln w="28575" cap="sq">
            <a:noFill/>
            <a:miter lim="800000"/>
            <a:headEnd/>
            <a:tailEnd/>
          </a:ln>
        </p:spPr>
        <p:txBody>
          <a:bodyPr>
            <a:prstTxWarp prst="textNoShape">
              <a:avLst/>
            </a:prstTxWarp>
            <a:spAutoFit/>
          </a:bodyPr>
          <a:lstStyle/>
          <a:p>
            <a:r>
              <a:rPr lang="en-US" sz="1400"/>
              <a:t>Liguori, Yadav, Hansen, Komatsu, Matarrese &amp; Wandelt 2007</a:t>
            </a:r>
            <a:endParaRPr lang="it-IT" sz="1400"/>
          </a:p>
        </p:txBody>
      </p:sp>
      <p:sp>
        <p:nvSpPr>
          <p:cNvPr id="6" name="TextBox 5"/>
          <p:cNvSpPr txBox="1"/>
          <p:nvPr/>
        </p:nvSpPr>
        <p:spPr>
          <a:xfrm>
            <a:off x="668957" y="3745468"/>
            <a:ext cx="1159843" cy="369332"/>
          </a:xfrm>
          <a:prstGeom prst="rect">
            <a:avLst/>
          </a:prstGeom>
          <a:noFill/>
        </p:spPr>
        <p:txBody>
          <a:bodyPr wrap="none" rtlCol="0">
            <a:spAutoFit/>
          </a:bodyPr>
          <a:lstStyle/>
          <a:p>
            <a:r>
              <a:rPr lang="en-US">
                <a:solidFill>
                  <a:srgbClr val="FF0000"/>
                </a:solidFill>
              </a:rPr>
              <a:t>Gaussian</a:t>
            </a:r>
          </a:p>
        </p:txBody>
      </p:sp>
      <p:sp>
        <p:nvSpPr>
          <p:cNvPr id="8" name="TextBox 7"/>
          <p:cNvSpPr txBox="1"/>
          <p:nvPr/>
        </p:nvSpPr>
        <p:spPr>
          <a:xfrm>
            <a:off x="6683954" y="3733800"/>
            <a:ext cx="1621846" cy="369332"/>
          </a:xfrm>
          <a:prstGeom prst="rect">
            <a:avLst/>
          </a:prstGeom>
          <a:noFill/>
        </p:spPr>
        <p:txBody>
          <a:bodyPr wrap="none" rtlCol="0">
            <a:spAutoFit/>
          </a:bodyPr>
          <a:lstStyle/>
          <a:p>
            <a:r>
              <a:rPr lang="en-US">
                <a:solidFill>
                  <a:srgbClr val="FF0000"/>
                </a:solidFill>
              </a:rPr>
              <a:t>non-Gaussian</a:t>
            </a:r>
          </a:p>
        </p:txBody>
      </p:sp>
      <p:sp>
        <p:nvSpPr>
          <p:cNvPr id="9" name="TextBox 8"/>
          <p:cNvSpPr txBox="1"/>
          <p:nvPr/>
        </p:nvSpPr>
        <p:spPr>
          <a:xfrm>
            <a:off x="3828578" y="1524000"/>
            <a:ext cx="1429222" cy="369332"/>
          </a:xfrm>
          <a:prstGeom prst="rect">
            <a:avLst/>
          </a:prstGeom>
          <a:noFill/>
        </p:spPr>
        <p:txBody>
          <a:bodyPr wrap="none" rtlCol="0">
            <a:spAutoFit/>
          </a:bodyPr>
          <a:lstStyle/>
          <a:p>
            <a:r>
              <a:rPr lang="en-US"/>
              <a:t>temperature</a:t>
            </a:r>
          </a:p>
        </p:txBody>
      </p:sp>
      <p:sp>
        <p:nvSpPr>
          <p:cNvPr id="10" name="TextBox 9"/>
          <p:cNvSpPr txBox="1"/>
          <p:nvPr/>
        </p:nvSpPr>
        <p:spPr>
          <a:xfrm>
            <a:off x="3892598" y="6019800"/>
            <a:ext cx="1365202" cy="369332"/>
          </a:xfrm>
          <a:prstGeom prst="rect">
            <a:avLst/>
          </a:prstGeom>
          <a:noFill/>
        </p:spPr>
        <p:txBody>
          <a:bodyPr wrap="none" rtlCol="0">
            <a:spAutoFit/>
          </a:bodyPr>
          <a:lstStyle/>
          <a:p>
            <a:r>
              <a:rPr lang="en-US"/>
              <a:t>polarization</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381000" y="143470"/>
            <a:ext cx="8458200" cy="1477328"/>
          </a:xfrm>
          <a:prstGeom prst="rect">
            <a:avLst/>
          </a:prstGeom>
          <a:noFill/>
          <a:ln w="9525">
            <a:noFill/>
            <a:miter lim="800000"/>
            <a:headEnd/>
            <a:tailEnd/>
          </a:ln>
        </p:spPr>
        <p:txBody>
          <a:bodyPr>
            <a:prstTxWarp prst="textNoShape">
              <a:avLst/>
            </a:prstTxWarp>
            <a:spAutoFit/>
          </a:bodyPr>
          <a:lstStyle/>
          <a:p>
            <a:pPr algn="ctr">
              <a:buFont typeface="Times New Roman" charset="0"/>
              <a:buNone/>
              <a:defRPr/>
            </a:pPr>
            <a:r>
              <a:rPr lang="en-US" sz="3600" i="1">
                <a:latin typeface="Calibri"/>
                <a:cs typeface="Calibri"/>
              </a:rPr>
              <a:t>Planck</a:t>
            </a:r>
            <a:r>
              <a:rPr lang="en-US" sz="3600">
                <a:latin typeface="Calibri"/>
                <a:cs typeface="Calibri"/>
              </a:rPr>
              <a:t> 2013 results XXIV: </a:t>
            </a:r>
          </a:p>
          <a:p>
            <a:pPr algn="ctr">
              <a:buFont typeface="Times New Roman" charset="0"/>
              <a:buNone/>
              <a:defRPr/>
            </a:pPr>
            <a:r>
              <a:rPr lang="en-US" sz="3600">
                <a:latin typeface="Calibri"/>
                <a:cs typeface="Calibri"/>
              </a:rPr>
              <a:t>Scientific target</a:t>
            </a:r>
          </a:p>
          <a:p>
            <a:pPr>
              <a:buFont typeface="Times New Roman" charset="0"/>
              <a:buNone/>
              <a:defRPr/>
            </a:pPr>
            <a:endParaRPr lang="en-US" i="1">
              <a:latin typeface="+mj-lt"/>
            </a:endParaRPr>
          </a:p>
        </p:txBody>
      </p:sp>
      <p:sp>
        <p:nvSpPr>
          <p:cNvPr id="19459" name="TextBox 3"/>
          <p:cNvSpPr txBox="1">
            <a:spLocks noChangeArrowheads="1"/>
          </p:cNvSpPr>
          <p:nvPr/>
        </p:nvSpPr>
        <p:spPr bwMode="auto">
          <a:xfrm>
            <a:off x="388938" y="1423749"/>
            <a:ext cx="8399462" cy="4062651"/>
          </a:xfrm>
          <a:prstGeom prst="rect">
            <a:avLst/>
          </a:prstGeom>
          <a:noFill/>
          <a:ln w="9525">
            <a:noFill/>
            <a:miter lim="800000"/>
            <a:headEnd/>
            <a:tailEnd/>
          </a:ln>
        </p:spPr>
        <p:txBody>
          <a:bodyPr wrap="square">
            <a:prstTxWarp prst="textNoShape">
              <a:avLst/>
            </a:prstTxWarp>
            <a:spAutoFit/>
          </a:bodyPr>
          <a:lstStyle/>
          <a:p>
            <a:pPr marL="457200" indent="-457200" algn="just">
              <a:buFont typeface="Arial"/>
              <a:buChar char="•"/>
            </a:pPr>
            <a:endParaRPr lang="en-US" b="1">
              <a:solidFill>
                <a:srgbClr val="FF0000"/>
              </a:solidFill>
              <a:latin typeface="Calibri"/>
              <a:ea typeface="Book Antiqua" charset="0"/>
              <a:cs typeface="Calibri"/>
            </a:endParaRPr>
          </a:p>
          <a:p>
            <a:pPr marL="457200" indent="-457200" algn="just">
              <a:buFont typeface="Arial"/>
              <a:buChar char="•"/>
            </a:pPr>
            <a:r>
              <a:rPr lang="en-US" sz="2400">
                <a:solidFill>
                  <a:srgbClr val="000000"/>
                </a:solidFill>
                <a:latin typeface="Calibri"/>
                <a:ea typeface="Book Antiqua" charset="0"/>
                <a:cs typeface="Calibri"/>
              </a:rPr>
              <a:t>Constrain (with high precision) and/or detect primordial non-Gaussianity (NG) as due to (non-standard) inflation </a:t>
            </a:r>
          </a:p>
          <a:p>
            <a:pPr marL="457200" indent="-457200" algn="just">
              <a:buFont typeface="Arial"/>
              <a:buChar char="•"/>
            </a:pPr>
            <a:endParaRPr lang="en-US" sz="2400">
              <a:solidFill>
                <a:srgbClr val="000000"/>
              </a:solidFill>
              <a:latin typeface="Calibri"/>
              <a:ea typeface="Book Antiqua" charset="0"/>
              <a:cs typeface="Calibri"/>
            </a:endParaRPr>
          </a:p>
          <a:p>
            <a:pPr marL="457200" indent="-457200" algn="just">
              <a:buFont typeface="Arial"/>
              <a:buChar char="•"/>
            </a:pPr>
            <a:r>
              <a:rPr lang="en-US" sz="2400">
                <a:solidFill>
                  <a:srgbClr val="000000"/>
                </a:solidFill>
                <a:latin typeface="Calibri"/>
                <a:cs typeface="Calibri"/>
              </a:rPr>
              <a:t>NG amplitude and shape measure deviations from standard inflation, perturbation generating processes after inflation, initial state before inflation</a:t>
            </a:r>
            <a:r>
              <a:rPr lang="en-US" sz="2400">
                <a:solidFill>
                  <a:srgbClr val="000000"/>
                </a:solidFill>
                <a:latin typeface="Calibri"/>
                <a:ea typeface="Lucida Grande"/>
                <a:cs typeface="Calibri"/>
              </a:rPr>
              <a:t>, ... </a:t>
            </a:r>
            <a:endParaRPr lang="en-US" sz="2400" b="1">
              <a:solidFill>
                <a:srgbClr val="000000"/>
              </a:solidFill>
              <a:latin typeface="Calibri"/>
              <a:ea typeface="Book Antiqua" charset="0"/>
              <a:cs typeface="Calibri"/>
            </a:endParaRPr>
          </a:p>
          <a:p>
            <a:pPr marL="457200" indent="-457200" algn="just">
              <a:buFont typeface="Arial"/>
              <a:buChar char="•"/>
            </a:pPr>
            <a:endParaRPr lang="en-US" sz="2400" b="1">
              <a:solidFill>
                <a:srgbClr val="000000"/>
              </a:solidFill>
              <a:latin typeface="Calibri"/>
              <a:ea typeface="Book Antiqua" charset="0"/>
              <a:cs typeface="Calibri"/>
            </a:endParaRPr>
          </a:p>
          <a:p>
            <a:pPr marL="457200" indent="-457200" algn="just">
              <a:buFont typeface="Arial"/>
              <a:buChar char="•"/>
            </a:pPr>
            <a:r>
              <a:rPr lang="en-US" sz="2400">
                <a:solidFill>
                  <a:srgbClr val="000000"/>
                </a:solidFill>
                <a:latin typeface="Calibri"/>
                <a:ea typeface="Book Antiqua" charset="0"/>
                <a:cs typeface="Calibri"/>
              </a:rPr>
              <a:t>We test: </a:t>
            </a:r>
            <a:r>
              <a:rPr lang="en-US" sz="2400" b="1" i="1">
                <a:solidFill>
                  <a:srgbClr val="000000"/>
                </a:solidFill>
                <a:latin typeface="Calibri"/>
                <a:ea typeface="Book Antiqua" charset="0"/>
                <a:cs typeface="Calibri"/>
              </a:rPr>
              <a:t>local, equilateral, orthogonal </a:t>
            </a:r>
            <a:r>
              <a:rPr lang="en-US" sz="2400">
                <a:solidFill>
                  <a:srgbClr val="000000"/>
                </a:solidFill>
                <a:latin typeface="Calibri"/>
                <a:ea typeface="Book Antiqua" charset="0"/>
                <a:cs typeface="Calibri"/>
              </a:rPr>
              <a:t>shapes</a:t>
            </a:r>
            <a:r>
              <a:rPr lang="en-US" sz="2400" b="1" i="1">
                <a:solidFill>
                  <a:srgbClr val="000000"/>
                </a:solidFill>
                <a:latin typeface="Calibri"/>
                <a:ea typeface="Book Antiqua" charset="0"/>
                <a:cs typeface="Calibri"/>
              </a:rPr>
              <a:t> </a:t>
            </a:r>
            <a:r>
              <a:rPr lang="en-US" sz="2400">
                <a:solidFill>
                  <a:srgbClr val="000000"/>
                </a:solidFill>
                <a:latin typeface="Calibri"/>
                <a:ea typeface="Book Antiqua" charset="0"/>
                <a:cs typeface="Calibri"/>
              </a:rPr>
              <a:t>(+ many more) for the bispectrum and constrain the primordial trispectrum (test of multi-field models) parameter τ</a:t>
            </a:r>
            <a:r>
              <a:rPr lang="en-US" sz="2400" baseline="-25000">
                <a:solidFill>
                  <a:srgbClr val="000000"/>
                </a:solidFill>
                <a:latin typeface="Calibri"/>
                <a:ea typeface="Book Antiqua" charset="0"/>
                <a:cs typeface="Calibri"/>
              </a:rPr>
              <a:t>NL</a:t>
            </a:r>
            <a:r>
              <a:rPr lang="en-US" sz="2400">
                <a:solidFill>
                  <a:srgbClr val="000000"/>
                </a:solidFill>
                <a:latin typeface="Calibri"/>
                <a:ea typeface="Book Antiqua" charset="0"/>
                <a:cs typeface="Calibri"/>
              </a:rPr>
              <a:t>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0" y="1"/>
            <a:ext cx="6896764" cy="765175"/>
          </a:xfrm>
        </p:spPr>
        <p:txBody>
          <a:bodyPr/>
          <a:lstStyle/>
          <a:p>
            <a:r>
              <a:rPr lang="en-US"/>
              <a:t>CMB bispectrum</a:t>
            </a:r>
          </a:p>
        </p:txBody>
      </p:sp>
      <p:sp>
        <p:nvSpPr>
          <p:cNvPr id="11" name="TextBox 10"/>
          <p:cNvSpPr txBox="1"/>
          <p:nvPr/>
        </p:nvSpPr>
        <p:spPr>
          <a:xfrm>
            <a:off x="685800" y="1524000"/>
            <a:ext cx="8001000" cy="4247317"/>
          </a:xfrm>
          <a:prstGeom prst="rect">
            <a:avLst/>
          </a:prstGeom>
          <a:solidFill>
            <a:schemeClr val="bg1"/>
          </a:solidFill>
        </p:spPr>
        <p:txBody>
          <a:bodyPr wrap="square" rtlCol="0">
            <a:spAutoFit/>
          </a:bodyPr>
          <a:lstStyle/>
          <a:p>
            <a:r>
              <a:rPr lang="en-US">
                <a:solidFill>
                  <a:srgbClr val="FFFFFF"/>
                </a:solidFill>
              </a:rPr>
              <a:t>a</a:t>
            </a: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a:p>
            <a:endParaRPr lang="en-US">
              <a:solidFill>
                <a:srgbClr val="FFFFFF"/>
              </a:solidFill>
            </a:endParaRPr>
          </a:p>
        </p:txBody>
      </p:sp>
      <p:pic>
        <p:nvPicPr>
          <p:cNvPr id="10" name="Picture 9"/>
          <p:cNvPicPr>
            <a:picLocks noChangeAspect="1"/>
          </p:cNvPicPr>
          <p:nvPr/>
        </p:nvPicPr>
        <p:blipFill>
          <a:blip r:embed="rId2"/>
          <a:stretch>
            <a:fillRect/>
          </a:stretch>
        </p:blipFill>
        <p:spPr>
          <a:xfrm>
            <a:off x="838200" y="1600200"/>
            <a:ext cx="3352800" cy="711200"/>
          </a:xfrm>
          <a:prstGeom prst="rect">
            <a:avLst/>
          </a:prstGeom>
        </p:spPr>
      </p:pic>
      <p:pic>
        <p:nvPicPr>
          <p:cNvPr id="8" name="Picture 7"/>
          <p:cNvPicPr>
            <a:picLocks noChangeAspect="1"/>
          </p:cNvPicPr>
          <p:nvPr/>
        </p:nvPicPr>
        <p:blipFill>
          <a:blip r:embed="rId3"/>
          <a:stretch>
            <a:fillRect/>
          </a:stretch>
        </p:blipFill>
        <p:spPr>
          <a:xfrm>
            <a:off x="1905000" y="2286000"/>
            <a:ext cx="1905000" cy="603447"/>
          </a:xfrm>
          <a:prstGeom prst="rect">
            <a:avLst/>
          </a:prstGeom>
        </p:spPr>
      </p:pic>
      <p:pic>
        <p:nvPicPr>
          <p:cNvPr id="12" name="Picture 11"/>
          <p:cNvPicPr>
            <a:picLocks noChangeAspect="1"/>
          </p:cNvPicPr>
          <p:nvPr/>
        </p:nvPicPr>
        <p:blipFill>
          <a:blip r:embed="rId4"/>
          <a:stretch>
            <a:fillRect/>
          </a:stretch>
        </p:blipFill>
        <p:spPr>
          <a:xfrm>
            <a:off x="670486" y="4789219"/>
            <a:ext cx="4892114" cy="925781"/>
          </a:xfrm>
          <a:prstGeom prst="rect">
            <a:avLst/>
          </a:prstGeom>
        </p:spPr>
      </p:pic>
      <p:cxnSp>
        <p:nvCxnSpPr>
          <p:cNvPr id="14" name="Straight Arrow Connector 13"/>
          <p:cNvCxnSpPr/>
          <p:nvPr/>
        </p:nvCxnSpPr>
        <p:spPr bwMode="auto">
          <a:xfrm rot="5400000" flipH="1" flipV="1">
            <a:off x="1524000" y="3048000"/>
            <a:ext cx="990600" cy="533400"/>
          </a:xfrm>
          <a:prstGeom prst="straightConnector1">
            <a:avLst/>
          </a:prstGeom>
          <a:solidFill>
            <a:srgbClr val="00B8FF"/>
          </a:solidFill>
          <a:ln w="9525" cap="flat" cmpd="sng" algn="ctr">
            <a:solidFill>
              <a:schemeClr val="tx1"/>
            </a:solidFill>
            <a:prstDash val="solid"/>
            <a:round/>
            <a:headEnd type="none" w="med" len="med"/>
            <a:tailEnd type="arrow"/>
          </a:ln>
          <a:effectLst/>
        </p:spPr>
      </p:cxnSp>
      <p:sp>
        <p:nvSpPr>
          <p:cNvPr id="16" name="TextBox 15"/>
          <p:cNvSpPr txBox="1"/>
          <p:nvPr/>
        </p:nvSpPr>
        <p:spPr>
          <a:xfrm>
            <a:off x="2362200" y="3059668"/>
            <a:ext cx="1576173" cy="338554"/>
          </a:xfrm>
          <a:prstGeom prst="rect">
            <a:avLst/>
          </a:prstGeom>
          <a:noFill/>
        </p:spPr>
        <p:txBody>
          <a:bodyPr wrap="none" rtlCol="0">
            <a:spAutoFit/>
          </a:bodyPr>
          <a:lstStyle/>
          <a:p>
            <a:r>
              <a:rPr lang="en-US" sz="1600"/>
              <a:t>Gaunt integrals</a:t>
            </a:r>
          </a:p>
        </p:txBody>
      </p:sp>
      <p:pic>
        <p:nvPicPr>
          <p:cNvPr id="17" name="Picture 16"/>
          <p:cNvPicPr>
            <a:picLocks noChangeAspect="1"/>
          </p:cNvPicPr>
          <p:nvPr/>
        </p:nvPicPr>
        <p:blipFill>
          <a:blip r:embed="rId5"/>
          <a:stretch>
            <a:fillRect/>
          </a:stretch>
        </p:blipFill>
        <p:spPr>
          <a:xfrm>
            <a:off x="4724400" y="1521326"/>
            <a:ext cx="3764074" cy="3355474"/>
          </a:xfrm>
          <a:prstGeom prst="rect">
            <a:avLst/>
          </a:prstGeom>
        </p:spPr>
      </p:pic>
      <p:pic>
        <p:nvPicPr>
          <p:cNvPr id="18" name="Picture 17"/>
          <p:cNvPicPr>
            <a:picLocks noChangeAspect="1"/>
          </p:cNvPicPr>
          <p:nvPr/>
        </p:nvPicPr>
        <p:blipFill>
          <a:blip r:embed="rId6"/>
          <a:stretch>
            <a:fillRect/>
          </a:stretch>
        </p:blipFill>
        <p:spPr>
          <a:xfrm>
            <a:off x="1143000" y="3657600"/>
            <a:ext cx="3451836" cy="904448"/>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896764" cy="765175"/>
          </a:xfrm>
        </p:spPr>
        <p:txBody>
          <a:bodyPr/>
          <a:lstStyle/>
          <a:p>
            <a:r>
              <a:rPr lang="en-US"/>
              <a:t>the NG shape information</a:t>
            </a:r>
          </a:p>
        </p:txBody>
      </p:sp>
      <p:sp>
        <p:nvSpPr>
          <p:cNvPr id="6" name="Rectangle 5"/>
          <p:cNvSpPr/>
          <p:nvPr/>
        </p:nvSpPr>
        <p:spPr>
          <a:xfrm>
            <a:off x="762000" y="1818382"/>
            <a:ext cx="7620000" cy="1077218"/>
          </a:xfrm>
          <a:prstGeom prst="rect">
            <a:avLst/>
          </a:prstGeom>
        </p:spPr>
        <p:txBody>
          <a:bodyPr wrap="square">
            <a:spAutoFit/>
          </a:bodyPr>
          <a:lstStyle/>
          <a:p>
            <a:r>
              <a:rPr lang="en-US" sz="3200" i="1">
                <a:solidFill>
                  <a:srgbClr val="800000"/>
                </a:solidFill>
                <a:latin typeface="Book Antiqua"/>
                <a:cs typeface="Book Antiqua"/>
              </a:rPr>
              <a:t>... there are more shapes of non-Gaussianity </a:t>
            </a:r>
            <a:br>
              <a:rPr lang="en-US" sz="3200" i="1">
                <a:solidFill>
                  <a:srgbClr val="800000"/>
                </a:solidFill>
                <a:latin typeface="Book Antiqua"/>
                <a:cs typeface="Book Antiqua"/>
              </a:rPr>
            </a:br>
            <a:r>
              <a:rPr lang="en-US" sz="3200" i="1">
                <a:solidFill>
                  <a:srgbClr val="800000"/>
                </a:solidFill>
                <a:latin typeface="Book Antiqua"/>
                <a:cs typeface="Book Antiqua"/>
              </a:rPr>
              <a:t>(from inflation) than ... stars in the sky</a:t>
            </a:r>
            <a:endParaRPr lang="en-US" sz="3200"/>
          </a:p>
        </p:txBody>
      </p:sp>
      <p:pic>
        <p:nvPicPr>
          <p:cNvPr id="7" name="Picture 6"/>
          <p:cNvPicPr>
            <a:picLocks noChangeAspect="1"/>
          </p:cNvPicPr>
          <p:nvPr/>
        </p:nvPicPr>
        <p:blipFill>
          <a:blip r:embed="rId2"/>
          <a:stretch>
            <a:fillRect/>
          </a:stretch>
        </p:blipFill>
        <p:spPr>
          <a:xfrm>
            <a:off x="1219200" y="4038600"/>
            <a:ext cx="5257800" cy="1471466"/>
          </a:xfrm>
          <a:prstGeom prst="rect">
            <a:avLst/>
          </a:prstGeom>
        </p:spPr>
      </p:pic>
      <p:sp>
        <p:nvSpPr>
          <p:cNvPr id="8" name="TextBox 7"/>
          <p:cNvSpPr txBox="1"/>
          <p:nvPr/>
        </p:nvSpPr>
        <p:spPr>
          <a:xfrm>
            <a:off x="6423457" y="4038600"/>
            <a:ext cx="1538101" cy="1477328"/>
          </a:xfrm>
          <a:prstGeom prst="rect">
            <a:avLst/>
          </a:prstGeom>
          <a:solidFill>
            <a:schemeClr val="bg1"/>
          </a:solidFill>
        </p:spPr>
        <p:txBody>
          <a:bodyPr wrap="none" rtlCol="0">
            <a:spAutoFit/>
          </a:bodyPr>
          <a:lstStyle/>
          <a:p>
            <a:endParaRPr lang="en-US"/>
          </a:p>
          <a:p>
            <a:endParaRPr lang="en-US"/>
          </a:p>
          <a:p>
            <a:r>
              <a:rPr lang="en-US"/>
              <a:t>+ many more</a:t>
            </a:r>
          </a:p>
          <a:p>
            <a:endParaRPr lang="en-US"/>
          </a:p>
          <a:p>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 name="Title 1"/>
          <p:cNvSpPr>
            <a:spLocks noGrp="1"/>
          </p:cNvSpPr>
          <p:nvPr>
            <p:ph type="title"/>
          </p:nvPr>
        </p:nvSpPr>
        <p:spPr>
          <a:xfrm>
            <a:off x="457200" y="-243408"/>
            <a:ext cx="8229600" cy="1143000"/>
          </a:xfrm>
        </p:spPr>
        <p:txBody>
          <a:bodyPr/>
          <a:lstStyle/>
          <a:p>
            <a:r>
              <a:rPr lang="en-US" sz="3800" dirty="0" smtClean="0">
                <a:solidFill>
                  <a:srgbClr val="000000"/>
                </a:solidFill>
              </a:rPr>
              <a:t>Shapes</a:t>
            </a:r>
            <a:endParaRPr lang="en-US" sz="3800" dirty="0">
              <a:solidFill>
                <a:srgbClr val="000000"/>
              </a:solidFill>
            </a:endParaRPr>
          </a:p>
        </p:txBody>
      </p:sp>
      <p:pic>
        <p:nvPicPr>
          <p:cNvPr id="3" name="Picture 2" descr="tetrapyd_local.jpg"/>
          <p:cNvPicPr>
            <a:picLocks/>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43609" y="1052736"/>
            <a:ext cx="3401568" cy="2560320"/>
          </a:xfrm>
          <a:prstGeom prst="rect">
            <a:avLst/>
          </a:prstGeom>
          <a:ln>
            <a:solidFill>
              <a:srgbClr val="000090"/>
            </a:solidFill>
          </a:ln>
        </p:spPr>
      </p:pic>
      <p:pic>
        <p:nvPicPr>
          <p:cNvPr id="7" name="Picture 6" descr="equil_tetrapyd.jpg"/>
          <p:cNvPicPr>
            <a:picLocks/>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499992" y="1052736"/>
            <a:ext cx="3401568" cy="2560320"/>
          </a:xfrm>
          <a:prstGeom prst="rect">
            <a:avLst/>
          </a:prstGeom>
          <a:ln>
            <a:solidFill>
              <a:srgbClr val="000090"/>
            </a:solidFill>
          </a:ln>
        </p:spPr>
      </p:pic>
      <p:pic>
        <p:nvPicPr>
          <p:cNvPr id="14" name="Picture 13" descr="tetrpayd_ortho.jpg"/>
          <p:cNvPicPr>
            <a:picLocks/>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043608" y="3717032"/>
            <a:ext cx="3401568" cy="2560320"/>
          </a:xfrm>
          <a:prstGeom prst="rect">
            <a:avLst/>
          </a:prstGeom>
          <a:ln>
            <a:solidFill>
              <a:srgbClr val="000090"/>
            </a:solidFill>
          </a:ln>
        </p:spPr>
      </p:pic>
      <p:pic>
        <p:nvPicPr>
          <p:cNvPr id="15" name="Picture 14" descr="ISW_lens_tetrapyd.jpg"/>
          <p:cNvPicPr>
            <a:picLocks/>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499994" y="3717032"/>
            <a:ext cx="3401568" cy="2560320"/>
          </a:xfrm>
          <a:prstGeom prst="rect">
            <a:avLst/>
          </a:prstGeom>
          <a:ln>
            <a:solidFill>
              <a:srgbClr val="000090"/>
            </a:solidFill>
          </a:ln>
        </p:spPr>
      </p:pic>
      <p:sp>
        <p:nvSpPr>
          <p:cNvPr id="16" name="TextBox 15"/>
          <p:cNvSpPr txBox="1"/>
          <p:nvPr/>
        </p:nvSpPr>
        <p:spPr>
          <a:xfrm>
            <a:off x="1171204" y="1124744"/>
            <a:ext cx="797815" cy="400110"/>
          </a:xfrm>
          <a:prstGeom prst="rect">
            <a:avLst/>
          </a:prstGeom>
          <a:noFill/>
          <a:ln>
            <a:solidFill>
              <a:schemeClr val="tx1"/>
            </a:solidFill>
          </a:ln>
        </p:spPr>
        <p:txBody>
          <a:bodyPr wrap="none" rtlCol="0">
            <a:spAutoFit/>
          </a:bodyPr>
          <a:lstStyle/>
          <a:p>
            <a:r>
              <a:rPr lang="en-US" sz="2000" dirty="0" smtClean="0"/>
              <a:t>Local</a:t>
            </a:r>
            <a:endParaRPr lang="en-US" sz="2000" dirty="0"/>
          </a:p>
        </p:txBody>
      </p:sp>
      <p:sp>
        <p:nvSpPr>
          <p:cNvPr id="27" name="TextBox 26"/>
          <p:cNvSpPr txBox="1"/>
          <p:nvPr/>
        </p:nvSpPr>
        <p:spPr>
          <a:xfrm>
            <a:off x="4638281" y="1124744"/>
            <a:ext cx="1396561" cy="400110"/>
          </a:xfrm>
          <a:prstGeom prst="rect">
            <a:avLst/>
          </a:prstGeom>
          <a:noFill/>
          <a:ln>
            <a:solidFill>
              <a:srgbClr val="000000"/>
            </a:solidFill>
          </a:ln>
        </p:spPr>
        <p:txBody>
          <a:bodyPr wrap="none" rtlCol="0">
            <a:spAutoFit/>
          </a:bodyPr>
          <a:lstStyle/>
          <a:p>
            <a:r>
              <a:rPr lang="en-US" sz="2000" dirty="0" smtClean="0"/>
              <a:t>Equilateral</a:t>
            </a:r>
            <a:endParaRPr lang="en-US" sz="2000" dirty="0"/>
          </a:p>
        </p:txBody>
      </p:sp>
      <p:sp>
        <p:nvSpPr>
          <p:cNvPr id="28" name="TextBox 27"/>
          <p:cNvSpPr txBox="1"/>
          <p:nvPr/>
        </p:nvSpPr>
        <p:spPr>
          <a:xfrm>
            <a:off x="1187624" y="3820978"/>
            <a:ext cx="1040018" cy="400110"/>
          </a:xfrm>
          <a:prstGeom prst="rect">
            <a:avLst/>
          </a:prstGeom>
          <a:noFill/>
          <a:ln>
            <a:solidFill>
              <a:srgbClr val="000000"/>
            </a:solidFill>
          </a:ln>
        </p:spPr>
        <p:txBody>
          <a:bodyPr wrap="none" rtlCol="0">
            <a:spAutoFit/>
          </a:bodyPr>
          <a:lstStyle/>
          <a:p>
            <a:r>
              <a:rPr lang="en-US" sz="2000" dirty="0" err="1" smtClean="0"/>
              <a:t>Orthog</a:t>
            </a:r>
            <a:r>
              <a:rPr lang="en-US" sz="2000" dirty="0" smtClean="0"/>
              <a:t>.</a:t>
            </a:r>
            <a:endParaRPr lang="en-US" sz="2000" dirty="0"/>
          </a:p>
        </p:txBody>
      </p:sp>
      <p:sp>
        <p:nvSpPr>
          <p:cNvPr id="29" name="TextBox 28"/>
          <p:cNvSpPr txBox="1"/>
          <p:nvPr/>
        </p:nvSpPr>
        <p:spPr>
          <a:xfrm>
            <a:off x="4644008" y="3789040"/>
            <a:ext cx="878090" cy="400110"/>
          </a:xfrm>
          <a:prstGeom prst="rect">
            <a:avLst/>
          </a:prstGeom>
          <a:noFill/>
          <a:ln>
            <a:solidFill>
              <a:srgbClr val="000000"/>
            </a:solidFill>
          </a:ln>
        </p:spPr>
        <p:txBody>
          <a:bodyPr wrap="none" rtlCol="0">
            <a:spAutoFit/>
          </a:bodyPr>
          <a:lstStyle/>
          <a:p>
            <a:r>
              <a:rPr lang="en-US" sz="2000" dirty="0" smtClean="0"/>
              <a:t>ISW-l.</a:t>
            </a:r>
            <a:endParaRPr lang="en-US" sz="2000" dirty="0"/>
          </a:p>
        </p:txBody>
      </p:sp>
      <p:pic>
        <p:nvPicPr>
          <p:cNvPr id="30" name="Picture 39" descr="local2.eps"/>
          <p:cNvPicPr>
            <a:picLocks noChangeAspect="1"/>
          </p:cNvPicPr>
          <p:nvPr/>
        </p:nvPicPr>
        <p:blipFill>
          <a:blip r:embed="rId6"/>
          <a:srcRect/>
          <a:stretch>
            <a:fillRect/>
          </a:stretch>
        </p:blipFill>
        <p:spPr bwMode="auto">
          <a:xfrm>
            <a:off x="3302545" y="1125999"/>
            <a:ext cx="1053431" cy="790833"/>
          </a:xfrm>
          <a:prstGeom prst="rect">
            <a:avLst/>
          </a:prstGeom>
          <a:solidFill>
            <a:schemeClr val="bg1"/>
          </a:solidFill>
          <a:ln w="9525">
            <a:solidFill>
              <a:srgbClr val="000000"/>
            </a:solidFill>
            <a:miter lim="800000"/>
            <a:headEnd/>
            <a:tailEnd/>
          </a:ln>
        </p:spPr>
      </p:pic>
      <p:pic>
        <p:nvPicPr>
          <p:cNvPr id="31" name="Picture 30"/>
          <p:cNvPicPr>
            <a:picLocks noChangeAspect="1"/>
          </p:cNvPicPr>
          <p:nvPr/>
        </p:nvPicPr>
        <p:blipFill>
          <a:blip r:embed="rId7"/>
          <a:stretch>
            <a:fillRect/>
          </a:stretch>
        </p:blipFill>
        <p:spPr>
          <a:xfrm>
            <a:off x="6804248" y="1124744"/>
            <a:ext cx="1008112" cy="812993"/>
          </a:xfrm>
          <a:prstGeom prst="rect">
            <a:avLst/>
          </a:prstGeom>
          <a:ln>
            <a:solidFill>
              <a:srgbClr val="000000"/>
            </a:solidFill>
          </a:ln>
        </p:spPr>
      </p:pic>
      <p:pic>
        <p:nvPicPr>
          <p:cNvPr id="33" name="Picture 32"/>
          <p:cNvPicPr>
            <a:picLocks noChangeAspect="1"/>
          </p:cNvPicPr>
          <p:nvPr/>
        </p:nvPicPr>
        <p:blipFill>
          <a:blip r:embed="rId8"/>
          <a:stretch>
            <a:fillRect/>
          </a:stretch>
        </p:blipFill>
        <p:spPr>
          <a:xfrm>
            <a:off x="3347864" y="3789040"/>
            <a:ext cx="1008112" cy="792088"/>
          </a:xfrm>
          <a:prstGeom prst="rect">
            <a:avLst/>
          </a:prstGeom>
          <a:ln>
            <a:solidFill>
              <a:schemeClr val="tx1"/>
            </a:solidFill>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6897626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0"/>
            <a:ext cx="8229600" cy="1143000"/>
          </a:xfrm>
        </p:spPr>
        <p:txBody>
          <a:bodyPr/>
          <a:lstStyle/>
          <a:p>
            <a:r>
              <a:rPr lang="en-US"/>
              <a:t>Bispectrum shapes</a:t>
            </a:r>
          </a:p>
        </p:txBody>
      </p:sp>
      <p:sp>
        <p:nvSpPr>
          <p:cNvPr id="12" name="Content Placeholder 11"/>
          <p:cNvSpPr>
            <a:spLocks noGrp="1"/>
          </p:cNvSpPr>
          <p:nvPr>
            <p:ph idx="1"/>
          </p:nvPr>
        </p:nvSpPr>
        <p:spPr>
          <a:xfrm>
            <a:off x="381000" y="1576919"/>
            <a:ext cx="8382000" cy="4747681"/>
          </a:xfrm>
        </p:spPr>
        <p:txBody>
          <a:bodyPr>
            <a:normAutofit fontScale="92500"/>
          </a:bodyPr>
          <a:lstStyle/>
          <a:p>
            <a:pPr marL="0" indent="0"/>
            <a:r>
              <a:rPr lang="en-US" sz="2400" b="1" i="1" dirty="0"/>
              <a:t>local</a:t>
            </a:r>
            <a:r>
              <a:rPr lang="en-US" sz="2400" dirty="0"/>
              <a:t> shape: Multi-field models, Curvaton, Ekpyrotic/cyclic, etc. ...</a:t>
            </a:r>
          </a:p>
          <a:p>
            <a:pPr marL="0" indent="0"/>
            <a:endParaRPr lang="en-US" sz="2400" dirty="0"/>
          </a:p>
          <a:p>
            <a:pPr marL="0" indent="0"/>
            <a:r>
              <a:rPr lang="en-US" sz="2400" b="1" i="1" dirty="0" smtClean="0">
                <a:latin typeface="Calibri"/>
                <a:cs typeface="Calibri"/>
              </a:rPr>
              <a:t>equilateral</a:t>
            </a:r>
            <a:r>
              <a:rPr lang="en-US" sz="2400" dirty="0" smtClean="0">
                <a:latin typeface="Calibri"/>
                <a:cs typeface="Calibri"/>
              </a:rPr>
              <a:t> shape: Non-canonical kinetic term, DBI, K-inflation, Higher-derivative terms, Ghost, EFT approach</a:t>
            </a:r>
          </a:p>
          <a:p>
            <a:pPr marL="0" indent="0"/>
            <a:endParaRPr lang="en-US" sz="2400" dirty="0" smtClean="0">
              <a:latin typeface="Calibri"/>
              <a:cs typeface="Calibri"/>
            </a:endParaRPr>
          </a:p>
          <a:p>
            <a:pPr marL="0" indent="0"/>
            <a:r>
              <a:rPr lang="en-US" sz="2400" b="1" i="1" dirty="0" smtClean="0">
                <a:latin typeface="Calibri"/>
                <a:cs typeface="Calibri"/>
              </a:rPr>
              <a:t>orthogonal</a:t>
            </a:r>
            <a:r>
              <a:rPr lang="en-US" sz="2400" dirty="0" smtClean="0">
                <a:latin typeface="Calibri"/>
                <a:cs typeface="Calibri"/>
              </a:rPr>
              <a:t> shape: Distinguishes between variants of non-canonical kinetic term, higher-derivative interactions, Galilean inflation</a:t>
            </a:r>
          </a:p>
          <a:p>
            <a:pPr marL="0" indent="0"/>
            <a:endParaRPr lang="en-US" sz="2400" dirty="0" smtClean="0">
              <a:latin typeface="Calibri"/>
              <a:cs typeface="Calibri"/>
            </a:endParaRPr>
          </a:p>
          <a:p>
            <a:pPr marL="0" indent="0"/>
            <a:r>
              <a:rPr lang="en-US" sz="2400" b="1" i="1" dirty="0" smtClean="0">
                <a:latin typeface="Calibri"/>
                <a:cs typeface="Calibri"/>
              </a:rPr>
              <a:t>flat</a:t>
            </a:r>
            <a:r>
              <a:rPr lang="en-US" sz="2400" dirty="0" smtClean="0">
                <a:latin typeface="Calibri"/>
                <a:cs typeface="Calibri"/>
              </a:rPr>
              <a:t> shape: non-Bunch-Davies initial state and higher-derivative interactions, models where a Galilean symmetry is imposed. The flat shape can be written in terms of equilateral and orthogonal.</a:t>
            </a:r>
          </a:p>
          <a:p>
            <a:pPr marL="0" indent="0">
              <a:buFont typeface="Arial"/>
              <a:buNone/>
            </a:pPr>
            <a:r>
              <a:rPr lang="en-US" dirty="0" smtClean="0">
                <a:latin typeface="Calibri"/>
                <a:cs typeface="Calibri"/>
              </a:rPr>
              <a:t> </a:t>
            </a:r>
          </a:p>
          <a:p>
            <a:pPr marL="0" indent="0">
              <a:buNone/>
            </a:pPr>
            <a:endParaRPr lang="en-US" dirty="0"/>
          </a:p>
          <a:p>
            <a:endParaRPr 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639763" y="990600"/>
          <a:ext cx="7818437" cy="864059"/>
        </p:xfrm>
        <a:graphic>
          <a:graphicData uri="http://schemas.openxmlformats.org/presentationml/2006/ole">
            <p:oleObj spid="_x0000_s25602" name="Equation" r:id="rId3" imgW="4229100" imgH="419100" progId="Equation.3">
              <p:embed/>
            </p:oleObj>
          </a:graphicData>
        </a:graphic>
      </p:graphicFrame>
      <p:sp>
        <p:nvSpPr>
          <p:cNvPr id="20483" name="TextBox 8"/>
          <p:cNvSpPr txBox="1">
            <a:spLocks noChangeArrowheads="1"/>
          </p:cNvSpPr>
          <p:nvPr/>
        </p:nvSpPr>
        <p:spPr bwMode="auto">
          <a:xfrm>
            <a:off x="1752600" y="2209800"/>
            <a:ext cx="184150" cy="400050"/>
          </a:xfrm>
          <a:prstGeom prst="rect">
            <a:avLst/>
          </a:prstGeom>
          <a:noFill/>
          <a:ln w="9525">
            <a:noFill/>
            <a:miter lim="800000"/>
            <a:headEnd/>
            <a:tailEnd/>
          </a:ln>
        </p:spPr>
        <p:txBody>
          <a:bodyPr wrap="none">
            <a:prstTxWarp prst="textNoShape">
              <a:avLst/>
            </a:prstTxWarp>
            <a:spAutoFit/>
          </a:bodyPr>
          <a:lstStyle/>
          <a:p>
            <a:endParaRPr lang="en-US"/>
          </a:p>
        </p:txBody>
      </p:sp>
      <p:sp>
        <p:nvSpPr>
          <p:cNvPr id="20484" name="Title 1"/>
          <p:cNvSpPr>
            <a:spLocks noGrp="1"/>
          </p:cNvSpPr>
          <p:nvPr>
            <p:ph type="title"/>
          </p:nvPr>
        </p:nvSpPr>
        <p:spPr>
          <a:xfrm>
            <a:off x="550863" y="-152400"/>
            <a:ext cx="8229600" cy="1143000"/>
          </a:xfrm>
        </p:spPr>
        <p:txBody>
          <a:bodyPr/>
          <a:lstStyle/>
          <a:p>
            <a:r>
              <a:rPr lang="en-US" sz="3200" smtClean="0">
                <a:solidFill>
                  <a:schemeClr val="tx1"/>
                </a:solidFill>
                <a:ea typeface="Times New Roman" charset="0"/>
                <a:cs typeface="Times New Roman" charset="0"/>
              </a:rPr>
              <a:t>Optimal f</a:t>
            </a:r>
            <a:r>
              <a:rPr lang="en-US" sz="3200" baseline="-25000" smtClean="0">
                <a:solidFill>
                  <a:schemeClr val="tx1"/>
                </a:solidFill>
                <a:ea typeface="Times New Roman" charset="0"/>
                <a:cs typeface="Times New Roman" charset="0"/>
              </a:rPr>
              <a:t>NL</a:t>
            </a:r>
            <a:r>
              <a:rPr lang="en-US" sz="3200" smtClean="0">
                <a:solidFill>
                  <a:schemeClr val="tx1"/>
                </a:solidFill>
                <a:ea typeface="Times New Roman" charset="0"/>
                <a:cs typeface="Times New Roman" charset="0"/>
              </a:rPr>
              <a:t> bispectrum estimator</a:t>
            </a:r>
          </a:p>
        </p:txBody>
      </p:sp>
      <p:sp>
        <p:nvSpPr>
          <p:cNvPr id="20485" name="TextBox 16"/>
          <p:cNvSpPr txBox="1">
            <a:spLocks noChangeArrowheads="1"/>
          </p:cNvSpPr>
          <p:nvPr/>
        </p:nvSpPr>
        <p:spPr bwMode="auto">
          <a:xfrm>
            <a:off x="457200" y="1972270"/>
            <a:ext cx="8305800" cy="923330"/>
          </a:xfrm>
          <a:prstGeom prst="rect">
            <a:avLst/>
          </a:prstGeom>
          <a:noFill/>
          <a:ln w="9525">
            <a:noFill/>
            <a:miter lim="800000"/>
            <a:headEnd/>
            <a:tailEnd/>
          </a:ln>
        </p:spPr>
        <p:txBody>
          <a:bodyPr>
            <a:prstTxWarp prst="textNoShape">
              <a:avLst/>
            </a:prstTxWarp>
            <a:spAutoFit/>
          </a:bodyPr>
          <a:lstStyle/>
          <a:p>
            <a:pPr algn="just">
              <a:buFont typeface="Times New Roman" charset="0"/>
              <a:buNone/>
            </a:pPr>
            <a:r>
              <a:rPr lang="en-US"/>
              <a:t>The theoretical template needs to be written in separable form. This can be done in different ways and </a:t>
            </a:r>
            <a:r>
              <a:rPr lang="en-US" i="1"/>
              <a:t>alternative implementations differ basically in terms of the separation technique adopted and of the projection domain</a:t>
            </a:r>
            <a:r>
              <a:rPr lang="en-US"/>
              <a:t>.</a:t>
            </a:r>
          </a:p>
        </p:txBody>
      </p:sp>
      <p:sp>
        <p:nvSpPr>
          <p:cNvPr id="20486" name="TextBox 18"/>
          <p:cNvSpPr txBox="1">
            <a:spLocks noChangeArrowheads="1"/>
          </p:cNvSpPr>
          <p:nvPr/>
        </p:nvSpPr>
        <p:spPr bwMode="auto">
          <a:xfrm>
            <a:off x="304800" y="3157477"/>
            <a:ext cx="8610600" cy="2862323"/>
          </a:xfrm>
          <a:prstGeom prst="rect">
            <a:avLst/>
          </a:prstGeom>
          <a:noFill/>
          <a:ln w="9525">
            <a:noFill/>
            <a:miter lim="800000"/>
            <a:headEnd/>
            <a:tailEnd/>
          </a:ln>
        </p:spPr>
        <p:txBody>
          <a:bodyPr wrap="square">
            <a:prstTxWarp prst="textNoShape">
              <a:avLst/>
            </a:prstTxWarp>
            <a:spAutoFit/>
          </a:bodyPr>
          <a:lstStyle/>
          <a:p>
            <a:pPr algn="l">
              <a:buClr>
                <a:srgbClr val="FF0000"/>
              </a:buClr>
              <a:buFont typeface="Courier New" charset="0"/>
              <a:buChar char="o"/>
            </a:pPr>
            <a:r>
              <a:rPr lang="en-US"/>
              <a:t>   </a:t>
            </a:r>
            <a:r>
              <a:rPr lang="en-US" u="sng"/>
              <a:t>KSW</a:t>
            </a:r>
            <a:r>
              <a:rPr lang="en-US"/>
              <a:t> (Komatsu, Spergel &amp; Wandelt 2003) separable template fitting + </a:t>
            </a:r>
            <a:r>
              <a:rPr lang="en-US" u="sng"/>
              <a:t>Skew-C</a:t>
            </a:r>
            <a:r>
              <a:rPr lang="en-US" u="sng" baseline="-25000"/>
              <a:t>l </a:t>
            </a:r>
          </a:p>
          <a:p>
            <a:pPr algn="l">
              <a:buClr>
                <a:srgbClr val="FF0000"/>
              </a:buClr>
            </a:pPr>
            <a:r>
              <a:rPr lang="en-US" baseline="-25000"/>
              <a:t> </a:t>
            </a:r>
            <a:r>
              <a:rPr lang="en-US"/>
              <a:t>     extension (Munshi &amp; Heavens 2010) </a:t>
            </a:r>
          </a:p>
          <a:p>
            <a:pPr algn="l">
              <a:buClr>
                <a:srgbClr val="FF0000"/>
              </a:buClr>
              <a:buFont typeface="Courier New" charset="0"/>
              <a:buChar char="o"/>
            </a:pPr>
            <a:endParaRPr lang="en-US"/>
          </a:p>
          <a:p>
            <a:pPr algn="l">
              <a:buClr>
                <a:srgbClr val="FF0000"/>
              </a:buClr>
              <a:buFont typeface="Courier New" charset="0"/>
              <a:buChar char="o"/>
            </a:pPr>
            <a:r>
              <a:rPr lang="en-US"/>
              <a:t>   </a:t>
            </a:r>
            <a:r>
              <a:rPr lang="en-US" u="sng"/>
              <a:t>Binned bispectrum </a:t>
            </a:r>
            <a:r>
              <a:rPr lang="en-US"/>
              <a:t>(Bucher, Van Tent &amp; Carvalho 2009)</a:t>
            </a:r>
            <a:endParaRPr lang="en-US">
              <a:solidFill>
                <a:srgbClr val="FF0000"/>
              </a:solidFill>
            </a:endParaRPr>
          </a:p>
          <a:p>
            <a:pPr algn="l">
              <a:buClr>
                <a:srgbClr val="FF0000"/>
              </a:buClr>
              <a:buFont typeface="Courier New" charset="0"/>
              <a:buChar char="o"/>
            </a:pPr>
            <a:endParaRPr lang="en-US"/>
          </a:p>
          <a:p>
            <a:pPr algn="l">
              <a:buClr>
                <a:srgbClr val="FF0000"/>
              </a:buClr>
              <a:buFont typeface="Courier New" charset="0"/>
              <a:buChar char="o"/>
            </a:pPr>
            <a:r>
              <a:rPr lang="en-US"/>
              <a:t>   </a:t>
            </a:r>
            <a:r>
              <a:rPr lang="en-US" u="sng"/>
              <a:t>Modal expansion </a:t>
            </a:r>
            <a:r>
              <a:rPr lang="en-US"/>
              <a:t>(Fergusson, Liguori &amp; Shellard 2009)</a:t>
            </a:r>
          </a:p>
          <a:p>
            <a:pPr algn="l">
              <a:buClr>
                <a:srgbClr val="FF0000"/>
              </a:buClr>
              <a:buFont typeface="Courier New" charset="0"/>
              <a:buChar char="o"/>
            </a:pPr>
            <a:endParaRPr lang="en-US"/>
          </a:p>
          <a:p>
            <a:pPr algn="l">
              <a:buClr>
                <a:srgbClr val="FF0000"/>
              </a:buClr>
            </a:pPr>
            <a:r>
              <a:rPr lang="en-US" i="1"/>
              <a:t>Sub-optimal estimators also applied: </a:t>
            </a:r>
          </a:p>
          <a:p>
            <a:pPr algn="l">
              <a:buClr>
                <a:srgbClr val="FF0000"/>
              </a:buClr>
            </a:pPr>
            <a:r>
              <a:rPr lang="en-US" i="1" u="sng"/>
              <a:t>Wavelet decomposition</a:t>
            </a:r>
            <a:r>
              <a:rPr lang="en-US" i="1"/>
              <a:t> (Martinez-Gonzalez et al. 2002; Curto et al. 2009) &amp; </a:t>
            </a:r>
            <a:r>
              <a:rPr lang="en-US" i="1" u="sng"/>
              <a:t>Minkowski Functionals</a:t>
            </a:r>
            <a:r>
              <a:rPr lang="en-US" i="1"/>
              <a:t> (Ducout et al. 2013)</a:t>
            </a:r>
            <a:endParaRPr lang="en-US" sz="1600" i="1"/>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Image 2"/>
          <p:cNvPicPr>
            <a:picLocks noChangeAspect="1"/>
          </p:cNvPicPr>
          <p:nvPr/>
        </p:nvPicPr>
        <p:blipFill>
          <a:blip r:embed="rId2"/>
          <a:stretch>
            <a:fillRect/>
          </a:stretch>
        </p:blipFill>
        <p:spPr>
          <a:xfrm>
            <a:off x="0" y="1665270"/>
            <a:ext cx="9144000" cy="3287730"/>
          </a:xfrm>
          <a:prstGeom prst="rect">
            <a:avLst/>
          </a:prstGeom>
        </p:spPr>
      </p:pic>
      <p:sp>
        <p:nvSpPr>
          <p:cNvPr id="2" name="Title 1"/>
          <p:cNvSpPr>
            <a:spLocks noGrp="1"/>
          </p:cNvSpPr>
          <p:nvPr>
            <p:ph type="title"/>
          </p:nvPr>
        </p:nvSpPr>
        <p:spPr>
          <a:xfrm>
            <a:off x="1143000" y="149225"/>
            <a:ext cx="6896764" cy="765175"/>
          </a:xfrm>
          <a:ln>
            <a:noFill/>
          </a:ln>
        </p:spPr>
        <p:txBody>
          <a:bodyPr/>
          <a:lstStyle/>
          <a:p>
            <a:r>
              <a:rPr lang="en-US" dirty="0" smtClean="0">
                <a:solidFill>
                  <a:schemeClr val="tx1"/>
                </a:solidFill>
              </a:rPr>
              <a:t>The </a:t>
            </a:r>
            <a:r>
              <a:rPr lang="en-US" i="1" dirty="0" smtClean="0">
                <a:solidFill>
                  <a:schemeClr val="tx1"/>
                </a:solidFill>
              </a:rPr>
              <a:t>Planck</a:t>
            </a:r>
            <a:r>
              <a:rPr lang="en-US" dirty="0" smtClean="0">
                <a:solidFill>
                  <a:schemeClr val="tx1"/>
                </a:solidFill>
              </a:rPr>
              <a:t> modal </a:t>
            </a:r>
            <a:r>
              <a:rPr lang="en-US" dirty="0" err="1" smtClean="0">
                <a:solidFill>
                  <a:schemeClr val="tx1"/>
                </a:solidFill>
              </a:rPr>
              <a:t>bispectrum</a:t>
            </a:r>
            <a:endParaRPr lang="en-US" dirty="0">
              <a:solidFill>
                <a:schemeClr val="tx1"/>
              </a:solidFill>
            </a:endParaRPr>
          </a:p>
        </p:txBody>
      </p:sp>
      <p:sp>
        <p:nvSpPr>
          <p:cNvPr id="8" name="TextBox 7"/>
          <p:cNvSpPr txBox="1"/>
          <p:nvPr/>
        </p:nvSpPr>
        <p:spPr>
          <a:xfrm>
            <a:off x="304800" y="1752600"/>
            <a:ext cx="720080" cy="307777"/>
          </a:xfrm>
          <a:prstGeom prst="rect">
            <a:avLst/>
          </a:prstGeom>
          <a:noFill/>
          <a:ln>
            <a:solidFill>
              <a:srgbClr val="000090"/>
            </a:solidFill>
          </a:ln>
        </p:spPr>
        <p:txBody>
          <a:bodyPr wrap="square" rtlCol="0">
            <a:spAutoFit/>
          </a:bodyPr>
          <a:lstStyle/>
          <a:p>
            <a:pPr algn="ctr"/>
            <a:r>
              <a:rPr lang="en-US" sz="1400" dirty="0" smtClean="0">
                <a:solidFill>
                  <a:srgbClr val="000090"/>
                </a:solidFill>
                <a:latin typeface="Calibri"/>
                <a:cs typeface="Calibri"/>
              </a:rPr>
              <a:t>SMICA</a:t>
            </a:r>
            <a:endParaRPr lang="en-US" sz="1400" dirty="0">
              <a:solidFill>
                <a:srgbClr val="000090"/>
              </a:solidFill>
              <a:latin typeface="Calibri"/>
              <a:cs typeface="Calibri"/>
            </a:endParaRPr>
          </a:p>
        </p:txBody>
      </p:sp>
      <p:sp>
        <p:nvSpPr>
          <p:cNvPr id="9" name="TextBox 8"/>
          <p:cNvSpPr txBox="1"/>
          <p:nvPr/>
        </p:nvSpPr>
        <p:spPr>
          <a:xfrm>
            <a:off x="3276600" y="1752600"/>
            <a:ext cx="720080" cy="323165"/>
          </a:xfrm>
          <a:prstGeom prst="rect">
            <a:avLst/>
          </a:prstGeom>
          <a:noFill/>
          <a:ln>
            <a:solidFill>
              <a:srgbClr val="000090"/>
            </a:solidFill>
          </a:ln>
        </p:spPr>
        <p:txBody>
          <a:bodyPr wrap="square" rtlCol="0">
            <a:spAutoFit/>
          </a:bodyPr>
          <a:lstStyle/>
          <a:p>
            <a:pPr algn="ctr"/>
            <a:r>
              <a:rPr lang="en-US" sz="1500" dirty="0" smtClean="0">
                <a:solidFill>
                  <a:srgbClr val="000090"/>
                </a:solidFill>
                <a:latin typeface="Calibri"/>
                <a:cs typeface="Calibri"/>
              </a:rPr>
              <a:t>NILC</a:t>
            </a:r>
            <a:endParaRPr lang="en-US" sz="1500" dirty="0">
              <a:solidFill>
                <a:srgbClr val="000090"/>
              </a:solidFill>
              <a:latin typeface="Calibri"/>
              <a:cs typeface="Calibri"/>
            </a:endParaRPr>
          </a:p>
        </p:txBody>
      </p:sp>
      <p:sp>
        <p:nvSpPr>
          <p:cNvPr id="10" name="TextBox 9"/>
          <p:cNvSpPr txBox="1"/>
          <p:nvPr/>
        </p:nvSpPr>
        <p:spPr>
          <a:xfrm>
            <a:off x="6172200" y="1752600"/>
            <a:ext cx="792088" cy="323165"/>
          </a:xfrm>
          <a:prstGeom prst="rect">
            <a:avLst/>
          </a:prstGeom>
          <a:noFill/>
          <a:ln>
            <a:solidFill>
              <a:srgbClr val="000090"/>
            </a:solidFill>
          </a:ln>
        </p:spPr>
        <p:txBody>
          <a:bodyPr wrap="square" rtlCol="0">
            <a:spAutoFit/>
          </a:bodyPr>
          <a:lstStyle/>
          <a:p>
            <a:pPr algn="ctr"/>
            <a:r>
              <a:rPr lang="en-US" sz="1500" dirty="0" smtClean="0">
                <a:solidFill>
                  <a:srgbClr val="000090"/>
                </a:solidFill>
                <a:latin typeface="Calibri"/>
                <a:cs typeface="Calibri"/>
              </a:rPr>
              <a:t>SEVEM</a:t>
            </a:r>
            <a:endParaRPr lang="en-US" sz="1500" dirty="0">
              <a:solidFill>
                <a:srgbClr val="000090"/>
              </a:solidFill>
              <a:latin typeface="Calibri"/>
              <a:cs typeface="Calibri"/>
            </a:endParaRPr>
          </a:p>
        </p:txBody>
      </p:sp>
      <p:sp>
        <p:nvSpPr>
          <p:cNvPr id="14" name="Rectangle 13"/>
          <p:cNvSpPr/>
          <p:nvPr/>
        </p:nvSpPr>
        <p:spPr>
          <a:xfrm>
            <a:off x="76200" y="4953000"/>
            <a:ext cx="9067800" cy="1477328"/>
          </a:xfrm>
          <a:prstGeom prst="rect">
            <a:avLst/>
          </a:prstGeom>
        </p:spPr>
        <p:txBody>
          <a:bodyPr wrap="square">
            <a:spAutoFit/>
          </a:bodyPr>
          <a:lstStyle/>
          <a:p>
            <a:pPr algn="just"/>
            <a:r>
              <a:rPr lang="en-US" smtClean="0">
                <a:latin typeface="Calibri"/>
                <a:cs typeface="Calibri"/>
              </a:rPr>
              <a:t>Full 3D CMB bispectrum recovered from the </a:t>
            </a:r>
            <a:r>
              <a:rPr lang="en-US" i="1" smtClean="0">
                <a:latin typeface="Calibri"/>
                <a:cs typeface="Calibri"/>
              </a:rPr>
              <a:t>Planck</a:t>
            </a:r>
            <a:r>
              <a:rPr lang="en-US" smtClean="0">
                <a:latin typeface="Calibri"/>
                <a:cs typeface="Calibri"/>
              </a:rPr>
              <a:t> foreground-cleaned maps, including SMICA, NILC and SEVEM, using hybrid Fourier mode coefficients, These are plotted in three-dimensions with multipole coordinates (l</a:t>
            </a:r>
            <a:r>
              <a:rPr lang="en-US" baseline="-25000" smtClean="0">
                <a:latin typeface="Calibri"/>
                <a:cs typeface="Calibri"/>
              </a:rPr>
              <a:t>1</a:t>
            </a:r>
            <a:r>
              <a:rPr lang="en-US" smtClean="0">
                <a:latin typeface="Calibri"/>
                <a:cs typeface="Calibri"/>
              </a:rPr>
              <a:t>,l</a:t>
            </a:r>
            <a:r>
              <a:rPr lang="en-US" baseline="-25000" smtClean="0">
                <a:latin typeface="Calibri"/>
                <a:cs typeface="Calibri"/>
              </a:rPr>
              <a:t>2</a:t>
            </a:r>
            <a:r>
              <a:rPr lang="en-US" smtClean="0">
                <a:latin typeface="Calibri"/>
                <a:cs typeface="Calibri"/>
              </a:rPr>
              <a:t>,l</a:t>
            </a:r>
            <a:r>
              <a:rPr lang="en-US" baseline="-25000" smtClean="0">
                <a:latin typeface="Calibri"/>
                <a:cs typeface="Calibri"/>
              </a:rPr>
              <a:t>3</a:t>
            </a:r>
            <a:r>
              <a:rPr lang="en-US" smtClean="0">
                <a:latin typeface="Calibri"/>
                <a:cs typeface="Calibri"/>
              </a:rPr>
              <a:t>) on the tetrahedral domain out to l</a:t>
            </a:r>
            <a:r>
              <a:rPr lang="en-US" baseline="-25000" smtClean="0">
                <a:latin typeface="Calibri"/>
                <a:cs typeface="Calibri"/>
              </a:rPr>
              <a:t>max</a:t>
            </a:r>
            <a:r>
              <a:rPr lang="en-US" smtClean="0">
                <a:latin typeface="Calibri"/>
                <a:cs typeface="Calibri"/>
              </a:rPr>
              <a:t> = 2000. Several density contours are plotted with red positive and blue negative. The bispectra extracted from the different foreground-separated maps are almost indistinguishable</a:t>
            </a:r>
            <a:endParaRPr lang="en-US">
              <a:latin typeface="Calibri"/>
              <a:cs typeface="Calibri"/>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5111976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3" name="Picture 2" descr="storia"/>
          <p:cNvPicPr>
            <a:picLocks noChangeAspect="1" noChangeArrowheads="1"/>
          </p:cNvPicPr>
          <p:nvPr/>
        </p:nvPicPr>
        <p:blipFill>
          <a:blip r:embed="rId2"/>
          <a:srcRect/>
          <a:stretch>
            <a:fillRect/>
          </a:stretch>
        </p:blipFill>
        <p:spPr bwMode="auto">
          <a:xfrm>
            <a:off x="4343400" y="381000"/>
            <a:ext cx="4694237" cy="6248400"/>
          </a:xfrm>
          <a:prstGeom prst="rect">
            <a:avLst/>
          </a:prstGeom>
          <a:noFill/>
          <a:ln w="38100">
            <a:solidFill>
              <a:schemeClr val="hlink"/>
            </a:solidFill>
            <a:miter lim="800000"/>
            <a:headEnd/>
            <a:tailEnd/>
          </a:ln>
        </p:spPr>
      </p:pic>
      <p:sp>
        <p:nvSpPr>
          <p:cNvPr id="48134" name="Text Box 3"/>
          <p:cNvSpPr txBox="1">
            <a:spLocks noChangeArrowheads="1"/>
          </p:cNvSpPr>
          <p:nvPr/>
        </p:nvSpPr>
        <p:spPr bwMode="auto">
          <a:xfrm>
            <a:off x="250825" y="0"/>
            <a:ext cx="4176713" cy="2308324"/>
          </a:xfrm>
          <a:prstGeom prst="rect">
            <a:avLst/>
          </a:prstGeom>
          <a:noFill/>
          <a:ln w="9525">
            <a:noFill/>
            <a:miter lim="800000"/>
            <a:headEnd type="none" w="sm" len="sm"/>
            <a:tailEnd type="none" w="sm" len="sm"/>
          </a:ln>
        </p:spPr>
        <p:txBody>
          <a:bodyPr>
            <a:prstTxWarp prst="textNoShape">
              <a:avLst/>
            </a:prstTxWarp>
            <a:spAutoFit/>
          </a:bodyPr>
          <a:lstStyle/>
          <a:p>
            <a:pPr>
              <a:spcBef>
                <a:spcPct val="20000"/>
              </a:spcBef>
            </a:pPr>
            <a:r>
              <a:rPr lang="en-GB" sz="4800">
                <a:solidFill>
                  <a:srgbClr val="000000"/>
                </a:solidFill>
              </a:rPr>
              <a:t>The Universe thermal history &amp; Inflation</a:t>
            </a:r>
            <a:endParaRPr lang="en-US" sz="4800">
              <a:solidFill>
                <a:srgbClr val="000000"/>
              </a:solidFill>
            </a:endParaRPr>
          </a:p>
        </p:txBody>
      </p:sp>
      <p:sp>
        <p:nvSpPr>
          <p:cNvPr id="48135" name="Text Box 4"/>
          <p:cNvSpPr txBox="1">
            <a:spLocks noChangeArrowheads="1"/>
          </p:cNvSpPr>
          <p:nvPr/>
        </p:nvSpPr>
        <p:spPr bwMode="auto">
          <a:xfrm rot="5400000">
            <a:off x="8008144" y="2216944"/>
            <a:ext cx="1600200" cy="366712"/>
          </a:xfrm>
          <a:prstGeom prst="rect">
            <a:avLst/>
          </a:prstGeom>
          <a:solidFill>
            <a:srgbClr val="FFCC00"/>
          </a:solidFill>
          <a:ln w="12700">
            <a:noFill/>
            <a:miter lim="800000"/>
            <a:headEnd/>
            <a:tailEnd/>
          </a:ln>
        </p:spPr>
        <p:txBody>
          <a:bodyPr>
            <a:prstTxWarp prst="textNoShape">
              <a:avLst/>
            </a:prstTxWarp>
            <a:spAutoFit/>
          </a:bodyPr>
          <a:lstStyle/>
          <a:p>
            <a:pPr algn="ctr">
              <a:spcBef>
                <a:spcPct val="20000"/>
              </a:spcBef>
            </a:pPr>
            <a:r>
              <a:rPr lang="en-GB" b="1">
                <a:solidFill>
                  <a:srgbClr val="CC3300"/>
                </a:solidFill>
                <a:latin typeface="Times New Roman" charset="0"/>
              </a:rPr>
              <a:t>INFLATION</a:t>
            </a:r>
            <a:endParaRPr lang="en-US" b="1">
              <a:solidFill>
                <a:srgbClr val="CC3300"/>
              </a:solidFill>
              <a:latin typeface="Times New Roman" charset="0"/>
            </a:endParaRPr>
          </a:p>
        </p:txBody>
      </p:sp>
      <p:sp>
        <p:nvSpPr>
          <p:cNvPr id="48136" name="Text Box 5"/>
          <p:cNvSpPr txBox="1">
            <a:spLocks noChangeArrowheads="1"/>
          </p:cNvSpPr>
          <p:nvPr/>
        </p:nvSpPr>
        <p:spPr bwMode="auto">
          <a:xfrm>
            <a:off x="0" y="2286000"/>
            <a:ext cx="4189413" cy="4462760"/>
          </a:xfrm>
          <a:prstGeom prst="rect">
            <a:avLst/>
          </a:prstGeom>
          <a:noFill/>
          <a:ln w="12700">
            <a:noFill/>
            <a:miter lim="800000"/>
            <a:headEnd/>
            <a:tailEnd/>
          </a:ln>
        </p:spPr>
        <p:txBody>
          <a:bodyPr wrap="square">
            <a:prstTxWarp prst="textNoShape">
              <a:avLst/>
            </a:prstTxWarp>
            <a:spAutoFit/>
          </a:bodyPr>
          <a:lstStyle/>
          <a:p>
            <a:pPr marL="457200" indent="-457200" algn="just">
              <a:spcBef>
                <a:spcPct val="20000"/>
              </a:spcBef>
              <a:buClr>
                <a:schemeClr val="folHlink"/>
              </a:buClr>
            </a:pPr>
            <a:r>
              <a:rPr lang="en-GB" sz="2000"/>
              <a:t>Inflation is an era of accelerated expansion in the early Universe, driven by the dynamics of a scalar field, the “inflaton”. Small fluctuations in the energy density originated during inflation from quantum vacuum oscillations. These primordial fluctuations originated the CMB temperature anisotripies (and polarization) and provided the seeds of cosmic structure formation.</a:t>
            </a:r>
          </a:p>
          <a:p>
            <a:pPr marL="457200" indent="-457200" algn="just">
              <a:spcBef>
                <a:spcPct val="20000"/>
              </a:spcBef>
              <a:buClr>
                <a:schemeClr val="folHlink"/>
              </a:buClr>
            </a:pPr>
            <a:r>
              <a:rPr lang="en-GB" sz="2000"/>
              <a:t>The inflationary era had to occur before baryogenesis took place</a:t>
            </a:r>
          </a:p>
        </p:txBody>
      </p:sp>
    </p:spTree>
  </p:cSld>
  <p:clrMapOvr>
    <a:masterClrMapping/>
  </p:clrMapOvr>
  <mc:AlternateContent xmlns:mp="http://schemas.microsoft.com/office/mac/powerpoint/2008/main">
    <mc:Choice Requires="mp">
      <mp:transition spd="slow">
        <mp:cube dir="r"/>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cover dir="r"/>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a:t>Consistency with </a:t>
            </a:r>
            <a:r>
              <a:rPr lang="en-US" i="1"/>
              <a:t>WMAP</a:t>
            </a:r>
          </a:p>
        </p:txBody>
      </p:sp>
      <p:sp>
        <p:nvSpPr>
          <p:cNvPr id="10" name="Content Placeholder 9"/>
          <p:cNvSpPr>
            <a:spLocks noGrp="1"/>
          </p:cNvSpPr>
          <p:nvPr>
            <p:ph sz="quarter" idx="4"/>
          </p:nvPr>
        </p:nvSpPr>
        <p:spPr>
          <a:xfrm>
            <a:off x="4724400" y="2286000"/>
            <a:ext cx="4041775" cy="3124200"/>
          </a:xfrm>
        </p:spPr>
        <p:txBody>
          <a:bodyPr/>
          <a:lstStyle/>
          <a:p>
            <a:r>
              <a:rPr lang="en-US" smtClean="0"/>
              <a:t>By limiting the analysis to large scales (low l), we make contact with </a:t>
            </a:r>
            <a:r>
              <a:rPr lang="en-US" i="1" smtClean="0"/>
              <a:t>WMAP9</a:t>
            </a:r>
            <a:r>
              <a:rPr lang="en-US" smtClean="0"/>
              <a:t> (f</a:t>
            </a:r>
            <a:r>
              <a:rPr lang="en-US" baseline="-25000" smtClean="0"/>
              <a:t>NL</a:t>
            </a:r>
            <a:r>
              <a:rPr lang="en-US" baseline="30000" smtClean="0"/>
              <a:t>local </a:t>
            </a:r>
            <a:r>
              <a:rPr lang="en-US" smtClean="0"/>
              <a:t>= 37.2 ± 20) </a:t>
            </a:r>
          </a:p>
          <a:p>
            <a:r>
              <a:rPr lang="en-US" i="1" smtClean="0"/>
              <a:t>Planck</a:t>
            </a:r>
            <a:r>
              <a:rPr lang="en-US" smtClean="0"/>
              <a:t> now rules out the </a:t>
            </a:r>
            <a:r>
              <a:rPr lang="en-US" i="1" smtClean="0"/>
              <a:t>WMAP</a:t>
            </a:r>
            <a:r>
              <a:rPr lang="en-US" smtClean="0"/>
              <a:t> central value by ≈ 6 sigmas.</a:t>
            </a:r>
            <a:endParaRPr lang="en-US"/>
          </a:p>
          <a:p>
            <a:endParaRPr lang="en-US"/>
          </a:p>
        </p:txBody>
      </p:sp>
      <p:pic>
        <p:nvPicPr>
          <p:cNvPr id="11" name="Picture 10"/>
          <p:cNvPicPr>
            <a:picLocks noChangeAspect="1"/>
          </p:cNvPicPr>
          <p:nvPr/>
        </p:nvPicPr>
        <p:blipFill>
          <a:blip r:embed="rId2"/>
          <a:stretch>
            <a:fillRect/>
          </a:stretch>
        </p:blipFill>
        <p:spPr>
          <a:xfrm>
            <a:off x="457200" y="1651000"/>
            <a:ext cx="4039422" cy="3530600"/>
          </a:xfrm>
          <a:prstGeom prst="rect">
            <a:avLst/>
          </a:prstGeom>
        </p:spPr>
      </p:pic>
      <p:sp>
        <p:nvSpPr>
          <p:cNvPr id="12" name="Rectangle 11"/>
          <p:cNvSpPr/>
          <p:nvPr/>
        </p:nvSpPr>
        <p:spPr>
          <a:xfrm>
            <a:off x="2438400" y="3657600"/>
            <a:ext cx="1752600" cy="830997"/>
          </a:xfrm>
          <a:prstGeom prst="rect">
            <a:avLst/>
          </a:prstGeom>
        </p:spPr>
        <p:txBody>
          <a:bodyPr wrap="square">
            <a:spAutoFit/>
          </a:bodyPr>
          <a:lstStyle/>
          <a:p>
            <a:r>
              <a:rPr lang="en-US" sz="1600" smtClean="0"/>
              <a:t>Note: before subtraction of ISW-lensing bias</a:t>
            </a:r>
            <a:endParaRPr lang="en-US" sz="1600"/>
          </a:p>
        </p:txBody>
      </p:sp>
      <p:sp>
        <p:nvSpPr>
          <p:cNvPr id="13" name="TextBox 12"/>
          <p:cNvSpPr txBox="1"/>
          <p:nvPr/>
        </p:nvSpPr>
        <p:spPr>
          <a:xfrm>
            <a:off x="1108813" y="1295400"/>
            <a:ext cx="948587" cy="369332"/>
          </a:xfrm>
          <a:prstGeom prst="rect">
            <a:avLst/>
          </a:prstGeom>
          <a:noFill/>
        </p:spPr>
        <p:txBody>
          <a:bodyPr wrap="none" rtlCol="0">
            <a:spAutoFit/>
          </a:bodyPr>
          <a:lstStyle/>
          <a:p>
            <a:r>
              <a:rPr lang="en-US" i="1"/>
              <a:t>WMAP</a:t>
            </a:r>
          </a:p>
        </p:txBody>
      </p:sp>
      <p:sp>
        <p:nvSpPr>
          <p:cNvPr id="15" name="TextBox 14"/>
          <p:cNvSpPr txBox="1"/>
          <p:nvPr/>
        </p:nvSpPr>
        <p:spPr>
          <a:xfrm>
            <a:off x="3657600" y="1295400"/>
            <a:ext cx="931906" cy="369332"/>
          </a:xfrm>
          <a:prstGeom prst="rect">
            <a:avLst/>
          </a:prstGeom>
          <a:noFill/>
        </p:spPr>
        <p:txBody>
          <a:bodyPr wrap="none" rtlCol="0">
            <a:spAutoFit/>
          </a:bodyPr>
          <a:lstStyle/>
          <a:p>
            <a:r>
              <a:rPr lang="en-US" i="1"/>
              <a:t>Planck</a:t>
            </a:r>
          </a:p>
        </p:txBody>
      </p:sp>
      <p:cxnSp>
        <p:nvCxnSpPr>
          <p:cNvPr id="17" name="Straight Arrow Connector 16"/>
          <p:cNvCxnSpPr/>
          <p:nvPr/>
        </p:nvCxnSpPr>
        <p:spPr bwMode="auto">
          <a:xfrm>
            <a:off x="2438400" y="1522412"/>
            <a:ext cx="838200" cy="1588"/>
          </a:xfrm>
          <a:prstGeom prst="straightConnector1">
            <a:avLst/>
          </a:prstGeom>
          <a:solidFill>
            <a:srgbClr val="00B8FF"/>
          </a:solidFill>
          <a:ln w="9525" cap="flat" cmpd="sng" algn="ctr">
            <a:solidFill>
              <a:schemeClr val="tx1"/>
            </a:solidFill>
            <a:prstDash val="solid"/>
            <a:round/>
            <a:headEnd type="none" w="med" len="med"/>
            <a:tailEnd type="arrow"/>
          </a:ln>
          <a:effectLst/>
        </p:spPr>
      </p:cxnSp>
    </p:spTree>
  </p:cSld>
  <p:clrMapOvr>
    <a:masterClrMapping/>
  </p:clrMapOv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28600"/>
            <a:ext cx="8229600" cy="1143000"/>
          </a:xfrm>
        </p:spPr>
        <p:txBody>
          <a:bodyPr>
            <a:normAutofit fontScale="90000"/>
          </a:bodyPr>
          <a:lstStyle/>
          <a:p>
            <a:r>
              <a:rPr lang="en-US" dirty="0" smtClean="0"/>
              <a:t>ISW-lensing </a:t>
            </a:r>
            <a:r>
              <a:rPr lang="en-US" dirty="0" err="1" smtClean="0"/>
              <a:t>bispectrum</a:t>
            </a:r>
            <a:r>
              <a:rPr lang="en-US" dirty="0" smtClean="0"/>
              <a:t> from </a:t>
            </a:r>
            <a:r>
              <a:rPr lang="en-US" i="1" dirty="0" smtClean="0"/>
              <a:t>Planck</a:t>
            </a:r>
            <a:endParaRPr lang="en-US" i="1" dirty="0"/>
          </a:p>
        </p:txBody>
      </p:sp>
      <p:pic>
        <p:nvPicPr>
          <p:cNvPr id="4" name="Espace réservé du contenu 3"/>
          <p:cNvPicPr>
            <a:picLocks noGrp="1" noChangeAspect="1"/>
          </p:cNvPicPr>
          <p:nvPr>
            <p:ph idx="1"/>
          </p:nvPr>
        </p:nvPicPr>
        <p:blipFill>
          <a:blip r:embed="rId2"/>
          <a:srcRect t="-14074" b="-14074"/>
          <a:stretch>
            <a:fillRect/>
          </a:stretch>
        </p:blipFill>
        <p:spPr>
          <a:xfrm>
            <a:off x="4953000" y="3733800"/>
            <a:ext cx="4212037" cy="2819400"/>
          </a:xfrm>
          <a:prstGeom prst="rect">
            <a:avLst/>
          </a:prstGeom>
          <a:solidFill>
            <a:schemeClr val="bg1"/>
          </a:solidFill>
        </p:spPr>
      </p:pic>
      <p:pic>
        <p:nvPicPr>
          <p:cNvPr id="5" name="Image 2" descr="Bispectrum3D_recon_detail.pdf"/>
          <p:cNvPicPr>
            <a:picLocks noChangeAspect="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9802"/>
          <a:stretch/>
        </p:blipFill>
        <p:spPr>
          <a:xfrm>
            <a:off x="5683008" y="981075"/>
            <a:ext cx="3308592" cy="2752725"/>
          </a:xfrm>
          <a:prstGeom prst="rect">
            <a:avLst/>
          </a:prstGeom>
        </p:spPr>
      </p:pic>
      <p:sp>
        <p:nvSpPr>
          <p:cNvPr id="6" name="TextBox 5"/>
          <p:cNvSpPr txBox="1"/>
          <p:nvPr/>
        </p:nvSpPr>
        <p:spPr>
          <a:xfrm>
            <a:off x="228600" y="914400"/>
            <a:ext cx="5334000" cy="1477328"/>
          </a:xfrm>
          <a:prstGeom prst="rect">
            <a:avLst/>
          </a:prstGeom>
          <a:noFill/>
        </p:spPr>
        <p:txBody>
          <a:bodyPr wrap="square" rtlCol="0">
            <a:spAutoFit/>
          </a:bodyPr>
          <a:lstStyle/>
          <a:p>
            <a:pPr algn="just"/>
            <a:r>
              <a:rPr lang="en-US"/>
              <a:t>The coupling between weak lensing and Integrated Sachs-Wolfe (ISW) effects is the leading contamination to local NG. We have detected the ISW lensing bispectrum with a significance of 2.6 σ </a:t>
            </a:r>
          </a:p>
        </p:txBody>
      </p:sp>
      <p:pic>
        <p:nvPicPr>
          <p:cNvPr id="8" name="Picture 7"/>
          <p:cNvPicPr>
            <a:picLocks noChangeAspect="1"/>
          </p:cNvPicPr>
          <p:nvPr/>
        </p:nvPicPr>
        <p:blipFill>
          <a:blip r:embed="rId4"/>
          <a:stretch>
            <a:fillRect/>
          </a:stretch>
        </p:blipFill>
        <p:spPr>
          <a:xfrm>
            <a:off x="311150" y="2438400"/>
            <a:ext cx="4337050" cy="1128627"/>
          </a:xfrm>
          <a:prstGeom prst="rect">
            <a:avLst/>
          </a:prstGeom>
        </p:spPr>
      </p:pic>
      <p:sp>
        <p:nvSpPr>
          <p:cNvPr id="9" name="TextBox 8"/>
          <p:cNvSpPr txBox="1"/>
          <p:nvPr/>
        </p:nvSpPr>
        <p:spPr>
          <a:xfrm>
            <a:off x="6172200" y="981075"/>
            <a:ext cx="748923" cy="307777"/>
          </a:xfrm>
          <a:prstGeom prst="rect">
            <a:avLst/>
          </a:prstGeom>
          <a:noFill/>
        </p:spPr>
        <p:txBody>
          <a:bodyPr wrap="none" rtlCol="0">
            <a:spAutoFit/>
          </a:bodyPr>
          <a:lstStyle/>
          <a:p>
            <a:r>
              <a:rPr lang="en-US" sz="1400"/>
              <a:t>SMICA</a:t>
            </a:r>
          </a:p>
        </p:txBody>
      </p:sp>
      <p:sp>
        <p:nvSpPr>
          <p:cNvPr id="10" name="Rectangle 9"/>
          <p:cNvSpPr/>
          <p:nvPr/>
        </p:nvSpPr>
        <p:spPr>
          <a:xfrm>
            <a:off x="228600" y="3581400"/>
            <a:ext cx="4648200" cy="954107"/>
          </a:xfrm>
          <a:prstGeom prst="rect">
            <a:avLst/>
          </a:prstGeom>
        </p:spPr>
        <p:txBody>
          <a:bodyPr wrap="square">
            <a:spAutoFit/>
          </a:bodyPr>
          <a:lstStyle/>
          <a:p>
            <a:pPr algn="just"/>
            <a:r>
              <a:rPr lang="en-US" sz="1400" smtClean="0"/>
              <a:t>Results for the amplitude of the ISW-lensing bispectrum</a:t>
            </a:r>
          </a:p>
          <a:p>
            <a:pPr algn="just"/>
            <a:r>
              <a:rPr lang="en-US" sz="1400" smtClean="0"/>
              <a:t>from the SMICA, NILC, SEVEM, and C-R foreground-cleaned maps, for the KSW, binned, and modal (polynomial) estimators; error bars are 68% CL.</a:t>
            </a:r>
            <a:endParaRPr lang="en-US" sz="1400"/>
          </a:p>
        </p:txBody>
      </p:sp>
      <p:sp>
        <p:nvSpPr>
          <p:cNvPr id="11" name="Rectangle 10"/>
          <p:cNvSpPr/>
          <p:nvPr/>
        </p:nvSpPr>
        <p:spPr>
          <a:xfrm>
            <a:off x="228600" y="5715000"/>
            <a:ext cx="4648200" cy="738664"/>
          </a:xfrm>
          <a:prstGeom prst="rect">
            <a:avLst/>
          </a:prstGeom>
        </p:spPr>
        <p:txBody>
          <a:bodyPr wrap="square">
            <a:spAutoFit/>
          </a:bodyPr>
          <a:lstStyle/>
          <a:p>
            <a:pPr algn="just"/>
            <a:r>
              <a:rPr lang="en-US" sz="1400" smtClean="0"/>
              <a:t>The bias in the three primordial fNL parameters due to the ISW-lensing signal for the 4 component-separation methods.</a:t>
            </a:r>
            <a:endParaRPr lang="en-US" sz="1400"/>
          </a:p>
        </p:txBody>
      </p:sp>
      <p:pic>
        <p:nvPicPr>
          <p:cNvPr id="12" name="Picture 11"/>
          <p:cNvPicPr>
            <a:picLocks noChangeAspect="1"/>
          </p:cNvPicPr>
          <p:nvPr/>
        </p:nvPicPr>
        <p:blipFill>
          <a:blip r:embed="rId5"/>
          <a:stretch>
            <a:fillRect/>
          </a:stretch>
        </p:blipFill>
        <p:spPr>
          <a:xfrm>
            <a:off x="304800" y="4572000"/>
            <a:ext cx="3981450" cy="1107180"/>
          </a:xfrm>
          <a:prstGeom prst="rect">
            <a:avLst/>
          </a:prstGeom>
        </p:spPr>
      </p:pic>
      <p:sp>
        <p:nvSpPr>
          <p:cNvPr id="13" name="TextBox 12"/>
          <p:cNvSpPr txBox="1"/>
          <p:nvPr/>
        </p:nvSpPr>
        <p:spPr>
          <a:xfrm>
            <a:off x="4953000" y="3733800"/>
            <a:ext cx="4273150" cy="369332"/>
          </a:xfrm>
          <a:prstGeom prst="rect">
            <a:avLst/>
          </a:prstGeom>
          <a:noFill/>
        </p:spPr>
        <p:txBody>
          <a:bodyPr wrap="none" rtlCol="0">
            <a:spAutoFit/>
          </a:bodyPr>
          <a:lstStyle/>
          <a:p>
            <a:r>
              <a:rPr lang="en-US"/>
              <a:t>Skew-C</a:t>
            </a:r>
            <a:r>
              <a:rPr lang="en-US" baseline="-25000"/>
              <a:t>l</a:t>
            </a:r>
            <a:r>
              <a:rPr lang="en-US"/>
              <a:t> detection of ISW-lensing signal</a:t>
            </a:r>
          </a:p>
        </p:txBody>
      </p:sp>
      <p:sp>
        <p:nvSpPr>
          <p:cNvPr id="14" name="TextBox 13"/>
          <p:cNvSpPr txBox="1"/>
          <p:nvPr/>
        </p:nvSpPr>
        <p:spPr>
          <a:xfrm>
            <a:off x="5334000" y="6145411"/>
            <a:ext cx="748923" cy="307777"/>
          </a:xfrm>
          <a:prstGeom prst="rect">
            <a:avLst/>
          </a:prstGeom>
          <a:noFill/>
        </p:spPr>
        <p:txBody>
          <a:bodyPr wrap="none" rtlCol="0">
            <a:spAutoFit/>
          </a:bodyPr>
          <a:lstStyle/>
          <a:p>
            <a:r>
              <a:rPr lang="en-US" sz="1400"/>
              <a:t>SMICA</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4515815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a:t>Results for 3 fundamental shapes (KSW)</a:t>
            </a:r>
          </a:p>
        </p:txBody>
      </p:sp>
      <p:sp>
        <p:nvSpPr>
          <p:cNvPr id="3" name="Content Placeholder 2"/>
          <p:cNvSpPr>
            <a:spLocks noGrp="1"/>
          </p:cNvSpPr>
          <p:nvPr>
            <p:ph idx="1"/>
          </p:nvPr>
        </p:nvSpPr>
        <p:spPr>
          <a:xfrm>
            <a:off x="457200" y="967319"/>
            <a:ext cx="8305800" cy="5508625"/>
          </a:xfrm>
        </p:spPr>
        <p:txBody>
          <a:bodyPr/>
          <a:lstStyle/>
          <a:p>
            <a:r>
              <a:rPr lang="en-US" sz="2000" smtClean="0"/>
              <a:t>Results for the f</a:t>
            </a:r>
            <a:r>
              <a:rPr lang="en-US" sz="2000" baseline="-25000" smtClean="0"/>
              <a:t>NL</a:t>
            </a:r>
            <a:r>
              <a:rPr lang="en-US" sz="2000" smtClean="0"/>
              <a:t> parameters of the primordial local, equilateral, and orthogonal shapes, determined by the KSW estimator from the SMICA foreground-cleaned map. Both independent single-shape results and results marginalized over the point-source bispectrum and with the ISW-lensing bias subtracted are reported; error bars are 68% CL.</a:t>
            </a:r>
          </a:p>
          <a:p>
            <a:endParaRPr lang="en-US" sz="2000" smtClean="0"/>
          </a:p>
          <a:p>
            <a:endParaRPr lang="en-US" sz="2000" smtClean="0"/>
          </a:p>
          <a:p>
            <a:endParaRPr lang="en-US" sz="2000" smtClean="0"/>
          </a:p>
          <a:p>
            <a:endParaRPr lang="en-US" sz="2000" smtClean="0"/>
          </a:p>
          <a:p>
            <a:endParaRPr lang="en-US" sz="2000" smtClean="0"/>
          </a:p>
          <a:p>
            <a:endParaRPr lang="en-US" sz="2000" smtClean="0"/>
          </a:p>
          <a:p>
            <a:endParaRPr lang="en-US" sz="2000" smtClean="0"/>
          </a:p>
          <a:p>
            <a:endParaRPr lang="en-US" sz="2000" smtClean="0"/>
          </a:p>
          <a:p>
            <a:r>
              <a:rPr lang="en-US" sz="2000" smtClean="0"/>
              <a:t>Union Mask U73 (73% sky coverage) used throughout. Diffusive inpainting pre-filtering procedure applied. </a:t>
            </a:r>
            <a:endParaRPr lang="en-US" sz="2000"/>
          </a:p>
        </p:txBody>
      </p:sp>
      <p:pic>
        <p:nvPicPr>
          <p:cNvPr id="6" name="Picture 5"/>
          <p:cNvPicPr>
            <a:picLocks noChangeAspect="1"/>
          </p:cNvPicPr>
          <p:nvPr/>
        </p:nvPicPr>
        <p:blipFill>
          <a:blip r:embed="rId2"/>
          <a:stretch>
            <a:fillRect/>
          </a:stretch>
        </p:blipFill>
        <p:spPr>
          <a:xfrm>
            <a:off x="1003300" y="2590800"/>
            <a:ext cx="7137400" cy="274320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z="3600"/>
              <a:t>The </a:t>
            </a:r>
            <a:r>
              <a:rPr lang="en-US" sz="3600" i="1"/>
              <a:t>Planck</a:t>
            </a:r>
            <a:r>
              <a:rPr lang="en-US" sz="3600"/>
              <a:t> bispectrum</a:t>
            </a:r>
          </a:p>
        </p:txBody>
      </p:sp>
      <p:pic>
        <p:nvPicPr>
          <p:cNvPr id="10" name="Picture 9"/>
          <p:cNvPicPr>
            <a:picLocks noChangeAspect="1"/>
          </p:cNvPicPr>
          <p:nvPr/>
        </p:nvPicPr>
        <p:blipFill>
          <a:blip r:embed="rId2"/>
          <a:stretch>
            <a:fillRect/>
          </a:stretch>
        </p:blipFill>
        <p:spPr>
          <a:xfrm>
            <a:off x="457200" y="1617285"/>
            <a:ext cx="8236054" cy="4250115"/>
          </a:xfrm>
          <a:prstGeom prst="rect">
            <a:avLst/>
          </a:prstGeom>
        </p:spPr>
      </p:pic>
    </p:spTree>
  </p:cSld>
  <p:clrMapOvr>
    <a:masterClrMapping/>
  </p:clrMapOvr>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Standard inflation vs. NG</a:t>
            </a:r>
          </a:p>
        </p:txBody>
      </p:sp>
      <p:sp>
        <p:nvSpPr>
          <p:cNvPr id="3" name="Content Placeholder 2"/>
          <p:cNvSpPr>
            <a:spLocks noGrp="1"/>
          </p:cNvSpPr>
          <p:nvPr>
            <p:ph idx="1"/>
          </p:nvPr>
        </p:nvSpPr>
        <p:spPr>
          <a:xfrm>
            <a:off x="457200" y="1600200"/>
            <a:ext cx="8229600" cy="4114800"/>
          </a:xfrm>
        </p:spPr>
        <p:txBody>
          <a:bodyPr>
            <a:normAutofit fontScale="92500" lnSpcReduction="20000"/>
          </a:bodyPr>
          <a:lstStyle/>
          <a:p>
            <a:pPr>
              <a:buNone/>
            </a:pPr>
            <a:r>
              <a:rPr lang="en-US" sz="3600" u="sng"/>
              <a:t>Standard inflation</a:t>
            </a:r>
            <a:r>
              <a:rPr lang="en-US" sz="3600"/>
              <a:t>: </a:t>
            </a:r>
          </a:p>
          <a:p>
            <a:pPr>
              <a:buNone/>
            </a:pPr>
            <a:endParaRPr lang="en-US" sz="3600"/>
          </a:p>
          <a:p>
            <a:pPr lvl="1"/>
            <a:r>
              <a:rPr lang="en-US" sz="3200"/>
              <a:t>single scalar field</a:t>
            </a:r>
          </a:p>
          <a:p>
            <a:pPr lvl="1"/>
            <a:r>
              <a:rPr lang="en-US" sz="3200"/>
              <a:t>canonical kinetic term</a:t>
            </a:r>
          </a:p>
          <a:p>
            <a:pPr lvl="1"/>
            <a:r>
              <a:rPr lang="en-US" sz="3200"/>
              <a:t>slow-roll dynamics</a:t>
            </a:r>
          </a:p>
          <a:p>
            <a:pPr lvl="1"/>
            <a:r>
              <a:rPr lang="en-US" sz="3200"/>
              <a:t>Bunch-Davies initiual vacuum state</a:t>
            </a:r>
          </a:p>
          <a:p>
            <a:pPr lvl="1"/>
            <a:r>
              <a:rPr lang="en-US" sz="3200"/>
              <a:t>standard Einstein gravity</a:t>
            </a:r>
            <a:endParaRPr lang="en-US" sz="3600"/>
          </a:p>
          <a:p>
            <a:pPr>
              <a:buNone/>
            </a:pPr>
            <a:r>
              <a:rPr lang="en-US" sz="3600">
                <a:sym typeface="Wingdings"/>
              </a:rPr>
              <a:t> no (presently) detectable primordial NG</a:t>
            </a:r>
            <a:endParaRPr lang="en-US" sz="3600"/>
          </a:p>
        </p:txBody>
      </p:sp>
    </p:spTree>
  </p:cSld>
  <p:clrMapOvr>
    <a:masterClrMapping/>
  </p:clrMapOvr>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AutoShape 1"/>
          <p:cNvSpPr>
            <a:spLocks/>
          </p:cNvSpPr>
          <p:nvPr/>
        </p:nvSpPr>
        <p:spPr bwMode="auto">
          <a:xfrm>
            <a:off x="419695" y="4732734"/>
            <a:ext cx="8126016" cy="258961"/>
          </a:xfrm>
          <a:prstGeom prst="roundRect">
            <a:avLst>
              <a:gd name="adj" fmla="val 50000"/>
            </a:avLst>
          </a:prstGeom>
          <a:solidFill>
            <a:schemeClr val="accent1"/>
          </a:solidFill>
          <a:ln w="25400">
            <a:noFill/>
            <a:miter lim="800000"/>
            <a:headEnd/>
            <a:tailEnd/>
          </a:ln>
        </p:spPr>
        <p:txBody>
          <a:bodyPr lIns="0" tIns="0" rIns="0" bIns="0">
            <a:prstTxWarp prst="textNoShape">
              <a:avLst/>
            </a:prstTxWarp>
          </a:bodyPr>
          <a:lstStyle/>
          <a:p>
            <a:endParaRPr lang="en-US"/>
          </a:p>
        </p:txBody>
      </p:sp>
      <p:pic>
        <p:nvPicPr>
          <p:cNvPr id="21506" name="Picture 2"/>
          <p:cNvPicPr>
            <a:picLocks noChangeAspect="1" noChangeArrowheads="1"/>
          </p:cNvPicPr>
          <p:nvPr/>
        </p:nvPicPr>
        <p:blipFill>
          <a:blip r:embed="rId2"/>
          <a:srcRect/>
          <a:stretch>
            <a:fillRect/>
          </a:stretch>
        </p:blipFill>
        <p:spPr bwMode="auto">
          <a:xfrm>
            <a:off x="5357813" y="1168674"/>
            <a:ext cx="2848570" cy="2752576"/>
          </a:xfrm>
          <a:prstGeom prst="rect">
            <a:avLst/>
          </a:prstGeom>
          <a:noFill/>
          <a:ln w="12700">
            <a:noFill/>
            <a:miter lim="800000"/>
            <a:headEnd/>
            <a:tailEnd/>
          </a:ln>
        </p:spPr>
      </p:pic>
      <p:sp>
        <p:nvSpPr>
          <p:cNvPr id="21507" name="Rectangle 3"/>
          <p:cNvSpPr>
            <a:spLocks noGrp="1" noChangeArrowheads="1"/>
          </p:cNvSpPr>
          <p:nvPr>
            <p:ph type="title"/>
          </p:nvPr>
        </p:nvSpPr>
        <p:spPr>
          <a:xfrm>
            <a:off x="457200" y="-152400"/>
            <a:ext cx="8229600" cy="1143000"/>
          </a:xfrm>
        </p:spPr>
        <p:txBody>
          <a:bodyPr>
            <a:normAutofit/>
          </a:bodyPr>
          <a:lstStyle/>
          <a:p>
            <a:pPr eaLnBrk="1" hangingPunct="1"/>
            <a:r>
              <a:rPr lang="en-US" sz="3200"/>
              <a:t>Some non-standard shapes: excited initial states</a:t>
            </a:r>
            <a:endParaRPr lang="en-US" sz="3200">
              <a:solidFill>
                <a:srgbClr val="FF0000"/>
              </a:solidFill>
            </a:endParaRPr>
          </a:p>
        </p:txBody>
      </p:sp>
      <p:pic>
        <p:nvPicPr>
          <p:cNvPr id="21508" name="Picture 4"/>
          <p:cNvPicPr>
            <a:picLocks noChangeAspect="1" noChangeArrowheads="1"/>
          </p:cNvPicPr>
          <p:nvPr/>
        </p:nvPicPr>
        <p:blipFill>
          <a:blip r:embed="rId3"/>
          <a:srcRect/>
          <a:stretch>
            <a:fillRect/>
          </a:stretch>
        </p:blipFill>
        <p:spPr bwMode="auto">
          <a:xfrm>
            <a:off x="387326" y="3750469"/>
            <a:ext cx="8372698" cy="2616398"/>
          </a:xfrm>
          <a:prstGeom prst="rect">
            <a:avLst/>
          </a:prstGeom>
          <a:noFill/>
          <a:ln w="12700">
            <a:noFill/>
            <a:miter lim="800000"/>
            <a:headEnd/>
            <a:tailEnd/>
          </a:ln>
        </p:spPr>
      </p:pic>
      <p:pic>
        <p:nvPicPr>
          <p:cNvPr id="21509" name="Picture 5"/>
          <p:cNvPicPr>
            <a:picLocks noChangeAspect="1" noChangeArrowheads="1"/>
          </p:cNvPicPr>
          <p:nvPr/>
        </p:nvPicPr>
        <p:blipFill>
          <a:blip r:embed="rId4"/>
          <a:srcRect/>
          <a:stretch>
            <a:fillRect/>
          </a:stretch>
        </p:blipFill>
        <p:spPr bwMode="auto">
          <a:xfrm>
            <a:off x="884039" y="1579439"/>
            <a:ext cx="2848570" cy="2197819"/>
          </a:xfrm>
          <a:prstGeom prst="rect">
            <a:avLst/>
          </a:prstGeom>
          <a:noFill/>
          <a:ln w="12700">
            <a:noFill/>
            <a:miter lim="800000"/>
            <a:headEnd/>
            <a:tailEnd/>
          </a:ln>
        </p:spPr>
      </p:pic>
      <p:sp>
        <p:nvSpPr>
          <p:cNvPr id="21510" name="Rectangle 6"/>
          <p:cNvSpPr>
            <a:spLocks noGrp="1" noChangeArrowheads="1"/>
          </p:cNvSpPr>
          <p:nvPr>
            <p:ph type="body" idx="1"/>
          </p:nvPr>
        </p:nvSpPr>
        <p:spPr bwMode="auto">
          <a:xfrm>
            <a:off x="276820" y="866180"/>
            <a:ext cx="8688586" cy="5965031"/>
          </a:xfrm>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chemeClr val="tx1"/>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Lst>
        </p:spPr>
        <p:txBody>
          <a:bodyPr wrap="square" lIns="64291" tIns="32146" rIns="0" bIns="32146" numCol="1" anchor="t" anchorCtr="0" compatLnSpc="1">
            <a:prstTxWarp prst="textNoShape">
              <a:avLst/>
            </a:prstTxWarp>
            <a:normAutofit fontScale="92500" lnSpcReduction="20000"/>
          </a:bodyPr>
          <a:lstStyle/>
          <a:p>
            <a:pPr marL="0" indent="0" eaLnBrk="1" hangingPunct="1">
              <a:buNone/>
            </a:pPr>
            <a:r>
              <a:rPr lang="en-US" sz="2000">
                <a:ea typeface="Gill Sans Light" charset="0"/>
                <a:cs typeface="Gill Sans Light" charset="0"/>
              </a:rPr>
              <a:t>Non-Bunch-Davies vacua from trans-Planckian effects or features</a:t>
            </a:r>
            <a:endParaRPr lang="en-US" sz="2000"/>
          </a:p>
          <a:p>
            <a:pPr marL="0" indent="0" eaLnBrk="1" hangingPunct="1">
              <a:buNone/>
            </a:pPr>
            <a:r>
              <a:rPr lang="en-US" sz="2000">
                <a:ea typeface="Gill Sans Light" charset="0"/>
                <a:cs typeface="Gill Sans Light" charset="0"/>
              </a:rPr>
              <a:t>Five exemplar flattened models constrained </a:t>
            </a:r>
            <a:endParaRPr lang="en-US" sz="2000"/>
          </a:p>
          <a:p>
            <a:pPr marL="0" indent="0" eaLnBrk="1" hangingPunct="1">
              <a:buNone/>
            </a:pPr>
            <a:r>
              <a:rPr lang="en-US" sz="2000">
                <a:ea typeface="Gill Sans Light" charset="0"/>
                <a:cs typeface="Gill Sans Light" charset="0"/>
              </a:rPr>
              <a:t>NBD case</a:t>
            </a:r>
            <a:endParaRPr lang="en-US" sz="2000"/>
          </a:p>
          <a:p>
            <a:pPr marL="0" indent="0" eaLnBrk="1" hangingPunct="1"/>
            <a:endParaRPr lang="en-US"/>
          </a:p>
          <a:p>
            <a:pPr marL="0" indent="0" eaLnBrk="1" hangingPunct="1">
              <a:buNone/>
            </a:pPr>
            <a:endParaRPr lang="en-US"/>
          </a:p>
          <a:p>
            <a:pPr marL="0" indent="0" eaLnBrk="1" hangingPunct="1">
              <a:buNone/>
            </a:pPr>
            <a:endParaRPr lang="en-US"/>
          </a:p>
          <a:p>
            <a:pPr marL="0" indent="0" eaLnBrk="1" hangingPunct="1"/>
            <a:endParaRPr lang="en-US"/>
          </a:p>
          <a:p>
            <a:pPr marL="0" indent="0" eaLnBrk="1" hangingPunct="1"/>
            <a:endParaRPr lang="en-US"/>
          </a:p>
          <a:p>
            <a:pPr marL="0" indent="0" eaLnBrk="1" hangingPunct="1"/>
            <a:endParaRPr lang="en-US"/>
          </a:p>
          <a:p>
            <a:pPr marL="0" indent="0" eaLnBrk="1" hangingPunct="1"/>
            <a:endParaRPr lang="en-US"/>
          </a:p>
          <a:p>
            <a:pPr marL="0" indent="0" eaLnBrk="1" hangingPunct="1"/>
            <a:endParaRPr lang="en-US"/>
          </a:p>
          <a:p>
            <a:pPr marL="0" indent="0" eaLnBrk="1" hangingPunct="1"/>
            <a:endParaRPr lang="en-US"/>
          </a:p>
          <a:p>
            <a:pPr marL="0" indent="0" eaLnBrk="1" hangingPunct="1"/>
            <a:endParaRPr lang="en-US"/>
          </a:p>
          <a:p>
            <a:pPr marL="0" indent="0" eaLnBrk="1" hangingPunct="1">
              <a:lnSpc>
                <a:spcPct val="160000"/>
              </a:lnSpc>
            </a:pPr>
            <a:r>
              <a:rPr lang="en-US" sz="2323">
                <a:ea typeface="Gill Sans Light" charset="0"/>
                <a:cs typeface="Gill Sans Light" charset="0"/>
              </a:rPr>
              <a:t>Note we also constrained inflation with gauge fields (vector models) </a:t>
            </a:r>
            <a:endParaRPr lang="en-US" sz="2323"/>
          </a:p>
        </p:txBody>
      </p:sp>
      <p:sp>
        <p:nvSpPr>
          <p:cNvPr id="21511" name="AutoShape 7"/>
          <p:cNvSpPr>
            <a:spLocks/>
          </p:cNvSpPr>
          <p:nvPr/>
        </p:nvSpPr>
        <p:spPr bwMode="auto">
          <a:xfrm>
            <a:off x="4250531" y="2473523"/>
            <a:ext cx="634008" cy="410766"/>
          </a:xfrm>
          <a:prstGeom prst="rightArrow">
            <a:avLst>
              <a:gd name="adj1" fmla="val 41583"/>
              <a:gd name="adj2" fmla="val 70035"/>
            </a:avLst>
          </a:prstGeom>
          <a:solidFill>
            <a:schemeClr val="bg1"/>
          </a:solidFill>
          <a:ln w="12700">
            <a:solidFill>
              <a:schemeClr val="tx1"/>
            </a:solidFill>
            <a:miter lim="800000"/>
            <a:headEnd/>
            <a:tailEnd/>
          </a:ln>
        </p:spPr>
        <p:txBody>
          <a:bodyPr lIns="0" tIns="0" rIns="0" bIns="0">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186239" y="-58462"/>
            <a:ext cx="9015341" cy="11430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200" dirty="0" smtClean="0">
                <a:solidFill>
                  <a:srgbClr val="000000"/>
                </a:solidFill>
                <a:latin typeface="+mj-lt"/>
                <a:ea typeface="+mj-ea"/>
                <a:cs typeface="+mj-cs"/>
              </a:rPr>
              <a:t> Non-standard NG shapes: </a:t>
            </a:r>
            <a:r>
              <a:rPr lang="en-US" sz="3200" i="1" dirty="0" smtClean="0">
                <a:solidFill>
                  <a:srgbClr val="000000"/>
                </a:solidFill>
                <a:latin typeface="+mj-lt"/>
                <a:ea typeface="+mj-ea"/>
                <a:cs typeface="+mj-cs"/>
              </a:rPr>
              <a:t>Planck</a:t>
            </a:r>
            <a:r>
              <a:rPr lang="en-US" sz="3200" dirty="0" smtClean="0">
                <a:solidFill>
                  <a:srgbClr val="000000"/>
                </a:solidFill>
                <a:latin typeface="+mj-lt"/>
                <a:ea typeface="+mj-ea"/>
                <a:cs typeface="+mj-cs"/>
              </a:rPr>
              <a:t> vs. feature models </a:t>
            </a:r>
            <a:endParaRPr kumimoji="0" lang="en-US" sz="3200" u="none" strike="noStrike" kern="1200" cap="none" spc="0" normalizeH="0" baseline="0" noProof="0" dirty="0">
              <a:ln>
                <a:noFill/>
              </a:ln>
              <a:solidFill>
                <a:srgbClr val="000000"/>
              </a:solidFill>
              <a:effectLst/>
              <a:uLnTx/>
              <a:uFillTx/>
              <a:latin typeface="+mj-lt"/>
              <a:ea typeface="+mj-ea"/>
              <a:cs typeface="+mj-cs"/>
            </a:endParaRPr>
          </a:p>
        </p:txBody>
      </p:sp>
      <p:pic>
        <p:nvPicPr>
          <p:cNvPr id="4" name="Picture 3"/>
          <p:cNvPicPr>
            <a:picLocks noChangeAspect="1"/>
          </p:cNvPicPr>
          <p:nvPr/>
        </p:nvPicPr>
        <p:blipFill>
          <a:blip r:embed="rId3"/>
          <a:stretch>
            <a:fillRect/>
          </a:stretch>
        </p:blipFill>
        <p:spPr>
          <a:xfrm>
            <a:off x="3863242" y="937298"/>
            <a:ext cx="4894190" cy="4066805"/>
          </a:xfrm>
          <a:prstGeom prst="rect">
            <a:avLst/>
          </a:prstGeom>
        </p:spPr>
      </p:pic>
      <p:pic>
        <p:nvPicPr>
          <p:cNvPr id="5" name="Picture 4"/>
          <p:cNvPicPr>
            <a:picLocks noChangeAspect="1"/>
          </p:cNvPicPr>
          <p:nvPr/>
        </p:nvPicPr>
        <p:blipFill>
          <a:blip r:embed="rId4"/>
          <a:stretch>
            <a:fillRect/>
          </a:stretch>
        </p:blipFill>
        <p:spPr>
          <a:xfrm>
            <a:off x="186239" y="1525831"/>
            <a:ext cx="4025183" cy="3312627"/>
          </a:xfrm>
          <a:prstGeom prst="rect">
            <a:avLst/>
          </a:prstGeom>
        </p:spPr>
      </p:pic>
      <p:cxnSp>
        <p:nvCxnSpPr>
          <p:cNvPr id="13" name="Straight Arrow Connector 12"/>
          <p:cNvCxnSpPr/>
          <p:nvPr/>
        </p:nvCxnSpPr>
        <p:spPr>
          <a:xfrm rot="5400000" flipH="1" flipV="1">
            <a:off x="2143584" y="5216723"/>
            <a:ext cx="7565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flipH="1" flipV="1">
            <a:off x="6157247" y="5240287"/>
            <a:ext cx="756529"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44260" y="5631790"/>
            <a:ext cx="3737885" cy="646331"/>
          </a:xfrm>
          <a:prstGeom prst="rect">
            <a:avLst/>
          </a:prstGeom>
          <a:noFill/>
        </p:spPr>
        <p:txBody>
          <a:bodyPr wrap="none" rtlCol="0">
            <a:spAutoFit/>
          </a:bodyPr>
          <a:lstStyle/>
          <a:p>
            <a:r>
              <a:rPr lang="en-US" dirty="0" smtClean="0"/>
              <a:t>3D CMB </a:t>
            </a:r>
            <a:r>
              <a:rPr lang="en-US" dirty="0" err="1" smtClean="0"/>
              <a:t>bispectrum</a:t>
            </a:r>
            <a:r>
              <a:rPr lang="en-US" dirty="0" smtClean="0"/>
              <a:t> as seen by Planck</a:t>
            </a:r>
          </a:p>
          <a:p>
            <a:r>
              <a:rPr lang="en-US" dirty="0" smtClean="0"/>
              <a:t>(reconstructed </a:t>
            </a:r>
            <a:r>
              <a:rPr lang="en-US" dirty="0" err="1" smtClean="0"/>
              <a:t>bispectrum</a:t>
            </a:r>
            <a:r>
              <a:rPr lang="en-US" dirty="0" smtClean="0"/>
              <a:t>)</a:t>
            </a:r>
            <a:endParaRPr lang="en-US" dirty="0"/>
          </a:p>
        </p:txBody>
      </p:sp>
      <p:sp>
        <p:nvSpPr>
          <p:cNvPr id="16" name="TextBox 15"/>
          <p:cNvSpPr txBox="1"/>
          <p:nvPr/>
        </p:nvSpPr>
        <p:spPr>
          <a:xfrm>
            <a:off x="4951647" y="5614617"/>
            <a:ext cx="4027214" cy="369332"/>
          </a:xfrm>
          <a:prstGeom prst="rect">
            <a:avLst/>
          </a:prstGeom>
          <a:noFill/>
        </p:spPr>
        <p:txBody>
          <a:bodyPr wrap="none" rtlCol="0">
            <a:spAutoFit/>
          </a:bodyPr>
          <a:lstStyle/>
          <a:p>
            <a:r>
              <a:rPr lang="en-US" dirty="0" err="1" smtClean="0"/>
              <a:t>Bispectrum</a:t>
            </a:r>
            <a:r>
              <a:rPr lang="en-US" dirty="0" smtClean="0"/>
              <a:t> for the best-fit feature model </a:t>
            </a:r>
            <a:endParaRPr lang="en-US" dirty="0"/>
          </a:p>
        </p:txBody>
      </p:sp>
      <p:sp>
        <p:nvSpPr>
          <p:cNvPr id="17" name="Oval 16"/>
          <p:cNvSpPr/>
          <p:nvPr/>
        </p:nvSpPr>
        <p:spPr>
          <a:xfrm>
            <a:off x="1059813" y="3024722"/>
            <a:ext cx="1198229" cy="122679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110407" y="2930148"/>
            <a:ext cx="1198229" cy="122679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i="1"/>
              <a:t>Planck</a:t>
            </a:r>
            <a:r>
              <a:rPr lang="en-US"/>
              <a:t> τ</a:t>
            </a:r>
            <a:r>
              <a:rPr lang="en-US" baseline="-25000"/>
              <a:t>NL</a:t>
            </a:r>
            <a:r>
              <a:rPr lang="en-US"/>
              <a:t> constraint</a:t>
            </a:r>
          </a:p>
        </p:txBody>
      </p:sp>
      <p:pic>
        <p:nvPicPr>
          <p:cNvPr id="7" name="Picture 6"/>
          <p:cNvPicPr>
            <a:picLocks noChangeAspect="1"/>
          </p:cNvPicPr>
          <p:nvPr/>
        </p:nvPicPr>
        <p:blipFill>
          <a:blip r:embed="rId2"/>
          <a:stretch>
            <a:fillRect/>
          </a:stretch>
        </p:blipFill>
        <p:spPr>
          <a:xfrm>
            <a:off x="1066800" y="986152"/>
            <a:ext cx="7010400" cy="5414648"/>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884238"/>
          </a:xfrm>
        </p:spPr>
        <p:txBody>
          <a:bodyPr>
            <a:normAutofit/>
          </a:bodyPr>
          <a:lstStyle/>
          <a:p>
            <a:r>
              <a:rPr lang="en-US" sz="3600"/>
              <a:t>Conclusions I</a:t>
            </a:r>
          </a:p>
        </p:txBody>
      </p:sp>
      <p:sp>
        <p:nvSpPr>
          <p:cNvPr id="3" name="Content Placeholder 2"/>
          <p:cNvSpPr>
            <a:spLocks noGrp="1"/>
          </p:cNvSpPr>
          <p:nvPr>
            <p:ph idx="1"/>
          </p:nvPr>
        </p:nvSpPr>
        <p:spPr>
          <a:xfrm>
            <a:off x="76200" y="884238"/>
            <a:ext cx="8991600" cy="6430962"/>
          </a:xfrm>
        </p:spPr>
        <p:txBody>
          <a:bodyPr>
            <a:noAutofit/>
          </a:bodyPr>
          <a:lstStyle/>
          <a:p>
            <a:pPr algn="just"/>
            <a:r>
              <a:rPr lang="en-US" sz="1800" i="1" dirty="0" smtClean="0"/>
              <a:t>Planck </a:t>
            </a:r>
            <a:r>
              <a:rPr lang="en-US" sz="1800" dirty="0" smtClean="0"/>
              <a:t>has measured with exquisite precision cosmological parameters, including those characterizing primordial (inflationary) perturbations (scalar spectral index, tensor-to-scalar ratio)</a:t>
            </a:r>
          </a:p>
          <a:p>
            <a:pPr algn="just"/>
            <a:endParaRPr lang="en-US" sz="1800" dirty="0" smtClean="0"/>
          </a:p>
          <a:p>
            <a:pPr algn="just"/>
            <a:r>
              <a:rPr lang="en-US" sz="1800" dirty="0" smtClean="0"/>
              <a:t>Primordial NG has become a high precision cosmological observable, crucial to unveil the nature of the </a:t>
            </a:r>
            <a:r>
              <a:rPr lang="en-US" sz="1800" dirty="0" err="1" smtClean="0"/>
              <a:t>inflaton</a:t>
            </a:r>
            <a:r>
              <a:rPr lang="en-US" sz="1800" dirty="0" smtClean="0"/>
              <a:t> </a:t>
            </a:r>
            <a:r>
              <a:rPr lang="en-US" sz="1800" dirty="0" err="1" smtClean="0"/>
              <a:t>field(s</a:t>
            </a:r>
            <a:r>
              <a:rPr lang="en-US" sz="1800" dirty="0" smtClean="0"/>
              <a:t>), in that it probes the interactions of the </a:t>
            </a:r>
            <a:r>
              <a:rPr lang="en-US" sz="1800" dirty="0" err="1" smtClean="0"/>
              <a:t>inflaton</a:t>
            </a:r>
            <a:r>
              <a:rPr lang="en-US" sz="1800" dirty="0" smtClean="0"/>
              <a:t> field, i.e. the </a:t>
            </a:r>
            <a:r>
              <a:rPr lang="en-US" sz="1800" i="1" dirty="0" smtClean="0">
                <a:solidFill>
                  <a:srgbClr val="FF0000"/>
                </a:solidFill>
              </a:rPr>
              <a:t>physics of the Early Universe</a:t>
            </a:r>
            <a:endParaRPr lang="en-US" sz="1800" dirty="0" smtClean="0"/>
          </a:p>
          <a:p>
            <a:pPr algn="just"/>
            <a:endParaRPr lang="en-US" sz="1800" dirty="0" smtClean="0"/>
          </a:p>
          <a:p>
            <a:pPr algn="just"/>
            <a:r>
              <a:rPr lang="en-US" sz="1800" i="1" dirty="0" smtClean="0"/>
              <a:t>Planck</a:t>
            </a:r>
            <a:r>
              <a:rPr lang="en-US" sz="1800" dirty="0" smtClean="0"/>
              <a:t> measurement of primordial non-</a:t>
            </a:r>
            <a:r>
              <a:rPr lang="en-US" sz="1800" dirty="0" err="1" smtClean="0"/>
              <a:t>Gaussianity</a:t>
            </a:r>
            <a:r>
              <a:rPr lang="en-US" sz="1800" dirty="0" smtClean="0"/>
              <a:t> represents the most stringent test of inflation obtained so far: deviations from primordial </a:t>
            </a:r>
            <a:r>
              <a:rPr lang="en-US" sz="1800" dirty="0" err="1" smtClean="0"/>
              <a:t>Gaussianity</a:t>
            </a:r>
            <a:r>
              <a:rPr lang="en-US" sz="1800" dirty="0" smtClean="0"/>
              <a:t> are now constrained to be </a:t>
            </a:r>
            <a:r>
              <a:rPr lang="en-US" sz="1800" dirty="0" smtClean="0">
                <a:solidFill>
                  <a:srgbClr val="FF0000"/>
                </a:solidFill>
              </a:rPr>
              <a:t>less than 0.01%</a:t>
            </a:r>
            <a:endParaRPr lang="en-US" sz="1800" dirty="0" smtClean="0"/>
          </a:p>
          <a:p>
            <a:pPr algn="just"/>
            <a:endParaRPr lang="en-US" sz="1800" dirty="0" smtClean="0"/>
          </a:p>
          <a:p>
            <a:pPr algn="just"/>
            <a:r>
              <a:rPr lang="en-GB" sz="1800" dirty="0" smtClean="0"/>
              <a:t>Standard models of slow-roll single-field </a:t>
            </a:r>
            <a:r>
              <a:rPr lang="en-GB" sz="1800" dirty="0" err="1" smtClean="0"/>
              <a:t>inflaton</a:t>
            </a:r>
            <a:r>
              <a:rPr lang="en-GB" sz="1800" dirty="0" smtClean="0"/>
              <a:t> have survived; other models ruled out and for many models NG dramatically reduces the parameter space</a:t>
            </a:r>
            <a:r>
              <a:rPr lang="en-US" sz="1800" dirty="0" smtClean="0"/>
              <a:t> </a:t>
            </a:r>
          </a:p>
          <a:p>
            <a:pPr algn="just">
              <a:buNone/>
            </a:pPr>
            <a:r>
              <a:rPr lang="en-US" sz="1800" dirty="0" smtClean="0"/>
              <a:t>   </a:t>
            </a:r>
            <a:endParaRPr lang="en-US" sz="1800" smtClean="0"/>
          </a:p>
          <a:p>
            <a:pPr algn="just"/>
            <a:r>
              <a:rPr lang="en-US" sz="1800" i="1" smtClean="0"/>
              <a:t>Planck</a:t>
            </a:r>
            <a:r>
              <a:rPr lang="en-US" sz="1800" smtClean="0"/>
              <a:t> data bound general single-field and multi-field model parameters, such as the speed of sound, </a:t>
            </a:r>
            <a:r>
              <a:rPr lang="en-US" sz="1800" smtClean="0">
                <a:solidFill>
                  <a:srgbClr val="FF0000"/>
                </a:solidFill>
              </a:rPr>
              <a:t>c</a:t>
            </a:r>
            <a:r>
              <a:rPr lang="en-US" sz="1800" baseline="-25000" smtClean="0">
                <a:solidFill>
                  <a:srgbClr val="FF0000"/>
                </a:solidFill>
              </a:rPr>
              <a:t>s</a:t>
            </a:r>
            <a:r>
              <a:rPr lang="en-US" sz="1800" smtClean="0">
                <a:solidFill>
                  <a:srgbClr val="FF0000"/>
                </a:solidFill>
              </a:rPr>
              <a:t> ≥ 0.02</a:t>
            </a:r>
            <a:r>
              <a:rPr lang="en-US" sz="1800" smtClean="0"/>
              <a:t> (95% CL), in an effective field theory parametrization (</a:t>
            </a:r>
            <a:r>
              <a:rPr lang="en-US" sz="1800">
                <a:solidFill>
                  <a:srgbClr val="FF0000"/>
                </a:solidFill>
              </a:rPr>
              <a:t>c</a:t>
            </a:r>
            <a:r>
              <a:rPr lang="en-US" sz="1800" baseline="-6000">
                <a:solidFill>
                  <a:srgbClr val="FF0000"/>
                </a:solidFill>
              </a:rPr>
              <a:t>s</a:t>
            </a:r>
            <a:r>
              <a:rPr lang="en-US" sz="1800">
                <a:solidFill>
                  <a:srgbClr val="FF0000"/>
                </a:solidFill>
              </a:rPr>
              <a:t> </a:t>
            </a:r>
            <a:r>
              <a:rPr lang="en-US" sz="1800" smtClean="0">
                <a:solidFill>
                  <a:srgbClr val="FF0000"/>
                </a:solidFill>
              </a:rPr>
              <a:t>≥</a:t>
            </a:r>
            <a:r>
              <a:rPr lang="en-US" sz="1800">
                <a:solidFill>
                  <a:srgbClr val="FF0000"/>
                </a:solidFill>
              </a:rPr>
              <a:t> 0.07 </a:t>
            </a:r>
            <a:r>
              <a:rPr lang="en-US" sz="1800" i="1" smtClean="0"/>
              <a:t>f</a:t>
            </a:r>
            <a:r>
              <a:rPr lang="en-US" sz="1800" i="1"/>
              <a:t>or DBI inflation</a:t>
            </a:r>
            <a:r>
              <a:rPr lang="en-US" sz="1800"/>
              <a:t>)</a:t>
            </a:r>
            <a:r>
              <a:rPr lang="en-US" sz="1800" smtClean="0"/>
              <a:t>, and the curvaton decay fraction </a:t>
            </a:r>
            <a:r>
              <a:rPr lang="en-US" sz="1800" smtClean="0">
                <a:solidFill>
                  <a:srgbClr val="FF0000"/>
                </a:solidFill>
              </a:rPr>
              <a:t>r</a:t>
            </a:r>
            <a:r>
              <a:rPr lang="en-US" sz="1800" baseline="-25000" smtClean="0">
                <a:solidFill>
                  <a:srgbClr val="FF0000"/>
                </a:solidFill>
              </a:rPr>
              <a:t>D</a:t>
            </a:r>
            <a:r>
              <a:rPr lang="en-US" sz="1800" smtClean="0">
                <a:solidFill>
                  <a:srgbClr val="FF0000"/>
                </a:solidFill>
              </a:rPr>
              <a:t> ≥ 0.15 </a:t>
            </a:r>
            <a:r>
              <a:rPr lang="en-US" sz="1800" smtClean="0"/>
              <a:t>(95% CL). The amplitude of the four-point function in the local model is </a:t>
            </a:r>
            <a:r>
              <a:rPr lang="en-US" sz="1800" smtClean="0">
                <a:solidFill>
                  <a:srgbClr val="FF0000"/>
                </a:solidFill>
              </a:rPr>
              <a:t>τ</a:t>
            </a:r>
            <a:r>
              <a:rPr lang="en-US" sz="1800" baseline="-25000" smtClean="0">
                <a:solidFill>
                  <a:srgbClr val="FF0000"/>
                </a:solidFill>
              </a:rPr>
              <a:t>NL</a:t>
            </a:r>
            <a:r>
              <a:rPr lang="en-US" sz="1800" smtClean="0">
                <a:solidFill>
                  <a:srgbClr val="FF0000"/>
                </a:solidFill>
              </a:rPr>
              <a:t> &lt; 2800 </a:t>
            </a:r>
            <a:r>
              <a:rPr lang="en-US" sz="1800" smtClean="0"/>
              <a:t>(95% CL).</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152400"/>
            <a:ext cx="8229600" cy="1143000"/>
          </a:xfrm>
        </p:spPr>
        <p:txBody>
          <a:bodyPr/>
          <a:lstStyle/>
          <a:p>
            <a:r>
              <a:rPr lang="en-US" sz="3600" dirty="0" smtClean="0"/>
              <a:t>Summary </a:t>
            </a:r>
            <a:endParaRPr lang="en-US" sz="3600" dirty="0"/>
          </a:p>
        </p:txBody>
      </p:sp>
      <p:sp>
        <p:nvSpPr>
          <p:cNvPr id="6" name="Espace réservé du contenu 5"/>
          <p:cNvSpPr>
            <a:spLocks noGrp="1"/>
          </p:cNvSpPr>
          <p:nvPr>
            <p:ph idx="1"/>
          </p:nvPr>
        </p:nvSpPr>
        <p:spPr>
          <a:xfrm>
            <a:off x="457200" y="1678522"/>
            <a:ext cx="8229600" cy="4646078"/>
          </a:xfrm>
        </p:spPr>
        <p:txBody>
          <a:bodyPr>
            <a:normAutofit/>
          </a:bodyPr>
          <a:lstStyle/>
          <a:p>
            <a:r>
              <a:rPr lang="en-US" sz="2400" dirty="0" smtClean="0"/>
              <a:t>The </a:t>
            </a:r>
            <a:r>
              <a:rPr lang="en-US" sz="2400" b="1" dirty="0" smtClean="0"/>
              <a:t>simplest</a:t>
            </a:r>
            <a:r>
              <a:rPr lang="en-US" sz="2400" dirty="0" smtClean="0"/>
              <a:t> inflation models (single-field slow-roll, standard kinetic term, BD initial vacuum state) are </a:t>
            </a:r>
            <a:r>
              <a:rPr lang="en-US" sz="2400" dirty="0" err="1" smtClean="0"/>
              <a:t>favoured</a:t>
            </a:r>
            <a:r>
              <a:rPr lang="en-US" sz="2400" dirty="0" smtClean="0"/>
              <a:t> by </a:t>
            </a:r>
            <a:r>
              <a:rPr lang="en-US" sz="2400" i="1" dirty="0" smtClean="0"/>
              <a:t>Planck</a:t>
            </a:r>
            <a:r>
              <a:rPr lang="en-US" sz="2400" dirty="0" smtClean="0"/>
              <a:t> data</a:t>
            </a:r>
          </a:p>
          <a:p>
            <a:r>
              <a:rPr lang="en-US" sz="2400" dirty="0" smtClean="0"/>
              <a:t>Multi-field models are not ruled out but also not detected</a:t>
            </a:r>
          </a:p>
          <a:p>
            <a:r>
              <a:rPr lang="en-US" sz="2400" dirty="0" err="1" smtClean="0"/>
              <a:t>Ekpyrotic</a:t>
            </a:r>
            <a:r>
              <a:rPr lang="en-US" sz="2400" dirty="0" smtClean="0"/>
              <a:t>/cyclic models either ruled out or under severe pressure</a:t>
            </a:r>
          </a:p>
          <a:p>
            <a:r>
              <a:rPr lang="en-US" sz="2400" i="1" u="sng" smtClean="0"/>
              <a:t>Taken together, these constraints represent the highest precision tests to date of physical mechanisms for the origin of cosmic structure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58903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370013" y="404813"/>
            <a:ext cx="6370637" cy="1003300"/>
          </a:xfrm>
        </p:spPr>
        <p:txBody>
          <a:bodyPr/>
          <a:lstStyle/>
          <a:p>
            <a:pPr eaLnBrk="1" hangingPunct="1">
              <a:defRPr/>
            </a:pPr>
            <a:r>
              <a:rPr lang="en-GB" sz="4800">
                <a:ea typeface="+mj-ea"/>
                <a:cs typeface="+mj-cs"/>
              </a:rPr>
              <a:t>Friedmann vs. Newton</a:t>
            </a:r>
            <a:endParaRPr lang="en-US" sz="4800">
              <a:ea typeface="+mj-ea"/>
              <a:cs typeface="+mj-cs"/>
            </a:endParaRPr>
          </a:p>
        </p:txBody>
      </p:sp>
      <p:graphicFrame>
        <p:nvGraphicFramePr>
          <p:cNvPr id="22530" name="Object 2"/>
          <p:cNvGraphicFramePr>
            <a:graphicFrameLocks noChangeAspect="1"/>
          </p:cNvGraphicFramePr>
          <p:nvPr>
            <p:ph sz="half" idx="1"/>
          </p:nvPr>
        </p:nvGraphicFramePr>
        <p:xfrm>
          <a:off x="1763713" y="2997200"/>
          <a:ext cx="3025775" cy="3143250"/>
        </p:xfrm>
        <a:graphic>
          <a:graphicData uri="http://schemas.openxmlformats.org/presentationml/2006/ole">
            <p:oleObj spid="_x0000_s69634" name="Equation" r:id="rId3" imgW="1307880" imgH="1358640" progId="Equation.3">
              <p:embed/>
            </p:oleObj>
          </a:graphicData>
        </a:graphic>
      </p:graphicFrame>
      <p:sp>
        <p:nvSpPr>
          <p:cNvPr id="22536" name="Text Box 4"/>
          <p:cNvSpPr txBox="1">
            <a:spLocks noChangeArrowheads="1"/>
          </p:cNvSpPr>
          <p:nvPr/>
        </p:nvSpPr>
        <p:spPr bwMode="auto">
          <a:xfrm>
            <a:off x="7239000" y="3733800"/>
            <a:ext cx="1752600" cy="1165225"/>
          </a:xfrm>
          <a:prstGeom prst="rect">
            <a:avLst/>
          </a:prstGeom>
          <a:noFill/>
          <a:ln w="38100">
            <a:solidFill>
              <a:schemeClr val="hlink"/>
            </a:solidFill>
            <a:miter lim="800000"/>
            <a:headEnd/>
            <a:tailEnd/>
          </a:ln>
        </p:spPr>
        <p:txBody>
          <a:bodyPr>
            <a:prstTxWarp prst="textNoShape">
              <a:avLst/>
            </a:prstTxWarp>
            <a:spAutoFit/>
          </a:bodyPr>
          <a:lstStyle/>
          <a:p>
            <a:pPr>
              <a:spcBef>
                <a:spcPct val="20000"/>
              </a:spcBef>
            </a:pPr>
            <a:r>
              <a:rPr lang="en-GB" sz="2000" b="1">
                <a:solidFill>
                  <a:srgbClr val="CC3300"/>
                </a:solidFill>
                <a:latin typeface="Comic Sans MS" charset="0"/>
                <a:sym typeface="Symbol" charset="2"/>
              </a:rPr>
              <a:t>F  = ma</a:t>
            </a:r>
          </a:p>
          <a:p>
            <a:pPr>
              <a:spcBef>
                <a:spcPct val="20000"/>
              </a:spcBef>
            </a:pPr>
            <a:r>
              <a:rPr lang="en-GB" sz="2000" b="1">
                <a:solidFill>
                  <a:srgbClr val="CC3300"/>
                </a:solidFill>
                <a:latin typeface="Comic Sans MS" charset="0"/>
              </a:rPr>
              <a:t>E  = const.  </a:t>
            </a:r>
          </a:p>
          <a:p>
            <a:pPr>
              <a:spcBef>
                <a:spcPct val="20000"/>
              </a:spcBef>
            </a:pPr>
            <a:r>
              <a:rPr lang="en-GB" sz="2000" b="1">
                <a:solidFill>
                  <a:srgbClr val="CC3300"/>
                </a:solidFill>
                <a:latin typeface="Comic Sans MS" charset="0"/>
              </a:rPr>
              <a:t>M = const.</a:t>
            </a:r>
            <a:endParaRPr lang="en-US" sz="2000" b="1">
              <a:solidFill>
                <a:srgbClr val="CC3300"/>
              </a:solidFill>
              <a:latin typeface="Comic Sans MS" charset="0"/>
            </a:endParaRPr>
          </a:p>
        </p:txBody>
      </p:sp>
      <p:sp>
        <p:nvSpPr>
          <p:cNvPr id="22537" name="Freeform 5"/>
          <p:cNvSpPr>
            <a:spLocks/>
          </p:cNvSpPr>
          <p:nvPr/>
        </p:nvSpPr>
        <p:spPr bwMode="auto">
          <a:xfrm flipV="1">
            <a:off x="5148263" y="3581400"/>
            <a:ext cx="2090737" cy="304800"/>
          </a:xfrm>
          <a:custGeom>
            <a:avLst/>
            <a:gdLst>
              <a:gd name="T0" fmla="*/ 0 w 728"/>
              <a:gd name="T1" fmla="*/ 2147483647 h 48"/>
              <a:gd name="T2" fmla="*/ 2147483647 w 728"/>
              <a:gd name="T3" fmla="*/ 0 h 48"/>
              <a:gd name="T4" fmla="*/ 0 60000 65536"/>
              <a:gd name="T5" fmla="*/ 0 60000 65536"/>
              <a:gd name="T6" fmla="*/ 0 w 728"/>
              <a:gd name="T7" fmla="*/ 0 h 48"/>
              <a:gd name="T8" fmla="*/ 728 w 728"/>
              <a:gd name="T9" fmla="*/ 48 h 48"/>
            </a:gdLst>
            <a:ahLst/>
            <a:cxnLst>
              <a:cxn ang="T4">
                <a:pos x="T0" y="T1"/>
              </a:cxn>
              <a:cxn ang="T5">
                <a:pos x="T2" y="T3"/>
              </a:cxn>
            </a:cxnLst>
            <a:rect l="T6" t="T7" r="T8" b="T9"/>
            <a:pathLst>
              <a:path w="728" h="48">
                <a:moveTo>
                  <a:pt x="0" y="48"/>
                </a:moveTo>
                <a:lnTo>
                  <a:pt x="728" y="0"/>
                </a:lnTo>
              </a:path>
            </a:pathLst>
          </a:custGeom>
          <a:solidFill>
            <a:srgbClr val="336600"/>
          </a:solidFill>
          <a:ln w="76200">
            <a:solidFill>
              <a:srgbClr val="336600"/>
            </a:solidFill>
            <a:round/>
            <a:headEnd type="triangle" w="med" len="med"/>
            <a:tailEnd/>
          </a:ln>
        </p:spPr>
        <p:txBody>
          <a:bodyPr>
            <a:prstTxWarp prst="textNoShape">
              <a:avLst/>
            </a:prstTxWarp>
          </a:bodyPr>
          <a:lstStyle/>
          <a:p>
            <a:endParaRPr lang="en-US"/>
          </a:p>
        </p:txBody>
      </p:sp>
      <p:sp>
        <p:nvSpPr>
          <p:cNvPr id="22538" name="Freeform 6"/>
          <p:cNvSpPr>
            <a:spLocks/>
          </p:cNvSpPr>
          <p:nvPr/>
        </p:nvSpPr>
        <p:spPr bwMode="auto">
          <a:xfrm>
            <a:off x="5003800" y="4343400"/>
            <a:ext cx="2238375" cy="238125"/>
          </a:xfrm>
          <a:custGeom>
            <a:avLst/>
            <a:gdLst>
              <a:gd name="T0" fmla="*/ 0 w 728"/>
              <a:gd name="T1" fmla="*/ 2147483647 h 48"/>
              <a:gd name="T2" fmla="*/ 2147483647 w 728"/>
              <a:gd name="T3" fmla="*/ 0 h 48"/>
              <a:gd name="T4" fmla="*/ 0 60000 65536"/>
              <a:gd name="T5" fmla="*/ 0 60000 65536"/>
              <a:gd name="T6" fmla="*/ 0 w 728"/>
              <a:gd name="T7" fmla="*/ 0 h 48"/>
              <a:gd name="T8" fmla="*/ 728 w 728"/>
              <a:gd name="T9" fmla="*/ 48 h 48"/>
            </a:gdLst>
            <a:ahLst/>
            <a:cxnLst>
              <a:cxn ang="T4">
                <a:pos x="T0" y="T1"/>
              </a:cxn>
              <a:cxn ang="T5">
                <a:pos x="T2" y="T3"/>
              </a:cxn>
            </a:cxnLst>
            <a:rect l="T6" t="T7" r="T8" b="T9"/>
            <a:pathLst>
              <a:path w="728" h="48">
                <a:moveTo>
                  <a:pt x="0" y="48"/>
                </a:moveTo>
                <a:lnTo>
                  <a:pt x="728" y="0"/>
                </a:lnTo>
              </a:path>
            </a:pathLst>
          </a:custGeom>
          <a:solidFill>
            <a:srgbClr val="336600"/>
          </a:solidFill>
          <a:ln w="76200">
            <a:solidFill>
              <a:srgbClr val="336600"/>
            </a:solidFill>
            <a:round/>
            <a:headEnd type="triangle" w="med" len="med"/>
            <a:tailEnd/>
          </a:ln>
        </p:spPr>
        <p:txBody>
          <a:bodyPr>
            <a:prstTxWarp prst="textNoShape">
              <a:avLst/>
            </a:prstTxWarp>
          </a:bodyPr>
          <a:lstStyle/>
          <a:p>
            <a:endParaRPr lang="en-US"/>
          </a:p>
        </p:txBody>
      </p:sp>
      <p:sp>
        <p:nvSpPr>
          <p:cNvPr id="22539" name="Freeform 7"/>
          <p:cNvSpPr>
            <a:spLocks/>
          </p:cNvSpPr>
          <p:nvPr/>
        </p:nvSpPr>
        <p:spPr bwMode="auto">
          <a:xfrm>
            <a:off x="5029200" y="4724400"/>
            <a:ext cx="2209800" cy="914400"/>
          </a:xfrm>
          <a:custGeom>
            <a:avLst/>
            <a:gdLst>
              <a:gd name="T0" fmla="*/ 0 w 728"/>
              <a:gd name="T1" fmla="*/ 2147483647 h 48"/>
              <a:gd name="T2" fmla="*/ 2147483647 w 728"/>
              <a:gd name="T3" fmla="*/ 0 h 48"/>
              <a:gd name="T4" fmla="*/ 0 60000 65536"/>
              <a:gd name="T5" fmla="*/ 0 60000 65536"/>
              <a:gd name="T6" fmla="*/ 0 w 728"/>
              <a:gd name="T7" fmla="*/ 0 h 48"/>
              <a:gd name="T8" fmla="*/ 728 w 728"/>
              <a:gd name="T9" fmla="*/ 48 h 48"/>
            </a:gdLst>
            <a:ahLst/>
            <a:cxnLst>
              <a:cxn ang="T4">
                <a:pos x="T0" y="T1"/>
              </a:cxn>
              <a:cxn ang="T5">
                <a:pos x="T2" y="T3"/>
              </a:cxn>
            </a:cxnLst>
            <a:rect l="T6" t="T7" r="T8" b="T9"/>
            <a:pathLst>
              <a:path w="728" h="48">
                <a:moveTo>
                  <a:pt x="0" y="48"/>
                </a:moveTo>
                <a:lnTo>
                  <a:pt x="728" y="0"/>
                </a:lnTo>
              </a:path>
            </a:pathLst>
          </a:custGeom>
          <a:solidFill>
            <a:srgbClr val="336600"/>
          </a:solidFill>
          <a:ln w="76200">
            <a:solidFill>
              <a:srgbClr val="336600"/>
            </a:solidFill>
            <a:round/>
            <a:headEnd type="triangle" w="med" len="med"/>
            <a:tailEnd/>
          </a:ln>
        </p:spPr>
        <p:txBody>
          <a:bodyPr>
            <a:prstTxWarp prst="textNoShape">
              <a:avLst/>
            </a:prstTxWarp>
          </a:bodyPr>
          <a:lstStyle/>
          <a:p>
            <a:endParaRPr lang="en-US"/>
          </a:p>
        </p:txBody>
      </p:sp>
      <p:graphicFrame>
        <p:nvGraphicFramePr>
          <p:cNvPr id="22531" name="Object 3"/>
          <p:cNvGraphicFramePr>
            <a:graphicFrameLocks noChangeAspect="1"/>
          </p:cNvGraphicFramePr>
          <p:nvPr>
            <p:ph sz="half" idx="2"/>
          </p:nvPr>
        </p:nvGraphicFramePr>
        <p:xfrm>
          <a:off x="692150" y="2133600"/>
          <a:ext cx="3735388" cy="576263"/>
        </p:xfrm>
        <a:graphic>
          <a:graphicData uri="http://schemas.openxmlformats.org/presentationml/2006/ole">
            <p:oleObj spid="_x0000_s69635" name="Equation" r:id="rId4" imgW="1371600" imgH="228600" progId="Equation.3">
              <p:embed/>
            </p:oleObj>
          </a:graphicData>
        </a:graphic>
      </p:graphicFrame>
      <p:sp>
        <p:nvSpPr>
          <p:cNvPr id="22540" name="Text Box 9"/>
          <p:cNvSpPr txBox="1">
            <a:spLocks noChangeArrowheads="1"/>
          </p:cNvSpPr>
          <p:nvPr/>
        </p:nvSpPr>
        <p:spPr bwMode="auto">
          <a:xfrm>
            <a:off x="5102225" y="1981200"/>
            <a:ext cx="3105150" cy="385763"/>
          </a:xfrm>
          <a:prstGeom prst="rect">
            <a:avLst/>
          </a:prstGeom>
          <a:noFill/>
          <a:ln w="19050">
            <a:solidFill>
              <a:schemeClr val="hlink"/>
            </a:solidFill>
            <a:miter lim="800000"/>
            <a:headEnd/>
            <a:tailEnd/>
          </a:ln>
        </p:spPr>
        <p:txBody>
          <a:bodyPr wrap="none">
            <a:prstTxWarp prst="textNoShape">
              <a:avLst/>
            </a:prstTxWarp>
            <a:spAutoFit/>
          </a:bodyPr>
          <a:lstStyle/>
          <a:p>
            <a:pPr eaLnBrk="0" hangingPunct="0"/>
            <a:r>
              <a:rPr lang="en-GB" b="1" u="sng">
                <a:solidFill>
                  <a:srgbClr val="CC3300"/>
                </a:solidFill>
              </a:rPr>
              <a:t>Robertson-Walker metric</a:t>
            </a:r>
            <a:endParaRPr lang="en-US" b="1" u="sng">
              <a:solidFill>
                <a:srgbClr val="CC3300"/>
              </a:solidFill>
            </a:endParaRPr>
          </a:p>
        </p:txBody>
      </p:sp>
      <p:sp>
        <p:nvSpPr>
          <p:cNvPr id="22541" name="Freeform 10"/>
          <p:cNvSpPr>
            <a:spLocks/>
          </p:cNvSpPr>
          <p:nvPr/>
        </p:nvSpPr>
        <p:spPr bwMode="auto">
          <a:xfrm rot="19573168" flipV="1">
            <a:off x="3863975" y="1871663"/>
            <a:ext cx="2373313" cy="1962150"/>
          </a:xfrm>
          <a:custGeom>
            <a:avLst/>
            <a:gdLst>
              <a:gd name="T0" fmla="*/ 0 w 728"/>
              <a:gd name="T1" fmla="*/ 2147483647 h 48"/>
              <a:gd name="T2" fmla="*/ 2147483647 w 728"/>
              <a:gd name="T3" fmla="*/ 0 h 48"/>
              <a:gd name="T4" fmla="*/ 0 60000 65536"/>
              <a:gd name="T5" fmla="*/ 0 60000 65536"/>
              <a:gd name="T6" fmla="*/ 0 w 728"/>
              <a:gd name="T7" fmla="*/ 0 h 48"/>
              <a:gd name="T8" fmla="*/ 728 w 728"/>
              <a:gd name="T9" fmla="*/ 48 h 48"/>
            </a:gdLst>
            <a:ahLst/>
            <a:cxnLst>
              <a:cxn ang="T4">
                <a:pos x="T0" y="T1"/>
              </a:cxn>
              <a:cxn ang="T5">
                <a:pos x="T2" y="T3"/>
              </a:cxn>
            </a:cxnLst>
            <a:rect l="T6" t="T7" r="T8" b="T9"/>
            <a:pathLst>
              <a:path w="728" h="48">
                <a:moveTo>
                  <a:pt x="0" y="48"/>
                </a:moveTo>
                <a:lnTo>
                  <a:pt x="728" y="0"/>
                </a:lnTo>
              </a:path>
            </a:pathLst>
          </a:custGeom>
          <a:solidFill>
            <a:srgbClr val="336600"/>
          </a:solidFill>
          <a:ln w="76200">
            <a:solidFill>
              <a:srgbClr val="336600"/>
            </a:solidFill>
            <a:round/>
            <a:headEnd type="triangle" w="med" len="med"/>
            <a:tailEnd/>
          </a:ln>
        </p:spPr>
        <p:txBody>
          <a:bodyPr>
            <a:prstTxWarp prst="textNoShape">
              <a:avLst/>
            </a:prstTxWarp>
          </a:bodyPr>
          <a:lstStyle/>
          <a:p>
            <a:endParaRPr lang="en-US"/>
          </a:p>
        </p:txBody>
      </p:sp>
      <p:sp>
        <p:nvSpPr>
          <p:cNvPr id="22542" name="Text Box 11"/>
          <p:cNvSpPr txBox="1">
            <a:spLocks noChangeArrowheads="1"/>
          </p:cNvSpPr>
          <p:nvPr/>
        </p:nvSpPr>
        <p:spPr bwMode="auto">
          <a:xfrm>
            <a:off x="6538913" y="2743200"/>
            <a:ext cx="1528762" cy="385763"/>
          </a:xfrm>
          <a:prstGeom prst="rect">
            <a:avLst/>
          </a:prstGeom>
          <a:noFill/>
          <a:ln w="19050">
            <a:solidFill>
              <a:schemeClr val="hlink"/>
            </a:solidFill>
            <a:miter lim="800000"/>
            <a:headEnd/>
            <a:tailEnd/>
          </a:ln>
        </p:spPr>
        <p:txBody>
          <a:bodyPr wrap="none">
            <a:prstTxWarp prst="textNoShape">
              <a:avLst/>
            </a:prstTxWarp>
            <a:spAutoFit/>
          </a:bodyPr>
          <a:lstStyle/>
          <a:p>
            <a:pPr eaLnBrk="0" hangingPunct="0"/>
            <a:r>
              <a:rPr lang="en-GB" b="1" u="sng">
                <a:solidFill>
                  <a:srgbClr val="CC3300"/>
                </a:solidFill>
              </a:rPr>
              <a:t>scale factor</a:t>
            </a:r>
            <a:endParaRPr lang="en-US" b="1" u="sng">
              <a:solidFill>
                <a:srgbClr val="CC3300"/>
              </a:solidFill>
            </a:endParaRPr>
          </a:p>
        </p:txBody>
      </p:sp>
      <p:sp>
        <p:nvSpPr>
          <p:cNvPr id="22543" name="Line 12"/>
          <p:cNvSpPr>
            <a:spLocks noChangeShapeType="1"/>
          </p:cNvSpPr>
          <p:nvPr/>
        </p:nvSpPr>
        <p:spPr bwMode="auto">
          <a:xfrm flipV="1">
            <a:off x="4284663" y="2133600"/>
            <a:ext cx="820737" cy="287338"/>
          </a:xfrm>
          <a:prstGeom prst="line">
            <a:avLst/>
          </a:prstGeom>
          <a:noFill/>
          <a:ln w="38100" cmpd="dbl">
            <a:solidFill>
              <a:schemeClr val="hlink"/>
            </a:solidFill>
            <a:round/>
            <a:headEnd type="arrow" w="med" len="med"/>
            <a:tailEnd type="arrow" w="med" len="med"/>
          </a:ln>
        </p:spPr>
        <p:txBody>
          <a:bodyP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a:t>Future prospects</a:t>
            </a:r>
          </a:p>
        </p:txBody>
      </p:sp>
      <p:sp>
        <p:nvSpPr>
          <p:cNvPr id="3" name="Content Placeholder 2"/>
          <p:cNvSpPr>
            <a:spLocks noGrp="1"/>
          </p:cNvSpPr>
          <p:nvPr>
            <p:ph idx="1"/>
          </p:nvPr>
        </p:nvSpPr>
        <p:spPr>
          <a:xfrm>
            <a:off x="304800" y="1295400"/>
            <a:ext cx="8610600" cy="5029200"/>
          </a:xfrm>
        </p:spPr>
        <p:txBody>
          <a:bodyPr>
            <a:normAutofit fontScale="70000" lnSpcReduction="20000"/>
          </a:bodyPr>
          <a:lstStyle/>
          <a:p>
            <a:r>
              <a:rPr lang="en-US" u="sng"/>
              <a:t>short term goals</a:t>
            </a:r>
          </a:p>
          <a:p>
            <a:pPr>
              <a:buNone/>
            </a:pPr>
            <a:endParaRPr lang="en-US" u="sng"/>
          </a:p>
          <a:p>
            <a:pPr lvl="1"/>
            <a:r>
              <a:rPr lang="en-US"/>
              <a:t>Improve upper bound on stochastic gravitational-wave background  </a:t>
            </a:r>
          </a:p>
          <a:p>
            <a:pPr lvl="1"/>
            <a:r>
              <a:rPr lang="en-US"/>
              <a:t>Improve f</a:t>
            </a:r>
            <a:r>
              <a:rPr lang="en-US" baseline="-25000"/>
              <a:t>NL</a:t>
            </a:r>
            <a:r>
              <a:rPr lang="en-US"/>
              <a:t> limits with polarization &amp; full data</a:t>
            </a:r>
          </a:p>
          <a:p>
            <a:pPr lvl="1"/>
            <a:r>
              <a:rPr lang="en-US"/>
              <a:t>Look for more non-Gaussian shapes, scale-dependence, etc. ...</a:t>
            </a:r>
          </a:p>
          <a:p>
            <a:pPr lvl="1"/>
            <a:r>
              <a:rPr lang="en-US"/>
              <a:t>constrain g</a:t>
            </a:r>
            <a:r>
              <a:rPr lang="en-US" baseline="-25000"/>
              <a:t>NL</a:t>
            </a:r>
          </a:p>
          <a:p>
            <a:pPr lvl="1"/>
            <a:endParaRPr lang="en-US" baseline="-25000"/>
          </a:p>
          <a:p>
            <a:r>
              <a:rPr lang="en-US" u="sng"/>
              <a:t>long terms goals</a:t>
            </a:r>
          </a:p>
          <a:p>
            <a:pPr>
              <a:buNone/>
            </a:pPr>
            <a:endParaRPr lang="en-US" u="sng"/>
          </a:p>
          <a:p>
            <a:pPr lvl="1"/>
            <a:r>
              <a:rPr lang="en-US"/>
              <a:t>detect stochastic gravitational-wave background? </a:t>
            </a:r>
          </a:p>
          <a:p>
            <a:pPr lvl="1"/>
            <a:r>
              <a:rPr lang="en-US"/>
              <a:t>reconstruct inflationary action</a:t>
            </a:r>
            <a:endParaRPr lang="en-US" u="sng"/>
          </a:p>
          <a:p>
            <a:pPr lvl="1"/>
            <a:r>
              <a:rPr lang="en-US"/>
              <a:t>if (quadratic) NG turns out to be small for all shapes go on and search for f</a:t>
            </a:r>
            <a:r>
              <a:rPr lang="en-US" baseline="-25000"/>
              <a:t>NL </a:t>
            </a:r>
            <a:r>
              <a:rPr lang="en-US"/>
              <a:t>~ 1 non-linear GR effects and second-order radiation transfer function contributions </a:t>
            </a:r>
          </a:p>
          <a:p>
            <a:pPr lvl="1"/>
            <a:r>
              <a:rPr lang="en-US"/>
              <a:t>what about intrinsic (f</a:t>
            </a:r>
            <a:r>
              <a:rPr lang="en-US" baseline="-25000"/>
              <a:t>NL </a:t>
            </a:r>
            <a:r>
              <a:rPr lang="en-US"/>
              <a:t>~ 10</a:t>
            </a:r>
            <a:r>
              <a:rPr lang="en-US" baseline="30000"/>
              <a:t>-2</a:t>
            </a:r>
            <a:r>
              <a:rPr lang="en-US"/>
              <a:t>) NG of standard inflation? CMB polarization + LSS + 21cm background + CMB spectral distortions</a:t>
            </a:r>
          </a:p>
        </p:txBody>
      </p:sp>
    </p:spTree>
  </p:cSld>
  <p:clrMapOvr>
    <a:masterClrMapping/>
  </p:clrMapOv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547813" y="655638"/>
            <a:ext cx="6454775" cy="1189037"/>
          </a:xfrm>
        </p:spPr>
        <p:txBody>
          <a:bodyPr>
            <a:normAutofit/>
          </a:bodyPr>
          <a:lstStyle/>
          <a:p>
            <a:pPr eaLnBrk="1" hangingPunct="1">
              <a:defRPr/>
            </a:pPr>
            <a:r>
              <a:rPr lang="en-GB" sz="4800">
                <a:ea typeface="+mj-ea"/>
                <a:cs typeface="+mj-cs"/>
              </a:rPr>
              <a:t>The Big Bang “crisis”</a:t>
            </a:r>
            <a:endParaRPr lang="en-US" sz="4800">
              <a:ea typeface="+mj-ea"/>
              <a:cs typeface="+mj-cs"/>
            </a:endParaRPr>
          </a:p>
        </p:txBody>
      </p:sp>
      <p:sp>
        <p:nvSpPr>
          <p:cNvPr id="63491" name="Rectangle 3"/>
          <p:cNvSpPr>
            <a:spLocks noGrp="1" noChangeArrowheads="1"/>
          </p:cNvSpPr>
          <p:nvPr>
            <p:ph type="body" idx="1"/>
          </p:nvPr>
        </p:nvSpPr>
        <p:spPr>
          <a:xfrm>
            <a:off x="395288" y="2300288"/>
            <a:ext cx="8229600" cy="3505200"/>
          </a:xfrm>
        </p:spPr>
        <p:txBody>
          <a:bodyPr/>
          <a:lstStyle/>
          <a:p>
            <a:pPr marL="660400" indent="-660400" eaLnBrk="1" hangingPunct="1">
              <a:buFontTx/>
              <a:buAutoNum type="romanLcPeriod"/>
              <a:defRPr/>
            </a:pPr>
            <a:r>
              <a:rPr lang="en-GB">
                <a:ea typeface="+mn-ea"/>
                <a:cs typeface="+mn-cs"/>
              </a:rPr>
              <a:t>Horizon problem: does our Universe belong to … a set of measure zero?</a:t>
            </a:r>
          </a:p>
          <a:p>
            <a:pPr marL="660400" indent="-660400" eaLnBrk="1" hangingPunct="1">
              <a:buFontTx/>
              <a:buAutoNum type="romanLcPeriod"/>
              <a:defRPr/>
            </a:pPr>
            <a:r>
              <a:rPr lang="en-GB">
                <a:ea typeface="+mn-ea"/>
                <a:cs typeface="+mn-cs"/>
              </a:rPr>
              <a:t>Flatness problem: do we need to fine-tune the initial conditions of our Universe?</a:t>
            </a:r>
          </a:p>
          <a:p>
            <a:pPr marL="660400" indent="-660400" eaLnBrk="1" hangingPunct="1">
              <a:buFontTx/>
              <a:buAutoNum type="romanLcPeriod"/>
              <a:defRPr/>
            </a:pPr>
            <a:r>
              <a:rPr lang="en-GB">
                <a:ea typeface="+mn-ea"/>
                <a:cs typeface="+mn-cs"/>
              </a:rPr>
              <a:t>Cosmic fluctuation problem: how did perturbations come from?</a:t>
            </a:r>
            <a:endParaRPr lang="en-US">
              <a:ea typeface="+mn-ea"/>
              <a:cs typeface="+mn-cs"/>
            </a:endParaRPr>
          </a:p>
        </p:txBody>
      </p:sp>
    </p:spTree>
  </p:cSld>
  <p:clrMapOvr>
    <a:masterClrMapping/>
  </p:clrMapOvr>
  <p:transition>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Inflation dynamics I</a:t>
            </a:r>
          </a:p>
        </p:txBody>
      </p:sp>
      <p:sp>
        <p:nvSpPr>
          <p:cNvPr id="5" name="Content Placeholder 4"/>
          <p:cNvSpPr>
            <a:spLocks noGrp="1"/>
          </p:cNvSpPr>
          <p:nvPr>
            <p:ph sz="half" idx="1"/>
          </p:nvPr>
        </p:nvSpPr>
        <p:spPr>
          <a:xfrm>
            <a:off x="228600" y="1600200"/>
            <a:ext cx="4038600" cy="4525963"/>
          </a:xfrm>
        </p:spPr>
        <p:txBody>
          <a:bodyPr>
            <a:normAutofit fontScale="85000" lnSpcReduction="10000"/>
          </a:bodyPr>
          <a:lstStyle/>
          <a:p>
            <a:r>
              <a:rPr lang="en-US" sz="2400" smtClean="0"/>
              <a:t>The vacuum expectation value of the </a:t>
            </a:r>
            <a:r>
              <a:rPr lang="en-US" sz="2400" i="1" smtClean="0"/>
              <a:t>inflaton </a:t>
            </a:r>
            <a:r>
              <a:rPr lang="en-US" sz="2400" smtClean="0"/>
              <a:t>scalar field behaves like a perfect fluid, but, unlike standard fluids, it can have negative pressure, thus driving a suitable period of accelerated expansion in the early Universe, dubbed “inflation”. If a long enough period of inflation (more than 60 e-folds) occurred it solves the horizon and flatness problem of the Big Bang model and generates the seeds of cosmic structure formation and CMB anisotropies by quantum oscillations of the vacuum state </a:t>
            </a:r>
            <a:endParaRPr lang="en-US" sz="2400"/>
          </a:p>
        </p:txBody>
      </p:sp>
      <p:sp>
        <p:nvSpPr>
          <p:cNvPr id="6" name="Content Placeholder 5"/>
          <p:cNvSpPr>
            <a:spLocks noGrp="1"/>
          </p:cNvSpPr>
          <p:nvPr>
            <p:ph sz="half" idx="2"/>
          </p:nvPr>
        </p:nvSpPr>
        <p:spPr/>
        <p:txBody>
          <a:bodyPr>
            <a:normAutofit fontScale="85000" lnSpcReduction="10000"/>
          </a:bodyPr>
          <a:lstStyle/>
          <a:p>
            <a:endParaRPr lang="en-US"/>
          </a:p>
        </p:txBody>
      </p:sp>
      <p:pic>
        <p:nvPicPr>
          <p:cNvPr id="7" name="Picture 6"/>
          <p:cNvPicPr>
            <a:picLocks noChangeAspect="1"/>
          </p:cNvPicPr>
          <p:nvPr/>
        </p:nvPicPr>
        <p:blipFill>
          <a:blip r:embed="rId2"/>
          <a:stretch>
            <a:fillRect/>
          </a:stretch>
        </p:blipFill>
        <p:spPr>
          <a:xfrm>
            <a:off x="4495800" y="1219200"/>
            <a:ext cx="4384738" cy="541020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84238"/>
          </a:xfrm>
        </p:spPr>
        <p:txBody>
          <a:bodyPr/>
          <a:lstStyle/>
          <a:p>
            <a:r>
              <a:rPr lang="en-US"/>
              <a:t>Inflation dynamics II</a:t>
            </a:r>
          </a:p>
        </p:txBody>
      </p:sp>
      <p:sp>
        <p:nvSpPr>
          <p:cNvPr id="3" name="Content Placeholder 2"/>
          <p:cNvSpPr>
            <a:spLocks noGrp="1"/>
          </p:cNvSpPr>
          <p:nvPr>
            <p:ph idx="1"/>
          </p:nvPr>
        </p:nvSpPr>
        <p:spPr>
          <a:xfrm>
            <a:off x="457200" y="1066800"/>
            <a:ext cx="8229600" cy="5257800"/>
          </a:xfrm>
        </p:spPr>
        <p:txBody>
          <a:bodyPr>
            <a:normAutofit/>
          </a:bodyPr>
          <a:lstStyle/>
          <a:p>
            <a:pPr algn="just">
              <a:buNone/>
            </a:pPr>
            <a:r>
              <a:rPr lang="en-US" sz="2000" smtClean="0"/>
              <a:t>Different models of inflation derive from different potential and different initial conditions. Old inflation (</a:t>
            </a:r>
            <a:r>
              <a:rPr lang="en-US" sz="2000" i="1" smtClean="0"/>
              <a:t>Guth 1981) assumes thermal initial conditions </a:t>
            </a:r>
            <a:r>
              <a:rPr lang="en-US" sz="2000" smtClean="0"/>
              <a:t>(which are very difficult to achieve). Chaotic inflation (</a:t>
            </a:r>
            <a:r>
              <a:rPr lang="en-US" sz="2000" i="1" smtClean="0"/>
              <a:t>Linde 1983) is based </a:t>
            </a:r>
            <a:r>
              <a:rPr lang="en-US" sz="2000" smtClean="0"/>
              <a:t>on the application of the uncertainty principle at Planck energies.</a:t>
            </a:r>
          </a:p>
          <a:p>
            <a:pPr algn="just">
              <a:buNone/>
            </a:pPr>
            <a:endParaRPr lang="en-US" sz="2000" smtClean="0"/>
          </a:p>
          <a:p>
            <a:pPr algn="just">
              <a:buNone/>
            </a:pPr>
            <a:endParaRPr lang="en-US" sz="2000"/>
          </a:p>
        </p:txBody>
      </p:sp>
      <p:pic>
        <p:nvPicPr>
          <p:cNvPr id="4" name="Picture 3"/>
          <p:cNvPicPr>
            <a:picLocks noChangeAspect="1"/>
          </p:cNvPicPr>
          <p:nvPr/>
        </p:nvPicPr>
        <p:blipFill>
          <a:blip r:embed="rId2"/>
          <a:stretch>
            <a:fillRect/>
          </a:stretch>
        </p:blipFill>
        <p:spPr>
          <a:xfrm>
            <a:off x="381000" y="2971800"/>
            <a:ext cx="8358389" cy="3352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62419" y="56913"/>
            <a:ext cx="8452218" cy="646331"/>
          </a:xfrm>
          <a:prstGeom prst="rect">
            <a:avLst/>
          </a:prstGeom>
          <a:noFill/>
          <a:ln w="38100" cmpd="sng">
            <a:noFill/>
          </a:ln>
        </p:spPr>
        <p:txBody>
          <a:bodyPr wrap="square" rtlCol="0">
            <a:spAutoFit/>
          </a:bodyPr>
          <a:lstStyle/>
          <a:p>
            <a:pPr algn="ctr"/>
            <a:r>
              <a:rPr lang="en-US" sz="3600" dirty="0" smtClean="0"/>
              <a:t>Inflation and the Inflaton </a:t>
            </a:r>
          </a:p>
        </p:txBody>
      </p:sp>
      <p:sp>
        <p:nvSpPr>
          <p:cNvPr id="3" name="TextBox 2"/>
          <p:cNvSpPr txBox="1"/>
          <p:nvPr/>
        </p:nvSpPr>
        <p:spPr>
          <a:xfrm>
            <a:off x="332659" y="838200"/>
            <a:ext cx="8125541" cy="707886"/>
          </a:xfrm>
          <a:prstGeom prst="rect">
            <a:avLst/>
          </a:prstGeom>
          <a:noFill/>
        </p:spPr>
        <p:txBody>
          <a:bodyPr wrap="none" rtlCol="0">
            <a:spAutoFit/>
          </a:bodyPr>
          <a:lstStyle/>
          <a:p>
            <a:r>
              <a:rPr lang="en-US" sz="2000" i="1" dirty="0" smtClean="0"/>
              <a:t>Inflation is attained if the energy density of the universe is dominated by the </a:t>
            </a:r>
          </a:p>
          <a:p>
            <a:r>
              <a:rPr lang="en-US" sz="2000" i="1" dirty="0" smtClean="0"/>
              <a:t>potential energy of a scalar field (the </a:t>
            </a:r>
            <a:r>
              <a:rPr lang="en-US" sz="2000" i="1" dirty="0" err="1" smtClean="0"/>
              <a:t>inflaton</a:t>
            </a:r>
            <a:r>
              <a:rPr lang="en-US" sz="2000" i="1" dirty="0" smtClean="0"/>
              <a:t>)</a:t>
            </a:r>
          </a:p>
        </p:txBody>
      </p:sp>
      <p:pic>
        <p:nvPicPr>
          <p:cNvPr id="5" name="Picture 4"/>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4618423" y="2508377"/>
            <a:ext cx="1709126" cy="535388"/>
          </a:xfrm>
          <a:prstGeom prst="rect">
            <a:avLst/>
          </a:prstGeom>
        </p:spPr>
      </p:pic>
      <p:cxnSp>
        <p:nvCxnSpPr>
          <p:cNvPr id="6" name="Straight Arrow Connector 5"/>
          <p:cNvCxnSpPr/>
          <p:nvPr/>
        </p:nvCxnSpPr>
        <p:spPr>
          <a:xfrm>
            <a:off x="453134" y="6713316"/>
            <a:ext cx="411886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6200000" flipV="1">
            <a:off x="-1052844" y="5188984"/>
            <a:ext cx="3031899" cy="199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147412" y="3228518"/>
            <a:ext cx="723900" cy="660026"/>
          </a:xfrm>
          <a:prstGeom prst="rect">
            <a:avLst/>
          </a:prstGeom>
        </p:spPr>
      </p:pic>
      <p:pic>
        <p:nvPicPr>
          <p:cNvPr id="9" name="Picture 8"/>
          <p:cNvPicPr>
            <a:picLocks noChangeAspect="1"/>
          </p:cNvPicPr>
          <p:nvPr/>
        </p:nvPicPr>
        <mc:AlternateContent xmlns:ma="http://schemas.microsoft.com/office/mac/drawingml/2008/main">
          <mc:Choice Requires="ma">
            <p:blipFill>
              <a:blip r:embed="rId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7"/>
              <a:stretch>
                <a:fillRect/>
              </a:stretch>
            </p:blipFill>
          </mc:Fallback>
        </mc:AlternateContent>
        <p:spPr>
          <a:xfrm>
            <a:off x="4432755" y="6370187"/>
            <a:ext cx="733879" cy="597975"/>
          </a:xfrm>
          <a:prstGeom prst="rect">
            <a:avLst/>
          </a:prstGeom>
        </p:spPr>
      </p:pic>
      <p:sp>
        <p:nvSpPr>
          <p:cNvPr id="10" name="Freeform 9"/>
          <p:cNvSpPr/>
          <p:nvPr/>
        </p:nvSpPr>
        <p:spPr>
          <a:xfrm>
            <a:off x="453571" y="5479144"/>
            <a:ext cx="4209143" cy="1236738"/>
          </a:xfrm>
          <a:custGeom>
            <a:avLst/>
            <a:gdLst>
              <a:gd name="connsiteX0" fmla="*/ 0 w 4209143"/>
              <a:gd name="connsiteY0" fmla="*/ 254000 h 1236738"/>
              <a:gd name="connsiteX1" fmla="*/ 1850572 w 4209143"/>
              <a:gd name="connsiteY1" fmla="*/ 362857 h 1236738"/>
              <a:gd name="connsiteX2" fmla="*/ 2558143 w 4209143"/>
              <a:gd name="connsiteY2" fmla="*/ 1034143 h 1236738"/>
              <a:gd name="connsiteX3" fmla="*/ 3029858 w 4209143"/>
              <a:gd name="connsiteY3" fmla="*/ 1233714 h 1236738"/>
              <a:gd name="connsiteX4" fmla="*/ 3628572 w 4209143"/>
              <a:gd name="connsiteY4" fmla="*/ 1016000 h 1236738"/>
              <a:gd name="connsiteX5" fmla="*/ 4209143 w 4209143"/>
              <a:gd name="connsiteY5" fmla="*/ 0 h 123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9143" h="1236738">
                <a:moveTo>
                  <a:pt x="0" y="254000"/>
                </a:moveTo>
                <a:cubicBezTo>
                  <a:pt x="712107" y="243416"/>
                  <a:pt x="1424215" y="232833"/>
                  <a:pt x="1850572" y="362857"/>
                </a:cubicBezTo>
                <a:cubicBezTo>
                  <a:pt x="2276929" y="492881"/>
                  <a:pt x="2361595" y="889000"/>
                  <a:pt x="2558143" y="1034143"/>
                </a:cubicBezTo>
                <a:cubicBezTo>
                  <a:pt x="2754691" y="1179286"/>
                  <a:pt x="2851453" y="1236738"/>
                  <a:pt x="3029858" y="1233714"/>
                </a:cubicBezTo>
                <a:cubicBezTo>
                  <a:pt x="3208263" y="1230690"/>
                  <a:pt x="3432025" y="1221619"/>
                  <a:pt x="3628572" y="1016000"/>
                </a:cubicBezTo>
                <a:cubicBezTo>
                  <a:pt x="3825120" y="810381"/>
                  <a:pt x="4209143" y="0"/>
                  <a:pt x="4209143"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Oval 10"/>
          <p:cNvSpPr/>
          <p:nvPr/>
        </p:nvSpPr>
        <p:spPr>
          <a:xfrm>
            <a:off x="1106715" y="5497735"/>
            <a:ext cx="235405" cy="22451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rot="16200000" flipH="1">
            <a:off x="1517311" y="5407135"/>
            <a:ext cx="32880" cy="4522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mc:AlternateContent xmlns:ma="http://schemas.microsoft.com/office/mac/drawingml/2008/main">
          <mc:Choice Requires="ma">
            <p:blipFill>
              <a:blip r:embed="rId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9"/>
              <a:stretch>
                <a:fillRect/>
              </a:stretch>
            </p:blipFill>
          </mc:Fallback>
        </mc:AlternateContent>
        <p:spPr>
          <a:xfrm>
            <a:off x="1146890" y="3253539"/>
            <a:ext cx="2907053" cy="817015"/>
          </a:xfrm>
          <a:prstGeom prst="rect">
            <a:avLst/>
          </a:prstGeom>
        </p:spPr>
      </p:pic>
      <p:sp>
        <p:nvSpPr>
          <p:cNvPr id="15" name="TextBox 14"/>
          <p:cNvSpPr txBox="1"/>
          <p:nvPr/>
        </p:nvSpPr>
        <p:spPr>
          <a:xfrm>
            <a:off x="5044718" y="3380540"/>
            <a:ext cx="4027716" cy="2031325"/>
          </a:xfrm>
          <a:prstGeom prst="rect">
            <a:avLst/>
          </a:prstGeom>
          <a:noFill/>
        </p:spPr>
        <p:txBody>
          <a:bodyPr wrap="square" rtlCol="0">
            <a:spAutoFit/>
          </a:bodyPr>
          <a:lstStyle/>
          <a:p>
            <a:r>
              <a:rPr lang="en-US" b="1" i="1" dirty="0" smtClean="0">
                <a:solidFill>
                  <a:srgbClr val="FF0000"/>
                </a:solidFill>
              </a:rPr>
              <a:t>Slow-roll conditions</a:t>
            </a:r>
            <a:r>
              <a:rPr lang="en-US" dirty="0" smtClean="0">
                <a:solidFill>
                  <a:srgbClr val="FF0000"/>
                </a:solidFill>
              </a:rPr>
              <a:t>: the potential V(</a:t>
            </a:r>
            <a:r>
              <a:rPr lang="en-US" dirty="0" smtClean="0">
                <a:solidFill>
                  <a:srgbClr val="FF0000"/>
                </a:solidFill>
                <a:latin typeface="Lucida Grande"/>
                <a:ea typeface="Lucida Grande"/>
                <a:cs typeface="Lucida Grande"/>
              </a:rPr>
              <a:t>ϕ</a:t>
            </a:r>
            <a:r>
              <a:rPr lang="en-US" dirty="0" smtClean="0">
                <a:solidFill>
                  <a:srgbClr val="FF0000"/>
                </a:solidFill>
              </a:rPr>
              <a:t>)</a:t>
            </a:r>
          </a:p>
          <a:p>
            <a:r>
              <a:rPr lang="en-US" dirty="0" smtClean="0">
                <a:solidFill>
                  <a:srgbClr val="FF0000"/>
                </a:solidFill>
              </a:rPr>
              <a:t> must be</a:t>
            </a:r>
            <a:r>
              <a:rPr lang="en-US" b="1" dirty="0" smtClean="0">
                <a:solidFill>
                  <a:srgbClr val="FF0000"/>
                </a:solidFill>
              </a:rPr>
              <a:t> </a:t>
            </a:r>
            <a:r>
              <a:rPr lang="en-US" b="1" i="1" dirty="0" smtClean="0">
                <a:solidFill>
                  <a:srgbClr val="FF0000"/>
                </a:solidFill>
              </a:rPr>
              <a:t>flat</a:t>
            </a:r>
            <a:r>
              <a:rPr lang="en-US" dirty="0" smtClean="0">
                <a:solidFill>
                  <a:srgbClr val="FF0000"/>
                </a:solidFill>
              </a:rPr>
              <a:t>  </a:t>
            </a:r>
          </a:p>
          <a:p>
            <a:r>
              <a:rPr lang="en-US" dirty="0" smtClean="0"/>
              <a:t>                 </a:t>
            </a:r>
          </a:p>
          <a:p>
            <a:r>
              <a:rPr lang="en-US" dirty="0" smtClean="0"/>
              <a:t>               and</a:t>
            </a:r>
          </a:p>
          <a:p>
            <a:endParaRPr lang="en-US" dirty="0" smtClean="0"/>
          </a:p>
          <a:p>
            <a:endParaRPr lang="en-US" b="1" dirty="0" smtClean="0"/>
          </a:p>
          <a:p>
            <a:endParaRPr lang="en-US" b="1" dirty="0" smtClean="0"/>
          </a:p>
        </p:txBody>
      </p:sp>
      <p:pic>
        <p:nvPicPr>
          <p:cNvPr id="16" name="Picture 15"/>
          <p:cNvPicPr>
            <a:picLocks noChangeAspect="1"/>
          </p:cNvPicPr>
          <p:nvPr/>
        </p:nvPicPr>
        <mc:AlternateContent xmlns:ma="http://schemas.microsoft.com/office/mac/drawingml/2008/main">
          <mc:Choice Requires="ma">
            <p:blipFill>
              <a:blip r:embed="rId10"/>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1"/>
              <a:stretch>
                <a:fillRect/>
              </a:stretch>
            </p:blipFill>
          </mc:Fallback>
        </mc:AlternateContent>
        <p:spPr>
          <a:xfrm>
            <a:off x="4800600" y="4172855"/>
            <a:ext cx="972466" cy="486233"/>
          </a:xfrm>
          <a:prstGeom prst="rect">
            <a:avLst/>
          </a:prstGeom>
        </p:spPr>
      </p:pic>
      <p:pic>
        <p:nvPicPr>
          <p:cNvPr id="17" name="Picture 16"/>
          <p:cNvPicPr>
            <a:picLocks noChangeAspect="1"/>
          </p:cNvPicPr>
          <p:nvPr/>
        </p:nvPicPr>
        <mc:AlternateContent xmlns:ma="http://schemas.microsoft.com/office/mac/drawingml/2008/main">
          <mc:Choice Requires="ma">
            <p:blipFill>
              <a:blip r:embed="rId1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3"/>
              <a:stretch>
                <a:fillRect/>
              </a:stretch>
            </p:blipFill>
          </mc:Fallback>
        </mc:AlternateContent>
        <p:spPr>
          <a:xfrm>
            <a:off x="6253043" y="4106260"/>
            <a:ext cx="1057729" cy="558800"/>
          </a:xfrm>
          <a:prstGeom prst="rect">
            <a:avLst/>
          </a:prstGeom>
        </p:spPr>
      </p:pic>
      <p:pic>
        <p:nvPicPr>
          <p:cNvPr id="18" name="Picture 17"/>
          <p:cNvPicPr>
            <a:picLocks noChangeAspect="1"/>
          </p:cNvPicPr>
          <p:nvPr/>
        </p:nvPicPr>
        <mc:AlternateContent xmlns:ma="http://schemas.microsoft.com/office/mac/drawingml/2008/main">
          <mc:Choice Requires="ma">
            <p:blipFill>
              <a:blip r:embed="rId1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5"/>
              <a:stretch>
                <a:fillRect/>
              </a:stretch>
            </p:blipFill>
          </mc:Fallback>
        </mc:AlternateContent>
        <p:spPr>
          <a:xfrm>
            <a:off x="4876800" y="4495800"/>
            <a:ext cx="4105718" cy="1235905"/>
          </a:xfrm>
          <a:prstGeom prst="rect">
            <a:avLst/>
          </a:prstGeom>
        </p:spPr>
      </p:pic>
      <p:sp>
        <p:nvSpPr>
          <p:cNvPr id="19" name="Rectangle 18"/>
          <p:cNvSpPr/>
          <p:nvPr/>
        </p:nvSpPr>
        <p:spPr>
          <a:xfrm>
            <a:off x="4815650" y="3253539"/>
            <a:ext cx="4169318" cy="2341713"/>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mc:AlternateContent xmlns:ma="http://schemas.microsoft.com/office/mac/drawingml/2008/main">
          <mc:Choice Requires="ma">
            <p:blipFill>
              <a:blip r:embed="rId16"/>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7"/>
              <a:stretch>
                <a:fillRect/>
              </a:stretch>
            </p:blipFill>
          </mc:Fallback>
        </mc:AlternateContent>
        <p:spPr>
          <a:xfrm>
            <a:off x="2454153" y="1548705"/>
            <a:ext cx="1599790" cy="688282"/>
          </a:xfrm>
          <a:prstGeom prst="rect">
            <a:avLst/>
          </a:prstGeom>
        </p:spPr>
      </p:pic>
      <p:pic>
        <p:nvPicPr>
          <p:cNvPr id="21" name="Picture 20"/>
          <p:cNvPicPr>
            <a:picLocks noChangeAspect="1"/>
          </p:cNvPicPr>
          <p:nvPr/>
        </p:nvPicPr>
        <mc:AlternateContent xmlns:ma="http://schemas.microsoft.com/office/mac/drawingml/2008/main">
          <mc:Choice Requires="ma">
            <p:blipFill>
              <a:blip r:embed="rId18"/>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19"/>
              <a:stretch>
                <a:fillRect/>
              </a:stretch>
            </p:blipFill>
          </mc:Fallback>
        </mc:AlternateContent>
        <p:spPr>
          <a:xfrm>
            <a:off x="4036626" y="1476948"/>
            <a:ext cx="506506" cy="641574"/>
          </a:xfrm>
          <a:prstGeom prst="rect">
            <a:avLst/>
          </a:prstGeom>
        </p:spPr>
      </p:pic>
      <p:sp>
        <p:nvSpPr>
          <p:cNvPr id="22" name="TextBox 21"/>
          <p:cNvSpPr txBox="1"/>
          <p:nvPr/>
        </p:nvSpPr>
        <p:spPr>
          <a:xfrm>
            <a:off x="147413" y="2578941"/>
            <a:ext cx="5943508" cy="369332"/>
          </a:xfrm>
          <a:prstGeom prst="rect">
            <a:avLst/>
          </a:prstGeom>
          <a:noFill/>
        </p:spPr>
        <p:txBody>
          <a:bodyPr wrap="square" rtlCol="0">
            <a:spAutoFit/>
          </a:bodyPr>
          <a:lstStyle/>
          <a:p>
            <a:r>
              <a:rPr lang="en-US" dirty="0" smtClean="0"/>
              <a:t> </a:t>
            </a:r>
            <a:r>
              <a:rPr lang="en-US" dirty="0"/>
              <a:t>T</a:t>
            </a:r>
            <a:r>
              <a:rPr lang="en-US" dirty="0" smtClean="0"/>
              <a:t>he </a:t>
            </a:r>
            <a:r>
              <a:rPr lang="en-US" dirty="0" err="1" smtClean="0"/>
              <a:t>inflaton</a:t>
            </a:r>
            <a:r>
              <a:rPr lang="en-US" dirty="0" smtClean="0"/>
              <a:t> is </a:t>
            </a:r>
            <a:r>
              <a:rPr lang="en-US" i="1" dirty="0" smtClean="0"/>
              <a:t>slowly rolling along </a:t>
            </a:r>
            <a:r>
              <a:rPr lang="en-US" dirty="0" smtClean="0"/>
              <a:t>its potential: </a:t>
            </a:r>
            <a:endParaRPr lang="en-US" dirty="0"/>
          </a:p>
        </p:txBody>
      </p:sp>
      <p:sp>
        <p:nvSpPr>
          <p:cNvPr id="23" name="Rectangle 22"/>
          <p:cNvSpPr/>
          <p:nvPr/>
        </p:nvSpPr>
        <p:spPr>
          <a:xfrm>
            <a:off x="228600" y="831467"/>
            <a:ext cx="8558238" cy="134148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mc:AlternateContent xmlns:ma="http://schemas.microsoft.com/office/mac/drawingml/2008/main">
          <mc:Choice Requires="ma">
            <p:blipFill>
              <a:blip r:embed="rId20"/>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21"/>
              <a:stretch>
                <a:fillRect/>
              </a:stretch>
            </p:blipFill>
          </mc:Fallback>
        </mc:AlternateContent>
        <p:spPr>
          <a:xfrm>
            <a:off x="4590141" y="1465079"/>
            <a:ext cx="1426368" cy="713185"/>
          </a:xfrm>
          <a:prstGeom prst="rect">
            <a:avLst/>
          </a:prstGeom>
        </p:spPr>
      </p:pic>
      <p:pic>
        <p:nvPicPr>
          <p:cNvPr id="25" name="Picture 24"/>
          <p:cNvPicPr>
            <a:picLocks noChangeAspect="1"/>
          </p:cNvPicPr>
          <p:nvPr/>
        </p:nvPicPr>
        <mc:AlternateContent xmlns:ma="http://schemas.microsoft.com/office/mac/drawingml/2008/main">
          <mc:Choice Requires="ma">
            <p:blipFill>
              <a:blip r:embed="rId2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23"/>
              <a:stretch>
                <a:fillRect/>
              </a:stretch>
            </p:blipFill>
          </mc:Fallback>
        </mc:AlternateContent>
        <p:spPr>
          <a:xfrm>
            <a:off x="1201319" y="3780278"/>
            <a:ext cx="1773059" cy="501082"/>
          </a:xfrm>
          <a:prstGeom prst="rect">
            <a:avLst/>
          </a:prstGeom>
        </p:spPr>
      </p:pic>
      <p:pic>
        <p:nvPicPr>
          <p:cNvPr id="26" name="Picture 25"/>
          <p:cNvPicPr>
            <a:picLocks noChangeAspect="1"/>
          </p:cNvPicPr>
          <p:nvPr/>
        </p:nvPicPr>
        <mc:AlternateContent xmlns:ma="http://schemas.microsoft.com/office/mac/drawingml/2008/main">
          <mc:Choice Requires="ma">
            <p:blipFill>
              <a:blip r:embed="rId2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25"/>
              <a:stretch>
                <a:fillRect/>
              </a:stretch>
            </p:blipFill>
          </mc:Fallback>
        </mc:AlternateContent>
        <p:spPr>
          <a:xfrm>
            <a:off x="871312" y="5863381"/>
            <a:ext cx="1127464" cy="790520"/>
          </a:xfrm>
          <a:prstGeom prst="rect">
            <a:avLst/>
          </a:prstGeom>
          <a:ln w="28575" cmpd="sng">
            <a:solidFill>
              <a:srgbClr val="FF0000"/>
            </a:solidFill>
          </a:ln>
        </p:spPr>
      </p:pic>
      <p:sp>
        <p:nvSpPr>
          <p:cNvPr id="27" name="TextBox 26"/>
          <p:cNvSpPr txBox="1"/>
          <p:nvPr/>
        </p:nvSpPr>
        <p:spPr>
          <a:xfrm>
            <a:off x="4815649" y="5609888"/>
            <a:ext cx="184666" cy="369332"/>
          </a:xfrm>
          <a:prstGeom prst="rect">
            <a:avLst/>
          </a:prstGeom>
          <a:noFill/>
        </p:spPr>
        <p:txBody>
          <a:bodyPr wrap="none" rtlCol="0">
            <a:spAutoFit/>
          </a:bodyPr>
          <a:lstStyle/>
          <a:p>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Curvature power-spectrum from inflation</a:t>
            </a:r>
          </a:p>
        </p:txBody>
      </p:sp>
      <p:sp>
        <p:nvSpPr>
          <p:cNvPr id="3" name="Content Placeholder 2"/>
          <p:cNvSpPr>
            <a:spLocks noGrp="1"/>
          </p:cNvSpPr>
          <p:nvPr>
            <p:ph idx="1"/>
          </p:nvPr>
        </p:nvSpPr>
        <p:spPr/>
        <p:txBody>
          <a:bodyPr>
            <a:normAutofit fontScale="85000" lnSpcReduction="10000"/>
          </a:bodyPr>
          <a:lstStyle/>
          <a:p>
            <a:pPr algn="just"/>
            <a:r>
              <a:rPr lang="en-US" smtClean="0"/>
              <a:t>The Planck baseline model assumes purely adiabatic scalar perturbations at very early times, with a (dimensionless) curvature power-spectrum parameterized by</a:t>
            </a:r>
          </a:p>
          <a:p>
            <a:endParaRPr lang="en-US" smtClean="0"/>
          </a:p>
          <a:p>
            <a:endParaRPr lang="en-US" smtClean="0"/>
          </a:p>
          <a:p>
            <a:endParaRPr lang="en-US" smtClean="0"/>
          </a:p>
          <a:p>
            <a:pPr>
              <a:buNone/>
            </a:pPr>
            <a:r>
              <a:rPr lang="en-US" smtClean="0"/>
              <a:t>     with n</a:t>
            </a:r>
            <a:r>
              <a:rPr lang="en-US" baseline="-25000" smtClean="0"/>
              <a:t>s</a:t>
            </a:r>
            <a:r>
              <a:rPr lang="en-US" smtClean="0"/>
              <a:t> and dns/dlnk = const. The baseline model assumes no “running”, i.e. dn</a:t>
            </a:r>
            <a:r>
              <a:rPr lang="en-US" baseline="-25000" smtClean="0"/>
              <a:t>s</a:t>
            </a:r>
            <a:r>
              <a:rPr lang="en-US" smtClean="0"/>
              <a:t>/d ln k = 0. The pivot scale k</a:t>
            </a:r>
            <a:r>
              <a:rPr lang="en-US" baseline="-25000" smtClean="0"/>
              <a:t>0</a:t>
            </a:r>
            <a:r>
              <a:rPr lang="en-US" smtClean="0"/>
              <a:t> = 0.05 Mpc</a:t>
            </a:r>
            <a:r>
              <a:rPr lang="en-US" baseline="30000" smtClean="0"/>
              <a:t>−1</a:t>
            </a:r>
            <a:r>
              <a:rPr lang="en-US" smtClean="0"/>
              <a:t>. With this choice, n</a:t>
            </a:r>
            <a:r>
              <a:rPr lang="en-US" baseline="-25000" smtClean="0"/>
              <a:t>s</a:t>
            </a:r>
            <a:r>
              <a:rPr lang="en-US" smtClean="0"/>
              <a:t> is not strongly degenerate with the amplitude parameter A</a:t>
            </a:r>
            <a:r>
              <a:rPr lang="en-US" baseline="-25000" smtClean="0"/>
              <a:t>s</a:t>
            </a:r>
            <a:r>
              <a:rPr lang="en-US" smtClean="0"/>
              <a:t>. </a:t>
            </a:r>
          </a:p>
          <a:p>
            <a:endParaRPr lang="en-US"/>
          </a:p>
        </p:txBody>
      </p:sp>
      <p:pic>
        <p:nvPicPr>
          <p:cNvPr id="4" name="Picture 3"/>
          <p:cNvPicPr>
            <a:picLocks noChangeAspect="1"/>
          </p:cNvPicPr>
          <p:nvPr/>
        </p:nvPicPr>
        <p:blipFill>
          <a:blip r:embed="rId2"/>
          <a:stretch>
            <a:fillRect/>
          </a:stretch>
        </p:blipFill>
        <p:spPr>
          <a:xfrm>
            <a:off x="2235200" y="3276600"/>
            <a:ext cx="4673600" cy="1092200"/>
          </a:xfrm>
          <a:prstGeom prst="rect">
            <a:avLst/>
          </a:prstGeom>
        </p:spPr>
      </p:pic>
    </p:spTree>
  </p:cSld>
  <p:clrMapOvr>
    <a:masterClrMapping/>
  </p:clrMapOvr>
  <mc:AlternateContent xmlns:mp="http://schemas.microsoft.com/office/mac/powerpoint/2008/main">
    <mc:Choice Requires="mp">
      <mp:transition spd="slow">
        <mp:cube dir="r"/>
      </mp:transition>
    </mc:Choice>
    <mc:Fallback xmlns:mp="http://schemas.microsoft.com/office/mac/powerpoint/2008/main" xmlns="" xmlns:a="http://schemas.openxmlformats.org/drawingml/2006/main" xmlns:r="http://schemas.openxmlformats.org/officeDocument/2006/relationships" xmlns:mc="http://schemas.openxmlformats.org/markup-compatibility/2006" xmlns:mv="urn:schemas-microsoft-com:mac:vml" xmlns:p="http://schemas.openxmlformats.org/presentationml/2006/main">
      <p:transition spd="slow">
        <p:cover dir="r"/>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TotalTime>
  <Words>2994</Words>
  <Application>Microsoft Macintosh PowerPoint</Application>
  <PresentationFormat>On-screen Show (4:3)</PresentationFormat>
  <Paragraphs>267</Paragraphs>
  <Slides>40</Slides>
  <Notes>2</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Equation</vt:lpstr>
      <vt:lpstr>Planck Constraints  on the Physics  of the Early Universe </vt:lpstr>
      <vt:lpstr>Slide 2</vt:lpstr>
      <vt:lpstr>Slide 3</vt:lpstr>
      <vt:lpstr>Friedmann vs. Newton</vt:lpstr>
      <vt:lpstr>The Big Bang “crisis”</vt:lpstr>
      <vt:lpstr>Inflation dynamics I</vt:lpstr>
      <vt:lpstr>Inflation dynamics II</vt:lpstr>
      <vt:lpstr>Slide 8</vt:lpstr>
      <vt:lpstr>Curvature power-spectrum from inflation</vt:lpstr>
      <vt:lpstr>Tensor-mode power-spectrum</vt:lpstr>
      <vt:lpstr>The Planck angular power-spectrum</vt:lpstr>
      <vt:lpstr>Initial (inflationary) conditions</vt:lpstr>
      <vt:lpstr>Energy scale of inflation</vt:lpstr>
      <vt:lpstr>Initial (inflationary) conditions</vt:lpstr>
      <vt:lpstr>Planck constraints in inflation model space</vt:lpstr>
      <vt:lpstr>Consequences for Inflation models</vt:lpstr>
      <vt:lpstr>Testable predictions of inflation</vt:lpstr>
      <vt:lpstr>Primordial non-Gaussianity:  a new route to falsify Inflation ...</vt:lpstr>
      <vt:lpstr>... and to test the physics  of the Early Universe</vt:lpstr>
      <vt:lpstr>Slide 20</vt:lpstr>
      <vt:lpstr>Simple-minded NG model ...  has become reality</vt:lpstr>
      <vt:lpstr>NG CMB simulated maps</vt:lpstr>
      <vt:lpstr>Slide 23</vt:lpstr>
      <vt:lpstr>CMB bispectrum</vt:lpstr>
      <vt:lpstr>the NG shape information</vt:lpstr>
      <vt:lpstr>Shapes</vt:lpstr>
      <vt:lpstr>Bispectrum shapes</vt:lpstr>
      <vt:lpstr>Optimal fNL bispectrum estimator</vt:lpstr>
      <vt:lpstr>The Planck modal bispectrum</vt:lpstr>
      <vt:lpstr>Consistency with WMAP</vt:lpstr>
      <vt:lpstr>ISW-lensing bispectrum from Planck</vt:lpstr>
      <vt:lpstr>Results for 3 fundamental shapes (KSW)</vt:lpstr>
      <vt:lpstr>The Planck bispectrum</vt:lpstr>
      <vt:lpstr>Standard inflation vs. NG</vt:lpstr>
      <vt:lpstr>Some non-standard shapes: excited initial states</vt:lpstr>
      <vt:lpstr>Slide 36</vt:lpstr>
      <vt:lpstr>Planck τNL constraint</vt:lpstr>
      <vt:lpstr>Conclusions I</vt:lpstr>
      <vt:lpstr>Summary </vt:lpstr>
      <vt:lpstr>Future prospects</vt:lpstr>
    </vt:vector>
  </TitlesOfParts>
  <Company>INFN, Sezione di Padova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Constraints on the Physics of the Early Universe  from the Planck Satellite Mission</dc:title>
  <dc:creator>Sabino  Matarrese</dc:creator>
  <cp:lastModifiedBy>Sabino  Matarrese</cp:lastModifiedBy>
  <cp:revision>25</cp:revision>
  <dcterms:created xsi:type="dcterms:W3CDTF">2013-05-30T08:27:29Z</dcterms:created>
  <dcterms:modified xsi:type="dcterms:W3CDTF">2013-05-30T08:31:13Z</dcterms:modified>
</cp:coreProperties>
</file>