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emf" ContentType="image/x-emf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95" r:id="rId3"/>
    <p:sldId id="292" r:id="rId4"/>
    <p:sldId id="294" r:id="rId5"/>
    <p:sldId id="290" r:id="rId6"/>
    <p:sldId id="291" r:id="rId7"/>
    <p:sldId id="296" r:id="rId8"/>
    <p:sldId id="297" r:id="rId9"/>
    <p:sldId id="293" r:id="rId10"/>
    <p:sldId id="298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516" autoAdjust="0"/>
  </p:normalViewPr>
  <p:slideViewPr>
    <p:cSldViewPr snapToGrid="0">
      <p:cViewPr>
        <p:scale>
          <a:sx n="100" d="100"/>
          <a:sy n="100" d="100"/>
        </p:scale>
        <p:origin x="-77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2F0AD-6235-A846-8498-3C49F9424269}" type="datetimeFigureOut">
              <a:rPr lang="it-IT" smtClean="0"/>
              <a:t>5/8/13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ACA93-4DF4-384E-94A3-AE34018C09D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4524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gi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47A-74EF-46F7-85BA-141C4822DEE1}" type="datetimeFigureOut">
              <a:rPr lang="it-IT" smtClean="0"/>
              <a:t>5/8/13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198F-EAE4-476E-9B66-EB1C42D3820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47A-74EF-46F7-85BA-141C4822DEE1}" type="datetimeFigureOut">
              <a:rPr lang="it-IT" smtClean="0"/>
              <a:t>5/8/13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198F-EAE4-476E-9B66-EB1C42D3820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47A-74EF-46F7-85BA-141C4822DEE1}" type="datetimeFigureOut">
              <a:rPr lang="it-IT" smtClean="0"/>
              <a:t>5/8/13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198F-EAE4-476E-9B66-EB1C42D3820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DAC339-C17A-400D-9627-D3485FED6CD1}" type="datetimeFigureOut">
              <a:rPr lang="de-DE" smtClean="0">
                <a:solidFill>
                  <a:prstClr val="black"/>
                </a:solidFill>
                <a:latin typeface="Calibri"/>
              </a:rPr>
              <a:pPr/>
              <a:t>5/8/13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49BF3-014A-4ED1-850B-C07A82E41972}" type="slidenum">
              <a:rPr lang="de-DE" smtClean="0">
                <a:solidFill>
                  <a:prstClr val="black"/>
                </a:solidFill>
                <a:latin typeface="Calibri"/>
              </a:rPr>
              <a:pPr/>
              <a:t>‹#›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670"/>
            <a:ext cx="8229600" cy="5616780"/>
          </a:xfrm>
          <a:prstGeom prst="rect">
            <a:avLst/>
          </a:prstGeom>
        </p:spPr>
        <p:txBody>
          <a:bodyPr/>
          <a:lstStyle>
            <a:lvl1pPr marL="266700" indent="-266700">
              <a:spcBef>
                <a:spcPts val="0"/>
              </a:spcBef>
              <a:spcAft>
                <a:spcPts val="1200"/>
              </a:spcAft>
              <a:buFontTx/>
              <a:buBlip>
                <a:blip r:embed="rId2"/>
              </a:buBlip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534988" indent="-268288">
              <a:spcBef>
                <a:spcPts val="0"/>
              </a:spcBef>
              <a:spcAft>
                <a:spcPts val="1200"/>
              </a:spcAft>
              <a:buFont typeface="Wingdings 3" pitchFamily="18" charset="2"/>
              <a:buChar char="9"/>
              <a:defRPr sz="12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801688" indent="-266700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DAC339-C17A-400D-9627-D3485FED6CD1}" type="datetimeFigureOut">
              <a:rPr lang="de-DE" smtClean="0">
                <a:solidFill>
                  <a:prstClr val="black"/>
                </a:solidFill>
                <a:latin typeface="Calibri"/>
              </a:rPr>
              <a:pPr/>
              <a:t>5/8/13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49BF3-014A-4ED1-850B-C07A82E41972}" type="slidenum">
              <a:rPr lang="de-DE" smtClean="0">
                <a:solidFill>
                  <a:prstClr val="black"/>
                </a:solidFill>
                <a:latin typeface="Calibri"/>
              </a:rPr>
              <a:pPr/>
              <a:t>‹#›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DAC339-C17A-400D-9627-D3485FED6CD1}" type="datetimeFigureOut">
              <a:rPr lang="de-DE" smtClean="0">
                <a:solidFill>
                  <a:prstClr val="black"/>
                </a:solidFill>
                <a:latin typeface="Calibri"/>
              </a:rPr>
              <a:pPr/>
              <a:t>5/8/13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49BF3-014A-4ED1-850B-C07A82E41972}" type="slidenum">
              <a:rPr lang="de-DE" smtClean="0">
                <a:solidFill>
                  <a:prstClr val="black"/>
                </a:solidFill>
                <a:latin typeface="Calibri"/>
              </a:rPr>
              <a:pPr/>
              <a:t>‹#›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DAC339-C17A-400D-9627-D3485FED6CD1}" type="datetimeFigureOut">
              <a:rPr lang="de-DE" smtClean="0">
                <a:solidFill>
                  <a:prstClr val="black"/>
                </a:solidFill>
                <a:latin typeface="Calibri"/>
              </a:rPr>
              <a:pPr/>
              <a:t>5/8/13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49BF3-014A-4ED1-850B-C07A82E41972}" type="slidenum">
              <a:rPr lang="de-DE" smtClean="0">
                <a:solidFill>
                  <a:prstClr val="black"/>
                </a:solidFill>
                <a:latin typeface="Calibri"/>
              </a:rPr>
              <a:pPr/>
              <a:t>‹#›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DAC339-C17A-400D-9627-D3485FED6CD1}" type="datetimeFigureOut">
              <a:rPr lang="de-DE" smtClean="0">
                <a:solidFill>
                  <a:prstClr val="black"/>
                </a:solidFill>
                <a:latin typeface="Calibri"/>
              </a:rPr>
              <a:pPr/>
              <a:t>5/8/13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49BF3-014A-4ED1-850B-C07A82E41972}" type="slidenum">
              <a:rPr lang="de-DE" smtClean="0">
                <a:solidFill>
                  <a:prstClr val="black"/>
                </a:solidFill>
                <a:latin typeface="Calibri"/>
              </a:rPr>
              <a:pPr/>
              <a:t>‹#›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DAC339-C17A-400D-9627-D3485FED6CD1}" type="datetimeFigureOut">
              <a:rPr lang="de-DE" smtClean="0">
                <a:solidFill>
                  <a:prstClr val="black"/>
                </a:solidFill>
                <a:latin typeface="Calibri"/>
              </a:rPr>
              <a:pPr/>
              <a:t>5/8/13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49BF3-014A-4ED1-850B-C07A82E41972}" type="slidenum">
              <a:rPr lang="de-DE" smtClean="0">
                <a:solidFill>
                  <a:prstClr val="black"/>
                </a:solidFill>
                <a:latin typeface="Calibri"/>
              </a:rPr>
              <a:pPr/>
              <a:t>‹#›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DAC339-C17A-400D-9627-D3485FED6CD1}" type="datetimeFigureOut">
              <a:rPr lang="de-DE" smtClean="0">
                <a:solidFill>
                  <a:prstClr val="black"/>
                </a:solidFill>
                <a:latin typeface="Calibri"/>
              </a:rPr>
              <a:pPr/>
              <a:t>5/8/13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49BF3-014A-4ED1-850B-C07A82E41972}" type="slidenum">
              <a:rPr lang="de-DE" smtClean="0">
                <a:solidFill>
                  <a:prstClr val="black"/>
                </a:solidFill>
                <a:latin typeface="Calibri"/>
              </a:rPr>
              <a:pPr/>
              <a:t>‹#›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47A-74EF-46F7-85BA-141C4822DEE1}" type="datetimeFigureOut">
              <a:rPr lang="it-IT" smtClean="0"/>
              <a:t>5/8/13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198F-EAE4-476E-9B66-EB1C42D3820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DAC339-C17A-400D-9627-D3485FED6CD1}" type="datetimeFigureOut">
              <a:rPr lang="de-DE" smtClean="0">
                <a:solidFill>
                  <a:prstClr val="black"/>
                </a:solidFill>
                <a:latin typeface="Calibri"/>
              </a:rPr>
              <a:pPr/>
              <a:t>5/8/13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49BF3-014A-4ED1-850B-C07A82E41972}" type="slidenum">
              <a:rPr lang="de-DE" smtClean="0">
                <a:solidFill>
                  <a:prstClr val="black"/>
                </a:solidFill>
                <a:latin typeface="Calibri"/>
              </a:rPr>
              <a:pPr/>
              <a:t>‹#›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DAC339-C17A-400D-9627-D3485FED6CD1}" type="datetimeFigureOut">
              <a:rPr lang="de-DE" smtClean="0">
                <a:solidFill>
                  <a:prstClr val="black"/>
                </a:solidFill>
                <a:latin typeface="Calibri"/>
              </a:rPr>
              <a:pPr/>
              <a:t>5/8/13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49BF3-014A-4ED1-850B-C07A82E41972}" type="slidenum">
              <a:rPr lang="de-DE" smtClean="0">
                <a:solidFill>
                  <a:prstClr val="black"/>
                </a:solidFill>
                <a:latin typeface="Calibri"/>
              </a:rPr>
              <a:pPr/>
              <a:t>‹#›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DAC339-C17A-400D-9627-D3485FED6CD1}" type="datetimeFigureOut">
              <a:rPr lang="de-DE" smtClean="0">
                <a:solidFill>
                  <a:prstClr val="black"/>
                </a:solidFill>
                <a:latin typeface="Calibri"/>
              </a:rPr>
              <a:pPr/>
              <a:t>5/8/13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49BF3-014A-4ED1-850B-C07A82E41972}" type="slidenum">
              <a:rPr lang="de-DE" smtClean="0">
                <a:solidFill>
                  <a:prstClr val="black"/>
                </a:solidFill>
                <a:latin typeface="Calibri"/>
              </a:rPr>
              <a:pPr/>
              <a:t>‹#›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2844" y="928670"/>
            <a:ext cx="8543956" cy="5643602"/>
          </a:xfrm>
          <a:prstGeom prst="rect">
            <a:avLst/>
          </a:prstGeom>
        </p:spPr>
        <p:txBody>
          <a:bodyPr/>
          <a:lstStyle>
            <a:lvl1pPr marL="266700" indent="-266700">
              <a:defRPr sz="1800"/>
            </a:lvl1pPr>
            <a:lvl2pPr marL="444500" indent="-177800">
              <a:defRPr sz="1600"/>
            </a:lvl2pPr>
            <a:lvl3pPr marL="723900" indent="-279400">
              <a:defRPr sz="1400"/>
            </a:lvl3pPr>
          </a:lstStyle>
          <a:p>
            <a:pPr lvl="0"/>
            <a:r>
              <a:rPr lang="en-US" noProof="0" dirty="0" err="1" smtClean="0"/>
              <a:t>Textmasterformate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47A-74EF-46F7-85BA-141C4822DEE1}" type="datetimeFigureOut">
              <a:rPr lang="it-IT" smtClean="0"/>
              <a:t>5/8/13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198F-EAE4-476E-9B66-EB1C42D3820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47A-74EF-46F7-85BA-141C4822DEE1}" type="datetimeFigureOut">
              <a:rPr lang="it-IT" smtClean="0"/>
              <a:t>5/8/13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198F-EAE4-476E-9B66-EB1C42D3820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47A-74EF-46F7-85BA-141C4822DEE1}" type="datetimeFigureOut">
              <a:rPr lang="it-IT" smtClean="0"/>
              <a:t>5/8/13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198F-EAE4-476E-9B66-EB1C42D3820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47A-74EF-46F7-85BA-141C4822DEE1}" type="datetimeFigureOut">
              <a:rPr lang="it-IT" smtClean="0"/>
              <a:t>5/8/13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198F-EAE4-476E-9B66-EB1C42D3820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47A-74EF-46F7-85BA-141C4822DEE1}" type="datetimeFigureOut">
              <a:rPr lang="it-IT" smtClean="0"/>
              <a:t>5/8/13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198F-EAE4-476E-9B66-EB1C42D3820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47A-74EF-46F7-85BA-141C4822DEE1}" type="datetimeFigureOut">
              <a:rPr lang="it-IT" smtClean="0"/>
              <a:t>5/8/13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198F-EAE4-476E-9B66-EB1C42D3820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47A-74EF-46F7-85BA-141C4822DEE1}" type="datetimeFigureOut">
              <a:rPr lang="it-IT" smtClean="0"/>
              <a:t>5/8/13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198F-EAE4-476E-9B66-EB1C42D3820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20" Type="http://schemas.openxmlformats.org/officeDocument/2006/relationships/image" Target="../media/image7.jpeg"/><Relationship Id="rId21" Type="http://schemas.openxmlformats.org/officeDocument/2006/relationships/image" Target="../media/image8.jpeg"/><Relationship Id="rId22" Type="http://schemas.openxmlformats.org/officeDocument/2006/relationships/image" Target="../media/image9.jpeg"/><Relationship Id="rId23" Type="http://schemas.openxmlformats.org/officeDocument/2006/relationships/image" Target="../media/image10.png"/><Relationship Id="rId24" Type="http://schemas.openxmlformats.org/officeDocument/2006/relationships/image" Target="../media/image11.tiff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4" Type="http://schemas.openxmlformats.org/officeDocument/2006/relationships/image" Target="../media/image1.jpeg"/><Relationship Id="rId15" Type="http://schemas.openxmlformats.org/officeDocument/2006/relationships/image" Target="../media/image2.jpeg"/><Relationship Id="rId16" Type="http://schemas.openxmlformats.org/officeDocument/2006/relationships/image" Target="../media/image3.jpeg"/><Relationship Id="rId17" Type="http://schemas.openxmlformats.org/officeDocument/2006/relationships/image" Target="../media/image4.png"/><Relationship Id="rId18" Type="http://schemas.openxmlformats.org/officeDocument/2006/relationships/image" Target="../media/image5.jpeg"/><Relationship Id="rId19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Milano, </a:t>
            </a:r>
            <a:fld id="{791C747A-74EF-46F7-85BA-141C4822DEE1}" type="datetimeFigureOut">
              <a:rPr lang="it-IT" smtClean="0"/>
              <a:pPr/>
              <a:t>5/8/13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Valerio Re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33A198F-EAE4-476E-9B66-EB1C42D38207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77311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8" name="Picture 21" descr="desyLogo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003399"/>
              </a:clrFrom>
              <a:clrTo>
                <a:srgbClr val="003399">
                  <a:alpha val="0"/>
                </a:srgbClr>
              </a:clrTo>
            </a:clrChange>
          </a:blip>
          <a:srcRect l="937" t="937" r="937" b="937"/>
          <a:stretch>
            <a:fillRect/>
          </a:stretch>
        </p:blipFill>
        <p:spPr bwMode="auto">
          <a:xfrm>
            <a:off x="7362122" y="42863"/>
            <a:ext cx="433387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9" descr="mpe_logo_white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1F1A17"/>
              </a:clrFrom>
              <a:clrTo>
                <a:srgbClr val="1F1A17">
                  <a:alpha val="0"/>
                </a:srgbClr>
              </a:clrTo>
            </a:clrChange>
          </a:blip>
          <a:srcRect l="6052" t="9224" r="7169" b="6404"/>
          <a:stretch>
            <a:fillRect/>
          </a:stretch>
        </p:blipFill>
        <p:spPr bwMode="auto">
          <a:xfrm>
            <a:off x="6185784" y="-11113"/>
            <a:ext cx="4794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106933" y="34925"/>
            <a:ext cx="483325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 dirty="0" smtClean="0"/>
          </a:p>
        </p:txBody>
      </p:sp>
      <p:pic>
        <p:nvPicPr>
          <p:cNvPr id="11" name="Picture 20" descr="triangle"/>
          <p:cNvPicPr>
            <a:picLocks noChangeAspect="1" noChangeArrowheads="1"/>
          </p:cNvPicPr>
          <p:nvPr userDrawn="1"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78713" y="6046788"/>
            <a:ext cx="1665287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22"/>
          <p:cNvSpPr>
            <a:spLocks noChangeArrowheads="1"/>
          </p:cNvSpPr>
          <p:nvPr userDrawn="1"/>
        </p:nvSpPr>
        <p:spPr bwMode="auto">
          <a:xfrm>
            <a:off x="8617759" y="6381410"/>
            <a:ext cx="57608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E3FF6B95-4E99-4A4E-BF11-317FFDE8C7D0}" type="slidenum">
              <a:rPr lang="de-DE" sz="800" b="1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>
                <a:defRPr/>
              </a:pPr>
              <a:t>‹#›</a:t>
            </a:fld>
            <a:endParaRPr lang="de-DE" sz="800" b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" name="Picture 20" descr="hll_logo_white"/>
          <p:cNvPicPr>
            <a:picLocks noChangeAspect="1" noChangeArrowheads="1"/>
          </p:cNvPicPr>
          <p:nvPr userDrawn="1"/>
        </p:nvPicPr>
        <p:blipFill>
          <a:blip r:embed="rId1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7434" y="33338"/>
            <a:ext cx="6032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5" descr="uniSiegenLogo"/>
          <p:cNvPicPr>
            <a:picLocks noChangeAspect="1" noChangeArrowheads="1"/>
          </p:cNvPicPr>
          <p:nvPr userDrawn="1"/>
        </p:nvPicPr>
        <p:blipFill>
          <a:blip r:embed="rId18" cstate="print">
            <a:clrChange>
              <a:clrFrom>
                <a:srgbClr val="003399"/>
              </a:clrFrom>
              <a:clrTo>
                <a:srgbClr val="003399">
                  <a:alpha val="0"/>
                </a:srgbClr>
              </a:clrTo>
            </a:clrChange>
          </a:blip>
          <a:srcRect l="404" t="1299" r="404" b="1299"/>
          <a:stretch>
            <a:fillRect/>
          </a:stretch>
        </p:blipFill>
        <p:spPr bwMode="auto">
          <a:xfrm>
            <a:off x="6635047" y="522288"/>
            <a:ext cx="649287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4" descr="uniBergamoLogo"/>
          <p:cNvPicPr>
            <a:picLocks noChangeAspect="1" noChangeArrowheads="1"/>
          </p:cNvPicPr>
          <p:nvPr userDrawn="1"/>
        </p:nvPicPr>
        <p:blipFill>
          <a:blip r:embed="rId19" cstate="print">
            <a:clrChange>
              <a:clrFrom>
                <a:srgbClr val="013299"/>
              </a:clrFrom>
              <a:clrTo>
                <a:srgbClr val="01329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74884" y="12700"/>
            <a:ext cx="3778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8" descr="pnsensor_logo_blue"/>
          <p:cNvPicPr>
            <a:picLocks noChangeAspect="1" noChangeArrowheads="1"/>
          </p:cNvPicPr>
          <p:nvPr userDrawn="1"/>
        </p:nvPicPr>
        <p:blipFill>
          <a:blip r:embed="rId20" cstate="print">
            <a:clrChange>
              <a:clrFrom>
                <a:srgbClr val="290F74"/>
              </a:clrFrom>
              <a:clrTo>
                <a:srgbClr val="290F7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93859" y="582613"/>
            <a:ext cx="576263" cy="138112"/>
          </a:xfrm>
          <a:prstGeom prst="rect">
            <a:avLst/>
          </a:prstGeom>
          <a:noFill/>
        </p:spPr>
      </p:pic>
      <p:pic>
        <p:nvPicPr>
          <p:cNvPr id="17" name="Picture 22" descr="logoPolimi"/>
          <p:cNvPicPr>
            <a:picLocks noChangeAspect="1" noChangeArrowheads="1"/>
          </p:cNvPicPr>
          <p:nvPr userDrawn="1"/>
        </p:nvPicPr>
        <p:blipFill>
          <a:blip r:embed="rId21" cstate="print">
            <a:clrChange>
              <a:clrFrom>
                <a:srgbClr val="01029A"/>
              </a:clrFrom>
              <a:clrTo>
                <a:srgbClr val="01029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74884" y="396875"/>
            <a:ext cx="377825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7" descr="logoUniHeidelberg"/>
          <p:cNvPicPr>
            <a:picLocks noChangeAspect="1" noChangeArrowheads="1"/>
          </p:cNvPicPr>
          <p:nvPr userDrawn="1"/>
        </p:nvPicPr>
        <p:blipFill>
          <a:blip r:embed="rId2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1913" t="902" r="1401" b="1187"/>
          <a:stretch>
            <a:fillRect/>
          </a:stretch>
        </p:blipFill>
        <p:spPr bwMode="auto">
          <a:xfrm>
            <a:off x="6236584" y="403225"/>
            <a:ext cx="361950" cy="360363"/>
          </a:xfrm>
          <a:prstGeom prst="rect">
            <a:avLst/>
          </a:prstGeom>
          <a:noFill/>
        </p:spPr>
      </p:pic>
      <p:grpSp>
        <p:nvGrpSpPr>
          <p:cNvPr id="2" name="Gruppieren 18"/>
          <p:cNvGrpSpPr/>
          <p:nvPr userDrawn="1"/>
        </p:nvGrpSpPr>
        <p:grpSpPr>
          <a:xfrm>
            <a:off x="8358197" y="-2621"/>
            <a:ext cx="784800" cy="784800"/>
            <a:chOff x="8337237" y="-2621"/>
            <a:chExt cx="784800" cy="784800"/>
          </a:xfrm>
        </p:grpSpPr>
        <p:sp>
          <p:nvSpPr>
            <p:cNvPr id="20" name="Rechteck 19"/>
            <p:cNvSpPr/>
            <p:nvPr userDrawn="1"/>
          </p:nvSpPr>
          <p:spPr bwMode="auto">
            <a:xfrm>
              <a:off x="8337237" y="-2621"/>
              <a:ext cx="784800" cy="78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e-DE" sz="1400" smtClean="0">
                <a:solidFill>
                  <a:prstClr val="black"/>
                </a:solidFill>
                <a:latin typeface="Verdana" pitchFamily="34" charset="0"/>
              </a:endParaRPr>
            </a:p>
          </p:txBody>
        </p:sp>
        <p:pic>
          <p:nvPicPr>
            <p:cNvPr id="21" name="Picture 83" descr="logo-XFEL_rgb"/>
            <p:cNvPicPr>
              <a:picLocks noChangeAspect="1" noChangeArrowheads="1"/>
            </p:cNvPicPr>
            <p:nvPr userDrawn="1"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8348626" y="8768"/>
              <a:ext cx="762023" cy="762023"/>
            </a:xfrm>
            <a:prstGeom prst="rect">
              <a:avLst/>
            </a:prstGeom>
            <a:noFill/>
          </p:spPr>
        </p:pic>
      </p:grpSp>
      <p:sp>
        <p:nvSpPr>
          <p:cNvPr id="23" name="Textfeld 22"/>
          <p:cNvSpPr txBox="1"/>
          <p:nvPr userDrawn="1"/>
        </p:nvSpPr>
        <p:spPr>
          <a:xfrm>
            <a:off x="7872643" y="6588000"/>
            <a:ext cx="1321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800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r>
              <a:rPr lang="de-DE" sz="800" baseline="30000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</a:t>
            </a:r>
            <a:r>
              <a:rPr lang="de-DE" sz="800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Pisa Meeting</a:t>
            </a:r>
          </a:p>
          <a:p>
            <a:pPr algn="r"/>
            <a:r>
              <a:rPr lang="de-DE" sz="800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Isola d‘Elba, 24.05.12</a:t>
            </a:r>
            <a:endParaRPr lang="de-DE" sz="800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" name="Picture 18" descr="logo_5.tif"/>
          <p:cNvPicPr>
            <a:picLocks noChangeAspect="1"/>
          </p:cNvPicPr>
          <p:nvPr userDrawn="1"/>
        </p:nvPicPr>
        <p:blipFill>
          <a:blip r:embed="rId24" cstate="print"/>
          <a:stretch>
            <a:fillRect/>
          </a:stretch>
        </p:blipFill>
        <p:spPr>
          <a:xfrm>
            <a:off x="0" y="0"/>
            <a:ext cx="1029623" cy="7739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PixFEL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G. Rizzo 9-Maggio-2013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265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PIXFEL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000"/>
            <a:ext cx="8204200" cy="5194300"/>
          </a:xfrm>
        </p:spPr>
        <p:txBody>
          <a:bodyPr>
            <a:noAutofit/>
          </a:bodyPr>
          <a:lstStyle/>
          <a:p>
            <a:r>
              <a:rPr lang="en-US" sz="2400" dirty="0" smtClean="0"/>
              <a:t>Non </a:t>
            </a:r>
            <a:r>
              <a:rPr lang="en-US" sz="2400" dirty="0" err="1" smtClean="0"/>
              <a:t>ripeto</a:t>
            </a:r>
            <a:r>
              <a:rPr lang="en-US" sz="2400" dirty="0" smtClean="0"/>
              <a:t> qui </a:t>
            </a:r>
            <a:r>
              <a:rPr lang="en-US" sz="2400" dirty="0" err="1" smtClean="0"/>
              <a:t>tutte</a:t>
            </a:r>
            <a:r>
              <a:rPr lang="en-US" sz="2400" dirty="0" smtClean="0"/>
              <a:t> le </a:t>
            </a:r>
            <a:r>
              <a:rPr lang="en-US" sz="2400" dirty="0" err="1" smtClean="0"/>
              <a:t>considerazioni</a:t>
            </a:r>
            <a:r>
              <a:rPr lang="en-US" sz="2400" dirty="0" smtClean="0"/>
              <a:t> </a:t>
            </a:r>
            <a:r>
              <a:rPr lang="en-US" sz="2400" dirty="0" err="1" smtClean="0"/>
              <a:t>fatte</a:t>
            </a:r>
            <a:r>
              <a:rPr lang="en-US" sz="2400" dirty="0" smtClean="0"/>
              <a:t> da Valerio e Francesco in meeting </a:t>
            </a:r>
            <a:r>
              <a:rPr lang="en-US" sz="2400" dirty="0" err="1" smtClean="0"/>
              <a:t>precendenti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Goal del </a:t>
            </a:r>
            <a:r>
              <a:rPr lang="en-US" sz="2400" dirty="0" err="1" smtClean="0"/>
              <a:t>progetto</a:t>
            </a:r>
            <a:r>
              <a:rPr lang="en-US" sz="2400" dirty="0" smtClean="0"/>
              <a:t>: </a:t>
            </a:r>
            <a:r>
              <a:rPr lang="en-US" sz="2400" dirty="0" err="1" smtClean="0"/>
              <a:t>sviluppare</a:t>
            </a:r>
            <a:r>
              <a:rPr lang="en-US" sz="2400" dirty="0" smtClean="0"/>
              <a:t> </a:t>
            </a:r>
            <a:r>
              <a:rPr lang="en-US" sz="2400" dirty="0" err="1" smtClean="0"/>
              <a:t>rivelatori</a:t>
            </a:r>
            <a:r>
              <a:rPr lang="en-US" sz="2400" dirty="0" smtClean="0"/>
              <a:t> a pixel per </a:t>
            </a:r>
            <a:r>
              <a:rPr lang="en-US" sz="2400" dirty="0" err="1" smtClean="0"/>
              <a:t>applicazioni</a:t>
            </a:r>
            <a:r>
              <a:rPr lang="en-US" sz="2400" dirty="0" smtClean="0"/>
              <a:t> di imaging a FEL </a:t>
            </a:r>
            <a:r>
              <a:rPr lang="en-US" sz="2400" dirty="0" err="1" smtClean="0"/>
              <a:t>utilizzando</a:t>
            </a:r>
            <a:r>
              <a:rPr lang="en-US" sz="2400" dirty="0" smtClean="0"/>
              <a:t> in </a:t>
            </a:r>
            <a:r>
              <a:rPr lang="en-US" sz="2400" dirty="0" err="1" smtClean="0"/>
              <a:t>questo</a:t>
            </a:r>
            <a:r>
              <a:rPr lang="en-US" sz="2400" dirty="0" smtClean="0"/>
              <a:t> campo le </a:t>
            </a:r>
            <a:r>
              <a:rPr lang="en-US" sz="2400" dirty="0" err="1" smtClean="0"/>
              <a:t>competenze</a:t>
            </a:r>
            <a:r>
              <a:rPr lang="en-US" sz="2400" dirty="0" smtClean="0"/>
              <a:t>/</a:t>
            </a:r>
            <a:r>
              <a:rPr lang="en-US" sz="2400" dirty="0" err="1" smtClean="0"/>
              <a:t>tecnologie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cui </a:t>
            </a:r>
            <a:r>
              <a:rPr lang="en-US" sz="2400" dirty="0" err="1" smtClean="0"/>
              <a:t>abbiamo</a:t>
            </a:r>
            <a:r>
              <a:rPr lang="en-US" sz="2400" dirty="0" smtClean="0"/>
              <a:t> </a:t>
            </a:r>
            <a:r>
              <a:rPr lang="en-US" sz="2400" dirty="0" err="1" smtClean="0"/>
              <a:t>lavorato</a:t>
            </a:r>
            <a:r>
              <a:rPr lang="en-US" sz="2400" dirty="0" smtClean="0"/>
              <a:t> </a:t>
            </a:r>
            <a:r>
              <a:rPr lang="en-US" sz="2400" dirty="0" err="1" smtClean="0"/>
              <a:t>negli</a:t>
            </a:r>
            <a:r>
              <a:rPr lang="en-US" sz="2400" dirty="0" smtClean="0"/>
              <a:t> </a:t>
            </a:r>
            <a:r>
              <a:rPr lang="en-US" sz="2400" dirty="0" err="1" smtClean="0"/>
              <a:t>ultimi</a:t>
            </a:r>
            <a:r>
              <a:rPr lang="en-US" sz="2400" dirty="0" smtClean="0"/>
              <a:t> </a:t>
            </a:r>
            <a:r>
              <a:rPr lang="en-US" sz="2400" dirty="0" err="1" smtClean="0"/>
              <a:t>anni</a:t>
            </a:r>
            <a:r>
              <a:rPr lang="en-US" sz="2400" dirty="0" smtClean="0"/>
              <a:t> per </a:t>
            </a:r>
            <a:r>
              <a:rPr lang="en-US" sz="2400" dirty="0" err="1" smtClean="0"/>
              <a:t>gli</a:t>
            </a:r>
            <a:r>
              <a:rPr lang="en-US" sz="2400" dirty="0" smtClean="0"/>
              <a:t> </a:t>
            </a:r>
            <a:r>
              <a:rPr lang="en-US" sz="2400" dirty="0" err="1" smtClean="0"/>
              <a:t>sviluppi</a:t>
            </a:r>
            <a:r>
              <a:rPr lang="en-US" sz="2400" dirty="0" smtClean="0"/>
              <a:t> di pixel a piccolo pitch/</a:t>
            </a:r>
            <a:r>
              <a:rPr lang="en-US" sz="2400" dirty="0" err="1" smtClean="0"/>
              <a:t>veloci</a:t>
            </a:r>
            <a:r>
              <a:rPr lang="en-US" sz="2400" dirty="0" smtClean="0"/>
              <a:t> per </a:t>
            </a:r>
            <a:r>
              <a:rPr lang="en-US" sz="2400" dirty="0" err="1" smtClean="0"/>
              <a:t>tracciatori</a:t>
            </a:r>
            <a:r>
              <a:rPr lang="en-US" sz="2400" dirty="0"/>
              <a:t> </a:t>
            </a:r>
            <a:r>
              <a:rPr lang="en-US" sz="2400" dirty="0" smtClean="0"/>
              <a:t>in HEP.</a:t>
            </a:r>
          </a:p>
          <a:p>
            <a:r>
              <a:rPr lang="en-US" sz="2400" dirty="0" err="1" smtClean="0"/>
              <a:t>Riassumo</a:t>
            </a:r>
            <a:r>
              <a:rPr lang="en-US" sz="2400" dirty="0" smtClean="0"/>
              <a:t> qui </a:t>
            </a:r>
            <a:r>
              <a:rPr lang="en-US" sz="2400" dirty="0" err="1" smtClean="0"/>
              <a:t>alcune</a:t>
            </a:r>
            <a:r>
              <a:rPr lang="en-US" sz="2400" dirty="0" smtClean="0"/>
              <a:t> </a:t>
            </a:r>
            <a:r>
              <a:rPr lang="en-US" sz="2400" dirty="0" err="1" smtClean="0"/>
              <a:t>idee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cosa</a:t>
            </a:r>
            <a:r>
              <a:rPr lang="en-US" sz="2400" dirty="0" smtClean="0"/>
              <a:t> </a:t>
            </a:r>
            <a:r>
              <a:rPr lang="en-US" sz="2400" dirty="0" err="1" smtClean="0"/>
              <a:t>potremmo</a:t>
            </a:r>
            <a:r>
              <a:rPr lang="en-US" sz="2400" dirty="0" smtClean="0"/>
              <a:t> </a:t>
            </a:r>
            <a:r>
              <a:rPr lang="en-US" sz="2400" dirty="0" err="1" smtClean="0"/>
              <a:t>provare</a:t>
            </a:r>
            <a:r>
              <a:rPr lang="en-US" sz="2400" dirty="0" smtClean="0"/>
              <a:t> a </a:t>
            </a:r>
            <a:r>
              <a:rPr lang="en-US" sz="2400" dirty="0" err="1" smtClean="0"/>
              <a:t>realizzare</a:t>
            </a:r>
            <a:r>
              <a:rPr lang="en-US" sz="2400" dirty="0" smtClean="0"/>
              <a:t> </a:t>
            </a:r>
            <a:r>
              <a:rPr lang="en-US" sz="2400" dirty="0" err="1" smtClean="0"/>
              <a:t>nel</a:t>
            </a:r>
            <a:r>
              <a:rPr lang="en-US" sz="2400" dirty="0" smtClean="0"/>
              <a:t> </a:t>
            </a:r>
            <a:r>
              <a:rPr lang="en-US" sz="2400" dirty="0" err="1" smtClean="0"/>
              <a:t>progetto</a:t>
            </a:r>
            <a:r>
              <a:rPr lang="en-US" sz="2400" dirty="0"/>
              <a:t> </a:t>
            </a:r>
            <a:r>
              <a:rPr lang="en-US" sz="2400" dirty="0" err="1" smtClean="0"/>
              <a:t>tenendo</a:t>
            </a:r>
            <a:r>
              <a:rPr lang="en-US" sz="2400" dirty="0" smtClean="0"/>
              <a:t> </a:t>
            </a:r>
            <a:r>
              <a:rPr lang="en-US" sz="2400" dirty="0" err="1" smtClean="0"/>
              <a:t>presenti</a:t>
            </a:r>
            <a:r>
              <a:rPr lang="en-US" sz="2400" dirty="0" smtClean="0"/>
              <a:t> le </a:t>
            </a:r>
            <a:r>
              <a:rPr lang="en-US" sz="2400" dirty="0" err="1" smtClean="0"/>
              <a:t>specifiche</a:t>
            </a:r>
            <a:r>
              <a:rPr lang="en-US" sz="2400" dirty="0" smtClean="0"/>
              <a:t> per </a:t>
            </a:r>
            <a:r>
              <a:rPr lang="en-US" sz="2400" dirty="0" err="1" smtClean="0"/>
              <a:t>applicazioni</a:t>
            </a:r>
            <a:r>
              <a:rPr lang="en-US" sz="2400" dirty="0" smtClean="0"/>
              <a:t> a FEL: </a:t>
            </a:r>
          </a:p>
          <a:p>
            <a:pPr lvl="1"/>
            <a:r>
              <a:rPr lang="en-US" sz="2000" dirty="0" smtClean="0"/>
              <a:t>con </a:t>
            </a:r>
            <a:r>
              <a:rPr lang="en-US" sz="2000" dirty="0" err="1" smtClean="0"/>
              <a:t>struttura</a:t>
            </a:r>
            <a:r>
              <a:rPr lang="en-US" sz="2000" dirty="0" smtClean="0"/>
              <a:t> continua (</a:t>
            </a:r>
            <a:r>
              <a:rPr lang="en-US" sz="2000" dirty="0" err="1" smtClean="0"/>
              <a:t>tipo</a:t>
            </a:r>
            <a:r>
              <a:rPr lang="en-US" sz="2000" dirty="0" smtClean="0"/>
              <a:t> LCLS): frame rate 120 Hz </a:t>
            </a:r>
            <a:r>
              <a:rPr lang="en-US" sz="2000" dirty="0" smtClean="0">
                <a:sym typeface="Wingdings"/>
              </a:rPr>
              <a:t> </a:t>
            </a:r>
            <a:r>
              <a:rPr lang="en-US" sz="2000" dirty="0" smtClean="0"/>
              <a:t>1 MHz di future </a:t>
            </a:r>
            <a:r>
              <a:rPr lang="en-US" sz="2000" dirty="0" err="1" smtClean="0"/>
              <a:t>macchine</a:t>
            </a:r>
            <a:r>
              <a:rPr lang="en-US" sz="2000" dirty="0"/>
              <a:t>.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/>
              <a:t>c</a:t>
            </a:r>
            <a:r>
              <a:rPr lang="en-US" sz="2000" dirty="0" smtClean="0"/>
              <a:t>on </a:t>
            </a:r>
            <a:r>
              <a:rPr lang="en-US" sz="2000" dirty="0" err="1" smtClean="0"/>
              <a:t>struttura</a:t>
            </a:r>
            <a:r>
              <a:rPr lang="en-US" sz="2000" dirty="0" smtClean="0"/>
              <a:t> </a:t>
            </a:r>
            <a:r>
              <a:rPr lang="en-US" sz="2000" dirty="0" err="1" smtClean="0"/>
              <a:t>pulsata</a:t>
            </a:r>
            <a:r>
              <a:rPr lang="en-US" sz="2000" dirty="0" smtClean="0"/>
              <a:t> (</a:t>
            </a:r>
            <a:r>
              <a:rPr lang="en-US" sz="2000" dirty="0" err="1" smtClean="0"/>
              <a:t>tipo</a:t>
            </a:r>
            <a:r>
              <a:rPr lang="en-US" sz="2000" dirty="0" smtClean="0"/>
              <a:t> XFEL): frame rate 4.5 MHz, duty cycle 1%, 2700 </a:t>
            </a:r>
            <a:r>
              <a:rPr lang="en-US" sz="2000" dirty="0" err="1" smtClean="0"/>
              <a:t>impulsi</a:t>
            </a:r>
            <a:r>
              <a:rPr lang="en-US" sz="2000" dirty="0" smtClean="0"/>
              <a:t>/bunch da </a:t>
            </a:r>
            <a:r>
              <a:rPr lang="en-US" sz="2000" dirty="0" err="1" smtClean="0"/>
              <a:t>storare</a:t>
            </a:r>
            <a:r>
              <a:rPr lang="en-US" sz="2000" dirty="0" smtClean="0"/>
              <a:t> </a:t>
            </a:r>
            <a:r>
              <a:rPr lang="en-US" sz="2000" dirty="0" err="1" smtClean="0"/>
              <a:t>localmente</a:t>
            </a:r>
            <a:r>
              <a:rPr lang="en-US" sz="2000" dirty="0" smtClean="0"/>
              <a:t> e </a:t>
            </a:r>
            <a:r>
              <a:rPr lang="en-US" sz="2000" dirty="0" err="1" smtClean="0"/>
              <a:t>lettura</a:t>
            </a:r>
            <a:r>
              <a:rPr lang="en-US" sz="2000" dirty="0" smtClean="0"/>
              <a:t> </a:t>
            </a:r>
            <a:r>
              <a:rPr lang="en-US" sz="2000" dirty="0" err="1" smtClean="0"/>
              <a:t>successiva</a:t>
            </a:r>
            <a:endParaRPr lang="en-US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4213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PIXFEL: </a:t>
            </a:r>
            <a:r>
              <a:rPr lang="en-US" dirty="0" err="1" smtClean="0"/>
              <a:t>fase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2700"/>
            <a:ext cx="8229600" cy="5219700"/>
          </a:xfrm>
        </p:spPr>
        <p:txBody>
          <a:bodyPr>
            <a:noAutofit/>
          </a:bodyPr>
          <a:lstStyle/>
          <a:p>
            <a:pPr marL="457200" lvl="1" indent="-457200">
              <a:buFont typeface="+mj-lt"/>
              <a:buAutoNum type="arabicPeriod"/>
            </a:pPr>
            <a:r>
              <a:rPr lang="en-US" sz="2000" dirty="0" err="1"/>
              <a:t>Sviluppo</a:t>
            </a:r>
            <a:r>
              <a:rPr lang="en-US" sz="2000" dirty="0"/>
              <a:t> di </a:t>
            </a:r>
            <a:r>
              <a:rPr lang="en-US" sz="2000" dirty="0" smtClean="0"/>
              <a:t>chip </a:t>
            </a:r>
            <a:r>
              <a:rPr lang="en-US" sz="2000" dirty="0"/>
              <a:t>FE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singolo</a:t>
            </a:r>
            <a:r>
              <a:rPr lang="en-US" sz="2000" dirty="0"/>
              <a:t> </a:t>
            </a:r>
            <a:r>
              <a:rPr lang="en-US" sz="2000" dirty="0" err="1"/>
              <a:t>strato</a:t>
            </a:r>
            <a:r>
              <a:rPr lang="en-US" sz="2000" dirty="0"/>
              <a:t> CMOS (130 nm) con </a:t>
            </a:r>
            <a:r>
              <a:rPr lang="en-US" sz="2000" dirty="0" err="1"/>
              <a:t>lettura</a:t>
            </a:r>
            <a:r>
              <a:rPr lang="en-US" sz="2000" dirty="0"/>
              <a:t> </a:t>
            </a:r>
            <a:r>
              <a:rPr lang="en-US" sz="2000" dirty="0" err="1" smtClean="0"/>
              <a:t>sequenziale</a:t>
            </a:r>
            <a:r>
              <a:rPr lang="en-US" sz="2000" dirty="0" smtClean="0"/>
              <a:t>, non </a:t>
            </a:r>
            <a:r>
              <a:rPr lang="en-US" sz="2000" dirty="0" err="1" smtClean="0"/>
              <a:t>sparsificata</a:t>
            </a:r>
            <a:r>
              <a:rPr lang="en-US" sz="2000" dirty="0" smtClean="0"/>
              <a:t>, </a:t>
            </a:r>
            <a:r>
              <a:rPr lang="en-US" sz="2000" dirty="0" err="1" smtClean="0"/>
              <a:t>basato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MacroPixel</a:t>
            </a:r>
            <a:endParaRPr lang="en-US" sz="2000" dirty="0" smtClean="0"/>
          </a:p>
          <a:p>
            <a:pPr marL="514350" lvl="1" indent="-514350"/>
            <a:r>
              <a:rPr lang="en-US" sz="1800" dirty="0" err="1" smtClean="0"/>
              <a:t>Enfasi</a:t>
            </a:r>
            <a:r>
              <a:rPr lang="en-US" sz="1800" dirty="0" smtClean="0"/>
              <a:t> </a:t>
            </a:r>
            <a:r>
              <a:rPr lang="en-US" sz="1800" dirty="0" err="1"/>
              <a:t>sullo</a:t>
            </a:r>
            <a:r>
              <a:rPr lang="en-US" sz="1800" dirty="0"/>
              <a:t> </a:t>
            </a:r>
            <a:r>
              <a:rPr lang="en-US" sz="1800" dirty="0" err="1"/>
              <a:t>sviluppo</a:t>
            </a:r>
            <a:r>
              <a:rPr lang="en-US" sz="1800" dirty="0"/>
              <a:t> del front-end </a:t>
            </a:r>
            <a:r>
              <a:rPr lang="en-US" sz="1800" dirty="0" err="1"/>
              <a:t>analogico</a:t>
            </a:r>
            <a:r>
              <a:rPr lang="en-US" sz="1800" dirty="0"/>
              <a:t> con </a:t>
            </a:r>
            <a:r>
              <a:rPr lang="en-US" sz="1800" dirty="0" smtClean="0"/>
              <a:t>le </a:t>
            </a:r>
            <a:r>
              <a:rPr lang="en-US" sz="1800" dirty="0" err="1" smtClean="0"/>
              <a:t>specifiche</a:t>
            </a:r>
            <a:r>
              <a:rPr lang="en-US" sz="1800" dirty="0" smtClean="0"/>
              <a:t> per FEL: basso </a:t>
            </a:r>
            <a:r>
              <a:rPr lang="en-US" sz="1800" dirty="0" err="1"/>
              <a:t>rumore</a:t>
            </a:r>
            <a:r>
              <a:rPr lang="en-US" sz="1800" dirty="0"/>
              <a:t>, alto range </a:t>
            </a:r>
            <a:r>
              <a:rPr lang="en-US" sz="1800" dirty="0" err="1"/>
              <a:t>dinamico</a:t>
            </a:r>
            <a:r>
              <a:rPr lang="en-US" sz="1800" dirty="0"/>
              <a:t>, </a:t>
            </a:r>
            <a:r>
              <a:rPr lang="en-US" sz="1800" dirty="0" err="1"/>
              <a:t>elevata</a:t>
            </a:r>
            <a:r>
              <a:rPr lang="en-US" sz="1800" dirty="0"/>
              <a:t> </a:t>
            </a:r>
            <a:r>
              <a:rPr lang="en-US" sz="1800" dirty="0" err="1"/>
              <a:t>risoluzione</a:t>
            </a:r>
            <a:r>
              <a:rPr lang="en-US" sz="1800" dirty="0"/>
              <a:t> </a:t>
            </a:r>
            <a:r>
              <a:rPr lang="en-US" sz="1800" dirty="0" err="1"/>
              <a:t>analogica</a:t>
            </a:r>
            <a:r>
              <a:rPr lang="en-US" sz="1800" dirty="0"/>
              <a:t> (8-9 bit) e </a:t>
            </a:r>
            <a:r>
              <a:rPr lang="en-US" sz="1800" dirty="0" err="1"/>
              <a:t>digitizzazione</a:t>
            </a:r>
            <a:r>
              <a:rPr lang="en-US" sz="1800" dirty="0"/>
              <a:t> </a:t>
            </a:r>
            <a:r>
              <a:rPr lang="en-US" sz="1800" dirty="0" err="1"/>
              <a:t>veloce</a:t>
            </a:r>
            <a:r>
              <a:rPr lang="en-US" sz="1800" dirty="0"/>
              <a:t> (</a:t>
            </a:r>
            <a:r>
              <a:rPr lang="en-US" sz="1800" dirty="0" err="1"/>
              <a:t>quanto</a:t>
            </a:r>
            <a:r>
              <a:rPr lang="en-US" sz="1800" dirty="0"/>
              <a:t> </a:t>
            </a:r>
            <a:r>
              <a:rPr lang="en-US" sz="1800" dirty="0" err="1"/>
              <a:t>puo</a:t>
            </a:r>
            <a:r>
              <a:rPr lang="en-US" sz="1800" dirty="0"/>
              <a:t>’ </a:t>
            </a:r>
            <a:r>
              <a:rPr lang="en-US" sz="1800" dirty="0" err="1"/>
              <a:t>essere</a:t>
            </a:r>
            <a:r>
              <a:rPr lang="en-US" sz="1800" dirty="0"/>
              <a:t> </a:t>
            </a:r>
            <a:r>
              <a:rPr lang="en-US" sz="1800" dirty="0" err="1"/>
              <a:t>veloce</a:t>
            </a:r>
            <a:r>
              <a:rPr lang="en-US" sz="1800" dirty="0"/>
              <a:t>? 200 ns?</a:t>
            </a:r>
            <a:r>
              <a:rPr lang="en-US" sz="1800" dirty="0" smtClean="0"/>
              <a:t>) (PV/BG)</a:t>
            </a:r>
          </a:p>
          <a:p>
            <a:pPr marL="514350" lvl="1" indent="-514350"/>
            <a:r>
              <a:rPr lang="en-US" sz="1800" dirty="0" err="1" smtClean="0"/>
              <a:t>Realizzazione</a:t>
            </a:r>
            <a:r>
              <a:rPr lang="en-US" sz="1800" dirty="0" smtClean="0"/>
              <a:t> di </a:t>
            </a:r>
            <a:r>
              <a:rPr lang="en-US" sz="1800" dirty="0" err="1" smtClean="0"/>
              <a:t>matrice</a:t>
            </a:r>
            <a:r>
              <a:rPr lang="en-US" sz="1800" dirty="0" smtClean="0"/>
              <a:t> </a:t>
            </a:r>
            <a:r>
              <a:rPr lang="en-US" sz="1800" dirty="0" err="1" smtClean="0"/>
              <a:t>piccola</a:t>
            </a:r>
            <a:r>
              <a:rPr lang="en-US" sz="1800" dirty="0" smtClean="0"/>
              <a:t> con </a:t>
            </a:r>
            <a:r>
              <a:rPr lang="en-US" sz="1800" dirty="0" err="1" smtClean="0"/>
              <a:t>lettura</a:t>
            </a:r>
            <a:r>
              <a:rPr lang="en-US" sz="1800" dirty="0" smtClean="0"/>
              <a:t> </a:t>
            </a:r>
            <a:r>
              <a:rPr lang="en-US" sz="1800" dirty="0" err="1" smtClean="0"/>
              <a:t>sequenziale</a:t>
            </a:r>
            <a:r>
              <a:rPr lang="en-US" sz="1800" dirty="0" smtClean="0"/>
              <a:t> </a:t>
            </a:r>
            <a:r>
              <a:rPr lang="en-US" sz="1800" dirty="0" err="1" smtClean="0"/>
              <a:t>dei</a:t>
            </a:r>
            <a:r>
              <a:rPr lang="en-US" sz="1800" dirty="0" smtClean="0"/>
              <a:t> MP (16x16 pixel ?) </a:t>
            </a:r>
            <a:r>
              <a:rPr lang="en-US" sz="1800" dirty="0" err="1" smtClean="0"/>
              <a:t>su</a:t>
            </a:r>
            <a:r>
              <a:rPr lang="en-US" sz="1800" dirty="0" smtClean="0"/>
              <a:t> bus a 10 bit (8-9 bit per pixel, solo ADC info) </a:t>
            </a:r>
            <a:r>
              <a:rPr lang="en-US" sz="1800" dirty="0" err="1" smtClean="0"/>
              <a:t>relativamente</a:t>
            </a:r>
            <a:r>
              <a:rPr lang="en-US" sz="1800" dirty="0" smtClean="0"/>
              <a:t> </a:t>
            </a:r>
            <a:r>
              <a:rPr lang="en-US" sz="1800" dirty="0" err="1" smtClean="0"/>
              <a:t>veloce</a:t>
            </a:r>
            <a:r>
              <a:rPr lang="en-US" sz="1800" dirty="0"/>
              <a:t> </a:t>
            </a:r>
            <a:r>
              <a:rPr lang="en-US" sz="1800" dirty="0" smtClean="0"/>
              <a:t>(PI/PV/BG+??)</a:t>
            </a:r>
          </a:p>
          <a:p>
            <a:pPr lvl="2"/>
            <a:r>
              <a:rPr lang="en-US" sz="1800" dirty="0" smtClean="0"/>
              <a:t>256 pixel x 5 ns (clock 200 MHz) =1.28 us per MP</a:t>
            </a:r>
          </a:p>
          <a:p>
            <a:pPr lvl="2"/>
            <a:r>
              <a:rPr lang="en-US" sz="1800" dirty="0" smtClean="0"/>
              <a:t>La </a:t>
            </a:r>
            <a:r>
              <a:rPr lang="en-US" sz="1800" dirty="0" err="1" smtClean="0"/>
              <a:t>velocita</a:t>
            </a:r>
            <a:r>
              <a:rPr lang="en-US" sz="1800" dirty="0" smtClean="0"/>
              <a:t>’ di </a:t>
            </a:r>
            <a:r>
              <a:rPr lang="en-US" sz="1800" dirty="0" err="1" smtClean="0"/>
              <a:t>lettura</a:t>
            </a:r>
            <a:r>
              <a:rPr lang="en-US" sz="1800" dirty="0" smtClean="0"/>
              <a:t> del MP </a:t>
            </a:r>
            <a:r>
              <a:rPr lang="en-US" sz="1800" dirty="0" err="1" smtClean="0"/>
              <a:t>determina</a:t>
            </a:r>
            <a:r>
              <a:rPr lang="en-US" sz="1800" dirty="0" smtClean="0"/>
              <a:t> </a:t>
            </a:r>
            <a:r>
              <a:rPr lang="en-US" sz="1800" dirty="0" err="1" smtClean="0"/>
              <a:t>il</a:t>
            </a:r>
            <a:r>
              <a:rPr lang="en-US" sz="1800" dirty="0" smtClean="0"/>
              <a:t> max frame rate in continua </a:t>
            </a:r>
            <a:r>
              <a:rPr lang="en-US" sz="1800" dirty="0" err="1" smtClean="0"/>
              <a:t>sostenibile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err="1" smtClean="0"/>
              <a:t>Nella</a:t>
            </a:r>
            <a:r>
              <a:rPr lang="en-US" sz="1800" dirty="0" smtClean="0"/>
              <a:t> </a:t>
            </a:r>
            <a:r>
              <a:rPr lang="en-US" sz="1800" dirty="0" err="1" smtClean="0"/>
              <a:t>fase</a:t>
            </a:r>
            <a:r>
              <a:rPr lang="en-US" sz="1800" dirty="0" smtClean="0"/>
              <a:t> </a:t>
            </a:r>
            <a:r>
              <a:rPr lang="en-US" sz="1800" dirty="0" err="1" smtClean="0"/>
              <a:t>successiva</a:t>
            </a:r>
            <a:r>
              <a:rPr lang="en-US" sz="1800" dirty="0" smtClean="0"/>
              <a:t> </a:t>
            </a:r>
            <a:r>
              <a:rPr lang="en-US" sz="1800" dirty="0" err="1" smtClean="0"/>
              <a:t>viene</a:t>
            </a:r>
            <a:r>
              <a:rPr lang="en-US" sz="1800" dirty="0" smtClean="0"/>
              <a:t> </a:t>
            </a:r>
            <a:r>
              <a:rPr lang="en-US" sz="1800" dirty="0" err="1" smtClean="0"/>
              <a:t>realizzato</a:t>
            </a:r>
            <a:r>
              <a:rPr lang="en-US" sz="1800" dirty="0" smtClean="0"/>
              <a:t> un chip con 2 layer CMOS in cui </a:t>
            </a:r>
            <a:r>
              <a:rPr lang="en-US" sz="1800" dirty="0" err="1" smtClean="0"/>
              <a:t>l’interconnessione</a:t>
            </a:r>
            <a:r>
              <a:rPr lang="en-US" sz="1800" dirty="0" smtClean="0"/>
              <a:t> </a:t>
            </a:r>
            <a:r>
              <a:rPr lang="en-US" sz="1800" dirty="0" err="1" smtClean="0"/>
              <a:t>tra</a:t>
            </a:r>
            <a:r>
              <a:rPr lang="en-US" sz="1800" dirty="0" smtClean="0"/>
              <a:t> I 2 layer </a:t>
            </a:r>
            <a:r>
              <a:rPr lang="en-US" sz="1800" dirty="0" err="1" smtClean="0"/>
              <a:t>avviene</a:t>
            </a:r>
            <a:r>
              <a:rPr lang="en-US" sz="1800" dirty="0" smtClean="0"/>
              <a:t> per MP.</a:t>
            </a:r>
          </a:p>
          <a:p>
            <a:pPr lvl="1"/>
            <a:r>
              <a:rPr lang="en-US" sz="1800" dirty="0" smtClean="0"/>
              <a:t>Pitch pixel 100x100 um o </a:t>
            </a:r>
            <a:r>
              <a:rPr lang="en-US" sz="1800" dirty="0" err="1" smtClean="0"/>
              <a:t>inferiore</a:t>
            </a:r>
            <a:r>
              <a:rPr lang="en-US" sz="1800" dirty="0" smtClean="0"/>
              <a:t> se </a:t>
            </a:r>
            <a:r>
              <a:rPr lang="en-US" sz="1800" dirty="0" err="1" smtClean="0"/>
              <a:t>possibile</a:t>
            </a:r>
            <a:endParaRPr lang="en-US" sz="1800" dirty="0" smtClean="0"/>
          </a:p>
          <a:p>
            <a:pPr lvl="2"/>
            <a:r>
              <a:rPr lang="en-US" sz="1400" dirty="0" smtClean="0"/>
              <a:t>Da </a:t>
            </a:r>
            <a:r>
              <a:rPr lang="en-US" sz="1400" dirty="0" err="1" smtClean="0"/>
              <a:t>studi</a:t>
            </a:r>
            <a:r>
              <a:rPr lang="en-US" sz="1400" dirty="0" smtClean="0"/>
              <a:t> </a:t>
            </a:r>
            <a:r>
              <a:rPr lang="en-US" sz="1400" dirty="0" err="1" smtClean="0"/>
              <a:t>fatti</a:t>
            </a:r>
            <a:r>
              <a:rPr lang="en-US" sz="1400" dirty="0" smtClean="0"/>
              <a:t> per XFEL </a:t>
            </a:r>
            <a:r>
              <a:rPr lang="en-US" sz="1400" dirty="0" err="1" smtClean="0"/>
              <a:t>sembra</a:t>
            </a:r>
            <a:r>
              <a:rPr lang="en-US" sz="1400" dirty="0" smtClean="0"/>
              <a:t> </a:t>
            </a:r>
            <a:r>
              <a:rPr lang="en-US" sz="1400" dirty="0" err="1" smtClean="0"/>
              <a:t>che</a:t>
            </a:r>
            <a:r>
              <a:rPr lang="en-US" sz="1400" dirty="0" smtClean="0"/>
              <a:t> al di sotto di 100 um ci </a:t>
            </a:r>
            <a:r>
              <a:rPr lang="en-US" sz="1400" dirty="0" err="1" smtClean="0"/>
              <a:t>siano</a:t>
            </a:r>
            <a:r>
              <a:rPr lang="en-US" sz="1400" dirty="0" smtClean="0"/>
              <a:t> </a:t>
            </a:r>
            <a:r>
              <a:rPr lang="en-US" sz="1400" dirty="0" err="1" smtClean="0"/>
              <a:t>effetti</a:t>
            </a:r>
            <a:r>
              <a:rPr lang="en-US" sz="1400" dirty="0" smtClean="0"/>
              <a:t> di </a:t>
            </a:r>
            <a:r>
              <a:rPr lang="en-US" sz="1400" dirty="0" err="1" smtClean="0"/>
              <a:t>degradazione</a:t>
            </a:r>
            <a:r>
              <a:rPr lang="en-US" sz="1400" dirty="0" smtClean="0"/>
              <a:t> </a:t>
            </a:r>
            <a:r>
              <a:rPr lang="en-US" sz="1400" dirty="0" err="1" smtClean="0"/>
              <a:t>della</a:t>
            </a:r>
            <a:r>
              <a:rPr lang="en-US" sz="1400" dirty="0" smtClean="0"/>
              <a:t> </a:t>
            </a:r>
            <a:r>
              <a:rPr lang="en-US" sz="1400" dirty="0" err="1" smtClean="0"/>
              <a:t>risoluzione</a:t>
            </a:r>
            <a:r>
              <a:rPr lang="en-US" sz="1400" dirty="0" smtClean="0"/>
              <a:t> </a:t>
            </a:r>
            <a:r>
              <a:rPr lang="en-US" sz="1400" dirty="0" err="1" smtClean="0"/>
              <a:t>spaziale</a:t>
            </a:r>
            <a:r>
              <a:rPr lang="en-US" sz="1400" dirty="0" smtClean="0"/>
              <a:t> </a:t>
            </a:r>
            <a:r>
              <a:rPr lang="en-US" sz="1400" dirty="0" err="1" smtClean="0"/>
              <a:t>legati</a:t>
            </a:r>
            <a:r>
              <a:rPr lang="en-US" sz="1400" dirty="0" smtClean="0"/>
              <a:t> al plasma effect (</a:t>
            </a:r>
            <a:r>
              <a:rPr lang="en-US" sz="1400" dirty="0" err="1" smtClean="0"/>
              <a:t>elevatissima</a:t>
            </a:r>
            <a:r>
              <a:rPr lang="en-US" sz="1400" dirty="0" smtClean="0"/>
              <a:t> </a:t>
            </a:r>
            <a:r>
              <a:rPr lang="en-US" sz="1400" dirty="0" err="1" smtClean="0"/>
              <a:t>densita</a:t>
            </a:r>
            <a:r>
              <a:rPr lang="en-US" sz="1400" dirty="0" smtClean="0"/>
              <a:t>’ di </a:t>
            </a:r>
            <a:r>
              <a:rPr lang="en-US" sz="1400" dirty="0" err="1" smtClean="0"/>
              <a:t>carica</a:t>
            </a:r>
            <a:r>
              <a:rPr lang="en-US" sz="1400" dirty="0" smtClean="0"/>
              <a:t> </a:t>
            </a:r>
            <a:r>
              <a:rPr lang="en-US" sz="1400" dirty="0" err="1" smtClean="0"/>
              <a:t>prodotta</a:t>
            </a:r>
            <a:r>
              <a:rPr lang="en-US" sz="1400" dirty="0" smtClean="0"/>
              <a:t> </a:t>
            </a:r>
            <a:r>
              <a:rPr lang="en-US" sz="1400" dirty="0" err="1" smtClean="0"/>
              <a:t>dai</a:t>
            </a:r>
            <a:r>
              <a:rPr lang="en-US" sz="1400" dirty="0" smtClean="0"/>
              <a:t> </a:t>
            </a:r>
            <a:r>
              <a:rPr lang="en-US" sz="1400" dirty="0" err="1" smtClean="0"/>
              <a:t>fotoni</a:t>
            </a:r>
            <a:r>
              <a:rPr lang="en-US" sz="1400" dirty="0" smtClean="0"/>
              <a:t> </a:t>
            </a:r>
            <a:r>
              <a:rPr lang="en-US" sz="1400" dirty="0" err="1" smtClean="0"/>
              <a:t>incidenti</a:t>
            </a:r>
            <a:r>
              <a:rPr lang="en-US" sz="1400" dirty="0" smtClean="0"/>
              <a:t> influenza la </a:t>
            </a:r>
            <a:r>
              <a:rPr lang="en-US" sz="1400" dirty="0" err="1" smtClean="0"/>
              <a:t>raccolta</a:t>
            </a:r>
            <a:r>
              <a:rPr lang="en-US" sz="1400" dirty="0" smtClean="0"/>
              <a:t> di </a:t>
            </a:r>
            <a:r>
              <a:rPr lang="en-US" sz="1400" dirty="0" err="1" smtClean="0"/>
              <a:t>carica</a:t>
            </a:r>
            <a:r>
              <a:rPr lang="en-US" sz="1400" dirty="0" smtClean="0"/>
              <a:t> </a:t>
            </a:r>
            <a:r>
              <a:rPr lang="en-US" sz="1400" dirty="0" err="1" smtClean="0"/>
              <a:t>nel</a:t>
            </a:r>
            <a:r>
              <a:rPr lang="en-US" sz="1400" dirty="0" smtClean="0"/>
              <a:t> </a:t>
            </a:r>
            <a:r>
              <a:rPr lang="en-US" sz="1400" dirty="0" err="1" smtClean="0"/>
              <a:t>sensore</a:t>
            </a:r>
            <a:r>
              <a:rPr lang="en-US" sz="1400" dirty="0" smtClean="0"/>
              <a:t>, spread </a:t>
            </a:r>
            <a:r>
              <a:rPr lang="en-US" sz="1400" dirty="0" err="1" smtClean="0"/>
              <a:t>laterale</a:t>
            </a:r>
            <a:r>
              <a:rPr lang="en-US" sz="1400" dirty="0" smtClean="0"/>
              <a:t>, tempi di </a:t>
            </a:r>
            <a:r>
              <a:rPr lang="en-US" sz="1400" dirty="0" err="1" smtClean="0"/>
              <a:t>raccolta</a:t>
            </a:r>
            <a:r>
              <a:rPr lang="en-US" sz="1400" dirty="0" smtClean="0"/>
              <a:t>…</a:t>
            </a:r>
          </a:p>
          <a:p>
            <a:pPr lvl="2"/>
            <a:r>
              <a:rPr lang="en-US" sz="1400" dirty="0" smtClean="0"/>
              <a:t>Impact </a:t>
            </a:r>
            <a:r>
              <a:rPr lang="en-US" sz="1400" dirty="0"/>
              <a:t>of plasma effects on the performance of silicon sensors at an X-ray </a:t>
            </a:r>
            <a:r>
              <a:rPr lang="en-US" sz="1400" dirty="0" smtClean="0"/>
              <a:t>FEL  </a:t>
            </a:r>
          </a:p>
          <a:p>
            <a:pPr lvl="2"/>
            <a:r>
              <a:rPr lang="en-US" sz="1400" dirty="0" smtClean="0"/>
              <a:t>Becker </a:t>
            </a:r>
            <a:r>
              <a:rPr lang="en-US" sz="1400" dirty="0"/>
              <a:t>J et </a:t>
            </a:r>
            <a:r>
              <a:rPr lang="en-US" sz="1400" dirty="0" err="1"/>
              <a:t>al.G</a:t>
            </a:r>
            <a:r>
              <a:rPr lang="en-US" sz="1400" dirty="0"/>
              <a:t> 2010 </a:t>
            </a:r>
            <a:r>
              <a:rPr lang="en-US" sz="1400" i="1" dirty="0" err="1"/>
              <a:t>Nucl</a:t>
            </a:r>
            <a:r>
              <a:rPr lang="en-US" sz="1400" i="1" dirty="0"/>
              <a:t>. Instr. and Meth. in Phys. Res. </a:t>
            </a:r>
            <a:r>
              <a:rPr lang="en-US" sz="1400" b="1" dirty="0"/>
              <a:t>A615 </a:t>
            </a:r>
            <a:r>
              <a:rPr lang="en-US" sz="1400" dirty="0"/>
              <a:t>230</a:t>
            </a:r>
            <a:r>
              <a:rPr lang="en-US" sz="1400" dirty="0" smtClean="0"/>
              <a:t>–6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737284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PIXFEL: </a:t>
            </a:r>
            <a:r>
              <a:rPr lang="en-US" dirty="0" err="1" smtClean="0"/>
              <a:t>fase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2700"/>
            <a:ext cx="8229600" cy="5219700"/>
          </a:xfrm>
        </p:spPr>
        <p:txBody>
          <a:bodyPr>
            <a:noAutofit/>
          </a:bodyPr>
          <a:lstStyle/>
          <a:p>
            <a:pPr marL="628650" indent="-514350">
              <a:buFont typeface="+mj-lt"/>
              <a:buAutoNum type="arabicPeriod" startAt="3"/>
            </a:pPr>
            <a:r>
              <a:rPr lang="en-US" sz="2000" dirty="0" err="1" smtClean="0"/>
              <a:t>Sensore</a:t>
            </a:r>
            <a:r>
              <a:rPr lang="en-US" sz="2000" dirty="0" smtClean="0"/>
              <a:t> ad </a:t>
            </a:r>
            <a:r>
              <a:rPr lang="en-US" sz="2000" dirty="0" err="1" smtClean="0"/>
              <a:t>alta</a:t>
            </a:r>
            <a:r>
              <a:rPr lang="en-US" sz="2000" dirty="0" smtClean="0"/>
              <a:t> </a:t>
            </a:r>
            <a:r>
              <a:rPr lang="en-US" sz="2000" dirty="0" err="1" smtClean="0"/>
              <a:t>resistivita</a:t>
            </a:r>
            <a:r>
              <a:rPr lang="en-US" sz="2000" dirty="0" smtClean="0"/>
              <a:t>’ da </a:t>
            </a:r>
            <a:r>
              <a:rPr lang="en-US" sz="2000" dirty="0" err="1" smtClean="0"/>
              <a:t>ottimizzare</a:t>
            </a:r>
            <a:r>
              <a:rPr lang="en-US" sz="2000" dirty="0" smtClean="0"/>
              <a:t> (TS?/TN?)</a:t>
            </a:r>
          </a:p>
          <a:p>
            <a:pPr marL="971550" lvl="1" indent="-457200"/>
            <a:r>
              <a:rPr lang="en-US" sz="1800" dirty="0" err="1" smtClean="0"/>
              <a:t>Possiamo</a:t>
            </a:r>
            <a:r>
              <a:rPr lang="en-US" sz="1800" dirty="0" smtClean="0"/>
              <a:t> </a:t>
            </a:r>
            <a:r>
              <a:rPr lang="en-US" sz="1800" dirty="0" err="1" smtClean="0"/>
              <a:t>usare</a:t>
            </a:r>
            <a:r>
              <a:rPr lang="en-US" sz="1800" dirty="0" smtClean="0"/>
              <a:t> in </a:t>
            </a:r>
            <a:r>
              <a:rPr lang="en-US" sz="1800" dirty="0" err="1" smtClean="0"/>
              <a:t>una</a:t>
            </a:r>
            <a:r>
              <a:rPr lang="en-US" sz="1800" dirty="0" smtClean="0"/>
              <a:t> prima </a:t>
            </a:r>
            <a:r>
              <a:rPr lang="en-US" sz="1800" dirty="0" err="1" smtClean="0"/>
              <a:t>fase</a:t>
            </a:r>
            <a:r>
              <a:rPr lang="en-US" sz="1800" dirty="0" smtClean="0"/>
              <a:t> le </a:t>
            </a:r>
            <a:r>
              <a:rPr lang="en-US" sz="1800" dirty="0" err="1" smtClean="0"/>
              <a:t>matrici</a:t>
            </a:r>
            <a:r>
              <a:rPr lang="en-US" sz="1800" dirty="0" smtClean="0"/>
              <a:t> </a:t>
            </a:r>
            <a:r>
              <a:rPr lang="en-US" sz="1800" dirty="0" err="1" smtClean="0"/>
              <a:t>che</a:t>
            </a:r>
            <a:r>
              <a:rPr lang="en-US" sz="1800" dirty="0" smtClean="0"/>
              <a:t> </a:t>
            </a:r>
            <a:r>
              <a:rPr lang="en-US" sz="1800" dirty="0" err="1" smtClean="0"/>
              <a:t>abbiamo</a:t>
            </a:r>
            <a:r>
              <a:rPr lang="en-US" sz="1800" dirty="0" smtClean="0"/>
              <a:t> </a:t>
            </a:r>
            <a:r>
              <a:rPr lang="en-US" sz="1800" dirty="0" err="1" smtClean="0"/>
              <a:t>gia</a:t>
            </a:r>
            <a:r>
              <a:rPr lang="en-US" sz="1800" dirty="0" smtClean="0"/>
              <a:t>’ </a:t>
            </a:r>
            <a:r>
              <a:rPr lang="en-US" sz="1800" dirty="0" err="1" smtClean="0"/>
              <a:t>prodotto</a:t>
            </a:r>
            <a:r>
              <a:rPr lang="en-US" sz="1800" dirty="0" smtClean="0"/>
              <a:t> per VIPIX (</a:t>
            </a:r>
            <a:r>
              <a:rPr lang="en-US" sz="1800" dirty="0" err="1" smtClean="0"/>
              <a:t>passo</a:t>
            </a:r>
            <a:r>
              <a:rPr lang="en-US" sz="1800" dirty="0" smtClean="0"/>
              <a:t> 50x50 um)??</a:t>
            </a:r>
          </a:p>
          <a:p>
            <a:pPr marL="628650" indent="-514350">
              <a:buFont typeface="+mj-lt"/>
              <a:buAutoNum type="arabicPeriod" startAt="4"/>
            </a:pPr>
            <a:r>
              <a:rPr lang="en-US" sz="2000" dirty="0" err="1" smtClean="0"/>
              <a:t>Interconnessione</a:t>
            </a:r>
            <a:r>
              <a:rPr lang="en-US" sz="2000" dirty="0" smtClean="0"/>
              <a:t> del </a:t>
            </a:r>
            <a:r>
              <a:rPr lang="en-US" sz="2000" dirty="0" err="1" smtClean="0"/>
              <a:t>sensore</a:t>
            </a:r>
            <a:r>
              <a:rPr lang="en-US" sz="2000" dirty="0" smtClean="0"/>
              <a:t> al chip di Front-end e test in lab con </a:t>
            </a:r>
            <a:r>
              <a:rPr lang="en-US" sz="2000" dirty="0" err="1" smtClean="0"/>
              <a:t>sorgenti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bassa</a:t>
            </a:r>
            <a:r>
              <a:rPr lang="en-US" sz="2000" dirty="0" smtClean="0"/>
              <a:t> </a:t>
            </a:r>
            <a:r>
              <a:rPr lang="en-US" sz="2000" dirty="0" err="1" smtClean="0"/>
              <a:t>carica</a:t>
            </a:r>
            <a:r>
              <a:rPr lang="en-US" sz="2000" dirty="0" smtClean="0"/>
              <a:t>), laser per </a:t>
            </a:r>
            <a:r>
              <a:rPr lang="en-US" sz="2000" dirty="0" err="1" smtClean="0"/>
              <a:t>testare</a:t>
            </a:r>
            <a:r>
              <a:rPr lang="en-US" sz="2000" dirty="0" smtClean="0"/>
              <a:t> la </a:t>
            </a:r>
            <a:r>
              <a:rPr lang="en-US" sz="2000" dirty="0" err="1" smtClean="0"/>
              <a:t>risposta</a:t>
            </a:r>
            <a:r>
              <a:rPr lang="en-US" sz="2000" dirty="0" smtClean="0"/>
              <a:t> </a:t>
            </a:r>
            <a:r>
              <a:rPr lang="en-US" sz="2000" dirty="0" err="1" smtClean="0"/>
              <a:t>dell’analogico</a:t>
            </a:r>
            <a:r>
              <a:rPr lang="en-US" sz="2000" dirty="0" smtClean="0"/>
              <a:t> ad elevate </a:t>
            </a:r>
            <a:r>
              <a:rPr lang="en-US" sz="2000" dirty="0" err="1" smtClean="0"/>
              <a:t>cariche</a:t>
            </a:r>
            <a:r>
              <a:rPr lang="en-US" sz="2000" dirty="0" smtClean="0"/>
              <a:t> </a:t>
            </a:r>
            <a:r>
              <a:rPr lang="en-US" sz="2000" dirty="0" err="1" smtClean="0"/>
              <a:t>rilasciate</a:t>
            </a:r>
            <a:r>
              <a:rPr lang="en-US" sz="2000" dirty="0" smtClean="0"/>
              <a:t>. (PI/PV/BG) Con </a:t>
            </a:r>
            <a:r>
              <a:rPr lang="en-US" sz="2000" dirty="0" err="1" smtClean="0"/>
              <a:t>raggi</a:t>
            </a:r>
            <a:r>
              <a:rPr lang="en-US" sz="2000" dirty="0" smtClean="0"/>
              <a:t> X????</a:t>
            </a:r>
          </a:p>
          <a:p>
            <a:pPr marL="628650" indent="-514350">
              <a:buFont typeface="+mj-lt"/>
              <a:buAutoNum type="arabicPeriod" startAt="4"/>
            </a:pPr>
            <a:r>
              <a:rPr lang="en-US" sz="2000" dirty="0" smtClean="0"/>
              <a:t>DAQ per </a:t>
            </a:r>
            <a:r>
              <a:rPr lang="en-US" sz="2000" dirty="0" err="1" smtClean="0"/>
              <a:t>lettura</a:t>
            </a:r>
            <a:r>
              <a:rPr lang="en-US" sz="2000" dirty="0" smtClean="0"/>
              <a:t> </a:t>
            </a:r>
            <a:r>
              <a:rPr lang="en-US" sz="2000" dirty="0" err="1" smtClean="0"/>
              <a:t>sequenziale</a:t>
            </a:r>
            <a:r>
              <a:rPr lang="en-US" sz="2000" dirty="0" smtClean="0"/>
              <a:t> del primo layer del front-end</a:t>
            </a:r>
          </a:p>
          <a:p>
            <a:pPr marL="0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111143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0262"/>
          </a:xfrm>
        </p:spPr>
        <p:txBody>
          <a:bodyPr/>
          <a:lstStyle/>
          <a:p>
            <a:r>
              <a:rPr lang="en-US" dirty="0" smtClean="0"/>
              <a:t>PIXFEL: </a:t>
            </a:r>
            <a:r>
              <a:rPr lang="en-US" dirty="0" err="1" smtClean="0"/>
              <a:t>fase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600"/>
            <a:ext cx="8293100" cy="55245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 smtClean="0"/>
              <a:t>Sviluppo</a:t>
            </a:r>
            <a:r>
              <a:rPr lang="en-US" sz="2000" dirty="0" smtClean="0"/>
              <a:t> di chip </a:t>
            </a:r>
            <a:r>
              <a:rPr lang="en-US" sz="2000" dirty="0" err="1" smtClean="0"/>
              <a:t>su</a:t>
            </a:r>
            <a:r>
              <a:rPr lang="en-US" sz="2000" dirty="0" smtClean="0"/>
              <a:t> 2 layer CMOS (</a:t>
            </a:r>
            <a:r>
              <a:rPr lang="en-US" sz="2000" dirty="0" err="1" smtClean="0"/>
              <a:t>interconnesione</a:t>
            </a:r>
            <a:r>
              <a:rPr lang="en-US" sz="2000" dirty="0" smtClean="0"/>
              <a:t> </a:t>
            </a:r>
            <a:r>
              <a:rPr lang="en-US" sz="2000" dirty="0" err="1" smtClean="0"/>
              <a:t>verticale</a:t>
            </a:r>
            <a:r>
              <a:rPr lang="en-US" sz="2000" dirty="0" smtClean="0"/>
              <a:t> o TSV a pitch </a:t>
            </a:r>
            <a:r>
              <a:rPr lang="en-US" sz="2000" dirty="0" err="1" smtClean="0"/>
              <a:t>maggiore</a:t>
            </a:r>
            <a:r>
              <a:rPr lang="en-US" sz="2000" dirty="0" smtClean="0"/>
              <a:t>)</a:t>
            </a:r>
          </a:p>
          <a:p>
            <a:r>
              <a:rPr lang="en-US" sz="1800" dirty="0" smtClean="0"/>
              <a:t>Primo layer </a:t>
            </a:r>
            <a:r>
              <a:rPr lang="en-US" sz="1800" dirty="0" err="1" smtClean="0"/>
              <a:t>basato</a:t>
            </a:r>
            <a:r>
              <a:rPr lang="en-US" sz="1800" dirty="0" smtClean="0"/>
              <a:t> sui </a:t>
            </a:r>
            <a:r>
              <a:rPr lang="en-US" sz="1800" dirty="0" err="1" smtClean="0"/>
              <a:t>MacroPixel</a:t>
            </a:r>
            <a:r>
              <a:rPr lang="en-US" sz="1800" dirty="0" smtClean="0"/>
              <a:t> </a:t>
            </a:r>
            <a:r>
              <a:rPr lang="en-US" sz="1800" dirty="0" err="1" smtClean="0"/>
              <a:t>sviluppati</a:t>
            </a:r>
            <a:r>
              <a:rPr lang="en-US" sz="1800" dirty="0" smtClean="0"/>
              <a:t> in prima </a:t>
            </a:r>
            <a:r>
              <a:rPr lang="en-US" sz="1800" dirty="0" err="1" smtClean="0"/>
              <a:t>fase</a:t>
            </a:r>
            <a:r>
              <a:rPr lang="en-US" sz="1800" dirty="0" smtClean="0"/>
              <a:t> (</a:t>
            </a:r>
            <a:r>
              <a:rPr lang="en-US" sz="1800" dirty="0" err="1" smtClean="0"/>
              <a:t>analogico</a:t>
            </a:r>
            <a:r>
              <a:rPr lang="en-US" sz="1800" dirty="0" smtClean="0"/>
              <a:t>, con </a:t>
            </a:r>
            <a:r>
              <a:rPr lang="en-US" sz="1800" dirty="0" err="1" smtClean="0"/>
              <a:t>uscita</a:t>
            </a:r>
            <a:r>
              <a:rPr lang="en-US" sz="1800" dirty="0" smtClean="0"/>
              <a:t> ADC </a:t>
            </a:r>
            <a:r>
              <a:rPr lang="en-US" sz="1800" dirty="0" err="1" smtClean="0"/>
              <a:t>sequenziale</a:t>
            </a:r>
            <a:r>
              <a:rPr lang="en-US" sz="1800" dirty="0" smtClean="0"/>
              <a:t> </a:t>
            </a:r>
            <a:r>
              <a:rPr lang="en-US" sz="1800" dirty="0" err="1" smtClean="0"/>
              <a:t>veloce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bus 10 bit)</a:t>
            </a:r>
          </a:p>
          <a:p>
            <a:r>
              <a:rPr lang="en-US" sz="1800" dirty="0" smtClean="0"/>
              <a:t>Secondo layer chip </a:t>
            </a:r>
            <a:r>
              <a:rPr lang="en-US" sz="1800" dirty="0" err="1" smtClean="0"/>
              <a:t>digitale</a:t>
            </a:r>
            <a:r>
              <a:rPr lang="en-US" sz="1800" dirty="0"/>
              <a:t> </a:t>
            </a:r>
            <a:r>
              <a:rPr lang="en-US" sz="1800" dirty="0" smtClean="0"/>
              <a:t>(130 nm o 65 nm) </a:t>
            </a:r>
            <a:r>
              <a:rPr lang="en-US" sz="1800" dirty="0" err="1" smtClean="0"/>
              <a:t>associato</a:t>
            </a:r>
            <a:r>
              <a:rPr lang="en-US" sz="1800" dirty="0" smtClean="0"/>
              <a:t> a n MP.</a:t>
            </a:r>
          </a:p>
          <a:p>
            <a:pPr lvl="1"/>
            <a:r>
              <a:rPr lang="en-US" sz="1600" dirty="0" err="1"/>
              <a:t>Connessione</a:t>
            </a:r>
            <a:r>
              <a:rPr lang="en-US" sz="1600" dirty="0"/>
              <a:t> di </a:t>
            </a:r>
            <a:r>
              <a:rPr lang="en-US" sz="1600" dirty="0" err="1"/>
              <a:t>ogni</a:t>
            </a:r>
            <a:r>
              <a:rPr lang="en-US" sz="1600" dirty="0"/>
              <a:t> </a:t>
            </a:r>
            <a:r>
              <a:rPr lang="en-US" sz="1600" dirty="0" smtClean="0"/>
              <a:t>MP dal layer 1 al layer 2 con TSV </a:t>
            </a:r>
            <a:r>
              <a:rPr lang="en-US" sz="1600" dirty="0" err="1" smtClean="0"/>
              <a:t>possibile</a:t>
            </a:r>
            <a:r>
              <a:rPr lang="en-US" sz="1600" dirty="0" smtClean="0"/>
              <a:t>? (10 bit </a:t>
            </a:r>
            <a:r>
              <a:rPr lang="en-US" sz="1600" dirty="0" err="1" smtClean="0"/>
              <a:t>su</a:t>
            </a:r>
            <a:r>
              <a:rPr lang="en-US" sz="1600" dirty="0" smtClean="0"/>
              <a:t> MP 16x16 con </a:t>
            </a:r>
            <a:r>
              <a:rPr lang="en-US" sz="1600" dirty="0" err="1" smtClean="0"/>
              <a:t>passo</a:t>
            </a:r>
            <a:r>
              <a:rPr lang="en-US" sz="1600" dirty="0" smtClean="0"/>
              <a:t> 100 um)</a:t>
            </a:r>
          </a:p>
          <a:p>
            <a:pPr lvl="1"/>
            <a:r>
              <a:rPr lang="en-US" sz="1600" dirty="0" err="1" smtClean="0"/>
              <a:t>Riceve</a:t>
            </a:r>
            <a:r>
              <a:rPr lang="en-US" sz="1600" dirty="0" smtClean="0"/>
              <a:t> </a:t>
            </a:r>
            <a:r>
              <a:rPr lang="en-US" sz="1600" dirty="0" err="1" smtClean="0"/>
              <a:t>il</a:t>
            </a:r>
            <a:r>
              <a:rPr lang="en-US" sz="1600" dirty="0" smtClean="0"/>
              <a:t> bus di 10 bit da </a:t>
            </a:r>
            <a:r>
              <a:rPr lang="en-US" sz="1600" dirty="0" err="1" smtClean="0"/>
              <a:t>ogni</a:t>
            </a:r>
            <a:r>
              <a:rPr lang="en-US" sz="1600" dirty="0" smtClean="0"/>
              <a:t> MP </a:t>
            </a:r>
            <a:r>
              <a:rPr lang="en-US" sz="1600" dirty="0" smtClean="0">
                <a:solidFill>
                  <a:srgbClr val="008000"/>
                </a:solidFill>
              </a:rPr>
              <a:t>e a </a:t>
            </a:r>
            <a:r>
              <a:rPr lang="en-US" sz="1600" dirty="0" err="1" smtClean="0">
                <a:solidFill>
                  <a:srgbClr val="008000"/>
                </a:solidFill>
              </a:rPr>
              <a:t>seconda</a:t>
            </a:r>
            <a:r>
              <a:rPr lang="en-US" sz="1600" dirty="0" smtClean="0">
                <a:solidFill>
                  <a:srgbClr val="008000"/>
                </a:solidFill>
              </a:rPr>
              <a:t> di come ci </a:t>
            </a:r>
            <a:r>
              <a:rPr lang="en-US" sz="1600" dirty="0" err="1" smtClean="0">
                <a:solidFill>
                  <a:srgbClr val="008000"/>
                </a:solidFill>
              </a:rPr>
              <a:t>orientiamo</a:t>
            </a:r>
            <a:r>
              <a:rPr lang="en-US" sz="1600" dirty="0" smtClean="0">
                <a:solidFill>
                  <a:srgbClr val="008000"/>
                </a:solidFill>
              </a:rPr>
              <a:t> </a:t>
            </a:r>
            <a:r>
              <a:rPr lang="en-US" sz="1600" dirty="0" err="1" smtClean="0"/>
              <a:t>fa</a:t>
            </a:r>
            <a:r>
              <a:rPr lang="en-US" sz="1600" dirty="0" smtClean="0"/>
              <a:t> </a:t>
            </a:r>
            <a:r>
              <a:rPr lang="en-US" sz="1600" dirty="0" err="1" smtClean="0"/>
              <a:t>una</a:t>
            </a:r>
            <a:r>
              <a:rPr lang="en-US" sz="1600" dirty="0" smtClean="0"/>
              <a:t> </a:t>
            </a:r>
            <a:r>
              <a:rPr lang="en-US" sz="1600" dirty="0" err="1" smtClean="0"/>
              <a:t>delle</a:t>
            </a:r>
            <a:r>
              <a:rPr lang="en-US" sz="1600" dirty="0" smtClean="0"/>
              <a:t> due </a:t>
            </a:r>
            <a:r>
              <a:rPr lang="en-US" sz="1600" dirty="0" err="1" smtClean="0"/>
              <a:t>operazioni</a:t>
            </a:r>
            <a:r>
              <a:rPr lang="en-US" sz="1600" dirty="0" smtClean="0"/>
              <a:t>: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sz="1600" dirty="0" err="1" smtClean="0"/>
              <a:t>Immagazzina</a:t>
            </a:r>
            <a:r>
              <a:rPr lang="en-US" sz="1600" dirty="0" smtClean="0"/>
              <a:t> N frame </a:t>
            </a:r>
            <a:r>
              <a:rPr lang="en-US" sz="1600" dirty="0" err="1" smtClean="0"/>
              <a:t>nel</a:t>
            </a:r>
            <a:r>
              <a:rPr lang="en-US" sz="1600" dirty="0" smtClean="0"/>
              <a:t> MP per </a:t>
            </a:r>
            <a:r>
              <a:rPr lang="en-US" sz="1600" dirty="0" err="1" smtClean="0"/>
              <a:t>leggerli</a:t>
            </a:r>
            <a:r>
              <a:rPr lang="en-US" sz="1600" dirty="0" smtClean="0"/>
              <a:t> </a:t>
            </a:r>
            <a:r>
              <a:rPr lang="en-US" sz="1600" dirty="0" err="1" smtClean="0"/>
              <a:t>successivamente</a:t>
            </a:r>
            <a:r>
              <a:rPr lang="en-US" sz="1600" dirty="0" smtClean="0"/>
              <a:t> (</a:t>
            </a:r>
            <a:r>
              <a:rPr lang="en-US" sz="1600" dirty="0" err="1" smtClean="0"/>
              <a:t>matrice</a:t>
            </a:r>
            <a:r>
              <a:rPr lang="en-US" sz="1600" dirty="0" smtClean="0"/>
              <a:t> e’ </a:t>
            </a:r>
            <a:r>
              <a:rPr lang="en-US" sz="1600" dirty="0" err="1" smtClean="0"/>
              <a:t>attiva</a:t>
            </a:r>
            <a:r>
              <a:rPr lang="en-US" sz="1600" dirty="0" smtClean="0"/>
              <a:t> con un </a:t>
            </a:r>
            <a:r>
              <a:rPr lang="en-US" sz="1600" dirty="0" err="1" smtClean="0"/>
              <a:t>certo</a:t>
            </a:r>
            <a:r>
              <a:rPr lang="en-US" sz="1600" dirty="0" smtClean="0"/>
              <a:t> duty cycle). </a:t>
            </a:r>
            <a:r>
              <a:rPr lang="en-US" sz="1600" dirty="0" err="1" smtClean="0"/>
              <a:t>Puo</a:t>
            </a:r>
            <a:r>
              <a:rPr lang="en-US" sz="1600" dirty="0" smtClean="0"/>
              <a:t>’ </a:t>
            </a:r>
            <a:r>
              <a:rPr lang="en-US" sz="1600" dirty="0" err="1" smtClean="0"/>
              <a:t>essere</a:t>
            </a:r>
            <a:r>
              <a:rPr lang="en-US" sz="1600" dirty="0" smtClean="0"/>
              <a:t> </a:t>
            </a:r>
            <a:r>
              <a:rPr lang="en-US" sz="1600" dirty="0" err="1" smtClean="0"/>
              <a:t>adatta</a:t>
            </a:r>
            <a:r>
              <a:rPr lang="en-US" sz="1600" dirty="0" smtClean="0"/>
              <a:t> per </a:t>
            </a:r>
            <a:r>
              <a:rPr lang="en-US" sz="1600" dirty="0" err="1" smtClean="0"/>
              <a:t>misure</a:t>
            </a:r>
            <a:r>
              <a:rPr lang="en-US" sz="1600" dirty="0" smtClean="0"/>
              <a:t> in cui e’ </a:t>
            </a:r>
            <a:r>
              <a:rPr lang="en-US" sz="1600" dirty="0" err="1" smtClean="0"/>
              <a:t>importante</a:t>
            </a:r>
            <a:r>
              <a:rPr lang="en-US" sz="1600" dirty="0" smtClean="0"/>
              <a:t> </a:t>
            </a:r>
            <a:r>
              <a:rPr lang="en-US" sz="1600" dirty="0" err="1" smtClean="0"/>
              <a:t>storare</a:t>
            </a:r>
            <a:r>
              <a:rPr lang="en-US" sz="1600" dirty="0" smtClean="0"/>
              <a:t> frame </a:t>
            </a:r>
            <a:r>
              <a:rPr lang="en-US" sz="1600" dirty="0" err="1" smtClean="0"/>
              <a:t>successivi</a:t>
            </a:r>
            <a:r>
              <a:rPr lang="en-US" sz="1600" dirty="0" smtClean="0"/>
              <a:t> ad alto rate.</a:t>
            </a:r>
          </a:p>
          <a:p>
            <a:pPr lvl="2"/>
            <a:r>
              <a:rPr lang="en-US" sz="1400" dirty="0" err="1" smtClean="0"/>
              <a:t>Numero</a:t>
            </a:r>
            <a:r>
              <a:rPr lang="en-US" sz="1400" dirty="0" smtClean="0"/>
              <a:t> di frame </a:t>
            </a:r>
            <a:r>
              <a:rPr lang="en-US" sz="1400" dirty="0" err="1" smtClean="0"/>
              <a:t>storabili</a:t>
            </a:r>
            <a:r>
              <a:rPr lang="en-US" sz="1400" dirty="0" smtClean="0"/>
              <a:t> </a:t>
            </a:r>
            <a:r>
              <a:rPr lang="en-US" sz="1400" dirty="0" err="1" smtClean="0"/>
              <a:t>dipende</a:t>
            </a:r>
            <a:r>
              <a:rPr lang="en-US" sz="1400" dirty="0" smtClean="0"/>
              <a:t> </a:t>
            </a:r>
            <a:r>
              <a:rPr lang="en-US" sz="1400" dirty="0" err="1" smtClean="0"/>
              <a:t>dalla</a:t>
            </a:r>
            <a:r>
              <a:rPr lang="en-US" sz="1400" dirty="0" smtClean="0"/>
              <a:t> </a:t>
            </a:r>
            <a:r>
              <a:rPr lang="en-US" sz="1400" dirty="0" err="1" smtClean="0"/>
              <a:t>tecnologia</a:t>
            </a:r>
            <a:r>
              <a:rPr lang="en-US" sz="1400" dirty="0" smtClean="0"/>
              <a:t>, dal pitch </a:t>
            </a:r>
            <a:r>
              <a:rPr lang="en-US" sz="1400" dirty="0" err="1" smtClean="0"/>
              <a:t>dei</a:t>
            </a:r>
            <a:r>
              <a:rPr lang="en-US" sz="1400" dirty="0" smtClean="0"/>
              <a:t> pixel, </a:t>
            </a:r>
            <a:r>
              <a:rPr lang="en-US" sz="1400" dirty="0" err="1" smtClean="0"/>
              <a:t>dai</a:t>
            </a:r>
            <a:r>
              <a:rPr lang="en-US" sz="1400" dirty="0" smtClean="0"/>
              <a:t> bit/pixel</a:t>
            </a:r>
          </a:p>
          <a:p>
            <a:pPr marL="914400" lvl="2" indent="0">
              <a:buNone/>
            </a:pPr>
            <a:r>
              <a:rPr lang="en-US" sz="1400" dirty="0" smtClean="0"/>
              <a:t>130 nm -&gt; 4.2 um2/bit </a:t>
            </a:r>
            <a:r>
              <a:rPr lang="en-US" sz="1400" dirty="0" smtClean="0">
                <a:sym typeface="Wingdings"/>
              </a:rPr>
              <a:t> con 10 bit ~ 230 frame/pixel in 100 um pixel pitch </a:t>
            </a:r>
          </a:p>
          <a:p>
            <a:pPr marL="914400" lvl="2" indent="0">
              <a:buNone/>
            </a:pPr>
            <a:r>
              <a:rPr lang="en-US" sz="1400" dirty="0" smtClean="0"/>
              <a:t>65 </a:t>
            </a:r>
            <a:r>
              <a:rPr lang="en-US" sz="1400" dirty="0"/>
              <a:t>nm -</a:t>
            </a:r>
            <a:r>
              <a:rPr lang="en-US" sz="1400" dirty="0" smtClean="0"/>
              <a:t>&gt;  1.5 </a:t>
            </a:r>
            <a:r>
              <a:rPr lang="en-US" sz="1400" dirty="0"/>
              <a:t>um2/bit </a:t>
            </a:r>
            <a:r>
              <a:rPr lang="en-US" sz="1400" dirty="0">
                <a:sym typeface="Wingdings"/>
              </a:rPr>
              <a:t> con 10 bit ~ </a:t>
            </a:r>
            <a:r>
              <a:rPr lang="en-US" sz="1400" dirty="0" smtClean="0">
                <a:sym typeface="Wingdings"/>
              </a:rPr>
              <a:t>650 </a:t>
            </a:r>
            <a:r>
              <a:rPr lang="en-US" sz="1400" dirty="0">
                <a:sym typeface="Wingdings"/>
              </a:rPr>
              <a:t>frame/pixel in 100 um pixel pitch </a:t>
            </a:r>
            <a:endParaRPr lang="en-US" sz="1400" dirty="0" smtClean="0"/>
          </a:p>
          <a:p>
            <a:pPr marL="971550" lvl="1" indent="-457200">
              <a:buFont typeface="+mj-lt"/>
              <a:buAutoNum type="arabicPeriod"/>
            </a:pPr>
            <a:r>
              <a:rPr lang="en-US" sz="1600" dirty="0" err="1" smtClean="0"/>
              <a:t>Serializza</a:t>
            </a:r>
            <a:r>
              <a:rPr lang="en-US" sz="1600" dirty="0" smtClean="0"/>
              <a:t> </a:t>
            </a:r>
            <a:r>
              <a:rPr lang="en-US" sz="1600" dirty="0" err="1" smtClean="0"/>
              <a:t>ulteriormente</a:t>
            </a:r>
            <a:r>
              <a:rPr lang="en-US" sz="1600" dirty="0" smtClean="0"/>
              <a:t> I </a:t>
            </a:r>
            <a:r>
              <a:rPr lang="en-US" sz="1600" dirty="0" err="1" smtClean="0"/>
              <a:t>dati</a:t>
            </a:r>
            <a:r>
              <a:rPr lang="en-US" sz="1600" dirty="0" smtClean="0"/>
              <a:t> di n </a:t>
            </a:r>
            <a:r>
              <a:rPr lang="en-US" sz="1600" dirty="0" err="1" smtClean="0"/>
              <a:t>MacroPixel</a:t>
            </a:r>
            <a:r>
              <a:rPr lang="en-US" sz="1600" dirty="0" smtClean="0"/>
              <a:t> </a:t>
            </a:r>
            <a:r>
              <a:rPr lang="en-US" sz="1600" dirty="0" err="1" smtClean="0"/>
              <a:t>su</a:t>
            </a:r>
            <a:r>
              <a:rPr lang="en-US" sz="1600" dirty="0" smtClean="0"/>
              <a:t> </a:t>
            </a:r>
            <a:r>
              <a:rPr lang="en-US" sz="1600" dirty="0" err="1" smtClean="0"/>
              <a:t>uscita</a:t>
            </a:r>
            <a:r>
              <a:rPr lang="en-US" sz="1600" dirty="0" smtClean="0"/>
              <a:t> ad “</a:t>
            </a:r>
            <a:r>
              <a:rPr lang="en-US" sz="1600" dirty="0" err="1" smtClean="0"/>
              <a:t>alta</a:t>
            </a:r>
            <a:r>
              <a:rPr lang="en-US" sz="1600" dirty="0" smtClean="0"/>
              <a:t> </a:t>
            </a:r>
            <a:r>
              <a:rPr lang="en-US" sz="1600" dirty="0" err="1" smtClean="0"/>
              <a:t>banda</a:t>
            </a:r>
            <a:r>
              <a:rPr lang="en-US" sz="1600" dirty="0" smtClean="0"/>
              <a:t>”</a:t>
            </a:r>
          </a:p>
          <a:p>
            <a:pPr marL="914400" lvl="2" indent="0">
              <a:buNone/>
            </a:pPr>
            <a:r>
              <a:rPr lang="en-US" sz="1400" dirty="0" err="1">
                <a:sym typeface="Wingdings"/>
              </a:rPr>
              <a:t>Utilizzabile</a:t>
            </a:r>
            <a:r>
              <a:rPr lang="en-US" sz="1400" dirty="0">
                <a:sym typeface="Wingdings"/>
              </a:rPr>
              <a:t> </a:t>
            </a:r>
            <a:r>
              <a:rPr lang="en-US" sz="1400" dirty="0" err="1">
                <a:sym typeface="Wingdings"/>
              </a:rPr>
              <a:t>su</a:t>
            </a:r>
            <a:r>
              <a:rPr lang="en-US" sz="1400" dirty="0">
                <a:sym typeface="Wingdings"/>
              </a:rPr>
              <a:t> </a:t>
            </a:r>
            <a:r>
              <a:rPr lang="en-US" sz="1400" dirty="0" smtClean="0">
                <a:sym typeface="Wingdings"/>
              </a:rPr>
              <a:t>FEL </a:t>
            </a:r>
            <a:r>
              <a:rPr lang="en-US" sz="1400" dirty="0" err="1" smtClean="0">
                <a:sym typeface="Wingdings"/>
              </a:rPr>
              <a:t>che</a:t>
            </a:r>
            <a:r>
              <a:rPr lang="en-US" sz="1400" dirty="0" smtClean="0">
                <a:sym typeface="Wingdings"/>
              </a:rPr>
              <a:t> con </a:t>
            </a:r>
            <a:r>
              <a:rPr lang="en-US" sz="1400" dirty="0" err="1" smtClean="0">
                <a:sym typeface="Wingdings"/>
              </a:rPr>
              <a:t>struttura</a:t>
            </a:r>
            <a:r>
              <a:rPr lang="en-US" sz="1400" dirty="0" smtClean="0">
                <a:sym typeface="Wingdings"/>
              </a:rPr>
              <a:t> continua con frame rate </a:t>
            </a:r>
            <a:r>
              <a:rPr lang="en-US" sz="1400" dirty="0" err="1" smtClean="0">
                <a:sym typeface="Wingdings"/>
              </a:rPr>
              <a:t>che</a:t>
            </a:r>
            <a:r>
              <a:rPr lang="en-US" sz="1400" dirty="0" smtClean="0">
                <a:sym typeface="Wingdings"/>
              </a:rPr>
              <a:t> </a:t>
            </a:r>
            <a:r>
              <a:rPr lang="en-US" sz="1400" dirty="0" err="1" smtClean="0">
                <a:sym typeface="Wingdings"/>
              </a:rPr>
              <a:t>dipende</a:t>
            </a:r>
            <a:r>
              <a:rPr lang="en-US" sz="1400" dirty="0" smtClean="0">
                <a:sym typeface="Wingdings"/>
              </a:rPr>
              <a:t> </a:t>
            </a:r>
            <a:r>
              <a:rPr lang="en-US" sz="1400" dirty="0" err="1" smtClean="0">
                <a:sym typeface="Wingdings"/>
              </a:rPr>
              <a:t>dalla</a:t>
            </a:r>
            <a:r>
              <a:rPr lang="en-US" sz="1400" dirty="0" smtClean="0">
                <a:sym typeface="Wingdings"/>
              </a:rPr>
              <a:t> </a:t>
            </a:r>
            <a:r>
              <a:rPr lang="en-US" sz="1400" dirty="0" err="1" smtClean="0">
                <a:sym typeface="Wingdings"/>
              </a:rPr>
              <a:t>banda</a:t>
            </a:r>
            <a:r>
              <a:rPr lang="en-US" sz="1400" dirty="0" smtClean="0">
                <a:sym typeface="Wingdings"/>
              </a:rPr>
              <a:t> </a:t>
            </a:r>
            <a:r>
              <a:rPr lang="en-US" sz="1400" dirty="0" err="1" smtClean="0">
                <a:sym typeface="Wingdings"/>
              </a:rPr>
              <a:t>disponilbile</a:t>
            </a:r>
            <a:r>
              <a:rPr lang="en-US" sz="1400" dirty="0" smtClean="0">
                <a:sym typeface="Wingdings"/>
              </a:rPr>
              <a:t>: </a:t>
            </a:r>
            <a:r>
              <a:rPr lang="en-US" sz="1400" dirty="0" smtClean="0"/>
              <a:t>Banda chip=frame rate * N pixel * N bit </a:t>
            </a:r>
          </a:p>
          <a:p>
            <a:pPr marL="914400" lvl="2" indent="0">
              <a:buNone/>
            </a:pPr>
            <a:r>
              <a:rPr lang="en-US" sz="1400" dirty="0" smtClean="0">
                <a:sym typeface="Wingdings"/>
              </a:rPr>
              <a:t> 50 kHz di frame rate in continua </a:t>
            </a:r>
            <a:r>
              <a:rPr lang="en-US" sz="1400" dirty="0" err="1" smtClean="0">
                <a:sym typeface="Wingdings"/>
              </a:rPr>
              <a:t>gestibili</a:t>
            </a:r>
            <a:r>
              <a:rPr lang="en-US" sz="1400" dirty="0" smtClean="0">
                <a:sym typeface="Wingdings"/>
              </a:rPr>
              <a:t> con 8 </a:t>
            </a:r>
            <a:r>
              <a:rPr lang="en-US" sz="1400" dirty="0" err="1" smtClean="0">
                <a:sym typeface="Wingdings"/>
              </a:rPr>
              <a:t>Gbit</a:t>
            </a:r>
            <a:r>
              <a:rPr lang="en-US" sz="1400" dirty="0" smtClean="0">
                <a:sym typeface="Wingdings"/>
              </a:rPr>
              <a:t>/s </a:t>
            </a:r>
            <a:r>
              <a:rPr lang="en-US" sz="1400" dirty="0" err="1" smtClean="0">
                <a:sym typeface="Wingdings"/>
              </a:rPr>
              <a:t>su</a:t>
            </a:r>
            <a:r>
              <a:rPr lang="en-US" sz="1400" dirty="0" smtClean="0">
                <a:sym typeface="Wingdings"/>
              </a:rPr>
              <a:t> un chip con 16kpixel (64x64 pixel 100 um)</a:t>
            </a:r>
          </a:p>
          <a:p>
            <a:pPr marL="914400" lvl="2" indent="0"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930220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PixFEL</a:t>
            </a:r>
            <a:r>
              <a:rPr lang="en-US" dirty="0" smtClean="0"/>
              <a:t>: </a:t>
            </a:r>
            <a:r>
              <a:rPr lang="en-US" dirty="0" err="1" smtClean="0"/>
              <a:t>fase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mi e’ </a:t>
            </a:r>
            <a:r>
              <a:rPr lang="en-US" dirty="0" err="1" smtClean="0"/>
              <a:t>chiaro</a:t>
            </a:r>
            <a:r>
              <a:rPr lang="en-US" dirty="0" smtClean="0"/>
              <a:t>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possiamo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ambiziosi</a:t>
            </a:r>
            <a:r>
              <a:rPr lang="en-US" dirty="0" smtClean="0"/>
              <a:t> per la </a:t>
            </a:r>
            <a:r>
              <a:rPr lang="en-US" dirty="0" err="1" smtClean="0"/>
              <a:t>fase</a:t>
            </a:r>
            <a:r>
              <a:rPr lang="en-US" dirty="0" smtClean="0"/>
              <a:t> 2 (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3 </a:t>
            </a:r>
            <a:r>
              <a:rPr lang="en-US" dirty="0" err="1" smtClean="0"/>
              <a:t>anni</a:t>
            </a:r>
            <a:r>
              <a:rPr lang="en-US" dirty="0"/>
              <a:t>?</a:t>
            </a:r>
            <a:r>
              <a:rPr lang="en-US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Realizzare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2 chip CMOS (</a:t>
            </a:r>
            <a:r>
              <a:rPr lang="en-US" dirty="0" err="1" smtClean="0"/>
              <a:t>analogico</a:t>
            </a:r>
            <a:r>
              <a:rPr lang="en-US" dirty="0" smtClean="0"/>
              <a:t> + </a:t>
            </a:r>
            <a:r>
              <a:rPr lang="en-US" dirty="0" err="1" smtClean="0"/>
              <a:t>digitale</a:t>
            </a:r>
            <a:r>
              <a:rPr lang="en-US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/>
              <a:t>R</a:t>
            </a:r>
            <a:r>
              <a:rPr lang="en-US" dirty="0" err="1" smtClean="0"/>
              <a:t>ealizzare</a:t>
            </a:r>
            <a:r>
              <a:rPr lang="en-US" dirty="0" smtClean="0"/>
              <a:t> </a:t>
            </a:r>
            <a:r>
              <a:rPr lang="en-US" dirty="0" err="1" smtClean="0"/>
              <a:t>l’interconnessione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2 layer con TSV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T</a:t>
            </a:r>
            <a:r>
              <a:rPr lang="en-US" dirty="0" smtClean="0"/>
              <a:t>est del chip 2 layer in lab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Connessione</a:t>
            </a:r>
            <a:r>
              <a:rPr lang="en-US" dirty="0" smtClean="0"/>
              <a:t> con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sensore</a:t>
            </a:r>
            <a:r>
              <a:rPr lang="en-US" dirty="0" smtClean="0"/>
              <a:t> 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Test </a:t>
            </a:r>
            <a:r>
              <a:rPr lang="en-US" dirty="0" err="1" smtClean="0"/>
              <a:t>successivo</a:t>
            </a:r>
            <a:r>
              <a:rPr lang="en-US" dirty="0" smtClean="0"/>
              <a:t>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DAQ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756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19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400"/>
            <a:ext cx="9144000" cy="6803199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299201" y="184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endParaRPr lang="it-IT" dirty="0">
              <a:solidFill>
                <a:srgbClr val="FF0000"/>
              </a:solidFill>
              <a:latin typeface="Symbol" charset="2"/>
              <a:cs typeface="Symbol" charset="2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353301" y="2095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Symbol" charset="2"/>
                <a:cs typeface="Symbol" charset="2"/>
              </a:rPr>
              <a:t>m</a:t>
            </a:r>
            <a:endParaRPr lang="it-IT" dirty="0">
              <a:latin typeface="Symbol" charset="2"/>
              <a:cs typeface="Symbol" charset="2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115301" y="208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Symbol" charset="2"/>
                <a:cs typeface="Symbol" charset="2"/>
              </a:rPr>
              <a:t>m</a:t>
            </a:r>
            <a:endParaRPr lang="it-IT" dirty="0">
              <a:latin typeface="Symbol" charset="2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33102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XFEL 2D </a:t>
            </a:r>
            <a:r>
              <a:rPr lang="en-US" smtClean="0"/>
              <a:t>imaging detectors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156" y="2006600"/>
            <a:ext cx="7826644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4458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Telest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4833</TotalTime>
  <Words>832</Words>
  <Application>Microsoft Macintosh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Tema di Office</vt:lpstr>
      <vt:lpstr>Larissa-Design</vt:lpstr>
      <vt:lpstr>PixFEL</vt:lpstr>
      <vt:lpstr>PIXFEL</vt:lpstr>
      <vt:lpstr>PIXFEL: fase 1</vt:lpstr>
      <vt:lpstr>PIXFEL: fase 1</vt:lpstr>
      <vt:lpstr>PIXFEL: fase 2</vt:lpstr>
      <vt:lpstr>PixFEL: fase 2</vt:lpstr>
      <vt:lpstr>backup</vt:lpstr>
      <vt:lpstr>PowerPoint Presentation</vt:lpstr>
      <vt:lpstr>XFEL 2D imaging detectors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</dc:creator>
  <cp:lastModifiedBy>Giuliana Rizzo</cp:lastModifiedBy>
  <cp:revision>104</cp:revision>
  <dcterms:created xsi:type="dcterms:W3CDTF">2012-01-25T17:37:24Z</dcterms:created>
  <dcterms:modified xsi:type="dcterms:W3CDTF">2013-05-09T14:18:25Z</dcterms:modified>
</cp:coreProperties>
</file>