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64" r:id="rId8"/>
    <p:sldId id="265" r:id="rId9"/>
    <p:sldId id="258" r:id="rId1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E43B-00C6-1249-8BA4-25D7EE54DCA1}" type="datetimeFigureOut">
              <a:t>09/05/13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7ACA-33C8-F24A-A490-DECFE672FBA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219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E43B-00C6-1249-8BA4-25D7EE54DCA1}" type="datetimeFigureOut">
              <a:t>09/05/13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7ACA-33C8-F24A-A490-DECFE672FBA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69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E43B-00C6-1249-8BA4-25D7EE54DCA1}" type="datetimeFigureOut">
              <a:t>09/05/13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7ACA-33C8-F24A-A490-DECFE672FBA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97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E43B-00C6-1249-8BA4-25D7EE54DCA1}" type="datetimeFigureOut">
              <a:t>09/05/13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7ACA-33C8-F24A-A490-DECFE672FBA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90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E43B-00C6-1249-8BA4-25D7EE54DCA1}" type="datetimeFigureOut">
              <a:t>09/05/13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7ACA-33C8-F24A-A490-DECFE672FBA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45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E43B-00C6-1249-8BA4-25D7EE54DCA1}" type="datetimeFigureOut">
              <a:t>09/05/13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7ACA-33C8-F24A-A490-DECFE672FBA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68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E43B-00C6-1249-8BA4-25D7EE54DCA1}" type="datetimeFigureOut">
              <a:t>09/05/13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7ACA-33C8-F24A-A490-DECFE672FBA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313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E43B-00C6-1249-8BA4-25D7EE54DCA1}" type="datetimeFigureOut">
              <a:t>09/05/13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7ACA-33C8-F24A-A490-DECFE672FBA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122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E43B-00C6-1249-8BA4-25D7EE54DCA1}" type="datetimeFigureOut">
              <a:t>09/05/13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7ACA-33C8-F24A-A490-DECFE672FBA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16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E43B-00C6-1249-8BA4-25D7EE54DCA1}" type="datetimeFigureOut">
              <a:t>09/05/13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7ACA-33C8-F24A-A490-DECFE672FBA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491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E43B-00C6-1249-8BA4-25D7EE54DCA1}" type="datetimeFigureOut">
              <a:t>09/05/13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7ACA-33C8-F24A-A490-DECFE672FBA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229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9E43B-00C6-1249-8BA4-25D7EE54DCA1}" type="datetimeFigureOut">
              <a:t>09/05/13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87ACA-33C8-F24A-A490-DECFE672FBA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975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PixFEL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F.Forti, 9 maggio 2013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01690" y="4946105"/>
            <a:ext cx="4535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trike="sngStrike"/>
              <a:t>Penso</a:t>
            </a:r>
            <a:r>
              <a:rPr lang="it-IT" sz="2800"/>
              <a:t> Riassumo dunque sono</a:t>
            </a:r>
          </a:p>
        </p:txBody>
      </p:sp>
    </p:spTree>
    <p:extLst>
      <p:ext uri="{BB962C8B-B14F-4D97-AF65-F5344CB8AC3E}">
        <p14:creationId xmlns:p14="http://schemas.microsoft.com/office/powerpoint/2010/main" val="4192555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Topics (and question marks)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/>
              <a:t>Feasibilty study of advanced pixel sensors and microelectronics to enable their application to FEL instrumentation. </a:t>
            </a:r>
          </a:p>
          <a:p>
            <a:r>
              <a:rPr lang="it-IT"/>
              <a:t>Topics:</a:t>
            </a:r>
          </a:p>
          <a:p>
            <a:pPr lvl="1"/>
            <a:r>
              <a:rPr lang="it-IT"/>
              <a:t>High resistivity pixel sensors and (CMOS sensors ?)</a:t>
            </a:r>
          </a:p>
          <a:p>
            <a:pPr lvl="1"/>
            <a:r>
              <a:rPr lang="it-IT"/>
              <a:t>Advanced CMOS electronics (130 nm and 65 nm)</a:t>
            </a:r>
          </a:p>
          <a:p>
            <a:pPr lvl="1"/>
            <a:r>
              <a:rPr lang="it-IT"/>
              <a:t>3D integration (maybe only TSV): issue of zero dead space</a:t>
            </a:r>
          </a:p>
          <a:p>
            <a:pPr lvl="1"/>
            <a:r>
              <a:rPr lang="it-IT"/>
              <a:t>Interaction with FEL  and Synchron Light instruments: focus on one machine or multipurpose ?</a:t>
            </a:r>
          </a:p>
          <a:p>
            <a:pPr lvl="1"/>
            <a:r>
              <a:rPr lang="it-IT"/>
              <a:t>DAQ, at what level ?</a:t>
            </a:r>
          </a:p>
          <a:p>
            <a:pPr lvl="1"/>
            <a:r>
              <a:rPr lang="it-IT"/>
              <a:t>Industrial involvement, at what level ?</a:t>
            </a:r>
          </a:p>
          <a:p>
            <a:pPr lvl="1"/>
            <a:r>
              <a:rPr lang="it-IT"/>
              <a:t>Networking and synergies (both INFN and European)</a:t>
            </a: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7939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Issues x XFEL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137"/>
          </a:xfrm>
        </p:spPr>
        <p:txBody>
          <a:bodyPr>
            <a:normAutofit fontScale="85000" lnSpcReduction="20000"/>
          </a:bodyPr>
          <a:lstStyle/>
          <a:p>
            <a:r>
              <a:rPr lang="it-IT"/>
              <a:t>Ampissimo spettro di possibili rivelatori</a:t>
            </a:r>
          </a:p>
          <a:p>
            <a:pPr lvl="1"/>
            <a:r>
              <a:rPr lang="it-IT"/>
              <a:t>Focalizzare su imaging per diffrazione</a:t>
            </a:r>
          </a:p>
          <a:p>
            <a:r>
              <a:rPr lang="it-IT"/>
              <a:t>Range di energia dei fotoni ampio</a:t>
            </a:r>
          </a:p>
          <a:p>
            <a:pPr lvl="1"/>
            <a:r>
              <a:rPr lang="it-IT"/>
              <a:t>Focalizzare su 1-10keV inizialmente</a:t>
            </a:r>
          </a:p>
          <a:p>
            <a:r>
              <a:rPr lang="it-IT"/>
              <a:t>Range dinamico del singolo pixel molto grande (10^4)</a:t>
            </a:r>
          </a:p>
          <a:p>
            <a:pPr lvl="1"/>
            <a:r>
              <a:rPr lang="it-IT"/>
              <a:t>Fotoni immediati, no photon counting nell’elettronica</a:t>
            </a:r>
          </a:p>
          <a:p>
            <a:pPr lvl="1"/>
            <a:r>
              <a:rPr lang="it-IT"/>
              <a:t>Issue del deterioramento delle performance del rivelatore</a:t>
            </a:r>
          </a:p>
          <a:p>
            <a:r>
              <a:rPr lang="it-IT"/>
              <a:t>Due regimi di operazione</a:t>
            </a:r>
          </a:p>
          <a:p>
            <a:pPr lvl="1"/>
            <a:r>
              <a:rPr lang="it-IT"/>
              <a:t>Single frame continuous readout (max frequency ?)</a:t>
            </a:r>
          </a:p>
          <a:p>
            <a:pPr lvl="1"/>
            <a:r>
              <a:rPr lang="it-IT"/>
              <a:t>Local storage and delayed readout (che risoluzione temporale serve ?)</a:t>
            </a:r>
          </a:p>
          <a:p>
            <a:r>
              <a:rPr lang="it-IT"/>
              <a:t>In che cosa possiamo essere competitivi ? </a:t>
            </a:r>
          </a:p>
          <a:p>
            <a:pPr lvl="1"/>
            <a:r>
              <a:rPr lang="it-IT"/>
              <a:t>Pixel size ? Speed ? Storage ? Expandability ? Technology ?</a:t>
            </a:r>
          </a:p>
        </p:txBody>
      </p:sp>
    </p:spTree>
    <p:extLst>
      <p:ext uri="{BB962C8B-B14F-4D97-AF65-F5344CB8AC3E}">
        <p14:creationId xmlns:p14="http://schemas.microsoft.com/office/powerpoint/2010/main" val="2543481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(dalle slide di Valerio)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>
                <a:solidFill>
                  <a:srgbClr val="000000"/>
                </a:solidFill>
                <a:latin typeface="Comic Sans MS" pitchFamily="66" charset="0"/>
              </a:rPr>
              <a:t>Obiettivi realistici in un arco di 3 anni:</a:t>
            </a:r>
          </a:p>
          <a:p>
            <a:pPr marL="901700">
              <a:buSzPct val="68000"/>
              <a:buFont typeface="Wingdings" charset="2"/>
              <a:buChar char="u"/>
            </a:pPr>
            <a:r>
              <a:rPr lang="it-IT" dirty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it-IT" dirty="0" smtClean="0">
                <a:solidFill>
                  <a:srgbClr val="000000"/>
                </a:solidFill>
                <a:latin typeface="Comic Sans MS" pitchFamily="66" charset="0"/>
              </a:rPr>
              <a:t>essere in condizione di partecipare con successo alle prossime call XFEL, LCLS, ecc., a progetti europei,…</a:t>
            </a:r>
          </a:p>
          <a:p>
            <a:pPr marL="901700">
              <a:buSzPct val="68000"/>
              <a:buFont typeface="Wingdings" charset="2"/>
              <a:buChar char="u"/>
            </a:pPr>
            <a:r>
              <a:rPr lang="it-IT" dirty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it-IT" dirty="0" smtClean="0">
                <a:solidFill>
                  <a:srgbClr val="000000"/>
                </a:solidFill>
                <a:latin typeface="Comic Sans MS" pitchFamily="66" charset="0"/>
              </a:rPr>
              <a:t>far progredire lo sviluppo su alcune tecnologie chiave per i sensori e 	l’elettronica</a:t>
            </a:r>
          </a:p>
          <a:p>
            <a:pPr marL="901700">
              <a:buSzPct val="68000"/>
              <a:buFont typeface="Wingdings" charset="2"/>
              <a:buChar char="u"/>
            </a:pPr>
            <a:r>
              <a:rPr lang="it-IT" dirty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it-IT" dirty="0" smtClean="0">
                <a:solidFill>
                  <a:srgbClr val="000000"/>
                </a:solidFill>
                <a:latin typeface="Comic Sans MS" pitchFamily="66" charset="0"/>
              </a:rPr>
              <a:t>realizzare un dimostratore che possa essere proposto per un 	test su un fascio</a:t>
            </a:r>
            <a:r>
              <a:rPr lang="it-IT" dirty="0">
                <a:solidFill>
                  <a:srgbClr val="000000"/>
                </a:solidFill>
                <a:latin typeface="Comic Sans MS" pitchFamily="66" charset="0"/>
              </a:rPr>
              <a:t>	</a:t>
            </a:r>
          </a:p>
          <a:p>
            <a:r>
              <a:rPr lang="it-IT"/>
              <a:t>Aggiungo: con funzionalita’ ridotta</a:t>
            </a:r>
          </a:p>
        </p:txBody>
      </p:sp>
    </p:spTree>
    <p:extLst>
      <p:ext uri="{BB962C8B-B14F-4D97-AF65-F5344CB8AC3E}">
        <p14:creationId xmlns:p14="http://schemas.microsoft.com/office/powerpoint/2010/main" val="3180867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Informazioni da Gruppo V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/>
              <a:t>Le “call tematiche” sono ancora non chiare</a:t>
            </a:r>
          </a:p>
          <a:p>
            <a:r>
              <a:rPr lang="it-IT"/>
              <a:t>Invito a presentare progetti “ampi ed aggreganti”, con complessiva riduzione delle sigle.</a:t>
            </a:r>
          </a:p>
          <a:p>
            <a:r>
              <a:rPr lang="it-IT"/>
              <a:t>Sono linee strategiche della commissione sia i rivelatori per FEL, sia l’elettronica 65nm.</a:t>
            </a:r>
          </a:p>
          <a:p>
            <a:r>
              <a:rPr lang="it-IT"/>
              <a:t>Importante:</a:t>
            </a:r>
          </a:p>
          <a:p>
            <a:pPr lvl="1"/>
            <a:r>
              <a:rPr lang="it-IT"/>
              <a:t>Interagire/collaborare con altri gruppi interessati alle stesse problematiche</a:t>
            </a:r>
          </a:p>
          <a:p>
            <a:pPr lvl="1"/>
            <a:r>
              <a:rPr lang="it-IT"/>
              <a:t>Proporre qualcosa di innovativo rispetto ad i progetti in corso.</a:t>
            </a:r>
          </a:p>
        </p:txBody>
      </p:sp>
    </p:spTree>
    <p:extLst>
      <p:ext uri="{BB962C8B-B14F-4D97-AF65-F5344CB8AC3E}">
        <p14:creationId xmlns:p14="http://schemas.microsoft.com/office/powerpoint/2010/main" val="1938284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8411"/>
          </a:xfrm>
        </p:spPr>
        <p:txBody>
          <a:bodyPr>
            <a:normAutofit fontScale="90000"/>
          </a:bodyPr>
          <a:lstStyle/>
          <a:p>
            <a:r>
              <a:rPr lang="it-IT"/>
              <a:t>Concetto (copiato)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13249"/>
            <a:ext cx="8229600" cy="3124808"/>
          </a:xfrm>
        </p:spPr>
        <p:txBody>
          <a:bodyPr>
            <a:normAutofit fontScale="62500" lnSpcReduction="20000"/>
          </a:bodyPr>
          <a:lstStyle/>
          <a:p>
            <a:r>
              <a:rPr lang="it-IT"/>
              <a:t>Sviluppo di un sistema ibrido espandibile per applicazione ai FEL</a:t>
            </a:r>
          </a:p>
          <a:p>
            <a:pPr lvl="1"/>
            <a:r>
              <a:rPr lang="it-IT"/>
              <a:t>Sensore </a:t>
            </a:r>
          </a:p>
          <a:p>
            <a:pPr lvl="2"/>
            <a:r>
              <a:rPr lang="it-IT"/>
              <a:t>inzialmente Silicio. Puo’ essere altro per energie pi</a:t>
            </a:r>
            <a:r>
              <a:rPr lang="it-IT"/>
              <a:t>ù elevate. Cure per elevato range dinamico ? </a:t>
            </a:r>
          </a:p>
          <a:p>
            <a:pPr lvl="1"/>
            <a:r>
              <a:rPr lang="it-IT"/>
              <a:t>Front end electronics </a:t>
            </a:r>
            <a:r>
              <a:rPr lang="it-IT"/>
              <a:t>(interconnesso via bump bonding)</a:t>
            </a:r>
            <a:endParaRPr lang="it-IT"/>
          </a:p>
          <a:p>
            <a:pPr lvl="2"/>
            <a:r>
              <a:rPr lang="it-IT"/>
              <a:t>Sviluppare canale ad elevato range dinamico + ADC (130 </a:t>
            </a:r>
            <a:r>
              <a:rPr lang="it-IT">
                <a:sym typeface="Wingdings"/>
              </a:rPr>
              <a:t> 65) </a:t>
            </a:r>
            <a:endParaRPr lang="it-IT"/>
          </a:p>
          <a:p>
            <a:pPr lvl="2"/>
            <a:r>
              <a:rPr lang="it-IT"/>
              <a:t>Da poter leggere attraverso TSV in modo sequenziale e “lento”</a:t>
            </a:r>
          </a:p>
          <a:p>
            <a:pPr lvl="1"/>
            <a:r>
              <a:rPr lang="it-IT"/>
              <a:t>Digital chip (interconnesso via TSV su macro pixel)</a:t>
            </a:r>
          </a:p>
          <a:p>
            <a:pPr lvl="2"/>
            <a:r>
              <a:rPr lang="it-IT"/>
              <a:t>Per poter fornire memoria locale e lettura successiva, o eventualmente lettura a rate più elevato</a:t>
            </a:r>
          </a:p>
          <a:p>
            <a:pPr lvl="2"/>
            <a:r>
              <a:rPr lang="it-IT"/>
              <a:t>65 nm</a:t>
            </a:r>
          </a:p>
          <a:p>
            <a:pPr lvl="1"/>
            <a:r>
              <a:rPr lang="it-IT"/>
              <a:t>Studio del sistema di DAQ per garantire la bandwidth</a:t>
            </a:r>
          </a:p>
          <a:p>
            <a:pPr lvl="2"/>
            <a:endParaRPr lang="it-IT"/>
          </a:p>
          <a:p>
            <a:pPr lvl="2"/>
            <a:endParaRPr lang="it-IT"/>
          </a:p>
        </p:txBody>
      </p:sp>
      <p:grpSp>
        <p:nvGrpSpPr>
          <p:cNvPr id="50" name="Gruppo 49"/>
          <p:cNvGrpSpPr/>
          <p:nvPr/>
        </p:nvGrpSpPr>
        <p:grpSpPr>
          <a:xfrm>
            <a:off x="338515" y="4056373"/>
            <a:ext cx="4783666" cy="2748648"/>
            <a:chOff x="262468" y="3525129"/>
            <a:chExt cx="4197476" cy="2384534"/>
          </a:xfrm>
        </p:grpSpPr>
        <p:sp>
          <p:nvSpPr>
            <p:cNvPr id="51" name="Text Box 59"/>
            <p:cNvSpPr txBox="1">
              <a:spLocks noChangeArrowheads="1"/>
            </p:cNvSpPr>
            <p:nvPr/>
          </p:nvSpPr>
          <p:spPr bwMode="auto">
            <a:xfrm>
              <a:off x="899592" y="4005064"/>
              <a:ext cx="864096" cy="2160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800" dirty="0" smtClean="0">
                  <a:latin typeface="Calibri" charset="0"/>
                  <a:ea typeface="Calibri" charset="0"/>
                  <a:cs typeface="Times New Roman" charset="0"/>
                </a:rPr>
                <a:t>Bump bonding</a:t>
              </a:r>
              <a:endParaRPr lang="en-US" dirty="0">
                <a:ea typeface="Calibri" charset="0"/>
                <a:cs typeface="Times New Roman" charset="0"/>
              </a:endParaRPr>
            </a:p>
          </p:txBody>
        </p:sp>
        <p:sp>
          <p:nvSpPr>
            <p:cNvPr id="52" name="Text Box 56"/>
            <p:cNvSpPr txBox="1">
              <a:spLocks noChangeArrowheads="1"/>
            </p:cNvSpPr>
            <p:nvPr/>
          </p:nvSpPr>
          <p:spPr bwMode="auto">
            <a:xfrm>
              <a:off x="971600" y="5157192"/>
              <a:ext cx="722885" cy="2253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800" dirty="0" smtClean="0">
                  <a:latin typeface="Calibri" charset="0"/>
                  <a:ea typeface="Calibri" charset="0"/>
                  <a:cs typeface="Times New Roman" charset="0"/>
                </a:rPr>
                <a:t>PCB</a:t>
              </a:r>
              <a:endParaRPr lang="en-US" dirty="0">
                <a:ea typeface="Calibri" charset="0"/>
                <a:cs typeface="Times New Roman" charset="0"/>
              </a:endParaRPr>
            </a:p>
          </p:txBody>
        </p:sp>
        <p:sp>
          <p:nvSpPr>
            <p:cNvPr id="53" name="Text Box 55"/>
            <p:cNvSpPr txBox="1">
              <a:spLocks noChangeArrowheads="1"/>
            </p:cNvSpPr>
            <p:nvPr/>
          </p:nvSpPr>
          <p:spPr bwMode="auto">
            <a:xfrm>
              <a:off x="846774" y="3595992"/>
              <a:ext cx="725273" cy="3582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800" dirty="0" smtClean="0">
                  <a:latin typeface="Calibri" charset="0"/>
                  <a:ea typeface="Calibri" charset="0"/>
                  <a:cs typeface="Times New Roman" charset="0"/>
                </a:rPr>
                <a:t>Pixel detector</a:t>
              </a:r>
              <a:endParaRPr lang="en-US" sz="900" dirty="0">
                <a:ea typeface="Calibri" charset="0"/>
                <a:cs typeface="Times New Roman" charset="0"/>
              </a:endParaRPr>
            </a:p>
          </p:txBody>
        </p:sp>
        <p:sp>
          <p:nvSpPr>
            <p:cNvPr id="54" name="Rectangle 54"/>
            <p:cNvSpPr>
              <a:spLocks noChangeArrowheads="1"/>
            </p:cNvSpPr>
            <p:nvPr/>
          </p:nvSpPr>
          <p:spPr bwMode="auto">
            <a:xfrm>
              <a:off x="1849101" y="3525129"/>
              <a:ext cx="2554778" cy="60989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1852628" y="4608395"/>
              <a:ext cx="2562739" cy="37847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Rectangle 49"/>
            <p:cNvSpPr>
              <a:spLocks noChangeArrowheads="1"/>
            </p:cNvSpPr>
            <p:nvPr/>
          </p:nvSpPr>
          <p:spPr bwMode="auto">
            <a:xfrm>
              <a:off x="1851780" y="4212002"/>
              <a:ext cx="2567738" cy="351399"/>
            </a:xfrm>
            <a:prstGeom prst="rect">
              <a:avLst/>
            </a:prstGeom>
            <a:solidFill>
              <a:srgbClr val="F2DBD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Oval 48"/>
            <p:cNvSpPr>
              <a:spLocks noChangeArrowheads="1"/>
            </p:cNvSpPr>
            <p:nvPr/>
          </p:nvSpPr>
          <p:spPr bwMode="auto">
            <a:xfrm>
              <a:off x="2907390" y="4126264"/>
              <a:ext cx="91555" cy="93156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Oval 47"/>
            <p:cNvSpPr>
              <a:spLocks noChangeArrowheads="1"/>
            </p:cNvSpPr>
            <p:nvPr/>
          </p:nvSpPr>
          <p:spPr bwMode="auto">
            <a:xfrm>
              <a:off x="2734300" y="4126264"/>
              <a:ext cx="89166" cy="90767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Oval 46"/>
            <p:cNvSpPr>
              <a:spLocks noChangeArrowheads="1"/>
            </p:cNvSpPr>
            <p:nvPr/>
          </p:nvSpPr>
          <p:spPr bwMode="auto">
            <a:xfrm>
              <a:off x="2555306" y="4126264"/>
              <a:ext cx="89963" cy="90767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Oval 45"/>
            <p:cNvSpPr>
              <a:spLocks noChangeArrowheads="1"/>
            </p:cNvSpPr>
            <p:nvPr/>
          </p:nvSpPr>
          <p:spPr bwMode="auto">
            <a:xfrm>
              <a:off x="2358236" y="4126264"/>
              <a:ext cx="90759" cy="93156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Oval 44"/>
            <p:cNvSpPr>
              <a:spLocks noChangeArrowheads="1"/>
            </p:cNvSpPr>
            <p:nvPr/>
          </p:nvSpPr>
          <p:spPr bwMode="auto">
            <a:xfrm>
              <a:off x="2184601" y="4126264"/>
              <a:ext cx="89166" cy="93156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Oval 43"/>
            <p:cNvSpPr>
              <a:spLocks noChangeArrowheads="1"/>
            </p:cNvSpPr>
            <p:nvPr/>
          </p:nvSpPr>
          <p:spPr bwMode="auto">
            <a:xfrm>
              <a:off x="2017084" y="4126264"/>
              <a:ext cx="89166" cy="93156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Oval 42"/>
            <p:cNvSpPr>
              <a:spLocks noChangeArrowheads="1"/>
            </p:cNvSpPr>
            <p:nvPr/>
          </p:nvSpPr>
          <p:spPr bwMode="auto">
            <a:xfrm>
              <a:off x="1851489" y="4126264"/>
              <a:ext cx="91555" cy="93156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Oval 41"/>
            <p:cNvSpPr>
              <a:spLocks noChangeArrowheads="1"/>
            </p:cNvSpPr>
            <p:nvPr/>
          </p:nvSpPr>
          <p:spPr bwMode="auto">
            <a:xfrm>
              <a:off x="3807190" y="4126264"/>
              <a:ext cx="90759" cy="93156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Oval 40"/>
            <p:cNvSpPr>
              <a:spLocks noChangeArrowheads="1"/>
            </p:cNvSpPr>
            <p:nvPr/>
          </p:nvSpPr>
          <p:spPr bwMode="auto">
            <a:xfrm>
              <a:off x="3631285" y="4129448"/>
              <a:ext cx="90759" cy="93156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Oval 39"/>
            <p:cNvSpPr>
              <a:spLocks noChangeArrowheads="1"/>
            </p:cNvSpPr>
            <p:nvPr/>
          </p:nvSpPr>
          <p:spPr bwMode="auto">
            <a:xfrm>
              <a:off x="3443359" y="4129448"/>
              <a:ext cx="90759" cy="90767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Oval 38"/>
            <p:cNvSpPr>
              <a:spLocks noChangeArrowheads="1"/>
            </p:cNvSpPr>
            <p:nvPr/>
          </p:nvSpPr>
          <p:spPr bwMode="auto">
            <a:xfrm>
              <a:off x="3254677" y="4125215"/>
              <a:ext cx="90759" cy="93156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Oval 37"/>
            <p:cNvSpPr>
              <a:spLocks noChangeArrowheads="1"/>
            </p:cNvSpPr>
            <p:nvPr/>
          </p:nvSpPr>
          <p:spPr bwMode="auto">
            <a:xfrm>
              <a:off x="3089082" y="4125215"/>
              <a:ext cx="93147" cy="93156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Oval 35"/>
            <p:cNvSpPr>
              <a:spLocks noChangeArrowheads="1"/>
            </p:cNvSpPr>
            <p:nvPr/>
          </p:nvSpPr>
          <p:spPr bwMode="auto">
            <a:xfrm>
              <a:off x="3980359" y="4131837"/>
              <a:ext cx="90759" cy="90767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cxnSp>
          <p:nvCxnSpPr>
            <p:cNvPr id="70" name="AutoShape 34"/>
            <p:cNvCxnSpPr>
              <a:cxnSpLocks noChangeShapeType="1"/>
            </p:cNvCxnSpPr>
            <p:nvPr/>
          </p:nvCxnSpPr>
          <p:spPr bwMode="auto">
            <a:xfrm>
              <a:off x="1835696" y="4602026"/>
              <a:ext cx="66079" cy="796"/>
            </a:xfrm>
            <a:prstGeom prst="straightConnector1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AutoShape 18"/>
            <p:cNvCxnSpPr>
              <a:cxnSpLocks noChangeShapeType="1"/>
            </p:cNvCxnSpPr>
            <p:nvPr/>
          </p:nvCxnSpPr>
          <p:spPr bwMode="auto">
            <a:xfrm>
              <a:off x="2108895" y="4594356"/>
              <a:ext cx="66875" cy="796"/>
            </a:xfrm>
            <a:prstGeom prst="straightConnector1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AutoShape 17"/>
            <p:cNvCxnSpPr>
              <a:cxnSpLocks noChangeShapeType="1"/>
            </p:cNvCxnSpPr>
            <p:nvPr/>
          </p:nvCxnSpPr>
          <p:spPr bwMode="auto">
            <a:xfrm>
              <a:off x="2819349" y="4595404"/>
              <a:ext cx="66079" cy="2389"/>
            </a:xfrm>
            <a:prstGeom prst="straightConnector1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AutoShape 13"/>
            <p:cNvCxnSpPr>
              <a:cxnSpLocks noChangeShapeType="1"/>
            </p:cNvCxnSpPr>
            <p:nvPr/>
          </p:nvCxnSpPr>
          <p:spPr bwMode="auto">
            <a:xfrm>
              <a:off x="3501414" y="4599637"/>
              <a:ext cx="66079" cy="796"/>
            </a:xfrm>
            <a:prstGeom prst="straightConnector1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" name="AutoShape 9"/>
            <p:cNvCxnSpPr>
              <a:cxnSpLocks noChangeShapeType="1"/>
            </p:cNvCxnSpPr>
            <p:nvPr/>
          </p:nvCxnSpPr>
          <p:spPr bwMode="auto">
            <a:xfrm>
              <a:off x="4119949" y="4598841"/>
              <a:ext cx="66079" cy="796"/>
            </a:xfrm>
            <a:prstGeom prst="straightConnector1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4142925" y="4128652"/>
              <a:ext cx="90759" cy="90767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 Box 7"/>
            <p:cNvSpPr txBox="1">
              <a:spLocks noChangeArrowheads="1"/>
            </p:cNvSpPr>
            <p:nvPr/>
          </p:nvSpPr>
          <p:spPr bwMode="auto">
            <a:xfrm>
              <a:off x="446576" y="4670069"/>
              <a:ext cx="1297558" cy="2245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800" dirty="0" smtClean="0">
                  <a:latin typeface="Calibri" charset="0"/>
                  <a:ea typeface="Calibri" charset="0"/>
                  <a:cs typeface="Times New Roman" charset="0"/>
                </a:rPr>
                <a:t>ASIC with peripheral readout architecture and memory</a:t>
              </a:r>
              <a:endParaRPr lang="en-US" dirty="0">
                <a:ea typeface="Calibri" charset="0"/>
                <a:cs typeface="Times New Roman" charset="0"/>
              </a:endParaRPr>
            </a:p>
          </p:txBody>
        </p:sp>
        <p:sp>
          <p:nvSpPr>
            <p:cNvPr id="77" name="Text Box 6"/>
            <p:cNvSpPr txBox="1">
              <a:spLocks noChangeArrowheads="1"/>
            </p:cNvSpPr>
            <p:nvPr/>
          </p:nvSpPr>
          <p:spPr bwMode="auto">
            <a:xfrm>
              <a:off x="262468" y="4221088"/>
              <a:ext cx="1526924" cy="2245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800" dirty="0" smtClean="0">
                  <a:latin typeface="Calibri" charset="0"/>
                  <a:ea typeface="Calibri" charset="0"/>
                  <a:cs typeface="Times New Roman" charset="0"/>
                </a:rPr>
                <a:t>100um thick mixed-signal ASIC</a:t>
              </a:r>
              <a:endParaRPr lang="en-US" dirty="0">
                <a:ea typeface="Calibri" charset="0"/>
                <a:cs typeface="Times New Roman" charset="0"/>
              </a:endParaRPr>
            </a:p>
          </p:txBody>
        </p:sp>
        <p:sp>
          <p:nvSpPr>
            <p:cNvPr id="78" name="Text Box 5"/>
            <p:cNvSpPr txBox="1">
              <a:spLocks noChangeArrowheads="1"/>
            </p:cNvSpPr>
            <p:nvPr/>
          </p:nvSpPr>
          <p:spPr bwMode="auto">
            <a:xfrm>
              <a:off x="783167" y="4482885"/>
              <a:ext cx="973667" cy="2253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800" dirty="0" smtClean="0">
                  <a:latin typeface="Calibri" charset="0"/>
                  <a:ea typeface="Calibri" charset="0"/>
                  <a:cs typeface="Times New Roman" charset="0"/>
                </a:rPr>
                <a:t>“T-micro” bonding</a:t>
              </a:r>
              <a:endParaRPr lang="en-US" dirty="0">
                <a:ea typeface="Calibri" charset="0"/>
                <a:cs typeface="Times New Roman" charset="0"/>
              </a:endParaRPr>
            </a:p>
          </p:txBody>
        </p:sp>
        <p:sp>
          <p:nvSpPr>
            <p:cNvPr id="79" name="Rettangolo 78"/>
            <p:cNvSpPr/>
            <p:nvPr/>
          </p:nvSpPr>
          <p:spPr>
            <a:xfrm>
              <a:off x="2081444" y="4280396"/>
              <a:ext cx="144016" cy="288032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0" name="Rettangolo 79"/>
            <p:cNvSpPr/>
            <p:nvPr/>
          </p:nvSpPr>
          <p:spPr>
            <a:xfrm>
              <a:off x="2784421" y="4297330"/>
              <a:ext cx="144016" cy="288032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1" name="Rettangolo 80"/>
            <p:cNvSpPr/>
            <p:nvPr/>
          </p:nvSpPr>
          <p:spPr>
            <a:xfrm>
              <a:off x="3466429" y="4284629"/>
              <a:ext cx="144016" cy="288032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2" name="Rettangolo 81"/>
            <p:cNvSpPr/>
            <p:nvPr/>
          </p:nvSpPr>
          <p:spPr>
            <a:xfrm>
              <a:off x="4076222" y="4293096"/>
              <a:ext cx="144016" cy="288032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3" name="Rettangolo 82"/>
            <p:cNvSpPr/>
            <p:nvPr/>
          </p:nvSpPr>
          <p:spPr>
            <a:xfrm>
              <a:off x="1848602" y="4691030"/>
              <a:ext cx="144016" cy="288032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4" name="Rettangolo 83"/>
            <p:cNvSpPr/>
            <p:nvPr/>
          </p:nvSpPr>
          <p:spPr>
            <a:xfrm>
              <a:off x="4278992" y="4699497"/>
              <a:ext cx="144016" cy="288032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5" name="Oval 8"/>
            <p:cNvSpPr>
              <a:spLocks noChangeArrowheads="1"/>
            </p:cNvSpPr>
            <p:nvPr/>
          </p:nvSpPr>
          <p:spPr bwMode="auto">
            <a:xfrm>
              <a:off x="4295325" y="4128664"/>
              <a:ext cx="90759" cy="90767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Rectangle 26"/>
            <p:cNvSpPr>
              <a:spLocks noChangeArrowheads="1"/>
            </p:cNvSpPr>
            <p:nvPr/>
          </p:nvSpPr>
          <p:spPr bwMode="auto">
            <a:xfrm>
              <a:off x="4212271" y="4981929"/>
              <a:ext cx="247673" cy="11493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Text Box 25"/>
            <p:cNvSpPr txBox="1">
              <a:spLocks noChangeArrowheads="1"/>
            </p:cNvSpPr>
            <p:nvPr/>
          </p:nvSpPr>
          <p:spPr bwMode="auto">
            <a:xfrm>
              <a:off x="2924561" y="5452463"/>
              <a:ext cx="723969" cy="457200"/>
            </a:xfrm>
            <a:prstGeom prst="rect">
              <a:avLst/>
            </a:prstGeom>
            <a:solidFill>
              <a:srgbClr val="FFFFFF"/>
            </a:solidFill>
            <a:ln w="381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PCB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with connector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8" name="Rectangle 21"/>
            <p:cNvSpPr>
              <a:spLocks noChangeArrowheads="1"/>
            </p:cNvSpPr>
            <p:nvPr/>
          </p:nvSpPr>
          <p:spPr bwMode="auto">
            <a:xfrm>
              <a:off x="2188633" y="4981929"/>
              <a:ext cx="1908692" cy="114935"/>
            </a:xfrm>
            <a:prstGeom prst="rect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Freeform 5"/>
            <p:cNvSpPr>
              <a:spLocks/>
            </p:cNvSpPr>
            <p:nvPr/>
          </p:nvSpPr>
          <p:spPr bwMode="auto">
            <a:xfrm>
              <a:off x="3989364" y="5096864"/>
              <a:ext cx="336582" cy="342265"/>
            </a:xfrm>
            <a:custGeom>
              <a:avLst/>
              <a:gdLst/>
              <a:ahLst/>
              <a:cxnLst>
                <a:cxn ang="0">
                  <a:pos x="625" y="0"/>
                </a:cxn>
                <a:cxn ang="0">
                  <a:pos x="514" y="1083"/>
                </a:cxn>
                <a:cxn ang="0">
                  <a:pos x="0" y="771"/>
                </a:cxn>
              </a:cxnLst>
              <a:rect l="0" t="0" r="r" b="b"/>
              <a:pathLst>
                <a:path w="625" h="1211">
                  <a:moveTo>
                    <a:pt x="625" y="0"/>
                  </a:moveTo>
                  <a:cubicBezTo>
                    <a:pt x="621" y="477"/>
                    <a:pt x="618" y="955"/>
                    <a:pt x="514" y="1083"/>
                  </a:cubicBezTo>
                  <a:cubicBezTo>
                    <a:pt x="410" y="1211"/>
                    <a:pt x="87" y="823"/>
                    <a:pt x="0" y="771"/>
                  </a:cubicBezTo>
                </a:path>
              </a:pathLst>
            </a:custGeom>
            <a:noFill/>
            <a:ln w="28575">
              <a:solidFill>
                <a:srgbClr val="548DD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Rectangle 4"/>
            <p:cNvSpPr>
              <a:spLocks noChangeArrowheads="1"/>
            </p:cNvSpPr>
            <p:nvPr/>
          </p:nvSpPr>
          <p:spPr bwMode="auto">
            <a:xfrm>
              <a:off x="3525770" y="5210529"/>
              <a:ext cx="227987" cy="32004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Rectangle 3"/>
            <p:cNvSpPr>
              <a:spLocks noChangeArrowheads="1"/>
            </p:cNvSpPr>
            <p:nvPr/>
          </p:nvSpPr>
          <p:spPr bwMode="auto">
            <a:xfrm>
              <a:off x="2188633" y="5096864"/>
              <a:ext cx="1907422" cy="20129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Rectangle 26"/>
            <p:cNvSpPr>
              <a:spLocks noChangeArrowheads="1"/>
            </p:cNvSpPr>
            <p:nvPr/>
          </p:nvSpPr>
          <p:spPr bwMode="auto">
            <a:xfrm>
              <a:off x="1841605" y="4973462"/>
              <a:ext cx="247673" cy="11493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Freeform 5"/>
            <p:cNvSpPr>
              <a:spLocks/>
            </p:cNvSpPr>
            <p:nvPr/>
          </p:nvSpPr>
          <p:spPr bwMode="auto">
            <a:xfrm flipH="1">
              <a:off x="1944664" y="5092631"/>
              <a:ext cx="336582" cy="342265"/>
            </a:xfrm>
            <a:custGeom>
              <a:avLst/>
              <a:gdLst/>
              <a:ahLst/>
              <a:cxnLst>
                <a:cxn ang="0">
                  <a:pos x="625" y="0"/>
                </a:cxn>
                <a:cxn ang="0">
                  <a:pos x="514" y="1083"/>
                </a:cxn>
                <a:cxn ang="0">
                  <a:pos x="0" y="771"/>
                </a:cxn>
              </a:cxnLst>
              <a:rect l="0" t="0" r="r" b="b"/>
              <a:pathLst>
                <a:path w="625" h="1211">
                  <a:moveTo>
                    <a:pt x="625" y="0"/>
                  </a:moveTo>
                  <a:cubicBezTo>
                    <a:pt x="621" y="477"/>
                    <a:pt x="618" y="955"/>
                    <a:pt x="514" y="1083"/>
                  </a:cubicBezTo>
                  <a:cubicBezTo>
                    <a:pt x="410" y="1211"/>
                    <a:pt x="87" y="823"/>
                    <a:pt x="0" y="771"/>
                  </a:cubicBezTo>
                </a:path>
              </a:pathLst>
            </a:custGeom>
            <a:noFill/>
            <a:ln w="28575">
              <a:solidFill>
                <a:srgbClr val="548DD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94" name="Immagine 93"/>
          <p:cNvPicPr>
            <a:picLocks noChangeAspect="1"/>
          </p:cNvPicPr>
          <p:nvPr/>
        </p:nvPicPr>
        <p:blipFill rotWithShape="1">
          <a:blip r:embed="rId2"/>
          <a:srcRect r="50413"/>
          <a:stretch/>
        </p:blipFill>
        <p:spPr>
          <a:xfrm>
            <a:off x="6355212" y="3326590"/>
            <a:ext cx="2331588" cy="3494394"/>
          </a:xfrm>
          <a:prstGeom prst="rect">
            <a:avLst/>
          </a:prstGeom>
        </p:spPr>
      </p:pic>
      <p:cxnSp>
        <p:nvCxnSpPr>
          <p:cNvPr id="96" name="Connettore 4 95"/>
          <p:cNvCxnSpPr/>
          <p:nvPr/>
        </p:nvCxnSpPr>
        <p:spPr>
          <a:xfrm flipV="1">
            <a:off x="4481702" y="5253187"/>
            <a:ext cx="1873510" cy="125862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712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552" y="0"/>
            <a:ext cx="8136904" cy="90872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800" dirty="0" smtClean="0">
                <a:solidFill>
                  <a:srgbClr val="FF0000"/>
                </a:solidFill>
                <a:latin typeface="Comic Sans MS" pitchFamily="66" charset="0"/>
              </a:rPr>
              <a:t>Dimostratore (da Valerio)</a:t>
            </a:r>
            <a:endParaRPr lang="it-IT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986357"/>
          </a:xfrm>
        </p:spPr>
        <p:txBody>
          <a:bodyPr>
            <a:noAutofit/>
          </a:bodyPr>
          <a:lstStyle/>
          <a:p>
            <a:r>
              <a:rPr lang="it-IT" sz="2000" dirty="0" smtClean="0">
                <a:latin typeface="Comic Sans MS"/>
                <a:cs typeface="Comic Sans MS"/>
              </a:rPr>
              <a:t>E’ un oggetto da provare in un fascio entro un arco temporale relativamente breve.</a:t>
            </a:r>
          </a:p>
          <a:p>
            <a:endParaRPr lang="it-IT" sz="2000" dirty="0">
              <a:latin typeface="Comic Sans MS"/>
              <a:cs typeface="Comic Sans MS"/>
            </a:endParaRPr>
          </a:p>
          <a:p>
            <a:r>
              <a:rPr lang="it-IT" sz="2000" dirty="0" smtClean="0">
                <a:latin typeface="Comic Sans MS"/>
                <a:cs typeface="Comic Sans MS"/>
              </a:rPr>
              <a:t>Può essere basato su una versione meno aggressiva del </a:t>
            </a:r>
            <a:r>
              <a:rPr lang="it-IT" sz="2000" dirty="0" err="1" smtClean="0">
                <a:latin typeface="Comic Sans MS"/>
                <a:cs typeface="Comic Sans MS"/>
              </a:rPr>
              <a:t>readout</a:t>
            </a:r>
            <a:r>
              <a:rPr lang="it-IT" sz="2000" dirty="0" smtClean="0">
                <a:latin typeface="Comic Sans MS"/>
                <a:cs typeface="Comic Sans MS"/>
              </a:rPr>
              <a:t> a 130nm, con un solo </a:t>
            </a:r>
            <a:r>
              <a:rPr lang="it-IT" sz="2000" dirty="0" err="1" smtClean="0">
                <a:latin typeface="Comic Sans MS"/>
                <a:cs typeface="Comic Sans MS"/>
              </a:rPr>
              <a:t>layer</a:t>
            </a:r>
            <a:r>
              <a:rPr lang="it-IT" sz="2000" dirty="0" smtClean="0">
                <a:latin typeface="Comic Sans MS"/>
                <a:cs typeface="Comic Sans MS"/>
              </a:rPr>
              <a:t> e funzionalità ridotte o pixel più grandi, in cui collaudare molte soluzioni tecnologiche utili per il dispositivo finale (interconnessioni, TSV, architetture,…).</a:t>
            </a:r>
          </a:p>
          <a:p>
            <a:endParaRPr lang="it-IT" sz="2000" dirty="0">
              <a:latin typeface="Comic Sans MS"/>
              <a:cs typeface="Comic Sans MS"/>
            </a:endParaRPr>
          </a:p>
          <a:p>
            <a:r>
              <a:rPr lang="it-IT" sz="2000" dirty="0" smtClean="0">
                <a:latin typeface="Comic Sans MS"/>
                <a:cs typeface="Comic Sans MS"/>
              </a:rPr>
              <a:t>Necessariamente, deve essere visto come un passo intermedio verso la realizzazione di uno strumento più ambizioso, che supera lo stato dell’arte in modo non solo incrementale.</a:t>
            </a:r>
          </a:p>
          <a:p>
            <a:pPr marL="0" indent="0">
              <a:buNone/>
            </a:pPr>
            <a:endParaRPr lang="it-IT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it-IT" sz="2000" dirty="0">
                <a:latin typeface="+mj-lt"/>
                <a:cs typeface="Comic Sans MS"/>
              </a:rPr>
              <a:t>Aggiungo: l’espandibilita’ e l’uso delle tecnologie CMOS 65nm e verticali  rappresenta un passo avanti molto grande. 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Bologna, </a:t>
            </a:r>
            <a:fld id="{791C747A-74EF-46F7-85BA-141C4822DEE1}" type="datetimeFigureOut">
              <a:rPr lang="it-IT" smtClean="0"/>
              <a:pPr/>
              <a:t>09/05/13</a:t>
            </a:fld>
            <a:endParaRPr lang="it-IT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Valerio Re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33A198F-EAE4-476E-9B66-EB1C42D3820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8343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84200" y="270024"/>
            <a:ext cx="8051800" cy="57755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latin typeface="Comic Sans MS" pitchFamily="66" charset="0"/>
              </a:rPr>
              <a:t>Ipotesi di organizzazione in </a:t>
            </a:r>
            <a:r>
              <a:rPr lang="it-IT" sz="2400" dirty="0" err="1" smtClean="0">
                <a:solidFill>
                  <a:srgbClr val="FF0000"/>
                </a:solidFill>
                <a:latin typeface="Comic Sans MS" pitchFamily="66" charset="0"/>
              </a:rPr>
              <a:t>WorkPackages (Valerio)</a:t>
            </a:r>
            <a:endParaRPr lang="it-IT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3400" y="982216"/>
            <a:ext cx="8431088" cy="5543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it-IT" sz="2000" dirty="0" smtClean="0">
                <a:solidFill>
                  <a:srgbClr val="000000"/>
                </a:solidFill>
                <a:latin typeface="Comic Sans MS" pitchFamily="66" charset="0"/>
              </a:rPr>
              <a:t>E’ importante evidenziare tutte le varie attività che vogliamo perseguire (e su cui, in buona parte, già stiamo lavorando).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it-IT" sz="2000" dirty="0">
              <a:solidFill>
                <a:srgbClr val="000000"/>
              </a:solidFill>
              <a:latin typeface="Comic Sans MS" pitchFamily="66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it-IT" sz="2000" dirty="0" smtClean="0">
                <a:solidFill>
                  <a:srgbClr val="000000"/>
                </a:solidFill>
                <a:latin typeface="Comic Sans MS" pitchFamily="66" charset="0"/>
              </a:rPr>
              <a:t>WP1: High </a:t>
            </a:r>
            <a:r>
              <a:rPr lang="it-IT" sz="2000" dirty="0" err="1" smtClean="0">
                <a:solidFill>
                  <a:srgbClr val="000000"/>
                </a:solidFill>
                <a:latin typeface="Comic Sans MS" pitchFamily="66" charset="0"/>
              </a:rPr>
              <a:t>resistivity</a:t>
            </a:r>
            <a:r>
              <a:rPr lang="it-IT" sz="2000" dirty="0" smtClean="0">
                <a:solidFill>
                  <a:srgbClr val="000000"/>
                </a:solidFill>
                <a:latin typeface="Comic Sans MS" pitchFamily="66" charset="0"/>
              </a:rPr>
              <a:t> pixel </a:t>
            </a:r>
            <a:r>
              <a:rPr lang="it-IT" sz="2000" dirty="0" err="1" smtClean="0">
                <a:solidFill>
                  <a:srgbClr val="000000"/>
                </a:solidFill>
                <a:latin typeface="Comic Sans MS" pitchFamily="66" charset="0"/>
              </a:rPr>
              <a:t>sensors</a:t>
            </a:r>
            <a:r>
              <a:rPr lang="it-IT" sz="2000" dirty="0" smtClean="0">
                <a:solidFill>
                  <a:srgbClr val="000000"/>
                </a:solidFill>
                <a:latin typeface="Comic Sans MS" pitchFamily="66" charset="0"/>
              </a:rPr>
              <a:t> and CMOS </a:t>
            </a:r>
            <a:r>
              <a:rPr lang="it-IT" sz="2000" dirty="0" err="1" smtClean="0">
                <a:solidFill>
                  <a:srgbClr val="000000"/>
                </a:solidFill>
                <a:latin typeface="Comic Sans MS" pitchFamily="66" charset="0"/>
              </a:rPr>
              <a:t>sensors</a:t>
            </a:r>
            <a:endParaRPr lang="it-IT" sz="20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it-IT" sz="2000" dirty="0" smtClean="0">
                <a:solidFill>
                  <a:srgbClr val="000000"/>
                </a:solidFill>
                <a:latin typeface="Comic Sans MS" pitchFamily="66" charset="0"/>
              </a:rPr>
              <a:t>WP2: </a:t>
            </a:r>
            <a:r>
              <a:rPr lang="it-IT" sz="2000" dirty="0">
                <a:solidFill>
                  <a:srgbClr val="000000"/>
                </a:solidFill>
                <a:latin typeface="Comic Sans MS" pitchFamily="66" charset="0"/>
              </a:rPr>
              <a:t>Advanced CMOS (130 nm and 65 nm</a:t>
            </a:r>
            <a:r>
              <a:rPr lang="it-IT" sz="2000" dirty="0" smtClean="0">
                <a:solidFill>
                  <a:srgbClr val="000000"/>
                </a:solidFill>
                <a:latin typeface="Comic Sans MS" pitchFamily="66" charset="0"/>
              </a:rPr>
              <a:t>)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it-IT" sz="2000" dirty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it-IT" sz="2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Da spezzare in Frontend e Readout IC ? (per coinvolgere altri)</a:t>
            </a:r>
            <a:endParaRPr lang="it-IT" sz="20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it-IT" sz="2000" dirty="0" smtClean="0">
                <a:solidFill>
                  <a:srgbClr val="000000"/>
                </a:solidFill>
                <a:latin typeface="Comic Sans MS" pitchFamily="66" charset="0"/>
              </a:rPr>
              <a:t>WP3: 3D </a:t>
            </a:r>
            <a:r>
              <a:rPr lang="it-IT" sz="2000" dirty="0" err="1" smtClean="0">
                <a:solidFill>
                  <a:srgbClr val="000000"/>
                </a:solidFill>
                <a:latin typeface="Comic Sans MS" pitchFamily="66" charset="0"/>
              </a:rPr>
              <a:t>integration</a:t>
            </a:r>
            <a:endParaRPr lang="it-IT" sz="20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it-IT" sz="2000" dirty="0" smtClean="0">
                <a:solidFill>
                  <a:srgbClr val="000000"/>
                </a:solidFill>
                <a:latin typeface="Comic Sans MS" pitchFamily="66" charset="0"/>
              </a:rPr>
              <a:t>WP4: FEL  and SL </a:t>
            </a:r>
            <a:r>
              <a:rPr lang="it-IT" sz="2000" dirty="0" err="1" smtClean="0">
                <a:solidFill>
                  <a:srgbClr val="000000"/>
                </a:solidFill>
                <a:latin typeface="Comic Sans MS" pitchFamily="66" charset="0"/>
              </a:rPr>
              <a:t>instruments</a:t>
            </a:r>
            <a:endParaRPr lang="it-IT" sz="20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it-IT" sz="2000" dirty="0" smtClean="0">
                <a:solidFill>
                  <a:srgbClr val="000000"/>
                </a:solidFill>
                <a:latin typeface="Comic Sans MS" pitchFamily="66" charset="0"/>
              </a:rPr>
              <a:t>WP5: </a:t>
            </a:r>
            <a:r>
              <a:rPr lang="it-IT" sz="2000" dirty="0" err="1" smtClean="0">
                <a:solidFill>
                  <a:srgbClr val="000000"/>
                </a:solidFill>
                <a:latin typeface="Comic Sans MS" pitchFamily="66" charset="0"/>
              </a:rPr>
              <a:t>Hadrontherapy  </a:t>
            </a:r>
            <a:r>
              <a:rPr lang="it-IT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-- &gt; ?? Questa mi sembra difficile </a:t>
            </a:r>
            <a:endParaRPr lang="it-IT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it-IT" sz="2000" dirty="0" smtClean="0">
                <a:solidFill>
                  <a:srgbClr val="000000"/>
                </a:solidFill>
                <a:latin typeface="Comic Sans MS" pitchFamily="66" charset="0"/>
              </a:rPr>
              <a:t>WP6: DAQ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it-IT" sz="2000" dirty="0">
                <a:solidFill>
                  <a:srgbClr val="558ED5"/>
                </a:solidFill>
                <a:latin typeface="+mj-lt"/>
              </a:rPr>
              <a:t>WPxx: industrial interaction ?</a:t>
            </a:r>
            <a:endParaRPr lang="it-IT" sz="2000" dirty="0" smtClean="0">
              <a:solidFill>
                <a:srgbClr val="558ED5"/>
              </a:solidFill>
              <a:latin typeface="+mj-lt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it-IT" sz="20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it-IT" sz="2000" dirty="0">
              <a:solidFill>
                <a:srgbClr val="000000"/>
              </a:solidFill>
              <a:latin typeface="Comic Sans MS" pitchFamily="66" charset="0"/>
            </a:endParaRPr>
          </a:p>
          <a:p>
            <a:pPr indent="12700">
              <a:spcBef>
                <a:spcPct val="20000"/>
              </a:spcBef>
              <a:defRPr/>
            </a:pPr>
            <a:endParaRPr lang="it-IT" sz="20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Bologna, </a:t>
            </a:r>
            <a:fld id="{791C747A-74EF-46F7-85BA-141C4822DEE1}" type="datetimeFigureOut">
              <a:rPr lang="it-IT" smtClean="0"/>
              <a:pPr/>
              <a:t>09/05/13</a:t>
            </a:fld>
            <a:endParaRPr lang="it-IT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Valerio Re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33A198F-EAE4-476E-9B66-EB1C42D3820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0215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Organization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Duration: 3 years</a:t>
            </a:r>
          </a:p>
          <a:p>
            <a:r>
              <a:rPr lang="it-IT"/>
              <a:t>Institutions: </a:t>
            </a:r>
          </a:p>
          <a:p>
            <a:pPr lvl="1"/>
            <a:r>
              <a:rPr lang="it-IT"/>
              <a:t>BO, MI ?, PG ?, PI, PV/BG, RM3? , TN, TS</a:t>
            </a:r>
          </a:p>
          <a:p>
            <a:r>
              <a:rPr lang="it-IT"/>
              <a:t>Collaborazioni?:</a:t>
            </a:r>
          </a:p>
          <a:p>
            <a:pPr lvl="1"/>
            <a:r>
              <a:rPr lang="it-IT"/>
              <a:t>Altri gruppi INFN interessati a 65 nm (TO/Rivetti ?)</a:t>
            </a:r>
          </a:p>
          <a:p>
            <a:pPr lvl="1"/>
            <a:r>
              <a:rPr lang="it-IT"/>
              <a:t>Altri gruppi universitari ? (PI/Fanucci)</a:t>
            </a:r>
          </a:p>
          <a:p>
            <a:pPr lvl="1"/>
            <a:r>
              <a:rPr lang="it-IT"/>
              <a:t>Industrie ? In che forma ?</a:t>
            </a:r>
          </a:p>
          <a:p>
            <a:pPr lvl="1"/>
            <a:r>
              <a:rPr lang="it-IT"/>
              <a:t>Come sviluppare le sinergie INFN su 65 nm ?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91808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658</Words>
  <Application>Microsoft Macintosh PowerPoint</Application>
  <PresentationFormat>Presentazione su schermo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PixFEL</vt:lpstr>
      <vt:lpstr>Topics (and question marks)</vt:lpstr>
      <vt:lpstr>Issues x XFEL</vt:lpstr>
      <vt:lpstr>(dalle slide di Valerio)</vt:lpstr>
      <vt:lpstr>Informazioni da Gruppo V</vt:lpstr>
      <vt:lpstr>Concetto (copiato)</vt:lpstr>
      <vt:lpstr>Presentazione di PowerPoint</vt:lpstr>
      <vt:lpstr>Presentazione di PowerPoint</vt:lpstr>
      <vt:lpstr>Organization</vt:lpstr>
    </vt:vector>
  </TitlesOfParts>
  <Company>INFN e Universita' di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PixFEL</dc:title>
  <dc:creator>Francesco Forti</dc:creator>
  <cp:lastModifiedBy>Francesco Forti</cp:lastModifiedBy>
  <cp:revision>12</cp:revision>
  <dcterms:created xsi:type="dcterms:W3CDTF">2013-05-09T10:30:03Z</dcterms:created>
  <dcterms:modified xsi:type="dcterms:W3CDTF">2013-05-09T11:40:07Z</dcterms:modified>
</cp:coreProperties>
</file>