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9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9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15/11/2011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Andrea Messina - W/</a:t>
            </a:r>
            <a:r>
              <a:rPr lang="en-US" dirty="0" err="1" smtClean="0"/>
              <a:t>Z+hf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3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3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2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A2B-1D07-C24B-8ACE-71900F421AC4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B1CC-3D9A-FC46-A967-F773B0EC7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A2B-1D07-C24B-8ACE-71900F421AC4}" type="datetimeFigureOut">
              <a:rPr lang="en-US" smtClean="0"/>
              <a:t>5/9/13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B1CC-3D9A-FC46-A967-F773B0EC7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smrmb.org/index.php?id=/en/index/esmrmb_2013_congres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6 </a:t>
            </a:r>
            <a:r>
              <a:rPr lang="en-US" dirty="0" err="1" smtClean="0"/>
              <a:t>mesi</a:t>
            </a:r>
            <a:r>
              <a:rPr lang="en-US" dirty="0" smtClean="0"/>
              <a:t> – </a:t>
            </a:r>
            <a:r>
              <a:rPr lang="en-US" dirty="0" err="1" smtClean="0"/>
              <a:t>Unit</a:t>
            </a:r>
            <a:r>
              <a:rPr lang="en-US" dirty="0" err="1" smtClean="0"/>
              <a:t>à</a:t>
            </a:r>
            <a:r>
              <a:rPr lang="en-US" dirty="0" smtClean="0"/>
              <a:t> di Roma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Roma – 10 Maggio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8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Personale</a:t>
            </a:r>
            <a:r>
              <a:rPr lang="en-US" dirty="0" smtClean="0"/>
              <a:t> da </a:t>
            </a:r>
            <a:r>
              <a:rPr lang="en-US" dirty="0" err="1" smtClean="0"/>
              <a:t>assumere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ATLAS: 1 </a:t>
            </a:r>
            <a:r>
              <a:rPr lang="en-US" dirty="0" err="1" smtClean="0"/>
              <a:t>assegnista</a:t>
            </a:r>
            <a:r>
              <a:rPr lang="en-US" dirty="0" smtClean="0"/>
              <a:t> con </a:t>
            </a:r>
            <a:r>
              <a:rPr lang="en-US" dirty="0" err="1" smtClean="0"/>
              <a:t>contratto</a:t>
            </a:r>
            <a:r>
              <a:rPr lang="en-US" dirty="0" smtClean="0"/>
              <a:t> di 1 anno </a:t>
            </a:r>
            <a:r>
              <a:rPr lang="en-US" dirty="0" err="1" smtClean="0"/>
              <a:t>potenzialmente</a:t>
            </a:r>
            <a:r>
              <a:rPr lang="en-US" dirty="0" smtClean="0"/>
              <a:t> </a:t>
            </a:r>
            <a:r>
              <a:rPr lang="en-US" dirty="0" err="1" smtClean="0"/>
              <a:t>rinnovabile</a:t>
            </a:r>
            <a:r>
              <a:rPr lang="en-US" dirty="0" smtClean="0"/>
              <a:t> per 3 </a:t>
            </a:r>
            <a:r>
              <a:rPr lang="en-US" dirty="0" err="1" smtClean="0"/>
              <a:t>anni</a:t>
            </a:r>
            <a:r>
              <a:rPr lang="en-US" dirty="0" smtClean="0"/>
              <a:t> (</a:t>
            </a:r>
            <a:r>
              <a:rPr lang="en-US" dirty="0" err="1" smtClean="0"/>
              <a:t>fondamentale</a:t>
            </a:r>
            <a:r>
              <a:rPr lang="en-US" dirty="0" smtClean="0"/>
              <a:t> </a:t>
            </a:r>
            <a:r>
              <a:rPr lang="en-US" dirty="0" err="1" smtClean="0"/>
              <a:t>poich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nell’unità</a:t>
            </a:r>
            <a:r>
              <a:rPr lang="en-US" dirty="0" smtClean="0"/>
              <a:t> </a:t>
            </a:r>
            <a:r>
              <a:rPr lang="en-US" dirty="0" err="1" smtClean="0"/>
              <a:t>maca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impegnata</a:t>
            </a:r>
            <a:r>
              <a:rPr lang="en-US" dirty="0" smtClean="0"/>
              <a:t> in </a:t>
            </a:r>
            <a:r>
              <a:rPr lang="en-US" dirty="0" err="1" smtClean="0"/>
              <a:t>quest’attività</a:t>
            </a:r>
            <a:r>
              <a:rPr lang="en-US" dirty="0" smtClean="0"/>
              <a:t> a tempo </a:t>
            </a:r>
            <a:r>
              <a:rPr lang="en-US" dirty="0" err="1" smtClean="0"/>
              <a:t>pieno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Tema</a:t>
            </a:r>
            <a:r>
              <a:rPr lang="en-US" dirty="0" smtClean="0"/>
              <a:t>: </a:t>
            </a:r>
            <a:r>
              <a:rPr lang="en-US" dirty="0" err="1" smtClean="0"/>
              <a:t>sviluppo</a:t>
            </a:r>
            <a:r>
              <a:rPr lang="en-US" dirty="0" smtClean="0"/>
              <a:t> di </a:t>
            </a:r>
            <a:r>
              <a:rPr lang="en-US" dirty="0" err="1" smtClean="0"/>
              <a:t>algoritmi</a:t>
            </a:r>
            <a:r>
              <a:rPr lang="en-US" dirty="0" smtClean="0"/>
              <a:t> di trigger </a:t>
            </a:r>
            <a:r>
              <a:rPr lang="en-US" dirty="0" err="1" smtClean="0"/>
              <a:t>innovativi</a:t>
            </a:r>
            <a:r>
              <a:rPr lang="en-US" dirty="0" smtClean="0"/>
              <a:t> </a:t>
            </a:r>
            <a:r>
              <a:rPr lang="en-US" dirty="0" err="1" smtClean="0"/>
              <a:t>eseguiti</a:t>
            </a:r>
            <a:r>
              <a:rPr lang="en-US" dirty="0" smtClean="0"/>
              <a:t> da </a:t>
            </a:r>
            <a:r>
              <a:rPr lang="en-US" dirty="0" err="1" smtClean="0"/>
              <a:t>processori</a:t>
            </a:r>
            <a:r>
              <a:rPr lang="en-US" dirty="0" smtClean="0"/>
              <a:t> </a:t>
            </a:r>
            <a:r>
              <a:rPr lang="en-US" dirty="0" err="1" smtClean="0"/>
              <a:t>grafici</a:t>
            </a:r>
            <a:r>
              <a:rPr lang="en-US" dirty="0" smtClean="0"/>
              <a:t> per </a:t>
            </a:r>
            <a:r>
              <a:rPr lang="en-US" dirty="0" err="1" smtClean="0"/>
              <a:t>l’esperimento</a:t>
            </a:r>
            <a:r>
              <a:rPr lang="en-US" dirty="0" smtClean="0"/>
              <a:t> ATLAS ad LHC</a:t>
            </a:r>
          </a:p>
          <a:p>
            <a:pPr lvl="1"/>
            <a:r>
              <a:rPr lang="en-US" dirty="0" err="1" smtClean="0"/>
              <a:t>Costo</a:t>
            </a:r>
            <a:r>
              <a:rPr lang="en-US" dirty="0" smtClean="0"/>
              <a:t> 22946 euro/anno, in </a:t>
            </a:r>
            <a:r>
              <a:rPr lang="en-US" dirty="0" err="1" smtClean="0"/>
              <a:t>apporvazione</a:t>
            </a:r>
            <a:r>
              <a:rPr lang="en-US" dirty="0" smtClean="0"/>
              <a:t> al </a:t>
            </a:r>
            <a:r>
              <a:rPr lang="en-US" dirty="0" err="1" smtClean="0"/>
              <a:t>CdD</a:t>
            </a:r>
            <a:r>
              <a:rPr lang="en-US" dirty="0" smtClean="0"/>
              <a:t> 16/5/2013</a:t>
            </a:r>
          </a:p>
          <a:p>
            <a:pPr lvl="1"/>
            <a:r>
              <a:rPr lang="en-US" dirty="0" err="1" smtClean="0"/>
              <a:t>Ricerca</a:t>
            </a:r>
            <a:r>
              <a:rPr lang="en-US" dirty="0" smtClean="0"/>
              <a:t> di </a:t>
            </a:r>
            <a:r>
              <a:rPr lang="en-US" dirty="0" err="1" smtClean="0"/>
              <a:t>candidati</a:t>
            </a:r>
            <a:r>
              <a:rPr lang="en-US" dirty="0" smtClean="0"/>
              <a:t> via </a:t>
            </a:r>
            <a:r>
              <a:rPr lang="en-US" dirty="0" err="1" smtClean="0"/>
              <a:t>passaparola</a:t>
            </a:r>
            <a:r>
              <a:rPr lang="en-US" dirty="0" smtClean="0"/>
              <a:t>/</a:t>
            </a:r>
            <a:r>
              <a:rPr lang="en-US" dirty="0" err="1" smtClean="0"/>
              <a:t>locandina</a:t>
            </a:r>
            <a:endParaRPr lang="en-US" dirty="0"/>
          </a:p>
          <a:p>
            <a:pPr lvl="1"/>
            <a:r>
              <a:rPr lang="en-US" dirty="0" smtClean="0"/>
              <a:t>Bando al </a:t>
            </a:r>
            <a:r>
              <a:rPr lang="en-US" dirty="0" err="1" smtClean="0"/>
              <a:t>pi</a:t>
            </a:r>
            <a:r>
              <a:rPr lang="en-US" dirty="0" err="1" smtClean="0"/>
              <a:t>ù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e </a:t>
            </a:r>
            <a:r>
              <a:rPr lang="en-US" dirty="0" err="1" smtClean="0"/>
              <a:t>Settembre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23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Personale</a:t>
            </a:r>
            <a:r>
              <a:rPr lang="en-US" dirty="0" smtClean="0"/>
              <a:t> da </a:t>
            </a:r>
            <a:r>
              <a:rPr lang="en-US" dirty="0" err="1" smtClean="0"/>
              <a:t>assumere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borse</a:t>
            </a:r>
            <a:r>
              <a:rPr lang="en-US" dirty="0" smtClean="0"/>
              <a:t> da 4-6 </a:t>
            </a:r>
            <a:r>
              <a:rPr lang="en-US" dirty="0" err="1" smtClean="0"/>
              <a:t>mesi</a:t>
            </a:r>
            <a:r>
              <a:rPr lang="en-US" dirty="0" smtClean="0"/>
              <a:t> (</a:t>
            </a:r>
            <a:r>
              <a:rPr lang="en-US" dirty="0" err="1" smtClean="0"/>
              <a:t>cococo</a:t>
            </a:r>
            <a:r>
              <a:rPr lang="en-US" dirty="0" smtClean="0"/>
              <a:t>) per </a:t>
            </a:r>
            <a:r>
              <a:rPr lang="en-US" dirty="0" err="1" smtClean="0"/>
              <a:t>laureati</a:t>
            </a:r>
            <a:endParaRPr lang="en-US" dirty="0" smtClean="0"/>
          </a:p>
          <a:p>
            <a:r>
              <a:rPr lang="en-US" dirty="0" err="1" smtClean="0"/>
              <a:t>Costo</a:t>
            </a:r>
            <a:r>
              <a:rPr lang="en-US" dirty="0" smtClean="0"/>
              <a:t> ~5k euro </a:t>
            </a:r>
            <a:r>
              <a:rPr lang="en-US" dirty="0" err="1" smtClean="0"/>
              <a:t>ciascuna</a:t>
            </a:r>
            <a:endParaRPr lang="en-US" dirty="0" smtClean="0"/>
          </a:p>
          <a:p>
            <a:r>
              <a:rPr lang="en-US" dirty="0" smtClean="0"/>
              <a:t>2 per NMR </a:t>
            </a:r>
            <a:r>
              <a:rPr lang="en-US" dirty="0" err="1" smtClean="0"/>
              <a:t>cervello</a:t>
            </a:r>
            <a:r>
              <a:rPr lang="en-US" dirty="0" smtClean="0"/>
              <a:t> (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noti</a:t>
            </a:r>
            <a:r>
              <a:rPr lang="en-US" dirty="0" smtClean="0"/>
              <a:t>) da </a:t>
            </a:r>
            <a:r>
              <a:rPr lang="en-US" dirty="0" err="1" smtClean="0"/>
              <a:t>attivare</a:t>
            </a:r>
            <a:r>
              <a:rPr lang="en-US" dirty="0" smtClean="0"/>
              <a:t> </a:t>
            </a:r>
            <a:r>
              <a:rPr lang="en-US" dirty="0" err="1" smtClean="0"/>
              <a:t>rapidamente</a:t>
            </a:r>
            <a:endParaRPr lang="en-US" dirty="0" smtClean="0"/>
          </a:p>
          <a:p>
            <a:r>
              <a:rPr lang="en-US" dirty="0" smtClean="0"/>
              <a:t>1 per NMR body </a:t>
            </a:r>
            <a:r>
              <a:rPr lang="en-US" dirty="0" err="1" smtClean="0"/>
              <a:t>policlinico</a:t>
            </a:r>
            <a:r>
              <a:rPr lang="en-US" dirty="0" smtClean="0"/>
              <a:t> (da </a:t>
            </a:r>
            <a:r>
              <a:rPr lang="en-US" dirty="0" err="1" smtClean="0"/>
              <a:t>individuare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candidato</a:t>
            </a:r>
            <a:r>
              <a:rPr lang="en-US" dirty="0" smtClean="0"/>
              <a:t>: </a:t>
            </a:r>
            <a:r>
              <a:rPr lang="en-US" dirty="0" err="1" smtClean="0"/>
              <a:t>formazione</a:t>
            </a:r>
            <a:r>
              <a:rPr lang="en-US" dirty="0" smtClean="0"/>
              <a:t> </a:t>
            </a:r>
            <a:r>
              <a:rPr lang="en-US" dirty="0" err="1" smtClean="0"/>
              <a:t>fisico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7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da </a:t>
            </a:r>
            <a:r>
              <a:rPr lang="en-US" dirty="0" err="1" smtClean="0"/>
              <a:t>acquisire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: </a:t>
            </a:r>
            <a:r>
              <a:rPr lang="en-US" dirty="0"/>
              <a:t>2xE52650 (8 cores), 64GB, TITAN </a:t>
            </a:r>
            <a:r>
              <a:rPr lang="en-US" dirty="0" err="1"/>
              <a:t>fornitore</a:t>
            </a:r>
            <a:r>
              <a:rPr lang="en-US" dirty="0"/>
              <a:t> E4 (</a:t>
            </a:r>
            <a:r>
              <a:rPr lang="en-US" dirty="0" err="1"/>
              <a:t>prezzo</a:t>
            </a:r>
            <a:r>
              <a:rPr lang="en-US" dirty="0"/>
              <a:t> da </a:t>
            </a:r>
            <a:r>
              <a:rPr lang="en-US" dirty="0" err="1"/>
              <a:t>confermare</a:t>
            </a:r>
            <a:r>
              <a:rPr lang="en-US" dirty="0"/>
              <a:t> </a:t>
            </a:r>
            <a:r>
              <a:rPr lang="en-US" dirty="0" err="1"/>
              <a:t>modificando</a:t>
            </a:r>
            <a:r>
              <a:rPr lang="en-US" dirty="0"/>
              <a:t> E9090) </a:t>
            </a:r>
            <a:r>
              <a:rPr lang="en-US" dirty="0" smtClean="0"/>
              <a:t> 4700 Euro. Da </a:t>
            </a:r>
            <a:r>
              <a:rPr lang="en-US" dirty="0" err="1" smtClean="0"/>
              <a:t>istallare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Lab ATLAS</a:t>
            </a:r>
          </a:p>
          <a:p>
            <a:r>
              <a:rPr lang="da-DK" dirty="0"/>
              <a:t>I7-3770, 32 GB, GTX680, I350T2 </a:t>
            </a:r>
            <a:r>
              <a:rPr lang="da-DK" dirty="0" err="1"/>
              <a:t>fornitore</a:t>
            </a:r>
            <a:r>
              <a:rPr lang="da-DK" dirty="0"/>
              <a:t> CIUTI-Pisa </a:t>
            </a:r>
            <a:r>
              <a:rPr lang="da-DK" dirty="0" smtClean="0"/>
              <a:t> (realtime </a:t>
            </a:r>
            <a:r>
              <a:rPr lang="da-DK" dirty="0" err="1" smtClean="0"/>
              <a:t>Mauro</a:t>
            </a:r>
            <a:r>
              <a:rPr lang="da-DK" dirty="0" smtClean="0"/>
              <a:t>) 1500 Euro</a:t>
            </a:r>
          </a:p>
          <a:p>
            <a:r>
              <a:rPr lang="da-DK" dirty="0" smtClean="0"/>
              <a:t>3 Desktop + monitor da </a:t>
            </a:r>
            <a:r>
              <a:rPr lang="da-DK" dirty="0" err="1" smtClean="0"/>
              <a:t>usare</a:t>
            </a:r>
            <a:r>
              <a:rPr lang="da-DK" dirty="0" smtClean="0"/>
              <a:t> </a:t>
            </a:r>
            <a:r>
              <a:rPr lang="da-DK" dirty="0" err="1" smtClean="0"/>
              <a:t>come</a:t>
            </a:r>
            <a:r>
              <a:rPr lang="da-DK" dirty="0" smtClean="0"/>
              <a:t> </a:t>
            </a:r>
            <a:r>
              <a:rPr lang="da-DK" dirty="0" err="1" smtClean="0"/>
              <a:t>terminali</a:t>
            </a:r>
            <a:r>
              <a:rPr lang="da-DK" dirty="0" smtClean="0"/>
              <a:t> 3x500 Euro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2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coinvolte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Andrea Messina</a:t>
            </a:r>
          </a:p>
          <a:p>
            <a:pPr lvl="1"/>
            <a:r>
              <a:rPr lang="en-US" dirty="0" err="1" smtClean="0"/>
              <a:t>Coordinatore</a:t>
            </a:r>
            <a:r>
              <a:rPr lang="en-US" dirty="0" smtClean="0"/>
              <a:t>, </a:t>
            </a:r>
            <a:r>
              <a:rPr lang="en-US" dirty="0" err="1" smtClean="0"/>
              <a:t>algoritmi</a:t>
            </a:r>
            <a:r>
              <a:rPr lang="en-US" dirty="0" smtClean="0"/>
              <a:t> di trigger ATLAS</a:t>
            </a:r>
          </a:p>
          <a:p>
            <a:r>
              <a:rPr lang="en-US" dirty="0" smtClean="0"/>
              <a:t>Stefano </a:t>
            </a:r>
            <a:r>
              <a:rPr lang="en-US" dirty="0" err="1" smtClean="0"/>
              <a:t>Giagu</a:t>
            </a:r>
            <a:endParaRPr lang="en-US" dirty="0" smtClean="0"/>
          </a:p>
          <a:p>
            <a:pPr lvl="1"/>
            <a:r>
              <a:rPr lang="en-US" dirty="0" err="1" smtClean="0"/>
              <a:t>Algoritmi</a:t>
            </a:r>
            <a:r>
              <a:rPr lang="en-US" dirty="0" smtClean="0"/>
              <a:t> di trigger ATLAS </a:t>
            </a:r>
          </a:p>
          <a:p>
            <a:r>
              <a:rPr lang="en-US" dirty="0" smtClean="0"/>
              <a:t>Marco </a:t>
            </a:r>
            <a:r>
              <a:rPr lang="en-US" dirty="0" err="1" smtClean="0"/>
              <a:t>Rescigno</a:t>
            </a:r>
            <a:endParaRPr lang="en-US" dirty="0" smtClean="0"/>
          </a:p>
          <a:p>
            <a:pPr lvl="1"/>
            <a:r>
              <a:rPr lang="en-US" dirty="0" err="1" smtClean="0"/>
              <a:t>Algoritmi</a:t>
            </a:r>
            <a:r>
              <a:rPr lang="en-US" dirty="0" smtClean="0"/>
              <a:t> di trigger ATLAS</a:t>
            </a:r>
          </a:p>
          <a:p>
            <a:r>
              <a:rPr lang="en-US" dirty="0" smtClean="0"/>
              <a:t>Silvia </a:t>
            </a:r>
            <a:r>
              <a:rPr lang="en-US" dirty="0" err="1" smtClean="0"/>
              <a:t>Capuani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NMR </a:t>
            </a:r>
            <a:r>
              <a:rPr lang="en-US" dirty="0" err="1" smtClean="0"/>
              <a:t>algoritmi</a:t>
            </a:r>
            <a:r>
              <a:rPr lang="en-US" dirty="0" smtClean="0"/>
              <a:t> di </a:t>
            </a:r>
            <a:r>
              <a:rPr lang="en-US" dirty="0" err="1" smtClean="0"/>
              <a:t>ricostruzione</a:t>
            </a:r>
            <a:endParaRPr lang="en-US" dirty="0" smtClean="0"/>
          </a:p>
          <a:p>
            <a:r>
              <a:rPr lang="en-US" dirty="0" smtClean="0"/>
              <a:t>Marco Palumbo</a:t>
            </a:r>
          </a:p>
          <a:p>
            <a:pPr lvl="1"/>
            <a:r>
              <a:rPr lang="en-US" dirty="0" smtClean="0"/>
              <a:t>NMR </a:t>
            </a:r>
            <a:r>
              <a:rPr lang="en-US" dirty="0" err="1" smtClean="0"/>
              <a:t>algoritmi</a:t>
            </a:r>
            <a:r>
              <a:rPr lang="en-US" dirty="0" smtClean="0"/>
              <a:t> di </a:t>
            </a:r>
            <a:r>
              <a:rPr lang="en-US" dirty="0" err="1" smtClean="0"/>
              <a:t>ricostruzione</a:t>
            </a:r>
            <a:endParaRPr lang="en-US" dirty="0" smtClean="0"/>
          </a:p>
          <a:p>
            <a:r>
              <a:rPr lang="en-US" dirty="0" smtClean="0"/>
              <a:t>Andrea </a:t>
            </a:r>
            <a:r>
              <a:rPr lang="en-US" dirty="0" err="1" smtClean="0"/>
              <a:t>Laghi</a:t>
            </a:r>
            <a:endParaRPr lang="en-US" dirty="0"/>
          </a:p>
          <a:p>
            <a:pPr lvl="1"/>
            <a:r>
              <a:rPr lang="en-US" dirty="0" smtClean="0"/>
              <a:t>NMR – </a:t>
            </a:r>
            <a:r>
              <a:rPr lang="en-US" dirty="0" err="1" smtClean="0"/>
              <a:t>Policlinico</a:t>
            </a:r>
            <a:endParaRPr lang="en-US" dirty="0" smtClean="0"/>
          </a:p>
          <a:p>
            <a:r>
              <a:rPr lang="en-US" dirty="0" smtClean="0"/>
              <a:t>Marco Rengo</a:t>
            </a:r>
          </a:p>
          <a:p>
            <a:pPr lvl="1"/>
            <a:r>
              <a:rPr lang="en-US" dirty="0" smtClean="0"/>
              <a:t>NMR - </a:t>
            </a:r>
            <a:r>
              <a:rPr lang="en-US" dirty="0" err="1" smtClean="0"/>
              <a:t>Policlinico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334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Coda </a:t>
            </a:r>
            <a:r>
              <a:rPr lang="en-US" dirty="0" err="1" smtClean="0"/>
              <a:t>QuonG</a:t>
            </a:r>
            <a:r>
              <a:rPr lang="en-US" dirty="0" smtClean="0"/>
              <a:t> (</a:t>
            </a:r>
            <a:r>
              <a:rPr lang="en-US" dirty="0" err="1" smtClean="0"/>
              <a:t>ApeNET</a:t>
            </a:r>
            <a:r>
              <a:rPr lang="en-US" dirty="0" smtClean="0"/>
              <a:t>): 16 </a:t>
            </a:r>
            <a:r>
              <a:rPr lang="en-US" dirty="0" err="1" smtClean="0"/>
              <a:t>nodi</a:t>
            </a:r>
            <a:r>
              <a:rPr lang="en-US" dirty="0" smtClean="0"/>
              <a:t> di </a:t>
            </a:r>
            <a:r>
              <a:rPr lang="en-US" dirty="0" err="1" smtClean="0"/>
              <a:t>calcolo</a:t>
            </a:r>
            <a:r>
              <a:rPr lang="en-US" dirty="0" smtClean="0"/>
              <a:t>.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biprocessore</a:t>
            </a:r>
            <a:r>
              <a:rPr lang="en-US" dirty="0" smtClean="0"/>
              <a:t> </a:t>
            </a:r>
            <a:r>
              <a:rPr lang="en-US" dirty="0"/>
              <a:t>E5620  </a:t>
            </a:r>
            <a:r>
              <a:rPr lang="en-US" dirty="0" err="1"/>
              <a:t>quadcore</a:t>
            </a:r>
            <a:r>
              <a:rPr lang="en-US" dirty="0"/>
              <a:t>  @2.4 GHz con 48 GB di </a:t>
            </a:r>
            <a:r>
              <a:rPr lang="en-US" dirty="0" err="1"/>
              <a:t>memoria</a:t>
            </a:r>
            <a:r>
              <a:rPr lang="en-US" dirty="0"/>
              <a:t> e due GPU M2075 </a:t>
            </a:r>
            <a:r>
              <a:rPr lang="en-US" dirty="0" err="1"/>
              <a:t>connesse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bus PCI. </a:t>
            </a:r>
            <a:r>
              <a:rPr lang="en-US" dirty="0" err="1" smtClean="0"/>
              <a:t>Possibilit</a:t>
            </a:r>
            <a:r>
              <a:rPr lang="en-US" dirty="0" err="1" smtClean="0"/>
              <a:t>à</a:t>
            </a:r>
            <a:r>
              <a:rPr lang="en-US" dirty="0" smtClean="0"/>
              <a:t> di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macchine</a:t>
            </a:r>
            <a:r>
              <a:rPr lang="en-US" dirty="0" smtClean="0"/>
              <a:t> per </a:t>
            </a:r>
            <a:r>
              <a:rPr lang="en-US" dirty="0" err="1" smtClean="0"/>
              <a:t>muovere</a:t>
            </a:r>
            <a:r>
              <a:rPr lang="en-US" dirty="0" smtClean="0"/>
              <a:t> I </a:t>
            </a:r>
            <a:r>
              <a:rPr lang="en-US" dirty="0" err="1" smtClean="0"/>
              <a:t>primi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r>
              <a:rPr lang="en-US" dirty="0" smtClean="0"/>
              <a:t> con GPUs. (ATLAS, NMR)</a:t>
            </a:r>
          </a:p>
          <a:p>
            <a:r>
              <a:rPr lang="en-US" dirty="0" smtClean="0"/>
              <a:t>NMR, </a:t>
            </a:r>
            <a:r>
              <a:rPr lang="en-US" dirty="0" err="1" smtClean="0"/>
              <a:t>ricostruzione</a:t>
            </a:r>
            <a:r>
              <a:rPr lang="en-US" dirty="0" smtClean="0"/>
              <a:t> di </a:t>
            </a:r>
            <a:r>
              <a:rPr lang="en-US" dirty="0" err="1" smtClean="0"/>
              <a:t>immagini</a:t>
            </a:r>
            <a:r>
              <a:rPr lang="en-US" dirty="0" smtClean="0"/>
              <a:t> con </a:t>
            </a:r>
            <a:r>
              <a:rPr lang="en-US" dirty="0" err="1" smtClean="0"/>
              <a:t>algoritmi</a:t>
            </a:r>
            <a:r>
              <a:rPr lang="en-US" dirty="0"/>
              <a:t> </a:t>
            </a:r>
            <a:r>
              <a:rPr lang="en-US" dirty="0" err="1" smtClean="0"/>
              <a:t>basati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MatLabR2012b </a:t>
            </a:r>
            <a:r>
              <a:rPr lang="en-US" dirty="0" err="1" smtClean="0"/>
              <a:t>eseguiti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schede</a:t>
            </a:r>
            <a:r>
              <a:rPr lang="en-US" dirty="0" smtClean="0"/>
              <a:t> video di pc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6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NMR -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559" cy="4525963"/>
          </a:xfrm>
        </p:spPr>
        <p:txBody>
          <a:bodyPr/>
          <a:lstStyle/>
          <a:p>
            <a:r>
              <a:rPr lang="en-US" dirty="0" err="1" smtClean="0"/>
              <a:t>Policlinico</a:t>
            </a:r>
            <a:r>
              <a:rPr lang="en-US" dirty="0" smtClean="0"/>
              <a:t> Umberto I </a:t>
            </a:r>
            <a:r>
              <a:rPr lang="en-US" dirty="0" err="1" smtClean="0"/>
              <a:t>macchina</a:t>
            </a:r>
            <a:r>
              <a:rPr lang="en-US" dirty="0" smtClean="0"/>
              <a:t> NMR GE 3 Tesla</a:t>
            </a:r>
          </a:p>
          <a:p>
            <a:r>
              <a:rPr lang="en-US" dirty="0" smtClean="0"/>
              <a:t>Lab. NMR dip. </a:t>
            </a:r>
            <a:r>
              <a:rPr lang="en-US" dirty="0" err="1" smtClean="0"/>
              <a:t>Fisica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r>
              <a:rPr lang="en-US" dirty="0" smtClean="0"/>
              <a:t> NMR  XXX</a:t>
            </a:r>
          </a:p>
          <a:p>
            <a:r>
              <a:rPr lang="en-US" dirty="0" err="1" smtClean="0"/>
              <a:t>Policlinico</a:t>
            </a:r>
            <a:r>
              <a:rPr lang="en-US" dirty="0" smtClean="0"/>
              <a:t> Santa Lucia </a:t>
            </a:r>
            <a:r>
              <a:rPr lang="en-US" dirty="0" err="1" smtClean="0"/>
              <a:t>macchina</a:t>
            </a:r>
            <a:r>
              <a:rPr lang="en-US" dirty="0" smtClean="0"/>
              <a:t> NMR XXX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a 6 </a:t>
            </a:r>
            <a:r>
              <a:rPr lang="en-US" dirty="0" err="1" smtClean="0"/>
              <a:t>mesi</a:t>
            </a:r>
            <a:r>
              <a:rPr lang="en-US" dirty="0" smtClean="0"/>
              <a:t> - 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Imparare</a:t>
            </a:r>
            <a:r>
              <a:rPr lang="en-US" dirty="0" smtClean="0"/>
              <a:t> a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in CUDA</a:t>
            </a:r>
          </a:p>
          <a:p>
            <a:r>
              <a:rPr lang="en-US" dirty="0" err="1" smtClean="0"/>
              <a:t>Istallare</a:t>
            </a:r>
            <a:r>
              <a:rPr lang="en-US" dirty="0" smtClean="0"/>
              <a:t> software di ATLAS (Athena)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r>
              <a:rPr lang="en-US" dirty="0" smtClean="0"/>
              <a:t> con GPUs,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algorithmi</a:t>
            </a:r>
            <a:r>
              <a:rPr lang="en-US" dirty="0" smtClean="0"/>
              <a:t> di high level trigger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r>
              <a:rPr lang="en-US" dirty="0" smtClean="0"/>
              <a:t> (non </a:t>
            </a:r>
            <a:r>
              <a:rPr lang="en-US" dirty="0" err="1" smtClean="0"/>
              <a:t>paralleli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Istallare</a:t>
            </a:r>
            <a:r>
              <a:rPr lang="en-US" dirty="0" smtClean="0"/>
              <a:t>, </a:t>
            </a:r>
            <a:r>
              <a:rPr lang="en-US" dirty="0" err="1" smtClean="0"/>
              <a:t>configurare</a:t>
            </a:r>
            <a:r>
              <a:rPr lang="en-US" dirty="0" smtClean="0"/>
              <a:t>,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di tracking per GPU (</a:t>
            </a:r>
            <a:r>
              <a:rPr lang="en-US" dirty="0" err="1" smtClean="0"/>
              <a:t>cuda</a:t>
            </a:r>
            <a:r>
              <a:rPr lang="en-US" dirty="0" smtClean="0"/>
              <a:t>) </a:t>
            </a:r>
            <a:r>
              <a:rPr lang="en-US" dirty="0" err="1" smtClean="0"/>
              <a:t>sviluppati</a:t>
            </a:r>
            <a:r>
              <a:rPr lang="en-US" dirty="0" smtClean="0"/>
              <a:t> dal </a:t>
            </a:r>
            <a:r>
              <a:rPr lang="en-US" dirty="0" err="1" smtClean="0"/>
              <a:t>gruppo</a:t>
            </a:r>
            <a:r>
              <a:rPr lang="en-US" dirty="0" smtClean="0"/>
              <a:t> di  </a:t>
            </a:r>
            <a:r>
              <a:rPr lang="en-US" dirty="0" err="1" smtClean="0"/>
              <a:t>Edimburg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Capire</a:t>
            </a:r>
            <a:r>
              <a:rPr lang="en-US" dirty="0" smtClean="0"/>
              <a:t> se </a:t>
            </a:r>
            <a:r>
              <a:rPr lang="en-US" dirty="0" err="1" smtClean="0"/>
              <a:t>il</a:t>
            </a:r>
            <a:r>
              <a:rPr lang="en-US" dirty="0" smtClean="0"/>
              <a:t> layer di </a:t>
            </a:r>
            <a:r>
              <a:rPr lang="en-US" dirty="0" err="1" smtClean="0"/>
              <a:t>interfaccia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Athena e </a:t>
            </a:r>
            <a:r>
              <a:rPr lang="en-US" dirty="0" err="1" smtClean="0"/>
              <a:t>Cuda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en-US" dirty="0" err="1" smtClean="0"/>
              <a:t>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utilizzato</a:t>
            </a:r>
            <a:r>
              <a:rPr lang="en-US" dirty="0" smtClean="0"/>
              <a:t> per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di trigger </a:t>
            </a:r>
            <a:r>
              <a:rPr lang="en-US" dirty="0" err="1" smtClean="0"/>
              <a:t>dei</a:t>
            </a:r>
            <a:r>
              <a:rPr lang="en-US" dirty="0" smtClean="0"/>
              <a:t> mu</a:t>
            </a:r>
          </a:p>
          <a:p>
            <a:r>
              <a:rPr lang="en-US" dirty="0" err="1" smtClean="0"/>
              <a:t>Sviluppare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primo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err="1" smtClean="0"/>
              <a:t>parallelo</a:t>
            </a:r>
            <a:r>
              <a:rPr lang="en-US" dirty="0" smtClean="0"/>
              <a:t> “hello world” in Athena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sfrutti</a:t>
            </a:r>
            <a:r>
              <a:rPr lang="en-US" dirty="0" smtClean="0"/>
              <a:t> le </a:t>
            </a:r>
            <a:r>
              <a:rPr lang="en-US" dirty="0" err="1" smtClean="0"/>
              <a:t>librerie</a:t>
            </a:r>
            <a:r>
              <a:rPr lang="en-US" dirty="0" smtClean="0"/>
              <a:t> CUDA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3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Obiettivi</a:t>
            </a:r>
            <a:r>
              <a:rPr lang="en-US" dirty="0"/>
              <a:t> a 6 </a:t>
            </a:r>
            <a:r>
              <a:rPr lang="en-US" dirty="0" err="1"/>
              <a:t>mesi</a:t>
            </a:r>
            <a:r>
              <a:rPr lang="en-US" dirty="0"/>
              <a:t> - ATLAS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9471" y="3175143"/>
            <a:ext cx="3624529" cy="3214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t</a:t>
            </a:r>
            <a:r>
              <a:rPr lang="en-US" sz="2400" dirty="0" err="1" smtClean="0"/>
              <a:t>ramite</a:t>
            </a:r>
            <a:r>
              <a:rPr lang="en-US" sz="2400" dirty="0" smtClean="0"/>
              <a:t> un </a:t>
            </a:r>
            <a:r>
              <a:rPr lang="en-US" sz="2400" dirty="0" err="1"/>
              <a:t>algoritmo</a:t>
            </a:r>
            <a:r>
              <a:rPr lang="en-US" sz="2400" dirty="0"/>
              <a:t> </a:t>
            </a:r>
            <a:r>
              <a:rPr lang="en-US" sz="2400" dirty="0" err="1"/>
              <a:t>multivariato</a:t>
            </a:r>
            <a:r>
              <a:rPr lang="en-US" sz="2400" dirty="0"/>
              <a:t> di </a:t>
            </a:r>
            <a:r>
              <a:rPr lang="en-US" sz="2400" dirty="0" err="1"/>
              <a:t>tipo</a:t>
            </a:r>
            <a:r>
              <a:rPr lang="en-US" sz="2400" dirty="0"/>
              <a:t> rete-</a:t>
            </a:r>
            <a:r>
              <a:rPr lang="en-US" sz="2400" dirty="0" err="1"/>
              <a:t>neurale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Limite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 smtClean="0"/>
              <a:t>questo</a:t>
            </a:r>
            <a:r>
              <a:rPr lang="en-US" sz="2400" dirty="0" smtClean="0"/>
              <a:t> </a:t>
            </a:r>
            <a:r>
              <a:rPr lang="en-US" sz="2400" dirty="0" err="1"/>
              <a:t>algoritmo</a:t>
            </a:r>
            <a:r>
              <a:rPr lang="en-US" sz="2400" dirty="0"/>
              <a:t> e' </a:t>
            </a:r>
            <a:r>
              <a:rPr lang="en-US" sz="2400" dirty="0" err="1"/>
              <a:t>il</a:t>
            </a:r>
            <a:r>
              <a:rPr lang="en-US" sz="2400" dirty="0"/>
              <a:t> timing, </a:t>
            </a:r>
            <a:r>
              <a:rPr lang="en-US" sz="2400" dirty="0" smtClean="0"/>
              <a:t>a </a:t>
            </a:r>
            <a:r>
              <a:rPr lang="en-US" sz="2400" dirty="0" err="1"/>
              <a:t>causa</a:t>
            </a:r>
            <a:r>
              <a:rPr lang="en-US" sz="2400" dirty="0"/>
              <a:t> </a:t>
            </a:r>
            <a:r>
              <a:rPr lang="en-US" sz="2400" dirty="0" err="1"/>
              <a:t>dell'affollamento</a:t>
            </a:r>
            <a:r>
              <a:rPr lang="en-US" sz="2400" dirty="0"/>
              <a:t> di </a:t>
            </a:r>
            <a:r>
              <a:rPr lang="en-US" sz="2400" dirty="0" err="1"/>
              <a:t>tracce</a:t>
            </a:r>
            <a:r>
              <a:rPr lang="en-US" sz="2400" dirty="0"/>
              <a:t> </a:t>
            </a:r>
            <a:r>
              <a:rPr lang="en-US" sz="2400" dirty="0" err="1" smtClean="0"/>
              <a:t>nell'ID</a:t>
            </a:r>
            <a:endParaRPr lang="en-US" sz="2400" dirty="0"/>
          </a:p>
        </p:txBody>
      </p:sp>
      <p:pic>
        <p:nvPicPr>
          <p:cNvPr id="4" name="Picture 3" descr="Screen Shot 2013-05-09 at 9.52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" y="3056085"/>
            <a:ext cx="5224104" cy="385316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30743" y="1298568"/>
            <a:ext cx="8407353" cy="2624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confronto</a:t>
            </a:r>
            <a:r>
              <a:rPr lang="en-US" sz="2400" dirty="0" smtClean="0"/>
              <a:t> </a:t>
            </a:r>
            <a:r>
              <a:rPr lang="en-US" sz="2400" dirty="0" err="1" smtClean="0"/>
              <a:t>tra</a:t>
            </a:r>
            <a:r>
              <a:rPr lang="en-US" sz="2400" dirty="0" smtClean="0"/>
              <a:t> le </a:t>
            </a:r>
            <a:r>
              <a:rPr lang="en-US" sz="2400" dirty="0" err="1" smtClean="0"/>
              <a:t>prestazioni</a:t>
            </a:r>
            <a:r>
              <a:rPr lang="en-US" sz="2400" dirty="0" smtClean="0"/>
              <a:t> (</a:t>
            </a:r>
            <a:r>
              <a:rPr lang="en-US" sz="2400" dirty="0" err="1" smtClean="0"/>
              <a:t>latenza</a:t>
            </a:r>
            <a:r>
              <a:rPr lang="en-US" sz="2400" dirty="0" smtClean="0"/>
              <a:t>, </a:t>
            </a:r>
            <a:r>
              <a:rPr lang="en-US" sz="2400" dirty="0" err="1" smtClean="0"/>
              <a:t>risoluzione</a:t>
            </a:r>
            <a:r>
              <a:rPr lang="en-US" sz="2400" dirty="0" smtClean="0"/>
              <a:t>) </a:t>
            </a:r>
            <a:r>
              <a:rPr lang="en-US" sz="2400" dirty="0" err="1" smtClean="0"/>
              <a:t>tra</a:t>
            </a:r>
            <a:r>
              <a:rPr lang="en-US" sz="2400" dirty="0" smtClean="0"/>
              <a:t> </a:t>
            </a:r>
            <a:r>
              <a:rPr lang="en-US" sz="2400" dirty="0" err="1" smtClean="0"/>
              <a:t>uno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algoritmi</a:t>
            </a:r>
            <a:r>
              <a:rPr lang="en-US" sz="2400" dirty="0" smtClean="0"/>
              <a:t> </a:t>
            </a:r>
            <a:r>
              <a:rPr lang="en-US" sz="2400" dirty="0" err="1" smtClean="0"/>
              <a:t>muon</a:t>
            </a:r>
            <a:r>
              <a:rPr lang="en-US" sz="2400" dirty="0" smtClean="0"/>
              <a:t> HLT </a:t>
            </a:r>
            <a:r>
              <a:rPr lang="en-US" sz="2400" dirty="0" err="1" smtClean="0"/>
              <a:t>usati</a:t>
            </a:r>
            <a:r>
              <a:rPr lang="en-US" sz="2400" dirty="0" smtClean="0"/>
              <a:t> </a:t>
            </a:r>
            <a:r>
              <a:rPr lang="en-US" sz="2400" dirty="0" err="1" smtClean="0"/>
              <a:t>oggi</a:t>
            </a:r>
            <a:r>
              <a:rPr lang="en-US" sz="2400" dirty="0" smtClean="0"/>
              <a:t> e </a:t>
            </a:r>
            <a:r>
              <a:rPr lang="en-US" sz="2400" dirty="0" err="1" smtClean="0"/>
              <a:t>l'equivalente</a:t>
            </a:r>
            <a:r>
              <a:rPr lang="en-US" sz="2400" dirty="0" smtClean="0"/>
              <a:t> </a:t>
            </a:r>
            <a:r>
              <a:rPr lang="en-US" sz="2400" dirty="0" err="1" smtClean="0"/>
              <a:t>portato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GPU.</a:t>
            </a:r>
          </a:p>
          <a:p>
            <a:r>
              <a:rPr lang="en-US" sz="2400" dirty="0" err="1" smtClean="0"/>
              <a:t>L'algoritmo</a:t>
            </a:r>
            <a:r>
              <a:rPr lang="en-US" sz="2400" dirty="0" smtClean="0"/>
              <a:t> </a:t>
            </a:r>
            <a:r>
              <a:rPr lang="en-US" sz="2400" dirty="0" err="1" smtClean="0"/>
              <a:t>scelto</a:t>
            </a:r>
            <a:r>
              <a:rPr lang="en-US" sz="2400" dirty="0" smtClean="0"/>
              <a:t> e' </a:t>
            </a:r>
            <a:r>
              <a:rPr lang="en-US" sz="2400" dirty="0" err="1" smtClean="0"/>
              <a:t>quello</a:t>
            </a:r>
            <a:r>
              <a:rPr lang="en-US" sz="2400" dirty="0" smtClean="0"/>
              <a:t> HLT EF di </a:t>
            </a:r>
            <a:r>
              <a:rPr lang="en-US" sz="2400" dirty="0" err="1" smtClean="0"/>
              <a:t>muon</a:t>
            </a:r>
            <a:r>
              <a:rPr lang="en-US" sz="2400" dirty="0" smtClean="0"/>
              <a:t>-tracking inside-out, </a:t>
            </a:r>
            <a:r>
              <a:rPr lang="en-US" sz="2400" dirty="0" err="1" smtClean="0"/>
              <a:t>detto</a:t>
            </a:r>
            <a:r>
              <a:rPr lang="en-US" sz="2400" dirty="0" smtClean="0"/>
              <a:t> </a:t>
            </a:r>
            <a:r>
              <a:rPr lang="en-US" sz="2400" dirty="0" err="1" smtClean="0"/>
              <a:t>mugirl</a:t>
            </a:r>
            <a:r>
              <a:rPr lang="en-US" sz="2400" dirty="0" smtClean="0"/>
              <a:t> </a:t>
            </a:r>
            <a:r>
              <a:rPr lang="en-US" sz="2400" dirty="0" err="1" smtClean="0"/>
              <a:t>partendo</a:t>
            </a:r>
            <a:r>
              <a:rPr lang="en-US" sz="2400" dirty="0" smtClean="0"/>
              <a:t> </a:t>
            </a:r>
            <a:r>
              <a:rPr lang="en-US" sz="2400" dirty="0" err="1" smtClean="0"/>
              <a:t>dalle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informazioni</a:t>
            </a:r>
            <a:r>
              <a:rPr lang="en-US" sz="2400" dirty="0" smtClean="0"/>
              <a:t> ID e le </a:t>
            </a:r>
            <a:r>
              <a:rPr lang="en-US" sz="2400" dirty="0" err="1" smtClean="0"/>
              <a:t>estrapola</a:t>
            </a:r>
            <a:r>
              <a:rPr lang="en-US" sz="2400" dirty="0" smtClean="0"/>
              <a:t> </a:t>
            </a:r>
            <a:r>
              <a:rPr lang="en-US" sz="2400" dirty="0" err="1" smtClean="0"/>
              <a:t>fino</a:t>
            </a:r>
            <a:r>
              <a:rPr lang="en-US" sz="2400" dirty="0" smtClean="0"/>
              <a:t> al MS, per </a:t>
            </a:r>
            <a:r>
              <a:rPr lang="en-US" sz="2400" dirty="0" err="1" smtClean="0"/>
              <a:t>costruire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muoni</a:t>
            </a:r>
            <a:r>
              <a:rPr lang="en-US" sz="2400" dirty="0" smtClean="0"/>
              <a:t> </a:t>
            </a:r>
            <a:r>
              <a:rPr lang="en-US" sz="2400" dirty="0" err="1" smtClean="0"/>
              <a:t>combinati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tutto</a:t>
            </a:r>
            <a:r>
              <a:rPr lang="en-US" sz="2400" dirty="0" smtClean="0"/>
              <a:t> </a:t>
            </a:r>
            <a:r>
              <a:rPr lang="en-US" sz="2400" dirty="0" err="1" smtClean="0"/>
              <a:t>viene</a:t>
            </a:r>
            <a:r>
              <a:rPr lang="en-US" sz="2400" dirty="0" smtClean="0"/>
              <a:t> </a:t>
            </a:r>
            <a:r>
              <a:rPr lang="en-US" sz="2400" dirty="0" err="1" smtClean="0"/>
              <a:t>fatto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815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Obiettivi</a:t>
            </a:r>
            <a:r>
              <a:rPr lang="en-US" dirty="0"/>
              <a:t> a 6 </a:t>
            </a:r>
            <a:r>
              <a:rPr lang="en-US" dirty="0" err="1"/>
              <a:t>mesi</a:t>
            </a:r>
            <a:r>
              <a:rPr lang="en-US" dirty="0"/>
              <a:t> - ATLAS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08" y="1362672"/>
            <a:ext cx="8717390" cy="517285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L'algoritmo</a:t>
            </a:r>
            <a:r>
              <a:rPr lang="en-US" dirty="0"/>
              <a:t> inside-out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presta</a:t>
            </a:r>
            <a:r>
              <a:rPr lang="en-US" dirty="0"/>
              <a:t> </a:t>
            </a:r>
            <a:r>
              <a:rPr lang="en-US" dirty="0" err="1"/>
              <a:t>perfettamente</a:t>
            </a:r>
            <a:r>
              <a:rPr lang="en-US" dirty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parallelizzazione</a:t>
            </a:r>
            <a:r>
              <a:rPr lang="en-US" dirty="0" smtClean="0"/>
              <a:t>: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     1</a:t>
            </a:r>
            <a:r>
              <a:rPr lang="en-US" dirty="0"/>
              <a:t>) </a:t>
            </a:r>
            <a:r>
              <a:rPr lang="en-US" dirty="0" err="1"/>
              <a:t>c'e</a:t>
            </a:r>
            <a:r>
              <a:rPr lang="en-US" dirty="0"/>
              <a:t>' </a:t>
            </a:r>
            <a:r>
              <a:rPr lang="en-US" dirty="0" err="1"/>
              <a:t>un'ovvio</a:t>
            </a:r>
            <a:r>
              <a:rPr lang="en-US" dirty="0"/>
              <a:t> </a:t>
            </a:r>
            <a:r>
              <a:rPr lang="en-US" dirty="0" err="1"/>
              <a:t>combinatorio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tracce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/>
              <a:t>-&gt;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 smtClean="0"/>
              <a:t>traccia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un core </a:t>
            </a:r>
            <a:r>
              <a:rPr lang="en-US" dirty="0" smtClean="0"/>
              <a:t>GPU in </a:t>
            </a:r>
            <a:r>
              <a:rPr lang="en-US" dirty="0" err="1" smtClean="0"/>
              <a:t>parallelo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2</a:t>
            </a:r>
            <a:r>
              <a:rPr lang="en-US" dirty="0"/>
              <a:t>) un neural </a:t>
            </a:r>
            <a:r>
              <a:rPr lang="en-US" dirty="0" err="1"/>
              <a:t>netwrok</a:t>
            </a:r>
            <a:r>
              <a:rPr lang="en-US" dirty="0"/>
              <a:t> </a:t>
            </a:r>
            <a:r>
              <a:rPr lang="en-US" dirty="0"/>
              <a:t>(</a:t>
            </a:r>
            <a:r>
              <a:rPr lang="en-US" dirty="0" smtClean="0"/>
              <a:t>rete </a:t>
            </a:r>
            <a:r>
              <a:rPr lang="en-US" dirty="0"/>
              <a:t>di </a:t>
            </a:r>
            <a:r>
              <a:rPr lang="en-US" dirty="0" err="1"/>
              <a:t>nodi</a:t>
            </a:r>
            <a:r>
              <a:rPr lang="en-US" dirty="0"/>
              <a:t> </a:t>
            </a:r>
            <a:r>
              <a:rPr lang="en-US" dirty="0" err="1"/>
              <a:t>distribuiti</a:t>
            </a:r>
            <a:r>
              <a:rPr lang="en-US" dirty="0"/>
              <a:t> in layer </a:t>
            </a:r>
            <a:r>
              <a:rPr lang="en-US" dirty="0" err="1" smtClean="0"/>
              <a:t>sincroni</a:t>
            </a:r>
            <a:r>
              <a:rPr lang="en-US" dirty="0" smtClean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implementa</a:t>
            </a:r>
            <a:r>
              <a:rPr lang="en-US" dirty="0"/>
              <a:t> </a:t>
            </a:r>
            <a:r>
              <a:rPr lang="en-US" dirty="0" err="1"/>
              <a:t>bene</a:t>
            </a:r>
            <a:r>
              <a:rPr lang="en-US" dirty="0"/>
              <a:t> in </a:t>
            </a:r>
            <a:r>
              <a:rPr lang="en-US" dirty="0" smtClean="0"/>
              <a:t>hardware</a:t>
            </a:r>
            <a:endParaRPr lang="en-US" dirty="0"/>
          </a:p>
          <a:p>
            <a:r>
              <a:rPr lang="en-US" dirty="0" err="1" smtClean="0"/>
              <a:t>motiva</a:t>
            </a:r>
            <a:r>
              <a:rPr lang="en-US" dirty="0" smtClean="0"/>
              <a:t> </a:t>
            </a:r>
            <a:r>
              <a:rPr lang="en-US" dirty="0" err="1"/>
              <a:t>l'uso</a:t>
            </a:r>
            <a:r>
              <a:rPr lang="en-US" dirty="0"/>
              <a:t> di farm di GPU </a:t>
            </a:r>
            <a:r>
              <a:rPr lang="en-US" dirty="0" err="1"/>
              <a:t>rispetto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farm </a:t>
            </a:r>
            <a:r>
              <a:rPr lang="en-US" dirty="0" err="1"/>
              <a:t>convenzionale</a:t>
            </a:r>
            <a:r>
              <a:rPr lang="en-US" dirty="0"/>
              <a:t> </a:t>
            </a:r>
            <a:r>
              <a:rPr lang="en-US" dirty="0" err="1"/>
              <a:t>usata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/>
              <a:t>step </a:t>
            </a:r>
            <a:r>
              <a:rPr lang="en-US" dirty="0" smtClean="0"/>
              <a:t>da </a:t>
            </a:r>
            <a:r>
              <a:rPr lang="en-US" dirty="0" err="1" smtClean="0"/>
              <a:t>portare</a:t>
            </a:r>
            <a:r>
              <a:rPr lang="en-US" dirty="0" smtClean="0"/>
              <a:t> </a:t>
            </a:r>
            <a:r>
              <a:rPr lang="en-US" dirty="0" err="1" smtClean="0"/>
              <a:t>avanti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 smtClean="0"/>
              <a:t>impratichirsi</a:t>
            </a:r>
            <a:r>
              <a:rPr lang="en-US" dirty="0" smtClean="0"/>
              <a:t> </a:t>
            </a:r>
            <a:r>
              <a:rPr lang="en-US" dirty="0"/>
              <a:t>con le GPU multicore NVIDIA --&gt; </a:t>
            </a:r>
            <a:r>
              <a:rPr lang="en-US" dirty="0" err="1"/>
              <a:t>capire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implementare</a:t>
            </a:r>
            <a:r>
              <a:rPr lang="en-US" dirty="0"/>
              <a:t> </a:t>
            </a:r>
            <a:r>
              <a:rPr lang="en-US" dirty="0" err="1"/>
              <a:t>semplici</a:t>
            </a:r>
            <a:r>
              <a:rPr lang="en-US" dirty="0"/>
              <a:t> </a:t>
            </a:r>
            <a:r>
              <a:rPr lang="en-US" dirty="0" err="1"/>
              <a:t>algoritmi</a:t>
            </a:r>
            <a:r>
              <a:rPr lang="en-US" dirty="0"/>
              <a:t> </a:t>
            </a:r>
            <a:r>
              <a:rPr lang="en-US" dirty="0" err="1"/>
              <a:t>sfruttando</a:t>
            </a:r>
            <a:r>
              <a:rPr lang="en-US" dirty="0"/>
              <a:t> la </a:t>
            </a:r>
            <a:r>
              <a:rPr lang="en-US" dirty="0" err="1"/>
              <a:t>versione</a:t>
            </a:r>
            <a:r>
              <a:rPr lang="en-US" dirty="0"/>
              <a:t> </a:t>
            </a:r>
            <a:r>
              <a:rPr lang="en-US" dirty="0" err="1"/>
              <a:t>parallela</a:t>
            </a:r>
            <a:r>
              <a:rPr lang="en-US" dirty="0"/>
              <a:t> di root </a:t>
            </a:r>
            <a:r>
              <a:rPr lang="en-US" dirty="0" err="1"/>
              <a:t>su</a:t>
            </a:r>
            <a:r>
              <a:rPr lang="en-US" dirty="0"/>
              <a:t> GPU </a:t>
            </a:r>
            <a:r>
              <a:rPr lang="en-US" dirty="0" err="1" smtClean="0"/>
              <a:t>disponile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implementare</a:t>
            </a:r>
            <a:r>
              <a:rPr lang="en-US" dirty="0"/>
              <a:t> un neural-network di </a:t>
            </a:r>
            <a:r>
              <a:rPr lang="en-US" dirty="0" err="1"/>
              <a:t>tipo</a:t>
            </a:r>
            <a:r>
              <a:rPr lang="en-US" dirty="0"/>
              <a:t> feed-forward con back-propagation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GPU multicore (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core come </a:t>
            </a:r>
            <a:r>
              <a:rPr lang="en-US" dirty="0" err="1"/>
              <a:t>nodi</a:t>
            </a:r>
            <a:r>
              <a:rPr lang="en-US" dirty="0"/>
              <a:t>/layers </a:t>
            </a:r>
            <a:r>
              <a:rPr lang="en-US" dirty="0" err="1"/>
              <a:t>della</a:t>
            </a:r>
            <a:r>
              <a:rPr lang="en-US" dirty="0"/>
              <a:t> rete)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addestrare</a:t>
            </a:r>
            <a:r>
              <a:rPr lang="en-US" dirty="0"/>
              <a:t> la rete per </a:t>
            </a:r>
            <a:r>
              <a:rPr lang="en-US" dirty="0" err="1"/>
              <a:t>riconoscere</a:t>
            </a:r>
            <a:r>
              <a:rPr lang="en-US" dirty="0"/>
              <a:t> </a:t>
            </a:r>
            <a:r>
              <a:rPr lang="en-US" dirty="0" err="1"/>
              <a:t>muoni</a:t>
            </a:r>
            <a:r>
              <a:rPr lang="en-US" dirty="0"/>
              <a:t> di atlas 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applicarla</a:t>
            </a:r>
            <a:r>
              <a:rPr lang="en-US" dirty="0"/>
              <a:t> al </a:t>
            </a:r>
            <a:r>
              <a:rPr lang="en-US" dirty="0" err="1"/>
              <a:t>posto</a:t>
            </a:r>
            <a:r>
              <a:rPr lang="en-US" dirty="0"/>
              <a:t> </a:t>
            </a:r>
            <a:r>
              <a:rPr lang="en-US" dirty="0" err="1"/>
              <a:t>dell'algoritmo</a:t>
            </a:r>
            <a:r>
              <a:rPr lang="en-US" dirty="0"/>
              <a:t> standard di </a:t>
            </a:r>
            <a:r>
              <a:rPr lang="en-US" dirty="0" err="1"/>
              <a:t>mugirl</a:t>
            </a:r>
            <a:r>
              <a:rPr lang="en-US" dirty="0"/>
              <a:t> e </a:t>
            </a:r>
            <a:r>
              <a:rPr lang="en-US" dirty="0" err="1"/>
              <a:t>confrontare</a:t>
            </a:r>
            <a:r>
              <a:rPr lang="en-US" dirty="0"/>
              <a:t> le </a:t>
            </a:r>
            <a:r>
              <a:rPr lang="en-US" dirty="0" err="1"/>
              <a:t>differenze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2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a 6 </a:t>
            </a:r>
            <a:r>
              <a:rPr lang="en-US" dirty="0" err="1" smtClean="0"/>
              <a:t>mesi</a:t>
            </a:r>
            <a:r>
              <a:rPr lang="en-US" dirty="0" smtClean="0"/>
              <a:t> – </a:t>
            </a:r>
            <a:r>
              <a:rPr lang="en-US" dirty="0" err="1" smtClean="0"/>
              <a:t>Realtime</a:t>
            </a:r>
            <a:r>
              <a:rPr lang="en-US" dirty="0" smtClean="0"/>
              <a:t> 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studio e </a:t>
            </a:r>
            <a:r>
              <a:rPr lang="en-US" dirty="0" err="1"/>
              <a:t>caratterizzazione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operativi</a:t>
            </a:r>
            <a:r>
              <a:rPr lang="en-US" dirty="0"/>
              <a:t> con driver </a:t>
            </a:r>
            <a:r>
              <a:rPr lang="en-US" dirty="0" err="1"/>
              <a:t>grafici</a:t>
            </a:r>
            <a:r>
              <a:rPr lang="en-US" dirty="0"/>
              <a:t>: </a:t>
            </a:r>
            <a:r>
              <a:rPr lang="en-US" dirty="0" err="1"/>
              <a:t>indagine</a:t>
            </a:r>
            <a:r>
              <a:rPr lang="en-US" dirty="0"/>
              <a:t> </a:t>
            </a:r>
            <a:r>
              <a:rPr lang="en-US" dirty="0" err="1"/>
              <a:t>preliminare</a:t>
            </a:r>
            <a:r>
              <a:rPr lang="en-US" dirty="0" smtClean="0"/>
              <a:t>. (HW da </a:t>
            </a:r>
            <a:r>
              <a:rPr lang="en-US" dirty="0" err="1" smtClean="0"/>
              <a:t>acquisire</a:t>
            </a:r>
            <a:r>
              <a:rPr lang="en-US" dirty="0" smtClean="0"/>
              <a:t> e </a:t>
            </a:r>
            <a:r>
              <a:rPr lang="en-US" dirty="0" err="1" smtClean="0"/>
              <a:t>mettere</a:t>
            </a:r>
            <a:r>
              <a:rPr lang="en-US" dirty="0" smtClean="0"/>
              <a:t> a </a:t>
            </a:r>
            <a:r>
              <a:rPr lang="en-US" dirty="0" err="1" smtClean="0"/>
              <a:t>disposizione</a:t>
            </a:r>
            <a:r>
              <a:rPr lang="en-US" dirty="0" smtClean="0"/>
              <a:t> di PISA (Mauro </a:t>
            </a:r>
            <a:r>
              <a:rPr lang="en-US" dirty="0" err="1" smtClean="0"/>
              <a:t>Piccini</a:t>
            </a:r>
            <a:r>
              <a:rPr lang="en-US" dirty="0" smtClean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7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a 6 </a:t>
            </a:r>
            <a:r>
              <a:rPr lang="en-US" dirty="0" err="1" smtClean="0"/>
              <a:t>mesi</a:t>
            </a:r>
            <a:r>
              <a:rPr lang="en-US" dirty="0" smtClean="0"/>
              <a:t> - NMR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realizzare</a:t>
            </a:r>
            <a:r>
              <a:rPr lang="en-US" dirty="0"/>
              <a:t> </a:t>
            </a:r>
            <a:r>
              <a:rPr lang="en-US" dirty="0" err="1"/>
              <a:t>mappe</a:t>
            </a:r>
            <a:r>
              <a:rPr lang="en-US" dirty="0"/>
              <a:t> di </a:t>
            </a:r>
            <a:r>
              <a:rPr lang="en-US" dirty="0" err="1"/>
              <a:t>diffusione</a:t>
            </a:r>
            <a:r>
              <a:rPr lang="en-US" dirty="0"/>
              <a:t> non </a:t>
            </a:r>
            <a:r>
              <a:rPr lang="en-US" dirty="0" err="1"/>
              <a:t>gaussiana</a:t>
            </a:r>
            <a:r>
              <a:rPr lang="en-US" dirty="0"/>
              <a:t> a </a:t>
            </a:r>
            <a:r>
              <a:rPr lang="en-US" dirty="0" err="1"/>
              <a:t>livello</a:t>
            </a:r>
            <a:r>
              <a:rPr lang="en-US" dirty="0"/>
              <a:t> </a:t>
            </a:r>
            <a:r>
              <a:rPr lang="en-US" dirty="0" err="1"/>
              <a:t>cerebrale</a:t>
            </a:r>
            <a:r>
              <a:rPr lang="en-US" dirty="0"/>
              <a:t> di </a:t>
            </a:r>
            <a:r>
              <a:rPr lang="en-US" dirty="0" err="1"/>
              <a:t>soggetti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' </a:t>
            </a:r>
            <a:r>
              <a:rPr lang="en-US" dirty="0" err="1"/>
              <a:t>acquisiti</a:t>
            </a:r>
            <a:r>
              <a:rPr lang="en-US" dirty="0"/>
              <a:t>. Le </a:t>
            </a:r>
            <a:r>
              <a:rPr lang="en-US" dirty="0" err="1"/>
              <a:t>mappe</a:t>
            </a:r>
            <a:r>
              <a:rPr lang="en-US" dirty="0"/>
              <a:t> </a:t>
            </a:r>
            <a:r>
              <a:rPr lang="en-US" dirty="0" err="1"/>
              <a:t>verranno</a:t>
            </a:r>
            <a:r>
              <a:rPr lang="en-US" dirty="0"/>
              <a:t> </a:t>
            </a:r>
            <a:r>
              <a:rPr lang="en-US" dirty="0" err="1"/>
              <a:t>realizzate</a:t>
            </a:r>
            <a:r>
              <a:rPr lang="en-US" dirty="0"/>
              <a:t> </a:t>
            </a:r>
            <a:r>
              <a:rPr lang="en-US" dirty="0" err="1"/>
              <a:t>utilizzando</a:t>
            </a:r>
            <a:r>
              <a:rPr lang="en-US" dirty="0"/>
              <a:t>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nostri</a:t>
            </a:r>
            <a:r>
              <a:rPr lang="en-US" dirty="0"/>
              <a:t> </a:t>
            </a:r>
            <a:r>
              <a:rPr lang="en-US" dirty="0" err="1"/>
              <a:t>modelli</a:t>
            </a:r>
            <a:r>
              <a:rPr lang="en-US" dirty="0"/>
              <a:t> di fit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utilizzando</a:t>
            </a:r>
            <a:r>
              <a:rPr lang="en-US" dirty="0"/>
              <a:t> </a:t>
            </a:r>
            <a:r>
              <a:rPr lang="en-US" dirty="0" err="1" smtClean="0"/>
              <a:t>MatLab</a:t>
            </a:r>
            <a:endParaRPr lang="en-US" dirty="0" smtClean="0"/>
          </a:p>
          <a:p>
            <a:r>
              <a:rPr lang="en-US" dirty="0" err="1" smtClean="0"/>
              <a:t>inizieremo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nostri</a:t>
            </a:r>
            <a:r>
              <a:rPr lang="en-US" dirty="0"/>
              <a:t> script di </a:t>
            </a:r>
            <a:r>
              <a:rPr lang="en-US" dirty="0" err="1"/>
              <a:t>MatLab</a:t>
            </a:r>
            <a:r>
              <a:rPr lang="en-US" dirty="0"/>
              <a:t> in </a:t>
            </a:r>
            <a:r>
              <a:rPr lang="en-US" dirty="0" err="1"/>
              <a:t>linguaggio</a:t>
            </a:r>
            <a:r>
              <a:rPr lang="en-US" dirty="0"/>
              <a:t> C.</a:t>
            </a:r>
          </a:p>
          <a:p>
            <a:r>
              <a:rPr lang="en-US" dirty="0" err="1" smtClean="0"/>
              <a:t>valutaremo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 smtClean="0"/>
              <a:t>possibilit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collaborare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policlinico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Partecipazione</a:t>
            </a:r>
            <a:r>
              <a:rPr lang="en-US" dirty="0" smtClean="0"/>
              <a:t> (con </a:t>
            </a:r>
            <a:r>
              <a:rPr lang="en-US" dirty="0" err="1" smtClean="0"/>
              <a:t>contributo</a:t>
            </a:r>
            <a:r>
              <a:rPr lang="en-US" dirty="0" smtClean="0"/>
              <a:t>) a </a:t>
            </a:r>
            <a:r>
              <a:rPr lang="en-US" dirty="0" err="1" smtClean="0"/>
              <a:t>conferenza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r>
              <a:rPr lang="en-US" dirty="0" smtClean="0"/>
              <a:t> di </a:t>
            </a:r>
            <a:r>
              <a:rPr lang="en-US" dirty="0" err="1" smtClean="0"/>
              <a:t>calcolo</a:t>
            </a:r>
            <a:r>
              <a:rPr lang="en-US" dirty="0" smtClean="0"/>
              <a:t> per </a:t>
            </a:r>
            <a:r>
              <a:rPr lang="en-US" dirty="0" err="1" smtClean="0"/>
              <a:t>mappe</a:t>
            </a:r>
            <a:r>
              <a:rPr lang="en-US" dirty="0" smtClean="0"/>
              <a:t> in </a:t>
            </a:r>
            <a:r>
              <a:rPr lang="en-US" dirty="0" err="1" smtClean="0"/>
              <a:t>diffusione</a:t>
            </a:r>
            <a:r>
              <a:rPr lang="en-US" dirty="0" smtClean="0"/>
              <a:t> non </a:t>
            </a:r>
            <a:r>
              <a:rPr lang="en-US" dirty="0" err="1" smtClean="0"/>
              <a:t>gaussiana</a:t>
            </a:r>
            <a:r>
              <a:rPr lang="en-US" dirty="0" smtClean="0"/>
              <a:t> in  NMR: </a:t>
            </a:r>
            <a:r>
              <a:rPr lang="en-US" dirty="0" smtClean="0">
                <a:hlinkClick r:id="rId2"/>
              </a:rPr>
              <a:t>ESMRMB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383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1098</TotalTime>
  <Words>601</Words>
  <Application>Microsoft Macintosh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Obiettivi 6 mesi – Unità di Roma </vt:lpstr>
      <vt:lpstr>Persone coinvolte</vt:lpstr>
      <vt:lpstr>Computing</vt:lpstr>
      <vt:lpstr>NMR - Hardware</vt:lpstr>
      <vt:lpstr>Obiettivi a 6 mesi - ATLAS</vt:lpstr>
      <vt:lpstr>Obiettivi a 6 mesi - ATLAS</vt:lpstr>
      <vt:lpstr>Obiettivi a 6 mesi - ATLAS</vt:lpstr>
      <vt:lpstr>Obiettivi a 6 mesi – Realtime OS </vt:lpstr>
      <vt:lpstr>Obiettivi a 6 mesi - NMR</vt:lpstr>
      <vt:lpstr>Personale da assumere</vt:lpstr>
      <vt:lpstr>Personale da assumere</vt:lpstr>
      <vt:lpstr>Hardware da acquisire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Obiettivi 6 mesi – Unità di Roma </dc:title>
  <dc:creator>andrea messina</dc:creator>
  <cp:lastModifiedBy>andrea messina</cp:lastModifiedBy>
  <cp:revision>17</cp:revision>
  <dcterms:created xsi:type="dcterms:W3CDTF">2013-05-09T14:29:36Z</dcterms:created>
  <dcterms:modified xsi:type="dcterms:W3CDTF">2013-05-10T08:47:51Z</dcterms:modified>
</cp:coreProperties>
</file>