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6ED2E-C4A8-4236-9BB2-C6F80556F504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6A2B9-2D6B-4711-AECB-F7648BA0E0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Latency</a:t>
            </a:r>
            <a:r>
              <a:rPr lang="it-IT" dirty="0" smtClean="0"/>
              <a:t> control: le due soluzioni… fare disegnino come </a:t>
            </a:r>
            <a:r>
              <a:rPr lang="it-IT" dirty="0" err="1" smtClean="0"/>
              <a:t>alessandro</a:t>
            </a:r>
            <a:r>
              <a:rPr lang="it-IT" dirty="0" smtClean="0"/>
              <a:t> con le varie componenti e far vedere le due soluzioni quali problemi affrontano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88B3A1-A55C-46A6-99FD-765F986DEAAF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167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Latency</a:t>
            </a:r>
            <a:r>
              <a:rPr lang="it-IT" dirty="0" smtClean="0"/>
              <a:t> control: le due soluzioni… fare disegnino come </a:t>
            </a:r>
            <a:r>
              <a:rPr lang="it-IT" dirty="0" err="1" smtClean="0"/>
              <a:t>alessandro</a:t>
            </a:r>
            <a:r>
              <a:rPr lang="it-IT" dirty="0" smtClean="0"/>
              <a:t> con le varie componenti e far vedere le due soluzioni quali problemi affrontano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88B3A1-A55C-46A6-99FD-765F986DEAA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167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Latency</a:t>
            </a:r>
            <a:r>
              <a:rPr lang="it-IT" dirty="0" smtClean="0"/>
              <a:t> control: le due soluzioni… fare disegnino come </a:t>
            </a:r>
            <a:r>
              <a:rPr lang="it-IT" dirty="0" err="1" smtClean="0"/>
              <a:t>alessandro</a:t>
            </a:r>
            <a:r>
              <a:rPr lang="it-IT" dirty="0" smtClean="0"/>
              <a:t> con le varie componenti e far vedere le due soluzioni quali problemi affrontano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88B3A1-A55C-46A6-99FD-765F986DEAAF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167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Latency</a:t>
            </a:r>
            <a:r>
              <a:rPr lang="it-IT" dirty="0" smtClean="0"/>
              <a:t> control: le due soluzioni… fare disegnino come </a:t>
            </a:r>
            <a:r>
              <a:rPr lang="it-IT" dirty="0" err="1" smtClean="0"/>
              <a:t>alessandro</a:t>
            </a:r>
            <a:r>
              <a:rPr lang="it-IT" dirty="0" smtClean="0"/>
              <a:t> con le varie componenti e far vedere le due soluzioni quali problemi affrontano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88B3A1-A55C-46A6-99FD-765F986DEAAF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Latency</a:t>
            </a:r>
            <a:r>
              <a:rPr lang="it-IT" dirty="0" smtClean="0"/>
              <a:t> control: le due soluzioni… fare disegnino come </a:t>
            </a:r>
            <a:r>
              <a:rPr lang="it-IT" dirty="0" err="1" smtClean="0"/>
              <a:t>alessandro</a:t>
            </a:r>
            <a:r>
              <a:rPr lang="it-IT" dirty="0" smtClean="0"/>
              <a:t> con le varie componenti e far vedere le due soluzioni quali problemi affrontano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88B3A1-A55C-46A6-99FD-765F986DEAAF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167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Latency</a:t>
            </a:r>
            <a:r>
              <a:rPr lang="it-IT" dirty="0" smtClean="0"/>
              <a:t> control: le due soluzioni… fare disegnino come </a:t>
            </a:r>
            <a:r>
              <a:rPr lang="it-IT" dirty="0" err="1" smtClean="0"/>
              <a:t>alessandro</a:t>
            </a:r>
            <a:r>
              <a:rPr lang="it-IT" dirty="0" smtClean="0"/>
              <a:t> con le varie componenti e far vedere le due soluzioni quali problemi affrontano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88B3A1-A55C-46A6-99FD-765F986DEAAF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16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Introduzione L0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2908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E47-8361-4B7C-B74B-BA7D6C79BBA0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716016" y="3628256"/>
            <a:ext cx="2952328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896036" y="2161814"/>
            <a:ext cx="792088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726774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498617" y="2161814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829440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665644" y="4310955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stCxn id="7" idx="2"/>
          </p:cNvCxnSpPr>
          <p:nvPr/>
        </p:nvCxnSpPr>
        <p:spPr>
          <a:xfrm>
            <a:off x="5292080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6153476" y="3700264"/>
            <a:ext cx="0" cy="6042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6917965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4" idx="3"/>
            <a:endCxn id="8" idx="1"/>
          </p:cNvCxnSpPr>
          <p:nvPr/>
        </p:nvCxnSpPr>
        <p:spPr>
          <a:xfrm>
            <a:off x="6477512" y="4603651"/>
            <a:ext cx="24926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  <a:endCxn id="15" idx="1"/>
          </p:cNvCxnSpPr>
          <p:nvPr/>
        </p:nvCxnSpPr>
        <p:spPr>
          <a:xfrm flipV="1">
            <a:off x="7374846" y="4598987"/>
            <a:ext cx="290798" cy="466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968044" y="22768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NIC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543419" y="2321799"/>
            <a:ext cx="73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it-IT" sz="200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829440" y="433305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chipset</a:t>
            </a:r>
            <a:endParaRPr lang="it-IT" sz="1600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686838" y="4403596"/>
            <a:ext cx="77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CPU</a:t>
            </a:r>
            <a:endParaRPr lang="it-IT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7591819" y="4403596"/>
            <a:ext cx="79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RAM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388335" y="3322044"/>
            <a:ext cx="132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PCI express</a:t>
            </a:r>
            <a:endParaRPr lang="it-IT" b="1" dirty="0"/>
          </a:p>
        </p:txBody>
      </p:sp>
      <p:sp>
        <p:nvSpPr>
          <p:cNvPr id="34" name="Rettangolo 33"/>
          <p:cNvSpPr/>
          <p:nvPr/>
        </p:nvSpPr>
        <p:spPr>
          <a:xfrm>
            <a:off x="6477512" y="1196752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6477512" y="1356737"/>
            <a:ext cx="89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VRAM</a:t>
            </a:r>
            <a:endParaRPr lang="it-IT" b="1" dirty="0"/>
          </a:p>
        </p:txBody>
      </p:sp>
      <p:cxnSp>
        <p:nvCxnSpPr>
          <p:cNvPr id="36" name="Connettore 2 35"/>
          <p:cNvCxnSpPr>
            <a:stCxn id="11" idx="0"/>
          </p:cNvCxnSpPr>
          <p:nvPr/>
        </p:nvCxnSpPr>
        <p:spPr>
          <a:xfrm flipV="1">
            <a:off x="6912260" y="1893459"/>
            <a:ext cx="13078" cy="26835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331640" y="5939147"/>
            <a:ext cx="6480720" cy="72008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979712" y="5805264"/>
            <a:ext cx="0" cy="205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1763688" y="60111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0</a:t>
            </a:r>
            <a:endParaRPr lang="it-IT" sz="1400" b="1" dirty="0"/>
          </a:p>
        </p:txBody>
      </p:sp>
      <p:sp>
        <p:nvSpPr>
          <p:cNvPr id="12" name="Rettangolo 11"/>
          <p:cNvSpPr/>
          <p:nvPr/>
        </p:nvSpPr>
        <p:spPr>
          <a:xfrm>
            <a:off x="1979712" y="5517232"/>
            <a:ext cx="108012" cy="4939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1955615" y="601115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10</a:t>
            </a:r>
            <a:endParaRPr lang="it-IT" sz="1100" b="1" dirty="0"/>
          </a:p>
        </p:txBody>
      </p:sp>
      <p:sp>
        <p:nvSpPr>
          <p:cNvPr id="55" name="Rettangolo 54"/>
          <p:cNvSpPr/>
          <p:nvPr/>
        </p:nvSpPr>
        <p:spPr>
          <a:xfrm>
            <a:off x="2087724" y="5517232"/>
            <a:ext cx="906921" cy="493923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CasellaDiTesto 55"/>
          <p:cNvSpPr txBox="1"/>
          <p:nvPr/>
        </p:nvSpPr>
        <p:spPr>
          <a:xfrm>
            <a:off x="2782243" y="601203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9</a:t>
            </a:r>
            <a:r>
              <a:rPr lang="it-IT" sz="1100" b="1" dirty="0" smtClean="0"/>
              <a:t>9</a:t>
            </a:r>
            <a:endParaRPr lang="it-IT" sz="1100" b="1" dirty="0"/>
          </a:p>
        </p:txBody>
      </p:sp>
      <p:sp>
        <p:nvSpPr>
          <p:cNvPr id="47" name="Rettangolo 46"/>
          <p:cNvSpPr/>
          <p:nvPr/>
        </p:nvSpPr>
        <p:spPr>
          <a:xfrm>
            <a:off x="2994645" y="5517231"/>
            <a:ext cx="62880" cy="493923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/>
          <p:cNvSpPr txBox="1"/>
          <p:nvPr/>
        </p:nvSpPr>
        <p:spPr>
          <a:xfrm>
            <a:off x="2924346" y="5256502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104</a:t>
            </a:r>
            <a:endParaRPr lang="it-IT" sz="1100" b="1" dirty="0"/>
          </a:p>
        </p:txBody>
      </p:sp>
      <p:sp>
        <p:nvSpPr>
          <p:cNvPr id="49" name="Rettangolo 48"/>
          <p:cNvSpPr/>
          <p:nvPr/>
        </p:nvSpPr>
        <p:spPr>
          <a:xfrm>
            <a:off x="3057525" y="5518112"/>
            <a:ext cx="362347" cy="493923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3267670" y="5998937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134</a:t>
            </a:r>
            <a:endParaRPr lang="it-IT" sz="1100" b="1" dirty="0"/>
          </a:p>
        </p:txBody>
      </p:sp>
      <p:cxnSp>
        <p:nvCxnSpPr>
          <p:cNvPr id="52" name="Connettore 7 51"/>
          <p:cNvCxnSpPr/>
          <p:nvPr/>
        </p:nvCxnSpPr>
        <p:spPr>
          <a:xfrm rot="16200000" flipH="1">
            <a:off x="6192453" y="2814713"/>
            <a:ext cx="2677528" cy="500238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3419872" y="5517231"/>
            <a:ext cx="62880" cy="493923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3419872" y="5272588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139</a:t>
            </a:r>
            <a:endParaRPr lang="it-IT" sz="1100" b="1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7356533" y="5998937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us</a:t>
            </a:r>
            <a:endParaRPr lang="it-IT" sz="1100" b="1" dirty="0"/>
          </a:p>
        </p:txBody>
      </p:sp>
      <p:pic>
        <p:nvPicPr>
          <p:cNvPr id="45" name="Immagine 44" descr="D2H_B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84" y="1855787"/>
            <a:ext cx="3657600" cy="2743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96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242727"/>
            <a:ext cx="3744416" cy="156820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PF_RING</a:t>
            </a:r>
            <a:endParaRPr lang="en-US" sz="2000" dirty="0" smtClean="0"/>
          </a:p>
          <a:p>
            <a:r>
              <a:rPr lang="en-US" sz="2000" dirty="0" smtClean="0"/>
              <a:t>Per </a:t>
            </a:r>
            <a:r>
              <a:rPr lang="en-US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Gb/s </a:t>
            </a:r>
            <a:r>
              <a:rPr lang="en-US" sz="2000" dirty="0"/>
              <a:t>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Gb/s</a:t>
            </a:r>
          </a:p>
          <a:p>
            <a:r>
              <a:rPr lang="it-IT" sz="2000" dirty="0" smtClean="0"/>
              <a:t>Fluttuazioni della latenza riducibili con RTOS</a:t>
            </a:r>
            <a:endParaRPr lang="en-US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E47-8361-4B7C-B74B-BA7D6C79BBA0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16016" y="3628256"/>
            <a:ext cx="2952328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896036" y="2161814"/>
            <a:ext cx="792088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726774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498617" y="2161814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829440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665644" y="4310955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>
            <a:stCxn id="6" idx="2"/>
          </p:cNvCxnSpPr>
          <p:nvPr/>
        </p:nvCxnSpPr>
        <p:spPr>
          <a:xfrm>
            <a:off x="5292080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6153476" y="3700264"/>
            <a:ext cx="0" cy="6042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6917965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9" idx="3"/>
            <a:endCxn id="7" idx="1"/>
          </p:cNvCxnSpPr>
          <p:nvPr/>
        </p:nvCxnSpPr>
        <p:spPr>
          <a:xfrm>
            <a:off x="6477512" y="4603651"/>
            <a:ext cx="24926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7" idx="3"/>
            <a:endCxn id="10" idx="1"/>
          </p:cNvCxnSpPr>
          <p:nvPr/>
        </p:nvCxnSpPr>
        <p:spPr>
          <a:xfrm flipV="1">
            <a:off x="7374846" y="4598987"/>
            <a:ext cx="290798" cy="466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968044" y="22768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NIC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543419" y="2321799"/>
            <a:ext cx="73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829440" y="433305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chipset</a:t>
            </a:r>
            <a:endParaRPr lang="it-IT" sz="16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686838" y="4403596"/>
            <a:ext cx="77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CPU</a:t>
            </a:r>
            <a:endParaRPr lang="it-IT" sz="20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591819" y="4403596"/>
            <a:ext cx="79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RAM</a:t>
            </a:r>
            <a:endParaRPr lang="it-IT" sz="20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7388335" y="3322044"/>
            <a:ext cx="132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PCI express</a:t>
            </a:r>
            <a:endParaRPr lang="it-IT" b="1" dirty="0"/>
          </a:p>
        </p:txBody>
      </p:sp>
      <p:sp>
        <p:nvSpPr>
          <p:cNvPr id="22" name="Rettangolo 21"/>
          <p:cNvSpPr/>
          <p:nvPr/>
        </p:nvSpPr>
        <p:spPr>
          <a:xfrm>
            <a:off x="6477512" y="1196752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6477512" y="1356737"/>
            <a:ext cx="89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VRAM</a:t>
            </a:r>
            <a:endParaRPr lang="it-IT" b="1" dirty="0"/>
          </a:p>
        </p:txBody>
      </p:sp>
      <p:cxnSp>
        <p:nvCxnSpPr>
          <p:cNvPr id="24" name="Connettore 2 23"/>
          <p:cNvCxnSpPr>
            <a:stCxn id="8" idx="0"/>
          </p:cNvCxnSpPr>
          <p:nvPr/>
        </p:nvCxnSpPr>
        <p:spPr>
          <a:xfrm flipV="1">
            <a:off x="6912260" y="1893459"/>
            <a:ext cx="13078" cy="26835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/>
          <p:nvPr/>
        </p:nvCxnSpPr>
        <p:spPr>
          <a:xfrm>
            <a:off x="5616116" y="2676982"/>
            <a:ext cx="2268252" cy="1726614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2123728" y="9087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Alfredo e Luca</a:t>
            </a:r>
            <a:endParaRPr lang="en-US" b="1" dirty="0"/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1547664" y="1278052"/>
            <a:ext cx="1008112" cy="998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2292085" y="470235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Mauro</a:t>
            </a:r>
            <a:endParaRPr lang="en-US" b="1" dirty="0"/>
          </a:p>
        </p:txBody>
      </p:sp>
      <p:cxnSp>
        <p:nvCxnSpPr>
          <p:cNvPr id="32" name="Connettore 2 31"/>
          <p:cNvCxnSpPr/>
          <p:nvPr/>
        </p:nvCxnSpPr>
        <p:spPr>
          <a:xfrm flipV="1">
            <a:off x="2699792" y="3628256"/>
            <a:ext cx="144016" cy="1074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7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4674472" y="1161294"/>
            <a:ext cx="4104604" cy="3910391"/>
            <a:chOff x="4674472" y="1161294"/>
            <a:chExt cx="4104604" cy="3910391"/>
          </a:xfrm>
        </p:grpSpPr>
        <p:pic>
          <p:nvPicPr>
            <p:cNvPr id="5" name="Picture 2" descr="C:\Users\Gianluca\Documents\talks\amburgo-workgpu\latency_schem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4472" y="1161294"/>
              <a:ext cx="4104604" cy="3910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igura a mano libera 5"/>
            <p:cNvSpPr/>
            <p:nvPr/>
          </p:nvSpPr>
          <p:spPr>
            <a:xfrm>
              <a:off x="5369330" y="2996952"/>
              <a:ext cx="1360959" cy="680095"/>
            </a:xfrm>
            <a:custGeom>
              <a:avLst/>
              <a:gdLst>
                <a:gd name="connsiteX0" fmla="*/ 0 w 1458123"/>
                <a:gd name="connsiteY0" fmla="*/ 0 h 590550"/>
                <a:gd name="connsiteX1" fmla="*/ 28575 w 1458123"/>
                <a:gd name="connsiteY1" fmla="*/ 228600 h 590550"/>
                <a:gd name="connsiteX2" fmla="*/ 38100 w 1458123"/>
                <a:gd name="connsiteY2" fmla="*/ 257175 h 590550"/>
                <a:gd name="connsiteX3" fmla="*/ 123825 w 1458123"/>
                <a:gd name="connsiteY3" fmla="*/ 352425 h 590550"/>
                <a:gd name="connsiteX4" fmla="*/ 152400 w 1458123"/>
                <a:gd name="connsiteY4" fmla="*/ 381000 h 590550"/>
                <a:gd name="connsiteX5" fmla="*/ 190500 w 1458123"/>
                <a:gd name="connsiteY5" fmla="*/ 400050 h 590550"/>
                <a:gd name="connsiteX6" fmla="*/ 276225 w 1458123"/>
                <a:gd name="connsiteY6" fmla="*/ 466725 h 590550"/>
                <a:gd name="connsiteX7" fmla="*/ 323850 w 1458123"/>
                <a:gd name="connsiteY7" fmla="*/ 485775 h 590550"/>
                <a:gd name="connsiteX8" fmla="*/ 371475 w 1458123"/>
                <a:gd name="connsiteY8" fmla="*/ 514350 h 590550"/>
                <a:gd name="connsiteX9" fmla="*/ 457200 w 1458123"/>
                <a:gd name="connsiteY9" fmla="*/ 542925 h 590550"/>
                <a:gd name="connsiteX10" fmla="*/ 485775 w 1458123"/>
                <a:gd name="connsiteY10" fmla="*/ 552450 h 590550"/>
                <a:gd name="connsiteX11" fmla="*/ 581025 w 1458123"/>
                <a:gd name="connsiteY11" fmla="*/ 561975 h 590550"/>
                <a:gd name="connsiteX12" fmla="*/ 619125 w 1458123"/>
                <a:gd name="connsiteY12" fmla="*/ 571500 h 590550"/>
                <a:gd name="connsiteX13" fmla="*/ 714375 w 1458123"/>
                <a:gd name="connsiteY13" fmla="*/ 590550 h 590550"/>
                <a:gd name="connsiteX14" fmla="*/ 981075 w 1458123"/>
                <a:gd name="connsiteY14" fmla="*/ 581025 h 590550"/>
                <a:gd name="connsiteX15" fmla="*/ 1019175 w 1458123"/>
                <a:gd name="connsiteY15" fmla="*/ 571500 h 590550"/>
                <a:gd name="connsiteX16" fmla="*/ 1057275 w 1458123"/>
                <a:gd name="connsiteY16" fmla="*/ 552450 h 590550"/>
                <a:gd name="connsiteX17" fmla="*/ 1143000 w 1458123"/>
                <a:gd name="connsiteY17" fmla="*/ 495300 h 590550"/>
                <a:gd name="connsiteX18" fmla="*/ 1171575 w 1458123"/>
                <a:gd name="connsiteY18" fmla="*/ 476250 h 590550"/>
                <a:gd name="connsiteX19" fmla="*/ 1200150 w 1458123"/>
                <a:gd name="connsiteY19" fmla="*/ 457200 h 590550"/>
                <a:gd name="connsiteX20" fmla="*/ 1247775 w 1458123"/>
                <a:gd name="connsiteY20" fmla="*/ 400050 h 590550"/>
                <a:gd name="connsiteX21" fmla="*/ 1304925 w 1458123"/>
                <a:gd name="connsiteY21" fmla="*/ 352425 h 590550"/>
                <a:gd name="connsiteX22" fmla="*/ 1314450 w 1458123"/>
                <a:gd name="connsiteY22" fmla="*/ 323850 h 590550"/>
                <a:gd name="connsiteX23" fmla="*/ 1352550 w 1458123"/>
                <a:gd name="connsiteY23" fmla="*/ 295275 h 590550"/>
                <a:gd name="connsiteX24" fmla="*/ 1381125 w 1458123"/>
                <a:gd name="connsiteY24" fmla="*/ 266700 h 590550"/>
                <a:gd name="connsiteX25" fmla="*/ 1428750 w 1458123"/>
                <a:gd name="connsiteY25" fmla="*/ 209550 h 590550"/>
                <a:gd name="connsiteX26" fmla="*/ 1438275 w 1458123"/>
                <a:gd name="connsiteY26" fmla="*/ 171450 h 590550"/>
                <a:gd name="connsiteX27" fmla="*/ 1447800 w 1458123"/>
                <a:gd name="connsiteY27" fmla="*/ 123825 h 590550"/>
                <a:gd name="connsiteX28" fmla="*/ 1457325 w 1458123"/>
                <a:gd name="connsiteY28" fmla="*/ 95250 h 590550"/>
                <a:gd name="connsiteX29" fmla="*/ 1457325 w 1458123"/>
                <a:gd name="connsiteY29" fmla="*/ 571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458123" h="590550">
                  <a:moveTo>
                    <a:pt x="0" y="0"/>
                  </a:moveTo>
                  <a:cubicBezTo>
                    <a:pt x="2348" y="21128"/>
                    <a:pt x="15923" y="171665"/>
                    <a:pt x="28575" y="228600"/>
                  </a:cubicBezTo>
                  <a:cubicBezTo>
                    <a:pt x="30753" y="238401"/>
                    <a:pt x="33610" y="248195"/>
                    <a:pt x="38100" y="257175"/>
                  </a:cubicBezTo>
                  <a:cubicBezTo>
                    <a:pt x="56342" y="293660"/>
                    <a:pt x="99142" y="327742"/>
                    <a:pt x="123825" y="352425"/>
                  </a:cubicBezTo>
                  <a:cubicBezTo>
                    <a:pt x="133350" y="361950"/>
                    <a:pt x="140352" y="374976"/>
                    <a:pt x="152400" y="381000"/>
                  </a:cubicBezTo>
                  <a:cubicBezTo>
                    <a:pt x="165100" y="387350"/>
                    <a:pt x="178946" y="391797"/>
                    <a:pt x="190500" y="400050"/>
                  </a:cubicBezTo>
                  <a:cubicBezTo>
                    <a:pt x="241835" y="436718"/>
                    <a:pt x="196700" y="434915"/>
                    <a:pt x="276225" y="466725"/>
                  </a:cubicBezTo>
                  <a:cubicBezTo>
                    <a:pt x="292100" y="473075"/>
                    <a:pt x="308557" y="478129"/>
                    <a:pt x="323850" y="485775"/>
                  </a:cubicBezTo>
                  <a:cubicBezTo>
                    <a:pt x="340409" y="494054"/>
                    <a:pt x="354621" y="506689"/>
                    <a:pt x="371475" y="514350"/>
                  </a:cubicBezTo>
                  <a:lnTo>
                    <a:pt x="457200" y="542925"/>
                  </a:lnTo>
                  <a:cubicBezTo>
                    <a:pt x="466725" y="546100"/>
                    <a:pt x="475785" y="551451"/>
                    <a:pt x="485775" y="552450"/>
                  </a:cubicBezTo>
                  <a:lnTo>
                    <a:pt x="581025" y="561975"/>
                  </a:lnTo>
                  <a:cubicBezTo>
                    <a:pt x="593725" y="565150"/>
                    <a:pt x="606325" y="568757"/>
                    <a:pt x="619125" y="571500"/>
                  </a:cubicBezTo>
                  <a:cubicBezTo>
                    <a:pt x="650785" y="578284"/>
                    <a:pt x="714375" y="590550"/>
                    <a:pt x="714375" y="590550"/>
                  </a:cubicBezTo>
                  <a:cubicBezTo>
                    <a:pt x="803275" y="587375"/>
                    <a:pt x="892292" y="586574"/>
                    <a:pt x="981075" y="581025"/>
                  </a:cubicBezTo>
                  <a:cubicBezTo>
                    <a:pt x="994140" y="580208"/>
                    <a:pt x="1006918" y="576097"/>
                    <a:pt x="1019175" y="571500"/>
                  </a:cubicBezTo>
                  <a:cubicBezTo>
                    <a:pt x="1032470" y="566514"/>
                    <a:pt x="1045099" y="559755"/>
                    <a:pt x="1057275" y="552450"/>
                  </a:cubicBezTo>
                  <a:lnTo>
                    <a:pt x="1143000" y="495300"/>
                  </a:lnTo>
                  <a:lnTo>
                    <a:pt x="1171575" y="476250"/>
                  </a:lnTo>
                  <a:lnTo>
                    <a:pt x="1200150" y="457200"/>
                  </a:lnTo>
                  <a:cubicBezTo>
                    <a:pt x="1218881" y="429103"/>
                    <a:pt x="1220273" y="422969"/>
                    <a:pt x="1247775" y="400050"/>
                  </a:cubicBezTo>
                  <a:cubicBezTo>
                    <a:pt x="1327341" y="333745"/>
                    <a:pt x="1221443" y="435907"/>
                    <a:pt x="1304925" y="352425"/>
                  </a:cubicBezTo>
                  <a:cubicBezTo>
                    <a:pt x="1308100" y="342900"/>
                    <a:pt x="1308022" y="331563"/>
                    <a:pt x="1314450" y="323850"/>
                  </a:cubicBezTo>
                  <a:cubicBezTo>
                    <a:pt x="1324613" y="311654"/>
                    <a:pt x="1340497" y="305606"/>
                    <a:pt x="1352550" y="295275"/>
                  </a:cubicBezTo>
                  <a:cubicBezTo>
                    <a:pt x="1362777" y="286509"/>
                    <a:pt x="1371600" y="276225"/>
                    <a:pt x="1381125" y="266700"/>
                  </a:cubicBezTo>
                  <a:cubicBezTo>
                    <a:pt x="1407523" y="187506"/>
                    <a:pt x="1363877" y="300373"/>
                    <a:pt x="1428750" y="209550"/>
                  </a:cubicBezTo>
                  <a:cubicBezTo>
                    <a:pt x="1436359" y="198898"/>
                    <a:pt x="1435435" y="184229"/>
                    <a:pt x="1438275" y="171450"/>
                  </a:cubicBezTo>
                  <a:cubicBezTo>
                    <a:pt x="1441787" y="155646"/>
                    <a:pt x="1443873" y="139531"/>
                    <a:pt x="1447800" y="123825"/>
                  </a:cubicBezTo>
                  <a:cubicBezTo>
                    <a:pt x="1450235" y="114085"/>
                    <a:pt x="1455905" y="105189"/>
                    <a:pt x="1457325" y="95250"/>
                  </a:cubicBezTo>
                  <a:cubicBezTo>
                    <a:pt x="1459121" y="82678"/>
                    <a:pt x="1457325" y="69850"/>
                    <a:pt x="1457325" y="57150"/>
                  </a:cubicBezTo>
                </a:path>
              </a:pathLst>
            </a:custGeom>
            <a:noFill/>
            <a:ln w="7620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860032" y="2348880"/>
              <a:ext cx="7920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/>
                <a:t>NANET</a:t>
              </a:r>
              <a:endParaRPr lang="it-IT" sz="1600" b="1" dirty="0"/>
            </a:p>
          </p:txBody>
        </p:sp>
      </p:grp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611560" y="2242727"/>
            <a:ext cx="3744416" cy="156820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NANET</a:t>
            </a:r>
          </a:p>
          <a:p>
            <a:r>
              <a:rPr lang="it-IT" sz="2000" dirty="0" smtClean="0"/>
              <a:t>NIC su FPGA</a:t>
            </a:r>
          </a:p>
          <a:p>
            <a:r>
              <a:rPr lang="it-IT" sz="2000" dirty="0" smtClean="0"/>
              <a:t>P2P con GPU</a:t>
            </a:r>
            <a:endParaRPr lang="en-US" sz="2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835696" y="14847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Alessandro</a:t>
            </a:r>
            <a:endParaRPr lang="en-US" b="1" dirty="0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1547664" y="1777462"/>
            <a:ext cx="936104" cy="499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4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5576" y="790735"/>
            <a:ext cx="3456384" cy="247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PF_RING</a:t>
            </a:r>
          </a:p>
          <a:p>
            <a:r>
              <a:rPr lang="it-IT" sz="1800" dirty="0" smtClean="0"/>
              <a:t>Ok per NIC off-the-</a:t>
            </a:r>
            <a:r>
              <a:rPr lang="it-IT" sz="1800" dirty="0" err="1" smtClean="0"/>
              <a:t>shelf</a:t>
            </a:r>
            <a:endParaRPr lang="it-IT" sz="1800" dirty="0" smtClean="0"/>
          </a:p>
          <a:p>
            <a:r>
              <a:rPr lang="it-IT" sz="1800" dirty="0" smtClean="0"/>
              <a:t>Livelli alti di trigger</a:t>
            </a:r>
          </a:p>
          <a:p>
            <a:r>
              <a:rPr lang="it-IT" sz="1800" dirty="0" smtClean="0"/>
              <a:t>Adattabile a qualunque esperimento che abbia </a:t>
            </a:r>
            <a:r>
              <a:rPr lang="it-IT" sz="1800" dirty="0" err="1" smtClean="0"/>
              <a:t>eth</a:t>
            </a:r>
            <a:endParaRPr lang="it-IT" sz="1800" dirty="0" smtClean="0"/>
          </a:p>
          <a:p>
            <a:r>
              <a:rPr lang="it-IT" sz="1800" dirty="0" smtClean="0"/>
              <a:t>No necessità di expertise su FPGA, etc.</a:t>
            </a:r>
            <a:endParaRPr lang="en-US" sz="18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95536" y="4365104"/>
            <a:ext cx="3240360" cy="1964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PF_RING</a:t>
            </a:r>
          </a:p>
          <a:p>
            <a:r>
              <a:rPr lang="it-IT" sz="1800" dirty="0" smtClean="0"/>
              <a:t>No </a:t>
            </a:r>
            <a:r>
              <a:rPr lang="it-IT" sz="1800" dirty="0" err="1" smtClean="0"/>
              <a:t>pre</a:t>
            </a:r>
            <a:r>
              <a:rPr lang="it-IT" sz="1800" dirty="0" smtClean="0"/>
              <a:t>-processing su FPGA</a:t>
            </a:r>
          </a:p>
          <a:p>
            <a:r>
              <a:rPr lang="it-IT" sz="1800" dirty="0" smtClean="0"/>
              <a:t>Ruolo </a:t>
            </a:r>
            <a:r>
              <a:rPr lang="it-IT" sz="1800" dirty="0" err="1" smtClean="0"/>
              <a:t>dell’host</a:t>
            </a:r>
            <a:r>
              <a:rPr lang="it-IT" sz="1800" dirty="0" smtClean="0"/>
              <a:t> rilevante</a:t>
            </a:r>
          </a:p>
          <a:p>
            <a:r>
              <a:rPr lang="it-IT" sz="1800" dirty="0" smtClean="0"/>
              <a:t>Non utilizzabile in caso di link proprietari</a:t>
            </a:r>
            <a:endParaRPr lang="en-US" sz="1800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534202" y="779849"/>
            <a:ext cx="36004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NANET</a:t>
            </a:r>
          </a:p>
          <a:p>
            <a:r>
              <a:rPr lang="it-IT" dirty="0" smtClean="0"/>
              <a:t>Connessione P2P</a:t>
            </a:r>
          </a:p>
          <a:p>
            <a:r>
              <a:rPr lang="it-IT" dirty="0" err="1" smtClean="0"/>
              <a:t>L’host</a:t>
            </a:r>
            <a:r>
              <a:rPr lang="it-IT" dirty="0" smtClean="0"/>
              <a:t> serve solo ad alimentare la GPU e caricare il </a:t>
            </a:r>
            <a:r>
              <a:rPr lang="it-IT" dirty="0" err="1" smtClean="0"/>
              <a:t>kernel</a:t>
            </a:r>
            <a:endParaRPr lang="it-IT" dirty="0" smtClean="0"/>
          </a:p>
          <a:p>
            <a:r>
              <a:rPr lang="it-IT" dirty="0" smtClean="0"/>
              <a:t>Possibilità di impiegare l’FPGA per </a:t>
            </a:r>
            <a:r>
              <a:rPr lang="it-IT" dirty="0" err="1" smtClean="0"/>
              <a:t>pre</a:t>
            </a:r>
            <a:r>
              <a:rPr lang="it-IT" dirty="0" smtClean="0"/>
              <a:t>-processing e altro</a:t>
            </a:r>
          </a:p>
          <a:p>
            <a:r>
              <a:rPr lang="it-IT" dirty="0" smtClean="0"/>
              <a:t>Hardware adattabile per scheda di interfaccia con il trigger</a:t>
            </a:r>
          </a:p>
          <a:p>
            <a:r>
              <a:rPr lang="it-IT" dirty="0" smtClean="0"/>
              <a:t>Link «intercambiabile»</a:t>
            </a:r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534202" y="4221088"/>
            <a:ext cx="3575248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NANET</a:t>
            </a:r>
          </a:p>
          <a:p>
            <a:r>
              <a:rPr lang="it-IT" sz="1800" dirty="0" smtClean="0"/>
              <a:t>Soluzione «proprietaria», non acquistabile al mercato</a:t>
            </a:r>
          </a:p>
          <a:p>
            <a:r>
              <a:rPr lang="it-IT" sz="1800" dirty="0" smtClean="0"/>
              <a:t>Necessità di supporto esperto</a:t>
            </a:r>
          </a:p>
          <a:p>
            <a:r>
              <a:rPr lang="it-IT" sz="1800" dirty="0" err="1" smtClean="0"/>
              <a:t>Overkill</a:t>
            </a:r>
            <a:r>
              <a:rPr lang="it-IT" sz="1800" dirty="0" smtClean="0"/>
              <a:t> in sistemi non L0-like (forse…)</a:t>
            </a:r>
          </a:p>
        </p:txBody>
      </p:sp>
      <p:pic>
        <p:nvPicPr>
          <p:cNvPr id="1026" name="Picture 2" descr="http://4.bp.blogspot.com/-LeaQylmxDpQ/UQbdRRnuGuI/AAAAAAAACqQ/LeMQjH9K1W8/s1600/pros-and-c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29" y="2759833"/>
            <a:ext cx="2090737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835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43538" y="1736812"/>
            <a:ext cx="5544616" cy="2664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319333" y="1808820"/>
            <a:ext cx="1872208" cy="1260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4763818" y="2312876"/>
            <a:ext cx="1584176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1353883" y="1808820"/>
            <a:ext cx="1837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Interfaccia link input (4 </a:t>
            </a:r>
            <a:r>
              <a:rPr lang="it-IT" dirty="0" err="1" smtClean="0"/>
              <a:t>Gb</a:t>
            </a:r>
            <a:r>
              <a:rPr lang="it-IT" dirty="0" smtClean="0"/>
              <a:t>/s? 10 </a:t>
            </a:r>
            <a:r>
              <a:rPr lang="it-IT" dirty="0" err="1" smtClean="0"/>
              <a:t>Gb</a:t>
            </a:r>
            <a:r>
              <a:rPr lang="it-IT" dirty="0" smtClean="0"/>
              <a:t>/s? </a:t>
            </a:r>
            <a:r>
              <a:rPr lang="it-IT" dirty="0" err="1" smtClean="0"/>
              <a:t>Infiniband</a:t>
            </a:r>
            <a:r>
              <a:rPr lang="it-IT" dirty="0" smtClean="0"/>
              <a:t>? </a:t>
            </a:r>
            <a:r>
              <a:rPr lang="it-IT" dirty="0" err="1" smtClean="0"/>
              <a:t>Apelink</a:t>
            </a:r>
            <a:r>
              <a:rPr lang="it-IT" dirty="0" smtClean="0"/>
              <a:t>?</a:t>
            </a:r>
            <a:endParaRPr lang="en-US" dirty="0"/>
          </a:p>
        </p:txBody>
      </p:sp>
      <p:sp>
        <p:nvSpPr>
          <p:cNvPr id="8" name="Rettangolo 7"/>
          <p:cNvSpPr/>
          <p:nvPr/>
        </p:nvSpPr>
        <p:spPr>
          <a:xfrm>
            <a:off x="1319333" y="3122966"/>
            <a:ext cx="1872208" cy="1260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1353883" y="3248980"/>
            <a:ext cx="1753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TTC? connessione con LTU?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123858" y="27783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FPGA</a:t>
            </a:r>
            <a:r>
              <a:rPr lang="it-IT" b="1" dirty="0" smtClean="0"/>
              <a:t> </a:t>
            </a:r>
            <a:endParaRPr lang="en-US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71730" y="94472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NANET</a:t>
            </a:r>
            <a:endParaRPr lang="en-US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708034" y="91850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RESYNCRO</a:t>
            </a:r>
            <a:endParaRPr lang="en-US" sz="2400" dirty="0"/>
          </a:p>
        </p:txBody>
      </p:sp>
      <p:cxnSp>
        <p:nvCxnSpPr>
          <p:cNvPr id="14" name="Connettore 2 13"/>
          <p:cNvCxnSpPr>
            <a:stCxn id="11" idx="2"/>
          </p:cNvCxnSpPr>
          <p:nvPr/>
        </p:nvCxnSpPr>
        <p:spPr>
          <a:xfrm>
            <a:off x="4619802" y="1406389"/>
            <a:ext cx="648072" cy="1194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12" idx="2"/>
          </p:cNvCxnSpPr>
          <p:nvPr/>
        </p:nvCxnSpPr>
        <p:spPr>
          <a:xfrm flipH="1">
            <a:off x="5987954" y="1380169"/>
            <a:ext cx="1548172" cy="1220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3083428" y="454356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CLUSTERING?</a:t>
            </a:r>
            <a:endParaRPr lang="en-US" sz="2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763818" y="522281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MERGING?</a:t>
            </a:r>
            <a:endParaRPr lang="en-US" sz="2400" dirty="0"/>
          </a:p>
        </p:txBody>
      </p:sp>
      <p:cxnSp>
        <p:nvCxnSpPr>
          <p:cNvPr id="20" name="Connettore 2 19"/>
          <p:cNvCxnSpPr>
            <a:stCxn id="17" idx="0"/>
          </p:cNvCxnSpPr>
          <p:nvPr/>
        </p:nvCxnSpPr>
        <p:spPr>
          <a:xfrm flipV="1">
            <a:off x="4091540" y="3248980"/>
            <a:ext cx="1176334" cy="1294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8" idx="0"/>
          </p:cNvCxnSpPr>
          <p:nvPr/>
        </p:nvCxnSpPr>
        <p:spPr>
          <a:xfrm flipH="1" flipV="1">
            <a:off x="5555906" y="3248980"/>
            <a:ext cx="216024" cy="1973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6364626" y="4617132"/>
            <a:ext cx="2527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PREPROCESSING?</a:t>
            </a:r>
            <a:endParaRPr lang="en-US" sz="2400" dirty="0"/>
          </a:p>
        </p:txBody>
      </p:sp>
      <p:cxnSp>
        <p:nvCxnSpPr>
          <p:cNvPr id="25" name="Connettore 2 24"/>
          <p:cNvCxnSpPr>
            <a:stCxn id="23" idx="0"/>
            <a:endCxn id="10" idx="2"/>
          </p:cNvCxnSpPr>
          <p:nvPr/>
        </p:nvCxnSpPr>
        <p:spPr>
          <a:xfrm flipH="1" flipV="1">
            <a:off x="6095966" y="3239981"/>
            <a:ext cx="1532587" cy="1377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803378" y="528436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Massimiliano</a:t>
            </a:r>
            <a:endParaRPr lang="en-US" sz="2000" b="1" dirty="0"/>
          </a:p>
        </p:txBody>
      </p:sp>
      <p:cxnSp>
        <p:nvCxnSpPr>
          <p:cNvPr id="28" name="Connettore 2 27"/>
          <p:cNvCxnSpPr>
            <a:stCxn id="26" idx="0"/>
          </p:cNvCxnSpPr>
          <p:nvPr/>
        </p:nvCxnSpPr>
        <p:spPr>
          <a:xfrm flipV="1">
            <a:off x="1631470" y="4543568"/>
            <a:ext cx="599288" cy="74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253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o 22"/>
          <p:cNvGrpSpPr/>
          <p:nvPr/>
        </p:nvGrpSpPr>
        <p:grpSpPr>
          <a:xfrm>
            <a:off x="597361" y="688066"/>
            <a:ext cx="5904656" cy="595668"/>
            <a:chOff x="1475656" y="908720"/>
            <a:chExt cx="5904656" cy="595668"/>
          </a:xfrm>
        </p:grpSpPr>
        <p:cxnSp>
          <p:nvCxnSpPr>
            <p:cNvPr id="5" name="Connettore 2 4"/>
            <p:cNvCxnSpPr/>
            <p:nvPr/>
          </p:nvCxnSpPr>
          <p:spPr>
            <a:xfrm>
              <a:off x="1475656" y="1484784"/>
              <a:ext cx="59046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1 6"/>
            <p:cNvCxnSpPr/>
            <p:nvPr/>
          </p:nvCxnSpPr>
          <p:spPr>
            <a:xfrm flipV="1">
              <a:off x="2123728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1 7"/>
            <p:cNvCxnSpPr/>
            <p:nvPr/>
          </p:nvCxnSpPr>
          <p:spPr>
            <a:xfrm flipV="1">
              <a:off x="2309799" y="1263046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/>
            <p:cNvCxnSpPr/>
            <p:nvPr/>
          </p:nvCxnSpPr>
          <p:spPr>
            <a:xfrm flipV="1">
              <a:off x="2343470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V="1">
              <a:off x="2699792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1 10"/>
            <p:cNvCxnSpPr/>
            <p:nvPr/>
          </p:nvCxnSpPr>
          <p:spPr>
            <a:xfrm flipV="1">
              <a:off x="2843808" y="908720"/>
              <a:ext cx="0" cy="57606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flipV="1">
              <a:off x="3635896" y="1263046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flipV="1">
              <a:off x="4211960" y="127910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flipV="1">
              <a:off x="4341777" y="128373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flipV="1">
              <a:off x="4427984" y="1268760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flipV="1">
              <a:off x="4716016" y="1263046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flipV="1">
              <a:off x="4932040" y="127910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 flipV="1">
              <a:off x="4572000" y="908720"/>
              <a:ext cx="0" cy="595668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flipV="1">
              <a:off x="2987959" y="1262505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sellaDiTesto 21"/>
            <p:cNvSpPr txBox="1"/>
            <p:nvPr/>
          </p:nvSpPr>
          <p:spPr>
            <a:xfrm>
              <a:off x="7092280" y="108409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</p:grpSp>
      <p:grpSp>
        <p:nvGrpSpPr>
          <p:cNvPr id="24" name="Gruppo 23"/>
          <p:cNvGrpSpPr/>
          <p:nvPr/>
        </p:nvGrpSpPr>
        <p:grpSpPr>
          <a:xfrm>
            <a:off x="605745" y="1561964"/>
            <a:ext cx="5904656" cy="595668"/>
            <a:chOff x="1475656" y="908720"/>
            <a:chExt cx="5904656" cy="595668"/>
          </a:xfrm>
        </p:grpSpPr>
        <p:cxnSp>
          <p:nvCxnSpPr>
            <p:cNvPr id="25" name="Connettore 2 24"/>
            <p:cNvCxnSpPr/>
            <p:nvPr/>
          </p:nvCxnSpPr>
          <p:spPr>
            <a:xfrm>
              <a:off x="1475656" y="1484784"/>
              <a:ext cx="59046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flipV="1">
              <a:off x="2123728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 flipV="1">
              <a:off x="2309799" y="1263046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 flipV="1">
              <a:off x="2343470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 flipV="1">
              <a:off x="2699792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flipV="1">
              <a:off x="2843808" y="908720"/>
              <a:ext cx="0" cy="57606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 flipV="1">
              <a:off x="3635896" y="1263046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flipV="1">
              <a:off x="4211960" y="127910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flipV="1">
              <a:off x="4341777" y="128373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/>
          </p:nvCxnSpPr>
          <p:spPr>
            <a:xfrm flipV="1">
              <a:off x="4427984" y="1268760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 flipV="1">
              <a:off x="4716016" y="1263046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 flipV="1">
              <a:off x="4932040" y="127910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 flipV="1">
              <a:off x="4572000" y="908720"/>
              <a:ext cx="0" cy="595668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 flipV="1">
              <a:off x="2987959" y="1262505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sellaDiTesto 38"/>
            <p:cNvSpPr txBox="1"/>
            <p:nvPr/>
          </p:nvSpPr>
          <p:spPr>
            <a:xfrm>
              <a:off x="7092280" y="108409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</p:grpSp>
      <p:cxnSp>
        <p:nvCxnSpPr>
          <p:cNvPr id="41" name="Connettore 1 40"/>
          <p:cNvCxnSpPr/>
          <p:nvPr/>
        </p:nvCxnSpPr>
        <p:spPr>
          <a:xfrm>
            <a:off x="827584" y="1489956"/>
            <a:ext cx="0" cy="641817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2267744" y="1496211"/>
            <a:ext cx="0" cy="641817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3569161" y="1489956"/>
            <a:ext cx="0" cy="641817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4788024" y="1489955"/>
            <a:ext cx="0" cy="641817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5940152" y="1462828"/>
            <a:ext cx="0" cy="641817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1253817" y="216316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25 ns</a:t>
            </a:r>
            <a:endParaRPr lang="en-US" sz="1400" b="1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2627784" y="215853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25 ns</a:t>
            </a:r>
            <a:endParaRPr lang="en-US" sz="1400" b="1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3923928" y="216316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25 ns</a:t>
            </a:r>
            <a:endParaRPr lang="en-US" sz="1400" b="1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5076056" y="21317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25 ns</a:t>
            </a:r>
            <a:endParaRPr lang="en-US" sz="1400" b="1" dirty="0"/>
          </a:p>
        </p:txBody>
      </p:sp>
      <p:grpSp>
        <p:nvGrpSpPr>
          <p:cNvPr id="50" name="Gruppo 49"/>
          <p:cNvGrpSpPr/>
          <p:nvPr/>
        </p:nvGrpSpPr>
        <p:grpSpPr>
          <a:xfrm>
            <a:off x="597361" y="2570076"/>
            <a:ext cx="5904656" cy="595668"/>
            <a:chOff x="1475656" y="908720"/>
            <a:chExt cx="5904656" cy="595668"/>
          </a:xfrm>
        </p:grpSpPr>
        <p:cxnSp>
          <p:nvCxnSpPr>
            <p:cNvPr id="51" name="Connettore 2 50"/>
            <p:cNvCxnSpPr/>
            <p:nvPr/>
          </p:nvCxnSpPr>
          <p:spPr>
            <a:xfrm>
              <a:off x="1475656" y="1484784"/>
              <a:ext cx="59046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/>
          </p:nvCxnSpPr>
          <p:spPr>
            <a:xfrm flipV="1">
              <a:off x="2123728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/>
          </p:nvCxnSpPr>
          <p:spPr>
            <a:xfrm flipV="1">
              <a:off x="2309799" y="1263046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 flipV="1">
              <a:off x="2343470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 flipV="1">
              <a:off x="2699792" y="1268760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 flipV="1">
              <a:off x="2843808" y="908720"/>
              <a:ext cx="0" cy="57606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 flipV="1">
              <a:off x="3635896" y="1263046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/>
          </p:nvCxnSpPr>
          <p:spPr>
            <a:xfrm flipV="1">
              <a:off x="4211960" y="127910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/>
          </p:nvCxnSpPr>
          <p:spPr>
            <a:xfrm flipV="1">
              <a:off x="4341777" y="128373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flipV="1">
              <a:off x="4427984" y="1268760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 flipV="1">
              <a:off x="4716016" y="1263046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 flipV="1">
              <a:off x="4932040" y="1279104"/>
              <a:ext cx="0" cy="21602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/>
            <p:nvPr/>
          </p:nvCxnSpPr>
          <p:spPr>
            <a:xfrm flipV="1">
              <a:off x="4572000" y="908720"/>
              <a:ext cx="0" cy="595668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63"/>
            <p:cNvCxnSpPr/>
            <p:nvPr/>
          </p:nvCxnSpPr>
          <p:spPr>
            <a:xfrm flipV="1">
              <a:off x="2987959" y="1262505"/>
              <a:ext cx="0" cy="21602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7092280" y="108409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</p:grpSp>
      <p:cxnSp>
        <p:nvCxnSpPr>
          <p:cNvPr id="66" name="Connettore 1 65"/>
          <p:cNvCxnSpPr/>
          <p:nvPr/>
        </p:nvCxnSpPr>
        <p:spPr>
          <a:xfrm>
            <a:off x="979984" y="2514667"/>
            <a:ext cx="0" cy="641817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2924402" y="2523927"/>
            <a:ext cx="0" cy="641817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4486807" y="2523927"/>
            <a:ext cx="0" cy="641817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/>
          <p:cNvSpPr txBox="1"/>
          <p:nvPr/>
        </p:nvSpPr>
        <p:spPr>
          <a:xfrm>
            <a:off x="1564769" y="329015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Ev</a:t>
            </a:r>
            <a:r>
              <a:rPr lang="it-IT" sz="1400" b="1" dirty="0" smtClean="0"/>
              <a:t>. 0</a:t>
            </a:r>
            <a:endParaRPr lang="en-US" sz="1400" b="1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3457260" y="329015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Ev</a:t>
            </a:r>
            <a:r>
              <a:rPr lang="it-IT" sz="1400" b="1" dirty="0" smtClean="0"/>
              <a:t>. 1</a:t>
            </a:r>
            <a:endParaRPr lang="en-US" sz="1400" b="1" dirty="0"/>
          </a:p>
        </p:txBody>
      </p:sp>
      <p:sp>
        <p:nvSpPr>
          <p:cNvPr id="71" name="Rettangolo 70"/>
          <p:cNvSpPr/>
          <p:nvPr/>
        </p:nvSpPr>
        <p:spPr>
          <a:xfrm>
            <a:off x="1253817" y="4293096"/>
            <a:ext cx="1512168" cy="13681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ttangolo 71"/>
          <p:cNvSpPr/>
          <p:nvPr/>
        </p:nvSpPr>
        <p:spPr>
          <a:xfrm>
            <a:off x="5652120" y="4293096"/>
            <a:ext cx="151216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CasellaDiTesto 72"/>
          <p:cNvSpPr txBox="1"/>
          <p:nvPr/>
        </p:nvSpPr>
        <p:spPr>
          <a:xfrm>
            <a:off x="1473559" y="4725144"/>
            <a:ext cx="101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TEL62</a:t>
            </a:r>
            <a:endParaRPr lang="en-US" sz="2400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815675" y="4561673"/>
            <a:ext cx="1185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NANET</a:t>
            </a:r>
          </a:p>
          <a:p>
            <a:r>
              <a:rPr lang="it-IT" sz="2400" dirty="0" smtClean="0"/>
              <a:t>UNICA</a:t>
            </a:r>
            <a:endParaRPr lang="en-US" sz="2400" dirty="0"/>
          </a:p>
        </p:txBody>
      </p:sp>
      <p:sp>
        <p:nvSpPr>
          <p:cNvPr id="75" name="Freccia a destra 74"/>
          <p:cNvSpPr/>
          <p:nvPr/>
        </p:nvSpPr>
        <p:spPr>
          <a:xfrm>
            <a:off x="2915816" y="4725143"/>
            <a:ext cx="2670111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asellaDiTesto 75"/>
          <p:cNvSpPr txBox="1"/>
          <p:nvPr/>
        </p:nvSpPr>
        <p:spPr>
          <a:xfrm>
            <a:off x="3268351" y="5517812"/>
            <a:ext cx="2265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Clustering???</a:t>
            </a:r>
            <a:endParaRPr lang="en-US" dirty="0"/>
          </a:p>
        </p:txBody>
      </p:sp>
      <p:cxnSp>
        <p:nvCxnSpPr>
          <p:cNvPr id="78" name="Connettore 2 77"/>
          <p:cNvCxnSpPr>
            <a:stCxn id="76" idx="0"/>
          </p:cNvCxnSpPr>
          <p:nvPr/>
        </p:nvCxnSpPr>
        <p:spPr>
          <a:xfrm flipH="1" flipV="1">
            <a:off x="2483769" y="5186810"/>
            <a:ext cx="1917575" cy="331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>
            <a:stCxn id="76" idx="0"/>
          </p:cNvCxnSpPr>
          <p:nvPr/>
        </p:nvCxnSpPr>
        <p:spPr>
          <a:xfrm flipV="1">
            <a:off x="4401344" y="5186809"/>
            <a:ext cx="1538808" cy="331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901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827584" y="620688"/>
            <a:ext cx="936104" cy="792088"/>
            <a:chOff x="827584" y="620688"/>
            <a:chExt cx="936104" cy="792088"/>
          </a:xfrm>
        </p:grpSpPr>
        <p:sp>
          <p:nvSpPr>
            <p:cNvPr id="4" name="Rettangolo 3"/>
            <p:cNvSpPr/>
            <p:nvPr/>
          </p:nvSpPr>
          <p:spPr>
            <a:xfrm>
              <a:off x="827584" y="620688"/>
              <a:ext cx="936104" cy="79208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899592" y="83671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TEL62</a:t>
              </a:r>
              <a:endParaRPr lang="en-US" b="1" dirty="0"/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826975" y="1530152"/>
            <a:ext cx="936104" cy="792088"/>
            <a:chOff x="827584" y="620688"/>
            <a:chExt cx="936104" cy="792088"/>
          </a:xfrm>
        </p:grpSpPr>
        <p:sp>
          <p:nvSpPr>
            <p:cNvPr id="8" name="Rettangolo 7"/>
            <p:cNvSpPr/>
            <p:nvPr/>
          </p:nvSpPr>
          <p:spPr>
            <a:xfrm>
              <a:off x="827584" y="620688"/>
              <a:ext cx="936104" cy="79208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899592" y="83671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TEL62</a:t>
              </a:r>
              <a:endParaRPr lang="en-US" b="1" dirty="0"/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827584" y="2492896"/>
            <a:ext cx="936104" cy="792088"/>
            <a:chOff x="827584" y="620688"/>
            <a:chExt cx="936104" cy="792088"/>
          </a:xfrm>
        </p:grpSpPr>
        <p:sp>
          <p:nvSpPr>
            <p:cNvPr id="11" name="Rettangolo 10"/>
            <p:cNvSpPr/>
            <p:nvPr/>
          </p:nvSpPr>
          <p:spPr>
            <a:xfrm>
              <a:off x="827584" y="620688"/>
              <a:ext cx="936104" cy="79208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899592" y="83671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TEL62</a:t>
              </a:r>
              <a:endParaRPr lang="en-US" b="1" dirty="0"/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826975" y="3717032"/>
            <a:ext cx="936104" cy="792088"/>
            <a:chOff x="827584" y="620688"/>
            <a:chExt cx="936104" cy="792088"/>
          </a:xfrm>
        </p:grpSpPr>
        <p:sp>
          <p:nvSpPr>
            <p:cNvPr id="14" name="Rettangolo 13"/>
            <p:cNvSpPr/>
            <p:nvPr/>
          </p:nvSpPr>
          <p:spPr>
            <a:xfrm>
              <a:off x="827584" y="620688"/>
              <a:ext cx="936104" cy="79208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899592" y="83671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TEL62</a:t>
              </a:r>
              <a:endParaRPr lang="en-US" b="1" dirty="0"/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826366" y="4626496"/>
            <a:ext cx="936104" cy="792088"/>
            <a:chOff x="827584" y="620688"/>
            <a:chExt cx="936104" cy="792088"/>
          </a:xfrm>
        </p:grpSpPr>
        <p:sp>
          <p:nvSpPr>
            <p:cNvPr id="17" name="Rettangolo 16"/>
            <p:cNvSpPr/>
            <p:nvPr/>
          </p:nvSpPr>
          <p:spPr>
            <a:xfrm>
              <a:off x="827584" y="620688"/>
              <a:ext cx="936104" cy="79208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899592" y="83671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TEL62</a:t>
              </a:r>
              <a:endParaRPr lang="en-US" b="1" dirty="0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826975" y="5589240"/>
            <a:ext cx="936104" cy="792088"/>
            <a:chOff x="827584" y="620688"/>
            <a:chExt cx="936104" cy="792088"/>
          </a:xfrm>
        </p:grpSpPr>
        <p:sp>
          <p:nvSpPr>
            <p:cNvPr id="20" name="Rettangolo 19"/>
            <p:cNvSpPr/>
            <p:nvPr/>
          </p:nvSpPr>
          <p:spPr>
            <a:xfrm>
              <a:off x="827584" y="620688"/>
              <a:ext cx="936104" cy="79208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899592" y="83671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TEL62</a:t>
              </a:r>
              <a:endParaRPr lang="en-US" b="1" dirty="0"/>
            </a:p>
          </p:txBody>
        </p:sp>
      </p:grpSp>
      <p:sp>
        <p:nvSpPr>
          <p:cNvPr id="22" name="Rettangolo 21"/>
          <p:cNvSpPr/>
          <p:nvPr/>
        </p:nvSpPr>
        <p:spPr>
          <a:xfrm>
            <a:off x="5006482" y="1163340"/>
            <a:ext cx="151216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ttangolo 22"/>
          <p:cNvSpPr/>
          <p:nvPr/>
        </p:nvSpPr>
        <p:spPr>
          <a:xfrm>
            <a:off x="3131840" y="1150640"/>
            <a:ext cx="936104" cy="13681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ttore 4 24"/>
          <p:cNvCxnSpPr>
            <a:stCxn id="4" idx="3"/>
          </p:cNvCxnSpPr>
          <p:nvPr/>
        </p:nvCxnSpPr>
        <p:spPr>
          <a:xfrm>
            <a:off x="1763688" y="1016732"/>
            <a:ext cx="1368152" cy="39604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4 26"/>
          <p:cNvCxnSpPr>
            <a:stCxn id="11" idx="3"/>
          </p:cNvCxnSpPr>
          <p:nvPr/>
        </p:nvCxnSpPr>
        <p:spPr>
          <a:xfrm flipV="1">
            <a:off x="1763688" y="2115508"/>
            <a:ext cx="1368152" cy="7734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4 28"/>
          <p:cNvCxnSpPr>
            <a:stCxn id="8" idx="3"/>
          </p:cNvCxnSpPr>
          <p:nvPr/>
        </p:nvCxnSpPr>
        <p:spPr>
          <a:xfrm flipV="1">
            <a:off x="1763079" y="1746176"/>
            <a:ext cx="1368761" cy="18002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4 30"/>
          <p:cNvCxnSpPr>
            <a:stCxn id="23" idx="3"/>
            <a:endCxn id="22" idx="1"/>
          </p:cNvCxnSpPr>
          <p:nvPr/>
        </p:nvCxnSpPr>
        <p:spPr>
          <a:xfrm>
            <a:off x="4067944" y="1834716"/>
            <a:ext cx="938538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3131840" y="165005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SWITCH</a:t>
            </a:r>
            <a:endParaRPr lang="en-US" b="1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294514" y="1455487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NANET</a:t>
            </a:r>
          </a:p>
          <a:p>
            <a:r>
              <a:rPr lang="it-IT" b="1" dirty="0" smtClean="0"/>
              <a:t>UNICA</a:t>
            </a:r>
            <a:endParaRPr lang="en-US" b="1" dirty="0"/>
          </a:p>
        </p:txBody>
      </p:sp>
      <p:sp>
        <p:nvSpPr>
          <p:cNvPr id="35" name="Rettangolo 34"/>
          <p:cNvSpPr/>
          <p:nvPr/>
        </p:nvSpPr>
        <p:spPr>
          <a:xfrm>
            <a:off x="5006482" y="4216209"/>
            <a:ext cx="151216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onnettore 4 36"/>
          <p:cNvCxnSpPr>
            <a:stCxn id="15" idx="3"/>
          </p:cNvCxnSpPr>
          <p:nvPr/>
        </p:nvCxnSpPr>
        <p:spPr>
          <a:xfrm>
            <a:off x="1763079" y="4117722"/>
            <a:ext cx="3243403" cy="3913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4 38"/>
          <p:cNvCxnSpPr>
            <a:stCxn id="21" idx="3"/>
          </p:cNvCxnSpPr>
          <p:nvPr/>
        </p:nvCxnSpPr>
        <p:spPr>
          <a:xfrm flipV="1">
            <a:off x="1763079" y="5027186"/>
            <a:ext cx="3243403" cy="96274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4 40"/>
          <p:cNvCxnSpPr>
            <a:stCxn id="18" idx="3"/>
          </p:cNvCxnSpPr>
          <p:nvPr/>
        </p:nvCxnSpPr>
        <p:spPr>
          <a:xfrm flipV="1">
            <a:off x="1762470" y="4725144"/>
            <a:ext cx="3244012" cy="302042"/>
          </a:xfrm>
          <a:prstGeom prst="bentConnector3">
            <a:avLst>
              <a:gd name="adj1" fmla="val 275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5282682" y="451935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NANET</a:t>
            </a:r>
          </a:p>
          <a:p>
            <a:r>
              <a:rPr lang="it-IT" b="1" dirty="0" smtClean="0"/>
              <a:t>UNICA</a:t>
            </a:r>
            <a:endParaRPr lang="en-US" b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6518650" y="303208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Merging</a:t>
            </a:r>
            <a:r>
              <a:rPr lang="it-IT" dirty="0" smtClean="0"/>
              <a:t>: </a:t>
            </a:r>
            <a:r>
              <a:rPr lang="it-IT" b="1" dirty="0" smtClean="0"/>
              <a:t>fisico</a:t>
            </a:r>
            <a:r>
              <a:rPr lang="it-IT" dirty="0" smtClean="0"/>
              <a:t> e </a:t>
            </a:r>
            <a:r>
              <a:rPr lang="it-IT" b="1" dirty="0" smtClean="0"/>
              <a:t>logico</a:t>
            </a:r>
            <a:endParaRPr lang="en-US" b="1" dirty="0"/>
          </a:p>
        </p:txBody>
      </p:sp>
      <p:cxnSp>
        <p:nvCxnSpPr>
          <p:cNvPr id="46" name="Connettore 2 45"/>
          <p:cNvCxnSpPr/>
          <p:nvPr/>
        </p:nvCxnSpPr>
        <p:spPr>
          <a:xfrm flipH="1" flipV="1">
            <a:off x="5868144" y="2019382"/>
            <a:ext cx="1088504" cy="1553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H="1">
            <a:off x="6020544" y="3573016"/>
            <a:ext cx="936104" cy="1269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 flipH="1" flipV="1">
            <a:off x="4067944" y="2115508"/>
            <a:ext cx="3672408" cy="1239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5039816" y="3355250"/>
            <a:ext cx="2733870" cy="1369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6956648" y="3573016"/>
            <a:ext cx="817038" cy="740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7740352" y="4040197"/>
            <a:ext cx="140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 nel PC (nel caso della soluzione PFRING)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8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Rate dati in ingresso O(10MHz)</a:t>
            </a:r>
          </a:p>
          <a:p>
            <a:r>
              <a:rPr lang="it-IT" dirty="0" smtClean="0"/>
              <a:t>Latenza limitata &lt; 1ms</a:t>
            </a:r>
          </a:p>
          <a:p>
            <a:r>
              <a:rPr lang="it-IT" dirty="0" smtClean="0"/>
              <a:t>Latenza stabile O(</a:t>
            </a:r>
            <a:r>
              <a:rPr lang="it-IT" dirty="0" err="1" smtClean="0"/>
              <a:t>us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Sistema sincrono (NA62)</a:t>
            </a:r>
          </a:p>
          <a:p>
            <a:r>
              <a:rPr lang="it-IT" dirty="0" smtClean="0"/>
              <a:t>Ingresso a multi-1 </a:t>
            </a:r>
            <a:r>
              <a:rPr lang="it-IT" dirty="0" err="1" smtClean="0"/>
              <a:t>Gb</a:t>
            </a:r>
            <a:r>
              <a:rPr lang="it-IT" dirty="0" smtClean="0"/>
              <a:t>/s (NA62)</a:t>
            </a:r>
          </a:p>
          <a:p>
            <a:r>
              <a:rPr lang="it-IT" dirty="0" smtClean="0"/>
              <a:t>Uscita </a:t>
            </a:r>
            <a:r>
              <a:rPr lang="it-IT" dirty="0" err="1" smtClean="0"/>
              <a:t>eth</a:t>
            </a:r>
            <a:r>
              <a:rPr lang="it-IT" dirty="0" smtClean="0"/>
              <a:t> e/o TTC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3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43608" y="2278983"/>
            <a:ext cx="1205644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2987824" y="1990951"/>
            <a:ext cx="108012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4788024" y="1990951"/>
            <a:ext cx="1080120" cy="15841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4788024" y="4119833"/>
            <a:ext cx="1080120" cy="1584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6516216" y="1990951"/>
            <a:ext cx="1080120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1061120" y="2598373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DETECTOR</a:t>
            </a:r>
            <a:endParaRPr lang="en-US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059832" y="2606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INPUT</a:t>
            </a:r>
            <a:endParaRPr lang="en-US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950431" y="2606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HOST</a:t>
            </a:r>
            <a:endParaRPr lang="en-US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588224" y="259837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OUTPUT</a:t>
            </a:r>
            <a:endParaRPr lang="en-US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950431" y="472725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GPU</a:t>
            </a:r>
            <a:endParaRPr lang="en-US" b="1" dirty="0"/>
          </a:p>
        </p:txBody>
      </p:sp>
      <p:sp>
        <p:nvSpPr>
          <p:cNvPr id="14" name="Freccia a destra 13"/>
          <p:cNvSpPr/>
          <p:nvPr/>
        </p:nvSpPr>
        <p:spPr>
          <a:xfrm>
            <a:off x="2416730" y="2616966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ccia a destra 14"/>
          <p:cNvSpPr/>
          <p:nvPr/>
        </p:nvSpPr>
        <p:spPr>
          <a:xfrm rot="5400000">
            <a:off x="5076056" y="3694378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ccia a destra 15"/>
          <p:cNvSpPr/>
          <p:nvPr/>
        </p:nvSpPr>
        <p:spPr>
          <a:xfrm>
            <a:off x="5901714" y="2647474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ccia a destra 16"/>
          <p:cNvSpPr/>
          <p:nvPr/>
        </p:nvSpPr>
        <p:spPr>
          <a:xfrm>
            <a:off x="4139952" y="2639023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ccia a destra 17"/>
          <p:cNvSpPr/>
          <p:nvPr/>
        </p:nvSpPr>
        <p:spPr>
          <a:xfrm>
            <a:off x="7638831" y="2647474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sellaDiTesto 18"/>
          <p:cNvSpPr txBox="1"/>
          <p:nvPr/>
        </p:nvSpPr>
        <p:spPr>
          <a:xfrm>
            <a:off x="2429373" y="4079203"/>
            <a:ext cx="181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Standard NIC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Smart NIC</a:t>
            </a:r>
            <a:endParaRPr lang="en-US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899592" y="925840"/>
            <a:ext cx="181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Link diretto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Aggregato</a:t>
            </a:r>
            <a:endParaRPr lang="en-US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876256" y="4402368"/>
            <a:ext cx="1818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A pacchetti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Sistema sincrono</a:t>
            </a:r>
            <a:endParaRPr lang="en-US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472100" y="766815"/>
            <a:ext cx="181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Host</a:t>
            </a:r>
            <a:r>
              <a:rPr lang="en-US" dirty="0" smtClean="0"/>
              <a:t> “utile”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Host-</a:t>
            </a:r>
            <a:r>
              <a:rPr lang="it-IT" dirty="0" err="1" smtClean="0"/>
              <a:t>less</a:t>
            </a:r>
            <a:endParaRPr lang="it-IT" dirty="0" smtClean="0"/>
          </a:p>
        </p:txBody>
      </p:sp>
      <p:cxnSp>
        <p:nvCxnSpPr>
          <p:cNvPr id="25" name="Connettore 2 24"/>
          <p:cNvCxnSpPr>
            <a:stCxn id="21" idx="2"/>
            <a:endCxn id="14" idx="0"/>
          </p:cNvCxnSpPr>
          <p:nvPr/>
        </p:nvCxnSpPr>
        <p:spPr>
          <a:xfrm>
            <a:off x="1808938" y="1572171"/>
            <a:ext cx="967832" cy="104479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9" idx="0"/>
            <a:endCxn id="5" idx="2"/>
          </p:cNvCxnSpPr>
          <p:nvPr/>
        </p:nvCxnSpPr>
        <p:spPr>
          <a:xfrm flipV="1">
            <a:off x="3338719" y="3575127"/>
            <a:ext cx="189165" cy="50407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23" idx="2"/>
            <a:endCxn id="6" idx="0"/>
          </p:cNvCxnSpPr>
          <p:nvPr/>
        </p:nvCxnSpPr>
        <p:spPr>
          <a:xfrm flipH="1">
            <a:off x="5328084" y="1413146"/>
            <a:ext cx="1053362" cy="57780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2" idx="0"/>
            <a:endCxn id="8" idx="2"/>
          </p:cNvCxnSpPr>
          <p:nvPr/>
        </p:nvCxnSpPr>
        <p:spPr>
          <a:xfrm flipH="1" flipV="1">
            <a:off x="7056276" y="3575127"/>
            <a:ext cx="729326" cy="82724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32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708176" y="707079"/>
            <a:ext cx="2088232" cy="15841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3500264" y="1355151"/>
            <a:ext cx="1080120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952092" y="3508848"/>
            <a:ext cx="2088232" cy="15841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744180" y="4156920"/>
            <a:ext cx="1080120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3284240" y="923103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HOST</a:t>
            </a:r>
            <a:endParaRPr lang="en-US" sz="20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2272" y="155114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en-US" sz="20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28156" y="3750049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HOST</a:t>
            </a:r>
            <a:endParaRPr lang="en-US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88568" y="4352909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en-US" sz="2000" b="1" dirty="0"/>
          </a:p>
        </p:txBody>
      </p:sp>
      <p:sp>
        <p:nvSpPr>
          <p:cNvPr id="12" name="Rettangolo 11"/>
          <p:cNvSpPr/>
          <p:nvPr/>
        </p:nvSpPr>
        <p:spPr>
          <a:xfrm>
            <a:off x="4883359" y="3508848"/>
            <a:ext cx="1353209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ccia a destra 12"/>
          <p:cNvSpPr/>
          <p:nvPr/>
        </p:nvSpPr>
        <p:spPr>
          <a:xfrm>
            <a:off x="1196008" y="923103"/>
            <a:ext cx="1512168" cy="20005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ccia a destra 13"/>
          <p:cNvSpPr/>
          <p:nvPr/>
        </p:nvSpPr>
        <p:spPr>
          <a:xfrm>
            <a:off x="439924" y="3850076"/>
            <a:ext cx="1512168" cy="20005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ccia a destra 14"/>
          <p:cNvSpPr/>
          <p:nvPr/>
        </p:nvSpPr>
        <p:spPr>
          <a:xfrm>
            <a:off x="4796408" y="934489"/>
            <a:ext cx="1512168" cy="20005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ccia a destra 15"/>
          <p:cNvSpPr/>
          <p:nvPr/>
        </p:nvSpPr>
        <p:spPr>
          <a:xfrm>
            <a:off x="4040324" y="3850076"/>
            <a:ext cx="843035" cy="20005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5091911" y="405268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L0TP</a:t>
            </a:r>
            <a:endParaRPr lang="en-US" sz="2000" b="1" dirty="0"/>
          </a:p>
        </p:txBody>
      </p:sp>
      <p:cxnSp>
        <p:nvCxnSpPr>
          <p:cNvPr id="19" name="Connettore 2 18"/>
          <p:cNvCxnSpPr/>
          <p:nvPr/>
        </p:nvCxnSpPr>
        <p:spPr>
          <a:xfrm>
            <a:off x="1664060" y="1551140"/>
            <a:ext cx="1044116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1664060" y="1703540"/>
            <a:ext cx="1044116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1664060" y="1859207"/>
            <a:ext cx="1044116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1650774" y="2003223"/>
            <a:ext cx="1044116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953412" y="1428029"/>
            <a:ext cx="69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Altri </a:t>
            </a:r>
            <a:r>
              <a:rPr lang="it-IT" b="1" dirty="0" err="1" smtClean="0"/>
              <a:t>det</a:t>
            </a:r>
            <a:r>
              <a:rPr lang="it-IT" b="1" dirty="0" smtClean="0"/>
              <a:t>.</a:t>
            </a:r>
            <a:endParaRPr lang="en-US" b="1" dirty="0"/>
          </a:p>
        </p:txBody>
      </p:sp>
      <p:cxnSp>
        <p:nvCxnSpPr>
          <p:cNvPr id="24" name="Connettore 2 23"/>
          <p:cNvCxnSpPr/>
          <p:nvPr/>
        </p:nvCxnSpPr>
        <p:spPr>
          <a:xfrm flipV="1">
            <a:off x="5328962" y="5093024"/>
            <a:ext cx="0" cy="36004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228456" y="5093024"/>
            <a:ext cx="0" cy="36004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V="1">
            <a:off x="5444480" y="5093024"/>
            <a:ext cx="0" cy="36004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5582511" y="5093024"/>
            <a:ext cx="0" cy="36004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4898435" y="54530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Altri </a:t>
            </a:r>
            <a:r>
              <a:rPr lang="it-IT" b="1" dirty="0" err="1" smtClean="0"/>
              <a:t>det</a:t>
            </a:r>
            <a:r>
              <a:rPr lang="it-IT" b="1" dirty="0" smtClean="0"/>
              <a:t>.</a:t>
            </a:r>
            <a:endParaRPr lang="en-US" b="1" dirty="0"/>
          </a:p>
        </p:txBody>
      </p:sp>
      <p:sp>
        <p:nvSpPr>
          <p:cNvPr id="31" name="Freccia a destra 30"/>
          <p:cNvSpPr/>
          <p:nvPr/>
        </p:nvSpPr>
        <p:spPr>
          <a:xfrm>
            <a:off x="6236568" y="3850075"/>
            <a:ext cx="648072" cy="20260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sellaDiTesto 31"/>
          <p:cNvSpPr txBox="1"/>
          <p:nvPr/>
        </p:nvSpPr>
        <p:spPr>
          <a:xfrm>
            <a:off x="5428252" y="112315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TTC</a:t>
            </a:r>
            <a:endParaRPr lang="en-US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6762259" y="412097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TTC</a:t>
            </a:r>
            <a:endParaRPr lang="en-US" b="1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087996" y="56643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RICH</a:t>
            </a:r>
            <a:endParaRPr lang="en-US" b="1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39924" y="349818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RICH</a:t>
            </a:r>
            <a:endParaRPr lang="en-US" b="1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4076328" y="347741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ETH </a:t>
            </a:r>
            <a:endParaRPr lang="en-US" b="1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6917027" y="102313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‘’GPU-L0TP’’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7199784" y="375004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‘’GPU-L0.5’’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7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E47-8361-4B7C-B74B-BA7D6C79BBA0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716016" y="3628256"/>
            <a:ext cx="2952328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896036" y="2161814"/>
            <a:ext cx="792088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726774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498617" y="2161814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829440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665644" y="4310955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stCxn id="7" idx="2"/>
          </p:cNvCxnSpPr>
          <p:nvPr/>
        </p:nvCxnSpPr>
        <p:spPr>
          <a:xfrm>
            <a:off x="5292080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6153476" y="3700264"/>
            <a:ext cx="0" cy="6042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6917965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4" idx="3"/>
            <a:endCxn id="8" idx="1"/>
          </p:cNvCxnSpPr>
          <p:nvPr/>
        </p:nvCxnSpPr>
        <p:spPr>
          <a:xfrm>
            <a:off x="6477512" y="4603651"/>
            <a:ext cx="24926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  <a:endCxn id="15" idx="1"/>
          </p:cNvCxnSpPr>
          <p:nvPr/>
        </p:nvCxnSpPr>
        <p:spPr>
          <a:xfrm flipV="1">
            <a:off x="7374846" y="4598987"/>
            <a:ext cx="290798" cy="466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968044" y="22768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NIC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543419" y="2321799"/>
            <a:ext cx="73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it-IT" sz="200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829440" y="433305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chipset</a:t>
            </a:r>
            <a:endParaRPr lang="it-IT" sz="1600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686838" y="4403596"/>
            <a:ext cx="77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CPU</a:t>
            </a:r>
            <a:endParaRPr lang="it-IT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7591819" y="4403596"/>
            <a:ext cx="79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RAM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388335" y="3322044"/>
            <a:ext cx="132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PCI express</a:t>
            </a:r>
            <a:endParaRPr lang="it-IT" b="1" dirty="0"/>
          </a:p>
        </p:txBody>
      </p:sp>
      <p:sp>
        <p:nvSpPr>
          <p:cNvPr id="34" name="Rettangolo 33"/>
          <p:cNvSpPr/>
          <p:nvPr/>
        </p:nvSpPr>
        <p:spPr>
          <a:xfrm>
            <a:off x="6477512" y="1196752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6477512" y="1356737"/>
            <a:ext cx="89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VRAM</a:t>
            </a:r>
            <a:endParaRPr lang="it-IT" b="1" dirty="0"/>
          </a:p>
        </p:txBody>
      </p:sp>
      <p:cxnSp>
        <p:nvCxnSpPr>
          <p:cNvPr id="36" name="Connettore 2 35"/>
          <p:cNvCxnSpPr>
            <a:stCxn id="11" idx="0"/>
          </p:cNvCxnSpPr>
          <p:nvPr/>
        </p:nvCxnSpPr>
        <p:spPr>
          <a:xfrm flipV="1">
            <a:off x="6912260" y="1893459"/>
            <a:ext cx="13078" cy="26835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395536" y="162880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err="1" smtClean="0"/>
              <a:t>Example</a:t>
            </a:r>
            <a:r>
              <a:rPr lang="it-IT" dirty="0" smtClean="0"/>
              <a:t>: </a:t>
            </a:r>
            <a:r>
              <a:rPr lang="it-IT" dirty="0" err="1" smtClean="0"/>
              <a:t>packet</a:t>
            </a:r>
            <a:r>
              <a:rPr lang="it-IT" dirty="0" smtClean="0"/>
              <a:t> with 1404 B (20 </a:t>
            </a:r>
            <a:r>
              <a:rPr lang="it-IT" dirty="0" err="1" smtClean="0"/>
              <a:t>events</a:t>
            </a:r>
            <a:r>
              <a:rPr lang="it-IT" dirty="0" smtClean="0"/>
              <a:t> in NA62 RICH </a:t>
            </a:r>
            <a:r>
              <a:rPr lang="it-IT" dirty="0" err="1" smtClean="0"/>
              <a:t>application</a:t>
            </a:r>
            <a:r>
              <a:rPr lang="it-IT" dirty="0" smtClean="0"/>
              <a:t>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T=0</a:t>
            </a:r>
            <a:endParaRPr lang="it-IT" dirty="0"/>
          </a:p>
        </p:txBody>
      </p:sp>
      <p:cxnSp>
        <p:nvCxnSpPr>
          <p:cNvPr id="41" name="Connettore 2 40"/>
          <p:cNvCxnSpPr/>
          <p:nvPr/>
        </p:nvCxnSpPr>
        <p:spPr>
          <a:xfrm flipV="1">
            <a:off x="1331640" y="5939147"/>
            <a:ext cx="6480720" cy="72008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979712" y="5805264"/>
            <a:ext cx="0" cy="205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1763688" y="60111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0</a:t>
            </a:r>
            <a:endParaRPr lang="it-IT" sz="1400" b="1" dirty="0"/>
          </a:p>
        </p:txBody>
      </p:sp>
      <p:cxnSp>
        <p:nvCxnSpPr>
          <p:cNvPr id="47" name="Connettore 7 46"/>
          <p:cNvCxnSpPr/>
          <p:nvPr/>
        </p:nvCxnSpPr>
        <p:spPr>
          <a:xfrm>
            <a:off x="3923928" y="2276872"/>
            <a:ext cx="956109" cy="240124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7356533" y="5998937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us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val="763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E47-8361-4B7C-B74B-BA7D6C79BBA0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716016" y="3628256"/>
            <a:ext cx="2952328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896036" y="2161814"/>
            <a:ext cx="792088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726774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498617" y="2161814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829440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665644" y="4310955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stCxn id="7" idx="2"/>
          </p:cNvCxnSpPr>
          <p:nvPr/>
        </p:nvCxnSpPr>
        <p:spPr>
          <a:xfrm>
            <a:off x="5292080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6153476" y="3700264"/>
            <a:ext cx="0" cy="6042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6917965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4" idx="3"/>
            <a:endCxn id="8" idx="1"/>
          </p:cNvCxnSpPr>
          <p:nvPr/>
        </p:nvCxnSpPr>
        <p:spPr>
          <a:xfrm>
            <a:off x="6477512" y="4603651"/>
            <a:ext cx="24926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  <a:endCxn id="15" idx="1"/>
          </p:cNvCxnSpPr>
          <p:nvPr/>
        </p:nvCxnSpPr>
        <p:spPr>
          <a:xfrm flipV="1">
            <a:off x="7374846" y="4598987"/>
            <a:ext cx="290798" cy="466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968044" y="22768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NIC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543419" y="2321799"/>
            <a:ext cx="73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it-IT" sz="200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829440" y="433305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chipset</a:t>
            </a:r>
            <a:endParaRPr lang="it-IT" sz="1600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686838" y="4403596"/>
            <a:ext cx="77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CPU</a:t>
            </a:r>
            <a:endParaRPr lang="it-IT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7591819" y="4403596"/>
            <a:ext cx="79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RAM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388335" y="3322044"/>
            <a:ext cx="132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PCI express</a:t>
            </a:r>
            <a:endParaRPr lang="it-IT" b="1" dirty="0"/>
          </a:p>
        </p:txBody>
      </p:sp>
      <p:sp>
        <p:nvSpPr>
          <p:cNvPr id="34" name="Rettangolo 33"/>
          <p:cNvSpPr/>
          <p:nvPr/>
        </p:nvSpPr>
        <p:spPr>
          <a:xfrm>
            <a:off x="6477512" y="1196752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6477512" y="1356737"/>
            <a:ext cx="89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VRAM</a:t>
            </a:r>
            <a:endParaRPr lang="it-IT" b="1" dirty="0"/>
          </a:p>
        </p:txBody>
      </p:sp>
      <p:cxnSp>
        <p:nvCxnSpPr>
          <p:cNvPr id="36" name="Connettore 2 35"/>
          <p:cNvCxnSpPr>
            <a:stCxn id="11" idx="0"/>
          </p:cNvCxnSpPr>
          <p:nvPr/>
        </p:nvCxnSpPr>
        <p:spPr>
          <a:xfrm flipV="1">
            <a:off x="6912260" y="1893459"/>
            <a:ext cx="13078" cy="26835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331640" y="5939147"/>
            <a:ext cx="6480720" cy="72008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979712" y="5805264"/>
            <a:ext cx="0" cy="205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1763688" y="60111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0</a:t>
            </a:r>
            <a:endParaRPr lang="it-IT" sz="1400" b="1" dirty="0"/>
          </a:p>
        </p:txBody>
      </p:sp>
      <p:cxnSp>
        <p:nvCxnSpPr>
          <p:cNvPr id="47" name="Connettore 7 46"/>
          <p:cNvCxnSpPr/>
          <p:nvPr/>
        </p:nvCxnSpPr>
        <p:spPr>
          <a:xfrm>
            <a:off x="5197367" y="2641770"/>
            <a:ext cx="2614993" cy="1867350"/>
          </a:xfrm>
          <a:prstGeom prst="curvedConnector3">
            <a:avLst>
              <a:gd name="adj1" fmla="val 701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C:\Users\Gianluca\Documents\talks\chicago-tipp11\mrtt-20se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082895"/>
            <a:ext cx="3585910" cy="25101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Rettangolo 11"/>
          <p:cNvSpPr/>
          <p:nvPr/>
        </p:nvSpPr>
        <p:spPr>
          <a:xfrm>
            <a:off x="1979712" y="5517232"/>
            <a:ext cx="108012" cy="4939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1955615" y="601115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10</a:t>
            </a:r>
            <a:endParaRPr lang="it-IT" sz="1100" b="1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7356533" y="5998937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us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val="29707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E47-8361-4B7C-B74B-BA7D6C79BBA0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716016" y="3628256"/>
            <a:ext cx="2952328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896036" y="2161814"/>
            <a:ext cx="792088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726774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498617" y="2161814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829440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665644" y="4310955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stCxn id="7" idx="2"/>
          </p:cNvCxnSpPr>
          <p:nvPr/>
        </p:nvCxnSpPr>
        <p:spPr>
          <a:xfrm>
            <a:off x="5292080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6153476" y="3700264"/>
            <a:ext cx="0" cy="6042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6917965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4" idx="3"/>
            <a:endCxn id="8" idx="1"/>
          </p:cNvCxnSpPr>
          <p:nvPr/>
        </p:nvCxnSpPr>
        <p:spPr>
          <a:xfrm>
            <a:off x="6477512" y="4603651"/>
            <a:ext cx="24926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  <a:endCxn id="15" idx="1"/>
          </p:cNvCxnSpPr>
          <p:nvPr/>
        </p:nvCxnSpPr>
        <p:spPr>
          <a:xfrm flipV="1">
            <a:off x="7374846" y="4598987"/>
            <a:ext cx="290798" cy="466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968044" y="22768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NIC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543419" y="2321799"/>
            <a:ext cx="73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it-IT" sz="200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829440" y="433305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chipset</a:t>
            </a:r>
            <a:endParaRPr lang="it-IT" sz="1600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686838" y="4403596"/>
            <a:ext cx="77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CPU</a:t>
            </a:r>
            <a:endParaRPr lang="it-IT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7591819" y="4403596"/>
            <a:ext cx="79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RAM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388335" y="3322044"/>
            <a:ext cx="132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PCI express</a:t>
            </a:r>
            <a:endParaRPr lang="it-IT" b="1" dirty="0"/>
          </a:p>
        </p:txBody>
      </p:sp>
      <p:sp>
        <p:nvSpPr>
          <p:cNvPr id="34" name="Rettangolo 33"/>
          <p:cNvSpPr/>
          <p:nvPr/>
        </p:nvSpPr>
        <p:spPr>
          <a:xfrm>
            <a:off x="6477512" y="1196752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6477512" y="1356737"/>
            <a:ext cx="89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VRAM</a:t>
            </a:r>
            <a:endParaRPr lang="it-IT" b="1" dirty="0"/>
          </a:p>
        </p:txBody>
      </p:sp>
      <p:cxnSp>
        <p:nvCxnSpPr>
          <p:cNvPr id="36" name="Connettore 2 35"/>
          <p:cNvCxnSpPr>
            <a:stCxn id="11" idx="0"/>
          </p:cNvCxnSpPr>
          <p:nvPr/>
        </p:nvCxnSpPr>
        <p:spPr>
          <a:xfrm flipV="1">
            <a:off x="6912260" y="1893459"/>
            <a:ext cx="13078" cy="26835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331640" y="5939147"/>
            <a:ext cx="6480720" cy="72008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979712" y="5805264"/>
            <a:ext cx="0" cy="205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1763688" y="60111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0</a:t>
            </a:r>
            <a:endParaRPr lang="it-IT" sz="1400" b="1" dirty="0"/>
          </a:p>
        </p:txBody>
      </p:sp>
      <p:sp>
        <p:nvSpPr>
          <p:cNvPr id="12" name="Rettangolo 11"/>
          <p:cNvSpPr/>
          <p:nvPr/>
        </p:nvSpPr>
        <p:spPr>
          <a:xfrm>
            <a:off x="1979712" y="5517232"/>
            <a:ext cx="108012" cy="4939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1955615" y="601115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10</a:t>
            </a:r>
            <a:endParaRPr lang="it-IT" sz="1100" b="1" dirty="0"/>
          </a:p>
        </p:txBody>
      </p:sp>
      <p:cxnSp>
        <p:nvCxnSpPr>
          <p:cNvPr id="51" name="Connettore 7 50"/>
          <p:cNvCxnSpPr>
            <a:stCxn id="15" idx="2"/>
            <a:endCxn id="32" idx="3"/>
          </p:cNvCxnSpPr>
          <p:nvPr/>
        </p:nvCxnSpPr>
        <p:spPr>
          <a:xfrm rot="5400000" flipH="1" flipV="1">
            <a:off x="8046926" y="4546404"/>
            <a:ext cx="283368" cy="397861"/>
          </a:xfrm>
          <a:prstGeom prst="curvedConnector4">
            <a:avLst>
              <a:gd name="adj1" fmla="val -80672"/>
              <a:gd name="adj2" fmla="val 157457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magine 53" descr="hist_br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116434"/>
            <a:ext cx="3505200" cy="2628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Rettangolo 54"/>
          <p:cNvSpPr/>
          <p:nvPr/>
        </p:nvSpPr>
        <p:spPr>
          <a:xfrm>
            <a:off x="2087724" y="5517232"/>
            <a:ext cx="906921" cy="493923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CasellaDiTesto 55"/>
          <p:cNvSpPr txBox="1"/>
          <p:nvPr/>
        </p:nvSpPr>
        <p:spPr>
          <a:xfrm>
            <a:off x="2782243" y="601203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9</a:t>
            </a:r>
            <a:r>
              <a:rPr lang="it-IT" sz="1100" b="1" dirty="0" smtClean="0"/>
              <a:t>9</a:t>
            </a:r>
            <a:endParaRPr lang="it-IT" sz="1100" b="1" dirty="0"/>
          </a:p>
        </p:txBody>
      </p:sp>
      <p:cxnSp>
        <p:nvCxnSpPr>
          <p:cNvPr id="57" name="Connettore 7 56"/>
          <p:cNvCxnSpPr/>
          <p:nvPr/>
        </p:nvCxnSpPr>
        <p:spPr>
          <a:xfrm>
            <a:off x="5197367" y="2641770"/>
            <a:ext cx="2614993" cy="1867350"/>
          </a:xfrm>
          <a:prstGeom prst="curvedConnector3">
            <a:avLst>
              <a:gd name="adj1" fmla="val 701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7356533" y="5998937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us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val="6860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E47-8361-4B7C-B74B-BA7D6C79BBA0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716016" y="3628256"/>
            <a:ext cx="2952328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896036" y="2161814"/>
            <a:ext cx="792088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726774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498617" y="2161814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829440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665644" y="4310955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stCxn id="7" idx="2"/>
          </p:cNvCxnSpPr>
          <p:nvPr/>
        </p:nvCxnSpPr>
        <p:spPr>
          <a:xfrm>
            <a:off x="5292080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6153476" y="3700264"/>
            <a:ext cx="0" cy="6042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6917965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4" idx="3"/>
            <a:endCxn id="8" idx="1"/>
          </p:cNvCxnSpPr>
          <p:nvPr/>
        </p:nvCxnSpPr>
        <p:spPr>
          <a:xfrm>
            <a:off x="6477512" y="4603651"/>
            <a:ext cx="24926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  <a:endCxn id="15" idx="1"/>
          </p:cNvCxnSpPr>
          <p:nvPr/>
        </p:nvCxnSpPr>
        <p:spPr>
          <a:xfrm flipV="1">
            <a:off x="7374846" y="4598987"/>
            <a:ext cx="290798" cy="466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968044" y="22768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NIC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543419" y="2321799"/>
            <a:ext cx="73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it-IT" sz="200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829440" y="433305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chipset</a:t>
            </a:r>
            <a:endParaRPr lang="it-IT" sz="1600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686838" y="4403596"/>
            <a:ext cx="77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CPU</a:t>
            </a:r>
            <a:endParaRPr lang="it-IT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7591819" y="4403596"/>
            <a:ext cx="79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RAM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388335" y="3322044"/>
            <a:ext cx="132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PCI express</a:t>
            </a:r>
            <a:endParaRPr lang="it-IT" b="1" dirty="0"/>
          </a:p>
        </p:txBody>
      </p:sp>
      <p:sp>
        <p:nvSpPr>
          <p:cNvPr id="34" name="Rettangolo 33"/>
          <p:cNvSpPr/>
          <p:nvPr/>
        </p:nvSpPr>
        <p:spPr>
          <a:xfrm>
            <a:off x="6477512" y="1196752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6477512" y="1356737"/>
            <a:ext cx="89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VRAM</a:t>
            </a:r>
            <a:endParaRPr lang="it-IT" b="1" dirty="0"/>
          </a:p>
        </p:txBody>
      </p:sp>
      <p:cxnSp>
        <p:nvCxnSpPr>
          <p:cNvPr id="36" name="Connettore 2 35"/>
          <p:cNvCxnSpPr>
            <a:stCxn id="11" idx="0"/>
          </p:cNvCxnSpPr>
          <p:nvPr/>
        </p:nvCxnSpPr>
        <p:spPr>
          <a:xfrm flipV="1">
            <a:off x="6912260" y="1893459"/>
            <a:ext cx="13078" cy="26835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331640" y="5939147"/>
            <a:ext cx="6480720" cy="72008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979712" y="5805264"/>
            <a:ext cx="0" cy="205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1763688" y="60111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0</a:t>
            </a:r>
            <a:endParaRPr lang="it-IT" sz="1400" b="1" dirty="0"/>
          </a:p>
        </p:txBody>
      </p:sp>
      <p:sp>
        <p:nvSpPr>
          <p:cNvPr id="12" name="Rettangolo 11"/>
          <p:cNvSpPr/>
          <p:nvPr/>
        </p:nvSpPr>
        <p:spPr>
          <a:xfrm>
            <a:off x="1979712" y="5517232"/>
            <a:ext cx="108012" cy="4939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1955615" y="601115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10</a:t>
            </a:r>
            <a:endParaRPr lang="it-IT" sz="1100" b="1" dirty="0"/>
          </a:p>
        </p:txBody>
      </p:sp>
      <p:cxnSp>
        <p:nvCxnSpPr>
          <p:cNvPr id="51" name="Connettore 7 50"/>
          <p:cNvCxnSpPr/>
          <p:nvPr/>
        </p:nvCxnSpPr>
        <p:spPr>
          <a:xfrm rot="16200000" flipV="1">
            <a:off x="6185565" y="2776801"/>
            <a:ext cx="2677527" cy="576064"/>
          </a:xfrm>
          <a:prstGeom prst="curvedConnector3">
            <a:avLst>
              <a:gd name="adj1" fmla="val 34347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tangolo 54"/>
          <p:cNvSpPr/>
          <p:nvPr/>
        </p:nvSpPr>
        <p:spPr>
          <a:xfrm>
            <a:off x="2087724" y="5517232"/>
            <a:ext cx="906921" cy="493923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CasellaDiTesto 55"/>
          <p:cNvSpPr txBox="1"/>
          <p:nvPr/>
        </p:nvSpPr>
        <p:spPr>
          <a:xfrm>
            <a:off x="2782243" y="601203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9</a:t>
            </a:r>
            <a:r>
              <a:rPr lang="it-IT" sz="1100" b="1" dirty="0" smtClean="0"/>
              <a:t>9</a:t>
            </a:r>
            <a:endParaRPr lang="it-IT" sz="1100" b="1" dirty="0"/>
          </a:p>
        </p:txBody>
      </p:sp>
      <p:grpSp>
        <p:nvGrpSpPr>
          <p:cNvPr id="40" name="Gruppo 39"/>
          <p:cNvGrpSpPr/>
          <p:nvPr/>
        </p:nvGrpSpPr>
        <p:grpSpPr>
          <a:xfrm>
            <a:off x="737784" y="2103939"/>
            <a:ext cx="3606800" cy="2705100"/>
            <a:chOff x="9702800" y="228600"/>
            <a:chExt cx="8128000" cy="6096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42" name="Immagine 41" descr="H2D_B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2800" y="228600"/>
              <a:ext cx="8128000" cy="6096000"/>
            </a:xfrm>
            <a:prstGeom prst="rect">
              <a:avLst/>
            </a:prstGeom>
          </p:spPr>
        </p:pic>
        <p:cxnSp>
          <p:nvCxnSpPr>
            <p:cNvPr id="45" name="Connettore 1 44"/>
            <p:cNvCxnSpPr/>
            <p:nvPr/>
          </p:nvCxnSpPr>
          <p:spPr>
            <a:xfrm>
              <a:off x="10972800" y="5294296"/>
              <a:ext cx="1519949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 rot="5400000">
              <a:off x="12351243" y="5447506"/>
              <a:ext cx="228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ttangolo 46"/>
          <p:cNvSpPr/>
          <p:nvPr/>
        </p:nvSpPr>
        <p:spPr>
          <a:xfrm>
            <a:off x="2994645" y="5517231"/>
            <a:ext cx="62880" cy="493923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/>
          <p:cNvSpPr txBox="1"/>
          <p:nvPr/>
        </p:nvSpPr>
        <p:spPr>
          <a:xfrm>
            <a:off x="2924345" y="5262969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104</a:t>
            </a:r>
            <a:endParaRPr lang="it-IT" sz="1100" b="1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7356533" y="5998937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us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val="42592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E47-8361-4B7C-B74B-BA7D6C79BBA0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716016" y="3628256"/>
            <a:ext cx="2952328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896036" y="2161814"/>
            <a:ext cx="792088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726774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498617" y="2161814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829440" y="4315619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665644" y="4310955"/>
            <a:ext cx="648072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stCxn id="7" idx="2"/>
          </p:cNvCxnSpPr>
          <p:nvPr/>
        </p:nvCxnSpPr>
        <p:spPr>
          <a:xfrm>
            <a:off x="5292080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6153476" y="3700264"/>
            <a:ext cx="0" cy="6042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6917965" y="2881894"/>
            <a:ext cx="0" cy="74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4" idx="3"/>
            <a:endCxn id="8" idx="1"/>
          </p:cNvCxnSpPr>
          <p:nvPr/>
        </p:nvCxnSpPr>
        <p:spPr>
          <a:xfrm>
            <a:off x="6477512" y="4603651"/>
            <a:ext cx="24926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  <a:endCxn id="15" idx="1"/>
          </p:cNvCxnSpPr>
          <p:nvPr/>
        </p:nvCxnSpPr>
        <p:spPr>
          <a:xfrm flipV="1">
            <a:off x="7374846" y="4598987"/>
            <a:ext cx="290798" cy="466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968044" y="22768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NIC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543419" y="2321799"/>
            <a:ext cx="73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GPU</a:t>
            </a:r>
            <a:endParaRPr lang="it-IT" sz="200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829440" y="433305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chipset</a:t>
            </a:r>
            <a:endParaRPr lang="it-IT" sz="1600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686838" y="4403596"/>
            <a:ext cx="77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CPU</a:t>
            </a:r>
            <a:endParaRPr lang="it-IT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7591819" y="4403596"/>
            <a:ext cx="79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RAM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388335" y="3322044"/>
            <a:ext cx="132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PCI express</a:t>
            </a:r>
            <a:endParaRPr lang="it-IT" b="1" dirty="0"/>
          </a:p>
        </p:txBody>
      </p:sp>
      <p:sp>
        <p:nvSpPr>
          <p:cNvPr id="34" name="Rettangolo 33"/>
          <p:cNvSpPr/>
          <p:nvPr/>
        </p:nvSpPr>
        <p:spPr>
          <a:xfrm>
            <a:off x="6477512" y="1196752"/>
            <a:ext cx="827285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6477512" y="1356737"/>
            <a:ext cx="89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VRAM</a:t>
            </a:r>
            <a:endParaRPr lang="it-IT" b="1" dirty="0"/>
          </a:p>
        </p:txBody>
      </p:sp>
      <p:cxnSp>
        <p:nvCxnSpPr>
          <p:cNvPr id="36" name="Connettore 2 35"/>
          <p:cNvCxnSpPr>
            <a:stCxn id="11" idx="0"/>
          </p:cNvCxnSpPr>
          <p:nvPr/>
        </p:nvCxnSpPr>
        <p:spPr>
          <a:xfrm flipV="1">
            <a:off x="6912260" y="1893459"/>
            <a:ext cx="13078" cy="26835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331640" y="5939147"/>
            <a:ext cx="6480720" cy="72008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979712" y="5805264"/>
            <a:ext cx="0" cy="205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1763688" y="60111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0</a:t>
            </a:r>
            <a:endParaRPr lang="it-IT" sz="1400" b="1" dirty="0"/>
          </a:p>
        </p:txBody>
      </p:sp>
      <p:sp>
        <p:nvSpPr>
          <p:cNvPr id="12" name="Rettangolo 11"/>
          <p:cNvSpPr/>
          <p:nvPr/>
        </p:nvSpPr>
        <p:spPr>
          <a:xfrm>
            <a:off x="1979712" y="5517232"/>
            <a:ext cx="108012" cy="4939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1955615" y="601115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10</a:t>
            </a:r>
            <a:endParaRPr lang="it-IT" sz="1100" b="1" dirty="0"/>
          </a:p>
        </p:txBody>
      </p:sp>
      <p:sp>
        <p:nvSpPr>
          <p:cNvPr id="55" name="Rettangolo 54"/>
          <p:cNvSpPr/>
          <p:nvPr/>
        </p:nvSpPr>
        <p:spPr>
          <a:xfrm>
            <a:off x="2087724" y="5517232"/>
            <a:ext cx="906921" cy="493923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CasellaDiTesto 55"/>
          <p:cNvSpPr txBox="1"/>
          <p:nvPr/>
        </p:nvSpPr>
        <p:spPr>
          <a:xfrm>
            <a:off x="2782243" y="6012035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9</a:t>
            </a:r>
            <a:r>
              <a:rPr lang="it-IT" sz="1100" b="1" dirty="0" smtClean="0"/>
              <a:t>9</a:t>
            </a:r>
            <a:endParaRPr lang="it-IT" sz="1100" b="1" dirty="0"/>
          </a:p>
        </p:txBody>
      </p:sp>
      <p:sp>
        <p:nvSpPr>
          <p:cNvPr id="47" name="Rettangolo 46"/>
          <p:cNvSpPr/>
          <p:nvPr/>
        </p:nvSpPr>
        <p:spPr>
          <a:xfrm>
            <a:off x="2994645" y="5517231"/>
            <a:ext cx="62880" cy="493923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/>
          <p:cNvSpPr txBox="1"/>
          <p:nvPr/>
        </p:nvSpPr>
        <p:spPr>
          <a:xfrm>
            <a:off x="2924346" y="5256502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104</a:t>
            </a:r>
            <a:endParaRPr lang="it-IT" sz="1100" b="1" dirty="0"/>
          </a:p>
        </p:txBody>
      </p:sp>
      <p:pic>
        <p:nvPicPr>
          <p:cNvPr id="39" name="Immagine 38" descr="MAXEVENTS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84" y="2168474"/>
            <a:ext cx="3352800" cy="2514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9" name="Rettangolo 48"/>
          <p:cNvSpPr/>
          <p:nvPr/>
        </p:nvSpPr>
        <p:spPr>
          <a:xfrm>
            <a:off x="3057525" y="5518112"/>
            <a:ext cx="362347" cy="493923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3267670" y="5998937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134</a:t>
            </a:r>
            <a:endParaRPr lang="it-IT" sz="1100" b="1" dirty="0"/>
          </a:p>
        </p:txBody>
      </p:sp>
      <p:cxnSp>
        <p:nvCxnSpPr>
          <p:cNvPr id="52" name="Connettore 7 51"/>
          <p:cNvCxnSpPr>
            <a:stCxn id="11" idx="3"/>
            <a:endCxn id="11" idx="0"/>
          </p:cNvCxnSpPr>
          <p:nvPr/>
        </p:nvCxnSpPr>
        <p:spPr>
          <a:xfrm flipH="1" flipV="1">
            <a:off x="6912260" y="2161814"/>
            <a:ext cx="413642" cy="360040"/>
          </a:xfrm>
          <a:prstGeom prst="curvedConnector4">
            <a:avLst>
              <a:gd name="adj1" fmla="val -55265"/>
              <a:gd name="adj2" fmla="val 163493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7356533" y="5998937"/>
            <a:ext cx="42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us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val="27668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530</Words>
  <Application>Microsoft Office PowerPoint</Application>
  <PresentationFormat>Presentazione su schermo (4:3)</PresentationFormat>
  <Paragraphs>196</Paragraphs>
  <Slides>16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Introduzione L0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L0</dc:title>
  <dc:creator>Gianluca</dc:creator>
  <cp:lastModifiedBy>Gianluca</cp:lastModifiedBy>
  <cp:revision>15</cp:revision>
  <dcterms:created xsi:type="dcterms:W3CDTF">2013-05-08T08:50:31Z</dcterms:created>
  <dcterms:modified xsi:type="dcterms:W3CDTF">2013-05-10T06:54:39Z</dcterms:modified>
</cp:coreProperties>
</file>