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ppt/embeddings/Microsoft_Equation5.bin" ContentType="application/vnd.openxmlformats-officedocument.oleObject"/>
  <Override PartName="/ppt/embeddings/Microsoft_Equation6.bin" ContentType="application/vnd.openxmlformats-officedocument.oleObject"/>
  <Override PartName="/ppt/embeddings/Microsoft_Equation7.bin" ContentType="application/vnd.openxmlformats-officedocument.oleObject"/>
  <Override PartName="/ppt/embeddings/Microsoft_Equation8.bin" ContentType="application/vnd.openxmlformats-officedocument.oleObject"/>
  <Override PartName="/ppt/embeddings/Microsoft_Equation9.bin" ContentType="application/vnd.openxmlformats-officedocument.oleObject"/>
  <Override PartName="/ppt/embeddings/Microsoft_Equation10.bin" ContentType="application/vnd.openxmlformats-officedocument.oleObject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5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7" r:id="rId6"/>
    <p:sldId id="268" r:id="rId7"/>
    <p:sldId id="265" r:id="rId8"/>
    <p:sldId id="264" r:id="rId9"/>
    <p:sldId id="261" r:id="rId10"/>
    <p:sldId id="260" r:id="rId11"/>
    <p:sldId id="262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CE00F7-025F-284B-BD2C-92D28E4CD98C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761267-4735-B548-AE19-9921F7CF65B1}">
      <dgm:prSet/>
      <dgm:spPr/>
      <dgm:t>
        <a:bodyPr/>
        <a:lstStyle/>
        <a:p>
          <a:pPr rtl="0"/>
          <a:r>
            <a:rPr lang="it-IT" dirty="0" smtClean="0"/>
            <a:t>Coincidenze registrate</a:t>
          </a:r>
          <a:endParaRPr lang="it-IT" dirty="0"/>
        </a:p>
      </dgm:t>
    </dgm:pt>
    <dgm:pt modelId="{B62F2719-0272-114B-A8D8-9050DFB8B79F}" type="parTrans" cxnId="{79581BB7-E255-164D-A824-96764605D3E8}">
      <dgm:prSet/>
      <dgm:spPr/>
      <dgm:t>
        <a:bodyPr/>
        <a:lstStyle/>
        <a:p>
          <a:endParaRPr lang="en-US"/>
        </a:p>
      </dgm:t>
    </dgm:pt>
    <dgm:pt modelId="{6FAFDE41-E2A8-B24A-A59B-90F6B04838BD}" type="sibTrans" cxnId="{79581BB7-E255-164D-A824-96764605D3E8}">
      <dgm:prSet/>
      <dgm:spPr/>
      <dgm:t>
        <a:bodyPr/>
        <a:lstStyle/>
        <a:p>
          <a:endParaRPr lang="en-US"/>
        </a:p>
      </dgm:t>
    </dgm:pt>
    <dgm:pt modelId="{043D49FD-2889-F444-AC2B-697E9A232EE9}">
      <dgm:prSet/>
      <dgm:spPr/>
      <dgm:t>
        <a:bodyPr/>
        <a:lstStyle/>
        <a:p>
          <a:pPr rtl="0"/>
          <a:r>
            <a:rPr lang="it-IT" dirty="0" smtClean="0"/>
            <a:t>Distribuzione Spaziale </a:t>
          </a:r>
          <a:r>
            <a:rPr lang="it-IT" dirty="0" err="1" smtClean="0"/>
            <a:t>radiotracciante</a:t>
          </a:r>
          <a:endParaRPr lang="it-IT" dirty="0"/>
        </a:p>
      </dgm:t>
    </dgm:pt>
    <dgm:pt modelId="{D1543C43-371A-6E41-8A11-751ECF83364A}" type="parTrans" cxnId="{489D03C3-9166-EE4A-971E-2FA46D889A87}">
      <dgm:prSet/>
      <dgm:spPr/>
      <dgm:t>
        <a:bodyPr/>
        <a:lstStyle/>
        <a:p>
          <a:endParaRPr lang="en-US"/>
        </a:p>
      </dgm:t>
    </dgm:pt>
    <dgm:pt modelId="{0D48B169-D090-CB46-8FE3-C5E56FF44997}" type="sibTrans" cxnId="{489D03C3-9166-EE4A-971E-2FA46D889A87}">
      <dgm:prSet/>
      <dgm:spPr/>
      <dgm:t>
        <a:bodyPr/>
        <a:lstStyle/>
        <a:p>
          <a:endParaRPr lang="en-US"/>
        </a:p>
      </dgm:t>
    </dgm:pt>
    <dgm:pt modelId="{7AE068E8-AA36-2E49-A8B8-1D3BF0D0BB85}" type="pres">
      <dgm:prSet presAssocID="{04CE00F7-025F-284B-BD2C-92D28E4CD98C}" presName="Name0" presStyleCnt="0">
        <dgm:presLayoutVars>
          <dgm:dir/>
          <dgm:resizeHandles val="exact"/>
        </dgm:presLayoutVars>
      </dgm:prSet>
      <dgm:spPr/>
    </dgm:pt>
    <dgm:pt modelId="{444BB211-C1A8-A148-BBAB-7D998A8E4A2B}" type="pres">
      <dgm:prSet presAssocID="{DB761267-4735-B548-AE19-9921F7CF65B1}" presName="node" presStyleLbl="node1" presStyleIdx="0" presStyleCnt="2" custLinFactNeighborX="-2363">
        <dgm:presLayoutVars>
          <dgm:bulletEnabled val="1"/>
        </dgm:presLayoutVars>
      </dgm:prSet>
      <dgm:spPr/>
    </dgm:pt>
    <dgm:pt modelId="{4C79A19D-3E99-B548-B47E-664B4D31B761}" type="pres">
      <dgm:prSet presAssocID="{6FAFDE41-E2A8-B24A-A59B-90F6B04838BD}" presName="sibTrans" presStyleLbl="sibTrans2D1" presStyleIdx="0" presStyleCnt="1"/>
      <dgm:spPr/>
    </dgm:pt>
    <dgm:pt modelId="{C91DE6FB-F870-3B4B-BC72-DE439378DBAB}" type="pres">
      <dgm:prSet presAssocID="{6FAFDE41-E2A8-B24A-A59B-90F6B04838BD}" presName="connectorText" presStyleLbl="sibTrans2D1" presStyleIdx="0" presStyleCnt="1"/>
      <dgm:spPr/>
    </dgm:pt>
    <dgm:pt modelId="{502A59D1-3DBB-C949-9787-103C529EBA67}" type="pres">
      <dgm:prSet presAssocID="{043D49FD-2889-F444-AC2B-697E9A232EE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C837DD-F6C2-BE48-AAE2-5D6737AD9298}" type="presOf" srcId="{6FAFDE41-E2A8-B24A-A59B-90F6B04838BD}" destId="{C91DE6FB-F870-3B4B-BC72-DE439378DBAB}" srcOrd="1" destOrd="0" presId="urn:microsoft.com/office/officeart/2005/8/layout/process1"/>
    <dgm:cxn modelId="{489D03C3-9166-EE4A-971E-2FA46D889A87}" srcId="{04CE00F7-025F-284B-BD2C-92D28E4CD98C}" destId="{043D49FD-2889-F444-AC2B-697E9A232EE9}" srcOrd="1" destOrd="0" parTransId="{D1543C43-371A-6E41-8A11-751ECF83364A}" sibTransId="{0D48B169-D090-CB46-8FE3-C5E56FF44997}"/>
    <dgm:cxn modelId="{6548E8F8-4E14-E447-9F9C-A47A067DEBE0}" type="presOf" srcId="{6FAFDE41-E2A8-B24A-A59B-90F6B04838BD}" destId="{4C79A19D-3E99-B548-B47E-664B4D31B761}" srcOrd="0" destOrd="0" presId="urn:microsoft.com/office/officeart/2005/8/layout/process1"/>
    <dgm:cxn modelId="{DF9BD8F1-0BFD-FC48-B713-9D029FB6AB3A}" type="presOf" srcId="{DB761267-4735-B548-AE19-9921F7CF65B1}" destId="{444BB211-C1A8-A148-BBAB-7D998A8E4A2B}" srcOrd="0" destOrd="0" presId="urn:microsoft.com/office/officeart/2005/8/layout/process1"/>
    <dgm:cxn modelId="{4969A887-E00A-834E-9E08-A75C39AF7D4F}" type="presOf" srcId="{04CE00F7-025F-284B-BD2C-92D28E4CD98C}" destId="{7AE068E8-AA36-2E49-A8B8-1D3BF0D0BB85}" srcOrd="0" destOrd="0" presId="urn:microsoft.com/office/officeart/2005/8/layout/process1"/>
    <dgm:cxn modelId="{5FF89A1E-5179-D54C-99E8-266F1DE8BE6B}" type="presOf" srcId="{043D49FD-2889-F444-AC2B-697E9A232EE9}" destId="{502A59D1-3DBB-C949-9787-103C529EBA67}" srcOrd="0" destOrd="0" presId="urn:microsoft.com/office/officeart/2005/8/layout/process1"/>
    <dgm:cxn modelId="{79581BB7-E255-164D-A824-96764605D3E8}" srcId="{04CE00F7-025F-284B-BD2C-92D28E4CD98C}" destId="{DB761267-4735-B548-AE19-9921F7CF65B1}" srcOrd="0" destOrd="0" parTransId="{B62F2719-0272-114B-A8D8-9050DFB8B79F}" sibTransId="{6FAFDE41-E2A8-B24A-A59B-90F6B04838BD}"/>
    <dgm:cxn modelId="{F57DED5E-BE00-C94A-A87E-2AB5F55B67DC}" type="presParOf" srcId="{7AE068E8-AA36-2E49-A8B8-1D3BF0D0BB85}" destId="{444BB211-C1A8-A148-BBAB-7D998A8E4A2B}" srcOrd="0" destOrd="0" presId="urn:microsoft.com/office/officeart/2005/8/layout/process1"/>
    <dgm:cxn modelId="{EE8A5ECE-4F18-CE4A-BD89-21D69A469455}" type="presParOf" srcId="{7AE068E8-AA36-2E49-A8B8-1D3BF0D0BB85}" destId="{4C79A19D-3E99-B548-B47E-664B4D31B761}" srcOrd="1" destOrd="0" presId="urn:microsoft.com/office/officeart/2005/8/layout/process1"/>
    <dgm:cxn modelId="{071FF5D9-2034-0E4D-8190-BE3E94B787D7}" type="presParOf" srcId="{4C79A19D-3E99-B548-B47E-664B4D31B761}" destId="{C91DE6FB-F870-3B4B-BC72-DE439378DBAB}" srcOrd="0" destOrd="0" presId="urn:microsoft.com/office/officeart/2005/8/layout/process1"/>
    <dgm:cxn modelId="{9823489F-46CD-3E4B-8019-F6E58D37EF8E}" type="presParOf" srcId="{7AE068E8-AA36-2E49-A8B8-1D3BF0D0BB85}" destId="{502A59D1-3DBB-C949-9787-103C529EBA6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BB211-C1A8-A148-BBAB-7D998A8E4A2B}">
      <dsp:nvSpPr>
        <dsp:cNvPr id="0" name=""/>
        <dsp:cNvSpPr/>
      </dsp:nvSpPr>
      <dsp:spPr>
        <a:xfrm>
          <a:off x="0" y="99866"/>
          <a:ext cx="1809102" cy="1085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Coincidenze registrate</a:t>
          </a:r>
          <a:endParaRPr lang="it-IT" sz="2000" kern="1200" dirty="0"/>
        </a:p>
      </dsp:txBody>
      <dsp:txXfrm>
        <a:off x="31792" y="131658"/>
        <a:ext cx="1745518" cy="1021877"/>
      </dsp:txXfrm>
    </dsp:sp>
    <dsp:sp modelId="{4C79A19D-3E99-B548-B47E-664B4D31B761}">
      <dsp:nvSpPr>
        <dsp:cNvPr id="0" name=""/>
        <dsp:cNvSpPr/>
      </dsp:nvSpPr>
      <dsp:spPr>
        <a:xfrm>
          <a:off x="1990224" y="418268"/>
          <a:ext cx="383979" cy="4486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990224" y="507999"/>
        <a:ext cx="268785" cy="269195"/>
      </dsp:txXfrm>
    </dsp:sp>
    <dsp:sp modelId="{502A59D1-3DBB-C949-9787-103C529EBA67}">
      <dsp:nvSpPr>
        <dsp:cNvPr id="0" name=""/>
        <dsp:cNvSpPr/>
      </dsp:nvSpPr>
      <dsp:spPr>
        <a:xfrm>
          <a:off x="2533592" y="99866"/>
          <a:ext cx="1809102" cy="1085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Distribuzione Spaziale </a:t>
          </a:r>
          <a:r>
            <a:rPr lang="it-IT" sz="2000" kern="1200" dirty="0" err="1" smtClean="0"/>
            <a:t>radiotracciante</a:t>
          </a:r>
          <a:endParaRPr lang="it-IT" sz="2000" kern="1200" dirty="0"/>
        </a:p>
      </dsp:txBody>
      <dsp:txXfrm>
        <a:off x="2565384" y="131658"/>
        <a:ext cx="1745518" cy="10218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5F264-D9BB-8C42-963F-4EC0FB6D27DC}" type="datetimeFigureOut">
              <a:rPr lang="en-US" smtClean="0"/>
              <a:t>5/9/13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5A4E1-CDDA-304F-B785-EFD61931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23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5A4E1-CDDA-304F-B785-EFD61931765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2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B58B-57D2-8042-B4BD-3C896897C96B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A7AF-2CFD-2649-980E-B10CC966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4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B58B-57D2-8042-B4BD-3C896897C96B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A7AF-2CFD-2649-980E-B10CC966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B58B-57D2-8042-B4BD-3C896897C96B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A7AF-2CFD-2649-980E-B10CC966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4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B58B-57D2-8042-B4BD-3C896897C96B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A7AF-2CFD-2649-980E-B10CC966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B58B-57D2-8042-B4BD-3C896897C96B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A7AF-2CFD-2649-980E-B10CC966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6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B58B-57D2-8042-B4BD-3C896897C96B}" type="datetimeFigureOut">
              <a:rPr lang="en-US" smtClean="0"/>
              <a:t>5/8/13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A7AF-2CFD-2649-980E-B10CC966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1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B58B-57D2-8042-B4BD-3C896897C96B}" type="datetimeFigureOut">
              <a:rPr lang="en-US" smtClean="0"/>
              <a:t>5/8/13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A7AF-2CFD-2649-980E-B10CC966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9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B58B-57D2-8042-B4BD-3C896897C96B}" type="datetimeFigureOut">
              <a:rPr lang="en-US" smtClean="0"/>
              <a:t>5/8/13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A7AF-2CFD-2649-980E-B10CC966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3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B58B-57D2-8042-B4BD-3C896897C96B}" type="datetimeFigureOut">
              <a:rPr lang="en-US" smtClean="0"/>
              <a:t>5/8/13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A7AF-2CFD-2649-980E-B10CC966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7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B58B-57D2-8042-B4BD-3C896897C96B}" type="datetimeFigureOut">
              <a:rPr lang="en-US" smtClean="0"/>
              <a:t>5/8/13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A7AF-2CFD-2649-980E-B10CC966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B58B-57D2-8042-B4BD-3C896897C96B}" type="datetimeFigureOut">
              <a:rPr lang="en-US" smtClean="0"/>
              <a:t>5/8/13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A7AF-2CFD-2649-980E-B10CC966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4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6B58B-57D2-8042-B4BD-3C896897C96B}" type="datetimeFigureOut">
              <a:rPr lang="en-US" smtClean="0"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7AF-2CFD-2649-980E-B10CC966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5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streamcomputing.eu/blog/2011-06-22/opencl-vs-cuda-misconception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5.bin"/><Relationship Id="rId12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2.emf"/><Relationship Id="rId5" Type="http://schemas.openxmlformats.org/officeDocument/2006/relationships/oleObject" Target="../embeddings/Microsoft_Equation2.bin"/><Relationship Id="rId6" Type="http://schemas.openxmlformats.org/officeDocument/2006/relationships/image" Target="../media/image3.emf"/><Relationship Id="rId7" Type="http://schemas.openxmlformats.org/officeDocument/2006/relationships/oleObject" Target="../embeddings/Microsoft_Equation3.bin"/><Relationship Id="rId8" Type="http://schemas.openxmlformats.org/officeDocument/2006/relationships/image" Target="../media/image4.emf"/><Relationship Id="rId9" Type="http://schemas.openxmlformats.org/officeDocument/2006/relationships/oleObject" Target="../embeddings/Microsoft_Equation4.bin"/><Relationship Id="rId10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10.bin"/><Relationship Id="rId12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6.bin"/><Relationship Id="rId4" Type="http://schemas.openxmlformats.org/officeDocument/2006/relationships/image" Target="../media/image2.emf"/><Relationship Id="rId5" Type="http://schemas.openxmlformats.org/officeDocument/2006/relationships/oleObject" Target="../embeddings/Microsoft_Equation7.bin"/><Relationship Id="rId6" Type="http://schemas.openxmlformats.org/officeDocument/2006/relationships/image" Target="../media/image3.emf"/><Relationship Id="rId7" Type="http://schemas.openxmlformats.org/officeDocument/2006/relationships/oleObject" Target="../embeddings/Microsoft_Equation8.bin"/><Relationship Id="rId8" Type="http://schemas.openxmlformats.org/officeDocument/2006/relationships/image" Target="../media/image4.emf"/><Relationship Id="rId9" Type="http://schemas.openxmlformats.org/officeDocument/2006/relationships/oleObject" Target="../embeddings/Microsoft_Equation9.bin"/><Relationship Id="rId10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2531"/>
            <a:ext cx="7772400" cy="2291585"/>
          </a:xfrm>
        </p:spPr>
        <p:txBody>
          <a:bodyPr/>
          <a:lstStyle/>
          <a:p>
            <a:r>
              <a:rPr lang="en-US" sz="4800" dirty="0" err="1" smtClean="0"/>
              <a:t>Ricostruzione</a:t>
            </a:r>
            <a:r>
              <a:rPr lang="en-US" sz="4800" dirty="0" smtClean="0"/>
              <a:t> </a:t>
            </a:r>
            <a:r>
              <a:rPr lang="en-US" sz="4800" dirty="0" err="1" smtClean="0"/>
              <a:t>immagini</a:t>
            </a:r>
            <a:r>
              <a:rPr lang="en-US" sz="4800" dirty="0" smtClean="0"/>
              <a:t>  Positron Emission Tomography (PET)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86646"/>
            <a:ext cx="6400800" cy="1485554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Niccolò</a:t>
            </a:r>
            <a:r>
              <a:rPr lang="en-US" dirty="0" smtClean="0"/>
              <a:t> </a:t>
            </a:r>
            <a:r>
              <a:rPr lang="en-US" dirty="0" err="1" smtClean="0"/>
              <a:t>Camarlinghi</a:t>
            </a:r>
            <a:endParaRPr lang="en-US" dirty="0" smtClean="0"/>
          </a:p>
          <a:p>
            <a:r>
              <a:rPr lang="en-US" dirty="0" err="1" smtClean="0"/>
              <a:t>Contatto:niccolo.camarlinghi@df.unipi.it</a:t>
            </a:r>
            <a:endParaRPr lang="en-US" dirty="0" smtClean="0"/>
          </a:p>
          <a:p>
            <a:r>
              <a:rPr lang="en-US" dirty="0" smtClean="0"/>
              <a:t>INFN Pisa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62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Possibili</a:t>
            </a:r>
            <a:r>
              <a:rPr lang="en-US" dirty="0" smtClean="0"/>
              <a:t> </a:t>
            </a:r>
            <a:r>
              <a:rPr lang="en-US" dirty="0" err="1" smtClean="0"/>
              <a:t>soluzioni</a:t>
            </a:r>
            <a:r>
              <a:rPr lang="en-US" dirty="0" smtClean="0"/>
              <a:t> per la GPU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Implementazione</a:t>
            </a:r>
            <a:r>
              <a:rPr lang="en-US" dirty="0" smtClean="0"/>
              <a:t> di un </a:t>
            </a:r>
            <a:r>
              <a:rPr lang="en-US" dirty="0" err="1" smtClean="0"/>
              <a:t>algoritmo</a:t>
            </a:r>
            <a:r>
              <a:rPr lang="en-US" dirty="0" smtClean="0"/>
              <a:t> con SRM </a:t>
            </a:r>
            <a:r>
              <a:rPr lang="en-US" dirty="0" err="1" smtClean="0"/>
              <a:t>calcolata</a:t>
            </a:r>
            <a:r>
              <a:rPr lang="en-US" dirty="0" smtClean="0"/>
              <a:t> “on the fly” (</a:t>
            </a:r>
            <a:r>
              <a:rPr lang="en-US" dirty="0" err="1" smtClean="0"/>
              <a:t>Siddon</a:t>
            </a:r>
            <a:r>
              <a:rPr lang="en-US" dirty="0" smtClean="0"/>
              <a:t> </a:t>
            </a:r>
            <a:r>
              <a:rPr lang="en-US" dirty="0" err="1" smtClean="0"/>
              <a:t>Algoritm</a:t>
            </a:r>
            <a:r>
              <a:rPr lang="en-US" dirty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tubi</a:t>
            </a:r>
            <a:r>
              <a:rPr lang="en-US" dirty="0" smtClean="0"/>
              <a:t> di </a:t>
            </a:r>
            <a:r>
              <a:rPr lang="en-US" dirty="0" err="1" smtClean="0"/>
              <a:t>risposta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aussiani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Utilizzo</a:t>
            </a:r>
            <a:r>
              <a:rPr lang="en-US" dirty="0" smtClean="0"/>
              <a:t> </a:t>
            </a:r>
            <a:r>
              <a:rPr lang="en-US" dirty="0" err="1" smtClean="0"/>
              <a:t>massivo</a:t>
            </a:r>
            <a:r>
              <a:rPr lang="en-US" dirty="0" smtClean="0"/>
              <a:t> di </a:t>
            </a:r>
            <a:r>
              <a:rPr lang="en-US" dirty="0" err="1" smtClean="0"/>
              <a:t>simmetrie</a:t>
            </a:r>
            <a:r>
              <a:rPr lang="en-US" dirty="0" smtClean="0"/>
              <a:t> per </a:t>
            </a:r>
            <a:r>
              <a:rPr lang="en-US" dirty="0" err="1" smtClean="0"/>
              <a:t>utilizzare</a:t>
            </a:r>
            <a:r>
              <a:rPr lang="en-US" dirty="0" smtClean="0"/>
              <a:t> un </a:t>
            </a:r>
            <a:r>
              <a:rPr lang="en-US" dirty="0" err="1" smtClean="0"/>
              <a:t>modello</a:t>
            </a:r>
            <a:r>
              <a:rPr lang="en-US" dirty="0" smtClean="0"/>
              <a:t> </a:t>
            </a:r>
            <a:r>
              <a:rPr lang="en-US" dirty="0" err="1" smtClean="0"/>
              <a:t>precalcolato</a:t>
            </a:r>
            <a:endParaRPr lang="en-US" dirty="0" smtClean="0"/>
          </a:p>
          <a:p>
            <a:r>
              <a:rPr lang="en-US" dirty="0" err="1" smtClean="0"/>
              <a:t>Decomposizione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b="1" dirty="0" smtClean="0"/>
              <a:t>SRM</a:t>
            </a:r>
            <a:r>
              <a:rPr lang="en-US" dirty="0" smtClean="0"/>
              <a:t> in </a:t>
            </a:r>
            <a:r>
              <a:rPr lang="en-US" dirty="0" err="1" smtClean="0"/>
              <a:t>prodotto</a:t>
            </a:r>
            <a:r>
              <a:rPr lang="en-US" dirty="0" smtClean="0"/>
              <a:t> di </a:t>
            </a:r>
            <a:r>
              <a:rPr lang="en-US" dirty="0" err="1" smtClean="0"/>
              <a:t>matrici</a:t>
            </a:r>
            <a:r>
              <a:rPr lang="en-US" dirty="0" smtClean="0"/>
              <a:t> e </a:t>
            </a:r>
            <a:r>
              <a:rPr lang="en-US" dirty="0" err="1" smtClean="0"/>
              <a:t>calcolo</a:t>
            </a:r>
            <a:r>
              <a:rPr lang="en-US" dirty="0" smtClean="0"/>
              <a:t> “on the fly” del </a:t>
            </a:r>
            <a:r>
              <a:rPr lang="en-US" dirty="0" err="1" smtClean="0"/>
              <a:t>prodotto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7883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6537"/>
            <a:ext cx="8229600" cy="1055944"/>
          </a:xfrm>
        </p:spPr>
        <p:txBody>
          <a:bodyPr/>
          <a:lstStyle/>
          <a:p>
            <a:r>
              <a:rPr lang="it-IT" dirty="0" smtClean="0"/>
              <a:t>Letteratura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203" y="1328076"/>
            <a:ext cx="8739532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“Massively </a:t>
            </a:r>
            <a:r>
              <a:rPr lang="en-US" dirty="0"/>
              <a:t>parallelizable list-mode reconstruction using a Monte Carlo-based elliptical Gaussian </a:t>
            </a:r>
            <a:r>
              <a:rPr lang="en-US" dirty="0" smtClean="0"/>
              <a:t>model”  2012 (</a:t>
            </a:r>
            <a:r>
              <a:rPr lang="en-US" b="1" dirty="0" err="1" smtClean="0"/>
              <a:t>G.Sportelli</a:t>
            </a:r>
            <a:r>
              <a:rPr lang="en-US" dirty="0" smtClean="0"/>
              <a:t> et Al.) OPENCL </a:t>
            </a:r>
          </a:p>
          <a:p>
            <a:r>
              <a:rPr lang="en-US" dirty="0" smtClean="0"/>
              <a:t>“Fully </a:t>
            </a:r>
            <a:r>
              <a:rPr lang="en-US" dirty="0"/>
              <a:t>3D list-mode time-of-flight PET image reconstruction on GPUs using </a:t>
            </a:r>
            <a:r>
              <a:rPr lang="en-US" dirty="0" smtClean="0"/>
              <a:t>CUDA” 2011 (</a:t>
            </a:r>
            <a:r>
              <a:rPr lang="en-US" b="1" dirty="0"/>
              <a:t>Cui</a:t>
            </a:r>
            <a:r>
              <a:rPr lang="en-US" dirty="0"/>
              <a:t> </a:t>
            </a:r>
            <a:r>
              <a:rPr lang="en-US" dirty="0"/>
              <a:t>e</a:t>
            </a:r>
            <a:r>
              <a:rPr lang="en-US" dirty="0" smtClean="0"/>
              <a:t>t Al.): CUDA 200x </a:t>
            </a:r>
            <a:r>
              <a:rPr lang="en-US" dirty="0" err="1" smtClean="0"/>
              <a:t>rispetto</a:t>
            </a:r>
            <a:r>
              <a:rPr lang="en-US" dirty="0" smtClean="0"/>
              <a:t> a single core CPU algorithm</a:t>
            </a:r>
            <a:endParaRPr lang="en-US" dirty="0"/>
          </a:p>
          <a:p>
            <a:r>
              <a:rPr lang="en-US" dirty="0" smtClean="0"/>
              <a:t>“Parallel </a:t>
            </a:r>
            <a:r>
              <a:rPr lang="en-US" dirty="0"/>
              <a:t>medical image reconstruction: from graphics processing units (GPU) to </a:t>
            </a:r>
            <a:r>
              <a:rPr lang="en-US" dirty="0" smtClean="0"/>
              <a:t>Grids” 2010  (</a:t>
            </a:r>
            <a:r>
              <a:rPr lang="en-US" b="1" dirty="0" smtClean="0"/>
              <a:t>M. </a:t>
            </a:r>
            <a:r>
              <a:rPr lang="en-US" b="1" dirty="0" err="1" smtClean="0"/>
              <a:t>Schellmann</a:t>
            </a:r>
            <a:r>
              <a:rPr lang="en-US" dirty="0" smtClean="0"/>
              <a:t> et Al.)  CUDA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27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1884"/>
            <a:ext cx="8229600" cy="1143000"/>
          </a:xfrm>
        </p:spPr>
        <p:txBody>
          <a:bodyPr/>
          <a:lstStyle/>
          <a:p>
            <a:r>
              <a:rPr lang="en-US" dirty="0" err="1" smtClean="0"/>
              <a:t>Ultima</a:t>
            </a:r>
            <a:r>
              <a:rPr lang="en-US" dirty="0" smtClean="0"/>
              <a:t> </a:t>
            </a:r>
            <a:r>
              <a:rPr lang="en-US" dirty="0" err="1" smtClean="0"/>
              <a:t>considerazione</a:t>
            </a:r>
            <a:endParaRPr lang="en-US" dirty="0"/>
          </a:p>
        </p:txBody>
      </p:sp>
      <p:pic>
        <p:nvPicPr>
          <p:cNvPr id="4" name="Picture 3" descr="Screen Shot 2013-05-10 at 9.22.5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55" y="1955600"/>
            <a:ext cx="8528844" cy="285369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5036203"/>
            <a:ext cx="8070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Parallel medical image reconstruction: from graphics processing units (GPU) to </a:t>
            </a:r>
            <a:r>
              <a:rPr lang="en-US" dirty="0" smtClean="0"/>
              <a:t>Grids </a:t>
            </a:r>
            <a:r>
              <a:rPr lang="en-US" b="1" dirty="0" smtClean="0"/>
              <a:t>M</a:t>
            </a:r>
            <a:r>
              <a:rPr lang="en-US" b="1" dirty="0"/>
              <a:t>. </a:t>
            </a:r>
            <a:r>
              <a:rPr lang="en-US" b="1" dirty="0" err="1" smtClean="0"/>
              <a:t>Schellmann</a:t>
            </a:r>
            <a:r>
              <a:rPr lang="en-US" b="1" dirty="0" smtClean="0"/>
              <a:t> 2010.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339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</a:t>
            </a:r>
            <a:r>
              <a:rPr lang="en-US" dirty="0" err="1" smtClean="0"/>
              <a:t>vs</a:t>
            </a:r>
            <a:r>
              <a:rPr lang="en-US" dirty="0" smtClean="0"/>
              <a:t> OPENCL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99094"/>
            <a:ext cx="82296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http://streamcomputing.eu/blog/2011-06-22/opencl-vs-cuda-misconceptions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u="sng" dirty="0">
                <a:solidFill>
                  <a:srgbClr val="0000FF"/>
                </a:solidFill>
              </a:rPr>
              <a:t>http://</a:t>
            </a:r>
            <a:r>
              <a:rPr lang="en-US" u="sng" dirty="0" err="1">
                <a:solidFill>
                  <a:srgbClr val="0000FF"/>
                </a:solidFill>
              </a:rPr>
              <a:t>streamcomputing.eu</a:t>
            </a:r>
            <a:r>
              <a:rPr lang="en-US" u="sng" dirty="0">
                <a:solidFill>
                  <a:srgbClr val="0000FF"/>
                </a:solidFill>
              </a:rPr>
              <a:t>/blog/2010-04-22/difference-between-</a:t>
            </a:r>
            <a:r>
              <a:rPr lang="en-US" u="sng" dirty="0" err="1">
                <a:solidFill>
                  <a:srgbClr val="0000FF"/>
                </a:solidFill>
              </a:rPr>
              <a:t>cuda</a:t>
            </a:r>
            <a:r>
              <a:rPr lang="en-US" u="sng" dirty="0">
                <a:solidFill>
                  <a:srgbClr val="0000FF"/>
                </a:solidFill>
              </a:rPr>
              <a:t>-and-</a:t>
            </a:r>
            <a:r>
              <a:rPr lang="en-US" u="sng" dirty="0" err="1">
                <a:solidFill>
                  <a:srgbClr val="0000FF"/>
                </a:solidFill>
              </a:rPr>
              <a:t>opencl</a:t>
            </a:r>
            <a:r>
              <a:rPr lang="en-US" u="sng" dirty="0">
                <a:solidFill>
                  <a:srgbClr val="0000FF"/>
                </a:solidFill>
              </a:rPr>
              <a:t>/</a:t>
            </a:r>
          </a:p>
        </p:txBody>
      </p:sp>
      <p:sp>
        <p:nvSpPr>
          <p:cNvPr id="5" name="Rectangle 4"/>
          <p:cNvSpPr/>
          <p:nvPr/>
        </p:nvSpPr>
        <p:spPr>
          <a:xfrm>
            <a:off x="563040" y="4314581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“…We </a:t>
            </a:r>
            <a:r>
              <a:rPr lang="en-US" sz="2400" dirty="0"/>
              <a:t>still think </a:t>
            </a:r>
            <a:r>
              <a:rPr lang="en-US" sz="2400" dirty="0" err="1"/>
              <a:t>OpenCL</a:t>
            </a:r>
            <a:r>
              <a:rPr lang="en-US" sz="2400" dirty="0"/>
              <a:t> will win eventually on consumer-markets (desktop and mobile) because of support for more devices, </a:t>
            </a:r>
            <a:r>
              <a:rPr lang="en-US" sz="2400" b="1" dirty="0"/>
              <a:t>but CUDA will stay a big player in professional and scientific markets because of the legacy software they are currently building up and the more friendly development-</a:t>
            </a:r>
            <a:r>
              <a:rPr lang="en-US" sz="2400" b="1" dirty="0" smtClean="0"/>
              <a:t>support….</a:t>
            </a:r>
            <a:r>
              <a:rPr lang="en-US" sz="2400" dirty="0" smtClean="0"/>
              <a:t>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584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62" y="1995610"/>
            <a:ext cx="8229600" cy="3658612"/>
          </a:xfrm>
        </p:spPr>
        <p:txBody>
          <a:bodyPr>
            <a:normAutofit/>
          </a:bodyPr>
          <a:lstStyle/>
          <a:p>
            <a:r>
              <a:rPr lang="it-IT" sz="3200" dirty="0" smtClean="0"/>
              <a:t>PET </a:t>
            </a:r>
            <a:r>
              <a:rPr lang="it-IT" sz="3200" dirty="0" err="1" smtClean="0"/>
              <a:t>system</a:t>
            </a:r>
            <a:endParaRPr lang="it-IT" sz="3200" dirty="0" smtClean="0"/>
          </a:p>
          <a:p>
            <a:r>
              <a:rPr lang="it-IT" sz="3200" dirty="0" smtClean="0"/>
              <a:t>Il problema della ricostruzione</a:t>
            </a:r>
          </a:p>
          <a:p>
            <a:r>
              <a:rPr lang="it-IT" sz="3200" dirty="0" smtClean="0"/>
              <a:t>Algoritmo MLEM/OSEM</a:t>
            </a:r>
          </a:p>
          <a:p>
            <a:r>
              <a:rPr lang="it-IT" sz="3200" dirty="0" smtClean="0"/>
              <a:t>Possibile approccio al mondo delle GPU</a:t>
            </a:r>
            <a:endParaRPr lang="it-IT" sz="3200" dirty="0" smtClean="0"/>
          </a:p>
          <a:p>
            <a:r>
              <a:rPr lang="it-IT" sz="3200" dirty="0" smtClean="0"/>
              <a:t>Letteratura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3279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nnihilati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" r="1833"/>
          <a:stretch>
            <a:fillRect/>
          </a:stretch>
        </p:blipFill>
        <p:spPr>
          <a:xfrm>
            <a:off x="383785" y="1267229"/>
            <a:ext cx="7482086" cy="411485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5" y="274638"/>
            <a:ext cx="907773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Positron Emission Tomography (PET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2375952003"/>
              </p:ext>
            </p:extLst>
          </p:nvPr>
        </p:nvGraphicFramePr>
        <p:xfrm>
          <a:off x="721757" y="5482097"/>
          <a:ext cx="4343543" cy="1285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201393" y="5383855"/>
            <a:ext cx="39426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 smtClean="0"/>
              <a:t>Line Of </a:t>
            </a:r>
            <a:r>
              <a:rPr lang="it-IT" sz="2400" u="sng" dirty="0" err="1" smtClean="0"/>
              <a:t>Response</a:t>
            </a:r>
            <a:r>
              <a:rPr lang="it-IT" sz="2400" u="sng" dirty="0" smtClean="0"/>
              <a:t> </a:t>
            </a:r>
            <a:r>
              <a:rPr lang="it-IT" sz="2400" dirty="0" smtClean="0"/>
              <a:t>(</a:t>
            </a:r>
            <a:r>
              <a:rPr lang="it-IT" sz="2400" b="1" dirty="0" smtClean="0"/>
              <a:t>LOR</a:t>
            </a:r>
            <a:r>
              <a:rPr lang="it-IT" sz="2400" dirty="0" smtClean="0"/>
              <a:t>): </a:t>
            </a:r>
          </a:p>
          <a:p>
            <a:pPr algn="just"/>
            <a:r>
              <a:rPr lang="it-IT" sz="2400" dirty="0" smtClean="0"/>
              <a:t>linea ideale che connette i due cristalli in cui sono stati rivelati I due fotoni</a:t>
            </a:r>
            <a:endParaRPr lang="it-IT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5643961" y="3527980"/>
            <a:ext cx="533040" cy="18541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188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8192"/>
            <a:ext cx="8229600" cy="119200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Algoritmo</a:t>
            </a:r>
            <a:r>
              <a:rPr lang="en-US" sz="3200" dirty="0"/>
              <a:t> </a:t>
            </a:r>
            <a:r>
              <a:rPr lang="en-US" sz="3200" dirty="0" smtClean="0"/>
              <a:t>Maximum Likelihood Estimation Maximization (MLEM)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138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Sotto l’ipotesi che la distribuzione dei conteggi di ciascuna LOR sia </a:t>
            </a:r>
            <a:r>
              <a:rPr lang="it-IT" dirty="0" err="1" smtClean="0"/>
              <a:t>Poissoniana</a:t>
            </a:r>
            <a:endParaRPr lang="it-IT" dirty="0" smtClean="0"/>
          </a:p>
          <a:p>
            <a:pPr algn="just"/>
            <a:r>
              <a:rPr lang="it-IT" dirty="0" smtClean="0"/>
              <a:t>E’ </a:t>
            </a:r>
            <a:r>
              <a:rPr lang="it-IT" dirty="0" smtClean="0"/>
              <a:t>possibile costruire una funzione di </a:t>
            </a:r>
            <a:r>
              <a:rPr lang="it-IT" dirty="0" err="1" smtClean="0"/>
              <a:t>likelihood</a:t>
            </a:r>
            <a:r>
              <a:rPr lang="it-IT" dirty="0" smtClean="0"/>
              <a:t> il cui massimo corrisponde </a:t>
            </a:r>
            <a:r>
              <a:rPr lang="it-IT" dirty="0" smtClean="0"/>
              <a:t>all’</a:t>
            </a:r>
            <a:r>
              <a:rPr lang="it-IT" dirty="0" smtClean="0"/>
              <a:t>immagine che ha generato i LOR data misurati</a:t>
            </a:r>
          </a:p>
          <a:p>
            <a:pPr algn="just"/>
            <a:r>
              <a:rPr lang="it-IT" dirty="0" smtClean="0"/>
              <a:t>Questo massimo può essere trovato con una procedura iterativa</a:t>
            </a:r>
            <a:endParaRPr lang="it-IT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348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689" y="423310"/>
            <a:ext cx="8229600" cy="143019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Maximum </a:t>
            </a:r>
            <a:r>
              <a:rPr lang="en-US" sz="4000" dirty="0" smtClean="0"/>
              <a:t>Likelihood Expectation Maximization  (MLEM)</a:t>
            </a:r>
            <a:endParaRPr lang="en-US" sz="4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328000"/>
              </p:ext>
            </p:extLst>
          </p:nvPr>
        </p:nvGraphicFramePr>
        <p:xfrm>
          <a:off x="1163638" y="2427288"/>
          <a:ext cx="5443537" cy="140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3" imgW="1676400" imgH="431800" progId="Equation.3">
                  <p:embed/>
                </p:oleObj>
              </mc:Choice>
              <mc:Fallback>
                <p:oleObj name="Equation" r:id="rId3" imgW="16764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3638" y="2427288"/>
                        <a:ext cx="5443537" cy="1401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46076"/>
              </p:ext>
            </p:extLst>
          </p:nvPr>
        </p:nvGraphicFramePr>
        <p:xfrm>
          <a:off x="881023" y="4234281"/>
          <a:ext cx="1804289" cy="614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5" imgW="596900" imgH="203200" progId="Equation.3">
                  <p:embed/>
                </p:oleObj>
              </mc:Choice>
              <mc:Fallback>
                <p:oleObj name="Equation" r:id="rId5" imgW="5969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81023" y="4234281"/>
                        <a:ext cx="1804289" cy="614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081960"/>
              </p:ext>
            </p:extLst>
          </p:nvPr>
        </p:nvGraphicFramePr>
        <p:xfrm>
          <a:off x="882638" y="4841362"/>
          <a:ext cx="233362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7" imgW="876300" imgH="203200" progId="Equation.3">
                  <p:embed/>
                </p:oleObj>
              </mc:Choice>
              <mc:Fallback>
                <p:oleObj name="Equation" r:id="rId7" imgW="8763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82638" y="4841362"/>
                        <a:ext cx="2333625" cy="54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029201"/>
              </p:ext>
            </p:extLst>
          </p:nvPr>
        </p:nvGraphicFramePr>
        <p:xfrm>
          <a:off x="897383" y="5345769"/>
          <a:ext cx="136207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Equation" r:id="rId9" imgW="508000" imgH="228600" progId="Equation.3">
                  <p:embed/>
                </p:oleObj>
              </mc:Choice>
              <mc:Fallback>
                <p:oleObj name="Equation" r:id="rId9" imgW="508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97383" y="5345769"/>
                        <a:ext cx="1362075" cy="614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747543" y="4371724"/>
            <a:ext cx="573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Distribuzione</a:t>
            </a:r>
            <a:r>
              <a:rPr lang="en-US" sz="2400" dirty="0" smtClean="0"/>
              <a:t> di </a:t>
            </a:r>
            <a:r>
              <a:rPr lang="en-US" sz="2400" dirty="0" err="1" smtClean="0"/>
              <a:t>attività</a:t>
            </a:r>
            <a:r>
              <a:rPr lang="en-US" sz="2400" dirty="0" smtClean="0"/>
              <a:t> </a:t>
            </a:r>
            <a:r>
              <a:rPr lang="en-US" sz="2400" dirty="0" err="1" smtClean="0"/>
              <a:t>all’iterazione</a:t>
            </a:r>
            <a:r>
              <a:rPr lang="en-US" sz="2400" dirty="0" smtClean="0"/>
              <a:t> k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330989" y="4903060"/>
            <a:ext cx="4440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System Response Matrix (SRM) 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887981" y="5404949"/>
            <a:ext cx="5299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LOR data (Planogram o </a:t>
            </a:r>
            <a:r>
              <a:rPr lang="en-US" sz="2400" dirty="0" err="1" smtClean="0"/>
              <a:t>ListMode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915532"/>
              </p:ext>
            </p:extLst>
          </p:nvPr>
        </p:nvGraphicFramePr>
        <p:xfrm>
          <a:off x="1576388" y="6289675"/>
          <a:ext cx="3063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Equation" r:id="rId11" imgW="114300" imgH="165100" progId="Equation.3">
                  <p:embed/>
                </p:oleObj>
              </mc:Choice>
              <mc:Fallback>
                <p:oleObj name="Equation" r:id="rId11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76388" y="6289675"/>
                        <a:ext cx="306387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1044987" y="5866614"/>
            <a:ext cx="63185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A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: </a:t>
            </a:r>
            <a:r>
              <a:rPr lang="en-US" sz="2400" dirty="0" err="1" smtClean="0"/>
              <a:t>È</a:t>
            </a:r>
            <a:r>
              <a:rPr lang="en-US" sz="2400" dirty="0" smtClean="0"/>
              <a:t> </a:t>
            </a:r>
            <a:r>
              <a:rPr lang="en-US" sz="2400" dirty="0"/>
              <a:t>la </a:t>
            </a:r>
            <a:r>
              <a:rPr lang="en-US" sz="2400" dirty="0" err="1"/>
              <a:t>probabilità</a:t>
            </a:r>
            <a:r>
              <a:rPr lang="en-US" sz="2400" dirty="0"/>
              <a:t> </a:t>
            </a:r>
            <a:r>
              <a:rPr lang="en-US" sz="2400" dirty="0" err="1"/>
              <a:t>che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coppia</a:t>
            </a:r>
            <a:r>
              <a:rPr lang="en-US" sz="2400" dirty="0"/>
              <a:t> di </a:t>
            </a:r>
            <a:r>
              <a:rPr lang="en-US" sz="2400" dirty="0" err="1"/>
              <a:t>fotoni</a:t>
            </a:r>
            <a:r>
              <a:rPr lang="en-US" sz="2400" dirty="0"/>
              <a:t> </a:t>
            </a:r>
            <a:r>
              <a:rPr lang="en-US" sz="2400" dirty="0" err="1"/>
              <a:t>emessa</a:t>
            </a:r>
            <a:r>
              <a:rPr lang="en-US" sz="2400" dirty="0"/>
              <a:t> </a:t>
            </a:r>
            <a:r>
              <a:rPr lang="en-US" sz="2400" dirty="0" err="1"/>
              <a:t>nel</a:t>
            </a:r>
            <a:r>
              <a:rPr lang="en-US" sz="2400" dirty="0"/>
              <a:t> j-</a:t>
            </a:r>
            <a:r>
              <a:rPr lang="en-US" sz="2400" dirty="0" err="1"/>
              <a:t>esimo</a:t>
            </a:r>
            <a:r>
              <a:rPr lang="en-US" sz="2400" dirty="0"/>
              <a:t> voxel </a:t>
            </a:r>
            <a:r>
              <a:rPr lang="en-US" sz="2400" dirty="0" err="1"/>
              <a:t>sia</a:t>
            </a:r>
            <a:r>
              <a:rPr lang="en-US" sz="2400" dirty="0"/>
              <a:t> </a:t>
            </a:r>
            <a:r>
              <a:rPr lang="en-US" sz="2400" dirty="0" err="1"/>
              <a:t>rivelato</a:t>
            </a:r>
            <a:r>
              <a:rPr lang="en-US" sz="2400" dirty="0"/>
              <a:t> </a:t>
            </a:r>
            <a:r>
              <a:rPr lang="en-US" sz="2400" dirty="0" err="1"/>
              <a:t>nella</a:t>
            </a:r>
            <a:r>
              <a:rPr lang="en-US" sz="2400" dirty="0"/>
              <a:t> </a:t>
            </a:r>
            <a:r>
              <a:rPr lang="en-US" sz="2400" dirty="0" smtClean="0"/>
              <a:t>LOR </a:t>
            </a:r>
            <a:r>
              <a:rPr lang="en-US" sz="2400" dirty="0" err="1"/>
              <a:t>i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982198" y="1848688"/>
            <a:ext cx="41180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N </a:t>
            </a:r>
            <a:r>
              <a:rPr lang="en-US" sz="2000" dirty="0" err="1" smtClean="0"/>
              <a:t>dimensione</a:t>
            </a:r>
            <a:r>
              <a:rPr lang="en-US" sz="2000" dirty="0" smtClean="0"/>
              <a:t> in </a:t>
            </a:r>
            <a:r>
              <a:rPr lang="en-US" sz="2000" dirty="0" err="1" smtClean="0"/>
              <a:t>px</a:t>
            </a:r>
            <a:r>
              <a:rPr lang="en-US" sz="2000" dirty="0" smtClean="0"/>
              <a:t> del campo di vista</a:t>
            </a:r>
          </a:p>
          <a:p>
            <a:r>
              <a:rPr lang="en-US" sz="2000" dirty="0" smtClean="0"/>
              <a:t>M </a:t>
            </a:r>
            <a:r>
              <a:rPr lang="en-US" sz="2000" dirty="0" err="1" smtClean="0"/>
              <a:t>numero</a:t>
            </a:r>
            <a:r>
              <a:rPr lang="en-US" sz="2000" dirty="0" smtClean="0"/>
              <a:t> di LOR </a:t>
            </a:r>
            <a:r>
              <a:rPr lang="en-US" sz="2000" dirty="0" err="1" smtClean="0"/>
              <a:t>dello</a:t>
            </a:r>
            <a:r>
              <a:rPr lang="en-US" sz="2000" dirty="0" smtClean="0"/>
              <a:t> scanner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4987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689" y="423310"/>
            <a:ext cx="8229600" cy="143019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Maximum </a:t>
            </a:r>
            <a:r>
              <a:rPr lang="en-US" sz="4000" dirty="0" smtClean="0"/>
              <a:t>Likelihood Expectation Maximization  (MLEM)</a:t>
            </a:r>
            <a:endParaRPr lang="en-US" sz="4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851535"/>
              </p:ext>
            </p:extLst>
          </p:nvPr>
        </p:nvGraphicFramePr>
        <p:xfrm>
          <a:off x="1163638" y="2427288"/>
          <a:ext cx="5443537" cy="140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3" imgW="1676400" imgH="431800" progId="Equation.3">
                  <p:embed/>
                </p:oleObj>
              </mc:Choice>
              <mc:Fallback>
                <p:oleObj name="Equation" r:id="rId3" imgW="16764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3638" y="2427288"/>
                        <a:ext cx="5443537" cy="1401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053566"/>
              </p:ext>
            </p:extLst>
          </p:nvPr>
        </p:nvGraphicFramePr>
        <p:xfrm>
          <a:off x="881023" y="4234281"/>
          <a:ext cx="1804289" cy="614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tion" r:id="rId5" imgW="596900" imgH="203200" progId="Equation.3">
                  <p:embed/>
                </p:oleObj>
              </mc:Choice>
              <mc:Fallback>
                <p:oleObj name="Equation" r:id="rId5" imgW="5969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81023" y="4234281"/>
                        <a:ext cx="1804289" cy="614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055600"/>
              </p:ext>
            </p:extLst>
          </p:nvPr>
        </p:nvGraphicFramePr>
        <p:xfrm>
          <a:off x="882650" y="4841875"/>
          <a:ext cx="233362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Equation" r:id="rId7" imgW="876300" imgH="203200" progId="Equation.3">
                  <p:embed/>
                </p:oleObj>
              </mc:Choice>
              <mc:Fallback>
                <p:oleObj name="Equation" r:id="rId7" imgW="8763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82650" y="4841875"/>
                        <a:ext cx="2333625" cy="54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352313"/>
              </p:ext>
            </p:extLst>
          </p:nvPr>
        </p:nvGraphicFramePr>
        <p:xfrm>
          <a:off x="897383" y="5345769"/>
          <a:ext cx="136207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Equation" r:id="rId9" imgW="508000" imgH="228600" progId="Equation.3">
                  <p:embed/>
                </p:oleObj>
              </mc:Choice>
              <mc:Fallback>
                <p:oleObj name="Equation" r:id="rId9" imgW="508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97383" y="5345769"/>
                        <a:ext cx="1362075" cy="614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747543" y="4371724"/>
            <a:ext cx="573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Distribuzione</a:t>
            </a:r>
            <a:r>
              <a:rPr lang="en-US" sz="2400" dirty="0" smtClean="0"/>
              <a:t> di </a:t>
            </a:r>
            <a:r>
              <a:rPr lang="en-US" sz="2400" dirty="0" err="1" smtClean="0"/>
              <a:t>attività</a:t>
            </a:r>
            <a:r>
              <a:rPr lang="en-US" sz="2400" dirty="0" smtClean="0"/>
              <a:t> </a:t>
            </a:r>
            <a:r>
              <a:rPr lang="en-US" sz="2400" dirty="0" err="1" smtClean="0"/>
              <a:t>all’iterazione</a:t>
            </a:r>
            <a:r>
              <a:rPr lang="en-US" sz="2400" dirty="0" smtClean="0"/>
              <a:t> k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330989" y="4903060"/>
            <a:ext cx="4440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System Response Matrix (SRM) 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887981" y="5404949"/>
            <a:ext cx="5299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LOR data (Planogram o </a:t>
            </a:r>
            <a:r>
              <a:rPr lang="en-US" sz="2400" dirty="0" err="1" smtClean="0"/>
              <a:t>ListMode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20" name="Straight Arrow Connector 19"/>
          <p:cNvCxnSpPr>
            <a:endCxn id="31" idx="1"/>
          </p:cNvCxnSpPr>
          <p:nvPr/>
        </p:nvCxnSpPr>
        <p:spPr>
          <a:xfrm>
            <a:off x="6030210" y="3920171"/>
            <a:ext cx="378655" cy="43155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08865" y="4120892"/>
            <a:ext cx="268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Proiezione</a:t>
            </a:r>
            <a:r>
              <a:rPr lang="en-US" sz="2400" dirty="0" smtClean="0">
                <a:solidFill>
                  <a:srgbClr val="FF0000"/>
                </a:solidFill>
              </a:rPr>
              <a:t> in </a:t>
            </a:r>
            <a:r>
              <a:rPr lang="en-US" sz="2400" dirty="0" err="1" smtClean="0">
                <a:solidFill>
                  <a:srgbClr val="FF0000"/>
                </a:solidFill>
              </a:rPr>
              <a:t>avanti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79197" y="1561043"/>
            <a:ext cx="268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Retro-</a:t>
            </a:r>
            <a:r>
              <a:rPr lang="en-US" sz="2400" dirty="0" err="1" smtClean="0">
                <a:solidFill>
                  <a:srgbClr val="3366FF"/>
                </a:solidFill>
              </a:rPr>
              <a:t>proiezione</a:t>
            </a:r>
            <a:endParaRPr lang="en-US" sz="2400" dirty="0">
              <a:solidFill>
                <a:srgbClr val="3366FF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6607175" y="2022709"/>
            <a:ext cx="619317" cy="4045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2685312" y="3619133"/>
            <a:ext cx="703362" cy="209917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16172" y="3728859"/>
            <a:ext cx="268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8000"/>
                </a:solidFill>
              </a:rPr>
              <a:t>Sensibilità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38" name="Donut 37"/>
          <p:cNvSpPr/>
          <p:nvPr/>
        </p:nvSpPr>
        <p:spPr>
          <a:xfrm>
            <a:off x="4436786" y="1975668"/>
            <a:ext cx="2389882" cy="2246249"/>
          </a:xfrm>
          <a:prstGeom prst="donut">
            <a:avLst>
              <a:gd name="adj" fmla="val 135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Donut 43"/>
          <p:cNvSpPr/>
          <p:nvPr/>
        </p:nvSpPr>
        <p:spPr>
          <a:xfrm>
            <a:off x="5212986" y="3117947"/>
            <a:ext cx="1195879" cy="802224"/>
          </a:xfrm>
          <a:prstGeom prst="donut">
            <a:avLst>
              <a:gd name="adj" fmla="val 1355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Donut 45"/>
          <p:cNvSpPr/>
          <p:nvPr/>
        </p:nvSpPr>
        <p:spPr>
          <a:xfrm>
            <a:off x="3388674" y="3129422"/>
            <a:ext cx="844253" cy="802224"/>
          </a:xfrm>
          <a:prstGeom prst="donut">
            <a:avLst>
              <a:gd name="adj" fmla="val 1355"/>
            </a:avLst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754166"/>
              </p:ext>
            </p:extLst>
          </p:nvPr>
        </p:nvGraphicFramePr>
        <p:xfrm>
          <a:off x="1576388" y="6289675"/>
          <a:ext cx="3063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tion" r:id="rId11" imgW="114300" imgH="165100" progId="Equation.3">
                  <p:embed/>
                </p:oleObj>
              </mc:Choice>
              <mc:Fallback>
                <p:oleObj name="Equation" r:id="rId11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76388" y="6289675"/>
                        <a:ext cx="306387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1044987" y="5866614"/>
            <a:ext cx="63185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A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: </a:t>
            </a:r>
            <a:r>
              <a:rPr lang="en-US" sz="2400" dirty="0" err="1" smtClean="0"/>
              <a:t>È</a:t>
            </a:r>
            <a:r>
              <a:rPr lang="en-US" sz="2400" dirty="0" smtClean="0"/>
              <a:t> </a:t>
            </a:r>
            <a:r>
              <a:rPr lang="en-US" sz="2400" dirty="0"/>
              <a:t>la </a:t>
            </a:r>
            <a:r>
              <a:rPr lang="en-US" sz="2400" dirty="0" err="1"/>
              <a:t>probabilità</a:t>
            </a:r>
            <a:r>
              <a:rPr lang="en-US" sz="2400" dirty="0"/>
              <a:t> </a:t>
            </a:r>
            <a:r>
              <a:rPr lang="en-US" sz="2400" dirty="0" err="1"/>
              <a:t>che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coppia</a:t>
            </a:r>
            <a:r>
              <a:rPr lang="en-US" sz="2400" dirty="0"/>
              <a:t> di </a:t>
            </a:r>
            <a:r>
              <a:rPr lang="en-US" sz="2400" dirty="0" err="1"/>
              <a:t>fotoni</a:t>
            </a:r>
            <a:r>
              <a:rPr lang="en-US" sz="2400" dirty="0"/>
              <a:t> </a:t>
            </a:r>
            <a:r>
              <a:rPr lang="en-US" sz="2400" dirty="0" err="1"/>
              <a:t>emessa</a:t>
            </a:r>
            <a:r>
              <a:rPr lang="en-US" sz="2400" dirty="0"/>
              <a:t> </a:t>
            </a:r>
            <a:r>
              <a:rPr lang="en-US" sz="2400" dirty="0" err="1"/>
              <a:t>nel</a:t>
            </a:r>
            <a:r>
              <a:rPr lang="en-US" sz="2400" dirty="0"/>
              <a:t> j-</a:t>
            </a:r>
            <a:r>
              <a:rPr lang="en-US" sz="2400" dirty="0" err="1"/>
              <a:t>esimo</a:t>
            </a:r>
            <a:r>
              <a:rPr lang="en-US" sz="2400" dirty="0"/>
              <a:t> voxel </a:t>
            </a:r>
            <a:r>
              <a:rPr lang="en-US" sz="2400" dirty="0" err="1"/>
              <a:t>sia</a:t>
            </a:r>
            <a:r>
              <a:rPr lang="en-US" sz="2400" dirty="0"/>
              <a:t> </a:t>
            </a:r>
            <a:r>
              <a:rPr lang="en-US" sz="2400" dirty="0" err="1"/>
              <a:t>rivelato</a:t>
            </a:r>
            <a:r>
              <a:rPr lang="en-US" sz="2400" dirty="0"/>
              <a:t> </a:t>
            </a:r>
            <a:r>
              <a:rPr lang="en-US" sz="2400" dirty="0" err="1"/>
              <a:t>nella</a:t>
            </a:r>
            <a:r>
              <a:rPr lang="en-US" sz="2400" dirty="0"/>
              <a:t> </a:t>
            </a:r>
            <a:r>
              <a:rPr lang="en-US" sz="2400" dirty="0" smtClean="0"/>
              <a:t>LOR </a:t>
            </a:r>
            <a:r>
              <a:rPr lang="en-US" sz="2400" dirty="0" err="1"/>
              <a:t>i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982198" y="1848688"/>
            <a:ext cx="41180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N </a:t>
            </a:r>
            <a:r>
              <a:rPr lang="en-US" sz="2000" dirty="0" err="1" smtClean="0"/>
              <a:t>dimensione</a:t>
            </a:r>
            <a:r>
              <a:rPr lang="en-US" sz="2000" dirty="0" smtClean="0"/>
              <a:t> in </a:t>
            </a:r>
            <a:r>
              <a:rPr lang="en-US" sz="2000" dirty="0" err="1" smtClean="0"/>
              <a:t>px</a:t>
            </a:r>
            <a:r>
              <a:rPr lang="en-US" sz="2000" dirty="0" smtClean="0"/>
              <a:t> del campo di vista</a:t>
            </a:r>
          </a:p>
          <a:p>
            <a:r>
              <a:rPr lang="en-US" sz="2000" dirty="0" smtClean="0"/>
              <a:t>M </a:t>
            </a:r>
            <a:r>
              <a:rPr lang="en-US" sz="2000" dirty="0" err="1" smtClean="0"/>
              <a:t>numero</a:t>
            </a:r>
            <a:r>
              <a:rPr lang="en-US" sz="2000" dirty="0" smtClean="0"/>
              <a:t> di LOR </a:t>
            </a:r>
            <a:r>
              <a:rPr lang="en-US" sz="2000" dirty="0" err="1" smtClean="0"/>
              <a:t>dello</a:t>
            </a:r>
            <a:r>
              <a:rPr lang="en-US" sz="2000" dirty="0" smtClean="0"/>
              <a:t> scanner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298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Subset EM (OSEM)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8441"/>
            <a:ext cx="8229600" cy="349559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 </a:t>
            </a:r>
            <a:r>
              <a:rPr lang="en-US" dirty="0" err="1" smtClean="0"/>
              <a:t>dividono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in </a:t>
            </a:r>
            <a:r>
              <a:rPr lang="en-US" b="1" dirty="0" smtClean="0"/>
              <a:t>N</a:t>
            </a:r>
            <a:r>
              <a:rPr lang="en-US" dirty="0" smtClean="0"/>
              <a:t> subset </a:t>
            </a:r>
          </a:p>
          <a:p>
            <a:r>
              <a:rPr lang="en-US" dirty="0" smtClean="0"/>
              <a:t> Si </a:t>
            </a:r>
            <a:r>
              <a:rPr lang="en-US" dirty="0" err="1" smtClean="0"/>
              <a:t>applica</a:t>
            </a:r>
            <a:r>
              <a:rPr lang="en-US" dirty="0" smtClean="0"/>
              <a:t> la </a:t>
            </a:r>
            <a:r>
              <a:rPr lang="en-US" b="1" dirty="0" smtClean="0"/>
              <a:t>MLEM</a:t>
            </a:r>
            <a:r>
              <a:rPr lang="en-US" dirty="0" smtClean="0"/>
              <a:t> a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subset </a:t>
            </a:r>
            <a:r>
              <a:rPr lang="en-US" dirty="0" err="1" smtClean="0"/>
              <a:t>rispettando</a:t>
            </a:r>
            <a:r>
              <a:rPr lang="en-US" dirty="0" smtClean="0"/>
              <a:t> un </a:t>
            </a:r>
            <a:r>
              <a:rPr lang="en-US" dirty="0" err="1" smtClean="0"/>
              <a:t>certo</a:t>
            </a:r>
            <a:r>
              <a:rPr lang="en-US" dirty="0" smtClean="0"/>
              <a:t> </a:t>
            </a:r>
            <a:r>
              <a:rPr lang="en-US" dirty="0" err="1" smtClean="0"/>
              <a:t>ordine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Vantaggi</a:t>
            </a:r>
            <a:r>
              <a:rPr lang="en-US" dirty="0" smtClean="0"/>
              <a:t>: </a:t>
            </a:r>
            <a:r>
              <a:rPr lang="en-US" dirty="0" err="1" smtClean="0"/>
              <a:t>convergenza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rapida</a:t>
            </a:r>
            <a:r>
              <a:rPr lang="en-US" dirty="0" smtClean="0"/>
              <a:t> di un </a:t>
            </a:r>
            <a:r>
              <a:rPr lang="en-US" dirty="0" err="1" smtClean="0"/>
              <a:t>fattore</a:t>
            </a:r>
            <a:r>
              <a:rPr lang="en-US" dirty="0" smtClean="0"/>
              <a:t> </a:t>
            </a:r>
            <a:r>
              <a:rPr lang="en-US" b="1" dirty="0" smtClean="0"/>
              <a:t>N </a:t>
            </a:r>
            <a:endParaRPr lang="en-US" b="1" dirty="0" smtClean="0"/>
          </a:p>
          <a:p>
            <a:r>
              <a:rPr lang="en-US" b="1" dirty="0" err="1" smtClean="0"/>
              <a:t>Svantaggi</a:t>
            </a:r>
            <a:r>
              <a:rPr lang="en-US" dirty="0" err="1" smtClean="0"/>
              <a:t>:la</a:t>
            </a:r>
            <a:r>
              <a:rPr lang="en-US" dirty="0" smtClean="0"/>
              <a:t> </a:t>
            </a:r>
            <a:r>
              <a:rPr lang="en-US" dirty="0" err="1" smtClean="0"/>
              <a:t>convergenza</a:t>
            </a:r>
            <a:r>
              <a:rPr lang="en-US" dirty="0" smtClean="0"/>
              <a:t> </a:t>
            </a:r>
            <a:r>
              <a:rPr lang="en-US" dirty="0" err="1" smtClean="0"/>
              <a:t>all’immagine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massimizza</a:t>
            </a:r>
            <a:r>
              <a:rPr lang="en-US" dirty="0" smtClean="0"/>
              <a:t> la likelihood non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garantita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42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System </a:t>
            </a:r>
            <a:r>
              <a:rPr lang="it-IT" dirty="0" err="1" smtClean="0"/>
              <a:t>Response</a:t>
            </a:r>
            <a:r>
              <a:rPr lang="it-IT" dirty="0" smtClean="0"/>
              <a:t> Matrix (</a:t>
            </a:r>
            <a:r>
              <a:rPr lang="it-IT" b="1" dirty="0" smtClean="0"/>
              <a:t>SRM</a:t>
            </a:r>
            <a:r>
              <a:rPr lang="it-IT" dirty="0" smtClean="0"/>
              <a:t>) per la ricostruzione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7886"/>
            <a:ext cx="8229600" cy="3087401"/>
          </a:xfrm>
        </p:spPr>
        <p:txBody>
          <a:bodyPr>
            <a:noAutofit/>
          </a:bodyPr>
          <a:lstStyle/>
          <a:p>
            <a:r>
              <a:rPr lang="it-IT" sz="2800" dirty="0" smtClean="0"/>
              <a:t>La </a:t>
            </a:r>
            <a:r>
              <a:rPr lang="it-IT" sz="2800" b="1" dirty="0" smtClean="0"/>
              <a:t>SRM</a:t>
            </a:r>
            <a:r>
              <a:rPr lang="it-IT" sz="2800" dirty="0" smtClean="0"/>
              <a:t> è l’ingrediente chiave della ricostruzione </a:t>
            </a:r>
          </a:p>
          <a:p>
            <a:r>
              <a:rPr lang="it-IT" sz="2800" dirty="0" smtClean="0"/>
              <a:t>Tipicamente la </a:t>
            </a:r>
            <a:r>
              <a:rPr lang="it-IT" sz="2800" b="1" dirty="0" smtClean="0"/>
              <a:t>SRM</a:t>
            </a:r>
            <a:r>
              <a:rPr lang="it-IT" sz="2800" dirty="0" smtClean="0"/>
              <a:t> può essere calcolata</a:t>
            </a:r>
          </a:p>
          <a:p>
            <a:pPr lvl="1"/>
            <a:r>
              <a:rPr lang="it-IT" b="1" dirty="0" smtClean="0"/>
              <a:t>Con una simulazione Monte Carlo</a:t>
            </a:r>
            <a:r>
              <a:rPr lang="it-IT" dirty="0" smtClean="0"/>
              <a:t>: molto inefficiente </a:t>
            </a:r>
            <a:r>
              <a:rPr lang="it-IT" dirty="0" smtClean="0">
                <a:sym typeface="Wingdings"/>
              </a:rPr>
              <a:t></a:t>
            </a:r>
            <a:endParaRPr lang="it-IT" dirty="0" smtClean="0"/>
          </a:p>
          <a:p>
            <a:pPr lvl="1"/>
            <a:r>
              <a:rPr lang="it-IT" b="1" dirty="0" smtClean="0"/>
              <a:t>Sperimentalmente</a:t>
            </a:r>
            <a:r>
              <a:rPr lang="it-IT" dirty="0" smtClean="0"/>
              <a:t>: muovendo una sorgente puntiforme in diversi punti del campo di vista </a:t>
            </a:r>
            <a:r>
              <a:rPr lang="it-IT" dirty="0" smtClean="0">
                <a:sym typeface="Wingdings"/>
              </a:rPr>
              <a:t></a:t>
            </a:r>
            <a:endParaRPr lang="it-IT" dirty="0" smtClean="0"/>
          </a:p>
          <a:p>
            <a:pPr lvl="1"/>
            <a:r>
              <a:rPr lang="it-IT" b="1" dirty="0" smtClean="0"/>
              <a:t>In maniera </a:t>
            </a:r>
            <a:r>
              <a:rPr lang="it-IT" b="1" dirty="0" err="1" smtClean="0"/>
              <a:t>semianalitica</a:t>
            </a:r>
            <a:r>
              <a:rPr lang="it-IT" dirty="0" smtClean="0"/>
              <a:t>: difficile includere effetti come “inter </a:t>
            </a:r>
            <a:r>
              <a:rPr lang="it-IT" dirty="0" err="1" smtClean="0"/>
              <a:t>crystal</a:t>
            </a:r>
            <a:r>
              <a:rPr lang="it-IT" dirty="0" smtClean="0"/>
              <a:t> </a:t>
            </a:r>
            <a:r>
              <a:rPr lang="it-IT" dirty="0" err="1" smtClean="0"/>
              <a:t>scattering</a:t>
            </a:r>
            <a:r>
              <a:rPr lang="it-IT" dirty="0" smtClean="0"/>
              <a:t>” </a:t>
            </a:r>
            <a:r>
              <a:rPr lang="it-IT" dirty="0" smtClean="0">
                <a:sym typeface="Wingdings"/>
              </a:rPr>
              <a:t></a:t>
            </a:r>
            <a:endParaRPr lang="it-IT" dirty="0" smtClean="0"/>
          </a:p>
          <a:p>
            <a:pPr lvl="1"/>
            <a:r>
              <a:rPr lang="it-IT" b="1" dirty="0" smtClean="0"/>
              <a:t>“On th</a:t>
            </a:r>
            <a:r>
              <a:rPr lang="it-IT" b="1" dirty="0" smtClean="0"/>
              <a:t>e </a:t>
            </a:r>
            <a:r>
              <a:rPr lang="it-IT" b="1" dirty="0" err="1" smtClean="0"/>
              <a:t>Fly</a:t>
            </a:r>
            <a:r>
              <a:rPr lang="it-IT" b="1" dirty="0" smtClean="0"/>
              <a:t>” </a:t>
            </a:r>
            <a:r>
              <a:rPr lang="it-IT" dirty="0" smtClean="0"/>
              <a:t>: utilizzando modelli di proiettori predefiniti </a:t>
            </a:r>
            <a:r>
              <a:rPr lang="it-IT" dirty="0" smtClean="0">
                <a:sym typeface="Wingdings"/>
              </a:rPr>
              <a:t></a:t>
            </a:r>
            <a:endParaRPr lang="it-IT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087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Esempio</a:t>
            </a:r>
            <a:r>
              <a:rPr lang="en-US" dirty="0" smtClean="0"/>
              <a:t>: YAP(s)PET 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0973" y="1410823"/>
            <a:ext cx="4536083" cy="5309642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Numero</a:t>
            </a:r>
            <a:r>
              <a:rPr lang="en-US" dirty="0" smtClean="0"/>
              <a:t> di </a:t>
            </a:r>
            <a:r>
              <a:rPr lang="en-US" b="1" dirty="0" smtClean="0"/>
              <a:t>LOR</a:t>
            </a:r>
            <a:r>
              <a:rPr lang="en-US" dirty="0" smtClean="0"/>
              <a:t> 2x27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~</a:t>
            </a:r>
            <a:r>
              <a:rPr lang="en-US" dirty="0" smtClean="0"/>
              <a:t>10</a:t>
            </a:r>
            <a:r>
              <a:rPr lang="en-US" baseline="30000" dirty="0" smtClean="0"/>
              <a:t>6</a:t>
            </a:r>
            <a:endParaRPr lang="en-US" dirty="0" smtClean="0"/>
          </a:p>
          <a:p>
            <a:r>
              <a:rPr lang="en-US" dirty="0" err="1" smtClean="0"/>
              <a:t>Dimensione</a:t>
            </a:r>
            <a:r>
              <a:rPr lang="en-US" dirty="0" smtClean="0"/>
              <a:t> Campo di vista 158x158x58 (0.375x0.375x0.75 mm)</a:t>
            </a:r>
          </a:p>
          <a:p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b="1" dirty="0" smtClean="0"/>
              <a:t>SRM</a:t>
            </a:r>
            <a:r>
              <a:rPr lang="en-US" dirty="0" smtClean="0"/>
              <a:t> 1.5 10</a:t>
            </a:r>
            <a:r>
              <a:rPr lang="en-US" baseline="30000" dirty="0" smtClean="0"/>
              <a:t>12</a:t>
            </a:r>
          </a:p>
          <a:p>
            <a:r>
              <a:rPr lang="en-US" dirty="0" err="1" smtClean="0"/>
              <a:t>Usando</a:t>
            </a:r>
            <a:r>
              <a:rPr lang="en-US" dirty="0" smtClean="0"/>
              <a:t> 4 bytes per </a:t>
            </a:r>
            <a:r>
              <a:rPr lang="en-US" dirty="0" err="1" smtClean="0"/>
              <a:t>elemento</a:t>
            </a:r>
            <a:r>
              <a:rPr lang="en-US" dirty="0" smtClean="0"/>
              <a:t> </a:t>
            </a:r>
            <a:r>
              <a:rPr lang="en-US" b="1" dirty="0" smtClean="0"/>
              <a:t>~5500 Gb!!!</a:t>
            </a:r>
          </a:p>
          <a:p>
            <a:r>
              <a:rPr lang="en-US" dirty="0" err="1" smtClean="0"/>
              <a:t>Sfruttando</a:t>
            </a:r>
            <a:r>
              <a:rPr lang="en-US" dirty="0" smtClean="0"/>
              <a:t> la </a:t>
            </a:r>
            <a:r>
              <a:rPr lang="en-US" dirty="0" err="1" smtClean="0"/>
              <a:t>sparsezza</a:t>
            </a:r>
            <a:r>
              <a:rPr lang="en-US" dirty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SRM </a:t>
            </a:r>
            <a:r>
              <a:rPr lang="en-US" b="1" dirty="0" smtClean="0"/>
              <a:t>~20 Gb</a:t>
            </a:r>
          </a:p>
          <a:p>
            <a:r>
              <a:rPr lang="en-US" dirty="0" err="1" smtClean="0"/>
              <a:t>Usando</a:t>
            </a:r>
            <a:r>
              <a:rPr lang="en-US" dirty="0" smtClean="0"/>
              <a:t> le </a:t>
            </a:r>
            <a:r>
              <a:rPr lang="en-US" b="1" dirty="0" err="1" smtClean="0"/>
              <a:t>Simmetrie</a:t>
            </a:r>
            <a:r>
              <a:rPr lang="en-US" b="1" dirty="0" smtClean="0"/>
              <a:t> &lt;1 Gb</a:t>
            </a:r>
          </a:p>
          <a:p>
            <a:r>
              <a:rPr lang="en-US" dirty="0" err="1" smtClean="0"/>
              <a:t>Numero</a:t>
            </a:r>
            <a:r>
              <a:rPr lang="en-US" dirty="0" smtClean="0"/>
              <a:t> di </a:t>
            </a:r>
            <a:r>
              <a:rPr lang="en-US" dirty="0" err="1" smtClean="0"/>
              <a:t>iterazione</a:t>
            </a:r>
            <a:r>
              <a:rPr lang="en-US" dirty="0" smtClean="0"/>
              <a:t> MLEM </a:t>
            </a:r>
            <a:r>
              <a:rPr lang="en-US" dirty="0" err="1" smtClean="0"/>
              <a:t>necessarie</a:t>
            </a:r>
            <a:r>
              <a:rPr lang="en-US" dirty="0" smtClean="0"/>
              <a:t> per </a:t>
            </a:r>
            <a:r>
              <a:rPr lang="en-US" dirty="0" err="1" smtClean="0"/>
              <a:t>ricostruire</a:t>
            </a:r>
            <a:r>
              <a:rPr lang="en-US" dirty="0" smtClean="0"/>
              <a:t> un </a:t>
            </a:r>
            <a:r>
              <a:rPr lang="en-US" dirty="0" err="1" smtClean="0"/>
              <a:t>modello</a:t>
            </a:r>
            <a:r>
              <a:rPr lang="en-US" dirty="0" smtClean="0"/>
              <a:t> ad </a:t>
            </a:r>
            <a:r>
              <a:rPr lang="en-US" dirty="0" err="1" smtClean="0"/>
              <a:t>alta</a:t>
            </a:r>
            <a:r>
              <a:rPr lang="en-US" dirty="0" smtClean="0"/>
              <a:t> </a:t>
            </a:r>
            <a:r>
              <a:rPr lang="en-US" dirty="0" err="1" smtClean="0"/>
              <a:t>qualit</a:t>
            </a:r>
            <a:r>
              <a:rPr lang="en-US" dirty="0" err="1"/>
              <a:t>à</a:t>
            </a:r>
            <a:r>
              <a:rPr lang="en-US" dirty="0" smtClean="0"/>
              <a:t> ~70-100</a:t>
            </a:r>
          </a:p>
          <a:p>
            <a:r>
              <a:rPr lang="en-US" dirty="0" smtClean="0"/>
              <a:t>Tempo per </a:t>
            </a:r>
            <a:r>
              <a:rPr lang="en-US" dirty="0" err="1" smtClean="0"/>
              <a:t>ricostruire</a:t>
            </a:r>
            <a:r>
              <a:rPr lang="en-US" dirty="0" smtClean="0"/>
              <a:t> di </a:t>
            </a:r>
            <a:r>
              <a:rPr lang="en-US" dirty="0" err="1" smtClean="0"/>
              <a:t>ciascuna</a:t>
            </a:r>
            <a:r>
              <a:rPr lang="en-US" dirty="0" smtClean="0"/>
              <a:t> </a:t>
            </a:r>
            <a:r>
              <a:rPr lang="en-US" dirty="0" err="1" smtClean="0"/>
              <a:t>iterazione</a:t>
            </a:r>
            <a:r>
              <a:rPr lang="en-US" dirty="0"/>
              <a:t> </a:t>
            </a:r>
            <a:r>
              <a:rPr lang="en-US" dirty="0" smtClean="0"/>
              <a:t>5~8 min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4010" y="3991209"/>
            <a:ext cx="4201124" cy="2517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i="1" dirty="0" err="1" smtClean="0">
                <a:solidFill>
                  <a:schemeClr val="tx1"/>
                </a:solidFill>
              </a:rPr>
              <a:t>Caratteristiche</a:t>
            </a:r>
            <a:r>
              <a:rPr lang="en-US" i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 </a:t>
            </a:r>
            <a:r>
              <a:rPr lang="en-US" dirty="0" err="1" smtClean="0">
                <a:solidFill>
                  <a:schemeClr val="tx1"/>
                </a:solidFill>
              </a:rPr>
              <a:t>coppie</a:t>
            </a:r>
            <a:r>
              <a:rPr lang="en-US" dirty="0" smtClean="0">
                <a:solidFill>
                  <a:schemeClr val="tx1"/>
                </a:solidFill>
              </a:rPr>
              <a:t> di moduli in </a:t>
            </a:r>
            <a:r>
              <a:rPr lang="en-US" dirty="0" err="1" smtClean="0">
                <a:solidFill>
                  <a:schemeClr val="tx1"/>
                </a:solidFill>
              </a:rPr>
              <a:t>coincidenza</a:t>
            </a:r>
            <a:r>
              <a:rPr lang="en-US" dirty="0" smtClean="0">
                <a:solidFill>
                  <a:schemeClr val="tx1"/>
                </a:solidFill>
              </a:rPr>
              <a:t> a due due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err="1" smtClean="0">
                <a:solidFill>
                  <a:schemeClr val="tx1"/>
                </a:solidFill>
              </a:rPr>
              <a:t>Ogni</a:t>
            </a:r>
            <a:r>
              <a:rPr lang="en-US" dirty="0" smtClean="0">
                <a:solidFill>
                  <a:schemeClr val="tx1"/>
                </a:solidFill>
              </a:rPr>
              <a:t> modulo 27x27 </a:t>
            </a:r>
            <a:r>
              <a:rPr lang="en-US" dirty="0" err="1" smtClean="0">
                <a:solidFill>
                  <a:schemeClr val="tx1"/>
                </a:solidFill>
              </a:rPr>
              <a:t>cristalli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Acquisizioni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fino</a:t>
            </a:r>
            <a:r>
              <a:rPr lang="en-US" dirty="0" smtClean="0">
                <a:solidFill>
                  <a:schemeClr val="tx1"/>
                </a:solidFill>
              </a:rPr>
              <a:t> a 128 </a:t>
            </a:r>
            <a:r>
              <a:rPr lang="en-US" dirty="0" err="1" smtClean="0">
                <a:solidFill>
                  <a:schemeClr val="tx1"/>
                </a:solidFill>
              </a:rPr>
              <a:t>viste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 descr="Screen Shot 2012-12-15 at 3.40.05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03"/>
          <a:stretch/>
        </p:blipFill>
        <p:spPr>
          <a:xfrm>
            <a:off x="740894" y="1199170"/>
            <a:ext cx="3227787" cy="27920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48972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5442</TotalTime>
  <Words>723</Words>
  <Application>Microsoft Macintosh PowerPoint</Application>
  <PresentationFormat>On-screen Show (4:3)</PresentationFormat>
  <Paragraphs>81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Microsoft Equation</vt:lpstr>
      <vt:lpstr>Ricostruzione immagini  Positron Emission Tomography (PET)</vt:lpstr>
      <vt:lpstr>PowerPoint Presentation</vt:lpstr>
      <vt:lpstr>Positron Emission Tomography (PET)</vt:lpstr>
      <vt:lpstr>Algoritmo Maximum Likelihood Estimation Maximization (MLEM) </vt:lpstr>
      <vt:lpstr>Maximum Likelihood Expectation Maximization  (MLEM)</vt:lpstr>
      <vt:lpstr>Maximum Likelihood Expectation Maximization  (MLEM)</vt:lpstr>
      <vt:lpstr>Order Subset EM (OSEM)</vt:lpstr>
      <vt:lpstr>System Response Matrix (SRM) per la ricostruzione </vt:lpstr>
      <vt:lpstr>Esempio: YAP(s)PET 2 </vt:lpstr>
      <vt:lpstr>Possibili soluzioni per la GPU</vt:lpstr>
      <vt:lpstr>Letteratura</vt:lpstr>
      <vt:lpstr>Ultima considerazione</vt:lpstr>
      <vt:lpstr>CUDA vs OPENCL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</dc:creator>
  <cp:lastModifiedBy>nick</cp:lastModifiedBy>
  <cp:revision>46</cp:revision>
  <dcterms:created xsi:type="dcterms:W3CDTF">2013-05-05T10:10:39Z</dcterms:created>
  <dcterms:modified xsi:type="dcterms:W3CDTF">2013-05-10T13:01:11Z</dcterms:modified>
</cp:coreProperties>
</file>