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75" r:id="rId10"/>
    <p:sldId id="269" r:id="rId11"/>
    <p:sldId id="270" r:id="rId12"/>
    <p:sldId id="271" r:id="rId13"/>
    <p:sldId id="268" r:id="rId14"/>
    <p:sldId id="272" r:id="rId15"/>
    <p:sldId id="264" r:id="rId16"/>
    <p:sldId id="265" r:id="rId17"/>
    <p:sldId id="274" r:id="rId18"/>
    <p:sldId id="273" r:id="rId19"/>
    <p:sldId id="279" r:id="rId20"/>
    <p:sldId id="267" r:id="rId21"/>
    <p:sldId id="280" r:id="rId22"/>
    <p:sldId id="277" r:id="rId23"/>
    <p:sldId id="276" r:id="rId24"/>
    <p:sldId id="281" r:id="rId2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8638F-F736-EF49-942E-0ECE2BC770E1}" type="datetimeFigureOut">
              <a:rPr lang="it-IT" smtClean="0"/>
              <a:t>02/05/13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DD6526-6684-AA4C-8E75-5D977DFAFCE1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4558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151C0-6976-DA4C-BA14-0A01AE6A8564}" type="datetimeFigureOut">
              <a:rPr lang="it-IT" smtClean="0"/>
              <a:t>02/05/13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8012C-D605-9E4C-BB39-0D10D5F9320A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423532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07837C-0657-4FBE-ADA2-58B386338FC1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5ADB13-B541-E94F-9CB3-A8FDD75AF5F4}" type="slidenum">
              <a:rPr lang="it-IT"/>
              <a:pPr/>
              <a:t>10</a:t>
            </a:fld>
            <a:endParaRPr lang="it-IT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54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74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674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40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37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664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0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112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138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93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492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BE931-BD9D-0F4A-B482-8EEEC53E1032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010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gif"/><Relationship Id="rId3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gif"/><Relationship Id="rId3" Type="http://schemas.openxmlformats.org/officeDocument/2006/relationships/image" Target="../media/image3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Relationship Id="rId3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96330"/>
            <a:ext cx="7772400" cy="1470025"/>
          </a:xfrm>
        </p:spPr>
        <p:txBody>
          <a:bodyPr>
            <a:normAutofit/>
          </a:bodyPr>
          <a:lstStyle/>
          <a:p>
            <a:r>
              <a:rPr lang="en-GB" sz="4000" dirty="0" smtClean="0">
                <a:latin typeface="Times New Roman"/>
                <a:cs typeface="Times New Roman"/>
              </a:rPr>
              <a:t>Nuclear emulsions in FIRST: </a:t>
            </a:r>
            <a:br>
              <a:rPr lang="en-GB" sz="4000" dirty="0" smtClean="0">
                <a:latin typeface="Times New Roman"/>
                <a:cs typeface="Times New Roman"/>
              </a:rPr>
            </a:br>
            <a:r>
              <a:rPr lang="en-GB" sz="4000" dirty="0" smtClean="0">
                <a:latin typeface="Times New Roman"/>
                <a:cs typeface="Times New Roman"/>
              </a:rPr>
              <a:t>a first look</a:t>
            </a:r>
            <a:endParaRPr lang="en-GB" sz="4000" dirty="0">
              <a:latin typeface="Times New Roman"/>
              <a:cs typeface="Times New Roman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Giovanni De Lellis, Lucia Consiglio, Adele Lauria, Maria Cristina </a:t>
            </a:r>
            <a:r>
              <a:rPr lang="it-IT" dirty="0" err="1" smtClean="0">
                <a:latin typeface="Times New Roman"/>
                <a:cs typeface="Times New Roman"/>
              </a:rPr>
              <a:t>Montesi</a:t>
            </a:r>
            <a:endParaRPr lang="it-IT" dirty="0" smtClean="0">
              <a:latin typeface="Times New Roman"/>
              <a:cs typeface="Times New Roman"/>
            </a:endParaRPr>
          </a:p>
          <a:p>
            <a:r>
              <a:rPr lang="it-IT" dirty="0" err="1" smtClean="0">
                <a:latin typeface="Times New Roman"/>
                <a:cs typeface="Times New Roman"/>
              </a:rPr>
              <a:t>University</a:t>
            </a:r>
            <a:r>
              <a:rPr lang="it-IT" dirty="0" smtClean="0">
                <a:latin typeface="Times New Roman"/>
                <a:cs typeface="Times New Roman"/>
              </a:rPr>
              <a:t> Federico II and INFN, </a:t>
            </a:r>
            <a:r>
              <a:rPr lang="it-IT" dirty="0" err="1" smtClean="0">
                <a:latin typeface="Times New Roman"/>
                <a:cs typeface="Times New Roman"/>
              </a:rPr>
              <a:t>Naples</a:t>
            </a:r>
            <a:r>
              <a:rPr lang="it-IT" dirty="0" smtClean="0">
                <a:latin typeface="Times New Roman"/>
                <a:cs typeface="Times New Roman"/>
              </a:rPr>
              <a:t>, </a:t>
            </a:r>
            <a:r>
              <a:rPr lang="it-IT" dirty="0" err="1" smtClean="0">
                <a:latin typeface="Times New Roman"/>
                <a:cs typeface="Times New Roman"/>
              </a:rPr>
              <a:t>Italy</a:t>
            </a:r>
            <a:endParaRPr lang="it-IT" dirty="0">
              <a:latin typeface="Times New Roman"/>
              <a:cs typeface="Times New Roman"/>
            </a:endParaRPr>
          </a:p>
        </p:txBody>
      </p:sp>
      <p:pic>
        <p:nvPicPr>
          <p:cNvPr id="4" name="Picture 6" descr="neutrinoNap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526915"/>
            <a:ext cx="2808288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6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863600"/>
          </a:xfrm>
        </p:spPr>
        <p:txBody>
          <a:bodyPr>
            <a:normAutofit fontScale="90000"/>
          </a:bodyPr>
          <a:lstStyle/>
          <a:p>
            <a:r>
              <a:rPr lang="en-US" sz="3600" i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Exposure of an Emulsion Cloud Chamber (ECC) to 400 MeV/u Carbon ions</a:t>
            </a:r>
            <a:endParaRPr lang="en-AU" sz="3600" i="1">
              <a:latin typeface="Times New Roman" charset="0"/>
              <a:cs typeface="Times New Roman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81075"/>
            <a:ext cx="8785225" cy="2160588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i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   ECC structure: 219 emulsion films (300 µm thick) and 219 Lexan plates  1 mm thick (73 consecutive “cells”)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800" i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Lexan: </a:t>
            </a:r>
            <a:r>
              <a:rPr lang="en-US" sz="2800" i="1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 = 1.15 g/cm</a:t>
            </a:r>
            <a:r>
              <a:rPr lang="en-US" sz="2800" i="1" baseline="30000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3 </a:t>
            </a:r>
            <a:r>
              <a:rPr lang="en-US" sz="2800" i="1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and electron density =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sz="2800" i="1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3.6 x 10</a:t>
            </a:r>
            <a:r>
              <a:rPr lang="en-US" sz="2800" i="1" baseline="30000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23</a:t>
            </a:r>
            <a:r>
              <a:rPr lang="en-US" sz="2800" i="1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/cm3, </a:t>
            </a:r>
            <a:r>
              <a:rPr lang="en-US" sz="2800" i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e.g. Water 3.3 </a:t>
            </a:r>
            <a:r>
              <a:rPr lang="en-US" sz="2800" i="1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x 10</a:t>
            </a:r>
            <a:r>
              <a:rPr lang="en-US" sz="2800" i="1" baseline="30000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23</a:t>
            </a:r>
            <a:r>
              <a:rPr lang="en-US" sz="2800" i="1">
                <a:solidFill>
                  <a:schemeClr val="accent2"/>
                </a:solidFill>
                <a:latin typeface="Times New Roman" charset="0"/>
                <a:cs typeface="Times New Roman" charset="0"/>
                <a:sym typeface="Symbol" charset="0"/>
              </a:rPr>
              <a:t>/cm3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1331913" y="3068638"/>
            <a:ext cx="3168650" cy="60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i="1">
                <a:solidFill>
                  <a:schemeClr val="accent2"/>
                </a:solidFill>
                <a:cs typeface="Times New Roman" charset="0"/>
              </a:rPr>
              <a:t>Cell structure </a:t>
            </a:r>
          </a:p>
        </p:txBody>
      </p:sp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684213" y="3502025"/>
            <a:ext cx="3657600" cy="3311525"/>
            <a:chOff x="288" y="2115"/>
            <a:chExt cx="2304" cy="2086"/>
          </a:xfrm>
        </p:grpSpPr>
        <p:sp>
          <p:nvSpPr>
            <p:cNvPr id="3078" name="Line 6"/>
            <p:cNvSpPr>
              <a:spLocks noChangeShapeType="1"/>
            </p:cNvSpPr>
            <p:nvPr/>
          </p:nvSpPr>
          <p:spPr bwMode="auto">
            <a:xfrm flipV="1">
              <a:off x="336" y="2115"/>
              <a:ext cx="0" cy="20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3079" name="Group 7"/>
            <p:cNvGrpSpPr>
              <a:grpSpLocks/>
            </p:cNvGrpSpPr>
            <p:nvPr/>
          </p:nvGrpSpPr>
          <p:grpSpPr bwMode="auto">
            <a:xfrm>
              <a:off x="288" y="2115"/>
              <a:ext cx="2304" cy="2086"/>
              <a:chOff x="288" y="2115"/>
              <a:chExt cx="2304" cy="2086"/>
            </a:xfrm>
          </p:grpSpPr>
          <p:sp>
            <p:nvSpPr>
              <p:cNvPr id="3080" name="Rectangle 8"/>
              <p:cNvSpPr>
                <a:spLocks noChangeArrowheads="1"/>
              </p:cNvSpPr>
              <p:nvPr/>
            </p:nvSpPr>
            <p:spPr bwMode="auto">
              <a:xfrm>
                <a:off x="1296" y="2115"/>
                <a:ext cx="555" cy="208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549" y="2115"/>
                <a:ext cx="555" cy="208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2" name="Rectangle 10"/>
              <p:cNvSpPr>
                <a:spLocks noChangeArrowheads="1"/>
              </p:cNvSpPr>
              <p:nvPr/>
            </p:nvSpPr>
            <p:spPr bwMode="auto">
              <a:xfrm>
                <a:off x="2036" y="2115"/>
                <a:ext cx="556" cy="208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83" name="Line 11"/>
              <p:cNvSpPr>
                <a:spLocks noChangeShapeType="1"/>
              </p:cNvSpPr>
              <p:nvPr/>
            </p:nvSpPr>
            <p:spPr bwMode="auto">
              <a:xfrm>
                <a:off x="336" y="4201"/>
                <a:ext cx="197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4" name="Line 12"/>
              <p:cNvSpPr>
                <a:spLocks noChangeShapeType="1"/>
              </p:cNvSpPr>
              <p:nvPr/>
            </p:nvSpPr>
            <p:spPr bwMode="auto">
              <a:xfrm>
                <a:off x="336" y="2115"/>
                <a:ext cx="21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85" name="Text Box 13"/>
              <p:cNvSpPr txBox="1">
                <a:spLocks noChangeArrowheads="1"/>
              </p:cNvSpPr>
              <p:nvPr/>
            </p:nvSpPr>
            <p:spPr bwMode="auto">
              <a:xfrm rot="10800000">
                <a:off x="672" y="2387"/>
                <a:ext cx="289" cy="1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eaVer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800" b="1">
                    <a:solidFill>
                      <a:schemeClr val="tx1"/>
                    </a:solidFill>
                    <a:latin typeface="Arial" charset="0"/>
                  </a:rPr>
                  <a:t>LEXAN</a:t>
                </a:r>
                <a:endParaRPr lang="en-US" sz="1800" b="1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3086" name="Text Box 14"/>
              <p:cNvSpPr txBox="1">
                <a:spLocks noChangeArrowheads="1"/>
              </p:cNvSpPr>
              <p:nvPr/>
            </p:nvSpPr>
            <p:spPr bwMode="auto">
              <a:xfrm rot="10800000">
                <a:off x="1440" y="2387"/>
                <a:ext cx="289" cy="1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eaVer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800" b="1">
                    <a:solidFill>
                      <a:schemeClr val="tx1"/>
                    </a:solidFill>
                    <a:latin typeface="Arial" charset="0"/>
                  </a:rPr>
                  <a:t>LEXAN</a:t>
                </a:r>
                <a:endParaRPr lang="en-US" sz="1800" b="1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3087" name="Text Box 15"/>
              <p:cNvSpPr txBox="1">
                <a:spLocks noChangeArrowheads="1"/>
              </p:cNvSpPr>
              <p:nvPr/>
            </p:nvSpPr>
            <p:spPr bwMode="auto">
              <a:xfrm rot="10800000">
                <a:off x="2160" y="2387"/>
                <a:ext cx="289" cy="14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eaVert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1800" b="1">
                    <a:solidFill>
                      <a:schemeClr val="tx1"/>
                    </a:solidFill>
                    <a:latin typeface="Arial" charset="0"/>
                  </a:rPr>
                  <a:t>LEXAN</a:t>
                </a:r>
                <a:endParaRPr lang="en-US" sz="1800" b="1">
                  <a:solidFill>
                    <a:schemeClr val="tx1"/>
                  </a:solidFill>
                  <a:latin typeface="Arial" charset="0"/>
                </a:endParaRPr>
              </a:p>
            </p:txBody>
          </p:sp>
          <p:sp>
            <p:nvSpPr>
              <p:cNvPr id="3088" name="Text Box 16"/>
              <p:cNvSpPr txBox="1">
                <a:spLocks noChangeArrowheads="1"/>
              </p:cNvSpPr>
              <p:nvPr/>
            </p:nvSpPr>
            <p:spPr bwMode="auto">
              <a:xfrm>
                <a:off x="288" y="2205"/>
                <a:ext cx="36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it-IT" sz="1800" b="1">
                    <a:solidFill>
                      <a:srgbClr val="FF0000"/>
                    </a:solidFill>
                    <a:latin typeface="Arial" charset="0"/>
                  </a:rPr>
                  <a:t>R0</a:t>
                </a:r>
                <a:endParaRPr lang="en-US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3089" name="Text Box 17"/>
              <p:cNvSpPr txBox="1">
                <a:spLocks noChangeArrowheads="1"/>
              </p:cNvSpPr>
              <p:nvPr/>
            </p:nvSpPr>
            <p:spPr bwMode="auto">
              <a:xfrm>
                <a:off x="1056" y="2205"/>
                <a:ext cx="36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it-IT" sz="1800" b="1">
                    <a:solidFill>
                      <a:srgbClr val="FF0000"/>
                    </a:solidFill>
                    <a:latin typeface="Arial" charset="0"/>
                  </a:rPr>
                  <a:t>R1</a:t>
                </a:r>
                <a:endParaRPr lang="en-US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3090" name="Text Box 18"/>
              <p:cNvSpPr txBox="1">
                <a:spLocks noChangeArrowheads="1"/>
              </p:cNvSpPr>
              <p:nvPr/>
            </p:nvSpPr>
            <p:spPr bwMode="auto">
              <a:xfrm>
                <a:off x="1798" y="2205"/>
                <a:ext cx="36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it-IT" sz="1800" b="1">
                    <a:solidFill>
                      <a:srgbClr val="FF0000"/>
                    </a:solidFill>
                    <a:latin typeface="Arial" charset="0"/>
                  </a:rPr>
                  <a:t>R2</a:t>
                </a:r>
                <a:endParaRPr lang="en-US" sz="1800" b="1">
                  <a:solidFill>
                    <a:srgbClr val="FF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570413" y="3644900"/>
            <a:ext cx="4465637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>
                <a:solidFill>
                  <a:srgbClr val="008000"/>
                </a:solidFill>
                <a:cs typeface="Times New Roman" charset="0"/>
              </a:rPr>
              <a:t>R0: sensitive to m.i.p.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4572000" y="4611688"/>
            <a:ext cx="457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b="1" i="1">
                <a:solidFill>
                  <a:srgbClr val="008000"/>
                </a:solidFill>
                <a:cs typeface="Times New Roman" charset="0"/>
              </a:rPr>
              <a:t>R1: insensitive to m.i.p., sensitive to protons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4283075" y="5835650"/>
            <a:ext cx="49688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i="1">
                <a:solidFill>
                  <a:srgbClr val="008000"/>
                </a:solidFill>
                <a:cs typeface="Times New Roman" charset="0"/>
              </a:rPr>
              <a:t>R2: sensitive to He</a:t>
            </a:r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>
            <a:off x="0" y="4868863"/>
            <a:ext cx="755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93663" y="4422775"/>
            <a:ext cx="6619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sz="2800" baseline="30000"/>
              <a:t>12</a:t>
            </a:r>
            <a:r>
              <a:rPr lang="it-IT" sz="2800"/>
              <a:t>C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228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en-US" sz="3600" i="1">
                <a:solidFill>
                  <a:schemeClr val="accent2"/>
                </a:solidFill>
                <a:latin typeface="Times New Roman" charset="0"/>
                <a:cs typeface="Times New Roman" charset="0"/>
              </a:rPr>
              <a:t>Carbon exposure at HIMAC (NIRS-Chiba) </a:t>
            </a:r>
          </a:p>
        </p:txBody>
      </p:sp>
      <p:pic>
        <p:nvPicPr>
          <p:cNvPr id="53251" name="Picture 3" descr="IMG_1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4149725" cy="311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692150"/>
            <a:ext cx="42957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IMG_13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025" y="3913188"/>
            <a:ext cx="3867150" cy="290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Ran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3965575"/>
            <a:ext cx="33432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191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VERT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33400"/>
            <a:ext cx="8893176" cy="64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-161925"/>
            <a:ext cx="8229600" cy="1143000"/>
          </a:xfrm>
        </p:spPr>
        <p:txBody>
          <a:bodyPr/>
          <a:lstStyle/>
          <a:p>
            <a:r>
              <a:rPr lang="en-US" sz="3200" i="1">
                <a:solidFill>
                  <a:schemeClr val="accent2"/>
                </a:solidFill>
                <a:latin typeface="Times New Roman" charset="0"/>
              </a:rPr>
              <a:t>Vertex reconstruction</a:t>
            </a:r>
            <a:br>
              <a:rPr lang="en-US" sz="3200" i="1">
                <a:solidFill>
                  <a:schemeClr val="accent2"/>
                </a:solidFill>
                <a:latin typeface="Times New Roman" charset="0"/>
              </a:rPr>
            </a:br>
            <a:r>
              <a:rPr lang="en-US" sz="3200" i="1">
                <a:solidFill>
                  <a:schemeClr val="accent2"/>
                </a:solidFill>
                <a:latin typeface="Times New Roman" charset="0"/>
              </a:rPr>
              <a:t>More than 2000 vertices detected and analyzed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279650" y="4365625"/>
            <a:ext cx="420688" cy="5191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800" i="1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1447800" y="6019800"/>
            <a:ext cx="7315200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479925" y="6110288"/>
            <a:ext cx="719138" cy="427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200" i="1">
                <a:solidFill>
                  <a:schemeClr val="tx1"/>
                </a:solidFill>
              </a:rPr>
              <a:t>3 cm</a:t>
            </a:r>
          </a:p>
        </p:txBody>
      </p:sp>
      <p:pic>
        <p:nvPicPr>
          <p:cNvPr id="21514" name="Picture 10" descr="6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08050"/>
            <a:ext cx="2230438" cy="25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-52388" y="749300"/>
            <a:ext cx="246380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/>
              <a:t>i.p. of He tracks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4026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936625"/>
          </a:xfrm>
        </p:spPr>
        <p:txBody>
          <a:bodyPr/>
          <a:lstStyle/>
          <a:p>
            <a:r>
              <a:rPr lang="en-US" sz="4000">
                <a:solidFill>
                  <a:srgbClr val="FF0066"/>
                </a:solidFill>
                <a:latin typeface="Times New Roman" charset="0"/>
              </a:rPr>
              <a:t>Charge separation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61863" y="6278563"/>
            <a:ext cx="7937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G. De </a:t>
            </a:r>
            <a:r>
              <a:rPr lang="en-US" sz="24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Lellis</a:t>
            </a: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et al., Journal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of Instrumentation 2 (2007) P06004 </a:t>
            </a:r>
          </a:p>
        </p:txBody>
      </p:sp>
      <p:pic>
        <p:nvPicPr>
          <p:cNvPr id="28679" name="Picture 7" descr="ch1_sum_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908050"/>
            <a:ext cx="3919537" cy="531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ch2_sum_c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16025"/>
            <a:ext cx="4392613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50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1230"/>
            <a:ext cx="8229600" cy="568650"/>
          </a:xfrm>
        </p:spPr>
        <p:txBody>
          <a:bodyPr>
            <a:normAutofit fontScale="90000"/>
          </a:bodyPr>
          <a:lstStyle/>
          <a:p>
            <a:r>
              <a:rPr lang="en-GB" sz="36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Charge changing cross-section</a:t>
            </a:r>
            <a:endParaRPr lang="en-GB" sz="3600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rcRect t="-38987" b="-38987"/>
          <a:stretch>
            <a:fillRect/>
          </a:stretch>
        </p:blipFill>
        <p:spPr>
          <a:xfrm>
            <a:off x="4662038" y="4382812"/>
            <a:ext cx="4673351" cy="25701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337" y="652794"/>
            <a:ext cx="4684183" cy="444625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460" y="5167526"/>
            <a:ext cx="5150588" cy="48916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400" y="1102649"/>
            <a:ext cx="4940300" cy="3517900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1143000" y="603248"/>
            <a:ext cx="3164536" cy="486845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22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852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Times New Roman"/>
                <a:cs typeface="Times New Roman"/>
              </a:rPr>
              <a:t>Emulsions in FIRST:</a:t>
            </a:r>
            <a:br>
              <a:rPr lang="en-GB" dirty="0" smtClean="0">
                <a:latin typeface="Times New Roman"/>
                <a:cs typeface="Times New Roman"/>
              </a:rPr>
            </a:br>
            <a:r>
              <a:rPr lang="en-GB" dirty="0" smtClean="0">
                <a:latin typeface="Times New Roman"/>
                <a:cs typeface="Times New Roman"/>
              </a:rPr>
              <a:t>Schematic view</a:t>
            </a:r>
            <a:endParaRPr lang="en-GB" dirty="0">
              <a:latin typeface="Times New Roman"/>
              <a:cs typeface="Times New Roman"/>
            </a:endParaRPr>
          </a:p>
        </p:txBody>
      </p:sp>
      <p:pic>
        <p:nvPicPr>
          <p:cNvPr id="4" name="Segnaposto contenuto 3" descr="assy_rivelatori2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8" r="-7988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  <p:sp>
        <p:nvSpPr>
          <p:cNvPr id="5" name="CasellaDiTesto 4"/>
          <p:cNvSpPr txBox="1"/>
          <p:nvPr/>
        </p:nvSpPr>
        <p:spPr>
          <a:xfrm>
            <a:off x="6720417" y="5185843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Bricks</a:t>
            </a:r>
            <a:endParaRPr lang="it-IT" dirty="0"/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6487583" y="4360333"/>
            <a:ext cx="423334" cy="740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7112000" y="4360325"/>
            <a:ext cx="148167" cy="8149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53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Bricks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4" name="Segnaposto contenuto 3" descr="assy_sezione2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88" r="-7988"/>
          <a:stretch>
            <a:fillRect/>
          </a:stretch>
        </p:blipFill>
        <p:spPr/>
      </p:pic>
      <p:cxnSp>
        <p:nvCxnSpPr>
          <p:cNvPr id="6" name="Connettore 2 5"/>
          <p:cNvCxnSpPr>
            <a:stCxn id="2" idx="2"/>
          </p:cNvCxnSpPr>
          <p:nvPr/>
        </p:nvCxnSpPr>
        <p:spPr>
          <a:xfrm>
            <a:off x="4572000" y="1417638"/>
            <a:ext cx="857250" cy="2170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01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>
            <a:noAutofit/>
          </a:bodyPr>
          <a:lstStyle/>
          <a:p>
            <a:r>
              <a:rPr lang="en-GB" sz="3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Brick structure: 61 films and 55 lead plates</a:t>
            </a:r>
            <a:endParaRPr lang="en-GB" sz="3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02045" y="3263954"/>
            <a:ext cx="14605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3415145" y="1841500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419383" y="1951568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423621" y="2061636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427859" y="2171704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432097" y="2281772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436335" y="2391840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436334" y="2487090"/>
            <a:ext cx="2497667" cy="380993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3429989" y="2978146"/>
            <a:ext cx="2497667" cy="380993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3429990" y="2872313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423645" y="3352786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3417300" y="3833259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3423644" y="3458619"/>
            <a:ext cx="2497667" cy="380993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3417299" y="3939092"/>
            <a:ext cx="2497667" cy="380993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3421537" y="5403784"/>
            <a:ext cx="2497667" cy="380993"/>
          </a:xfrm>
          <a:prstGeom prst="rect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3421538" y="5784769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/>
          <p:cNvCxnSpPr/>
          <p:nvPr/>
        </p:nvCxnSpPr>
        <p:spPr>
          <a:xfrm>
            <a:off x="3542145" y="1090083"/>
            <a:ext cx="423333" cy="666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3838478" y="117475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Particles</a:t>
            </a:r>
            <a:r>
              <a:rPr lang="it-IT" dirty="0" smtClean="0"/>
              <a:t> </a:t>
            </a:r>
            <a:endParaRPr lang="it-IT" dirty="0"/>
          </a:p>
        </p:txBody>
      </p:sp>
      <p:cxnSp>
        <p:nvCxnSpPr>
          <p:cNvPr id="26" name="Connettore 1 25"/>
          <p:cNvCxnSpPr>
            <a:endCxn id="5" idx="1"/>
          </p:cNvCxnSpPr>
          <p:nvPr/>
        </p:nvCxnSpPr>
        <p:spPr>
          <a:xfrm flipV="1">
            <a:off x="1662545" y="1889125"/>
            <a:ext cx="1752600" cy="13748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1662545" y="4178354"/>
            <a:ext cx="1678517" cy="17016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7090827" y="1940988"/>
            <a:ext cx="196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3366FF"/>
                </a:solidFill>
                <a:latin typeface="Times New Roman"/>
                <a:cs typeface="Times New Roman"/>
              </a:rPr>
              <a:t>6 consecutive </a:t>
            </a:r>
            <a:r>
              <a:rPr lang="it-IT" dirty="0" err="1" smtClean="0">
                <a:solidFill>
                  <a:srgbClr val="3366FF"/>
                </a:solidFill>
                <a:latin typeface="Times New Roman"/>
                <a:cs typeface="Times New Roman"/>
              </a:rPr>
              <a:t>films</a:t>
            </a:r>
            <a:endParaRPr lang="it-IT" dirty="0">
              <a:solidFill>
                <a:srgbClr val="3366FF"/>
              </a:solidFill>
              <a:latin typeface="Times New Roman"/>
              <a:cs typeface="Times New Roman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5965731" y="1661589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61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5959386" y="221614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56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5931875" y="269661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55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5946696" y="316650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54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5961517" y="366814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53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5976338" y="4169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52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3421538" y="4324315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5906495" y="56133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/>
                <a:cs typeface="Times New Roman"/>
              </a:rPr>
              <a:t>1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3425776" y="5291606"/>
            <a:ext cx="2497667" cy="95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/>
          <p:cNvSpPr txBox="1"/>
          <p:nvPr/>
        </p:nvSpPr>
        <p:spPr>
          <a:xfrm>
            <a:off x="5910733" y="51095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Times New Roman"/>
                <a:cs typeface="Times New Roman"/>
              </a:rPr>
              <a:t>2</a:t>
            </a:r>
            <a:endParaRPr lang="it-IT" dirty="0">
              <a:latin typeface="Times New Roman"/>
              <a:cs typeface="Times New Roman"/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6505864" y="3486586"/>
            <a:ext cx="2736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8000"/>
                </a:solidFill>
                <a:latin typeface="Times New Roman"/>
                <a:cs typeface="Times New Roman"/>
              </a:rPr>
              <a:t>55</a:t>
            </a:r>
            <a:r>
              <a:rPr lang="en-GB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GB" dirty="0" smtClean="0">
                <a:solidFill>
                  <a:srgbClr val="008000"/>
                </a:solidFill>
                <a:latin typeface="Times New Roman"/>
                <a:cs typeface="Times New Roman"/>
              </a:rPr>
              <a:t>1mm thick lead plates</a:t>
            </a:r>
          </a:p>
          <a:p>
            <a:pPr algn="ctr"/>
            <a:r>
              <a:rPr lang="en-GB" dirty="0">
                <a:solidFill>
                  <a:srgbClr val="008000"/>
                </a:solidFill>
                <a:latin typeface="Times New Roman"/>
                <a:cs typeface="Times New Roman"/>
              </a:rPr>
              <a:t>i</a:t>
            </a:r>
            <a:r>
              <a:rPr lang="en-GB" dirty="0" smtClean="0">
                <a:solidFill>
                  <a:srgbClr val="008000"/>
                </a:solidFill>
                <a:latin typeface="Times New Roman"/>
                <a:cs typeface="Times New Roman"/>
              </a:rPr>
              <a:t>nterleaving emulsion films</a:t>
            </a:r>
            <a:endParaRPr lang="en-GB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cxnSp>
        <p:nvCxnSpPr>
          <p:cNvPr id="42" name="Connettore 2 41"/>
          <p:cNvCxnSpPr>
            <a:endCxn id="37" idx="0"/>
          </p:cNvCxnSpPr>
          <p:nvPr/>
        </p:nvCxnSpPr>
        <p:spPr>
          <a:xfrm flipH="1">
            <a:off x="6056536" y="4320085"/>
            <a:ext cx="1455140" cy="129322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2 43"/>
          <p:cNvCxnSpPr/>
          <p:nvPr/>
        </p:nvCxnSpPr>
        <p:spPr>
          <a:xfrm flipH="1" flipV="1">
            <a:off x="6210816" y="2696616"/>
            <a:ext cx="1072904" cy="65617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>
            <a:stCxn id="29" idx="1"/>
          </p:cNvCxnSpPr>
          <p:nvPr/>
        </p:nvCxnSpPr>
        <p:spPr>
          <a:xfrm flipH="1" flipV="1">
            <a:off x="6206577" y="2061636"/>
            <a:ext cx="884250" cy="640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012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smtClean="0">
                <a:solidFill>
                  <a:srgbClr val="000090"/>
                </a:solidFill>
                <a:latin typeface="Times New Roman"/>
                <a:cs typeface="Times New Roman"/>
              </a:rPr>
              <a:t>Track slopes expected in emulsion</a:t>
            </a:r>
            <a:endParaRPr lang="en-GB" sz="360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460750" y="3344333"/>
            <a:ext cx="14605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921250" y="3344333"/>
            <a:ext cx="1460500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3037422" y="1682751"/>
            <a:ext cx="137584" cy="32808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>
            <a:endCxn id="6" idx="1"/>
          </p:cNvCxnSpPr>
          <p:nvPr/>
        </p:nvCxnSpPr>
        <p:spPr>
          <a:xfrm>
            <a:off x="370417" y="1846792"/>
            <a:ext cx="2667005" cy="0"/>
          </a:xfrm>
          <a:prstGeom prst="line">
            <a:avLst/>
          </a:prstGeom>
          <a:ln w="127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677333" y="1418172"/>
            <a:ext cx="105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>
                <a:latin typeface="Times New Roman"/>
                <a:cs typeface="Times New Roman"/>
              </a:rPr>
              <a:t>beamline</a:t>
            </a:r>
            <a:endParaRPr lang="en-GB">
              <a:latin typeface="Times New Roman"/>
              <a:cs typeface="Times New Roman"/>
            </a:endParaRPr>
          </a:p>
        </p:txBody>
      </p:sp>
      <p:cxnSp>
        <p:nvCxnSpPr>
          <p:cNvPr id="15" name="Connettore 1 14"/>
          <p:cNvCxnSpPr>
            <a:stCxn id="6" idx="3"/>
          </p:cNvCxnSpPr>
          <p:nvPr/>
        </p:nvCxnSpPr>
        <p:spPr>
          <a:xfrm>
            <a:off x="3175006" y="1846792"/>
            <a:ext cx="2328327" cy="1867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>
            <a:off x="5513921" y="1745172"/>
            <a:ext cx="21167" cy="20013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rco 18"/>
          <p:cNvSpPr/>
          <p:nvPr/>
        </p:nvSpPr>
        <p:spPr>
          <a:xfrm rot="17718294">
            <a:off x="5090587" y="3312572"/>
            <a:ext cx="656167" cy="5080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2 20"/>
          <p:cNvCxnSpPr/>
          <p:nvPr/>
        </p:nvCxnSpPr>
        <p:spPr>
          <a:xfrm>
            <a:off x="2878667" y="1846792"/>
            <a:ext cx="10583" cy="14975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3460750" y="4572000"/>
            <a:ext cx="14605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1661615" y="2497667"/>
            <a:ext cx="1258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</a:t>
            </a:r>
            <a:r>
              <a:rPr lang="it-IT" dirty="0" smtClean="0"/>
              <a:t> ≈ 16.5 cm</a:t>
            </a:r>
            <a:endParaRPr lang="it-IT" dirty="0"/>
          </a:p>
        </p:txBody>
      </p:sp>
      <p:cxnSp>
        <p:nvCxnSpPr>
          <p:cNvPr id="26" name="Connettore 2 25"/>
          <p:cNvCxnSpPr/>
          <p:nvPr/>
        </p:nvCxnSpPr>
        <p:spPr>
          <a:xfrm>
            <a:off x="3175006" y="3344333"/>
            <a:ext cx="28574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3147473" y="285114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</a:t>
            </a:r>
          </a:p>
        </p:txBody>
      </p:sp>
      <p:sp>
        <p:nvSpPr>
          <p:cNvPr id="30" name="CasellaDiTesto 29"/>
          <p:cNvSpPr txBox="1"/>
          <p:nvPr/>
        </p:nvSpPr>
        <p:spPr>
          <a:xfrm flipH="1">
            <a:off x="5069401" y="2909331"/>
            <a:ext cx="423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α</a:t>
            </a:r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5355177" y="5111752"/>
            <a:ext cx="257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Times New Roman"/>
                <a:cs typeface="Times New Roman"/>
              </a:rPr>
              <a:t>brick 1</a:t>
            </a:r>
          </a:p>
          <a:p>
            <a:pPr algn="ctr"/>
            <a:r>
              <a:rPr lang="en-GB" dirty="0" smtClean="0">
                <a:latin typeface="Times New Roman"/>
                <a:cs typeface="Times New Roman"/>
              </a:rPr>
              <a:t>(</a:t>
            </a:r>
            <a:r>
              <a:rPr lang="en-GB" dirty="0" err="1" smtClean="0">
                <a:latin typeface="Times New Roman"/>
                <a:cs typeface="Times New Roman"/>
              </a:rPr>
              <a:t>b+l</a:t>
            </a:r>
            <a:r>
              <a:rPr lang="en-GB" dirty="0" smtClean="0">
                <a:latin typeface="Times New Roman"/>
                <a:cs typeface="Times New Roman"/>
              </a:rPr>
              <a:t>)/a ≤  </a:t>
            </a:r>
            <a:r>
              <a:rPr lang="en-GB" dirty="0" err="1" smtClean="0">
                <a:latin typeface="Times New Roman"/>
                <a:cs typeface="Times New Roman"/>
              </a:rPr>
              <a:t>tg</a:t>
            </a:r>
            <a:r>
              <a:rPr lang="en-GB" dirty="0" smtClean="0">
                <a:latin typeface="Times New Roman"/>
                <a:cs typeface="Times New Roman"/>
              </a:rPr>
              <a:t>(α) ≤ (b+2l)/a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2068102" y="5158322"/>
            <a:ext cx="2571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>
                <a:latin typeface="Times New Roman"/>
                <a:cs typeface="Times New Roman"/>
              </a:rPr>
              <a:t>brick 2</a:t>
            </a:r>
          </a:p>
          <a:p>
            <a:pPr algn="ctr"/>
            <a:r>
              <a:rPr lang="en-GB" smtClean="0">
                <a:latin typeface="Times New Roman"/>
                <a:cs typeface="Times New Roman"/>
              </a:rPr>
              <a:t>b/a ≤  tg(α) ≤ (b+l)/a</a:t>
            </a:r>
            <a:endParaRPr lang="en-GB">
              <a:latin typeface="Times New Roman"/>
              <a:cs typeface="Times New Roman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905000" y="5937250"/>
            <a:ext cx="476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Times New Roman"/>
                <a:cs typeface="Times New Roman"/>
              </a:rPr>
              <a:t>tg</a:t>
            </a:r>
            <a:r>
              <a:rPr lang="en-GB" dirty="0" smtClean="0">
                <a:latin typeface="Times New Roman"/>
                <a:cs typeface="Times New Roman"/>
              </a:rPr>
              <a:t>(α) &gt; 1 </a:t>
            </a:r>
            <a:r>
              <a:rPr lang="en-GB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GB" dirty="0" smtClean="0">
                <a:latin typeface="Times New Roman"/>
                <a:cs typeface="Times New Roman"/>
              </a:rPr>
              <a:t>α &gt; 45 degrees</a:t>
            </a:r>
          </a:p>
          <a:p>
            <a:r>
              <a:rPr lang="en-GB" dirty="0" smtClean="0">
                <a:latin typeface="Times New Roman"/>
                <a:cs typeface="Times New Roman"/>
              </a:rPr>
              <a:t>Typical values in high energy physics: </a:t>
            </a:r>
            <a:r>
              <a:rPr lang="en-GB" dirty="0" err="1" smtClean="0">
                <a:latin typeface="Times New Roman"/>
                <a:cs typeface="Times New Roman"/>
              </a:rPr>
              <a:t>tg</a:t>
            </a:r>
            <a:r>
              <a:rPr lang="en-GB" dirty="0" smtClean="0">
                <a:latin typeface="Times New Roman"/>
                <a:cs typeface="Times New Roman"/>
              </a:rPr>
              <a:t>(α) &lt; 0.6</a:t>
            </a:r>
            <a:endParaRPr lang="en-GB" dirty="0">
              <a:latin typeface="Times New Roman"/>
              <a:cs typeface="Times New Roman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3693600" y="4233340"/>
            <a:ext cx="106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 = 13 cm</a:t>
            </a:r>
            <a:endParaRPr lang="it-IT" dirty="0"/>
          </a:p>
        </p:txBody>
      </p:sp>
      <p:cxnSp>
        <p:nvCxnSpPr>
          <p:cNvPr id="38" name="Connettore 2 37"/>
          <p:cNvCxnSpPr/>
          <p:nvPr/>
        </p:nvCxnSpPr>
        <p:spPr>
          <a:xfrm flipV="1">
            <a:off x="2919629" y="4233340"/>
            <a:ext cx="773971" cy="783160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/>
          <p:nvPr/>
        </p:nvCxnSpPr>
        <p:spPr>
          <a:xfrm flipH="1" flipV="1">
            <a:off x="5788533" y="4106333"/>
            <a:ext cx="413300" cy="91016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/>
          <p:nvPr/>
        </p:nvCxnSpPr>
        <p:spPr>
          <a:xfrm>
            <a:off x="6773333" y="3344333"/>
            <a:ext cx="16298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/>
          <p:cNvCxnSpPr/>
          <p:nvPr/>
        </p:nvCxnSpPr>
        <p:spPr>
          <a:xfrm flipV="1">
            <a:off x="6747371" y="2719917"/>
            <a:ext cx="872627" cy="6244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 flipV="1">
            <a:off x="6747371" y="2010833"/>
            <a:ext cx="25962" cy="1333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8180917" y="3460753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X</a:t>
            </a:r>
            <a:endParaRPr lang="it-IT" dirty="0"/>
          </a:p>
        </p:txBody>
      </p:sp>
      <p:sp>
        <p:nvSpPr>
          <p:cNvPr id="49" name="CasellaDiTesto 48"/>
          <p:cNvSpPr txBox="1"/>
          <p:nvPr/>
        </p:nvSpPr>
        <p:spPr>
          <a:xfrm>
            <a:off x="7645422" y="2597185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Y</a:t>
            </a:r>
            <a:endParaRPr lang="it-IT" dirty="0"/>
          </a:p>
        </p:txBody>
      </p:sp>
      <p:sp>
        <p:nvSpPr>
          <p:cNvPr id="50" name="CasellaDiTesto 49"/>
          <p:cNvSpPr txBox="1"/>
          <p:nvPr/>
        </p:nvSpPr>
        <p:spPr>
          <a:xfrm>
            <a:off x="6834769" y="1733617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Z</a:t>
            </a:r>
            <a:endParaRPr lang="it-IT" dirty="0"/>
          </a:p>
        </p:txBody>
      </p:sp>
      <p:sp>
        <p:nvSpPr>
          <p:cNvPr id="52" name="CasellaDiTesto 51"/>
          <p:cNvSpPr txBox="1"/>
          <p:nvPr/>
        </p:nvSpPr>
        <p:spPr>
          <a:xfrm>
            <a:off x="7348490" y="440144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</a:t>
            </a:r>
            <a:r>
              <a:rPr lang="it-IT" dirty="0" smtClean="0"/>
              <a:t>g(</a:t>
            </a:r>
            <a:r>
              <a:rPr lang="en-GB" dirty="0" smtClean="0">
                <a:latin typeface="Times New Roman"/>
                <a:cs typeface="Times New Roman"/>
              </a:rPr>
              <a:t>α) = dx/</a:t>
            </a:r>
            <a:r>
              <a:rPr lang="en-GB" dirty="0" err="1" smtClean="0">
                <a:latin typeface="Times New Roman"/>
                <a:cs typeface="Times New Roman"/>
              </a:rPr>
              <a:t>dz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22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sz="3600" smtClean="0">
                <a:solidFill>
                  <a:srgbClr val="008000"/>
                </a:solidFill>
                <a:latin typeface="Times New Roman"/>
                <a:cs typeface="Times New Roman"/>
              </a:rPr>
              <a:t>Dedicated study on Large angle track detection</a:t>
            </a:r>
            <a:endParaRPr lang="en-GB" sz="360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Segnaposto contenuto 3" descr="efficiency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55" r="-11655"/>
          <a:stretch>
            <a:fillRect/>
          </a:stretch>
        </p:blipFill>
        <p:spPr/>
      </p:pic>
      <p:sp>
        <p:nvSpPr>
          <p:cNvPr id="5" name="CasellaDiTesto 4"/>
          <p:cNvSpPr txBox="1"/>
          <p:nvPr/>
        </p:nvSpPr>
        <p:spPr>
          <a:xfrm>
            <a:off x="6228184" y="6156012"/>
            <a:ext cx="101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</a:t>
            </a:r>
            <a:r>
              <a:rPr lang="it-IT" dirty="0" smtClean="0"/>
              <a:t>g(theta)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87624" y="2060848"/>
            <a:ext cx="324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ε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812360" y="4869160"/>
            <a:ext cx="1291264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72 </a:t>
            </a:r>
            <a:r>
              <a:rPr lang="it-IT" dirty="0" err="1" smtClean="0"/>
              <a:t>degrees</a:t>
            </a:r>
            <a:r>
              <a:rPr lang="it-IT" dirty="0" smtClean="0"/>
              <a:t>!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 flipH="1">
            <a:off x="7308304" y="5157192"/>
            <a:ext cx="432048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FCD5-1156-4229-AE73-F428931BB934}" type="slidenum">
              <a:rPr lang="en-US" smtClean="0"/>
              <a:pPr/>
              <a:t>19</a:t>
            </a:fld>
            <a:endParaRPr lang="en-US"/>
          </a:p>
        </p:txBody>
      </p:sp>
      <p:cxnSp>
        <p:nvCxnSpPr>
          <p:cNvPr id="13" name="Straight Connector 13"/>
          <p:cNvCxnSpPr/>
          <p:nvPr/>
        </p:nvCxnSpPr>
        <p:spPr>
          <a:xfrm flipV="1">
            <a:off x="3635896" y="2438400"/>
            <a:ext cx="0" cy="3505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9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116632"/>
            <a:ext cx="8229600" cy="922114"/>
          </a:xfrm>
        </p:spPr>
        <p:txBody>
          <a:bodyPr>
            <a:noAutofit/>
          </a:bodyPr>
          <a:lstStyle/>
          <a:p>
            <a:r>
              <a:rPr lang="en-US" sz="3600" dirty="0" smtClean="0"/>
              <a:t>Nuclear emulsion as  sensitive media for charged particles</a:t>
            </a:r>
            <a:endParaRPr lang="en-US" sz="3600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07504" y="2869455"/>
            <a:ext cx="5111750" cy="3871913"/>
            <a:chOff x="96" y="981"/>
            <a:chExt cx="3856" cy="2971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96" y="981"/>
              <a:ext cx="3856" cy="2971"/>
              <a:chOff x="1020" y="1026"/>
              <a:chExt cx="3856" cy="2971"/>
            </a:xfrm>
          </p:grpSpPr>
          <p:grpSp>
            <p:nvGrpSpPr>
              <p:cNvPr id="10" name="Group 6"/>
              <p:cNvGrpSpPr>
                <a:grpSpLocks/>
              </p:cNvGrpSpPr>
              <p:nvPr/>
            </p:nvGrpSpPr>
            <p:grpSpPr bwMode="auto">
              <a:xfrm>
                <a:off x="1020" y="1026"/>
                <a:ext cx="3856" cy="2922"/>
                <a:chOff x="1020" y="1026"/>
                <a:chExt cx="3856" cy="2922"/>
              </a:xfrm>
            </p:grpSpPr>
            <p:pic>
              <p:nvPicPr>
                <p:cNvPr id="12" name="Picture 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20" y="1026"/>
                  <a:ext cx="3856" cy="292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</p:pic>
            <p:grpSp>
              <p:nvGrpSpPr>
                <p:cNvPr id="13" name="Group 8"/>
                <p:cNvGrpSpPr>
                  <a:grpSpLocks/>
                </p:cNvGrpSpPr>
                <p:nvPr/>
              </p:nvGrpSpPr>
              <p:grpSpPr bwMode="auto">
                <a:xfrm>
                  <a:off x="2290" y="2947"/>
                  <a:ext cx="1316" cy="332"/>
                  <a:chOff x="2290" y="2947"/>
                  <a:chExt cx="1316" cy="332"/>
                </a:xfrm>
              </p:grpSpPr>
              <p:sp>
                <p:nvSpPr>
                  <p:cNvPr id="14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2290" y="2947"/>
                    <a:ext cx="1316" cy="0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5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78" y="2975"/>
                    <a:ext cx="1044" cy="3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2000" b="1" dirty="0">
                        <a:ea typeface="MS PGothic" pitchFamily="34" charset="-128"/>
                      </a:rPr>
                      <a:t>50 micron</a:t>
                    </a:r>
                  </a:p>
                </p:txBody>
              </p:sp>
            </p:grpSp>
          </p:grpSp>
          <p:sp>
            <p:nvSpPr>
              <p:cNvPr id="11" name="Text Box 11"/>
              <p:cNvSpPr txBox="1">
                <a:spLocks noChangeArrowheads="1"/>
              </p:cNvSpPr>
              <p:nvPr/>
            </p:nvSpPr>
            <p:spPr bwMode="auto">
              <a:xfrm>
                <a:off x="3288" y="3739"/>
                <a:ext cx="1520" cy="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600" b="1">
                    <a:ea typeface="MS PGothic" pitchFamily="34" charset="-128"/>
                  </a:rPr>
                  <a:t>Microscopic Image</a:t>
                </a:r>
              </a:p>
            </p:txBody>
          </p:sp>
        </p:grpSp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192" y="1525"/>
              <a:ext cx="3629" cy="628"/>
              <a:chOff x="1111" y="1525"/>
              <a:chExt cx="3629" cy="628"/>
            </a:xfrm>
          </p:grpSpPr>
          <p:sp>
            <p:nvSpPr>
              <p:cNvPr id="8" name="Text Box 13"/>
              <p:cNvSpPr txBox="1">
                <a:spLocks noChangeArrowheads="1"/>
              </p:cNvSpPr>
              <p:nvPr/>
            </p:nvSpPr>
            <p:spPr bwMode="auto">
              <a:xfrm>
                <a:off x="1483" y="1525"/>
                <a:ext cx="3252" cy="4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b="1" dirty="0">
                    <a:solidFill>
                      <a:srgbClr val="0000FF"/>
                    </a:solidFill>
                    <a:ea typeface="MS PGothic" pitchFamily="34" charset="-128"/>
                  </a:rPr>
                  <a:t>Recorded as silver grains </a:t>
                </a:r>
              </a:p>
              <a:p>
                <a:r>
                  <a:rPr lang="en-US" altLang="ja-JP" b="1" dirty="0">
                    <a:solidFill>
                      <a:srgbClr val="0000FF"/>
                    </a:solidFill>
                    <a:ea typeface="MS PGothic" pitchFamily="34" charset="-128"/>
                  </a:rPr>
                  <a:t>along the line particle passed through</a:t>
                </a:r>
              </a:p>
            </p:txBody>
          </p:sp>
          <p:sp>
            <p:nvSpPr>
              <p:cNvPr id="9" name="Line 14"/>
              <p:cNvSpPr>
                <a:spLocks noChangeShapeType="1"/>
              </p:cNvSpPr>
              <p:nvPr/>
            </p:nvSpPr>
            <p:spPr bwMode="auto">
              <a:xfrm flipV="1">
                <a:off x="1111" y="1972"/>
                <a:ext cx="3629" cy="181"/>
              </a:xfrm>
              <a:prstGeom prst="line">
                <a:avLst/>
              </a:prstGeom>
              <a:noFill/>
              <a:ln w="635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92" y="3407"/>
              <a:ext cx="2198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1">
                  <a:ea typeface="MS PGothic" pitchFamily="34" charset="-128"/>
                </a:rPr>
                <a:t>Resolution of 0.3 micron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7504" y="1412776"/>
            <a:ext cx="5819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After the passage of charged particles through the emulsion layer, a latent image is produced </a:t>
            </a:r>
          </a:p>
          <a:p>
            <a:r>
              <a:rPr lang="en-US" dirty="0" smtClean="0"/>
              <a:t>After a physical/chemical process known as development,  Ag grains become visible with an optical microscope  </a:t>
            </a:r>
            <a:endParaRPr lang="en-US" dirty="0"/>
          </a:p>
        </p:txBody>
      </p:sp>
      <p:pic>
        <p:nvPicPr>
          <p:cNvPr id="17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412776"/>
            <a:ext cx="1997075" cy="20367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5436096" y="3595539"/>
            <a:ext cx="3312368" cy="94840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800" b="1" dirty="0" err="1" smtClean="0">
                <a:solidFill>
                  <a:srgbClr val="002060"/>
                </a:solidFill>
                <a:latin typeface="Calibri" pitchFamily="34" charset="0"/>
              </a:rPr>
              <a:t>AgBr</a:t>
            </a:r>
            <a:r>
              <a:rPr lang="en-US" altLang="ja-JP" sz="1800" b="1" dirty="0" smtClean="0">
                <a:solidFill>
                  <a:srgbClr val="002060"/>
                </a:solidFill>
                <a:latin typeface="Calibri" pitchFamily="34" charset="0"/>
              </a:rPr>
              <a:t> crystal</a:t>
            </a:r>
            <a:r>
              <a:rPr lang="en-US" altLang="ja-JP" sz="1800" dirty="0" smtClean="0">
                <a:solidFill>
                  <a:srgbClr val="002060"/>
                </a:solidFill>
                <a:latin typeface="Calibri" pitchFamily="34" charset="0"/>
              </a:rPr>
              <a:t>, size  0.2 micron</a:t>
            </a:r>
          </a:p>
          <a:p>
            <a:pPr>
              <a:lnSpc>
                <a:spcPct val="93000"/>
              </a:lnSpc>
              <a:spcBef>
                <a:spcPts val="675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dirty="0" smtClean="0">
                <a:solidFill>
                  <a:srgbClr val="002060"/>
                </a:solidFill>
                <a:latin typeface="Calibri" pitchFamily="34" charset="0"/>
              </a:rPr>
              <a:t>Is the elementary detection element</a:t>
            </a:r>
            <a:endParaRPr lang="en-US" altLang="ja-JP" sz="1800" dirty="0">
              <a:solidFill>
                <a:srgbClr val="002060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228184" y="3356992"/>
            <a:ext cx="432048" cy="288032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395536" y="4653136"/>
            <a:ext cx="3480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  <a:ea typeface="MS PGothic" pitchFamily="34" charset="-128"/>
              </a:rPr>
              <a:t>30-40 grains/100 microns for MIP  </a:t>
            </a:r>
            <a:endParaRPr lang="en-US" altLang="ja-JP" b="1" dirty="0">
              <a:solidFill>
                <a:srgbClr val="0000FF"/>
              </a:solidFill>
              <a:ea typeface="MS PGothic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94494" y="5025950"/>
            <a:ext cx="3107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emulsions used for </a:t>
            </a:r>
          </a:p>
          <a:p>
            <a:r>
              <a:rPr lang="en-US" dirty="0" smtClean="0"/>
              <a:t>more than 100 years in Particle </a:t>
            </a:r>
          </a:p>
          <a:p>
            <a:r>
              <a:rPr lang="en-US" dirty="0" smtClean="0"/>
              <a:t>Physics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46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lot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4191000" cy="284217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572000" y="8382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Scanning of  4 emulsion films (slope ≤ 2)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 Tracks angular distribution  of films 61÷58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800600" y="3124200"/>
            <a:ext cx="403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Peak signal selection</a:t>
            </a:r>
            <a:endParaRPr 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065787" y="0"/>
            <a:ext cx="59375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953735"/>
                </a:solidFill>
                <a:latin typeface="Times New Roman"/>
                <a:cs typeface="Times New Roman"/>
              </a:rPr>
              <a:t>Brick 1: preliminary results</a:t>
            </a:r>
            <a:endParaRPr lang="en-US" sz="3200" dirty="0">
              <a:solidFill>
                <a:srgbClr val="953735"/>
              </a:solidFill>
              <a:latin typeface="Times New Roman"/>
              <a:cs typeface="Times New Roman"/>
            </a:endParaRPr>
          </a:p>
        </p:txBody>
      </p:sp>
      <p:pic>
        <p:nvPicPr>
          <p:cNvPr id="9" name="Immagine 8" descr="zoom_signal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3581400"/>
            <a:ext cx="4610100" cy="3126390"/>
          </a:xfrm>
          <a:prstGeom prst="rect">
            <a:avLst/>
          </a:prstGeom>
        </p:spPr>
      </p:pic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38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/>
                <a:cs typeface="Times New Roman"/>
              </a:rPr>
              <a:t>Scanning of brick 2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89617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953735"/>
                </a:solidFill>
                <a:latin typeface="Times New Roman"/>
                <a:cs typeface="Times New Roman"/>
              </a:rPr>
              <a:t>3 most upstream films</a:t>
            </a:r>
          </a:p>
          <a:p>
            <a:pPr>
              <a:buNone/>
            </a:pPr>
            <a:endParaRPr lang="en-US" dirty="0">
              <a:solidFill>
                <a:srgbClr val="953735"/>
              </a:solidFill>
              <a:latin typeface="Times New Roman"/>
              <a:cs typeface="Times New Roman"/>
            </a:endParaRPr>
          </a:p>
        </p:txBody>
      </p:sp>
      <p:pic>
        <p:nvPicPr>
          <p:cNvPr id="4" name="Immagine 3" descr="slopes_signa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352800"/>
            <a:ext cx="4800600" cy="325557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15000" y="38100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brick rotated by 180 degrees </a:t>
            </a:r>
            <a:r>
              <a:rPr lang="en-US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w.r.t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. the other one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616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307866" y="0"/>
            <a:ext cx="5274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953735"/>
                </a:solidFill>
                <a:latin typeface="Times New Roman"/>
                <a:cs typeface="Times New Roman"/>
              </a:rPr>
              <a:t>Brick 2: preliminary results</a:t>
            </a:r>
            <a:endParaRPr lang="en-US" sz="3600" dirty="0">
              <a:solidFill>
                <a:srgbClr val="953735"/>
              </a:solidFill>
              <a:latin typeface="Times New Roman"/>
              <a:cs typeface="Times New Roman"/>
            </a:endParaRPr>
          </a:p>
        </p:txBody>
      </p:sp>
      <p:pic>
        <p:nvPicPr>
          <p:cNvPr id="6" name="Immagine 5" descr="slopes_signal_invert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9873" y="571500"/>
            <a:ext cx="4438327" cy="3009900"/>
          </a:xfrm>
          <a:prstGeom prst="rect">
            <a:avLst/>
          </a:prstGeom>
        </p:spPr>
      </p:pic>
      <p:pic>
        <p:nvPicPr>
          <p:cNvPr id="8" name="Immagine 7" descr="peak_signal_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3448707"/>
            <a:ext cx="4914900" cy="3333093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79882" y="4810618"/>
            <a:ext cx="38964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274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trks</a:t>
            </a:r>
            <a:r>
              <a:rPr lang="en-US" dirty="0" smtClean="0">
                <a:latin typeface="Times New Roman"/>
                <a:cs typeface="Times New Roman"/>
              </a:rPr>
              <a:t>/cm</a:t>
            </a:r>
            <a:r>
              <a:rPr lang="en-US" baseline="30000" dirty="0" smtClean="0">
                <a:latin typeface="Times New Roman"/>
                <a:cs typeface="Times New Roman"/>
              </a:rPr>
              <a:t>2</a:t>
            </a:r>
            <a:r>
              <a:rPr lang="en-US" dirty="0" smtClean="0">
                <a:latin typeface="Times New Roman"/>
                <a:cs typeface="Times New Roman"/>
              </a:rPr>
              <a:t>  (</a:t>
            </a:r>
            <a:r>
              <a:rPr lang="en-US" dirty="0" err="1" smtClean="0">
                <a:latin typeface="Times New Roman"/>
                <a:cs typeface="Times New Roman"/>
              </a:rPr>
              <a:t>nseg</a:t>
            </a:r>
            <a:r>
              <a:rPr lang="en-US" dirty="0" smtClean="0">
                <a:latin typeface="Times New Roman"/>
                <a:cs typeface="Times New Roman"/>
              </a:rPr>
              <a:t>&gt;=2)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Contribution from cosmic-rays included</a:t>
            </a:r>
            <a:endParaRPr lang="it-IT" dirty="0">
              <a:latin typeface="Times New Roman"/>
              <a:cs typeface="Times New Roman"/>
            </a:endParaRPr>
          </a:p>
        </p:txBody>
      </p:sp>
      <p:cxnSp>
        <p:nvCxnSpPr>
          <p:cNvPr id="4" name="Connettore 2 3"/>
          <p:cNvCxnSpPr/>
          <p:nvPr/>
        </p:nvCxnSpPr>
        <p:spPr>
          <a:xfrm>
            <a:off x="4021667" y="5016500"/>
            <a:ext cx="1143000" cy="31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4572000" y="901698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Scanning of  3 emulsion films (slope ≤ 2)</a:t>
            </a:r>
          </a:p>
          <a:p>
            <a:endParaRPr lang="en-US" dirty="0" smtClean="0"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 Tracks angular distribution  of films 61÷59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90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osmics_TY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4927" y="986338"/>
            <a:ext cx="4849395" cy="3288671"/>
          </a:xfrm>
        </p:spPr>
      </p:pic>
      <p:pic>
        <p:nvPicPr>
          <p:cNvPr id="5" name="Immagine 4" descr="cosmics_TX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1941" y="3481915"/>
            <a:ext cx="4943959" cy="33528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12272" y="573637"/>
            <a:ext cx="392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Films transported from Gran </a:t>
            </a:r>
            <a:r>
              <a:rPr lang="en-US" sz="2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Sasso</a:t>
            </a: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to CERN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Brick assembled at CERN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Cosmic-ray integrated during the transportation of the brick from CERN to GSI and from GSI to Gran </a:t>
            </a:r>
            <a:r>
              <a:rPr lang="en-US" sz="2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Sasso</a:t>
            </a:r>
            <a:endParaRPr lang="en-US" sz="2000" dirty="0" smtClean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Brick disassembled and film developed at Gran </a:t>
            </a:r>
            <a:r>
              <a:rPr lang="en-US" sz="20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Sasso</a:t>
            </a:r>
            <a:endParaRPr lang="en-US" sz="2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338921" y="80438"/>
            <a:ext cx="6504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Cosmic-ray angular distribution</a:t>
            </a:r>
            <a:endParaRPr lang="en-US" sz="28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cxnSp>
        <p:nvCxnSpPr>
          <p:cNvPr id="3" name="Connettore 2 2"/>
          <p:cNvCxnSpPr/>
          <p:nvPr/>
        </p:nvCxnSpPr>
        <p:spPr>
          <a:xfrm flipH="1">
            <a:off x="3534833" y="1703917"/>
            <a:ext cx="1492250" cy="306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7598833" y="3132654"/>
            <a:ext cx="391586" cy="15875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36911" y="5281083"/>
            <a:ext cx="43524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Cosmic-rays taken with the films inside the </a:t>
            </a:r>
          </a:p>
          <a:p>
            <a:pPr algn="ctr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brick in the same geometrical configuration</a:t>
            </a:r>
          </a:p>
          <a:p>
            <a:pPr algn="ctr"/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as for the beam at GSI, with the brick rotated </a:t>
            </a:r>
          </a:p>
          <a:p>
            <a:pPr algn="ctr"/>
            <a:r>
              <a:rPr lang="en-GB" dirty="0">
                <a:solidFill>
                  <a:srgbClr val="000090"/>
                </a:solidFill>
                <a:latin typeface="Times New Roman"/>
                <a:cs typeface="Times New Roman"/>
              </a:rPr>
              <a:t>b</a:t>
            </a:r>
            <a:r>
              <a:rPr lang="en-GB" dirty="0" smtClean="0">
                <a:solidFill>
                  <a:srgbClr val="000090"/>
                </a:solidFill>
                <a:latin typeface="Times New Roman"/>
                <a:cs typeface="Times New Roman"/>
              </a:rPr>
              <a:t>y 90 degrees to minimize the flux 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83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6476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Conclusions</a:t>
            </a:r>
            <a:endParaRPr lang="en-GB" sz="36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>
                <a:solidFill>
                  <a:srgbClr val="008000"/>
                </a:solidFill>
                <a:latin typeface="Times New Roman"/>
                <a:cs typeface="Times New Roman"/>
              </a:rPr>
              <a:t>Scanning of very large angle tracks is now routinely done</a:t>
            </a:r>
          </a:p>
          <a:p>
            <a:r>
              <a:rPr lang="en-CA" dirty="0" smtClean="0">
                <a:solidFill>
                  <a:srgbClr val="008000"/>
                </a:solidFill>
                <a:latin typeface="Times New Roman"/>
                <a:cs typeface="Times New Roman"/>
              </a:rPr>
              <a:t>First look at the films exposed at GSI in Summer 2011</a:t>
            </a:r>
          </a:p>
          <a:p>
            <a:r>
              <a:rPr lang="en-CA" dirty="0" smtClean="0">
                <a:solidFill>
                  <a:srgbClr val="008000"/>
                </a:solidFill>
                <a:latin typeface="Times New Roman"/>
                <a:cs typeface="Times New Roman"/>
              </a:rPr>
              <a:t>To be done:</a:t>
            </a:r>
          </a:p>
          <a:p>
            <a:r>
              <a:rPr lang="en-CA" dirty="0" smtClean="0">
                <a:solidFill>
                  <a:srgbClr val="008000"/>
                </a:solidFill>
                <a:latin typeface="Times New Roman"/>
                <a:cs typeface="Times New Roman"/>
              </a:rPr>
              <a:t>Define tracks by the first 6 consecutive films</a:t>
            </a:r>
          </a:p>
          <a:p>
            <a:r>
              <a:rPr lang="en-CA" dirty="0" smtClean="0">
                <a:solidFill>
                  <a:srgbClr val="008000"/>
                </a:solidFill>
                <a:latin typeface="Times New Roman"/>
                <a:cs typeface="Times New Roman"/>
              </a:rPr>
              <a:t>Analysis of the films interleaved with lead to measure the properties of these tracks and try the particle identification (proton/alpha) </a:t>
            </a:r>
            <a:endParaRPr lang="en-CA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82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848" y="116632"/>
            <a:ext cx="8229600" cy="922114"/>
          </a:xfrm>
        </p:spPr>
        <p:txBody>
          <a:bodyPr>
            <a:noAutofit/>
          </a:bodyPr>
          <a:lstStyle/>
          <a:p>
            <a:r>
              <a:rPr lang="en-US" sz="3600" dirty="0" smtClean="0"/>
              <a:t>OPERA emulsions</a:t>
            </a:r>
            <a:endParaRPr lang="en-US" sz="3600" dirty="0"/>
          </a:p>
        </p:txBody>
      </p:sp>
      <p:grpSp>
        <p:nvGrpSpPr>
          <p:cNvPr id="29" name="Group 23"/>
          <p:cNvGrpSpPr>
            <a:grpSpLocks/>
          </p:cNvGrpSpPr>
          <p:nvPr/>
        </p:nvGrpSpPr>
        <p:grpSpPr bwMode="auto">
          <a:xfrm>
            <a:off x="152400" y="3569419"/>
            <a:ext cx="3267472" cy="2955925"/>
            <a:chOff x="285750" y="854075"/>
            <a:chExt cx="2928938" cy="2357438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5750" y="854075"/>
              <a:ext cx="2928938" cy="23574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2" name="Text Box 3"/>
            <p:cNvSpPr txBox="1">
              <a:spLocks noChangeArrowheads="1"/>
            </p:cNvSpPr>
            <p:nvPr/>
          </p:nvSpPr>
          <p:spPr bwMode="auto">
            <a:xfrm>
              <a:off x="642938" y="1765903"/>
              <a:ext cx="2100262" cy="230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>
                <a:lnSpc>
                  <a:spcPct val="93000"/>
                </a:lnSpc>
                <a:spcBef>
                  <a:spcPts val="913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US" altLang="ja-JP" sz="1400">
                  <a:solidFill>
                    <a:schemeClr val="bg1"/>
                  </a:solidFill>
                  <a:latin typeface="Calibri" pitchFamily="34" charset="0"/>
                </a:rPr>
                <a:t>Plastic Base (205 microns)</a:t>
              </a:r>
              <a:endParaRPr lang="ja-JP" altLang="en-GB" sz="140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3" name="Text Box 3"/>
            <p:cNvSpPr txBox="1">
              <a:spLocks noChangeArrowheads="1"/>
            </p:cNvSpPr>
            <p:nvPr/>
          </p:nvSpPr>
          <p:spPr bwMode="auto">
            <a:xfrm>
              <a:off x="587906" y="2866482"/>
              <a:ext cx="2571750" cy="230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42452" rIns="81639" bIns="42452">
              <a:spAutoFit/>
            </a:bodyPr>
            <a:lstStyle/>
            <a:p>
              <a:pPr>
                <a:lnSpc>
                  <a:spcPct val="93000"/>
                </a:lnSpc>
                <a:spcBef>
                  <a:spcPts val="913"/>
                </a:spcBef>
                <a:tabLst>
                  <a:tab pos="0" algn="l"/>
                  <a:tab pos="160338" algn="l"/>
                  <a:tab pos="323850" algn="l"/>
                  <a:tab pos="485775" algn="l"/>
                  <a:tab pos="649288" algn="l"/>
                  <a:tab pos="811213" algn="l"/>
                  <a:tab pos="974725" algn="l"/>
                  <a:tab pos="1136650" algn="l"/>
                  <a:tab pos="1300163" algn="l"/>
                  <a:tab pos="1462088" algn="l"/>
                  <a:tab pos="1625600" algn="l"/>
                  <a:tab pos="1787525" algn="l"/>
                  <a:tab pos="1951038" algn="l"/>
                  <a:tab pos="2112963" algn="l"/>
                  <a:tab pos="2276475" algn="l"/>
                  <a:tab pos="2438400" algn="l"/>
                  <a:tab pos="2601913" algn="l"/>
                  <a:tab pos="2763838" algn="l"/>
                  <a:tab pos="2927350" algn="l"/>
                  <a:tab pos="3089275" algn="l"/>
                  <a:tab pos="3252788" algn="l"/>
                </a:tabLst>
              </a:pPr>
              <a:r>
                <a:rPr lang="en-US" altLang="ja-JP" sz="1400" dirty="0">
                  <a:latin typeface="Calibri" pitchFamily="34" charset="0"/>
                </a:rPr>
                <a:t>Emulsion Layer</a:t>
              </a:r>
              <a:endParaRPr lang="ja-JP" altLang="en-GB" sz="1400">
                <a:latin typeface="Calibri" pitchFamily="34" charset="0"/>
              </a:endParaRPr>
            </a:p>
          </p:txBody>
        </p:sp>
      </p:grp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395536" y="3645024"/>
            <a:ext cx="3303587" cy="288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2452" rIns="81639" bIns="42452">
            <a:spAutoFit/>
          </a:bodyPr>
          <a:lstStyle/>
          <a:p>
            <a:pPr>
              <a:lnSpc>
                <a:spcPct val="93000"/>
              </a:lnSpc>
              <a:spcBef>
                <a:spcPts val="913"/>
              </a:spcBef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</a:pPr>
            <a:r>
              <a:rPr lang="en-US" altLang="ja-JP" sz="1400" dirty="0">
                <a:latin typeface="Calibri" pitchFamily="34" charset="0"/>
              </a:rPr>
              <a:t>Emulsion Layer (</a:t>
            </a:r>
            <a:r>
              <a:rPr lang="en-US" altLang="ja-JP" sz="1400" dirty="0" smtClean="0">
                <a:latin typeface="Calibri" pitchFamily="34" charset="0"/>
              </a:rPr>
              <a:t>45 </a:t>
            </a:r>
            <a:r>
              <a:rPr lang="en-US" altLang="ja-JP" sz="1400" dirty="0">
                <a:latin typeface="Calibri" pitchFamily="34" charset="0"/>
              </a:rPr>
              <a:t>microns)</a:t>
            </a:r>
            <a:endParaRPr lang="ja-JP" altLang="en-GB" sz="1400"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9512" y="1120676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 industrial emulsions from </a:t>
            </a:r>
            <a:r>
              <a:rPr lang="en-US" dirty="0" err="1" smtClean="0"/>
              <a:t>FujiFilm</a:t>
            </a:r>
            <a:endParaRPr lang="en-US" dirty="0" smtClean="0"/>
          </a:p>
          <a:p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The </a:t>
            </a:r>
            <a:r>
              <a:rPr lang="en-US" dirty="0" err="1" smtClean="0"/>
              <a:t>AgBr</a:t>
            </a:r>
            <a:r>
              <a:rPr lang="en-US" dirty="0" smtClean="0"/>
              <a:t> density in the OPERA emulsions is higher in respect to the commercial films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Special R&amp;D for OPERA: the double pouring procedure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123728" y="3284984"/>
            <a:ext cx="1008112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123728" y="3284984"/>
            <a:ext cx="93610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491880" y="4301097"/>
            <a:ext cx="5616624" cy="2368263"/>
            <a:chOff x="138051" y="4419578"/>
            <a:chExt cx="5576949" cy="2438224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 flipV="1">
              <a:off x="228600" y="6556375"/>
              <a:ext cx="2590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stealth" w="lg" len="lg"/>
              <a:tailEnd type="stealth" w="lg" len="lg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>
              <a:off x="914400" y="6550025"/>
              <a:ext cx="11625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/>
                <a:t>150 microns</a:t>
              </a:r>
            </a:p>
          </p:txBody>
        </p:sp>
        <p:sp>
          <p:nvSpPr>
            <p:cNvPr id="18" name="Line 9"/>
            <p:cNvSpPr>
              <a:spLocks noChangeShapeType="1"/>
            </p:cNvSpPr>
            <p:nvPr/>
          </p:nvSpPr>
          <p:spPr bwMode="auto">
            <a:xfrm>
              <a:off x="2819400" y="5334000"/>
              <a:ext cx="304800" cy="0"/>
            </a:xfrm>
            <a:prstGeom prst="line">
              <a:avLst/>
            </a:prstGeom>
            <a:noFill/>
            <a:ln w="412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  <p:pic>
          <p:nvPicPr>
            <p:cNvPr id="20" name="Picture 4" descr="C:\Users\ariga\Desktop\OPERA WEEK\Picture1.png"/>
            <p:cNvPicPr>
              <a:picLocks noChangeAspect="1" noChangeArrowheads="1"/>
            </p:cNvPicPr>
            <p:nvPr/>
          </p:nvPicPr>
          <p:blipFill>
            <a:blip r:embed="rId3" cstate="print"/>
            <a:srcRect r="3494"/>
            <a:stretch>
              <a:fillRect/>
            </a:stretch>
          </p:blipFill>
          <p:spPr bwMode="auto">
            <a:xfrm>
              <a:off x="138051" y="4427515"/>
              <a:ext cx="2609850" cy="2049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  <p:pic>
          <p:nvPicPr>
            <p:cNvPr id="22" name="Picture 5" descr="C:\Users\ariga\Desktop\OPERA WEEK\Picture2.png"/>
            <p:cNvPicPr>
              <a:picLocks noChangeAspect="1" noChangeArrowheads="1"/>
            </p:cNvPicPr>
            <p:nvPr/>
          </p:nvPicPr>
          <p:blipFill>
            <a:blip r:embed="rId4" cstate="print"/>
            <a:srcRect r="4199"/>
            <a:stretch>
              <a:fillRect/>
            </a:stretch>
          </p:blipFill>
          <p:spPr bwMode="auto">
            <a:xfrm>
              <a:off x="3124200" y="4419578"/>
              <a:ext cx="2590800" cy="2049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9"/>
                </a:srgbClr>
              </a:outerShdw>
            </a:effectLst>
          </p:spPr>
        </p:pic>
      </p:grpSp>
      <p:sp>
        <p:nvSpPr>
          <p:cNvPr id="24" name="TextBox 23"/>
          <p:cNvSpPr txBox="1"/>
          <p:nvPr/>
        </p:nvSpPr>
        <p:spPr>
          <a:xfrm>
            <a:off x="4355976" y="1314634"/>
            <a:ext cx="44654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Emulsions are continuously sensitive detector</a:t>
            </a:r>
          </a:p>
          <a:p>
            <a:r>
              <a:rPr lang="en-US" dirty="0" smtClean="0"/>
              <a:t>ALL charged particle: cosmic rays, </a:t>
            </a:r>
          </a:p>
          <a:p>
            <a:r>
              <a:rPr lang="en-US" dirty="0" smtClean="0"/>
              <a:t>natural radioactivity etc recorded as a </a:t>
            </a:r>
          </a:p>
          <a:p>
            <a:r>
              <a:rPr lang="en-US" dirty="0" smtClean="0"/>
              <a:t>latent images. They can be partially </a:t>
            </a:r>
          </a:p>
          <a:p>
            <a:r>
              <a:rPr lang="en-US" dirty="0" smtClean="0"/>
              <a:t>erased by </a:t>
            </a:r>
            <a:r>
              <a:rPr lang="en-US" dirty="0"/>
              <a:t>a</a:t>
            </a:r>
            <a:r>
              <a:rPr lang="en-US" dirty="0" smtClean="0"/>
              <a:t> “refreshing” procedure </a:t>
            </a:r>
          </a:p>
          <a:p>
            <a:r>
              <a:rPr lang="en-US" dirty="0" smtClean="0"/>
              <a:t>applied just before the detector assembling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707904" y="3645024"/>
            <a:ext cx="211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refreshing</a:t>
            </a:r>
          </a:p>
          <a:p>
            <a:r>
              <a:rPr lang="en-US" dirty="0" smtClean="0"/>
              <a:t>&gt;30 tracks/mm^2 </a:t>
            </a:r>
            <a:r>
              <a:rPr lang="en-US" dirty="0" err="1" smtClean="0"/>
              <a:t>bg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562223" y="3645024"/>
            <a:ext cx="1997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refreshing</a:t>
            </a:r>
          </a:p>
          <a:p>
            <a:r>
              <a:rPr lang="en-US" dirty="0" smtClean="0"/>
              <a:t>~1 tracks/mm^2 </a:t>
            </a:r>
            <a:r>
              <a:rPr lang="en-US" dirty="0" err="1" smtClean="0"/>
              <a:t>bg</a:t>
            </a:r>
            <a:endParaRPr lang="en-US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57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0" y="663575"/>
            <a:ext cx="4038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CH" b="1">
                <a:solidFill>
                  <a:srgbClr val="000000"/>
                </a:solidFill>
              </a:rPr>
              <a:t>EU: ESS </a:t>
            </a:r>
            <a:r>
              <a:rPr lang="de-CH">
                <a:solidFill>
                  <a:srgbClr val="000000"/>
                </a:solidFill>
              </a:rPr>
              <a:t>(European Scanning System)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4260850" y="676275"/>
            <a:ext cx="460375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de-CH" b="1">
                <a:solidFill>
                  <a:srgbClr val="000000"/>
                </a:solidFill>
              </a:rPr>
              <a:t>Japan: SUTS </a:t>
            </a:r>
            <a:r>
              <a:rPr lang="de-CH">
                <a:solidFill>
                  <a:srgbClr val="000000"/>
                </a:solidFill>
              </a:rPr>
              <a:t>(Super Ultra Track Selector)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7513" y="1038225"/>
            <a:ext cx="5119687" cy="3309938"/>
            <a:chOff x="3116" y="1655"/>
            <a:chExt cx="3225" cy="2085"/>
          </a:xfrm>
        </p:grpSpPr>
        <p:pic>
          <p:nvPicPr>
            <p:cNvPr id="68615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16" y="1655"/>
              <a:ext cx="2607" cy="204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4887" y="2530"/>
              <a:ext cx="1454" cy="1211"/>
              <a:chOff x="4887" y="2530"/>
              <a:chExt cx="1454" cy="1211"/>
            </a:xfrm>
          </p:grpSpPr>
          <p:pic>
            <p:nvPicPr>
              <p:cNvPr id="68617" name="Picture 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87" y="2667"/>
                <a:ext cx="1455" cy="1075"/>
              </a:xfrm>
              <a:prstGeom prst="rect">
                <a:avLst/>
              </a:prstGeom>
              <a:noFill/>
              <a:ln w="38160">
                <a:solidFill>
                  <a:srgbClr val="FF00FF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68618" name="AutoShape 10"/>
              <p:cNvSpPr>
                <a:spLocks noChangeArrowheads="1"/>
              </p:cNvSpPr>
              <p:nvPr/>
            </p:nvSpPr>
            <p:spPr bwMode="auto">
              <a:xfrm rot="5400000">
                <a:off x="5001" y="2519"/>
                <a:ext cx="282" cy="305"/>
              </a:xfrm>
              <a:custGeom>
                <a:avLst/>
                <a:gdLst>
                  <a:gd name="G0" fmla="+- 15100 0 0"/>
                  <a:gd name="G1" fmla="+- 2900 0 0"/>
                  <a:gd name="G2" fmla="+- 12158 0 2900"/>
                  <a:gd name="G3" fmla="+- G2 0 2900"/>
                  <a:gd name="G4" fmla="*/ G3 32768 32059"/>
                  <a:gd name="G5" fmla="*/ G4 1 2"/>
                  <a:gd name="G6" fmla="+- 21600 0 15100"/>
                  <a:gd name="G7" fmla="*/ G6 2900 6079"/>
                  <a:gd name="G8" fmla="+- G7 15100 0"/>
                  <a:gd name="T0" fmla="*/ 15100 w 21600"/>
                  <a:gd name="T1" fmla="*/ 0 h 21600"/>
                  <a:gd name="T2" fmla="*/ 15100 w 21600"/>
                  <a:gd name="T3" fmla="*/ 12158 h 21600"/>
                  <a:gd name="T4" fmla="*/ 3250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00" y="0"/>
                    </a:lnTo>
                    <a:lnTo>
                      <a:pt x="15100" y="2900"/>
                    </a:lnTo>
                    <a:lnTo>
                      <a:pt x="12427" y="2900"/>
                    </a:lnTo>
                    <a:cubicBezTo>
                      <a:pt x="5564" y="2900"/>
                      <a:pt x="0" y="7045"/>
                      <a:pt x="0" y="12158"/>
                    </a:cubicBezTo>
                    <a:lnTo>
                      <a:pt x="0" y="21600"/>
                    </a:lnTo>
                    <a:lnTo>
                      <a:pt x="6499" y="21600"/>
                    </a:lnTo>
                    <a:lnTo>
                      <a:pt x="6499" y="12158"/>
                    </a:lnTo>
                    <a:cubicBezTo>
                      <a:pt x="6499" y="10556"/>
                      <a:pt x="9153" y="9258"/>
                      <a:pt x="12427" y="9258"/>
                    </a:cubicBezTo>
                    <a:lnTo>
                      <a:pt x="15100" y="9258"/>
                    </a:lnTo>
                    <a:lnTo>
                      <a:pt x="15100" y="12158"/>
                    </a:lnTo>
                    <a:close/>
                  </a:path>
                </a:pathLst>
              </a:custGeom>
              <a:solidFill>
                <a:srgbClr val="FF00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38" y="1074738"/>
            <a:ext cx="3941762" cy="3276600"/>
          </a:xfrm>
          <a:prstGeom prst="rect">
            <a:avLst/>
          </a:prstGeom>
          <a:noFill/>
          <a:ln w="38160">
            <a:solidFill>
              <a:srgbClr val="CC9900"/>
            </a:solidFill>
            <a:miter lim="800000"/>
            <a:headEnd/>
            <a:tailEnd/>
          </a:ln>
          <a:effectLst/>
        </p:spPr>
      </p:pic>
      <p:sp>
        <p:nvSpPr>
          <p:cNvPr id="6862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4994275" y="4343400"/>
            <a:ext cx="3705225" cy="1304925"/>
          </a:xfrm>
          <a:ln/>
        </p:spPr>
        <p:txBody>
          <a:bodyPr lIns="0" tIns="2520" rIns="0" bIns="0"/>
          <a:lstStyle/>
          <a:p>
            <a:pPr defTabSz="449263"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800" b="1">
                <a:solidFill>
                  <a:srgbClr val="000000"/>
                </a:solidFill>
                <a:latin typeface="Garamond" pitchFamily="18" charset="0"/>
              </a:rPr>
              <a:t>•</a:t>
            </a:r>
            <a:r>
              <a:rPr lang="en-US" sz="1800" b="1">
                <a:latin typeface="Garamond" pitchFamily="18" charset="0"/>
              </a:rPr>
              <a:t>  Scanning speed/system: 75cm</a:t>
            </a:r>
            <a:r>
              <a:rPr lang="en-US" sz="1800" b="1" baseline="30000">
                <a:latin typeface="Garamond" pitchFamily="18" charset="0"/>
              </a:rPr>
              <a:t>2</a:t>
            </a:r>
            <a:r>
              <a:rPr lang="en-US" sz="1800" b="1">
                <a:latin typeface="Garamond" pitchFamily="18" charset="0"/>
              </a:rPr>
              <a:t>/h</a:t>
            </a:r>
          </a:p>
          <a:p>
            <a:pPr defTabSz="449263"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800" b="1">
                <a:solidFill>
                  <a:srgbClr val="000000"/>
                </a:solidFill>
                <a:latin typeface="Garamond" pitchFamily="18" charset="0"/>
              </a:rPr>
              <a:t>•</a:t>
            </a:r>
            <a:r>
              <a:rPr lang="en-US" sz="1800" b="1">
                <a:latin typeface="Garamond" pitchFamily="18" charset="0"/>
              </a:rPr>
              <a:t>  High speed CCD camera (3 kHz),</a:t>
            </a:r>
            <a:br>
              <a:rPr lang="en-US" sz="1800" b="1">
                <a:latin typeface="Garamond" pitchFamily="18" charset="0"/>
              </a:rPr>
            </a:br>
            <a:r>
              <a:rPr lang="en-US" sz="1800" b="1">
                <a:latin typeface="Garamond" pitchFamily="18" charset="0"/>
              </a:rPr>
              <a:t>Piezo-controlled objective lens</a:t>
            </a:r>
          </a:p>
          <a:p>
            <a:pPr defTabSz="449263"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1800" b="1">
                <a:solidFill>
                  <a:srgbClr val="000000"/>
                </a:solidFill>
                <a:latin typeface="Garamond" pitchFamily="18" charset="0"/>
              </a:rPr>
              <a:t>• </a:t>
            </a:r>
            <a:r>
              <a:rPr lang="en-US" sz="1800" b="1">
                <a:latin typeface="Garamond" pitchFamily="18" charset="0"/>
              </a:rPr>
              <a:t> FPGA Hard-coded algorithms</a:t>
            </a:r>
          </a:p>
        </p:txBody>
      </p:sp>
      <p:sp>
        <p:nvSpPr>
          <p:cNvPr id="68621" name="Rectangle 13"/>
          <p:cNvSpPr>
            <a:spLocks noChangeArrowheads="1"/>
          </p:cNvSpPr>
          <p:nvPr/>
        </p:nvSpPr>
        <p:spPr bwMode="auto">
          <a:xfrm>
            <a:off x="327025" y="4356100"/>
            <a:ext cx="3584575" cy="1298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520" rIns="0" bIns="0"/>
          <a:lstStyle/>
          <a:p>
            <a:pPr marL="342900" indent="-342900" defTabSz="449263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b="1">
                <a:solidFill>
                  <a:srgbClr val="000000"/>
                </a:solidFill>
                <a:latin typeface="Garamond" pitchFamily="18" charset="0"/>
              </a:rPr>
              <a:t>•  Scanning speed/system: 20cm</a:t>
            </a:r>
            <a:r>
              <a:rPr lang="en-US" b="1" baseline="30000">
                <a:solidFill>
                  <a:srgbClr val="000000"/>
                </a:solidFill>
                <a:latin typeface="Garamond" pitchFamily="18" charset="0"/>
              </a:rPr>
              <a:t>2</a:t>
            </a:r>
            <a:r>
              <a:rPr lang="en-US" b="1">
                <a:solidFill>
                  <a:srgbClr val="000000"/>
                </a:solidFill>
                <a:latin typeface="Garamond" pitchFamily="18" charset="0"/>
              </a:rPr>
              <a:t>/h</a:t>
            </a:r>
            <a:r>
              <a:rPr lang="de-CH">
                <a:solidFill>
                  <a:srgbClr val="000000"/>
                </a:solidFill>
                <a:latin typeface="Garamond" pitchFamily="18" charset="0"/>
              </a:rPr>
              <a:t> </a:t>
            </a:r>
          </a:p>
          <a:p>
            <a:pPr marL="342900" indent="-342900" defTabSz="449263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b="1">
                <a:solidFill>
                  <a:srgbClr val="000000"/>
                </a:solidFill>
                <a:latin typeface="Garamond" pitchFamily="18" charset="0"/>
              </a:rPr>
              <a:t>•</a:t>
            </a:r>
            <a:r>
              <a:rPr lang="de-CH" b="1">
                <a:solidFill>
                  <a:srgbClr val="000000"/>
                </a:solidFill>
                <a:latin typeface="Garamond" pitchFamily="18" charset="0"/>
              </a:rPr>
              <a:t>  Customized commercial optics</a:t>
            </a:r>
            <a:br>
              <a:rPr lang="de-CH" b="1">
                <a:solidFill>
                  <a:srgbClr val="000000"/>
                </a:solidFill>
                <a:latin typeface="Garamond" pitchFamily="18" charset="0"/>
              </a:rPr>
            </a:br>
            <a:r>
              <a:rPr lang="de-CH" b="1">
                <a:solidFill>
                  <a:srgbClr val="000000"/>
                </a:solidFill>
                <a:latin typeface="Garamond" pitchFamily="18" charset="0"/>
              </a:rPr>
              <a:t>and mechanics</a:t>
            </a:r>
          </a:p>
          <a:p>
            <a:pPr marL="342900" indent="-342900" defTabSz="449263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b="1">
                <a:solidFill>
                  <a:srgbClr val="000000"/>
                </a:solidFill>
                <a:latin typeface="Garamond" pitchFamily="18" charset="0"/>
              </a:rPr>
              <a:t>•</a:t>
            </a:r>
            <a:r>
              <a:rPr lang="de-CH" b="1">
                <a:solidFill>
                  <a:srgbClr val="000000"/>
                </a:solidFill>
                <a:latin typeface="Garamond" pitchFamily="18" charset="0"/>
              </a:rPr>
              <a:t>  Asynchronous DAQ software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1020763" y="11113"/>
            <a:ext cx="7086600" cy="661987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lIns="90000" tIns="46800" rIns="90000" bIns="46800">
            <a:spAutoFit/>
          </a:bodyPr>
          <a:lstStyle/>
          <a:p>
            <a:pPr marL="342900" indent="-342900" algn="ctr" defTabSz="449263">
              <a:lnSpc>
                <a:spcPct val="101000"/>
              </a:lnSpc>
              <a:buClr>
                <a:srgbClr val="FFFFFF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/>
              <a:t>Emulsion Scanning Stations</a:t>
            </a:r>
          </a:p>
        </p:txBody>
      </p:sp>
      <p:sp>
        <p:nvSpPr>
          <p:cNvPr id="68624" name="Rectangle 16"/>
          <p:cNvSpPr>
            <a:spLocks noChangeArrowheads="1"/>
          </p:cNvSpPr>
          <p:nvPr/>
        </p:nvSpPr>
        <p:spPr bwMode="auto">
          <a:xfrm>
            <a:off x="2755900" y="5626100"/>
            <a:ext cx="3403600" cy="1143000"/>
          </a:xfrm>
          <a:prstGeom prst="rect">
            <a:avLst/>
          </a:prstGeom>
          <a:solidFill>
            <a:srgbClr val="1A02CA"/>
          </a:solidFill>
          <a:ln w="9525">
            <a:noFill/>
            <a:round/>
            <a:headEnd/>
            <a:tailEnd/>
          </a:ln>
          <a:effectLst/>
        </p:spPr>
        <p:txBody>
          <a:bodyPr lIns="0" tIns="2520" rIns="0" bIns="0"/>
          <a:lstStyle/>
          <a:p>
            <a:pPr marL="342900" indent="-342900" algn="ctr" defTabSz="449263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600" b="1" u="sng">
                <a:solidFill>
                  <a:schemeClr val="bg1"/>
                </a:solidFill>
                <a:latin typeface="Garamond" pitchFamily="18" charset="0"/>
              </a:rPr>
              <a:t>Both systems demonstrate:</a:t>
            </a:r>
          </a:p>
          <a:p>
            <a:pPr marL="342900" indent="-342900" defTabSz="449263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600" b="1">
                <a:solidFill>
                  <a:schemeClr val="bg1"/>
                </a:solidFill>
                <a:latin typeface="Garamond" pitchFamily="18" charset="0"/>
              </a:rPr>
              <a:t>•  ~0.3 </a:t>
            </a:r>
            <a:r>
              <a:rPr lang="en-US" sz="1600" b="1">
                <a:solidFill>
                  <a:schemeClr val="bg1"/>
                </a:solidFill>
                <a:latin typeface="Garamond" pitchFamily="18" charset="0"/>
                <a:sym typeface="Symbol" pitchFamily="18" charset="2"/>
              </a:rPr>
              <a:t></a:t>
            </a:r>
            <a:r>
              <a:rPr lang="en-US" sz="1600" b="1">
                <a:solidFill>
                  <a:schemeClr val="bg1"/>
                </a:solidFill>
                <a:latin typeface="Garamond" pitchFamily="18" charset="0"/>
              </a:rPr>
              <a:t>m spatial resolution</a:t>
            </a:r>
          </a:p>
          <a:p>
            <a:pPr marL="342900" indent="-342900" defTabSz="449263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600" b="1">
                <a:solidFill>
                  <a:schemeClr val="bg1"/>
                </a:solidFill>
                <a:latin typeface="Garamond" pitchFamily="18" charset="0"/>
              </a:rPr>
              <a:t>•  ~2 mrad angular resolution</a:t>
            </a:r>
          </a:p>
          <a:p>
            <a:pPr marL="342900" indent="-342900" defTabSz="449263">
              <a:spcBef>
                <a:spcPct val="2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en-US" sz="1600" b="1">
                <a:solidFill>
                  <a:schemeClr val="bg1"/>
                </a:solidFill>
                <a:latin typeface="Garamond" pitchFamily="18" charset="0"/>
              </a:rPr>
              <a:t>•  ~95% base track detection efficiency</a:t>
            </a:r>
            <a:endParaRPr lang="de-CH" sz="1600" b="1">
              <a:solidFill>
                <a:schemeClr val="bg1"/>
              </a:solidFill>
              <a:latin typeface="Garamond" pitchFamily="18" charset="0"/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64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152400" y="2325266"/>
            <a:ext cx="218281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CMOS camera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1280×1024 pixel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256 gray levels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376 frames/sec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(Mikrotron MC1310)</a:t>
            </a:r>
            <a:endParaRPr lang="en-GB" sz="1800">
              <a:solidFill>
                <a:srgbClr val="000066"/>
              </a:solidFill>
              <a:latin typeface="Trebuchet MS" pitchFamily="34" charset="0"/>
            </a:endParaRPr>
          </a:p>
        </p:txBody>
      </p:sp>
      <p:pic>
        <p:nvPicPr>
          <p:cNvPr id="5" name="Picture 33" descr="ES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818728"/>
            <a:ext cx="6380163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35"/>
          <p:cNvSpPr>
            <a:spLocks noChangeShapeType="1"/>
          </p:cNvSpPr>
          <p:nvPr/>
        </p:nvSpPr>
        <p:spPr bwMode="auto">
          <a:xfrm flipV="1">
            <a:off x="1981200" y="2037928"/>
            <a:ext cx="30480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Rectangle 36"/>
          <p:cNvSpPr>
            <a:spLocks noChangeArrowheads="1"/>
          </p:cNvSpPr>
          <p:nvPr/>
        </p:nvSpPr>
        <p:spPr bwMode="auto">
          <a:xfrm>
            <a:off x="152400" y="4825578"/>
            <a:ext cx="18430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XY stage (Micos)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0.1 μm nominal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precision</a:t>
            </a:r>
            <a:endParaRPr lang="en-GB" sz="1800">
              <a:solidFill>
                <a:srgbClr val="000066"/>
              </a:solidFill>
              <a:latin typeface="Trebuchet MS" pitchFamily="34" charset="0"/>
            </a:endParaRPr>
          </a:p>
        </p:txBody>
      </p:sp>
      <p:sp>
        <p:nvSpPr>
          <p:cNvPr id="8" name="Line 37"/>
          <p:cNvSpPr>
            <a:spLocks noChangeShapeType="1"/>
          </p:cNvSpPr>
          <p:nvPr/>
        </p:nvSpPr>
        <p:spPr bwMode="auto">
          <a:xfrm flipV="1">
            <a:off x="1981200" y="3561928"/>
            <a:ext cx="22860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152400" y="3957216"/>
            <a:ext cx="1692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Emulsion Plate</a:t>
            </a:r>
            <a:endParaRPr lang="en-GB" sz="1800">
              <a:solidFill>
                <a:srgbClr val="000066"/>
              </a:solidFill>
              <a:latin typeface="Trebuchet MS" pitchFamily="34" charset="0"/>
            </a:endParaRPr>
          </a:p>
        </p:txBody>
      </p:sp>
      <p:sp>
        <p:nvSpPr>
          <p:cNvPr id="10" name="Line 39"/>
          <p:cNvSpPr>
            <a:spLocks noChangeShapeType="1"/>
          </p:cNvSpPr>
          <p:nvPr/>
        </p:nvSpPr>
        <p:spPr bwMode="auto">
          <a:xfrm flipV="1">
            <a:off x="1828800" y="3333328"/>
            <a:ext cx="28194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Rectangle 41"/>
          <p:cNvSpPr>
            <a:spLocks noChangeArrowheads="1"/>
          </p:cNvSpPr>
          <p:nvPr/>
        </p:nvSpPr>
        <p:spPr bwMode="auto">
          <a:xfrm>
            <a:off x="152400" y="1275928"/>
            <a:ext cx="189547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Z stage (Micos)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0.05 μm nominal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precision</a:t>
            </a:r>
            <a:endParaRPr lang="en-GB" sz="1800">
              <a:solidFill>
                <a:srgbClr val="000066"/>
              </a:solidFill>
              <a:latin typeface="Trebuchet MS" pitchFamily="34" charset="0"/>
            </a:endParaRPr>
          </a:p>
        </p:txBody>
      </p:sp>
      <p:sp>
        <p:nvSpPr>
          <p:cNvPr id="12" name="Line 42"/>
          <p:cNvSpPr>
            <a:spLocks noChangeShapeType="1"/>
          </p:cNvSpPr>
          <p:nvPr/>
        </p:nvSpPr>
        <p:spPr bwMode="auto">
          <a:xfrm flipV="1">
            <a:off x="1905000" y="1580728"/>
            <a:ext cx="3657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1089025" y="5739978"/>
            <a:ext cx="51927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Illumination system, objective (Oil 50× NA 0.85) 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and optical tube (Nikon)</a:t>
            </a:r>
            <a:endParaRPr lang="en-GB" sz="1800">
              <a:solidFill>
                <a:srgbClr val="000066"/>
              </a:solidFill>
              <a:latin typeface="Trebuchet MS" pitchFamily="34" charset="0"/>
            </a:endParaRPr>
          </a:p>
        </p:txBody>
      </p:sp>
      <p:sp>
        <p:nvSpPr>
          <p:cNvPr id="14" name="Line 44"/>
          <p:cNvSpPr>
            <a:spLocks noChangeShapeType="1"/>
          </p:cNvSpPr>
          <p:nvPr/>
        </p:nvSpPr>
        <p:spPr bwMode="auto">
          <a:xfrm flipH="1" flipV="1">
            <a:off x="5410200" y="3180928"/>
            <a:ext cx="533400" cy="2590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3098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49F48-219A-4AF9-9B5E-E48771A1A6A3}" type="slidenum">
              <a:rPr lang="en-US" altLang="ja-JP"/>
              <a:pPr/>
              <a:t>6</a:t>
            </a:fld>
            <a:endParaRPr lang="en-US" altLang="ja-JP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 cstate="print"/>
          <a:srcRect r="12317"/>
          <a:stretch>
            <a:fillRect/>
          </a:stretch>
        </p:blipFill>
        <p:spPr bwMode="auto">
          <a:xfrm>
            <a:off x="1389063" y="549275"/>
            <a:ext cx="5997575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838200" y="4648200"/>
            <a:ext cx="2519363" cy="730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ja-JP" sz="1400" b="1">
                <a:solidFill>
                  <a:srgbClr val="747100"/>
                </a:solidFill>
              </a:rPr>
              <a:t>16 Tomographic Images taken through 44-micron Emulsion Layer</a:t>
            </a:r>
          </a:p>
        </p:txBody>
      </p:sp>
      <p:sp>
        <p:nvSpPr>
          <p:cNvPr id="160772" name="Text Box 4"/>
          <p:cNvSpPr txBox="1">
            <a:spLocks noChangeArrowheads="1"/>
          </p:cNvSpPr>
          <p:nvPr/>
        </p:nvSpPr>
        <p:spPr bwMode="auto">
          <a:xfrm>
            <a:off x="2174875" y="6140450"/>
            <a:ext cx="1933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en-GB" altLang="ja-JP" b="1">
                <a:solidFill>
                  <a:srgbClr val="FF0000"/>
                </a:solidFill>
              </a:rPr>
              <a:t>Movable stage</a:t>
            </a:r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971800" y="60325"/>
            <a:ext cx="361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Principle of scanning emulsion</a:t>
            </a: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6613525" y="11113"/>
            <a:ext cx="145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(European)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290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C836174-CBA1-41D3-810A-CD6AF689FF6D}" type="slidenum">
              <a:rPr lang="en-US"/>
              <a:pPr/>
              <a:t>7</a:t>
            </a:fld>
            <a:endParaRPr lang="en-US"/>
          </a:p>
        </p:txBody>
      </p:sp>
      <p:pic>
        <p:nvPicPr>
          <p:cNvPr id="29718" name="Picture 22" descr="b093746_interaction_800x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838200" y="609600"/>
            <a:ext cx="5638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/>
              <a:t>What the microscope CCD sees in one film..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365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Data (images) processing and motion control flow in the ESS</a:t>
            </a:r>
            <a:endParaRPr lang="en-US" sz="2800" dirty="0"/>
          </a:p>
        </p:txBody>
      </p: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1565721" y="1124744"/>
            <a:ext cx="7467600" cy="2057400"/>
            <a:chOff x="48" y="2688"/>
            <a:chExt cx="4704" cy="1296"/>
          </a:xfrm>
        </p:grpSpPr>
        <p:sp>
          <p:nvSpPr>
            <p:cNvPr id="5" name="Rectangle 61"/>
            <p:cNvSpPr>
              <a:spLocks noChangeArrowheads="1"/>
            </p:cNvSpPr>
            <p:nvPr/>
          </p:nvSpPr>
          <p:spPr bwMode="auto">
            <a:xfrm>
              <a:off x="48" y="2688"/>
              <a:ext cx="4704" cy="1296"/>
            </a:xfrm>
            <a:prstGeom prst="rect">
              <a:avLst/>
            </a:prstGeom>
            <a:gradFill rotWithShape="0">
              <a:gsLst>
                <a:gs pos="0">
                  <a:srgbClr val="009999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8"/>
            <p:cNvSpPr>
              <a:spLocks noChangeArrowheads="1"/>
            </p:cNvSpPr>
            <p:nvPr/>
          </p:nvSpPr>
          <p:spPr bwMode="auto">
            <a:xfrm>
              <a:off x="2016" y="2832"/>
              <a:ext cx="1296" cy="336"/>
            </a:xfrm>
            <a:prstGeom prst="wedgeEllipseCallout">
              <a:avLst>
                <a:gd name="adj1" fmla="val -67903"/>
                <a:gd name="adj2" fmla="val 5356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280×365μm</a:t>
              </a:r>
              <a:r>
                <a:rPr lang="it-IT" sz="1600" baseline="30000">
                  <a:solidFill>
                    <a:srgbClr val="000066"/>
                  </a:solidFill>
                  <a:latin typeface="Trebuchet MS" pitchFamily="34" charset="0"/>
                </a:rPr>
                <a:t>2</a:t>
              </a:r>
              <a:endParaRPr lang="en-GB" sz="1600" baseline="300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7" name="Rectangle 38"/>
            <p:cNvSpPr>
              <a:spLocks noChangeArrowheads="1"/>
            </p:cNvSpPr>
            <p:nvPr/>
          </p:nvSpPr>
          <p:spPr bwMode="auto">
            <a:xfrm>
              <a:off x="96" y="2751"/>
              <a:ext cx="1737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it-IT" sz="1600">
                  <a:solidFill>
                    <a:schemeClr val="bg1"/>
                  </a:solidFill>
                  <a:latin typeface="Trebuchet MS" pitchFamily="34" charset="0"/>
                </a:rPr>
                <a:t>Tomographic sequences</a:t>
              </a:r>
              <a:br>
                <a:rPr lang="it-IT" sz="1600">
                  <a:solidFill>
                    <a:schemeClr val="bg1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chemeClr val="bg1"/>
                  </a:solidFill>
                  <a:latin typeface="Trebuchet MS" pitchFamily="34" charset="0"/>
                </a:rPr>
                <a:t>Z axis moving, 2D images</a:t>
              </a:r>
              <a:br>
                <a:rPr lang="it-IT" sz="1600">
                  <a:solidFill>
                    <a:schemeClr val="bg1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chemeClr val="bg1"/>
                  </a:solidFill>
                  <a:latin typeface="Trebuchet MS" pitchFamily="34" charset="0"/>
                </a:rPr>
                <a:t>spanning emulsion thickness</a:t>
              </a:r>
              <a:endParaRPr lang="en-GB" sz="160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  <p:sp>
          <p:nvSpPr>
            <p:cNvPr id="8" name="AutoShape 39" descr="Newsprint"/>
            <p:cNvSpPr>
              <a:spLocks noChangeArrowheads="1"/>
            </p:cNvSpPr>
            <p:nvPr/>
          </p:nvSpPr>
          <p:spPr bwMode="auto">
            <a:xfrm>
              <a:off x="288" y="3696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40" descr="Newsprint"/>
            <p:cNvSpPr>
              <a:spLocks noChangeArrowheads="1"/>
            </p:cNvSpPr>
            <p:nvPr/>
          </p:nvSpPr>
          <p:spPr bwMode="auto">
            <a:xfrm>
              <a:off x="288" y="3600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41" descr="Newsprint"/>
            <p:cNvSpPr>
              <a:spLocks noChangeArrowheads="1"/>
            </p:cNvSpPr>
            <p:nvPr/>
          </p:nvSpPr>
          <p:spPr bwMode="auto">
            <a:xfrm>
              <a:off x="288" y="3504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42" descr="Newsprint"/>
            <p:cNvSpPr>
              <a:spLocks noChangeArrowheads="1"/>
            </p:cNvSpPr>
            <p:nvPr/>
          </p:nvSpPr>
          <p:spPr bwMode="auto">
            <a:xfrm>
              <a:off x="288" y="3408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AutoShape 43" descr="Newsprint"/>
            <p:cNvSpPr>
              <a:spLocks noChangeArrowheads="1"/>
            </p:cNvSpPr>
            <p:nvPr/>
          </p:nvSpPr>
          <p:spPr bwMode="auto">
            <a:xfrm>
              <a:off x="288" y="3312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44"/>
            <p:cNvSpPr>
              <a:spLocks noChangeShapeType="1"/>
            </p:cNvSpPr>
            <p:nvPr/>
          </p:nvSpPr>
          <p:spPr bwMode="auto">
            <a:xfrm>
              <a:off x="1248" y="33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46"/>
            <p:cNvSpPr>
              <a:spLocks noChangeArrowheads="1"/>
            </p:cNvSpPr>
            <p:nvPr/>
          </p:nvSpPr>
          <p:spPr bwMode="auto">
            <a:xfrm>
              <a:off x="1488" y="3600"/>
              <a:ext cx="2064" cy="288"/>
            </a:xfrm>
            <a:prstGeom prst="rightArrow">
              <a:avLst>
                <a:gd name="adj1" fmla="val 50000"/>
                <a:gd name="adj2" fmla="val 530035"/>
              </a:avLst>
            </a:prstGeom>
            <a:gradFill rotWithShape="0">
              <a:gsLst>
                <a:gs pos="0">
                  <a:srgbClr val="66CCFF"/>
                </a:gs>
                <a:gs pos="100000">
                  <a:srgbClr val="3333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Rectangle 47"/>
            <p:cNvSpPr>
              <a:spLocks noChangeArrowheads="1"/>
            </p:cNvSpPr>
            <p:nvPr/>
          </p:nvSpPr>
          <p:spPr bwMode="auto">
            <a:xfrm>
              <a:off x="1416" y="3624"/>
              <a:ext cx="141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Move XYZ to next view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16" name="AutoShape 48"/>
            <p:cNvSpPr>
              <a:spLocks noChangeArrowheads="1"/>
            </p:cNvSpPr>
            <p:nvPr/>
          </p:nvSpPr>
          <p:spPr bwMode="auto">
            <a:xfrm>
              <a:off x="1488" y="3216"/>
              <a:ext cx="2064" cy="336"/>
            </a:xfrm>
            <a:prstGeom prst="rightArrow">
              <a:avLst>
                <a:gd name="adj1" fmla="val 50000"/>
                <a:gd name="adj2" fmla="val 454315"/>
              </a:avLst>
            </a:prstGeom>
            <a:gradFill rotWithShape="0">
              <a:gsLst>
                <a:gs pos="0">
                  <a:srgbClr val="66CCFF"/>
                </a:gs>
                <a:gs pos="100000">
                  <a:srgbClr val="3333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49"/>
            <p:cNvSpPr>
              <a:spLocks noChangeArrowheads="1"/>
            </p:cNvSpPr>
            <p:nvPr/>
          </p:nvSpPr>
          <p:spPr bwMode="auto">
            <a:xfrm>
              <a:off x="1710" y="3279"/>
              <a:ext cx="11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Process/save data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18" name="AutoShape 50" descr="Newsprint"/>
            <p:cNvSpPr>
              <a:spLocks noChangeArrowheads="1"/>
            </p:cNvSpPr>
            <p:nvPr/>
          </p:nvSpPr>
          <p:spPr bwMode="auto">
            <a:xfrm>
              <a:off x="3600" y="3696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51" descr="Newsprint"/>
            <p:cNvSpPr>
              <a:spLocks noChangeArrowheads="1"/>
            </p:cNvSpPr>
            <p:nvPr/>
          </p:nvSpPr>
          <p:spPr bwMode="auto">
            <a:xfrm>
              <a:off x="3600" y="3600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52" descr="Newsprint"/>
            <p:cNvSpPr>
              <a:spLocks noChangeArrowheads="1"/>
            </p:cNvSpPr>
            <p:nvPr/>
          </p:nvSpPr>
          <p:spPr bwMode="auto">
            <a:xfrm>
              <a:off x="3600" y="3504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53" descr="Newsprint"/>
            <p:cNvSpPr>
              <a:spLocks noChangeArrowheads="1"/>
            </p:cNvSpPr>
            <p:nvPr/>
          </p:nvSpPr>
          <p:spPr bwMode="auto">
            <a:xfrm>
              <a:off x="3600" y="3408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AutoShape 54" descr="Newsprint"/>
            <p:cNvSpPr>
              <a:spLocks noChangeArrowheads="1"/>
            </p:cNvSpPr>
            <p:nvPr/>
          </p:nvSpPr>
          <p:spPr bwMode="auto">
            <a:xfrm>
              <a:off x="3600" y="3312"/>
              <a:ext cx="1104" cy="240"/>
            </a:xfrm>
            <a:prstGeom prst="parallelogram">
              <a:avLst>
                <a:gd name="adj" fmla="val 115000"/>
              </a:avLst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55"/>
            <p:cNvSpPr>
              <a:spLocks noChangeShapeType="1"/>
            </p:cNvSpPr>
            <p:nvPr/>
          </p:nvSpPr>
          <p:spPr bwMode="auto">
            <a:xfrm>
              <a:off x="4560" y="33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56"/>
            <p:cNvSpPr>
              <a:spLocks noChangeArrowheads="1"/>
            </p:cNvSpPr>
            <p:nvPr/>
          </p:nvSpPr>
          <p:spPr bwMode="auto">
            <a:xfrm>
              <a:off x="3436" y="2856"/>
              <a:ext cx="1230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it-IT" sz="1600">
                  <a:solidFill>
                    <a:schemeClr val="bg1"/>
                  </a:solidFill>
                  <a:latin typeface="Trebuchet MS" pitchFamily="34" charset="0"/>
                </a:rPr>
                <a:t>Next field of view,</a:t>
              </a:r>
              <a:br>
                <a:rPr lang="it-IT" sz="1600">
                  <a:solidFill>
                    <a:schemeClr val="bg1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chemeClr val="bg1"/>
                  </a:solidFill>
                  <a:latin typeface="Trebuchet MS" pitchFamily="34" charset="0"/>
                </a:rPr>
                <a:t>Z at top, new cycle</a:t>
              </a:r>
              <a:endParaRPr lang="en-GB" sz="1600">
                <a:solidFill>
                  <a:schemeClr val="bg1"/>
                </a:solidFill>
                <a:latin typeface="Trebuchet MS" pitchFamily="34" charset="0"/>
              </a:endParaRPr>
            </a:p>
          </p:txBody>
        </p:sp>
      </p:grp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121096" y="1977232"/>
            <a:ext cx="12112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DAQ cycle</a:t>
            </a:r>
            <a:br>
              <a:rPr lang="it-IT" sz="1800">
                <a:solidFill>
                  <a:srgbClr val="000066"/>
                </a:solidFill>
                <a:latin typeface="Trebuchet MS" pitchFamily="34" charset="0"/>
              </a:rPr>
            </a:br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(185 ms)</a:t>
            </a:r>
            <a:endParaRPr lang="en-GB" sz="1800">
              <a:solidFill>
                <a:srgbClr val="000066"/>
              </a:solidFill>
              <a:latin typeface="Trebuchet MS" pitchFamily="34" charset="0"/>
            </a:endParaRPr>
          </a:p>
        </p:txBody>
      </p:sp>
      <p:grpSp>
        <p:nvGrpSpPr>
          <p:cNvPr id="26" name="Group 60"/>
          <p:cNvGrpSpPr>
            <a:grpSpLocks/>
          </p:cNvGrpSpPr>
          <p:nvPr/>
        </p:nvGrpSpPr>
        <p:grpSpPr bwMode="auto">
          <a:xfrm>
            <a:off x="121096" y="3486944"/>
            <a:ext cx="8915400" cy="2627313"/>
            <a:chOff x="96" y="768"/>
            <a:chExt cx="5616" cy="1871"/>
          </a:xfrm>
        </p:grpSpPr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96" y="768"/>
              <a:ext cx="5616" cy="180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CC99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2"/>
            <p:cNvSpPr>
              <a:spLocks noChangeArrowheads="1"/>
            </p:cNvSpPr>
            <p:nvPr/>
          </p:nvSpPr>
          <p:spPr bwMode="auto">
            <a:xfrm>
              <a:off x="144" y="786"/>
              <a:ext cx="960" cy="462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Camera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29" name="AutoShape 23"/>
            <p:cNvSpPr>
              <a:spLocks noChangeArrowheads="1"/>
            </p:cNvSpPr>
            <p:nvPr/>
          </p:nvSpPr>
          <p:spPr bwMode="auto">
            <a:xfrm>
              <a:off x="1165" y="870"/>
              <a:ext cx="384" cy="294"/>
            </a:xfrm>
            <a:prstGeom prst="rightArrow">
              <a:avLst>
                <a:gd name="adj1" fmla="val 50000"/>
                <a:gd name="adj2" fmla="val 96599"/>
              </a:avLst>
            </a:prstGeom>
            <a:gradFill rotWithShape="0">
              <a:gsLst>
                <a:gs pos="0">
                  <a:srgbClr val="66CCFF"/>
                </a:gs>
                <a:gs pos="100000">
                  <a:srgbClr val="3333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826" y="1222"/>
              <a:ext cx="1044" cy="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2D Images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(peak 452 MB/s,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avg. 97 MB/s)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31" name="AutoShape 26"/>
            <p:cNvSpPr>
              <a:spLocks noChangeArrowheads="1"/>
            </p:cNvSpPr>
            <p:nvPr/>
          </p:nvSpPr>
          <p:spPr bwMode="auto">
            <a:xfrm>
              <a:off x="1680" y="786"/>
              <a:ext cx="1392" cy="420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it-IT" sz="1600" dirty="0" smtClean="0">
                  <a:solidFill>
                    <a:srgbClr val="000066"/>
                  </a:solidFill>
                  <a:latin typeface="Trebuchet MS" pitchFamily="34" charset="0"/>
                </a:rPr>
                <a:t>Image Processor board</a:t>
              </a:r>
              <a:r>
                <a:rPr lang="it-IT" sz="1600" dirty="0">
                  <a:solidFill>
                    <a:srgbClr val="000066"/>
                  </a:solidFill>
                  <a:latin typeface="Trebuchet MS" pitchFamily="34" charset="0"/>
                </a:rPr>
                <a:t/>
              </a:r>
              <a:br>
                <a:rPr lang="it-IT" sz="1600" dirty="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 dirty="0">
                  <a:solidFill>
                    <a:srgbClr val="000066"/>
                  </a:solidFill>
                  <a:latin typeface="Trebuchet MS" pitchFamily="34" charset="0"/>
                </a:rPr>
                <a:t>(Matrox Odyssey)</a:t>
              </a:r>
              <a:endParaRPr lang="en-GB" sz="1600" dirty="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>
              <a:off x="3218" y="870"/>
              <a:ext cx="384" cy="294"/>
            </a:xfrm>
            <a:prstGeom prst="rightArrow">
              <a:avLst>
                <a:gd name="adj1" fmla="val 50000"/>
                <a:gd name="adj2" fmla="val 96599"/>
              </a:avLst>
            </a:prstGeom>
            <a:gradFill rotWithShape="0">
              <a:gsLst>
                <a:gs pos="0">
                  <a:srgbClr val="66CCFF"/>
                </a:gs>
                <a:gs pos="100000">
                  <a:srgbClr val="3333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Rectangle 28"/>
            <p:cNvSpPr>
              <a:spLocks noChangeArrowheads="1"/>
            </p:cNvSpPr>
            <p:nvPr/>
          </p:nvSpPr>
          <p:spPr bwMode="auto">
            <a:xfrm>
              <a:off x="3060" y="1222"/>
              <a:ext cx="696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Binarized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2D Images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34" name="AutoShape 29"/>
            <p:cNvSpPr>
              <a:spLocks noChangeArrowheads="1"/>
            </p:cNvSpPr>
            <p:nvPr/>
          </p:nvSpPr>
          <p:spPr bwMode="auto">
            <a:xfrm>
              <a:off x="3792" y="786"/>
              <a:ext cx="1008" cy="1765"/>
            </a:xfrm>
            <a:prstGeom prst="octagon">
              <a:avLst>
                <a:gd name="adj" fmla="val 8912"/>
              </a:avLst>
            </a:prstGeom>
            <a:solidFill>
              <a:srgbClr val="CC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Host PC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(Dual Pentium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Workstation)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Running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WinXP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35" name="AutoShape 30"/>
            <p:cNvSpPr>
              <a:spLocks noChangeArrowheads="1"/>
            </p:cNvSpPr>
            <p:nvPr/>
          </p:nvSpPr>
          <p:spPr bwMode="auto">
            <a:xfrm>
              <a:off x="4848" y="1500"/>
              <a:ext cx="720" cy="294"/>
            </a:xfrm>
            <a:prstGeom prst="rightArrow">
              <a:avLst>
                <a:gd name="adj1" fmla="val 50000"/>
                <a:gd name="adj2" fmla="val 181122"/>
              </a:avLst>
            </a:prstGeom>
            <a:gradFill rotWithShape="0">
              <a:gsLst>
                <a:gs pos="0">
                  <a:srgbClr val="66CCFF"/>
                </a:gs>
                <a:gs pos="100000">
                  <a:srgbClr val="3333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4798" y="1836"/>
              <a:ext cx="789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3D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microtracks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37" name="AutoShape 32"/>
            <p:cNvSpPr>
              <a:spLocks noChangeArrowheads="1"/>
            </p:cNvSpPr>
            <p:nvPr/>
          </p:nvSpPr>
          <p:spPr bwMode="auto">
            <a:xfrm flipH="1">
              <a:off x="3216" y="1963"/>
              <a:ext cx="384" cy="294"/>
            </a:xfrm>
            <a:prstGeom prst="rightArrow">
              <a:avLst>
                <a:gd name="adj1" fmla="val 50000"/>
                <a:gd name="adj2" fmla="val 96599"/>
              </a:avLst>
            </a:prstGeom>
            <a:gradFill rotWithShape="0">
              <a:gsLst>
                <a:gs pos="0">
                  <a:srgbClr val="66CCFF"/>
                </a:gs>
                <a:gs pos="100000">
                  <a:srgbClr val="3333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3033" y="2225"/>
              <a:ext cx="756" cy="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XYZ Motion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Commands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39" name="AutoShape 34"/>
            <p:cNvSpPr>
              <a:spLocks noChangeArrowheads="1"/>
            </p:cNvSpPr>
            <p:nvPr/>
          </p:nvSpPr>
          <p:spPr bwMode="auto">
            <a:xfrm>
              <a:off x="1584" y="1836"/>
              <a:ext cx="1440" cy="505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Motion Controller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(National Instruments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FlexMotion)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40" name="AutoShape 35"/>
            <p:cNvSpPr>
              <a:spLocks noChangeArrowheads="1"/>
            </p:cNvSpPr>
            <p:nvPr/>
          </p:nvSpPr>
          <p:spPr bwMode="auto">
            <a:xfrm flipH="1">
              <a:off x="1152" y="1963"/>
              <a:ext cx="384" cy="294"/>
            </a:xfrm>
            <a:prstGeom prst="rightArrow">
              <a:avLst>
                <a:gd name="adj1" fmla="val 50000"/>
                <a:gd name="adj2" fmla="val 96599"/>
              </a:avLst>
            </a:prstGeom>
            <a:gradFill rotWithShape="0">
              <a:gsLst>
                <a:gs pos="0">
                  <a:srgbClr val="66CCFF"/>
                </a:gs>
                <a:gs pos="100000">
                  <a:srgbClr val="3333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144" y="1794"/>
              <a:ext cx="960" cy="631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Motors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(VEXTA </a:t>
              </a:r>
              <a:b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</a:br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Nanostep)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  <p:sp>
          <p:nvSpPr>
            <p:cNvPr id="42" name="Rectangle 37"/>
            <p:cNvSpPr>
              <a:spLocks noChangeArrowheads="1"/>
            </p:cNvSpPr>
            <p:nvPr/>
          </p:nvSpPr>
          <p:spPr bwMode="auto">
            <a:xfrm>
              <a:off x="1126" y="2339"/>
              <a:ext cx="4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rgbClr val="000066"/>
                  </a:solidFill>
                  <a:latin typeface="Trebuchet MS" pitchFamily="34" charset="0"/>
                </a:rPr>
                <a:t>Power</a:t>
              </a:r>
              <a:endParaRPr lang="en-GB" sz="1600">
                <a:solidFill>
                  <a:srgbClr val="000066"/>
                </a:solidFill>
                <a:latin typeface="Trebuchet MS" pitchFamily="34" charset="0"/>
              </a:endParaRPr>
            </a:p>
          </p:txBody>
        </p:sp>
      </p:grpSp>
      <p:sp>
        <p:nvSpPr>
          <p:cNvPr id="43" name="Rectangle 63"/>
          <p:cNvSpPr>
            <a:spLocks noChangeArrowheads="1"/>
          </p:cNvSpPr>
          <p:nvPr/>
        </p:nvSpPr>
        <p:spPr bwMode="auto">
          <a:xfrm>
            <a:off x="2881759" y="6396832"/>
            <a:ext cx="19637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it-IT" sz="1800">
                <a:solidFill>
                  <a:srgbClr val="000066"/>
                </a:solidFill>
                <a:latin typeface="Trebuchet MS" pitchFamily="34" charset="0"/>
              </a:rPr>
              <a:t>Functional blocks</a:t>
            </a:r>
            <a:endParaRPr lang="en-GB" sz="1800">
              <a:solidFill>
                <a:srgbClr val="000066"/>
              </a:solidFill>
              <a:latin typeface="Trebuchet MS" pitchFamily="34" charset="0"/>
            </a:endParaRPr>
          </a:p>
        </p:txBody>
      </p:sp>
      <p:sp>
        <p:nvSpPr>
          <p:cNvPr id="44" name="AutoShape 64"/>
          <p:cNvSpPr>
            <a:spLocks/>
          </p:cNvSpPr>
          <p:nvPr/>
        </p:nvSpPr>
        <p:spPr bwMode="auto">
          <a:xfrm>
            <a:off x="1340296" y="1124744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AutoShape 65"/>
          <p:cNvSpPr>
            <a:spLocks/>
          </p:cNvSpPr>
          <p:nvPr/>
        </p:nvSpPr>
        <p:spPr bwMode="auto">
          <a:xfrm rot="16200000">
            <a:off x="3664396" y="2610644"/>
            <a:ext cx="228600" cy="7315200"/>
          </a:xfrm>
          <a:prstGeom prst="leftBrace">
            <a:avLst>
              <a:gd name="adj1" fmla="val 26666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AutoShape 66"/>
          <p:cNvSpPr>
            <a:spLocks/>
          </p:cNvSpPr>
          <p:nvPr/>
        </p:nvSpPr>
        <p:spPr bwMode="auto">
          <a:xfrm rot="16200000">
            <a:off x="3664396" y="2610644"/>
            <a:ext cx="228600" cy="7315200"/>
          </a:xfrm>
          <a:prstGeom prst="leftBrace">
            <a:avLst>
              <a:gd name="adj1" fmla="val 266667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  <p:sp>
        <p:nvSpPr>
          <p:cNvPr id="47" name="Segnaposto numero diapositiva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BE931-BD9D-0F4A-B482-8EEEC53E103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79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E23144-71ED-48EF-87F4-F28116955C8A}" type="slidenum">
              <a:rPr lang="en-US" altLang="ja-JP"/>
              <a:pPr/>
              <a:t>9</a:t>
            </a:fld>
            <a:endParaRPr lang="en-US" altLang="ja-JP"/>
          </a:p>
        </p:txBody>
      </p:sp>
      <p:sp useBgFill="1"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231775" y="6086475"/>
            <a:ext cx="8693150" cy="366713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                                                                                                                                      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 b="28561"/>
          <a:stretch>
            <a:fillRect/>
          </a:stretch>
        </p:blipFill>
        <p:spPr bwMode="auto">
          <a:xfrm>
            <a:off x="179388" y="1916113"/>
            <a:ext cx="4735512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0" y="4581525"/>
            <a:ext cx="2216150" cy="915988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ea typeface="MS PGothic" pitchFamily="34" charset="-128"/>
              </a:rPr>
              <a:t>                                </a:t>
            </a:r>
          </a:p>
          <a:p>
            <a:endParaRPr lang="en-US" altLang="ja-JP">
              <a:ea typeface="MS PGothic" pitchFamily="34" charset="-128"/>
            </a:endParaRPr>
          </a:p>
          <a:p>
            <a:endParaRPr lang="en-US" altLang="ja-JP">
              <a:ea typeface="MS PGothic" pitchFamily="34" charset="-128"/>
            </a:endParaRP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r>
              <a:rPr lang="en-US" altLang="ja-JP" sz="2900" b="1" dirty="0" smtClean="0">
                <a:solidFill>
                  <a:schemeClr val="tx1"/>
                </a:solidFill>
                <a:latin typeface="Arial" pitchFamily="34" charset="0"/>
                <a:ea typeface="Batang" pitchFamily="18" charset="-127"/>
              </a:rPr>
              <a:t>Kinematical measurements</a:t>
            </a:r>
            <a:r>
              <a:rPr lang="en-US" altLang="ja-JP" sz="2500" dirty="0">
                <a:latin typeface="Arial" pitchFamily="34" charset="0"/>
              </a:rPr>
              <a:t/>
            </a:r>
            <a:br>
              <a:rPr lang="en-US" altLang="ja-JP" sz="2500" dirty="0">
                <a:latin typeface="Arial" pitchFamily="34" charset="0"/>
              </a:rPr>
            </a:br>
            <a:r>
              <a:rPr lang="en-US" altLang="ja-JP" sz="2500" dirty="0">
                <a:latin typeface="Arial" pitchFamily="34" charset="0"/>
              </a:rPr>
              <a:t>1.Momentum measurement by multiple coulomb scattering</a:t>
            </a:r>
          </a:p>
        </p:txBody>
      </p:sp>
      <p:sp useBgFill="1">
        <p:nvSpPr>
          <p:cNvPr id="119813" name="Rectangle 5"/>
          <p:cNvSpPr>
            <a:spLocks noChangeArrowheads="1"/>
          </p:cNvSpPr>
          <p:nvPr/>
        </p:nvSpPr>
        <p:spPr bwMode="auto">
          <a:xfrm>
            <a:off x="107950" y="4149725"/>
            <a:ext cx="5715000" cy="198120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it-IT">
              <a:ea typeface="MS PGothic" pitchFamily="34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15925" y="4529138"/>
            <a:ext cx="3292475" cy="914400"/>
            <a:chOff x="1156" y="2717"/>
            <a:chExt cx="2074" cy="576"/>
          </a:xfrm>
        </p:grpSpPr>
        <p:sp>
          <p:nvSpPr>
            <p:cNvPr id="119815" name="Text Box 7"/>
            <p:cNvSpPr txBox="1">
              <a:spLocks noChangeArrowheads="1"/>
            </p:cNvSpPr>
            <p:nvPr/>
          </p:nvSpPr>
          <p:spPr bwMode="auto">
            <a:xfrm>
              <a:off x="1156" y="2810"/>
              <a:ext cx="5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/>
                <a:t>P</a:t>
              </a:r>
              <a:r>
                <a:rPr lang="en-US" altLang="ja-JP" sz="2400">
                  <a:sym typeface="Symbol" pitchFamily="18" charset="2"/>
                </a:rPr>
                <a:t> = </a:t>
              </a:r>
              <a:endParaRPr lang="en-US" altLang="ja-JP" sz="24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19816" name="Text Box 8"/>
            <p:cNvSpPr txBox="1">
              <a:spLocks noChangeArrowheads="1"/>
            </p:cNvSpPr>
            <p:nvPr/>
          </p:nvSpPr>
          <p:spPr bwMode="auto">
            <a:xfrm>
              <a:off x="1717" y="2733"/>
              <a:ext cx="9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>
                  <a:ea typeface="MS PGothic" pitchFamily="34" charset="-128"/>
                </a:rPr>
                <a:t>13.6 </a:t>
              </a:r>
              <a:r>
                <a:rPr lang="en-US" altLang="ja-JP" sz="1600">
                  <a:ea typeface="MS PGothic" pitchFamily="34" charset="-128"/>
                </a:rPr>
                <a:t>(MeV/c)</a:t>
              </a:r>
              <a:endParaRPr lang="en-US" altLang="ja-JP" sz="14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19817" name="Text Box 9"/>
            <p:cNvSpPr txBox="1">
              <a:spLocks noChangeArrowheads="1"/>
            </p:cNvSpPr>
            <p:nvPr/>
          </p:nvSpPr>
          <p:spPr bwMode="auto">
            <a:xfrm>
              <a:off x="1838" y="3002"/>
              <a:ext cx="31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ym typeface="Symbol" pitchFamily="18" charset="2"/>
                </a:rPr>
                <a:t></a:t>
              </a:r>
              <a:endParaRPr lang="en-US" altLang="ja-JP" sz="2400">
                <a:latin typeface="Times New Roman" pitchFamily="18" charset="0"/>
              </a:endParaRPr>
            </a:p>
          </p:txBody>
        </p:sp>
        <p:sp>
          <p:nvSpPr>
            <p:cNvPr id="119818" name="Line 10"/>
            <p:cNvSpPr>
              <a:spLocks noChangeShapeType="1"/>
            </p:cNvSpPr>
            <p:nvPr/>
          </p:nvSpPr>
          <p:spPr bwMode="auto">
            <a:xfrm>
              <a:off x="1694" y="2980"/>
              <a:ext cx="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9819" name="Line 11"/>
            <p:cNvSpPr>
              <a:spLocks noChangeShapeType="1"/>
            </p:cNvSpPr>
            <p:nvPr/>
          </p:nvSpPr>
          <p:spPr bwMode="auto">
            <a:xfrm>
              <a:off x="2606" y="3172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9820" name="Line 12"/>
            <p:cNvSpPr>
              <a:spLocks noChangeShapeType="1"/>
            </p:cNvSpPr>
            <p:nvPr/>
          </p:nvSpPr>
          <p:spPr bwMode="auto">
            <a:xfrm flipV="1">
              <a:off x="2654" y="2740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9821" name="Line 13"/>
            <p:cNvSpPr>
              <a:spLocks noChangeShapeType="1"/>
            </p:cNvSpPr>
            <p:nvPr/>
          </p:nvSpPr>
          <p:spPr bwMode="auto">
            <a:xfrm>
              <a:off x="2750" y="2740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9822" name="Line 14"/>
            <p:cNvSpPr>
              <a:spLocks noChangeShapeType="1"/>
            </p:cNvSpPr>
            <p:nvPr/>
          </p:nvSpPr>
          <p:spPr bwMode="auto">
            <a:xfrm>
              <a:off x="2750" y="302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9823" name="Text Box 15"/>
            <p:cNvSpPr txBox="1">
              <a:spLocks noChangeArrowheads="1"/>
            </p:cNvSpPr>
            <p:nvPr/>
          </p:nvSpPr>
          <p:spPr bwMode="auto">
            <a:xfrm>
              <a:off x="2839" y="3005"/>
              <a:ext cx="3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>
                  <a:ea typeface="MS PGothic" pitchFamily="34" charset="-128"/>
                </a:rPr>
                <a:t>X</a:t>
              </a:r>
              <a:r>
                <a:rPr lang="en-US" altLang="ja-JP" sz="2400" baseline="-25000">
                  <a:ea typeface="MS PGothic" pitchFamily="34" charset="-128"/>
                </a:rPr>
                <a:t>0</a:t>
              </a:r>
              <a:endParaRPr lang="en-US" altLang="ja-JP" sz="2400" baseline="-25000">
                <a:latin typeface="Times New Roman" pitchFamily="18" charset="0"/>
                <a:ea typeface="MS PGothic" pitchFamily="34" charset="-128"/>
              </a:endParaRPr>
            </a:p>
          </p:txBody>
        </p:sp>
        <p:sp>
          <p:nvSpPr>
            <p:cNvPr id="119824" name="Text Box 16"/>
            <p:cNvSpPr txBox="1">
              <a:spLocks noChangeArrowheads="1"/>
            </p:cNvSpPr>
            <p:nvPr/>
          </p:nvSpPr>
          <p:spPr bwMode="auto">
            <a:xfrm>
              <a:off x="2874" y="2717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>
                  <a:ea typeface="MS PGothic" pitchFamily="34" charset="-128"/>
                </a:rPr>
                <a:t>x</a:t>
              </a:r>
              <a:endParaRPr lang="en-US" altLang="ja-JP" sz="2400">
                <a:latin typeface="Times New Roman" pitchFamily="18" charset="0"/>
                <a:ea typeface="MS PGothic" pitchFamily="34" charset="-128"/>
              </a:endParaRPr>
            </a:p>
          </p:txBody>
        </p:sp>
      </p:grpSp>
      <p:pic>
        <p:nvPicPr>
          <p:cNvPr id="119825" name="Picture 17" descr="mom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557338"/>
            <a:ext cx="3998912" cy="2066925"/>
          </a:xfrm>
          <a:prstGeom prst="rect">
            <a:avLst/>
          </a:prstGeom>
          <a:noFill/>
        </p:spPr>
      </p:pic>
      <p:pic>
        <p:nvPicPr>
          <p:cNvPr id="119826" name="Picture 18" descr="mom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573463"/>
            <a:ext cx="3998912" cy="1992312"/>
          </a:xfrm>
          <a:prstGeom prst="rect">
            <a:avLst/>
          </a:prstGeom>
          <a:noFill/>
        </p:spPr>
      </p:pic>
      <p:sp>
        <p:nvSpPr>
          <p:cNvPr id="119827" name="Line 19"/>
          <p:cNvSpPr>
            <a:spLocks noChangeShapeType="1"/>
          </p:cNvSpPr>
          <p:nvPr/>
        </p:nvSpPr>
        <p:spPr bwMode="auto">
          <a:xfrm>
            <a:off x="8420100" y="5260975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7380288" y="5373688"/>
            <a:ext cx="176371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ea typeface="MS PGothic" pitchFamily="34" charset="-128"/>
              </a:rPr>
              <a:t>1/P(GeV/c)</a:t>
            </a:r>
            <a:r>
              <a:rPr lang="en-US" altLang="ja-JP" sz="2000" baseline="30000">
                <a:ea typeface="MS PGothic" pitchFamily="34" charset="-128"/>
              </a:rPr>
              <a:t>-1</a:t>
            </a:r>
          </a:p>
        </p:txBody>
      </p:sp>
      <p:sp>
        <p:nvSpPr>
          <p:cNvPr id="119829" name="Text Box 21"/>
          <p:cNvSpPr txBox="1">
            <a:spLocks noChangeArrowheads="1"/>
          </p:cNvSpPr>
          <p:nvPr/>
        </p:nvSpPr>
        <p:spPr bwMode="auto">
          <a:xfrm>
            <a:off x="3132138" y="5811838"/>
            <a:ext cx="5256212" cy="86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latin typeface="Times New Roman" pitchFamily="18" charset="0"/>
                <a:ea typeface="MS PGothic" pitchFamily="34" charset="-128"/>
              </a:rPr>
              <a:t>  </a:t>
            </a:r>
            <a:r>
              <a:rPr lang="en-US" altLang="ja-JP">
                <a:ea typeface="MS PGothic" pitchFamily="34" charset="-128"/>
              </a:rPr>
              <a:t>0.8GeV/c pion : P =0.79(GeV/c), dP/P =</a:t>
            </a:r>
            <a:r>
              <a:rPr lang="en-US" altLang="ja-JP" sz="2000" b="1">
                <a:solidFill>
                  <a:srgbClr val="FF0000"/>
                </a:solidFill>
                <a:ea typeface="MS PGothic" pitchFamily="34" charset="-128"/>
              </a:rPr>
              <a:t>11</a:t>
            </a:r>
            <a:r>
              <a:rPr lang="en-US" altLang="ja-JP">
                <a:ea typeface="MS PGothic" pitchFamily="34" charset="-128"/>
              </a:rPr>
              <a:t>%</a:t>
            </a:r>
          </a:p>
          <a:p>
            <a:pPr>
              <a:spcBef>
                <a:spcPct val="50000"/>
              </a:spcBef>
            </a:pPr>
            <a:r>
              <a:rPr lang="en-US" altLang="ja-JP">
                <a:ea typeface="MS PGothic" pitchFamily="34" charset="-128"/>
              </a:rPr>
              <a:t>  1.5GeV/c pion : P</a:t>
            </a:r>
            <a:r>
              <a:rPr lang="en-US" altLang="ja-JP" baseline="-18000">
                <a:ea typeface="MS PGothic" pitchFamily="34" charset="-128"/>
              </a:rPr>
              <a:t> </a:t>
            </a:r>
            <a:r>
              <a:rPr lang="en-US" altLang="ja-JP">
                <a:ea typeface="MS PGothic" pitchFamily="34" charset="-128"/>
              </a:rPr>
              <a:t>=1.53(GeV/c), dP/P =</a:t>
            </a:r>
            <a:r>
              <a:rPr lang="en-US" altLang="ja-JP" sz="2000" b="1">
                <a:solidFill>
                  <a:srgbClr val="FF0000"/>
                </a:solidFill>
                <a:ea typeface="MS PGothic" pitchFamily="34" charset="-128"/>
              </a:rPr>
              <a:t>16</a:t>
            </a:r>
            <a:r>
              <a:rPr lang="en-US" altLang="ja-JP">
                <a:ea typeface="MS PGothic" pitchFamily="34" charset="-128"/>
              </a:rPr>
              <a:t>%</a:t>
            </a:r>
          </a:p>
        </p:txBody>
      </p:sp>
      <p:sp>
        <p:nvSpPr>
          <p:cNvPr id="119830" name="Line 22"/>
          <p:cNvSpPr>
            <a:spLocks noChangeShapeType="1"/>
          </p:cNvSpPr>
          <p:nvPr/>
        </p:nvSpPr>
        <p:spPr bwMode="auto">
          <a:xfrm>
            <a:off x="8416925" y="3294063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7712075" y="3319463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>
                <a:ea typeface="MS PGothic" pitchFamily="34" charset="-128"/>
              </a:rPr>
              <a:t>P(GeV/c)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01/02/2013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85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1130</Words>
  <Application>Microsoft Macintosh PowerPoint</Application>
  <PresentationFormat>Presentazione su schermo (4:3)</PresentationFormat>
  <Paragraphs>229</Paragraphs>
  <Slides>24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Nuclear emulsions in FIRST:  a first look</vt:lpstr>
      <vt:lpstr>Nuclear emulsion as  sensitive media for charged particles</vt:lpstr>
      <vt:lpstr>OPERA emulsions</vt:lpstr>
      <vt:lpstr>Presentazione di PowerPoint</vt:lpstr>
      <vt:lpstr>Presentazione di PowerPoint</vt:lpstr>
      <vt:lpstr>Presentazione di PowerPoint</vt:lpstr>
      <vt:lpstr>Presentazione di PowerPoint</vt:lpstr>
      <vt:lpstr>Data (images) processing and motion control flow in the ESS</vt:lpstr>
      <vt:lpstr>Kinematical measurements 1.Momentum measurement by multiple coulomb scattering</vt:lpstr>
      <vt:lpstr>Exposure of an Emulsion Cloud Chamber (ECC) to 400 MeV/u Carbon ions</vt:lpstr>
      <vt:lpstr>Carbon exposure at HIMAC (NIRS-Chiba) </vt:lpstr>
      <vt:lpstr>Vertex reconstruction More than 2000 vertices detected and analyzed</vt:lpstr>
      <vt:lpstr>Charge separation</vt:lpstr>
      <vt:lpstr>Charge changing cross-section</vt:lpstr>
      <vt:lpstr>Emulsions in FIRST: Schematic view</vt:lpstr>
      <vt:lpstr>Bricks </vt:lpstr>
      <vt:lpstr>Brick structure: 61 films and 55 lead plates</vt:lpstr>
      <vt:lpstr>Track slopes expected in emulsion</vt:lpstr>
      <vt:lpstr>Dedicated study on Large angle track detection</vt:lpstr>
      <vt:lpstr>Presentazione di PowerPoint</vt:lpstr>
      <vt:lpstr>Scanning of brick 2</vt:lpstr>
      <vt:lpstr>Presentazione di PowerPoint</vt:lpstr>
      <vt:lpstr>Presentazione di PowerPoint</vt:lpstr>
      <vt:lpstr>Conclusions</vt:lpstr>
    </vt:vector>
  </TitlesOfParts>
  <Company>INFN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emulsions in FIRST</dc:title>
  <dc:creator>Giovanni De Lellis</dc:creator>
  <cp:lastModifiedBy>Giovanni De Lellis</cp:lastModifiedBy>
  <cp:revision>25</cp:revision>
  <dcterms:created xsi:type="dcterms:W3CDTF">2013-05-01T16:30:34Z</dcterms:created>
  <dcterms:modified xsi:type="dcterms:W3CDTF">2013-05-02T10:50:25Z</dcterms:modified>
</cp:coreProperties>
</file>