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62" r:id="rId4"/>
    <p:sldId id="263" r:id="rId5"/>
    <p:sldId id="260" r:id="rId6"/>
    <p:sldId id="290" r:id="rId7"/>
    <p:sldId id="273" r:id="rId8"/>
    <p:sldId id="261" r:id="rId9"/>
    <p:sldId id="276" r:id="rId10"/>
    <p:sldId id="265" r:id="rId11"/>
    <p:sldId id="264" r:id="rId12"/>
    <p:sldId id="266" r:id="rId13"/>
    <p:sldId id="267" r:id="rId14"/>
    <p:sldId id="269" r:id="rId15"/>
    <p:sldId id="268" r:id="rId16"/>
    <p:sldId id="270" r:id="rId17"/>
    <p:sldId id="274" r:id="rId18"/>
    <p:sldId id="275" r:id="rId19"/>
    <p:sldId id="271" r:id="rId20"/>
    <p:sldId id="280" r:id="rId21"/>
    <p:sldId id="277" r:id="rId22"/>
    <p:sldId id="278" r:id="rId23"/>
    <p:sldId id="281" r:id="rId24"/>
    <p:sldId id="272" r:id="rId25"/>
    <p:sldId id="287" r:id="rId26"/>
    <p:sldId id="288" r:id="rId27"/>
    <p:sldId id="289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44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285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4B4F3-5ACC-4447-896B-CF109D6B7251}" type="datetimeFigureOut">
              <a:rPr lang="it-IT" smtClean="0"/>
              <a:t>08/05/2013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47930-68EC-43F2-916E-E91D6F904F2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69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4E604-94C5-4EF1-A1AB-0DFE4719640A}" type="datetimeFigureOut">
              <a:rPr lang="it-IT" smtClean="0"/>
              <a:t>08/05/2013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AFC02-AFCE-4EEE-AB46-43C886EC6A8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21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CA2E2-2624-4474-A3B6-B1EACA4719D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6299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AFC02-AFCE-4EEE-AB46-43C886EC6A8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1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 eaLnBrk="1" latinLnBrk="0" hangingPunct="1"/>
            <a:fld id="{D991FB10-C2C1-42B9-A54C-ACC7E57FB7E3}" type="datetime1">
              <a:rPr lang="en-US" smtClean="0"/>
              <a:t>5/8/2013</a:t>
            </a:fld>
            <a:endParaRPr lang="en-US" sz="16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91691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1001216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91691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1001216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405B52F3-CF7F-467D-8279-9F18B797103D}" type="datetime1">
              <a:rPr lang="en-US" smtClean="0"/>
              <a:t>5/8/2013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697A630-8058-4891-85CB-291BA6D9B220}" type="datetime1">
              <a:rPr lang="en-US" smtClean="0"/>
              <a:t>5/8/2013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52400"/>
            <a:ext cx="7715200" cy="9906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73C76FF-FA2A-48B2-8C79-2E9321AEC62D}" type="datetime1">
              <a:rPr lang="en-US" smtClean="0"/>
              <a:t>5/8/2013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9552" y="6356350"/>
            <a:ext cx="1981200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71600" y="1219200"/>
            <a:ext cx="7715200" cy="4937760"/>
          </a:xfrm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pPr eaLnBrk="1" latinLnBrk="0" hangingPunct="1"/>
            <a:fld id="{D919F872-EDC9-47D9-B931-D751E724E879}" type="datetime1">
              <a:rPr lang="en-US" smtClean="0"/>
              <a:t>5/8/2013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12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B6068F9-C885-437F-8001-0273BE823F09}" type="datetime1">
              <a:rPr lang="en-US" smtClean="0"/>
              <a:t>5/8/2013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9552" y="6356350"/>
            <a:ext cx="1981200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50912" y="1219200"/>
            <a:ext cx="4041648" cy="4937760"/>
          </a:xfrm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125910" y="1216152"/>
            <a:ext cx="4041648" cy="4937760"/>
          </a:xfrm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7" y="273968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7737" y="1331243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38737" y="1340768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A052738-8D49-4469-8072-29FA0700F7B8}" type="datetime1">
              <a:rPr lang="en-US" smtClean="0"/>
              <a:t>5/8/2013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39552" y="6356350"/>
            <a:ext cx="1981200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947737" y="2133600"/>
            <a:ext cx="4038600" cy="4038600"/>
          </a:xfrm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138737" y="2133600"/>
            <a:ext cx="4038600" cy="4038600"/>
          </a:xfrm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634" y="18864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3E951F69-CC01-4F97-A9B0-A824B1BD8D22}" type="datetime1">
              <a:rPr lang="en-US" smtClean="0"/>
              <a:t>5/8/2013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53C16CF-0DE3-4BAB-85D3-5A6C4BAC21E5}" type="datetime1">
              <a:rPr lang="en-US" smtClean="0"/>
              <a:t>5/8/2013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31AA0C92-26C4-449B-9CCF-88C2ABE6ADE0}" type="datetime1">
              <a:rPr lang="en-US" smtClean="0"/>
              <a:t>5/8/2013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AFBBD26-70A5-4312-BC88-392A79730199}" type="datetime1">
              <a:rPr lang="en-US" smtClean="0"/>
              <a:t>5/8/2013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50912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50912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DACCA8D7-4C63-4BF5-9CC1-5DAF83F52B92}" type="datetime1">
              <a:rPr lang="en-US" smtClean="0"/>
              <a:t>5/8/2013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0256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fld id="{EA7C8D44-3667-46F6-9772-CC52308E2A7F}" type="slidenum">
              <a:rPr kumimoji="0" lang="en-US" smtClean="0"/>
              <a:pPr algn="l" eaLnBrk="1" latinLnBrk="0" hangingPunct="1"/>
              <a:t>‹#›</a:t>
            </a:fld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7.png"/><Relationship Id="rId7" Type="http://schemas.openxmlformats.org/officeDocument/2006/relationships/image" Target="../media/image1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10" Type="http://schemas.openxmlformats.org/officeDocument/2006/relationships/image" Target="../media/image170.png"/><Relationship Id="rId4" Type="http://schemas.openxmlformats.org/officeDocument/2006/relationships/image" Target="../media/image110.png"/><Relationship Id="rId9" Type="http://schemas.openxmlformats.org/officeDocument/2006/relationships/image" Target="../media/image1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5" Type="http://schemas.openxmlformats.org/officeDocument/2006/relationships/image" Target="../media/image44.wmf"/><Relationship Id="rId4" Type="http://schemas.openxmlformats.org/officeDocument/2006/relationships/image" Target="../media/image4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8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in the installation of the Compton line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C. Vaccarezza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156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HFM2 operating mode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For the first experiments the source has been optimized for applications in medical imaging, mammography in particular.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b="1" i="1" dirty="0" smtClean="0">
                <a:solidFill>
                  <a:srgbClr val="C00000"/>
                </a:solidFill>
                <a:latin typeface="Bodoni MT" pitchFamily="18" charset="0"/>
                <a:ea typeface="Batang" pitchFamily="18" charset="-127"/>
              </a:rPr>
              <a:t>Highest X-ray flux at about 20 keV, with a relative radiation energy spread &lt; 20% and keeping as low as possible the high harmonics contribution</a:t>
            </a:r>
            <a:r>
              <a:rPr lang="it-IT" b="1" i="1" dirty="0" smtClean="0">
                <a:latin typeface="Bodoni MT" pitchFamily="18" charset="0"/>
                <a:ea typeface="Batang" pitchFamily="18" charset="-127"/>
              </a:rPr>
              <a:t>.</a:t>
            </a:r>
          </a:p>
          <a:p>
            <a:endParaRPr lang="it-IT" dirty="0"/>
          </a:p>
        </p:txBody>
      </p:sp>
      <p:sp>
        <p:nvSpPr>
          <p:cNvPr id="5" name="Down Arrow 4"/>
          <p:cNvSpPr/>
          <p:nvPr/>
        </p:nvSpPr>
        <p:spPr>
          <a:xfrm>
            <a:off x="3105150" y="2952750"/>
            <a:ext cx="2952750" cy="90487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6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7"/>
    </mc:Choice>
    <mc:Fallback xmlns="">
      <p:transition spd="slow" advTm="2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90500"/>
            <a:ext cx="68961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02" y="84170"/>
            <a:ext cx="4029740" cy="2110562"/>
          </a:xfrm>
          <a:noFill/>
        </p:spPr>
        <p:txBody>
          <a:bodyPr/>
          <a:lstStyle/>
          <a:p>
            <a:pPr algn="l"/>
            <a:r>
              <a:rPr lang="it-IT" dirty="0" smtClean="0"/>
              <a:t>The Beats2</a:t>
            </a:r>
            <a:br>
              <a:rPr lang="it-IT" dirty="0" smtClean="0"/>
            </a:br>
            <a:r>
              <a:rPr lang="it-IT" dirty="0" smtClean="0"/>
              <a:t>experiment</a:t>
            </a:r>
            <a:endParaRPr lang="it-IT" sz="2800" dirty="0"/>
          </a:p>
        </p:txBody>
      </p:sp>
      <p:sp>
        <p:nvSpPr>
          <p:cNvPr id="4" name="CasellaDiTesto 11"/>
          <p:cNvSpPr txBox="1">
            <a:spLocks noChangeArrowheads="1"/>
          </p:cNvSpPr>
          <p:nvPr/>
        </p:nvSpPr>
        <p:spPr bwMode="auto">
          <a:xfrm>
            <a:off x="179512" y="2510134"/>
            <a:ext cx="2097049" cy="46166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dirty="0" smtClean="0"/>
              <a:t>M. Gambaccini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Thomson Interaction laser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12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0" y="3172072"/>
            <a:ext cx="3699209" cy="284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250" y="6119336"/>
            <a:ext cx="368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Spectra of the collected radiation for pulses of duration 3, 6, </a:t>
            </a:r>
            <a:r>
              <a:rPr lang="en-US" sz="1400" dirty="0" smtClean="0"/>
              <a:t>9, </a:t>
            </a:r>
            <a:r>
              <a:rPr lang="it-IT" sz="1400" dirty="0" smtClean="0"/>
              <a:t>and </a:t>
            </a:r>
            <a:r>
              <a:rPr lang="it-IT" sz="1400" dirty="0"/>
              <a:t>12 ps.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3175496"/>
            <a:ext cx="3414712" cy="273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4969" y="1386064"/>
                <a:ext cx="3059812" cy="687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it-IT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it-IT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it-IT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it-IT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it-IT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type m:val="lin"/>
                                  <m:ctrlPr>
                                    <a:rPr lang="it-IT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/>
                                          <a:ea typeface="Cambria Math"/>
                                        </a:rPr>
                                        <m:t>Ψ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/>
                                          <a:ea typeface="Cambria Math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b="0" i="1" smtClean="0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it-IT" b="0" i="0" smtClean="0">
                                      <a:latin typeface="Cambria Math"/>
                                      <a:ea typeface="Cambria Math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0">
                                          <a:latin typeface="Cambria Math"/>
                                          <a:ea typeface="Cambria Math"/>
                                        </a:rPr>
                                        <m:t>Ψ</m:t>
                                      </m:r>
                                    </m:e>
                                    <m:sup>
                                      <m:r>
                                        <a:rPr lang="it-IT" i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969" y="1386064"/>
                <a:ext cx="3059812" cy="68736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9438" y="2157478"/>
                <a:ext cx="29567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</m:den>
                      </m:f>
                      <m:r>
                        <a:rPr lang="it-IT" i="1" smtClean="0">
                          <a:latin typeface="Cambria Math"/>
                          <a:ea typeface="Cambria Math"/>
                        </a:rPr>
                        <m:t>≅</m:t>
                      </m:r>
                      <m:f>
                        <m:fPr>
                          <m:type m:val="lin"/>
                          <m:ctrlPr>
                            <a:rPr lang="it-IT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it-IT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38" y="2157478"/>
                <a:ext cx="2956770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116393" r="-12577" b="-175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0264" y="2675539"/>
                <a:ext cx="1255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it-IT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it-IT" i="1" smtClean="0">
                          <a:latin typeface="Cambria Math"/>
                          <a:ea typeface="Cambria Math"/>
                        </a:rPr>
                        <m:t>𝛾</m:t>
                      </m:r>
                      <m:sSub>
                        <m:sSubPr>
                          <m:ctrlPr>
                            <a:rPr lang="it-IT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264" y="2675539"/>
                <a:ext cx="1255215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05425" y="2241936"/>
                <a:ext cx="15867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>
                    <a:solidFill>
                      <a:srgbClr val="C0000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Ψ</m:t>
                    </m:r>
                    <m:r>
                      <a:rPr lang="el-GR" sz="240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≪1</m:t>
                    </m:r>
                  </m:oMath>
                </a14:m>
                <a:r>
                  <a:rPr lang="it-IT" sz="2400" dirty="0" smtClean="0">
                    <a:solidFill>
                      <a:srgbClr val="C00000"/>
                    </a:solidFill>
                  </a:rPr>
                  <a:t> </a:t>
                </a:r>
                <a:endParaRPr lang="it-IT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425" y="2241936"/>
                <a:ext cx="1586716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574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/>
          <p:cNvSpPr/>
          <p:nvPr/>
        </p:nvSpPr>
        <p:spPr>
          <a:xfrm>
            <a:off x="3963453" y="1811801"/>
            <a:ext cx="1270660" cy="33339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4456279" y="5903893"/>
            <a:ext cx="4687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Spectral–angular (integrated in the azimuthal angle </a:t>
            </a:r>
            <a:r>
              <a:rPr lang="en-US" sz="1400" i="1" dirty="0"/>
              <a:t>φ</a:t>
            </a:r>
            <a:r>
              <a:rPr lang="en-US" sz="1400" dirty="0"/>
              <a:t>) distribution </a:t>
            </a:r>
            <a:r>
              <a:rPr lang="en-US" sz="1400" dirty="0" smtClean="0"/>
              <a:t>of the </a:t>
            </a:r>
            <a:r>
              <a:rPr lang="en-US" sz="1400" dirty="0"/>
              <a:t>collected radiation for the optimized parameters </a:t>
            </a:r>
            <a:r>
              <a:rPr lang="en-US" sz="1400" i="1" dirty="0"/>
              <a:t>w </a:t>
            </a:r>
            <a:r>
              <a:rPr lang="en-US" sz="1400" dirty="0"/>
              <a:t>= 15 </a:t>
            </a:r>
            <a:r>
              <a:rPr lang="en-US" sz="1400" i="1" dirty="0"/>
              <a:t>μ</a:t>
            </a:r>
            <a:r>
              <a:rPr lang="en-US" sz="1400" dirty="0"/>
              <a:t>m and </a:t>
            </a:r>
            <a:r>
              <a:rPr lang="en-US" sz="1400" dirty="0" smtClean="0"/>
              <a:t>duration </a:t>
            </a:r>
            <a:r>
              <a:rPr lang="en-US" sz="1400" i="1" dirty="0" smtClean="0"/>
              <a:t>T </a:t>
            </a:r>
            <a:r>
              <a:rPr lang="en-US" sz="1400" dirty="0"/>
              <a:t>= 6 ps, where </a:t>
            </a:r>
            <a:r>
              <a:rPr lang="en-US" sz="1400" dirty="0" smtClean="0"/>
              <a:t>    </a:t>
            </a:r>
            <a:r>
              <a:rPr lang="en-US" sz="1400" i="1" dirty="0" smtClean="0"/>
              <a:t>ϑ</a:t>
            </a:r>
            <a:r>
              <a:rPr lang="en-US" sz="1400" baseline="-25000" dirty="0" smtClean="0"/>
              <a:t>M</a:t>
            </a:r>
            <a:r>
              <a:rPr lang="en-US" sz="1400" dirty="0" smtClean="0"/>
              <a:t> </a:t>
            </a:r>
            <a:r>
              <a:rPr lang="en-US" sz="1400" dirty="0"/>
              <a:t>= 8 mrad</a:t>
            </a:r>
            <a:endParaRPr lang="it-IT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634785" y="1386064"/>
                <a:ext cx="1098891" cy="3970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it-IT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it-IT" i="1" smtClean="0"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it-IT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785" y="1386064"/>
                <a:ext cx="1098891" cy="397032"/>
              </a:xfrm>
              <a:prstGeom prst="rect">
                <a:avLst/>
              </a:prstGeom>
              <a:blipFill rotWithShape="1">
                <a:blip r:embed="rId8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343807" y="1795784"/>
                <a:ext cx="16808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</m:den>
                      </m:f>
                      <m:r>
                        <a:rPr lang="it-IT" i="1" smtClean="0">
                          <a:latin typeface="Cambria Math"/>
                          <a:ea typeface="Cambria Math"/>
                        </a:rPr>
                        <m:t>≅</m:t>
                      </m:r>
                      <m:sSup>
                        <m:sSupPr>
                          <m:ctrlPr>
                            <a:rPr lang="it-IT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807" y="1795784"/>
                <a:ext cx="1680845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118333" b="-18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35560" y="2472767"/>
                <a:ext cx="26997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𝑓𝑜𝑟</m:t>
                      </m:r>
                      <m:r>
                        <a:rPr lang="it-IT" b="0" i="1" smtClean="0">
                          <a:latin typeface="Cambria Math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it-IT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</m:den>
                      </m:f>
                      <m:r>
                        <a:rPr lang="it-IT" i="1" smtClean="0">
                          <a:latin typeface="Cambria Math"/>
                          <a:ea typeface="Cambria Math"/>
                        </a:rPr>
                        <m:t>≅</m:t>
                      </m:r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20%,</m:t>
                      </m:r>
                    </m:oMath>
                  </m:oMathPara>
                </a14:m>
                <a:endParaRPr lang="it-IT" b="0" dirty="0" smtClean="0">
                  <a:ea typeface="Cambria Math"/>
                </a:endParaRPr>
              </a:p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</a:rPr>
                      <m:t>Ψ</m:t>
                    </m:r>
                    <m:r>
                      <a:rPr lang="el-GR" i="1" dirty="0" smtClean="0">
                        <a:latin typeface="Cambria Math"/>
                        <a:ea typeface="Cambria Math"/>
                      </a:rPr>
                      <m:t>≅5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𝜗</m:t>
                        </m:r>
                      </m:e>
                      <m:sub>
                        <m:r>
                          <a:rPr lang="it-IT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it-IT" i="1" smtClean="0">
                        <a:latin typeface="Cambria Math"/>
                        <a:ea typeface="Cambria Math"/>
                      </a:rPr>
                      <m:t>≅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8 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𝑚𝑟𝑎𝑑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560" y="2472767"/>
                <a:ext cx="2699778" cy="646331"/>
              </a:xfrm>
              <a:prstGeom prst="rect">
                <a:avLst/>
              </a:prstGeom>
              <a:blipFill rotWithShape="1">
                <a:blip r:embed="rId10"/>
                <a:stretch>
                  <a:fillRect t="-66981" b="-584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51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"/>
    </mc:Choice>
    <mc:Fallback xmlns="">
      <p:transition spd="slow" advTm="40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468313" y="938444"/>
            <a:ext cx="5975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2007 measured beams</a:t>
            </a:r>
          </a:p>
          <a:p>
            <a:r>
              <a:rPr lang="en-US" sz="1600" i="1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ε</a:t>
            </a:r>
            <a:r>
              <a:rPr lang="en-US" sz="1600" i="1" baseline="-25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x,y</a:t>
            </a:r>
            <a:r>
              <a:rPr lang="en-US" sz="16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= 2.7 mm-</a:t>
            </a:r>
            <a:r>
              <a:rPr lang="en-US" sz="1600" i="1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mrad</a:t>
            </a:r>
            <a:r>
              <a:rPr lang="en-US" sz="16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(at  first TW Cavity entrance)</a:t>
            </a:r>
            <a:endParaRPr lang="it-IT" sz="1600" i="1" dirty="0">
              <a:latin typeface="Calibri" pitchFamily="34" charset="0"/>
            </a:endParaRPr>
          </a:p>
        </p:txBody>
      </p:sp>
      <p:sp>
        <p:nvSpPr>
          <p:cNvPr id="2052" name="CasellaDiTesto 12"/>
          <p:cNvSpPr txBox="1">
            <a:spLocks noChangeArrowheads="1"/>
          </p:cNvSpPr>
          <p:nvPr/>
        </p:nvSpPr>
        <p:spPr bwMode="auto">
          <a:xfrm>
            <a:off x="431800" y="2266950"/>
            <a:ext cx="1201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b="1" i="1">
                <a:latin typeface="Calibri" pitchFamily="34" charset="0"/>
              </a:rPr>
              <a:t>120 MV/m</a:t>
            </a:r>
          </a:p>
        </p:txBody>
      </p:sp>
      <p:sp>
        <p:nvSpPr>
          <p:cNvPr id="2053" name="Rettangolo 12"/>
          <p:cNvSpPr>
            <a:spLocks noChangeArrowheads="1"/>
          </p:cNvSpPr>
          <p:nvPr/>
        </p:nvSpPr>
        <p:spPr bwMode="auto">
          <a:xfrm>
            <a:off x="3276600" y="2252663"/>
            <a:ext cx="1173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i="1">
                <a:latin typeface="Calibri" pitchFamily="34" charset="0"/>
                <a:sym typeface="Symbol" pitchFamily="18" charset="2"/>
              </a:rPr>
              <a:t>(S2)=90°</a:t>
            </a:r>
            <a:r>
              <a:rPr lang="it-IT" b="1" i="1">
                <a:latin typeface="Calibri" pitchFamily="34" charset="0"/>
              </a:rPr>
              <a:t> </a:t>
            </a:r>
            <a:endParaRPr lang="it-IT">
              <a:latin typeface="Calibri" pitchFamily="34" charset="0"/>
            </a:endParaRPr>
          </a:p>
        </p:txBody>
      </p:sp>
      <p:sp>
        <p:nvSpPr>
          <p:cNvPr id="2054" name="Rettangolo 15"/>
          <p:cNvSpPr>
            <a:spLocks noChangeArrowheads="1"/>
          </p:cNvSpPr>
          <p:nvPr/>
        </p:nvSpPr>
        <p:spPr bwMode="auto">
          <a:xfrm>
            <a:off x="1755775" y="2259013"/>
            <a:ext cx="105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i="1">
                <a:latin typeface="Calibri" pitchFamily="34" charset="0"/>
                <a:sym typeface="Symbol" pitchFamily="18" charset="2"/>
              </a:rPr>
              <a:t>(S1)=0°</a:t>
            </a:r>
            <a:r>
              <a:rPr lang="it-IT" b="1" i="1">
                <a:latin typeface="Calibri" pitchFamily="34" charset="0"/>
              </a:rPr>
              <a:t> </a:t>
            </a:r>
            <a:endParaRPr lang="it-IT">
              <a:latin typeface="Calibri" pitchFamily="34" charset="0"/>
            </a:endParaRPr>
          </a:p>
        </p:txBody>
      </p:sp>
      <p:pic>
        <p:nvPicPr>
          <p:cNvPr id="2055" name="Picture 5" descr="C:\Doc_Lavoro\Plasmonx\01_BeamLine\06_BeamLine_2009\05_beam-line_2009_apr_rif\03_Rock_Solid_30MeV\DATA\E_spr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05263"/>
            <a:ext cx="39100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laser-gener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1871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10"/>
          <p:cNvSpPr>
            <a:spLocks noChangeArrowheads="1"/>
          </p:cNvSpPr>
          <p:nvPr/>
        </p:nvSpPr>
        <p:spPr bwMode="auto">
          <a:xfrm>
            <a:off x="1763713" y="3933825"/>
            <a:ext cx="5667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sz="1400" b="1" i="1">
                <a:latin typeface="Calibri" pitchFamily="34" charset="0"/>
                <a:cs typeface="Times New Roman" pitchFamily="18" charset="0"/>
              </a:rPr>
              <a:t>t [ps]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395288" y="2781300"/>
            <a:ext cx="43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sz="1400" b="1" i="1">
                <a:latin typeface="Calibri" pitchFamily="34" charset="0"/>
                <a:cs typeface="Times New Roman" pitchFamily="18" charset="0"/>
              </a:rPr>
              <a:t>Int.</a:t>
            </a:r>
          </a:p>
        </p:txBody>
      </p:sp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455613" y="2565400"/>
            <a:ext cx="1893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1400" b="1" i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Measured Laser-profile</a:t>
            </a:r>
          </a:p>
        </p:txBody>
      </p:sp>
      <p:sp>
        <p:nvSpPr>
          <p:cNvPr id="2060" name="Rettangolo 52"/>
          <p:cNvSpPr>
            <a:spLocks noChangeArrowheads="1"/>
          </p:cNvSpPr>
          <p:nvPr/>
        </p:nvSpPr>
        <p:spPr bwMode="auto">
          <a:xfrm>
            <a:off x="2573338" y="2852738"/>
            <a:ext cx="35829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l-GR" sz="1600" i="1">
                <a:latin typeface="Calibri" pitchFamily="34" charset="0"/>
                <a:cs typeface="Times New Roman" pitchFamily="18" charset="0"/>
              </a:rPr>
              <a:t>ε</a:t>
            </a:r>
            <a:r>
              <a:rPr lang="it-IT" sz="1600" i="1" baseline="-25000">
                <a:latin typeface="Calibri" pitchFamily="34" charset="0"/>
                <a:cs typeface="Times New Roman" pitchFamily="18" charset="0"/>
              </a:rPr>
              <a:t>th</a:t>
            </a:r>
            <a:r>
              <a:rPr lang="it-IT" sz="1600" i="1">
                <a:latin typeface="Calibri" pitchFamily="34" charset="0"/>
                <a:cs typeface="Times New Roman" pitchFamily="18" charset="0"/>
              </a:rPr>
              <a:t>=1.2 mm-mrad (norm. </a:t>
            </a:r>
            <a:r>
              <a:rPr lang="el-GR" sz="1600" i="1">
                <a:latin typeface="Calibri" pitchFamily="34" charset="0"/>
                <a:cs typeface="Times New Roman" pitchFamily="18" charset="0"/>
              </a:rPr>
              <a:t>σ</a:t>
            </a:r>
            <a:r>
              <a:rPr lang="it-IT" sz="1600" i="1" baseline="-25000">
                <a:latin typeface="Calibri" pitchFamily="34" charset="0"/>
                <a:cs typeface="Times New Roman" pitchFamily="18" charset="0"/>
              </a:rPr>
              <a:t>x</a:t>
            </a:r>
            <a:r>
              <a:rPr lang="it-IT" sz="1600" i="1">
                <a:latin typeface="Calibri" pitchFamily="34" charset="0"/>
                <a:cs typeface="Times New Roman" pitchFamily="18" charset="0"/>
              </a:rPr>
              <a:t>= 1 mm)</a:t>
            </a:r>
          </a:p>
          <a:p>
            <a:pPr marL="342900" indent="-342900"/>
            <a:r>
              <a:rPr lang="el-GR" sz="1600" i="1">
                <a:latin typeface="Calibri" pitchFamily="34" charset="0"/>
                <a:cs typeface="Times New Roman" pitchFamily="18" charset="0"/>
              </a:rPr>
              <a:t>σ</a:t>
            </a:r>
            <a:r>
              <a:rPr lang="it-IT" sz="1600" i="1" baseline="-25000">
                <a:latin typeface="Calibri" pitchFamily="34" charset="0"/>
                <a:cs typeface="Times New Roman" pitchFamily="18" charset="0"/>
              </a:rPr>
              <a:t>t</a:t>
            </a:r>
            <a:r>
              <a:rPr lang="it-IT" sz="1600" i="1">
                <a:latin typeface="Calibri" pitchFamily="34" charset="0"/>
                <a:cs typeface="Times New Roman" pitchFamily="18" charset="0"/>
              </a:rPr>
              <a:t> = 6.5 psec</a:t>
            </a:r>
          </a:p>
          <a:p>
            <a:pPr marL="342900" indent="-342900"/>
            <a:r>
              <a:rPr lang="it-IT" sz="1600" i="1">
                <a:latin typeface="Calibri" pitchFamily="34" charset="0"/>
                <a:cs typeface="Times New Roman" pitchFamily="18" charset="0"/>
              </a:rPr>
              <a:t>Q</a:t>
            </a:r>
            <a:r>
              <a:rPr lang="it-IT" sz="1600" i="1" baseline="-25000">
                <a:latin typeface="Calibri" pitchFamily="34" charset="0"/>
                <a:cs typeface="Times New Roman" pitchFamily="18" charset="0"/>
              </a:rPr>
              <a:t>bunch</a:t>
            </a:r>
            <a:r>
              <a:rPr lang="it-IT" sz="1600" i="1">
                <a:latin typeface="Calibri" pitchFamily="34" charset="0"/>
                <a:cs typeface="Times New Roman" pitchFamily="18" charset="0"/>
              </a:rPr>
              <a:t> = 840 pC</a:t>
            </a:r>
          </a:p>
          <a:p>
            <a:pPr marL="342900" indent="-342900"/>
            <a:r>
              <a:rPr lang="el-GR" sz="1600" i="1">
                <a:latin typeface="Calibri" pitchFamily="34" charset="0"/>
                <a:cs typeface="Times New Roman" pitchFamily="18" charset="0"/>
              </a:rPr>
              <a:t>σ</a:t>
            </a:r>
            <a:r>
              <a:rPr lang="it-IT" sz="1600" i="1" baseline="-25000">
                <a:latin typeface="Calibri" pitchFamily="34" charset="0"/>
                <a:cs typeface="Times New Roman" pitchFamily="18" charset="0"/>
              </a:rPr>
              <a:t>x,y</a:t>
            </a:r>
            <a:r>
              <a:rPr lang="it-IT" sz="1600" i="1">
                <a:latin typeface="Calibri" pitchFamily="34" charset="0"/>
                <a:cs typeface="Times New Roman" pitchFamily="18" charset="0"/>
              </a:rPr>
              <a:t> = 0.57 mm</a:t>
            </a:r>
          </a:p>
        </p:txBody>
      </p:sp>
      <p:sp>
        <p:nvSpPr>
          <p:cNvPr id="2061" name="Rettangolo 53"/>
          <p:cNvSpPr>
            <a:spLocks noChangeArrowheads="1"/>
          </p:cNvSpPr>
          <p:nvPr/>
        </p:nvSpPr>
        <p:spPr bwMode="auto">
          <a:xfrm>
            <a:off x="5508625" y="3644900"/>
            <a:ext cx="2611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b="1" i="1">
                <a:latin typeface="Calibri" pitchFamily="34" charset="0"/>
                <a:cs typeface="Times New Roman" pitchFamily="18" charset="0"/>
              </a:rPr>
              <a:t>Energy Spread Correction</a:t>
            </a:r>
          </a:p>
        </p:txBody>
      </p:sp>
      <p:grpSp>
        <p:nvGrpSpPr>
          <p:cNvPr id="2062" name="Gruppo 58"/>
          <p:cNvGrpSpPr>
            <a:grpSpLocks/>
          </p:cNvGrpSpPr>
          <p:nvPr/>
        </p:nvGrpSpPr>
        <p:grpSpPr bwMode="auto">
          <a:xfrm>
            <a:off x="528638" y="1316038"/>
            <a:ext cx="6203950" cy="1020762"/>
            <a:chOff x="528535" y="1315449"/>
            <a:chExt cx="6203705" cy="1021022"/>
          </a:xfrm>
        </p:grpSpPr>
        <p:grpSp>
          <p:nvGrpSpPr>
            <p:cNvPr id="2073" name="Gruppo 7"/>
            <p:cNvGrpSpPr>
              <a:grpSpLocks/>
            </p:cNvGrpSpPr>
            <p:nvPr/>
          </p:nvGrpSpPr>
          <p:grpSpPr bwMode="auto">
            <a:xfrm>
              <a:off x="528535" y="1315449"/>
              <a:ext cx="6178809" cy="1021022"/>
              <a:chOff x="438150" y="723900"/>
              <a:chExt cx="6178809" cy="1021022"/>
            </a:xfrm>
          </p:grpSpPr>
          <p:pic>
            <p:nvPicPr>
              <p:cNvPr id="208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9285"/>
              <a:stretch>
                <a:fillRect/>
              </a:stretch>
            </p:blipFill>
            <p:spPr bwMode="auto">
              <a:xfrm>
                <a:off x="438150" y="723900"/>
                <a:ext cx="821482" cy="1019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2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85" t="42392"/>
              <a:stretch>
                <a:fillRect/>
              </a:stretch>
            </p:blipFill>
            <p:spPr bwMode="auto">
              <a:xfrm>
                <a:off x="1187624" y="1152638"/>
                <a:ext cx="3672407" cy="587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70" t="42392"/>
              <a:stretch>
                <a:fillRect/>
              </a:stretch>
            </p:blipFill>
            <p:spPr bwMode="auto">
              <a:xfrm>
                <a:off x="4888768" y="1157795"/>
                <a:ext cx="1728191" cy="587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74" name="Rettangolo 13"/>
            <p:cNvSpPr>
              <a:spLocks noChangeArrowheads="1"/>
            </p:cNvSpPr>
            <p:nvPr/>
          </p:nvSpPr>
          <p:spPr bwMode="auto">
            <a:xfrm>
              <a:off x="1547664" y="1902530"/>
              <a:ext cx="13161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1">
                  <a:latin typeface="Calibri" pitchFamily="34" charset="0"/>
                </a:rPr>
                <a:t>11.0 MV/m </a:t>
              </a:r>
              <a:endParaRPr lang="it-IT">
                <a:latin typeface="Calibri" pitchFamily="34" charset="0"/>
              </a:endParaRPr>
            </a:p>
          </p:txBody>
        </p:sp>
        <p:sp>
          <p:nvSpPr>
            <p:cNvPr id="2075" name="Rettangolo 14"/>
            <p:cNvSpPr>
              <a:spLocks noChangeArrowheads="1"/>
            </p:cNvSpPr>
            <p:nvPr/>
          </p:nvSpPr>
          <p:spPr bwMode="auto">
            <a:xfrm>
              <a:off x="3347864" y="1902530"/>
              <a:ext cx="11991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1">
                  <a:latin typeface="Calibri" pitchFamily="34" charset="0"/>
                </a:rPr>
                <a:t>2.0 MV/m </a:t>
              </a:r>
              <a:endParaRPr lang="it-IT">
                <a:latin typeface="Calibri" pitchFamily="34" charset="0"/>
              </a:endParaRPr>
            </a:p>
          </p:txBody>
        </p:sp>
        <p:cxnSp>
          <p:nvCxnSpPr>
            <p:cNvPr id="18" name="Connettore 1 17"/>
            <p:cNvCxnSpPr/>
            <p:nvPr/>
          </p:nvCxnSpPr>
          <p:spPr>
            <a:xfrm flipV="1">
              <a:off x="5076542" y="1758474"/>
              <a:ext cx="1655698" cy="57641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>
              <a:off x="5076542" y="1758474"/>
              <a:ext cx="1619186" cy="57641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8" name="Rettangolo 34"/>
            <p:cNvSpPr>
              <a:spLocks noChangeArrowheads="1"/>
            </p:cNvSpPr>
            <p:nvPr/>
          </p:nvSpPr>
          <p:spPr bwMode="auto">
            <a:xfrm>
              <a:off x="5596470" y="1465149"/>
              <a:ext cx="4876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1">
                  <a:latin typeface="Calibri" pitchFamily="34" charset="0"/>
                  <a:sym typeface="Symbol" pitchFamily="18" charset="2"/>
                </a:rPr>
                <a:t>Off</a:t>
              </a:r>
              <a:endParaRPr lang="it-IT">
                <a:latin typeface="Calibri" pitchFamily="34" charset="0"/>
              </a:endParaRPr>
            </a:p>
          </p:txBody>
        </p:sp>
        <p:sp>
          <p:nvSpPr>
            <p:cNvPr id="2079" name="Rettangolo 54"/>
            <p:cNvSpPr>
              <a:spLocks noChangeArrowheads="1"/>
            </p:cNvSpPr>
            <p:nvPr/>
          </p:nvSpPr>
          <p:spPr bwMode="auto">
            <a:xfrm>
              <a:off x="1512032" y="1522108"/>
              <a:ext cx="15824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1">
                  <a:latin typeface="Calibri" pitchFamily="34" charset="0"/>
                  <a:sym typeface="Symbol" pitchFamily="18" charset="2"/>
                </a:rPr>
                <a:t>sol. embedded</a:t>
              </a:r>
              <a:endParaRPr lang="it-IT">
                <a:latin typeface="Calibri" pitchFamily="34" charset="0"/>
              </a:endParaRPr>
            </a:p>
          </p:txBody>
        </p:sp>
        <p:sp>
          <p:nvSpPr>
            <p:cNvPr id="2080" name="Rettangolo 55"/>
            <p:cNvSpPr>
              <a:spLocks noChangeArrowheads="1"/>
            </p:cNvSpPr>
            <p:nvPr/>
          </p:nvSpPr>
          <p:spPr bwMode="auto">
            <a:xfrm>
              <a:off x="3277548" y="1522108"/>
              <a:ext cx="15824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1">
                  <a:latin typeface="Calibri" pitchFamily="34" charset="0"/>
                  <a:sym typeface="Symbol" pitchFamily="18" charset="2"/>
                </a:rPr>
                <a:t>sol. embedded</a:t>
              </a:r>
              <a:endParaRPr lang="it-IT">
                <a:latin typeface="Calibri" pitchFamily="34" charset="0"/>
              </a:endParaRPr>
            </a:p>
          </p:txBody>
        </p:sp>
      </p:grpSp>
      <p:grpSp>
        <p:nvGrpSpPr>
          <p:cNvPr id="2063" name="Gruppo 57"/>
          <p:cNvGrpSpPr>
            <a:grpSpLocks/>
          </p:cNvGrpSpPr>
          <p:nvPr/>
        </p:nvGrpSpPr>
        <p:grpSpPr bwMode="auto">
          <a:xfrm>
            <a:off x="306388" y="4213225"/>
            <a:ext cx="4348162" cy="2455863"/>
            <a:chOff x="306958" y="4212953"/>
            <a:chExt cx="4347165" cy="2456407"/>
          </a:xfrm>
        </p:grpSpPr>
        <p:grpSp>
          <p:nvGrpSpPr>
            <p:cNvPr id="2064" name="Gruppo 48"/>
            <p:cNvGrpSpPr>
              <a:grpSpLocks/>
            </p:cNvGrpSpPr>
            <p:nvPr/>
          </p:nvGrpSpPr>
          <p:grpSpPr bwMode="auto">
            <a:xfrm>
              <a:off x="306958" y="4212953"/>
              <a:ext cx="4347165" cy="2456407"/>
              <a:chOff x="306958" y="4212953"/>
              <a:chExt cx="4347165" cy="2456407"/>
            </a:xfrm>
          </p:grpSpPr>
          <p:sp>
            <p:nvSpPr>
              <p:cNvPr id="2066" name="Rectangle 10"/>
              <p:cNvSpPr>
                <a:spLocks noChangeArrowheads="1"/>
              </p:cNvSpPr>
              <p:nvPr/>
            </p:nvSpPr>
            <p:spPr bwMode="auto">
              <a:xfrm>
                <a:off x="2404641" y="6361583"/>
                <a:ext cx="57740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it-IT" sz="1400" b="1" i="1">
                    <a:latin typeface="Calibri" pitchFamily="34" charset="0"/>
                    <a:cs typeface="Times New Roman" pitchFamily="18" charset="0"/>
                  </a:rPr>
                  <a:t>z [m]</a:t>
                </a:r>
              </a:p>
            </p:txBody>
          </p:sp>
          <p:sp>
            <p:nvSpPr>
              <p:cNvPr id="2067" name="Rectangle 11"/>
              <p:cNvSpPr>
                <a:spLocks noChangeArrowheads="1"/>
              </p:cNvSpPr>
              <p:nvPr/>
            </p:nvSpPr>
            <p:spPr bwMode="auto">
              <a:xfrm rot="-5400000">
                <a:off x="-145665" y="5169545"/>
                <a:ext cx="121302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l-GR" sz="1400" b="1" i="1">
                    <a:latin typeface="Calibri" pitchFamily="34" charset="0"/>
                    <a:cs typeface="Times New Roman" pitchFamily="18" charset="0"/>
                  </a:rPr>
                  <a:t>ε</a:t>
                </a:r>
                <a:r>
                  <a:rPr lang="it-IT" sz="1400" b="1" i="1" baseline="-25000">
                    <a:latin typeface="Calibri" pitchFamily="34" charset="0"/>
                    <a:cs typeface="Times New Roman" pitchFamily="18" charset="0"/>
                  </a:rPr>
                  <a:t>x</a:t>
                </a:r>
                <a:r>
                  <a:rPr lang="it-IT" sz="1400" b="1" i="1">
                    <a:latin typeface="Calibri" pitchFamily="34" charset="0"/>
                    <a:cs typeface="Times New Roman" pitchFamily="18" charset="0"/>
                  </a:rPr>
                  <a:t> [mm-mrad]</a:t>
                </a:r>
                <a:endParaRPr lang="el-GR" sz="1400" b="1" i="1" baseline="-25000">
                  <a:latin typeface="Calibri" pitchFamily="34" charset="0"/>
                  <a:cs typeface="Times New Roman" pitchFamily="18" charset="0"/>
                </a:endParaRPr>
              </a:p>
            </p:txBody>
          </p:sp>
          <p:pic>
            <p:nvPicPr>
              <p:cNvPr id="2068" name="Picture 3" descr="C:\Doc_Lavoro\Plasmonx\01_BeamLine\06_BeamLine_2009\05_beam-line_2009_apr_rif\03_Rock_Solid_30MeV\DATA\emit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4356969"/>
                <a:ext cx="3744416" cy="1919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9" name="Rettangolo 43"/>
              <p:cNvSpPr>
                <a:spLocks noChangeArrowheads="1"/>
              </p:cNvSpPr>
              <p:nvPr/>
            </p:nvSpPr>
            <p:spPr bwMode="auto">
              <a:xfrm>
                <a:off x="683568" y="6157169"/>
                <a:ext cx="28886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b="1" i="1">
                    <a:latin typeface="Calibri" pitchFamily="34" charset="0"/>
                    <a:sym typeface="Symbol" pitchFamily="18" charset="2"/>
                  </a:rPr>
                  <a:t>0</a:t>
                </a:r>
                <a:endParaRPr lang="it-IT" sz="1600">
                  <a:latin typeface="Calibri" pitchFamily="34" charset="0"/>
                </a:endParaRPr>
              </a:p>
            </p:txBody>
          </p:sp>
          <p:sp>
            <p:nvSpPr>
              <p:cNvPr id="2070" name="Rettangolo 44"/>
              <p:cNvSpPr>
                <a:spLocks noChangeArrowheads="1"/>
              </p:cNvSpPr>
              <p:nvPr/>
            </p:nvSpPr>
            <p:spPr bwMode="auto">
              <a:xfrm>
                <a:off x="4139952" y="6194493"/>
                <a:ext cx="39305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b="1" i="1">
                    <a:latin typeface="Calibri" pitchFamily="34" charset="0"/>
                    <a:sym typeface="Symbol" pitchFamily="18" charset="2"/>
                  </a:rPr>
                  <a:t>12</a:t>
                </a:r>
                <a:endParaRPr lang="it-IT" sz="1600">
                  <a:latin typeface="Calibri" pitchFamily="34" charset="0"/>
                </a:endParaRPr>
              </a:p>
            </p:txBody>
          </p:sp>
          <p:sp>
            <p:nvSpPr>
              <p:cNvPr id="2071" name="Rettangolo 45"/>
              <p:cNvSpPr>
                <a:spLocks noChangeArrowheads="1"/>
              </p:cNvSpPr>
              <p:nvPr/>
            </p:nvSpPr>
            <p:spPr bwMode="auto">
              <a:xfrm>
                <a:off x="538722" y="4212953"/>
                <a:ext cx="28886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b="1" i="1">
                    <a:latin typeface="Calibri" pitchFamily="34" charset="0"/>
                    <a:sym typeface="Symbol" pitchFamily="18" charset="2"/>
                  </a:rPr>
                  <a:t>6</a:t>
                </a:r>
                <a:endParaRPr lang="it-IT" sz="1600">
                  <a:latin typeface="Calibri" pitchFamily="34" charset="0"/>
                </a:endParaRPr>
              </a:p>
            </p:txBody>
          </p:sp>
          <p:sp>
            <p:nvSpPr>
              <p:cNvPr id="2072" name="Rettangolo 46"/>
              <p:cNvSpPr>
                <a:spLocks noChangeArrowheads="1"/>
              </p:cNvSpPr>
              <p:nvPr/>
            </p:nvSpPr>
            <p:spPr bwMode="auto">
              <a:xfrm>
                <a:off x="3635896" y="4861025"/>
                <a:ext cx="101822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b="1" i="1">
                    <a:latin typeface="Calibri" pitchFamily="34" charset="0"/>
                    <a:sym typeface="Symbol" pitchFamily="18" charset="2"/>
                  </a:rPr>
                  <a:t>3 mm-rad</a:t>
                </a:r>
                <a:endParaRPr lang="it-IT" sz="1600">
                  <a:latin typeface="Calibri" pitchFamily="34" charset="0"/>
                </a:endParaRPr>
              </a:p>
            </p:txBody>
          </p:sp>
        </p:grpSp>
        <p:sp>
          <p:nvSpPr>
            <p:cNvPr id="2065" name="Rettangolo 56"/>
            <p:cNvSpPr>
              <a:spLocks noChangeArrowheads="1"/>
            </p:cNvSpPr>
            <p:nvPr/>
          </p:nvSpPr>
          <p:spPr bwMode="auto">
            <a:xfrm>
              <a:off x="1979712" y="4365104"/>
              <a:ext cx="11473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50000"/>
                </a:spcBef>
              </a:pPr>
              <a:r>
                <a:rPr lang="it-IT" b="1" i="1">
                  <a:latin typeface="Calibri" pitchFamily="34" charset="0"/>
                  <a:cs typeface="Times New Roman" pitchFamily="18" charset="0"/>
                </a:rPr>
                <a:t>emittance</a:t>
              </a:r>
            </a:p>
          </p:txBody>
        </p:sp>
      </p:grpSp>
      <p:sp>
        <p:nvSpPr>
          <p:cNvPr id="36" name="CasellaDiTesto 11"/>
          <p:cNvSpPr txBox="1">
            <a:spLocks noChangeArrowheads="1"/>
          </p:cNvSpPr>
          <p:nvPr/>
        </p:nvSpPr>
        <p:spPr bwMode="auto">
          <a:xfrm>
            <a:off x="7850332" y="2550467"/>
            <a:ext cx="1183337" cy="46166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dirty="0" smtClean="0"/>
              <a:t>A.Bacci</a:t>
            </a:r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it-IT" dirty="0" smtClean="0"/>
              <a:t>The nominal  case </a:t>
            </a:r>
            <a:r>
              <a:rPr lang="it-IT" dirty="0"/>
              <a:t>injector </a:t>
            </a:r>
            <a:r>
              <a:rPr lang="it-IT" dirty="0" smtClean="0"/>
              <a:t>:  30MeV</a:t>
            </a:r>
            <a:r>
              <a:rPr lang="it-IT" dirty="0"/>
              <a:t>,  </a:t>
            </a:r>
            <a:r>
              <a:rPr lang="it-IT" dirty="0" smtClean="0"/>
              <a:t>840pC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11"/>
    </mc:Choice>
    <mc:Fallback xmlns="">
      <p:transition spd="slow" advTm="8681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</a:t>
            </a:r>
            <a:r>
              <a:rPr lang="it-IT" baseline="30000" dirty="0" smtClean="0"/>
              <a:t>-</a:t>
            </a:r>
            <a:r>
              <a:rPr lang="it-IT" dirty="0" smtClean="0"/>
              <a:t> beam at IP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" y="1903023"/>
            <a:ext cx="3996047" cy="2267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9167" y="1072026"/>
            <a:ext cx="1521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E=30MeV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Q=840 pC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6" r="2"/>
          <a:stretch/>
        </p:blipFill>
        <p:spPr bwMode="auto">
          <a:xfrm>
            <a:off x="5011245" y="2917552"/>
            <a:ext cx="4132755" cy="318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1878" y="5639590"/>
            <a:ext cx="11993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 smtClean="0"/>
              <a:t>Elegant output</a:t>
            </a:r>
          </a:p>
          <a:p>
            <a:r>
              <a:rPr lang="it-IT" sz="1200" dirty="0" smtClean="0"/>
              <a:t>120 kp</a:t>
            </a:r>
            <a:endParaRPr lang="it-IT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292553" y="1903023"/>
            <a:ext cx="1726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E=150 MeV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Q=840 pC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2702" y="6101255"/>
            <a:ext cx="3526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Rms beam sizes </a:t>
            </a:r>
            <a:r>
              <a:rPr lang="en-US" sz="1400" dirty="0" smtClean="0"/>
              <a:t> at IP</a:t>
            </a:r>
          </a:p>
          <a:p>
            <a:r>
              <a:rPr lang="en-US" sz="1400" dirty="0" smtClean="0"/>
              <a:t> &amp; Twiss parameters of </a:t>
            </a:r>
            <a:r>
              <a:rPr lang="en-US" sz="1400" dirty="0"/>
              <a:t>the 150 MeV </a:t>
            </a:r>
            <a:r>
              <a:rPr lang="en-US" sz="1400" dirty="0" smtClean="0"/>
              <a:t>beam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24690" y="4335982"/>
            <a:ext cx="3996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Rms beams sizes </a:t>
            </a:r>
            <a:r>
              <a:rPr lang="en-US" sz="1400" dirty="0" smtClean="0"/>
              <a:t>evolution </a:t>
            </a:r>
            <a:r>
              <a:rPr lang="en-US" sz="1400" dirty="0"/>
              <a:t>along the transfer </a:t>
            </a:r>
            <a:r>
              <a:rPr lang="en-US" sz="1400" dirty="0" smtClean="0"/>
              <a:t>line &amp; longitudinal</a:t>
            </a:r>
            <a:r>
              <a:rPr lang="en-US" sz="1400" dirty="0"/>
              <a:t> </a:t>
            </a:r>
            <a:r>
              <a:rPr lang="en-US" sz="1400" dirty="0" smtClean="0"/>
              <a:t>tunability</a:t>
            </a:r>
            <a:r>
              <a:rPr lang="en-US" sz="1400" dirty="0"/>
              <a:t>" of the beam </a:t>
            </a:r>
            <a:r>
              <a:rPr lang="en-US" sz="1400" dirty="0" smtClean="0"/>
              <a:t>waist at IP.</a:t>
            </a:r>
            <a:endParaRPr lang="it-IT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"/>
    </mc:Choice>
    <mc:Fallback xmlns="">
      <p:transition spd="slow" advTm="4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203659"/>
              </p:ext>
            </p:extLst>
          </p:nvPr>
        </p:nvGraphicFramePr>
        <p:xfrm>
          <a:off x="-178125" y="0"/>
          <a:ext cx="5113338" cy="41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" name="Graph" r:id="rId3" imgW="3860640" imgH="3104640" progId="Origin50.Graph">
                  <p:embed/>
                </p:oleObj>
              </mc:Choice>
              <mc:Fallback>
                <p:oleObj name="Graph" r:id="rId3" imgW="3860640" imgH="31046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8125" y="0"/>
                        <a:ext cx="5113338" cy="411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Object 3"/>
          <p:cNvGraphicFramePr>
            <a:graphicFrameLocks noChangeAspect="1"/>
          </p:cNvGraphicFramePr>
          <p:nvPr/>
        </p:nvGraphicFramePr>
        <p:xfrm>
          <a:off x="0" y="3152775"/>
          <a:ext cx="4883150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Graph" r:id="rId5" imgW="4091040" imgH="3104640" progId="Origin50.Graph">
                  <p:embed/>
                </p:oleObj>
              </mc:Choice>
              <mc:Fallback>
                <p:oleObj name="Graph" r:id="rId5" imgW="4091040" imgH="31046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52775"/>
                        <a:ext cx="4883150" cy="370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3" name="Line 9"/>
          <p:cNvSpPr>
            <a:spLocks noChangeShapeType="1"/>
          </p:cNvSpPr>
          <p:nvPr/>
        </p:nvSpPr>
        <p:spPr bwMode="auto">
          <a:xfrm flipH="1">
            <a:off x="3348038" y="5661025"/>
            <a:ext cx="6477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614" name="Text Box 10"/>
          <p:cNvSpPr txBox="1">
            <a:spLocks noChangeArrowheads="1"/>
          </p:cNvSpPr>
          <p:nvPr/>
        </p:nvSpPr>
        <p:spPr bwMode="auto">
          <a:xfrm>
            <a:off x="3563938" y="5229225"/>
            <a:ext cx="1147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>
                <a:latin typeface="Symbol" charset="2"/>
              </a:rPr>
              <a:t>q</a:t>
            </a:r>
            <a:r>
              <a:rPr lang="it-IT"/>
              <a:t>=1 mrad</a:t>
            </a:r>
          </a:p>
        </p:txBody>
      </p:sp>
      <p:sp>
        <p:nvSpPr>
          <p:cNvPr id="68615" name="Line 11"/>
          <p:cNvSpPr>
            <a:spLocks noChangeShapeType="1"/>
          </p:cNvSpPr>
          <p:nvPr/>
        </p:nvSpPr>
        <p:spPr bwMode="auto">
          <a:xfrm flipH="1">
            <a:off x="3132138" y="4005263"/>
            <a:ext cx="57467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3348038" y="3573463"/>
            <a:ext cx="1147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>
                <a:latin typeface="Symbol" charset="2"/>
              </a:rPr>
              <a:t>q</a:t>
            </a:r>
            <a:r>
              <a:rPr lang="it-IT"/>
              <a:t>=6 mrad</a:t>
            </a: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1600200" y="1143000"/>
            <a:ext cx="92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/>
              <a:t>Spettro</a:t>
            </a:r>
          </a:p>
        </p:txBody>
      </p:sp>
      <p:graphicFrame>
        <p:nvGraphicFramePr>
          <p:cNvPr id="82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505290"/>
              </p:ext>
            </p:extLst>
          </p:nvPr>
        </p:nvGraphicFramePr>
        <p:xfrm>
          <a:off x="4306641" y="564594"/>
          <a:ext cx="5133975" cy="383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8" name="Graph" r:id="rId7" imgW="4343040" imgH="3244320" progId="Origin50.Graph">
                  <p:embed/>
                </p:oleObj>
              </mc:Choice>
              <mc:Fallback>
                <p:oleObj name="Graph" r:id="rId7" imgW="4343040" imgH="3244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6641" y="564594"/>
                        <a:ext cx="5133975" cy="383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7164388" y="2276475"/>
            <a:ext cx="287337" cy="215900"/>
          </a:xfrm>
          <a:prstGeom prst="star5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Times" pitchFamily="-105" charset="0"/>
              <a:ea typeface="+mn-ea"/>
            </a:endParaRPr>
          </a:p>
        </p:txBody>
      </p:sp>
      <p:sp>
        <p:nvSpPr>
          <p:cNvPr id="68619" name="Text Box 16"/>
          <p:cNvSpPr txBox="1">
            <a:spLocks noChangeArrowheads="1"/>
          </p:cNvSpPr>
          <p:nvPr/>
        </p:nvSpPr>
        <p:spPr bwMode="auto">
          <a:xfrm>
            <a:off x="5664200" y="4549676"/>
            <a:ext cx="3479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dirty="0" smtClean="0"/>
              <a:t>E</a:t>
            </a:r>
            <a:r>
              <a:rPr lang="it-IT" i="1" baseline="-25000" dirty="0" smtClean="0"/>
              <a:t>e</a:t>
            </a:r>
            <a:r>
              <a:rPr lang="it-IT" dirty="0" smtClean="0"/>
              <a:t>=30 MeV</a:t>
            </a:r>
          </a:p>
          <a:p>
            <a:r>
              <a:rPr lang="it-IT" dirty="0" smtClean="0"/>
              <a:t>N</a:t>
            </a:r>
            <a:r>
              <a:rPr lang="it-IT" baseline="-25000" dirty="0" smtClean="0"/>
              <a:t>tot</a:t>
            </a:r>
            <a:r>
              <a:rPr lang="it-IT" dirty="0" smtClean="0"/>
              <a:t>=1,69 </a:t>
            </a:r>
            <a:r>
              <a:rPr lang="it-IT" dirty="0"/>
              <a:t>10</a:t>
            </a:r>
            <a:r>
              <a:rPr lang="it-IT" baseline="30000" dirty="0"/>
              <a:t>9</a:t>
            </a:r>
            <a:endParaRPr lang="it-IT" dirty="0"/>
          </a:p>
          <a:p>
            <a:r>
              <a:rPr lang="it-IT" dirty="0">
                <a:latin typeface="Symbol" charset="2"/>
              </a:rPr>
              <a:t>Dw/w (</a:t>
            </a:r>
            <a:r>
              <a:rPr lang="it-IT" dirty="0">
                <a:latin typeface="Times New Roman" charset="0"/>
                <a:cs typeface="Times New Roman" charset="0"/>
              </a:rPr>
              <a:t>FWHM</a:t>
            </a:r>
            <a:r>
              <a:rPr lang="it-IT" dirty="0">
                <a:latin typeface="Symbol" charset="2"/>
                <a:cs typeface="Times New Roman" charset="0"/>
              </a:rPr>
              <a:t>)</a:t>
            </a:r>
            <a:r>
              <a:rPr lang="it-IT" dirty="0">
                <a:cs typeface="Times New Roman" charset="0"/>
              </a:rPr>
              <a:t>=10.5 %</a:t>
            </a:r>
          </a:p>
          <a:p>
            <a:r>
              <a:rPr lang="it-IT" dirty="0">
                <a:latin typeface="Symbol" charset="2"/>
                <a:cs typeface="Times New Roman" charset="0"/>
              </a:rPr>
              <a:t>Dw/w</a:t>
            </a:r>
            <a:r>
              <a:rPr lang="it-IT" dirty="0">
                <a:cs typeface="Times New Roman" charset="0"/>
              </a:rPr>
              <a:t> rms=5.2 %</a:t>
            </a:r>
          </a:p>
          <a:p>
            <a:r>
              <a:rPr lang="it-IT" dirty="0">
                <a:cs typeface="Times New Roman" charset="0"/>
              </a:rPr>
              <a:t>div (FWHM)= 22 mrad</a:t>
            </a:r>
          </a:p>
          <a:p>
            <a:r>
              <a:rPr lang="it-IT" dirty="0">
                <a:cs typeface="Times New Roman" charset="0"/>
              </a:rPr>
              <a:t>div rms= 5.3 mrad</a:t>
            </a:r>
            <a:endParaRPr lang="it-IT" baseline="30000" dirty="0">
              <a:cs typeface="Times New Roman" charset="0"/>
            </a:endParaRPr>
          </a:p>
        </p:txBody>
      </p:sp>
      <p:sp>
        <p:nvSpPr>
          <p:cNvPr id="68620" name="CasellaDiTesto 11"/>
          <p:cNvSpPr txBox="1">
            <a:spLocks noChangeArrowheads="1"/>
          </p:cNvSpPr>
          <p:nvPr/>
        </p:nvSpPr>
        <p:spPr bwMode="auto">
          <a:xfrm>
            <a:off x="7793037" y="3990182"/>
            <a:ext cx="1350963" cy="461962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dirty="0"/>
              <a:t>V.Petrillo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13" y="0"/>
            <a:ext cx="8458200" cy="804554"/>
          </a:xfrm>
        </p:spPr>
        <p:txBody>
          <a:bodyPr/>
          <a:lstStyle/>
          <a:p>
            <a:r>
              <a:rPr lang="it-IT" dirty="0" smtClean="0"/>
              <a:t>Source spectra simulations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81"/>
    </mc:Choice>
    <mc:Fallback xmlns="">
      <p:transition spd="slow" advTm="5578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768" y="242935"/>
            <a:ext cx="8229600" cy="914400"/>
          </a:xfrm>
        </p:spPr>
        <p:txBody>
          <a:bodyPr>
            <a:normAutofit fontScale="90000"/>
          </a:bodyPr>
          <a:lstStyle/>
          <a:p>
            <a:pPr algn="r"/>
            <a:r>
              <a:rPr lang="it-IT" dirty="0"/>
              <a:t>The Low-Charge Case </a:t>
            </a:r>
            <a:r>
              <a:rPr lang="it-IT" dirty="0" smtClean="0"/>
              <a:t>injector: 30MeV</a:t>
            </a:r>
            <a:r>
              <a:rPr lang="it-IT" dirty="0"/>
              <a:t>,  </a:t>
            </a:r>
            <a:r>
              <a:rPr lang="it-IT" dirty="0" smtClean="0"/>
              <a:t>350pC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3075" name="Gruppo 4"/>
          <p:cNvGrpSpPr>
            <a:grpSpLocks/>
          </p:cNvGrpSpPr>
          <p:nvPr/>
        </p:nvGrpSpPr>
        <p:grpSpPr bwMode="auto">
          <a:xfrm>
            <a:off x="355600" y="1675607"/>
            <a:ext cx="6178550" cy="1020762"/>
            <a:chOff x="438150" y="723900"/>
            <a:chExt cx="6178809" cy="1021022"/>
          </a:xfrm>
        </p:grpSpPr>
        <p:pic>
          <p:nvPicPr>
            <p:cNvPr id="309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285"/>
            <a:stretch>
              <a:fillRect/>
            </a:stretch>
          </p:blipFill>
          <p:spPr bwMode="auto">
            <a:xfrm>
              <a:off x="438150" y="723900"/>
              <a:ext cx="821482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5" t="42392"/>
            <a:stretch>
              <a:fillRect/>
            </a:stretch>
          </p:blipFill>
          <p:spPr bwMode="auto">
            <a:xfrm>
              <a:off x="1187624" y="1152638"/>
              <a:ext cx="3672407" cy="587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70" t="42392"/>
            <a:stretch>
              <a:fillRect/>
            </a:stretch>
          </p:blipFill>
          <p:spPr bwMode="auto">
            <a:xfrm>
              <a:off x="4888768" y="1157795"/>
              <a:ext cx="1728191" cy="587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6" name="CasellaDiTesto 12"/>
          <p:cNvSpPr txBox="1">
            <a:spLocks noChangeArrowheads="1"/>
          </p:cNvSpPr>
          <p:nvPr/>
        </p:nvSpPr>
        <p:spPr bwMode="auto">
          <a:xfrm>
            <a:off x="258763" y="2628107"/>
            <a:ext cx="120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b="1" i="1">
                <a:latin typeface="Calibri" pitchFamily="34" charset="0"/>
              </a:rPr>
              <a:t>120 MV/m</a:t>
            </a:r>
          </a:p>
        </p:txBody>
      </p:sp>
      <p:sp>
        <p:nvSpPr>
          <p:cNvPr id="3077" name="Rettangolo 9"/>
          <p:cNvSpPr>
            <a:spLocks noChangeArrowheads="1"/>
          </p:cNvSpPr>
          <p:nvPr/>
        </p:nvSpPr>
        <p:spPr bwMode="auto">
          <a:xfrm>
            <a:off x="3103563" y="2613819"/>
            <a:ext cx="1173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i="1">
                <a:latin typeface="Calibri" pitchFamily="34" charset="0"/>
                <a:sym typeface="Symbol" pitchFamily="18" charset="2"/>
              </a:rPr>
              <a:t>(S2)=92°</a:t>
            </a:r>
            <a:r>
              <a:rPr lang="it-IT" b="1" i="1">
                <a:latin typeface="Calibri" pitchFamily="34" charset="0"/>
              </a:rPr>
              <a:t> </a:t>
            </a:r>
            <a:endParaRPr lang="it-IT">
              <a:latin typeface="Calibri" pitchFamily="34" charset="0"/>
            </a:endParaRPr>
          </a:p>
        </p:txBody>
      </p:sp>
      <p:sp>
        <p:nvSpPr>
          <p:cNvPr id="3078" name="Rettangolo 10"/>
          <p:cNvSpPr>
            <a:spLocks noChangeArrowheads="1"/>
          </p:cNvSpPr>
          <p:nvPr/>
        </p:nvSpPr>
        <p:spPr bwMode="auto">
          <a:xfrm>
            <a:off x="1644650" y="1839913"/>
            <a:ext cx="131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i="1">
                <a:latin typeface="Calibri" pitchFamily="34" charset="0"/>
              </a:rPr>
              <a:t>13.2 MV/m </a:t>
            </a:r>
            <a:endParaRPr lang="it-IT">
              <a:latin typeface="Calibri" pitchFamily="34" charset="0"/>
            </a:endParaRPr>
          </a:p>
        </p:txBody>
      </p:sp>
      <p:sp>
        <p:nvSpPr>
          <p:cNvPr id="3079" name="Rettangolo 11"/>
          <p:cNvSpPr>
            <a:spLocks noChangeArrowheads="1"/>
          </p:cNvSpPr>
          <p:nvPr/>
        </p:nvSpPr>
        <p:spPr bwMode="auto">
          <a:xfrm>
            <a:off x="3444875" y="1839913"/>
            <a:ext cx="1198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i="1">
                <a:latin typeface="Calibri" pitchFamily="34" charset="0"/>
              </a:rPr>
              <a:t>0.2 MV/m </a:t>
            </a:r>
            <a:endParaRPr lang="it-IT">
              <a:latin typeface="Calibri" pitchFamily="34" charset="0"/>
            </a:endParaRPr>
          </a:p>
        </p:txBody>
      </p:sp>
      <p:sp>
        <p:nvSpPr>
          <p:cNvPr id="3080" name="Rettangolo 12"/>
          <p:cNvSpPr>
            <a:spLocks noChangeArrowheads="1"/>
          </p:cNvSpPr>
          <p:nvPr/>
        </p:nvSpPr>
        <p:spPr bwMode="auto">
          <a:xfrm>
            <a:off x="1519238" y="2609057"/>
            <a:ext cx="1243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i="1">
                <a:latin typeface="Calibri" pitchFamily="34" charset="0"/>
                <a:sym typeface="Symbol" pitchFamily="18" charset="2"/>
              </a:rPr>
              <a:t>(S1)=-26°</a:t>
            </a:r>
            <a:r>
              <a:rPr lang="it-IT" b="1" i="1">
                <a:latin typeface="Calibri" pitchFamily="34" charset="0"/>
              </a:rPr>
              <a:t> </a:t>
            </a:r>
            <a:endParaRPr lang="it-IT">
              <a:latin typeface="Calibri" pitchFamily="34" charset="0"/>
            </a:endParaRPr>
          </a:p>
        </p:txBody>
      </p:sp>
      <p:sp>
        <p:nvSpPr>
          <p:cNvPr id="3081" name="Rettangolo 16"/>
          <p:cNvSpPr>
            <a:spLocks noChangeArrowheads="1"/>
          </p:cNvSpPr>
          <p:nvPr/>
        </p:nvSpPr>
        <p:spPr bwMode="auto">
          <a:xfrm>
            <a:off x="5200650" y="1835150"/>
            <a:ext cx="1200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i="1">
                <a:latin typeface="Calibri" pitchFamily="34" charset="0"/>
              </a:rPr>
              <a:t>5.5 MV/m </a:t>
            </a:r>
            <a:endParaRPr lang="it-IT">
              <a:latin typeface="Calibri" pitchFamily="34" charset="0"/>
            </a:endParaRPr>
          </a:p>
        </p:txBody>
      </p:sp>
      <p:sp>
        <p:nvSpPr>
          <p:cNvPr id="3082" name="Rettangolo 17"/>
          <p:cNvSpPr>
            <a:spLocks noChangeArrowheads="1"/>
          </p:cNvSpPr>
          <p:nvPr/>
        </p:nvSpPr>
        <p:spPr bwMode="auto">
          <a:xfrm>
            <a:off x="4943475" y="2593182"/>
            <a:ext cx="1292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i="1">
                <a:latin typeface="Calibri" pitchFamily="34" charset="0"/>
                <a:sym typeface="Symbol" pitchFamily="18" charset="2"/>
              </a:rPr>
              <a:t>(S3)=100°</a:t>
            </a:r>
            <a:r>
              <a:rPr lang="it-IT" b="1" i="1">
                <a:latin typeface="Calibri" pitchFamily="34" charset="0"/>
              </a:rPr>
              <a:t> </a:t>
            </a:r>
            <a:endParaRPr lang="it-IT">
              <a:latin typeface="Calibri" pitchFamily="34" charset="0"/>
            </a:endParaRPr>
          </a:p>
        </p:txBody>
      </p:sp>
      <p:sp>
        <p:nvSpPr>
          <p:cNvPr id="3083" name="Rettangolo 18"/>
          <p:cNvSpPr>
            <a:spLocks noChangeArrowheads="1"/>
          </p:cNvSpPr>
          <p:nvPr/>
        </p:nvSpPr>
        <p:spPr bwMode="auto">
          <a:xfrm>
            <a:off x="1512094" y="1613232"/>
            <a:ext cx="158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i="1" dirty="0">
                <a:latin typeface="Calibri" pitchFamily="34" charset="0"/>
                <a:sym typeface="Symbol" pitchFamily="18" charset="2"/>
              </a:rPr>
              <a:t>sol. embedded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3084" name="Rettangolo 19"/>
          <p:cNvSpPr>
            <a:spLocks noChangeArrowheads="1"/>
          </p:cNvSpPr>
          <p:nvPr/>
        </p:nvSpPr>
        <p:spPr bwMode="auto">
          <a:xfrm>
            <a:off x="3224881" y="1613231"/>
            <a:ext cx="158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i="1" dirty="0">
                <a:latin typeface="Calibri" pitchFamily="34" charset="0"/>
                <a:sym typeface="Symbol" pitchFamily="18" charset="2"/>
              </a:rPr>
              <a:t>sol. embedded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3085" name="Rettangolo 20"/>
          <p:cNvSpPr>
            <a:spLocks noChangeArrowheads="1"/>
          </p:cNvSpPr>
          <p:nvPr/>
        </p:nvSpPr>
        <p:spPr bwMode="auto">
          <a:xfrm>
            <a:off x="2140744" y="3150323"/>
            <a:ext cx="38877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Energy Spread Correction by a proper </a:t>
            </a:r>
            <a:r>
              <a:rPr lang="en-US" i="1" dirty="0" err="1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Acc.Gradient</a:t>
            </a:r>
            <a:r>
              <a:rPr lang="en-US" i="1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, Phase injection and</a:t>
            </a:r>
          </a:p>
          <a:p>
            <a:r>
              <a:rPr lang="en-US" i="1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phase slippage on the first TW cavity</a:t>
            </a:r>
          </a:p>
        </p:txBody>
      </p:sp>
      <p:sp>
        <p:nvSpPr>
          <p:cNvPr id="3086" name="Rettangolo 22"/>
          <p:cNvSpPr>
            <a:spLocks noChangeArrowheads="1"/>
          </p:cNvSpPr>
          <p:nvPr/>
        </p:nvSpPr>
        <p:spPr bwMode="auto">
          <a:xfrm>
            <a:off x="1653381" y="1042468"/>
            <a:ext cx="3582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l-GR" sz="1600" i="1" dirty="0">
                <a:latin typeface="Calibri" pitchFamily="34" charset="0"/>
                <a:cs typeface="Times New Roman" pitchFamily="18" charset="0"/>
              </a:rPr>
              <a:t>ε</a:t>
            </a:r>
            <a:r>
              <a:rPr lang="it-IT" sz="1600" i="1" baseline="-25000" dirty="0">
                <a:latin typeface="Calibri" pitchFamily="34" charset="0"/>
                <a:cs typeface="Times New Roman" pitchFamily="18" charset="0"/>
              </a:rPr>
              <a:t>th</a:t>
            </a:r>
            <a:r>
              <a:rPr lang="it-IT" sz="1600" i="1" dirty="0">
                <a:latin typeface="Calibri" pitchFamily="34" charset="0"/>
                <a:cs typeface="Times New Roman" pitchFamily="18" charset="0"/>
              </a:rPr>
              <a:t>=1.2 mm-mrad (norm. </a:t>
            </a:r>
            <a:r>
              <a:rPr lang="el-GR" sz="1600" i="1" dirty="0">
                <a:latin typeface="Calibri" pitchFamily="34" charset="0"/>
                <a:cs typeface="Times New Roman" pitchFamily="18" charset="0"/>
              </a:rPr>
              <a:t>σ</a:t>
            </a:r>
            <a:r>
              <a:rPr lang="it-IT" sz="1600" i="1" baseline="-25000" dirty="0">
                <a:latin typeface="Calibri" pitchFamily="34" charset="0"/>
                <a:cs typeface="Times New Roman" pitchFamily="18" charset="0"/>
              </a:rPr>
              <a:t>x</a:t>
            </a:r>
            <a:r>
              <a:rPr lang="it-IT" sz="1600" i="1" dirty="0">
                <a:latin typeface="Calibri" pitchFamily="34" charset="0"/>
                <a:cs typeface="Times New Roman" pitchFamily="18" charset="0"/>
              </a:rPr>
              <a:t>= 1 mm)</a:t>
            </a:r>
          </a:p>
          <a:p>
            <a:pPr marL="342900" indent="-342900"/>
            <a:r>
              <a:rPr lang="el-GR" sz="1600" i="1" dirty="0">
                <a:latin typeface="Calibri" pitchFamily="34" charset="0"/>
                <a:cs typeface="Times New Roman" pitchFamily="18" charset="0"/>
              </a:rPr>
              <a:t>σ</a:t>
            </a:r>
            <a:r>
              <a:rPr lang="it-IT" sz="1600" i="1" baseline="-25000" dirty="0">
                <a:latin typeface="Calibri" pitchFamily="34" charset="0"/>
                <a:cs typeface="Times New Roman" pitchFamily="18" charset="0"/>
              </a:rPr>
              <a:t>t</a:t>
            </a:r>
            <a:r>
              <a:rPr lang="it-IT" sz="1600" i="1" dirty="0">
                <a:latin typeface="Calibri" pitchFamily="34" charset="0"/>
                <a:cs typeface="Times New Roman" pitchFamily="18" charset="0"/>
              </a:rPr>
              <a:t> = 16 psec, rise-time= 1psec</a:t>
            </a:r>
          </a:p>
        </p:txBody>
      </p:sp>
      <p:pic>
        <p:nvPicPr>
          <p:cNvPr id="3087" name="Picture 2" descr="C:\Doc_Lavoro\Plasmonx\01_BeamLine\06_BeamLine_2009\05_beam-line_2009_apr_rif\04_Sim_Mar2012\Thomson_Mar_2012_30MeV\emit-env-sig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94200"/>
            <a:ext cx="4064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3" descr="C:\Doc_Lavoro\Plasmonx\01_BeamLine\06_BeamLine_2009\05_beam-line_2009_apr_rif\04_Sim_Mar2012\Thomson_Mar_2012_30MeV\Energy_Espre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365625"/>
            <a:ext cx="417671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4" descr="C:\Doc_Lavoro\Plasmonx\01_BeamLine\06_BeamLine_2009\05_beam-line_2009_apr_rif\04_Sim_Mar2012\Thomson_Mar_2012_30MeV\Long_PhaseSpa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" r="2953"/>
          <a:stretch>
            <a:fillRect/>
          </a:stretch>
        </p:blipFill>
        <p:spPr bwMode="auto">
          <a:xfrm>
            <a:off x="6281561" y="2570328"/>
            <a:ext cx="2592387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ttangolo 26"/>
          <p:cNvSpPr>
            <a:spLocks noChangeArrowheads="1"/>
          </p:cNvSpPr>
          <p:nvPr/>
        </p:nvSpPr>
        <p:spPr bwMode="auto">
          <a:xfrm>
            <a:off x="190005" y="700135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it-IT" sz="16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</a:t>
            </a:r>
            <a:r>
              <a:rPr lang="it-IT" sz="1600" i="1" baseline="-25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bunch</a:t>
            </a:r>
            <a:r>
              <a:rPr lang="it-IT" sz="16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= 350 pC</a:t>
            </a:r>
          </a:p>
          <a:p>
            <a:pPr marL="342900" indent="-342900"/>
            <a:r>
              <a:rPr lang="el-GR" sz="16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σ</a:t>
            </a:r>
            <a:r>
              <a:rPr lang="it-IT" sz="1600" i="1" baseline="-25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x,y</a:t>
            </a:r>
            <a:r>
              <a:rPr lang="it-IT" sz="16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= 0.300 mm</a:t>
            </a:r>
          </a:p>
        </p:txBody>
      </p:sp>
      <p:sp>
        <p:nvSpPr>
          <p:cNvPr id="28" name="Rettangolo arrotondato 27"/>
          <p:cNvSpPr/>
          <p:nvPr/>
        </p:nvSpPr>
        <p:spPr>
          <a:xfrm>
            <a:off x="6155531" y="2487447"/>
            <a:ext cx="2808288" cy="187166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30" name="Connettore 2 29"/>
          <p:cNvCxnSpPr>
            <a:stCxn id="28" idx="2"/>
          </p:cNvCxnSpPr>
          <p:nvPr/>
        </p:nvCxnSpPr>
        <p:spPr>
          <a:xfrm>
            <a:off x="7559675" y="4359110"/>
            <a:ext cx="574391" cy="19188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28"/>
    </mc:Choice>
    <mc:Fallback xmlns="">
      <p:transition spd="slow" advTm="4662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73858" cy="9906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SL-Thomson: e beam for commissioning</a:t>
            </a:r>
            <a:r>
              <a:rPr lang="it-IT" dirty="0" smtClean="0"/>
              <a:t>	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501241"/>
            <a:ext cx="2761013" cy="1051954"/>
          </a:xfrm>
        </p:spPr>
        <p:txBody>
          <a:bodyPr>
            <a:normAutofit/>
          </a:bodyPr>
          <a:lstStyle/>
          <a:p>
            <a:pPr>
              <a:tabLst>
                <a:tab pos="6462713" algn="ctr"/>
              </a:tabLst>
            </a:pPr>
            <a:r>
              <a:rPr lang="it-IT" dirty="0" smtClean="0"/>
              <a:t>Q=350pC</a:t>
            </a:r>
          </a:p>
          <a:p>
            <a:pPr>
              <a:tabLst>
                <a:tab pos="6462713" algn="ctr"/>
              </a:tabLst>
            </a:pPr>
            <a:r>
              <a:rPr lang="it-IT" dirty="0" smtClean="0"/>
              <a:t>E=30 MeV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16197" r="4174"/>
          <a:stretch/>
        </p:blipFill>
        <p:spPr>
          <a:xfrm>
            <a:off x="2290471" y="1986125"/>
            <a:ext cx="6753415" cy="486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377635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With triplet only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6342155" y="1628668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Tstep code simulation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2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4"/>
    </mc:Choice>
    <mc:Fallback xmlns="">
      <p:transition spd="slow" advTm="1645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73858" cy="9906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SL-Thomson: e beam for commissioning</a:t>
            </a:r>
            <a:r>
              <a:rPr lang="it-IT" dirty="0" smtClean="0"/>
              <a:t>	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501241"/>
            <a:ext cx="2761013" cy="1051954"/>
          </a:xfrm>
        </p:spPr>
        <p:txBody>
          <a:bodyPr>
            <a:normAutofit/>
          </a:bodyPr>
          <a:lstStyle/>
          <a:p>
            <a:pPr>
              <a:tabLst>
                <a:tab pos="6462713" algn="ctr"/>
              </a:tabLst>
            </a:pPr>
            <a:r>
              <a:rPr lang="it-IT" dirty="0" smtClean="0"/>
              <a:t>Q=350pC</a:t>
            </a:r>
          </a:p>
          <a:p>
            <a:pPr>
              <a:tabLst>
                <a:tab pos="6462713" algn="ctr"/>
              </a:tabLst>
            </a:pPr>
            <a:r>
              <a:rPr lang="it-IT" dirty="0" smtClean="0"/>
              <a:t>E=30 MeV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943" y="3776353"/>
            <a:ext cx="15263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With</a:t>
            </a:r>
          </a:p>
          <a:p>
            <a:r>
              <a:rPr lang="it-IT" sz="2800" dirty="0" smtClean="0"/>
              <a:t>solenoid</a:t>
            </a:r>
            <a:endParaRPr lang="it-IT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9870" r="2949"/>
          <a:stretch/>
        </p:blipFill>
        <p:spPr>
          <a:xfrm>
            <a:off x="2041742" y="1891332"/>
            <a:ext cx="7054758" cy="48666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42156" y="1501241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Tstep code simulation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7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7"/>
    </mc:Choice>
    <mc:Fallback xmlns="">
      <p:transition spd="slow" advTm="2656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Commissioning: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19</a:t>
            </a:fld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71600" y="1219200"/>
            <a:ext cx="7715200" cy="5306144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90 MeV – 160 pC e</a:t>
            </a:r>
            <a:r>
              <a:rPr lang="it-IT" baseline="30000" dirty="0" smtClean="0"/>
              <a:t>-</a:t>
            </a:r>
            <a:r>
              <a:rPr lang="it-IT" dirty="0" smtClean="0"/>
              <a:t> beam (Comb or THz exp)</a:t>
            </a:r>
          </a:p>
          <a:p>
            <a:pPr lvl="1"/>
            <a:r>
              <a:rPr lang="it-IT" dirty="0" smtClean="0"/>
              <a:t>Down </a:t>
            </a:r>
            <a:r>
              <a:rPr lang="it-IT" smtClean="0"/>
              <a:t>to </a:t>
            </a:r>
            <a:r>
              <a:rPr lang="it-IT" smtClean="0"/>
              <a:t>dumper </a:t>
            </a:r>
            <a:r>
              <a:rPr lang="it-IT" dirty="0" smtClean="0"/>
              <a:t>w flags</a:t>
            </a:r>
          </a:p>
          <a:p>
            <a:pPr lvl="1"/>
            <a:r>
              <a:rPr lang="it-IT" dirty="0" smtClean="0"/>
              <a:t>Quads alignement check on this orbit</a:t>
            </a:r>
          </a:p>
          <a:p>
            <a:pPr lvl="1"/>
            <a:r>
              <a:rPr lang="it-IT" dirty="0" smtClean="0"/>
              <a:t>       BPM first reference orbit</a:t>
            </a:r>
          </a:p>
          <a:p>
            <a:pPr lvl="1"/>
            <a:r>
              <a:rPr lang="it-IT" dirty="0" smtClean="0"/>
              <a:t>Response matrix iterations for lattice optimization</a:t>
            </a:r>
          </a:p>
          <a:p>
            <a:r>
              <a:rPr lang="it-IT" dirty="0" smtClean="0"/>
              <a:t>30 MeV low charge transport and optimization</a:t>
            </a:r>
          </a:p>
          <a:p>
            <a:pPr marL="0" indent="0">
              <a:buNone/>
            </a:pPr>
            <a:r>
              <a:rPr lang="it-IT" i="1" u="sng" dirty="0" smtClean="0">
                <a:solidFill>
                  <a:srgbClr val="FF0000"/>
                </a:solidFill>
              </a:rPr>
              <a:t>= 1÷1.5 month (May)</a:t>
            </a:r>
          </a:p>
          <a:p>
            <a:r>
              <a:rPr lang="it-IT" dirty="0" smtClean="0"/>
              <a:t>Photon beam transport &amp; optimization</a:t>
            </a:r>
          </a:p>
          <a:p>
            <a:r>
              <a:rPr lang="it-IT" dirty="0" smtClean="0"/>
              <a:t>Synchronization &amp; Collision</a:t>
            </a:r>
          </a:p>
          <a:p>
            <a:pPr marL="0" indent="0">
              <a:buNone/>
            </a:pPr>
            <a:r>
              <a:rPr lang="it-IT" i="1" u="sng" dirty="0">
                <a:solidFill>
                  <a:srgbClr val="FF0000"/>
                </a:solidFill>
              </a:rPr>
              <a:t>= </a:t>
            </a:r>
            <a:r>
              <a:rPr lang="it-IT" i="1" u="sng" dirty="0" smtClean="0">
                <a:solidFill>
                  <a:srgbClr val="FF0000"/>
                </a:solidFill>
              </a:rPr>
              <a:t>1 month (June)</a:t>
            </a:r>
          </a:p>
          <a:p>
            <a:pPr marL="0" indent="0">
              <a:buNone/>
            </a:pPr>
            <a:endParaRPr lang="it-IT" i="1" u="sng" dirty="0" smtClean="0">
              <a:solidFill>
                <a:srgbClr val="FF0000"/>
              </a:solidFill>
            </a:endParaRPr>
          </a:p>
          <a:p>
            <a:pPr lvl="1"/>
            <a:r>
              <a:rPr lang="it-IT" sz="2600" dirty="0" smtClean="0">
                <a:solidFill>
                  <a:schemeClr val="tx1"/>
                </a:solidFill>
              </a:rPr>
              <a:t>Al-window</a:t>
            </a:r>
          </a:p>
          <a:p>
            <a:pPr lvl="2"/>
            <a:r>
              <a:rPr lang="it-IT" sz="2600" dirty="0" smtClean="0"/>
              <a:t>Kapton window</a:t>
            </a:r>
          </a:p>
          <a:p>
            <a:pPr lvl="3"/>
            <a:r>
              <a:rPr lang="it-IT" sz="2600" dirty="0" smtClean="0">
                <a:solidFill>
                  <a:schemeClr val="tx1"/>
                </a:solidFill>
              </a:rPr>
              <a:t>Carbon fiber window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5" name="Right Arrow 4"/>
          <p:cNvSpPr/>
          <p:nvPr/>
        </p:nvSpPr>
        <p:spPr>
          <a:xfrm>
            <a:off x="1475656" y="2276872"/>
            <a:ext cx="576064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05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Outline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dirty="0" smtClean="0"/>
              <a:t>The Compton source</a:t>
            </a:r>
          </a:p>
          <a:p>
            <a:r>
              <a:rPr lang="it-IT" dirty="0" smtClean="0"/>
              <a:t>Nov 2012- May 2013: work done</a:t>
            </a:r>
          </a:p>
          <a:p>
            <a:r>
              <a:rPr lang="it-IT" dirty="0"/>
              <a:t>C</a:t>
            </a:r>
            <a:r>
              <a:rPr lang="it-IT" dirty="0" smtClean="0"/>
              <a:t>ommissioning plan</a:t>
            </a:r>
          </a:p>
          <a:p>
            <a:r>
              <a:rPr lang="it-IT" dirty="0" smtClean="0"/>
              <a:t>Eli-NP: the sinergy</a:t>
            </a:r>
          </a:p>
          <a:p>
            <a:r>
              <a:rPr lang="it-IT" dirty="0" smtClean="0"/>
              <a:t>Summary</a:t>
            </a:r>
          </a:p>
          <a:p>
            <a:endParaRPr lang="it-I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2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886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Beats2</a:t>
            </a:r>
            <a:endParaRPr lang="en-US" dirty="0"/>
          </a:p>
        </p:txBody>
      </p:sp>
      <p:pic>
        <p:nvPicPr>
          <p:cNvPr id="4" name="Picture 3" descr="20130416_1216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80785" y="-1"/>
            <a:ext cx="4463215" cy="3347411"/>
          </a:xfrm>
          <a:prstGeom prst="rect">
            <a:avLst/>
          </a:prstGeom>
        </p:spPr>
      </p:pic>
      <p:pic>
        <p:nvPicPr>
          <p:cNvPr id="5" name="Picture 4" descr="20130416_1217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80785" y="3510590"/>
            <a:ext cx="4463213" cy="3347410"/>
          </a:xfrm>
          <a:prstGeom prst="rect">
            <a:avLst/>
          </a:prstGeom>
        </p:spPr>
      </p:pic>
      <p:pic>
        <p:nvPicPr>
          <p:cNvPr id="7" name="Picture 6" descr="20130410_10175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t="11535" r="11260"/>
          <a:stretch/>
        </p:blipFill>
        <p:spPr>
          <a:xfrm>
            <a:off x="-1" y="1624946"/>
            <a:ext cx="3210433" cy="2835202"/>
          </a:xfrm>
          <a:prstGeom prst="rect">
            <a:avLst/>
          </a:prstGeom>
        </p:spPr>
      </p:pic>
      <p:pic>
        <p:nvPicPr>
          <p:cNvPr id="6" name="Picture 5" descr="20130410_10194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4" y="4115873"/>
            <a:ext cx="3656169" cy="27421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33460" y="1828017"/>
            <a:ext cx="1629393" cy="1655999"/>
            <a:chOff x="5655441" y="2340669"/>
            <a:chExt cx="2812731" cy="2844000"/>
          </a:xfrm>
        </p:grpSpPr>
        <p:sp>
          <p:nvSpPr>
            <p:cNvPr id="8" name="Oval 7"/>
            <p:cNvSpPr/>
            <p:nvPr/>
          </p:nvSpPr>
          <p:spPr>
            <a:xfrm>
              <a:off x="5655441" y="2340669"/>
              <a:ext cx="2812731" cy="284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485806" y="3186669"/>
              <a:ext cx="1152000" cy="1152000"/>
            </a:xfrm>
            <a:prstGeom prst="ellipse">
              <a:avLst/>
            </a:prstGeom>
            <a:solidFill>
              <a:srgbClr val="D4E2E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1818610" y="2622588"/>
            <a:ext cx="119150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0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4602678" cy="3691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first: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405" y="2744177"/>
            <a:ext cx="5006927" cy="396259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833453" y="2401046"/>
            <a:ext cx="0" cy="25401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3453" y="244089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18keV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047521" y="3356992"/>
            <a:ext cx="0" cy="27100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47521" y="404178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18keV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1207395"/>
            <a:ext cx="7308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</a:rPr>
              <a:t>Al </a:t>
            </a:r>
            <a:r>
              <a:rPr lang="en-US" dirty="0">
                <a:latin typeface="+mj-lt"/>
              </a:rPr>
              <a:t>properties: (http://henke.lbl.gov/tmp/xray3931.html</a:t>
            </a:r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11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70" y="1291505"/>
            <a:ext cx="4154463" cy="3289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141" y="2204864"/>
            <a:ext cx="4612279" cy="36521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9170" y="4636376"/>
            <a:ext cx="2884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+mj-lt"/>
              </a:rPr>
              <a:t>Kapton</a:t>
            </a:r>
            <a:r>
              <a:rPr lang="en-US" dirty="0">
                <a:latin typeface="+mj-lt"/>
              </a:rPr>
              <a:t> (limited lifetime)</a:t>
            </a:r>
            <a:endParaRPr lang="it-IT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0141" y="6039283"/>
            <a:ext cx="4434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+mj-lt"/>
              </a:rPr>
              <a:t>Cycloparaphenylene</a:t>
            </a:r>
            <a:r>
              <a:rPr lang="en-US" dirty="0">
                <a:latin typeface="+mj-lt"/>
              </a:rPr>
              <a:t>: </a:t>
            </a:r>
            <a:r>
              <a:rPr lang="en-US" dirty="0" smtClean="0">
                <a:latin typeface="+mj-lt"/>
              </a:rPr>
              <a:t>C18H28B2O4</a:t>
            </a:r>
          </a:p>
          <a:p>
            <a:r>
              <a:rPr lang="en-US" dirty="0" smtClean="0">
                <a:latin typeface="+mj-lt"/>
              </a:rPr>
              <a:t>(structure footprint? Check @ </a:t>
            </a:r>
            <a:r>
              <a:rPr lang="en-US" dirty="0" err="1" smtClean="0">
                <a:latin typeface="+mj-lt"/>
              </a:rPr>
              <a:t>Elettra</a:t>
            </a:r>
            <a:r>
              <a:rPr lang="en-US" dirty="0" smtClean="0">
                <a:latin typeface="+mj-lt"/>
              </a:rPr>
              <a:t>)</a:t>
            </a:r>
            <a:endParaRPr lang="it-IT" dirty="0"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71600" y="1844824"/>
            <a:ext cx="0" cy="22262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63469" y="189070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18keV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364088" y="2780928"/>
            <a:ext cx="0" cy="24482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36096" y="278092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18keV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8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magine 1" descr="P10100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506" y="3727276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Immagine 2" descr="P10100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506" y="641176"/>
            <a:ext cx="40894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asellaDiTesto 3"/>
          <p:cNvSpPr txBox="1">
            <a:spLocks noChangeArrowheads="1"/>
          </p:cNvSpPr>
          <p:nvPr/>
        </p:nvSpPr>
        <p:spPr bwMode="auto">
          <a:xfrm>
            <a:off x="2555776" y="1936576"/>
            <a:ext cx="21643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it-IT" sz="1400" dirty="0"/>
          </a:p>
          <a:p>
            <a:pPr eaLnBrk="1" hangingPunct="1"/>
            <a:r>
              <a:rPr lang="it-IT" sz="1400" dirty="0" smtClean="0"/>
              <a:t>Filter holders/Collimators</a:t>
            </a:r>
            <a:endParaRPr lang="it-IT" sz="1400" dirty="0"/>
          </a:p>
          <a:p>
            <a:pPr eaLnBrk="1" hangingPunct="1"/>
            <a:endParaRPr lang="it-IT" sz="1400" dirty="0"/>
          </a:p>
          <a:p>
            <a:pPr eaLnBrk="1" hangingPunct="1"/>
            <a:endParaRPr lang="it-IT" sz="1400" dirty="0"/>
          </a:p>
          <a:p>
            <a:pPr eaLnBrk="1" hangingPunct="1"/>
            <a:endParaRPr lang="it-IT" sz="1400" dirty="0"/>
          </a:p>
          <a:p>
            <a:pPr eaLnBrk="1" hangingPunct="1"/>
            <a:r>
              <a:rPr lang="it-IT" sz="1400" dirty="0" smtClean="0"/>
              <a:t>Flux measure</a:t>
            </a:r>
            <a:endParaRPr lang="it-IT" sz="1400" dirty="0"/>
          </a:p>
        </p:txBody>
      </p:sp>
      <p:sp>
        <p:nvSpPr>
          <p:cNvPr id="15364" name="Rettangolo 4"/>
          <p:cNvSpPr>
            <a:spLocks noChangeArrowheads="1"/>
          </p:cNvSpPr>
          <p:nvPr/>
        </p:nvSpPr>
        <p:spPr bwMode="auto">
          <a:xfrm>
            <a:off x="2885994" y="3819398"/>
            <a:ext cx="15776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 dirty="0" smtClean="0"/>
              <a:t>X beam monitor</a:t>
            </a:r>
            <a:endParaRPr lang="it-IT" sz="1600" dirty="0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4654706" y="2241376"/>
            <a:ext cx="9906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4654706" y="2317576"/>
            <a:ext cx="19050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654706" y="3155776"/>
            <a:ext cx="2438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4283968" y="1860376"/>
            <a:ext cx="2961538" cy="19590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9" name="CasellaDiTesto 16"/>
          <p:cNvSpPr txBox="1">
            <a:spLocks noChangeArrowheads="1"/>
          </p:cNvSpPr>
          <p:nvPr/>
        </p:nvSpPr>
        <p:spPr bwMode="auto">
          <a:xfrm>
            <a:off x="5035706" y="3803476"/>
            <a:ext cx="22098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400">
                <a:solidFill>
                  <a:schemeClr val="bg1"/>
                </a:solidFill>
              </a:rPr>
              <a:t>Banco ottico per allineamento oggetti test</a:t>
            </a:r>
          </a:p>
          <a:p>
            <a:pPr eaLnBrk="1" hangingPunct="1"/>
            <a:r>
              <a:rPr lang="it-IT" sz="1400">
                <a:solidFill>
                  <a:schemeClr val="bg1"/>
                </a:solidFill>
              </a:rPr>
              <a:t>e apparati di imaging X in assorbimento e</a:t>
            </a:r>
          </a:p>
          <a:p>
            <a:pPr eaLnBrk="1" hangingPunct="1"/>
            <a:r>
              <a:rPr lang="it-IT" sz="1400">
                <a:solidFill>
                  <a:schemeClr val="bg1"/>
                </a:solidFill>
              </a:rPr>
              <a:t>In contrasto di fase</a:t>
            </a:r>
          </a:p>
        </p:txBody>
      </p:sp>
      <p:sp>
        <p:nvSpPr>
          <p:cNvPr id="15371" name="Rettangolo 18"/>
          <p:cNvSpPr>
            <a:spLocks noChangeArrowheads="1"/>
          </p:cNvSpPr>
          <p:nvPr/>
        </p:nvSpPr>
        <p:spPr bwMode="auto">
          <a:xfrm>
            <a:off x="7169306" y="5060776"/>
            <a:ext cx="1658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>
                <a:solidFill>
                  <a:srgbClr val="FFFFFF"/>
                </a:solidFill>
              </a:rPr>
              <a:t>Monitor fascio X</a:t>
            </a:r>
          </a:p>
          <a:p>
            <a:r>
              <a:rPr lang="it-IT" sz="1600">
                <a:solidFill>
                  <a:srgbClr val="FFFFFF"/>
                </a:solidFill>
              </a:rPr>
              <a:t>e portafiltri</a:t>
            </a:r>
          </a:p>
        </p:txBody>
      </p:sp>
      <p:cxnSp>
        <p:nvCxnSpPr>
          <p:cNvPr id="20" name="Connettore 2 19"/>
          <p:cNvCxnSpPr/>
          <p:nvPr/>
        </p:nvCxnSpPr>
        <p:spPr>
          <a:xfrm flipH="1">
            <a:off x="6712106" y="5670376"/>
            <a:ext cx="838200" cy="533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99592" y="4510535"/>
            <a:ext cx="2238113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it-IT" sz="2400" dirty="0"/>
              <a:t>M. Gambaccini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Beats2 apparatus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ELI-NP sinergy: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24</a:t>
            </a:fld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28078" y="1196752"/>
            <a:ext cx="7715200" cy="4937760"/>
          </a:xfrm>
        </p:spPr>
        <p:txBody>
          <a:bodyPr/>
          <a:lstStyle/>
          <a:p>
            <a:r>
              <a:rPr lang="it-IT" dirty="0" smtClean="0"/>
              <a:t>The study of the electron distribution after the scattering is relevant for:</a:t>
            </a:r>
          </a:p>
          <a:p>
            <a:pPr lvl="1"/>
            <a:r>
              <a:rPr lang="it-IT" dirty="0" smtClean="0"/>
              <a:t>Informations about the scattering-quantum model validation</a:t>
            </a:r>
          </a:p>
          <a:p>
            <a:pPr lvl="1"/>
            <a:r>
              <a:rPr lang="it-IT" dirty="0" smtClean="0"/>
              <a:t>Electron longitudinal phase space</a:t>
            </a:r>
          </a:p>
          <a:p>
            <a:pPr marL="274320" lvl="1" indent="0">
              <a:spcBef>
                <a:spcPts val="0"/>
              </a:spcBef>
              <a:buNone/>
            </a:pPr>
            <a:r>
              <a:rPr lang="it-IT" dirty="0"/>
              <a:t> </a:t>
            </a:r>
            <a:r>
              <a:rPr lang="it-IT" dirty="0" smtClean="0"/>
              <a:t>  deterioration</a:t>
            </a:r>
          </a:p>
          <a:p>
            <a:pPr lvl="1"/>
            <a:r>
              <a:rPr lang="it-IT" dirty="0" smtClean="0"/>
              <a:t>Eventual transverse cooling</a:t>
            </a:r>
          </a:p>
          <a:p>
            <a:pPr lvl="1"/>
            <a:endParaRPr lang="it-IT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8B87F-7C03-F94D-BC34-9C76E6F06A6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3"/>
          <a:stretch/>
        </p:blipFill>
        <p:spPr bwMode="auto">
          <a:xfrm>
            <a:off x="899592" y="4122241"/>
            <a:ext cx="4556621" cy="23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6"/>
          <p:cNvCxnSpPr/>
          <p:nvPr/>
        </p:nvCxnSpPr>
        <p:spPr>
          <a:xfrm flipH="1">
            <a:off x="4711290" y="4941168"/>
            <a:ext cx="382137" cy="10099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7"/>
          <p:cNvSpPr txBox="1"/>
          <p:nvPr/>
        </p:nvSpPr>
        <p:spPr>
          <a:xfrm>
            <a:off x="3224829" y="4605135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+mj-lt"/>
              </a:rPr>
              <a:t>Target  position</a:t>
            </a:r>
            <a:endParaRPr lang="it-IT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96" y="2564904"/>
            <a:ext cx="3212001" cy="426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9"/>
          <p:cNvCxnSpPr/>
          <p:nvPr/>
        </p:nvCxnSpPr>
        <p:spPr>
          <a:xfrm>
            <a:off x="5107076" y="4974467"/>
            <a:ext cx="1553156" cy="3082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97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3568" y="36499"/>
            <a:ext cx="8091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Electron </a:t>
            </a:r>
            <a:r>
              <a:rPr lang="it-IT" sz="2400" dirty="0" err="1" smtClean="0"/>
              <a:t>energy</a:t>
            </a:r>
            <a:r>
              <a:rPr lang="it-IT" sz="2400" dirty="0" smtClean="0"/>
              <a:t> </a:t>
            </a:r>
            <a:r>
              <a:rPr lang="it-IT" sz="2400" dirty="0" err="1" smtClean="0"/>
              <a:t>distribution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 </a:t>
            </a:r>
            <a:r>
              <a:rPr lang="it-IT" sz="2400" dirty="0" err="1" smtClean="0"/>
              <a:t>varying</a:t>
            </a:r>
            <a:r>
              <a:rPr lang="it-IT" sz="2400" dirty="0" smtClean="0"/>
              <a:t> laser time </a:t>
            </a:r>
            <a:r>
              <a:rPr lang="it-IT" sz="2400" dirty="0" err="1" smtClean="0"/>
              <a:t>duration</a:t>
            </a:r>
            <a:r>
              <a:rPr lang="it-IT" sz="2400" dirty="0" smtClean="0"/>
              <a:t>.</a:t>
            </a:r>
          </a:p>
          <a:p>
            <a:r>
              <a:rPr lang="it-IT" sz="2400" dirty="0" smtClean="0"/>
              <a:t>                                                 </a:t>
            </a:r>
            <a:r>
              <a:rPr lang="it-IT" sz="2400" dirty="0" err="1" smtClean="0"/>
              <a:t>Simulation</a:t>
            </a:r>
            <a:r>
              <a:rPr lang="it-IT" sz="2400" dirty="0" smtClean="0"/>
              <a:t> made with CAIN.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548017" y="1036255"/>
            <a:ext cx="352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Thomson SPARC-</a:t>
            </a:r>
            <a:r>
              <a:rPr lang="it-IT" dirty="0"/>
              <a:t>L</a:t>
            </a:r>
            <a:r>
              <a:rPr lang="it-IT" dirty="0" smtClean="0"/>
              <a:t>AB </a:t>
            </a:r>
            <a:r>
              <a:rPr lang="it-IT" dirty="0" err="1" smtClean="0"/>
              <a:t>at</a:t>
            </a:r>
            <a:r>
              <a:rPr lang="it-IT" dirty="0" smtClean="0"/>
              <a:t> 150 </a:t>
            </a:r>
            <a:r>
              <a:rPr lang="it-IT" dirty="0" err="1" smtClean="0"/>
              <a:t>MeV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219478" y="1469871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Photon </a:t>
            </a:r>
            <a:r>
              <a:rPr lang="fr-FR" dirty="0"/>
              <a:t>distribution vs </a:t>
            </a:r>
            <a:r>
              <a:rPr lang="fr-FR" dirty="0" err="1"/>
              <a:t>elec</a:t>
            </a:r>
            <a:r>
              <a:rPr lang="en-US" dirty="0" err="1"/>
              <a:t>tron</a:t>
            </a:r>
            <a:r>
              <a:rPr lang="en-US" dirty="0"/>
              <a:t> energy for </a:t>
            </a:r>
            <a:r>
              <a:rPr lang="en-US" dirty="0" smtClean="0"/>
              <a:t>a0 </a:t>
            </a:r>
            <a:r>
              <a:rPr lang="en-US" dirty="0"/>
              <a:t>= </a:t>
            </a:r>
            <a:r>
              <a:rPr lang="en-US" dirty="0" smtClean="0"/>
              <a:t>0.083 and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15"/>
          <a:stretch/>
        </p:blipFill>
        <p:spPr>
          <a:xfrm>
            <a:off x="1547664" y="2534460"/>
            <a:ext cx="5974529" cy="30852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90"/>
          <a:stretch/>
        </p:blipFill>
        <p:spPr>
          <a:xfrm>
            <a:off x="1482040" y="5681168"/>
            <a:ext cx="6110260" cy="72008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606741" y="1956564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Symbol" pitchFamily="18" charset="2"/>
              </a:rPr>
              <a:t>D</a:t>
            </a:r>
            <a:r>
              <a:rPr lang="it-IT" dirty="0" err="1" smtClean="0"/>
              <a:t>t</a:t>
            </a:r>
            <a:r>
              <a:rPr lang="it-IT" dirty="0" smtClean="0"/>
              <a:t>=0.083ps</a:t>
            </a:r>
            <a:endParaRPr lang="it-IT" dirty="0"/>
          </a:p>
        </p:txBody>
      </p:sp>
      <p:sp>
        <p:nvSpPr>
          <p:cNvPr id="8" name="Freccia a sinistra 7"/>
          <p:cNvSpPr/>
          <p:nvPr/>
        </p:nvSpPr>
        <p:spPr>
          <a:xfrm rot="10479020" flipH="1" flipV="1">
            <a:off x="7081261" y="3227808"/>
            <a:ext cx="871609" cy="177533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4" t="21477" r="8809" b="18145"/>
          <a:stretch/>
        </p:blipFill>
        <p:spPr>
          <a:xfrm>
            <a:off x="6309717" y="3717032"/>
            <a:ext cx="718138" cy="232681"/>
          </a:xfrm>
          <a:prstGeom prst="rect">
            <a:avLst/>
          </a:prstGeom>
          <a:noFill/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33637"/>
            <a:ext cx="2838997" cy="210082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300424" y="2541233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Initial</a:t>
            </a:r>
            <a:r>
              <a:rPr lang="it-IT" dirty="0" smtClean="0"/>
              <a:t> </a:t>
            </a:r>
            <a:r>
              <a:rPr lang="it-IT" dirty="0" err="1" smtClean="0"/>
              <a:t>condition</a:t>
            </a:r>
            <a:r>
              <a:rPr lang="it-IT" dirty="0" smtClean="0"/>
              <a:t>,</a:t>
            </a:r>
          </a:p>
          <a:p>
            <a:r>
              <a:rPr lang="it-IT" dirty="0" smtClean="0"/>
              <a:t>No </a:t>
            </a:r>
            <a:r>
              <a:rPr lang="it-IT" dirty="0" err="1" smtClean="0"/>
              <a:t>collisions</a:t>
            </a:r>
            <a:endParaRPr lang="it-IT" dirty="0"/>
          </a:p>
        </p:txBody>
      </p:sp>
      <p:sp>
        <p:nvSpPr>
          <p:cNvPr id="12" name="Freccia a sinistra 11"/>
          <p:cNvSpPr/>
          <p:nvPr/>
        </p:nvSpPr>
        <p:spPr>
          <a:xfrm rot="11046269" flipH="1" flipV="1">
            <a:off x="6758833" y="3883766"/>
            <a:ext cx="871609" cy="182810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635867" y="3790505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 </a:t>
            </a:r>
            <a:r>
              <a:rPr lang="it-IT" dirty="0" err="1" smtClean="0"/>
              <a:t>collision</a:t>
            </a:r>
            <a:endParaRPr lang="it-IT" dirty="0"/>
          </a:p>
        </p:txBody>
      </p:sp>
      <p:sp>
        <p:nvSpPr>
          <p:cNvPr id="14" name="Freccia a sinistra 13"/>
          <p:cNvSpPr/>
          <p:nvPr/>
        </p:nvSpPr>
        <p:spPr>
          <a:xfrm rot="11046269" flipH="1" flipV="1">
            <a:off x="6150741" y="4920684"/>
            <a:ext cx="1445628" cy="164509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635867" y="4869160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</a:t>
            </a:r>
            <a:r>
              <a:rPr lang="it-IT" dirty="0" smtClean="0"/>
              <a:t> </a:t>
            </a:r>
            <a:r>
              <a:rPr lang="it-IT" dirty="0" err="1" smtClean="0"/>
              <a:t>collisions</a:t>
            </a:r>
            <a:endParaRPr lang="it-IT" dirty="0"/>
          </a:p>
        </p:txBody>
      </p:sp>
      <p:sp>
        <p:nvSpPr>
          <p:cNvPr id="16" name="Rectangle 15"/>
          <p:cNvSpPr/>
          <p:nvPr/>
        </p:nvSpPr>
        <p:spPr>
          <a:xfrm>
            <a:off x="6254876" y="6396335"/>
            <a:ext cx="2889124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it-IT" sz="2400" dirty="0" smtClean="0"/>
              <a:t>courtesy of V. Petrillo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8622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sellaDiTesto 28"/>
          <p:cNvSpPr txBox="1"/>
          <p:nvPr/>
        </p:nvSpPr>
        <p:spPr>
          <a:xfrm>
            <a:off x="2887816" y="5351602"/>
            <a:ext cx="3171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Symbol" pitchFamily="18" charset="2"/>
              </a:rPr>
              <a:t>G</a:t>
            </a:r>
            <a:r>
              <a:rPr lang="it-IT" dirty="0" smtClean="0"/>
              <a:t> </a:t>
            </a:r>
            <a:r>
              <a:rPr lang="it-IT" dirty="0" err="1" smtClean="0"/>
              <a:t>Funct</a:t>
            </a:r>
            <a:r>
              <a:rPr lang="it-IT" dirty="0" smtClean="0"/>
              <a:t>, </a:t>
            </a:r>
            <a:r>
              <a:rPr lang="it-IT" dirty="0" err="1" smtClean="0"/>
              <a:t>typical</a:t>
            </a:r>
            <a:r>
              <a:rPr lang="it-IT" dirty="0" smtClean="0"/>
              <a:t> of random </a:t>
            </a:r>
            <a:r>
              <a:rPr lang="it-IT" dirty="0" err="1" smtClean="0"/>
              <a:t>walk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2939929" y="4570065"/>
            <a:ext cx="279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Diffusion</a:t>
            </a:r>
            <a:r>
              <a:rPr lang="it-IT" dirty="0" smtClean="0"/>
              <a:t> in the </a:t>
            </a:r>
            <a:r>
              <a:rPr lang="it-IT" dirty="0" err="1" smtClean="0"/>
              <a:t>phase</a:t>
            </a:r>
            <a:r>
              <a:rPr lang="it-IT" dirty="0" smtClean="0"/>
              <a:t> </a:t>
            </a:r>
            <a:r>
              <a:rPr lang="it-IT" dirty="0" err="1" smtClean="0"/>
              <a:t>space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69" y="2386073"/>
            <a:ext cx="3027778" cy="43069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" y="2423876"/>
            <a:ext cx="2808312" cy="42923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981" y="566766"/>
            <a:ext cx="2235587" cy="152823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559706"/>
            <a:ext cx="1852242" cy="137063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83568" y="36499"/>
            <a:ext cx="809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Electron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distribution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 </a:t>
            </a:r>
            <a:r>
              <a:rPr lang="it-IT" dirty="0" err="1" smtClean="0"/>
              <a:t>varying</a:t>
            </a:r>
            <a:r>
              <a:rPr lang="it-IT" dirty="0" smtClean="0"/>
              <a:t> laser time </a:t>
            </a:r>
            <a:r>
              <a:rPr lang="it-IT" dirty="0" err="1" smtClean="0"/>
              <a:t>duration</a:t>
            </a:r>
            <a:r>
              <a:rPr lang="it-IT" dirty="0"/>
              <a:t>.</a:t>
            </a:r>
            <a:r>
              <a:rPr lang="it-IT" dirty="0" smtClean="0"/>
              <a:t> </a:t>
            </a:r>
            <a:r>
              <a:rPr lang="it-IT" dirty="0" err="1" smtClean="0"/>
              <a:t>Simulation</a:t>
            </a:r>
            <a:r>
              <a:rPr lang="it-IT" dirty="0" smtClean="0"/>
              <a:t> with CAIN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70104" y="405831"/>
            <a:ext cx="455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SL-Thomson case                          ELI-np case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67544" y="2931707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Symbol" pitchFamily="18" charset="2"/>
              </a:rPr>
              <a:t>D</a:t>
            </a:r>
            <a:r>
              <a:rPr lang="it-IT" dirty="0" err="1" smtClean="0"/>
              <a:t>t</a:t>
            </a:r>
            <a:r>
              <a:rPr lang="it-IT" dirty="0" smtClean="0"/>
              <a:t>=0.083ps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683568" y="18795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Electron </a:t>
            </a:r>
            <a:r>
              <a:rPr lang="fr-FR" dirty="0" smtClean="0"/>
              <a:t>distribution </a:t>
            </a:r>
            <a:r>
              <a:rPr lang="fr-FR" dirty="0"/>
              <a:t>vs </a:t>
            </a:r>
            <a:r>
              <a:rPr lang="fr-FR" dirty="0" err="1" smtClean="0"/>
              <a:t>elec</a:t>
            </a:r>
            <a:r>
              <a:rPr lang="en-US" dirty="0" err="1" smtClean="0"/>
              <a:t>tron</a:t>
            </a:r>
            <a:r>
              <a:rPr lang="en-US" dirty="0" smtClean="0"/>
              <a:t> </a:t>
            </a:r>
            <a:r>
              <a:rPr lang="en-US" dirty="0"/>
              <a:t>energy </a:t>
            </a:r>
            <a:r>
              <a:rPr lang="en-US" dirty="0" smtClean="0"/>
              <a:t>for </a:t>
            </a:r>
            <a:r>
              <a:rPr lang="en-US" dirty="0"/>
              <a:t>the </a:t>
            </a:r>
            <a:r>
              <a:rPr lang="en-US" dirty="0" smtClean="0"/>
              <a:t> </a:t>
            </a:r>
            <a:r>
              <a:rPr lang="en-US" dirty="0"/>
              <a:t>a0 = </a:t>
            </a:r>
            <a:r>
              <a:rPr lang="en-US" dirty="0" smtClean="0"/>
              <a:t>0.083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67543" y="4200733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Symbol" pitchFamily="18" charset="2"/>
              </a:rPr>
              <a:t>D</a:t>
            </a:r>
            <a:r>
              <a:rPr lang="it-IT" dirty="0" err="1" smtClean="0"/>
              <a:t>t</a:t>
            </a:r>
            <a:r>
              <a:rPr lang="it-IT" dirty="0" smtClean="0"/>
              <a:t>=1.66ps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67543" y="5308635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Symbol" pitchFamily="18" charset="2"/>
              </a:rPr>
              <a:t>D</a:t>
            </a:r>
            <a:r>
              <a:rPr lang="it-IT" dirty="0" err="1" smtClean="0"/>
              <a:t>t</a:t>
            </a:r>
            <a:r>
              <a:rPr lang="it-IT" dirty="0" smtClean="0"/>
              <a:t>=6.66ps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3711346" y="2124353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a0 = </a:t>
            </a:r>
            <a:r>
              <a:rPr lang="es-ES" dirty="0" smtClean="0"/>
              <a:t>0.046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3711346" y="2202687"/>
            <a:ext cx="1143000" cy="221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6612106" y="741006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ELI </a:t>
            </a:r>
            <a:r>
              <a:rPr lang="it-IT" dirty="0" err="1" smtClean="0"/>
              <a:t>simulated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5848603" y="6256362"/>
            <a:ext cx="3247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Electron </a:t>
            </a:r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, 2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636892" y="2829094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Symbol" pitchFamily="18" charset="2"/>
              </a:rPr>
              <a:t>D</a:t>
            </a:r>
            <a:r>
              <a:rPr lang="it-IT" dirty="0" err="1" smtClean="0"/>
              <a:t>t</a:t>
            </a:r>
            <a:r>
              <a:rPr lang="it-IT" dirty="0" smtClean="0"/>
              <a:t>=0.33ps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597891" y="4022029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Symbol" pitchFamily="18" charset="2"/>
              </a:rPr>
              <a:t>D</a:t>
            </a:r>
            <a:r>
              <a:rPr lang="it-IT" dirty="0" err="1" smtClean="0"/>
              <a:t>t</a:t>
            </a:r>
            <a:r>
              <a:rPr lang="it-IT" dirty="0" smtClean="0"/>
              <a:t>=3.33ps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72" y="1879522"/>
            <a:ext cx="2827020" cy="4733487"/>
          </a:xfrm>
          <a:prstGeom prst="rect">
            <a:avLst/>
          </a:prstGeom>
        </p:spPr>
      </p:pic>
      <p:cxnSp>
        <p:nvCxnSpPr>
          <p:cNvPr id="28" name="Connettore 2 27"/>
          <p:cNvCxnSpPr/>
          <p:nvPr/>
        </p:nvCxnSpPr>
        <p:spPr>
          <a:xfrm flipH="1">
            <a:off x="2110201" y="5536268"/>
            <a:ext cx="7516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692460" y="5166936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Symbol" pitchFamily="18" charset="2"/>
              </a:rPr>
              <a:t>D</a:t>
            </a:r>
            <a:r>
              <a:rPr lang="it-IT" dirty="0" err="1" smtClean="0"/>
              <a:t>t</a:t>
            </a:r>
            <a:r>
              <a:rPr lang="it-IT" dirty="0" smtClean="0"/>
              <a:t>=8.33ps</a:t>
            </a:r>
            <a:endParaRPr lang="it-IT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6612106" y="2608541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Both"/>
            </a:pPr>
            <a:r>
              <a:rPr lang="it-IT" dirty="0" err="1" smtClean="0"/>
              <a:t>Initial</a:t>
            </a:r>
            <a:endParaRPr lang="it-IT" dirty="0" smtClean="0"/>
          </a:p>
          <a:p>
            <a:pPr marL="342900" indent="-342900">
              <a:buAutoNum type="alphaLcParenBoth"/>
            </a:pPr>
            <a:r>
              <a:rPr lang="it-IT" dirty="0" err="1" smtClean="0"/>
              <a:t>final</a:t>
            </a:r>
            <a:endParaRPr lang="it-IT" dirty="0"/>
          </a:p>
        </p:txBody>
      </p:sp>
      <p:sp>
        <p:nvSpPr>
          <p:cNvPr id="33" name="Freccia a sinistra 32"/>
          <p:cNvSpPr/>
          <p:nvPr/>
        </p:nvSpPr>
        <p:spPr>
          <a:xfrm>
            <a:off x="1907704" y="4385399"/>
            <a:ext cx="954105" cy="95314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54876" y="6396335"/>
            <a:ext cx="2889124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it-IT" sz="2400" dirty="0" smtClean="0"/>
              <a:t>courtesy of V. Petrillo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2149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6" grpId="0"/>
      <p:bldP spid="11" grpId="0"/>
      <p:bldP spid="12" grpId="0"/>
      <p:bldP spid="18" grpId="0" animBg="1"/>
      <p:bldP spid="14" grpId="0"/>
      <p:bldP spid="15" grpId="0"/>
      <p:bldP spid="16" grpId="0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270060"/>
              </p:ext>
            </p:extLst>
          </p:nvPr>
        </p:nvGraphicFramePr>
        <p:xfrm>
          <a:off x="3362325" y="998538"/>
          <a:ext cx="5729288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3" imgW="2273040" imgH="698400" progId="Equation.3">
                  <p:embed/>
                </p:oleObj>
              </mc:Choice>
              <mc:Fallback>
                <p:oleObj name="Equation" r:id="rId3" imgW="2273040" imgH="698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2325" y="998538"/>
                        <a:ext cx="5729288" cy="176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348103"/>
              </p:ext>
            </p:extLst>
          </p:nvPr>
        </p:nvGraphicFramePr>
        <p:xfrm>
          <a:off x="3707904" y="4149080"/>
          <a:ext cx="5064149" cy="1364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5" imgW="2209680" imgH="596880" progId="Equation.3">
                  <p:embed/>
                </p:oleObj>
              </mc:Choice>
              <mc:Fallback>
                <p:oleObj name="Equation" r:id="rId5" imgW="220968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4149080"/>
                        <a:ext cx="5064149" cy="1364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sellaDiTesto 13"/>
          <p:cNvSpPr txBox="1"/>
          <p:nvPr/>
        </p:nvSpPr>
        <p:spPr>
          <a:xfrm>
            <a:off x="3668826" y="213824"/>
            <a:ext cx="5235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Thomson SPARC-LAB data, 150 </a:t>
            </a:r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MeV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5111" r="13320"/>
          <a:stretch/>
        </p:blipFill>
        <p:spPr>
          <a:xfrm>
            <a:off x="19158" y="0"/>
            <a:ext cx="3358479" cy="6242008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50288" y="352324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Red</a:t>
            </a:r>
            <a:r>
              <a:rPr lang="it-IT" dirty="0" smtClean="0"/>
              <a:t>: CAIN</a:t>
            </a:r>
          </a:p>
          <a:p>
            <a:r>
              <a:rPr lang="it-IT" dirty="0" smtClean="0"/>
              <a:t>Blue: master </a:t>
            </a:r>
            <a:r>
              <a:rPr lang="it-IT" dirty="0" err="1" smtClean="0"/>
              <a:t>eq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3420073" y="2996952"/>
            <a:ext cx="5732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 </a:t>
            </a:r>
            <a:r>
              <a:rPr lang="it-IT" dirty="0" err="1" smtClean="0"/>
              <a:t>is</a:t>
            </a:r>
            <a:r>
              <a:rPr lang="it-IT" dirty="0" smtClean="0"/>
              <a:t> the electron </a:t>
            </a:r>
            <a:r>
              <a:rPr lang="it-IT" dirty="0" err="1" smtClean="0"/>
              <a:t>distribution</a:t>
            </a:r>
            <a:endParaRPr lang="it-IT" dirty="0" smtClean="0"/>
          </a:p>
          <a:p>
            <a:r>
              <a:rPr lang="it-IT" dirty="0" err="1" smtClean="0"/>
              <a:t>Chapman-Kolmogorov</a:t>
            </a:r>
            <a:r>
              <a:rPr lang="it-IT" dirty="0" smtClean="0"/>
              <a:t> master-</a:t>
            </a:r>
            <a:r>
              <a:rPr lang="it-IT" dirty="0" err="1" smtClean="0"/>
              <a:t>equation</a:t>
            </a:r>
            <a:r>
              <a:rPr lang="it-IT" dirty="0" smtClean="0"/>
              <a:t> for </a:t>
            </a:r>
            <a:r>
              <a:rPr lang="it-IT" dirty="0" err="1" smtClean="0"/>
              <a:t>Markov</a:t>
            </a:r>
            <a:r>
              <a:rPr lang="it-IT" dirty="0" smtClean="0"/>
              <a:t> </a:t>
            </a:r>
            <a:r>
              <a:rPr lang="it-IT" dirty="0" err="1" smtClean="0"/>
              <a:t>process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50288" y="638132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Submitted</a:t>
            </a:r>
            <a:r>
              <a:rPr lang="it-IT" dirty="0" smtClean="0"/>
              <a:t> to NJP</a:t>
            </a:r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6254876" y="6396335"/>
            <a:ext cx="2889124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it-IT" sz="2400" dirty="0" smtClean="0"/>
              <a:t>courtesy of V. Petrillo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79603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Summary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28</a:t>
            </a:fld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it-IT" dirty="0" smtClean="0"/>
              <a:t>The e</a:t>
            </a:r>
            <a:r>
              <a:rPr lang="it-IT" baseline="30000" dirty="0" smtClean="0"/>
              <a:t>-</a:t>
            </a:r>
            <a:r>
              <a:rPr lang="it-IT" dirty="0" smtClean="0"/>
              <a:t> beamline installation has been completed and the comissioning will start next week jointly w «2 colors FEL»  and «THz» exp.</a:t>
            </a:r>
          </a:p>
          <a:p>
            <a:pPr algn="just"/>
            <a:r>
              <a:rPr lang="it-IT" dirty="0" smtClean="0"/>
              <a:t>The photon </a:t>
            </a:r>
            <a:r>
              <a:rPr lang="it-IT" dirty="0"/>
              <a:t>beamline </a:t>
            </a:r>
            <a:r>
              <a:rPr lang="it-IT" dirty="0" smtClean="0"/>
              <a:t>mirror mounting will proceed in parallel to set the high power photon beam transport.</a:t>
            </a:r>
          </a:p>
          <a:p>
            <a:pPr algn="just"/>
            <a:r>
              <a:rPr lang="it-IT" dirty="0" smtClean="0"/>
              <a:t>Synchronization optimization and collisions soon after.</a:t>
            </a:r>
          </a:p>
          <a:p>
            <a:pPr algn="just"/>
            <a:r>
              <a:rPr lang="it-IT" dirty="0" smtClean="0"/>
              <a:t>The first part of the BEATS2 exp. will provide the source characterization besides</a:t>
            </a:r>
          </a:p>
          <a:p>
            <a:pPr algn="just"/>
            <a:r>
              <a:rPr lang="it-IT" smtClean="0"/>
              <a:t>The electron </a:t>
            </a:r>
            <a:r>
              <a:rPr lang="it-IT" dirty="0" smtClean="0"/>
              <a:t>distribution study after the </a:t>
            </a:r>
            <a:r>
              <a:rPr lang="it-IT" smtClean="0"/>
              <a:t>collision will provide information for the ELI-NP </a:t>
            </a:r>
            <a:r>
              <a:rPr lang="it-IT" dirty="0" smtClean="0"/>
              <a:t>scaling.</a:t>
            </a:r>
          </a:p>
          <a:p>
            <a:pPr algn="just"/>
            <a:r>
              <a:rPr lang="it-IT" dirty="0" smtClean="0"/>
              <a:t>The second part of the BEATS2 exp. will deal w the source efficiency for the medical imaging.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8447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 t="28217" r="17907" b="18592"/>
          <a:stretch/>
        </p:blipFill>
        <p:spPr>
          <a:xfrm>
            <a:off x="705019" y="0"/>
            <a:ext cx="84754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71" y="628123"/>
            <a:ext cx="611560" cy="436477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The</a:t>
            </a:r>
            <a:br>
              <a:rPr lang="it-IT" dirty="0" smtClean="0"/>
            </a:br>
            <a:r>
              <a:rPr lang="it-IT" dirty="0" smtClean="0"/>
              <a:t> La</a:t>
            </a:r>
            <a:br>
              <a:rPr lang="it-IT" dirty="0" smtClean="0"/>
            </a:br>
            <a:r>
              <a:rPr lang="it-IT" dirty="0" smtClean="0"/>
              <a:t>y</a:t>
            </a:r>
            <a:br>
              <a:rPr lang="it-IT" dirty="0" smtClean="0"/>
            </a:br>
            <a:r>
              <a:rPr lang="it-IT" dirty="0" smtClean="0"/>
              <a:t>ou</a:t>
            </a:r>
            <a:br>
              <a:rPr lang="it-IT" dirty="0" smtClean="0"/>
            </a:br>
            <a:r>
              <a:rPr lang="it-IT" dirty="0" smtClean="0"/>
              <a:t>t 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647441" y="1379744"/>
            <a:ext cx="4084799" cy="2517934"/>
            <a:chOff x="1418777" y="2653231"/>
            <a:chExt cx="4084799" cy="2517934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2443886" y="2653231"/>
              <a:ext cx="2710678" cy="2517934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418777" y="4529237"/>
              <a:ext cx="1060463" cy="605298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141759" y="2674961"/>
              <a:ext cx="361817" cy="227326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427984" y="1628800"/>
            <a:ext cx="2304256" cy="4595322"/>
            <a:chOff x="-75917" y="1609842"/>
            <a:chExt cx="2304256" cy="4595322"/>
          </a:xfrm>
          <a:effectLst/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-75917" y="3986106"/>
              <a:ext cx="1944216" cy="2219058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868299" y="3554058"/>
              <a:ext cx="99005" cy="422231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1652275" y="2682669"/>
              <a:ext cx="284382" cy="871390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652275" y="2113898"/>
              <a:ext cx="120605" cy="568772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772880" y="1609842"/>
              <a:ext cx="455459" cy="504056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triangl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/>
          <p:cNvCxnSpPr/>
          <p:nvPr/>
        </p:nvCxnSpPr>
        <p:spPr>
          <a:xfrm flipV="1">
            <a:off x="2483768" y="3255750"/>
            <a:ext cx="163673" cy="17325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11"/>
          <p:cNvSpPr txBox="1">
            <a:spLocks noChangeArrowheads="1"/>
          </p:cNvSpPr>
          <p:nvPr/>
        </p:nvSpPr>
        <p:spPr bwMode="auto">
          <a:xfrm>
            <a:off x="705019" y="6469305"/>
            <a:ext cx="1039067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sz="2000" dirty="0" smtClean="0"/>
              <a:t>A. Zolla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36287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"/>
    </mc:Choice>
    <mc:Fallback xmlns="">
      <p:transition spd="slow" advTm="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Thomson Source Parameter List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Laser</a:t>
            </a:r>
            <a:endParaRPr lang="it-IT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it-IT" dirty="0" smtClean="0"/>
              <a:t>Electron Beam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tabLst>
                <a:tab pos="4216400" algn="r"/>
              </a:tabLst>
            </a:pPr>
            <a:r>
              <a:rPr lang="it-IT" sz="1800" dirty="0" smtClean="0"/>
              <a:t>Wavelength 	800 nm</a:t>
            </a:r>
            <a:endParaRPr lang="it-IT" sz="1800" dirty="0"/>
          </a:p>
          <a:p>
            <a:pPr>
              <a:tabLst>
                <a:tab pos="4216400" algn="r"/>
              </a:tabLst>
            </a:pPr>
            <a:r>
              <a:rPr lang="it-IT" sz="1800" dirty="0"/>
              <a:t>Compressed pulse </a:t>
            </a:r>
            <a:r>
              <a:rPr lang="it-IT" sz="1800" dirty="0" smtClean="0"/>
              <a:t>energy	5 J</a:t>
            </a:r>
            <a:endParaRPr lang="it-IT" sz="1800" dirty="0"/>
          </a:p>
          <a:p>
            <a:pPr>
              <a:tabLst>
                <a:tab pos="4216400" algn="r"/>
              </a:tabLst>
            </a:pPr>
            <a:r>
              <a:rPr lang="it-IT" sz="1800" dirty="0"/>
              <a:t>Pulse duration/bandwidth </a:t>
            </a:r>
            <a:r>
              <a:rPr lang="it-IT" sz="1800" dirty="0" smtClean="0"/>
              <a:t>3 -12 (80) ps/nm</a:t>
            </a:r>
            <a:endParaRPr lang="it-IT" sz="1800" dirty="0"/>
          </a:p>
          <a:p>
            <a:pPr>
              <a:tabLst>
                <a:tab pos="4216400" algn="r"/>
              </a:tabLst>
            </a:pPr>
            <a:r>
              <a:rPr lang="it-IT" sz="1800" dirty="0" smtClean="0"/>
              <a:t>Rep.Rate 	10 Hz</a:t>
            </a:r>
            <a:endParaRPr lang="it-IT" sz="1800" dirty="0"/>
          </a:p>
          <a:p>
            <a:pPr>
              <a:tabLst>
                <a:tab pos="4216400" algn="r"/>
              </a:tabLst>
            </a:pPr>
            <a:r>
              <a:rPr lang="it-IT" sz="1800" dirty="0" smtClean="0"/>
              <a:t>Beam </a:t>
            </a:r>
            <a:r>
              <a:rPr lang="it-IT" sz="1800" dirty="0"/>
              <a:t>quality M2  </a:t>
            </a:r>
            <a:r>
              <a:rPr lang="it-IT" sz="1800" dirty="0" smtClean="0"/>
              <a:t>	&lt;1.5</a:t>
            </a:r>
            <a:endParaRPr lang="it-IT" sz="1800" dirty="0"/>
          </a:p>
          <a:p>
            <a:pPr>
              <a:tabLst>
                <a:tab pos="4216400" algn="r"/>
              </a:tabLst>
            </a:pPr>
            <a:r>
              <a:rPr lang="it-IT" sz="1800" dirty="0"/>
              <a:t>Energy stability </a:t>
            </a:r>
            <a:r>
              <a:rPr lang="it-IT" sz="1800" dirty="0" smtClean="0"/>
              <a:t>	10</a:t>
            </a:r>
            <a:r>
              <a:rPr lang="it-IT" sz="1800" dirty="0"/>
              <a:t>%</a:t>
            </a:r>
          </a:p>
          <a:p>
            <a:pPr>
              <a:tabLst>
                <a:tab pos="4216400" algn="r"/>
              </a:tabLst>
            </a:pPr>
            <a:r>
              <a:rPr lang="it-IT" sz="1800" dirty="0"/>
              <a:t>Pointing stability 	</a:t>
            </a:r>
            <a:r>
              <a:rPr lang="it-IT" sz="1800" dirty="0" smtClean="0"/>
              <a:t>&lt; 2 </a:t>
            </a:r>
            <a:r>
              <a:rPr lang="it-IT" sz="1800" dirty="0"/>
              <a:t>µm</a:t>
            </a:r>
          </a:p>
          <a:p>
            <a:pPr>
              <a:tabLst>
                <a:tab pos="4216400" algn="r"/>
              </a:tabLst>
            </a:pPr>
            <a:r>
              <a:rPr lang="en-US" sz="1800" dirty="0"/>
              <a:t>Synchronization with </a:t>
            </a:r>
            <a:r>
              <a:rPr lang="en-US" sz="1800" dirty="0" smtClean="0"/>
              <a:t>SPARC photoinjector  clock	&lt; </a:t>
            </a:r>
            <a:r>
              <a:rPr lang="en-US" sz="1800" dirty="0"/>
              <a:t>1 ps</a:t>
            </a:r>
            <a:endParaRPr lang="it-IT" sz="18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pPr>
              <a:tabLst>
                <a:tab pos="3856038" algn="r"/>
              </a:tabLst>
            </a:pPr>
            <a:r>
              <a:rPr lang="it-IT" sz="1800" dirty="0" smtClean="0"/>
              <a:t>Bunch charge	0.2-1.0 nC</a:t>
            </a:r>
          </a:p>
          <a:p>
            <a:pPr>
              <a:tabLst>
                <a:tab pos="3856038" algn="r"/>
              </a:tabLst>
            </a:pPr>
            <a:r>
              <a:rPr lang="it-IT" sz="1800" dirty="0" smtClean="0"/>
              <a:t>Energy 	28-150 MeV</a:t>
            </a:r>
          </a:p>
          <a:p>
            <a:pPr>
              <a:tabLst>
                <a:tab pos="3856038" algn="r"/>
              </a:tabLst>
            </a:pPr>
            <a:r>
              <a:rPr lang="it-IT" sz="1800" dirty="0" smtClean="0"/>
              <a:t>Length	15-20 ps</a:t>
            </a:r>
          </a:p>
          <a:p>
            <a:pPr>
              <a:tabLst>
                <a:tab pos="3856038" algn="r"/>
              </a:tabLst>
            </a:pPr>
            <a:r>
              <a:rPr lang="it-IT" sz="1800" dirty="0" smtClean="0"/>
              <a:t>ε</a:t>
            </a:r>
            <a:r>
              <a:rPr lang="it-IT" sz="1800" baseline="-25000" dirty="0" smtClean="0"/>
              <a:t>n x,y</a:t>
            </a:r>
            <a:r>
              <a:rPr lang="it-IT" sz="1800" dirty="0" smtClean="0"/>
              <a:t>	1-5 µ rad</a:t>
            </a:r>
          </a:p>
          <a:p>
            <a:pPr>
              <a:tabLst>
                <a:tab pos="3856038" algn="r"/>
              </a:tabLst>
            </a:pPr>
            <a:r>
              <a:rPr lang="it-IT" sz="1800" dirty="0" smtClean="0"/>
              <a:t>Energy spread	0.1-0.2 %</a:t>
            </a:r>
          </a:p>
          <a:p>
            <a:pPr>
              <a:tabLst>
                <a:tab pos="3856038" algn="r"/>
              </a:tabLst>
            </a:pPr>
            <a:r>
              <a:rPr lang="it-IT" sz="1800" dirty="0" smtClean="0"/>
              <a:t>Spot size at IP	5-20</a:t>
            </a:r>
            <a:r>
              <a:rPr lang="it-IT" sz="1800" dirty="0"/>
              <a:t> </a:t>
            </a:r>
            <a:r>
              <a:rPr lang="it-IT" sz="1800" dirty="0" smtClean="0"/>
              <a:t>µm </a:t>
            </a:r>
          </a:p>
          <a:p>
            <a:pPr>
              <a:tabLst>
                <a:tab pos="3856038" algn="r"/>
              </a:tabLst>
            </a:pPr>
            <a:r>
              <a:rPr lang="it-IT" sz="1800" dirty="0"/>
              <a:t>Rep.Rate 	10 Hz</a:t>
            </a:r>
          </a:p>
          <a:p>
            <a:pPr marL="0" indent="0">
              <a:buNone/>
              <a:tabLst>
                <a:tab pos="3856038" algn="r"/>
              </a:tabLst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7673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"/>
    </mc:Choice>
    <mc:Fallback xmlns="">
      <p:transition spd="slow" advTm="89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Some pictures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5</a:t>
            </a:fld>
            <a:endParaRPr kumimoji="0"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0" y="132408"/>
            <a:ext cx="4747074" cy="63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45844"/>
            <a:ext cx="6943688" cy="520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52" y="1257375"/>
            <a:ext cx="6787679" cy="509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1" y="1123335"/>
            <a:ext cx="4245843" cy="56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13" y="1109976"/>
            <a:ext cx="4206391" cy="558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95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More on the photon beamline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6</a:t>
            </a:fld>
            <a:endParaRPr kumimoji="0"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12" y="1196752"/>
            <a:ext cx="3953048" cy="52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71" y="1196752"/>
            <a:ext cx="4536625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11"/>
          <p:cNvSpPr txBox="1">
            <a:spLocks noChangeArrowheads="1"/>
          </p:cNvSpPr>
          <p:nvPr/>
        </p:nvSpPr>
        <p:spPr bwMode="auto">
          <a:xfrm>
            <a:off x="7628738" y="6412292"/>
            <a:ext cx="1407758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sz="2000" dirty="0" smtClean="0"/>
              <a:t>R. Sorchetti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6246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detail: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7</a:t>
            </a:fld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Dipole delivery completion by Sep. 2012</a:t>
            </a:r>
          </a:p>
          <a:p>
            <a:r>
              <a:rPr lang="it-IT" dirty="0" smtClean="0"/>
              <a:t>The solenoid delivery by the end of Nov. 2012</a:t>
            </a:r>
          </a:p>
          <a:p>
            <a:r>
              <a:rPr lang="it-IT" dirty="0" smtClean="0"/>
              <a:t>The Interaction Chamber </a:t>
            </a:r>
            <a:r>
              <a:rPr lang="it-IT" dirty="0" smtClean="0"/>
              <a:t>part. by </a:t>
            </a:r>
            <a:r>
              <a:rPr lang="it-IT" dirty="0" smtClean="0"/>
              <a:t>the end of Dec 2012</a:t>
            </a:r>
          </a:p>
          <a:p>
            <a:r>
              <a:rPr lang="it-IT" dirty="0" smtClean="0"/>
              <a:t>Interaction Chamber completion by Mid April 2013</a:t>
            </a:r>
          </a:p>
          <a:p>
            <a:r>
              <a:rPr lang="it-IT" dirty="0" smtClean="0"/>
              <a:t>Photon beamline completed by April 2012 w mirror chamber modifications complying the int. chmb.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on going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Solenoid magnet &amp; PS water cooling</a:t>
            </a:r>
          </a:p>
          <a:p>
            <a:pPr lvl="1"/>
            <a:r>
              <a:rPr lang="it-IT" dirty="0" smtClean="0"/>
              <a:t>Mirror mounting</a:t>
            </a:r>
          </a:p>
          <a:p>
            <a:pPr marL="274320" lvl="1" indent="0">
              <a:buNone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67172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9" t="45333" r="21446" b="36337"/>
          <a:stretch/>
        </p:blipFill>
        <p:spPr>
          <a:xfrm>
            <a:off x="35496" y="1124744"/>
            <a:ext cx="9114633" cy="5040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Diagnostic equipment:	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8</a:t>
            </a:fld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471592" y="2622648"/>
            <a:ext cx="3672408" cy="540060"/>
          </a:xfrm>
        </p:spPr>
        <p:txBody>
          <a:bodyPr/>
          <a:lstStyle/>
          <a:p>
            <a:r>
              <a:rPr lang="it-IT" dirty="0" smtClean="0"/>
              <a:t>6 Flag+pump stations</a:t>
            </a:r>
          </a:p>
          <a:p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31640" y="1493715"/>
            <a:ext cx="7704856" cy="3807493"/>
            <a:chOff x="1331640" y="1493715"/>
            <a:chExt cx="7704856" cy="3807493"/>
          </a:xfrm>
        </p:grpSpPr>
        <p:sp>
          <p:nvSpPr>
            <p:cNvPr id="6" name="Oval 5"/>
            <p:cNvSpPr/>
            <p:nvPr/>
          </p:nvSpPr>
          <p:spPr>
            <a:xfrm>
              <a:off x="1331640" y="5013176"/>
              <a:ext cx="288032" cy="2880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 6"/>
            <p:cNvSpPr/>
            <p:nvPr/>
          </p:nvSpPr>
          <p:spPr>
            <a:xfrm>
              <a:off x="8748464" y="1505088"/>
              <a:ext cx="288032" cy="2880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7"/>
            <p:cNvSpPr/>
            <p:nvPr/>
          </p:nvSpPr>
          <p:spPr>
            <a:xfrm>
              <a:off x="6937599" y="1505088"/>
              <a:ext cx="288032" cy="2880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 8"/>
            <p:cNvSpPr/>
            <p:nvPr/>
          </p:nvSpPr>
          <p:spPr>
            <a:xfrm>
              <a:off x="6444208" y="1493715"/>
              <a:ext cx="288032" cy="2880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9"/>
            <p:cNvSpPr/>
            <p:nvPr/>
          </p:nvSpPr>
          <p:spPr>
            <a:xfrm>
              <a:off x="5148064" y="1597706"/>
              <a:ext cx="288032" cy="2880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0"/>
            <p:cNvSpPr/>
            <p:nvPr/>
          </p:nvSpPr>
          <p:spPr>
            <a:xfrm>
              <a:off x="3131840" y="3140968"/>
              <a:ext cx="288032" cy="2880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ontent Placeholder 3"/>
          <p:cNvSpPr txBox="1">
            <a:spLocks/>
          </p:cNvSpPr>
          <p:nvPr/>
        </p:nvSpPr>
        <p:spPr>
          <a:xfrm>
            <a:off x="5471592" y="2996952"/>
            <a:ext cx="3672408" cy="5400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7 BPMs</a:t>
            </a:r>
          </a:p>
          <a:p>
            <a:endParaRPr lang="it-IT" dirty="0"/>
          </a:p>
        </p:txBody>
      </p:sp>
      <p:sp>
        <p:nvSpPr>
          <p:cNvPr id="22" name="Content Placeholder 3"/>
          <p:cNvSpPr txBox="1">
            <a:spLocks/>
          </p:cNvSpPr>
          <p:nvPr/>
        </p:nvSpPr>
        <p:spPr>
          <a:xfrm>
            <a:off x="5471592" y="3392996"/>
            <a:ext cx="3672408" cy="5400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1 BCM</a:t>
            </a:r>
          </a:p>
          <a:p>
            <a:endParaRPr lang="it-IT" dirty="0"/>
          </a:p>
        </p:txBody>
      </p:sp>
      <p:sp>
        <p:nvSpPr>
          <p:cNvPr id="27" name="Oval 26"/>
          <p:cNvSpPr/>
          <p:nvPr/>
        </p:nvSpPr>
        <p:spPr>
          <a:xfrm>
            <a:off x="4576759" y="1885738"/>
            <a:ext cx="288032" cy="2880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4" name="Group 33"/>
          <p:cNvGrpSpPr/>
          <p:nvPr/>
        </p:nvGrpSpPr>
        <p:grpSpPr>
          <a:xfrm>
            <a:off x="827584" y="1492869"/>
            <a:ext cx="5616624" cy="4096371"/>
            <a:chOff x="827584" y="1492869"/>
            <a:chExt cx="5616624" cy="4096371"/>
          </a:xfrm>
        </p:grpSpPr>
        <p:grpSp>
          <p:nvGrpSpPr>
            <p:cNvPr id="15" name="Group 14"/>
            <p:cNvGrpSpPr/>
            <p:nvPr/>
          </p:nvGrpSpPr>
          <p:grpSpPr>
            <a:xfrm>
              <a:off x="827584" y="1492869"/>
              <a:ext cx="5616624" cy="4096371"/>
              <a:chOff x="1331640" y="1204837"/>
              <a:chExt cx="5616624" cy="4096371"/>
            </a:xfrm>
            <a:solidFill>
              <a:schemeClr val="accent6"/>
            </a:solidFill>
          </p:grpSpPr>
          <p:sp>
            <p:nvSpPr>
              <p:cNvPr id="16" name="Oval 15"/>
              <p:cNvSpPr/>
              <p:nvPr/>
            </p:nvSpPr>
            <p:spPr>
              <a:xfrm>
                <a:off x="1331640" y="5013176"/>
                <a:ext cx="288032" cy="28803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60232" y="1204837"/>
                <a:ext cx="288032" cy="28803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228184" y="1217056"/>
                <a:ext cx="288032" cy="28803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364088" y="1445306"/>
                <a:ext cx="288032" cy="28803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780486" y="1765897"/>
                <a:ext cx="288032" cy="28803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275856" y="3259930"/>
                <a:ext cx="288032" cy="28803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1907704" y="4581128"/>
              <a:ext cx="288032" cy="2880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10535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Compact BPM for Thomson beamline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9</a:t>
            </a:fld>
            <a:endParaRPr kumimoji="0"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49287"/>
            <a:ext cx="8011899" cy="56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49287"/>
            <a:ext cx="5243832" cy="45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11"/>
          <p:cNvSpPr txBox="1">
            <a:spLocks noChangeArrowheads="1"/>
          </p:cNvSpPr>
          <p:nvPr/>
        </p:nvSpPr>
        <p:spPr bwMode="auto">
          <a:xfrm>
            <a:off x="1115616" y="6269250"/>
            <a:ext cx="2157129" cy="46166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sz="2000" dirty="0" smtClean="0"/>
              <a:t>A. </a:t>
            </a:r>
            <a:r>
              <a:rPr lang="it-IT" dirty="0" smtClean="0"/>
              <a:t>Stella</a:t>
            </a:r>
            <a:r>
              <a:rPr lang="it-IT" sz="2000" dirty="0" smtClean="0"/>
              <a:t>, V. Lollo</a:t>
            </a:r>
            <a:endParaRPr lang="it-IT" sz="2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50177"/>
            <a:ext cx="6124413" cy="463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14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1953</TotalTime>
  <Words>1117</Words>
  <Application>Microsoft Office PowerPoint</Application>
  <PresentationFormat>On-screen Show (4:3)</PresentationFormat>
  <Paragraphs>250</Paragraphs>
  <Slides>28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Origin</vt:lpstr>
      <vt:lpstr>Graph</vt:lpstr>
      <vt:lpstr>Equation</vt:lpstr>
      <vt:lpstr>Progress in the installation of the Compton line</vt:lpstr>
      <vt:lpstr>Outline</vt:lpstr>
      <vt:lpstr>The  La y ou t </vt:lpstr>
      <vt:lpstr>Thomson Source Parameter List</vt:lpstr>
      <vt:lpstr>Some pictures</vt:lpstr>
      <vt:lpstr>More on the photon beamline</vt:lpstr>
      <vt:lpstr>In detail:</vt:lpstr>
      <vt:lpstr>Diagnostic equipment: </vt:lpstr>
      <vt:lpstr>Compact BPM for Thomson beamline</vt:lpstr>
      <vt:lpstr>HFM2 operating mode</vt:lpstr>
      <vt:lpstr>The Beats2 experiment</vt:lpstr>
      <vt:lpstr>The Thomson Interaction laser</vt:lpstr>
      <vt:lpstr>The nominal  case injector :  30MeV,  840pC</vt:lpstr>
      <vt:lpstr>e- beam at IP</vt:lpstr>
      <vt:lpstr>Source spectra simulations</vt:lpstr>
      <vt:lpstr>The Low-Charge Case injector: 30MeV,  350pC</vt:lpstr>
      <vt:lpstr>SL-Thomson: e beam for commissioning </vt:lpstr>
      <vt:lpstr>SL-Thomson: e beam for commissioning </vt:lpstr>
      <vt:lpstr>Commissioning:</vt:lpstr>
      <vt:lpstr>Beats2</vt:lpstr>
      <vt:lpstr>At first:</vt:lpstr>
      <vt:lpstr>Next:</vt:lpstr>
      <vt:lpstr>Beats2 apparatus</vt:lpstr>
      <vt:lpstr>ELI-NP sinergy: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in the installation of the Compton line</dc:title>
  <dc:creator>cristina</dc:creator>
  <cp:lastModifiedBy>cristina</cp:lastModifiedBy>
  <cp:revision>69</cp:revision>
  <dcterms:created xsi:type="dcterms:W3CDTF">2013-05-06T10:25:30Z</dcterms:created>
  <dcterms:modified xsi:type="dcterms:W3CDTF">2013-05-08T08:50:31Z</dcterms:modified>
</cp:coreProperties>
</file>