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2" r:id="rId5"/>
    <p:sldId id="257" r:id="rId6"/>
    <p:sldId id="264" r:id="rId7"/>
    <p:sldId id="265" r:id="rId8"/>
    <p:sldId id="266" r:id="rId9"/>
    <p:sldId id="263" r:id="rId10"/>
    <p:sldId id="261" r:id="rId11"/>
    <p:sldId id="278" r:id="rId12"/>
    <p:sldId id="275" r:id="rId13"/>
    <p:sldId id="268" r:id="rId14"/>
    <p:sldId id="273" r:id="rId15"/>
    <p:sldId id="270" r:id="rId16"/>
    <p:sldId id="271" r:id="rId17"/>
    <p:sldId id="269" r:id="rId18"/>
    <p:sldId id="272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A6912-1B21-4359-A6FC-0D75AA166F97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D9DCD-88B3-42BA-95C4-7A9BF4EC5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C3476-9BCC-4D21-B17B-6BF9F44DD0F1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00E33-90EC-4B32-9D8E-0DD81FD48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C85C2-2B69-4B7D-9182-3DD000AF9B42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29556-615A-4737-B72C-98CF39669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EBDC2-5837-4993-8443-9A9CA7DCCFB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8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92F94-55F3-4793-866D-175173945035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C24A-8D7A-459C-BFFA-E535DFDED2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9567C-3298-4A1D-8E00-6E35B2CABA44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87C5-3464-4141-B37B-2FF8F0A55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026FA-42EC-40BE-8D01-F6145F810174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8FC0-73BC-4BF6-AAE6-BDE0C0774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225B0-12F3-4BB2-86F8-E077D6C84A69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1957-6DB9-49E2-BF99-7D1687908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FBF4E-ECF9-4CA9-B1A5-C624FA1A7800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00C0-86D5-4362-9F3B-369ABED6C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58AC4-9297-47E9-9506-0D29A1058F15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85533-2E65-4BF1-9F41-EADB73217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0A41F3-C18C-4938-BE7E-358F5E095BE3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8AB1D-49E0-4ED8-8335-83068DC34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0D7E2-CA2A-43A5-AEE5-0B679677B10C}" type="datetime1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7BE1-637A-43F6-848B-CB6EFD424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C82024A-8983-4122-B048-DB4FCE61D06F}" type="datetime1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5/9/2013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BC4F5C-A28E-4A97-8785-1A34858694EF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2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Mechanical Upgrade</a:t>
            </a:r>
            <a:br>
              <a:rPr lang="en-US" dirty="0" smtClean="0"/>
            </a:br>
            <a:r>
              <a:rPr lang="en-US" dirty="0" smtClean="0"/>
              <a:t>Interaction Region IR1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872808" cy="17526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Luigi Pellegrino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Mechanical Engineering Group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(LNF Scientific Committee, May 9, 2013)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toroidal shields (section)</a:t>
            </a:r>
            <a:endParaRPr lang="it-IT" dirty="0"/>
          </a:p>
        </p:txBody>
      </p:sp>
      <p:pic>
        <p:nvPicPr>
          <p:cNvPr id="2050" name="Picture 2" descr="C:\Users\pellegrino\Desktop\scicom May 2013\IR1 - Pb shie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3723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2107067">
            <a:off x="2731173" y="2954399"/>
            <a:ext cx="57606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wn Arrow 5"/>
          <p:cNvSpPr/>
          <p:nvPr/>
        </p:nvSpPr>
        <p:spPr>
          <a:xfrm rot="7722391">
            <a:off x="2972940" y="4873535"/>
            <a:ext cx="57606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wn Arrow 6"/>
          <p:cNvSpPr/>
          <p:nvPr/>
        </p:nvSpPr>
        <p:spPr>
          <a:xfrm rot="5047872">
            <a:off x="3267228" y="4296079"/>
            <a:ext cx="576064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0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4925" y="415925"/>
            <a:ext cx="53340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6600" y="-107426"/>
            <a:ext cx="7451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E3241B"/>
                </a:solidFill>
                <a:latin typeface="Calibri" charset="0"/>
              </a:rPr>
              <a:t>NEW </a:t>
            </a:r>
            <a:r>
              <a:rPr lang="en-US" sz="3200" dirty="0" smtClean="0">
                <a:solidFill>
                  <a:srgbClr val="E3241B"/>
                </a:solidFill>
                <a:latin typeface="Calibri" charset="0"/>
              </a:rPr>
              <a:t>BELLOWS (courtesy of S. Tomassini)</a:t>
            </a:r>
            <a:endParaRPr lang="it-IT" sz="3200" dirty="0">
              <a:latin typeface="Calibri" charset="0"/>
            </a:endParaRPr>
          </a:p>
        </p:txBody>
      </p:sp>
      <p:pic>
        <p:nvPicPr>
          <p:cNvPr id="6" name="Picture 9" descr="Omega Bellows"/>
          <p:cNvPicPr>
            <a:picLocks noChangeAspect="1" noChangeArrowheads="1"/>
          </p:cNvPicPr>
          <p:nvPr/>
        </p:nvPicPr>
        <p:blipFill>
          <a:blip r:embed="rId2"/>
          <a:srcRect l="14568" r="16508"/>
          <a:stretch>
            <a:fillRect/>
          </a:stretch>
        </p:blipFill>
        <p:spPr bwMode="auto">
          <a:xfrm>
            <a:off x="5470525" y="650875"/>
            <a:ext cx="34194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1000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8138" y="4287838"/>
            <a:ext cx="29162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S. Tomassini\Desktop\ireng07\DSCN0884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5902325" y="4251325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69850" y="3125788"/>
            <a:ext cx="4392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alibri" charset="0"/>
              </a:rPr>
              <a:t>Shielding based on Be-Cu </a:t>
            </a:r>
            <a:r>
              <a:rPr lang="en-US" sz="1600">
                <a:solidFill>
                  <a:schemeClr val="accent2"/>
                </a:solidFill>
                <a:latin typeface="Calibri" charset="0"/>
                <a:sym typeface="Symbol" charset="2"/>
              </a:rPr>
              <a:t></a:t>
            </a:r>
            <a:r>
              <a:rPr lang="en-US" sz="1600">
                <a:solidFill>
                  <a:schemeClr val="accent2"/>
                </a:solidFill>
                <a:latin typeface="Calibri" charset="0"/>
              </a:rPr>
              <a:t> strips 0.2 mm thick</a:t>
            </a:r>
          </a:p>
          <a:p>
            <a:pPr marL="114300" indent="-114300">
              <a:buFontTx/>
              <a:buChar char="•"/>
            </a:pPr>
            <a:r>
              <a:rPr lang="en-US" sz="160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it-IT" sz="1600">
                <a:solidFill>
                  <a:schemeClr val="accent2"/>
                </a:solidFill>
                <a:latin typeface="Calibri" charset="0"/>
              </a:rPr>
              <a:t>lower impedance and improved mechanical specifications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454525" y="2473325"/>
            <a:ext cx="2376488" cy="99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454525" y="3463925"/>
            <a:ext cx="7938" cy="1939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f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827588"/>
            <a:ext cx="270033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9925" y="866775"/>
            <a:ext cx="33131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59000" y="508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OLD BELLOW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50" y="650875"/>
            <a:ext cx="1989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2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4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Position measurement and disassembling of the four branches of the accelerator at both side of KLOE;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Mounting and aligning of the rails and tools;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Extraction of Interaction Region assembly and placing on the temporary girder;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Measuring and disassembling all the IR components;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Assembling the IR permanent magnets and vacuum pipes with new supports and auxiliaries, for each of the two halves of IR;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EB welding of the Spherical vacuum chamber to the tapered pipes;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Mounting and TIG welding the Spherical vacuum chamber assembly;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/>
              <a:t>A</a:t>
            </a:r>
            <a:r>
              <a:rPr lang="it-IT" sz="2400" dirty="0" smtClean="0"/>
              <a:t>ligning and TIG welding the Spherical </a:t>
            </a:r>
            <a:r>
              <a:rPr lang="it-IT" sz="2400" dirty="0"/>
              <a:t>vacuum chamber assembly </a:t>
            </a:r>
            <a:r>
              <a:rPr lang="it-IT" sz="2400" dirty="0" smtClean="0"/>
              <a:t>at side 1 of IR;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First step of detectors new components mounting and aligning;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it-IT" sz="2400" dirty="0" smtClean="0"/>
              <a:t>Aligning and TIG welding of the Spherical vacuum chamber assembling at the side 2;</a:t>
            </a:r>
          </a:p>
          <a:p>
            <a:r>
              <a:rPr lang="it-IT" sz="2400" dirty="0" smtClean="0"/>
              <a:t>Second step of detectors new components mounting and aligning;</a:t>
            </a:r>
          </a:p>
          <a:p>
            <a:r>
              <a:rPr lang="it-IT" sz="2400" dirty="0" smtClean="0"/>
              <a:t>IR assembly Insertion; cabling and piping; final alignment; closing of the KLOE endcaps;</a:t>
            </a:r>
          </a:p>
          <a:p>
            <a:r>
              <a:rPr lang="en-US" sz="2400" dirty="0" smtClean="0"/>
              <a:t>Assembling and alignment of the four branches of the accelerator at both side of KLOE.</a:t>
            </a:r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77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Rails (yellow) and half shell support (orange) for IR extraction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73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Old IR after extraction, during disassembly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72548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During the assembling of the new supports and components, side 1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4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 cams and last joints of the QF moving  device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39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Sphere assembly in  final position before TIG welding</a:t>
            </a:r>
            <a:endParaRPr lang="it-IT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871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 steps of the IR mounting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019345" cy="4959426"/>
          </a:xfrm>
        </p:spPr>
      </p:pic>
    </p:spTree>
    <p:extLst>
      <p:ext uri="{BB962C8B-B14F-4D97-AF65-F5344CB8AC3E}">
        <p14:creationId xmlns:p14="http://schemas.microsoft.com/office/powerpoint/2010/main" val="5046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Insertion of the IT,</a:t>
            </a:r>
            <a:br>
              <a:rPr lang="it-IT" dirty="0" smtClean="0"/>
            </a:br>
            <a:r>
              <a:rPr lang="it-IT" dirty="0" smtClean="0"/>
              <a:t>before the 2°welding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650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DAFNE, KLOE and the main intervention area 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4" y="1600200"/>
            <a:ext cx="7480931" cy="4525963"/>
          </a:xfrm>
        </p:spPr>
      </p:pic>
      <p:sp>
        <p:nvSpPr>
          <p:cNvPr id="5" name="Donut 4"/>
          <p:cNvSpPr/>
          <p:nvPr/>
        </p:nvSpPr>
        <p:spPr>
          <a:xfrm rot="19902503">
            <a:off x="4878109" y="3070236"/>
            <a:ext cx="3071436" cy="2520280"/>
          </a:xfrm>
          <a:prstGeom prst="donut">
            <a:avLst>
              <a:gd name="adj" fmla="val 35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Summary time schedule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373216"/>
            <a:ext cx="836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complete GANTT chart is available at</a:t>
            </a:r>
          </a:p>
          <a:p>
            <a:r>
              <a:rPr lang="it-IT" dirty="0" smtClean="0"/>
              <a:t>https</a:t>
            </a:r>
            <a:r>
              <a:rPr lang="it-IT" dirty="0"/>
              <a:t>://www.smartsheet.com/b/publish?EQBCT=2fe8c5ca318248c18dc57ebfb2d26cb2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5845" r="4102" b="49134"/>
          <a:stretch/>
        </p:blipFill>
        <p:spPr>
          <a:xfrm>
            <a:off x="391462" y="1628800"/>
            <a:ext cx="8512721" cy="2952328"/>
          </a:xfrm>
        </p:spPr>
      </p:pic>
    </p:spTree>
    <p:extLst>
      <p:ext uri="{BB962C8B-B14F-4D97-AF65-F5344CB8AC3E}">
        <p14:creationId xmlns:p14="http://schemas.microsoft.com/office/powerpoint/2010/main" val="16008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People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4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Interaction Region (IR) permanent magnets and vacuum chambers assembly</a:t>
            </a:r>
            <a:endParaRPr lang="it-IT" sz="3200" dirty="0"/>
          </a:p>
        </p:txBody>
      </p:sp>
      <p:pic>
        <p:nvPicPr>
          <p:cNvPr id="1026" name="Picture 2" descr="C:\Users\pellegrino\Desktop\scicom May 2013\DAFNEUP3-I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/>
          <a:stretch/>
        </p:blipFill>
        <p:spPr bwMode="auto">
          <a:xfrm>
            <a:off x="1137949" y="1484784"/>
            <a:ext cx="705515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6119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QF magnets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501008"/>
            <a:ext cx="11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 chamber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7766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QD magnet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534256" y="4221088"/>
            <a:ext cx="225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Spherical chamber</a:t>
            </a:r>
          </a:p>
          <a:p>
            <a:r>
              <a:rPr lang="it-IT" dirty="0" smtClean="0"/>
              <a:t>(Interaction Point IP)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7479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 shield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0062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Tapered pipe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8748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BPM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6300884" y="19587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cooling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732932" y="223368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bellow</a:t>
            </a:r>
            <a:endParaRPr lang="it-IT" dirty="0"/>
          </a:p>
        </p:txBody>
      </p:sp>
      <p:sp>
        <p:nvSpPr>
          <p:cNvPr id="4" name="Right Arrow 3"/>
          <p:cNvSpPr/>
          <p:nvPr/>
        </p:nvSpPr>
        <p:spPr>
          <a:xfrm rot="2978250">
            <a:off x="4795238" y="2225854"/>
            <a:ext cx="288032" cy="152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 rot="7476051">
            <a:off x="5633494" y="2237328"/>
            <a:ext cx="498415" cy="1815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ight Arrow 14"/>
          <p:cNvSpPr/>
          <p:nvPr/>
        </p:nvSpPr>
        <p:spPr>
          <a:xfrm rot="6563050">
            <a:off x="6127812" y="2252010"/>
            <a:ext cx="288032" cy="152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ight Arrow 15"/>
          <p:cNvSpPr/>
          <p:nvPr/>
        </p:nvSpPr>
        <p:spPr>
          <a:xfrm rot="10194886">
            <a:off x="6505597" y="2368712"/>
            <a:ext cx="288032" cy="152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ight Arrow 16"/>
          <p:cNvSpPr/>
          <p:nvPr/>
        </p:nvSpPr>
        <p:spPr>
          <a:xfrm rot="15431285">
            <a:off x="6106128" y="2901288"/>
            <a:ext cx="288032" cy="152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5714893" y="349988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IP assembly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0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Modification of IR components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New 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IP Spherical vacuum </a:t>
            </a:r>
            <a:r>
              <a:rPr lang="it-IT" dirty="0" smtClean="0">
                <a:solidFill>
                  <a:srgbClr val="000000"/>
                </a:solidFill>
                <a:latin typeface="Arial"/>
              </a:rPr>
              <a:t>chamber</a:t>
            </a:r>
            <a:endParaRPr lang="it-IT" dirty="0" smtClean="0"/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New beryllium shields</a:t>
            </a:r>
            <a:r>
              <a:rPr lang="it-IT" dirty="0" smtClean="0"/>
              <a:t> </a:t>
            </a:r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New BPMs</a:t>
            </a:r>
            <a:r>
              <a:rPr lang="it-IT" dirty="0" smtClean="0"/>
              <a:t> </a:t>
            </a:r>
          </a:p>
          <a:p>
            <a:r>
              <a:rPr lang="it-IT" dirty="0">
                <a:solidFill>
                  <a:srgbClr val="000000"/>
                </a:solidFill>
                <a:latin typeface="Arial"/>
              </a:rPr>
              <a:t>M</a:t>
            </a:r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oving devices for quadrupoles QF</a:t>
            </a:r>
            <a:endParaRPr lang="it-IT" dirty="0" smtClean="0"/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Cooling of IP </a:t>
            </a:r>
            <a:r>
              <a:rPr lang="it-IT" dirty="0" smtClean="0">
                <a:solidFill>
                  <a:srgbClr val="000000"/>
                </a:solidFill>
                <a:latin typeface="Arial"/>
              </a:rPr>
              <a:t>vacuum chamber added</a:t>
            </a:r>
            <a:endParaRPr lang="it-IT" dirty="0" smtClean="0"/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Cooling of Y 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vacuum </a:t>
            </a:r>
            <a:r>
              <a:rPr lang="it-IT" dirty="0" smtClean="0">
                <a:solidFill>
                  <a:srgbClr val="000000"/>
                </a:solidFill>
                <a:latin typeface="Arial"/>
              </a:rPr>
              <a:t>chambers added</a:t>
            </a:r>
            <a:endParaRPr lang="it-IT" dirty="0" smtClean="0"/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Lead toroidal shields added</a:t>
            </a:r>
            <a:endParaRPr lang="it-IT" dirty="0" smtClean="0"/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New Cylindrical 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vacuum chamber </a:t>
            </a:r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support</a:t>
            </a:r>
          </a:p>
          <a:p>
            <a:r>
              <a:rPr lang="it-IT" dirty="0" smtClean="0">
                <a:solidFill>
                  <a:srgbClr val="000000"/>
                </a:solidFill>
                <a:latin typeface="Arial"/>
              </a:rPr>
              <a:t>Improvements on alignment tools </a:t>
            </a:r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H supports reinforced with plates</a:t>
            </a:r>
            <a:r>
              <a:rPr lang="it-IT" dirty="0" smtClean="0"/>
              <a:t> </a:t>
            </a:r>
          </a:p>
          <a:p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Modification of tail support of the girder</a:t>
            </a:r>
            <a:r>
              <a:rPr lang="it-IT" dirty="0" smtClean="0"/>
              <a:t> 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Temperature probes added</a:t>
            </a:r>
          </a:p>
          <a:p>
            <a:r>
              <a:rPr lang="it-IT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it-IT" b="0" i="0" u="none" strike="noStrike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arbon fiber composite additional supports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FNEUP2-003-000 - Camera a sfera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41225" r="45277" b="6743"/>
          <a:stretch>
            <a:fillRect/>
          </a:stretch>
        </p:blipFill>
        <p:spPr bwMode="auto">
          <a:xfrm>
            <a:off x="177800" y="1287463"/>
            <a:ext cx="4191000" cy="3038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DAFNEUP2-003-000 - Camera a sfera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r="3751" b="56685"/>
          <a:stretch>
            <a:fillRect/>
          </a:stretch>
        </p:blipFill>
        <p:spPr bwMode="auto">
          <a:xfrm>
            <a:off x="3403600" y="3962400"/>
            <a:ext cx="5537200" cy="2552700"/>
          </a:xfrm>
          <a:prstGeom prst="rect">
            <a:avLst/>
          </a:prstGeom>
          <a:solidFill>
            <a:srgbClr val="F9F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2552700" y="2998788"/>
            <a:ext cx="1741488" cy="23812"/>
          </a:xfrm>
          <a:prstGeom prst="line">
            <a:avLst/>
          </a:prstGeom>
          <a:noFill/>
          <a:ln w="142875">
            <a:solidFill>
              <a:srgbClr val="2CDF2D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 flipH="1">
            <a:off x="3943351" y="3333750"/>
            <a:ext cx="1890712" cy="1220787"/>
          </a:xfrm>
          <a:prstGeom prst="line">
            <a:avLst/>
          </a:prstGeom>
          <a:noFill/>
          <a:ln w="142875">
            <a:solidFill>
              <a:srgbClr val="2CDF2D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4927600" y="2478088"/>
            <a:ext cx="4013200" cy="1477962"/>
          </a:xfrm>
          <a:prstGeom prst="rect">
            <a:avLst/>
          </a:prstGeom>
          <a:solidFill>
            <a:srgbClr val="F9FFDB"/>
          </a:solidFill>
          <a:ln w="9525">
            <a:solidFill>
              <a:srgbClr val="F9FFD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FF"/>
                </a:solidFill>
              </a:rPr>
              <a:t>Single vacuum chamber tapered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FF"/>
                </a:solidFill>
              </a:rPr>
              <a:t>New bellows with improved design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FF"/>
                </a:solidFill>
              </a:rPr>
              <a:t>2 BPMS around the IP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FF"/>
                </a:solidFill>
              </a:rPr>
              <a:t>water cooling added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FF"/>
                </a:solidFill>
              </a:rPr>
              <a:t>New beryllium screens</a:t>
            </a:r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006475" y="277813"/>
            <a:ext cx="71564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Spherical vacuum chamber evolution</a:t>
            </a:r>
          </a:p>
        </p:txBody>
      </p:sp>
    </p:spTree>
    <p:extLst>
      <p:ext uri="{BB962C8B-B14F-4D97-AF65-F5344CB8AC3E}">
        <p14:creationId xmlns:p14="http://schemas.microsoft.com/office/powerpoint/2010/main" val="810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Old Spherical vacuum chamber with damaged RF contacts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0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Spherical Vacuum chamber before EB welding</a:t>
            </a:r>
            <a:br>
              <a:rPr lang="it-IT" sz="3200" dirty="0" smtClean="0"/>
            </a:br>
            <a:r>
              <a:rPr lang="it-IT" sz="3200" dirty="0" smtClean="0"/>
              <a:t>(RF contacts between sphere and Be shield)</a:t>
            </a:r>
            <a:endParaRPr lang="it-IT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289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EB Welding tests</a:t>
            </a:r>
            <a:endParaRPr lang="it-IT" dirty="0"/>
          </a:p>
        </p:txBody>
      </p:sp>
      <p:pic>
        <p:nvPicPr>
          <p:cNvPr id="21507" name="Picture 3" descr="C:\Users\pellegrino\Desktop\scicom May 2013\20130108_084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10691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IR half 1</a:t>
            </a:r>
            <a:br>
              <a:rPr lang="en-US" sz="2700" dirty="0" smtClean="0"/>
            </a:br>
            <a:r>
              <a:rPr lang="en-US" sz="2700" dirty="0" smtClean="0"/>
              <a:t>A: New Cylindrical vacuum chamber supports</a:t>
            </a:r>
            <a:br>
              <a:rPr lang="en-US" sz="2700" dirty="0" smtClean="0"/>
            </a:br>
            <a:r>
              <a:rPr lang="en-US" sz="2700" dirty="0" smtClean="0"/>
              <a:t>B: H shape support reinforced with plates</a:t>
            </a:r>
            <a:br>
              <a:rPr lang="en-US" sz="2700" dirty="0" smtClean="0"/>
            </a:br>
            <a:r>
              <a:rPr lang="en-US" sz="2700" dirty="0" smtClean="0"/>
              <a:t>C: New tail support of the girder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it-IT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736462" cy="4525963"/>
          </a:xfrm>
        </p:spPr>
      </p:pic>
      <p:sp>
        <p:nvSpPr>
          <p:cNvPr id="6" name="Rectangle 5"/>
          <p:cNvSpPr/>
          <p:nvPr/>
        </p:nvSpPr>
        <p:spPr>
          <a:xfrm>
            <a:off x="6660232" y="242088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263691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479715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3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453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Mechanical Upgrade Interaction Region IR1 </vt:lpstr>
      <vt:lpstr>DAFNE, KLOE and the main intervention area </vt:lpstr>
      <vt:lpstr>Interaction Region (IR) permanent magnets and vacuum chambers assembly</vt:lpstr>
      <vt:lpstr>Modification of IR components</vt:lpstr>
      <vt:lpstr>PowerPoint Presentation</vt:lpstr>
      <vt:lpstr>Old Spherical vacuum chamber with damaged RF contacts</vt:lpstr>
      <vt:lpstr>Spherical Vacuum chamber before EB welding (RF contacts between sphere and Be shield)</vt:lpstr>
      <vt:lpstr>EB Welding tests</vt:lpstr>
      <vt:lpstr>IR half 1 A: New Cylindrical vacuum chamber supports B: H shape support reinforced with plates C: New tail support of the girder </vt:lpstr>
      <vt:lpstr>Lead toroidal shields (section)</vt:lpstr>
      <vt:lpstr>PowerPoint Presentation</vt:lpstr>
      <vt:lpstr>Operations</vt:lpstr>
      <vt:lpstr>Rails (yellow) and half shell support (orange) for IR extraction</vt:lpstr>
      <vt:lpstr>Old IR after extraction, during disassembly</vt:lpstr>
      <vt:lpstr>During the assembling of the new supports and components, side 1</vt:lpstr>
      <vt:lpstr>Final cams and last joints of the QF moving  device</vt:lpstr>
      <vt:lpstr>Sphere assembly in  final position before TIG welding</vt:lpstr>
      <vt:lpstr>Final steps of the IR mounting</vt:lpstr>
      <vt:lpstr>Insertion of the IT, before the 2°welding</vt:lpstr>
      <vt:lpstr>Summary time schedule</vt:lpstr>
      <vt:lpstr>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pellegrino</dc:creator>
  <cp:lastModifiedBy>pellegrino</cp:lastModifiedBy>
  <cp:revision>36</cp:revision>
  <dcterms:created xsi:type="dcterms:W3CDTF">2013-05-07T12:44:10Z</dcterms:created>
  <dcterms:modified xsi:type="dcterms:W3CDTF">2013-05-09T08:23:14Z</dcterms:modified>
</cp:coreProperties>
</file>