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6" r:id="rId2"/>
    <p:sldId id="265" r:id="rId3"/>
    <p:sldId id="268" r:id="rId4"/>
    <p:sldId id="270" r:id="rId5"/>
    <p:sldId id="269" r:id="rId6"/>
    <p:sldId id="258" r:id="rId7"/>
    <p:sldId id="267" r:id="rId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12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4C8284-D3B9-4542-9E37-40C0B8B7F8D2}" type="datetimeFigureOut">
              <a:t>15/04/13</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2460BC-A2FD-AE48-8D2B-4050B6103E87}" type="slidenum">
              <a:t>‹n.›</a:t>
            </a:fld>
            <a:endParaRPr lang="it-IT"/>
          </a:p>
        </p:txBody>
      </p:sp>
    </p:spTree>
    <p:extLst>
      <p:ext uri="{BB962C8B-B14F-4D97-AF65-F5344CB8AC3E}">
        <p14:creationId xmlns:p14="http://schemas.microsoft.com/office/powerpoint/2010/main" val="40239939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E6DADF-1CF8-204B-9717-F506FC860537}" type="datetimeFigureOut">
              <a:t>15/04/13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E9FBDC-B942-E44B-9A5A-4453DCC02E3D}" type="slidenum">
              <a:t>‹n.›</a:t>
            </a:fld>
            <a:endParaRPr lang="it-IT"/>
          </a:p>
        </p:txBody>
      </p:sp>
    </p:spTree>
    <p:extLst>
      <p:ext uri="{BB962C8B-B14F-4D97-AF65-F5344CB8AC3E}">
        <p14:creationId xmlns:p14="http://schemas.microsoft.com/office/powerpoint/2010/main" val="267343090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en-US"/>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Fare clic per modificare lo stile del sottotitolo dello schema</a:t>
            </a:r>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3385087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347983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en-US"/>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2414339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Fare clic per modificare stile</a:t>
            </a:r>
            <a:endParaRPr lang="it-IT"/>
          </a:p>
        </p:txBody>
      </p:sp>
      <p:sp>
        <p:nvSpPr>
          <p:cNvPr id="3" name="Segnaposto contenuto 2"/>
          <p:cNvSpPr>
            <a:spLocks noGrp="1"/>
          </p:cNvSpPr>
          <p:nvPr>
            <p:ph idx="1"/>
          </p:nvPr>
        </p:nvSpPr>
        <p:spPr/>
        <p:txBody>
          <a:body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106543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en-US"/>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Fare clic per modificare gli stili del testo dello schema</a:t>
            </a:r>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2680375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5" name="Segnaposto data 4"/>
          <p:cNvSpPr>
            <a:spLocks noGrp="1"/>
          </p:cNvSpPr>
          <p:nvPr>
            <p:ph type="dt" sz="half" idx="10"/>
          </p:nvPr>
        </p:nvSpPr>
        <p:spPr/>
        <p:txBody>
          <a:bodyPr/>
          <a:lstStyle/>
          <a:p>
            <a:r>
              <a:rPr lang="en-US"/>
              <a:t>18/03/13</a:t>
            </a:r>
            <a:endParaRPr lang="it-IT"/>
          </a:p>
        </p:txBody>
      </p:sp>
      <p:sp>
        <p:nvSpPr>
          <p:cNvPr id="6" name="Segnaposto piè di pagina 5"/>
          <p:cNvSpPr>
            <a:spLocks noGrp="1"/>
          </p:cNvSpPr>
          <p:nvPr>
            <p:ph type="ftr" sz="quarter" idx="11"/>
          </p:nvPr>
        </p:nvSpPr>
        <p:spPr/>
        <p:txBody>
          <a:bodyPr/>
          <a:lstStyle/>
          <a:p>
            <a:r>
              <a:rPr lang="it-IT"/>
              <a:t>F.Forti - Partecipazione Belle2</a:t>
            </a:r>
          </a:p>
        </p:txBody>
      </p:sp>
      <p:sp>
        <p:nvSpPr>
          <p:cNvPr id="7" name="Segnaposto numero diapositiva 6"/>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3083903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en-US"/>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7" name="Segnaposto data 6"/>
          <p:cNvSpPr>
            <a:spLocks noGrp="1"/>
          </p:cNvSpPr>
          <p:nvPr>
            <p:ph type="dt" sz="half" idx="10"/>
          </p:nvPr>
        </p:nvSpPr>
        <p:spPr/>
        <p:txBody>
          <a:bodyPr/>
          <a:lstStyle/>
          <a:p>
            <a:r>
              <a:rPr lang="en-US"/>
              <a:t>18/03/13</a:t>
            </a:r>
            <a:endParaRPr lang="it-IT"/>
          </a:p>
        </p:txBody>
      </p:sp>
      <p:sp>
        <p:nvSpPr>
          <p:cNvPr id="8" name="Segnaposto piè di pagina 7"/>
          <p:cNvSpPr>
            <a:spLocks noGrp="1"/>
          </p:cNvSpPr>
          <p:nvPr>
            <p:ph type="ftr" sz="quarter" idx="11"/>
          </p:nvPr>
        </p:nvSpPr>
        <p:spPr/>
        <p:txBody>
          <a:bodyPr/>
          <a:lstStyle/>
          <a:p>
            <a:r>
              <a:rPr lang="it-IT"/>
              <a:t>F.Forti - Partecipazione Belle2</a:t>
            </a:r>
          </a:p>
        </p:txBody>
      </p:sp>
      <p:sp>
        <p:nvSpPr>
          <p:cNvPr id="9" name="Segnaposto numero diapositiva 8"/>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260593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Fare clic per modificare stile</a:t>
            </a:r>
            <a:endParaRPr lang="it-IT"/>
          </a:p>
        </p:txBody>
      </p:sp>
      <p:sp>
        <p:nvSpPr>
          <p:cNvPr id="3" name="Segnaposto data 2"/>
          <p:cNvSpPr>
            <a:spLocks noGrp="1"/>
          </p:cNvSpPr>
          <p:nvPr>
            <p:ph type="dt" sz="half" idx="10"/>
          </p:nvPr>
        </p:nvSpPr>
        <p:spPr/>
        <p:txBody>
          <a:bodyPr/>
          <a:lstStyle/>
          <a:p>
            <a:r>
              <a:rPr lang="en-US"/>
              <a:t>18/03/13</a:t>
            </a:r>
            <a:endParaRPr lang="it-IT"/>
          </a:p>
        </p:txBody>
      </p:sp>
      <p:sp>
        <p:nvSpPr>
          <p:cNvPr id="4" name="Segnaposto piè di pagina 3"/>
          <p:cNvSpPr>
            <a:spLocks noGrp="1"/>
          </p:cNvSpPr>
          <p:nvPr>
            <p:ph type="ftr" sz="quarter" idx="11"/>
          </p:nvPr>
        </p:nvSpPr>
        <p:spPr/>
        <p:txBody>
          <a:bodyPr/>
          <a:lstStyle/>
          <a:p>
            <a:r>
              <a:rPr lang="it-IT"/>
              <a:t>F.Forti - Partecipazione Belle2</a:t>
            </a:r>
          </a:p>
        </p:txBody>
      </p:sp>
      <p:sp>
        <p:nvSpPr>
          <p:cNvPr id="5" name="Segnaposto numero diapositiva 4"/>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3086055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r>
              <a:rPr lang="en-US"/>
              <a:t>18/03/13</a:t>
            </a:r>
            <a:endParaRPr lang="it-IT"/>
          </a:p>
        </p:txBody>
      </p:sp>
      <p:sp>
        <p:nvSpPr>
          <p:cNvPr id="3" name="Segnaposto piè di pagina 2"/>
          <p:cNvSpPr>
            <a:spLocks noGrp="1"/>
          </p:cNvSpPr>
          <p:nvPr>
            <p:ph type="ftr" sz="quarter" idx="11"/>
          </p:nvPr>
        </p:nvSpPr>
        <p:spPr/>
        <p:txBody>
          <a:bodyPr/>
          <a:lstStyle/>
          <a:p>
            <a:r>
              <a:rPr lang="it-IT"/>
              <a:t>F.Forti - Partecipazione Belle2</a:t>
            </a:r>
          </a:p>
        </p:txBody>
      </p:sp>
      <p:sp>
        <p:nvSpPr>
          <p:cNvPr id="4" name="Segnaposto numero diapositiva 3"/>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175127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en-US"/>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Fare clic per modificare gli stili del testo dello schema</a:t>
            </a:r>
          </a:p>
        </p:txBody>
      </p:sp>
      <p:sp>
        <p:nvSpPr>
          <p:cNvPr id="5" name="Segnaposto data 4"/>
          <p:cNvSpPr>
            <a:spLocks noGrp="1"/>
          </p:cNvSpPr>
          <p:nvPr>
            <p:ph type="dt" sz="half" idx="10"/>
          </p:nvPr>
        </p:nvSpPr>
        <p:spPr/>
        <p:txBody>
          <a:bodyPr/>
          <a:lstStyle/>
          <a:p>
            <a:r>
              <a:rPr lang="en-US"/>
              <a:t>18/03/13</a:t>
            </a:r>
            <a:endParaRPr lang="it-IT"/>
          </a:p>
        </p:txBody>
      </p:sp>
      <p:sp>
        <p:nvSpPr>
          <p:cNvPr id="6" name="Segnaposto piè di pagina 5"/>
          <p:cNvSpPr>
            <a:spLocks noGrp="1"/>
          </p:cNvSpPr>
          <p:nvPr>
            <p:ph type="ftr" sz="quarter" idx="11"/>
          </p:nvPr>
        </p:nvSpPr>
        <p:spPr/>
        <p:txBody>
          <a:bodyPr/>
          <a:lstStyle/>
          <a:p>
            <a:r>
              <a:rPr lang="it-IT"/>
              <a:t>F.Forti - Partecipazione Belle2</a:t>
            </a:r>
          </a:p>
        </p:txBody>
      </p:sp>
      <p:sp>
        <p:nvSpPr>
          <p:cNvPr id="7" name="Segnaposto numero diapositiva 6"/>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139383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en-US"/>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Fare clic per modificare gli stili del testo dello schema</a:t>
            </a:r>
          </a:p>
        </p:txBody>
      </p:sp>
      <p:sp>
        <p:nvSpPr>
          <p:cNvPr id="5" name="Segnaposto data 4"/>
          <p:cNvSpPr>
            <a:spLocks noGrp="1"/>
          </p:cNvSpPr>
          <p:nvPr>
            <p:ph type="dt" sz="half" idx="10"/>
          </p:nvPr>
        </p:nvSpPr>
        <p:spPr/>
        <p:txBody>
          <a:bodyPr/>
          <a:lstStyle/>
          <a:p>
            <a:r>
              <a:rPr lang="en-US"/>
              <a:t>18/03/13</a:t>
            </a:r>
            <a:endParaRPr lang="it-IT"/>
          </a:p>
        </p:txBody>
      </p:sp>
      <p:sp>
        <p:nvSpPr>
          <p:cNvPr id="6" name="Segnaposto piè di pagina 5"/>
          <p:cNvSpPr>
            <a:spLocks noGrp="1"/>
          </p:cNvSpPr>
          <p:nvPr>
            <p:ph type="ftr" sz="quarter" idx="11"/>
          </p:nvPr>
        </p:nvSpPr>
        <p:spPr/>
        <p:txBody>
          <a:bodyPr/>
          <a:lstStyle/>
          <a:p>
            <a:r>
              <a:rPr lang="it-IT"/>
              <a:t>F.Forti - Partecipazione Belle2</a:t>
            </a:r>
          </a:p>
        </p:txBody>
      </p:sp>
      <p:sp>
        <p:nvSpPr>
          <p:cNvPr id="7" name="Segnaposto numero diapositiva 6"/>
          <p:cNvSpPr>
            <a:spLocks noGrp="1"/>
          </p:cNvSpPr>
          <p:nvPr>
            <p:ph type="sldNum" sz="quarter" idx="12"/>
          </p:nvPr>
        </p:nvSpPr>
        <p:spPr/>
        <p:txBody>
          <a:bodyPr/>
          <a:lstStyle/>
          <a:p>
            <a:fld id="{F741D3C7-6CC5-9E4E-A819-79FA9BE15915}" type="slidenum">
              <a:t>‹n.›</a:t>
            </a:fld>
            <a:endParaRPr lang="it-IT"/>
          </a:p>
        </p:txBody>
      </p:sp>
    </p:spTree>
    <p:extLst>
      <p:ext uri="{BB962C8B-B14F-4D97-AF65-F5344CB8AC3E}">
        <p14:creationId xmlns:p14="http://schemas.microsoft.com/office/powerpoint/2010/main" val="16453482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Fare clic per modificare gli stili del testo dello schema</a:t>
            </a:r>
          </a:p>
          <a:p>
            <a:pPr lvl="1"/>
            <a:r>
              <a:rPr lang="en-US"/>
              <a:t>Secondo livello</a:t>
            </a:r>
          </a:p>
          <a:p>
            <a:pPr lvl="2"/>
            <a:r>
              <a:rPr lang="en-US"/>
              <a:t>Terzo livello</a:t>
            </a:r>
          </a:p>
          <a:p>
            <a:pPr lvl="3"/>
            <a:r>
              <a:rPr lang="en-US"/>
              <a:t>Quarto livello</a:t>
            </a:r>
          </a:p>
          <a:p>
            <a:pPr lvl="4"/>
            <a:r>
              <a:rPr lang="en-US"/>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18/03/13</a:t>
            </a:r>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F.Forti - Partecipazione Belle2</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41D3C7-6CC5-9E4E-A819-79FA9BE15915}" type="slidenum">
              <a:t>‹n.›</a:t>
            </a:fld>
            <a:endParaRPr lang="it-IT"/>
          </a:p>
        </p:txBody>
      </p:sp>
    </p:spTree>
    <p:extLst>
      <p:ext uri="{BB962C8B-B14F-4D97-AF65-F5344CB8AC3E}">
        <p14:creationId xmlns:p14="http://schemas.microsoft.com/office/powerpoint/2010/main" val="3757401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agenda.infn.it/materialDisplay.py?contribId=0&amp;materialId=2&amp;confId=6095" TargetMode="External"/><Relationship Id="rId3" Type="http://schemas.openxmlformats.org/officeDocument/2006/relationships/hyperlink" Target="https://agenda.infn.it/materialDisplay.py?contribId=0&amp;materialId=0&amp;confId=625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a:t>Partecipazione Italiana a Belle2</a:t>
            </a:r>
          </a:p>
        </p:txBody>
      </p:sp>
      <p:sp>
        <p:nvSpPr>
          <p:cNvPr id="3" name="Sottotitolo 2"/>
          <p:cNvSpPr>
            <a:spLocks noGrp="1"/>
          </p:cNvSpPr>
          <p:nvPr>
            <p:ph type="subTitle" idx="1"/>
          </p:nvPr>
        </p:nvSpPr>
        <p:spPr/>
        <p:txBody>
          <a:bodyPr/>
          <a:lstStyle/>
          <a:p>
            <a:r>
              <a:rPr lang="it-IT"/>
              <a:t>15 aprile 2013</a:t>
            </a:r>
          </a:p>
          <a:p>
            <a:r>
              <a:rPr lang="it-IT"/>
              <a:t>F.Forti</a:t>
            </a:r>
          </a:p>
        </p:txBody>
      </p:sp>
    </p:spTree>
    <p:extLst>
      <p:ext uri="{BB962C8B-B14F-4D97-AF65-F5344CB8AC3E}">
        <p14:creationId xmlns:p14="http://schemas.microsoft.com/office/powerpoint/2010/main" val="2449807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Piano di partecipazione INFN</a:t>
            </a:r>
          </a:p>
        </p:txBody>
      </p:sp>
      <p:sp>
        <p:nvSpPr>
          <p:cNvPr id="3" name="Segnaposto contenuto 2"/>
          <p:cNvSpPr>
            <a:spLocks noGrp="1"/>
          </p:cNvSpPr>
          <p:nvPr>
            <p:ph idx="1"/>
          </p:nvPr>
        </p:nvSpPr>
        <p:spPr>
          <a:xfrm>
            <a:off x="457200" y="1417638"/>
            <a:ext cx="8686800" cy="4938712"/>
          </a:xfrm>
        </p:spPr>
        <p:txBody>
          <a:bodyPr>
            <a:normAutofit fontScale="77500" lnSpcReduction="20000"/>
          </a:bodyPr>
          <a:lstStyle/>
          <a:p>
            <a:r>
              <a:rPr lang="it-IT"/>
              <a:t>Lista di possibili item disponibile </a:t>
            </a:r>
          </a:p>
          <a:p>
            <a:pPr lvl="1"/>
            <a:r>
              <a:rPr lang="it-IT">
                <a:hlinkClick r:id="rId2"/>
              </a:rPr>
              <a:t>https://agenda.infn.it/materialDisplay.py?contribId=0&amp;materialId=2&amp;confId=6095</a:t>
            </a:r>
            <a:endParaRPr lang="it-IT"/>
          </a:p>
          <a:p>
            <a:pPr lvl="1"/>
            <a:r>
              <a:rPr lang="it-IT"/>
              <a:t>PXD: </a:t>
            </a:r>
            <a:r>
              <a:rPr lang="it-IT">
                <a:hlinkClick r:id="rId3"/>
              </a:rPr>
              <a:t>https://agenda.infn.it/materialDisplay.py?contribId=0&amp;materialId=0&amp;confId=6252</a:t>
            </a:r>
            <a:endParaRPr lang="it-IT"/>
          </a:p>
          <a:p>
            <a:pPr lvl="1"/>
            <a:endParaRPr lang="it-IT"/>
          </a:p>
          <a:p>
            <a:r>
              <a:rPr lang="it-IT"/>
              <a:t>Attività</a:t>
            </a:r>
          </a:p>
          <a:p>
            <a:pPr marL="971550" lvl="1" indent="-514350">
              <a:buFont typeface="+mj-lt"/>
              <a:buAutoNum type="alphaUcPeriod"/>
            </a:pPr>
            <a:r>
              <a:rPr lang="it-IT"/>
              <a:t>Contributo al Day1 detector</a:t>
            </a:r>
          </a:p>
          <a:p>
            <a:pPr lvl="2"/>
            <a:r>
              <a:rPr lang="it-IT"/>
              <a:t>E’ importante inserirsi da subito nelle attività dei sottosistemi</a:t>
            </a:r>
          </a:p>
          <a:p>
            <a:pPr marL="971550" lvl="1" indent="-514350">
              <a:buFont typeface="+mj-lt"/>
              <a:buAutoNum type="alphaUcPeriod"/>
            </a:pPr>
            <a:r>
              <a:rPr lang="it-IT"/>
              <a:t>R&amp;D per progetto rivelatore Fase2</a:t>
            </a:r>
          </a:p>
          <a:p>
            <a:pPr lvl="2"/>
            <a:r>
              <a:rPr lang="it-IT"/>
              <a:t>Esempi: lettura CsI, studio Backward Endcap, Cluster counting, PXD sparsificato, ….</a:t>
            </a:r>
          </a:p>
          <a:p>
            <a:pPr marL="971550" lvl="1" indent="-514350">
              <a:buFont typeface="+mj-lt"/>
              <a:buAutoNum type="alphaUcPeriod"/>
            </a:pPr>
            <a:r>
              <a:rPr lang="it-IT"/>
              <a:t>Contributo al detector Fase2</a:t>
            </a:r>
          </a:p>
          <a:p>
            <a:pPr lvl="2"/>
            <a:r>
              <a:rPr lang="it-IT"/>
              <a:t>Dipenderà dall’entità della partecipazione italiana e dalla disponibilità finanziaria INFN</a:t>
            </a:r>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rPr lang="it-IT"/>
              <a:t>2</a:t>
            </a:fld>
            <a:endParaRPr lang="it-IT"/>
          </a:p>
        </p:txBody>
      </p:sp>
    </p:spTree>
    <p:extLst>
      <p:ext uri="{BB962C8B-B14F-4D97-AF65-F5344CB8AC3E}">
        <p14:creationId xmlns:p14="http://schemas.microsoft.com/office/powerpoint/2010/main" val="196754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a:xfrm>
            <a:off x="457200" y="274638"/>
            <a:ext cx="8229600" cy="826789"/>
          </a:xfrm>
        </p:spPr>
        <p:txBody>
          <a:bodyPr/>
          <a:lstStyle/>
          <a:p>
            <a:r>
              <a:rPr lang="it-IT"/>
              <a:t>INFN</a:t>
            </a:r>
          </a:p>
        </p:txBody>
      </p:sp>
      <p:sp>
        <p:nvSpPr>
          <p:cNvPr id="9" name="Segnaposto contenuto 8"/>
          <p:cNvSpPr>
            <a:spLocks noGrp="1"/>
          </p:cNvSpPr>
          <p:nvPr>
            <p:ph idx="1"/>
          </p:nvPr>
        </p:nvSpPr>
        <p:spPr>
          <a:xfrm>
            <a:off x="457200" y="1451292"/>
            <a:ext cx="8229600" cy="4674872"/>
          </a:xfrm>
        </p:spPr>
        <p:txBody>
          <a:bodyPr>
            <a:normAutofit fontScale="92500"/>
          </a:bodyPr>
          <a:lstStyle/>
          <a:p>
            <a:r>
              <a:rPr lang="it-IT"/>
              <a:t>Supporto ed incoraggiamento INFN molto chiaro</a:t>
            </a:r>
          </a:p>
          <a:p>
            <a:pPr lvl="1"/>
            <a:r>
              <a:rPr lang="it-IT"/>
              <a:t>Per A. i soldi sono già sostanzialmente previsti</a:t>
            </a:r>
          </a:p>
          <a:p>
            <a:pPr lvl="1"/>
            <a:r>
              <a:rPr lang="it-IT"/>
              <a:t>Per B. forte supporto a non disperdere investimenti passati</a:t>
            </a:r>
          </a:p>
          <a:p>
            <a:pPr lvl="2"/>
            <a:r>
              <a:rPr lang="it-IT"/>
              <a:t>Eventualmente da negoziare in sinergia con Gruppo5</a:t>
            </a:r>
          </a:p>
          <a:p>
            <a:pPr lvl="1"/>
            <a:r>
              <a:rPr lang="it-IT"/>
              <a:t>Per C. bisognerà discutere il livello di finanziamento</a:t>
            </a:r>
          </a:p>
          <a:p>
            <a:pPr lvl="2"/>
            <a:r>
              <a:rPr lang="it-IT"/>
              <a:t>Non è un se, ma un quanto, da capire nel quadro della situazione generale dell’ente, non proprio floridissima.</a:t>
            </a:r>
          </a:p>
          <a:p>
            <a:pPr lvl="2"/>
            <a:r>
              <a:rPr lang="it-IT"/>
              <a:t>Passaggio dal CTS: se riusciamo, nel 2014, con un qualche documento tipo TDR. </a:t>
            </a:r>
          </a:p>
        </p:txBody>
      </p:sp>
      <p:sp>
        <p:nvSpPr>
          <p:cNvPr id="5" name="Segnaposto data 4"/>
          <p:cNvSpPr>
            <a:spLocks noGrp="1"/>
          </p:cNvSpPr>
          <p:nvPr>
            <p:ph type="dt" sz="half" idx="10"/>
          </p:nvPr>
        </p:nvSpPr>
        <p:spPr/>
        <p:txBody>
          <a:bodyPr/>
          <a:lstStyle/>
          <a:p>
            <a:r>
              <a:rPr lang="en-US"/>
              <a:t>18/03/13</a:t>
            </a:r>
            <a:endParaRPr lang="it-IT"/>
          </a:p>
        </p:txBody>
      </p:sp>
      <p:sp>
        <p:nvSpPr>
          <p:cNvPr id="6" name="Segnaposto piè di pagina 5"/>
          <p:cNvSpPr>
            <a:spLocks noGrp="1"/>
          </p:cNvSpPr>
          <p:nvPr>
            <p:ph type="ftr" sz="quarter" idx="11"/>
          </p:nvPr>
        </p:nvSpPr>
        <p:spPr/>
        <p:txBody>
          <a:bodyPr/>
          <a:lstStyle/>
          <a:p>
            <a:r>
              <a:rPr lang="it-IT"/>
              <a:t>F.Forti - Partecipazione Belle2</a:t>
            </a:r>
          </a:p>
        </p:txBody>
      </p:sp>
      <p:sp>
        <p:nvSpPr>
          <p:cNvPr id="7" name="Segnaposto numero diapositiva 6"/>
          <p:cNvSpPr>
            <a:spLocks noGrp="1"/>
          </p:cNvSpPr>
          <p:nvPr>
            <p:ph type="sldNum" sz="quarter" idx="12"/>
          </p:nvPr>
        </p:nvSpPr>
        <p:spPr/>
        <p:txBody>
          <a:bodyPr/>
          <a:lstStyle/>
          <a:p>
            <a:fld id="{F741D3C7-6CC5-9E4E-A819-79FA9BE15915}" type="slidenum">
              <a:rPr lang="it-IT"/>
              <a:t>3</a:t>
            </a:fld>
            <a:endParaRPr lang="it-IT"/>
          </a:p>
        </p:txBody>
      </p:sp>
    </p:spTree>
    <p:extLst>
      <p:ext uri="{BB962C8B-B14F-4D97-AF65-F5344CB8AC3E}">
        <p14:creationId xmlns:p14="http://schemas.microsoft.com/office/powerpoint/2010/main" val="138485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Finanziamenti in gruppo 1</a:t>
            </a:r>
          </a:p>
        </p:txBody>
      </p:sp>
      <p:sp>
        <p:nvSpPr>
          <p:cNvPr id="3" name="Segnaposto contenuto 2"/>
          <p:cNvSpPr>
            <a:spLocks noGrp="1"/>
          </p:cNvSpPr>
          <p:nvPr>
            <p:ph idx="1"/>
          </p:nvPr>
        </p:nvSpPr>
        <p:spPr/>
        <p:txBody>
          <a:bodyPr>
            <a:normAutofit fontScale="92500" lnSpcReduction="20000"/>
          </a:bodyPr>
          <a:lstStyle/>
          <a:p>
            <a:r>
              <a:rPr lang="it-IT"/>
              <a:t>Uno zoccolo di base per il finanziamento delle attivit</a:t>
            </a:r>
            <a:r>
              <a:rPr lang="it-IT"/>
              <a:t>à</a:t>
            </a:r>
            <a:r>
              <a:rPr lang="it-IT"/>
              <a:t> dei gruppi ex-SuperB </a:t>
            </a:r>
            <a:r>
              <a:rPr lang="it-IT"/>
              <a:t>è previsto</a:t>
            </a:r>
            <a:r>
              <a:rPr lang="it-IT"/>
              <a:t> </a:t>
            </a:r>
          </a:p>
          <a:p>
            <a:pPr lvl="1"/>
            <a:r>
              <a:rPr lang="it-IT"/>
              <a:t>Circa 500+500+100 (costruzione, consumi+missioni, calcolo)</a:t>
            </a:r>
          </a:p>
          <a:p>
            <a:pPr lvl="1"/>
            <a:r>
              <a:rPr lang="it-IT"/>
              <a:t>5 anni (2014-2018)</a:t>
            </a:r>
            <a:r>
              <a:rPr lang="it-IT">
                <a:sym typeface="Wingdings"/>
              </a:rPr>
              <a:t> 2.5M</a:t>
            </a:r>
            <a:endParaRPr lang="it-IT"/>
          </a:p>
          <a:p>
            <a:r>
              <a:rPr lang="it-IT"/>
              <a:t>Dal 2016 in poi si potrebbero liberare risorse</a:t>
            </a:r>
          </a:p>
          <a:p>
            <a:pPr lvl="1"/>
            <a:r>
              <a:rPr lang="it-IT"/>
              <a:t>Buco tra LHC upgrade fase 1 e upgrade fase 2</a:t>
            </a:r>
          </a:p>
          <a:p>
            <a:pPr lvl="1"/>
            <a:r>
              <a:rPr lang="it-IT"/>
              <a:t>Possibili alcuni milioni ulteriori</a:t>
            </a:r>
          </a:p>
          <a:p>
            <a:r>
              <a:rPr lang="it-IT"/>
              <a:t>Envelope complessivo tra 2.5 e 5M di costruzione</a:t>
            </a:r>
          </a:p>
          <a:p>
            <a:r>
              <a:rPr lang="it-IT"/>
              <a:t>Da capire se e quando necessario il passaggio in CTS. </a:t>
            </a:r>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rPr lang="it-IT"/>
              <a:t>4</a:t>
            </a:fld>
            <a:endParaRPr lang="it-IT"/>
          </a:p>
        </p:txBody>
      </p:sp>
    </p:spTree>
    <p:extLst>
      <p:ext uri="{BB962C8B-B14F-4D97-AF65-F5344CB8AC3E}">
        <p14:creationId xmlns:p14="http://schemas.microsoft.com/office/powerpoint/2010/main" val="117545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26789"/>
          </a:xfrm>
        </p:spPr>
        <p:txBody>
          <a:bodyPr/>
          <a:lstStyle/>
          <a:p>
            <a:r>
              <a:rPr lang="it-IT"/>
              <a:t>INFN</a:t>
            </a:r>
          </a:p>
        </p:txBody>
      </p:sp>
      <p:sp>
        <p:nvSpPr>
          <p:cNvPr id="3" name="Segnaposto contenuto 2"/>
          <p:cNvSpPr>
            <a:spLocks noGrp="1"/>
          </p:cNvSpPr>
          <p:nvPr>
            <p:ph idx="1"/>
          </p:nvPr>
        </p:nvSpPr>
        <p:spPr>
          <a:xfrm>
            <a:off x="457200" y="1205090"/>
            <a:ext cx="8229600" cy="5151260"/>
          </a:xfrm>
        </p:spPr>
        <p:txBody>
          <a:bodyPr>
            <a:normAutofit fontScale="70000" lnSpcReduction="20000"/>
          </a:bodyPr>
          <a:lstStyle/>
          <a:p>
            <a:r>
              <a:rPr lang="it-IT"/>
              <a:t>Altri elementi essenziali</a:t>
            </a:r>
          </a:p>
          <a:p>
            <a:pPr lvl="1"/>
            <a:r>
              <a:rPr lang="it-IT"/>
              <a:t>Supporto per programma di summer student e postdoc a KEK</a:t>
            </a:r>
          </a:p>
          <a:p>
            <a:pPr lvl="2"/>
            <a:r>
              <a:rPr lang="it-IT"/>
              <a:t>Reazioni molto positive sia da parte INFN sia da KEK</a:t>
            </a:r>
          </a:p>
          <a:p>
            <a:pPr lvl="1"/>
            <a:r>
              <a:rPr lang="it-IT"/>
              <a:t>Supporto per il calcolo</a:t>
            </a:r>
          </a:p>
          <a:p>
            <a:pPr lvl="2"/>
            <a:r>
              <a:rPr lang="it-IT"/>
              <a:t>Si, da quantificare. Uso delle risorse RECAS da dettagliare ed organizzare.</a:t>
            </a:r>
          </a:p>
          <a:p>
            <a:pPr lvl="1"/>
            <a:r>
              <a:rPr lang="it-IT"/>
              <a:t>Supporto per il tempo determinato</a:t>
            </a:r>
          </a:p>
          <a:p>
            <a:pPr lvl="2"/>
            <a:r>
              <a:rPr lang="it-IT"/>
              <a:t>Questo è un punto difficilissimo per l’INFN nel suo complesso. Non sono sforabili i budget di sezione</a:t>
            </a:r>
          </a:p>
          <a:p>
            <a:pPr lvl="2"/>
            <a:r>
              <a:rPr lang="it-IT"/>
              <a:t>Nel passaggio al CTS si possono inserire e richiedere posizioni, ma non è chiaro se ci saranno</a:t>
            </a:r>
          </a:p>
          <a:p>
            <a:pPr lvl="2"/>
            <a:r>
              <a:rPr lang="it-IT">
                <a:sym typeface="Wingdings"/>
              </a:rPr>
              <a:t> FONDI ESTERNI (ad esempio accordi Italia-Giappone)</a:t>
            </a:r>
          </a:p>
          <a:p>
            <a:r>
              <a:rPr lang="it-IT">
                <a:sym typeface="Wingdings"/>
              </a:rPr>
              <a:t>Nando disponibile a lavorare su un MoU INFN-KEK</a:t>
            </a:r>
          </a:p>
          <a:p>
            <a:pPr lvl="1"/>
            <a:r>
              <a:rPr lang="it-IT">
                <a:sym typeface="Wingdings"/>
              </a:rPr>
              <a:t>Ne esistono gi</a:t>
            </a:r>
            <a:r>
              <a:rPr lang="it-IT">
                <a:sym typeface="Wingdings"/>
              </a:rPr>
              <a:t>à</a:t>
            </a:r>
            <a:r>
              <a:rPr lang="it-IT">
                <a:sym typeface="Wingdings"/>
              </a:rPr>
              <a:t>, anche se non molto concreti</a:t>
            </a:r>
          </a:p>
          <a:p>
            <a:pPr lvl="1"/>
            <a:r>
              <a:rPr lang="it-IT">
                <a:sym typeface="Wingdings"/>
              </a:rPr>
              <a:t>Da valutare la posibilit</a:t>
            </a:r>
            <a:r>
              <a:rPr lang="it-IT">
                <a:sym typeface="Wingdings"/>
              </a:rPr>
              <a:t>à di allargare a attività ILC</a:t>
            </a:r>
          </a:p>
          <a:p>
            <a:pPr lvl="1"/>
            <a:r>
              <a:rPr lang="it-IT">
                <a:sym typeface="Wingdings"/>
              </a:rPr>
              <a:t>Formare gruppetto di lavoro sull’argomento</a:t>
            </a:r>
          </a:p>
          <a:p>
            <a:r>
              <a:rPr lang="it-IT">
                <a:sym typeface="Wingdings"/>
              </a:rPr>
              <a:t>Ipotesi visita ufficiale in novembre</a:t>
            </a:r>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rPr lang="it-IT"/>
              <a:t>5</a:t>
            </a:fld>
            <a:endParaRPr lang="it-IT"/>
          </a:p>
        </p:txBody>
      </p:sp>
    </p:spTree>
    <p:extLst>
      <p:ext uri="{BB962C8B-B14F-4D97-AF65-F5344CB8AC3E}">
        <p14:creationId xmlns:p14="http://schemas.microsoft.com/office/powerpoint/2010/main" val="1297091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02210"/>
          </a:xfrm>
        </p:spPr>
        <p:txBody>
          <a:bodyPr/>
          <a:lstStyle/>
          <a:p>
            <a:r>
              <a:rPr lang="it-IT"/>
              <a:t>Tempistica</a:t>
            </a:r>
          </a:p>
        </p:txBody>
      </p:sp>
      <p:sp>
        <p:nvSpPr>
          <p:cNvPr id="3" name="Segnaposto contenuto 2"/>
          <p:cNvSpPr>
            <a:spLocks noGrp="1"/>
          </p:cNvSpPr>
          <p:nvPr>
            <p:ph idx="1"/>
          </p:nvPr>
        </p:nvSpPr>
        <p:spPr>
          <a:xfrm>
            <a:off x="457200" y="1132072"/>
            <a:ext cx="8229600" cy="5049315"/>
          </a:xfrm>
        </p:spPr>
        <p:txBody>
          <a:bodyPr>
            <a:normAutofit fontScale="55000" lnSpcReduction="20000"/>
          </a:bodyPr>
          <a:lstStyle/>
          <a:p>
            <a:r>
              <a:rPr lang="it-IT"/>
              <a:t>next three months: </a:t>
            </a:r>
          </a:p>
          <a:p>
            <a:pPr lvl="1"/>
            <a:r>
              <a:rPr lang="it-IT"/>
              <a:t>define specific activity plan, institutional participation and responsibilities, rough budget for Day1 activities, everything of course in coordination with you and the subsystem leaders. We will try to also start some activities as long as budget and manpower allows. Certainly we will want to try and acquire all relevant information. In this respect we will need as much as access to Belle2 information as feasible and compatible with your rules. We plan to start participating to subsystem meetings.</a:t>
            </a:r>
          </a:p>
          <a:p>
            <a:r>
              <a:rPr lang="it-IT" b="1">
                <a:sym typeface="Wingdings"/>
              </a:rPr>
              <a:t> Presentazioni in sezione possibilmente prima della presentazione in CSN1</a:t>
            </a:r>
            <a:r>
              <a:rPr lang="it-IT">
                <a:sym typeface="Wingdings"/>
              </a:rPr>
              <a:t> </a:t>
            </a:r>
            <a:endParaRPr lang="it-IT"/>
          </a:p>
          <a:p>
            <a:r>
              <a:rPr lang="it-IT"/>
              <a:t>June 3-4: </a:t>
            </a:r>
          </a:p>
          <a:p>
            <a:pPr lvl="1"/>
            <a:r>
              <a:rPr lang="it-IT"/>
              <a:t>make a presentation to INFN Gruppo 1 (the scientific committee in charge of physics at accelerator) and get a principle approval. They will nominate a reviewers group that will look into our proposal in detail, and should give us the go ahead for the Belle-II membership application. Submit our proposal for 2013 budget.</a:t>
            </a:r>
          </a:p>
          <a:p>
            <a:r>
              <a:rPr lang="it-IT"/>
              <a:t>July 4-7 at B2GM: </a:t>
            </a:r>
          </a:p>
          <a:p>
            <a:pPr lvl="1"/>
            <a:r>
              <a:rPr lang="it-IT"/>
              <a:t>present the formal application for joining Belle-II. Given the complexity of the group and the variety of activity you should advise us on what is the best way to present it to the Belle-II IB. Probably preparing a short document ahead of time for the IB might help us spot critical issues and avoid surprises. </a:t>
            </a:r>
          </a:p>
          <a:p>
            <a:r>
              <a:rPr lang="it-IT"/>
              <a:t>July 15-16: </a:t>
            </a:r>
          </a:p>
          <a:p>
            <a:pPr lvl="1"/>
            <a:r>
              <a:rPr lang="it-IT"/>
              <a:t>get our 2013 budget approved by INFN Gruppo 1 (most of the 2013 SuperB money has been taken away, but we can get it back for Belle-II and LHCb activities). </a:t>
            </a:r>
          </a:p>
          <a:p>
            <a:r>
              <a:rPr lang="it-IT"/>
              <a:t>- mid july; </a:t>
            </a:r>
          </a:p>
          <a:p>
            <a:pPr lvl="1"/>
            <a:r>
              <a:rPr lang="it-IT"/>
              <a:t>submit our 2014 budget, that will be then discussed in september. </a:t>
            </a:r>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rPr lang="it-IT"/>
              <a:t>6</a:t>
            </a:fld>
            <a:endParaRPr lang="it-IT"/>
          </a:p>
        </p:txBody>
      </p:sp>
    </p:spTree>
    <p:extLst>
      <p:ext uri="{BB962C8B-B14F-4D97-AF65-F5344CB8AC3E}">
        <p14:creationId xmlns:p14="http://schemas.microsoft.com/office/powerpoint/2010/main" val="2315124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a:t>Contributi (xx=ipotesi)</a:t>
            </a:r>
          </a:p>
        </p:txBody>
      </p:sp>
      <p:sp>
        <p:nvSpPr>
          <p:cNvPr id="3" name="Segnaposto contenuto 2"/>
          <p:cNvSpPr>
            <a:spLocks noGrp="1"/>
          </p:cNvSpPr>
          <p:nvPr>
            <p:ph sz="half" idx="1"/>
          </p:nvPr>
        </p:nvSpPr>
        <p:spPr/>
        <p:txBody>
          <a:bodyPr>
            <a:normAutofit fontScale="77500" lnSpcReduction="20000"/>
          </a:bodyPr>
          <a:lstStyle/>
          <a:p>
            <a:r>
              <a:rPr lang="it-IT"/>
              <a:t>PXD – SVD: PI + (TS  + PV/BG )</a:t>
            </a:r>
          </a:p>
          <a:p>
            <a:pPr lvl="1"/>
            <a:r>
              <a:rPr lang="it-IT"/>
              <a:t>A. Contributo all’assemblaggio moduli strisce (FWD e  BWD detectors)</a:t>
            </a:r>
          </a:p>
          <a:p>
            <a:pPr lvl="1"/>
            <a:r>
              <a:rPr lang="it-IT"/>
              <a:t>A. Software di tracking e allineamento</a:t>
            </a:r>
          </a:p>
          <a:p>
            <a:pPr lvl="1"/>
            <a:r>
              <a:rPr lang="it-IT"/>
              <a:t>B. (Studio di opzioni avanzate per fase2 ?)</a:t>
            </a:r>
          </a:p>
          <a:p>
            <a:pPr lvl="1"/>
            <a:r>
              <a:rPr lang="it-IT"/>
              <a:t>C. (Costruzione parte pixel fase2 ?)</a:t>
            </a:r>
          </a:p>
          <a:p>
            <a:r>
              <a:rPr lang="it-IT"/>
              <a:t>CDC: (LNF)</a:t>
            </a:r>
          </a:p>
          <a:p>
            <a:pPr lvl="1"/>
            <a:r>
              <a:rPr lang="it-IT"/>
              <a:t>B. (Studio opzione cluster counting ?)</a:t>
            </a:r>
          </a:p>
          <a:p>
            <a:r>
              <a:rPr lang="it-IT"/>
              <a:t>PID: TO + (BA)</a:t>
            </a:r>
          </a:p>
          <a:p>
            <a:pPr lvl="1"/>
            <a:r>
              <a:rPr lang="it-IT"/>
              <a:t>A. Sistema di calibrazione TOP</a:t>
            </a:r>
          </a:p>
          <a:p>
            <a:pPr lvl="1"/>
            <a:r>
              <a:rPr lang="it-IT"/>
              <a:t>A. (Test HAPD ARICH ?)</a:t>
            </a:r>
          </a:p>
        </p:txBody>
      </p:sp>
      <p:sp>
        <p:nvSpPr>
          <p:cNvPr id="7" name="Segnaposto contenuto 6"/>
          <p:cNvSpPr>
            <a:spLocks noGrp="1"/>
          </p:cNvSpPr>
          <p:nvPr>
            <p:ph sz="half" idx="2"/>
          </p:nvPr>
        </p:nvSpPr>
        <p:spPr/>
        <p:txBody>
          <a:bodyPr>
            <a:normAutofit fontScale="77500" lnSpcReduction="20000"/>
          </a:bodyPr>
          <a:lstStyle/>
          <a:p>
            <a:r>
              <a:rPr lang="it-IT"/>
              <a:t>ECL: (PG + NA + LNF + RM3 )</a:t>
            </a:r>
          </a:p>
          <a:p>
            <a:pPr lvl="1"/>
            <a:r>
              <a:rPr lang="it-IT"/>
              <a:t>A. (Software e calibrazioni ?)</a:t>
            </a:r>
          </a:p>
          <a:p>
            <a:pPr lvl="1"/>
            <a:r>
              <a:rPr lang="it-IT"/>
              <a:t>B. (R&amp;D lettura CsI ?)</a:t>
            </a:r>
          </a:p>
          <a:p>
            <a:pPr lvl="1"/>
            <a:r>
              <a:rPr lang="it-IT"/>
              <a:t>C. (Elettronica di lettura CsI ? )</a:t>
            </a:r>
          </a:p>
          <a:p>
            <a:pPr lvl="1"/>
            <a:r>
              <a:rPr lang="it-IT"/>
              <a:t>C. (Costruzione parte Endcap ?)</a:t>
            </a:r>
          </a:p>
          <a:p>
            <a:r>
              <a:rPr lang="it-IT"/>
              <a:t>Elettronica (non hanno un sistema con questo nome)</a:t>
            </a:r>
          </a:p>
          <a:p>
            <a:pPr lvl="1"/>
            <a:r>
              <a:rPr lang="it-IT"/>
              <a:t>A. Power supplies ?</a:t>
            </a:r>
          </a:p>
          <a:p>
            <a:r>
              <a:rPr lang="it-IT"/>
              <a:t>Computing: TO + (PI + NA + BA)</a:t>
            </a:r>
          </a:p>
          <a:p>
            <a:pPr lvl="1"/>
            <a:r>
              <a:rPr lang="it-IT"/>
              <a:t>A. Apertura Tier italiani a Belle2 VO</a:t>
            </a:r>
          </a:p>
          <a:p>
            <a:pPr lvl="1"/>
            <a:r>
              <a:rPr lang="it-IT"/>
              <a:t>A. Networking</a:t>
            </a:r>
          </a:p>
          <a:p>
            <a:pPr lvl="1"/>
            <a:r>
              <a:rPr lang="it-IT"/>
              <a:t>B. (R&amp;D su Architetture parallele, Framework, GPU, … )</a:t>
            </a:r>
          </a:p>
          <a:p>
            <a:pPr lvl="1"/>
            <a:endParaRPr lang="it-IT"/>
          </a:p>
        </p:txBody>
      </p:sp>
      <p:sp>
        <p:nvSpPr>
          <p:cNvPr id="4" name="Segnaposto data 3"/>
          <p:cNvSpPr>
            <a:spLocks noGrp="1"/>
          </p:cNvSpPr>
          <p:nvPr>
            <p:ph type="dt" sz="half" idx="10"/>
          </p:nvPr>
        </p:nvSpPr>
        <p:spPr/>
        <p:txBody>
          <a:bodyPr/>
          <a:lstStyle/>
          <a:p>
            <a:r>
              <a:rPr lang="en-US"/>
              <a:t>18/03/13</a:t>
            </a:r>
            <a:endParaRPr lang="it-IT"/>
          </a:p>
        </p:txBody>
      </p:sp>
      <p:sp>
        <p:nvSpPr>
          <p:cNvPr id="5" name="Segnaposto piè di pagina 4"/>
          <p:cNvSpPr>
            <a:spLocks noGrp="1"/>
          </p:cNvSpPr>
          <p:nvPr>
            <p:ph type="ftr" sz="quarter" idx="11"/>
          </p:nvPr>
        </p:nvSpPr>
        <p:spPr/>
        <p:txBody>
          <a:bodyPr/>
          <a:lstStyle/>
          <a:p>
            <a:r>
              <a:rPr lang="it-IT"/>
              <a:t>F.Forti - Partecipazione Belle2</a:t>
            </a:r>
          </a:p>
        </p:txBody>
      </p:sp>
      <p:sp>
        <p:nvSpPr>
          <p:cNvPr id="6" name="Segnaposto numero diapositiva 5"/>
          <p:cNvSpPr>
            <a:spLocks noGrp="1"/>
          </p:cNvSpPr>
          <p:nvPr>
            <p:ph type="sldNum" sz="quarter" idx="12"/>
          </p:nvPr>
        </p:nvSpPr>
        <p:spPr/>
        <p:txBody>
          <a:bodyPr/>
          <a:lstStyle/>
          <a:p>
            <a:fld id="{F741D3C7-6CC5-9E4E-A819-79FA9BE15915}" type="slidenum">
              <a:rPr lang="it-IT"/>
              <a:t>7</a:t>
            </a:fld>
            <a:endParaRPr lang="it-IT"/>
          </a:p>
        </p:txBody>
      </p:sp>
    </p:spTree>
    <p:extLst>
      <p:ext uri="{BB962C8B-B14F-4D97-AF65-F5344CB8AC3E}">
        <p14:creationId xmlns:p14="http://schemas.microsoft.com/office/powerpoint/2010/main" val="300978751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TotalTime>
  <Words>954</Words>
  <Application>Microsoft Macintosh PowerPoint</Application>
  <PresentationFormat>Presentazione su schermo (4:3)</PresentationFormat>
  <Paragraphs>99</Paragraphs>
  <Slides>7</Slides>
  <Notes>0</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Tema di Office</vt:lpstr>
      <vt:lpstr>Partecipazione Italiana a Belle2</vt:lpstr>
      <vt:lpstr>Piano di partecipazione INFN</vt:lpstr>
      <vt:lpstr>INFN</vt:lpstr>
      <vt:lpstr>Finanziamenti in gruppo 1</vt:lpstr>
      <vt:lpstr>INFN</vt:lpstr>
      <vt:lpstr>Tempistica</vt:lpstr>
      <vt:lpstr>Contributi (xx=ipotesi)</vt:lpstr>
    </vt:vector>
  </TitlesOfParts>
  <Company>INFN e Universita' di Pisa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Partecipazione Italiana a Belle2</dc:title>
  <dc:creator>Francesco Forti</dc:creator>
  <cp:lastModifiedBy>Francesco Forti</cp:lastModifiedBy>
  <cp:revision>23</cp:revision>
  <dcterms:created xsi:type="dcterms:W3CDTF">2013-03-18T07:15:25Z</dcterms:created>
  <dcterms:modified xsi:type="dcterms:W3CDTF">2013-04-15T07:32:04Z</dcterms:modified>
</cp:coreProperties>
</file>