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1" r:id="rId2"/>
    <p:sldId id="286" r:id="rId3"/>
    <p:sldId id="289" r:id="rId4"/>
    <p:sldId id="293" r:id="rId5"/>
    <p:sldId id="292" r:id="rId6"/>
    <p:sldId id="294" r:id="rId7"/>
    <p:sldId id="295" r:id="rId8"/>
    <p:sldId id="296" r:id="rId9"/>
    <p:sldId id="298" r:id="rId10"/>
    <p:sldId id="299" r:id="rId11"/>
    <p:sldId id="300" r:id="rId12"/>
    <p:sldId id="301" r:id="rId13"/>
    <p:sldId id="302" r:id="rId14"/>
    <p:sldId id="305" r:id="rId15"/>
    <p:sldId id="306" r:id="rId16"/>
    <p:sldId id="313" r:id="rId17"/>
    <p:sldId id="312" r:id="rId18"/>
    <p:sldId id="315" r:id="rId19"/>
    <p:sldId id="321" r:id="rId20"/>
    <p:sldId id="320" r:id="rId21"/>
    <p:sldId id="314" r:id="rId22"/>
    <p:sldId id="317" r:id="rId23"/>
    <p:sldId id="316" r:id="rId24"/>
    <p:sldId id="318" r:id="rId25"/>
    <p:sldId id="31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3" autoAdjust="0"/>
  </p:normalViewPr>
  <p:slideViewPr>
    <p:cSldViewPr>
      <p:cViewPr varScale="1">
        <p:scale>
          <a:sx n="91" d="100"/>
          <a:sy n="91" d="100"/>
        </p:scale>
        <p:origin x="-9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B9B6F8-F723-1442-A3CA-A2CDB1A927D0}" type="datetime1">
              <a:rPr lang="en-US"/>
              <a:pPr>
                <a:defRPr/>
              </a:pPr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A543F9-9A45-A348-A2AE-053805E9A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7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E50847-2F15-D74B-A712-BCB27061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0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8BE798-B34B-E343-8BDE-B76018594C7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449888-19E0-2F48-A2B4-93DA68AB70AE}" type="slidenum">
              <a:rPr lang="en-GB" sz="1200"/>
              <a:pPr/>
              <a:t>2</a:t>
            </a:fld>
            <a:endParaRPr lang="en-GB" sz="1200"/>
          </a:p>
        </p:txBody>
      </p:sp>
      <p:sp>
        <p:nvSpPr>
          <p:cNvPr id="18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71D772-A650-1049-99D8-A2A4E9B2C1EB}" type="slidenum">
              <a:rPr lang="en-GB" sz="1200"/>
              <a:pPr/>
              <a:t>4</a:t>
            </a:fld>
            <a:endParaRPr lang="en-GB" sz="1200"/>
          </a:p>
        </p:txBody>
      </p:sp>
      <p:sp>
        <p:nvSpPr>
          <p:cNvPr id="215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>
                <a:ea typeface="ＭＳ Ｐゴシック" charset="0"/>
                <a:cs typeface="ＭＳ Ｐゴシック" charset="0"/>
              </a:rPr>
              <a:t>Prova</a:t>
            </a:r>
          </a:p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FDE736-5F36-5349-AFCC-7FAF0FEB0A5C}" type="slidenum">
              <a:rPr lang="en-GB" sz="1200"/>
              <a:pPr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60BC76-5557-BB49-8CB9-CAAB56062D40}" type="slidenum">
              <a:rPr lang="en-GB" sz="1200"/>
              <a:pPr/>
              <a:t>13</a:t>
            </a:fld>
            <a:endParaRPr lang="en-GB" sz="1200"/>
          </a:p>
        </p:txBody>
      </p:sp>
      <p:sp>
        <p:nvSpPr>
          <p:cNvPr id="327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D6C8-22B3-CF44-AC75-B8D874F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B244-8BBD-C144-A06D-2C573A8E1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4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B9A66-F301-5847-A7D8-83480F581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1D8-1A00-B340-9DD7-16707403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E6E2-CFCD-F945-832F-6EDC24383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3240-1077-1F40-B0F7-D2FC98952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1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D98C-B164-6041-963D-05394C723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F2CC-EB0C-CD47-B0EE-8B5F54237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362E-7FB4-1341-8311-2D7EB09AE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7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1C22-8B8C-F44F-A21F-67478A64B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A1C3-11F0-414C-B10E-C4EA10113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940F26-4DAB-4044-B243-D699FFE60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LNF NEMO group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352800"/>
            <a:ext cx="708660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oceanografia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Orlando Ciaffoni, Marco Cordelli, Roberto Habel, Agnese Martini, Luciano Trasatti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181725"/>
            <a:ext cx="228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51563"/>
            <a:ext cx="2286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66788" y="836613"/>
            <a:ext cx="2954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>
                <a:cs typeface="Arial" charset="0"/>
              </a:rPr>
              <a:t>much more stable </a:t>
            </a:r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66788" y="1268413"/>
            <a:ext cx="684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>
                <a:cs typeface="Arial" charset="0"/>
              </a:rPr>
              <a:t>immune to the presence of metal</a:t>
            </a:r>
            <a:endParaRPr lang="en-US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990600" y="17526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>
                <a:cs typeface="Arial" charset="0"/>
              </a:rPr>
              <a:t>decrease the reader RF power by a factor of 10.</a:t>
            </a:r>
            <a:endParaRPr lang="it-IT">
              <a:cs typeface="Arial" charset="0"/>
            </a:endParaRPr>
          </a:p>
        </p:txBody>
      </p:sp>
      <p:pic>
        <p:nvPicPr>
          <p:cNvPr id="28676" name="Picture 2" descr="open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4958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90600" y="2209800"/>
            <a:ext cx="727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>
                <a:cs typeface="Arial" charset="0"/>
              </a:rPr>
              <a:t>dimensions  decreased to the size of the reader (70x40 </a:t>
            </a:r>
            <a:r>
              <a:rPr lang="en-US"/>
              <a:t>mm</a:t>
            </a:r>
            <a:r>
              <a:rPr lang="en-US" baseline="30000"/>
              <a:t>2)</a:t>
            </a:r>
            <a:r>
              <a:rPr lang="en-GB">
                <a:cs typeface="Arial" charset="0"/>
              </a:rPr>
              <a:t>).</a:t>
            </a:r>
            <a:endParaRPr lang="en-US"/>
          </a:p>
        </p:txBody>
      </p:sp>
      <p:sp>
        <p:nvSpPr>
          <p:cNvPr id="28678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  <p:pic>
        <p:nvPicPr>
          <p:cNvPr id="28679" name="Picture 7" descr="outnof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813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onsph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167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55650" y="476250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cs typeface="Arial" charset="0"/>
              </a:rPr>
              <a:t>PORFIDO on the OM,</a:t>
            </a:r>
          </a:p>
        </p:txBody>
      </p:sp>
      <p:sp>
        <p:nvSpPr>
          <p:cNvPr id="29699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2400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ttangolo 5"/>
          <p:cNvSpPr>
            <a:spLocks noChangeArrowheads="1"/>
          </p:cNvSpPr>
          <p:nvPr/>
        </p:nvSpPr>
        <p:spPr bwMode="auto">
          <a:xfrm>
            <a:off x="5334000" y="5943600"/>
            <a:ext cx="223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3F8DE2"/>
                </a:solidFill>
              </a:rPr>
              <a:t>LNS pressure test</a:t>
            </a:r>
          </a:p>
        </p:txBody>
      </p:sp>
      <p:sp>
        <p:nvSpPr>
          <p:cNvPr id="30723" name="Rettangolo 6"/>
          <p:cNvSpPr>
            <a:spLocks noChangeArrowheads="1"/>
          </p:cNvSpPr>
          <p:nvPr/>
        </p:nvSpPr>
        <p:spPr bwMode="auto">
          <a:xfrm>
            <a:off x="4427538" y="2565400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40 MPa, equivalent to 4000 m depth in sea water </a:t>
            </a:r>
            <a:endParaRPr lang="it-IT"/>
          </a:p>
        </p:txBody>
      </p:sp>
      <p:sp>
        <p:nvSpPr>
          <p:cNvPr id="30724" name="Rettangolo 7"/>
          <p:cNvSpPr>
            <a:spLocks noChangeArrowheads="1"/>
          </p:cNvSpPr>
          <p:nvPr/>
        </p:nvSpPr>
        <p:spPr bwMode="auto">
          <a:xfrm>
            <a:off x="3200400" y="533400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/>
              <a:t>Pressure Test</a:t>
            </a:r>
          </a:p>
        </p:txBody>
      </p:sp>
      <p:sp>
        <p:nvSpPr>
          <p:cNvPr id="30725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1746" name="Rettangolo 6"/>
          <p:cNvSpPr>
            <a:spLocks noChangeArrowheads="1"/>
          </p:cNvSpPr>
          <p:nvPr/>
        </p:nvSpPr>
        <p:spPr bwMode="auto">
          <a:xfrm>
            <a:off x="4716463" y="1773238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no interference with the PM tube and with the electronic boards inside the Optical Module. </a:t>
            </a:r>
            <a:endParaRPr lang="it-IT"/>
          </a:p>
        </p:txBody>
      </p:sp>
      <p:pic>
        <p:nvPicPr>
          <p:cNvPr id="31747" name="Picture 3" descr="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52901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ttangolo 6"/>
          <p:cNvSpPr>
            <a:spLocks noChangeArrowheads="1"/>
          </p:cNvSpPr>
          <p:nvPr/>
        </p:nvSpPr>
        <p:spPr bwMode="auto">
          <a:xfrm>
            <a:off x="4951413" y="1022350"/>
            <a:ext cx="3074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RF Interference test</a:t>
            </a:r>
          </a:p>
        </p:txBody>
      </p:sp>
      <p:sp>
        <p:nvSpPr>
          <p:cNvPr id="31749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ttangolo 3"/>
          <p:cNvSpPr>
            <a:spLocks noChangeArrowheads="1"/>
          </p:cNvSpPr>
          <p:nvPr/>
        </p:nvSpPr>
        <p:spPr bwMode="auto">
          <a:xfrm>
            <a:off x="755650" y="598488"/>
            <a:ext cx="4032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4 PORFIDO probes on the Phase 2 tower - working</a:t>
            </a:r>
            <a:endParaRPr lang="it-IT"/>
          </a:p>
        </p:txBody>
      </p:sp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813"/>
            <a:ext cx="28956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SCN1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4445" r="16667" b="32222"/>
          <a:stretch>
            <a:fillRect/>
          </a:stretch>
        </p:blipFill>
        <p:spPr bwMode="auto">
          <a:xfrm>
            <a:off x="990600" y="3276600"/>
            <a:ext cx="731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3" descr="DSCN10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1111" r="27499" b="22221"/>
          <a:stretch>
            <a:fillRect/>
          </a:stretch>
        </p:blipFill>
        <p:spPr bwMode="auto">
          <a:xfrm>
            <a:off x="5624513" y="236538"/>
            <a:ext cx="269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403350" y="1341438"/>
            <a:ext cx="3162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PORFIDO for DOM</a:t>
            </a:r>
          </a:p>
        </p:txBody>
      </p:sp>
      <p:sp>
        <p:nvSpPr>
          <p:cNvPr id="34820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ttangolo 3"/>
          <p:cNvSpPr>
            <a:spLocks noChangeArrowheads="1"/>
          </p:cNvSpPr>
          <p:nvPr/>
        </p:nvSpPr>
        <p:spPr bwMode="auto">
          <a:xfrm>
            <a:off x="1295400" y="2971800"/>
            <a:ext cx="6121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Salinity sensor </a:t>
            </a:r>
            <a:r>
              <a:rPr lang="en-US" dirty="0"/>
              <a:t>with 1 </a:t>
            </a:r>
            <a:r>
              <a:rPr lang="en-US" dirty="0" err="1"/>
              <a:t>ppM</a:t>
            </a:r>
            <a:r>
              <a:rPr lang="en-US" dirty="0"/>
              <a:t> sensitivity</a:t>
            </a:r>
          </a:p>
          <a:p>
            <a:r>
              <a:rPr lang="en-US" dirty="0"/>
              <a:t>2 inductances coupled by seawater</a:t>
            </a:r>
          </a:p>
          <a:p>
            <a:r>
              <a:rPr lang="en-US" dirty="0" smtClean="0"/>
              <a:t>no </a:t>
            </a:r>
            <a:r>
              <a:rPr lang="en-US" dirty="0"/>
              <a:t>electrodes in </a:t>
            </a:r>
            <a:r>
              <a:rPr lang="en-US" dirty="0" smtClean="0"/>
              <a:t>water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testing</a:t>
            </a:r>
            <a:endParaRPr lang="en-US" dirty="0"/>
          </a:p>
          <a:p>
            <a:endParaRPr lang="en-US" dirty="0"/>
          </a:p>
          <a:p>
            <a:r>
              <a:rPr lang="it-IT" dirty="0" err="1"/>
              <a:t>Power</a:t>
            </a:r>
            <a:r>
              <a:rPr lang="it-IT" dirty="0"/>
              <a:t>!  </a:t>
            </a:r>
            <a:r>
              <a:rPr lang="en-US" dirty="0">
                <a:sym typeface="Wingdings" charset="0"/>
              </a:rPr>
              <a:t> </a:t>
            </a:r>
            <a:r>
              <a:rPr lang="it-IT" dirty="0"/>
              <a:t>Energy </a:t>
            </a:r>
            <a:r>
              <a:rPr lang="it-IT" dirty="0" err="1" smtClean="0"/>
              <a:t>Harvesting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summer</a:t>
            </a:r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5842" name="Rettangolo 4"/>
          <p:cNvSpPr>
            <a:spLocks noChangeArrowheads="1"/>
          </p:cNvSpPr>
          <p:nvPr/>
        </p:nvSpPr>
        <p:spPr bwMode="auto">
          <a:xfrm>
            <a:off x="2987675" y="188913"/>
            <a:ext cx="228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err="1"/>
              <a:t>Developments</a:t>
            </a:r>
            <a:endParaRPr lang="it-IT" b="1" dirty="0"/>
          </a:p>
        </p:txBody>
      </p:sp>
      <p:sp>
        <p:nvSpPr>
          <p:cNvPr id="35843" name="Rettangolo 7"/>
          <p:cNvSpPr>
            <a:spLocks noChangeArrowheads="1"/>
          </p:cNvSpPr>
          <p:nvPr/>
        </p:nvSpPr>
        <p:spPr bwMode="auto">
          <a:xfrm>
            <a:off x="1258888" y="908050"/>
            <a:ext cx="64087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 - 24 bit AFE (ADC) driven by WISP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Thermometer</a:t>
            </a:r>
            <a:r>
              <a:rPr lang="en-US" dirty="0"/>
              <a:t>  0.001 ˚C using PT 100</a:t>
            </a:r>
            <a:r>
              <a:rPr lang="it-IT" dirty="0"/>
              <a:t> </a:t>
            </a:r>
          </a:p>
          <a:p>
            <a:r>
              <a:rPr lang="it-IT" dirty="0"/>
              <a:t>                           </a:t>
            </a:r>
            <a:r>
              <a:rPr lang="it-IT" dirty="0" err="1"/>
              <a:t>working</a:t>
            </a:r>
            <a:endParaRPr lang="it-IT" dirty="0"/>
          </a:p>
        </p:txBody>
      </p:sp>
      <p:sp>
        <p:nvSpPr>
          <p:cNvPr id="35844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54392596"/>
      </p:ext>
    </p:extLst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ttangolo 3"/>
          <p:cNvSpPr>
            <a:spLocks noChangeArrowheads="1"/>
          </p:cNvSpPr>
          <p:nvPr/>
        </p:nvSpPr>
        <p:spPr bwMode="auto">
          <a:xfrm>
            <a:off x="1187624" y="1340768"/>
            <a:ext cx="6697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dirty="0"/>
              <a:t>Where do you put the temperature probe</a:t>
            </a:r>
            <a:r>
              <a:rPr lang="en-US" dirty="0" smtClean="0"/>
              <a:t>?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 smtClean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OM     1.5 W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Sea current 0.5 cm/s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One thousandth of a degree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</p:txBody>
      </p:sp>
      <p:sp>
        <p:nvSpPr>
          <p:cNvPr id="36866" name="Rettangolo 4"/>
          <p:cNvSpPr>
            <a:spLocks noChangeArrowheads="1"/>
          </p:cNvSpPr>
          <p:nvPr/>
        </p:nvSpPr>
        <p:spPr bwMode="auto">
          <a:xfrm>
            <a:off x="3348038" y="115888"/>
            <a:ext cx="2458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smtClean="0"/>
              <a:t>Open </a:t>
            </a:r>
            <a:r>
              <a:rPr lang="it-IT" b="1" dirty="0" err="1" smtClean="0"/>
              <a:t>problems</a:t>
            </a:r>
            <a:endParaRPr lang="it-IT" b="1" dirty="0"/>
          </a:p>
        </p:txBody>
      </p:sp>
      <p:sp>
        <p:nvSpPr>
          <p:cNvPr id="36867" name="Rettangolo 7"/>
          <p:cNvSpPr>
            <a:spLocks noChangeArrowheads="1"/>
          </p:cNvSpPr>
          <p:nvPr/>
        </p:nvSpPr>
        <p:spPr bwMode="auto">
          <a:xfrm>
            <a:off x="1258888" y="908050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it-IT"/>
          </a:p>
        </p:txBody>
      </p:sp>
      <p:sp>
        <p:nvSpPr>
          <p:cNvPr id="36868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ttangolo 3"/>
          <p:cNvSpPr>
            <a:spLocks noChangeArrowheads="1"/>
          </p:cNvSpPr>
          <p:nvPr/>
        </p:nvSpPr>
        <p:spPr bwMode="auto">
          <a:xfrm>
            <a:off x="1259632" y="548680"/>
            <a:ext cx="6697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dirty="0"/>
              <a:t>Where do you put the temperature probe?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</p:txBody>
      </p:sp>
      <p:sp>
        <p:nvSpPr>
          <p:cNvPr id="36866" name="Rettangolo 4"/>
          <p:cNvSpPr>
            <a:spLocks noChangeArrowheads="1"/>
          </p:cNvSpPr>
          <p:nvPr/>
        </p:nvSpPr>
        <p:spPr bwMode="auto">
          <a:xfrm>
            <a:off x="3348038" y="115888"/>
            <a:ext cx="2458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smtClean="0"/>
              <a:t>Open </a:t>
            </a:r>
            <a:r>
              <a:rPr lang="it-IT" b="1" dirty="0" err="1" smtClean="0"/>
              <a:t>problems</a:t>
            </a:r>
            <a:endParaRPr lang="it-IT" b="1" dirty="0"/>
          </a:p>
        </p:txBody>
      </p:sp>
      <p:sp>
        <p:nvSpPr>
          <p:cNvPr id="36867" name="Rettangolo 7"/>
          <p:cNvSpPr>
            <a:spLocks noChangeArrowheads="1"/>
          </p:cNvSpPr>
          <p:nvPr/>
        </p:nvSpPr>
        <p:spPr bwMode="auto">
          <a:xfrm>
            <a:off x="1258888" y="908050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it-IT"/>
          </a:p>
        </p:txBody>
      </p:sp>
      <p:sp>
        <p:nvSpPr>
          <p:cNvPr id="36868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  <p:pic>
        <p:nvPicPr>
          <p:cNvPr id="2" name="Picture 1" descr="OMschemPh3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9947"/>
          <a:stretch/>
        </p:blipFill>
        <p:spPr>
          <a:xfrm>
            <a:off x="0" y="1158410"/>
            <a:ext cx="9144000" cy="45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9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ttangolo 3"/>
          <p:cNvSpPr>
            <a:spLocks noChangeArrowheads="1"/>
          </p:cNvSpPr>
          <p:nvPr/>
        </p:nvSpPr>
        <p:spPr bwMode="auto">
          <a:xfrm>
            <a:off x="1259632" y="548680"/>
            <a:ext cx="6697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dirty="0"/>
              <a:t>Where do you put the temperature probe?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</p:txBody>
      </p:sp>
      <p:sp>
        <p:nvSpPr>
          <p:cNvPr id="36866" name="Rettangolo 4"/>
          <p:cNvSpPr>
            <a:spLocks noChangeArrowheads="1"/>
          </p:cNvSpPr>
          <p:nvPr/>
        </p:nvSpPr>
        <p:spPr bwMode="auto">
          <a:xfrm>
            <a:off x="3348038" y="115888"/>
            <a:ext cx="2458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smtClean="0"/>
              <a:t>Open </a:t>
            </a:r>
            <a:r>
              <a:rPr lang="it-IT" b="1" dirty="0" err="1" smtClean="0"/>
              <a:t>problems</a:t>
            </a:r>
            <a:endParaRPr lang="it-IT" b="1" dirty="0"/>
          </a:p>
        </p:txBody>
      </p:sp>
      <p:sp>
        <p:nvSpPr>
          <p:cNvPr id="36867" name="Rettangolo 7"/>
          <p:cNvSpPr>
            <a:spLocks noChangeArrowheads="1"/>
          </p:cNvSpPr>
          <p:nvPr/>
        </p:nvSpPr>
        <p:spPr bwMode="auto">
          <a:xfrm>
            <a:off x="1258888" y="908050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it-IT"/>
          </a:p>
        </p:txBody>
      </p:sp>
      <p:sp>
        <p:nvSpPr>
          <p:cNvPr id="36868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  <p:sp>
        <p:nvSpPr>
          <p:cNvPr id="7" name="Rettangolo 3"/>
          <p:cNvSpPr>
            <a:spLocks noChangeArrowheads="1"/>
          </p:cNvSpPr>
          <p:nvPr/>
        </p:nvSpPr>
        <p:spPr bwMode="auto">
          <a:xfrm>
            <a:off x="2987824" y="5517232"/>
            <a:ext cx="2880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dirty="0" smtClean="0"/>
              <a:t>One more hole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</p:txBody>
      </p:sp>
      <p:pic>
        <p:nvPicPr>
          <p:cNvPr id="2" name="Picture 1" descr="OMschemPh3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2"/>
          <a:stretch/>
        </p:blipFill>
        <p:spPr>
          <a:xfrm>
            <a:off x="0" y="1360877"/>
            <a:ext cx="9144000" cy="36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09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3203575" y="3213100"/>
            <a:ext cx="2520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400">
                <a:solidFill>
                  <a:srgbClr val="000000"/>
                </a:solidFill>
              </a:rPr>
              <a:t/>
            </a:r>
            <a:br>
              <a:rPr lang="en-GB" sz="3400">
                <a:solidFill>
                  <a:srgbClr val="000000"/>
                </a:solidFill>
              </a:rPr>
            </a:br>
            <a:r>
              <a:rPr lang="en-GB" sz="3400">
                <a:solidFill>
                  <a:srgbClr val="000000"/>
                </a:solidFill>
              </a:rPr>
              <a:t>RFID</a:t>
            </a:r>
          </a:p>
          <a:p>
            <a:pPr algn="ctr" eaLnBrk="1" hangingPunct="1"/>
            <a:r>
              <a:rPr lang="en-GB" sz="3400">
                <a:solidFill>
                  <a:srgbClr val="000000"/>
                </a:solidFill>
              </a:rPr>
              <a:t/>
            </a:r>
            <a:br>
              <a:rPr lang="en-GB" sz="3400">
                <a:solidFill>
                  <a:srgbClr val="000000"/>
                </a:solidFill>
              </a:rPr>
            </a:br>
            <a:endParaRPr lang="en-GB" sz="3400">
              <a:solidFill>
                <a:srgbClr val="000000"/>
              </a:solidFill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19400" y="762000"/>
            <a:ext cx="3689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6000" b="1">
                <a:solidFill>
                  <a:srgbClr val="000000"/>
                </a:solidFill>
              </a:rPr>
              <a:t>PORFIDO </a:t>
            </a:r>
            <a:endParaRPr lang="en-US" sz="6000" b="1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38350" y="2484438"/>
            <a:ext cx="506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3200">
                <a:solidFill>
                  <a:srgbClr val="000000"/>
                </a:solidFill>
              </a:rPr>
              <a:t>Physical Oceanography by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497263" y="3933825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3200">
                <a:solidFill>
                  <a:srgbClr val="000000"/>
                </a:solidFill>
              </a:rPr>
              <a:t>Outreach</a:t>
            </a:r>
          </a:p>
        </p:txBody>
      </p:sp>
      <p:sp>
        <p:nvSpPr>
          <p:cNvPr id="17413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5444" y="642011"/>
            <a:ext cx="9605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hole</a:t>
            </a:r>
            <a:endParaRPr lang="en-US" sz="3200" dirty="0"/>
          </a:p>
        </p:txBody>
      </p:sp>
      <p:pic>
        <p:nvPicPr>
          <p:cNvPr id="4" name="Picture 3" descr="OMschemPh3pro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8" b="4963"/>
          <a:stretch/>
        </p:blipFill>
        <p:spPr>
          <a:xfrm>
            <a:off x="1907704" y="1118327"/>
            <a:ext cx="5112568" cy="52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ttangolo 3"/>
          <p:cNvSpPr>
            <a:spLocks noChangeArrowheads="1"/>
          </p:cNvSpPr>
          <p:nvPr/>
        </p:nvSpPr>
        <p:spPr bwMode="auto">
          <a:xfrm>
            <a:off x="1259632" y="764704"/>
            <a:ext cx="6697662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-   Stability absolute or relative? NO Instruments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old with precision guaranteed &gt; 1 year</a:t>
            </a: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Relative calibration </a:t>
            </a:r>
            <a:r>
              <a:rPr lang="en-US" dirty="0"/>
              <a:t>– on which time scale</a:t>
            </a:r>
            <a:r>
              <a:rPr lang="en-US" dirty="0" smtClean="0"/>
              <a:t>?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Pressure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r>
              <a:rPr lang="en-US" dirty="0" smtClean="0"/>
              <a:t>Technological development with good oceanographic data</a:t>
            </a:r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 marL="342900" indent="-342900">
              <a:buFontTx/>
              <a:buChar char="-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else can you do with 24 bits?</a:t>
            </a:r>
            <a:endParaRPr lang="it-IT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6866" name="Rettangolo 4"/>
          <p:cNvSpPr>
            <a:spLocks noChangeArrowheads="1"/>
          </p:cNvSpPr>
          <p:nvPr/>
        </p:nvSpPr>
        <p:spPr bwMode="auto">
          <a:xfrm>
            <a:off x="3348038" y="115888"/>
            <a:ext cx="2715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smtClean="0"/>
              <a:t>Open </a:t>
            </a:r>
            <a:r>
              <a:rPr lang="it-IT" b="1" dirty="0" err="1" smtClean="0"/>
              <a:t>problems</a:t>
            </a:r>
            <a:r>
              <a:rPr lang="it-IT" b="1" dirty="0" smtClean="0"/>
              <a:t> 2</a:t>
            </a:r>
            <a:endParaRPr lang="it-IT" b="1" dirty="0"/>
          </a:p>
        </p:txBody>
      </p:sp>
      <p:sp>
        <p:nvSpPr>
          <p:cNvPr id="36867" name="Rettangolo 7"/>
          <p:cNvSpPr>
            <a:spLocks noChangeArrowheads="1"/>
          </p:cNvSpPr>
          <p:nvPr/>
        </p:nvSpPr>
        <p:spPr bwMode="auto">
          <a:xfrm>
            <a:off x="1258888" y="908050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it-IT"/>
          </a:p>
        </p:txBody>
      </p:sp>
      <p:sp>
        <p:nvSpPr>
          <p:cNvPr id="36868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90444837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ttangolo 3"/>
          <p:cNvSpPr>
            <a:spLocks noChangeArrowheads="1"/>
          </p:cNvSpPr>
          <p:nvPr/>
        </p:nvSpPr>
        <p:spPr bwMode="auto">
          <a:xfrm>
            <a:off x="1259632" y="764704"/>
            <a:ext cx="66976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How many PORFIDO probes?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4 towers as far as possible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&lt; every floor (20 m) – 4 /tower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total </a:t>
            </a:r>
            <a:r>
              <a:rPr lang="en-US" dirty="0"/>
              <a:t>32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Distributed in time?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6866" name="Rettangolo 4"/>
          <p:cNvSpPr>
            <a:spLocks noChangeArrowheads="1"/>
          </p:cNvSpPr>
          <p:nvPr/>
        </p:nvSpPr>
        <p:spPr bwMode="auto">
          <a:xfrm>
            <a:off x="3348038" y="115888"/>
            <a:ext cx="2715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smtClean="0"/>
              <a:t>Open </a:t>
            </a:r>
            <a:r>
              <a:rPr lang="it-IT" b="1" dirty="0" err="1" smtClean="0"/>
              <a:t>problems</a:t>
            </a:r>
            <a:r>
              <a:rPr lang="it-IT" b="1" dirty="0" smtClean="0"/>
              <a:t> 3</a:t>
            </a:r>
            <a:endParaRPr lang="it-IT" b="1" dirty="0"/>
          </a:p>
        </p:txBody>
      </p:sp>
      <p:sp>
        <p:nvSpPr>
          <p:cNvPr id="36867" name="Rettangolo 7"/>
          <p:cNvSpPr>
            <a:spLocks noChangeArrowheads="1"/>
          </p:cNvSpPr>
          <p:nvPr/>
        </p:nvSpPr>
        <p:spPr bwMode="auto">
          <a:xfrm>
            <a:off x="1258888" y="908050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it-IT"/>
          </a:p>
        </p:txBody>
      </p:sp>
      <p:sp>
        <p:nvSpPr>
          <p:cNvPr id="36868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1713899"/>
      </p:ext>
    </p:extLst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47667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</a:t>
            </a:r>
            <a:r>
              <a:rPr lang="en-US" b="1" dirty="0" smtClean="0"/>
              <a:t>Cost</a:t>
            </a:r>
          </a:p>
          <a:p>
            <a:endParaRPr lang="en-US" dirty="0"/>
          </a:p>
          <a:p>
            <a:r>
              <a:rPr lang="en-US" dirty="0" smtClean="0"/>
              <a:t>Reader  </a:t>
            </a:r>
            <a:r>
              <a:rPr lang="en-US" dirty="0" err="1" smtClean="0"/>
              <a:t>Thingmagic</a:t>
            </a:r>
            <a:r>
              <a:rPr lang="en-US" dirty="0" smtClean="0"/>
              <a:t> – 1 k€ ea./ 10 pcs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CAEN Reader – access to software</a:t>
            </a:r>
          </a:p>
          <a:p>
            <a:endParaRPr lang="en-US" dirty="0"/>
          </a:p>
          <a:p>
            <a:r>
              <a:rPr lang="en-US" dirty="0" smtClean="0"/>
              <a:t>Temp sensors PT100 IDRONAUT .8  </a:t>
            </a:r>
            <a:r>
              <a:rPr lang="en-US" dirty="0"/>
              <a:t>k€ </a:t>
            </a:r>
            <a:r>
              <a:rPr lang="en-US" dirty="0" smtClean="0"/>
              <a:t>/1 piece</a:t>
            </a:r>
          </a:p>
          <a:p>
            <a:r>
              <a:rPr lang="en-US" dirty="0" smtClean="0"/>
              <a:t>     Too much – a few for </a:t>
            </a:r>
            <a:r>
              <a:rPr lang="en-US" dirty="0" err="1" smtClean="0"/>
              <a:t>calib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501008"/>
            <a:ext cx="4508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b="1" dirty="0" smtClean="0"/>
              <a:t>32 PORFIDO probes</a:t>
            </a:r>
          </a:p>
          <a:p>
            <a:endParaRPr lang="en-US" dirty="0" smtClean="0"/>
          </a:p>
          <a:p>
            <a:r>
              <a:rPr lang="en-US" dirty="0" smtClean="0"/>
              <a:t>Readers                        30 </a:t>
            </a:r>
            <a:r>
              <a:rPr lang="en-US" dirty="0"/>
              <a:t>k</a:t>
            </a:r>
            <a:r>
              <a:rPr lang="en-US" dirty="0" smtClean="0"/>
              <a:t>€</a:t>
            </a:r>
          </a:p>
          <a:p>
            <a:r>
              <a:rPr lang="en-US" dirty="0" smtClean="0"/>
              <a:t>PT100                             5 </a:t>
            </a:r>
            <a:r>
              <a:rPr lang="en-US" dirty="0"/>
              <a:t>k</a:t>
            </a:r>
            <a:r>
              <a:rPr lang="en-US" dirty="0" smtClean="0"/>
              <a:t>€</a:t>
            </a:r>
          </a:p>
          <a:p>
            <a:r>
              <a:rPr lang="en-US" dirty="0" smtClean="0"/>
              <a:t>Chips, PCB, resin, etc.  15 </a:t>
            </a:r>
            <a:r>
              <a:rPr lang="en-US" dirty="0"/>
              <a:t>k</a:t>
            </a:r>
            <a:r>
              <a:rPr lang="en-US" dirty="0" smtClean="0"/>
              <a:t>€</a:t>
            </a:r>
          </a:p>
          <a:p>
            <a:r>
              <a:rPr lang="en-US" dirty="0" smtClean="0"/>
              <a:t>Small pressure chamber 5 </a:t>
            </a:r>
            <a:r>
              <a:rPr lang="en-US" dirty="0"/>
              <a:t>k€</a:t>
            </a:r>
          </a:p>
          <a:p>
            <a:endParaRPr lang="en-US" dirty="0"/>
          </a:p>
          <a:p>
            <a:r>
              <a:rPr lang="en-US" dirty="0" smtClean="0"/>
              <a:t>Total                              55 k€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32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7041" y="502443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ANTARES temp 1 year</a:t>
            </a:r>
            <a:endParaRPr lang="en-US" dirty="0"/>
          </a:p>
        </p:txBody>
      </p:sp>
      <p:pic>
        <p:nvPicPr>
          <p:cNvPr id="4" name="Picture 3" descr="ANT1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 CT 16/4/2013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7041" y="502443"/>
            <a:ext cx="339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ANTARES temp 3 days</a:t>
            </a:r>
            <a:endParaRPr lang="en-US" dirty="0"/>
          </a:p>
        </p:txBody>
      </p:sp>
      <p:pic>
        <p:nvPicPr>
          <p:cNvPr id="6" name="Picture 5" descr="ANT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O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6037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ttangolo 3"/>
          <p:cNvSpPr>
            <a:spLocks noChangeArrowheads="1"/>
          </p:cNvSpPr>
          <p:nvPr/>
        </p:nvSpPr>
        <p:spPr bwMode="auto">
          <a:xfrm>
            <a:off x="900113" y="635000"/>
            <a:ext cx="691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>
                <a:solidFill>
                  <a:srgbClr val="000000"/>
                </a:solidFill>
              </a:rPr>
              <a:t>NEMO FASE II Optical module</a:t>
            </a:r>
            <a:endParaRPr lang="it-IT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Optical Module with PORFIDO probe schematic</a:t>
            </a:r>
            <a:endParaRPr lang="en-GB" sz="2800"/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68413"/>
            <a:ext cx="598805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32125" y="2771775"/>
            <a:ext cx="604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>
                <a:solidFill>
                  <a:srgbClr val="000000"/>
                </a:solidFill>
              </a:rPr>
              <a:t>FCM</a:t>
            </a: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3203575" y="2879725"/>
            <a:ext cx="360363" cy="179388"/>
          </a:xfrm>
          <a:prstGeom prst="roundRect">
            <a:avLst>
              <a:gd name="adj" fmla="val 889"/>
            </a:avLst>
          </a:prstGeom>
          <a:solidFill>
            <a:srgbClr val="FFFFFF"/>
          </a:solidFill>
          <a:ln w="9525">
            <a:solidFill>
              <a:srgbClr val="CC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032125" y="2771775"/>
            <a:ext cx="604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>
                <a:solidFill>
                  <a:srgbClr val="000000"/>
                </a:solidFill>
              </a:rPr>
              <a:t>FCM</a:t>
            </a:r>
          </a:p>
        </p:txBody>
      </p:sp>
      <p:sp>
        <p:nvSpPr>
          <p:cNvPr id="20486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tangolo 5"/>
          <p:cNvSpPr>
            <a:spLocks noChangeArrowheads="1"/>
          </p:cNvSpPr>
          <p:nvPr/>
        </p:nvSpPr>
        <p:spPr bwMode="auto">
          <a:xfrm>
            <a:off x="1066800" y="381000"/>
            <a:ext cx="684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PORFIDO </a:t>
            </a:r>
            <a:endParaRPr lang="it-IT" sz="3200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90600" y="2209800"/>
            <a:ext cx="6985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charset="0"/>
              <a:buChar char="§"/>
            </a:pPr>
            <a:r>
              <a:rPr lang="en-US"/>
              <a:t>RFID communication through glass</a:t>
            </a:r>
          </a:p>
          <a:p>
            <a:pPr marL="342900" indent="-342900">
              <a:buFont typeface="Wingdings" charset="0"/>
              <a:buChar char="§"/>
            </a:pPr>
            <a:endParaRPr lang="en-US"/>
          </a:p>
          <a:p>
            <a:pPr marL="342900" indent="-342900">
              <a:buFont typeface="Wingdings" charset="0"/>
              <a:buChar char="§"/>
            </a:pPr>
            <a:r>
              <a:rPr lang="en-US"/>
              <a:t>Very little interference with detector</a:t>
            </a:r>
          </a:p>
          <a:p>
            <a:pPr marL="342900" indent="-342900">
              <a:buFont typeface="Wingdings" charset="0"/>
              <a:buChar char="§"/>
            </a:pPr>
            <a:r>
              <a:rPr lang="en-US"/>
              <a:t>Very little bandwidth to-from shore</a:t>
            </a:r>
          </a:p>
          <a:p>
            <a:pPr marL="342900" indent="-342900">
              <a:buFont typeface="Wingdings" charset="0"/>
              <a:buChar char="§"/>
            </a:pPr>
            <a:r>
              <a:rPr lang="en-US"/>
              <a:t>Very little power</a:t>
            </a:r>
          </a:p>
          <a:p>
            <a:pPr marL="342900" indent="-342900">
              <a:buFont typeface="Wingdings" charset="0"/>
              <a:buChar char="§"/>
            </a:pPr>
            <a:r>
              <a:rPr lang="en-US"/>
              <a:t>continuous data taking</a:t>
            </a:r>
          </a:p>
          <a:p>
            <a:pPr marL="342900" indent="-342900">
              <a:buFont typeface="Wingdings" charset="0"/>
              <a:buChar char="§"/>
            </a:pPr>
            <a:r>
              <a:rPr lang="en-US"/>
              <a:t>data rate controlled from shore</a:t>
            </a:r>
            <a:endParaRPr lang="it-IT"/>
          </a:p>
          <a:p>
            <a:pPr marL="342900" indent="-342900">
              <a:buFont typeface="Wingdings" charset="0"/>
              <a:buChar char="§"/>
            </a:pPr>
            <a:endParaRPr lang="en-US"/>
          </a:p>
        </p:txBody>
      </p:sp>
      <p:sp>
        <p:nvSpPr>
          <p:cNvPr id="22531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90488"/>
            <a:ext cx="7308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82563"/>
            <a:r>
              <a:rPr lang="en-GB" sz="1200">
                <a:latin typeface="Times New Roman" charset="0"/>
                <a:cs typeface="Times New Roman" charset="0"/>
              </a:rPr>
              <a:t>Radio Frequency Identification (RFID</a:t>
            </a:r>
            <a:endParaRPr lang="en-US"/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490913" y="404813"/>
            <a:ext cx="187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82563"/>
            <a:r>
              <a:rPr lang="en-US" sz="3600"/>
              <a:t>RFID</a:t>
            </a:r>
            <a:r>
              <a:rPr lang="en-US" b="1"/>
              <a:t> </a:t>
            </a:r>
            <a:r>
              <a:rPr lang="en-US">
                <a:latin typeface="Times New Roman" charset="0"/>
                <a:cs typeface="Times New Roman" charset="0"/>
              </a:rPr>
              <a:t>. </a:t>
            </a:r>
            <a:endParaRPr lang="en-US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914400" y="1828800"/>
            <a:ext cx="70818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b="1">
                <a:cs typeface="Arial" charset="0"/>
              </a:rPr>
              <a:t>R</a:t>
            </a:r>
            <a:r>
              <a:rPr lang="en-GB">
                <a:cs typeface="Arial" charset="0"/>
              </a:rPr>
              <a:t>adio </a:t>
            </a:r>
            <a:r>
              <a:rPr lang="en-GB" b="1">
                <a:cs typeface="Arial" charset="0"/>
              </a:rPr>
              <a:t>F</a:t>
            </a:r>
            <a:r>
              <a:rPr lang="en-GB">
                <a:cs typeface="Arial" charset="0"/>
              </a:rPr>
              <a:t>requency </a:t>
            </a:r>
            <a:r>
              <a:rPr lang="en-GB" b="1">
                <a:cs typeface="Arial" charset="0"/>
              </a:rPr>
              <a:t>Id</a:t>
            </a:r>
            <a:r>
              <a:rPr lang="en-GB">
                <a:cs typeface="Arial" charset="0"/>
              </a:rPr>
              <a:t>entification  </a:t>
            </a:r>
          </a:p>
          <a:p>
            <a:pPr>
              <a:buFontTx/>
              <a:buChar char="-"/>
            </a:pPr>
            <a:r>
              <a:rPr lang="en-GB">
                <a:cs typeface="Arial" charset="0"/>
              </a:rPr>
              <a:t> developed for access control</a:t>
            </a:r>
          </a:p>
          <a:p>
            <a:pPr>
              <a:buFontTx/>
              <a:buChar char="-"/>
            </a:pPr>
            <a:r>
              <a:rPr lang="en-GB">
                <a:cs typeface="Arial" charset="0"/>
              </a:rPr>
              <a:t> sensors added</a:t>
            </a:r>
          </a:p>
          <a:p>
            <a:pPr>
              <a:buFontTx/>
              <a:buChar char="-"/>
            </a:pPr>
            <a:endParaRPr lang="en-GB">
              <a:cs typeface="Arial" charset="0"/>
            </a:endParaRPr>
          </a:p>
          <a:p>
            <a:pPr>
              <a:buFontTx/>
              <a:buChar char="-"/>
            </a:pPr>
            <a:r>
              <a:rPr lang="en-GB">
                <a:cs typeface="Arial" charset="0"/>
              </a:rPr>
              <a:t> Reader (inside OM)</a:t>
            </a:r>
          </a:p>
          <a:p>
            <a:pPr lvl="1">
              <a:buFontTx/>
              <a:buChar char="-"/>
            </a:pPr>
            <a:endParaRPr lang="en-GB">
              <a:cs typeface="Arial" charset="0"/>
            </a:endParaRPr>
          </a:p>
          <a:p>
            <a:pPr>
              <a:buFontTx/>
              <a:buChar char="-"/>
            </a:pPr>
            <a:endParaRPr lang="en-US">
              <a:cs typeface="Arial" charset="0"/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838200" y="274320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. </a:t>
            </a:r>
          </a:p>
        </p:txBody>
      </p:sp>
      <p:sp>
        <p:nvSpPr>
          <p:cNvPr id="23557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  <p:pic>
        <p:nvPicPr>
          <p:cNvPr id="23558" name="Picture 6" descr="opennof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49196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wi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16475"/>
            <a:ext cx="6400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ttangolo 4"/>
          <p:cNvSpPr>
            <a:spLocks noChangeArrowheads="1"/>
          </p:cNvSpPr>
          <p:nvPr/>
        </p:nvSpPr>
        <p:spPr bwMode="auto">
          <a:xfrm>
            <a:off x="3033713" y="333375"/>
            <a:ext cx="2511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000000"/>
                </a:solidFill>
              </a:rPr>
              <a:t>Tag - WISP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371600" y="1752600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/>
              <a:t>RF powered (no batteries)</a:t>
            </a:r>
          </a:p>
          <a:p>
            <a:pPr marL="342900" indent="-342900">
              <a:buFont typeface="Arial" charset="0"/>
              <a:buChar char="•"/>
            </a:pPr>
            <a:r>
              <a:rPr lang="en-US"/>
              <a:t>thermometer and accelerometer on board</a:t>
            </a:r>
          </a:p>
          <a:p>
            <a:pPr marL="342900" indent="-342900">
              <a:buFont typeface="Arial" charset="0"/>
              <a:buChar char="•"/>
            </a:pPr>
            <a:r>
              <a:rPr lang="en-US"/>
              <a:t>open architecture</a:t>
            </a:r>
          </a:p>
        </p:txBody>
      </p:sp>
      <p:sp>
        <p:nvSpPr>
          <p:cNvPr id="25604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38400"/>
            <a:ext cx="3962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5" descr="wispPot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38400"/>
            <a:ext cx="3962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762000" y="685800"/>
            <a:ext cx="720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>
                <a:cs typeface="Arial" charset="0"/>
              </a:rPr>
              <a:t>WISP potted in a marine two component epoxy.</a:t>
            </a:r>
          </a:p>
        </p:txBody>
      </p:sp>
      <p:sp>
        <p:nvSpPr>
          <p:cNvPr id="26628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ttangolo 3"/>
          <p:cNvSpPr>
            <a:spLocks noChangeArrowheads="1"/>
          </p:cNvSpPr>
          <p:nvPr/>
        </p:nvSpPr>
        <p:spPr bwMode="auto">
          <a:xfrm>
            <a:off x="762000" y="1600200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two capacitors, square copper pads, 25x25 mm</a:t>
            </a:r>
            <a:r>
              <a:rPr lang="en-US" baseline="30000"/>
              <a:t>2</a:t>
            </a:r>
            <a:endParaRPr lang="it-IT"/>
          </a:p>
        </p:txBody>
      </p:sp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84213" y="4048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 sz="3600">
                <a:cs typeface="Arial" charset="0"/>
              </a:rPr>
              <a:t>cut the wings</a:t>
            </a:r>
            <a:endParaRPr lang="en-GB" sz="3600">
              <a:cs typeface="Arial" charset="0"/>
            </a:endParaRPr>
          </a:p>
        </p:txBody>
      </p:sp>
      <p:pic>
        <p:nvPicPr>
          <p:cNvPr id="27651" name="Picture 2" descr="pot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9958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SC CT 16/4/2013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647</Words>
  <Application>Microsoft Macintosh PowerPoint</Application>
  <PresentationFormat>On-screen Show (4:3)</PresentationFormat>
  <Paragraphs>152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LNF NEMO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NERONE</dc:title>
  <dc:creator>Office 2004 Test Drive User</dc:creator>
  <cp:lastModifiedBy>Office 2004 Test Drive User</cp:lastModifiedBy>
  <cp:revision>40</cp:revision>
  <dcterms:created xsi:type="dcterms:W3CDTF">2012-12-09T18:04:17Z</dcterms:created>
  <dcterms:modified xsi:type="dcterms:W3CDTF">2013-04-16T08:16:49Z</dcterms:modified>
</cp:coreProperties>
</file>