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gif" ContentType="video/unknown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1"/>
  </p:notesMasterIdLst>
  <p:sldIdLst>
    <p:sldId id="256" r:id="rId2"/>
    <p:sldId id="292" r:id="rId3"/>
    <p:sldId id="294" r:id="rId4"/>
    <p:sldId id="331" r:id="rId5"/>
    <p:sldId id="330" r:id="rId6"/>
    <p:sldId id="332" r:id="rId7"/>
    <p:sldId id="342" r:id="rId8"/>
    <p:sldId id="334" r:id="rId9"/>
    <p:sldId id="347" r:id="rId10"/>
    <p:sldId id="351" r:id="rId11"/>
    <p:sldId id="350" r:id="rId12"/>
    <p:sldId id="329" r:id="rId13"/>
    <p:sldId id="349" r:id="rId14"/>
    <p:sldId id="340" r:id="rId15"/>
    <p:sldId id="333" r:id="rId16"/>
    <p:sldId id="343" r:id="rId17"/>
    <p:sldId id="344" r:id="rId18"/>
    <p:sldId id="315" r:id="rId19"/>
    <p:sldId id="338" r:id="rId20"/>
    <p:sldId id="341" r:id="rId21"/>
    <p:sldId id="353" r:id="rId22"/>
    <p:sldId id="354" r:id="rId23"/>
    <p:sldId id="365" r:id="rId24"/>
    <p:sldId id="362" r:id="rId25"/>
    <p:sldId id="339" r:id="rId26"/>
    <p:sldId id="360" r:id="rId27"/>
    <p:sldId id="364" r:id="rId28"/>
    <p:sldId id="363" r:id="rId29"/>
    <p:sldId id="346" r:id="rId30"/>
    <p:sldId id="336" r:id="rId31"/>
    <p:sldId id="357" r:id="rId32"/>
    <p:sldId id="355" r:id="rId33"/>
    <p:sldId id="358" r:id="rId34"/>
    <p:sldId id="321" r:id="rId35"/>
    <p:sldId id="323" r:id="rId36"/>
    <p:sldId id="335" r:id="rId37"/>
    <p:sldId id="295" r:id="rId38"/>
    <p:sldId id="301" r:id="rId39"/>
    <p:sldId id="293" r:id="rId40"/>
    <p:sldId id="307" r:id="rId41"/>
    <p:sldId id="303" r:id="rId42"/>
    <p:sldId id="302" r:id="rId43"/>
    <p:sldId id="306" r:id="rId44"/>
    <p:sldId id="345" r:id="rId45"/>
    <p:sldId id="305" r:id="rId46"/>
    <p:sldId id="359" r:id="rId47"/>
    <p:sldId id="314" r:id="rId48"/>
    <p:sldId id="312" r:id="rId49"/>
    <p:sldId id="313" r:id="rId50"/>
    <p:sldId id="361" r:id="rId51"/>
    <p:sldId id="283" r:id="rId52"/>
    <p:sldId id="298" r:id="rId53"/>
    <p:sldId id="289" r:id="rId54"/>
    <p:sldId id="326" r:id="rId55"/>
    <p:sldId id="327" r:id="rId56"/>
    <p:sldId id="308" r:id="rId57"/>
    <p:sldId id="309" r:id="rId58"/>
    <p:sldId id="325" r:id="rId59"/>
    <p:sldId id="291" r:id="rId6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90" autoAdjust="0"/>
  </p:normalViewPr>
  <p:slideViewPr>
    <p:cSldViewPr>
      <p:cViewPr varScale="1">
        <p:scale>
          <a:sx n="96" d="100"/>
          <a:sy n="96" d="100"/>
        </p:scale>
        <p:origin x="-120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2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5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6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8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9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0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2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3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7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8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9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0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1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2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3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4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5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8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60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8" name="Rectangle 5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8908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49" name="Rectangle 5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890837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63" name="Rectangle 5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491038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51" name="Rectangle 5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05438" cy="40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4152" name="Rectangle 5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890838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53" name="Rectangle 5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890837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8A80A7E-BB72-4C89-89B2-BEFF8D19E9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641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5753077-C1C6-4070-AD0D-330FE2B8B227}" type="slidenum">
              <a:rPr lang="en-GB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</a:t>
            </a:fld>
            <a:endParaRPr lang="en-GB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07025" cy="40370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6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60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60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260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465638" cy="3348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8A80A7E-BB72-4C89-89B2-BEFF8D19E958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5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B13D6-1038-4135-8403-906273A3A0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715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2B63-124D-4446-A9B8-800449E8B1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24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9075" y="228600"/>
            <a:ext cx="2036763" cy="581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5959475" cy="581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1CF68-DFF1-4340-81BE-C51E068CF7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44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148638" cy="1655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E6863-B84E-4F2B-84CC-9EE2FE7E1E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6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9A833-E745-428E-8D9D-A1F71693D8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5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F637A-0586-4E86-8272-275FA56733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98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7325" cy="4446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6925" y="1600200"/>
            <a:ext cx="3998913" cy="4446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11E85-A54B-4B3A-BCCB-187E3E67AC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78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FA97-E141-4880-9CEA-80D195AFE5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BAC5B-D21C-4324-A68D-1C6952DDED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619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82E7E-DD03-470F-A456-F87E9BA0B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3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8BEDF-1CAC-4705-A374-EC4D33598F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98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2D12-7DFC-4A63-BD5A-CFBBA6D9EA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88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049" name="Freeform 2"/>
            <p:cNvSpPr>
              <a:spLocks noChangeArrowheads="1"/>
            </p:cNvSpPr>
            <p:nvPr/>
          </p:nvSpPr>
          <p:spPr bwMode="auto">
            <a:xfrm>
              <a:off x="0" y="3072"/>
              <a:ext cx="5760" cy="1248"/>
            </a:xfrm>
            <a:custGeom>
              <a:avLst/>
              <a:gdLst>
                <a:gd name="T0" fmla="*/ 5505 w 6027"/>
                <a:gd name="T1" fmla="*/ 678 h 2296"/>
                <a:gd name="T2" fmla="*/ 0 w 6027"/>
                <a:gd name="T3" fmla="*/ 678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678 h 2296"/>
                <a:gd name="T10" fmla="*/ 5505 w 6027"/>
                <a:gd name="T11" fmla="*/ 67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33CCCC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0" name="Freeform 3"/>
            <p:cNvSpPr>
              <a:spLocks noChangeArrowheads="1"/>
            </p:cNvSpPr>
            <p:nvPr/>
          </p:nvSpPr>
          <p:spPr bwMode="auto">
            <a:xfrm>
              <a:off x="0" y="0"/>
              <a:ext cx="5760" cy="3072"/>
            </a:xfrm>
            <a:custGeom>
              <a:avLst/>
              <a:gdLst>
                <a:gd name="T0" fmla="*/ 5505 w 6027"/>
                <a:gd name="T1" fmla="*/ 4110 h 2296"/>
                <a:gd name="T2" fmla="*/ 0 w 6027"/>
                <a:gd name="T3" fmla="*/ 4110 h 2296"/>
                <a:gd name="T4" fmla="*/ 0 w 6027"/>
                <a:gd name="T5" fmla="*/ 0 h 2296"/>
                <a:gd name="T6" fmla="*/ 5505 w 6027"/>
                <a:gd name="T7" fmla="*/ 0 h 2296"/>
                <a:gd name="T8" fmla="*/ 5505 w 6027"/>
                <a:gd name="T9" fmla="*/ 4110 h 2296"/>
                <a:gd name="T10" fmla="*/ 5505 w 6027"/>
                <a:gd name="T11" fmla="*/ 4110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1746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27" name="Freeform 4"/>
          <p:cNvSpPr>
            <a:spLocks noChangeArrowheads="1"/>
          </p:cNvSpPr>
          <p:nvPr/>
        </p:nvSpPr>
        <p:spPr bwMode="auto">
          <a:xfrm>
            <a:off x="6248400" y="6262688"/>
            <a:ext cx="2895600" cy="609600"/>
          </a:xfrm>
          <a:custGeom>
            <a:avLst/>
            <a:gdLst>
              <a:gd name="T0" fmla="*/ 1458681169 w 5748"/>
              <a:gd name="T1" fmla="*/ 1510618537 h 246"/>
              <a:gd name="T2" fmla="*/ 0 w 5748"/>
              <a:gd name="T3" fmla="*/ 1510618537 h 246"/>
              <a:gd name="T4" fmla="*/ 0 w 5748"/>
              <a:gd name="T5" fmla="*/ 0 h 246"/>
              <a:gd name="T6" fmla="*/ 1458681169 w 5748"/>
              <a:gd name="T7" fmla="*/ 0 h 246"/>
              <a:gd name="T8" fmla="*/ 1458681169 w 5748"/>
              <a:gd name="T9" fmla="*/ 1510618537 h 246"/>
              <a:gd name="T10" fmla="*/ 1458681169 w 5748"/>
              <a:gd name="T11" fmla="*/ 151061853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FFCC"/>
              </a:gs>
              <a:gs pos="100000">
                <a:srgbClr val="003399"/>
              </a:gs>
            </a:gsLst>
            <a:lin ang="81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028" name="Group 5"/>
          <p:cNvGrpSpPr>
            <a:grpSpLocks/>
          </p:cNvGrpSpPr>
          <p:nvPr/>
        </p:nvGrpSpPr>
        <p:grpSpPr bwMode="auto">
          <a:xfrm>
            <a:off x="0" y="6019800"/>
            <a:ext cx="7847013" cy="855663"/>
            <a:chOff x="0" y="3792"/>
            <a:chExt cx="4943" cy="539"/>
          </a:xfrm>
        </p:grpSpPr>
        <p:sp>
          <p:nvSpPr>
            <p:cNvPr id="1041" name="Freeform 6"/>
            <p:cNvSpPr>
              <a:spLocks noChangeArrowheads="1"/>
            </p:cNvSpPr>
            <p:nvPr/>
          </p:nvSpPr>
          <p:spPr bwMode="auto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rgbClr val="837763"/>
                </a:gs>
                <a:gs pos="100000">
                  <a:srgbClr val="46341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42" name="Group 7"/>
            <p:cNvGrpSpPr>
              <a:grpSpLocks/>
            </p:cNvGrpSpPr>
            <p:nvPr/>
          </p:nvGrpSpPr>
          <p:grpSpPr bwMode="auto">
            <a:xfrm>
              <a:off x="2486" y="3792"/>
              <a:ext cx="2457" cy="539"/>
              <a:chOff x="2486" y="3792"/>
              <a:chExt cx="2457" cy="539"/>
            </a:xfrm>
          </p:grpSpPr>
          <p:sp>
            <p:nvSpPr>
              <p:cNvPr id="1044" name="Freeform 8"/>
              <p:cNvSpPr>
                <a:spLocks noChangeArrowheads="1"/>
              </p:cNvSpPr>
              <p:nvPr/>
            </p:nvSpPr>
            <p:spPr bwMode="auto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rgbClr val="46341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5" name="Freeform 9"/>
              <p:cNvSpPr>
                <a:spLocks noChangeArrowheads="1"/>
              </p:cNvSpPr>
              <p:nvPr/>
            </p:nvSpPr>
            <p:spPr bwMode="auto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2 h 353"/>
                  <a:gd name="T4" fmla="*/ 24 w 186"/>
                  <a:gd name="T5" fmla="*/ 38 h 353"/>
                  <a:gd name="T6" fmla="*/ 18 w 186"/>
                  <a:gd name="T7" fmla="*/ 83 h 353"/>
                  <a:gd name="T8" fmla="*/ 42 w 186"/>
                  <a:gd name="T9" fmla="*/ 143 h 353"/>
                  <a:gd name="T10" fmla="*/ 48 w 186"/>
                  <a:gd name="T11" fmla="*/ 203 h 353"/>
                  <a:gd name="T12" fmla="*/ 0 w 186"/>
                  <a:gd name="T13" fmla="*/ 442 h 353"/>
                  <a:gd name="T14" fmla="*/ 54 w 186"/>
                  <a:gd name="T15" fmla="*/ 292 h 353"/>
                  <a:gd name="T16" fmla="*/ 84 w 186"/>
                  <a:gd name="T17" fmla="*/ 271 h 353"/>
                  <a:gd name="T18" fmla="*/ 126 w 186"/>
                  <a:gd name="T19" fmla="*/ 158 h 353"/>
                  <a:gd name="T20" fmla="*/ 144 w 186"/>
                  <a:gd name="T21" fmla="*/ 150 h 353"/>
                  <a:gd name="T22" fmla="*/ 144 w 186"/>
                  <a:gd name="T23" fmla="*/ 113 h 353"/>
                  <a:gd name="T24" fmla="*/ 186 w 186"/>
                  <a:gd name="T25" fmla="*/ 83 h 353"/>
                  <a:gd name="T26" fmla="*/ 162 w 186"/>
                  <a:gd name="T27" fmla="*/ 7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46341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6" name="Freeform 10"/>
              <p:cNvSpPr>
                <a:spLocks noChangeArrowheads="1"/>
              </p:cNvSpPr>
              <p:nvPr/>
            </p:nvSpPr>
            <p:spPr bwMode="auto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46341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7" name="Freeform 11"/>
              <p:cNvSpPr>
                <a:spLocks noChangeArrowheads="1"/>
              </p:cNvSpPr>
              <p:nvPr/>
            </p:nvSpPr>
            <p:spPr bwMode="auto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8 h 66"/>
                  <a:gd name="T8" fmla="*/ 6 w 155"/>
                  <a:gd name="T9" fmla="*/ 22 h 66"/>
                  <a:gd name="T10" fmla="*/ 0 w 155"/>
                  <a:gd name="T11" fmla="*/ 30 h 66"/>
                  <a:gd name="T12" fmla="*/ 78 w 155"/>
                  <a:gd name="T13" fmla="*/ 75 h 66"/>
                  <a:gd name="T14" fmla="*/ 96 w 155"/>
                  <a:gd name="T15" fmla="*/ 53 h 66"/>
                  <a:gd name="T16" fmla="*/ 155 w 155"/>
                  <a:gd name="T17" fmla="*/ 83 h 66"/>
                  <a:gd name="T18" fmla="*/ 126 w 155"/>
                  <a:gd name="T19" fmla="*/ 30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46341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48" name="Freeform 12"/>
              <p:cNvSpPr>
                <a:spLocks noChangeArrowheads="1"/>
              </p:cNvSpPr>
              <p:nvPr/>
            </p:nvSpPr>
            <p:spPr bwMode="auto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6 h 72"/>
                  <a:gd name="T2" fmla="*/ 0 w 42"/>
                  <a:gd name="T3" fmla="*/ 23 h 72"/>
                  <a:gd name="T4" fmla="*/ 12 w 42"/>
                  <a:gd name="T5" fmla="*/ 8 h 72"/>
                  <a:gd name="T6" fmla="*/ 0 w 42"/>
                  <a:gd name="T7" fmla="*/ 8 h 72"/>
                  <a:gd name="T8" fmla="*/ 12 w 42"/>
                  <a:gd name="T9" fmla="*/ 8 h 72"/>
                  <a:gd name="T10" fmla="*/ 24 w 42"/>
                  <a:gd name="T11" fmla="*/ 8 h 72"/>
                  <a:gd name="T12" fmla="*/ 36 w 42"/>
                  <a:gd name="T13" fmla="*/ 8 h 72"/>
                  <a:gd name="T14" fmla="*/ 42 w 42"/>
                  <a:gd name="T15" fmla="*/ 0 h 72"/>
                  <a:gd name="T16" fmla="*/ 30 w 42"/>
                  <a:gd name="T17" fmla="*/ 23 h 72"/>
                  <a:gd name="T18" fmla="*/ 42 w 42"/>
                  <a:gd name="T19" fmla="*/ 61 h 72"/>
                  <a:gd name="T20" fmla="*/ 12 w 42"/>
                  <a:gd name="T21" fmla="*/ 91 h 72"/>
                  <a:gd name="T22" fmla="*/ 6 w 42"/>
                  <a:gd name="T23" fmla="*/ 46 h 72"/>
                  <a:gd name="T24" fmla="*/ 6 w 42"/>
                  <a:gd name="T25" fmla="*/ 46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rgbClr val="46341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43" name="Freeform 13"/>
            <p:cNvSpPr>
              <a:spLocks noChangeArrowheads="1"/>
            </p:cNvSpPr>
            <p:nvPr/>
          </p:nvSpPr>
          <p:spPr bwMode="auto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43 h 527"/>
                <a:gd name="T2" fmla="*/ 3970 w 3976"/>
                <a:gd name="T3" fmla="*/ 543 h 527"/>
                <a:gd name="T4" fmla="*/ 3844 w 3976"/>
                <a:gd name="T5" fmla="*/ 525 h 527"/>
                <a:gd name="T6" fmla="*/ 2487 w 3976"/>
                <a:gd name="T7" fmla="*/ 315 h 527"/>
                <a:gd name="T8" fmla="*/ 2039 w 3976"/>
                <a:gd name="T9" fmla="*/ 38 h 527"/>
                <a:gd name="T10" fmla="*/ 1907 w 3976"/>
                <a:gd name="T11" fmla="*/ 24 h 527"/>
                <a:gd name="T12" fmla="*/ 1883 w 3976"/>
                <a:gd name="T13" fmla="*/ 56 h 527"/>
                <a:gd name="T14" fmla="*/ 1859 w 3976"/>
                <a:gd name="T15" fmla="*/ 56 h 527"/>
                <a:gd name="T16" fmla="*/ 1830 w 3976"/>
                <a:gd name="T17" fmla="*/ 30 h 527"/>
                <a:gd name="T18" fmla="*/ 1704 w 3976"/>
                <a:gd name="T19" fmla="*/ 106 h 527"/>
                <a:gd name="T20" fmla="*/ 1608 w 3976"/>
                <a:gd name="T21" fmla="*/ 130 h 527"/>
                <a:gd name="T22" fmla="*/ 1561 w 3976"/>
                <a:gd name="T23" fmla="*/ 136 h 527"/>
                <a:gd name="T24" fmla="*/ 1495 w 3976"/>
                <a:gd name="T25" fmla="*/ 106 h 527"/>
                <a:gd name="T26" fmla="*/ 1357 w 3976"/>
                <a:gd name="T27" fmla="*/ 130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8 h 527"/>
                <a:gd name="T62" fmla="*/ 1028 w 3976"/>
                <a:gd name="T63" fmla="*/ 44 h 527"/>
                <a:gd name="T64" fmla="*/ 969 w 3976"/>
                <a:gd name="T65" fmla="*/ 62 h 527"/>
                <a:gd name="T66" fmla="*/ 921 w 3976"/>
                <a:gd name="T67" fmla="*/ 74 h 527"/>
                <a:gd name="T68" fmla="*/ 855 w 3976"/>
                <a:gd name="T69" fmla="*/ 50 h 527"/>
                <a:gd name="T70" fmla="*/ 825 w 3976"/>
                <a:gd name="T71" fmla="*/ 50 h 527"/>
                <a:gd name="T72" fmla="*/ 759 w 3976"/>
                <a:gd name="T73" fmla="*/ 74 h 527"/>
                <a:gd name="T74" fmla="*/ 735 w 3976"/>
                <a:gd name="T75" fmla="*/ 74 h 527"/>
                <a:gd name="T76" fmla="*/ 706 w 3976"/>
                <a:gd name="T77" fmla="*/ 62 h 527"/>
                <a:gd name="T78" fmla="*/ 640 w 3976"/>
                <a:gd name="T79" fmla="*/ 62 h 527"/>
                <a:gd name="T80" fmla="*/ 544 w 3976"/>
                <a:gd name="T81" fmla="*/ 74 h 527"/>
                <a:gd name="T82" fmla="*/ 389 w 3976"/>
                <a:gd name="T83" fmla="*/ 18 h 527"/>
                <a:gd name="T84" fmla="*/ 323 w 3976"/>
                <a:gd name="T85" fmla="*/ 62 h 527"/>
                <a:gd name="T86" fmla="*/ 317 w 3976"/>
                <a:gd name="T87" fmla="*/ 62 h 527"/>
                <a:gd name="T88" fmla="*/ 305 w 3976"/>
                <a:gd name="T89" fmla="*/ 74 h 527"/>
                <a:gd name="T90" fmla="*/ 287 w 3976"/>
                <a:gd name="T91" fmla="*/ 80 h 527"/>
                <a:gd name="T92" fmla="*/ 263 w 3976"/>
                <a:gd name="T93" fmla="*/ 92 h 527"/>
                <a:gd name="T94" fmla="*/ 203 w 3976"/>
                <a:gd name="T95" fmla="*/ 124 h 527"/>
                <a:gd name="T96" fmla="*/ 149 w 3976"/>
                <a:gd name="T97" fmla="*/ 154 h 527"/>
                <a:gd name="T98" fmla="*/ 78 w 3976"/>
                <a:gd name="T99" fmla="*/ 174 h 527"/>
                <a:gd name="T100" fmla="*/ 0 w 3976"/>
                <a:gd name="T101" fmla="*/ 186 h 527"/>
                <a:gd name="T102" fmla="*/ 0 w 3976"/>
                <a:gd name="T103" fmla="*/ 543 h 527"/>
                <a:gd name="T104" fmla="*/ 1010 w 3976"/>
                <a:gd name="T105" fmla="*/ 543 h 527"/>
                <a:gd name="T106" fmla="*/ 3725 w 3976"/>
                <a:gd name="T107" fmla="*/ 543 h 527"/>
                <a:gd name="T108" fmla="*/ 3976 w 3976"/>
                <a:gd name="T109" fmla="*/ 543 h 527"/>
                <a:gd name="T110" fmla="*/ 3976 w 3976"/>
                <a:gd name="T111" fmla="*/ 543 h 5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rgbClr val="72644E"/>
                </a:gs>
                <a:gs pos="100000">
                  <a:srgbClr val="46341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029" name="Group 14"/>
          <p:cNvGrpSpPr>
            <a:grpSpLocks/>
          </p:cNvGrpSpPr>
          <p:nvPr/>
        </p:nvGrpSpPr>
        <p:grpSpPr bwMode="auto">
          <a:xfrm>
            <a:off x="627063" y="6021388"/>
            <a:ext cx="5683250" cy="847725"/>
            <a:chOff x="395" y="3793"/>
            <a:chExt cx="3580" cy="534"/>
          </a:xfrm>
        </p:grpSpPr>
        <p:sp>
          <p:nvSpPr>
            <p:cNvPr id="1035" name="Freeform 15"/>
            <p:cNvSpPr>
              <a:spLocks noChangeArrowheads="1"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2 h 287"/>
                <a:gd name="T4" fmla="*/ 66 w 365"/>
                <a:gd name="T5" fmla="*/ 112 h 287"/>
                <a:gd name="T6" fmla="*/ 143 w 365"/>
                <a:gd name="T7" fmla="*/ 186 h 287"/>
                <a:gd name="T8" fmla="*/ 191 w 365"/>
                <a:gd name="T9" fmla="*/ 172 h 287"/>
                <a:gd name="T10" fmla="*/ 341 w 365"/>
                <a:gd name="T11" fmla="*/ 295 h 287"/>
                <a:gd name="T12" fmla="*/ 305 w 365"/>
                <a:gd name="T13" fmla="*/ 178 h 287"/>
                <a:gd name="T14" fmla="*/ 365 w 365"/>
                <a:gd name="T15" fmla="*/ 136 h 287"/>
                <a:gd name="T16" fmla="*/ 359 w 365"/>
                <a:gd name="T17" fmla="*/ 130 h 287"/>
                <a:gd name="T18" fmla="*/ 335 w 365"/>
                <a:gd name="T19" fmla="*/ 118 h 287"/>
                <a:gd name="T20" fmla="*/ 299 w 365"/>
                <a:gd name="T21" fmla="*/ 92 h 287"/>
                <a:gd name="T22" fmla="*/ 257 w 365"/>
                <a:gd name="T23" fmla="*/ 74 h 287"/>
                <a:gd name="T24" fmla="*/ 215 w 365"/>
                <a:gd name="T25" fmla="*/ 56 h 287"/>
                <a:gd name="T26" fmla="*/ 173 w 365"/>
                <a:gd name="T27" fmla="*/ 38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46341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6" name="Freeform 16"/>
            <p:cNvSpPr>
              <a:spLocks noChangeArrowheads="1"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rgbClr val="46341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7" name="Freeform 17"/>
            <p:cNvSpPr>
              <a:spLocks noChangeArrowheads="1"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2 h 60"/>
                <a:gd name="T16" fmla="*/ 65 w 71"/>
                <a:gd name="T17" fmla="*/ 44 h 60"/>
                <a:gd name="T18" fmla="*/ 71 w 71"/>
                <a:gd name="T19" fmla="*/ 56 h 60"/>
                <a:gd name="T20" fmla="*/ 71 w 71"/>
                <a:gd name="T21" fmla="*/ 62 h 60"/>
                <a:gd name="T22" fmla="*/ 59 w 71"/>
                <a:gd name="T23" fmla="*/ 56 h 60"/>
                <a:gd name="T24" fmla="*/ 47 w 71"/>
                <a:gd name="T25" fmla="*/ 44 h 60"/>
                <a:gd name="T26" fmla="*/ 23 w 71"/>
                <a:gd name="T27" fmla="*/ 32 h 60"/>
                <a:gd name="T28" fmla="*/ 23 w 71"/>
                <a:gd name="T29" fmla="*/ 38 h 60"/>
                <a:gd name="T30" fmla="*/ 18 w 71"/>
                <a:gd name="T31" fmla="*/ 44 h 60"/>
                <a:gd name="T32" fmla="*/ 12 w 71"/>
                <a:gd name="T33" fmla="*/ 50 h 60"/>
                <a:gd name="T34" fmla="*/ 6 w 71"/>
                <a:gd name="T35" fmla="*/ 50 h 60"/>
                <a:gd name="T36" fmla="*/ 6 w 71"/>
                <a:gd name="T37" fmla="*/ 50 h 60"/>
                <a:gd name="T38" fmla="*/ 6 w 71"/>
                <a:gd name="T39" fmla="*/ 38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46341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8" name="Freeform 18"/>
            <p:cNvSpPr>
              <a:spLocks noChangeArrowheads="1"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6 h 162"/>
                <a:gd name="T10" fmla="*/ 96 w 161"/>
                <a:gd name="T11" fmla="*/ 62 h 162"/>
                <a:gd name="T12" fmla="*/ 102 w 161"/>
                <a:gd name="T13" fmla="*/ 74 h 162"/>
                <a:gd name="T14" fmla="*/ 108 w 161"/>
                <a:gd name="T15" fmla="*/ 86 h 162"/>
                <a:gd name="T16" fmla="*/ 120 w 161"/>
                <a:gd name="T17" fmla="*/ 98 h 162"/>
                <a:gd name="T18" fmla="*/ 143 w 161"/>
                <a:gd name="T19" fmla="*/ 116 h 162"/>
                <a:gd name="T20" fmla="*/ 155 w 161"/>
                <a:gd name="T21" fmla="*/ 142 h 162"/>
                <a:gd name="T22" fmla="*/ 161 w 161"/>
                <a:gd name="T23" fmla="*/ 160 h 162"/>
                <a:gd name="T24" fmla="*/ 161 w 161"/>
                <a:gd name="T25" fmla="*/ 166 h 162"/>
                <a:gd name="T26" fmla="*/ 96 w 161"/>
                <a:gd name="T27" fmla="*/ 104 h 162"/>
                <a:gd name="T28" fmla="*/ 30 w 161"/>
                <a:gd name="T29" fmla="*/ 56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6341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9" name="Freeform 19"/>
            <p:cNvSpPr>
              <a:spLocks noChangeArrowheads="1"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2 h 60"/>
                <a:gd name="T4" fmla="*/ 41 w 59"/>
                <a:gd name="T5" fmla="*/ 38 h 60"/>
                <a:gd name="T6" fmla="*/ 47 w 59"/>
                <a:gd name="T7" fmla="*/ 44 h 60"/>
                <a:gd name="T8" fmla="*/ 53 w 59"/>
                <a:gd name="T9" fmla="*/ 56 h 60"/>
                <a:gd name="T10" fmla="*/ 53 w 59"/>
                <a:gd name="T11" fmla="*/ 62 h 60"/>
                <a:gd name="T12" fmla="*/ 47 w 59"/>
                <a:gd name="T13" fmla="*/ 56 h 60"/>
                <a:gd name="T14" fmla="*/ 35 w 59"/>
                <a:gd name="T15" fmla="*/ 50 h 60"/>
                <a:gd name="T16" fmla="*/ 23 w 59"/>
                <a:gd name="T17" fmla="*/ 38 h 60"/>
                <a:gd name="T18" fmla="*/ 17 w 59"/>
                <a:gd name="T19" fmla="*/ 32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46341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0" name="Freeform 20"/>
            <p:cNvSpPr>
              <a:spLocks noChangeArrowheads="1"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8 h 204"/>
                <a:gd name="T2" fmla="*/ 245 w 245"/>
                <a:gd name="T3" fmla="*/ 44 h 204"/>
                <a:gd name="T4" fmla="*/ 209 w 245"/>
                <a:gd name="T5" fmla="*/ 86 h 204"/>
                <a:gd name="T6" fmla="*/ 143 w 245"/>
                <a:gd name="T7" fmla="*/ 136 h 204"/>
                <a:gd name="T8" fmla="*/ 167 w 245"/>
                <a:gd name="T9" fmla="*/ 160 h 204"/>
                <a:gd name="T10" fmla="*/ 179 w 245"/>
                <a:gd name="T11" fmla="*/ 210 h 204"/>
                <a:gd name="T12" fmla="*/ 77 w 245"/>
                <a:gd name="T13" fmla="*/ 136 h 204"/>
                <a:gd name="T14" fmla="*/ 47 w 245"/>
                <a:gd name="T15" fmla="*/ 86 h 204"/>
                <a:gd name="T16" fmla="*/ 89 w 245"/>
                <a:gd name="T17" fmla="*/ 68 h 204"/>
                <a:gd name="T18" fmla="*/ 59 w 245"/>
                <a:gd name="T19" fmla="*/ 38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8 h 204"/>
                <a:gd name="T50" fmla="*/ 233 w 245"/>
                <a:gd name="T51" fmla="*/ 38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rgbClr val="46341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148638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48638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0526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146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0526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</a:defRPr>
            </a:lvl1pPr>
          </a:lstStyle>
          <a:p>
            <a:pPr>
              <a:defRPr/>
            </a:pPr>
            <a:fld id="{A16B8869-86D8-45FB-9873-394ED4082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70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3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kit.edu/kit/" TargetMode="Externa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hyperlink" Target="http://www.ikp.kit.edu/" TargetMode="External"/><Relationship Id="rId5" Type="http://schemas.openxmlformats.org/officeDocument/2006/relationships/hyperlink" Target="http://www-ik.fzk.de/~engel/" TargetMode="External"/><Relationship Id="rId4" Type="http://schemas.openxmlformats.org/officeDocument/2006/relationships/hyperlink" Target="mailto:juergen.oehlschlaeger@ik.fzk.d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500438"/>
            <a:ext cx="9118242" cy="1223962"/>
          </a:xfrm>
          <a:noFill/>
        </p:spPr>
        <p:txBody>
          <a:bodyPr anchor="t"/>
          <a:lstStyle/>
          <a:p>
            <a:pPr algn="ctr" eaLnBrk="1" hangingPunct="1">
              <a:spcBef>
                <a:spcPts val="8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ts val="8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rgbClr val="FFFFFF"/>
                </a:solidFill>
              </a:rPr>
              <a:t>Paul Henry Connell, </a:t>
            </a:r>
            <a:r>
              <a:rPr lang="en-US" sz="1800" dirty="0" smtClean="0">
                <a:solidFill>
                  <a:srgbClr val="FFFFFF"/>
                </a:solidFill>
              </a:rPr>
              <a:t>Victor </a:t>
            </a:r>
            <a:r>
              <a:rPr lang="en-US" sz="1800" dirty="0" err="1" smtClean="0">
                <a:solidFill>
                  <a:srgbClr val="FFFFFF"/>
                </a:solidFill>
              </a:rPr>
              <a:t>Reglero</a:t>
            </a:r>
            <a:r>
              <a:rPr lang="en-GB" sz="1800" dirty="0" smtClean="0">
                <a:solidFill>
                  <a:srgbClr val="FFFFFF"/>
                </a:solidFill>
              </a:rPr>
              <a:t>, University of Valencia, Spain</a:t>
            </a:r>
          </a:p>
          <a:p>
            <a:pPr algn="ctr" eaLnBrk="1" hangingPunct="1">
              <a:spcBef>
                <a:spcPts val="80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 smtClean="0">
              <a:solidFill>
                <a:srgbClr val="FFFFFF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195736" y="548680"/>
            <a:ext cx="6840760" cy="225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3600" dirty="0" smtClean="0">
                <a:solidFill>
                  <a:srgbClr val="FF3333"/>
                </a:solidFill>
              </a:rPr>
              <a:t>The ASIM mission on the ISS</a:t>
            </a:r>
          </a:p>
          <a:p>
            <a:pPr algn="ctr" eaLnBrk="1" hangingPunct="1"/>
            <a:r>
              <a:rPr lang="en-GB" sz="3600" dirty="0">
                <a:solidFill>
                  <a:srgbClr val="FF3333"/>
                </a:solidFill>
              </a:rPr>
              <a:t>t</a:t>
            </a:r>
            <a:r>
              <a:rPr lang="en-GB" sz="3600" dirty="0" smtClean="0">
                <a:solidFill>
                  <a:srgbClr val="FF3333"/>
                </a:solidFill>
              </a:rPr>
              <a:t>o observe TLE phenomena </a:t>
            </a:r>
          </a:p>
          <a:p>
            <a:pPr algn="ctr" eaLnBrk="1" hangingPunct="1"/>
            <a:r>
              <a:rPr lang="en-GB" sz="3600" dirty="0" smtClean="0">
                <a:solidFill>
                  <a:srgbClr val="FF3333"/>
                </a:solidFill>
              </a:rPr>
              <a:t>and gamma ray emission from</a:t>
            </a:r>
          </a:p>
          <a:p>
            <a:pPr algn="ctr" eaLnBrk="1" hangingPunct="1"/>
            <a:r>
              <a:rPr lang="en-US" sz="3600" dirty="0" smtClean="0">
                <a:solidFill>
                  <a:srgbClr val="FF3333"/>
                </a:solidFill>
              </a:rPr>
              <a:t>TGF electron avalanches</a:t>
            </a:r>
            <a:endParaRPr lang="en-GB" sz="3600" dirty="0" smtClean="0">
              <a:solidFill>
                <a:srgbClr val="FF333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5" y="476672"/>
            <a:ext cx="1857375" cy="24669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207695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TLE sprite phenomenon observed over Nebraska, August 2013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0007" cy="605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701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207695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TLE sprites observed looking from your house 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23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-12879" y="332656"/>
            <a:ext cx="9156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MXGS coded mask imager-spectrometer to locate TGFs from ISS 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8194" name="Picture 2" descr="C:\Users\phconnell\UFFO\GRB_Symposium_Marbella_2012\MXGS_ima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320480" cy="38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90" y="1120750"/>
            <a:ext cx="3833882" cy="383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5229200"/>
            <a:ext cx="90204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Mask pattern is a 2x2 cyclic quilt of an 8x8 Perfect Binary Array with 54% open fraction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Mask pattern has 16x16 array of Tungsten elements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Mask elements are 46x46x1mm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Mask open fraction is ~48%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Mask height is 303 mm above the detector plane (green)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930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5589240"/>
            <a:ext cx="89875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Beam of a Terrestrial Gamma-ray Flash observed from orbit</a:t>
            </a:r>
          </a:p>
          <a:p>
            <a:pPr algn="ctr"/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(Artists </a:t>
            </a:r>
            <a:r>
              <a:rPr lang="en-US" sz="2400" dirty="0"/>
              <a:t>I</a:t>
            </a:r>
            <a:r>
              <a:rPr lang="en-US" sz="2400" dirty="0" smtClean="0"/>
              <a:t>mpression)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" y="5184"/>
            <a:ext cx="9125667" cy="54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859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03145" y="4941168"/>
            <a:ext cx="4440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MXGS has two detectors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16016" y="404664"/>
            <a:ext cx="44279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 low energy CZT imaging </a:t>
            </a:r>
            <a:r>
              <a:rPr lang="en-US" b="1" dirty="0" smtClean="0">
                <a:solidFill>
                  <a:srgbClr val="000000"/>
                </a:solidFill>
              </a:rPr>
              <a:t>detector</a:t>
            </a:r>
          </a:p>
          <a:p>
            <a:endParaRPr lang="en-GB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</a:t>
            </a:r>
            <a:r>
              <a:rPr lang="en-GB" sz="1600" dirty="0" smtClean="0">
                <a:solidFill>
                  <a:schemeClr val="tx1"/>
                </a:solidFill>
              </a:rPr>
              <a:t>etector array		128x128 pixels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</a:t>
            </a:r>
            <a:r>
              <a:rPr lang="en-GB" sz="1600" dirty="0" smtClean="0">
                <a:solidFill>
                  <a:schemeClr val="tx1"/>
                </a:solidFill>
              </a:rPr>
              <a:t>eometrical </a:t>
            </a:r>
            <a:r>
              <a:rPr lang="en-GB" sz="1600" dirty="0">
                <a:solidFill>
                  <a:schemeClr val="tx1"/>
                </a:solidFill>
              </a:rPr>
              <a:t>area </a:t>
            </a:r>
            <a:r>
              <a:rPr lang="en-GB" sz="1600" dirty="0" smtClean="0">
                <a:solidFill>
                  <a:schemeClr val="tx1"/>
                </a:solidFill>
              </a:rPr>
              <a:t>	~1000 </a:t>
            </a:r>
            <a:r>
              <a:rPr lang="en-GB" sz="1600" dirty="0">
                <a:solidFill>
                  <a:schemeClr val="tx1"/>
                </a:solidFill>
              </a:rPr>
              <a:t>cm2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</a:t>
            </a:r>
            <a:r>
              <a:rPr lang="en-GB" sz="1600" dirty="0" smtClean="0">
                <a:solidFill>
                  <a:schemeClr val="tx1"/>
                </a:solidFill>
              </a:rPr>
              <a:t>nergy </a:t>
            </a:r>
            <a:r>
              <a:rPr lang="en-GB" sz="1600" dirty="0">
                <a:solidFill>
                  <a:schemeClr val="tx1"/>
                </a:solidFill>
              </a:rPr>
              <a:t>range </a:t>
            </a:r>
            <a:r>
              <a:rPr lang="en-GB" sz="1600" dirty="0" smtClean="0">
                <a:solidFill>
                  <a:schemeClr val="tx1"/>
                </a:solidFill>
              </a:rPr>
              <a:t>		20 </a:t>
            </a:r>
            <a:r>
              <a:rPr lang="en-GB" sz="1600" dirty="0">
                <a:solidFill>
                  <a:schemeClr val="tx1"/>
                </a:solidFill>
              </a:rPr>
              <a:t>– </a:t>
            </a:r>
            <a:r>
              <a:rPr lang="en-GB" sz="1600" dirty="0" smtClean="0">
                <a:solidFill>
                  <a:schemeClr val="tx1"/>
                </a:solidFill>
              </a:rPr>
              <a:t>300 </a:t>
            </a:r>
            <a:r>
              <a:rPr lang="en-GB" sz="1600" dirty="0" err="1">
                <a:solidFill>
                  <a:schemeClr val="tx1"/>
                </a:solidFill>
              </a:rPr>
              <a:t>keV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</a:t>
            </a:r>
            <a:r>
              <a:rPr lang="en-GB" sz="1600" dirty="0" smtClean="0">
                <a:solidFill>
                  <a:schemeClr val="tx1"/>
                </a:solidFill>
              </a:rPr>
              <a:t>nergy resolution	&lt;10</a:t>
            </a:r>
            <a:r>
              <a:rPr lang="en-GB" sz="1600" dirty="0">
                <a:solidFill>
                  <a:schemeClr val="tx1"/>
                </a:solidFill>
              </a:rPr>
              <a:t>% @ 60 </a:t>
            </a:r>
            <a:r>
              <a:rPr lang="en-GB" sz="1600" dirty="0" err="1">
                <a:solidFill>
                  <a:schemeClr val="tx1"/>
                </a:solidFill>
              </a:rPr>
              <a:t>keV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</a:t>
            </a:r>
            <a:r>
              <a:rPr lang="en-GB" sz="1600" dirty="0" smtClean="0">
                <a:solidFill>
                  <a:schemeClr val="tx1"/>
                </a:solidFill>
              </a:rPr>
              <a:t>etection efficiency	~0.94 </a:t>
            </a:r>
            <a:r>
              <a:rPr lang="en-GB" sz="1600" dirty="0">
                <a:solidFill>
                  <a:schemeClr val="tx1"/>
                </a:solidFill>
              </a:rPr>
              <a:t>@ 100 </a:t>
            </a:r>
            <a:r>
              <a:rPr lang="en-GB" sz="1600" dirty="0" err="1">
                <a:solidFill>
                  <a:schemeClr val="tx1"/>
                </a:solidFill>
              </a:rPr>
              <a:t>keV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Background		~2.4 </a:t>
            </a:r>
            <a:r>
              <a:rPr lang="en-GB" sz="1600" dirty="0" err="1" smtClean="0">
                <a:solidFill>
                  <a:schemeClr val="tx1"/>
                </a:solidFill>
              </a:rPr>
              <a:t>cnts</a:t>
            </a:r>
            <a:r>
              <a:rPr lang="en-GB" sz="1600" dirty="0" smtClean="0">
                <a:solidFill>
                  <a:schemeClr val="tx1"/>
                </a:solidFill>
              </a:rPr>
              <a:t>/</a:t>
            </a:r>
            <a:r>
              <a:rPr lang="en-GB" sz="1600" dirty="0" err="1" smtClean="0">
                <a:solidFill>
                  <a:schemeClr val="tx1"/>
                </a:solidFill>
              </a:rPr>
              <a:t>msec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FOV (maximum) </a:t>
            </a:r>
            <a:r>
              <a:rPr lang="en-GB" sz="1600" dirty="0" smtClean="0">
                <a:solidFill>
                  <a:schemeClr val="tx1"/>
                </a:solidFill>
              </a:rPr>
              <a:t>	+/- 70°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Fully-coded </a:t>
            </a:r>
            <a:r>
              <a:rPr lang="en-GB" sz="1600" dirty="0">
                <a:solidFill>
                  <a:schemeClr val="tx1"/>
                </a:solidFill>
              </a:rPr>
              <a:t>FOV </a:t>
            </a:r>
            <a:r>
              <a:rPr lang="en-GB" sz="1600" dirty="0" smtClean="0">
                <a:solidFill>
                  <a:schemeClr val="tx1"/>
                </a:solidFill>
              </a:rPr>
              <a:t>	+/- 40°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Half-coded </a:t>
            </a:r>
            <a:r>
              <a:rPr lang="en-GB" sz="1600" dirty="0">
                <a:solidFill>
                  <a:schemeClr val="tx1"/>
                </a:solidFill>
              </a:rPr>
              <a:t>FOV </a:t>
            </a:r>
            <a:r>
              <a:rPr lang="en-GB" sz="1600" dirty="0" smtClean="0">
                <a:solidFill>
                  <a:schemeClr val="tx1"/>
                </a:solidFill>
              </a:rPr>
              <a:t>	+/- 60°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Angular </a:t>
            </a:r>
            <a:r>
              <a:rPr lang="en-GB" sz="1600" dirty="0">
                <a:solidFill>
                  <a:schemeClr val="tx1"/>
                </a:solidFill>
              </a:rPr>
              <a:t>resolution </a:t>
            </a:r>
            <a:r>
              <a:rPr lang="en-GB" sz="1600" dirty="0" smtClean="0">
                <a:solidFill>
                  <a:schemeClr val="tx1"/>
                </a:solidFill>
              </a:rPr>
              <a:t>	~9.5°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Location resolution 	~2.0°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Time tag </a:t>
            </a:r>
            <a:r>
              <a:rPr lang="en-GB" sz="1600" dirty="0">
                <a:solidFill>
                  <a:schemeClr val="tx1"/>
                </a:solidFill>
              </a:rPr>
              <a:t>resolution </a:t>
            </a:r>
            <a:r>
              <a:rPr lang="en-GB" sz="1600" dirty="0" smtClean="0">
                <a:solidFill>
                  <a:schemeClr val="tx1"/>
                </a:solidFill>
              </a:rPr>
              <a:t>	1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</a:p>
          <a:p>
            <a:r>
              <a:rPr lang="en-GB" sz="1600" dirty="0"/>
              <a:t>• </a:t>
            </a:r>
            <a:r>
              <a:rPr lang="en-GB" sz="1600" dirty="0" smtClean="0"/>
              <a:t>B</a:t>
            </a:r>
          </a:p>
          <a:p>
            <a:endParaRPr lang="en-GB" sz="1600" dirty="0" smtClean="0"/>
          </a:p>
          <a:p>
            <a:r>
              <a:rPr lang="en-US" b="1" dirty="0" smtClean="0">
                <a:solidFill>
                  <a:srgbClr val="000000"/>
                </a:solidFill>
              </a:rPr>
              <a:t>A high energy BGO spectrum detector</a:t>
            </a:r>
          </a:p>
          <a:p>
            <a:endParaRPr lang="en-GB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Detector array		6 bars of BGO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Geometrical area	~900 cm2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Energy range		200 </a:t>
            </a:r>
            <a:r>
              <a:rPr lang="en-GB" sz="1600" dirty="0" err="1">
                <a:solidFill>
                  <a:schemeClr val="tx1"/>
                </a:solidFill>
              </a:rPr>
              <a:t>keV</a:t>
            </a:r>
            <a:r>
              <a:rPr lang="en-GB" sz="1600" dirty="0">
                <a:solidFill>
                  <a:schemeClr val="tx1"/>
                </a:solidFill>
              </a:rPr>
              <a:t> – 20 MeV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E</a:t>
            </a:r>
            <a:r>
              <a:rPr lang="en-GB" sz="1600" dirty="0" smtClean="0">
                <a:solidFill>
                  <a:schemeClr val="tx1"/>
                </a:solidFill>
              </a:rPr>
              <a:t>nergy resolution	&lt;15</a:t>
            </a:r>
            <a:r>
              <a:rPr lang="en-GB" sz="1600" dirty="0">
                <a:solidFill>
                  <a:schemeClr val="tx1"/>
                </a:solidFill>
              </a:rPr>
              <a:t>% @ 662 </a:t>
            </a:r>
            <a:r>
              <a:rPr lang="en-GB" sz="1600" dirty="0" err="1">
                <a:solidFill>
                  <a:schemeClr val="tx1"/>
                </a:solidFill>
              </a:rPr>
              <a:t>keV</a:t>
            </a:r>
            <a:endParaRPr lang="en-GB" sz="1600" dirty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</a:t>
            </a:r>
            <a:r>
              <a:rPr lang="en-GB" sz="1600" dirty="0" smtClean="0">
                <a:solidFill>
                  <a:schemeClr val="tx1"/>
                </a:solidFill>
              </a:rPr>
              <a:t>etection efficiency	&gt;0.60 </a:t>
            </a:r>
            <a:r>
              <a:rPr lang="en-GB" sz="1600" dirty="0">
                <a:solidFill>
                  <a:schemeClr val="tx1"/>
                </a:solidFill>
              </a:rPr>
              <a:t>@ &gt;1 MeV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</a:rPr>
              <a:t>Background		~ </a:t>
            </a:r>
            <a:r>
              <a:rPr lang="en-GB" sz="1600" dirty="0">
                <a:solidFill>
                  <a:schemeClr val="tx1"/>
                </a:solidFill>
              </a:rPr>
              <a:t>2.0 </a:t>
            </a:r>
            <a:r>
              <a:rPr lang="en-GB" sz="1600" dirty="0" err="1" smtClean="0">
                <a:solidFill>
                  <a:schemeClr val="tx1"/>
                </a:solidFill>
              </a:rPr>
              <a:t>cnts</a:t>
            </a:r>
            <a:r>
              <a:rPr lang="en-GB" sz="1600" dirty="0" smtClean="0">
                <a:solidFill>
                  <a:schemeClr val="tx1"/>
                </a:solidFill>
              </a:rPr>
              <a:t>/</a:t>
            </a:r>
            <a:r>
              <a:rPr lang="en-GB" sz="1600" dirty="0" err="1" smtClean="0">
                <a:solidFill>
                  <a:schemeClr val="tx1"/>
                </a:solidFill>
              </a:rPr>
              <a:t>msec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942"/>
            <a:ext cx="4608512" cy="442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833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373216"/>
            <a:ext cx="91568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MXGS engineering model – side view at INTA test laboratory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AutoShape 2" descr="https://sogo.uv.es/SOGo/so/paulcon/Mail/0/folderINBOX/51272/2/ASIM-render_30052013_2.jpg"/>
          <p:cNvSpPr>
            <a:spLocks noChangeAspect="1" noChangeArrowheads="1"/>
          </p:cNvSpPr>
          <p:nvPr/>
        </p:nvSpPr>
        <p:spPr bwMode="auto">
          <a:xfrm>
            <a:off x="155575" y="-2903538"/>
            <a:ext cx="111823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171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373216"/>
            <a:ext cx="91568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MXGS engineering model – coded mask and its support structure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AutoShape 2" descr="https://sogo.uv.es/SOGo/so/paulcon/Mail/0/folderINBOX/51272/2/ASIM-render_30052013_2.jpg"/>
          <p:cNvSpPr>
            <a:spLocks noChangeAspect="1" noChangeArrowheads="1"/>
          </p:cNvSpPr>
          <p:nvPr/>
        </p:nvSpPr>
        <p:spPr bwMode="auto">
          <a:xfrm>
            <a:off x="155575" y="-2903538"/>
            <a:ext cx="111823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89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373216"/>
            <a:ext cx="91568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MXGS engineering model – coded mask element attachment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AutoShape 2" descr="https://sogo.uv.es/SOGo/so/paulcon/Mail/0/folderINBOX/51272/2/ASIM-render_30052013_2.jpg"/>
          <p:cNvSpPr>
            <a:spLocks noChangeAspect="1" noChangeArrowheads="1"/>
          </p:cNvSpPr>
          <p:nvPr/>
        </p:nvSpPr>
        <p:spPr bwMode="auto">
          <a:xfrm>
            <a:off x="155575" y="-2903538"/>
            <a:ext cx="111823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58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324036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origin of a TGF that the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MXGS imager-spectrometer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actually observes ?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4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-27384"/>
            <a:ext cx="9144000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474 TGFs (+554 new) observed by RHESSI  (</a:t>
            </a:r>
            <a:r>
              <a:rPr lang="en-US" sz="2000" dirty="0" err="1" smtClean="0"/>
              <a:t>Gjestland</a:t>
            </a:r>
            <a:r>
              <a:rPr lang="en-US" sz="2000" dirty="0" smtClean="0"/>
              <a:t> et.al, </a:t>
            </a:r>
            <a:r>
              <a:rPr lang="en-US" sz="2000" dirty="0" err="1" smtClean="0"/>
              <a:t>Univ.Bergen</a:t>
            </a:r>
            <a:r>
              <a:rPr lang="en-US" sz="2000" dirty="0" smtClean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9143999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496" y="4077072"/>
                <a:ext cx="910850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r>
                  <a:rPr lang="en-GB" dirty="0" smtClean="0"/>
                  <a:t>TGFs were first discovered by BATSE in the 1990s, then many more by RHESSI</a:t>
                </a:r>
              </a:p>
              <a:p>
                <a:pPr>
                  <a:buClr>
                    <a:srgbClr val="FFFF00"/>
                  </a:buClr>
                </a:pPr>
                <a:endParaRPr lang="en-GB" dirty="0" smtClean="0"/>
              </a:p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r>
                  <a:rPr lang="en-GB" dirty="0" smtClean="0"/>
                  <a:t>Short duration gamma ray pulses &lt; 1 </a:t>
                </a:r>
                <a:r>
                  <a:rPr lang="en-GB" dirty="0" err="1" smtClean="0"/>
                  <a:t>millisec</a:t>
                </a:r>
                <a:r>
                  <a:rPr lang="en-GB" dirty="0" smtClean="0"/>
                  <a:t>, energies up to 30-40, even 80 MeV</a:t>
                </a:r>
              </a:p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endParaRPr lang="en-GB" dirty="0"/>
              </a:p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r>
                  <a:rPr lang="en-GB" dirty="0" smtClean="0"/>
                  <a:t>80-90% of TGF pulses found to have a simultaneous lightning flash – from WWLLN</a:t>
                </a:r>
              </a:p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endParaRPr lang="en-GB" dirty="0"/>
              </a:p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r>
                  <a:rPr lang="en-GB" dirty="0" smtClean="0"/>
                  <a:t>Not clear if the WWLLN detection is due to lightning or from TGF electron movement</a:t>
                </a:r>
              </a:p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endParaRPr lang="en-GB" dirty="0"/>
              </a:p>
              <a:p>
                <a:pPr marL="285750" indent="-285750">
                  <a:buClr>
                    <a:srgbClr val="FFFF00"/>
                  </a:buClr>
                  <a:buFont typeface="Arial" pitchFamily="34" charset="0"/>
                  <a:buChar char="•"/>
                </a:pPr>
                <a:r>
                  <a:rPr lang="en-GB" dirty="0" smtClean="0"/>
                  <a:t>TGF flux 0.15 ± 0.1 </a:t>
                </a:r>
                <a:r>
                  <a:rPr lang="en-GB" dirty="0" err="1" smtClean="0"/>
                  <a:t>ph</a:t>
                </a:r>
                <a:r>
                  <a:rPr lang="en-GB" dirty="0" smtClean="0"/>
                  <a:t>/cm2 at 600 km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16</m:t>
                        </m:r>
                      </m:sup>
                    </m:sSup>
                    <m:r>
                      <a:rPr lang="en-GB" b="0" i="1" smtClean="0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GB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17</m:t>
                        </m:r>
                      </m:sup>
                    </m:sSup>
                    <m:r>
                      <a:rPr lang="en-GB" b="0" i="1" smtClean="0">
                        <a:latin typeface="Cambria Math"/>
                      </a:rPr>
                      <m:t> </m:t>
                    </m:r>
                    <m:r>
                      <a:rPr lang="en-GB" b="0" i="1" smtClean="0">
                        <a:latin typeface="Cambria Math"/>
                      </a:rPr>
                      <m:t>𝑒𝑙𝑒𝑐𝑡𝑟𝑜𝑛</m:t>
                    </m:r>
                    <m:r>
                      <a:rPr lang="en-GB" b="0" i="1" smtClean="0">
                        <a:latin typeface="Cambria Math"/>
                      </a:rPr>
                      <m:t>/</m:t>
                    </m:r>
                    <m:r>
                      <a:rPr lang="en-GB" b="0" i="1" smtClean="0">
                        <a:latin typeface="Cambria Math"/>
                      </a:rPr>
                      <m:t>𝑝h𝑜𝑡𝑜𝑛𝑠</m:t>
                    </m:r>
                  </m:oMath>
                </a14:m>
                <a:r>
                  <a:rPr lang="en-GB" dirty="0" smtClean="0"/>
                  <a:t> at origin</a:t>
                </a:r>
                <a:endParaRPr lang="en-GB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077072"/>
                <a:ext cx="9108503" cy="2585323"/>
              </a:xfrm>
              <a:prstGeom prst="rect">
                <a:avLst/>
              </a:prstGeom>
              <a:blipFill rotWithShape="1">
                <a:blip r:embed="rId4"/>
                <a:stretch>
                  <a:fillRect l="-469" t="-1179" b="-28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5734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4941168"/>
            <a:ext cx="9156879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The ASIM mission has two instruments to observe TLEs and TGFs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MMIA - optical cameras (337, 777nm)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and photometers (337,777,180-280nm)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MXGS – </a:t>
            </a:r>
            <a:r>
              <a:rPr lang="en-US" dirty="0" smtClean="0">
                <a:solidFill>
                  <a:schemeClr val="accent2"/>
                </a:solidFill>
              </a:rPr>
              <a:t>LE coded mask imager for TGF location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 BGO spectrometer 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AutoShape 2" descr="https://sogo.uv.es/SOGo/so/paulcon/Mail/0/folderINBOX/51272/2/ASIM-render_30052013_2.jpg"/>
          <p:cNvSpPr>
            <a:spLocks noChangeAspect="1" noChangeArrowheads="1"/>
          </p:cNvSpPr>
          <p:nvPr/>
        </p:nvSpPr>
        <p:spPr bwMode="auto">
          <a:xfrm>
            <a:off x="155575" y="-2903538"/>
            <a:ext cx="111823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494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2491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6136" y="44624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Count spectra in ~250 cm² area of RHESSI detectors</a:t>
            </a:r>
          </a:p>
          <a:p>
            <a:endParaRPr lang="en-GB" dirty="0" smtClean="0"/>
          </a:p>
          <a:p>
            <a:r>
              <a:rPr lang="en-GB" dirty="0" smtClean="0"/>
              <a:t>Used with TGF simulation software to estimate altitude of TGF origin at 15-19 km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" y="37629"/>
            <a:ext cx="5624512" cy="53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4521894"/>
            <a:ext cx="349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TGF </a:t>
            </a:r>
            <a:r>
              <a:rPr lang="en-GB" dirty="0" err="1" smtClean="0"/>
              <a:t>fluence</a:t>
            </a:r>
            <a:r>
              <a:rPr lang="en-GB" dirty="0" smtClean="0"/>
              <a:t> at 600 km altitude of RHESSI estimated to be  </a:t>
            </a:r>
          </a:p>
          <a:p>
            <a:pPr algn="ctr"/>
            <a:r>
              <a:rPr lang="en-GB" dirty="0" smtClean="0"/>
              <a:t>0.15 ± 0.1 </a:t>
            </a:r>
            <a:r>
              <a:rPr lang="en-GB" dirty="0" err="1" smtClean="0"/>
              <a:t>ph</a:t>
            </a:r>
            <a:r>
              <a:rPr lang="en-GB" dirty="0" smtClean="0"/>
              <a:t>/cm²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137915" y="2564904"/>
            <a:ext cx="199796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197346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6136" y="3861048"/>
            <a:ext cx="106186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  <a:p>
            <a:endParaRPr lang="en-GB" dirty="0">
              <a:latin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67" y="1988840"/>
            <a:ext cx="3300929" cy="23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219" y="5733256"/>
            <a:ext cx="8923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TGFs have single and multiple pulses with T90 of 100-1000 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μ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sec – mean = ~300</a:t>
            </a:r>
            <a:r>
              <a:rPr lang="el-GR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μ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sec</a:t>
            </a:r>
            <a:endParaRPr lang="en-GB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TGF multiple pulses are important in validating model predictions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686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90011"/>
            <a:ext cx="4355975" cy="3266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22" y="96097"/>
            <a:ext cx="4347861" cy="3260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463833"/>
            <a:ext cx="4355975" cy="3266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22" y="3480473"/>
            <a:ext cx="4347860" cy="326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41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1" y="90011"/>
            <a:ext cx="4355975" cy="3266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8185"/>
            <a:ext cx="4358409" cy="3268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6" y="3480314"/>
            <a:ext cx="4381329" cy="3285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46" y="3480314"/>
            <a:ext cx="4365370" cy="32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92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59023"/>
            <a:ext cx="910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Some thoughts about TGFs observed by BATSE and RHESSI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7" y="908720"/>
            <a:ext cx="91085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GB" dirty="0" smtClean="0"/>
              <a:t>TGFs have single and multiple pulses with a T90 pulse width of 100-1000 </a:t>
            </a:r>
            <a:r>
              <a:rPr lang="el-GR" dirty="0" smtClean="0"/>
              <a:t>μ</a:t>
            </a:r>
            <a:r>
              <a:rPr lang="en-US" dirty="0" smtClean="0"/>
              <a:t>sec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TGFs at 15 km will have about 60-70 </a:t>
            </a:r>
            <a:r>
              <a:rPr lang="el-GR" dirty="0" smtClean="0">
                <a:solidFill>
                  <a:srgbClr val="FFC000"/>
                </a:solidFill>
              </a:rPr>
              <a:t>μ</a:t>
            </a:r>
            <a:r>
              <a:rPr lang="en-US" dirty="0" smtClean="0">
                <a:solidFill>
                  <a:srgbClr val="FFC000"/>
                </a:solidFill>
              </a:rPr>
              <a:t>sec of air until they escape at ~35 km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Pulse width of relativistic escaping electrons and photons will be ~70 </a:t>
            </a:r>
            <a:r>
              <a:rPr lang="el-GR" dirty="0"/>
              <a:t>μ</a:t>
            </a:r>
            <a:r>
              <a:rPr lang="en-US" dirty="0" smtClean="0"/>
              <a:t>sec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Pulse width of escaping photons is ~100 </a:t>
            </a:r>
            <a:r>
              <a:rPr lang="el-GR" dirty="0">
                <a:solidFill>
                  <a:srgbClr val="FFC000"/>
                </a:solidFill>
              </a:rPr>
              <a:t>μ</a:t>
            </a:r>
            <a:r>
              <a:rPr lang="en-US" dirty="0" smtClean="0">
                <a:solidFill>
                  <a:srgbClr val="FFC000"/>
                </a:solidFill>
              </a:rPr>
              <a:t>sec due to additional LE spatial dispersion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Pulse width of cosmic ray electrons driving a TGF is in </a:t>
            </a:r>
            <a:r>
              <a:rPr lang="el-GR" dirty="0"/>
              <a:t>μ</a:t>
            </a:r>
            <a:r>
              <a:rPr lang="en-US" dirty="0" smtClean="0"/>
              <a:t>sec – or </a:t>
            </a:r>
            <a:r>
              <a:rPr lang="en-US" dirty="0" err="1" smtClean="0"/>
              <a:t>nanosec</a:t>
            </a:r>
            <a:r>
              <a:rPr lang="en-US" dirty="0" smtClean="0"/>
              <a:t> 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So where does the observed TGF pulse width range of 100-1000 </a:t>
            </a:r>
            <a:r>
              <a:rPr lang="el-GR" dirty="0">
                <a:solidFill>
                  <a:srgbClr val="FFC000"/>
                </a:solidFill>
              </a:rPr>
              <a:t>μ</a:t>
            </a:r>
            <a:r>
              <a:rPr lang="en-US" dirty="0" smtClean="0">
                <a:solidFill>
                  <a:srgbClr val="FFC000"/>
                </a:solidFill>
              </a:rPr>
              <a:t>sec come from 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Is it due to dead-time or other detector time delay problems 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Does it mean a TGF must have its own (&lt;</a:t>
            </a:r>
            <a:r>
              <a:rPr lang="en-US" dirty="0" err="1" smtClean="0">
                <a:solidFill>
                  <a:srgbClr val="FFC000"/>
                </a:solidFill>
              </a:rPr>
              <a:t>msec</a:t>
            </a:r>
            <a:r>
              <a:rPr lang="en-US" dirty="0" smtClean="0">
                <a:solidFill>
                  <a:srgbClr val="FFC000"/>
                </a:solidFill>
              </a:rPr>
              <a:t>) electron generating mechanism ?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Does it have this by Electron and Compton Scatter feedback – see TGF video below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Where are the driving electrons between multiple pulses – none or non-avalanching?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 smtClean="0"/>
              <a:t>Does avalanche cutoff-discharge mechanism provide new electrons for next pulse ?</a:t>
            </a:r>
          </a:p>
        </p:txBody>
      </p:sp>
    </p:spTree>
    <p:extLst>
      <p:ext uri="{BB962C8B-B14F-4D97-AF65-F5344CB8AC3E}">
        <p14:creationId xmlns:p14="http://schemas.microsoft.com/office/powerpoint/2010/main" val="9526212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79929"/>
            <a:ext cx="8326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What are the current theories of TGF origin ?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60041" y="866904"/>
            <a:ext cx="838842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endParaRPr lang="en-GB" b="1" dirty="0"/>
          </a:p>
          <a:p>
            <a:pPr marL="285750" indent="-285750">
              <a:buClr>
                <a:srgbClr val="FFFF00"/>
              </a:buClr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FFFF00"/>
                </a:solidFill>
              </a:rPr>
              <a:t>High-energy </a:t>
            </a:r>
            <a:r>
              <a:rPr lang="en-GB" sz="1600" b="1" dirty="0">
                <a:solidFill>
                  <a:srgbClr val="FFFF00"/>
                </a:solidFill>
              </a:rPr>
              <a:t>atmospheric physics: </a:t>
            </a:r>
            <a:r>
              <a:rPr lang="en-GB" sz="1600" b="1" dirty="0" smtClean="0">
                <a:solidFill>
                  <a:srgbClr val="FFFF00"/>
                </a:solidFill>
              </a:rPr>
              <a:t>Terrestrial </a:t>
            </a:r>
            <a:r>
              <a:rPr lang="en-GB" sz="1600" b="1" dirty="0">
                <a:solidFill>
                  <a:srgbClr val="FFFF00"/>
                </a:solidFill>
              </a:rPr>
              <a:t>gamma-ray flashes and related phenomena</a:t>
            </a:r>
            <a:r>
              <a:rPr lang="en-GB" sz="1600" dirty="0"/>
              <a:t>, </a:t>
            </a:r>
            <a:r>
              <a:rPr lang="en-GB" sz="1600" dirty="0" err="1" smtClean="0"/>
              <a:t>J.R.Dwyer</a:t>
            </a:r>
            <a:r>
              <a:rPr lang="en-GB" sz="1600" dirty="0"/>
              <a:t>, </a:t>
            </a:r>
            <a:r>
              <a:rPr lang="en-GB" sz="1600" dirty="0" smtClean="0"/>
              <a:t> </a:t>
            </a:r>
            <a:r>
              <a:rPr lang="en-GB" sz="1600" dirty="0" err="1" smtClean="0"/>
              <a:t>D.M.Smith</a:t>
            </a:r>
            <a:r>
              <a:rPr lang="en-GB" sz="1600" dirty="0"/>
              <a:t>, </a:t>
            </a:r>
            <a:r>
              <a:rPr lang="en-GB" sz="1600" dirty="0" err="1" smtClean="0"/>
              <a:t>S.A.Cummer</a:t>
            </a:r>
            <a:r>
              <a:rPr lang="en-GB" sz="1600" dirty="0" smtClean="0"/>
              <a:t>, </a:t>
            </a:r>
            <a:r>
              <a:rPr lang="en-GB" sz="1600" dirty="0" smtClean="0">
                <a:solidFill>
                  <a:srgbClr val="FF0000"/>
                </a:solidFill>
              </a:rPr>
              <a:t>Space </a:t>
            </a:r>
            <a:r>
              <a:rPr lang="en-GB" sz="1600" dirty="0">
                <a:solidFill>
                  <a:srgbClr val="FF0000"/>
                </a:solidFill>
              </a:rPr>
              <a:t>Science Review</a:t>
            </a:r>
            <a:r>
              <a:rPr lang="en-GB" sz="1600" dirty="0"/>
              <a:t>, </a:t>
            </a:r>
            <a:r>
              <a:rPr lang="en-GB" sz="1600" dirty="0" err="1"/>
              <a:t>doi</a:t>
            </a:r>
            <a:r>
              <a:rPr lang="en-GB" sz="1600" dirty="0"/>
              <a:t>: 10.1007/s11214-012-9894-0, </a:t>
            </a:r>
            <a:r>
              <a:rPr lang="en-GB" sz="1600" dirty="0" smtClean="0"/>
              <a:t>2012 – a good synopsis of the current status of TGFs</a:t>
            </a:r>
          </a:p>
          <a:p>
            <a:pPr>
              <a:buClr>
                <a:srgbClr val="FFFF00"/>
              </a:buClr>
            </a:pPr>
            <a:endParaRPr lang="en-GB" sz="1600" dirty="0" smtClean="0"/>
          </a:p>
          <a:p>
            <a:pPr marL="285750" indent="-285750">
              <a:buClr>
                <a:srgbClr val="FFFF00"/>
              </a:buClr>
              <a:buFont typeface="Arial" pitchFamily="34" charset="0"/>
              <a:buChar char="•"/>
            </a:pPr>
            <a:r>
              <a:rPr lang="en-GB" sz="1600" dirty="0" smtClean="0"/>
              <a:t>A lot of ideas, papers and PhDs on Electron Avalanche theories over the last decade</a:t>
            </a:r>
          </a:p>
          <a:p>
            <a:pPr marL="285750" indent="-285750">
              <a:buClr>
                <a:srgbClr val="FFFF00"/>
              </a:buClr>
              <a:buFont typeface="Arial" pitchFamily="34" charset="0"/>
              <a:buChar char="•"/>
            </a:pPr>
            <a:endParaRPr lang="en-GB" sz="1600" dirty="0"/>
          </a:p>
          <a:p>
            <a:pPr marL="285750" indent="-285750">
              <a:buClr>
                <a:srgbClr val="FFFF00"/>
              </a:buClr>
              <a:buFont typeface="Arial" pitchFamily="34" charset="0"/>
              <a:buChar char="•"/>
            </a:pPr>
            <a:r>
              <a:rPr lang="en-GB" sz="1600" dirty="0" smtClean="0"/>
              <a:t>Nothing quite fits – charge moment, E-fields too weak - not enough seed electrons….  </a:t>
            </a:r>
          </a:p>
          <a:p>
            <a:pPr>
              <a:buClr>
                <a:srgbClr val="FFFF00"/>
              </a:buClr>
            </a:pPr>
            <a:endParaRPr lang="en-GB" sz="1600" dirty="0" smtClean="0"/>
          </a:p>
          <a:p>
            <a:pPr marL="285750" indent="-285750">
              <a:buClr>
                <a:srgbClr val="FFFF00"/>
              </a:buClr>
              <a:buFont typeface="Arial" pitchFamily="34" charset="0"/>
              <a:buChar char="•"/>
            </a:pPr>
            <a:r>
              <a:rPr lang="en-GB" sz="1600" dirty="0" smtClean="0"/>
              <a:t>Two Runaway Relativistic </a:t>
            </a:r>
            <a:r>
              <a:rPr lang="en-GB" sz="1600" dirty="0"/>
              <a:t>E</a:t>
            </a:r>
            <a:r>
              <a:rPr lang="en-GB" sz="1600" dirty="0" smtClean="0"/>
              <a:t>lectron Avalanche (RREA) theories seem to have survived</a:t>
            </a:r>
          </a:p>
          <a:p>
            <a:pPr>
              <a:buClr>
                <a:srgbClr val="FFFF00"/>
              </a:buClr>
            </a:pPr>
            <a:endParaRPr lang="en-GB" sz="1600" dirty="0" smtClean="0"/>
          </a:p>
          <a:p>
            <a:pPr marL="285750" indent="-285750">
              <a:buClr>
                <a:srgbClr val="FFFF0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FFFF00"/>
                </a:solidFill>
              </a:rPr>
              <a:t>Macro model - Thundercloud RREA with gamma/positron feedback – </a:t>
            </a:r>
            <a:r>
              <a:rPr lang="en-GB" sz="1600" dirty="0" err="1" smtClean="0">
                <a:solidFill>
                  <a:srgbClr val="FFFF00"/>
                </a:solidFill>
              </a:rPr>
              <a:t>J.Dwyer</a:t>
            </a:r>
            <a:r>
              <a:rPr lang="en-GB" sz="1600" dirty="0" smtClean="0">
                <a:solidFill>
                  <a:srgbClr val="FFFF00"/>
                </a:solidFill>
              </a:rPr>
              <a:t> .et.al</a:t>
            </a:r>
          </a:p>
          <a:p>
            <a:pPr>
              <a:buClr>
                <a:srgbClr val="FFFF00"/>
              </a:buClr>
            </a:pPr>
            <a:endParaRPr lang="en-GB" sz="1600" dirty="0" smtClean="0">
              <a:solidFill>
                <a:srgbClr val="FFFF00"/>
              </a:solidFill>
            </a:endParaRPr>
          </a:p>
          <a:p>
            <a:pPr marL="285750" indent="-285750">
              <a:buClr>
                <a:srgbClr val="FFFF00"/>
              </a:buClr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FFFF00"/>
                </a:solidFill>
              </a:rPr>
              <a:t>Micro model - Cold RREA around the tips of lightning leader streamers – </a:t>
            </a:r>
            <a:r>
              <a:rPr lang="en-GB" sz="1600" dirty="0" err="1" smtClean="0">
                <a:solidFill>
                  <a:srgbClr val="FFFF00"/>
                </a:solidFill>
              </a:rPr>
              <a:t>Pasko</a:t>
            </a:r>
            <a:r>
              <a:rPr lang="en-GB" sz="1600" dirty="0" smtClean="0">
                <a:solidFill>
                  <a:srgbClr val="FFFF00"/>
                </a:solidFill>
              </a:rPr>
              <a:t> .et.al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25144"/>
            <a:ext cx="6310758" cy="191125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110770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869721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000" dirty="0" smtClean="0"/>
              <a:t>Overview of Runaway Relativistic Electron Avalanche (RREA) feedback model</a:t>
            </a:r>
          </a:p>
          <a:p>
            <a:r>
              <a:rPr lang="en-US" sz="2000" dirty="0" err="1" smtClean="0"/>
              <a:t>J.R.Dwyer</a:t>
            </a:r>
            <a:r>
              <a:rPr lang="en-US" sz="2000" dirty="0" smtClean="0"/>
              <a:t>, et.al. - Florida Institute of Technology, 2007</a:t>
            </a:r>
          </a:p>
          <a:p>
            <a:r>
              <a:rPr lang="en-US" sz="2000" dirty="0" smtClean="0"/>
              <a:t>Explains BATSE data - but how do they stop - and why do they repeat ?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48575"/>
            <a:ext cx="4276662" cy="52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7" y="348575"/>
            <a:ext cx="4409653" cy="52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3414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485274"/>
            <a:ext cx="9144000" cy="400110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 RREA electron seed amplification factor with length of avalanche region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5126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101834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485274"/>
            <a:ext cx="9144000" cy="400110"/>
          </a:xfrm>
          <a:prstGeom prst="rect">
            <a:avLst/>
          </a:prstGeom>
          <a:solidFill>
            <a:srgbClr val="0033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 RREA electron seed amplification factor at 17 km – air density 1/10 of STP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32553" cy="65126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639758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197242"/>
            <a:ext cx="9144000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Simplified cloud charge distribution and some lightning discharge geometries </a:t>
            </a:r>
          </a:p>
          <a:p>
            <a:pPr algn="ctr"/>
            <a:r>
              <a:rPr lang="en-US" sz="2000" dirty="0" smtClean="0"/>
              <a:t>Negative induced shielding charge above cloud top is a plausible TGF driver </a:t>
            </a:r>
          </a:p>
        </p:txBody>
      </p:sp>
      <p:pic>
        <p:nvPicPr>
          <p:cNvPr id="3074" name="Picture 2" descr="C:\Users\phconnell\Conferences\EGU_Vienna_2013\Thunderstorm_cloud_structur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47"/>
            <a:ext cx="9144000" cy="6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5999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197242"/>
            <a:ext cx="9144000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Schematic cloud voltage contours for a</a:t>
            </a:r>
            <a:r>
              <a:rPr lang="en-US" sz="2000" dirty="0"/>
              <a:t> </a:t>
            </a:r>
            <a:r>
              <a:rPr lang="en-US" sz="2000" dirty="0" smtClean="0"/>
              <a:t>negative induced shielding charge above a cloud top where the internal positive charge has been neutralized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458768"/>
            <a:ext cx="1833263" cy="1346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2656"/>
            <a:ext cx="3612936" cy="2304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2656"/>
            <a:ext cx="534184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72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" y="58052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ASIM will observe the earth from the Columbus Module of the ISS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"/>
            <a:ext cx="9143999" cy="48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197242"/>
            <a:ext cx="9144000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Cosmic ray showers – need electron flux field database for all angles of entry</a:t>
            </a:r>
          </a:p>
        </p:txBody>
      </p:sp>
      <p:pic>
        <p:nvPicPr>
          <p:cNvPr id="1026" name="Picture 2" descr="C:\Users\phconnell\Conferences\EGU_Vienna_2013\cosmic_ray_shower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6876" r="12632" b="249"/>
          <a:stretch/>
        </p:blipFill>
        <p:spPr bwMode="auto">
          <a:xfrm>
            <a:off x="0" y="-27384"/>
            <a:ext cx="9144000" cy="59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6133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208276"/>
            <a:ext cx="9144000" cy="646331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/>
              <a:t>Cosmic ray shower particles from CORSIKA simulation software - 100 </a:t>
            </a:r>
            <a:r>
              <a:rPr lang="en-US" dirty="0" err="1" smtClean="0"/>
              <a:t>TeV</a:t>
            </a:r>
            <a:r>
              <a:rPr lang="en-US" dirty="0" smtClean="0"/>
              <a:t> proton </a:t>
            </a:r>
          </a:p>
          <a:p>
            <a:r>
              <a:rPr lang="de-DE" dirty="0" smtClean="0">
                <a:hlinkClick r:id="rId4"/>
              </a:rPr>
              <a:t>J</a:t>
            </a:r>
            <a:r>
              <a:rPr lang="de-DE" dirty="0">
                <a:hlinkClick r:id="rId4"/>
              </a:rPr>
              <a:t>. </a:t>
            </a:r>
            <a:r>
              <a:rPr lang="de-DE" dirty="0" smtClean="0">
                <a:hlinkClick r:id="rId4"/>
              </a:rPr>
              <a:t>Oehlschläger</a:t>
            </a:r>
            <a:r>
              <a:rPr lang="de-DE" dirty="0" smtClean="0"/>
              <a:t>, </a:t>
            </a:r>
            <a:r>
              <a:rPr lang="de-DE" dirty="0" smtClean="0">
                <a:hlinkClick r:id="rId5"/>
              </a:rPr>
              <a:t>R</a:t>
            </a:r>
            <a:r>
              <a:rPr lang="de-DE" dirty="0">
                <a:hlinkClick r:id="rId5"/>
              </a:rPr>
              <a:t>. Engel</a:t>
            </a:r>
            <a:r>
              <a:rPr lang="de-DE" dirty="0"/>
              <a:t>, </a:t>
            </a:r>
            <a:r>
              <a:rPr lang="de-DE" dirty="0">
                <a:hlinkClick r:id="rId6"/>
              </a:rPr>
              <a:t>Institut für Kernphysik</a:t>
            </a:r>
            <a:r>
              <a:rPr lang="de-DE" dirty="0"/>
              <a:t>, </a:t>
            </a:r>
            <a:r>
              <a:rPr lang="de-DE" dirty="0">
                <a:hlinkClick r:id="rId7"/>
              </a:rPr>
              <a:t>Forschungszentrum </a:t>
            </a:r>
            <a:r>
              <a:rPr lang="de-DE" dirty="0" smtClean="0">
                <a:hlinkClick r:id="rId7"/>
              </a:rPr>
              <a:t>Karlsruhe</a:t>
            </a:r>
            <a:r>
              <a:rPr lang="de-DE" dirty="0" smtClean="0"/>
              <a:t> </a:t>
            </a:r>
            <a:endParaRPr lang="en-US" dirty="0" smtClean="0"/>
          </a:p>
        </p:txBody>
      </p:sp>
      <p:pic>
        <p:nvPicPr>
          <p:cNvPr id="2" name="trafix14prhm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055" y="90214"/>
            <a:ext cx="5458249" cy="5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53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661248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Relationship of cloud charge potential to cosmic ray shower electrons, photons</a:t>
            </a:r>
          </a:p>
          <a:p>
            <a:pPr algn="ctr"/>
            <a:r>
              <a:rPr lang="en-US" sz="2000" dirty="0" smtClean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450623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52" y="476672"/>
            <a:ext cx="449725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914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661248"/>
            <a:ext cx="91440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Relationship of cloud charge potential to cosmic ray shower electrons, photons</a:t>
            </a:r>
          </a:p>
          <a:p>
            <a:pPr algn="ctr"/>
            <a:r>
              <a:rPr lang="en-US" sz="2000" dirty="0" smtClean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52" y="476672"/>
            <a:ext cx="4497252" cy="453650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3"/>
            <a:ext cx="453650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7045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03348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AGILE problem :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 HE absorption =&gt; low density =&gt; high altitude origin ?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electrons seeded at high altitude or do they drift upwards to some E-field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" y="0"/>
            <a:ext cx="9141234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172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2471" y="5931277"/>
            <a:ext cx="4572000" cy="95410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dirty="0" smtClean="0"/>
              <a:t>The streamer origin of TGF gamma rays. Does not explain multiple ~</a:t>
            </a:r>
            <a:r>
              <a:rPr lang="en-US" dirty="0" err="1" smtClean="0"/>
              <a:t>msec</a:t>
            </a:r>
            <a:r>
              <a:rPr lang="en-US" dirty="0" smtClean="0"/>
              <a:t> pulsing.</a:t>
            </a:r>
          </a:p>
          <a:p>
            <a:r>
              <a:rPr lang="en-US" sz="1600" dirty="0" smtClean="0"/>
              <a:t>Wei </a:t>
            </a:r>
            <a:r>
              <a:rPr lang="en-US" sz="1600" dirty="0" err="1" smtClean="0"/>
              <a:t>Xu</a:t>
            </a:r>
            <a:r>
              <a:rPr lang="en-US" sz="1600" dirty="0" smtClean="0"/>
              <a:t>, </a:t>
            </a:r>
            <a:r>
              <a:rPr lang="en-US" sz="1600" dirty="0" err="1" smtClean="0"/>
              <a:t>S.Celestin</a:t>
            </a:r>
            <a:r>
              <a:rPr lang="en-US" sz="1600" dirty="0" smtClean="0"/>
              <a:t>, </a:t>
            </a:r>
            <a:r>
              <a:rPr lang="en-US" sz="1600" dirty="0" err="1" smtClean="0"/>
              <a:t>V.P.Pasko</a:t>
            </a:r>
            <a:r>
              <a:rPr lang="en-US" sz="1600" dirty="0" smtClean="0"/>
              <a:t>, Penn State,2011 </a:t>
            </a:r>
            <a:r>
              <a:rPr lang="en-US" sz="2000" dirty="0" smtClean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" y="-1"/>
            <a:ext cx="4571999" cy="593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68" y="44624"/>
            <a:ext cx="3995936" cy="335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68" y="3456383"/>
            <a:ext cx="3995936" cy="335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7280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432048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does a TGF actually look like ?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First order simulations of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TGF photon expansion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to orbital altitudes</a:t>
            </a:r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4437112"/>
            <a:ext cx="914399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The size and location of MXGS relative to components of Columbus module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Simulate essential structures on Columbus for gamma photon scattering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Necessary to determine the backscatter from incoming MeV TGF photons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Images </a:t>
            </a:r>
            <a:r>
              <a:rPr lang="en-GB" sz="2000" dirty="0" smtClean="0">
                <a:solidFill>
                  <a:srgbClr val="000000"/>
                </a:solidFill>
              </a:rPr>
              <a:t>show photon path </a:t>
            </a:r>
            <a:r>
              <a:rPr lang="en-GB" sz="2000" dirty="0">
                <a:solidFill>
                  <a:srgbClr val="000000"/>
                </a:solidFill>
              </a:rPr>
              <a:t>lengths through an optimal ~25 volume </a:t>
            </a:r>
            <a:r>
              <a:rPr lang="en-GB" sz="2000" dirty="0" smtClean="0">
                <a:solidFill>
                  <a:srgbClr val="000000"/>
                </a:solidFill>
              </a:rPr>
              <a:t>model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phconnell\Conferences\EGU_Vienna_2013\EGU_MXGS_Columbus_pathlength_x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83552"/>
            <a:ext cx="5004048" cy="39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0253"/>
            <a:ext cx="3864205" cy="391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2617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386" name="TextBox 4"/>
              <p:cNvSpPr txBox="1">
                <a:spLocks noChangeArrowheads="1"/>
              </p:cNvSpPr>
              <p:nvPr/>
            </p:nvSpPr>
            <p:spPr bwMode="auto">
              <a:xfrm>
                <a:off x="107504" y="1060454"/>
                <a:ext cx="8987519" cy="57529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TGF photons must originate in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i="1" dirty="0" smtClean="0">
                    <a:solidFill>
                      <a:srgbClr val="FFC000"/>
                    </a:solidFill>
                  </a:rPr>
                  <a:t>electron bremsstrahlung</a:t>
                </a:r>
              </a:p>
              <a:p>
                <a:endParaRPr lang="en-US" sz="2400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Bremsstrahlung photons have a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 i="1">
                            <a:solidFill>
                              <a:srgbClr val="FFC000"/>
                            </a:solidFill>
                            <a:latin typeface="Cambria Math"/>
                          </a:rPr>
                          <m:t>α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𝐸</m:t>
                        </m:r>
                      </m:den>
                    </m:f>
                    <m:sSup>
                      <m:sSupPr>
                        <m:ctrlP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GB" sz="2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GB" sz="2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en-GB" sz="2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𝐸𝑐𝑢𝑡</m:t>
                        </m:r>
                      </m:sup>
                    </m:sSup>
                  </m:oMath>
                </a14:m>
                <a:r>
                  <a:rPr lang="en-GB" sz="24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GB" sz="2400" dirty="0" smtClean="0">
                    <a:solidFill>
                      <a:schemeClr val="tx1"/>
                    </a:solidFill>
                  </a:rPr>
                  <a:t>type spectrum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GB" sz="2400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</a:rPr>
                  <a:t>Light curve pulse width with</a:t>
                </a:r>
                <a:r>
                  <a:rPr lang="en-GB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/>
                          </a:rPr>
                          <m:t>90</m:t>
                        </m:r>
                      </m:sub>
                    </m:sSub>
                  </m:oMath>
                </a14:m>
                <a:r>
                  <a:rPr lang="en-GB" sz="2400" i="1" dirty="0" smtClean="0">
                    <a:solidFill>
                      <a:srgbClr val="FFC000"/>
                    </a:solidFill>
                  </a:rPr>
                  <a:t>~ </a:t>
                </a:r>
                <a:r>
                  <a:rPr lang="en-GB" sz="2400" i="1" dirty="0">
                    <a:solidFill>
                      <a:srgbClr val="FFC000"/>
                    </a:solidFill>
                  </a:rPr>
                  <a:t>1.0 </a:t>
                </a:r>
                <a:r>
                  <a:rPr lang="en-GB" sz="2400" i="1" dirty="0" smtClean="0">
                    <a:solidFill>
                      <a:srgbClr val="FFC000"/>
                    </a:solidFill>
                  </a:rPr>
                  <a:t>millisecond</a:t>
                </a:r>
                <a:r>
                  <a:rPr lang="en-GB" sz="2400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GB" sz="2400" dirty="0" smtClean="0">
                    <a:solidFill>
                      <a:schemeClr val="tx1"/>
                    </a:solidFill>
                  </a:rPr>
                  <a:t>- RHESSI</a:t>
                </a:r>
                <a:endParaRPr lang="en-GB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GB" sz="2400" dirty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GB" sz="2400" dirty="0">
                    <a:solidFill>
                      <a:schemeClr val="tx1"/>
                    </a:solidFill>
                  </a:rPr>
                  <a:t>S</a:t>
                </a:r>
                <a:r>
                  <a:rPr lang="en-GB" sz="2400" dirty="0" smtClean="0">
                    <a:solidFill>
                      <a:schemeClr val="tx1"/>
                    </a:solidFill>
                  </a:rPr>
                  <a:t>cattering from </a:t>
                </a:r>
                <a:r>
                  <a:rPr lang="en-GB" sz="2400" dirty="0">
                    <a:solidFill>
                      <a:schemeClr val="tx1"/>
                    </a:solidFill>
                  </a:rPr>
                  <a:t>deep in the stratosphere – </a:t>
                </a:r>
                <a:r>
                  <a:rPr lang="en-GB" sz="2400" i="1" dirty="0">
                    <a:solidFill>
                      <a:srgbClr val="FFC000"/>
                    </a:solidFill>
                  </a:rPr>
                  <a:t>15-20 </a:t>
                </a:r>
                <a:r>
                  <a:rPr lang="en-GB" sz="2400" i="1" dirty="0" smtClean="0">
                    <a:solidFill>
                      <a:srgbClr val="FFC000"/>
                    </a:solidFill>
                  </a:rPr>
                  <a:t>km</a:t>
                </a:r>
                <a:r>
                  <a:rPr lang="en-GB" sz="2400" dirty="0" smtClean="0">
                    <a:solidFill>
                      <a:schemeClr val="tx1"/>
                    </a:solidFill>
                  </a:rPr>
                  <a:t> - RHESSI</a:t>
                </a:r>
                <a:endParaRPr lang="en-GB" sz="2400" i="1" dirty="0" smtClean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sz="2400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Radiated vertically within a </a:t>
                </a:r>
                <a:r>
                  <a:rPr lang="en-US" sz="2400" i="1" dirty="0" smtClean="0">
                    <a:solidFill>
                      <a:srgbClr val="FFC000"/>
                    </a:solidFill>
                  </a:rPr>
                  <a:t>20° RMSQ </a:t>
                </a:r>
                <a:r>
                  <a:rPr lang="en-US" sz="2400" i="1" dirty="0" err="1" smtClean="0">
                    <a:solidFill>
                      <a:srgbClr val="FFC000"/>
                    </a:solidFill>
                  </a:rPr>
                  <a:t>gaussian</a:t>
                </a:r>
                <a:r>
                  <a:rPr lang="en-US" sz="2400" i="1" dirty="0" smtClean="0">
                    <a:solidFill>
                      <a:srgbClr val="FFC000"/>
                    </a:solidFill>
                  </a:rPr>
                  <a:t>-like cone</a:t>
                </a:r>
                <a:endParaRPr lang="en-US" sz="2400" dirty="0" smtClean="0">
                  <a:solidFill>
                    <a:srgbClr val="FFC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sz="2400" dirty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E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nergy loss by </a:t>
                </a:r>
                <a:r>
                  <a:rPr lang="en-US" sz="2400" i="1" dirty="0" smtClean="0">
                    <a:solidFill>
                      <a:srgbClr val="FFC000"/>
                    </a:solidFill>
                  </a:rPr>
                  <a:t>Compton-Photoelectric scattering</a:t>
                </a:r>
                <a:r>
                  <a:rPr lang="en-US" sz="2400" i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000" i="1" dirty="0" smtClean="0">
                    <a:solidFill>
                      <a:schemeClr val="tx1"/>
                    </a:solidFill>
                  </a:rPr>
                  <a:t>(</a:t>
                </a:r>
                <a:r>
                  <a:rPr lang="en-US" sz="2000" i="1" dirty="0" err="1" smtClean="0">
                    <a:solidFill>
                      <a:schemeClr val="tx1"/>
                    </a:solidFill>
                  </a:rPr>
                  <a:t>Sazanov</a:t>
                </a:r>
                <a:r>
                  <a:rPr lang="en-US" sz="2000" i="1" dirty="0" smtClean="0">
                    <a:solidFill>
                      <a:schemeClr val="tx1"/>
                    </a:solidFill>
                  </a:rPr>
                  <a:t>, et.al)</a:t>
                </a:r>
                <a:endParaRPr lang="en-US" sz="2000" i="1" dirty="0" smtClean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sz="2400" dirty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With these assumptions a </a:t>
                </a:r>
                <a:r>
                  <a:rPr lang="en-US" sz="2400" i="1" dirty="0" smtClean="0">
                    <a:solidFill>
                      <a:srgbClr val="FFC000"/>
                    </a:solidFill>
                  </a:rPr>
                  <a:t>vertical cone model</a:t>
                </a:r>
                <a:r>
                  <a:rPr lang="en-US" sz="24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1"/>
                    </a:solidFill>
                  </a:rPr>
                  <a:t>was simulated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US" sz="2400" i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What results does it produce ? – </a:t>
                </a:r>
                <a:r>
                  <a:rPr lang="en-US" sz="2400" i="1" dirty="0" smtClean="0">
                    <a:solidFill>
                      <a:srgbClr val="FFC000"/>
                    </a:solidFill>
                  </a:rPr>
                  <a:t>gigabytes of scatter trees </a:t>
                </a:r>
              </a:p>
            </p:txBody>
          </p:sp>
        </mc:Choice>
        <mc:Fallback xmlns="">
          <p:sp>
            <p:nvSpPr>
              <p:cNvPr id="16386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1060454"/>
                <a:ext cx="8987519" cy="5752922"/>
              </a:xfrm>
              <a:prstGeom prst="rect">
                <a:avLst/>
              </a:prstGeom>
              <a:blipFill rotWithShape="1">
                <a:blip r:embed="rId2"/>
                <a:stretch>
                  <a:fillRect l="-950" t="-742" r="-882" b="-14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496" y="169476"/>
            <a:ext cx="909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How do we simulate a TGF as seen at orbital altitudes ? 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480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5910371"/>
            <a:ext cx="89875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Photon tracking data for beam angles of 0,15,30,45,60° results in a photon density video showing two components - HE beamed and LE spherical source</a:t>
            </a:r>
            <a:endParaRPr lang="en-GB" sz="2000" dirty="0">
              <a:solidFill>
                <a:srgbClr val="FFC000"/>
              </a:solidFill>
            </a:endParaRPr>
          </a:p>
        </p:txBody>
      </p:sp>
      <p:pic>
        <p:nvPicPr>
          <p:cNvPr id="3" name="TGF_expansion_video_fps_1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744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5805264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ASIM instrument package mounted on a Columbus CEPF </a:t>
            </a:r>
            <a:endParaRPr lang="en-GB" sz="2400" dirty="0"/>
          </a:p>
        </p:txBody>
      </p:sp>
      <p:pic>
        <p:nvPicPr>
          <p:cNvPr id="3074" name="Picture 2" descr="C:\Users\PHCONN~1\AppData\Local\Temp\ASIM_on_Columbu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79"/>
            <a:ext cx="9144000" cy="51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8672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309320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TGF spectral form as a function of zenith observation angle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2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698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5805264"/>
            <a:ext cx="89875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TGF diffuse beam structure for incoming 20-200 </a:t>
            </a:r>
            <a:r>
              <a:rPr lang="en-US" sz="2400" dirty="0" err="1" smtClean="0"/>
              <a:t>keV</a:t>
            </a:r>
            <a:r>
              <a:rPr lang="en-US" sz="2400" dirty="0" smtClean="0"/>
              <a:t> photons.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MeV diffuse beam structure is almost point-like.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9" y="1185055"/>
            <a:ext cx="4583679" cy="4332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85055"/>
            <a:ext cx="4572000" cy="433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237312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Spectra of PDFs (</a:t>
            </a:r>
            <a:r>
              <a:rPr lang="en-US" sz="2400" dirty="0" err="1" smtClean="0"/>
              <a:t>dF</a:t>
            </a:r>
            <a:r>
              <a:rPr lang="en-US" sz="2400" dirty="0" smtClean="0"/>
              <a:t>/d</a:t>
            </a:r>
            <a:r>
              <a:rPr lang="el-GR" sz="2400" dirty="0" smtClean="0"/>
              <a:t>θ</a:t>
            </a:r>
            <a:r>
              <a:rPr lang="en-US" sz="2400" dirty="0" smtClean="0"/>
              <a:t>) for TGF diffuse beam profiles 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0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305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165304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Angular displacement of TGF </a:t>
            </a:r>
            <a:r>
              <a:rPr lang="en-US" sz="2400" dirty="0" err="1" smtClean="0"/>
              <a:t>centre</a:t>
            </a:r>
            <a:r>
              <a:rPr lang="en-US" sz="2400" dirty="0" smtClean="0"/>
              <a:t> point from its true location 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553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2776"/>
            <a:ext cx="9144000" cy="2053208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How does the MXGS imager-spectrometer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/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observe this kind of TGF photon expansion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00" y="44624"/>
            <a:ext cx="4516004" cy="4531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4516004" cy="4521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215" y="4571836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Detector response for off-axis source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852719" y="458112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Detector response for on-axis source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229200"/>
            <a:ext cx="87895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</a:t>
            </a:r>
            <a:r>
              <a:rPr lang="en-GB" dirty="0" smtClean="0">
                <a:solidFill>
                  <a:srgbClr val="FFFF00"/>
                </a:solidFill>
              </a:rPr>
              <a:t>etector imaging array has 128x128 pixels of 2.5x2.5x5.0 mm CZT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Detector imaging array has 8x8 modules of 16x16 pixels – observing 0.4-0.8 </a:t>
            </a:r>
            <a:r>
              <a:rPr lang="en-GB" dirty="0" err="1" smtClean="0">
                <a:solidFill>
                  <a:srgbClr val="FFFF00"/>
                </a:solidFill>
              </a:rPr>
              <a:t>ph</a:t>
            </a:r>
            <a:r>
              <a:rPr lang="en-GB" dirty="0" smtClean="0">
                <a:solidFill>
                  <a:srgbClr val="FFFF00"/>
                </a:solidFill>
              </a:rPr>
              <a:t>/cm2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I</a:t>
            </a:r>
            <a:r>
              <a:rPr lang="en-GB" dirty="0" smtClean="0">
                <a:solidFill>
                  <a:srgbClr val="FFFF00"/>
                </a:solidFill>
              </a:rPr>
              <a:t>n reality perhaps only 2,3,4 photons per 16x16 detector module - for imaging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41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353001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MXGS detector count and backscatter spectrum for a TGF at 30°</a:t>
            </a:r>
            <a:r>
              <a:rPr lang="en-US" sz="2400" dirty="0" smtClean="0">
                <a:solidFill>
                  <a:srgbClr val="000000"/>
                </a:solidFill>
              </a:rPr>
              <a:t>  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2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07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353001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TGF location by mask-detector pattern correlation imaging 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725"/>
            <a:ext cx="6264696" cy="627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433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5229200"/>
            <a:ext cx="90563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MXGS location plots for parallel beam TGFs – point sources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Z</a:t>
            </a:r>
            <a:r>
              <a:rPr lang="en-US" sz="2400" dirty="0" smtClean="0"/>
              <a:t>enith angle of incoming TGF beams cover a range of 0-40°</a:t>
            </a: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44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68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4414345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8977" y="5229200"/>
            <a:ext cx="90563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</a:rPr>
              <a:t>MXGS location plots for diffuse beam TGFs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Z</a:t>
            </a:r>
            <a:r>
              <a:rPr lang="en-US" sz="2400" dirty="0" smtClean="0">
                <a:solidFill>
                  <a:srgbClr val="FFC000"/>
                </a:solidFill>
              </a:rPr>
              <a:t>enith angle of incoming TGF beams cover a range of 0-40°</a:t>
            </a:r>
            <a:endParaRPr lang="en-GB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397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5805264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ASIM instruments MXGS and MMIA on the Columbus module </a:t>
            </a:r>
            <a:endParaRPr lang="en-GB" sz="2400" dirty="0"/>
          </a:p>
        </p:txBody>
      </p:sp>
      <p:pic>
        <p:nvPicPr>
          <p:cNvPr id="2050" name="Picture 2" descr="C:\Users\PHCONN~1\AppData\Local\Temp\ASIM_on_Columbu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6198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6353001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TGFs are weak at orbital altitudes – large detector area required  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6098059" cy="609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138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4824536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What is happening at TGF origin ?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C000"/>
                </a:solidFill>
              </a:rPr>
              <a:t>Electron acceleration 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Electron orbital excitation and ionization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Electron bremsstrahlung scattering</a:t>
            </a:r>
            <a:b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New simulation software package required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-12879" y="5085184"/>
            <a:ext cx="915687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Video shows a TGF origin at 15 km and its expansion in the stratosphere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What is the spectrum of the optical pulse – compared to lightning 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</a:rPr>
              <a:t>Where is the electron-positron beam in the local magnetic field?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92D050"/>
                </a:solidFill>
              </a:rPr>
              <a:t>What is the ionization density and electron re-attachment rate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Note the “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ompton Feedback” over a length of 5 km down to 10 km altitude</a:t>
            </a:r>
            <a:endParaRPr lang="en-GB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TGF_stratosphere_video_fps_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48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92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90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339" y="6021288"/>
            <a:ext cx="9123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Components of electron energy loss with distance – the starting point of TGF simulation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This curve determines if an electron will slow down or be accelerated to higher energies</a:t>
            </a:r>
            <a:endParaRPr lang="en-GB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96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7" y="6156012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Electron trajectories are formed by the local electric field and earth magnetic field</a:t>
            </a:r>
          </a:p>
        </p:txBody>
      </p:sp>
      <p:pic>
        <p:nvPicPr>
          <p:cNvPr id="1026" name="Picture 2" descr="G:\test_field_tracking_130000V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4206"/>
            <a:ext cx="7992887" cy="55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92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96" y="6156012"/>
            <a:ext cx="912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If the electric field is weak - or short range - the earth magnetic field will dominate</a:t>
            </a:r>
          </a:p>
        </p:txBody>
      </p:sp>
      <p:pic>
        <p:nvPicPr>
          <p:cNvPr id="2050" name="Picture 2" descr="G:\test_field_tracking_13000V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92088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7286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3"/>
            <a:ext cx="9144000" cy="590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340" y="6021288"/>
            <a:ext cx="915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LLL-EEDL physics of RREA - the 4 components of ionization &amp; bremsstrahlung.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For every Bremsstrahlung event there are more than 10000 ionization events ! </a:t>
            </a:r>
            <a:endParaRPr lang="en-GB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122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5904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339" y="6165304"/>
            <a:ext cx="915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LLL-EEDL physics of RREA – energy loss from ionization, excitation and </a:t>
            </a:r>
            <a:r>
              <a:rPr lang="en-US" dirty="0" err="1" smtClean="0"/>
              <a:t>bremsstrahung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130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6197242"/>
            <a:ext cx="9144000" cy="70788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The trailing “ionization haze” of ~20 </a:t>
            </a:r>
            <a:r>
              <a:rPr lang="en-US" sz="2000" dirty="0" err="1" smtClean="0"/>
              <a:t>eV</a:t>
            </a:r>
            <a:r>
              <a:rPr lang="en-US" sz="2000" dirty="0" smtClean="0"/>
              <a:t> electrons emitted perpendicular to track.</a:t>
            </a:r>
          </a:p>
          <a:p>
            <a:pPr algn="ctr"/>
            <a:r>
              <a:rPr lang="en-US" sz="2000" dirty="0" smtClean="0"/>
              <a:t>What are the dynamics of radio, excitation and re-attachment photon emission?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1252330" y="4899991"/>
            <a:ext cx="2425148" cy="742313"/>
          </a:xfrm>
          <a:custGeom>
            <a:avLst/>
            <a:gdLst>
              <a:gd name="connsiteX0" fmla="*/ 0 w 2425148"/>
              <a:gd name="connsiteY0" fmla="*/ 735496 h 742313"/>
              <a:gd name="connsiteX1" fmla="*/ 1321905 w 2425148"/>
              <a:gd name="connsiteY1" fmla="*/ 636105 h 742313"/>
              <a:gd name="connsiteX2" fmla="*/ 2425148 w 2425148"/>
              <a:gd name="connsiteY2" fmla="*/ 0 h 74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5148" h="742313">
                <a:moveTo>
                  <a:pt x="0" y="735496"/>
                </a:moveTo>
                <a:cubicBezTo>
                  <a:pt x="458857" y="747092"/>
                  <a:pt x="917714" y="758688"/>
                  <a:pt x="1321905" y="636105"/>
                </a:cubicBezTo>
                <a:cubicBezTo>
                  <a:pt x="1726096" y="513522"/>
                  <a:pt x="2075622" y="256761"/>
                  <a:pt x="2425148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707904" y="3200400"/>
            <a:ext cx="2027582" cy="1689652"/>
          </a:xfrm>
          <a:custGeom>
            <a:avLst/>
            <a:gdLst>
              <a:gd name="connsiteX0" fmla="*/ 0 w 2027582"/>
              <a:gd name="connsiteY0" fmla="*/ 1689652 h 1689652"/>
              <a:gd name="connsiteX1" fmla="*/ 844826 w 2027582"/>
              <a:gd name="connsiteY1" fmla="*/ 1550504 h 1689652"/>
              <a:gd name="connsiteX2" fmla="*/ 1520687 w 2027582"/>
              <a:gd name="connsiteY2" fmla="*/ 1013791 h 1689652"/>
              <a:gd name="connsiteX3" fmla="*/ 2027582 w 2027582"/>
              <a:gd name="connsiteY3" fmla="*/ 0 h 168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7582" h="1689652">
                <a:moveTo>
                  <a:pt x="0" y="1689652"/>
                </a:moveTo>
                <a:cubicBezTo>
                  <a:pt x="295689" y="1676399"/>
                  <a:pt x="591378" y="1663147"/>
                  <a:pt x="844826" y="1550504"/>
                </a:cubicBezTo>
                <a:cubicBezTo>
                  <a:pt x="1098274" y="1437861"/>
                  <a:pt x="1323561" y="1272208"/>
                  <a:pt x="1520687" y="1013791"/>
                </a:cubicBezTo>
                <a:cubicBezTo>
                  <a:pt x="1717813" y="755374"/>
                  <a:pt x="1872697" y="377687"/>
                  <a:pt x="2027582" y="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915816" y="2583160"/>
            <a:ext cx="745435" cy="2286000"/>
          </a:xfrm>
          <a:custGeom>
            <a:avLst/>
            <a:gdLst>
              <a:gd name="connsiteX0" fmla="*/ 745435 w 745435"/>
              <a:gd name="connsiteY0" fmla="*/ 2286000 h 2286000"/>
              <a:gd name="connsiteX1" fmla="*/ 318052 w 745435"/>
              <a:gd name="connsiteY1" fmla="*/ 1649896 h 2286000"/>
              <a:gd name="connsiteX2" fmla="*/ 0 w 745435"/>
              <a:gd name="connsiteY2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5435" h="2286000">
                <a:moveTo>
                  <a:pt x="745435" y="2286000"/>
                </a:moveTo>
                <a:cubicBezTo>
                  <a:pt x="593863" y="2158448"/>
                  <a:pt x="442291" y="2030896"/>
                  <a:pt x="318052" y="1649896"/>
                </a:cubicBezTo>
                <a:cubicBezTo>
                  <a:pt x="193813" y="1268896"/>
                  <a:pt x="96906" y="634448"/>
                  <a:pt x="0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5744817" y="894522"/>
            <a:ext cx="2176670" cy="2276061"/>
          </a:xfrm>
          <a:custGeom>
            <a:avLst/>
            <a:gdLst>
              <a:gd name="connsiteX0" fmla="*/ 0 w 2176670"/>
              <a:gd name="connsiteY0" fmla="*/ 2276061 h 2276061"/>
              <a:gd name="connsiteX1" fmla="*/ 844826 w 2176670"/>
              <a:gd name="connsiteY1" fmla="*/ 2156791 h 2276061"/>
              <a:gd name="connsiteX2" fmla="*/ 1480931 w 2176670"/>
              <a:gd name="connsiteY2" fmla="*/ 1590261 h 2276061"/>
              <a:gd name="connsiteX3" fmla="*/ 2176670 w 2176670"/>
              <a:gd name="connsiteY3" fmla="*/ 0 h 227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670" h="2276061">
                <a:moveTo>
                  <a:pt x="0" y="2276061"/>
                </a:moveTo>
                <a:cubicBezTo>
                  <a:pt x="299002" y="2273576"/>
                  <a:pt x="598004" y="2271091"/>
                  <a:pt x="844826" y="2156791"/>
                </a:cubicBezTo>
                <a:cubicBezTo>
                  <a:pt x="1091648" y="2042491"/>
                  <a:pt x="1258957" y="1949726"/>
                  <a:pt x="1480931" y="1590261"/>
                </a:cubicBezTo>
                <a:cubicBezTo>
                  <a:pt x="1702905" y="1230796"/>
                  <a:pt x="1939787" y="615398"/>
                  <a:pt x="2176670" y="0"/>
                </a:cubicBezTo>
              </a:path>
            </a:pathLst>
          </a:cu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5735486" y="894522"/>
            <a:ext cx="1097666" cy="22760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Freeform 18"/>
          <p:cNvSpPr/>
          <p:nvPr/>
        </p:nvSpPr>
        <p:spPr bwMode="auto">
          <a:xfrm>
            <a:off x="2488456" y="218661"/>
            <a:ext cx="413770" cy="2355574"/>
          </a:xfrm>
          <a:custGeom>
            <a:avLst/>
            <a:gdLst>
              <a:gd name="connsiteX0" fmla="*/ 413770 w 413770"/>
              <a:gd name="connsiteY0" fmla="*/ 2355574 h 2355574"/>
              <a:gd name="connsiteX1" fmla="*/ 55961 w 413770"/>
              <a:gd name="connsiteY1" fmla="*/ 1292087 h 2355574"/>
              <a:gd name="connsiteX2" fmla="*/ 6266 w 413770"/>
              <a:gd name="connsiteY2" fmla="*/ 0 h 235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770" h="2355574">
                <a:moveTo>
                  <a:pt x="413770" y="2355574"/>
                </a:moveTo>
                <a:cubicBezTo>
                  <a:pt x="268824" y="2020128"/>
                  <a:pt x="123878" y="1684683"/>
                  <a:pt x="55961" y="1292087"/>
                </a:cubicBezTo>
                <a:cubicBezTo>
                  <a:pt x="-11956" y="899491"/>
                  <a:pt x="-2845" y="449745"/>
                  <a:pt x="6266" y="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2919264" y="116632"/>
            <a:ext cx="788640" cy="246652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174457" y="5733256"/>
            <a:ext cx="2749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Free electron in electric field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193" y="3356992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Hard Moller ionized electron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9832" y="2154342"/>
            <a:ext cx="3139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Bremsstrahlung emitted photons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1998" y="3162454"/>
            <a:ext cx="3310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>
                <a:solidFill>
                  <a:schemeClr val="tx1"/>
                </a:solidFill>
              </a:rPr>
              <a:t>Bremsstrahlung scattered electron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92252" y="4293096"/>
            <a:ext cx="2432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Moller scattered electron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H="1" flipV="1">
            <a:off x="6308290" y="29817"/>
            <a:ext cx="524862" cy="87890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Freeform 32"/>
          <p:cNvSpPr/>
          <p:nvPr/>
        </p:nvSpPr>
        <p:spPr bwMode="auto">
          <a:xfrm>
            <a:off x="6838122" y="29817"/>
            <a:ext cx="636104" cy="864705"/>
          </a:xfrm>
          <a:custGeom>
            <a:avLst/>
            <a:gdLst>
              <a:gd name="connsiteX0" fmla="*/ 0 w 636104"/>
              <a:gd name="connsiteY0" fmla="*/ 864705 h 864705"/>
              <a:gd name="connsiteX1" fmla="*/ 347869 w 636104"/>
              <a:gd name="connsiteY1" fmla="*/ 536713 h 864705"/>
              <a:gd name="connsiteX2" fmla="*/ 636104 w 636104"/>
              <a:gd name="connsiteY2" fmla="*/ 0 h 86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6104" h="864705">
                <a:moveTo>
                  <a:pt x="0" y="864705"/>
                </a:moveTo>
                <a:cubicBezTo>
                  <a:pt x="120926" y="772767"/>
                  <a:pt x="241852" y="680830"/>
                  <a:pt x="347869" y="536713"/>
                </a:cubicBezTo>
                <a:cubicBezTo>
                  <a:pt x="453886" y="392596"/>
                  <a:pt x="544995" y="196298"/>
                  <a:pt x="636104" y="0"/>
                </a:cubicBezTo>
              </a:path>
            </a:pathLst>
          </a:cu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04805" y="260648"/>
            <a:ext cx="1839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Compton electron</a:t>
            </a:r>
            <a:endParaRPr lang="en-GB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860032" y="260648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Compton photon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837727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148638" cy="792088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Final thoughts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91" y="1052736"/>
            <a:ext cx="91215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/>
              <a:t>TGFs are </a:t>
            </a:r>
            <a:r>
              <a:rPr lang="en-GB" sz="1600" dirty="0" smtClean="0"/>
              <a:t>better </a:t>
            </a:r>
            <a:r>
              <a:rPr lang="en-GB" sz="1600" dirty="0"/>
              <a:t>thought of as </a:t>
            </a:r>
            <a:r>
              <a:rPr lang="en-GB" sz="1600" dirty="0" smtClean="0"/>
              <a:t>a side effect of Terrestrial Ionization </a:t>
            </a:r>
            <a:r>
              <a:rPr lang="en-GB" sz="1600" dirty="0"/>
              <a:t>Flashes – </a:t>
            </a:r>
            <a:r>
              <a:rPr lang="en-GB" sz="1600" dirty="0" smtClean="0"/>
              <a:t>TIFs or GRIFs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endParaRPr lang="en-GB" sz="1600" dirty="0"/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 smtClean="0"/>
              <a:t>We are developing a new software package for electron acceleration scattering in EM fields </a:t>
            </a:r>
          </a:p>
          <a:p>
            <a:pPr>
              <a:buClr>
                <a:srgbClr val="FFFF00"/>
              </a:buClr>
            </a:pPr>
            <a:endParaRPr lang="en-GB" sz="1600" dirty="0"/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 smtClean="0"/>
              <a:t>Research should concentrate on Ionization and Gamma production in clouds – not just TGFs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endParaRPr lang="en-GB" sz="1600" dirty="0"/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 smtClean="0"/>
              <a:t>We need to estimate the optical and radio signal of the vast electron ionization trails left behind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endParaRPr lang="en-GB" sz="1600" dirty="0"/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 smtClean="0"/>
              <a:t>Is the TIF optical signal detectable from a balloon or aircraft at 15-20 km altitude?</a:t>
            </a:r>
          </a:p>
          <a:p>
            <a:pPr>
              <a:buClr>
                <a:srgbClr val="FFFF00"/>
              </a:buClr>
            </a:pPr>
            <a:endParaRPr lang="en-GB" sz="1600" dirty="0" smtClean="0"/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 smtClean="0"/>
              <a:t>We need a database of Cosmic Ray shower particle flux vectors for TGF feasibility simulations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endParaRPr lang="en-GB" sz="1600" dirty="0"/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 smtClean="0"/>
              <a:t>Which is the best software to use - CORSIKA, AIRES,….. – or is a database already available ?</a:t>
            </a:r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endParaRPr lang="en-GB" sz="1600" dirty="0"/>
          </a:p>
          <a:p>
            <a:pPr marL="285750" indent="-285750">
              <a:buClr>
                <a:srgbClr val="FFFF00"/>
              </a:buClr>
              <a:buFont typeface="Wingdings" pitchFamily="2" charset="2"/>
              <a:buChar char="v"/>
            </a:pPr>
            <a:r>
              <a:rPr lang="en-GB" sz="1600" dirty="0" smtClean="0"/>
              <a:t>Seven orbiting m² CSI scintillators in 100 km hexagonal pattern for  TGF location and beaming 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712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48977" y="5805264"/>
            <a:ext cx="8987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MXGS and MMIA instruments looking down ISS nadir to earth </a:t>
            </a:r>
            <a:endParaRPr lang="en-GB" sz="2400" dirty="0"/>
          </a:p>
        </p:txBody>
      </p:sp>
      <p:pic>
        <p:nvPicPr>
          <p:cNvPr id="4098" name="Picture 2" descr="C:\Users\PHCONN~1\AppData\Local\Temp\ASIM_on_Columbus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"/>
            <a:ext cx="9144000" cy="52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560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428381"/>
            <a:ext cx="91568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CCD with 5 nm line width for 337 or 777 nm photons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12 frames/sec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400 m resolution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AutoShape 2" descr="https://sogo.uv.es/SOGo/so/paulcon/Mail/0/folderINBOX/51272/2/ASIM-render_30052013_2.jpg"/>
          <p:cNvSpPr>
            <a:spLocks noChangeAspect="1" noChangeArrowheads="1"/>
          </p:cNvSpPr>
          <p:nvPr/>
        </p:nvSpPr>
        <p:spPr bwMode="auto">
          <a:xfrm>
            <a:off x="155575" y="-2903538"/>
            <a:ext cx="111823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6" y="188640"/>
            <a:ext cx="9143999" cy="52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44624"/>
            <a:ext cx="449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tx1"/>
                </a:solidFill>
              </a:rPr>
              <a:t>MMIA optical camera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085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0" y="5469031"/>
            <a:ext cx="91568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Two for 337, 777 nm lines to trigger Sprite associated lightning  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One with broadband width of 180-280 nm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Sampling rate of 100 kHz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AutoShape 2" descr="https://sogo.uv.es/SOGo/so/paulcon/Mail/0/folderINBOX/51272/2/ASIM-render_30052013_2.jpg"/>
          <p:cNvSpPr>
            <a:spLocks noChangeAspect="1" noChangeArrowheads="1"/>
          </p:cNvSpPr>
          <p:nvPr/>
        </p:nvSpPr>
        <p:spPr bwMode="auto">
          <a:xfrm>
            <a:off x="155575" y="-2903538"/>
            <a:ext cx="11182350" cy="604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175"/>
            <a:ext cx="9143999" cy="517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46365"/>
            <a:ext cx="382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tx1"/>
                </a:solidFill>
              </a:rPr>
              <a:t>MMIA photometer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9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322729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120" y="908720"/>
            <a:ext cx="3083368" cy="275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02" y="44624"/>
            <a:ext cx="2237818" cy="18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27" y="3429000"/>
            <a:ext cx="2241393" cy="3419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8144" y="5013176"/>
            <a:ext cx="3206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TLE phenomena observed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10268" y="53938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Red Sprites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14420" y="306896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Blue Jets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164716" y="1844824"/>
            <a:ext cx="9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0793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4581</TotalTime>
  <Words>1708</Words>
  <Application>Microsoft Office PowerPoint</Application>
  <PresentationFormat>On-screen Show (4:3)</PresentationFormat>
  <Paragraphs>309</Paragraphs>
  <Slides>59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origin of a TGF that the   MXGS imager-spectrometer  actually observes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a TGF actually look like ?  First order simulations of  TGF photon expansion  to orbital altitudes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the MXGS imager-spectrometer  observe this kind of TGF photon expansion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happening at TGF origin ?  Electron acceleration   Electron orbital excitation and ionization   Electron bremsstrahlung scattering  New simulation software package required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thoughts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image or table to be shown</dc:title>
  <dc:creator>Connell</dc:creator>
  <cp:lastModifiedBy>phconnell</cp:lastModifiedBy>
  <cp:revision>246</cp:revision>
  <cp:lastPrinted>1601-01-01T00:00:00Z</cp:lastPrinted>
  <dcterms:created xsi:type="dcterms:W3CDTF">2005-09-11T17:03:15Z</dcterms:created>
  <dcterms:modified xsi:type="dcterms:W3CDTF">2013-10-05T00:21:06Z</dcterms:modified>
</cp:coreProperties>
</file>