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 userDrawn="1"/>
        </p:nvSpPr>
        <p:spPr bwMode="auto">
          <a:xfrm>
            <a:off x="609600" y="1219200"/>
            <a:ext cx="7924800" cy="762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A035D98-C479-4468-994A-CD37CABB44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7E58B-B32E-44C9-A4CF-1081623907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85608-C3AC-40EC-BBAD-6642DB6FC0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3385-274F-4F05-A577-ED1DD915F4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66D58-2BCD-4D5A-A334-BD3321036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2984A-5C31-4A42-82BC-236D075E0A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D6BB2-44AB-48F1-9427-F0A5634120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504D1-10B2-402A-942D-63B570ADE1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27E0-CEC1-420C-81F0-AE68EF054F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B4B-6931-4E57-9712-B4AE546F13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18368-B53D-4687-928E-6CADD029C4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E4CE2-C8B1-4452-B747-AC8D92CD5A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308725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accent1"/>
                </a:solidFill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21336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fld id="{D0D2D1EC-6AF0-4018-8420-08E7D5993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8326438" y="76200"/>
            <a:ext cx="74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b="1" i="1">
                <a:solidFill>
                  <a:schemeClr val="accent1"/>
                </a:solidFill>
                <a:latin typeface="Arial" pitchFamily="34" charset="0"/>
                <a:ea typeface="宋体" pitchFamily="2" charset="-122"/>
              </a:rPr>
              <a:t>IHEP</a:t>
            </a:r>
          </a:p>
        </p:txBody>
      </p:sp>
      <p:pic>
        <p:nvPicPr>
          <p:cNvPr id="2057" name="Picture 9" descr="ihep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76200"/>
            <a:ext cx="61118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468313" y="1052513"/>
            <a:ext cx="820896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u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u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ongmy@ihep.ac.c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2296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+mn-lt"/>
              </a:rPr>
              <a:t>Space available for CGEM installation</a:t>
            </a:r>
            <a:endParaRPr lang="en-US" altLang="zh-CN" dirty="0" smtClean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057400"/>
          </a:xfrm>
        </p:spPr>
        <p:txBody>
          <a:bodyPr/>
          <a:lstStyle/>
          <a:p>
            <a:pPr algn="ctr"/>
            <a:r>
              <a:rPr lang="en-US" altLang="zh-CN" dirty="0" smtClean="0"/>
              <a:t>Mingyi Dong</a:t>
            </a:r>
          </a:p>
          <a:p>
            <a:pPr algn="ctr"/>
            <a:r>
              <a:rPr lang="en-US" altLang="zh-CN" sz="2400" dirty="0" smtClean="0">
                <a:hlinkClick r:id="rId2"/>
              </a:rPr>
              <a:t>dongmy@ihep.ac.cn</a:t>
            </a:r>
            <a:endParaRPr lang="en-US" altLang="zh-CN" sz="2400" dirty="0" smtClean="0"/>
          </a:p>
          <a:p>
            <a:pPr algn="ctr"/>
            <a:r>
              <a:rPr lang="en-US" altLang="zh-CN" sz="2400" dirty="0" smtClean="0"/>
              <a:t>2013.04.17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Space available in z direction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4800600"/>
            <a:ext cx="8686800" cy="15716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gap is about </a:t>
            </a:r>
            <a:r>
              <a:rPr lang="en-US" altLang="zh-CN" sz="2000" dirty="0" smtClean="0"/>
              <a:t>80</a:t>
            </a:r>
            <a:r>
              <a:rPr lang="en-US" sz="2000" dirty="0" smtClean="0"/>
              <a:t>mm~</a:t>
            </a:r>
            <a:r>
              <a:rPr lang="en-US" altLang="zh-CN" sz="2000" dirty="0" smtClean="0"/>
              <a:t>100</a:t>
            </a:r>
            <a:r>
              <a:rPr lang="en-US" sz="2000" dirty="0" smtClean="0"/>
              <a:t>mm between the end plate of MDC inner chamber and the mechanical support of beam pipe</a:t>
            </a:r>
          </a:p>
          <a:p>
            <a:r>
              <a:rPr lang="en-US" altLang="zh-CN" sz="2000" dirty="0" smtClean="0"/>
              <a:t>105</a:t>
            </a:r>
            <a:r>
              <a:rPr lang="en-US" sz="2000" dirty="0" smtClean="0"/>
              <a:t>mm~</a:t>
            </a:r>
            <a:r>
              <a:rPr lang="en-US" altLang="zh-CN" sz="2000" dirty="0" smtClean="0"/>
              <a:t>235</a:t>
            </a:r>
            <a:r>
              <a:rPr lang="en-US" sz="2000" dirty="0" smtClean="0"/>
              <a:t>mm in z direction is available for 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support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structure, </a:t>
            </a:r>
            <a:r>
              <a:rPr lang="en-US" sz="2000" dirty="0" smtClean="0"/>
              <a:t>readout electronics, cables of CGEM on each side</a:t>
            </a:r>
            <a:endParaRPr lang="zh-CN" altLang="en-US" sz="2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57158" y="990600"/>
          <a:ext cx="8572560" cy="4106432"/>
        </p:xfrm>
        <a:graphic>
          <a:graphicData uri="http://schemas.openxmlformats.org/presentationml/2006/ole">
            <p:oleObj spid="_x0000_s30722" name="AutoCAD Drawing" r:id="rId3" imgW="13020840" imgH="6238800" progId="AutoCAD.Drawing.16">
              <p:embed/>
            </p:oleObj>
          </a:graphicData>
        </a:graphic>
      </p:graphicFrame>
      <p:cxnSp>
        <p:nvCxnSpPr>
          <p:cNvPr id="6" name="直接箭头连接符 5"/>
          <p:cNvCxnSpPr/>
          <p:nvPr/>
        </p:nvCxnSpPr>
        <p:spPr>
          <a:xfrm flipV="1">
            <a:off x="3962400" y="17526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rot="5400000" flipH="1" flipV="1">
            <a:off x="4191000" y="19812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rot="16200000" flipV="1">
            <a:off x="4533900" y="21717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862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layers CGEM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714488"/>
            <a:ext cx="8543956" cy="250033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Space available for CGEM in r direction is about 63mm~183.5mm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If  the length of CGEM  matches  the MDC effective solid angle (cos</a:t>
            </a:r>
            <a:r>
              <a:rPr lang="el-GR" altLang="zh-CN" dirty="0" smtClean="0"/>
              <a:t>θ</a:t>
            </a:r>
            <a:r>
              <a:rPr lang="zh-CN" altLang="en-US" dirty="0" smtClean="0"/>
              <a:t> </a:t>
            </a:r>
            <a:r>
              <a:rPr lang="en-US" altLang="zh-CN" dirty="0" smtClean="0"/>
              <a:t>= 0.93), space available for CGEM in z direction is about 105</a:t>
            </a:r>
            <a:r>
              <a:rPr lang="en-US" dirty="0" smtClean="0"/>
              <a:t>mm~</a:t>
            </a:r>
            <a:r>
              <a:rPr lang="en-US" altLang="zh-CN" dirty="0" smtClean="0"/>
              <a:t>235</a:t>
            </a:r>
            <a:r>
              <a:rPr lang="en-US" dirty="0" smtClean="0"/>
              <a:t>mm</a:t>
            </a:r>
            <a:r>
              <a:rPr lang="en-US" altLang="zh-CN" dirty="0" smtClean="0"/>
              <a:t> </a:t>
            </a:r>
            <a:r>
              <a:rPr lang="en-US" dirty="0" smtClean="0"/>
              <a:t>on each side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8768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!</a:t>
            </a:r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BESIII MDC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The mechanical structure of inner MDC and space available for CGEM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3786214" cy="299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73"/>
          <p:cNvSpPr txBox="1">
            <a:spLocks noChangeArrowheads="1"/>
          </p:cNvSpPr>
          <p:nvPr/>
        </p:nvSpPr>
        <p:spPr bwMode="auto">
          <a:xfrm>
            <a:off x="228600" y="3962400"/>
            <a:ext cx="787244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zh-CN" dirty="0"/>
              <a:t>  Consist of an inner chamber and an outer chamber</a:t>
            </a:r>
          </a:p>
          <a:p>
            <a:pPr>
              <a:buFontTx/>
              <a:buChar char="•"/>
            </a:pPr>
            <a:r>
              <a:rPr lang="en-US" altLang="zh-CN" dirty="0"/>
              <a:t>  Radial extent : from 59 to 810 mm,</a:t>
            </a:r>
          </a:p>
          <a:p>
            <a:r>
              <a:rPr lang="en-US" altLang="zh-CN" dirty="0"/>
              <a:t>  </a:t>
            </a:r>
            <a:r>
              <a:rPr lang="en-US" altLang="zh-CN" dirty="0" smtClean="0"/>
              <a:t>  </a:t>
            </a:r>
            <a:r>
              <a:rPr lang="en-US" altLang="zh-CN" dirty="0"/>
              <a:t>length : inner 774mm, outer 2582 mm,</a:t>
            </a:r>
            <a:endParaRPr lang="en-GB" altLang="zh-CN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/>
              <a:t>solid angle coverage </a:t>
            </a:r>
            <a:r>
              <a:rPr lang="en-US" altLang="zh-CN" dirty="0" smtClean="0"/>
              <a:t>: 93</a:t>
            </a:r>
            <a:r>
              <a:rPr lang="en-US" altLang="zh-CN" dirty="0"/>
              <a:t>%×4π</a:t>
            </a:r>
          </a:p>
          <a:p>
            <a:pPr>
              <a:buFontTx/>
              <a:buChar char="•"/>
            </a:pPr>
            <a:r>
              <a:rPr lang="en-US" altLang="zh-CN" dirty="0"/>
              <a:t>  Inner cylinder : 1</a:t>
            </a:r>
            <a:r>
              <a:rPr lang="en-GB" altLang="zh-CN" dirty="0"/>
              <a:t>.2</a:t>
            </a:r>
            <a:r>
              <a:rPr lang="en-US" altLang="zh-CN" dirty="0"/>
              <a:t> mm carbon fiber, </a:t>
            </a:r>
          </a:p>
          <a:p>
            <a:r>
              <a:rPr lang="en-US" altLang="zh-CN" dirty="0"/>
              <a:t>  </a:t>
            </a:r>
            <a:r>
              <a:rPr lang="en-US" altLang="zh-CN" dirty="0" smtClean="0"/>
              <a:t>  </a:t>
            </a:r>
            <a:r>
              <a:rPr lang="en-US" altLang="zh-CN" dirty="0"/>
              <a:t>outer cylinder : 11.5 mm CF with 8 windows, </a:t>
            </a:r>
          </a:p>
          <a:p>
            <a:r>
              <a:rPr lang="en-US" altLang="zh-CN" dirty="0"/>
              <a:t>  </a:t>
            </a:r>
            <a:r>
              <a:rPr lang="en-US" altLang="zh-CN" dirty="0" smtClean="0"/>
              <a:t>  </a:t>
            </a:r>
            <a:r>
              <a:rPr lang="en-US" altLang="zh-CN" dirty="0"/>
              <a:t>end plate : 18 mm thick Al ( 6 steps &amp; inner chamber: 25 </a:t>
            </a:r>
            <a:r>
              <a:rPr lang="en-US" altLang="zh-CN" dirty="0" smtClean="0"/>
              <a:t>mm </a:t>
            </a:r>
            <a:r>
              <a:rPr lang="en-US" altLang="zh-CN" dirty="0"/>
              <a:t>thick Al) 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t-IT" sz="4200" dirty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BESIII </a:t>
            </a:r>
            <a:r>
              <a:rPr lang="it-IT" altLang="zh-CN" sz="4200" dirty="0" smtClean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MDC</a:t>
            </a:r>
            <a:endParaRPr lang="en-US" altLang="zh-CN" sz="4200" dirty="0">
              <a:solidFill>
                <a:schemeClr val="tx2"/>
              </a:solidFill>
              <a:latin typeface="Garamond" pitchFamily="18" charset="0"/>
              <a:cs typeface="Arial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 l="8690" r="8690"/>
          <a:stretch>
            <a:fillRect/>
          </a:stretch>
        </p:blipFill>
        <p:spPr bwMode="auto">
          <a:xfrm>
            <a:off x="6042534" y="1214422"/>
            <a:ext cx="2949066" cy="24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19800" y="3905071"/>
            <a:ext cx="3071802" cy="1200329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zh-CN" dirty="0"/>
              <a:t>  Cell size</a:t>
            </a:r>
          </a:p>
          <a:p>
            <a:r>
              <a:rPr lang="en-US" altLang="zh-CN" dirty="0"/>
              <a:t>    inner</a:t>
            </a:r>
            <a:r>
              <a:rPr lang="en-GB" altLang="zh-CN" dirty="0"/>
              <a:t> chamber </a:t>
            </a:r>
            <a:r>
              <a:rPr lang="en-US" altLang="zh-CN" dirty="0"/>
              <a:t>: </a:t>
            </a:r>
            <a:r>
              <a:rPr lang="en-US" altLang="zh-CN" dirty="0" smtClean="0"/>
              <a:t>12mm</a:t>
            </a:r>
            <a:r>
              <a:rPr lang="en-US" altLang="zh-CN" baseline="30000" dirty="0" smtClean="0"/>
              <a:t>2</a:t>
            </a:r>
            <a:endParaRPr lang="en-US" altLang="zh-CN" dirty="0"/>
          </a:p>
          <a:p>
            <a:r>
              <a:rPr lang="en-US" altLang="zh-CN" dirty="0"/>
              <a:t>    outer</a:t>
            </a:r>
            <a:r>
              <a:rPr lang="en-GB" altLang="zh-CN" dirty="0"/>
              <a:t> chamber </a:t>
            </a:r>
            <a:r>
              <a:rPr lang="en-US" altLang="zh-CN" dirty="0"/>
              <a:t>: </a:t>
            </a:r>
            <a:r>
              <a:rPr lang="en-US" altLang="zh-CN" dirty="0" smtClean="0"/>
              <a:t>16.2mm</a:t>
            </a:r>
            <a:r>
              <a:rPr lang="en-US" altLang="zh-CN" baseline="30000" dirty="0" smtClean="0">
                <a:cs typeface="Times New Roman" pitchFamily="18" charset="0"/>
              </a:rPr>
              <a:t>2</a:t>
            </a:r>
            <a:endParaRPr lang="en-US" altLang="zh-CN" dirty="0">
              <a:cs typeface="Times New Roman" pitchFamily="18" charset="0"/>
            </a:endParaRPr>
          </a:p>
          <a:p>
            <a:endParaRPr lang="en-US" altLang="zh-CN" dirty="0"/>
          </a:p>
        </p:txBody>
      </p:sp>
      <p:pic>
        <p:nvPicPr>
          <p:cNvPr id="9" name="Picture 2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6000" y="3352800"/>
            <a:ext cx="2865600" cy="463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MDC Cell arrangement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5105400"/>
            <a:ext cx="8229600" cy="104298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 6796 cells in 43 circular layers</a:t>
            </a:r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 19 axial layers, 24 stereo layers</a:t>
            </a:r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 8 stereo wire layers in inner drift chamber  </a:t>
            </a:r>
            <a:endParaRPr lang="zh-CN" altLang="en-US" dirty="0"/>
          </a:p>
        </p:txBody>
      </p:sp>
      <p:graphicFrame>
        <p:nvGraphicFramePr>
          <p:cNvPr id="4" name="Group 262"/>
          <p:cNvGraphicFramePr>
            <a:graphicFrameLocks/>
          </p:cNvGraphicFramePr>
          <p:nvPr/>
        </p:nvGraphicFramePr>
        <p:xfrm>
          <a:off x="1071538" y="1371600"/>
          <a:ext cx="6786610" cy="3352800"/>
        </p:xfrm>
        <a:graphic>
          <a:graphicData uri="http://schemas.openxmlformats.org/drawingml/2006/table">
            <a:tbl>
              <a:tblPr/>
              <a:tblGrid>
                <a:gridCol w="1083576"/>
                <a:gridCol w="2509335"/>
                <a:gridCol w="1197637"/>
                <a:gridCol w="1996062"/>
              </a:tblGrid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Number of cells per 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solid angle(degree)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40/44/48/56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stereo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2.9 ~ 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5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64/72/80/80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stereo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3.4 ~ 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 </a:t>
                      </a: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76/88/100/112/128/140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axial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21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stereo(-)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2.4 ~ 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stereo(+)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2.7 ~ 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29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stereo(-)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3.0 ~ 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33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stereo(+)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3.3 ~ 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37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axial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41 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－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axial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638175"/>
          </a:xfrm>
          <a:noFill/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4000" dirty="0" smtClean="0"/>
              <a:t>Current BESIII inner drift chamber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00562" y="4257676"/>
            <a:ext cx="4429156" cy="195740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chemeClr val="accent2"/>
                </a:solidFill>
                <a:cs typeface="Arial" charset="0"/>
              </a:rPr>
              <a:t>Dimension of inner MDC:</a:t>
            </a:r>
          </a:p>
          <a:p>
            <a:pPr lvl="1"/>
            <a:r>
              <a:rPr lang="it-IT" sz="2000" dirty="0" smtClean="0">
                <a:solidFill>
                  <a:schemeClr val="accent2"/>
                </a:solidFill>
                <a:cs typeface="Arial" charset="0"/>
              </a:rPr>
              <a:t>Rmin</a:t>
            </a:r>
            <a:r>
              <a:rPr lang="it-IT" altLang="zh-CN" sz="2000" dirty="0" smtClean="0">
                <a:solidFill>
                  <a:schemeClr val="accent2"/>
                </a:solidFill>
                <a:cs typeface="Arial" charset="0"/>
              </a:rPr>
              <a:t>:</a:t>
            </a:r>
            <a:r>
              <a:rPr lang="it-IT" sz="2000" dirty="0" smtClean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it-IT" altLang="zh-CN" sz="2000" dirty="0" smtClean="0">
                <a:solidFill>
                  <a:schemeClr val="accent2"/>
                </a:solidFill>
                <a:cs typeface="Arial" charset="0"/>
              </a:rPr>
              <a:t>6</a:t>
            </a:r>
            <a:r>
              <a:rPr lang="it-IT" sz="2000" dirty="0" smtClean="0">
                <a:solidFill>
                  <a:schemeClr val="accent2"/>
                </a:solidFill>
                <a:cs typeface="Arial" charset="0"/>
              </a:rPr>
              <a:t>3mm;  </a:t>
            </a:r>
          </a:p>
          <a:p>
            <a:pPr lvl="1"/>
            <a:r>
              <a:rPr lang="it-IT" altLang="zh-CN" sz="2000" dirty="0" smtClean="0">
                <a:solidFill>
                  <a:schemeClr val="accent2"/>
                </a:solidFill>
                <a:cs typeface="Arial" charset="0"/>
              </a:rPr>
              <a:t>Rmax: 183.5mm</a:t>
            </a:r>
            <a:r>
              <a:rPr lang="it-IT" sz="2000" dirty="0" smtClean="0">
                <a:solidFill>
                  <a:schemeClr val="accent2"/>
                </a:solidFill>
                <a:cs typeface="Arial" charset="0"/>
              </a:rPr>
              <a:t>;   </a:t>
            </a:r>
          </a:p>
          <a:p>
            <a:pPr lvl="1"/>
            <a:r>
              <a:rPr lang="it-IT" altLang="zh-CN" sz="2000" dirty="0" smtClean="0">
                <a:solidFill>
                  <a:schemeClr val="accent2"/>
                </a:solidFill>
                <a:cs typeface="Arial" charset="0"/>
              </a:rPr>
              <a:t>Lmin: 754mm</a:t>
            </a:r>
          </a:p>
          <a:p>
            <a:pPr lvl="1"/>
            <a:r>
              <a:rPr lang="it-IT" altLang="zh-CN" sz="2000" dirty="0" smtClean="0">
                <a:solidFill>
                  <a:schemeClr val="accent2"/>
                </a:solidFill>
                <a:cs typeface="Arial" charset="0"/>
              </a:rPr>
              <a:t>Lmax:1046mm</a:t>
            </a:r>
            <a:endParaRPr lang="it-IT" altLang="zh-CN" sz="2000" dirty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11268" name="Picture 5" descr="2 pic"/>
          <p:cNvPicPr>
            <a:picLocks noChangeAspect="1" noChangeArrowheads="1"/>
          </p:cNvPicPr>
          <p:nvPr/>
        </p:nvPicPr>
        <p:blipFill>
          <a:blip r:embed="rId2"/>
          <a:srcRect l="28522" r="29509" b="4637"/>
          <a:stretch>
            <a:fillRect/>
          </a:stretch>
        </p:blipFill>
        <p:spPr bwMode="auto">
          <a:xfrm>
            <a:off x="0" y="1295400"/>
            <a:ext cx="390048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8" descr="inner chamber"/>
          <p:cNvPicPr>
            <a:picLocks noChangeAspect="1" noChangeArrowheads="1"/>
          </p:cNvPicPr>
          <p:nvPr/>
        </p:nvPicPr>
        <p:blipFill>
          <a:blip r:embed="rId3"/>
          <a:srcRect l="2431" t="9274" r="5104" b="16231"/>
          <a:stretch>
            <a:fillRect/>
          </a:stretch>
        </p:blipFill>
        <p:spPr bwMode="auto">
          <a:xfrm>
            <a:off x="3962400" y="1447800"/>
            <a:ext cx="510540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19"/>
          <p:cNvSpPr>
            <a:spLocks noChangeShapeType="1"/>
          </p:cNvSpPr>
          <p:nvPr/>
        </p:nvSpPr>
        <p:spPr bwMode="auto">
          <a:xfrm>
            <a:off x="5257800" y="2667000"/>
            <a:ext cx="762000" cy="990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23"/>
          <p:cNvSpPr>
            <a:spLocks noChangeShapeType="1"/>
          </p:cNvSpPr>
          <p:nvPr/>
        </p:nvSpPr>
        <p:spPr bwMode="auto">
          <a:xfrm flipH="1">
            <a:off x="6781800" y="2667000"/>
            <a:ext cx="954088" cy="990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2" name="Text Box 24"/>
          <p:cNvSpPr txBox="1">
            <a:spLocks noChangeArrowheads="1"/>
          </p:cNvSpPr>
          <p:nvPr/>
        </p:nvSpPr>
        <p:spPr bwMode="auto">
          <a:xfrm>
            <a:off x="5791200" y="3581400"/>
            <a:ext cx="167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>
                <a:solidFill>
                  <a:srgbClr val="CC3300"/>
                </a:solidFill>
                <a:ea typeface="楷体_GB2312" pitchFamily="49" charset="-122"/>
              </a:rPr>
              <a:t>Inner endplate</a:t>
            </a:r>
          </a:p>
        </p:txBody>
      </p:sp>
      <p:sp>
        <p:nvSpPr>
          <p:cNvPr id="11273" name="Text Box 29"/>
          <p:cNvSpPr txBox="1">
            <a:spLocks noChangeArrowheads="1"/>
          </p:cNvSpPr>
          <p:nvPr/>
        </p:nvSpPr>
        <p:spPr bwMode="auto">
          <a:xfrm>
            <a:off x="620713" y="3200400"/>
            <a:ext cx="1970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 smtClean="0">
                <a:ea typeface="楷体_GB2312" pitchFamily="49" charset="-122"/>
              </a:rPr>
              <a:t>with </a:t>
            </a:r>
            <a:r>
              <a:rPr lang="en-US" altLang="zh-CN" sz="1600" b="1" dirty="0">
                <a:ea typeface="楷体_GB2312" pitchFamily="49" charset="-122"/>
              </a:rPr>
              <a:t>inner MDC</a:t>
            </a:r>
          </a:p>
        </p:txBody>
      </p:sp>
      <p:sp>
        <p:nvSpPr>
          <p:cNvPr id="11274" name="Text Box 30"/>
          <p:cNvSpPr txBox="1">
            <a:spLocks noChangeArrowheads="1"/>
          </p:cNvSpPr>
          <p:nvPr/>
        </p:nvSpPr>
        <p:spPr bwMode="auto">
          <a:xfrm>
            <a:off x="685800" y="5410200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 smtClean="0">
                <a:ea typeface="楷体_GB2312" pitchFamily="49" charset="-122"/>
              </a:rPr>
              <a:t>Without inner </a:t>
            </a:r>
            <a:r>
              <a:rPr lang="en-US" altLang="zh-CN" sz="1600" b="1" dirty="0">
                <a:ea typeface="楷体_GB2312" pitchFamily="49" charset="-122"/>
              </a:rPr>
              <a:t>MDC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971550" y="2144713"/>
            <a:ext cx="2016125" cy="7921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2971800" y="2209800"/>
            <a:ext cx="1524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Mechanical structrue of inner MDC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256225"/>
            <a:ext cx="8229600" cy="83977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Inner drift chamber is fixed on the first step ring of MDC through two flanges </a:t>
            </a:r>
            <a:endParaRPr lang="zh-CN" alt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08" y="1066800"/>
            <a:ext cx="899839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Space available for CGEM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9200"/>
            <a:ext cx="86607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28596" y="4953000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 Parts of inner sense wires in z direction are out of the effective solid angle (cos</a:t>
            </a:r>
            <a:r>
              <a:rPr lang="el-GR" altLang="zh-CN" sz="2000" dirty="0" smtClean="0"/>
              <a:t>θ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= 0.93)</a:t>
            </a:r>
          </a:p>
          <a:p>
            <a:r>
              <a:rPr lang="en-US" altLang="zh-CN" sz="2000" dirty="0" smtClean="0"/>
              <a:t>Also available space when we consider CGEM installation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4572000" y="41148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parts of the sense wires in this region are ineffective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 rot="5400000">
            <a:off x="5925740" y="3294460"/>
            <a:ext cx="785818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zh-CN" sz="3600" dirty="0" smtClean="0"/>
              <a:t>Ineffective wire length of inner MDC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800600"/>
            <a:ext cx="8229600" cy="1447800"/>
          </a:xfrm>
        </p:spPr>
        <p:txBody>
          <a:bodyPr>
            <a:noAutofit/>
          </a:bodyPr>
          <a:lstStyle/>
          <a:p>
            <a:r>
              <a:rPr lang="en-US" altLang="zh-CN" sz="1800" dirty="0" smtClean="0"/>
              <a:t>In CGEM design, If  the length of CGEM  matches  the MDC effective solid angle (cos</a:t>
            </a:r>
            <a:r>
              <a:rPr lang="el-GR" altLang="zh-CN" sz="1800" dirty="0" smtClean="0"/>
              <a:t>θ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= 0.93), </a:t>
            </a:r>
            <a:r>
              <a:rPr lang="en-US" altLang="zh-CN" sz="1800" dirty="0" smtClean="0"/>
              <a:t>the total count rate  will be reduced, and available space for </a:t>
            </a:r>
            <a:r>
              <a:rPr lang="en-US" sz="1800" dirty="0" smtClean="0"/>
              <a:t>readout </a:t>
            </a:r>
            <a:r>
              <a:rPr lang="en-US" sz="1800" dirty="0" smtClean="0"/>
              <a:t>electronics  will  be </a:t>
            </a:r>
            <a:r>
              <a:rPr lang="en-US" altLang="zh-CN" sz="1800" dirty="0" smtClean="0"/>
              <a:t>increased </a:t>
            </a:r>
            <a:endParaRPr lang="en-US" altLang="zh-CN" sz="1800" dirty="0" smtClean="0"/>
          </a:p>
          <a:p>
            <a:r>
              <a:rPr lang="en-US" altLang="zh-CN" sz="1800" dirty="0" smtClean="0"/>
              <a:t>The length of each layer of CGEM is different</a:t>
            </a:r>
          </a:p>
        </p:txBody>
      </p:sp>
      <p:graphicFrame>
        <p:nvGraphicFramePr>
          <p:cNvPr id="11453" name="Group 189"/>
          <p:cNvGraphicFramePr>
            <a:graphicFrameLocks noGrp="1"/>
          </p:cNvGraphicFramePr>
          <p:nvPr>
            <p:ph sz="quarter" idx="2"/>
          </p:nvPr>
        </p:nvGraphicFramePr>
        <p:xfrm>
          <a:off x="1500167" y="1274476"/>
          <a:ext cx="5662633" cy="3261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71174"/>
                <a:gridCol w="1524555"/>
                <a:gridCol w="1597153"/>
                <a:gridCol w="1669751"/>
              </a:tblGrid>
              <a:tr h="4231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Layer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No.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Wire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length(mm)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Ineffective 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Proportion of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ineffective (%)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L1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780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48.8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L2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792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333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42.0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L3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804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283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35.2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L4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816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233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28.6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L5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22.2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L6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840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16.4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L7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10.8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  <a:tr h="2449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L8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864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5.3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Suppose 3 layers CGEM</a:t>
            </a:r>
            <a:endParaRPr lang="it-IT" altLang="zh-CN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199" y="1214422"/>
          <a:ext cx="8153401" cy="4132285"/>
        </p:xfrm>
        <a:graphic>
          <a:graphicData uri="http://schemas.openxmlformats.org/drawingml/2006/table">
            <a:tbl>
              <a:tblPr/>
              <a:tblGrid>
                <a:gridCol w="1607390"/>
                <a:gridCol w="1747164"/>
                <a:gridCol w="1747164"/>
                <a:gridCol w="1607390"/>
                <a:gridCol w="1444293"/>
              </a:tblGrid>
              <a:tr h="40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Component</a:t>
                      </a:r>
                      <a:endParaRPr kumimoji="0" lang="it-IT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L1(Rin/Rout</a:t>
                      </a:r>
                      <a:r>
                        <a:rPr kumimoji="0" lang="it-IT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L2(Rin/Rout)</a:t>
                      </a:r>
                      <a:endParaRPr kumimoji="0" lang="it-IT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L3(Rin/Rout)</a:t>
                      </a:r>
                      <a:endParaRPr kumimoji="0" lang="it-IT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Material</a:t>
                      </a:r>
                      <a:endParaRPr kumimoji="0" lang="it-IT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7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Cathode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78.0/81.0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120.5/123.5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163.0/166.0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3 mm Honeycomb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Conversion + drift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81.0/84.0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123.5/126.5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166.0/169.0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3 mm gas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Transfer 1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84.0/86.0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126.5/128.5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169.0/171.0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2 mm gas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Transfer 2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86.0/88.0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128.5/130.5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171.0/173.0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2 mm gas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Induction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88.0/90.0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130.5/132.5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173.0/175.0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2 mm gas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Readout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90.0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132.5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175.0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7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Outer shield</a:t>
                      </a:r>
                      <a:endParaRPr kumimoji="0" lang="it-IT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90.0/93.0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132.5/135.5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175.0/178.0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3 mm 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Arial" charset="0"/>
                        </a:rPr>
                        <a:t>Honeycomb</a:t>
                      </a:r>
                      <a:endParaRPr kumimoji="0" lang="it-IT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charset="-122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>
          <a:xfrm>
            <a:off x="428596" y="5429264"/>
            <a:ext cx="8229600" cy="742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L1 length: 532mm ,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L2 length: 690mm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L3 length: 847mm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5384</TotalTime>
  <Words>587</Words>
  <Application>Microsoft PowerPoint</Application>
  <PresentationFormat>全屏显示(4:3)</PresentationFormat>
  <Paragraphs>173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Edge</vt:lpstr>
      <vt:lpstr>AutoCAD Drawing</vt:lpstr>
      <vt:lpstr>Space available for CGEM installation</vt:lpstr>
      <vt:lpstr>Outline</vt:lpstr>
      <vt:lpstr>BESIII MDC</vt:lpstr>
      <vt:lpstr>MDC Cell arrangement</vt:lpstr>
      <vt:lpstr>Current BESIII inner drift chamber</vt:lpstr>
      <vt:lpstr>Mechanical structrue of inner MDC</vt:lpstr>
      <vt:lpstr>Space available for CGEM</vt:lpstr>
      <vt:lpstr>Ineffective wire length of inner MDC</vt:lpstr>
      <vt:lpstr>Suppose 3 layers CGEM</vt:lpstr>
      <vt:lpstr>Space available in z direction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dongmy</dc:creator>
  <cp:lastModifiedBy>dongmy</cp:lastModifiedBy>
  <cp:revision>185</cp:revision>
  <cp:lastPrinted>1601-01-01T00:00:00Z</cp:lastPrinted>
  <dcterms:created xsi:type="dcterms:W3CDTF">1601-01-01T00:00:00Z</dcterms:created>
  <dcterms:modified xsi:type="dcterms:W3CDTF">2013-04-17T06:25:34Z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