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59" r:id="rId4"/>
    <p:sldId id="261" r:id="rId5"/>
    <p:sldId id="278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270" autoAdjust="0"/>
    <p:restoredTop sz="93843" autoAdjust="0"/>
  </p:normalViewPr>
  <p:slideViewPr>
    <p:cSldViewPr snapToGrid="0" snapToObjects="1">
      <p:cViewPr>
        <p:scale>
          <a:sx n="75" d="100"/>
          <a:sy n="75" d="100"/>
        </p:scale>
        <p:origin x="-1296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C077D-63EE-ED41-AA1A-E729CDA564D1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33B6E-AB6A-0B4C-BBAE-2AF943971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>
              <a:cs typeface="Arial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FE1F-D113-B847-AF3C-485AE3A3ACA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A920-DE62-264C-8131-6BFC0C6A5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r="22363"/>
          <a:stretch>
            <a:fillRect/>
          </a:stretch>
        </p:blipFill>
        <p:spPr>
          <a:xfrm>
            <a:off x="-33866" y="394399"/>
            <a:ext cx="9182100" cy="19184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 b="32033"/>
          <a:stretch>
            <a:fillRect/>
          </a:stretch>
        </p:blipFill>
        <p:spPr>
          <a:xfrm>
            <a:off x="88053" y="2387603"/>
            <a:ext cx="9110980" cy="26266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7800" y="745069"/>
            <a:ext cx="7821973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66CC"/>
                </a:solidFill>
                <a:ea typeface="+mj-ea"/>
                <a:cs typeface="+mj-cs"/>
              </a:rPr>
              <a:t>CYLINDRICAL GEM </a:t>
            </a:r>
            <a:r>
              <a:rPr lang="en-US" sz="3600" dirty="0" smtClean="0">
                <a:solidFill>
                  <a:srgbClr val="0066CC"/>
                </a:solidFill>
                <a:ea typeface="+mj-ea"/>
                <a:cs typeface="+mj-cs"/>
              </a:rPr>
              <a:t>I.T. </a:t>
            </a:r>
            <a:r>
              <a:rPr lang="en-US" sz="3600" dirty="0">
                <a:solidFill>
                  <a:srgbClr val="0066CC"/>
                </a:solidFill>
                <a:ea typeface="+mj-ea"/>
                <a:cs typeface="+mj-cs"/>
              </a:rPr>
              <a:t>FOR BESIII meeting </a:t>
            </a:r>
            <a:endParaRPr lang="en-US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66CC"/>
                </a:solidFill>
              </a:rPr>
              <a:t>Meeting Agenda (morning)</a:t>
            </a:r>
            <a:endParaRPr lang="en-US" sz="4000" dirty="0">
              <a:solidFill>
                <a:srgbClr val="00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8" y="1045622"/>
            <a:ext cx="8961120" cy="5681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275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66CC"/>
                </a:solidFill>
              </a:rPr>
              <a:t>Meeting Agenda (afternoon)</a:t>
            </a:r>
            <a:endParaRPr lang="en-US" sz="4000" dirty="0">
              <a:solidFill>
                <a:srgbClr val="00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nstantia" pitchFamily="1" charset="0"/>
              </a:rPr>
              <a:t>Start </a:t>
            </a:r>
            <a:r>
              <a:rPr lang="it-IT" dirty="0" err="1" smtClean="0">
                <a:latin typeface="Constantia" pitchFamily="1" charset="0"/>
              </a:rPr>
              <a:t>writing</a:t>
            </a:r>
            <a:r>
              <a:rPr lang="it-IT" dirty="0" smtClean="0">
                <a:latin typeface="Constantia" pitchFamily="1" charset="0"/>
              </a:rPr>
              <a:t> the </a:t>
            </a:r>
            <a:r>
              <a:rPr lang="it-IT" dirty="0" err="1" smtClean="0">
                <a:latin typeface="Constantia" pitchFamily="1" charset="0"/>
              </a:rPr>
              <a:t>Letter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of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Intent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after</a:t>
            </a:r>
            <a:r>
              <a:rPr lang="it-IT" dirty="0" smtClean="0">
                <a:latin typeface="Constantia" pitchFamily="1" charset="0"/>
              </a:rPr>
              <a:t> the Bari meeting</a:t>
            </a:r>
            <a:endParaRPr lang="it-IT" b="1" u="sng" dirty="0" smtClean="0">
              <a:solidFill>
                <a:srgbClr val="FF0000"/>
              </a:solidFill>
              <a:latin typeface="Constantia" pitchFamily="1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30" y="1587500"/>
            <a:ext cx="9563100" cy="3683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8668" y="4674952"/>
            <a:ext cx="7958667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buClr>
                <a:srgbClr val="FF0000"/>
              </a:buClr>
              <a:buFont typeface="Wingdings" charset="2"/>
              <a:buChar char="Ø"/>
            </a:pPr>
            <a:r>
              <a:rPr lang="it-IT" dirty="0" smtClean="0">
                <a:latin typeface="Constantia" pitchFamily="1" charset="0"/>
              </a:rPr>
              <a:t>Planning </a:t>
            </a:r>
            <a:r>
              <a:rPr lang="it-IT" dirty="0" err="1" smtClean="0">
                <a:latin typeface="Constantia" pitchFamily="1" charset="0"/>
              </a:rPr>
              <a:t>of</a:t>
            </a:r>
            <a:r>
              <a:rPr lang="it-IT" dirty="0" smtClean="0">
                <a:latin typeface="Constantia" pitchFamily="1" charset="0"/>
              </a:rPr>
              <a:t> the </a:t>
            </a:r>
            <a:r>
              <a:rPr lang="it-IT" dirty="0" err="1" smtClean="0">
                <a:latin typeface="Constantia" pitchFamily="1" charset="0"/>
              </a:rPr>
              <a:t>Letter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of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Intent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for</a:t>
            </a:r>
            <a:r>
              <a:rPr lang="it-IT" dirty="0" smtClean="0">
                <a:latin typeface="Constantia" pitchFamily="1" charset="0"/>
              </a:rPr>
              <a:t> the </a:t>
            </a:r>
            <a:r>
              <a:rPr lang="it-IT" dirty="0" err="1" smtClean="0">
                <a:latin typeface="Constantia" pitchFamily="1" charset="0"/>
              </a:rPr>
              <a:t>June</a:t>
            </a:r>
            <a:r>
              <a:rPr lang="it-IT" dirty="0" smtClean="0">
                <a:latin typeface="Constantia" pitchFamily="1" charset="0"/>
              </a:rPr>
              <a:t> </a:t>
            </a:r>
            <a:r>
              <a:rPr lang="it-IT" dirty="0" err="1" smtClean="0">
                <a:latin typeface="Constantia" pitchFamily="1" charset="0"/>
              </a:rPr>
              <a:t>Collab</a:t>
            </a:r>
            <a:r>
              <a:rPr lang="it-IT" dirty="0" smtClean="0">
                <a:latin typeface="Constantia" pitchFamily="1" charset="0"/>
              </a:rPr>
              <a:t>. meeting</a:t>
            </a:r>
            <a:endParaRPr lang="it-IT" b="1" u="sng" dirty="0">
              <a:solidFill>
                <a:srgbClr val="FF0000"/>
              </a:solidFill>
              <a:latin typeface="Constantia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66CC"/>
                </a:solidFill>
              </a:rPr>
              <a:t>Italian groups </a:t>
            </a:r>
            <a:endParaRPr lang="en-US" sz="4000" dirty="0">
              <a:solidFill>
                <a:srgbClr val="00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696" y="1620834"/>
            <a:ext cx="9427629" cy="33406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We are pleased to welcome new collaborators for INFN sites, who are going to apply for BESIII membership at next June collaboration meeting:</a:t>
            </a:r>
          </a:p>
          <a:p>
            <a:pPr marL="857250" lvl="1" indent="-457200"/>
            <a:r>
              <a:rPr lang="en-US" sz="2400" dirty="0" smtClean="0"/>
              <a:t>a new INFN group of six physicists from Ferrara University/INFN </a:t>
            </a:r>
          </a:p>
          <a:p>
            <a:pPr lvl="1"/>
            <a:r>
              <a:rPr lang="en-US" sz="2400" dirty="0" smtClean="0"/>
              <a:t>two more physicists from LNF</a:t>
            </a:r>
          </a:p>
          <a:p>
            <a:pPr lvl="1"/>
            <a:r>
              <a:rPr lang="en-US" sz="2400" dirty="0" smtClean="0"/>
              <a:t>two more physicists from Turin University/INFN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686800" cy="564514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The project of an IT for BESIII needs formal approval from both IHEP and INFN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road is still quite long, and a complete Letter of Intent is an essential component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July 2013 we will present to INFN the original project of a 1-layer prototype, as agreed upon in September 2012 with BESIII, and approved by both INFN and MAE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hope that the next 12 months will put us into a stronger position to proceed to the final objective of a complete proposal to BESIII</a:t>
            </a:r>
            <a:endParaRPr lang="en-US" sz="2800" dirty="0">
              <a:solidFill>
                <a:srgbClr val="0066CC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7E5D2E-C275-5845-B49B-94C97829A909}" type="slidenum">
              <a:rPr lang="it-IT"/>
              <a:pPr/>
              <a:t>5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2343837" y="203196"/>
            <a:ext cx="50112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66CC"/>
                </a:solidFill>
              </a:rPr>
              <a:t>IHEP-INFN involvement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smtClean="0">
                <a:solidFill>
                  <a:srgbClr val="0066CC"/>
                </a:solidFill>
              </a:rPr>
              <a:t>Thank you  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197</Words>
  <Application>Microsoft Macintosh PowerPoint</Application>
  <PresentationFormat>On-screen Show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Meeting Agenda (morning)</vt:lpstr>
      <vt:lpstr>Meeting Agenda (afternoon)</vt:lpstr>
      <vt:lpstr>Italian groups </vt:lpstr>
      <vt:lpstr>The project of an IT for BESIII needs formal approval from both IHEP and INFN  The road is still quite long, and a complete Letter of Intent is an essential component  In July 2013 we will present to INFN the original project of a 1-layer prototype, as agreed upon in September 2012 with BESIII, and approved by both INFN and MAE  We hope that the next 12 months will put us into a stronger position to proceed to the final objective of a complete proposal to BESIII</vt:lpstr>
      <vt:lpstr>Slide 6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bertani</dc:creator>
  <cp:lastModifiedBy>monica bertani</cp:lastModifiedBy>
  <cp:revision>6</cp:revision>
  <dcterms:created xsi:type="dcterms:W3CDTF">2013-04-17T06:48:26Z</dcterms:created>
  <dcterms:modified xsi:type="dcterms:W3CDTF">2013-04-17T06:50:07Z</dcterms:modified>
</cp:coreProperties>
</file>