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66" r:id="rId2"/>
    <p:sldId id="309" r:id="rId3"/>
    <p:sldId id="284" r:id="rId4"/>
    <p:sldId id="279" r:id="rId5"/>
    <p:sldId id="291" r:id="rId6"/>
    <p:sldId id="287" r:id="rId7"/>
    <p:sldId id="289" r:id="rId8"/>
    <p:sldId id="283" r:id="rId9"/>
    <p:sldId id="268" r:id="rId10"/>
    <p:sldId id="267" r:id="rId11"/>
    <p:sldId id="269" r:id="rId12"/>
    <p:sldId id="271" r:id="rId13"/>
    <p:sldId id="272" r:id="rId14"/>
    <p:sldId id="276" r:id="rId15"/>
    <p:sldId id="277" r:id="rId16"/>
    <p:sldId id="275" r:id="rId17"/>
    <p:sldId id="278" r:id="rId18"/>
    <p:sldId id="292" r:id="rId19"/>
    <p:sldId id="285" r:id="rId20"/>
    <p:sldId id="265" r:id="rId21"/>
    <p:sldId id="290" r:id="rId22"/>
    <p:sldId id="294" r:id="rId23"/>
    <p:sldId id="315" r:id="rId24"/>
    <p:sldId id="295" r:id="rId25"/>
    <p:sldId id="298" r:id="rId26"/>
    <p:sldId id="280" r:id="rId27"/>
    <p:sldId id="310" r:id="rId28"/>
    <p:sldId id="300" r:id="rId29"/>
    <p:sldId id="301" r:id="rId30"/>
    <p:sldId id="318" r:id="rId31"/>
    <p:sldId id="303" r:id="rId32"/>
    <p:sldId id="304" r:id="rId33"/>
    <p:sldId id="311" r:id="rId34"/>
    <p:sldId id="305" r:id="rId35"/>
    <p:sldId id="306" r:id="rId36"/>
    <p:sldId id="313" r:id="rId37"/>
    <p:sldId id="308" r:id="rId38"/>
    <p:sldId id="312" r:id="rId39"/>
    <p:sldId id="286" r:id="rId40"/>
    <p:sldId id="281" r:id="rId41"/>
    <p:sldId id="319" r:id="rId42"/>
    <p:sldId id="317" r:id="rId43"/>
    <p:sldId id="282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F9FC"/>
    <a:srgbClr val="008000"/>
    <a:srgbClr val="148C14"/>
    <a:srgbClr val="606257"/>
    <a:srgbClr val="675D4E"/>
    <a:srgbClr val="3250AA"/>
    <a:srgbClr val="3250B4"/>
    <a:srgbClr val="32508C"/>
    <a:srgbClr val="284682"/>
    <a:srgbClr val="284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44" autoAdjust="0"/>
    <p:restoredTop sz="94211" autoAdjust="0"/>
  </p:normalViewPr>
  <p:slideViewPr>
    <p:cSldViewPr snapToGrid="0">
      <p:cViewPr varScale="1">
        <p:scale>
          <a:sx n="140" d="100"/>
          <a:sy n="140" d="100"/>
        </p:scale>
        <p:origin x="-1288" y="-112"/>
      </p:cViewPr>
      <p:guideLst>
        <p:guide orient="horz" pos="2024"/>
        <p:guide pos="2835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9.xml"/><Relationship Id="rId2" Type="http://schemas.openxmlformats.org/officeDocument/2006/relationships/slide" Target="slides/slide20.xml"/><Relationship Id="rId3" Type="http://schemas.openxmlformats.org/officeDocument/2006/relationships/slide" Target="slides/slide4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DC62D-E022-1E46-BE91-5A29026A9F18}" type="datetime1">
              <a:rPr lang="it-IT" smtClean="0"/>
              <a:t>16/04/13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98088A-4A12-2541-9136-7F3235E65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413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5BEBB1-D9AE-CB44-8C1E-3E4CFEA079A7}" type="datetime1">
              <a:rPr lang="it-IT" smtClean="0"/>
              <a:t>16/04/13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0DBF93-9035-DB49-8DEC-FD6689599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6523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15/05/12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174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15/05/12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150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15/05/12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174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15/05/12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25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15/05/12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273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15/05/12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806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15/05/12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080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15/05/12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525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15/05/12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959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15/05/12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962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15/05/12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344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15/05/12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7F7F7F"/>
                </a:solidFill>
              </a:defRPr>
            </a:lvl1pPr>
          </a:lstStyle>
          <a:p>
            <a:fld id="{3683723F-5155-5842-AE2C-76A55FF20CB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26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Relationship Id="rId3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Relationship Id="rId3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Relationship Id="rId3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Relationship Id="rId3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6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emf"/><Relationship Id="rId9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8.png"/><Relationship Id="rId5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Relationship Id="rId3" Type="http://schemas.openxmlformats.org/officeDocument/2006/relationships/image" Target="../media/image3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Relationship Id="rId3" Type="http://schemas.openxmlformats.org/officeDocument/2006/relationships/image" Target="../media/image3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Relationship Id="rId3" Type="http://schemas.openxmlformats.org/officeDocument/2006/relationships/image" Target="../media/image4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6" Type="http://schemas.openxmlformats.org/officeDocument/2006/relationships/image" Target="../media/image44.emf"/><Relationship Id="rId7" Type="http://schemas.openxmlformats.org/officeDocument/2006/relationships/image" Target="../media/image45.emf"/><Relationship Id="rId8" Type="http://schemas.openxmlformats.org/officeDocument/2006/relationships/image" Target="../media/image46.emf"/><Relationship Id="rId9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Relationship Id="rId3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Relationship Id="rId3" Type="http://schemas.openxmlformats.org/officeDocument/2006/relationships/image" Target="../media/image51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Relationship Id="rId3" Type="http://schemas.openxmlformats.org/officeDocument/2006/relationships/image" Target="../media/image54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Relationship Id="rId3" Type="http://schemas.openxmlformats.org/officeDocument/2006/relationships/image" Target="../media/image1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Relationship Id="rId3" Type="http://schemas.openxmlformats.org/officeDocument/2006/relationships/image" Target="../media/image56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57.emf"/><Relationship Id="rId5" Type="http://schemas.openxmlformats.org/officeDocument/2006/relationships/image" Target="../media/image58.emf"/><Relationship Id="rId6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Relationship Id="rId3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Relationship Id="rId3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Relationship Id="rId3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G. Felici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330" y="6356350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BESIII GEM LNF Meeting – April 2013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553" y="2328155"/>
            <a:ext cx="8938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GEM Digital (KLOE) and Analog (COMPASS) readout</a:t>
            </a:r>
            <a:endParaRPr lang="en-US" sz="32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&amp;</a:t>
            </a:r>
            <a:endParaRPr lang="en-US" sz="3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32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BesIII</a:t>
            </a:r>
            <a:r>
              <a:rPr lang="en-US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readout requirements (DAQ &amp; FEE)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996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G. Felici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330" y="6356350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BESIII GEM LNF Meeting – April 2013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34" y="184930"/>
            <a:ext cx="792480" cy="756920"/>
          </a:xfrm>
          <a:prstGeom prst="rect">
            <a:avLst/>
          </a:prstGeom>
        </p:spPr>
      </p:pic>
      <p:sp>
        <p:nvSpPr>
          <p:cNvPr id="8" name="Title 11"/>
          <p:cNvSpPr>
            <a:spLocks noGrp="1"/>
          </p:cNvSpPr>
          <p:nvPr>
            <p:ph type="title"/>
          </p:nvPr>
        </p:nvSpPr>
        <p:spPr>
          <a:xfrm>
            <a:off x="1145302" y="274638"/>
            <a:ext cx="7541497" cy="451136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KLOE2 IT </a:t>
            </a:r>
            <a:r>
              <a:rPr lang="en-US" sz="2000" dirty="0"/>
              <a:t>-</a:t>
            </a:r>
            <a:r>
              <a:rPr lang="en-US" sz="2000" dirty="0" smtClean="0"/>
              <a:t> layer instrumentation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949" y="758321"/>
            <a:ext cx="7589520" cy="568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79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G. Felici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330" y="6356350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BESIII GEM LNF Meeting – April 2013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34" y="184930"/>
            <a:ext cx="792480" cy="756920"/>
          </a:xfrm>
          <a:prstGeom prst="rect">
            <a:avLst/>
          </a:prstGeom>
        </p:spPr>
      </p:pic>
      <p:sp>
        <p:nvSpPr>
          <p:cNvPr id="8" name="Title 11"/>
          <p:cNvSpPr>
            <a:spLocks noGrp="1"/>
          </p:cNvSpPr>
          <p:nvPr>
            <p:ph type="title"/>
          </p:nvPr>
        </p:nvSpPr>
        <p:spPr>
          <a:xfrm>
            <a:off x="1145302" y="274638"/>
            <a:ext cx="7541497" cy="451136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KLOE2 IT </a:t>
            </a:r>
            <a:r>
              <a:rPr lang="en-US" sz="2000" dirty="0"/>
              <a:t>-</a:t>
            </a:r>
            <a:r>
              <a:rPr lang="en-US" sz="2000" dirty="0" smtClean="0"/>
              <a:t> X strips and HV sectors</a:t>
            </a:r>
            <a:endParaRPr lang="en-US" sz="2000" dirty="0"/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636" y="767458"/>
            <a:ext cx="7498080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79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G. Felici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330" y="6356350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BESIII GEM LNF Meeting – April 2013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34" y="184930"/>
            <a:ext cx="792480" cy="756920"/>
          </a:xfrm>
          <a:prstGeom prst="rect">
            <a:avLst/>
          </a:prstGeom>
        </p:spPr>
      </p:pic>
      <p:sp>
        <p:nvSpPr>
          <p:cNvPr id="8" name="Title 11"/>
          <p:cNvSpPr>
            <a:spLocks noGrp="1"/>
          </p:cNvSpPr>
          <p:nvPr>
            <p:ph type="title"/>
          </p:nvPr>
        </p:nvSpPr>
        <p:spPr>
          <a:xfrm>
            <a:off x="1145302" y="274638"/>
            <a:ext cx="7541497" cy="451136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KLOE2 IT </a:t>
            </a:r>
            <a:r>
              <a:rPr lang="en-US" sz="2000" dirty="0"/>
              <a:t>-</a:t>
            </a:r>
            <a:r>
              <a:rPr lang="en-US" sz="2000" dirty="0" smtClean="0"/>
              <a:t> V strips and HV sectors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24" y="785726"/>
            <a:ext cx="7498080" cy="561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8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G. Felici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/>
              <a:t>13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330" y="6356350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BESIII GEM LNF Meeting – April 2013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34" y="184930"/>
            <a:ext cx="792480" cy="756920"/>
          </a:xfrm>
          <a:prstGeom prst="rect">
            <a:avLst/>
          </a:prstGeom>
        </p:spPr>
      </p:pic>
      <p:sp>
        <p:nvSpPr>
          <p:cNvPr id="8" name="Title 11"/>
          <p:cNvSpPr>
            <a:spLocks noGrp="1"/>
          </p:cNvSpPr>
          <p:nvPr>
            <p:ph type="title"/>
          </p:nvPr>
        </p:nvSpPr>
        <p:spPr>
          <a:xfrm>
            <a:off x="1145302" y="274638"/>
            <a:ext cx="7541497" cy="451136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KLOE2 IT - HV Distribution Network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742" y="748704"/>
            <a:ext cx="6391910" cy="4800600"/>
          </a:xfrm>
          <a:prstGeom prst="rect">
            <a:avLst/>
          </a:prstGeom>
        </p:spPr>
      </p:pic>
      <p:pic>
        <p:nvPicPr>
          <p:cNvPr id="9" name="Picture 8" descr="GemHvMacroSecto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87" y="4583401"/>
            <a:ext cx="5125175" cy="177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13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G. Felici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/>
              <a:t>14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330" y="6356350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BESIII GEM LNF Meeting – April 2013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34" y="184930"/>
            <a:ext cx="792480" cy="756920"/>
          </a:xfrm>
          <a:prstGeom prst="rect">
            <a:avLst/>
          </a:prstGeom>
        </p:spPr>
      </p:pic>
      <p:sp>
        <p:nvSpPr>
          <p:cNvPr id="8" name="Title 11"/>
          <p:cNvSpPr>
            <a:spLocks noGrp="1"/>
          </p:cNvSpPr>
          <p:nvPr>
            <p:ph type="title"/>
          </p:nvPr>
        </p:nvSpPr>
        <p:spPr>
          <a:xfrm>
            <a:off x="1145302" y="274638"/>
            <a:ext cx="7541497" cy="451136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KLOE2 IT – Readout Plane (Detail)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550" y="710795"/>
            <a:ext cx="7487666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4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G. Felici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330" y="6356350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BESIII GEM LNF Meeting – April 2013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34" y="184930"/>
            <a:ext cx="792480" cy="756920"/>
          </a:xfrm>
          <a:prstGeom prst="rect">
            <a:avLst/>
          </a:prstGeom>
        </p:spPr>
      </p:pic>
      <p:sp>
        <p:nvSpPr>
          <p:cNvPr id="8" name="Title 11"/>
          <p:cNvSpPr>
            <a:spLocks noGrp="1"/>
          </p:cNvSpPr>
          <p:nvPr>
            <p:ph type="title"/>
          </p:nvPr>
        </p:nvSpPr>
        <p:spPr>
          <a:xfrm>
            <a:off x="1145302" y="274638"/>
            <a:ext cx="7541497" cy="451136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KLOE2 IT </a:t>
            </a:r>
            <a:r>
              <a:rPr lang="en-US" sz="2000" dirty="0"/>
              <a:t>-</a:t>
            </a:r>
            <a:r>
              <a:rPr lang="en-US" sz="2000" dirty="0" smtClean="0"/>
              <a:t> FEE Integration</a:t>
            </a:r>
            <a:endParaRPr lang="en-US" sz="2000" dirty="0"/>
          </a:p>
        </p:txBody>
      </p:sp>
      <p:pic>
        <p:nvPicPr>
          <p:cNvPr id="9" name="Picture 2" descr="C:\Users\danilo\Dropbox\LNF\kloe2\GMfeb12\L2pix\2012-03-26 14.44.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5" b="-798"/>
          <a:stretch>
            <a:fillRect/>
          </a:stretch>
        </p:blipFill>
        <p:spPr bwMode="auto">
          <a:xfrm>
            <a:off x="512271" y="2342132"/>
            <a:ext cx="2746843" cy="241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0279" y="825375"/>
            <a:ext cx="2197100" cy="1460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500" y="2590800"/>
            <a:ext cx="1917700" cy="1663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1113" y="4423137"/>
            <a:ext cx="1892300" cy="16383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800719" y="1140376"/>
            <a:ext cx="16207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i="1" dirty="0" smtClean="0">
                <a:solidFill>
                  <a:srgbClr val="595959"/>
                </a:solidFill>
              </a:rPr>
              <a:t>Readout (XV) plane connectors</a:t>
            </a:r>
            <a:endParaRPr lang="en-US" sz="1400" i="1" dirty="0">
              <a:solidFill>
                <a:srgbClr val="595959"/>
              </a:solidFill>
            </a:endParaRPr>
          </a:p>
        </p:txBody>
      </p:sp>
      <p:cxnSp>
        <p:nvCxnSpPr>
          <p:cNvPr id="16" name="Straight Arrow Connector 15"/>
          <p:cNvCxnSpPr>
            <a:stCxn id="14" idx="3"/>
          </p:cNvCxnSpPr>
          <p:nvPr/>
        </p:nvCxnSpPr>
        <p:spPr>
          <a:xfrm>
            <a:off x="5421476" y="1401986"/>
            <a:ext cx="568686" cy="171243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867816" y="2771233"/>
            <a:ext cx="16207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i="1" dirty="0" smtClean="0">
                <a:solidFill>
                  <a:srgbClr val="595959"/>
                </a:solidFill>
              </a:rPr>
              <a:t>HV macro-sector connector</a:t>
            </a:r>
            <a:endParaRPr lang="en-US" sz="1400" i="1" dirty="0">
              <a:solidFill>
                <a:srgbClr val="595959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469617" y="3032843"/>
            <a:ext cx="1032362" cy="123093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020216" y="4894908"/>
            <a:ext cx="16207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i="1" dirty="0" smtClean="0">
                <a:solidFill>
                  <a:srgbClr val="595959"/>
                </a:solidFill>
              </a:rPr>
              <a:t>Readout boards</a:t>
            </a:r>
            <a:endParaRPr lang="en-US" sz="1400" i="1" dirty="0">
              <a:solidFill>
                <a:srgbClr val="595959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470367" y="5090177"/>
            <a:ext cx="1173783" cy="37034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049401" y="5556950"/>
            <a:ext cx="14952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i="1" dirty="0" smtClean="0">
                <a:solidFill>
                  <a:srgbClr val="FF0000"/>
                </a:solidFill>
              </a:rPr>
              <a:t>HV max ≈ 5 kV !!</a:t>
            </a:r>
            <a:endParaRPr lang="en-US" sz="1400" i="1" dirty="0">
              <a:solidFill>
                <a:srgbClr val="FF000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5424866" y="5468395"/>
            <a:ext cx="1683711" cy="241478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054470" y="5204821"/>
            <a:ext cx="16207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i="1" dirty="0" smtClean="0">
                <a:solidFill>
                  <a:srgbClr val="008000"/>
                </a:solidFill>
              </a:rPr>
              <a:t>GND</a:t>
            </a:r>
            <a:endParaRPr lang="en-US" sz="1400" i="1" dirty="0">
              <a:solidFill>
                <a:srgbClr val="008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4539763" y="5257021"/>
            <a:ext cx="2253626" cy="133225"/>
          </a:xfrm>
          <a:prstGeom prst="straightConnector1">
            <a:avLst/>
          </a:prstGeom>
          <a:ln>
            <a:solidFill>
              <a:srgbClr val="008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140371" y="5282872"/>
            <a:ext cx="224330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i="1" dirty="0" smtClean="0">
                <a:solidFill>
                  <a:srgbClr val="FF0000"/>
                </a:solidFill>
              </a:rPr>
              <a:t>HV distribution must be carefully designed 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3298380" y="5468393"/>
            <a:ext cx="454949" cy="2369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518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G. Felici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/>
              <a:t>16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330" y="6356350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BESIII GEM LNF Meeting – April 2013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34" y="184930"/>
            <a:ext cx="792480" cy="756920"/>
          </a:xfrm>
          <a:prstGeom prst="rect">
            <a:avLst/>
          </a:prstGeom>
        </p:spPr>
      </p:pic>
      <p:sp>
        <p:nvSpPr>
          <p:cNvPr id="8" name="Title 11"/>
          <p:cNvSpPr>
            <a:spLocks noGrp="1"/>
          </p:cNvSpPr>
          <p:nvPr>
            <p:ph type="title"/>
          </p:nvPr>
        </p:nvSpPr>
        <p:spPr>
          <a:xfrm>
            <a:off x="1145302" y="274638"/>
            <a:ext cx="7541497" cy="451136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KLOE2 IT </a:t>
            </a:r>
            <a:r>
              <a:rPr lang="en-US" sz="2000" dirty="0"/>
              <a:t>-</a:t>
            </a:r>
            <a:r>
              <a:rPr lang="en-US" sz="2000" dirty="0" smtClean="0"/>
              <a:t> HV &amp; FEE chain (I)</a:t>
            </a:r>
            <a:endParaRPr lang="en-US" sz="2000" dirty="0"/>
          </a:p>
        </p:txBody>
      </p:sp>
      <p:pic>
        <p:nvPicPr>
          <p:cNvPr id="2" name="Picture 1" descr="TestSta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614" y="1455005"/>
            <a:ext cx="6052925" cy="41145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82759" y="5036572"/>
            <a:ext cx="141118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595959"/>
                </a:solidFill>
              </a:rPr>
              <a:t>HV &amp; FEE boards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291443" y="4695878"/>
            <a:ext cx="634177" cy="356544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503630" y="4311938"/>
            <a:ext cx="389829" cy="731347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035158" y="2082600"/>
            <a:ext cx="160808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595959"/>
                </a:solidFill>
              </a:rPr>
              <a:t>HV &amp; signals cables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629517" y="2402869"/>
            <a:ext cx="103782" cy="743348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5007156" y="2381678"/>
            <a:ext cx="1029566" cy="715557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39785" y="2298947"/>
            <a:ext cx="1734348" cy="11695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rgbClr val="595959"/>
                </a:solidFill>
              </a:rPr>
              <a:t>Signals cables collected by means of special boards on the back side of a custom crate</a:t>
            </a:r>
            <a:endParaRPr lang="en-US" dirty="0"/>
          </a:p>
        </p:txBody>
      </p:sp>
      <p:cxnSp>
        <p:nvCxnSpPr>
          <p:cNvPr id="23" name="Curved Connector 22"/>
          <p:cNvCxnSpPr/>
          <p:nvPr/>
        </p:nvCxnSpPr>
        <p:spPr>
          <a:xfrm>
            <a:off x="2064995" y="2320634"/>
            <a:ext cx="2512716" cy="950184"/>
          </a:xfrm>
          <a:prstGeom prst="curvedConnector3">
            <a:avLst>
              <a:gd name="adj1" fmla="val 123455"/>
            </a:avLst>
          </a:prstGeom>
          <a:ln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64265" y="1455480"/>
            <a:ext cx="115250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rgbClr val="595959"/>
                </a:solidFill>
              </a:rPr>
              <a:t>Custom HV distributors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516766" y="1480095"/>
            <a:ext cx="1827430" cy="52991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55537" y="3863474"/>
            <a:ext cx="1554209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595959"/>
                </a:solidFill>
              </a:rPr>
              <a:t>Concentrator (</a:t>
            </a:r>
            <a:r>
              <a:rPr lang="en-US" sz="1400" i="1" dirty="0" smtClean="0">
                <a:solidFill>
                  <a:srgbClr val="595959"/>
                </a:solidFill>
              </a:rPr>
              <a:t>hidden </a:t>
            </a:r>
            <a:r>
              <a:rPr lang="en-US" sz="1400" i="1" dirty="0" smtClean="0">
                <a:solidFill>
                  <a:srgbClr val="595959"/>
                </a:solidFill>
              </a:rPr>
              <a:t>by </a:t>
            </a:r>
            <a:r>
              <a:rPr lang="en-US" sz="1400" i="1" dirty="0" smtClean="0">
                <a:solidFill>
                  <a:srgbClr val="595959"/>
                </a:solidFill>
              </a:rPr>
              <a:t>fibers</a:t>
            </a:r>
            <a:r>
              <a:rPr lang="en-US" sz="1400" i="1" dirty="0" smtClean="0">
                <a:solidFill>
                  <a:srgbClr val="595959"/>
                </a:solidFill>
              </a:rPr>
              <a:t>)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929134" y="3945865"/>
            <a:ext cx="1529549" cy="481828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42987" y="5965817"/>
            <a:ext cx="86043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A. </a:t>
            </a:r>
            <a:r>
              <a:rPr lang="en-US" sz="1200" dirty="0" err="1"/>
              <a:t>Aloisio</a:t>
            </a:r>
            <a:r>
              <a:rPr lang="en-US" sz="1200" dirty="0"/>
              <a:t> et al., “An FPGA Based General Purpose DAQ Module for the KLOE-2 Experiment” Journal of Physics: Conference Series </a:t>
            </a:r>
            <a:r>
              <a:rPr lang="en-US" sz="1200" b="1" dirty="0"/>
              <a:t>331 </a:t>
            </a:r>
            <a:r>
              <a:rPr lang="en-US" sz="1200" dirty="0"/>
              <a:t>(2011) 022033 </a:t>
            </a:r>
          </a:p>
        </p:txBody>
      </p:sp>
    </p:spTree>
    <p:extLst>
      <p:ext uri="{BB962C8B-B14F-4D97-AF65-F5344CB8AC3E}">
        <p14:creationId xmlns:p14="http://schemas.microsoft.com/office/powerpoint/2010/main" val="1211919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4630" y="3844800"/>
            <a:ext cx="8829733" cy="2185920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2229633" y="1647709"/>
            <a:ext cx="1338547" cy="738664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endParaRPr lang="en-US" sz="1400" i="1" dirty="0" smtClean="0">
              <a:solidFill>
                <a:srgbClr val="595959"/>
              </a:solidFill>
            </a:endParaRPr>
          </a:p>
          <a:p>
            <a:endParaRPr lang="en-US" sz="1400" i="1" dirty="0" smtClean="0">
              <a:solidFill>
                <a:srgbClr val="595959"/>
              </a:solidFill>
            </a:endParaRPr>
          </a:p>
          <a:p>
            <a:pPr algn="ctr"/>
            <a:r>
              <a:rPr lang="en-US" sz="1400" b="1" i="1" dirty="0" smtClean="0">
                <a:solidFill>
                  <a:schemeClr val="bg1"/>
                </a:solidFill>
              </a:rPr>
              <a:t>BARI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047642" y="1002829"/>
            <a:ext cx="1812804" cy="2462213"/>
          </a:xfrm>
          <a:prstGeom prst="rect">
            <a:avLst/>
          </a:prstGeom>
          <a:solidFill>
            <a:srgbClr val="FF0000">
              <a:alpha val="48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endParaRPr lang="en-US" sz="1400" i="1" dirty="0" smtClean="0">
              <a:solidFill>
                <a:srgbClr val="595959"/>
              </a:solidFill>
            </a:endParaRPr>
          </a:p>
          <a:p>
            <a:endParaRPr lang="en-US" sz="1400" i="1" dirty="0">
              <a:solidFill>
                <a:srgbClr val="595959"/>
              </a:solidFill>
            </a:endParaRPr>
          </a:p>
          <a:p>
            <a:endParaRPr lang="en-US" sz="1400" i="1" dirty="0" smtClean="0">
              <a:solidFill>
                <a:srgbClr val="595959"/>
              </a:solidFill>
            </a:endParaRPr>
          </a:p>
          <a:p>
            <a:endParaRPr lang="en-US" sz="1400" i="1" dirty="0">
              <a:solidFill>
                <a:srgbClr val="595959"/>
              </a:solidFill>
            </a:endParaRPr>
          </a:p>
          <a:p>
            <a:endParaRPr lang="en-US" sz="1400" i="1" dirty="0" smtClean="0">
              <a:solidFill>
                <a:srgbClr val="595959"/>
              </a:solidFill>
            </a:endParaRPr>
          </a:p>
          <a:p>
            <a:endParaRPr lang="en-US" sz="1400" i="1" dirty="0">
              <a:solidFill>
                <a:srgbClr val="595959"/>
              </a:solidFill>
            </a:endParaRPr>
          </a:p>
          <a:p>
            <a:endParaRPr lang="en-US" sz="1400" i="1" dirty="0" smtClean="0">
              <a:solidFill>
                <a:srgbClr val="595959"/>
              </a:solidFill>
            </a:endParaRPr>
          </a:p>
          <a:p>
            <a:endParaRPr lang="en-US" sz="1400" i="1" dirty="0">
              <a:solidFill>
                <a:srgbClr val="595959"/>
              </a:solidFill>
            </a:endParaRPr>
          </a:p>
          <a:p>
            <a:pPr algn="ctr"/>
            <a:endParaRPr lang="en-US" sz="1400" i="1" dirty="0" smtClean="0">
              <a:solidFill>
                <a:srgbClr val="595959"/>
              </a:solidFill>
            </a:endParaRPr>
          </a:p>
          <a:p>
            <a:pPr algn="ctr"/>
            <a:r>
              <a:rPr lang="en-US" sz="1400" b="1" i="1" dirty="0" smtClean="0">
                <a:solidFill>
                  <a:srgbClr val="FFFFFF"/>
                </a:solidFill>
              </a:rPr>
              <a:t>Uppsala Institute</a:t>
            </a:r>
          </a:p>
          <a:p>
            <a:pPr algn="ctr"/>
            <a:r>
              <a:rPr lang="en-US" sz="1400" b="1" i="1" dirty="0" smtClean="0">
                <a:solidFill>
                  <a:srgbClr val="FFFFFF"/>
                </a:solidFill>
              </a:rPr>
              <a:t>(</a:t>
            </a:r>
            <a:r>
              <a:rPr lang="en-US" sz="1400" b="1" i="1" dirty="0" err="1" smtClean="0">
                <a:solidFill>
                  <a:srgbClr val="FFFFFF"/>
                </a:solidFill>
              </a:rPr>
              <a:t>Pawel</a:t>
            </a:r>
            <a:r>
              <a:rPr lang="en-US" sz="1400" b="1" i="1" dirty="0" smtClean="0">
                <a:solidFill>
                  <a:srgbClr val="FFFFFF"/>
                </a:solidFill>
              </a:rPr>
              <a:t> </a:t>
            </a:r>
            <a:r>
              <a:rPr lang="en-US" sz="1400" b="1" i="1" dirty="0" err="1" smtClean="0">
                <a:solidFill>
                  <a:srgbClr val="FFFFFF"/>
                </a:solidFill>
              </a:rPr>
              <a:t>Marciniewski</a:t>
            </a:r>
            <a:r>
              <a:rPr lang="en-US" sz="1400" b="1" i="1" dirty="0" smtClean="0">
                <a:solidFill>
                  <a:srgbClr val="FFFFFF"/>
                </a:solidFill>
              </a:rPr>
              <a:t>)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G. Felici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/>
              <a:t>17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330" y="6356350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BESIII GEM LNF Meeting – April 2013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34" y="184930"/>
            <a:ext cx="792480" cy="756920"/>
          </a:xfrm>
          <a:prstGeom prst="rect">
            <a:avLst/>
          </a:prstGeom>
        </p:spPr>
      </p:pic>
      <p:sp>
        <p:nvSpPr>
          <p:cNvPr id="8" name="Title 11"/>
          <p:cNvSpPr>
            <a:spLocks noGrp="1"/>
          </p:cNvSpPr>
          <p:nvPr>
            <p:ph type="title"/>
          </p:nvPr>
        </p:nvSpPr>
        <p:spPr>
          <a:xfrm>
            <a:off x="1145302" y="274638"/>
            <a:ext cx="7541497" cy="451136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KLOE2 IT - FEE chain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30" y="1140955"/>
            <a:ext cx="2266463" cy="17097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738" y="1053373"/>
            <a:ext cx="1472294" cy="1832505"/>
          </a:xfrm>
          <a:prstGeom prst="rect">
            <a:avLst/>
          </a:prstGeom>
        </p:spPr>
      </p:pic>
      <p:pic>
        <p:nvPicPr>
          <p:cNvPr id="28" name="Picture 27" descr="crateGIBfron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008" y="3893491"/>
            <a:ext cx="2070100" cy="1830070"/>
          </a:xfrm>
          <a:prstGeom prst="rect">
            <a:avLst/>
          </a:prstGeom>
        </p:spPr>
      </p:pic>
      <p:pic>
        <p:nvPicPr>
          <p:cNvPr id="29" name="Picture 28" descr="crateGIBback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94" y="3881382"/>
            <a:ext cx="1926590" cy="17716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317195" y="4396235"/>
            <a:ext cx="1767962" cy="101618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4815" y="1710322"/>
            <a:ext cx="1155700" cy="368300"/>
          </a:xfrm>
          <a:prstGeom prst="rect">
            <a:avLst/>
          </a:prstGeom>
        </p:spPr>
      </p:pic>
      <p:cxnSp>
        <p:nvCxnSpPr>
          <p:cNvPr id="41" name="Straight Arrow Connector 40"/>
          <p:cNvCxnSpPr/>
          <p:nvPr/>
        </p:nvCxnSpPr>
        <p:spPr>
          <a:xfrm>
            <a:off x="2170207" y="1545482"/>
            <a:ext cx="244944" cy="255556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med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507581" y="1894734"/>
            <a:ext cx="927135" cy="4551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med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184874" y="4284776"/>
            <a:ext cx="2116510" cy="1357783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V="1">
            <a:off x="5819892" y="1863502"/>
            <a:ext cx="1170320" cy="11202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med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227051" y="1393019"/>
            <a:ext cx="1592841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rgbClr val="595959"/>
                </a:solidFill>
              </a:rPr>
              <a:t>5 </a:t>
            </a:r>
            <a:r>
              <a:rPr lang="en-US" sz="1200" i="1" dirty="0" err="1" smtClean="0">
                <a:solidFill>
                  <a:srgbClr val="595959"/>
                </a:solidFill>
              </a:rPr>
              <a:t>mt</a:t>
            </a:r>
            <a:r>
              <a:rPr lang="en-US" sz="1200" i="1" dirty="0" smtClean="0">
                <a:solidFill>
                  <a:srgbClr val="595959"/>
                </a:solidFill>
              </a:rPr>
              <a:t> Twisted pairs</a:t>
            </a:r>
            <a:endParaRPr lang="en-US" sz="1200" dirty="0"/>
          </a:p>
        </p:txBody>
      </p:sp>
      <p:sp>
        <p:nvSpPr>
          <p:cNvPr id="25" name="Rectangle 24"/>
          <p:cNvSpPr/>
          <p:nvPr/>
        </p:nvSpPr>
        <p:spPr>
          <a:xfrm>
            <a:off x="5857062" y="1441313"/>
            <a:ext cx="1152501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rgbClr val="595959"/>
                </a:solidFill>
              </a:rPr>
              <a:t>Optical Links</a:t>
            </a:r>
            <a:endParaRPr lang="en-US" sz="1200" dirty="0"/>
          </a:p>
        </p:txBody>
      </p:sp>
      <p:sp>
        <p:nvSpPr>
          <p:cNvPr id="16" name="Right Brace 15"/>
          <p:cNvSpPr/>
          <p:nvPr/>
        </p:nvSpPr>
        <p:spPr>
          <a:xfrm rot="16200000">
            <a:off x="4544016" y="-733751"/>
            <a:ext cx="182184" cy="848947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4663739" y="2394444"/>
            <a:ext cx="385175" cy="98901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med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1752709" y="5865826"/>
            <a:ext cx="2711819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i="1" dirty="0" smtClean="0">
                <a:solidFill>
                  <a:srgbClr val="595959"/>
                </a:solidFill>
              </a:rPr>
              <a:t>Transition Board</a:t>
            </a:r>
            <a:endParaRPr lang="en-US" sz="1200" i="1" dirty="0">
              <a:solidFill>
                <a:srgbClr val="595959"/>
              </a:solidFill>
            </a:endParaRPr>
          </a:p>
          <a:p>
            <a:pPr algn="ctr"/>
            <a:r>
              <a:rPr lang="en-US" sz="1200" i="1" dirty="0" smtClean="0">
                <a:solidFill>
                  <a:srgbClr val="595959"/>
                </a:solidFill>
              </a:rPr>
              <a:t>(collects cables from 8 </a:t>
            </a:r>
            <a:r>
              <a:rPr lang="en-US" sz="1200" i="1" dirty="0" err="1" smtClean="0">
                <a:solidFill>
                  <a:srgbClr val="595959"/>
                </a:solidFill>
              </a:rPr>
              <a:t>Gastone</a:t>
            </a:r>
            <a:r>
              <a:rPr lang="en-US" sz="1200" i="1" dirty="0" smtClean="0">
                <a:solidFill>
                  <a:srgbClr val="595959"/>
                </a:solidFill>
              </a:rPr>
              <a:t> boards)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256789" y="3075750"/>
            <a:ext cx="2772846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i="1" dirty="0" smtClean="0">
                <a:solidFill>
                  <a:srgbClr val="595959"/>
                </a:solidFill>
              </a:rPr>
              <a:t>GIB Board</a:t>
            </a:r>
            <a:endParaRPr lang="en-US" sz="1200" i="1" dirty="0">
              <a:solidFill>
                <a:srgbClr val="595959"/>
              </a:solidFill>
            </a:endParaRPr>
          </a:p>
          <a:p>
            <a:pPr algn="ctr"/>
            <a:r>
              <a:rPr lang="en-US" sz="1200" i="1" dirty="0" smtClean="0">
                <a:solidFill>
                  <a:srgbClr val="595959"/>
                </a:solidFill>
              </a:rPr>
              <a:t>(manages up to 8 </a:t>
            </a:r>
            <a:r>
              <a:rPr lang="en-US" sz="1200" i="1" dirty="0" err="1" smtClean="0">
                <a:solidFill>
                  <a:srgbClr val="595959"/>
                </a:solidFill>
              </a:rPr>
              <a:t>Gastone</a:t>
            </a:r>
            <a:r>
              <a:rPr lang="en-US" sz="1200" i="1" dirty="0" smtClean="0">
                <a:solidFill>
                  <a:srgbClr val="595959"/>
                </a:solidFill>
              </a:rPr>
              <a:t> Boards)</a:t>
            </a:r>
          </a:p>
          <a:p>
            <a:pPr marL="285750" indent="-285750">
              <a:buFont typeface="Arial"/>
              <a:buChar char="•"/>
            </a:pPr>
            <a:r>
              <a:rPr lang="en-US" sz="1200" i="1" dirty="0" smtClean="0">
                <a:solidFill>
                  <a:srgbClr val="595959"/>
                </a:solidFill>
              </a:rPr>
              <a:t>Data download</a:t>
            </a:r>
          </a:p>
          <a:p>
            <a:pPr marL="285750" indent="-285750">
              <a:buFont typeface="Arial"/>
              <a:buChar char="•"/>
            </a:pPr>
            <a:r>
              <a:rPr lang="en-US" sz="1200" i="1" dirty="0" smtClean="0">
                <a:solidFill>
                  <a:srgbClr val="595959"/>
                </a:solidFill>
              </a:rPr>
              <a:t>Lev1 </a:t>
            </a:r>
            <a:r>
              <a:rPr lang="en-US" sz="1200" i="1" dirty="0" err="1" smtClean="0">
                <a:solidFill>
                  <a:srgbClr val="595959"/>
                </a:solidFill>
              </a:rPr>
              <a:t>distriution</a:t>
            </a:r>
            <a:endParaRPr lang="en-US" sz="1200" i="1" dirty="0" smtClean="0">
              <a:solidFill>
                <a:srgbClr val="595959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200" i="1" dirty="0" err="1" smtClean="0">
                <a:solidFill>
                  <a:srgbClr val="595959"/>
                </a:solidFill>
              </a:rPr>
              <a:t>Gastone</a:t>
            </a:r>
            <a:r>
              <a:rPr lang="en-US" sz="1200" i="1" dirty="0">
                <a:solidFill>
                  <a:srgbClr val="595959"/>
                </a:solidFill>
              </a:rPr>
              <a:t> </a:t>
            </a:r>
            <a:r>
              <a:rPr lang="en-US" sz="1200" i="1" dirty="0" smtClean="0">
                <a:solidFill>
                  <a:srgbClr val="595959"/>
                </a:solidFill>
              </a:rPr>
              <a:t>boards parameters setting</a:t>
            </a:r>
          </a:p>
          <a:p>
            <a:pPr marL="285750" indent="-285750">
              <a:buFont typeface="Arial"/>
              <a:buChar char="•"/>
            </a:pPr>
            <a:r>
              <a:rPr lang="en-US" sz="1200" i="1" dirty="0" smtClean="0">
                <a:solidFill>
                  <a:srgbClr val="595959"/>
                </a:solidFill>
              </a:rPr>
              <a:t>1024 channels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87732" y="5674677"/>
            <a:ext cx="1055175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i="1" dirty="0" smtClean="0">
                <a:solidFill>
                  <a:srgbClr val="595959"/>
                </a:solidFill>
              </a:rPr>
              <a:t>GIB crate</a:t>
            </a:r>
          </a:p>
          <a:p>
            <a:pPr algn="ctr"/>
            <a:r>
              <a:rPr lang="en-US" sz="1200" i="1" dirty="0" smtClean="0">
                <a:solidFill>
                  <a:srgbClr val="595959"/>
                </a:solidFill>
              </a:rPr>
              <a:t>(back view)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810506" y="5670917"/>
            <a:ext cx="1055175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i="1" dirty="0" smtClean="0">
                <a:solidFill>
                  <a:srgbClr val="595959"/>
                </a:solidFill>
              </a:rPr>
              <a:t>GIB crate</a:t>
            </a:r>
          </a:p>
          <a:p>
            <a:pPr algn="ctr"/>
            <a:r>
              <a:rPr lang="en-US" sz="1200" i="1" dirty="0" smtClean="0">
                <a:solidFill>
                  <a:srgbClr val="595959"/>
                </a:solidFill>
              </a:rPr>
              <a:t>(front view)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490838" y="792094"/>
            <a:ext cx="919934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i="1" dirty="0" smtClean="0">
                <a:solidFill>
                  <a:srgbClr val="595959"/>
                </a:solidFill>
              </a:rPr>
              <a:t>128</a:t>
            </a:r>
          </a:p>
          <a:p>
            <a:pPr algn="ctr"/>
            <a:r>
              <a:rPr lang="en-US" sz="1200" i="1" dirty="0" smtClean="0">
                <a:solidFill>
                  <a:srgbClr val="595959"/>
                </a:solidFill>
              </a:rPr>
              <a:t>channels</a:t>
            </a:r>
            <a:endParaRPr lang="en-US" sz="1200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2713293" y="1307979"/>
            <a:ext cx="156152" cy="437247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med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6745766" y="271549"/>
            <a:ext cx="2196538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i="1" dirty="0" smtClean="0">
                <a:solidFill>
                  <a:srgbClr val="595959"/>
                </a:solidFill>
              </a:rPr>
              <a:t>Concentrator Board</a:t>
            </a:r>
          </a:p>
          <a:p>
            <a:pPr marL="285750" indent="-285750">
              <a:buFont typeface="Arial"/>
              <a:buChar char="•"/>
            </a:pPr>
            <a:r>
              <a:rPr lang="en-US" sz="1200" i="1" dirty="0">
                <a:solidFill>
                  <a:srgbClr val="595959"/>
                </a:solidFill>
              </a:rPr>
              <a:t>m</a:t>
            </a:r>
            <a:r>
              <a:rPr lang="en-US" sz="1200" i="1" dirty="0" smtClean="0">
                <a:solidFill>
                  <a:srgbClr val="595959"/>
                </a:solidFill>
              </a:rPr>
              <a:t>anages 16 GIB boards</a:t>
            </a:r>
          </a:p>
          <a:p>
            <a:pPr marL="285750" indent="-285750">
              <a:buFont typeface="Arial"/>
              <a:buChar char="•"/>
            </a:pPr>
            <a:r>
              <a:rPr lang="en-US" sz="1200" i="1" dirty="0" smtClean="0">
                <a:solidFill>
                  <a:srgbClr val="595959"/>
                </a:solidFill>
              </a:rPr>
              <a:t>Event building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8791549" y="1353380"/>
            <a:ext cx="3399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</a:t>
            </a:r>
          </a:p>
          <a:p>
            <a:r>
              <a:rPr lang="en-US" dirty="0">
                <a:solidFill>
                  <a:srgbClr val="FF0000"/>
                </a:solidFill>
              </a:rPr>
              <a:t>Q</a:t>
            </a:r>
          </a:p>
        </p:txBody>
      </p:sp>
      <p:sp>
        <p:nvSpPr>
          <p:cNvPr id="45" name="Rectangle 44"/>
          <p:cNvSpPr/>
          <p:nvPr/>
        </p:nvSpPr>
        <p:spPr>
          <a:xfrm>
            <a:off x="922750" y="4123492"/>
            <a:ext cx="1596503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i="1" dirty="0" smtClean="0">
                <a:solidFill>
                  <a:srgbClr val="595959"/>
                </a:solidFill>
              </a:rPr>
              <a:t>TB – GIB interface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1241669" y="4454317"/>
            <a:ext cx="697480" cy="364372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med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125562" y="5705523"/>
            <a:ext cx="5019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FFFF"/>
                </a:solidFill>
              </a:rPr>
              <a:t>LNF</a:t>
            </a:r>
            <a:endParaRPr lang="en-US" sz="1400" b="1" i="1" dirty="0">
              <a:solidFill>
                <a:srgbClr val="FFFFFF"/>
              </a:solidFill>
            </a:endParaRPr>
          </a:p>
        </p:txBody>
      </p:sp>
      <p:pic>
        <p:nvPicPr>
          <p:cNvPr id="47" name="Picture 46" descr="crateGIBfron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232" y="1401728"/>
            <a:ext cx="1158824" cy="102445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6036" y="2866744"/>
            <a:ext cx="3922158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A. </a:t>
            </a:r>
            <a:r>
              <a:rPr lang="en-US" sz="1200" dirty="0" err="1"/>
              <a:t>Balla</a:t>
            </a:r>
            <a:r>
              <a:rPr lang="en-US" sz="1200" dirty="0"/>
              <a:t> et al., “GASTONE: A new ASIC for the cylindrical GEM inner tracker of KLOE experiment at DAFNE”, ,</a:t>
            </a:r>
            <a:r>
              <a:rPr lang="en-US" sz="1200" dirty="0" err="1"/>
              <a:t>Nucl</a:t>
            </a:r>
            <a:r>
              <a:rPr lang="en-US" sz="1200" dirty="0"/>
              <a:t>. Inst. &amp; Meth. A, vol. 604, no. 23, 2009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1926748" y="4480682"/>
            <a:ext cx="1155989" cy="289258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med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5477191" y="4304580"/>
            <a:ext cx="843392" cy="75621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med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6330275" y="4294885"/>
            <a:ext cx="1560757" cy="824075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med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681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G. Felici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18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330" y="6356350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BESIII GEM LNF Meeting – April 2013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6162" y="3012641"/>
            <a:ext cx="847485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Analog Readout - COMPASS 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319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7251" y="6398684"/>
            <a:ext cx="82126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G. Felici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BESIII GEM LNF Meeting – April 2013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sz="900" i="0" dirty="0">
              <a:solidFill>
                <a:srgbClr val="28468C"/>
              </a:solidFill>
              <a:latin typeface="Helvetica Neue UltraLight"/>
              <a:cs typeface="Helvetica Neue UltraLight"/>
            </a:endParaRPr>
          </a:p>
          <a:p>
            <a:fld id="{3683723F-5155-5842-AE2C-76A55FF20CBA}" type="slidenum">
              <a:rPr lang="en-US" sz="110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19</a:t>
            </a:fld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pic>
        <p:nvPicPr>
          <p:cNvPr id="16" name="Picture 15" descr="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0" y="6436789"/>
            <a:ext cx="536426" cy="3077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34" y="184930"/>
            <a:ext cx="792480" cy="756920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145302" y="274638"/>
            <a:ext cx="7541497" cy="451136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COMPASS: readout electrodes</a:t>
            </a:r>
            <a:endParaRPr lang="en-US" sz="2000" dirty="0"/>
          </a:p>
        </p:txBody>
      </p:sp>
      <p:pic>
        <p:nvPicPr>
          <p:cNvPr id="19" name="Picture 3" descr="2D GEM READOUT.tif                                             0000C1DBNEW G3                         B6F39FBC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9" y="980671"/>
            <a:ext cx="3664929" cy="305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1759" y="4220003"/>
            <a:ext cx="53376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b="1" i="1" dirty="0">
                <a:solidFill>
                  <a:srgbClr val="3250AA"/>
                </a:solidFill>
              </a:rPr>
              <a:t>Due to diffusion the charge cloud collected on the readout board is bigger than the strip width (≈ 3.5 x pitch)</a:t>
            </a:r>
            <a:r>
              <a:rPr lang="en-US" sz="1400" i="1" dirty="0">
                <a:solidFill>
                  <a:srgbClr val="3250AA"/>
                </a:solidFill>
              </a:rPr>
              <a:t> and a weighting method is used for calculate the exact track position in two </a:t>
            </a:r>
            <a:r>
              <a:rPr lang="en-US" sz="1400" i="1" dirty="0" smtClean="0">
                <a:solidFill>
                  <a:srgbClr val="3250AA"/>
                </a:solidFill>
              </a:rPr>
              <a:t>dimensions</a:t>
            </a:r>
          </a:p>
          <a:p>
            <a:endParaRPr lang="en-US" sz="1400" i="1" dirty="0" smtClean="0">
              <a:solidFill>
                <a:srgbClr val="3250AA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400" i="1" dirty="0">
                <a:solidFill>
                  <a:srgbClr val="3250AA"/>
                </a:solidFill>
              </a:rPr>
              <a:t>Every single strip versus the other readout coordinate acts as a plate capacitor. With the permittivity </a:t>
            </a:r>
            <a:r>
              <a:rPr lang="en-US" sz="1400" i="1" dirty="0" err="1">
                <a:solidFill>
                  <a:srgbClr val="3250AA"/>
                </a:solidFill>
              </a:rPr>
              <a:t>ε</a:t>
            </a:r>
            <a:r>
              <a:rPr lang="en-US" sz="1400" i="1" dirty="0">
                <a:solidFill>
                  <a:srgbClr val="3250AA"/>
                </a:solidFill>
              </a:rPr>
              <a:t>=3.9 of </a:t>
            </a:r>
            <a:r>
              <a:rPr lang="en-US" sz="1400" i="1" dirty="0" err="1">
                <a:solidFill>
                  <a:srgbClr val="3250AA"/>
                </a:solidFill>
              </a:rPr>
              <a:t>Kapton</a:t>
            </a:r>
            <a:r>
              <a:rPr lang="en-US" sz="1400" i="1" dirty="0">
                <a:solidFill>
                  <a:srgbClr val="3250AA"/>
                </a:solidFill>
              </a:rPr>
              <a:t> and an area of 2.27⋅10</a:t>
            </a:r>
            <a:r>
              <a:rPr lang="en-US" sz="1400" i="1" baseline="30000" dirty="0">
                <a:solidFill>
                  <a:srgbClr val="3250AA"/>
                </a:solidFill>
              </a:rPr>
              <a:t>-1</a:t>
            </a:r>
            <a:r>
              <a:rPr lang="en-US" sz="1400" i="1" dirty="0">
                <a:solidFill>
                  <a:srgbClr val="3250AA"/>
                </a:solidFill>
              </a:rPr>
              <a:t>cm</a:t>
            </a:r>
            <a:r>
              <a:rPr lang="en-US" sz="1400" i="1" baseline="30000" dirty="0">
                <a:solidFill>
                  <a:srgbClr val="3250AA"/>
                </a:solidFill>
              </a:rPr>
              <a:t>2</a:t>
            </a:r>
            <a:r>
              <a:rPr lang="en-US" sz="1400" i="1" dirty="0">
                <a:solidFill>
                  <a:srgbClr val="3250AA"/>
                </a:solidFill>
              </a:rPr>
              <a:t>, </a:t>
            </a:r>
            <a:r>
              <a:rPr lang="en-US" sz="1400" b="1" i="1" dirty="0">
                <a:solidFill>
                  <a:srgbClr val="3250AA"/>
                </a:solidFill>
              </a:rPr>
              <a:t>this capacitance is 15.7 pF</a:t>
            </a:r>
          </a:p>
        </p:txBody>
      </p:sp>
      <p:sp>
        <p:nvSpPr>
          <p:cNvPr id="37" name="Text Box 16"/>
          <p:cNvSpPr txBox="1">
            <a:spLocks noChangeArrowheads="1"/>
          </p:cNvSpPr>
          <p:nvPr/>
        </p:nvSpPr>
        <p:spPr bwMode="auto">
          <a:xfrm>
            <a:off x="4225638" y="1798460"/>
            <a:ext cx="16424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B0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FF0B0E"/>
                </a:solidFill>
                <a:latin typeface="Arial" charset="0"/>
              </a:rPr>
              <a:t>50 µm </a:t>
            </a:r>
            <a:r>
              <a:rPr lang="en-US" i="1" dirty="0" err="1" smtClean="0">
                <a:solidFill>
                  <a:srgbClr val="FF0B0E"/>
                </a:solidFill>
                <a:latin typeface="Arial" charset="0"/>
              </a:rPr>
              <a:t>kapton</a:t>
            </a:r>
            <a:endParaRPr lang="en-US" i="1" dirty="0">
              <a:solidFill>
                <a:srgbClr val="FF0B0E"/>
              </a:solidFill>
              <a:latin typeface="Arial" charset="0"/>
            </a:endParaRPr>
          </a:p>
        </p:txBody>
      </p:sp>
      <p:pic>
        <p:nvPicPr>
          <p:cNvPr id="7" name="Picture 6" descr="StripCompas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35" y="1239133"/>
            <a:ext cx="5245735" cy="199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48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G. Felici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/>
              <a:t>2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330" y="6356350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BESIII GEM LNF Meeting – April 2013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34" y="184930"/>
            <a:ext cx="792480" cy="756920"/>
          </a:xfrm>
          <a:prstGeom prst="rect">
            <a:avLst/>
          </a:prstGeom>
        </p:spPr>
      </p:pic>
      <p:sp>
        <p:nvSpPr>
          <p:cNvPr id="8" name="Title 11"/>
          <p:cNvSpPr>
            <a:spLocks noGrp="1"/>
          </p:cNvSpPr>
          <p:nvPr>
            <p:ph type="title"/>
          </p:nvPr>
        </p:nvSpPr>
        <p:spPr>
          <a:xfrm>
            <a:off x="1145302" y="274638"/>
            <a:ext cx="7541497" cy="451136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Outline</a:t>
            </a:r>
            <a:endParaRPr lang="en-US" sz="2000" dirty="0"/>
          </a:p>
        </p:txBody>
      </p:sp>
      <p:sp>
        <p:nvSpPr>
          <p:cNvPr id="30" name="Rectangle 29"/>
          <p:cNvSpPr/>
          <p:nvPr/>
        </p:nvSpPr>
        <p:spPr>
          <a:xfrm>
            <a:off x="212950" y="968947"/>
            <a:ext cx="4798921" cy="5262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GEMs - main </a:t>
            </a:r>
            <a:r>
              <a:rPr lang="en-US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parameters</a:t>
            </a:r>
            <a:endParaRPr lang="en-US" sz="1600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600" i="1" dirty="0" smtClean="0">
                <a:solidFill>
                  <a:srgbClr val="595959"/>
                </a:solidFill>
              </a:rPr>
              <a:t>Gain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i="1" dirty="0" smtClean="0">
                <a:solidFill>
                  <a:srgbClr val="595959"/>
                </a:solidFill>
              </a:rPr>
              <a:t>Discharges</a:t>
            </a:r>
            <a:endParaRPr lang="en-US" sz="1600" i="1" dirty="0" smtClean="0">
              <a:solidFill>
                <a:srgbClr val="595959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600" i="1" dirty="0" smtClean="0">
                <a:solidFill>
                  <a:srgbClr val="595959"/>
                </a:solidFill>
              </a:rPr>
              <a:t>Cluster multiplicity</a:t>
            </a:r>
            <a:r>
              <a:rPr lang="en-US" sz="1600" i="1" dirty="0" smtClean="0">
                <a:solidFill>
                  <a:srgbClr val="595959"/>
                </a:solidFill>
              </a:rPr>
              <a:t> </a:t>
            </a:r>
            <a:endParaRPr lang="en-US" sz="1600" i="1" dirty="0" smtClean="0">
              <a:solidFill>
                <a:srgbClr val="595959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i="1" dirty="0" smtClean="0">
                <a:solidFill>
                  <a:srgbClr val="0D0D0D"/>
                </a:solidFill>
              </a:rPr>
              <a:t>GEM Digital Readout (KLOE IT)</a:t>
            </a:r>
            <a:endParaRPr lang="en-US" sz="1600" i="1" dirty="0" smtClean="0">
              <a:solidFill>
                <a:srgbClr val="0D0D0D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600" i="1" dirty="0">
                <a:solidFill>
                  <a:srgbClr val="595959"/>
                </a:solidFill>
              </a:rPr>
              <a:t>r</a:t>
            </a:r>
            <a:r>
              <a:rPr lang="en-US" sz="1600" i="1" dirty="0" smtClean="0">
                <a:solidFill>
                  <a:srgbClr val="595959"/>
                </a:solidFill>
              </a:rPr>
              <a:t>eadout electrodes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i="1" dirty="0">
                <a:solidFill>
                  <a:srgbClr val="595959"/>
                </a:solidFill>
              </a:rPr>
              <a:t>l</a:t>
            </a:r>
            <a:r>
              <a:rPr lang="en-US" sz="1600" i="1" dirty="0" smtClean="0">
                <a:solidFill>
                  <a:srgbClr val="595959"/>
                </a:solidFill>
              </a:rPr>
              <a:t>ayer instrumentation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i="1" dirty="0" smtClean="0">
                <a:solidFill>
                  <a:srgbClr val="595959"/>
                </a:solidFill>
              </a:rPr>
              <a:t>HV sectors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i="1" dirty="0" smtClean="0">
                <a:solidFill>
                  <a:srgbClr val="595959"/>
                </a:solidFill>
              </a:rPr>
              <a:t>HV distribution network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i="1" dirty="0">
                <a:solidFill>
                  <a:srgbClr val="595959"/>
                </a:solidFill>
              </a:rPr>
              <a:t>r</a:t>
            </a:r>
            <a:r>
              <a:rPr lang="en-US" sz="1600" i="1" dirty="0" smtClean="0">
                <a:solidFill>
                  <a:srgbClr val="595959"/>
                </a:solidFill>
              </a:rPr>
              <a:t>eadout plane details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i="1" dirty="0" smtClean="0">
                <a:solidFill>
                  <a:srgbClr val="595959"/>
                </a:solidFill>
              </a:rPr>
              <a:t>FEE integration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i="1" dirty="0" smtClean="0">
                <a:solidFill>
                  <a:srgbClr val="595959"/>
                </a:solidFill>
              </a:rPr>
              <a:t>HV &amp; FEE chain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i="1" dirty="0">
                <a:solidFill>
                  <a:srgbClr val="595959"/>
                </a:solidFill>
              </a:rPr>
              <a:t>r</a:t>
            </a:r>
            <a:r>
              <a:rPr lang="en-US" sz="1600" i="1" dirty="0" smtClean="0">
                <a:solidFill>
                  <a:srgbClr val="595959"/>
                </a:solidFill>
              </a:rPr>
              <a:t>eadout chain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i="1" dirty="0" smtClean="0">
                <a:solidFill>
                  <a:srgbClr val="0D0D0D"/>
                </a:solidFill>
              </a:rPr>
              <a:t>GEM Analog Readout (COMPASS)</a:t>
            </a:r>
            <a:endParaRPr lang="en-US" sz="1600" i="1" dirty="0" smtClean="0">
              <a:solidFill>
                <a:srgbClr val="0D0D0D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600" i="1" dirty="0">
                <a:solidFill>
                  <a:srgbClr val="595959"/>
                </a:solidFill>
              </a:rPr>
              <a:t>r</a:t>
            </a:r>
            <a:r>
              <a:rPr lang="en-US" sz="1600" i="1" dirty="0" smtClean="0">
                <a:solidFill>
                  <a:srgbClr val="595959"/>
                </a:solidFill>
              </a:rPr>
              <a:t>eadout electrodes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i="1" dirty="0">
                <a:solidFill>
                  <a:srgbClr val="595959"/>
                </a:solidFill>
              </a:rPr>
              <a:t>c</a:t>
            </a:r>
            <a:r>
              <a:rPr lang="en-US" sz="1600" i="1" dirty="0" smtClean="0">
                <a:solidFill>
                  <a:srgbClr val="595959"/>
                </a:solidFill>
              </a:rPr>
              <a:t>hambers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i="1" dirty="0" smtClean="0">
                <a:solidFill>
                  <a:srgbClr val="595959"/>
                </a:solidFill>
              </a:rPr>
              <a:t>position accuracy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i="1" dirty="0">
                <a:solidFill>
                  <a:srgbClr val="595959"/>
                </a:solidFill>
              </a:rPr>
              <a:t>e</a:t>
            </a:r>
            <a:r>
              <a:rPr lang="en-US" sz="1600" i="1" dirty="0" smtClean="0">
                <a:solidFill>
                  <a:srgbClr val="595959"/>
                </a:solidFill>
              </a:rPr>
              <a:t>fficiency </a:t>
            </a:r>
            <a:r>
              <a:rPr lang="en-US" sz="1600" i="1" dirty="0" err="1" smtClean="0">
                <a:solidFill>
                  <a:srgbClr val="595959"/>
                </a:solidFill>
              </a:rPr>
              <a:t>vs</a:t>
            </a:r>
            <a:r>
              <a:rPr lang="en-US" sz="1600" i="1" dirty="0" smtClean="0">
                <a:solidFill>
                  <a:srgbClr val="595959"/>
                </a:solidFill>
              </a:rPr>
              <a:t> track multiplicity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i="1" dirty="0">
                <a:solidFill>
                  <a:srgbClr val="595959"/>
                </a:solidFill>
              </a:rPr>
              <a:t>t</a:t>
            </a:r>
            <a:r>
              <a:rPr lang="en-US" sz="1600" i="1" dirty="0" smtClean="0">
                <a:solidFill>
                  <a:srgbClr val="595959"/>
                </a:solidFill>
              </a:rPr>
              <a:t>ime measurements accuracy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i="1" dirty="0" smtClean="0">
                <a:solidFill>
                  <a:srgbClr val="595959"/>
                </a:solidFill>
              </a:rPr>
              <a:t>APV 25 front-end</a:t>
            </a:r>
            <a:endParaRPr lang="en-US" sz="1600" i="1" dirty="0">
              <a:solidFill>
                <a:srgbClr val="595959"/>
              </a:solidFill>
            </a:endParaRPr>
          </a:p>
          <a:p>
            <a:pPr lvl="1"/>
            <a:endParaRPr lang="en-US" sz="1600" i="1" dirty="0" smtClean="0">
              <a:solidFill>
                <a:srgbClr val="595959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14966" y="956532"/>
            <a:ext cx="4084257" cy="2800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en-US" sz="1600" i="1" dirty="0" smtClean="0">
                <a:solidFill>
                  <a:srgbClr val="0D0D0D"/>
                </a:solidFill>
              </a:rPr>
              <a:t>GEM operation in magnetic </a:t>
            </a:r>
            <a:r>
              <a:rPr lang="en-US" sz="1600" i="1" dirty="0" smtClean="0">
                <a:solidFill>
                  <a:srgbClr val="0D0D0D"/>
                </a:solidFill>
              </a:rPr>
              <a:t>fields</a:t>
            </a:r>
            <a:endParaRPr lang="en-US" sz="1600" i="1" dirty="0" smtClean="0">
              <a:solidFill>
                <a:srgbClr val="0D0D0D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600" i="1" dirty="0">
                <a:solidFill>
                  <a:srgbClr val="595959"/>
                </a:solidFill>
              </a:rPr>
              <a:t>c</a:t>
            </a:r>
            <a:r>
              <a:rPr lang="en-US" sz="1600" i="1" dirty="0" smtClean="0">
                <a:solidFill>
                  <a:srgbClr val="595959"/>
                </a:solidFill>
              </a:rPr>
              <a:t>harge broadening (simulation)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i="1" dirty="0" smtClean="0">
                <a:solidFill>
                  <a:srgbClr val="595959"/>
                </a:solidFill>
              </a:rPr>
              <a:t>Test beam setup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i="1" dirty="0">
                <a:solidFill>
                  <a:srgbClr val="595959"/>
                </a:solidFill>
              </a:rPr>
              <a:t>r</a:t>
            </a:r>
            <a:r>
              <a:rPr lang="en-US" sz="1600" i="1" dirty="0" smtClean="0">
                <a:solidFill>
                  <a:srgbClr val="595959"/>
                </a:solidFill>
              </a:rPr>
              <a:t>esolution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i="1" dirty="0">
                <a:solidFill>
                  <a:srgbClr val="595959"/>
                </a:solidFill>
              </a:rPr>
              <a:t>e</a:t>
            </a:r>
            <a:r>
              <a:rPr lang="en-US" sz="1600" i="1" dirty="0" smtClean="0">
                <a:solidFill>
                  <a:srgbClr val="595959"/>
                </a:solidFill>
              </a:rPr>
              <a:t>fficiency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i="1" dirty="0">
                <a:solidFill>
                  <a:srgbClr val="595959"/>
                </a:solidFill>
              </a:rPr>
              <a:t>c</a:t>
            </a:r>
            <a:r>
              <a:rPr lang="en-US" sz="1600" i="1" dirty="0" smtClean="0">
                <a:solidFill>
                  <a:srgbClr val="595959"/>
                </a:solidFill>
              </a:rPr>
              <a:t>luster size</a:t>
            </a:r>
          </a:p>
          <a:p>
            <a:pPr marL="342900" indent="-342900">
              <a:buFont typeface="+mj-lt"/>
              <a:buAutoNum type="arabicPeriod" startAt="5"/>
            </a:pPr>
            <a:r>
              <a:rPr lang="en-US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BES IT DAQ &amp; FEE requirements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i="1" dirty="0" smtClean="0">
                <a:solidFill>
                  <a:srgbClr val="595959"/>
                </a:solidFill>
              </a:rPr>
              <a:t>DAQ requirements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i="1" dirty="0" smtClean="0">
                <a:solidFill>
                  <a:srgbClr val="595959"/>
                </a:solidFill>
              </a:rPr>
              <a:t>2D readout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i="1" dirty="0" smtClean="0">
                <a:solidFill>
                  <a:srgbClr val="595959"/>
                </a:solidFill>
              </a:rPr>
              <a:t>C</a:t>
            </a:r>
            <a:r>
              <a:rPr lang="en-US" sz="1600" i="1" baseline="-25000" dirty="0" smtClean="0">
                <a:solidFill>
                  <a:srgbClr val="595959"/>
                </a:solidFill>
              </a:rPr>
              <a:t>STRIPS</a:t>
            </a:r>
            <a:r>
              <a:rPr lang="en-US" sz="1600" i="1" dirty="0" smtClean="0">
                <a:solidFill>
                  <a:srgbClr val="595959"/>
                </a:solidFill>
              </a:rPr>
              <a:t> effect on SNR</a:t>
            </a:r>
            <a:endParaRPr lang="en-US" sz="1600" i="1" dirty="0">
              <a:solidFill>
                <a:srgbClr val="595959"/>
              </a:solidFill>
            </a:endParaRPr>
          </a:p>
          <a:p>
            <a:pPr marL="342900" indent="-342900">
              <a:buFont typeface="+mj-lt"/>
              <a:buAutoNum type="arabicPeriod" startAt="6"/>
            </a:pPr>
            <a:r>
              <a:rPr lang="en-US" sz="1600" i="1" dirty="0" smtClean="0">
                <a:solidFill>
                  <a:srgbClr val="262626"/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776567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7251" y="6398684"/>
            <a:ext cx="82126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G. Felici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sz="900" i="0" dirty="0">
              <a:solidFill>
                <a:srgbClr val="28468C"/>
              </a:solidFill>
              <a:latin typeface="Helvetica Neue UltraLight"/>
              <a:cs typeface="Helvetica Neue UltraLight"/>
            </a:endParaRPr>
          </a:p>
          <a:p>
            <a:fld id="{3683723F-5155-5842-AE2C-76A55FF20CBA}" type="slidenum">
              <a:rPr lang="en-US" sz="110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20</a:t>
            </a:fld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pic>
        <p:nvPicPr>
          <p:cNvPr id="16" name="Picture 15" descr="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0" y="6436789"/>
            <a:ext cx="536426" cy="3077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34" y="184930"/>
            <a:ext cx="792480" cy="756920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145302" y="274638"/>
            <a:ext cx="7541497" cy="451136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COMPASS: chambers</a:t>
            </a:r>
            <a:endParaRPr lang="en-US" sz="2000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BESIII GEM LNF Meeting – April 2013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483" y="913969"/>
            <a:ext cx="7880379" cy="51049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93536" y="970276"/>
            <a:ext cx="4322547" cy="34551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0845" y="1155656"/>
            <a:ext cx="4723770" cy="27569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6130" y="232282"/>
            <a:ext cx="37719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60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G. Felici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/>
              <a:t>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330" y="6356350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BESIII GEM LNF Meeting – April 2013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34" y="184930"/>
            <a:ext cx="792480" cy="756920"/>
          </a:xfrm>
          <a:prstGeom prst="rect">
            <a:avLst/>
          </a:prstGeom>
        </p:spPr>
      </p:pic>
      <p:sp>
        <p:nvSpPr>
          <p:cNvPr id="8" name="Title 11"/>
          <p:cNvSpPr>
            <a:spLocks noGrp="1"/>
          </p:cNvSpPr>
          <p:nvPr>
            <p:ph type="title"/>
          </p:nvPr>
        </p:nvSpPr>
        <p:spPr>
          <a:xfrm>
            <a:off x="1145302" y="274638"/>
            <a:ext cx="7541497" cy="451136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COMPASS: position accuracy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797169"/>
            <a:ext cx="7607792" cy="567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12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G. Felici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/>
              <a:t>22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330" y="6356350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BESIII GEM LNF Meeting – April 2013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34" y="184930"/>
            <a:ext cx="792480" cy="756920"/>
          </a:xfrm>
          <a:prstGeom prst="rect">
            <a:avLst/>
          </a:prstGeom>
        </p:spPr>
      </p:pic>
      <p:sp>
        <p:nvSpPr>
          <p:cNvPr id="8" name="Title 11"/>
          <p:cNvSpPr>
            <a:spLocks noGrp="1"/>
          </p:cNvSpPr>
          <p:nvPr>
            <p:ph type="title"/>
          </p:nvPr>
        </p:nvSpPr>
        <p:spPr>
          <a:xfrm>
            <a:off x="1145302" y="274638"/>
            <a:ext cx="7541497" cy="451136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COMPASS: time measurement accuracy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669" y="578340"/>
            <a:ext cx="7150100" cy="58050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700" y="1409700"/>
            <a:ext cx="14859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04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G. Felici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23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330" y="6356350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BESIII GEM LNF Meeting – April 2013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55" y="727125"/>
            <a:ext cx="8452390" cy="5828493"/>
          </a:xfrm>
          <a:prstGeom prst="rect">
            <a:avLst/>
          </a:prstGeom>
        </p:spPr>
      </p:pic>
      <p:sp>
        <p:nvSpPr>
          <p:cNvPr id="9" name="Title 11"/>
          <p:cNvSpPr>
            <a:spLocks noGrp="1"/>
          </p:cNvSpPr>
          <p:nvPr>
            <p:ph type="title"/>
          </p:nvPr>
        </p:nvSpPr>
        <p:spPr>
          <a:xfrm>
            <a:off x="1145302" y="274638"/>
            <a:ext cx="7541497" cy="451136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COMPASS: efficiency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34" y="184930"/>
            <a:ext cx="792480" cy="75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34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94401" y="5264385"/>
            <a:ext cx="4265423" cy="10373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955" y="830322"/>
            <a:ext cx="7861949" cy="550547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G. Felici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/>
              <a:t>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330" y="6356350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BESIII GEM LNF Meeting – April 2013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34" y="184930"/>
            <a:ext cx="792480" cy="756920"/>
          </a:xfrm>
          <a:prstGeom prst="rect">
            <a:avLst/>
          </a:prstGeom>
        </p:spPr>
      </p:pic>
      <p:sp>
        <p:nvSpPr>
          <p:cNvPr id="8" name="Title 11"/>
          <p:cNvSpPr>
            <a:spLocks noGrp="1"/>
          </p:cNvSpPr>
          <p:nvPr>
            <p:ph type="title"/>
          </p:nvPr>
        </p:nvSpPr>
        <p:spPr>
          <a:xfrm>
            <a:off x="1145302" y="274638"/>
            <a:ext cx="7541497" cy="451136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COMPASS: front end (I)</a:t>
            </a:r>
            <a:endParaRPr lang="en-US" sz="2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6121" y="5273419"/>
            <a:ext cx="1634274" cy="10089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6238" y="5303165"/>
            <a:ext cx="3169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200" dirty="0" smtClean="0"/>
              <a:t>Anode and cathode connected to GND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/>
              <a:t>NO DC into preamplifier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/>
              <a:t>Charging up of strips avoided by diode leakage currents</a:t>
            </a:r>
          </a:p>
          <a:p>
            <a:pPr marL="285750" indent="-285750">
              <a:buFont typeface="Arial"/>
              <a:buChar char="•"/>
            </a:pPr>
            <a:endParaRPr lang="en-US" sz="1200" dirty="0"/>
          </a:p>
        </p:txBody>
      </p:sp>
      <p:sp>
        <p:nvSpPr>
          <p:cNvPr id="15" name="Rectangle 14"/>
          <p:cNvSpPr/>
          <p:nvPr/>
        </p:nvSpPr>
        <p:spPr>
          <a:xfrm>
            <a:off x="6100837" y="265661"/>
            <a:ext cx="2837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30000" dirty="0"/>
              <a:t>Running Experience with the COMPASS Triple GEM </a:t>
            </a:r>
            <a:r>
              <a:rPr lang="en-US" baseline="30000" dirty="0" smtClean="0"/>
              <a:t>Detectors – Bernard </a:t>
            </a:r>
            <a:r>
              <a:rPr lang="en-US" baseline="30000" dirty="0" err="1" smtClean="0"/>
              <a:t>Ketzer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176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G. Felici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/>
              <a:t>25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330" y="6356350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BESIII GEM LNF Meeting – April 2013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34" y="184930"/>
            <a:ext cx="792480" cy="756920"/>
          </a:xfrm>
          <a:prstGeom prst="rect">
            <a:avLst/>
          </a:prstGeom>
        </p:spPr>
      </p:pic>
      <p:sp>
        <p:nvSpPr>
          <p:cNvPr id="8" name="Title 11"/>
          <p:cNvSpPr>
            <a:spLocks noGrp="1"/>
          </p:cNvSpPr>
          <p:nvPr>
            <p:ph type="title"/>
          </p:nvPr>
        </p:nvSpPr>
        <p:spPr>
          <a:xfrm>
            <a:off x="1145302" y="274638"/>
            <a:ext cx="7541497" cy="451136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COMPASS: front end (II)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07" y="754184"/>
            <a:ext cx="7852410" cy="561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77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G. Felici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/>
              <a:t>26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330" y="6356350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BESIII GEM LNF Meeting – April 2013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34" y="184930"/>
            <a:ext cx="792480" cy="7569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6162" y="3012641"/>
            <a:ext cx="847485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GEM operation in magnetic field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6093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G. Felici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/>
              <a:t>27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330" y="6356350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BESIII GEM LNF Meeting – April 2013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34" y="184930"/>
            <a:ext cx="792480" cy="756920"/>
          </a:xfrm>
          <a:prstGeom prst="rect">
            <a:avLst/>
          </a:prstGeom>
        </p:spPr>
      </p:pic>
      <p:sp>
        <p:nvSpPr>
          <p:cNvPr id="8" name="Title 11"/>
          <p:cNvSpPr>
            <a:spLocks noGrp="1"/>
          </p:cNvSpPr>
          <p:nvPr>
            <p:ph type="title"/>
          </p:nvPr>
        </p:nvSpPr>
        <p:spPr>
          <a:xfrm>
            <a:off x="1145302" y="274638"/>
            <a:ext cx="7541497" cy="451136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M</a:t>
            </a:r>
            <a:r>
              <a:rPr lang="en-US" sz="2000" dirty="0" smtClean="0"/>
              <a:t>agnetic field: charge broadening (</a:t>
            </a:r>
            <a:r>
              <a:rPr lang="en-US" sz="2000" dirty="0" err="1" smtClean="0"/>
              <a:t>sim</a:t>
            </a:r>
            <a:r>
              <a:rPr lang="en-US" sz="2000" dirty="0" smtClean="0"/>
              <a:t>.)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268" y="972273"/>
            <a:ext cx="6507480" cy="509397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13933" y="151629"/>
            <a:ext cx="327253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Design and Construction of a cylindrical GEM detector as the Inner Tracker device of the KLOE-2 </a:t>
            </a:r>
            <a:r>
              <a:rPr lang="en-US" sz="1100" dirty="0" smtClean="0"/>
              <a:t>experiment - </a:t>
            </a:r>
            <a:r>
              <a:rPr lang="en-US" sz="1200" dirty="0" smtClean="0">
                <a:solidFill>
                  <a:srgbClr val="595959"/>
                </a:solidFill>
              </a:rPr>
              <a:t>Gianfranco </a:t>
            </a:r>
            <a:r>
              <a:rPr lang="en-US" sz="1200" dirty="0" err="1" smtClean="0">
                <a:solidFill>
                  <a:srgbClr val="595959"/>
                </a:solidFill>
              </a:rPr>
              <a:t>Morello</a:t>
            </a:r>
            <a:r>
              <a:rPr lang="en-US" sz="1200" dirty="0" smtClean="0">
                <a:solidFill>
                  <a:srgbClr val="595959"/>
                </a:solidFill>
              </a:rPr>
              <a:t> on behalf of </a:t>
            </a:r>
            <a:r>
              <a:rPr lang="en-US" sz="1200" dirty="0" err="1" smtClean="0">
                <a:solidFill>
                  <a:srgbClr val="595959"/>
                </a:solidFill>
              </a:rPr>
              <a:t>Frascati</a:t>
            </a:r>
            <a:r>
              <a:rPr lang="en-US" sz="1200" dirty="0" smtClean="0">
                <a:solidFill>
                  <a:srgbClr val="595959"/>
                </a:solidFill>
              </a:rPr>
              <a:t>, Bari and Cosenza groups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690792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829" y="757223"/>
            <a:ext cx="2851150" cy="286385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G. Felici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/>
              <a:t>28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330" y="6356350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BESIII GEM LNF Meeting – April 2013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34" y="184930"/>
            <a:ext cx="792480" cy="756920"/>
          </a:xfrm>
          <a:prstGeom prst="rect">
            <a:avLst/>
          </a:prstGeom>
        </p:spPr>
      </p:pic>
      <p:sp>
        <p:nvSpPr>
          <p:cNvPr id="8" name="Title 11"/>
          <p:cNvSpPr>
            <a:spLocks noGrp="1"/>
          </p:cNvSpPr>
          <p:nvPr>
            <p:ph type="title"/>
          </p:nvPr>
        </p:nvSpPr>
        <p:spPr>
          <a:xfrm>
            <a:off x="1145302" y="274638"/>
            <a:ext cx="7541497" cy="451136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M</a:t>
            </a:r>
            <a:r>
              <a:rPr lang="en-US" sz="2000" dirty="0" smtClean="0"/>
              <a:t>agnetic field: test beam setup</a:t>
            </a:r>
            <a:endParaRPr lang="en-US" sz="2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96" y="997490"/>
            <a:ext cx="1860550" cy="4508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6328" y="807243"/>
            <a:ext cx="2451100" cy="26352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9910" y="1067693"/>
            <a:ext cx="1905000" cy="9461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44" y="4359913"/>
            <a:ext cx="3154680" cy="14782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7714" y="3683250"/>
            <a:ext cx="5994400" cy="27736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8097" y="2352713"/>
            <a:ext cx="3797300" cy="10287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713933" y="151629"/>
            <a:ext cx="327253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Design and Construction of a cylindrical GEM detector as the Inner Tracker device of the KLOE-2 </a:t>
            </a:r>
            <a:r>
              <a:rPr lang="en-US" sz="1100" dirty="0" smtClean="0"/>
              <a:t>experiment - </a:t>
            </a:r>
            <a:r>
              <a:rPr lang="en-US" sz="1200" dirty="0" smtClean="0">
                <a:solidFill>
                  <a:srgbClr val="595959"/>
                </a:solidFill>
              </a:rPr>
              <a:t>Gianfranco </a:t>
            </a:r>
            <a:r>
              <a:rPr lang="en-US" sz="1200" dirty="0" err="1" smtClean="0">
                <a:solidFill>
                  <a:srgbClr val="595959"/>
                </a:solidFill>
              </a:rPr>
              <a:t>Morello</a:t>
            </a:r>
            <a:r>
              <a:rPr lang="en-US" sz="1200" dirty="0" smtClean="0">
                <a:solidFill>
                  <a:srgbClr val="595959"/>
                </a:solidFill>
              </a:rPr>
              <a:t> on behalf of </a:t>
            </a:r>
            <a:r>
              <a:rPr lang="en-US" sz="1200" dirty="0" err="1" smtClean="0">
                <a:solidFill>
                  <a:srgbClr val="595959"/>
                </a:solidFill>
              </a:rPr>
              <a:t>Frascati</a:t>
            </a:r>
            <a:r>
              <a:rPr lang="en-US" sz="1200" dirty="0" smtClean="0">
                <a:solidFill>
                  <a:srgbClr val="595959"/>
                </a:solidFill>
              </a:rPr>
              <a:t>, Bari and Cosenza groups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896552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20" y="781219"/>
            <a:ext cx="7623825" cy="566595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G. Felici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/>
              <a:t>29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330" y="6356350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BESIII GEM LNF Meeting – April 2013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34" y="184930"/>
            <a:ext cx="792480" cy="756920"/>
          </a:xfrm>
          <a:prstGeom prst="rect">
            <a:avLst/>
          </a:prstGeom>
        </p:spPr>
      </p:pic>
      <p:sp>
        <p:nvSpPr>
          <p:cNvPr id="8" name="Title 11"/>
          <p:cNvSpPr>
            <a:spLocks noGrp="1"/>
          </p:cNvSpPr>
          <p:nvPr>
            <p:ph type="title"/>
          </p:nvPr>
        </p:nvSpPr>
        <p:spPr>
          <a:xfrm>
            <a:off x="1145302" y="274638"/>
            <a:ext cx="7541497" cy="451136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M</a:t>
            </a:r>
            <a:r>
              <a:rPr lang="en-US" sz="2000" dirty="0" smtClean="0"/>
              <a:t>agnetic field (X-V angle = 40°): resolution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5713933" y="151629"/>
            <a:ext cx="327253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Design and Construction of a cylindrical GEM detector as the Inner Tracker device of the KLOE-2 </a:t>
            </a:r>
            <a:r>
              <a:rPr lang="en-US" sz="1100" dirty="0" smtClean="0"/>
              <a:t>experiment - </a:t>
            </a:r>
            <a:r>
              <a:rPr lang="en-US" sz="1200" dirty="0" smtClean="0">
                <a:solidFill>
                  <a:srgbClr val="595959"/>
                </a:solidFill>
              </a:rPr>
              <a:t>Gianfranco </a:t>
            </a:r>
            <a:r>
              <a:rPr lang="en-US" sz="1200" dirty="0" err="1" smtClean="0">
                <a:solidFill>
                  <a:srgbClr val="595959"/>
                </a:solidFill>
              </a:rPr>
              <a:t>Morello</a:t>
            </a:r>
            <a:r>
              <a:rPr lang="en-US" sz="1200" dirty="0" smtClean="0">
                <a:solidFill>
                  <a:srgbClr val="595959"/>
                </a:solidFill>
              </a:rPr>
              <a:t> on behalf of </a:t>
            </a:r>
            <a:r>
              <a:rPr lang="en-US" sz="1200" dirty="0" err="1" smtClean="0">
                <a:solidFill>
                  <a:srgbClr val="595959"/>
                </a:solidFill>
              </a:rPr>
              <a:t>Frascati</a:t>
            </a:r>
            <a:r>
              <a:rPr lang="en-US" sz="1200" dirty="0" smtClean="0">
                <a:solidFill>
                  <a:srgbClr val="595959"/>
                </a:solidFill>
              </a:rPr>
              <a:t>, Bari and Cosenza groups</a:t>
            </a:r>
            <a:endParaRPr lang="en-US" sz="12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982789" y="2065035"/>
            <a:ext cx="290825" cy="465360"/>
          </a:xfrm>
          <a:prstGeom prst="straightConnector1">
            <a:avLst/>
          </a:prstGeom>
          <a:ln>
            <a:solidFill>
              <a:srgbClr val="FF0000"/>
            </a:solidFill>
            <a:headEnd type="triangle" w="lg" len="me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079730" y="246253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524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G. Felici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330" y="6356350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BESIII GEM LNF Meeting – April 2013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6162" y="3012641"/>
            <a:ext cx="847485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GEMs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2326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G. Felici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/>
              <a:t>30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330" y="6356350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BESIII GEM LNF Meeting – April 2013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34" y="184930"/>
            <a:ext cx="792480" cy="756920"/>
          </a:xfrm>
          <a:prstGeom prst="rect">
            <a:avLst/>
          </a:prstGeom>
        </p:spPr>
      </p:pic>
      <p:sp>
        <p:nvSpPr>
          <p:cNvPr id="8" name="Title 11"/>
          <p:cNvSpPr>
            <a:spLocks noGrp="1"/>
          </p:cNvSpPr>
          <p:nvPr>
            <p:ph type="title"/>
          </p:nvPr>
        </p:nvSpPr>
        <p:spPr>
          <a:xfrm>
            <a:off x="1145302" y="274638"/>
            <a:ext cx="4642101" cy="451136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Magnetic </a:t>
            </a:r>
            <a:r>
              <a:rPr lang="en-US" sz="2000" dirty="0" smtClean="0"/>
              <a:t>field (</a:t>
            </a:r>
            <a:r>
              <a:rPr lang="en-US" sz="2000" dirty="0"/>
              <a:t>X-V angle = 40°): </a:t>
            </a:r>
            <a:r>
              <a:rPr lang="en-US" sz="2000" dirty="0" smtClean="0"/>
              <a:t>efficiency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5713933" y="151629"/>
            <a:ext cx="327253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Design and Construction of a cylindrical GEM detector as the Inner Tracker device of the KLOE-2 </a:t>
            </a:r>
            <a:r>
              <a:rPr lang="en-US" sz="1100" dirty="0" smtClean="0"/>
              <a:t>experiment - </a:t>
            </a:r>
            <a:r>
              <a:rPr lang="en-US" sz="1200" dirty="0" smtClean="0">
                <a:solidFill>
                  <a:srgbClr val="595959"/>
                </a:solidFill>
              </a:rPr>
              <a:t>Gianfranco </a:t>
            </a:r>
            <a:r>
              <a:rPr lang="en-US" sz="1200" dirty="0" err="1" smtClean="0">
                <a:solidFill>
                  <a:srgbClr val="595959"/>
                </a:solidFill>
              </a:rPr>
              <a:t>Morello</a:t>
            </a:r>
            <a:r>
              <a:rPr lang="en-US" sz="1200" dirty="0" smtClean="0">
                <a:solidFill>
                  <a:srgbClr val="595959"/>
                </a:solidFill>
              </a:rPr>
              <a:t> on behalf of </a:t>
            </a:r>
            <a:r>
              <a:rPr lang="en-US" sz="1200" dirty="0" err="1" smtClean="0">
                <a:solidFill>
                  <a:srgbClr val="595959"/>
                </a:solidFill>
              </a:rPr>
              <a:t>Frascati</a:t>
            </a:r>
            <a:r>
              <a:rPr lang="en-US" sz="1200" dirty="0" smtClean="0">
                <a:solidFill>
                  <a:srgbClr val="595959"/>
                </a:solidFill>
              </a:rPr>
              <a:t>, Bari and Cosenza groups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829" y="1057066"/>
            <a:ext cx="7052033" cy="48564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98" y="2774325"/>
            <a:ext cx="1828800" cy="160020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2733749" y="2142595"/>
            <a:ext cx="5467496" cy="0"/>
          </a:xfrm>
          <a:prstGeom prst="line">
            <a:avLst/>
          </a:prstGeom>
          <a:ln w="254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6776206" y="2171680"/>
            <a:ext cx="16682" cy="3196632"/>
          </a:xfrm>
          <a:prstGeom prst="line">
            <a:avLst/>
          </a:prstGeom>
          <a:ln w="25400">
            <a:solidFill>
              <a:srgbClr val="008000"/>
            </a:solidFill>
            <a:headEnd type="triangle" w="lg" len="sm"/>
            <a:tailEnd type="non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785900" y="1609370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Gain = 6x10</a:t>
            </a:r>
            <a:r>
              <a:rPr lang="en-US" baseline="30000" dirty="0" smtClean="0">
                <a:solidFill>
                  <a:srgbClr val="0000FF"/>
                </a:solidFill>
              </a:rPr>
              <a:t>4</a:t>
            </a:r>
            <a:endParaRPr lang="en-US" baseline="30000" dirty="0">
              <a:solidFill>
                <a:srgbClr val="0000FF"/>
              </a:solidFill>
            </a:endParaRPr>
          </a:p>
        </p:txBody>
      </p:sp>
      <p:cxnSp>
        <p:nvCxnSpPr>
          <p:cNvPr id="23" name="Straight Connector 22"/>
          <p:cNvCxnSpPr>
            <a:endCxn id="22" idx="1"/>
          </p:cNvCxnSpPr>
          <p:nvPr/>
        </p:nvCxnSpPr>
        <p:spPr>
          <a:xfrm flipV="1">
            <a:off x="6184863" y="1794036"/>
            <a:ext cx="601037" cy="164354"/>
          </a:xfrm>
          <a:prstGeom prst="line">
            <a:avLst/>
          </a:prstGeom>
          <a:ln w="25400">
            <a:solidFill>
              <a:srgbClr val="0000FF"/>
            </a:solidFill>
            <a:headEnd type="triangle" w="lg" len="sm"/>
            <a:tailEnd type="non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3951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G. Felici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/>
              <a:t>31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330" y="6356350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BESIII GEM LNF Meeting – April 2013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34" y="184930"/>
            <a:ext cx="792480" cy="756920"/>
          </a:xfrm>
          <a:prstGeom prst="rect">
            <a:avLst/>
          </a:prstGeom>
        </p:spPr>
      </p:pic>
      <p:sp>
        <p:nvSpPr>
          <p:cNvPr id="8" name="Title 11"/>
          <p:cNvSpPr>
            <a:spLocks noGrp="1"/>
          </p:cNvSpPr>
          <p:nvPr>
            <p:ph type="title"/>
          </p:nvPr>
        </p:nvSpPr>
        <p:spPr>
          <a:xfrm>
            <a:off x="1145302" y="274638"/>
            <a:ext cx="5563045" cy="451136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Magnetic field (X-V angle = 40°): </a:t>
            </a:r>
            <a:r>
              <a:rPr lang="en-US" sz="2000" dirty="0" smtClean="0"/>
              <a:t>cluster size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5713933" y="151629"/>
            <a:ext cx="327253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Design and Construction of a cylindrical GEM detector as the Inner Tracker device of the KLOE-2 </a:t>
            </a:r>
            <a:r>
              <a:rPr lang="en-US" sz="1100" dirty="0" smtClean="0"/>
              <a:t>experiment - </a:t>
            </a:r>
            <a:r>
              <a:rPr lang="en-US" sz="1200" dirty="0" smtClean="0">
                <a:solidFill>
                  <a:srgbClr val="595959"/>
                </a:solidFill>
              </a:rPr>
              <a:t>Gianfranco </a:t>
            </a:r>
            <a:r>
              <a:rPr lang="en-US" sz="1200" dirty="0" err="1" smtClean="0">
                <a:solidFill>
                  <a:srgbClr val="595959"/>
                </a:solidFill>
              </a:rPr>
              <a:t>Morello</a:t>
            </a:r>
            <a:r>
              <a:rPr lang="en-US" sz="1200" dirty="0" smtClean="0">
                <a:solidFill>
                  <a:srgbClr val="595959"/>
                </a:solidFill>
              </a:rPr>
              <a:t> on behalf of </a:t>
            </a:r>
            <a:r>
              <a:rPr lang="en-US" sz="1200" dirty="0" err="1" smtClean="0">
                <a:solidFill>
                  <a:srgbClr val="595959"/>
                </a:solidFill>
              </a:rPr>
              <a:t>Frascati</a:t>
            </a:r>
            <a:r>
              <a:rPr lang="en-US" sz="1200" dirty="0" smtClean="0">
                <a:solidFill>
                  <a:srgbClr val="595959"/>
                </a:solidFill>
              </a:rPr>
              <a:t>, Bari and Cosenza groups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955" y="1059495"/>
            <a:ext cx="6999774" cy="5028964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055159" y="2258935"/>
            <a:ext cx="5467496" cy="0"/>
          </a:xfrm>
          <a:prstGeom prst="line">
            <a:avLst/>
          </a:prstGeom>
          <a:ln w="254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6126698" y="2297715"/>
            <a:ext cx="16682" cy="3196632"/>
          </a:xfrm>
          <a:prstGeom prst="line">
            <a:avLst/>
          </a:prstGeom>
          <a:ln w="25400">
            <a:solidFill>
              <a:srgbClr val="008000"/>
            </a:solidFill>
            <a:headEnd type="triangle" w="lg" len="sm"/>
            <a:tailEnd type="non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805660" y="1056676"/>
            <a:ext cx="16594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sym typeface="Wingdings"/>
              </a:rPr>
              <a:t>threshold = 3.5 </a:t>
            </a:r>
            <a:r>
              <a:rPr lang="en-US" sz="1600" dirty="0" err="1" smtClean="0">
                <a:solidFill>
                  <a:prstClr val="black"/>
                </a:solidFill>
                <a:sym typeface="Wingdings"/>
              </a:rPr>
              <a:t>fC</a:t>
            </a:r>
            <a:r>
              <a:rPr lang="en-US" sz="1600" dirty="0" smtClean="0">
                <a:solidFill>
                  <a:prstClr val="black"/>
                </a:solidFill>
                <a:sym typeface="Wingdings"/>
              </a:rPr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133080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G. Felici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/>
              <a:t>32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330" y="6356350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BESIII GEM LNF Meeting – April 2013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34" y="184930"/>
            <a:ext cx="792480" cy="7569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6162" y="2908391"/>
            <a:ext cx="84748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BES IT </a:t>
            </a:r>
          </a:p>
          <a:p>
            <a:pPr algn="ctr"/>
            <a:r>
              <a:rPr lang="en-US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DAQ &amp; FEE requirements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0521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G. Felici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/>
              <a:t>33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330" y="6356350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BESIII GEM LNF Meeting – April 2013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34" y="184930"/>
            <a:ext cx="792480" cy="756920"/>
          </a:xfrm>
          <a:prstGeom prst="rect">
            <a:avLst/>
          </a:prstGeom>
        </p:spPr>
      </p:pic>
      <p:sp>
        <p:nvSpPr>
          <p:cNvPr id="8" name="Title 11"/>
          <p:cNvSpPr>
            <a:spLocks noGrp="1"/>
          </p:cNvSpPr>
          <p:nvPr>
            <p:ph type="title"/>
          </p:nvPr>
        </p:nvSpPr>
        <p:spPr>
          <a:xfrm>
            <a:off x="1145302" y="274638"/>
            <a:ext cx="7541497" cy="451136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BES IT: DAQ requirements</a:t>
            </a:r>
            <a:endParaRPr lang="en-US" sz="2000" dirty="0"/>
          </a:p>
        </p:txBody>
      </p:sp>
      <p:sp>
        <p:nvSpPr>
          <p:cNvPr id="47" name="Rectangle 46"/>
          <p:cNvSpPr/>
          <p:nvPr/>
        </p:nvSpPr>
        <p:spPr>
          <a:xfrm>
            <a:off x="1109134" y="1499024"/>
            <a:ext cx="6730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1) Level-1 trigger </a:t>
            </a:r>
            <a:r>
              <a:rPr lang="en-US" sz="1400" dirty="0" smtClean="0"/>
              <a:t>rate (average): 1 </a:t>
            </a:r>
            <a:r>
              <a:rPr lang="en-US" sz="1400" dirty="0"/>
              <a:t>a 2 </a:t>
            </a:r>
            <a:r>
              <a:rPr lang="en-US" sz="1400" dirty="0" smtClean="0"/>
              <a:t>kHz</a:t>
            </a:r>
          </a:p>
          <a:p>
            <a:endParaRPr lang="en-US" sz="1400" dirty="0"/>
          </a:p>
          <a:p>
            <a:r>
              <a:rPr lang="en-US" sz="1400" dirty="0"/>
              <a:t>2) D</a:t>
            </a:r>
            <a:r>
              <a:rPr lang="en-US" sz="1400" dirty="0" smtClean="0"/>
              <a:t>ead time: </a:t>
            </a:r>
            <a:r>
              <a:rPr lang="en-US" sz="1400" dirty="0"/>
              <a:t>4 </a:t>
            </a:r>
            <a:r>
              <a:rPr lang="en-US" sz="1400" dirty="0" err="1" smtClean="0"/>
              <a:t>μs</a:t>
            </a:r>
            <a:endParaRPr lang="en-US" sz="1400" dirty="0" smtClean="0"/>
          </a:p>
          <a:p>
            <a:endParaRPr lang="en-US" sz="1400" dirty="0"/>
          </a:p>
          <a:p>
            <a:r>
              <a:rPr lang="en-US" sz="1400" dirty="0"/>
              <a:t>3) </a:t>
            </a:r>
            <a:r>
              <a:rPr lang="en-US" sz="1400" dirty="0" smtClean="0"/>
              <a:t>Latency: 8 </a:t>
            </a:r>
            <a:r>
              <a:rPr lang="en-US" sz="1400" dirty="0" err="1" smtClean="0"/>
              <a:t>μs</a:t>
            </a:r>
            <a:r>
              <a:rPr lang="en-US" sz="1400" dirty="0" smtClean="0"/>
              <a:t>  +/- 0.5 </a:t>
            </a:r>
            <a:r>
              <a:rPr lang="en-US" sz="1400" dirty="0" err="1"/>
              <a:t>μs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4) </a:t>
            </a:r>
            <a:r>
              <a:rPr lang="en-US" sz="1400" dirty="0" smtClean="0"/>
              <a:t>Event size: 12 </a:t>
            </a:r>
            <a:r>
              <a:rPr lang="en-US" sz="1400" dirty="0" err="1" smtClean="0"/>
              <a:t>kB</a:t>
            </a:r>
            <a:r>
              <a:rPr lang="en-US" sz="1400" dirty="0" smtClean="0"/>
              <a:t> (including ZDD)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5) </a:t>
            </a:r>
            <a:r>
              <a:rPr lang="en-US" sz="1400" dirty="0" smtClean="0"/>
              <a:t>System (distributed clock) ≈ 42 MHz</a:t>
            </a:r>
            <a:r>
              <a:rPr lang="en-US" sz="1400" dirty="0"/>
              <a:t> </a:t>
            </a:r>
            <a:r>
              <a:rPr lang="en-US" sz="1400" dirty="0" smtClean="0"/>
              <a:t>(3 </a:t>
            </a:r>
            <a:r>
              <a:rPr lang="en-US" sz="1400" dirty="0"/>
              <a:t>bunch crossings </a:t>
            </a:r>
            <a:r>
              <a:rPr lang="en-US" sz="1400" dirty="0" smtClean="0"/>
              <a:t>- 3x8ns) 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Counters to check events alignment ? Timestamp ? </a:t>
            </a:r>
            <a:endParaRPr lang="en-US" sz="1400" dirty="0"/>
          </a:p>
          <a:p>
            <a:pPr marL="742950" lvl="1" indent="-285750">
              <a:buFont typeface="Arial"/>
              <a:buChar char="•"/>
            </a:pPr>
            <a:endParaRPr lang="en-US" sz="1400" dirty="0"/>
          </a:p>
          <a:p>
            <a:r>
              <a:rPr lang="en-US" sz="1400" dirty="0"/>
              <a:t>6) </a:t>
            </a:r>
            <a:r>
              <a:rPr lang="en-US" sz="1400" dirty="0" smtClean="0"/>
              <a:t>Offline t</a:t>
            </a:r>
            <a:r>
              <a:rPr lang="en-US" sz="1400" baseline="-25000" dirty="0" smtClean="0"/>
              <a:t>0</a:t>
            </a:r>
            <a:r>
              <a:rPr lang="en-US" sz="1400" dirty="0" smtClean="0"/>
              <a:t> reconstruction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158680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G. Felici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/>
              <a:t>34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330" y="6356350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BESIII GEM LNF Meeting – April 2013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34" y="184930"/>
            <a:ext cx="792480" cy="756920"/>
          </a:xfrm>
          <a:prstGeom prst="rect">
            <a:avLst/>
          </a:prstGeom>
        </p:spPr>
      </p:pic>
      <p:sp>
        <p:nvSpPr>
          <p:cNvPr id="8" name="Title 11"/>
          <p:cNvSpPr>
            <a:spLocks noGrp="1"/>
          </p:cNvSpPr>
          <p:nvPr>
            <p:ph type="title"/>
          </p:nvPr>
        </p:nvSpPr>
        <p:spPr>
          <a:xfrm>
            <a:off x="1145302" y="274638"/>
            <a:ext cx="7541497" cy="451136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BESIII IT: 2D readout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1182753" y="1073102"/>
            <a:ext cx="67309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Main requirements: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Minimize electrode capacitance to reduce series noise contribution</a:t>
            </a:r>
          </a:p>
          <a:p>
            <a:pPr marL="1200150" lvl="2" indent="-285750">
              <a:buFont typeface="Arial"/>
              <a:buChar char="•"/>
            </a:pPr>
            <a:r>
              <a:rPr lang="en-US" sz="1600" dirty="0" smtClean="0"/>
              <a:t>Small width strips</a:t>
            </a:r>
          </a:p>
          <a:p>
            <a:pPr marL="1200150" lvl="2" indent="-285750">
              <a:buFont typeface="Arial"/>
              <a:buChar char="•"/>
            </a:pPr>
            <a:r>
              <a:rPr lang="en-US" sz="1600" dirty="0" smtClean="0"/>
              <a:t>Special strips design to reduce X-V C</a:t>
            </a:r>
            <a:r>
              <a:rPr lang="en-US" sz="1600" baseline="-25000" dirty="0" smtClean="0"/>
              <a:t>COUPLING</a:t>
            </a:r>
          </a:p>
          <a:p>
            <a:pPr marL="1200150" lvl="2" indent="-285750">
              <a:buFont typeface="Arial"/>
              <a:buChar char="•"/>
            </a:pPr>
            <a:r>
              <a:rPr lang="en-US" sz="1600" dirty="0" smtClean="0"/>
              <a:t>GND plane far from the anode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Minimize XV views crosstalk</a:t>
            </a:r>
          </a:p>
          <a:p>
            <a:pPr marL="1200150" lvl="2" indent="-285750">
              <a:buFont typeface="Arial"/>
              <a:buChar char="•"/>
            </a:pPr>
            <a:r>
              <a:rPr lang="en-US" sz="1600" dirty="0" smtClean="0"/>
              <a:t>Special strip design to reduce X-V coupling</a:t>
            </a:r>
          </a:p>
          <a:p>
            <a:pPr marL="1200150" lvl="2" indent="-285750">
              <a:buFont typeface="Arial"/>
              <a:buChar char="•"/>
            </a:pPr>
            <a:r>
              <a:rPr lang="en-US" sz="1600" dirty="0" smtClean="0"/>
              <a:t>GND plane near to the anode</a:t>
            </a:r>
            <a:endParaRPr lang="en-US" sz="16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0495"/>
              </p:ext>
            </p:extLst>
          </p:nvPr>
        </p:nvGraphicFramePr>
        <p:xfrm>
          <a:off x="177801" y="3733802"/>
          <a:ext cx="8805332" cy="15675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92456"/>
                <a:gridCol w="780615"/>
                <a:gridCol w="1006398"/>
                <a:gridCol w="1018527"/>
                <a:gridCol w="1196696"/>
                <a:gridCol w="636774"/>
                <a:gridCol w="685765"/>
                <a:gridCol w="939835"/>
                <a:gridCol w="948266"/>
              </a:tblGrid>
              <a:tr h="312249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STRIPS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COMPASS</a:t>
                      </a:r>
                      <a:endParaRPr lang="en-US" sz="12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KLOE IT</a:t>
                      </a:r>
                      <a:endParaRPr lang="en-US" sz="12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BES IT (I) </a:t>
                      </a:r>
                      <a:endParaRPr lang="en-US" sz="12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BES IT  (X view)</a:t>
                      </a:r>
                      <a:endParaRPr lang="en-US" sz="1200" b="1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386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Width</a:t>
                      </a:r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350μ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80μ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250μ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350μ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80μ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350μ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80μ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24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Pitch</a:t>
                      </a:r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400μ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650μ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650μ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650μ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644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Capacitance</a:t>
                      </a:r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≈ 17 pF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X</a:t>
                      </a:r>
                      <a:r>
                        <a:rPr lang="en-US" sz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≈ 100 pF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V ≈ 1 ÷ 200 pF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≈ 41 pF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X</a:t>
                      </a:r>
                      <a:r>
                        <a:rPr lang="en-US" sz="1200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SS</a:t>
                      </a:r>
                      <a:r>
                        <a:rPr lang="en-US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 ≈ 41 pF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X</a:t>
                      </a:r>
                      <a:r>
                        <a:rPr lang="en-US" sz="1200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SG</a:t>
                      </a:r>
                      <a:r>
                        <a:rPr lang="en-US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≈ 41 pF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24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Ground</a:t>
                      </a:r>
                      <a:r>
                        <a:rPr lang="en-US" sz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 distance</a:t>
                      </a:r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≈ 3</a:t>
                      </a:r>
                      <a:r>
                        <a:rPr lang="en-US" sz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 mm (?)</a:t>
                      </a:r>
                      <a:endParaRPr lang="en-US" sz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≈ 200μ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≈ 3</a:t>
                      </a:r>
                      <a:r>
                        <a:rPr lang="en-US" sz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 mm 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≈ 200μ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81145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996813" y="3439919"/>
            <a:ext cx="6966406" cy="155350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967197" y="1183791"/>
            <a:ext cx="6966406" cy="127943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G. Felici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/>
              <a:t>35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330" y="6356350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BESIII GEM LNF Meeting – April 2013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34" y="184930"/>
            <a:ext cx="792480" cy="756920"/>
          </a:xfrm>
          <a:prstGeom prst="rect">
            <a:avLst/>
          </a:prstGeom>
        </p:spPr>
      </p:pic>
      <p:sp>
        <p:nvSpPr>
          <p:cNvPr id="8" name="Title 11"/>
          <p:cNvSpPr>
            <a:spLocks noGrp="1"/>
          </p:cNvSpPr>
          <p:nvPr>
            <p:ph type="title"/>
          </p:nvPr>
        </p:nvSpPr>
        <p:spPr>
          <a:xfrm>
            <a:off x="1145302" y="274638"/>
            <a:ext cx="7541497" cy="451136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BESIII IT: C</a:t>
            </a:r>
            <a:r>
              <a:rPr lang="en-US" sz="2000" baseline="-25000" dirty="0" smtClean="0"/>
              <a:t>STRIPS</a:t>
            </a:r>
            <a:r>
              <a:rPr lang="en-US" sz="2000" dirty="0" smtClean="0"/>
              <a:t> effect on SNR (I)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9212" y="3453563"/>
            <a:ext cx="67309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Example 1: COMPASS + APV25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C</a:t>
            </a:r>
            <a:r>
              <a:rPr lang="en-US" sz="1400" baseline="-25000" dirty="0" smtClean="0"/>
              <a:t>STRIP</a:t>
            </a:r>
            <a:r>
              <a:rPr lang="en-US" sz="1400" dirty="0" smtClean="0"/>
              <a:t> COMPASS ≈ 17 pF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Z</a:t>
            </a:r>
            <a:r>
              <a:rPr lang="en-US" sz="1400" baseline="-25000" dirty="0" smtClean="0"/>
              <a:t>IN</a:t>
            </a:r>
            <a:r>
              <a:rPr lang="en-US" sz="1400" dirty="0" smtClean="0"/>
              <a:t> APV25 </a:t>
            </a:r>
            <a:r>
              <a:rPr lang="en-US" sz="1400" dirty="0"/>
              <a:t>≈ </a:t>
            </a:r>
            <a:r>
              <a:rPr lang="en-US" sz="1400" dirty="0" smtClean="0"/>
              <a:t>900 </a:t>
            </a:r>
            <a:r>
              <a:rPr lang="en-US" sz="1400" dirty="0" err="1" smtClean="0"/>
              <a:t>Ω</a:t>
            </a:r>
            <a:r>
              <a:rPr lang="en-US" sz="1400" dirty="0" smtClean="0"/>
              <a:t> (?!) 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APV25 shaping time </a:t>
            </a:r>
            <a:r>
              <a:rPr lang="en-US" sz="1400" dirty="0"/>
              <a:t>≈ </a:t>
            </a:r>
            <a:r>
              <a:rPr lang="en-US" sz="1400" dirty="0" smtClean="0"/>
              <a:t>50 ns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APV25 input noise ≈ 396 e + 59.4 e/pF (</a:t>
            </a:r>
            <a:r>
              <a:rPr lang="en-US" sz="1400" dirty="0" err="1" smtClean="0"/>
              <a:t>deconvolution</a:t>
            </a:r>
            <a:r>
              <a:rPr lang="en-US" sz="1400" dirty="0" smtClean="0"/>
              <a:t> mode) </a:t>
            </a:r>
            <a:r>
              <a:rPr lang="en-US" sz="1400" dirty="0" smtClean="0">
                <a:sym typeface="Wingdings"/>
              </a:rPr>
              <a:t> Noise ≈ 0.26 </a:t>
            </a:r>
            <a:r>
              <a:rPr lang="en-US" sz="1400" dirty="0" err="1" smtClean="0">
                <a:sym typeface="Wingdings"/>
              </a:rPr>
              <a:t>fC</a:t>
            </a:r>
            <a:endParaRPr lang="en-US" sz="1400" dirty="0" smtClean="0"/>
          </a:p>
          <a:p>
            <a:pPr lvl="1"/>
            <a:endParaRPr lang="en-US" sz="1400" dirty="0" smtClean="0"/>
          </a:p>
        </p:txBody>
      </p:sp>
      <p:sp>
        <p:nvSpPr>
          <p:cNvPr id="3" name="Right Brace 2"/>
          <p:cNvSpPr/>
          <p:nvPr/>
        </p:nvSpPr>
        <p:spPr>
          <a:xfrm>
            <a:off x="3570010" y="3766405"/>
            <a:ext cx="110067" cy="347134"/>
          </a:xfrm>
          <a:prstGeom prst="righ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14855" y="3763908"/>
            <a:ext cx="13790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rise time ≈ 33 ns </a:t>
            </a:r>
            <a:endParaRPr lang="en-US" sz="1400" dirty="0"/>
          </a:p>
        </p:txBody>
      </p:sp>
      <p:sp>
        <p:nvSpPr>
          <p:cNvPr id="11" name="Right Brace 10"/>
          <p:cNvSpPr/>
          <p:nvPr/>
        </p:nvSpPr>
        <p:spPr>
          <a:xfrm>
            <a:off x="5119410" y="3910339"/>
            <a:ext cx="110067" cy="347134"/>
          </a:xfrm>
          <a:prstGeom prst="righ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220528" y="3900384"/>
            <a:ext cx="3968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OK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914458" y="1228986"/>
            <a:ext cx="673099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Q</a:t>
            </a:r>
            <a:r>
              <a:rPr lang="en-US" sz="1400" baseline="-25000" dirty="0" smtClean="0"/>
              <a:t>STRIP</a:t>
            </a:r>
            <a:r>
              <a:rPr lang="en-US" sz="1400" dirty="0" smtClean="0"/>
              <a:t> ≈ 6 </a:t>
            </a:r>
            <a:r>
              <a:rPr lang="en-US" sz="1400" dirty="0" err="1" smtClean="0"/>
              <a:t>fC</a:t>
            </a:r>
            <a:r>
              <a:rPr lang="en-US" sz="1400" dirty="0" smtClean="0"/>
              <a:t> (average, NO gas gain fluctuations)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err="1" smtClean="0"/>
              <a:t>Ar</a:t>
            </a:r>
            <a:r>
              <a:rPr lang="en-US" sz="1400" dirty="0" smtClean="0"/>
              <a:t>/CO2 (70/30)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G = 8000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Factor 1/2 because the two view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Factor 1/3 because the strip multiplicity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62433" y="4617461"/>
            <a:ext cx="9257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SNR ≈ 23 </a:t>
            </a:r>
            <a:endParaRPr lang="en-US" sz="1600" dirty="0"/>
          </a:p>
        </p:txBody>
      </p:sp>
      <p:sp>
        <p:nvSpPr>
          <p:cNvPr id="15" name="Right Arrow 14"/>
          <p:cNvSpPr/>
          <p:nvPr/>
        </p:nvSpPr>
        <p:spPr>
          <a:xfrm>
            <a:off x="2994277" y="4708994"/>
            <a:ext cx="364068" cy="194733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97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404933" y="2093322"/>
            <a:ext cx="6127413" cy="123206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403430" y="960806"/>
            <a:ext cx="6119221" cy="106544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G. Felici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/>
              <a:t>36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330" y="6356350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BESIII GEM LNF Meeting – April 2013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34" y="184930"/>
            <a:ext cx="792480" cy="756920"/>
          </a:xfrm>
          <a:prstGeom prst="rect">
            <a:avLst/>
          </a:prstGeom>
        </p:spPr>
      </p:pic>
      <p:sp>
        <p:nvSpPr>
          <p:cNvPr id="8" name="Title 11"/>
          <p:cNvSpPr>
            <a:spLocks noGrp="1"/>
          </p:cNvSpPr>
          <p:nvPr>
            <p:ph type="title"/>
          </p:nvPr>
        </p:nvSpPr>
        <p:spPr>
          <a:xfrm>
            <a:off x="1145302" y="274638"/>
            <a:ext cx="7541497" cy="451136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BES IT: C</a:t>
            </a:r>
            <a:r>
              <a:rPr lang="en-US" sz="2000" baseline="-25000" dirty="0" smtClean="0"/>
              <a:t>STRIPS</a:t>
            </a:r>
            <a:r>
              <a:rPr lang="en-US" sz="2000" dirty="0" smtClean="0"/>
              <a:t> effect on SNR (III)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1350691" y="1006001"/>
            <a:ext cx="6730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Q</a:t>
            </a:r>
            <a:r>
              <a:rPr lang="en-US" sz="1200" baseline="-25000" dirty="0" smtClean="0"/>
              <a:t>STRIP</a:t>
            </a:r>
            <a:r>
              <a:rPr lang="en-US" sz="1200" dirty="0" smtClean="0"/>
              <a:t> ≈ </a:t>
            </a:r>
            <a:r>
              <a:rPr lang="en-US" sz="1200" dirty="0"/>
              <a:t>6</a:t>
            </a:r>
            <a:r>
              <a:rPr lang="en-US" sz="1200" dirty="0" smtClean="0"/>
              <a:t> </a:t>
            </a:r>
            <a:r>
              <a:rPr lang="en-US" sz="1200" dirty="0" err="1" smtClean="0"/>
              <a:t>fC</a:t>
            </a:r>
            <a:r>
              <a:rPr lang="en-US" sz="1200" dirty="0" smtClean="0"/>
              <a:t> (average, NO gas gain fluctuations)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 err="1" smtClean="0"/>
              <a:t>Ar</a:t>
            </a:r>
            <a:r>
              <a:rPr lang="en-US" sz="1200" dirty="0" smtClean="0"/>
              <a:t>/CO2 (70/30)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 smtClean="0"/>
              <a:t>G = 8000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 smtClean="0"/>
              <a:t>Factor 1/2 because the two view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 smtClean="0"/>
              <a:t>Factor 1/3 because the strip multiplicity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379126" y="2032965"/>
            <a:ext cx="6730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Example 2: BES IT + APV25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b="1" dirty="0" smtClean="0"/>
              <a:t>C</a:t>
            </a:r>
            <a:r>
              <a:rPr lang="en-US" sz="1200" b="1" baseline="-25000" dirty="0" smtClean="0"/>
              <a:t>STRIP</a:t>
            </a:r>
            <a:r>
              <a:rPr lang="en-US" sz="1200" b="1" dirty="0" smtClean="0"/>
              <a:t> BESIII ≈ 41 pF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 smtClean="0"/>
              <a:t>Z</a:t>
            </a:r>
            <a:r>
              <a:rPr lang="en-US" sz="1200" baseline="-25000" dirty="0" smtClean="0"/>
              <a:t>IN</a:t>
            </a:r>
            <a:r>
              <a:rPr lang="en-US" sz="1200" dirty="0" smtClean="0"/>
              <a:t> APV25 </a:t>
            </a:r>
            <a:r>
              <a:rPr lang="en-US" sz="1200" dirty="0"/>
              <a:t>≈ </a:t>
            </a:r>
            <a:r>
              <a:rPr lang="en-US" sz="1200" dirty="0" smtClean="0"/>
              <a:t>900 </a:t>
            </a:r>
            <a:r>
              <a:rPr lang="en-US" sz="1200" dirty="0" err="1" smtClean="0"/>
              <a:t>Ω</a:t>
            </a:r>
            <a:r>
              <a:rPr lang="en-US" sz="1200" dirty="0" smtClean="0"/>
              <a:t> (?!) 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 smtClean="0"/>
              <a:t>APV25 shaping time </a:t>
            </a:r>
            <a:r>
              <a:rPr lang="en-US" sz="1200" dirty="0"/>
              <a:t>≈ </a:t>
            </a:r>
            <a:r>
              <a:rPr lang="en-US" sz="1200" dirty="0" smtClean="0"/>
              <a:t>50 ns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 smtClean="0"/>
              <a:t>APV25 input noise ≈ 396 e + 59.4 e/pF (</a:t>
            </a:r>
            <a:r>
              <a:rPr lang="en-US" sz="1200" dirty="0" err="1" smtClean="0"/>
              <a:t>deconvolution</a:t>
            </a:r>
            <a:r>
              <a:rPr lang="en-US" sz="1200" dirty="0" smtClean="0"/>
              <a:t> mode) </a:t>
            </a:r>
            <a:r>
              <a:rPr lang="en-US" sz="1200" dirty="0" smtClean="0">
                <a:sym typeface="Wingdings"/>
              </a:rPr>
              <a:t> Noise ≈ 0.45 </a:t>
            </a:r>
            <a:r>
              <a:rPr lang="en-US" sz="1200" dirty="0" err="1" smtClean="0">
                <a:sym typeface="Wingdings"/>
              </a:rPr>
              <a:t>fC</a:t>
            </a:r>
            <a:endParaRPr lang="en-US" sz="1200" dirty="0" smtClean="0"/>
          </a:p>
        </p:txBody>
      </p:sp>
      <p:sp>
        <p:nvSpPr>
          <p:cNvPr id="17" name="Right Brace 16"/>
          <p:cNvSpPr/>
          <p:nvPr/>
        </p:nvSpPr>
        <p:spPr>
          <a:xfrm>
            <a:off x="3969924" y="2287637"/>
            <a:ext cx="110067" cy="347134"/>
          </a:xfrm>
          <a:prstGeom prst="righ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084175" y="2284922"/>
            <a:ext cx="13790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rise time ≈ 81 ns </a:t>
            </a:r>
            <a:endParaRPr lang="en-US" sz="1400" dirty="0"/>
          </a:p>
        </p:txBody>
      </p:sp>
      <p:sp>
        <p:nvSpPr>
          <p:cNvPr id="19" name="Right Brace 18"/>
          <p:cNvSpPr/>
          <p:nvPr/>
        </p:nvSpPr>
        <p:spPr>
          <a:xfrm>
            <a:off x="5519324" y="2489741"/>
            <a:ext cx="110067" cy="347134"/>
          </a:xfrm>
          <a:prstGeom prst="righ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620442" y="2479786"/>
            <a:ext cx="4194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NO</a:t>
            </a:r>
            <a:endParaRPr lang="en-US" sz="1400" dirty="0"/>
          </a:p>
        </p:txBody>
      </p:sp>
      <p:sp>
        <p:nvSpPr>
          <p:cNvPr id="21" name="Rectangle 20"/>
          <p:cNvSpPr/>
          <p:nvPr/>
        </p:nvSpPr>
        <p:spPr>
          <a:xfrm>
            <a:off x="3008784" y="2951436"/>
            <a:ext cx="37716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SNR &lt; 13 (ballistic deficit not considered !!) </a:t>
            </a:r>
            <a:endParaRPr lang="en-US" sz="1600" dirty="0"/>
          </a:p>
        </p:txBody>
      </p:sp>
      <p:sp>
        <p:nvSpPr>
          <p:cNvPr id="22" name="Right Arrow 21"/>
          <p:cNvSpPr/>
          <p:nvPr/>
        </p:nvSpPr>
        <p:spPr>
          <a:xfrm>
            <a:off x="2640628" y="3042969"/>
            <a:ext cx="364068" cy="194733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413659" y="3391444"/>
            <a:ext cx="6118687" cy="142697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388603" y="3430245"/>
            <a:ext cx="673099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Example </a:t>
            </a:r>
            <a:r>
              <a:rPr lang="en-US" sz="1200" dirty="0"/>
              <a:t>3</a:t>
            </a:r>
            <a:r>
              <a:rPr lang="en-US" sz="1200" dirty="0" smtClean="0"/>
              <a:t>: BES IT + VFAT2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b="1" dirty="0" smtClean="0"/>
              <a:t>C</a:t>
            </a:r>
            <a:r>
              <a:rPr lang="en-US" sz="1200" b="1" baseline="-25000" dirty="0" smtClean="0"/>
              <a:t>STRIP</a:t>
            </a:r>
            <a:r>
              <a:rPr lang="en-US" sz="1200" b="1" dirty="0" smtClean="0"/>
              <a:t> BESIII ≈ 41 pF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 smtClean="0"/>
              <a:t>Z</a:t>
            </a:r>
            <a:r>
              <a:rPr lang="en-US" sz="1200" baseline="-25000" dirty="0" smtClean="0"/>
              <a:t>IN</a:t>
            </a:r>
            <a:r>
              <a:rPr lang="en-US" sz="1200" dirty="0" smtClean="0"/>
              <a:t> VFAT2 </a:t>
            </a:r>
            <a:r>
              <a:rPr lang="en-US" sz="1200" dirty="0"/>
              <a:t>≈ </a:t>
            </a:r>
            <a:r>
              <a:rPr lang="en-US" sz="1200" dirty="0" smtClean="0"/>
              <a:t>120 </a:t>
            </a:r>
            <a:r>
              <a:rPr lang="en-US" sz="1200" dirty="0" err="1" smtClean="0"/>
              <a:t>Ω</a:t>
            </a:r>
            <a:r>
              <a:rPr lang="en-US" sz="1200" dirty="0" smtClean="0"/>
              <a:t>  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 smtClean="0"/>
              <a:t>VFAT2 shaping time </a:t>
            </a:r>
            <a:r>
              <a:rPr lang="en-US" sz="1200" dirty="0"/>
              <a:t>≈ </a:t>
            </a:r>
            <a:r>
              <a:rPr lang="en-US" sz="1200" dirty="0" smtClean="0"/>
              <a:t>22 ns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 smtClean="0"/>
              <a:t>VFAT2 input noise ≈ 400 e + 40 e/pF  </a:t>
            </a:r>
            <a:r>
              <a:rPr lang="en-US" sz="1200" dirty="0" smtClean="0">
                <a:sym typeface="Wingdings"/>
              </a:rPr>
              <a:t> Noise ≈ 0.33 </a:t>
            </a:r>
            <a:r>
              <a:rPr lang="en-US" sz="1200" dirty="0" err="1" smtClean="0">
                <a:sym typeface="Wingdings"/>
              </a:rPr>
              <a:t>fC</a:t>
            </a:r>
            <a:endParaRPr lang="en-US" sz="1200" dirty="0" smtClean="0"/>
          </a:p>
          <a:p>
            <a:pPr lvl="1"/>
            <a:endParaRPr lang="en-US" sz="1400" dirty="0" smtClean="0"/>
          </a:p>
        </p:txBody>
      </p:sp>
      <p:sp>
        <p:nvSpPr>
          <p:cNvPr id="30" name="Right Brace 29"/>
          <p:cNvSpPr/>
          <p:nvPr/>
        </p:nvSpPr>
        <p:spPr>
          <a:xfrm>
            <a:off x="3979401" y="3646137"/>
            <a:ext cx="110067" cy="347134"/>
          </a:xfrm>
          <a:prstGeom prst="righ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113040" y="3624032"/>
            <a:ext cx="13790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rise time ≈ 21 ns </a:t>
            </a:r>
            <a:endParaRPr lang="en-US" sz="1400" dirty="0"/>
          </a:p>
        </p:txBody>
      </p:sp>
      <p:sp>
        <p:nvSpPr>
          <p:cNvPr id="32" name="Right Brace 31"/>
          <p:cNvSpPr/>
          <p:nvPr/>
        </p:nvSpPr>
        <p:spPr>
          <a:xfrm>
            <a:off x="5528801" y="3828851"/>
            <a:ext cx="110067" cy="347134"/>
          </a:xfrm>
          <a:prstGeom prst="righ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629919" y="3857676"/>
            <a:ext cx="7009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NO/OK</a:t>
            </a:r>
            <a:endParaRPr lang="en-US" sz="1400" dirty="0"/>
          </a:p>
        </p:txBody>
      </p:sp>
      <p:sp>
        <p:nvSpPr>
          <p:cNvPr id="34" name="Rectangle 33"/>
          <p:cNvSpPr/>
          <p:nvPr/>
        </p:nvSpPr>
        <p:spPr>
          <a:xfrm>
            <a:off x="3636352" y="4332814"/>
            <a:ext cx="37716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SNR </a:t>
            </a:r>
            <a:r>
              <a:rPr lang="en-US" sz="1600" dirty="0">
                <a:solidFill>
                  <a:prstClr val="black"/>
                </a:solidFill>
              </a:rPr>
              <a:t>&lt;</a:t>
            </a:r>
            <a:r>
              <a:rPr lang="en-US" sz="1600" dirty="0" smtClean="0">
                <a:solidFill>
                  <a:prstClr val="black"/>
                </a:solidFill>
              </a:rPr>
              <a:t> 18 </a:t>
            </a:r>
            <a:r>
              <a:rPr lang="en-US" sz="1600" dirty="0">
                <a:solidFill>
                  <a:prstClr val="black"/>
                </a:solidFill>
              </a:rPr>
              <a:t>(ballistic deficit not considered !!) </a:t>
            </a:r>
            <a:endParaRPr lang="en-US" sz="1600" dirty="0"/>
          </a:p>
        </p:txBody>
      </p:sp>
      <p:sp>
        <p:nvSpPr>
          <p:cNvPr id="35" name="Right Arrow 34"/>
          <p:cNvSpPr/>
          <p:nvPr/>
        </p:nvSpPr>
        <p:spPr>
          <a:xfrm>
            <a:off x="3268196" y="4424347"/>
            <a:ext cx="364068" cy="194733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404931" y="4875786"/>
            <a:ext cx="6117720" cy="136779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402129" y="4958103"/>
            <a:ext cx="673099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Example </a:t>
            </a:r>
            <a:r>
              <a:rPr lang="en-US" sz="1200" dirty="0"/>
              <a:t>3</a:t>
            </a:r>
            <a:r>
              <a:rPr lang="en-US" sz="1200" dirty="0" smtClean="0"/>
              <a:t>: BES IT + GASTONE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b="1" dirty="0" smtClean="0"/>
              <a:t>C</a:t>
            </a:r>
            <a:r>
              <a:rPr lang="en-US" sz="1200" b="1" baseline="-25000" dirty="0" smtClean="0"/>
              <a:t>STRIP</a:t>
            </a:r>
            <a:r>
              <a:rPr lang="en-US" sz="1200" b="1" dirty="0" smtClean="0"/>
              <a:t> BESIII ≈ 41 pF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 smtClean="0"/>
              <a:t>Z</a:t>
            </a:r>
            <a:r>
              <a:rPr lang="en-US" sz="1200" baseline="-25000" dirty="0" smtClean="0"/>
              <a:t>IN</a:t>
            </a:r>
            <a:r>
              <a:rPr lang="en-US" sz="1200" dirty="0" smtClean="0"/>
              <a:t> GASTONE </a:t>
            </a:r>
            <a:r>
              <a:rPr lang="en-US" sz="1200" dirty="0"/>
              <a:t>≈ </a:t>
            </a:r>
            <a:r>
              <a:rPr lang="en-US" sz="1200" dirty="0" smtClean="0"/>
              <a:t>120 </a:t>
            </a:r>
            <a:r>
              <a:rPr lang="en-US" sz="1200" dirty="0" err="1" smtClean="0"/>
              <a:t>Ω</a:t>
            </a:r>
            <a:r>
              <a:rPr lang="en-US" sz="1200" dirty="0" smtClean="0"/>
              <a:t>  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 smtClean="0"/>
              <a:t>GASTONE shaping time (</a:t>
            </a:r>
            <a:r>
              <a:rPr lang="en-US" sz="1200" dirty="0"/>
              <a:t>C</a:t>
            </a:r>
            <a:r>
              <a:rPr lang="en-US" sz="1200" baseline="-25000" dirty="0"/>
              <a:t>D</a:t>
            </a:r>
            <a:r>
              <a:rPr lang="en-US" sz="1200" dirty="0"/>
              <a:t> &lt;</a:t>
            </a:r>
            <a:r>
              <a:rPr lang="en-US" sz="1200" dirty="0" smtClean="0"/>
              <a:t> 40 pF) ≈ 30 ns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 smtClean="0"/>
              <a:t>GASTONE input noise ≈ </a:t>
            </a:r>
            <a:r>
              <a:rPr lang="en-US" sz="1200" dirty="0"/>
              <a:t>8</a:t>
            </a:r>
            <a:r>
              <a:rPr lang="en-US" sz="1200" dirty="0" smtClean="0"/>
              <a:t>00 e + 40 e/pF  </a:t>
            </a:r>
            <a:r>
              <a:rPr lang="en-US" sz="1200" dirty="0" smtClean="0">
                <a:sym typeface="Wingdings"/>
              </a:rPr>
              <a:t> Noise ≈ 0.4 </a:t>
            </a:r>
            <a:r>
              <a:rPr lang="en-US" sz="1200" dirty="0" err="1" smtClean="0">
                <a:sym typeface="Wingdings"/>
              </a:rPr>
              <a:t>fC</a:t>
            </a:r>
            <a:endParaRPr lang="en-US" sz="1200" dirty="0" smtClean="0"/>
          </a:p>
          <a:p>
            <a:pPr lvl="1"/>
            <a:endParaRPr lang="en-US" sz="1400" dirty="0" smtClean="0"/>
          </a:p>
        </p:txBody>
      </p:sp>
      <p:sp>
        <p:nvSpPr>
          <p:cNvPr id="38" name="Right Brace 37"/>
          <p:cNvSpPr/>
          <p:nvPr/>
        </p:nvSpPr>
        <p:spPr>
          <a:xfrm>
            <a:off x="3992927" y="5183690"/>
            <a:ext cx="110067" cy="347134"/>
          </a:xfrm>
          <a:prstGeom prst="righ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097484" y="5171280"/>
            <a:ext cx="13790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rise time ≈ 21 ns </a:t>
            </a:r>
            <a:endParaRPr lang="en-US" sz="1400" dirty="0"/>
          </a:p>
        </p:txBody>
      </p:sp>
      <p:sp>
        <p:nvSpPr>
          <p:cNvPr id="40" name="Right Brace 39"/>
          <p:cNvSpPr/>
          <p:nvPr/>
        </p:nvSpPr>
        <p:spPr>
          <a:xfrm>
            <a:off x="5542327" y="5317929"/>
            <a:ext cx="110067" cy="347134"/>
          </a:xfrm>
          <a:prstGeom prst="righ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643445" y="5327364"/>
            <a:ext cx="3968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OK</a:t>
            </a:r>
            <a:endParaRPr lang="en-US" sz="1400" dirty="0"/>
          </a:p>
        </p:txBody>
      </p:sp>
      <p:sp>
        <p:nvSpPr>
          <p:cNvPr id="42" name="Rectangle 41"/>
          <p:cNvSpPr/>
          <p:nvPr/>
        </p:nvSpPr>
        <p:spPr>
          <a:xfrm>
            <a:off x="3659356" y="5870367"/>
            <a:ext cx="9257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SNR ≈ 15 </a:t>
            </a:r>
            <a:endParaRPr lang="en-US" sz="1600" dirty="0"/>
          </a:p>
        </p:txBody>
      </p:sp>
      <p:sp>
        <p:nvSpPr>
          <p:cNvPr id="43" name="Right Arrow 42"/>
          <p:cNvSpPr/>
          <p:nvPr/>
        </p:nvSpPr>
        <p:spPr>
          <a:xfrm>
            <a:off x="3291200" y="5961900"/>
            <a:ext cx="364068" cy="194733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569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G. Felici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/>
              <a:t>37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330" y="6356350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BESIII GEM LNF Meeting – April 2013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34" y="184930"/>
            <a:ext cx="792480" cy="756920"/>
          </a:xfrm>
          <a:prstGeom prst="rect">
            <a:avLst/>
          </a:prstGeom>
        </p:spPr>
      </p:pic>
      <p:sp>
        <p:nvSpPr>
          <p:cNvPr id="8" name="Title 11"/>
          <p:cNvSpPr>
            <a:spLocks noGrp="1"/>
          </p:cNvSpPr>
          <p:nvPr>
            <p:ph type="title"/>
          </p:nvPr>
        </p:nvSpPr>
        <p:spPr>
          <a:xfrm>
            <a:off x="1145302" y="274638"/>
            <a:ext cx="7541497" cy="451136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BES IT: readout conclusion (if any …) and open questions</a:t>
            </a:r>
            <a:endParaRPr lang="en-US" sz="2000" dirty="0"/>
          </a:p>
        </p:txBody>
      </p:sp>
      <p:sp>
        <p:nvSpPr>
          <p:cNvPr id="30" name="Rectangle 29"/>
          <p:cNvSpPr/>
          <p:nvPr/>
        </p:nvSpPr>
        <p:spPr>
          <a:xfrm>
            <a:off x="479014" y="1165241"/>
            <a:ext cx="80906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i="1" dirty="0" smtClean="0">
                <a:solidFill>
                  <a:srgbClr val="595959"/>
                </a:solidFill>
              </a:rPr>
              <a:t>The experience with the KLOE IT has shown that the preamplifier and the shaper must be carefully designed to maximize readout SNR for C</a:t>
            </a:r>
            <a:r>
              <a:rPr lang="en-US" sz="1600" i="1" baseline="-25000" dirty="0" smtClean="0">
                <a:solidFill>
                  <a:srgbClr val="595959"/>
                </a:solidFill>
              </a:rPr>
              <a:t>D</a:t>
            </a:r>
            <a:r>
              <a:rPr lang="en-US" sz="1600" i="1" dirty="0" smtClean="0">
                <a:solidFill>
                  <a:srgbClr val="595959"/>
                </a:solidFill>
              </a:rPr>
              <a:t> &gt; 20 pF</a:t>
            </a:r>
          </a:p>
          <a:p>
            <a:pPr marL="285750" indent="-285750">
              <a:buFont typeface="Arial"/>
              <a:buChar char="•"/>
            </a:pPr>
            <a:r>
              <a:rPr lang="en-US" sz="1600" i="1" dirty="0" smtClean="0">
                <a:solidFill>
                  <a:srgbClr val="595959"/>
                </a:solidFill>
              </a:rPr>
              <a:t>A custom device is required for analog strips readout (mainly because the ≈ 8 </a:t>
            </a:r>
            <a:r>
              <a:rPr lang="en-US" sz="1600" i="1" dirty="0" err="1" smtClean="0">
                <a:solidFill>
                  <a:srgbClr val="595959"/>
                </a:solidFill>
              </a:rPr>
              <a:t>μs</a:t>
            </a:r>
            <a:r>
              <a:rPr lang="en-US" sz="1600" i="1" dirty="0" smtClean="0">
                <a:solidFill>
                  <a:srgbClr val="595959"/>
                </a:solidFill>
              </a:rPr>
              <a:t> DAQ </a:t>
            </a:r>
            <a:r>
              <a:rPr lang="en-US" sz="1600" i="1" dirty="0">
                <a:solidFill>
                  <a:srgbClr val="595959"/>
                </a:solidFill>
              </a:rPr>
              <a:t>latency and </a:t>
            </a:r>
            <a:r>
              <a:rPr lang="en-US" sz="1600" i="1" dirty="0" smtClean="0">
                <a:solidFill>
                  <a:srgbClr val="595959"/>
                </a:solidFill>
              </a:rPr>
              <a:t>the foreseen value of C</a:t>
            </a:r>
            <a:r>
              <a:rPr lang="en-US" sz="1600" i="1" baseline="-25000" dirty="0" smtClean="0">
                <a:solidFill>
                  <a:srgbClr val="595959"/>
                </a:solidFill>
              </a:rPr>
              <a:t>D</a:t>
            </a:r>
            <a:r>
              <a:rPr lang="en-US" sz="1600" i="1" dirty="0" smtClean="0">
                <a:solidFill>
                  <a:srgbClr val="595959"/>
                </a:solidFill>
              </a:rPr>
              <a:t> )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i="1" dirty="0" smtClean="0">
                <a:solidFill>
                  <a:srgbClr val="595959"/>
                </a:solidFill>
              </a:rPr>
              <a:t>64/128 channels board</a:t>
            </a:r>
          </a:p>
          <a:p>
            <a:pPr marL="1200150" lvl="2" indent="-285750">
              <a:buFont typeface="Arial"/>
              <a:buChar char="•"/>
            </a:pPr>
            <a:r>
              <a:rPr lang="en-US" sz="1600" i="1" dirty="0">
                <a:solidFill>
                  <a:srgbClr val="595959"/>
                </a:solidFill>
              </a:rPr>
              <a:t>d</a:t>
            </a:r>
            <a:r>
              <a:rPr lang="en-US" sz="1600" i="1" dirty="0" smtClean="0">
                <a:solidFill>
                  <a:srgbClr val="595959"/>
                </a:solidFill>
              </a:rPr>
              <a:t>ischarge protection network</a:t>
            </a:r>
          </a:p>
          <a:p>
            <a:pPr marL="1200150" lvl="2" indent="-285750">
              <a:buFont typeface="Arial"/>
              <a:buChar char="•"/>
            </a:pPr>
            <a:r>
              <a:rPr lang="en-US" sz="1600" i="1" dirty="0" smtClean="0">
                <a:solidFill>
                  <a:srgbClr val="595959"/>
                </a:solidFill>
              </a:rPr>
              <a:t>charge measurement - resolution ?</a:t>
            </a:r>
          </a:p>
          <a:p>
            <a:pPr marL="1200150" lvl="2" indent="-285750">
              <a:buFont typeface="Arial"/>
              <a:buChar char="•"/>
            </a:pPr>
            <a:r>
              <a:rPr lang="en-US" sz="1600" i="1" dirty="0">
                <a:solidFill>
                  <a:srgbClr val="595959"/>
                </a:solidFill>
              </a:rPr>
              <a:t>t</a:t>
            </a:r>
            <a:r>
              <a:rPr lang="en-US" sz="1600" i="1" dirty="0" smtClean="0">
                <a:solidFill>
                  <a:srgbClr val="595959"/>
                </a:solidFill>
              </a:rPr>
              <a:t>ime measurement - resolution ?</a:t>
            </a:r>
          </a:p>
          <a:p>
            <a:pPr marL="1200150" lvl="2" indent="-285750">
              <a:buFont typeface="Arial"/>
              <a:buChar char="•"/>
            </a:pPr>
            <a:r>
              <a:rPr lang="en-US" sz="1600" i="1" dirty="0">
                <a:solidFill>
                  <a:srgbClr val="595959"/>
                </a:solidFill>
              </a:rPr>
              <a:t>l</a:t>
            </a:r>
            <a:r>
              <a:rPr lang="en-US" sz="1600" i="1" dirty="0" smtClean="0">
                <a:solidFill>
                  <a:srgbClr val="595959"/>
                </a:solidFill>
              </a:rPr>
              <a:t>atency buffer up to 8 </a:t>
            </a:r>
            <a:r>
              <a:rPr lang="en-US" sz="1600" i="1" dirty="0" err="1" smtClean="0">
                <a:solidFill>
                  <a:srgbClr val="595959"/>
                </a:solidFill>
              </a:rPr>
              <a:t>μs</a:t>
            </a:r>
            <a:endParaRPr lang="en-US" sz="1600" i="1" dirty="0" smtClean="0">
              <a:solidFill>
                <a:srgbClr val="595959"/>
              </a:solidFill>
            </a:endParaRPr>
          </a:p>
          <a:p>
            <a:pPr marL="1200150" lvl="2" indent="-285750">
              <a:buFont typeface="Arial"/>
              <a:buChar char="•"/>
            </a:pPr>
            <a:r>
              <a:rPr lang="en-US" sz="1600" i="1" dirty="0" smtClean="0">
                <a:solidFill>
                  <a:srgbClr val="595959"/>
                </a:solidFill>
              </a:rPr>
              <a:t>Serial data readout (analog or digital)</a:t>
            </a:r>
            <a:endParaRPr lang="en-US" sz="1600" i="1" dirty="0">
              <a:solidFill>
                <a:srgbClr val="595959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i="1" dirty="0" smtClean="0">
                <a:solidFill>
                  <a:srgbClr val="595959"/>
                </a:solidFill>
              </a:rPr>
              <a:t>XV anode strips readout electrode must be designed to minimize parasitic capacitance </a:t>
            </a:r>
          </a:p>
          <a:p>
            <a:pPr marL="285750" indent="-285750">
              <a:buFont typeface="Arial"/>
              <a:buChar char="•"/>
            </a:pPr>
            <a:r>
              <a:rPr lang="en-US" sz="1600" i="1" dirty="0" smtClean="0">
                <a:solidFill>
                  <a:srgbClr val="595959"/>
                </a:solidFill>
              </a:rPr>
              <a:t>XV crosstalk must be minimized as well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i="1" dirty="0">
                <a:solidFill>
                  <a:srgbClr val="595959"/>
                </a:solidFill>
              </a:rPr>
              <a:t>n</a:t>
            </a:r>
            <a:r>
              <a:rPr lang="en-US" sz="1600" i="1" dirty="0" smtClean="0">
                <a:solidFill>
                  <a:srgbClr val="595959"/>
                </a:solidFill>
              </a:rPr>
              <a:t>ew strip size/geometry?</a:t>
            </a:r>
            <a:endParaRPr lang="en-US" sz="1600" i="1" dirty="0">
              <a:solidFill>
                <a:srgbClr val="595959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i="1" dirty="0" smtClean="0">
                <a:solidFill>
                  <a:srgbClr val="595959"/>
                </a:solidFill>
              </a:rPr>
              <a:t>Radiation background ? Do we need rad-</a:t>
            </a:r>
            <a:r>
              <a:rPr lang="en-US" sz="1600" i="1" dirty="0" err="1" smtClean="0">
                <a:solidFill>
                  <a:srgbClr val="595959"/>
                </a:solidFill>
              </a:rPr>
              <a:t>tol</a:t>
            </a:r>
            <a:r>
              <a:rPr lang="en-US" sz="1600" i="1" dirty="0" smtClean="0">
                <a:solidFill>
                  <a:srgbClr val="595959"/>
                </a:solidFill>
              </a:rPr>
              <a:t> devices near to the detector ? Probably NO, but …</a:t>
            </a:r>
          </a:p>
        </p:txBody>
      </p:sp>
    </p:spTree>
    <p:extLst>
      <p:ext uri="{BB962C8B-B14F-4D97-AF65-F5344CB8AC3E}">
        <p14:creationId xmlns:p14="http://schemas.microsoft.com/office/powerpoint/2010/main" val="8734975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G. Felici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/>
              <a:t>38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330" y="6356350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BESIII GEM LNF Meeting – April 2013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34" y="184930"/>
            <a:ext cx="792480" cy="756920"/>
          </a:xfrm>
          <a:prstGeom prst="rect">
            <a:avLst/>
          </a:prstGeom>
        </p:spPr>
      </p:pic>
      <p:sp>
        <p:nvSpPr>
          <p:cNvPr id="8" name="Title 11"/>
          <p:cNvSpPr>
            <a:spLocks noGrp="1"/>
          </p:cNvSpPr>
          <p:nvPr>
            <p:ph type="title"/>
          </p:nvPr>
        </p:nvSpPr>
        <p:spPr>
          <a:xfrm>
            <a:off x="1145302" y="274638"/>
            <a:ext cx="7541497" cy="451136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BES IT: Example of 2D optimized readout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12" y="1135212"/>
            <a:ext cx="3594100" cy="4838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5532" y="5976030"/>
            <a:ext cx="7542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A.Bondar</a:t>
            </a:r>
            <a:r>
              <a:rPr lang="en-US" sz="1200" dirty="0"/>
              <a:t> </a:t>
            </a:r>
            <a:r>
              <a:rPr lang="en-US" sz="1200" dirty="0" smtClean="0"/>
              <a:t>et al., Performance </a:t>
            </a:r>
            <a:r>
              <a:rPr lang="en-US" sz="1200" dirty="0"/>
              <a:t>of the triple-GEM detector with optimized 2-D readout in high intensity </a:t>
            </a:r>
            <a:r>
              <a:rPr lang="en-US" sz="1200" dirty="0" smtClean="0"/>
              <a:t>hadron beam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124353" y="2488124"/>
            <a:ext cx="241349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rgbClr val="595959"/>
                </a:solidFill>
              </a:rPr>
              <a:t>m</a:t>
            </a:r>
            <a:r>
              <a:rPr lang="en-US" sz="1600" i="1" dirty="0" smtClean="0">
                <a:solidFill>
                  <a:srgbClr val="595959"/>
                </a:solidFill>
              </a:rPr>
              <a:t>inimize strip capacitance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9288" y="1123060"/>
            <a:ext cx="4404311" cy="8884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528811" y="3122949"/>
            <a:ext cx="35851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595959"/>
                </a:solidFill>
              </a:rPr>
              <a:t>d</a:t>
            </a:r>
            <a:r>
              <a:rPr lang="en-US" sz="1600" i="1" dirty="0" smtClean="0">
                <a:solidFill>
                  <a:srgbClr val="595959"/>
                </a:solidFill>
              </a:rPr>
              <a:t>ecrease efficiency plateau starting point 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4900682" y="4392599"/>
            <a:ext cx="28414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595959"/>
                </a:solidFill>
              </a:rPr>
              <a:t>d</a:t>
            </a:r>
            <a:r>
              <a:rPr lang="en-US" sz="1600" i="1" dirty="0" smtClean="0">
                <a:solidFill>
                  <a:srgbClr val="595959"/>
                </a:solidFill>
              </a:rPr>
              <a:t>ecrease discharge probability 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4900682" y="3757774"/>
            <a:ext cx="28414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595959"/>
                </a:solidFill>
              </a:rPr>
              <a:t>d</a:t>
            </a:r>
            <a:r>
              <a:rPr lang="en-US" sz="1600" i="1" dirty="0" smtClean="0">
                <a:solidFill>
                  <a:srgbClr val="595959"/>
                </a:solidFill>
              </a:rPr>
              <a:t>ecrease HV</a:t>
            </a:r>
            <a:r>
              <a:rPr lang="en-US" sz="1600" i="1" baseline="-25000" dirty="0" smtClean="0">
                <a:solidFill>
                  <a:srgbClr val="595959"/>
                </a:solidFill>
              </a:rPr>
              <a:t>GEM</a:t>
            </a:r>
            <a:r>
              <a:rPr lang="en-US" sz="1600" i="1" dirty="0" smtClean="0">
                <a:solidFill>
                  <a:srgbClr val="595959"/>
                </a:solidFill>
              </a:rPr>
              <a:t> working point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4585329" y="2540090"/>
            <a:ext cx="3518974" cy="300545"/>
          </a:xfrm>
          <a:prstGeom prst="rect">
            <a:avLst/>
          </a:prstGeom>
          <a:solidFill>
            <a:srgbClr val="008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72928" y="3177240"/>
            <a:ext cx="3518974" cy="300545"/>
          </a:xfrm>
          <a:prstGeom prst="rect">
            <a:avLst/>
          </a:prstGeom>
          <a:solidFill>
            <a:srgbClr val="008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579916" y="3824085"/>
            <a:ext cx="3518974" cy="300545"/>
          </a:xfrm>
          <a:prstGeom prst="rect">
            <a:avLst/>
          </a:prstGeom>
          <a:solidFill>
            <a:srgbClr val="008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606292" y="4432150"/>
            <a:ext cx="3518974" cy="300545"/>
          </a:xfrm>
          <a:prstGeom prst="rect">
            <a:avLst/>
          </a:prstGeom>
          <a:solidFill>
            <a:srgbClr val="0080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stCxn id="9" idx="2"/>
            <a:endCxn id="17" idx="0"/>
          </p:cNvCxnSpPr>
          <p:nvPr/>
        </p:nvCxnSpPr>
        <p:spPr>
          <a:xfrm>
            <a:off x="6331099" y="2826678"/>
            <a:ext cx="1316" cy="350562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338087" y="3454133"/>
            <a:ext cx="1316" cy="350562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335381" y="4110673"/>
            <a:ext cx="1316" cy="350562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867963" y="4314275"/>
            <a:ext cx="436236" cy="872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690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G. Felici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39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330" y="6356350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BESIII GEM LNF Meeting – April 2013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6162" y="3012641"/>
            <a:ext cx="847485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Spares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286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G. Felici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330" y="6356350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BESIII GEM LNF Meeting – April 2013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34" y="184930"/>
            <a:ext cx="792480" cy="756920"/>
          </a:xfrm>
          <a:prstGeom prst="rect">
            <a:avLst/>
          </a:prstGeom>
        </p:spPr>
      </p:pic>
      <p:sp>
        <p:nvSpPr>
          <p:cNvPr id="8" name="Title 11"/>
          <p:cNvSpPr>
            <a:spLocks noGrp="1"/>
          </p:cNvSpPr>
          <p:nvPr>
            <p:ph type="title"/>
          </p:nvPr>
        </p:nvSpPr>
        <p:spPr>
          <a:xfrm>
            <a:off x="1145302" y="274638"/>
            <a:ext cx="7541497" cy="451136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GEM: Triple GEM </a:t>
            </a:r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914" y="739530"/>
            <a:ext cx="4787900" cy="5600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7732" y="6174154"/>
            <a:ext cx="34290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636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G. Felici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/>
              <a:t>40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330" y="6356350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BESIII GEM LNF Meeting – April 2013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34" y="184930"/>
            <a:ext cx="792480" cy="756920"/>
          </a:xfrm>
          <a:prstGeom prst="rect">
            <a:avLst/>
          </a:prstGeom>
        </p:spPr>
      </p:pic>
      <p:sp>
        <p:nvSpPr>
          <p:cNvPr id="8" name="Title 11"/>
          <p:cNvSpPr>
            <a:spLocks noGrp="1"/>
          </p:cNvSpPr>
          <p:nvPr>
            <p:ph type="title"/>
          </p:nvPr>
        </p:nvSpPr>
        <p:spPr>
          <a:xfrm>
            <a:off x="1145302" y="274638"/>
            <a:ext cx="7541497" cy="451136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Spares: KLOE DAQ timing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475" y="2353813"/>
            <a:ext cx="4150797" cy="9671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873106" y="2298741"/>
            <a:ext cx="85372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rgbClr val="595959"/>
                </a:solidFill>
              </a:rPr>
              <a:t>≈ 200 ns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879139" y="1878567"/>
            <a:ext cx="2804166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i="1" dirty="0" smtClean="0">
                <a:solidFill>
                  <a:srgbClr val="595959"/>
                </a:solidFill>
              </a:rPr>
              <a:t>Data readout (dead time)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i="1" dirty="0" smtClean="0">
                <a:solidFill>
                  <a:srgbClr val="595959"/>
                </a:solidFill>
              </a:rPr>
              <a:t>≈ 2 </a:t>
            </a:r>
            <a:r>
              <a:rPr lang="en-US" sz="1400" i="1" dirty="0" err="1" smtClean="0">
                <a:solidFill>
                  <a:srgbClr val="595959"/>
                </a:solidFill>
              </a:rPr>
              <a:t>μs</a:t>
            </a:r>
            <a:r>
              <a:rPr lang="en-US" sz="1400" i="1" dirty="0">
                <a:solidFill>
                  <a:srgbClr val="595959"/>
                </a:solidFill>
              </a:rPr>
              <a:t> </a:t>
            </a:r>
            <a:r>
              <a:rPr lang="en-US" sz="1400" i="1" dirty="0" smtClean="0">
                <a:solidFill>
                  <a:srgbClr val="595959"/>
                </a:solidFill>
              </a:rPr>
              <a:t>(initial design)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i="1" dirty="0" smtClean="0">
                <a:solidFill>
                  <a:srgbClr val="595959"/>
                </a:solidFill>
              </a:rPr>
              <a:t>≈ 4 </a:t>
            </a:r>
            <a:r>
              <a:rPr lang="en-US" sz="1400" i="1" dirty="0" err="1" smtClean="0">
                <a:solidFill>
                  <a:srgbClr val="595959"/>
                </a:solidFill>
              </a:rPr>
              <a:t>μs</a:t>
            </a:r>
            <a:r>
              <a:rPr lang="en-US" sz="1400" i="1" dirty="0" smtClean="0">
                <a:solidFill>
                  <a:srgbClr val="595959"/>
                </a:solidFill>
              </a:rPr>
              <a:t> (actual dead time)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86699" y="3627541"/>
            <a:ext cx="2835400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i="1" dirty="0" smtClean="0">
                <a:solidFill>
                  <a:srgbClr val="595959"/>
                </a:solidFill>
              </a:rPr>
              <a:t>Discriminated signals are moved to the readout buffer</a:t>
            </a:r>
          </a:p>
          <a:p>
            <a:pPr marL="285750" indent="-285750">
              <a:buFont typeface="Arial"/>
              <a:buChar char="•"/>
            </a:pPr>
            <a:r>
              <a:rPr lang="en-US" sz="1400" i="1" dirty="0" smtClean="0">
                <a:solidFill>
                  <a:srgbClr val="595959"/>
                </a:solidFill>
              </a:rPr>
              <a:t>Data download is started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466574" y="3164829"/>
            <a:ext cx="291484" cy="437247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med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916397" y="3665425"/>
            <a:ext cx="28354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i="1" dirty="0" smtClean="0">
                <a:solidFill>
                  <a:srgbClr val="595959"/>
                </a:solidFill>
              </a:rPr>
              <a:t>If Lev2 GIB: data are routed to the concentrator boards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877973" y="3171481"/>
            <a:ext cx="291484" cy="437247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med"/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82336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08" y="796875"/>
            <a:ext cx="4973094" cy="553272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G. Felici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/>
              <a:t>41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330" y="6356350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BESIII GEM LNF Meeting – April 2013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34" y="184930"/>
            <a:ext cx="792480" cy="756920"/>
          </a:xfrm>
          <a:prstGeom prst="rect">
            <a:avLst/>
          </a:prstGeom>
        </p:spPr>
      </p:pic>
      <p:sp>
        <p:nvSpPr>
          <p:cNvPr id="8" name="Title 11"/>
          <p:cNvSpPr>
            <a:spLocks noGrp="1"/>
          </p:cNvSpPr>
          <p:nvPr>
            <p:ph type="title"/>
          </p:nvPr>
        </p:nvSpPr>
        <p:spPr>
          <a:xfrm>
            <a:off x="1145302" y="274638"/>
            <a:ext cx="7541497" cy="451136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Spares: VFAT chip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5738748" y="372306"/>
            <a:ext cx="3290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baseline="30000" dirty="0"/>
              <a:t>CMS GEM Upgrade Workshop III 18-20 April </a:t>
            </a:r>
            <a:r>
              <a:rPr lang="en-US" i="1" baseline="30000" dirty="0" smtClean="0"/>
              <a:t>2012</a:t>
            </a:r>
          </a:p>
          <a:p>
            <a:r>
              <a:rPr lang="en-US" i="1" baseline="30000" dirty="0" smtClean="0"/>
              <a:t>- Stefano </a:t>
            </a:r>
            <a:r>
              <a:rPr lang="en-US" i="1" baseline="30000" dirty="0" err="1" smtClean="0"/>
              <a:t>Colafranceschi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3826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G. Felici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/>
              <a:t>42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330" y="6356350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BESIII GEM LNF Meeting – April 2013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34" y="184930"/>
            <a:ext cx="792480" cy="756920"/>
          </a:xfrm>
          <a:prstGeom prst="rect">
            <a:avLst/>
          </a:prstGeom>
        </p:spPr>
      </p:pic>
      <p:sp>
        <p:nvSpPr>
          <p:cNvPr id="8" name="Title 11"/>
          <p:cNvSpPr>
            <a:spLocks noGrp="1"/>
          </p:cNvSpPr>
          <p:nvPr>
            <p:ph type="title"/>
          </p:nvPr>
        </p:nvSpPr>
        <p:spPr>
          <a:xfrm>
            <a:off x="1145302" y="274638"/>
            <a:ext cx="7541497" cy="451136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Spares: KLOE DAQ timing</a:t>
            </a:r>
            <a:endParaRPr lang="en-US" sz="2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096" y="1791159"/>
            <a:ext cx="6650042" cy="267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847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7251" y="6398684"/>
            <a:ext cx="82126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G. Felici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sz="900" i="0" dirty="0">
              <a:solidFill>
                <a:srgbClr val="28468C"/>
              </a:solidFill>
              <a:latin typeface="Helvetica Neue UltraLight"/>
              <a:cs typeface="Helvetica Neue UltraLight"/>
            </a:endParaRPr>
          </a:p>
          <a:p>
            <a:fld id="{3683723F-5155-5842-AE2C-76A55FF20CBA}" type="slidenum">
              <a:rPr lang="en-US" sz="110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43</a:t>
            </a:fld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pic>
        <p:nvPicPr>
          <p:cNvPr id="16" name="Picture 15" descr="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0" y="6436789"/>
            <a:ext cx="536426" cy="3077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34" y="184930"/>
            <a:ext cx="792480" cy="756920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145302" y="274638"/>
            <a:ext cx="7541497" cy="451136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Some results from COMPASS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728" y="1113971"/>
            <a:ext cx="3187700" cy="4381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6067" y="734784"/>
            <a:ext cx="3695338" cy="24311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51280" y="2926837"/>
            <a:ext cx="20187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i="1" dirty="0" smtClean="0">
                <a:solidFill>
                  <a:srgbClr val="3250AA"/>
                </a:solidFill>
              </a:rPr>
              <a:t>Hit-residuals distribution</a:t>
            </a:r>
            <a:endParaRPr lang="en-US" sz="1400" i="1" dirty="0">
              <a:solidFill>
                <a:srgbClr val="3250AA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5138" y="3405414"/>
            <a:ext cx="2273300" cy="253017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519893" y="4167809"/>
            <a:ext cx="229753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i="1" dirty="0" smtClean="0">
                <a:solidFill>
                  <a:srgbClr val="3250AA"/>
                </a:solidFill>
              </a:rPr>
              <a:t>Events arrival time distribution (signal amplitudes measured in three successive time bins of 25 ns) </a:t>
            </a:r>
            <a:endParaRPr lang="en-US" sz="1400" i="1" dirty="0">
              <a:solidFill>
                <a:srgbClr val="3250AA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68394" y="5437808"/>
            <a:ext cx="31139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i="1" dirty="0" smtClean="0">
                <a:solidFill>
                  <a:srgbClr val="3250AA"/>
                </a:solidFill>
              </a:rPr>
              <a:t>Cluster size distribution for 80 </a:t>
            </a:r>
            <a:r>
              <a:rPr lang="en-US" sz="1400" i="1" dirty="0" err="1" smtClean="0">
                <a:solidFill>
                  <a:srgbClr val="3250AA"/>
                </a:solidFill>
              </a:rPr>
              <a:t>μm</a:t>
            </a:r>
            <a:r>
              <a:rPr lang="en-US" sz="1400" i="1" dirty="0" smtClean="0">
                <a:solidFill>
                  <a:srgbClr val="3250AA"/>
                </a:solidFill>
              </a:rPr>
              <a:t>  and 350 </a:t>
            </a:r>
            <a:r>
              <a:rPr lang="en-US" sz="1400" i="1" dirty="0" err="1" smtClean="0">
                <a:solidFill>
                  <a:srgbClr val="3250AA"/>
                </a:solidFill>
              </a:rPr>
              <a:t>μm</a:t>
            </a:r>
            <a:r>
              <a:rPr lang="en-US" sz="1400" i="1" dirty="0" smtClean="0">
                <a:solidFill>
                  <a:srgbClr val="3250AA"/>
                </a:solidFill>
              </a:rPr>
              <a:t> wide strips</a:t>
            </a:r>
            <a:endParaRPr lang="en-US" sz="1400" i="1" dirty="0">
              <a:solidFill>
                <a:srgbClr val="3250AA"/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BESIII GEM LNF Meeting – April 2013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</p:spTree>
    <p:extLst>
      <p:ext uri="{BB962C8B-B14F-4D97-AF65-F5344CB8AC3E}">
        <p14:creationId xmlns:p14="http://schemas.microsoft.com/office/powerpoint/2010/main" val="4110828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G. Felici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330" y="6356350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BESIII GEM LNF Meeting – April 2013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34" y="184930"/>
            <a:ext cx="792480" cy="756920"/>
          </a:xfrm>
          <a:prstGeom prst="rect">
            <a:avLst/>
          </a:prstGeom>
        </p:spPr>
      </p:pic>
      <p:sp>
        <p:nvSpPr>
          <p:cNvPr id="8" name="Title 11"/>
          <p:cNvSpPr>
            <a:spLocks noGrp="1"/>
          </p:cNvSpPr>
          <p:nvPr>
            <p:ph type="title"/>
          </p:nvPr>
        </p:nvSpPr>
        <p:spPr>
          <a:xfrm>
            <a:off x="1145302" y="274638"/>
            <a:ext cx="7541497" cy="451136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GEM: gain and discharge probability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22" y="703607"/>
            <a:ext cx="7946383" cy="58422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17995" y="456772"/>
            <a:ext cx="37922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TOTEM GEM detectors for tracking and triggering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15875" y="274075"/>
            <a:ext cx="35199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Leszek</a:t>
            </a:r>
            <a:r>
              <a:rPr lang="en-US" sz="1400" dirty="0"/>
              <a:t> </a:t>
            </a:r>
            <a:r>
              <a:rPr lang="en-US" sz="1400" dirty="0" err="1"/>
              <a:t>Ropelewski</a:t>
            </a:r>
            <a:r>
              <a:rPr lang="en-US" sz="1400" dirty="0"/>
              <a:t> CERN PH-DT2-ST &amp; TOTEM </a:t>
            </a:r>
          </a:p>
        </p:txBody>
      </p:sp>
    </p:spTree>
    <p:extLst>
      <p:ext uri="{BB962C8B-B14F-4D97-AF65-F5344CB8AC3E}">
        <p14:creationId xmlns:p14="http://schemas.microsoft.com/office/powerpoint/2010/main" val="3796979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G. Felici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330" y="6356350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BESIII GEM LNF Meeting – April 2013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34" y="184930"/>
            <a:ext cx="792480" cy="756920"/>
          </a:xfrm>
          <a:prstGeom prst="rect">
            <a:avLst/>
          </a:prstGeom>
        </p:spPr>
      </p:pic>
      <p:sp>
        <p:nvSpPr>
          <p:cNvPr id="8" name="Title 11"/>
          <p:cNvSpPr>
            <a:spLocks noGrp="1"/>
          </p:cNvSpPr>
          <p:nvPr>
            <p:ph type="title"/>
          </p:nvPr>
        </p:nvSpPr>
        <p:spPr>
          <a:xfrm>
            <a:off x="1145302" y="274638"/>
            <a:ext cx="7541497" cy="451136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GEM: strips signal 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77" y="768839"/>
            <a:ext cx="8078112" cy="57277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46158" y="230181"/>
            <a:ext cx="37922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TOTEM GEM detectors for tracking and triggering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263427" y="435284"/>
            <a:ext cx="35199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Leszek</a:t>
            </a:r>
            <a:r>
              <a:rPr lang="en-US" sz="1400" dirty="0"/>
              <a:t> </a:t>
            </a:r>
            <a:r>
              <a:rPr lang="en-US" sz="1400" dirty="0" err="1"/>
              <a:t>Ropelewski</a:t>
            </a:r>
            <a:r>
              <a:rPr lang="en-US" sz="1400" dirty="0"/>
              <a:t> CERN PH-DT2-ST &amp; TOTEM </a:t>
            </a:r>
          </a:p>
        </p:txBody>
      </p:sp>
    </p:spTree>
    <p:extLst>
      <p:ext uri="{BB962C8B-B14F-4D97-AF65-F5344CB8AC3E}">
        <p14:creationId xmlns:p14="http://schemas.microsoft.com/office/powerpoint/2010/main" val="18241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G. Felici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330" y="6356350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BESIII GEM LNF Meeting – April 2013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34" y="184930"/>
            <a:ext cx="792480" cy="756920"/>
          </a:xfrm>
          <a:prstGeom prst="rect">
            <a:avLst/>
          </a:prstGeom>
        </p:spPr>
      </p:pic>
      <p:sp>
        <p:nvSpPr>
          <p:cNvPr id="8" name="Title 11"/>
          <p:cNvSpPr>
            <a:spLocks noGrp="1"/>
          </p:cNvSpPr>
          <p:nvPr>
            <p:ph type="title"/>
          </p:nvPr>
        </p:nvSpPr>
        <p:spPr>
          <a:xfrm>
            <a:off x="1145302" y="274638"/>
            <a:ext cx="7541497" cy="451136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GEM: strips induced signal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923" y="633047"/>
            <a:ext cx="7069993" cy="56293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35188" y="215351"/>
            <a:ext cx="37922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TOTEM GEM detectors for tracking and triggering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242688" y="420454"/>
            <a:ext cx="35199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Leszek</a:t>
            </a:r>
            <a:r>
              <a:rPr lang="en-US" sz="1400" dirty="0"/>
              <a:t> </a:t>
            </a:r>
            <a:r>
              <a:rPr lang="en-US" sz="1400" dirty="0" err="1"/>
              <a:t>Ropelewski</a:t>
            </a:r>
            <a:r>
              <a:rPr lang="en-US" sz="1400" dirty="0"/>
              <a:t> CERN PH-DT2-ST &amp; TOTEM </a:t>
            </a:r>
          </a:p>
        </p:txBody>
      </p:sp>
    </p:spTree>
    <p:extLst>
      <p:ext uri="{BB962C8B-B14F-4D97-AF65-F5344CB8AC3E}">
        <p14:creationId xmlns:p14="http://schemas.microsoft.com/office/powerpoint/2010/main" val="3770836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G. Felici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8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330" y="6356350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BESIII GEM LNF Meeting – April 2013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6162" y="3012641"/>
            <a:ext cx="847485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Digital Readout - </a:t>
            </a:r>
            <a:r>
              <a:rPr lang="en-US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KLOE IT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250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C:\Users\Danilo\Pictures\L2\ANODE\Palanner Anode\IMG_60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685" y="3277344"/>
            <a:ext cx="4103688" cy="230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G. Felici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3723F-5155-5842-AE2C-76A55FF20CBA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330" y="6356350"/>
            <a:ext cx="2895600" cy="365125"/>
          </a:xfrm>
        </p:spPr>
        <p:txBody>
          <a:bodyPr/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Helvetica Neue UltraLight"/>
              </a:rPr>
              <a:t>BESIII GEM LNF Meeting – April 2013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cs typeface="Helvetica Neue Ultra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34" y="184930"/>
            <a:ext cx="792480" cy="756920"/>
          </a:xfrm>
          <a:prstGeom prst="rect">
            <a:avLst/>
          </a:prstGeom>
        </p:spPr>
      </p:pic>
      <p:sp>
        <p:nvSpPr>
          <p:cNvPr id="8" name="Title 11"/>
          <p:cNvSpPr>
            <a:spLocks noGrp="1"/>
          </p:cNvSpPr>
          <p:nvPr>
            <p:ph type="title"/>
          </p:nvPr>
        </p:nvSpPr>
        <p:spPr>
          <a:xfrm>
            <a:off x="1145302" y="274638"/>
            <a:ext cx="7541497" cy="451136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KLOE2 IT </a:t>
            </a:r>
            <a:r>
              <a:rPr lang="en-US" sz="2000" dirty="0"/>
              <a:t>-</a:t>
            </a:r>
            <a:r>
              <a:rPr lang="en-US" sz="2000" dirty="0" smtClean="0"/>
              <a:t> readout electrodes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100509" y="1131905"/>
            <a:ext cx="897267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i="1" dirty="0" smtClean="0">
                <a:solidFill>
                  <a:srgbClr val="595959"/>
                </a:solidFill>
              </a:rPr>
              <a:t>4 independent tracking layer</a:t>
            </a:r>
            <a:endParaRPr lang="en-US" sz="1400" i="1" dirty="0">
              <a:solidFill>
                <a:srgbClr val="595959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400" i="1" dirty="0" smtClean="0">
                <a:solidFill>
                  <a:srgbClr val="595959"/>
                </a:solidFill>
              </a:rPr>
              <a:t>XV readout strips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i="1" dirty="0" smtClean="0">
                <a:solidFill>
                  <a:srgbClr val="595959"/>
                </a:solidFill>
              </a:rPr>
              <a:t>25-30°</a:t>
            </a:r>
            <a:r>
              <a:rPr lang="en-US" sz="1400" i="1" dirty="0" smtClean="0">
                <a:solidFill>
                  <a:srgbClr val="595959"/>
                </a:solidFill>
              </a:rPr>
              <a:t> </a:t>
            </a:r>
            <a:r>
              <a:rPr lang="en-US" sz="1400" i="1" dirty="0" smtClean="0">
                <a:solidFill>
                  <a:srgbClr val="595959"/>
                </a:solidFill>
              </a:rPr>
              <a:t>stereo </a:t>
            </a:r>
            <a:r>
              <a:rPr lang="en-US" sz="1400" i="1" dirty="0" smtClean="0">
                <a:solidFill>
                  <a:srgbClr val="595959"/>
                </a:solidFill>
              </a:rPr>
              <a:t>angle (depending on the layer)</a:t>
            </a:r>
            <a:endParaRPr lang="en-US" sz="1400" i="1" dirty="0" smtClean="0">
              <a:solidFill>
                <a:srgbClr val="595959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400" i="1" dirty="0" smtClean="0">
                <a:solidFill>
                  <a:srgbClr val="595959"/>
                </a:solidFill>
              </a:rPr>
              <a:t>X strips (r-</a:t>
            </a:r>
            <a:r>
              <a:rPr lang="en-US" sz="1400" i="1" dirty="0" err="1" smtClean="0">
                <a:solidFill>
                  <a:srgbClr val="595959"/>
                </a:solidFill>
              </a:rPr>
              <a:t>φ</a:t>
            </a:r>
            <a:r>
              <a:rPr lang="en-US" sz="1400" i="1" dirty="0" smtClean="0">
                <a:solidFill>
                  <a:srgbClr val="595959"/>
                </a:solidFill>
              </a:rPr>
              <a:t> coordinate): 650 </a:t>
            </a:r>
            <a:r>
              <a:rPr lang="en-US" sz="1400" i="1" dirty="0" err="1" smtClean="0">
                <a:solidFill>
                  <a:srgbClr val="595959"/>
                </a:solidFill>
              </a:rPr>
              <a:t>μm</a:t>
            </a:r>
            <a:r>
              <a:rPr lang="en-US" sz="1400" i="1" dirty="0" smtClean="0">
                <a:solidFill>
                  <a:srgbClr val="595959"/>
                </a:solidFill>
              </a:rPr>
              <a:t> pitch - 250 </a:t>
            </a:r>
            <a:r>
              <a:rPr lang="en-US" sz="1400" i="1" dirty="0" err="1" smtClean="0">
                <a:solidFill>
                  <a:srgbClr val="595959"/>
                </a:solidFill>
              </a:rPr>
              <a:t>μm</a:t>
            </a:r>
            <a:r>
              <a:rPr lang="en-US" sz="1400" i="1" dirty="0" smtClean="0">
                <a:solidFill>
                  <a:srgbClr val="595959"/>
                </a:solidFill>
              </a:rPr>
              <a:t> width </a:t>
            </a:r>
            <a:r>
              <a:rPr lang="en-US" sz="1400" i="1" dirty="0" smtClean="0">
                <a:solidFill>
                  <a:srgbClr val="595959"/>
                </a:solidFill>
                <a:sym typeface="Wingdings"/>
              </a:rPr>
              <a:t>- 694 mm length  C ≈ 100 pF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i="1" dirty="0" smtClean="0">
                <a:solidFill>
                  <a:srgbClr val="595959"/>
                </a:solidFill>
                <a:sym typeface="Wingdings"/>
              </a:rPr>
              <a:t>V strips (z coordinate): </a:t>
            </a:r>
            <a:r>
              <a:rPr lang="en-US" sz="1400" i="1" dirty="0">
                <a:solidFill>
                  <a:srgbClr val="595959"/>
                </a:solidFill>
              </a:rPr>
              <a:t>650 </a:t>
            </a:r>
            <a:r>
              <a:rPr lang="en-US" sz="1400" i="1" dirty="0" err="1">
                <a:solidFill>
                  <a:srgbClr val="595959"/>
                </a:solidFill>
              </a:rPr>
              <a:t>μm</a:t>
            </a:r>
            <a:r>
              <a:rPr lang="en-US" sz="1400" i="1" dirty="0">
                <a:solidFill>
                  <a:srgbClr val="595959"/>
                </a:solidFill>
              </a:rPr>
              <a:t> </a:t>
            </a:r>
            <a:r>
              <a:rPr lang="en-US" sz="1400" i="1" dirty="0" smtClean="0">
                <a:solidFill>
                  <a:srgbClr val="595959"/>
                </a:solidFill>
              </a:rPr>
              <a:t>pitch (V-pads connected through </a:t>
            </a:r>
            <a:r>
              <a:rPr lang="en-US" sz="1400" i="1" dirty="0" err="1" smtClean="0">
                <a:solidFill>
                  <a:srgbClr val="595959"/>
                </a:solidFill>
              </a:rPr>
              <a:t>vias</a:t>
            </a:r>
            <a:r>
              <a:rPr lang="en-US" sz="1400" i="1" dirty="0" smtClean="0">
                <a:solidFill>
                  <a:srgbClr val="595959"/>
                </a:solidFill>
              </a:rPr>
              <a:t>) - length range: 1÷773 mm </a:t>
            </a:r>
            <a:r>
              <a:rPr lang="en-US" sz="1400" i="1" dirty="0" smtClean="0">
                <a:solidFill>
                  <a:srgbClr val="595959"/>
                </a:solidFill>
                <a:sym typeface="Wingdings"/>
              </a:rPr>
              <a:t> C ≈ 1-200 pF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i="1" dirty="0" smtClean="0">
                <a:solidFill>
                  <a:srgbClr val="595959"/>
                </a:solidFill>
                <a:sym typeface="Wingdings"/>
              </a:rPr>
              <a:t>Overall resolution: </a:t>
            </a:r>
            <a:r>
              <a:rPr lang="en-US" sz="1400" i="1" dirty="0" err="1" smtClean="0">
                <a:solidFill>
                  <a:srgbClr val="595959"/>
                </a:solidFill>
                <a:sym typeface="Wingdings"/>
              </a:rPr>
              <a:t>σ</a:t>
            </a:r>
            <a:r>
              <a:rPr lang="en-US" sz="1400" i="1" baseline="-25000" dirty="0" err="1" smtClean="0">
                <a:solidFill>
                  <a:srgbClr val="595959"/>
                </a:solidFill>
                <a:sym typeface="Wingdings"/>
              </a:rPr>
              <a:t>rφ</a:t>
            </a:r>
            <a:r>
              <a:rPr lang="en-US" sz="1400" i="1" dirty="0" smtClean="0">
                <a:solidFill>
                  <a:srgbClr val="595959"/>
                </a:solidFill>
                <a:sym typeface="Wingdings"/>
              </a:rPr>
              <a:t>= 200 </a:t>
            </a:r>
            <a:r>
              <a:rPr lang="en-US" sz="1400" i="1" dirty="0" err="1" smtClean="0">
                <a:solidFill>
                  <a:srgbClr val="595959"/>
                </a:solidFill>
              </a:rPr>
              <a:t>μm</a:t>
            </a:r>
            <a:r>
              <a:rPr lang="en-US" sz="1400" i="1" dirty="0" smtClean="0">
                <a:solidFill>
                  <a:srgbClr val="595959"/>
                </a:solidFill>
              </a:rPr>
              <a:t> - </a:t>
            </a:r>
            <a:r>
              <a:rPr lang="en-US" sz="1400" i="1" dirty="0" err="1" smtClean="0">
                <a:solidFill>
                  <a:srgbClr val="595959"/>
                </a:solidFill>
                <a:sym typeface="Wingdings"/>
              </a:rPr>
              <a:t>σ</a:t>
            </a:r>
            <a:r>
              <a:rPr lang="en-US" sz="1400" i="1" baseline="-25000" dirty="0" err="1" smtClean="0">
                <a:solidFill>
                  <a:srgbClr val="595959"/>
                </a:solidFill>
                <a:sym typeface="Wingdings"/>
              </a:rPr>
              <a:t>z</a:t>
            </a:r>
            <a:r>
              <a:rPr lang="en-US" sz="1400" i="1" dirty="0" smtClean="0">
                <a:solidFill>
                  <a:srgbClr val="595959"/>
                </a:solidFill>
                <a:sym typeface="Wingdings"/>
              </a:rPr>
              <a:t>= 500 </a:t>
            </a:r>
            <a:r>
              <a:rPr lang="en-US" sz="1400" i="1" dirty="0" err="1">
                <a:solidFill>
                  <a:srgbClr val="595959"/>
                </a:solidFill>
              </a:rPr>
              <a:t>μm</a:t>
            </a:r>
            <a:r>
              <a:rPr lang="en-US" sz="1400" i="1" dirty="0">
                <a:solidFill>
                  <a:srgbClr val="595959"/>
                </a:solidFill>
              </a:rPr>
              <a:t> </a:t>
            </a:r>
            <a:endParaRPr lang="en-US" sz="1400" i="1" dirty="0" smtClean="0">
              <a:solidFill>
                <a:srgbClr val="595959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400" i="1" dirty="0" smtClean="0">
                <a:solidFill>
                  <a:srgbClr val="595959"/>
                </a:solidFill>
              </a:rPr>
              <a:t>≈ 30k readout channels</a:t>
            </a:r>
          </a:p>
          <a:p>
            <a:pPr marL="285750" indent="-285750">
              <a:buFont typeface="Arial"/>
              <a:buChar char="•"/>
            </a:pPr>
            <a:r>
              <a:rPr lang="en-US" sz="1400" i="1" dirty="0" smtClean="0">
                <a:solidFill>
                  <a:srgbClr val="595959"/>
                </a:solidFill>
              </a:rPr>
              <a:t>Strip signals readout through a 120-pin connectors (each connector collects 40 X strips and 80 V strips)</a:t>
            </a:r>
          </a:p>
          <a:p>
            <a:endParaRPr lang="en-US" sz="1400" i="1" dirty="0" smtClean="0">
              <a:solidFill>
                <a:srgbClr val="3250AA"/>
              </a:solidFill>
            </a:endParaRPr>
          </a:p>
        </p:txBody>
      </p:sp>
      <p:pic>
        <p:nvPicPr>
          <p:cNvPr id="19" name="Picture 3" descr="C:\Users\Danilo\Desktop\goodPad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205" y="3252801"/>
            <a:ext cx="3622675" cy="272097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</p:pic>
      <p:cxnSp>
        <p:nvCxnSpPr>
          <p:cNvPr id="20" name="Straight Arrow Connector 9"/>
          <p:cNvCxnSpPr/>
          <p:nvPr/>
        </p:nvCxnSpPr>
        <p:spPr bwMode="auto">
          <a:xfrm flipH="1">
            <a:off x="798593" y="3957651"/>
            <a:ext cx="60325" cy="752475"/>
          </a:xfrm>
          <a:prstGeom prst="straightConnector1">
            <a:avLst/>
          </a:prstGeom>
          <a:ln w="254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18"/>
          <p:cNvSpPr txBox="1">
            <a:spLocks noChangeArrowheads="1"/>
          </p:cNvSpPr>
          <p:nvPr/>
        </p:nvSpPr>
        <p:spPr bwMode="auto">
          <a:xfrm>
            <a:off x="941102" y="3957651"/>
            <a:ext cx="19448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 dirty="0">
                <a:solidFill>
                  <a:schemeClr val="bg1"/>
                </a:solidFill>
                <a:latin typeface="+mn-lt"/>
              </a:rPr>
              <a:t>X </a:t>
            </a:r>
            <a:r>
              <a:rPr lang="it-IT" b="1" dirty="0" err="1">
                <a:solidFill>
                  <a:schemeClr val="bg1"/>
                </a:solidFill>
                <a:latin typeface="+mn-lt"/>
              </a:rPr>
              <a:t>pitch</a:t>
            </a:r>
            <a:r>
              <a:rPr lang="it-IT" b="1" dirty="0">
                <a:solidFill>
                  <a:schemeClr val="bg1"/>
                </a:solidFill>
                <a:latin typeface="+mn-lt"/>
              </a:rPr>
              <a:t> 650µm </a:t>
            </a:r>
          </a:p>
          <a:p>
            <a:pPr eaLnBrk="1" hangingPunct="1"/>
            <a:r>
              <a:rPr lang="it-IT" b="1" dirty="0">
                <a:solidFill>
                  <a:schemeClr val="bg1"/>
                </a:solidFill>
                <a:latin typeface="+mn-lt"/>
                <a:sym typeface="Symbol" charset="0"/>
              </a:rPr>
              <a:t> </a:t>
            </a:r>
            <a:r>
              <a:rPr lang="it-IT" b="1" dirty="0" err="1">
                <a:solidFill>
                  <a:schemeClr val="bg1"/>
                </a:solidFill>
                <a:latin typeface="+mn-lt"/>
                <a:sym typeface="Symbol" charset="0"/>
              </a:rPr>
              <a:t>ResX</a:t>
            </a:r>
            <a:r>
              <a:rPr lang="it-IT" b="1" dirty="0">
                <a:solidFill>
                  <a:schemeClr val="bg1"/>
                </a:solidFill>
                <a:latin typeface="+mn-lt"/>
                <a:sym typeface="Symbol" charset="0"/>
              </a:rPr>
              <a:t>  190</a:t>
            </a:r>
            <a:r>
              <a:rPr lang="it-IT" b="1" dirty="0">
                <a:solidFill>
                  <a:schemeClr val="bg1"/>
                </a:solidFill>
                <a:latin typeface="+mn-lt"/>
              </a:rPr>
              <a:t>µm</a:t>
            </a:r>
          </a:p>
        </p:txBody>
      </p:sp>
      <p:cxnSp>
        <p:nvCxnSpPr>
          <p:cNvPr id="22" name="Straight Arrow Connector 21"/>
          <p:cNvCxnSpPr/>
          <p:nvPr/>
        </p:nvCxnSpPr>
        <p:spPr bwMode="auto">
          <a:xfrm flipH="1">
            <a:off x="3348118" y="5091126"/>
            <a:ext cx="374650" cy="492125"/>
          </a:xfrm>
          <a:prstGeom prst="straightConnector1">
            <a:avLst/>
          </a:prstGeom>
          <a:ln w="3175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16"/>
          <p:cNvCxnSpPr/>
          <p:nvPr/>
        </p:nvCxnSpPr>
        <p:spPr bwMode="auto">
          <a:xfrm>
            <a:off x="2454355" y="5010164"/>
            <a:ext cx="1487488" cy="947737"/>
          </a:xfrm>
          <a:prstGeom prst="line">
            <a:avLst/>
          </a:prstGeom>
          <a:ln w="2222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2"/>
          <p:cNvCxnSpPr/>
          <p:nvPr/>
        </p:nvCxnSpPr>
        <p:spPr bwMode="auto">
          <a:xfrm>
            <a:off x="2814718" y="4502164"/>
            <a:ext cx="1296987" cy="835025"/>
          </a:xfrm>
          <a:prstGeom prst="line">
            <a:avLst/>
          </a:prstGeom>
          <a:ln w="2222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014135" y="5181613"/>
            <a:ext cx="20290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 dirty="0">
                <a:solidFill>
                  <a:srgbClr val="FFFF00"/>
                </a:solidFill>
                <a:latin typeface="+mn-lt"/>
              </a:rPr>
              <a:t>V </a:t>
            </a:r>
            <a:r>
              <a:rPr lang="it-IT" b="1" dirty="0" err="1">
                <a:solidFill>
                  <a:srgbClr val="FFFF00"/>
                </a:solidFill>
                <a:latin typeface="+mn-lt"/>
              </a:rPr>
              <a:t>pitch</a:t>
            </a:r>
            <a:r>
              <a:rPr lang="it-IT" b="1" dirty="0">
                <a:solidFill>
                  <a:srgbClr val="FFFF00"/>
                </a:solidFill>
                <a:latin typeface="+mn-lt"/>
              </a:rPr>
              <a:t> 650µm </a:t>
            </a:r>
          </a:p>
          <a:p>
            <a:pPr eaLnBrk="1" hangingPunct="1"/>
            <a:r>
              <a:rPr lang="it-IT" b="1" dirty="0">
                <a:solidFill>
                  <a:srgbClr val="FFFF00"/>
                </a:solidFill>
                <a:latin typeface="+mn-lt"/>
                <a:sym typeface="Symbol" charset="0"/>
              </a:rPr>
              <a:t> </a:t>
            </a:r>
            <a:r>
              <a:rPr lang="it-IT" b="1" dirty="0" err="1">
                <a:solidFill>
                  <a:srgbClr val="FFFF00"/>
                </a:solidFill>
                <a:latin typeface="+mn-lt"/>
                <a:sym typeface="Symbol" charset="0"/>
              </a:rPr>
              <a:t>ResY</a:t>
            </a:r>
            <a:r>
              <a:rPr lang="it-IT" b="1" dirty="0">
                <a:solidFill>
                  <a:srgbClr val="FFFF00"/>
                </a:solidFill>
                <a:latin typeface="+mn-lt"/>
                <a:sym typeface="Symbol" charset="0"/>
              </a:rPr>
              <a:t>  350</a:t>
            </a:r>
            <a:r>
              <a:rPr lang="it-IT" b="1" dirty="0">
                <a:solidFill>
                  <a:srgbClr val="FFFF00"/>
                </a:solidFill>
                <a:latin typeface="+mn-lt"/>
              </a:rPr>
              <a:t>µm</a:t>
            </a:r>
          </a:p>
        </p:txBody>
      </p:sp>
      <p:sp>
        <p:nvSpPr>
          <p:cNvPr id="26" name="Rectangle 20"/>
          <p:cNvSpPr/>
          <p:nvPr/>
        </p:nvSpPr>
        <p:spPr bwMode="auto">
          <a:xfrm>
            <a:off x="581106" y="3236926"/>
            <a:ext cx="3486472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XV </a:t>
            </a:r>
            <a:r>
              <a:rPr lang="it-IT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strips</a:t>
            </a:r>
            <a:r>
              <a:rPr lang="it-IT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 on the </a:t>
            </a:r>
            <a:r>
              <a:rPr lang="it-IT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same</a:t>
            </a:r>
            <a:r>
              <a:rPr lang="it-IT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 </a:t>
            </a:r>
            <a:r>
              <a:rPr lang="it-IT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plane</a:t>
            </a:r>
            <a:endParaRPr lang="it-IT" sz="2200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4440230" y="5602320"/>
            <a:ext cx="44005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rPr>
              <a:t>3 foils spliced without overlap: </a:t>
            </a:r>
            <a:r>
              <a:rPr lang="en-GB" sz="14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rPr>
              <a:t>kapton</a:t>
            </a:r>
            <a:r>
              <a:rPr lang="en-GB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rPr>
              <a:t> strips are glued on the back of  head-to-head joints</a:t>
            </a:r>
            <a:endParaRPr lang="en-GB" sz="1400" i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7" name="Rectangle 17"/>
          <p:cNvSpPr/>
          <p:nvPr/>
        </p:nvSpPr>
        <p:spPr bwMode="auto">
          <a:xfrm>
            <a:off x="5954705" y="4316445"/>
            <a:ext cx="1023937" cy="6476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Maiandra GD" pitchFamily="34" charset="0"/>
              </a:rPr>
              <a:t>1k strips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chemeClr val="bg1"/>
                </a:solidFill>
                <a:latin typeface="Maiandra GD" pitchFamily="34" charset="0"/>
              </a:rPr>
              <a:t>1M pads</a:t>
            </a:r>
            <a:endParaRPr lang="en-US" dirty="0">
              <a:solidFill>
                <a:schemeClr val="bg1"/>
              </a:solidFill>
              <a:latin typeface="Maiandra GD" pitchFamily="34" charset="0"/>
            </a:endParaRPr>
          </a:p>
        </p:txBody>
      </p:sp>
      <p:sp>
        <p:nvSpPr>
          <p:cNvPr id="18" name="Rettangolo 25"/>
          <p:cNvSpPr>
            <a:spLocks noChangeArrowheads="1"/>
          </p:cNvSpPr>
          <p:nvPr/>
        </p:nvSpPr>
        <p:spPr bwMode="auto">
          <a:xfrm>
            <a:off x="7241170" y="4388453"/>
            <a:ext cx="1311578" cy="6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aiandra GD" charset="0"/>
              </a:rPr>
              <a:t>~1mm </a:t>
            </a:r>
          </a:p>
          <a:p>
            <a:r>
              <a:rPr lang="en-US">
                <a:solidFill>
                  <a:schemeClr val="bg1"/>
                </a:solidFill>
                <a:latin typeface="Maiandra GD" charset="0"/>
              </a:rPr>
              <a:t>dead zones</a:t>
            </a:r>
          </a:p>
        </p:txBody>
      </p:sp>
      <p:cxnSp>
        <p:nvCxnSpPr>
          <p:cNvPr id="27" name="Connettore 2 30"/>
          <p:cNvCxnSpPr/>
          <p:nvPr/>
        </p:nvCxnSpPr>
        <p:spPr bwMode="auto">
          <a:xfrm>
            <a:off x="5070467" y="4251357"/>
            <a:ext cx="3024188" cy="0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33"/>
          <p:cNvCxnSpPr/>
          <p:nvPr/>
        </p:nvCxnSpPr>
        <p:spPr bwMode="auto">
          <a:xfrm>
            <a:off x="7077067" y="4675220"/>
            <a:ext cx="142875" cy="0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7154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24020</TotalTime>
  <Words>2293</Words>
  <Application>Microsoft Macintosh PowerPoint</Application>
  <PresentationFormat>On-screen Show (4:3)</PresentationFormat>
  <Paragraphs>421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PowerPoint Presentation</vt:lpstr>
      <vt:lpstr>Outline</vt:lpstr>
      <vt:lpstr>PowerPoint Presentation</vt:lpstr>
      <vt:lpstr>GEM: Triple GEM </vt:lpstr>
      <vt:lpstr>GEM: gain and discharge probability</vt:lpstr>
      <vt:lpstr>GEM: strips signal </vt:lpstr>
      <vt:lpstr>GEM: strips induced signal</vt:lpstr>
      <vt:lpstr>PowerPoint Presentation</vt:lpstr>
      <vt:lpstr>KLOE2 IT - readout electrodes</vt:lpstr>
      <vt:lpstr>KLOE2 IT - layer instrumentation</vt:lpstr>
      <vt:lpstr>KLOE2 IT - X strips and HV sectors</vt:lpstr>
      <vt:lpstr>KLOE2 IT - V strips and HV sectors</vt:lpstr>
      <vt:lpstr>KLOE2 IT - HV Distribution Network</vt:lpstr>
      <vt:lpstr>KLOE2 IT – Readout Plane (Detail)</vt:lpstr>
      <vt:lpstr>KLOE2 IT - FEE Integration</vt:lpstr>
      <vt:lpstr>KLOE2 IT - HV &amp; FEE chain (I)</vt:lpstr>
      <vt:lpstr>KLOE2 IT - FEE chain</vt:lpstr>
      <vt:lpstr>PowerPoint Presentation</vt:lpstr>
      <vt:lpstr>COMPASS: readout electrodes</vt:lpstr>
      <vt:lpstr>COMPASS: chambers</vt:lpstr>
      <vt:lpstr>COMPASS: position accuracy</vt:lpstr>
      <vt:lpstr>COMPASS: time measurement accuracy</vt:lpstr>
      <vt:lpstr>COMPASS: efficiency</vt:lpstr>
      <vt:lpstr>COMPASS: front end (I)</vt:lpstr>
      <vt:lpstr>COMPASS: front end (II)</vt:lpstr>
      <vt:lpstr>PowerPoint Presentation</vt:lpstr>
      <vt:lpstr>Magnetic field: charge broadening (sim.)</vt:lpstr>
      <vt:lpstr>Magnetic field: test beam setup</vt:lpstr>
      <vt:lpstr>Magnetic field (X-V angle = 40°): resolution</vt:lpstr>
      <vt:lpstr>Magnetic field (X-V angle = 40°): efficiency</vt:lpstr>
      <vt:lpstr>Magnetic field (X-V angle = 40°): cluster size</vt:lpstr>
      <vt:lpstr>PowerPoint Presentation</vt:lpstr>
      <vt:lpstr>BES IT: DAQ requirements</vt:lpstr>
      <vt:lpstr>BESIII IT: 2D readout</vt:lpstr>
      <vt:lpstr>BESIII IT: CSTRIPS effect on SNR (I)</vt:lpstr>
      <vt:lpstr>BES IT: CSTRIPS effect on SNR (III)</vt:lpstr>
      <vt:lpstr>BES IT: readout conclusion (if any …) and open questions</vt:lpstr>
      <vt:lpstr>BES IT: Example of 2D optimized readout</vt:lpstr>
      <vt:lpstr>PowerPoint Presentation</vt:lpstr>
      <vt:lpstr>Spares: KLOE DAQ timing</vt:lpstr>
      <vt:lpstr>Spares: VFAT chip</vt:lpstr>
      <vt:lpstr>Spares: KLOE DAQ timing</vt:lpstr>
      <vt:lpstr>Some results from COMPASS</vt:lpstr>
    </vt:vector>
  </TitlesOfParts>
  <Company>LNF-INFN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Giulietto Felici</dc:creator>
  <cp:lastModifiedBy>giulietto felici</cp:lastModifiedBy>
  <cp:revision>439</cp:revision>
  <dcterms:created xsi:type="dcterms:W3CDTF">2012-05-15T07:18:39Z</dcterms:created>
  <dcterms:modified xsi:type="dcterms:W3CDTF">2013-04-17T08:13:09Z</dcterms:modified>
</cp:coreProperties>
</file>