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30"/>
  </p:notesMasterIdLst>
  <p:handoutMasterIdLst>
    <p:handoutMasterId r:id="rId31"/>
  </p:handoutMasterIdLst>
  <p:sldIdLst>
    <p:sldId id="256" r:id="rId3"/>
    <p:sldId id="259" r:id="rId4"/>
    <p:sldId id="260" r:id="rId5"/>
    <p:sldId id="286" r:id="rId6"/>
    <p:sldId id="288" r:id="rId7"/>
    <p:sldId id="262" r:id="rId8"/>
    <p:sldId id="263" r:id="rId9"/>
    <p:sldId id="261" r:id="rId10"/>
    <p:sldId id="264" r:id="rId11"/>
    <p:sldId id="265" r:id="rId12"/>
    <p:sldId id="267" r:id="rId13"/>
    <p:sldId id="287" r:id="rId14"/>
    <p:sldId id="289" r:id="rId15"/>
    <p:sldId id="268" r:id="rId16"/>
    <p:sldId id="270" r:id="rId17"/>
    <p:sldId id="271" r:id="rId18"/>
    <p:sldId id="279" r:id="rId19"/>
    <p:sldId id="280" r:id="rId20"/>
    <p:sldId id="281" r:id="rId21"/>
    <p:sldId id="283" r:id="rId22"/>
    <p:sldId id="290" r:id="rId23"/>
    <p:sldId id="291" r:id="rId24"/>
    <p:sldId id="292" r:id="rId25"/>
    <p:sldId id="293" r:id="rId26"/>
    <p:sldId id="294" r:id="rId27"/>
    <p:sldId id="295" r:id="rId28"/>
    <p:sldId id="285"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33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9" d="100"/>
          <a:sy n="79" d="100"/>
        </p:scale>
        <p:origin x="-73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ru-RU"/>
          </a:p>
        </p:txBody>
      </p:sp>
      <p:sp>
        <p:nvSpPr>
          <p:cNvPr id="51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ru-RU"/>
          </a:p>
        </p:txBody>
      </p:sp>
      <p:sp>
        <p:nvSpPr>
          <p:cNvPr id="51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ru-RU"/>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2B823D32-F361-4D0B-8FC7-3E93AB8E9C7F}" type="slidenum">
              <a:rPr lang="ru-RU"/>
              <a:pPr>
                <a:defRPr/>
              </a:pPr>
              <a:t>‹#›</a:t>
            </a:fld>
            <a:endParaRPr lang="ru-RU"/>
          </a:p>
        </p:txBody>
      </p:sp>
    </p:spTree>
    <p:extLst>
      <p:ext uri="{BB962C8B-B14F-4D97-AF65-F5344CB8AC3E}">
        <p14:creationId xmlns:p14="http://schemas.microsoft.com/office/powerpoint/2010/main" val="2542408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ru-RU"/>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ru-RU"/>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ru-RU"/>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CE1027B0-6951-4084-85E3-721F603FC288}" type="slidenum">
              <a:rPr lang="ru-RU"/>
              <a:pPr>
                <a:defRPr/>
              </a:pPr>
              <a:t>‹#›</a:t>
            </a:fld>
            <a:endParaRPr lang="ru-RU"/>
          </a:p>
        </p:txBody>
      </p:sp>
    </p:spTree>
    <p:extLst>
      <p:ext uri="{BB962C8B-B14F-4D97-AF65-F5344CB8AC3E}">
        <p14:creationId xmlns:p14="http://schemas.microsoft.com/office/powerpoint/2010/main" val="4085227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D7E342-B27E-4B19-94C3-B0FFE6C80AA3}" type="slidenum">
              <a:rPr lang="ru-RU" smtClean="0"/>
              <a:pPr eaLnBrk="1" hangingPunct="1"/>
              <a:t>1</a:t>
            </a:fld>
            <a:endParaRPr lang="ru-RU"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ru-R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6F6F3E4B-5CB8-4798-9E98-F893613B1D80}" type="datetimeFigureOut">
              <a:rPr lang="ru-RU"/>
              <a:pPr>
                <a:defRPr/>
              </a:pPr>
              <a:t>28.05.2013</a:t>
            </a:fld>
            <a:r>
              <a:rPr lang="ru-RU"/>
              <a:t>21.09.2011</a:t>
            </a:r>
          </a:p>
        </p:txBody>
      </p:sp>
      <p:sp>
        <p:nvSpPr>
          <p:cNvPr id="5" name="Rectangle 5"/>
          <p:cNvSpPr>
            <a:spLocks noGrp="1" noChangeArrowheads="1"/>
          </p:cNvSpPr>
          <p:nvPr>
            <p:ph type="ftr" sz="quarter" idx="11"/>
          </p:nvPr>
        </p:nvSpPr>
        <p:spPr>
          <a:ln/>
        </p:spPr>
        <p:txBody>
          <a:bodyPr/>
          <a:lstStyle>
            <a:lvl1pPr>
              <a:defRPr/>
            </a:lvl1pPr>
          </a:lstStyle>
          <a:p>
            <a:pPr>
              <a:defRPr/>
            </a:pPr>
            <a:r>
              <a:rPr lang="ru-RU"/>
              <a:t>A.Bogomyagkov (BINP)</a:t>
            </a:r>
          </a:p>
        </p:txBody>
      </p:sp>
      <p:sp>
        <p:nvSpPr>
          <p:cNvPr id="6" name="Rectangle 6"/>
          <p:cNvSpPr>
            <a:spLocks noGrp="1" noChangeArrowheads="1"/>
          </p:cNvSpPr>
          <p:nvPr>
            <p:ph type="sldNum" sz="quarter" idx="12"/>
          </p:nvPr>
        </p:nvSpPr>
        <p:spPr>
          <a:ln/>
        </p:spPr>
        <p:txBody>
          <a:bodyPr/>
          <a:lstStyle>
            <a:lvl1pPr>
              <a:defRPr/>
            </a:lvl1pPr>
          </a:lstStyle>
          <a:p>
            <a:pPr>
              <a:defRPr/>
            </a:pPr>
            <a:fld id="{DDD92F4B-9C84-4A51-88C0-57254AEE9FE3}" type="slidenum">
              <a:rPr lang="ru-RU"/>
              <a:pPr>
                <a:defRPr/>
              </a:pPr>
              <a:t>‹#›</a:t>
            </a:fld>
            <a:endParaRPr lang="ru-RU"/>
          </a:p>
        </p:txBody>
      </p:sp>
    </p:spTree>
    <p:extLst>
      <p:ext uri="{BB962C8B-B14F-4D97-AF65-F5344CB8AC3E}">
        <p14:creationId xmlns:p14="http://schemas.microsoft.com/office/powerpoint/2010/main" val="202962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64457B76-09C8-4815-8BC0-1F34A6307543}" type="datetimeFigureOut">
              <a:rPr lang="ru-RU"/>
              <a:pPr>
                <a:defRPr/>
              </a:pPr>
              <a:t>28.05.2013</a:t>
            </a:fld>
            <a:r>
              <a:rPr lang="ru-RU"/>
              <a:t>21.09.2011</a:t>
            </a:r>
          </a:p>
        </p:txBody>
      </p:sp>
      <p:sp>
        <p:nvSpPr>
          <p:cNvPr id="5" name="Rectangle 5"/>
          <p:cNvSpPr>
            <a:spLocks noGrp="1" noChangeArrowheads="1"/>
          </p:cNvSpPr>
          <p:nvPr>
            <p:ph type="ftr" sz="quarter" idx="11"/>
          </p:nvPr>
        </p:nvSpPr>
        <p:spPr>
          <a:ln/>
        </p:spPr>
        <p:txBody>
          <a:bodyPr/>
          <a:lstStyle>
            <a:lvl1pPr>
              <a:defRPr/>
            </a:lvl1pPr>
          </a:lstStyle>
          <a:p>
            <a:pPr>
              <a:defRPr/>
            </a:pPr>
            <a:r>
              <a:rPr lang="ru-RU"/>
              <a:t>A.Bogomyagkov (BINP)</a:t>
            </a:r>
          </a:p>
        </p:txBody>
      </p:sp>
      <p:sp>
        <p:nvSpPr>
          <p:cNvPr id="6" name="Rectangle 6"/>
          <p:cNvSpPr>
            <a:spLocks noGrp="1" noChangeArrowheads="1"/>
          </p:cNvSpPr>
          <p:nvPr>
            <p:ph type="sldNum" sz="quarter" idx="12"/>
          </p:nvPr>
        </p:nvSpPr>
        <p:spPr>
          <a:ln/>
        </p:spPr>
        <p:txBody>
          <a:bodyPr/>
          <a:lstStyle>
            <a:lvl1pPr>
              <a:defRPr/>
            </a:lvl1pPr>
          </a:lstStyle>
          <a:p>
            <a:pPr>
              <a:defRPr/>
            </a:pPr>
            <a:fld id="{5AE4F23A-2C93-4650-B1AE-C83C9A49DFD1}" type="slidenum">
              <a:rPr lang="ru-RU"/>
              <a:pPr>
                <a:defRPr/>
              </a:pPr>
              <a:t>‹#›</a:t>
            </a:fld>
            <a:endParaRPr lang="ru-RU"/>
          </a:p>
        </p:txBody>
      </p:sp>
    </p:spTree>
    <p:extLst>
      <p:ext uri="{BB962C8B-B14F-4D97-AF65-F5344CB8AC3E}">
        <p14:creationId xmlns:p14="http://schemas.microsoft.com/office/powerpoint/2010/main" val="3233319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0"/>
            <a:ext cx="2284412" cy="6045200"/>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0" y="0"/>
            <a:ext cx="6704013" cy="604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281ED844-CB6C-461C-A903-B184D2227DF8}" type="datetimeFigureOut">
              <a:rPr lang="ru-RU"/>
              <a:pPr>
                <a:defRPr/>
              </a:pPr>
              <a:t>28.05.2013</a:t>
            </a:fld>
            <a:r>
              <a:rPr lang="ru-RU"/>
              <a:t>21.09.2011</a:t>
            </a:r>
          </a:p>
        </p:txBody>
      </p:sp>
      <p:sp>
        <p:nvSpPr>
          <p:cNvPr id="5" name="Rectangle 5"/>
          <p:cNvSpPr>
            <a:spLocks noGrp="1" noChangeArrowheads="1"/>
          </p:cNvSpPr>
          <p:nvPr>
            <p:ph type="ftr" sz="quarter" idx="11"/>
          </p:nvPr>
        </p:nvSpPr>
        <p:spPr>
          <a:ln/>
        </p:spPr>
        <p:txBody>
          <a:bodyPr/>
          <a:lstStyle>
            <a:lvl1pPr>
              <a:defRPr/>
            </a:lvl1pPr>
          </a:lstStyle>
          <a:p>
            <a:pPr>
              <a:defRPr/>
            </a:pPr>
            <a:r>
              <a:rPr lang="ru-RU"/>
              <a:t>A.Bogomyagkov (BINP)</a:t>
            </a:r>
          </a:p>
        </p:txBody>
      </p:sp>
      <p:sp>
        <p:nvSpPr>
          <p:cNvPr id="6" name="Rectangle 6"/>
          <p:cNvSpPr>
            <a:spLocks noGrp="1" noChangeArrowheads="1"/>
          </p:cNvSpPr>
          <p:nvPr>
            <p:ph type="sldNum" sz="quarter" idx="12"/>
          </p:nvPr>
        </p:nvSpPr>
        <p:spPr>
          <a:ln/>
        </p:spPr>
        <p:txBody>
          <a:bodyPr/>
          <a:lstStyle>
            <a:lvl1pPr>
              <a:defRPr/>
            </a:lvl1pPr>
          </a:lstStyle>
          <a:p>
            <a:pPr>
              <a:defRPr/>
            </a:pPr>
            <a:fld id="{A894C616-3648-4156-AFDA-B55CA5D8CE27}" type="slidenum">
              <a:rPr lang="ru-RU"/>
              <a:pPr>
                <a:defRPr/>
              </a:pPr>
              <a:t>‹#›</a:t>
            </a:fld>
            <a:endParaRPr lang="ru-RU"/>
          </a:p>
        </p:txBody>
      </p:sp>
    </p:spTree>
    <p:extLst>
      <p:ext uri="{BB962C8B-B14F-4D97-AF65-F5344CB8AC3E}">
        <p14:creationId xmlns:p14="http://schemas.microsoft.com/office/powerpoint/2010/main" val="241275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0825" cy="900113"/>
          </a:xfrm>
        </p:spPr>
        <p:txBody>
          <a:bodyPr/>
          <a:lstStyle/>
          <a:p>
            <a:r>
              <a:rPr lang="en-US" smtClean="0"/>
              <a:t>Click to edit Master title style</a:t>
            </a:r>
            <a:endParaRPr lang="ru-RU"/>
          </a:p>
        </p:txBody>
      </p:sp>
      <p:sp>
        <p:nvSpPr>
          <p:cNvPr id="3" name="Table Placeholder 2"/>
          <p:cNvSpPr>
            <a:spLocks noGrp="1"/>
          </p:cNvSpPr>
          <p:nvPr>
            <p:ph type="tbl" idx="1"/>
          </p:nvPr>
        </p:nvSpPr>
        <p:spPr>
          <a:xfrm>
            <a:off x="457200" y="1079500"/>
            <a:ext cx="8229600" cy="4965700"/>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fld id="{C84187C6-E272-4E9E-B4C7-DD8A8016C276}" type="datetimeFigureOut">
              <a:rPr lang="ru-RU"/>
              <a:pPr>
                <a:defRPr/>
              </a:pPr>
              <a:t>28.05.2013</a:t>
            </a:fld>
            <a:r>
              <a:rPr lang="ru-RU"/>
              <a:t>21.09.2011</a:t>
            </a:r>
          </a:p>
        </p:txBody>
      </p:sp>
      <p:sp>
        <p:nvSpPr>
          <p:cNvPr id="5" name="Rectangle 5"/>
          <p:cNvSpPr>
            <a:spLocks noGrp="1" noChangeArrowheads="1"/>
          </p:cNvSpPr>
          <p:nvPr>
            <p:ph type="ftr" sz="quarter" idx="11"/>
          </p:nvPr>
        </p:nvSpPr>
        <p:spPr>
          <a:ln/>
        </p:spPr>
        <p:txBody>
          <a:bodyPr/>
          <a:lstStyle>
            <a:lvl1pPr>
              <a:defRPr/>
            </a:lvl1pPr>
          </a:lstStyle>
          <a:p>
            <a:pPr>
              <a:defRPr/>
            </a:pPr>
            <a:r>
              <a:rPr lang="ru-RU"/>
              <a:t>A.Bogomyagkov (BINP)</a:t>
            </a:r>
          </a:p>
        </p:txBody>
      </p:sp>
      <p:sp>
        <p:nvSpPr>
          <p:cNvPr id="6" name="Rectangle 6"/>
          <p:cNvSpPr>
            <a:spLocks noGrp="1" noChangeArrowheads="1"/>
          </p:cNvSpPr>
          <p:nvPr>
            <p:ph type="sldNum" sz="quarter" idx="12"/>
          </p:nvPr>
        </p:nvSpPr>
        <p:spPr>
          <a:ln/>
        </p:spPr>
        <p:txBody>
          <a:bodyPr/>
          <a:lstStyle>
            <a:lvl1pPr>
              <a:defRPr/>
            </a:lvl1pPr>
          </a:lstStyle>
          <a:p>
            <a:pPr>
              <a:defRPr/>
            </a:pPr>
            <a:fld id="{ED0DF150-AC11-40EB-9C61-310BD68F9003}" type="slidenum">
              <a:rPr lang="ru-RU"/>
              <a:pPr>
                <a:defRPr/>
              </a:pPr>
              <a:t>‹#›</a:t>
            </a:fld>
            <a:endParaRPr lang="ru-RU"/>
          </a:p>
        </p:txBody>
      </p:sp>
    </p:spTree>
    <p:extLst>
      <p:ext uri="{BB962C8B-B14F-4D97-AF65-F5344CB8AC3E}">
        <p14:creationId xmlns:p14="http://schemas.microsoft.com/office/powerpoint/2010/main" val="3894585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E49887-08FD-465A-A7DF-E52457C9941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45980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6C2941-A7CB-4AE1-826D-D41BA6FD0F6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18122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039610-950C-46B4-97E6-F41159B78E6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2168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7B1847-A4C2-4BD3-8B98-0DF310031E5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22682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869EE2A-1971-4172-AD39-4240A8DBA97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80156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BAB2941-2897-40E4-84E5-985394DE1BB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63568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9004EA6-9C49-4FE8-8B18-D5303089876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7391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9EF00256-84F5-4722-95FC-74C1CDDE21F4}" type="datetimeFigureOut">
              <a:rPr lang="ru-RU"/>
              <a:pPr>
                <a:defRPr/>
              </a:pPr>
              <a:t>28.05.2013</a:t>
            </a:fld>
            <a:r>
              <a:rPr lang="ru-RU"/>
              <a:t>21.09.2011</a:t>
            </a:r>
          </a:p>
        </p:txBody>
      </p:sp>
      <p:sp>
        <p:nvSpPr>
          <p:cNvPr id="5" name="Rectangle 5"/>
          <p:cNvSpPr>
            <a:spLocks noGrp="1" noChangeArrowheads="1"/>
          </p:cNvSpPr>
          <p:nvPr>
            <p:ph type="ftr" sz="quarter" idx="11"/>
          </p:nvPr>
        </p:nvSpPr>
        <p:spPr>
          <a:ln/>
        </p:spPr>
        <p:txBody>
          <a:bodyPr/>
          <a:lstStyle>
            <a:lvl1pPr>
              <a:defRPr/>
            </a:lvl1pPr>
          </a:lstStyle>
          <a:p>
            <a:pPr>
              <a:defRPr/>
            </a:pPr>
            <a:r>
              <a:rPr lang="ru-RU"/>
              <a:t>A.Bogomyagkov (BINP)</a:t>
            </a:r>
          </a:p>
        </p:txBody>
      </p:sp>
      <p:sp>
        <p:nvSpPr>
          <p:cNvPr id="6" name="Rectangle 6"/>
          <p:cNvSpPr>
            <a:spLocks noGrp="1" noChangeArrowheads="1"/>
          </p:cNvSpPr>
          <p:nvPr>
            <p:ph type="sldNum" sz="quarter" idx="12"/>
          </p:nvPr>
        </p:nvSpPr>
        <p:spPr>
          <a:ln/>
        </p:spPr>
        <p:txBody>
          <a:bodyPr/>
          <a:lstStyle>
            <a:lvl1pPr>
              <a:defRPr/>
            </a:lvl1pPr>
          </a:lstStyle>
          <a:p>
            <a:pPr>
              <a:defRPr/>
            </a:pPr>
            <a:fld id="{F49DC9B1-6ADE-43C3-9B4A-37E05DE21CA6}" type="slidenum">
              <a:rPr lang="ru-RU"/>
              <a:pPr>
                <a:defRPr/>
              </a:pPr>
              <a:t>‹#›</a:t>
            </a:fld>
            <a:endParaRPr lang="ru-RU"/>
          </a:p>
        </p:txBody>
      </p:sp>
    </p:spTree>
    <p:extLst>
      <p:ext uri="{BB962C8B-B14F-4D97-AF65-F5344CB8AC3E}">
        <p14:creationId xmlns:p14="http://schemas.microsoft.com/office/powerpoint/2010/main" val="118099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EE03DE-EB87-4E4D-9906-4439CD9CF16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92010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94435D-C093-4EA9-8B12-E7C9F84B6BE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94647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8FBAEA-CF6B-4146-BF14-14819C013BE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73377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71ECD0-D74A-4BAD-AB44-ADA563BD485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82596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85800" y="609600"/>
            <a:ext cx="7772400" cy="5486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5682897-99E2-4D5D-901E-6BF8F174D51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00674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85800" y="1981200"/>
            <a:ext cx="7772400" cy="4114800"/>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C699B3-378D-4E07-926B-4A299607DF5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59054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593C1B-D70F-4277-81E9-2F01B3D543B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97018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A2258D9-2969-47DA-AEA1-2D7DDF6DEBE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69307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85800" y="609600"/>
            <a:ext cx="7772400"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6858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6858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3096863-E73A-4AE8-B60C-5B2B31C4E13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59834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8831004-80A7-4781-AF61-2170C579D091}" type="datetimeFigureOut">
              <a:rPr lang="ru-RU"/>
              <a:pPr>
                <a:defRPr/>
              </a:pPr>
              <a:t>28.05.2013</a:t>
            </a:fld>
            <a:r>
              <a:rPr lang="ru-RU"/>
              <a:t>21.09.2011</a:t>
            </a:r>
          </a:p>
        </p:txBody>
      </p:sp>
      <p:sp>
        <p:nvSpPr>
          <p:cNvPr id="5" name="Rectangle 5"/>
          <p:cNvSpPr>
            <a:spLocks noGrp="1" noChangeArrowheads="1"/>
          </p:cNvSpPr>
          <p:nvPr>
            <p:ph type="ftr" sz="quarter" idx="11"/>
          </p:nvPr>
        </p:nvSpPr>
        <p:spPr>
          <a:ln/>
        </p:spPr>
        <p:txBody>
          <a:bodyPr/>
          <a:lstStyle>
            <a:lvl1pPr>
              <a:defRPr/>
            </a:lvl1pPr>
          </a:lstStyle>
          <a:p>
            <a:pPr>
              <a:defRPr/>
            </a:pPr>
            <a:r>
              <a:rPr lang="ru-RU"/>
              <a:t>A.Bogomyagkov (BINP)</a:t>
            </a:r>
          </a:p>
        </p:txBody>
      </p:sp>
      <p:sp>
        <p:nvSpPr>
          <p:cNvPr id="6" name="Rectangle 6"/>
          <p:cNvSpPr>
            <a:spLocks noGrp="1" noChangeArrowheads="1"/>
          </p:cNvSpPr>
          <p:nvPr>
            <p:ph type="sldNum" sz="quarter" idx="12"/>
          </p:nvPr>
        </p:nvSpPr>
        <p:spPr>
          <a:ln/>
        </p:spPr>
        <p:txBody>
          <a:bodyPr/>
          <a:lstStyle>
            <a:lvl1pPr>
              <a:defRPr/>
            </a:lvl1pPr>
          </a:lstStyle>
          <a:p>
            <a:pPr>
              <a:defRPr/>
            </a:pPr>
            <a:fld id="{5D281BB5-E9DF-493A-8CB9-13D4FFAC48B9}" type="slidenum">
              <a:rPr lang="ru-RU"/>
              <a:pPr>
                <a:defRPr/>
              </a:pPr>
              <a:t>‹#›</a:t>
            </a:fld>
            <a:endParaRPr lang="ru-RU"/>
          </a:p>
        </p:txBody>
      </p:sp>
    </p:spTree>
    <p:extLst>
      <p:ext uri="{BB962C8B-B14F-4D97-AF65-F5344CB8AC3E}">
        <p14:creationId xmlns:p14="http://schemas.microsoft.com/office/powerpoint/2010/main" val="2607331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079500"/>
            <a:ext cx="40386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079500"/>
            <a:ext cx="40386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00DDF924-214E-475A-B797-0FEA2B2434FD}" type="datetimeFigureOut">
              <a:rPr lang="ru-RU"/>
              <a:pPr>
                <a:defRPr/>
              </a:pPr>
              <a:t>28.05.2013</a:t>
            </a:fld>
            <a:r>
              <a:rPr lang="ru-RU"/>
              <a:t>21.09.2011</a:t>
            </a:r>
          </a:p>
        </p:txBody>
      </p:sp>
      <p:sp>
        <p:nvSpPr>
          <p:cNvPr id="6" name="Rectangle 5"/>
          <p:cNvSpPr>
            <a:spLocks noGrp="1" noChangeArrowheads="1"/>
          </p:cNvSpPr>
          <p:nvPr>
            <p:ph type="ftr" sz="quarter" idx="11"/>
          </p:nvPr>
        </p:nvSpPr>
        <p:spPr>
          <a:ln/>
        </p:spPr>
        <p:txBody>
          <a:bodyPr/>
          <a:lstStyle>
            <a:lvl1pPr>
              <a:defRPr/>
            </a:lvl1pPr>
          </a:lstStyle>
          <a:p>
            <a:pPr>
              <a:defRPr/>
            </a:pPr>
            <a:r>
              <a:rPr lang="ru-RU"/>
              <a:t>A.Bogomyagkov (BINP)</a:t>
            </a:r>
          </a:p>
        </p:txBody>
      </p:sp>
      <p:sp>
        <p:nvSpPr>
          <p:cNvPr id="7" name="Rectangle 6"/>
          <p:cNvSpPr>
            <a:spLocks noGrp="1" noChangeArrowheads="1"/>
          </p:cNvSpPr>
          <p:nvPr>
            <p:ph type="sldNum" sz="quarter" idx="12"/>
          </p:nvPr>
        </p:nvSpPr>
        <p:spPr>
          <a:ln/>
        </p:spPr>
        <p:txBody>
          <a:bodyPr/>
          <a:lstStyle>
            <a:lvl1pPr>
              <a:defRPr/>
            </a:lvl1pPr>
          </a:lstStyle>
          <a:p>
            <a:pPr>
              <a:defRPr/>
            </a:pPr>
            <a:fld id="{7F752090-1093-4073-AFCB-3D0AF2FDB505}" type="slidenum">
              <a:rPr lang="ru-RU"/>
              <a:pPr>
                <a:defRPr/>
              </a:pPr>
              <a:t>‹#›</a:t>
            </a:fld>
            <a:endParaRPr lang="ru-RU"/>
          </a:p>
        </p:txBody>
      </p:sp>
    </p:spTree>
    <p:extLst>
      <p:ext uri="{BB962C8B-B14F-4D97-AF65-F5344CB8AC3E}">
        <p14:creationId xmlns:p14="http://schemas.microsoft.com/office/powerpoint/2010/main" val="331884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1605E93A-81DE-4EFB-8B8E-F204C82C4147}" type="datetimeFigureOut">
              <a:rPr lang="ru-RU"/>
              <a:pPr>
                <a:defRPr/>
              </a:pPr>
              <a:t>28.05.2013</a:t>
            </a:fld>
            <a:r>
              <a:rPr lang="ru-RU"/>
              <a:t>21.09.2011</a:t>
            </a:r>
          </a:p>
        </p:txBody>
      </p:sp>
      <p:sp>
        <p:nvSpPr>
          <p:cNvPr id="8" name="Rectangle 5"/>
          <p:cNvSpPr>
            <a:spLocks noGrp="1" noChangeArrowheads="1"/>
          </p:cNvSpPr>
          <p:nvPr>
            <p:ph type="ftr" sz="quarter" idx="11"/>
          </p:nvPr>
        </p:nvSpPr>
        <p:spPr>
          <a:ln/>
        </p:spPr>
        <p:txBody>
          <a:bodyPr/>
          <a:lstStyle>
            <a:lvl1pPr>
              <a:defRPr/>
            </a:lvl1pPr>
          </a:lstStyle>
          <a:p>
            <a:pPr>
              <a:defRPr/>
            </a:pPr>
            <a:r>
              <a:rPr lang="ru-RU"/>
              <a:t>A.Bogomyagkov (BINP)</a:t>
            </a:r>
          </a:p>
        </p:txBody>
      </p:sp>
      <p:sp>
        <p:nvSpPr>
          <p:cNvPr id="9" name="Rectangle 6"/>
          <p:cNvSpPr>
            <a:spLocks noGrp="1" noChangeArrowheads="1"/>
          </p:cNvSpPr>
          <p:nvPr>
            <p:ph type="sldNum" sz="quarter" idx="12"/>
          </p:nvPr>
        </p:nvSpPr>
        <p:spPr>
          <a:ln/>
        </p:spPr>
        <p:txBody>
          <a:bodyPr/>
          <a:lstStyle>
            <a:lvl1pPr>
              <a:defRPr/>
            </a:lvl1pPr>
          </a:lstStyle>
          <a:p>
            <a:pPr>
              <a:defRPr/>
            </a:pPr>
            <a:fld id="{3F36273D-A7DB-4E9C-9E35-1B40853187AF}" type="slidenum">
              <a:rPr lang="ru-RU"/>
              <a:pPr>
                <a:defRPr/>
              </a:pPr>
              <a:t>‹#›</a:t>
            </a:fld>
            <a:endParaRPr lang="ru-RU"/>
          </a:p>
        </p:txBody>
      </p:sp>
    </p:spTree>
    <p:extLst>
      <p:ext uri="{BB962C8B-B14F-4D97-AF65-F5344CB8AC3E}">
        <p14:creationId xmlns:p14="http://schemas.microsoft.com/office/powerpoint/2010/main" val="2299744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71083921-69A7-4DED-858C-B9B99E0537CE}" type="datetimeFigureOut">
              <a:rPr lang="ru-RU"/>
              <a:pPr>
                <a:defRPr/>
              </a:pPr>
              <a:t>28.05.2013</a:t>
            </a:fld>
            <a:r>
              <a:rPr lang="ru-RU"/>
              <a:t>21.09.2011</a:t>
            </a:r>
          </a:p>
        </p:txBody>
      </p:sp>
      <p:sp>
        <p:nvSpPr>
          <p:cNvPr id="4" name="Rectangle 5"/>
          <p:cNvSpPr>
            <a:spLocks noGrp="1" noChangeArrowheads="1"/>
          </p:cNvSpPr>
          <p:nvPr>
            <p:ph type="ftr" sz="quarter" idx="11"/>
          </p:nvPr>
        </p:nvSpPr>
        <p:spPr>
          <a:ln/>
        </p:spPr>
        <p:txBody>
          <a:bodyPr/>
          <a:lstStyle>
            <a:lvl1pPr>
              <a:defRPr/>
            </a:lvl1pPr>
          </a:lstStyle>
          <a:p>
            <a:pPr>
              <a:defRPr/>
            </a:pPr>
            <a:r>
              <a:rPr lang="ru-RU"/>
              <a:t>A.Bogomyagkov (BINP)</a:t>
            </a:r>
          </a:p>
        </p:txBody>
      </p:sp>
      <p:sp>
        <p:nvSpPr>
          <p:cNvPr id="5" name="Rectangle 6"/>
          <p:cNvSpPr>
            <a:spLocks noGrp="1" noChangeArrowheads="1"/>
          </p:cNvSpPr>
          <p:nvPr>
            <p:ph type="sldNum" sz="quarter" idx="12"/>
          </p:nvPr>
        </p:nvSpPr>
        <p:spPr>
          <a:ln/>
        </p:spPr>
        <p:txBody>
          <a:bodyPr/>
          <a:lstStyle>
            <a:lvl1pPr>
              <a:defRPr/>
            </a:lvl1pPr>
          </a:lstStyle>
          <a:p>
            <a:pPr>
              <a:defRPr/>
            </a:pPr>
            <a:fld id="{D287D400-8869-4A4B-9524-0FDC245A7897}" type="slidenum">
              <a:rPr lang="ru-RU"/>
              <a:pPr>
                <a:defRPr/>
              </a:pPr>
              <a:t>‹#›</a:t>
            </a:fld>
            <a:endParaRPr lang="ru-RU"/>
          </a:p>
        </p:txBody>
      </p:sp>
    </p:spTree>
    <p:extLst>
      <p:ext uri="{BB962C8B-B14F-4D97-AF65-F5344CB8AC3E}">
        <p14:creationId xmlns:p14="http://schemas.microsoft.com/office/powerpoint/2010/main" val="354169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E765674-A7AC-4E45-AEF9-F39B377CD508}" type="datetimeFigureOut">
              <a:rPr lang="ru-RU"/>
              <a:pPr>
                <a:defRPr/>
              </a:pPr>
              <a:t>28.05.2013</a:t>
            </a:fld>
            <a:r>
              <a:rPr lang="ru-RU"/>
              <a:t>21.09.2011</a:t>
            </a:r>
          </a:p>
        </p:txBody>
      </p:sp>
      <p:sp>
        <p:nvSpPr>
          <p:cNvPr id="3" name="Rectangle 5"/>
          <p:cNvSpPr>
            <a:spLocks noGrp="1" noChangeArrowheads="1"/>
          </p:cNvSpPr>
          <p:nvPr>
            <p:ph type="ftr" sz="quarter" idx="11"/>
          </p:nvPr>
        </p:nvSpPr>
        <p:spPr>
          <a:ln/>
        </p:spPr>
        <p:txBody>
          <a:bodyPr/>
          <a:lstStyle>
            <a:lvl1pPr>
              <a:defRPr/>
            </a:lvl1pPr>
          </a:lstStyle>
          <a:p>
            <a:pPr>
              <a:defRPr/>
            </a:pPr>
            <a:r>
              <a:rPr lang="ru-RU"/>
              <a:t>A.Bogomyagkov (BINP)</a:t>
            </a:r>
          </a:p>
        </p:txBody>
      </p:sp>
      <p:sp>
        <p:nvSpPr>
          <p:cNvPr id="4" name="Rectangle 6"/>
          <p:cNvSpPr>
            <a:spLocks noGrp="1" noChangeArrowheads="1"/>
          </p:cNvSpPr>
          <p:nvPr>
            <p:ph type="sldNum" sz="quarter" idx="12"/>
          </p:nvPr>
        </p:nvSpPr>
        <p:spPr>
          <a:ln/>
        </p:spPr>
        <p:txBody>
          <a:bodyPr/>
          <a:lstStyle>
            <a:lvl1pPr>
              <a:defRPr/>
            </a:lvl1pPr>
          </a:lstStyle>
          <a:p>
            <a:pPr>
              <a:defRPr/>
            </a:pPr>
            <a:fld id="{64B3C84E-48E7-4D89-A076-5EA79E480741}" type="slidenum">
              <a:rPr lang="ru-RU"/>
              <a:pPr>
                <a:defRPr/>
              </a:pPr>
              <a:t>‹#›</a:t>
            </a:fld>
            <a:endParaRPr lang="ru-RU"/>
          </a:p>
        </p:txBody>
      </p:sp>
    </p:spTree>
    <p:extLst>
      <p:ext uri="{BB962C8B-B14F-4D97-AF65-F5344CB8AC3E}">
        <p14:creationId xmlns:p14="http://schemas.microsoft.com/office/powerpoint/2010/main" val="4202445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92F128D-FF13-47CA-92B4-C14826212808}" type="datetimeFigureOut">
              <a:rPr lang="ru-RU"/>
              <a:pPr>
                <a:defRPr/>
              </a:pPr>
              <a:t>28.05.2013</a:t>
            </a:fld>
            <a:r>
              <a:rPr lang="ru-RU"/>
              <a:t>21.09.2011</a:t>
            </a:r>
          </a:p>
        </p:txBody>
      </p:sp>
      <p:sp>
        <p:nvSpPr>
          <p:cNvPr id="6" name="Rectangle 5"/>
          <p:cNvSpPr>
            <a:spLocks noGrp="1" noChangeArrowheads="1"/>
          </p:cNvSpPr>
          <p:nvPr>
            <p:ph type="ftr" sz="quarter" idx="11"/>
          </p:nvPr>
        </p:nvSpPr>
        <p:spPr>
          <a:ln/>
        </p:spPr>
        <p:txBody>
          <a:bodyPr/>
          <a:lstStyle>
            <a:lvl1pPr>
              <a:defRPr/>
            </a:lvl1pPr>
          </a:lstStyle>
          <a:p>
            <a:pPr>
              <a:defRPr/>
            </a:pPr>
            <a:r>
              <a:rPr lang="ru-RU"/>
              <a:t>A.Bogomyagkov (BINP)</a:t>
            </a:r>
          </a:p>
        </p:txBody>
      </p:sp>
      <p:sp>
        <p:nvSpPr>
          <p:cNvPr id="7" name="Rectangle 6"/>
          <p:cNvSpPr>
            <a:spLocks noGrp="1" noChangeArrowheads="1"/>
          </p:cNvSpPr>
          <p:nvPr>
            <p:ph type="sldNum" sz="quarter" idx="12"/>
          </p:nvPr>
        </p:nvSpPr>
        <p:spPr>
          <a:ln/>
        </p:spPr>
        <p:txBody>
          <a:bodyPr/>
          <a:lstStyle>
            <a:lvl1pPr>
              <a:defRPr/>
            </a:lvl1pPr>
          </a:lstStyle>
          <a:p>
            <a:pPr>
              <a:defRPr/>
            </a:pPr>
            <a:fld id="{E04A4931-D0C2-4BD9-9B80-D8A26D6BD9AE}" type="slidenum">
              <a:rPr lang="ru-RU"/>
              <a:pPr>
                <a:defRPr/>
              </a:pPr>
              <a:t>‹#›</a:t>
            </a:fld>
            <a:endParaRPr lang="ru-RU"/>
          </a:p>
        </p:txBody>
      </p:sp>
    </p:spTree>
    <p:extLst>
      <p:ext uri="{BB962C8B-B14F-4D97-AF65-F5344CB8AC3E}">
        <p14:creationId xmlns:p14="http://schemas.microsoft.com/office/powerpoint/2010/main" val="59410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71F51E2-EB0E-42CB-BC35-7DB14A9C7004}" type="datetimeFigureOut">
              <a:rPr lang="ru-RU"/>
              <a:pPr>
                <a:defRPr/>
              </a:pPr>
              <a:t>28.05.2013</a:t>
            </a:fld>
            <a:r>
              <a:rPr lang="ru-RU"/>
              <a:t>21.09.2011</a:t>
            </a:r>
          </a:p>
        </p:txBody>
      </p:sp>
      <p:sp>
        <p:nvSpPr>
          <p:cNvPr id="6" name="Rectangle 5"/>
          <p:cNvSpPr>
            <a:spLocks noGrp="1" noChangeArrowheads="1"/>
          </p:cNvSpPr>
          <p:nvPr>
            <p:ph type="ftr" sz="quarter" idx="11"/>
          </p:nvPr>
        </p:nvSpPr>
        <p:spPr>
          <a:ln/>
        </p:spPr>
        <p:txBody>
          <a:bodyPr/>
          <a:lstStyle>
            <a:lvl1pPr>
              <a:defRPr/>
            </a:lvl1pPr>
          </a:lstStyle>
          <a:p>
            <a:pPr>
              <a:defRPr/>
            </a:pPr>
            <a:r>
              <a:rPr lang="ru-RU"/>
              <a:t>A.Bogomyagkov (BINP)</a:t>
            </a:r>
          </a:p>
        </p:txBody>
      </p:sp>
      <p:sp>
        <p:nvSpPr>
          <p:cNvPr id="7" name="Rectangle 6"/>
          <p:cNvSpPr>
            <a:spLocks noGrp="1" noChangeArrowheads="1"/>
          </p:cNvSpPr>
          <p:nvPr>
            <p:ph type="sldNum" sz="quarter" idx="12"/>
          </p:nvPr>
        </p:nvSpPr>
        <p:spPr>
          <a:ln/>
        </p:spPr>
        <p:txBody>
          <a:bodyPr/>
          <a:lstStyle>
            <a:lvl1pPr>
              <a:defRPr/>
            </a:lvl1pPr>
          </a:lstStyle>
          <a:p>
            <a:pPr>
              <a:defRPr/>
            </a:pPr>
            <a:fld id="{E3524AC8-AD8C-41CF-AE33-FE3DBECC74DD}" type="slidenum">
              <a:rPr lang="ru-RU"/>
              <a:pPr>
                <a:defRPr/>
              </a:pPr>
              <a:t>‹#›</a:t>
            </a:fld>
            <a:endParaRPr lang="ru-RU"/>
          </a:p>
        </p:txBody>
      </p:sp>
    </p:spTree>
    <p:extLst>
      <p:ext uri="{BB962C8B-B14F-4D97-AF65-F5344CB8AC3E}">
        <p14:creationId xmlns:p14="http://schemas.microsoft.com/office/powerpoint/2010/main" val="173726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0825"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079500"/>
            <a:ext cx="82296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179388" y="638016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fld id="{57F08E9E-B950-4F19-B2CD-CB67DC19D1FC}" type="datetimeFigureOut">
              <a:rPr lang="ru-RU"/>
              <a:pPr>
                <a:defRPr/>
              </a:pPr>
              <a:t>28.05.2013</a:t>
            </a:fld>
            <a:r>
              <a:rPr lang="ru-RU"/>
              <a:t>21.09.2011</a:t>
            </a:r>
          </a:p>
        </p:txBody>
      </p:sp>
      <p:sp>
        <p:nvSpPr>
          <p:cNvPr id="1029" name="Rectangle 5"/>
          <p:cNvSpPr>
            <a:spLocks noGrp="1" noChangeArrowheads="1"/>
          </p:cNvSpPr>
          <p:nvPr>
            <p:ph type="ftr" sz="quarter" idx="3"/>
          </p:nvPr>
        </p:nvSpPr>
        <p:spPr bwMode="auto">
          <a:xfrm>
            <a:off x="3124200" y="6380163"/>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r>
              <a:rPr lang="ru-RU"/>
              <a:t>A.Bogomyagkov (BINP)</a:t>
            </a:r>
          </a:p>
        </p:txBody>
      </p:sp>
      <p:sp>
        <p:nvSpPr>
          <p:cNvPr id="1030" name="Rectangle 6"/>
          <p:cNvSpPr>
            <a:spLocks noGrp="1" noChangeArrowheads="1"/>
          </p:cNvSpPr>
          <p:nvPr>
            <p:ph type="sldNum" sz="quarter" idx="4"/>
          </p:nvPr>
        </p:nvSpPr>
        <p:spPr bwMode="auto">
          <a:xfrm>
            <a:off x="6826250" y="638016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86610A11-A4F2-4816-886A-C5121C71976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Щелчок правит 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SzTx/>
              <a:buFontTx/>
              <a:buNone/>
              <a:defRPr kumimoji="0" sz="1400">
                <a:solidFill>
                  <a:schemeClr val="tx1"/>
                </a:solidFill>
              </a:defRPr>
            </a:lvl1pPr>
          </a:lstStyle>
          <a:p>
            <a:pPr eaLnBrk="0" hangingPunct="0">
              <a:defRPr/>
            </a:pPr>
            <a:endParaRPr lang="ru-RU">
              <a:solidFill>
                <a:srgbClr val="000000"/>
              </a:solidFill>
              <a:latin typeface="Times New Roman" pitchFamily="18" charset="0"/>
            </a:endParaRPr>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kumimoji="0" sz="1400">
                <a:solidFill>
                  <a:schemeClr val="tx1"/>
                </a:solidFill>
              </a:defRPr>
            </a:lvl1pPr>
          </a:lstStyle>
          <a:p>
            <a:pPr eaLnBrk="0" hangingPunct="0">
              <a:defRPr/>
            </a:pPr>
            <a:endParaRPr lang="ru-RU">
              <a:solidFill>
                <a:srgbClr val="000000"/>
              </a:solidFill>
              <a:latin typeface="Times New Roman" pitchFamily="18" charset="0"/>
            </a:endParaRPr>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kumimoji="0" sz="1400">
                <a:solidFill>
                  <a:schemeClr val="tx1"/>
                </a:solidFill>
              </a:defRPr>
            </a:lvl1pPr>
          </a:lstStyle>
          <a:p>
            <a:pPr eaLnBrk="0" hangingPunct="0">
              <a:defRPr/>
            </a:pPr>
            <a:fld id="{5E540233-825C-4E6F-BBB5-2E81A3415E4E}" type="slidenum">
              <a:rPr lang="ru-RU">
                <a:solidFill>
                  <a:srgbClr val="000000"/>
                </a:solidFill>
                <a:latin typeface="Times New Roman" pitchFamily="18" charset="0"/>
              </a:rPr>
              <a:pPr eaLnBrk="0" hangingPunct="0">
                <a:defRPr/>
              </a:pPr>
              <a:t>‹#›</a:t>
            </a:fld>
            <a:endParaRPr lang="ru-RU">
              <a:solidFill>
                <a:srgbClr val="000000"/>
              </a:solidFill>
              <a:latin typeface="Times New Roman" pitchFamily="18" charset="0"/>
            </a:endParaRPr>
          </a:p>
        </p:txBody>
      </p:sp>
    </p:spTree>
    <p:extLst>
      <p:ext uri="{BB962C8B-B14F-4D97-AF65-F5344CB8AC3E}">
        <p14:creationId xmlns:p14="http://schemas.microsoft.com/office/powerpoint/2010/main" val="18754395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30.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7.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1.bin"/><Relationship Id="rId14" Type="http://schemas.openxmlformats.org/officeDocument/2006/relationships/image" Target="../media/image31.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33.wmf"/><Relationship Id="rId5" Type="http://schemas.openxmlformats.org/officeDocument/2006/relationships/oleObject" Target="../embeddings/oleObject15.bin"/><Relationship Id="rId4" Type="http://schemas.openxmlformats.org/officeDocument/2006/relationships/image" Target="../media/image32.wmf"/></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image" Target="../media/image34.w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38.wmf"/><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oleObject" Target="../embeddings/oleObject18.bin"/><Relationship Id="rId5" Type="http://schemas.openxmlformats.org/officeDocument/2006/relationships/image" Target="../media/image37.wmf"/><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wmf"/><Relationship Id="rId3" Type="http://schemas.openxmlformats.org/officeDocument/2006/relationships/image" Target="../media/image8.jpeg"/><Relationship Id="rId7" Type="http://schemas.openxmlformats.org/officeDocument/2006/relationships/image" Target="../media/image2.wmf"/><Relationship Id="rId12" Type="http://schemas.openxmlformats.org/officeDocument/2006/relationships/oleObject" Target="../embeddings/oleObject5.bin"/><Relationship Id="rId17" Type="http://schemas.openxmlformats.org/officeDocument/2006/relationships/image" Target="../media/image7.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5" Type="http://schemas.openxmlformats.org/officeDocument/2006/relationships/image" Target="../media/image1.wmf"/><Relationship Id="rId15" Type="http://schemas.openxmlformats.org/officeDocument/2006/relationships/image" Target="../media/image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wmf"/><Relationship Id="rId1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0"/>
            <a:ext cx="7772400" cy="2800350"/>
          </a:xfrm>
        </p:spPr>
        <p:txBody>
          <a:bodyPr/>
          <a:lstStyle/>
          <a:p>
            <a:pPr eaLnBrk="1" hangingPunct="1"/>
            <a:r>
              <a:rPr lang="en-US" smtClean="0"/>
              <a:t>Concept of compact electron positron factory with beam energy from 0.5 GeV to 2 GeV (Super phi-tau-charm factory)</a:t>
            </a:r>
            <a:endParaRPr lang="ru-RU" smtClean="0"/>
          </a:p>
        </p:txBody>
      </p:sp>
      <p:sp>
        <p:nvSpPr>
          <p:cNvPr id="2051" name="Rectangle 3"/>
          <p:cNvSpPr>
            <a:spLocks noGrp="1" noChangeArrowheads="1"/>
          </p:cNvSpPr>
          <p:nvPr>
            <p:ph type="subTitle" idx="1"/>
          </p:nvPr>
        </p:nvSpPr>
        <p:spPr>
          <a:xfrm>
            <a:off x="250825" y="3073400"/>
            <a:ext cx="8642350" cy="2947988"/>
          </a:xfrm>
        </p:spPr>
        <p:txBody>
          <a:bodyPr>
            <a:spAutoFit/>
          </a:bodyPr>
          <a:lstStyle/>
          <a:p>
            <a:pPr marL="609600" indent="-609600" eaLnBrk="1" hangingPunct="1">
              <a:buFontTx/>
              <a:buAutoNum type="alphaUcPeriod"/>
            </a:pPr>
            <a:r>
              <a:rPr lang="en-US" smtClean="0"/>
              <a:t>Bogomyagkov</a:t>
            </a:r>
          </a:p>
          <a:p>
            <a:pPr marL="609600" indent="-609600" eaLnBrk="1" hangingPunct="1"/>
            <a:r>
              <a:rPr lang="en-US" sz="2800" smtClean="0"/>
              <a:t>Budker Institute of Nuclear Physics</a:t>
            </a:r>
          </a:p>
          <a:p>
            <a:pPr marL="609600" indent="-609600" eaLnBrk="1" hangingPunct="1"/>
            <a:r>
              <a:rPr lang="en-US" sz="2800" smtClean="0"/>
              <a:t>Novosibirsk</a:t>
            </a:r>
          </a:p>
          <a:p>
            <a:pPr marL="609600" indent="-609600" eaLnBrk="1" hangingPunct="1"/>
            <a:endParaRPr lang="en-US" sz="2400" smtClean="0"/>
          </a:p>
          <a:p>
            <a:pPr marL="609600" indent="-609600" eaLnBrk="1" hangingPunct="1"/>
            <a:r>
              <a:rPr lang="en-US" sz="2400" i="1" smtClean="0"/>
              <a:t>26-31 May 2013</a:t>
            </a:r>
          </a:p>
          <a:p>
            <a:pPr marL="609600" indent="-609600" eaLnBrk="1" hangingPunct="1"/>
            <a:r>
              <a:rPr lang="en-US" sz="2400" i="1" smtClean="0"/>
              <a:t>Workshop on Tau-Charm at High Luminosity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mtClean="0"/>
              <a:t>A.Bogomyagkov (BINP)</a:t>
            </a:r>
          </a:p>
        </p:txBody>
      </p:sp>
      <p:sp>
        <p:nvSpPr>
          <p:cNvPr id="9219"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F884BA-C952-4C65-A756-81B03AB1F619}" type="slidenum">
              <a:rPr lang="ru-RU" smtClean="0"/>
              <a:pPr eaLnBrk="1" hangingPunct="1"/>
              <a:t>10</a:t>
            </a:fld>
            <a:endParaRPr lang="ru-RU" smtClean="0"/>
          </a:p>
        </p:txBody>
      </p:sp>
      <p:sp>
        <p:nvSpPr>
          <p:cNvPr id="9220" name="Rectangle 2"/>
          <p:cNvSpPr>
            <a:spLocks noGrp="1" noChangeArrowheads="1"/>
          </p:cNvSpPr>
          <p:nvPr>
            <p:ph type="title"/>
          </p:nvPr>
        </p:nvSpPr>
        <p:spPr>
          <a:xfrm>
            <a:off x="0" y="65088"/>
            <a:ext cx="9140825" cy="769937"/>
          </a:xfrm>
        </p:spPr>
        <p:txBody>
          <a:bodyPr/>
          <a:lstStyle/>
          <a:p>
            <a:pPr eaLnBrk="1" hangingPunct="1">
              <a:defRPr/>
            </a:pPr>
            <a:r>
              <a:rPr lang="en-US" dirty="0" smtClean="0"/>
              <a:t>Parameters</a:t>
            </a:r>
            <a:endParaRPr lang="ru-RU" dirty="0" smtClean="0">
              <a:solidFill>
                <a:schemeClr val="bg1">
                  <a:lumMod val="50000"/>
                </a:schemeClr>
              </a:solidFill>
            </a:endParaRPr>
          </a:p>
        </p:txBody>
      </p:sp>
      <p:graphicFrame>
        <p:nvGraphicFramePr>
          <p:cNvPr id="16810" name="Group 426"/>
          <p:cNvGraphicFramePr>
            <a:graphicFrameLocks noGrp="1"/>
          </p:cNvGraphicFramePr>
          <p:nvPr>
            <p:ph idx="1"/>
            <p:extLst>
              <p:ext uri="{D42A27DB-BD31-4B8C-83A1-F6EECF244321}">
                <p14:modId xmlns:p14="http://schemas.microsoft.com/office/powerpoint/2010/main" val="3913733332"/>
              </p:ext>
            </p:extLst>
          </p:nvPr>
        </p:nvGraphicFramePr>
        <p:xfrm>
          <a:off x="457200" y="892175"/>
          <a:ext cx="8294688" cy="5395910"/>
        </p:xfrm>
        <a:graphic>
          <a:graphicData uri="http://schemas.openxmlformats.org/drawingml/2006/table">
            <a:tbl>
              <a:tblPr/>
              <a:tblGrid>
                <a:gridCol w="2602436"/>
                <a:gridCol w="1373317"/>
                <a:gridCol w="1462484"/>
                <a:gridCol w="1478059"/>
                <a:gridCol w="1378392"/>
              </a:tblGrid>
              <a:tr h="365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Energy</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2.0 </a:t>
                      </a:r>
                      <a:r>
                        <a:rPr kumimoji="0" lang="en-US" altLang="ja-JP" sz="1800" b="0" i="0" u="none" strike="noStrike" cap="none" normalizeH="0" baseline="0" dirty="0" err="1" smtClean="0">
                          <a:ln>
                            <a:noFill/>
                          </a:ln>
                          <a:solidFill>
                            <a:schemeClr val="tx1"/>
                          </a:solidFill>
                          <a:effectLst/>
                          <a:latin typeface="Arial" pitchFamily="34" charset="0"/>
                          <a:ea typeface="MS Mincho" pitchFamily="49" charset="-128"/>
                          <a:cs typeface="Arial" pitchFamily="34" charset="0"/>
                        </a:rPr>
                        <a:t>GeV</a:t>
                      </a:r>
                      <a:endPar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1.5 </a:t>
                      </a:r>
                      <a:r>
                        <a:rPr kumimoji="0" lang="en-US" altLang="ja-JP" sz="1800" b="0" i="0" u="none" strike="noStrike" cap="none" normalizeH="0" baseline="0" dirty="0" err="1" smtClean="0">
                          <a:ln>
                            <a:noFill/>
                          </a:ln>
                          <a:solidFill>
                            <a:schemeClr val="tx1"/>
                          </a:solidFill>
                          <a:effectLst/>
                          <a:latin typeface="Arial" pitchFamily="34" charset="0"/>
                          <a:ea typeface="MS Mincho" pitchFamily="49" charset="-128"/>
                          <a:cs typeface="Arial" pitchFamily="34" charset="0"/>
                        </a:rPr>
                        <a:t>GeV</a:t>
                      </a:r>
                      <a:endPar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1.0 </a:t>
                      </a:r>
                      <a:r>
                        <a:rPr kumimoji="0" lang="en-US" altLang="ja-JP" sz="1800" b="0" i="0" u="none" strike="noStrike" cap="none" normalizeH="0" baseline="0" dirty="0" err="1" smtClean="0">
                          <a:ln>
                            <a:noFill/>
                          </a:ln>
                          <a:solidFill>
                            <a:schemeClr val="tx1"/>
                          </a:solidFill>
                          <a:effectLst/>
                          <a:latin typeface="Arial" pitchFamily="34" charset="0"/>
                          <a:ea typeface="MS Mincho" pitchFamily="49" charset="-128"/>
                          <a:cs typeface="Arial" pitchFamily="34" charset="0"/>
                        </a:rPr>
                        <a:t>GeV</a:t>
                      </a:r>
                      <a:endPar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0.5 </a:t>
                      </a:r>
                      <a:r>
                        <a:rPr kumimoji="0" lang="en-US" altLang="ja-JP" sz="1800" b="0" i="0" u="none" strike="noStrike" cap="none" normalizeH="0" baseline="0" dirty="0" err="1" smtClean="0">
                          <a:ln>
                            <a:noFill/>
                          </a:ln>
                          <a:solidFill>
                            <a:schemeClr val="tx1"/>
                          </a:solidFill>
                          <a:effectLst/>
                          <a:latin typeface="Arial" pitchFamily="34" charset="0"/>
                          <a:ea typeface="MS Mincho" pitchFamily="49" charset="-128"/>
                          <a:cs typeface="Arial" pitchFamily="34" charset="0"/>
                        </a:rPr>
                        <a:t>GeV</a:t>
                      </a:r>
                      <a:endPar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Circumference</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cs typeface="Arial" pitchFamily="34" charset="0"/>
                        </a:rPr>
                        <a:t>368</a:t>
                      </a: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m</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365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Beta IP hor/ver</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20 cm / 0.6 mm</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640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Emittance hor/ver with ibs @ 0.5% coupling</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3.1 nm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16 pm</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2.7 nm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14 pm</a:t>
                      </a:r>
                    </a:p>
                  </a:txBody>
                  <a:tcPr marL="91433" marR="91433"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5.5 nm</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26 pm</a:t>
                      </a:r>
                    </a:p>
                  </a:txBody>
                  <a:tcPr marL="91433" marR="91433"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18 nm</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89 pm</a:t>
                      </a:r>
                    </a:p>
                  </a:txBody>
                  <a:tcPr marL="91433" marR="91433" marT="45733" marB="45733"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Crossing angle</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2x30 </a:t>
                      </a:r>
                      <a:r>
                        <a:rPr kumimoji="0" lang="en-US" altLang="ja-JP" sz="1800" b="0" i="0" u="none" strike="noStrike" cap="none" normalizeH="0" baseline="0" dirty="0" err="1" smtClean="0">
                          <a:ln>
                            <a:noFill/>
                          </a:ln>
                          <a:solidFill>
                            <a:schemeClr val="tx1"/>
                          </a:solidFill>
                          <a:effectLst/>
                          <a:latin typeface="Arial" pitchFamily="34" charset="0"/>
                          <a:ea typeface="MS Mincho" pitchFamily="49" charset="-128"/>
                          <a:cs typeface="Arial" pitchFamily="34" charset="0"/>
                        </a:rPr>
                        <a:t>mrad</a:t>
                      </a:r>
                      <a:endPar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365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Arial" pitchFamily="34" charset="0"/>
                          <a:ea typeface="MS Mincho" pitchFamily="49" charset="-128"/>
                          <a:cs typeface="Arial" pitchFamily="34" charset="0"/>
                        </a:rPr>
                        <a:t>Bunch length</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8 mm</a:t>
                      </a:r>
                      <a:endParaRPr kumimoji="0" lang="fr-F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8 mm</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8 mm</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8 mm</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Arial" pitchFamily="34" charset="0"/>
                          <a:ea typeface="MS Mincho" pitchFamily="49" charset="-128"/>
                          <a:cs typeface="Arial" pitchFamily="34" charset="0"/>
                        </a:rPr>
                        <a:t>Energy spread</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1</a:t>
                      </a:r>
                      <a:r>
                        <a:rPr kumimoji="0" lang="fr-F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·10</a:t>
                      </a:r>
                      <a:r>
                        <a:rPr kumimoji="0" lang="fr-FR" altLang="ja-JP" sz="1800" b="0" i="0" u="none" strike="noStrike" cap="none" normalizeH="0" baseline="30000" dirty="0" smtClean="0">
                          <a:ln>
                            <a:noFill/>
                          </a:ln>
                          <a:solidFill>
                            <a:schemeClr val="tx1"/>
                          </a:solidFill>
                          <a:effectLst/>
                          <a:latin typeface="Arial" pitchFamily="34" charset="0"/>
                          <a:ea typeface="MS Mincho" pitchFamily="49" charset="-128"/>
                          <a:cs typeface="Arial" pitchFamily="34" charset="0"/>
                        </a:rPr>
                        <a:t>-3</a:t>
                      </a:r>
                      <a:endParaRPr kumimoji="0" lang="fr-F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1.4·10</a:t>
                      </a:r>
                      <a:r>
                        <a:rPr kumimoji="0" lang="en-US" altLang="ja-JP" sz="1800" b="0" i="0" u="none" strike="noStrike" cap="none" normalizeH="0" baseline="30000" dirty="0" smtClean="0">
                          <a:ln>
                            <a:noFill/>
                          </a:ln>
                          <a:solidFill>
                            <a:schemeClr val="tx1"/>
                          </a:solidFill>
                          <a:effectLst/>
                          <a:latin typeface="Arial" pitchFamily="34" charset="0"/>
                          <a:ea typeface="MS Mincho" pitchFamily="49" charset="-128"/>
                          <a:cs typeface="Arial" pitchFamily="34" charset="0"/>
                        </a:rPr>
                        <a:t>-3</a:t>
                      </a:r>
                      <a:endPar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3.3·10</a:t>
                      </a:r>
                      <a:r>
                        <a:rPr kumimoji="0" lang="en-US" altLang="ja-JP" sz="1800" b="0" i="0" u="none" strike="noStrike" cap="none" normalizeH="0" baseline="30000" dirty="0" smtClean="0">
                          <a:ln>
                            <a:noFill/>
                          </a:ln>
                          <a:solidFill>
                            <a:schemeClr val="tx1"/>
                          </a:solidFill>
                          <a:effectLst/>
                          <a:latin typeface="Arial" pitchFamily="34" charset="0"/>
                          <a:ea typeface="MS Mincho" pitchFamily="49" charset="-128"/>
                          <a:cs typeface="Arial" pitchFamily="34" charset="0"/>
                        </a:rPr>
                        <a:t>-3</a:t>
                      </a:r>
                      <a:endPar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9.9·10</a:t>
                      </a:r>
                      <a:r>
                        <a:rPr kumimoji="0" lang="en-US" altLang="ja-JP" sz="1800" b="0" i="0" u="none" strike="noStrike" cap="none" normalizeH="0" baseline="30000" dirty="0" smtClean="0">
                          <a:ln>
                            <a:noFill/>
                          </a:ln>
                          <a:solidFill>
                            <a:schemeClr val="tx1"/>
                          </a:solidFill>
                          <a:effectLst/>
                          <a:latin typeface="Arial" pitchFamily="34" charset="0"/>
                          <a:ea typeface="MS Mincho" pitchFamily="49" charset="-128"/>
                          <a:cs typeface="Arial" pitchFamily="34" charset="0"/>
                        </a:rPr>
                        <a:t>-3</a:t>
                      </a:r>
                      <a:endPar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RF frequency</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700 MHz</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365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Arial" pitchFamily="34" charset="0"/>
                          <a:ea typeface="MS Mincho" pitchFamily="49" charset="-128"/>
                          <a:cs typeface="Arial" pitchFamily="34" charset="0"/>
                        </a:rPr>
                        <a:t>Harmonic number</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864</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365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Arial" pitchFamily="34" charset="0"/>
                          <a:ea typeface="MS Mincho" pitchFamily="49" charset="-128"/>
                          <a:cs typeface="Arial" pitchFamily="34" charset="0"/>
                        </a:rPr>
                        <a:t>Particles in bunch</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3.25</a:t>
                      </a:r>
                      <a:r>
                        <a:rPr kumimoji="0" lang="fr-F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·10</a:t>
                      </a:r>
                      <a:r>
                        <a:rPr kumimoji="0" lang="fr-FR" altLang="ja-JP" sz="1800" b="0" i="0" u="none" strike="noStrike" cap="none" normalizeH="0" baseline="30000" dirty="0" smtClean="0">
                          <a:ln>
                            <a:noFill/>
                          </a:ln>
                          <a:solidFill>
                            <a:schemeClr val="tx1"/>
                          </a:solidFill>
                          <a:effectLst/>
                          <a:latin typeface="Arial" pitchFamily="34" charset="0"/>
                          <a:ea typeface="MS Mincho" pitchFamily="49" charset="-128"/>
                          <a:cs typeface="Arial" pitchFamily="34" charset="0"/>
                        </a:rPr>
                        <a:t>10</a:t>
                      </a:r>
                      <a:endParaRPr kumimoji="0" lang="fr-F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3.11</a:t>
                      </a:r>
                      <a:r>
                        <a:rPr kumimoji="0" lang="fr-F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·10</a:t>
                      </a:r>
                      <a:r>
                        <a:rPr kumimoji="0" lang="fr-FR" altLang="ja-JP" sz="1800" b="0" i="0" u="none" strike="noStrike" cap="none" normalizeH="0" baseline="30000" dirty="0" smtClean="0">
                          <a:ln>
                            <a:noFill/>
                          </a:ln>
                          <a:solidFill>
                            <a:schemeClr val="tx1"/>
                          </a:solidFill>
                          <a:effectLst/>
                          <a:latin typeface="Arial" pitchFamily="34" charset="0"/>
                          <a:ea typeface="MS Mincho" pitchFamily="49" charset="-128"/>
                          <a:cs typeface="Arial" pitchFamily="34" charset="0"/>
                        </a:rPr>
                        <a:t>10</a:t>
                      </a:r>
                      <a:endParaRPr kumimoji="0" lang="fr-F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91433" marR="91433"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3.78</a:t>
                      </a:r>
                      <a:r>
                        <a:rPr kumimoji="0" lang="fr-F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·10</a:t>
                      </a:r>
                      <a:r>
                        <a:rPr kumimoji="0" lang="fr-FR" altLang="ja-JP" sz="1800" b="0" i="0" u="none" strike="noStrike" cap="none" normalizeH="0" baseline="30000" dirty="0" smtClean="0">
                          <a:ln>
                            <a:noFill/>
                          </a:ln>
                          <a:solidFill>
                            <a:schemeClr val="tx1"/>
                          </a:solidFill>
                          <a:effectLst/>
                          <a:latin typeface="Arial" pitchFamily="34" charset="0"/>
                          <a:ea typeface="MS Mincho" pitchFamily="49" charset="-128"/>
                          <a:cs typeface="Arial" pitchFamily="34" charset="0"/>
                        </a:rPr>
                        <a:t>10</a:t>
                      </a:r>
                      <a:endParaRPr kumimoji="0" lang="fr-F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91433" marR="91433"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3.53</a:t>
                      </a:r>
                      <a:r>
                        <a:rPr kumimoji="0" lang="fr-F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·10</a:t>
                      </a:r>
                      <a:r>
                        <a:rPr kumimoji="0" lang="fr-FR" altLang="ja-JP" sz="1800" b="0" i="0" u="none" strike="noStrike" cap="none" normalizeH="0" baseline="30000" dirty="0" smtClean="0">
                          <a:ln>
                            <a:noFill/>
                          </a:ln>
                          <a:solidFill>
                            <a:schemeClr val="tx1"/>
                          </a:solidFill>
                          <a:effectLst/>
                          <a:latin typeface="Arial" pitchFamily="34" charset="0"/>
                          <a:ea typeface="MS Mincho" pitchFamily="49" charset="-128"/>
                          <a:cs typeface="Arial" pitchFamily="34" charset="0"/>
                        </a:rPr>
                        <a:t>10</a:t>
                      </a:r>
                      <a:endParaRPr kumimoji="0" lang="fr-F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91433" marR="91433" marT="45733" marB="45733"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Arial" pitchFamily="34" charset="0"/>
                          <a:ea typeface="MS Mincho" pitchFamily="49" charset="-128"/>
                          <a:cs typeface="Arial" pitchFamily="34" charset="0"/>
                        </a:rPr>
                        <a:t>Number of bunches</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418</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365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Total beam current</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1.8 A</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1.7 A</a:t>
                      </a:r>
                    </a:p>
                  </a:txBody>
                  <a:tcPr marL="91433" marR="91433"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2.1 A</a:t>
                      </a:r>
                    </a:p>
                  </a:txBody>
                  <a:tcPr marL="91433" marR="91433"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1.9 A</a:t>
                      </a:r>
                    </a:p>
                  </a:txBody>
                  <a:tcPr marL="91433" marR="91433" marT="45733" marB="45733"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Beam-beam parameter</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0.095</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0.13</a:t>
                      </a:r>
                    </a:p>
                  </a:txBody>
                  <a:tcPr marL="91433" marR="91433"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0.17</a:t>
                      </a:r>
                    </a:p>
                  </a:txBody>
                  <a:tcPr marL="91433" marR="91433"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0.17</a:t>
                      </a:r>
                    </a:p>
                  </a:txBody>
                  <a:tcPr marL="91433" marR="91433" marT="45733" marB="45733"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Luminosity</a:t>
                      </a: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1</a:t>
                      </a:r>
                      <a:r>
                        <a:rPr kumimoji="0" lang="fr-F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·10</a:t>
                      </a:r>
                      <a:r>
                        <a:rPr kumimoji="0" lang="fr-FR" altLang="ja-JP" sz="1800" b="0" i="0" u="none" strike="noStrike" cap="none" normalizeH="0" baseline="30000" dirty="0" smtClean="0">
                          <a:ln>
                            <a:noFill/>
                          </a:ln>
                          <a:solidFill>
                            <a:schemeClr val="tx1"/>
                          </a:solidFill>
                          <a:effectLst/>
                          <a:latin typeface="Arial" pitchFamily="34" charset="0"/>
                          <a:ea typeface="MS Mincho" pitchFamily="49" charset="-128"/>
                          <a:cs typeface="Arial" pitchFamily="34" charset="0"/>
                        </a:rPr>
                        <a:t>35</a:t>
                      </a:r>
                      <a:endParaRPr kumimoji="0" lang="fr-FR"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91433" marR="91433" marT="45733" marB="4573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1·10</a:t>
                      </a:r>
                      <a:r>
                        <a:rPr kumimoji="0" lang="en-US" altLang="ja-JP" sz="1800" b="0" i="0" u="none" strike="noStrike" cap="none" normalizeH="0" baseline="30000" dirty="0" smtClean="0">
                          <a:ln>
                            <a:noFill/>
                          </a:ln>
                          <a:solidFill>
                            <a:schemeClr val="tx1"/>
                          </a:solidFill>
                          <a:effectLst/>
                          <a:latin typeface="Arial" pitchFamily="34" charset="0"/>
                          <a:ea typeface="MS Mincho" pitchFamily="49" charset="-128"/>
                          <a:cs typeface="Arial" pitchFamily="34" charset="0"/>
                        </a:rPr>
                        <a:t>35</a:t>
                      </a:r>
                      <a:endPar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91433" marR="91433"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0.98·10</a:t>
                      </a:r>
                      <a:r>
                        <a:rPr kumimoji="0" lang="en-US" altLang="ja-JP" sz="1800" b="0" i="0" u="none" strike="noStrike" cap="none" normalizeH="0" baseline="30000" dirty="0" smtClean="0">
                          <a:ln>
                            <a:noFill/>
                          </a:ln>
                          <a:solidFill>
                            <a:schemeClr val="tx1"/>
                          </a:solidFill>
                          <a:effectLst/>
                          <a:latin typeface="Arial" pitchFamily="34" charset="0"/>
                          <a:ea typeface="MS Mincho" pitchFamily="49" charset="-128"/>
                          <a:cs typeface="Arial" pitchFamily="34" charset="0"/>
                        </a:rPr>
                        <a:t>35</a:t>
                      </a:r>
                      <a:endPar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91433" marR="91433"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0.36·10</a:t>
                      </a:r>
                      <a:r>
                        <a:rPr kumimoji="0" lang="en-US" altLang="ja-JP" sz="1800" b="0" i="0" u="none" strike="noStrike" cap="none" normalizeH="0" baseline="30000" dirty="0" smtClean="0">
                          <a:ln>
                            <a:noFill/>
                          </a:ln>
                          <a:solidFill>
                            <a:schemeClr val="tx1"/>
                          </a:solidFill>
                          <a:effectLst/>
                          <a:latin typeface="Arial" pitchFamily="34" charset="0"/>
                          <a:ea typeface="MS Mincho" pitchFamily="49" charset="-128"/>
                          <a:cs typeface="Arial" pitchFamily="34" charset="0"/>
                        </a:rPr>
                        <a:t>35</a:t>
                      </a:r>
                      <a:endPar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91433" marR="91433" marT="45733" marB="45733"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TextBox 1"/>
          <p:cNvSpPr txBox="1">
            <a:spLocks noChangeArrowheads="1"/>
          </p:cNvSpPr>
          <p:nvPr/>
        </p:nvSpPr>
        <p:spPr bwMode="auto">
          <a:xfrm>
            <a:off x="6804025" y="1619250"/>
            <a:ext cx="1944688" cy="369888"/>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C00000"/>
                </a:solidFill>
              </a:rPr>
              <a:t>2 cm / 0.76 mm</a:t>
            </a:r>
            <a:endParaRPr lang="ru-RU">
              <a:solidFill>
                <a:srgbClr val="C00000"/>
              </a:solidFill>
            </a:endParaRPr>
          </a:p>
        </p:txBody>
      </p:sp>
      <p:sp>
        <p:nvSpPr>
          <p:cNvPr id="8" name="TextBox 7"/>
          <p:cNvSpPr txBox="1">
            <a:spLocks noChangeArrowheads="1"/>
          </p:cNvSpPr>
          <p:nvPr/>
        </p:nvSpPr>
        <p:spPr bwMode="auto">
          <a:xfrm>
            <a:off x="3851275" y="1835150"/>
            <a:ext cx="865188" cy="369888"/>
          </a:xfrm>
          <a:prstGeom prst="rect">
            <a:avLst/>
          </a:prstGeom>
          <a:solidFill>
            <a:schemeClr val="bg1"/>
          </a:solidFill>
          <a:ln w="9525">
            <a:solidFill>
              <a:srgbClr val="C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C00000"/>
                </a:solidFill>
              </a:rPr>
              <a:t>10 nm</a:t>
            </a:r>
            <a:endParaRPr lang="ru-RU">
              <a:solidFill>
                <a:srgbClr val="C00000"/>
              </a:solidFill>
            </a:endParaRPr>
          </a:p>
        </p:txBody>
      </p:sp>
      <p:sp>
        <p:nvSpPr>
          <p:cNvPr id="9" name="TextBox 8"/>
          <p:cNvSpPr txBox="1">
            <a:spLocks noChangeArrowheads="1"/>
          </p:cNvSpPr>
          <p:nvPr/>
        </p:nvSpPr>
        <p:spPr bwMode="auto">
          <a:xfrm>
            <a:off x="3816350" y="2843213"/>
            <a:ext cx="935038" cy="369887"/>
          </a:xfrm>
          <a:prstGeom prst="rect">
            <a:avLst/>
          </a:prstGeom>
          <a:solidFill>
            <a:schemeClr val="bg1"/>
          </a:solidFill>
          <a:ln w="9525">
            <a:solidFill>
              <a:srgbClr val="C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C00000"/>
                </a:solidFill>
              </a:rPr>
              <a:t>10 mm</a:t>
            </a:r>
            <a:endParaRPr lang="ru-RU">
              <a:solidFill>
                <a:srgbClr val="C00000"/>
              </a:solidFill>
            </a:endParaRPr>
          </a:p>
        </p:txBody>
      </p:sp>
      <p:sp>
        <p:nvSpPr>
          <p:cNvPr id="10" name="TextBox 9"/>
          <p:cNvSpPr txBox="1">
            <a:spLocks noChangeArrowheads="1"/>
          </p:cNvSpPr>
          <p:nvPr/>
        </p:nvSpPr>
        <p:spPr bwMode="auto">
          <a:xfrm>
            <a:off x="6443663" y="44450"/>
            <a:ext cx="1873250" cy="769938"/>
          </a:xfrm>
          <a:prstGeom prst="rect">
            <a:avLst/>
          </a:prstGeom>
          <a:solidFill>
            <a:schemeClr val="bg1"/>
          </a:solidFill>
          <a:ln w="9525">
            <a:solidFill>
              <a:srgbClr val="C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a:solidFill>
                  <a:srgbClr val="C00000"/>
                </a:solidFill>
              </a:rPr>
              <a:t>C-Tau</a:t>
            </a:r>
            <a:endParaRPr lang="ru-RU" sz="4400">
              <a:solidFill>
                <a:srgbClr val="C00000"/>
              </a:solidFill>
            </a:endParaRPr>
          </a:p>
        </p:txBody>
      </p:sp>
      <p:sp>
        <p:nvSpPr>
          <p:cNvPr id="11" name="TextBox 10"/>
          <p:cNvSpPr txBox="1">
            <a:spLocks noChangeArrowheads="1"/>
          </p:cNvSpPr>
          <p:nvPr/>
        </p:nvSpPr>
        <p:spPr bwMode="auto">
          <a:xfrm>
            <a:off x="3816350" y="4211638"/>
            <a:ext cx="935038" cy="369887"/>
          </a:xfrm>
          <a:prstGeom prst="rect">
            <a:avLst/>
          </a:prstGeom>
          <a:solidFill>
            <a:schemeClr val="bg1"/>
          </a:solidFill>
          <a:ln w="9525">
            <a:solidFill>
              <a:srgbClr val="C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ja-JP">
                <a:solidFill>
                  <a:srgbClr val="C00000"/>
                </a:solidFill>
                <a:ea typeface="MS Mincho" pitchFamily="49" charset="-128"/>
                <a:cs typeface="Arial" charset="0"/>
              </a:rPr>
              <a:t>7</a:t>
            </a:r>
            <a:r>
              <a:rPr lang="fr-FR" altLang="ja-JP">
                <a:solidFill>
                  <a:srgbClr val="C00000"/>
                </a:solidFill>
                <a:ea typeface="MS Mincho" pitchFamily="49" charset="-128"/>
                <a:cs typeface="Arial" charset="0"/>
              </a:rPr>
              <a:t>·10</a:t>
            </a:r>
            <a:r>
              <a:rPr lang="fr-FR" altLang="ja-JP" baseline="30000">
                <a:solidFill>
                  <a:srgbClr val="C00000"/>
                </a:solidFill>
                <a:ea typeface="MS Mincho" pitchFamily="49" charset="-128"/>
                <a:cs typeface="Arial" charset="0"/>
              </a:rPr>
              <a:t>10</a:t>
            </a:r>
            <a:endParaRPr lang="fr-FR" altLang="ja-JP">
              <a:solidFill>
                <a:srgbClr val="C00000"/>
              </a:solidFill>
              <a:ea typeface="MS Mincho" pitchFamily="49" charset="-128"/>
              <a:cs typeface="Arial" charset="0"/>
            </a:endParaRPr>
          </a:p>
        </p:txBody>
      </p:sp>
      <p:sp>
        <p:nvSpPr>
          <p:cNvPr id="12" name="TextBox 11"/>
          <p:cNvSpPr txBox="1">
            <a:spLocks noChangeArrowheads="1"/>
          </p:cNvSpPr>
          <p:nvPr/>
        </p:nvSpPr>
        <p:spPr bwMode="auto">
          <a:xfrm>
            <a:off x="3841750" y="5075238"/>
            <a:ext cx="935038" cy="369887"/>
          </a:xfrm>
          <a:prstGeom prst="rect">
            <a:avLst/>
          </a:prstGeom>
          <a:solidFill>
            <a:schemeClr val="bg1"/>
          </a:solidFill>
          <a:ln w="9525">
            <a:solidFill>
              <a:srgbClr val="C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C00000"/>
                </a:solidFill>
              </a:rPr>
              <a:t>1.7 A</a:t>
            </a:r>
            <a:endParaRPr lang="ru-RU">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Optical functions: FF</a:t>
            </a:r>
            <a:endParaRPr lang="ru-RU" dirty="0" smtClean="0">
              <a:solidFill>
                <a:schemeClr val="tx1"/>
              </a:solidFill>
              <a:sym typeface="Symbol" pitchFamily="18" charset="2"/>
            </a:endParaRPr>
          </a:p>
        </p:txBody>
      </p:sp>
      <p:sp>
        <p:nvSpPr>
          <p:cNvPr id="10243" name="Footer Placeholder 3"/>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mtClean="0"/>
              <a:t>A.Bogomyagkov (BINP)</a:t>
            </a:r>
          </a:p>
        </p:txBody>
      </p:sp>
      <p:sp>
        <p:nvSpPr>
          <p:cNvPr id="10244"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83EE2C-16B2-4EB5-A8EB-6EC36E818137}" type="slidenum">
              <a:rPr lang="ru-RU" smtClean="0"/>
              <a:pPr eaLnBrk="1" hangingPunct="1"/>
              <a:t>11</a:t>
            </a:fld>
            <a:endParaRPr lang="ru-RU" smtClean="0"/>
          </a:p>
        </p:txBody>
      </p:sp>
      <p:sp>
        <p:nvSpPr>
          <p:cNvPr id="10245" name="Text Box 8"/>
          <p:cNvSpPr txBox="1">
            <a:spLocks noChangeArrowheads="1"/>
          </p:cNvSpPr>
          <p:nvPr/>
        </p:nvSpPr>
        <p:spPr bwMode="auto">
          <a:xfrm>
            <a:off x="71438" y="6262688"/>
            <a:ext cx="32766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sym typeface="Symbol" pitchFamily="18" charset="2"/>
              </a:rPr>
              <a:t>IP: </a:t>
            </a:r>
            <a:r>
              <a:rPr lang="ru-RU" sz="2000" dirty="0">
                <a:sym typeface="Symbol" pitchFamily="18" charset="2"/>
              </a:rPr>
              <a:t></a:t>
            </a:r>
            <a:r>
              <a:rPr lang="en-US" sz="2000" baseline="-25000" dirty="0">
                <a:sym typeface="Symbol" pitchFamily="18" charset="2"/>
              </a:rPr>
              <a:t>y</a:t>
            </a:r>
            <a:r>
              <a:rPr lang="en-US" sz="2000" dirty="0">
                <a:sym typeface="Symbol" pitchFamily="18" charset="2"/>
              </a:rPr>
              <a:t>=0.6 mm,   </a:t>
            </a:r>
            <a:r>
              <a:rPr lang="ru-RU" sz="2000" dirty="0">
                <a:sym typeface="Symbol" pitchFamily="18" charset="2"/>
              </a:rPr>
              <a:t></a:t>
            </a:r>
            <a:r>
              <a:rPr lang="en-US" sz="2000" baseline="-25000" dirty="0">
                <a:sym typeface="Symbol" pitchFamily="18" charset="2"/>
              </a:rPr>
              <a:t>x</a:t>
            </a:r>
            <a:r>
              <a:rPr lang="en-US" sz="2000" dirty="0">
                <a:sym typeface="Symbol" pitchFamily="18" charset="2"/>
              </a:rPr>
              <a:t>=20 cm</a:t>
            </a:r>
            <a:endParaRPr lang="ru-RU" sz="2000" dirty="0">
              <a:sym typeface="Symbol" pitchFamily="18" charset="2"/>
            </a:endParaRPr>
          </a:p>
        </p:txBody>
      </p:sp>
      <p:pic>
        <p:nvPicPr>
          <p:cNvPr id="10246" name="Picture 1"/>
          <p:cNvPicPr>
            <a:picLocks noChangeAspect="1"/>
          </p:cNvPicPr>
          <p:nvPr/>
        </p:nvPicPr>
        <p:blipFill>
          <a:blip r:embed="rId2">
            <a:extLst>
              <a:ext uri="{28A0092B-C50C-407E-A947-70E740481C1C}">
                <a14:useLocalDpi xmlns:a14="http://schemas.microsoft.com/office/drawing/2010/main" val="0"/>
              </a:ext>
            </a:extLst>
          </a:blip>
          <a:srcRect l="9071" t="2187" r="13043" b="20064"/>
          <a:stretch>
            <a:fillRect/>
          </a:stretch>
        </p:blipFill>
        <p:spPr bwMode="auto">
          <a:xfrm>
            <a:off x="738188" y="735013"/>
            <a:ext cx="7667625" cy="540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3069" r="21985" b="13540"/>
          <a:stretch/>
        </p:blipFill>
        <p:spPr>
          <a:xfrm rot="5400000">
            <a:off x="1602000" y="-579054"/>
            <a:ext cx="5940000" cy="7907436"/>
          </a:xfrm>
        </p:spPr>
      </p:pic>
      <p:sp>
        <p:nvSpPr>
          <p:cNvPr id="2" name="Title 1"/>
          <p:cNvSpPr>
            <a:spLocks noGrp="1"/>
          </p:cNvSpPr>
          <p:nvPr>
            <p:ph type="title"/>
          </p:nvPr>
        </p:nvSpPr>
        <p:spPr/>
        <p:txBody>
          <a:bodyPr/>
          <a:lstStyle/>
          <a:p>
            <a:r>
              <a:rPr lang="en-US" dirty="0" smtClean="0"/>
              <a:t>Optical functions: CELL</a:t>
            </a:r>
            <a:endParaRPr lang="ru-RU" dirty="0"/>
          </a:p>
        </p:txBody>
      </p:sp>
      <p:sp>
        <p:nvSpPr>
          <p:cNvPr id="4" name="Footer Placeholder 3"/>
          <p:cNvSpPr>
            <a:spLocks noGrp="1"/>
          </p:cNvSpPr>
          <p:nvPr>
            <p:ph type="ftr" sz="quarter" idx="11"/>
          </p:nvPr>
        </p:nvSpPr>
        <p:spPr/>
        <p:txBody>
          <a:bodyPr/>
          <a:lstStyle/>
          <a:p>
            <a:pPr>
              <a:defRPr/>
            </a:pPr>
            <a:r>
              <a:rPr lang="ru-RU" smtClean="0"/>
              <a:t>A.Bogomyagkov (BINP)</a:t>
            </a:r>
            <a:endParaRPr lang="ru-RU"/>
          </a:p>
        </p:txBody>
      </p:sp>
      <p:sp>
        <p:nvSpPr>
          <p:cNvPr id="5" name="Slide Number Placeholder 4"/>
          <p:cNvSpPr>
            <a:spLocks noGrp="1"/>
          </p:cNvSpPr>
          <p:nvPr>
            <p:ph type="sldNum" sz="quarter" idx="12"/>
          </p:nvPr>
        </p:nvSpPr>
        <p:spPr/>
        <p:txBody>
          <a:bodyPr/>
          <a:lstStyle/>
          <a:p>
            <a:pPr>
              <a:defRPr/>
            </a:pPr>
            <a:fld id="{F49DC9B1-6ADE-43C3-9B4A-37E05DE21CA6}" type="slidenum">
              <a:rPr lang="ru-RU" smtClean="0"/>
              <a:pPr>
                <a:defRPr/>
              </a:pPr>
              <a:t>12</a:t>
            </a:fld>
            <a:endParaRPr lang="ru-RU"/>
          </a:p>
        </p:txBody>
      </p:sp>
      <p:sp>
        <p:nvSpPr>
          <p:cNvPr id="7" name="TextBox 6"/>
          <p:cNvSpPr txBox="1"/>
          <p:nvPr/>
        </p:nvSpPr>
        <p:spPr>
          <a:xfrm>
            <a:off x="5399713" y="2996952"/>
            <a:ext cx="1872208" cy="2862322"/>
          </a:xfrm>
          <a:prstGeom prst="rect">
            <a:avLst/>
          </a:prstGeom>
          <a:noFill/>
          <a:ln>
            <a:solidFill>
              <a:schemeClr val="tx1"/>
            </a:solidFill>
          </a:ln>
        </p:spPr>
        <p:txBody>
          <a:bodyPr wrap="square" rtlCol="0">
            <a:spAutoFit/>
          </a:bodyPr>
          <a:lstStyle/>
          <a:p>
            <a:pPr marL="342900" indent="-342900">
              <a:buFont typeface="Wingdings" pitchFamily="2" charset="2"/>
              <a:buChar char="Ø"/>
            </a:pPr>
            <a:r>
              <a:rPr lang="ru-RU" sz="2000" dirty="0" smtClean="0">
                <a:sym typeface="Symbol"/>
              </a:rPr>
              <a:t></a:t>
            </a:r>
            <a:r>
              <a:rPr lang="en-US" sz="2000" baseline="-25000" dirty="0" smtClean="0">
                <a:sym typeface="Symbol"/>
              </a:rPr>
              <a:t>x</a:t>
            </a:r>
            <a:r>
              <a:rPr lang="en-US" sz="2000" dirty="0" smtClean="0">
                <a:sym typeface="Symbol"/>
              </a:rPr>
              <a:t>=</a:t>
            </a:r>
            <a:r>
              <a:rPr lang="ru-RU" sz="2000" dirty="0" smtClean="0">
                <a:sym typeface="Symbol"/>
              </a:rPr>
              <a:t></a:t>
            </a:r>
            <a:r>
              <a:rPr lang="en-US" sz="2000" baseline="-25000" dirty="0" smtClean="0">
                <a:sym typeface="Symbol"/>
              </a:rPr>
              <a:t>y</a:t>
            </a:r>
            <a:r>
              <a:rPr lang="en-US" sz="2000" dirty="0" smtClean="0">
                <a:sym typeface="Symbol"/>
              </a:rPr>
              <a:t>=</a:t>
            </a:r>
          </a:p>
          <a:p>
            <a:pPr marL="342900" indent="-342900">
              <a:buFont typeface="Wingdings" pitchFamily="2" charset="2"/>
              <a:buChar char="Ø"/>
            </a:pPr>
            <a:r>
              <a:rPr lang="en-US" sz="2000" dirty="0" smtClean="0">
                <a:sym typeface="Symbol"/>
              </a:rPr>
              <a:t>Non interleaved sextupoles</a:t>
            </a:r>
          </a:p>
          <a:p>
            <a:pPr marL="342900" indent="-342900">
              <a:buFont typeface="Wingdings" pitchFamily="2" charset="2"/>
              <a:buChar char="Ø"/>
            </a:pPr>
            <a:r>
              <a:rPr lang="ru-RU" sz="2000" dirty="0" smtClean="0">
                <a:sym typeface="Symbol"/>
              </a:rPr>
              <a:t></a:t>
            </a:r>
            <a:r>
              <a:rPr lang="en-US" sz="2000" baseline="-25000" dirty="0" smtClean="0">
                <a:sym typeface="Symbol"/>
              </a:rPr>
              <a:t>x</a:t>
            </a:r>
            <a:r>
              <a:rPr lang="en-US" sz="2000" dirty="0" smtClean="0">
                <a:sym typeface="Symbol"/>
              </a:rPr>
              <a:t>=1.5 nm</a:t>
            </a:r>
          </a:p>
          <a:p>
            <a:pPr marL="342900" indent="-342900">
              <a:buFont typeface="Wingdings" pitchFamily="2" charset="2"/>
              <a:buChar char="Ø"/>
            </a:pPr>
            <a:r>
              <a:rPr lang="en-US" sz="2000" dirty="0" smtClean="0">
                <a:sym typeface="Symbol"/>
              </a:rPr>
              <a:t>Compact</a:t>
            </a:r>
          </a:p>
          <a:p>
            <a:pPr marL="342900" indent="-342900">
              <a:buFont typeface="Wingdings" pitchFamily="2" charset="2"/>
              <a:buChar char="Ø"/>
            </a:pPr>
            <a:r>
              <a:rPr lang="en-US" sz="2000" dirty="0" smtClean="0">
                <a:sym typeface="Symbol"/>
              </a:rPr>
              <a:t>Based on diffraction limited ring</a:t>
            </a:r>
            <a:endParaRPr lang="ru-RU" sz="2000" dirty="0"/>
          </a:p>
        </p:txBody>
      </p:sp>
    </p:spTree>
    <p:extLst>
      <p:ext uri="{BB962C8B-B14F-4D97-AF65-F5344CB8AC3E}">
        <p14:creationId xmlns:p14="http://schemas.microsoft.com/office/powerpoint/2010/main" val="2604574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functions: RING</a:t>
            </a:r>
            <a:endParaRPr lang="ru-RU" dirty="0"/>
          </a:p>
        </p:txBody>
      </p:sp>
      <p:sp>
        <p:nvSpPr>
          <p:cNvPr id="4" name="Footer Placeholder 3"/>
          <p:cNvSpPr>
            <a:spLocks noGrp="1"/>
          </p:cNvSpPr>
          <p:nvPr>
            <p:ph type="ftr" sz="quarter" idx="11"/>
          </p:nvPr>
        </p:nvSpPr>
        <p:spPr/>
        <p:txBody>
          <a:bodyPr/>
          <a:lstStyle/>
          <a:p>
            <a:pPr>
              <a:defRPr/>
            </a:pPr>
            <a:r>
              <a:rPr lang="ru-RU" smtClean="0"/>
              <a:t>A.Bogomyagkov (BINP)</a:t>
            </a:r>
            <a:endParaRPr lang="ru-RU"/>
          </a:p>
        </p:txBody>
      </p:sp>
      <p:sp>
        <p:nvSpPr>
          <p:cNvPr id="5" name="Slide Number Placeholder 4"/>
          <p:cNvSpPr>
            <a:spLocks noGrp="1"/>
          </p:cNvSpPr>
          <p:nvPr>
            <p:ph type="sldNum" sz="quarter" idx="12"/>
          </p:nvPr>
        </p:nvSpPr>
        <p:spPr/>
        <p:txBody>
          <a:bodyPr/>
          <a:lstStyle/>
          <a:p>
            <a:pPr>
              <a:defRPr/>
            </a:pPr>
            <a:fld id="{F49DC9B1-6ADE-43C3-9B4A-37E05DE21CA6}" type="slidenum">
              <a:rPr lang="ru-RU" smtClean="0"/>
              <a:pPr>
                <a:defRPr/>
              </a:pPr>
              <a:t>13</a:t>
            </a:fld>
            <a:endParaRPr lang="ru-RU"/>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576" t="13173" r="21623" b="14227"/>
          <a:stretch/>
        </p:blipFill>
        <p:spPr>
          <a:xfrm rot="5400000">
            <a:off x="1782000" y="-364524"/>
            <a:ext cx="5580000" cy="7767688"/>
          </a:xfrm>
        </p:spPr>
      </p:pic>
    </p:spTree>
    <p:extLst>
      <p:ext uri="{BB962C8B-B14F-4D97-AF65-F5344CB8AC3E}">
        <p14:creationId xmlns:p14="http://schemas.microsoft.com/office/powerpoint/2010/main" val="2157445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mtClean="0"/>
              <a:t>A.Bogomyagkov (BINP)</a:t>
            </a:r>
          </a:p>
        </p:txBody>
      </p:sp>
      <p:sp>
        <p:nvSpPr>
          <p:cNvPr id="11267" name="Rectangle 6"/>
          <p:cNvSpPr>
            <a:spLocks noGrp="1" noChangeArrowheads="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920CD3-1EC7-43C8-818D-FA0FA97DBDD0}" type="slidenum">
              <a:rPr lang="ru-RU" smtClean="0"/>
              <a:pPr eaLnBrk="1" hangingPunct="1"/>
              <a:t>14</a:t>
            </a:fld>
            <a:endParaRPr lang="ru-RU" smtClean="0"/>
          </a:p>
        </p:txBody>
      </p:sp>
      <p:sp>
        <p:nvSpPr>
          <p:cNvPr id="11268" name="Rectangle 2"/>
          <p:cNvSpPr>
            <a:spLocks noGrp="1" noChangeArrowheads="1"/>
          </p:cNvSpPr>
          <p:nvPr>
            <p:ph type="title"/>
          </p:nvPr>
        </p:nvSpPr>
        <p:spPr/>
        <p:txBody>
          <a:bodyPr/>
          <a:lstStyle/>
          <a:p>
            <a:r>
              <a:rPr lang="en-US" smtClean="0"/>
              <a:t>Final focus</a:t>
            </a:r>
            <a:endParaRPr lang="ru-RU" smtClean="0"/>
          </a:p>
        </p:txBody>
      </p:sp>
      <p:sp>
        <p:nvSpPr>
          <p:cNvPr id="11269" name="Text Box 4"/>
          <p:cNvSpPr txBox="1">
            <a:spLocks noChangeArrowheads="1"/>
          </p:cNvSpPr>
          <p:nvPr/>
        </p:nvSpPr>
        <p:spPr bwMode="auto">
          <a:xfrm>
            <a:off x="4156075" y="4808538"/>
            <a:ext cx="814388"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a:latin typeface="AvantGarde Md BT" pitchFamily="34" charset="0"/>
              </a:rPr>
              <a:t>QD0</a:t>
            </a:r>
            <a:endParaRPr lang="ru-RU" sz="2400">
              <a:latin typeface="AvantGarde Md BT" pitchFamily="34" charset="0"/>
            </a:endParaRPr>
          </a:p>
        </p:txBody>
      </p:sp>
      <p:sp>
        <p:nvSpPr>
          <p:cNvPr id="11270" name="Text Box 5"/>
          <p:cNvSpPr txBox="1">
            <a:spLocks noChangeArrowheads="1"/>
          </p:cNvSpPr>
          <p:nvPr/>
        </p:nvSpPr>
        <p:spPr bwMode="auto">
          <a:xfrm>
            <a:off x="6786563" y="1168400"/>
            <a:ext cx="2151062"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a:latin typeface="AvantGarde Md BT" pitchFamily="34" charset="0"/>
              </a:rPr>
              <a:t>Detector Yoke</a:t>
            </a:r>
            <a:endParaRPr lang="ru-RU" sz="2400">
              <a:latin typeface="AvantGarde Md BT" pitchFamily="34" charset="0"/>
            </a:endParaRPr>
          </a:p>
        </p:txBody>
      </p:sp>
      <p:sp>
        <p:nvSpPr>
          <p:cNvPr id="11271" name="Line 6"/>
          <p:cNvSpPr>
            <a:spLocks noChangeShapeType="1"/>
          </p:cNvSpPr>
          <p:nvPr/>
        </p:nvSpPr>
        <p:spPr bwMode="auto">
          <a:xfrm flipH="1">
            <a:off x="7667625" y="1700213"/>
            <a:ext cx="576263" cy="433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72" name="Text Box 7"/>
          <p:cNvSpPr txBox="1">
            <a:spLocks noChangeArrowheads="1"/>
          </p:cNvSpPr>
          <p:nvPr/>
        </p:nvSpPr>
        <p:spPr bwMode="auto">
          <a:xfrm>
            <a:off x="496888" y="5416550"/>
            <a:ext cx="754062"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a:latin typeface="AvantGarde Md BT" pitchFamily="34" charset="0"/>
              </a:rPr>
              <a:t>QF1</a:t>
            </a:r>
            <a:endParaRPr lang="ru-RU" sz="2400">
              <a:latin typeface="AvantGarde Md BT" pitchFamily="34" charset="0"/>
            </a:endParaRPr>
          </a:p>
        </p:txBody>
      </p:sp>
      <p:sp>
        <p:nvSpPr>
          <p:cNvPr id="11273" name="Text Box 8"/>
          <p:cNvSpPr txBox="1">
            <a:spLocks noChangeArrowheads="1"/>
          </p:cNvSpPr>
          <p:nvPr/>
        </p:nvSpPr>
        <p:spPr bwMode="auto">
          <a:xfrm>
            <a:off x="3563938" y="2416175"/>
            <a:ext cx="1989137"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a:latin typeface="AvantGarde Md BT" pitchFamily="34" charset="0"/>
              </a:rPr>
              <a:t>Anti Solenoid</a:t>
            </a:r>
            <a:endParaRPr lang="ru-RU" sz="2400">
              <a:latin typeface="AvantGarde Md BT" pitchFamily="34" charset="0"/>
            </a:endParaRPr>
          </a:p>
        </p:txBody>
      </p:sp>
      <p:grpSp>
        <p:nvGrpSpPr>
          <p:cNvPr id="11274" name="Group 9"/>
          <p:cNvGrpSpPr>
            <a:grpSpLocks/>
          </p:cNvGrpSpPr>
          <p:nvPr/>
        </p:nvGrpSpPr>
        <p:grpSpPr bwMode="auto">
          <a:xfrm>
            <a:off x="1238250" y="1773238"/>
            <a:ext cx="6646863" cy="4321175"/>
            <a:chOff x="230" y="1318"/>
            <a:chExt cx="3642" cy="2473"/>
          </a:xfrm>
        </p:grpSpPr>
        <p:grpSp>
          <p:nvGrpSpPr>
            <p:cNvPr id="11291" name="Group 10"/>
            <p:cNvGrpSpPr>
              <a:grpSpLocks/>
            </p:cNvGrpSpPr>
            <p:nvPr/>
          </p:nvGrpSpPr>
          <p:grpSpPr bwMode="auto">
            <a:xfrm>
              <a:off x="292" y="1318"/>
              <a:ext cx="3580" cy="2473"/>
              <a:chOff x="292" y="1318"/>
              <a:chExt cx="3580" cy="2473"/>
            </a:xfrm>
          </p:grpSpPr>
          <p:sp>
            <p:nvSpPr>
              <p:cNvPr id="12099" name="Freeform 11"/>
              <p:cNvSpPr>
                <a:spLocks/>
              </p:cNvSpPr>
              <p:nvPr/>
            </p:nvSpPr>
            <p:spPr bwMode="auto">
              <a:xfrm>
                <a:off x="2051" y="2174"/>
                <a:ext cx="1747" cy="380"/>
              </a:xfrm>
              <a:custGeom>
                <a:avLst/>
                <a:gdLst>
                  <a:gd name="T0" fmla="*/ 0 w 6989"/>
                  <a:gd name="T1" fmla="*/ 1 h 1902"/>
                  <a:gd name="T2" fmla="*/ 7 w 6989"/>
                  <a:gd name="T3" fmla="*/ 0 h 1902"/>
                  <a:gd name="T4" fmla="*/ 0 w 6989"/>
                  <a:gd name="T5" fmla="*/ 1 h 1902"/>
                  <a:gd name="T6" fmla="*/ 0 60000 65536"/>
                  <a:gd name="T7" fmla="*/ 0 60000 65536"/>
                  <a:gd name="T8" fmla="*/ 0 60000 65536"/>
                </a:gdLst>
                <a:ahLst/>
                <a:cxnLst>
                  <a:cxn ang="T6">
                    <a:pos x="T0" y="T1"/>
                  </a:cxn>
                  <a:cxn ang="T7">
                    <a:pos x="T2" y="T3"/>
                  </a:cxn>
                  <a:cxn ang="T8">
                    <a:pos x="T4" y="T5"/>
                  </a:cxn>
                </a:cxnLst>
                <a:rect l="0" t="0" r="r" b="b"/>
                <a:pathLst>
                  <a:path w="6989" h="1902">
                    <a:moveTo>
                      <a:pt x="0" y="1902"/>
                    </a:moveTo>
                    <a:lnTo>
                      <a:pt x="6989" y="0"/>
                    </a:lnTo>
                    <a:lnTo>
                      <a:pt x="0" y="1902"/>
                    </a:lnTo>
                    <a:close/>
                  </a:path>
                </a:pathLst>
              </a:custGeom>
              <a:noFill/>
              <a:ln w="79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100" name="Line 12"/>
              <p:cNvSpPr>
                <a:spLocks noChangeShapeType="1"/>
              </p:cNvSpPr>
              <p:nvPr/>
            </p:nvSpPr>
            <p:spPr bwMode="auto">
              <a:xfrm flipV="1">
                <a:off x="2707" y="2411"/>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01" name="Line 13"/>
              <p:cNvSpPr>
                <a:spLocks noChangeShapeType="1"/>
              </p:cNvSpPr>
              <p:nvPr/>
            </p:nvSpPr>
            <p:spPr bwMode="auto">
              <a:xfrm flipV="1">
                <a:off x="2464" y="2332"/>
                <a:ext cx="210" cy="3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02" name="Line 14"/>
              <p:cNvSpPr>
                <a:spLocks noChangeShapeType="1"/>
              </p:cNvSpPr>
              <p:nvPr/>
            </p:nvSpPr>
            <p:spPr bwMode="auto">
              <a:xfrm flipV="1">
                <a:off x="2462" y="2324"/>
                <a:ext cx="209" cy="3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03" name="Line 15"/>
              <p:cNvSpPr>
                <a:spLocks noChangeShapeType="1"/>
              </p:cNvSpPr>
              <p:nvPr/>
            </p:nvSpPr>
            <p:spPr bwMode="auto">
              <a:xfrm flipV="1">
                <a:off x="2674" y="2285"/>
                <a:ext cx="218"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04" name="Line 16"/>
              <p:cNvSpPr>
                <a:spLocks noChangeShapeType="1"/>
              </p:cNvSpPr>
              <p:nvPr/>
            </p:nvSpPr>
            <p:spPr bwMode="auto">
              <a:xfrm flipV="1">
                <a:off x="2671" y="2277"/>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05" name="Line 17"/>
              <p:cNvSpPr>
                <a:spLocks noChangeShapeType="1"/>
              </p:cNvSpPr>
              <p:nvPr/>
            </p:nvSpPr>
            <p:spPr bwMode="auto">
              <a:xfrm flipV="1">
                <a:off x="2668" y="2269"/>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06" name="Line 18"/>
              <p:cNvSpPr>
                <a:spLocks noChangeShapeType="1"/>
              </p:cNvSpPr>
              <p:nvPr/>
            </p:nvSpPr>
            <p:spPr bwMode="auto">
              <a:xfrm flipV="1">
                <a:off x="2658" y="2246"/>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07" name="Line 19"/>
              <p:cNvSpPr>
                <a:spLocks noChangeShapeType="1"/>
              </p:cNvSpPr>
              <p:nvPr/>
            </p:nvSpPr>
            <p:spPr bwMode="auto">
              <a:xfrm flipV="1">
                <a:off x="3189" y="2013"/>
                <a:ext cx="556" cy="12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08" name="Line 20"/>
              <p:cNvSpPr>
                <a:spLocks noChangeShapeType="1"/>
              </p:cNvSpPr>
              <p:nvPr/>
            </p:nvSpPr>
            <p:spPr bwMode="auto">
              <a:xfrm flipV="1">
                <a:off x="3184" y="2079"/>
                <a:ext cx="220"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09" name="Line 21"/>
              <p:cNvSpPr>
                <a:spLocks noChangeShapeType="1"/>
              </p:cNvSpPr>
              <p:nvPr/>
            </p:nvSpPr>
            <p:spPr bwMode="auto">
              <a:xfrm flipV="1">
                <a:off x="2925" y="2277"/>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10" name="Line 22"/>
              <p:cNvSpPr>
                <a:spLocks noChangeShapeType="1"/>
              </p:cNvSpPr>
              <p:nvPr/>
            </p:nvSpPr>
            <p:spPr bwMode="auto">
              <a:xfrm flipH="1">
                <a:off x="2892" y="2134"/>
                <a:ext cx="297" cy="15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11" name="Line 23"/>
              <p:cNvSpPr>
                <a:spLocks noChangeShapeType="1"/>
              </p:cNvSpPr>
              <p:nvPr/>
            </p:nvSpPr>
            <p:spPr bwMode="auto">
              <a:xfrm flipH="1">
                <a:off x="2887" y="2127"/>
                <a:ext cx="297" cy="15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12" name="Line 24"/>
              <p:cNvSpPr>
                <a:spLocks noChangeShapeType="1"/>
              </p:cNvSpPr>
              <p:nvPr/>
            </p:nvSpPr>
            <p:spPr bwMode="auto">
              <a:xfrm flipV="1">
                <a:off x="2643" y="2198"/>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13" name="Line 25"/>
              <p:cNvSpPr>
                <a:spLocks noChangeShapeType="1"/>
              </p:cNvSpPr>
              <p:nvPr/>
            </p:nvSpPr>
            <p:spPr bwMode="auto">
              <a:xfrm flipH="1" flipV="1">
                <a:off x="2658" y="2293"/>
                <a:ext cx="10"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14" name="Line 26"/>
              <p:cNvSpPr>
                <a:spLocks noChangeShapeType="1"/>
              </p:cNvSpPr>
              <p:nvPr/>
            </p:nvSpPr>
            <p:spPr bwMode="auto">
              <a:xfrm flipH="1" flipV="1">
                <a:off x="2874" y="2246"/>
                <a:ext cx="10"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15" name="Line 27"/>
              <p:cNvSpPr>
                <a:spLocks noChangeShapeType="1"/>
              </p:cNvSpPr>
              <p:nvPr/>
            </p:nvSpPr>
            <p:spPr bwMode="auto">
              <a:xfrm flipV="1">
                <a:off x="3181" y="2072"/>
                <a:ext cx="215"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16" name="Freeform 28"/>
              <p:cNvSpPr>
                <a:spLocks/>
              </p:cNvSpPr>
              <p:nvPr/>
            </p:nvSpPr>
            <p:spPr bwMode="auto">
              <a:xfrm>
                <a:off x="3171" y="2048"/>
                <a:ext cx="215" cy="71"/>
              </a:xfrm>
              <a:custGeom>
                <a:avLst/>
                <a:gdLst>
                  <a:gd name="T0" fmla="*/ 1 w 863"/>
                  <a:gd name="T1" fmla="*/ 0 h 355"/>
                  <a:gd name="T2" fmla="*/ 0 w 863"/>
                  <a:gd name="T3" fmla="*/ 0 h 355"/>
                  <a:gd name="T4" fmla="*/ 0 w 863"/>
                  <a:gd name="T5" fmla="*/ 0 h 355"/>
                  <a:gd name="T6" fmla="*/ 0 60000 65536"/>
                  <a:gd name="T7" fmla="*/ 0 60000 65536"/>
                  <a:gd name="T8" fmla="*/ 0 60000 65536"/>
                </a:gdLst>
                <a:ahLst/>
                <a:cxnLst>
                  <a:cxn ang="T6">
                    <a:pos x="T0" y="T1"/>
                  </a:cxn>
                  <a:cxn ang="T7">
                    <a:pos x="T2" y="T3"/>
                  </a:cxn>
                  <a:cxn ang="T8">
                    <a:pos x="T4" y="T5"/>
                  </a:cxn>
                </a:cxnLst>
                <a:rect l="0" t="0" r="r" b="b"/>
                <a:pathLst>
                  <a:path w="863" h="355">
                    <a:moveTo>
                      <a:pt x="863" y="0"/>
                    </a:moveTo>
                    <a:lnTo>
                      <a:pt x="0" y="237"/>
                    </a:lnTo>
                    <a:lnTo>
                      <a:pt x="39" y="35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117" name="Line 29"/>
              <p:cNvSpPr>
                <a:spLocks noChangeShapeType="1"/>
              </p:cNvSpPr>
              <p:nvPr/>
            </p:nvSpPr>
            <p:spPr bwMode="auto">
              <a:xfrm flipH="1" flipV="1">
                <a:off x="3386" y="2048"/>
                <a:ext cx="10" cy="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18" name="Line 30"/>
              <p:cNvSpPr>
                <a:spLocks noChangeShapeType="1"/>
              </p:cNvSpPr>
              <p:nvPr/>
            </p:nvSpPr>
            <p:spPr bwMode="auto">
              <a:xfrm flipV="1">
                <a:off x="2654" y="2238"/>
                <a:ext cx="217"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19" name="Freeform 31"/>
              <p:cNvSpPr>
                <a:spLocks/>
              </p:cNvSpPr>
              <p:nvPr/>
            </p:nvSpPr>
            <p:spPr bwMode="auto">
              <a:xfrm>
                <a:off x="2628" y="2174"/>
                <a:ext cx="216" cy="111"/>
              </a:xfrm>
              <a:custGeom>
                <a:avLst/>
                <a:gdLst>
                  <a:gd name="T0" fmla="*/ 1 w 866"/>
                  <a:gd name="T1" fmla="*/ 0 h 552"/>
                  <a:gd name="T2" fmla="*/ 0 w 866"/>
                  <a:gd name="T3" fmla="*/ 0 h 552"/>
                  <a:gd name="T4" fmla="*/ 0 w 866"/>
                  <a:gd name="T5" fmla="*/ 0 h 552"/>
                  <a:gd name="T6" fmla="*/ 0 60000 65536"/>
                  <a:gd name="T7" fmla="*/ 0 60000 65536"/>
                  <a:gd name="T8" fmla="*/ 0 60000 65536"/>
                </a:gdLst>
                <a:ahLst/>
                <a:cxnLst>
                  <a:cxn ang="T6">
                    <a:pos x="T0" y="T1"/>
                  </a:cxn>
                  <a:cxn ang="T7">
                    <a:pos x="T2" y="T3"/>
                  </a:cxn>
                  <a:cxn ang="T8">
                    <a:pos x="T4" y="T5"/>
                  </a:cxn>
                </a:cxnLst>
                <a:rect l="0" t="0" r="r" b="b"/>
                <a:pathLst>
                  <a:path w="866" h="552">
                    <a:moveTo>
                      <a:pt x="866" y="0"/>
                    </a:moveTo>
                    <a:lnTo>
                      <a:pt x="0" y="236"/>
                    </a:lnTo>
                    <a:lnTo>
                      <a:pt x="105" y="55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120" name="Line 32"/>
              <p:cNvSpPr>
                <a:spLocks noChangeShapeType="1"/>
              </p:cNvSpPr>
              <p:nvPr/>
            </p:nvSpPr>
            <p:spPr bwMode="auto">
              <a:xfrm flipH="1" flipV="1">
                <a:off x="2844" y="2174"/>
                <a:ext cx="27" cy="6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21" name="Line 33"/>
              <p:cNvSpPr>
                <a:spLocks noChangeShapeType="1"/>
              </p:cNvSpPr>
              <p:nvPr/>
            </p:nvSpPr>
            <p:spPr bwMode="auto">
              <a:xfrm flipV="1">
                <a:off x="3156" y="2000"/>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22" name="Line 34"/>
              <p:cNvSpPr>
                <a:spLocks noChangeShapeType="1"/>
              </p:cNvSpPr>
              <p:nvPr/>
            </p:nvSpPr>
            <p:spPr bwMode="auto">
              <a:xfrm flipV="1">
                <a:off x="3167" y="2040"/>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23" name="Freeform 35"/>
              <p:cNvSpPr>
                <a:spLocks/>
              </p:cNvSpPr>
              <p:nvPr/>
            </p:nvSpPr>
            <p:spPr bwMode="auto">
              <a:xfrm>
                <a:off x="3141" y="1977"/>
                <a:ext cx="216" cy="110"/>
              </a:xfrm>
              <a:custGeom>
                <a:avLst/>
                <a:gdLst>
                  <a:gd name="T0" fmla="*/ 1 w 866"/>
                  <a:gd name="T1" fmla="*/ 0 h 552"/>
                  <a:gd name="T2" fmla="*/ 0 w 866"/>
                  <a:gd name="T3" fmla="*/ 0 h 552"/>
                  <a:gd name="T4" fmla="*/ 0 w 866"/>
                  <a:gd name="T5" fmla="*/ 0 h 552"/>
                  <a:gd name="T6" fmla="*/ 0 60000 65536"/>
                  <a:gd name="T7" fmla="*/ 0 60000 65536"/>
                  <a:gd name="T8" fmla="*/ 0 60000 65536"/>
                </a:gdLst>
                <a:ahLst/>
                <a:cxnLst>
                  <a:cxn ang="T6">
                    <a:pos x="T0" y="T1"/>
                  </a:cxn>
                  <a:cxn ang="T7">
                    <a:pos x="T2" y="T3"/>
                  </a:cxn>
                  <a:cxn ang="T8">
                    <a:pos x="T4" y="T5"/>
                  </a:cxn>
                </a:cxnLst>
                <a:rect l="0" t="0" r="r" b="b"/>
                <a:pathLst>
                  <a:path w="866" h="552">
                    <a:moveTo>
                      <a:pt x="866" y="0"/>
                    </a:moveTo>
                    <a:lnTo>
                      <a:pt x="0" y="235"/>
                    </a:lnTo>
                    <a:lnTo>
                      <a:pt x="107" y="55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124" name="Line 36"/>
              <p:cNvSpPr>
                <a:spLocks noChangeShapeType="1"/>
              </p:cNvSpPr>
              <p:nvPr/>
            </p:nvSpPr>
            <p:spPr bwMode="auto">
              <a:xfrm flipH="1" flipV="1">
                <a:off x="3357" y="1977"/>
                <a:ext cx="26" cy="6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25" name="Line 37"/>
              <p:cNvSpPr>
                <a:spLocks noChangeShapeType="1"/>
              </p:cNvSpPr>
              <p:nvPr/>
            </p:nvSpPr>
            <p:spPr bwMode="auto">
              <a:xfrm flipV="1">
                <a:off x="2561" y="2491"/>
                <a:ext cx="178" cy="5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26" name="Line 38"/>
              <p:cNvSpPr>
                <a:spLocks noChangeShapeType="1"/>
              </p:cNvSpPr>
              <p:nvPr/>
            </p:nvSpPr>
            <p:spPr bwMode="auto">
              <a:xfrm flipV="1">
                <a:off x="2573" y="2498"/>
                <a:ext cx="170" cy="5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27" name="Line 39"/>
              <p:cNvSpPr>
                <a:spLocks noChangeShapeType="1"/>
              </p:cNvSpPr>
              <p:nvPr/>
            </p:nvSpPr>
            <p:spPr bwMode="auto">
              <a:xfrm flipV="1">
                <a:off x="2739" y="2443"/>
                <a:ext cx="219"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28" name="Line 40"/>
              <p:cNvSpPr>
                <a:spLocks noChangeShapeType="1"/>
              </p:cNvSpPr>
              <p:nvPr/>
            </p:nvSpPr>
            <p:spPr bwMode="auto">
              <a:xfrm flipV="1">
                <a:off x="2743" y="2451"/>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29" name="Line 41"/>
              <p:cNvSpPr>
                <a:spLocks noChangeShapeType="1"/>
              </p:cNvSpPr>
              <p:nvPr/>
            </p:nvSpPr>
            <p:spPr bwMode="auto">
              <a:xfrm flipV="1">
                <a:off x="2746" y="2459"/>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30" name="Line 42"/>
              <p:cNvSpPr>
                <a:spLocks noChangeShapeType="1"/>
              </p:cNvSpPr>
              <p:nvPr/>
            </p:nvSpPr>
            <p:spPr bwMode="auto">
              <a:xfrm flipV="1">
                <a:off x="2756" y="2483"/>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31" name="Line 43"/>
              <p:cNvSpPr>
                <a:spLocks noChangeShapeType="1"/>
              </p:cNvSpPr>
              <p:nvPr/>
            </p:nvSpPr>
            <p:spPr bwMode="auto">
              <a:xfrm flipV="1">
                <a:off x="3320" y="2344"/>
                <a:ext cx="490" cy="10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32" name="Line 44"/>
              <p:cNvSpPr>
                <a:spLocks noChangeShapeType="1"/>
              </p:cNvSpPr>
              <p:nvPr/>
            </p:nvSpPr>
            <p:spPr bwMode="auto">
              <a:xfrm flipV="1">
                <a:off x="3321" y="2354"/>
                <a:ext cx="484" cy="10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33" name="Line 45"/>
              <p:cNvSpPr>
                <a:spLocks noChangeShapeType="1"/>
              </p:cNvSpPr>
              <p:nvPr/>
            </p:nvSpPr>
            <p:spPr bwMode="auto">
              <a:xfrm flipV="1">
                <a:off x="2991" y="2436"/>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34" name="Line 46"/>
              <p:cNvSpPr>
                <a:spLocks noChangeShapeType="1"/>
              </p:cNvSpPr>
              <p:nvPr/>
            </p:nvSpPr>
            <p:spPr bwMode="auto">
              <a:xfrm flipH="1" flipV="1">
                <a:off x="2958" y="2443"/>
                <a:ext cx="362" cy="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35" name="Line 47"/>
              <p:cNvSpPr>
                <a:spLocks noChangeShapeType="1"/>
              </p:cNvSpPr>
              <p:nvPr/>
            </p:nvSpPr>
            <p:spPr bwMode="auto">
              <a:xfrm flipH="1" flipV="1">
                <a:off x="2959" y="2451"/>
                <a:ext cx="362" cy="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36" name="Line 48"/>
              <p:cNvSpPr>
                <a:spLocks noChangeShapeType="1"/>
              </p:cNvSpPr>
              <p:nvPr/>
            </p:nvSpPr>
            <p:spPr bwMode="auto">
              <a:xfrm>
                <a:off x="2746" y="2506"/>
                <a:ext cx="10" cy="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37" name="Line 49"/>
              <p:cNvSpPr>
                <a:spLocks noChangeShapeType="1"/>
              </p:cNvSpPr>
              <p:nvPr/>
            </p:nvSpPr>
            <p:spPr bwMode="auto">
              <a:xfrm>
                <a:off x="2962" y="2459"/>
                <a:ext cx="10" cy="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38" name="Line 50"/>
              <p:cNvSpPr>
                <a:spLocks noChangeShapeType="1"/>
              </p:cNvSpPr>
              <p:nvPr/>
            </p:nvSpPr>
            <p:spPr bwMode="auto">
              <a:xfrm flipV="1">
                <a:off x="3325" y="2420"/>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39" name="Freeform 51"/>
              <p:cNvSpPr>
                <a:spLocks/>
              </p:cNvSpPr>
              <p:nvPr/>
            </p:nvSpPr>
            <p:spPr bwMode="auto">
              <a:xfrm>
                <a:off x="3325" y="2443"/>
                <a:ext cx="226" cy="48"/>
              </a:xfrm>
              <a:custGeom>
                <a:avLst/>
                <a:gdLst>
                  <a:gd name="T0" fmla="*/ 1 w 905"/>
                  <a:gd name="T1" fmla="*/ 0 h 236"/>
                  <a:gd name="T2" fmla="*/ 0 w 905"/>
                  <a:gd name="T3" fmla="*/ 0 h 236"/>
                  <a:gd name="T4" fmla="*/ 0 w 905"/>
                  <a:gd name="T5" fmla="*/ 0 h 236"/>
                  <a:gd name="T6" fmla="*/ 0 60000 65536"/>
                  <a:gd name="T7" fmla="*/ 0 60000 65536"/>
                  <a:gd name="T8" fmla="*/ 0 60000 65536"/>
                </a:gdLst>
                <a:ahLst/>
                <a:cxnLst>
                  <a:cxn ang="T6">
                    <a:pos x="T0" y="T1"/>
                  </a:cxn>
                  <a:cxn ang="T7">
                    <a:pos x="T2" y="T3"/>
                  </a:cxn>
                  <a:cxn ang="T8">
                    <a:pos x="T4" y="T5"/>
                  </a:cxn>
                </a:cxnLst>
                <a:rect l="0" t="0" r="r" b="b"/>
                <a:pathLst>
                  <a:path w="905" h="236">
                    <a:moveTo>
                      <a:pt x="905" y="0"/>
                    </a:moveTo>
                    <a:lnTo>
                      <a:pt x="39" y="236"/>
                    </a:lnTo>
                    <a:lnTo>
                      <a:pt x="0" y="11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140" name="Line 52"/>
              <p:cNvSpPr>
                <a:spLocks noChangeShapeType="1"/>
              </p:cNvSpPr>
              <p:nvPr/>
            </p:nvSpPr>
            <p:spPr bwMode="auto">
              <a:xfrm>
                <a:off x="3541" y="2420"/>
                <a:ext cx="10"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41" name="Freeform 53"/>
              <p:cNvSpPr>
                <a:spLocks/>
              </p:cNvSpPr>
              <p:nvPr/>
            </p:nvSpPr>
            <p:spPr bwMode="auto">
              <a:xfrm>
                <a:off x="2759" y="2491"/>
                <a:ext cx="243" cy="63"/>
              </a:xfrm>
              <a:custGeom>
                <a:avLst/>
                <a:gdLst>
                  <a:gd name="T0" fmla="*/ 0 w 970"/>
                  <a:gd name="T1" fmla="*/ 0 h 317"/>
                  <a:gd name="T2" fmla="*/ 1 w 970"/>
                  <a:gd name="T3" fmla="*/ 0 h 317"/>
                  <a:gd name="T4" fmla="*/ 1 w 970"/>
                  <a:gd name="T5" fmla="*/ 0 h 317"/>
                  <a:gd name="T6" fmla="*/ 0 60000 65536"/>
                  <a:gd name="T7" fmla="*/ 0 60000 65536"/>
                  <a:gd name="T8" fmla="*/ 0 60000 65536"/>
                </a:gdLst>
                <a:ahLst/>
                <a:cxnLst>
                  <a:cxn ang="T6">
                    <a:pos x="T0" y="T1"/>
                  </a:cxn>
                  <a:cxn ang="T7">
                    <a:pos x="T2" y="T3"/>
                  </a:cxn>
                  <a:cxn ang="T8">
                    <a:pos x="T4" y="T5"/>
                  </a:cxn>
                </a:cxnLst>
                <a:rect l="0" t="0" r="r" b="b"/>
                <a:pathLst>
                  <a:path w="970" h="317">
                    <a:moveTo>
                      <a:pt x="0" y="236"/>
                    </a:moveTo>
                    <a:lnTo>
                      <a:pt x="865" y="0"/>
                    </a:lnTo>
                    <a:lnTo>
                      <a:pt x="970" y="31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142" name="Line 54"/>
              <p:cNvSpPr>
                <a:spLocks noChangeShapeType="1"/>
              </p:cNvSpPr>
              <p:nvPr/>
            </p:nvSpPr>
            <p:spPr bwMode="auto">
              <a:xfrm flipV="1">
                <a:off x="3394" y="2575"/>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43" name="Freeform 55"/>
              <p:cNvSpPr>
                <a:spLocks/>
              </p:cNvSpPr>
              <p:nvPr/>
            </p:nvSpPr>
            <p:spPr bwMode="auto">
              <a:xfrm>
                <a:off x="3338" y="2451"/>
                <a:ext cx="216" cy="103"/>
              </a:xfrm>
              <a:custGeom>
                <a:avLst/>
                <a:gdLst>
                  <a:gd name="T0" fmla="*/ 1 w 866"/>
                  <a:gd name="T1" fmla="*/ 0 h 514"/>
                  <a:gd name="T2" fmla="*/ 0 w 866"/>
                  <a:gd name="T3" fmla="*/ 0 h 514"/>
                  <a:gd name="T4" fmla="*/ 0 w 866"/>
                  <a:gd name="T5" fmla="*/ 0 h 514"/>
                  <a:gd name="T6" fmla="*/ 0 60000 65536"/>
                  <a:gd name="T7" fmla="*/ 0 60000 65536"/>
                  <a:gd name="T8" fmla="*/ 0 60000 65536"/>
                </a:gdLst>
                <a:ahLst/>
                <a:cxnLst>
                  <a:cxn ang="T6">
                    <a:pos x="T0" y="T1"/>
                  </a:cxn>
                  <a:cxn ang="T7">
                    <a:pos x="T2" y="T3"/>
                  </a:cxn>
                  <a:cxn ang="T8">
                    <a:pos x="T4" y="T5"/>
                  </a:cxn>
                </a:cxnLst>
                <a:rect l="0" t="0" r="r" b="b"/>
                <a:pathLst>
                  <a:path w="866" h="514">
                    <a:moveTo>
                      <a:pt x="866" y="0"/>
                    </a:moveTo>
                    <a:lnTo>
                      <a:pt x="0" y="236"/>
                    </a:lnTo>
                    <a:lnTo>
                      <a:pt x="92" y="51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144" name="Line 56"/>
              <p:cNvSpPr>
                <a:spLocks noChangeShapeType="1"/>
              </p:cNvSpPr>
              <p:nvPr/>
            </p:nvSpPr>
            <p:spPr bwMode="auto">
              <a:xfrm>
                <a:off x="3554" y="2451"/>
                <a:ext cx="26" cy="6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45" name="Line 57"/>
              <p:cNvSpPr>
                <a:spLocks noChangeShapeType="1"/>
              </p:cNvSpPr>
              <p:nvPr/>
            </p:nvSpPr>
            <p:spPr bwMode="auto">
              <a:xfrm>
                <a:off x="2759" y="2538"/>
                <a:ext cx="7" cy="1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46" name="Line 58"/>
              <p:cNvSpPr>
                <a:spLocks noChangeShapeType="1"/>
              </p:cNvSpPr>
              <p:nvPr/>
            </p:nvSpPr>
            <p:spPr bwMode="auto">
              <a:xfrm>
                <a:off x="3554" y="2451"/>
                <a:ext cx="43" cy="10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47" name="Line 59"/>
              <p:cNvSpPr>
                <a:spLocks noChangeShapeType="1"/>
              </p:cNvSpPr>
              <p:nvPr/>
            </p:nvSpPr>
            <p:spPr bwMode="auto">
              <a:xfrm>
                <a:off x="2051" y="2554"/>
                <a:ext cx="1787" cy="38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48" name="Line 60"/>
              <p:cNvSpPr>
                <a:spLocks noChangeShapeType="1"/>
              </p:cNvSpPr>
              <p:nvPr/>
            </p:nvSpPr>
            <p:spPr bwMode="auto">
              <a:xfrm>
                <a:off x="2051" y="2554"/>
                <a:ext cx="1787" cy="389"/>
              </a:xfrm>
              <a:prstGeom prst="line">
                <a:avLst/>
              </a:prstGeom>
              <a:noFill/>
              <a:ln w="7938">
                <a:solidFill>
                  <a:srgbClr val="333DCC"/>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49" name="Line 61"/>
              <p:cNvSpPr>
                <a:spLocks noChangeShapeType="1"/>
              </p:cNvSpPr>
              <p:nvPr/>
            </p:nvSpPr>
            <p:spPr bwMode="auto">
              <a:xfrm flipV="1">
                <a:off x="2707" y="2696"/>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50" name="Line 62"/>
              <p:cNvSpPr>
                <a:spLocks noChangeShapeType="1"/>
              </p:cNvSpPr>
              <p:nvPr/>
            </p:nvSpPr>
            <p:spPr bwMode="auto">
              <a:xfrm>
                <a:off x="2674" y="2776"/>
                <a:ext cx="218"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51" name="Line 63"/>
              <p:cNvSpPr>
                <a:spLocks noChangeShapeType="1"/>
              </p:cNvSpPr>
              <p:nvPr/>
            </p:nvSpPr>
            <p:spPr bwMode="auto">
              <a:xfrm>
                <a:off x="2671" y="2784"/>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52" name="Line 64"/>
              <p:cNvSpPr>
                <a:spLocks noChangeShapeType="1"/>
              </p:cNvSpPr>
              <p:nvPr/>
            </p:nvSpPr>
            <p:spPr bwMode="auto">
              <a:xfrm>
                <a:off x="2668" y="2792"/>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53" name="Line 65"/>
              <p:cNvSpPr>
                <a:spLocks noChangeShapeType="1"/>
              </p:cNvSpPr>
              <p:nvPr/>
            </p:nvSpPr>
            <p:spPr bwMode="auto">
              <a:xfrm>
                <a:off x="2658" y="2815"/>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54" name="Line 66"/>
              <p:cNvSpPr>
                <a:spLocks noChangeShapeType="1"/>
              </p:cNvSpPr>
              <p:nvPr/>
            </p:nvSpPr>
            <p:spPr bwMode="auto">
              <a:xfrm>
                <a:off x="3189" y="2974"/>
                <a:ext cx="642" cy="1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55" name="Line 67"/>
              <p:cNvSpPr>
                <a:spLocks noChangeShapeType="1"/>
              </p:cNvSpPr>
              <p:nvPr/>
            </p:nvSpPr>
            <p:spPr bwMode="auto">
              <a:xfrm>
                <a:off x="3184" y="2981"/>
                <a:ext cx="641" cy="1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56" name="Line 68"/>
              <p:cNvSpPr>
                <a:spLocks noChangeShapeType="1"/>
              </p:cNvSpPr>
              <p:nvPr/>
            </p:nvSpPr>
            <p:spPr bwMode="auto">
              <a:xfrm flipV="1">
                <a:off x="2925" y="2830"/>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57" name="Line 69"/>
              <p:cNvSpPr>
                <a:spLocks noChangeShapeType="1"/>
              </p:cNvSpPr>
              <p:nvPr/>
            </p:nvSpPr>
            <p:spPr bwMode="auto">
              <a:xfrm flipH="1" flipV="1">
                <a:off x="2892" y="2823"/>
                <a:ext cx="297" cy="15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58" name="Line 70"/>
              <p:cNvSpPr>
                <a:spLocks noChangeShapeType="1"/>
              </p:cNvSpPr>
              <p:nvPr/>
            </p:nvSpPr>
            <p:spPr bwMode="auto">
              <a:xfrm flipH="1" flipV="1">
                <a:off x="2887" y="2831"/>
                <a:ext cx="297" cy="15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59" name="Line 71"/>
              <p:cNvSpPr>
                <a:spLocks noChangeShapeType="1"/>
              </p:cNvSpPr>
              <p:nvPr/>
            </p:nvSpPr>
            <p:spPr bwMode="auto">
              <a:xfrm flipV="1">
                <a:off x="2643" y="2910"/>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60" name="Line 72"/>
              <p:cNvSpPr>
                <a:spLocks noChangeShapeType="1"/>
              </p:cNvSpPr>
              <p:nvPr/>
            </p:nvSpPr>
            <p:spPr bwMode="auto">
              <a:xfrm flipH="1">
                <a:off x="2658" y="2792"/>
                <a:ext cx="10"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61" name="Line 73"/>
              <p:cNvSpPr>
                <a:spLocks noChangeShapeType="1"/>
              </p:cNvSpPr>
              <p:nvPr/>
            </p:nvSpPr>
            <p:spPr bwMode="auto">
              <a:xfrm flipH="1">
                <a:off x="2874" y="2839"/>
                <a:ext cx="10"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62" name="Line 74"/>
              <p:cNvSpPr>
                <a:spLocks noChangeShapeType="1"/>
              </p:cNvSpPr>
              <p:nvPr/>
            </p:nvSpPr>
            <p:spPr bwMode="auto">
              <a:xfrm>
                <a:off x="3181" y="2989"/>
                <a:ext cx="215"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63" name="Freeform 75"/>
              <p:cNvSpPr>
                <a:spLocks/>
              </p:cNvSpPr>
              <p:nvPr/>
            </p:nvSpPr>
            <p:spPr bwMode="auto">
              <a:xfrm>
                <a:off x="3171" y="2989"/>
                <a:ext cx="215" cy="71"/>
              </a:xfrm>
              <a:custGeom>
                <a:avLst/>
                <a:gdLst>
                  <a:gd name="T0" fmla="*/ 1 w 863"/>
                  <a:gd name="T1" fmla="*/ 0 h 355"/>
                  <a:gd name="T2" fmla="*/ 0 w 863"/>
                  <a:gd name="T3" fmla="*/ 0 h 355"/>
                  <a:gd name="T4" fmla="*/ 0 w 863"/>
                  <a:gd name="T5" fmla="*/ 0 h 355"/>
                  <a:gd name="T6" fmla="*/ 0 60000 65536"/>
                  <a:gd name="T7" fmla="*/ 0 60000 65536"/>
                  <a:gd name="T8" fmla="*/ 0 60000 65536"/>
                </a:gdLst>
                <a:ahLst/>
                <a:cxnLst>
                  <a:cxn ang="T6">
                    <a:pos x="T0" y="T1"/>
                  </a:cxn>
                  <a:cxn ang="T7">
                    <a:pos x="T2" y="T3"/>
                  </a:cxn>
                  <a:cxn ang="T8">
                    <a:pos x="T4" y="T5"/>
                  </a:cxn>
                </a:cxnLst>
                <a:rect l="0" t="0" r="r" b="b"/>
                <a:pathLst>
                  <a:path w="863" h="355">
                    <a:moveTo>
                      <a:pt x="863" y="355"/>
                    </a:moveTo>
                    <a:lnTo>
                      <a:pt x="0" y="120"/>
                    </a:lnTo>
                    <a:lnTo>
                      <a:pt x="3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164" name="Line 76"/>
              <p:cNvSpPr>
                <a:spLocks noChangeShapeType="1"/>
              </p:cNvSpPr>
              <p:nvPr/>
            </p:nvSpPr>
            <p:spPr bwMode="auto">
              <a:xfrm flipH="1">
                <a:off x="3386" y="3037"/>
                <a:ext cx="10"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65" name="Line 77"/>
              <p:cNvSpPr>
                <a:spLocks noChangeShapeType="1"/>
              </p:cNvSpPr>
              <p:nvPr/>
            </p:nvSpPr>
            <p:spPr bwMode="auto">
              <a:xfrm>
                <a:off x="2654" y="2823"/>
                <a:ext cx="217"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66" name="Freeform 78"/>
              <p:cNvSpPr>
                <a:spLocks/>
              </p:cNvSpPr>
              <p:nvPr/>
            </p:nvSpPr>
            <p:spPr bwMode="auto">
              <a:xfrm>
                <a:off x="2628" y="2823"/>
                <a:ext cx="216" cy="111"/>
              </a:xfrm>
              <a:custGeom>
                <a:avLst/>
                <a:gdLst>
                  <a:gd name="T0" fmla="*/ 1 w 866"/>
                  <a:gd name="T1" fmla="*/ 0 h 553"/>
                  <a:gd name="T2" fmla="*/ 0 w 866"/>
                  <a:gd name="T3" fmla="*/ 0 h 553"/>
                  <a:gd name="T4" fmla="*/ 0 w 866"/>
                  <a:gd name="T5" fmla="*/ 0 h 553"/>
                  <a:gd name="T6" fmla="*/ 0 60000 65536"/>
                  <a:gd name="T7" fmla="*/ 0 60000 65536"/>
                  <a:gd name="T8" fmla="*/ 0 60000 65536"/>
                </a:gdLst>
                <a:ahLst/>
                <a:cxnLst>
                  <a:cxn ang="T6">
                    <a:pos x="T0" y="T1"/>
                  </a:cxn>
                  <a:cxn ang="T7">
                    <a:pos x="T2" y="T3"/>
                  </a:cxn>
                  <a:cxn ang="T8">
                    <a:pos x="T4" y="T5"/>
                  </a:cxn>
                </a:cxnLst>
                <a:rect l="0" t="0" r="r" b="b"/>
                <a:pathLst>
                  <a:path w="866" h="553">
                    <a:moveTo>
                      <a:pt x="866" y="553"/>
                    </a:moveTo>
                    <a:lnTo>
                      <a:pt x="0" y="316"/>
                    </a:lnTo>
                    <a:lnTo>
                      <a:pt x="10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167" name="Line 79"/>
              <p:cNvSpPr>
                <a:spLocks noChangeShapeType="1"/>
              </p:cNvSpPr>
              <p:nvPr/>
            </p:nvSpPr>
            <p:spPr bwMode="auto">
              <a:xfrm flipH="1">
                <a:off x="2844" y="2870"/>
                <a:ext cx="27" cy="6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68" name="Line 80"/>
              <p:cNvSpPr>
                <a:spLocks noChangeShapeType="1"/>
              </p:cNvSpPr>
              <p:nvPr/>
            </p:nvSpPr>
            <p:spPr bwMode="auto">
              <a:xfrm flipV="1">
                <a:off x="3156" y="3107"/>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69" name="Line 81"/>
              <p:cNvSpPr>
                <a:spLocks noChangeShapeType="1"/>
              </p:cNvSpPr>
              <p:nvPr/>
            </p:nvSpPr>
            <p:spPr bwMode="auto">
              <a:xfrm>
                <a:off x="3167" y="3021"/>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70" name="Freeform 82"/>
              <p:cNvSpPr>
                <a:spLocks/>
              </p:cNvSpPr>
              <p:nvPr/>
            </p:nvSpPr>
            <p:spPr bwMode="auto">
              <a:xfrm>
                <a:off x="3141" y="3021"/>
                <a:ext cx="216" cy="111"/>
              </a:xfrm>
              <a:custGeom>
                <a:avLst/>
                <a:gdLst>
                  <a:gd name="T0" fmla="*/ 1 w 866"/>
                  <a:gd name="T1" fmla="*/ 0 h 554"/>
                  <a:gd name="T2" fmla="*/ 0 w 866"/>
                  <a:gd name="T3" fmla="*/ 0 h 554"/>
                  <a:gd name="T4" fmla="*/ 0 w 866"/>
                  <a:gd name="T5" fmla="*/ 0 h 554"/>
                  <a:gd name="T6" fmla="*/ 0 60000 65536"/>
                  <a:gd name="T7" fmla="*/ 0 60000 65536"/>
                  <a:gd name="T8" fmla="*/ 0 60000 65536"/>
                </a:gdLst>
                <a:ahLst/>
                <a:cxnLst>
                  <a:cxn ang="T6">
                    <a:pos x="T0" y="T1"/>
                  </a:cxn>
                  <a:cxn ang="T7">
                    <a:pos x="T2" y="T3"/>
                  </a:cxn>
                  <a:cxn ang="T8">
                    <a:pos x="T4" y="T5"/>
                  </a:cxn>
                </a:cxnLst>
                <a:rect l="0" t="0" r="r" b="b"/>
                <a:pathLst>
                  <a:path w="866" h="554">
                    <a:moveTo>
                      <a:pt x="866" y="554"/>
                    </a:moveTo>
                    <a:lnTo>
                      <a:pt x="0" y="317"/>
                    </a:lnTo>
                    <a:lnTo>
                      <a:pt x="107"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171" name="Line 83"/>
              <p:cNvSpPr>
                <a:spLocks noChangeShapeType="1"/>
              </p:cNvSpPr>
              <p:nvPr/>
            </p:nvSpPr>
            <p:spPr bwMode="auto">
              <a:xfrm flipH="1">
                <a:off x="3357" y="3068"/>
                <a:ext cx="26" cy="6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72" name="Line 84"/>
              <p:cNvSpPr>
                <a:spLocks noChangeShapeType="1"/>
              </p:cNvSpPr>
              <p:nvPr/>
            </p:nvSpPr>
            <p:spPr bwMode="auto">
              <a:xfrm>
                <a:off x="2561" y="2566"/>
                <a:ext cx="178" cy="5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73" name="Line 85"/>
              <p:cNvSpPr>
                <a:spLocks noChangeShapeType="1"/>
              </p:cNvSpPr>
              <p:nvPr/>
            </p:nvSpPr>
            <p:spPr bwMode="auto">
              <a:xfrm>
                <a:off x="2573" y="2561"/>
                <a:ext cx="170" cy="4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74" name="Line 86"/>
              <p:cNvSpPr>
                <a:spLocks noChangeShapeType="1"/>
              </p:cNvSpPr>
              <p:nvPr/>
            </p:nvSpPr>
            <p:spPr bwMode="auto">
              <a:xfrm>
                <a:off x="2739" y="2617"/>
                <a:ext cx="219"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75" name="Line 87"/>
              <p:cNvSpPr>
                <a:spLocks noChangeShapeType="1"/>
              </p:cNvSpPr>
              <p:nvPr/>
            </p:nvSpPr>
            <p:spPr bwMode="auto">
              <a:xfrm>
                <a:off x="2743" y="2610"/>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76" name="Line 88"/>
              <p:cNvSpPr>
                <a:spLocks noChangeShapeType="1"/>
              </p:cNvSpPr>
              <p:nvPr/>
            </p:nvSpPr>
            <p:spPr bwMode="auto">
              <a:xfrm>
                <a:off x="2746" y="2602"/>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77" name="Line 89"/>
              <p:cNvSpPr>
                <a:spLocks noChangeShapeType="1"/>
              </p:cNvSpPr>
              <p:nvPr/>
            </p:nvSpPr>
            <p:spPr bwMode="auto">
              <a:xfrm>
                <a:off x="2756" y="2578"/>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78" name="Line 90"/>
              <p:cNvSpPr>
                <a:spLocks noChangeShapeType="1"/>
              </p:cNvSpPr>
              <p:nvPr/>
            </p:nvSpPr>
            <p:spPr bwMode="auto">
              <a:xfrm>
                <a:off x="3320" y="2658"/>
                <a:ext cx="456" cy="9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79" name="Line 91"/>
              <p:cNvSpPr>
                <a:spLocks noChangeShapeType="1"/>
              </p:cNvSpPr>
              <p:nvPr/>
            </p:nvSpPr>
            <p:spPr bwMode="auto">
              <a:xfrm>
                <a:off x="3321" y="2649"/>
                <a:ext cx="459" cy="1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80" name="Line 92"/>
              <p:cNvSpPr>
                <a:spLocks noChangeShapeType="1"/>
              </p:cNvSpPr>
              <p:nvPr/>
            </p:nvSpPr>
            <p:spPr bwMode="auto">
              <a:xfrm flipV="1">
                <a:off x="2991" y="2672"/>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81" name="Line 93"/>
              <p:cNvSpPr>
                <a:spLocks noChangeShapeType="1"/>
              </p:cNvSpPr>
              <p:nvPr/>
            </p:nvSpPr>
            <p:spPr bwMode="auto">
              <a:xfrm flipH="1">
                <a:off x="2958" y="2658"/>
                <a:ext cx="362"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82" name="Line 94"/>
              <p:cNvSpPr>
                <a:spLocks noChangeShapeType="1"/>
              </p:cNvSpPr>
              <p:nvPr/>
            </p:nvSpPr>
            <p:spPr bwMode="auto">
              <a:xfrm flipH="1">
                <a:off x="2959" y="2649"/>
                <a:ext cx="362" cy="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83" name="Line 95"/>
              <p:cNvSpPr>
                <a:spLocks noChangeShapeType="1"/>
              </p:cNvSpPr>
              <p:nvPr/>
            </p:nvSpPr>
            <p:spPr bwMode="auto">
              <a:xfrm flipV="1">
                <a:off x="2746" y="2578"/>
                <a:ext cx="10" cy="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84" name="Line 96"/>
              <p:cNvSpPr>
                <a:spLocks noChangeShapeType="1"/>
              </p:cNvSpPr>
              <p:nvPr/>
            </p:nvSpPr>
            <p:spPr bwMode="auto">
              <a:xfrm flipV="1">
                <a:off x="2962" y="2625"/>
                <a:ext cx="10" cy="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85" name="Line 97"/>
              <p:cNvSpPr>
                <a:spLocks noChangeShapeType="1"/>
              </p:cNvSpPr>
              <p:nvPr/>
            </p:nvSpPr>
            <p:spPr bwMode="auto">
              <a:xfrm>
                <a:off x="3325" y="2641"/>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86" name="Freeform 98"/>
              <p:cNvSpPr>
                <a:spLocks/>
              </p:cNvSpPr>
              <p:nvPr/>
            </p:nvSpPr>
            <p:spPr bwMode="auto">
              <a:xfrm>
                <a:off x="3325" y="2617"/>
                <a:ext cx="226" cy="48"/>
              </a:xfrm>
              <a:custGeom>
                <a:avLst/>
                <a:gdLst>
                  <a:gd name="T0" fmla="*/ 1 w 905"/>
                  <a:gd name="T1" fmla="*/ 0 h 237"/>
                  <a:gd name="T2" fmla="*/ 0 w 905"/>
                  <a:gd name="T3" fmla="*/ 0 h 237"/>
                  <a:gd name="T4" fmla="*/ 0 w 905"/>
                  <a:gd name="T5" fmla="*/ 0 h 237"/>
                  <a:gd name="T6" fmla="*/ 0 60000 65536"/>
                  <a:gd name="T7" fmla="*/ 0 60000 65536"/>
                  <a:gd name="T8" fmla="*/ 0 60000 65536"/>
                </a:gdLst>
                <a:ahLst/>
                <a:cxnLst>
                  <a:cxn ang="T6">
                    <a:pos x="T0" y="T1"/>
                  </a:cxn>
                  <a:cxn ang="T7">
                    <a:pos x="T2" y="T3"/>
                  </a:cxn>
                  <a:cxn ang="T8">
                    <a:pos x="T4" y="T5"/>
                  </a:cxn>
                </a:cxnLst>
                <a:rect l="0" t="0" r="r" b="b"/>
                <a:pathLst>
                  <a:path w="905" h="237">
                    <a:moveTo>
                      <a:pt x="905" y="237"/>
                    </a:moveTo>
                    <a:lnTo>
                      <a:pt x="39" y="0"/>
                    </a:lnTo>
                    <a:lnTo>
                      <a:pt x="0" y="12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187" name="Line 99"/>
              <p:cNvSpPr>
                <a:spLocks noChangeShapeType="1"/>
              </p:cNvSpPr>
              <p:nvPr/>
            </p:nvSpPr>
            <p:spPr bwMode="auto">
              <a:xfrm flipV="1">
                <a:off x="3541" y="2665"/>
                <a:ext cx="10"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88" name="Freeform 100"/>
              <p:cNvSpPr>
                <a:spLocks/>
              </p:cNvSpPr>
              <p:nvPr/>
            </p:nvSpPr>
            <p:spPr bwMode="auto">
              <a:xfrm>
                <a:off x="2759" y="2554"/>
                <a:ext cx="243" cy="63"/>
              </a:xfrm>
              <a:custGeom>
                <a:avLst/>
                <a:gdLst>
                  <a:gd name="T0" fmla="*/ 0 w 970"/>
                  <a:gd name="T1" fmla="*/ 0 h 315"/>
                  <a:gd name="T2" fmla="*/ 1 w 970"/>
                  <a:gd name="T3" fmla="*/ 0 h 315"/>
                  <a:gd name="T4" fmla="*/ 1 w 970"/>
                  <a:gd name="T5" fmla="*/ 0 h 315"/>
                  <a:gd name="T6" fmla="*/ 0 60000 65536"/>
                  <a:gd name="T7" fmla="*/ 0 60000 65536"/>
                  <a:gd name="T8" fmla="*/ 0 60000 65536"/>
                </a:gdLst>
                <a:ahLst/>
                <a:cxnLst>
                  <a:cxn ang="T6">
                    <a:pos x="T0" y="T1"/>
                  </a:cxn>
                  <a:cxn ang="T7">
                    <a:pos x="T2" y="T3"/>
                  </a:cxn>
                  <a:cxn ang="T8">
                    <a:pos x="T4" y="T5"/>
                  </a:cxn>
                </a:cxnLst>
                <a:rect l="0" t="0" r="r" b="b"/>
                <a:pathLst>
                  <a:path w="970" h="315">
                    <a:moveTo>
                      <a:pt x="0" y="79"/>
                    </a:moveTo>
                    <a:lnTo>
                      <a:pt x="865" y="315"/>
                    </a:lnTo>
                    <a:lnTo>
                      <a:pt x="97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189" name="Line 101"/>
              <p:cNvSpPr>
                <a:spLocks noChangeShapeType="1"/>
              </p:cNvSpPr>
              <p:nvPr/>
            </p:nvSpPr>
            <p:spPr bwMode="auto">
              <a:xfrm flipV="1">
                <a:off x="3394" y="2533"/>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90" name="Freeform 102"/>
              <p:cNvSpPr>
                <a:spLocks/>
              </p:cNvSpPr>
              <p:nvPr/>
            </p:nvSpPr>
            <p:spPr bwMode="auto">
              <a:xfrm>
                <a:off x="3338" y="2554"/>
                <a:ext cx="216" cy="103"/>
              </a:xfrm>
              <a:custGeom>
                <a:avLst/>
                <a:gdLst>
                  <a:gd name="T0" fmla="*/ 1 w 866"/>
                  <a:gd name="T1" fmla="*/ 0 h 512"/>
                  <a:gd name="T2" fmla="*/ 0 w 866"/>
                  <a:gd name="T3" fmla="*/ 0 h 512"/>
                  <a:gd name="T4" fmla="*/ 0 w 866"/>
                  <a:gd name="T5" fmla="*/ 0 h 512"/>
                  <a:gd name="T6" fmla="*/ 0 60000 65536"/>
                  <a:gd name="T7" fmla="*/ 0 60000 65536"/>
                  <a:gd name="T8" fmla="*/ 0 60000 65536"/>
                </a:gdLst>
                <a:ahLst/>
                <a:cxnLst>
                  <a:cxn ang="T6">
                    <a:pos x="T0" y="T1"/>
                  </a:cxn>
                  <a:cxn ang="T7">
                    <a:pos x="T2" y="T3"/>
                  </a:cxn>
                  <a:cxn ang="T8">
                    <a:pos x="T4" y="T5"/>
                  </a:cxn>
                </a:cxnLst>
                <a:rect l="0" t="0" r="r" b="b"/>
                <a:pathLst>
                  <a:path w="866" h="512">
                    <a:moveTo>
                      <a:pt x="866" y="512"/>
                    </a:moveTo>
                    <a:lnTo>
                      <a:pt x="0" y="278"/>
                    </a:lnTo>
                    <a:lnTo>
                      <a:pt x="9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191" name="Line 103"/>
              <p:cNvSpPr>
                <a:spLocks noChangeShapeType="1"/>
              </p:cNvSpPr>
              <p:nvPr/>
            </p:nvSpPr>
            <p:spPr bwMode="auto">
              <a:xfrm flipV="1">
                <a:off x="3554" y="2593"/>
                <a:ext cx="26" cy="6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92" name="Line 104"/>
              <p:cNvSpPr>
                <a:spLocks noChangeShapeType="1"/>
              </p:cNvSpPr>
              <p:nvPr/>
            </p:nvSpPr>
            <p:spPr bwMode="auto">
              <a:xfrm flipV="1">
                <a:off x="2759" y="2554"/>
                <a:ext cx="7" cy="1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93" name="Line 105"/>
              <p:cNvSpPr>
                <a:spLocks noChangeShapeType="1"/>
              </p:cNvSpPr>
              <p:nvPr/>
            </p:nvSpPr>
            <p:spPr bwMode="auto">
              <a:xfrm flipV="1">
                <a:off x="3554" y="2554"/>
                <a:ext cx="43" cy="10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94" name="Line 106"/>
              <p:cNvSpPr>
                <a:spLocks noChangeShapeType="1"/>
              </p:cNvSpPr>
              <p:nvPr/>
            </p:nvSpPr>
            <p:spPr bwMode="auto">
              <a:xfrm flipV="1">
                <a:off x="2746" y="2483"/>
                <a:ext cx="226"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95" name="Line 107"/>
              <p:cNvSpPr>
                <a:spLocks noChangeShapeType="1"/>
              </p:cNvSpPr>
              <p:nvPr/>
            </p:nvSpPr>
            <p:spPr bwMode="auto">
              <a:xfrm flipV="1">
                <a:off x="2756" y="2459"/>
                <a:ext cx="206" cy="7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96" name="Line 108"/>
              <p:cNvSpPr>
                <a:spLocks noChangeShapeType="1"/>
              </p:cNvSpPr>
              <p:nvPr/>
            </p:nvSpPr>
            <p:spPr bwMode="auto">
              <a:xfrm>
                <a:off x="2756" y="2578"/>
                <a:ext cx="206" cy="7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97" name="Line 109"/>
              <p:cNvSpPr>
                <a:spLocks noChangeShapeType="1"/>
              </p:cNvSpPr>
              <p:nvPr/>
            </p:nvSpPr>
            <p:spPr bwMode="auto">
              <a:xfrm flipH="1" flipV="1">
                <a:off x="2746" y="2602"/>
                <a:ext cx="226"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98" name="Line 110"/>
              <p:cNvSpPr>
                <a:spLocks noChangeShapeType="1"/>
              </p:cNvSpPr>
              <p:nvPr/>
            </p:nvSpPr>
            <p:spPr bwMode="auto">
              <a:xfrm flipV="1">
                <a:off x="3325" y="2443"/>
                <a:ext cx="226" cy="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199" name="Line 111"/>
              <p:cNvSpPr>
                <a:spLocks noChangeShapeType="1"/>
              </p:cNvSpPr>
              <p:nvPr/>
            </p:nvSpPr>
            <p:spPr bwMode="auto">
              <a:xfrm flipV="1">
                <a:off x="3335" y="2420"/>
                <a:ext cx="206" cy="7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00" name="Line 112"/>
              <p:cNvSpPr>
                <a:spLocks noChangeShapeType="1"/>
              </p:cNvSpPr>
              <p:nvPr/>
            </p:nvSpPr>
            <p:spPr bwMode="auto">
              <a:xfrm>
                <a:off x="3335" y="2617"/>
                <a:ext cx="206" cy="7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01" name="Line 113"/>
              <p:cNvSpPr>
                <a:spLocks noChangeShapeType="1"/>
              </p:cNvSpPr>
              <p:nvPr/>
            </p:nvSpPr>
            <p:spPr bwMode="auto">
              <a:xfrm>
                <a:off x="3325" y="2641"/>
                <a:ext cx="226" cy="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02" name="Line 114"/>
              <p:cNvSpPr>
                <a:spLocks noChangeShapeType="1"/>
              </p:cNvSpPr>
              <p:nvPr/>
            </p:nvSpPr>
            <p:spPr bwMode="auto">
              <a:xfrm>
                <a:off x="3181" y="2989"/>
                <a:ext cx="205" cy="7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03" name="Line 115"/>
              <p:cNvSpPr>
                <a:spLocks noChangeShapeType="1"/>
              </p:cNvSpPr>
              <p:nvPr/>
            </p:nvSpPr>
            <p:spPr bwMode="auto">
              <a:xfrm flipH="1" flipV="1">
                <a:off x="3171" y="3013"/>
                <a:ext cx="225" cy="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04" name="Line 116"/>
              <p:cNvSpPr>
                <a:spLocks noChangeShapeType="1"/>
              </p:cNvSpPr>
              <p:nvPr/>
            </p:nvSpPr>
            <p:spPr bwMode="auto">
              <a:xfrm>
                <a:off x="2668" y="2792"/>
                <a:ext cx="206" cy="7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05" name="Line 117"/>
              <p:cNvSpPr>
                <a:spLocks noChangeShapeType="1"/>
              </p:cNvSpPr>
              <p:nvPr/>
            </p:nvSpPr>
            <p:spPr bwMode="auto">
              <a:xfrm flipH="1" flipV="1">
                <a:off x="2658" y="2815"/>
                <a:ext cx="226" cy="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06" name="Line 118"/>
              <p:cNvSpPr>
                <a:spLocks noChangeShapeType="1"/>
              </p:cNvSpPr>
              <p:nvPr/>
            </p:nvSpPr>
            <p:spPr bwMode="auto">
              <a:xfrm flipV="1">
                <a:off x="3171" y="2072"/>
                <a:ext cx="225"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07" name="Line 119"/>
              <p:cNvSpPr>
                <a:spLocks noChangeShapeType="1"/>
              </p:cNvSpPr>
              <p:nvPr/>
            </p:nvSpPr>
            <p:spPr bwMode="auto">
              <a:xfrm flipV="1">
                <a:off x="3181" y="2048"/>
                <a:ext cx="205" cy="7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08" name="Line 120"/>
              <p:cNvSpPr>
                <a:spLocks noChangeShapeType="1"/>
              </p:cNvSpPr>
              <p:nvPr/>
            </p:nvSpPr>
            <p:spPr bwMode="auto">
              <a:xfrm flipV="1">
                <a:off x="2658" y="2269"/>
                <a:ext cx="226" cy="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09" name="Line 121"/>
              <p:cNvSpPr>
                <a:spLocks noChangeShapeType="1"/>
              </p:cNvSpPr>
              <p:nvPr/>
            </p:nvSpPr>
            <p:spPr bwMode="auto">
              <a:xfrm flipH="1">
                <a:off x="2668" y="2246"/>
                <a:ext cx="206" cy="7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10" name="Line 122"/>
              <p:cNvSpPr>
                <a:spLocks noChangeShapeType="1"/>
              </p:cNvSpPr>
              <p:nvPr/>
            </p:nvSpPr>
            <p:spPr bwMode="auto">
              <a:xfrm>
                <a:off x="2051" y="2364"/>
                <a:ext cx="41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11" name="Line 123"/>
              <p:cNvSpPr>
                <a:spLocks noChangeShapeType="1"/>
              </p:cNvSpPr>
              <p:nvPr/>
            </p:nvSpPr>
            <p:spPr bwMode="auto">
              <a:xfrm>
                <a:off x="2051" y="2356"/>
                <a:ext cx="41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12" name="Line 124"/>
              <p:cNvSpPr>
                <a:spLocks noChangeShapeType="1"/>
              </p:cNvSpPr>
              <p:nvPr/>
            </p:nvSpPr>
            <p:spPr bwMode="auto">
              <a:xfrm>
                <a:off x="2464" y="2744"/>
                <a:ext cx="210" cy="3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13" name="Line 125"/>
              <p:cNvSpPr>
                <a:spLocks noChangeShapeType="1"/>
              </p:cNvSpPr>
              <p:nvPr/>
            </p:nvSpPr>
            <p:spPr bwMode="auto">
              <a:xfrm>
                <a:off x="2462" y="2753"/>
                <a:ext cx="209" cy="3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14" name="Line 126"/>
              <p:cNvSpPr>
                <a:spLocks noChangeShapeType="1"/>
              </p:cNvSpPr>
              <p:nvPr/>
            </p:nvSpPr>
            <p:spPr bwMode="auto">
              <a:xfrm>
                <a:off x="2051" y="2744"/>
                <a:ext cx="41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15" name="Line 127"/>
              <p:cNvSpPr>
                <a:spLocks noChangeShapeType="1"/>
              </p:cNvSpPr>
              <p:nvPr/>
            </p:nvSpPr>
            <p:spPr bwMode="auto">
              <a:xfrm>
                <a:off x="2051" y="2753"/>
                <a:ext cx="41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16" name="Line 128"/>
              <p:cNvSpPr>
                <a:spLocks noChangeShapeType="1"/>
              </p:cNvSpPr>
              <p:nvPr/>
            </p:nvSpPr>
            <p:spPr bwMode="auto">
              <a:xfrm flipV="1">
                <a:off x="2561" y="2542"/>
                <a:ext cx="1" cy="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17" name="Line 129"/>
              <p:cNvSpPr>
                <a:spLocks noChangeShapeType="1"/>
              </p:cNvSpPr>
              <p:nvPr/>
            </p:nvSpPr>
            <p:spPr bwMode="auto">
              <a:xfrm flipV="1">
                <a:off x="2573" y="2548"/>
                <a:ext cx="1" cy="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18" name="Freeform 130"/>
              <p:cNvSpPr>
                <a:spLocks/>
              </p:cNvSpPr>
              <p:nvPr/>
            </p:nvSpPr>
            <p:spPr bwMode="auto">
              <a:xfrm>
                <a:off x="2051" y="2097"/>
                <a:ext cx="1373" cy="457"/>
              </a:xfrm>
              <a:custGeom>
                <a:avLst/>
                <a:gdLst>
                  <a:gd name="T0" fmla="*/ 0 w 5490"/>
                  <a:gd name="T1" fmla="*/ 1 h 2286"/>
                  <a:gd name="T2" fmla="*/ 3 w 5490"/>
                  <a:gd name="T3" fmla="*/ 0 h 2286"/>
                  <a:gd name="T4" fmla="*/ 3 w 5490"/>
                  <a:gd name="T5" fmla="*/ 0 h 2286"/>
                  <a:gd name="T6" fmla="*/ 3 w 5490"/>
                  <a:gd name="T7" fmla="*/ 0 h 2286"/>
                  <a:gd name="T8" fmla="*/ 3 w 5490"/>
                  <a:gd name="T9" fmla="*/ 0 h 2286"/>
                  <a:gd name="T10" fmla="*/ 3 w 5490"/>
                  <a:gd name="T11" fmla="*/ 0 h 2286"/>
                  <a:gd name="T12" fmla="*/ 3 w 5490"/>
                  <a:gd name="T13" fmla="*/ 0 h 2286"/>
                  <a:gd name="T14" fmla="*/ 3 w 5490"/>
                  <a:gd name="T15" fmla="*/ 0 h 2286"/>
                  <a:gd name="T16" fmla="*/ 3 w 5490"/>
                  <a:gd name="T17" fmla="*/ 0 h 2286"/>
                  <a:gd name="T18" fmla="*/ 3 w 5490"/>
                  <a:gd name="T19" fmla="*/ 0 h 2286"/>
                  <a:gd name="T20" fmla="*/ 3 w 5490"/>
                  <a:gd name="T21" fmla="*/ 0 h 2286"/>
                  <a:gd name="T22" fmla="*/ 3 w 5490"/>
                  <a:gd name="T23" fmla="*/ 0 h 2286"/>
                  <a:gd name="T24" fmla="*/ 3 w 5490"/>
                  <a:gd name="T25" fmla="*/ 0 h 2286"/>
                  <a:gd name="T26" fmla="*/ 3 w 5490"/>
                  <a:gd name="T27" fmla="*/ 0 h 2286"/>
                  <a:gd name="T28" fmla="*/ 3 w 5490"/>
                  <a:gd name="T29" fmla="*/ 0 h 2286"/>
                  <a:gd name="T30" fmla="*/ 4 w 5490"/>
                  <a:gd name="T31" fmla="*/ 0 h 2286"/>
                  <a:gd name="T32" fmla="*/ 5 w 5490"/>
                  <a:gd name="T33" fmla="*/ 0 h 2286"/>
                  <a:gd name="T34" fmla="*/ 5 w 5490"/>
                  <a:gd name="T35" fmla="*/ 0 h 2286"/>
                  <a:gd name="T36" fmla="*/ 5 w 5490"/>
                  <a:gd name="T37" fmla="*/ 0 h 2286"/>
                  <a:gd name="T38" fmla="*/ 5 w 5490"/>
                  <a:gd name="T39" fmla="*/ 0 h 2286"/>
                  <a:gd name="T40" fmla="*/ 5 w 5490"/>
                  <a:gd name="T41" fmla="*/ 0 h 2286"/>
                  <a:gd name="T42" fmla="*/ 5 w 5490"/>
                  <a:gd name="T43" fmla="*/ 0 h 2286"/>
                  <a:gd name="T44" fmla="*/ 5 w 5490"/>
                  <a:gd name="T45" fmla="*/ 0 h 2286"/>
                  <a:gd name="T46" fmla="*/ 5 w 5490"/>
                  <a:gd name="T47" fmla="*/ 0 h 2286"/>
                  <a:gd name="T48" fmla="*/ 5 w 5490"/>
                  <a:gd name="T49" fmla="*/ 0 h 2286"/>
                  <a:gd name="T50" fmla="*/ 5 w 5490"/>
                  <a:gd name="T51" fmla="*/ 0 h 2286"/>
                  <a:gd name="T52" fmla="*/ 5 w 5490"/>
                  <a:gd name="T53" fmla="*/ 0 h 2286"/>
                  <a:gd name="T54" fmla="*/ 5 w 5490"/>
                  <a:gd name="T55" fmla="*/ 0 h 2286"/>
                  <a:gd name="T56" fmla="*/ 5 w 5490"/>
                  <a:gd name="T57" fmla="*/ 0 h 2286"/>
                  <a:gd name="T58" fmla="*/ 5 w 5490"/>
                  <a:gd name="T59" fmla="*/ 0 h 2286"/>
                  <a:gd name="T60" fmla="*/ 5 w 5490"/>
                  <a:gd name="T61" fmla="*/ 0 h 2286"/>
                  <a:gd name="T62" fmla="*/ 5 w 5490"/>
                  <a:gd name="T63" fmla="*/ 0 h 2286"/>
                  <a:gd name="T64" fmla="*/ 5 w 5490"/>
                  <a:gd name="T65" fmla="*/ 0 h 2286"/>
                  <a:gd name="T66" fmla="*/ 5 w 5490"/>
                  <a:gd name="T67" fmla="*/ 0 h 2286"/>
                  <a:gd name="T68" fmla="*/ 6 w 5490"/>
                  <a:gd name="T69" fmla="*/ 0 h 22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490" h="2286">
                    <a:moveTo>
                      <a:pt x="0" y="2286"/>
                    </a:moveTo>
                    <a:lnTo>
                      <a:pt x="2598" y="1361"/>
                    </a:lnTo>
                    <a:lnTo>
                      <a:pt x="2804" y="1290"/>
                    </a:lnTo>
                    <a:lnTo>
                      <a:pt x="2843" y="1276"/>
                    </a:lnTo>
                    <a:lnTo>
                      <a:pt x="2882" y="1261"/>
                    </a:lnTo>
                    <a:lnTo>
                      <a:pt x="2920" y="1246"/>
                    </a:lnTo>
                    <a:lnTo>
                      <a:pt x="2957" y="1231"/>
                    </a:lnTo>
                    <a:lnTo>
                      <a:pt x="2996" y="1214"/>
                    </a:lnTo>
                    <a:lnTo>
                      <a:pt x="3031" y="1198"/>
                    </a:lnTo>
                    <a:lnTo>
                      <a:pt x="3068" y="1181"/>
                    </a:lnTo>
                    <a:lnTo>
                      <a:pt x="3104" y="1162"/>
                    </a:lnTo>
                    <a:lnTo>
                      <a:pt x="3176" y="1125"/>
                    </a:lnTo>
                    <a:lnTo>
                      <a:pt x="3247" y="1087"/>
                    </a:lnTo>
                    <a:lnTo>
                      <a:pt x="3318" y="1047"/>
                    </a:lnTo>
                    <a:lnTo>
                      <a:pt x="3388" y="1005"/>
                    </a:lnTo>
                    <a:lnTo>
                      <a:pt x="4364" y="384"/>
                    </a:lnTo>
                    <a:lnTo>
                      <a:pt x="4492" y="306"/>
                    </a:lnTo>
                    <a:lnTo>
                      <a:pt x="4531" y="283"/>
                    </a:lnTo>
                    <a:lnTo>
                      <a:pt x="4573" y="261"/>
                    </a:lnTo>
                    <a:lnTo>
                      <a:pt x="4614" y="239"/>
                    </a:lnTo>
                    <a:lnTo>
                      <a:pt x="4656" y="219"/>
                    </a:lnTo>
                    <a:lnTo>
                      <a:pt x="4698" y="199"/>
                    </a:lnTo>
                    <a:lnTo>
                      <a:pt x="4740" y="181"/>
                    </a:lnTo>
                    <a:lnTo>
                      <a:pt x="4784" y="163"/>
                    </a:lnTo>
                    <a:lnTo>
                      <a:pt x="4827" y="146"/>
                    </a:lnTo>
                    <a:lnTo>
                      <a:pt x="4870" y="130"/>
                    </a:lnTo>
                    <a:lnTo>
                      <a:pt x="4915" y="115"/>
                    </a:lnTo>
                    <a:lnTo>
                      <a:pt x="4960" y="101"/>
                    </a:lnTo>
                    <a:lnTo>
                      <a:pt x="5004" y="87"/>
                    </a:lnTo>
                    <a:lnTo>
                      <a:pt x="5050" y="75"/>
                    </a:lnTo>
                    <a:lnTo>
                      <a:pt x="5096" y="64"/>
                    </a:lnTo>
                    <a:lnTo>
                      <a:pt x="5142" y="52"/>
                    </a:lnTo>
                    <a:lnTo>
                      <a:pt x="5189" y="43"/>
                    </a:lnTo>
                    <a:lnTo>
                      <a:pt x="5340" y="17"/>
                    </a:lnTo>
                    <a:lnTo>
                      <a:pt x="5490" y="0"/>
                    </a:lnTo>
                  </a:path>
                </a:pathLst>
              </a:custGeom>
              <a:noFill/>
              <a:ln w="79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19" name="Freeform 131"/>
              <p:cNvSpPr>
                <a:spLocks/>
              </p:cNvSpPr>
              <p:nvPr/>
            </p:nvSpPr>
            <p:spPr bwMode="auto">
              <a:xfrm>
                <a:off x="2051" y="2430"/>
                <a:ext cx="1200" cy="124"/>
              </a:xfrm>
              <a:custGeom>
                <a:avLst/>
                <a:gdLst>
                  <a:gd name="T0" fmla="*/ 0 w 4799"/>
                  <a:gd name="T1" fmla="*/ 0 h 623"/>
                  <a:gd name="T2" fmla="*/ 3 w 4799"/>
                  <a:gd name="T3" fmla="*/ 0 h 623"/>
                  <a:gd name="T4" fmla="*/ 3 w 4799"/>
                  <a:gd name="T5" fmla="*/ 0 h 623"/>
                  <a:gd name="T6" fmla="*/ 3 w 4799"/>
                  <a:gd name="T7" fmla="*/ 0 h 623"/>
                  <a:gd name="T8" fmla="*/ 3 w 4799"/>
                  <a:gd name="T9" fmla="*/ 0 h 623"/>
                  <a:gd name="T10" fmla="*/ 3 w 4799"/>
                  <a:gd name="T11" fmla="*/ 0 h 623"/>
                  <a:gd name="T12" fmla="*/ 3 w 4799"/>
                  <a:gd name="T13" fmla="*/ 0 h 623"/>
                  <a:gd name="T14" fmla="*/ 3 w 4799"/>
                  <a:gd name="T15" fmla="*/ 0 h 623"/>
                  <a:gd name="T16" fmla="*/ 3 w 4799"/>
                  <a:gd name="T17" fmla="*/ 0 h 623"/>
                  <a:gd name="T18" fmla="*/ 3 w 4799"/>
                  <a:gd name="T19" fmla="*/ 0 h 623"/>
                  <a:gd name="T20" fmla="*/ 3 w 4799"/>
                  <a:gd name="T21" fmla="*/ 0 h 623"/>
                  <a:gd name="T22" fmla="*/ 3 w 4799"/>
                  <a:gd name="T23" fmla="*/ 0 h 623"/>
                  <a:gd name="T24" fmla="*/ 3 w 4799"/>
                  <a:gd name="T25" fmla="*/ 0 h 623"/>
                  <a:gd name="T26" fmla="*/ 3 w 4799"/>
                  <a:gd name="T27" fmla="*/ 0 h 623"/>
                  <a:gd name="T28" fmla="*/ 4 w 4799"/>
                  <a:gd name="T29" fmla="*/ 0 h 623"/>
                  <a:gd name="T30" fmla="*/ 4 w 4799"/>
                  <a:gd name="T31" fmla="*/ 0 h 623"/>
                  <a:gd name="T32" fmla="*/ 4 w 4799"/>
                  <a:gd name="T33" fmla="*/ 0 h 623"/>
                  <a:gd name="T34" fmla="*/ 4 w 4799"/>
                  <a:gd name="T35" fmla="*/ 0 h 623"/>
                  <a:gd name="T36" fmla="*/ 5 w 4799"/>
                  <a:gd name="T37" fmla="*/ 0 h 6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799" h="623">
                    <a:moveTo>
                      <a:pt x="0" y="623"/>
                    </a:moveTo>
                    <a:lnTo>
                      <a:pt x="2729" y="97"/>
                    </a:lnTo>
                    <a:lnTo>
                      <a:pt x="2785" y="84"/>
                    </a:lnTo>
                    <a:lnTo>
                      <a:pt x="2840" y="73"/>
                    </a:lnTo>
                    <a:lnTo>
                      <a:pt x="2895" y="61"/>
                    </a:lnTo>
                    <a:lnTo>
                      <a:pt x="2950" y="52"/>
                    </a:lnTo>
                    <a:lnTo>
                      <a:pt x="3003" y="43"/>
                    </a:lnTo>
                    <a:lnTo>
                      <a:pt x="3057" y="35"/>
                    </a:lnTo>
                    <a:lnTo>
                      <a:pt x="3110" y="27"/>
                    </a:lnTo>
                    <a:lnTo>
                      <a:pt x="3165" y="21"/>
                    </a:lnTo>
                    <a:lnTo>
                      <a:pt x="3219" y="15"/>
                    </a:lnTo>
                    <a:lnTo>
                      <a:pt x="3272" y="11"/>
                    </a:lnTo>
                    <a:lnTo>
                      <a:pt x="3327" y="7"/>
                    </a:lnTo>
                    <a:lnTo>
                      <a:pt x="3382" y="4"/>
                    </a:lnTo>
                    <a:lnTo>
                      <a:pt x="3437" y="1"/>
                    </a:lnTo>
                    <a:lnTo>
                      <a:pt x="3493" y="0"/>
                    </a:lnTo>
                    <a:lnTo>
                      <a:pt x="3550" y="0"/>
                    </a:lnTo>
                    <a:lnTo>
                      <a:pt x="3608" y="0"/>
                    </a:lnTo>
                    <a:lnTo>
                      <a:pt x="4799" y="31"/>
                    </a:lnTo>
                  </a:path>
                </a:pathLst>
              </a:custGeom>
              <a:noFill/>
              <a:ln w="79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20" name="Freeform 132"/>
              <p:cNvSpPr>
                <a:spLocks/>
              </p:cNvSpPr>
              <p:nvPr/>
            </p:nvSpPr>
            <p:spPr bwMode="auto">
              <a:xfrm>
                <a:off x="2051" y="2554"/>
                <a:ext cx="1091" cy="380"/>
              </a:xfrm>
              <a:custGeom>
                <a:avLst/>
                <a:gdLst>
                  <a:gd name="T0" fmla="*/ 0 w 4364"/>
                  <a:gd name="T1" fmla="*/ 0 h 1901"/>
                  <a:gd name="T2" fmla="*/ 3 w 4364"/>
                  <a:gd name="T3" fmla="*/ 0 h 1901"/>
                  <a:gd name="T4" fmla="*/ 3 w 4364"/>
                  <a:gd name="T5" fmla="*/ 0 h 1901"/>
                  <a:gd name="T6" fmla="*/ 3 w 4364"/>
                  <a:gd name="T7" fmla="*/ 0 h 1901"/>
                  <a:gd name="T8" fmla="*/ 3 w 4364"/>
                  <a:gd name="T9" fmla="*/ 0 h 1901"/>
                  <a:gd name="T10" fmla="*/ 3 w 4364"/>
                  <a:gd name="T11" fmla="*/ 0 h 1901"/>
                  <a:gd name="T12" fmla="*/ 3 w 4364"/>
                  <a:gd name="T13" fmla="*/ 0 h 1901"/>
                  <a:gd name="T14" fmla="*/ 3 w 4364"/>
                  <a:gd name="T15" fmla="*/ 0 h 1901"/>
                  <a:gd name="T16" fmla="*/ 3 w 4364"/>
                  <a:gd name="T17" fmla="*/ 0 h 1901"/>
                  <a:gd name="T18" fmla="*/ 3 w 4364"/>
                  <a:gd name="T19" fmla="*/ 0 h 1901"/>
                  <a:gd name="T20" fmla="*/ 3 w 4364"/>
                  <a:gd name="T21" fmla="*/ 0 h 1901"/>
                  <a:gd name="T22" fmla="*/ 3 w 4364"/>
                  <a:gd name="T23" fmla="*/ 0 h 1901"/>
                  <a:gd name="T24" fmla="*/ 3 w 4364"/>
                  <a:gd name="T25" fmla="*/ 0 h 1901"/>
                  <a:gd name="T26" fmla="*/ 3 w 4364"/>
                  <a:gd name="T27" fmla="*/ 0 h 1901"/>
                  <a:gd name="T28" fmla="*/ 3 w 4364"/>
                  <a:gd name="T29" fmla="*/ 0 h 1901"/>
                  <a:gd name="T30" fmla="*/ 3 w 4364"/>
                  <a:gd name="T31" fmla="*/ 0 h 1901"/>
                  <a:gd name="T32" fmla="*/ 3 w 4364"/>
                  <a:gd name="T33" fmla="*/ 0 h 1901"/>
                  <a:gd name="T34" fmla="*/ 3 w 4364"/>
                  <a:gd name="T35" fmla="*/ 0 h 1901"/>
                  <a:gd name="T36" fmla="*/ 4 w 4364"/>
                  <a:gd name="T37" fmla="*/ 1 h 19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64" h="1901">
                    <a:moveTo>
                      <a:pt x="0" y="0"/>
                    </a:moveTo>
                    <a:lnTo>
                      <a:pt x="2598" y="923"/>
                    </a:lnTo>
                    <a:lnTo>
                      <a:pt x="2653" y="941"/>
                    </a:lnTo>
                    <a:lnTo>
                      <a:pt x="2706" y="958"/>
                    </a:lnTo>
                    <a:lnTo>
                      <a:pt x="2759" y="977"/>
                    </a:lnTo>
                    <a:lnTo>
                      <a:pt x="2810" y="995"/>
                    </a:lnTo>
                    <a:lnTo>
                      <a:pt x="2861" y="1015"/>
                    </a:lnTo>
                    <a:lnTo>
                      <a:pt x="2910" y="1034"/>
                    </a:lnTo>
                    <a:lnTo>
                      <a:pt x="2959" y="1055"/>
                    </a:lnTo>
                    <a:lnTo>
                      <a:pt x="3007" y="1076"/>
                    </a:lnTo>
                    <a:lnTo>
                      <a:pt x="3054" y="1098"/>
                    </a:lnTo>
                    <a:lnTo>
                      <a:pt x="3102" y="1121"/>
                    </a:lnTo>
                    <a:lnTo>
                      <a:pt x="3149" y="1144"/>
                    </a:lnTo>
                    <a:lnTo>
                      <a:pt x="3197" y="1169"/>
                    </a:lnTo>
                    <a:lnTo>
                      <a:pt x="3244" y="1195"/>
                    </a:lnTo>
                    <a:lnTo>
                      <a:pt x="3292" y="1221"/>
                    </a:lnTo>
                    <a:lnTo>
                      <a:pt x="3340" y="1250"/>
                    </a:lnTo>
                    <a:lnTo>
                      <a:pt x="3388" y="1279"/>
                    </a:lnTo>
                    <a:lnTo>
                      <a:pt x="4364" y="1901"/>
                    </a:lnTo>
                  </a:path>
                </a:pathLst>
              </a:custGeom>
              <a:noFill/>
              <a:ln w="7938">
                <a:solidFill>
                  <a:srgbClr val="333D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21" name="Freeform 133"/>
              <p:cNvSpPr>
                <a:spLocks/>
              </p:cNvSpPr>
              <p:nvPr/>
            </p:nvSpPr>
            <p:spPr bwMode="auto">
              <a:xfrm>
                <a:off x="2051" y="2554"/>
                <a:ext cx="1200" cy="125"/>
              </a:xfrm>
              <a:custGeom>
                <a:avLst/>
                <a:gdLst>
                  <a:gd name="T0" fmla="*/ 0 w 4799"/>
                  <a:gd name="T1" fmla="*/ 0 h 622"/>
                  <a:gd name="T2" fmla="*/ 3 w 4799"/>
                  <a:gd name="T3" fmla="*/ 0 h 622"/>
                  <a:gd name="T4" fmla="*/ 3 w 4799"/>
                  <a:gd name="T5" fmla="*/ 0 h 622"/>
                  <a:gd name="T6" fmla="*/ 3 w 4799"/>
                  <a:gd name="T7" fmla="*/ 0 h 622"/>
                  <a:gd name="T8" fmla="*/ 3 w 4799"/>
                  <a:gd name="T9" fmla="*/ 0 h 622"/>
                  <a:gd name="T10" fmla="*/ 3 w 4799"/>
                  <a:gd name="T11" fmla="*/ 0 h 622"/>
                  <a:gd name="T12" fmla="*/ 3 w 4799"/>
                  <a:gd name="T13" fmla="*/ 0 h 622"/>
                  <a:gd name="T14" fmla="*/ 3 w 4799"/>
                  <a:gd name="T15" fmla="*/ 0 h 622"/>
                  <a:gd name="T16" fmla="*/ 3 w 4799"/>
                  <a:gd name="T17" fmla="*/ 0 h 622"/>
                  <a:gd name="T18" fmla="*/ 3 w 4799"/>
                  <a:gd name="T19" fmla="*/ 0 h 622"/>
                  <a:gd name="T20" fmla="*/ 3 w 4799"/>
                  <a:gd name="T21" fmla="*/ 0 h 622"/>
                  <a:gd name="T22" fmla="*/ 3 w 4799"/>
                  <a:gd name="T23" fmla="*/ 0 h 622"/>
                  <a:gd name="T24" fmla="*/ 3 w 4799"/>
                  <a:gd name="T25" fmla="*/ 0 h 622"/>
                  <a:gd name="T26" fmla="*/ 3 w 4799"/>
                  <a:gd name="T27" fmla="*/ 0 h 622"/>
                  <a:gd name="T28" fmla="*/ 4 w 4799"/>
                  <a:gd name="T29" fmla="*/ 0 h 622"/>
                  <a:gd name="T30" fmla="*/ 4 w 4799"/>
                  <a:gd name="T31" fmla="*/ 0 h 622"/>
                  <a:gd name="T32" fmla="*/ 4 w 4799"/>
                  <a:gd name="T33" fmla="*/ 0 h 622"/>
                  <a:gd name="T34" fmla="*/ 4 w 4799"/>
                  <a:gd name="T35" fmla="*/ 0 h 622"/>
                  <a:gd name="T36" fmla="*/ 5 w 4799"/>
                  <a:gd name="T37" fmla="*/ 0 h 6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799" h="622">
                    <a:moveTo>
                      <a:pt x="0" y="0"/>
                    </a:moveTo>
                    <a:lnTo>
                      <a:pt x="2729" y="524"/>
                    </a:lnTo>
                    <a:lnTo>
                      <a:pt x="2785" y="537"/>
                    </a:lnTo>
                    <a:lnTo>
                      <a:pt x="2840" y="548"/>
                    </a:lnTo>
                    <a:lnTo>
                      <a:pt x="2895" y="560"/>
                    </a:lnTo>
                    <a:lnTo>
                      <a:pt x="2950" y="570"/>
                    </a:lnTo>
                    <a:lnTo>
                      <a:pt x="3003" y="579"/>
                    </a:lnTo>
                    <a:lnTo>
                      <a:pt x="3057" y="587"/>
                    </a:lnTo>
                    <a:lnTo>
                      <a:pt x="3110" y="594"/>
                    </a:lnTo>
                    <a:lnTo>
                      <a:pt x="3165" y="601"/>
                    </a:lnTo>
                    <a:lnTo>
                      <a:pt x="3219" y="606"/>
                    </a:lnTo>
                    <a:lnTo>
                      <a:pt x="3272" y="610"/>
                    </a:lnTo>
                    <a:lnTo>
                      <a:pt x="3327" y="615"/>
                    </a:lnTo>
                    <a:lnTo>
                      <a:pt x="3382" y="617"/>
                    </a:lnTo>
                    <a:lnTo>
                      <a:pt x="3437" y="620"/>
                    </a:lnTo>
                    <a:lnTo>
                      <a:pt x="3493" y="621"/>
                    </a:lnTo>
                    <a:lnTo>
                      <a:pt x="3550" y="622"/>
                    </a:lnTo>
                    <a:lnTo>
                      <a:pt x="3608" y="621"/>
                    </a:lnTo>
                    <a:lnTo>
                      <a:pt x="4799" y="590"/>
                    </a:lnTo>
                  </a:path>
                </a:pathLst>
              </a:custGeom>
              <a:noFill/>
              <a:ln w="7938">
                <a:solidFill>
                  <a:srgbClr val="333D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22" name="Rectangle 134"/>
              <p:cNvSpPr>
                <a:spLocks noChangeArrowheads="1"/>
              </p:cNvSpPr>
              <p:nvPr/>
            </p:nvSpPr>
            <p:spPr bwMode="auto">
              <a:xfrm>
                <a:off x="2464" y="2311"/>
                <a:ext cx="114" cy="12"/>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23" name="Rectangle 135"/>
              <p:cNvSpPr>
                <a:spLocks noChangeArrowheads="1"/>
              </p:cNvSpPr>
              <p:nvPr/>
            </p:nvSpPr>
            <p:spPr bwMode="auto">
              <a:xfrm>
                <a:off x="2464" y="2249"/>
                <a:ext cx="114" cy="5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24" name="Rectangle 136"/>
              <p:cNvSpPr>
                <a:spLocks noChangeArrowheads="1"/>
              </p:cNvSpPr>
              <p:nvPr/>
            </p:nvSpPr>
            <p:spPr bwMode="auto">
              <a:xfrm>
                <a:off x="2578" y="2162"/>
                <a:ext cx="472" cy="12"/>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25" name="Rectangle 137"/>
              <p:cNvSpPr>
                <a:spLocks noChangeArrowheads="1"/>
              </p:cNvSpPr>
              <p:nvPr/>
            </p:nvSpPr>
            <p:spPr bwMode="auto">
              <a:xfrm>
                <a:off x="2578" y="2100"/>
                <a:ext cx="472" cy="5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26" name="Freeform 138"/>
              <p:cNvSpPr>
                <a:spLocks/>
              </p:cNvSpPr>
              <p:nvPr/>
            </p:nvSpPr>
            <p:spPr bwMode="auto">
              <a:xfrm>
                <a:off x="2464" y="2311"/>
                <a:ext cx="114" cy="12"/>
              </a:xfrm>
              <a:custGeom>
                <a:avLst/>
                <a:gdLst>
                  <a:gd name="T0" fmla="*/ 0 w 458"/>
                  <a:gd name="T1" fmla="*/ 0 h 62"/>
                  <a:gd name="T2" fmla="*/ 0 w 458"/>
                  <a:gd name="T3" fmla="*/ 0 h 62"/>
                  <a:gd name="T4" fmla="*/ 0 w 458"/>
                  <a:gd name="T5" fmla="*/ 0 h 62"/>
                  <a:gd name="T6" fmla="*/ 0 w 458"/>
                  <a:gd name="T7" fmla="*/ 0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8" h="62">
                    <a:moveTo>
                      <a:pt x="0" y="0"/>
                    </a:moveTo>
                    <a:lnTo>
                      <a:pt x="458" y="62"/>
                    </a:lnTo>
                    <a:lnTo>
                      <a:pt x="458" y="0"/>
                    </a:lnTo>
                    <a:lnTo>
                      <a:pt x="0" y="6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27" name="Line 139"/>
              <p:cNvSpPr>
                <a:spLocks noChangeShapeType="1"/>
              </p:cNvSpPr>
              <p:nvPr/>
            </p:nvSpPr>
            <p:spPr bwMode="auto">
              <a:xfrm>
                <a:off x="2578" y="2162"/>
                <a:ext cx="472" cy="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28" name="Line 140"/>
              <p:cNvSpPr>
                <a:spLocks noChangeShapeType="1"/>
              </p:cNvSpPr>
              <p:nvPr/>
            </p:nvSpPr>
            <p:spPr bwMode="auto">
              <a:xfrm flipH="1">
                <a:off x="2578" y="2162"/>
                <a:ext cx="472" cy="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29" name="Rectangle 141"/>
              <p:cNvSpPr>
                <a:spLocks noChangeArrowheads="1"/>
              </p:cNvSpPr>
              <p:nvPr/>
            </p:nvSpPr>
            <p:spPr bwMode="auto">
              <a:xfrm>
                <a:off x="3050" y="1964"/>
                <a:ext cx="472" cy="13"/>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30" name="Rectangle 142"/>
              <p:cNvSpPr>
                <a:spLocks noChangeArrowheads="1"/>
              </p:cNvSpPr>
              <p:nvPr/>
            </p:nvSpPr>
            <p:spPr bwMode="auto">
              <a:xfrm>
                <a:off x="3050" y="1902"/>
                <a:ext cx="472" cy="5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31" name="Line 143"/>
              <p:cNvSpPr>
                <a:spLocks noChangeShapeType="1"/>
              </p:cNvSpPr>
              <p:nvPr/>
            </p:nvSpPr>
            <p:spPr bwMode="auto">
              <a:xfrm>
                <a:off x="3050" y="1964"/>
                <a:ext cx="472" cy="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32" name="Line 144"/>
              <p:cNvSpPr>
                <a:spLocks noChangeShapeType="1"/>
              </p:cNvSpPr>
              <p:nvPr/>
            </p:nvSpPr>
            <p:spPr bwMode="auto">
              <a:xfrm flipH="1">
                <a:off x="3050" y="1964"/>
                <a:ext cx="472" cy="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33" name="Line 145"/>
              <p:cNvSpPr>
                <a:spLocks noChangeShapeType="1"/>
              </p:cNvSpPr>
              <p:nvPr/>
            </p:nvSpPr>
            <p:spPr bwMode="auto">
              <a:xfrm flipV="1">
                <a:off x="2643" y="2910"/>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34" name="Rectangle 146"/>
              <p:cNvSpPr>
                <a:spLocks noChangeArrowheads="1"/>
              </p:cNvSpPr>
              <p:nvPr/>
            </p:nvSpPr>
            <p:spPr bwMode="auto">
              <a:xfrm>
                <a:off x="2464" y="2785"/>
                <a:ext cx="114" cy="12"/>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35" name="Rectangle 147"/>
              <p:cNvSpPr>
                <a:spLocks noChangeArrowheads="1"/>
              </p:cNvSpPr>
              <p:nvPr/>
            </p:nvSpPr>
            <p:spPr bwMode="auto">
              <a:xfrm>
                <a:off x="2464" y="2805"/>
                <a:ext cx="114" cy="5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36" name="Rectangle 148"/>
              <p:cNvSpPr>
                <a:spLocks noChangeArrowheads="1"/>
              </p:cNvSpPr>
              <p:nvPr/>
            </p:nvSpPr>
            <p:spPr bwMode="auto">
              <a:xfrm>
                <a:off x="2578" y="2934"/>
                <a:ext cx="472" cy="12"/>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37" name="Rectangle 149"/>
              <p:cNvSpPr>
                <a:spLocks noChangeArrowheads="1"/>
              </p:cNvSpPr>
              <p:nvPr/>
            </p:nvSpPr>
            <p:spPr bwMode="auto">
              <a:xfrm>
                <a:off x="2578" y="2954"/>
                <a:ext cx="472" cy="5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38" name="Freeform 150"/>
              <p:cNvSpPr>
                <a:spLocks/>
              </p:cNvSpPr>
              <p:nvPr/>
            </p:nvSpPr>
            <p:spPr bwMode="auto">
              <a:xfrm>
                <a:off x="2464" y="2785"/>
                <a:ext cx="114" cy="12"/>
              </a:xfrm>
              <a:custGeom>
                <a:avLst/>
                <a:gdLst>
                  <a:gd name="T0" fmla="*/ 0 w 458"/>
                  <a:gd name="T1" fmla="*/ 0 h 62"/>
                  <a:gd name="T2" fmla="*/ 0 w 458"/>
                  <a:gd name="T3" fmla="*/ 0 h 62"/>
                  <a:gd name="T4" fmla="*/ 0 w 458"/>
                  <a:gd name="T5" fmla="*/ 0 h 62"/>
                  <a:gd name="T6" fmla="*/ 0 w 458"/>
                  <a:gd name="T7" fmla="*/ 0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8" h="62">
                    <a:moveTo>
                      <a:pt x="0" y="62"/>
                    </a:moveTo>
                    <a:lnTo>
                      <a:pt x="458" y="0"/>
                    </a:lnTo>
                    <a:lnTo>
                      <a:pt x="458" y="62"/>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39" name="Line 151"/>
              <p:cNvSpPr>
                <a:spLocks noChangeShapeType="1"/>
              </p:cNvSpPr>
              <p:nvPr/>
            </p:nvSpPr>
            <p:spPr bwMode="auto">
              <a:xfrm flipV="1">
                <a:off x="2578" y="2934"/>
                <a:ext cx="472" cy="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40" name="Line 152"/>
              <p:cNvSpPr>
                <a:spLocks noChangeShapeType="1"/>
              </p:cNvSpPr>
              <p:nvPr/>
            </p:nvSpPr>
            <p:spPr bwMode="auto">
              <a:xfrm flipH="1" flipV="1">
                <a:off x="2578" y="2934"/>
                <a:ext cx="472" cy="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41" name="Rectangle 153"/>
              <p:cNvSpPr>
                <a:spLocks noChangeArrowheads="1"/>
              </p:cNvSpPr>
              <p:nvPr/>
            </p:nvSpPr>
            <p:spPr bwMode="auto">
              <a:xfrm>
                <a:off x="3050" y="3132"/>
                <a:ext cx="472" cy="12"/>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42" name="Rectangle 154"/>
              <p:cNvSpPr>
                <a:spLocks noChangeArrowheads="1"/>
              </p:cNvSpPr>
              <p:nvPr/>
            </p:nvSpPr>
            <p:spPr bwMode="auto">
              <a:xfrm>
                <a:off x="3050" y="3152"/>
                <a:ext cx="472" cy="5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43" name="Line 155"/>
              <p:cNvSpPr>
                <a:spLocks noChangeShapeType="1"/>
              </p:cNvSpPr>
              <p:nvPr/>
            </p:nvSpPr>
            <p:spPr bwMode="auto">
              <a:xfrm flipV="1">
                <a:off x="3050" y="3132"/>
                <a:ext cx="472" cy="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44" name="Line 156"/>
              <p:cNvSpPr>
                <a:spLocks noChangeShapeType="1"/>
              </p:cNvSpPr>
              <p:nvPr/>
            </p:nvSpPr>
            <p:spPr bwMode="auto">
              <a:xfrm flipH="1" flipV="1">
                <a:off x="3050" y="3132"/>
                <a:ext cx="472" cy="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45" name="Line 157"/>
              <p:cNvSpPr>
                <a:spLocks noChangeShapeType="1"/>
              </p:cNvSpPr>
              <p:nvPr/>
            </p:nvSpPr>
            <p:spPr bwMode="auto">
              <a:xfrm flipV="1">
                <a:off x="3404" y="2004"/>
                <a:ext cx="343" cy="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46" name="Freeform 158"/>
              <p:cNvSpPr>
                <a:spLocks/>
              </p:cNvSpPr>
              <p:nvPr/>
            </p:nvSpPr>
            <p:spPr bwMode="auto">
              <a:xfrm>
                <a:off x="3717" y="1627"/>
                <a:ext cx="155" cy="1861"/>
              </a:xfrm>
              <a:custGeom>
                <a:avLst/>
                <a:gdLst>
                  <a:gd name="T0" fmla="*/ 0 w 619"/>
                  <a:gd name="T1" fmla="*/ 0 h 9306"/>
                  <a:gd name="T2" fmla="*/ 0 w 619"/>
                  <a:gd name="T3" fmla="*/ 0 h 9306"/>
                  <a:gd name="T4" fmla="*/ 0 w 619"/>
                  <a:gd name="T5" fmla="*/ 0 h 9306"/>
                  <a:gd name="T6" fmla="*/ 0 w 619"/>
                  <a:gd name="T7" fmla="*/ 1 h 9306"/>
                  <a:gd name="T8" fmla="*/ 0 w 619"/>
                  <a:gd name="T9" fmla="*/ 1 h 9306"/>
                  <a:gd name="T10" fmla="*/ 0 w 619"/>
                  <a:gd name="T11" fmla="*/ 1 h 9306"/>
                  <a:gd name="T12" fmla="*/ 0 w 619"/>
                  <a:gd name="T13" fmla="*/ 1 h 9306"/>
                  <a:gd name="T14" fmla="*/ 0 w 619"/>
                  <a:gd name="T15" fmla="*/ 1 h 9306"/>
                  <a:gd name="T16" fmla="*/ 0 w 619"/>
                  <a:gd name="T17" fmla="*/ 1 h 9306"/>
                  <a:gd name="T18" fmla="*/ 0 w 619"/>
                  <a:gd name="T19" fmla="*/ 1 h 9306"/>
                  <a:gd name="T20" fmla="*/ 1 w 619"/>
                  <a:gd name="T21" fmla="*/ 1 h 9306"/>
                  <a:gd name="T22" fmla="*/ 1 w 619"/>
                  <a:gd name="T23" fmla="*/ 1 h 9306"/>
                  <a:gd name="T24" fmla="*/ 1 w 619"/>
                  <a:gd name="T25" fmla="*/ 1 h 9306"/>
                  <a:gd name="T26" fmla="*/ 1 w 619"/>
                  <a:gd name="T27" fmla="*/ 1 h 9306"/>
                  <a:gd name="T28" fmla="*/ 1 w 619"/>
                  <a:gd name="T29" fmla="*/ 1 h 9306"/>
                  <a:gd name="T30" fmla="*/ 0 w 619"/>
                  <a:gd name="T31" fmla="*/ 1 h 9306"/>
                  <a:gd name="T32" fmla="*/ 0 w 619"/>
                  <a:gd name="T33" fmla="*/ 1 h 9306"/>
                  <a:gd name="T34" fmla="*/ 0 w 619"/>
                  <a:gd name="T35" fmla="*/ 1 h 9306"/>
                  <a:gd name="T36" fmla="*/ 0 w 619"/>
                  <a:gd name="T37" fmla="*/ 1 h 9306"/>
                  <a:gd name="T38" fmla="*/ 1 w 619"/>
                  <a:gd name="T39" fmla="*/ 1 h 9306"/>
                  <a:gd name="T40" fmla="*/ 1 w 619"/>
                  <a:gd name="T41" fmla="*/ 1 h 9306"/>
                  <a:gd name="T42" fmla="*/ 1 w 619"/>
                  <a:gd name="T43" fmla="*/ 2 h 9306"/>
                  <a:gd name="T44" fmla="*/ 1 w 619"/>
                  <a:gd name="T45" fmla="*/ 2 h 9306"/>
                  <a:gd name="T46" fmla="*/ 1 w 619"/>
                  <a:gd name="T47" fmla="*/ 2 h 9306"/>
                  <a:gd name="T48" fmla="*/ 1 w 619"/>
                  <a:gd name="T49" fmla="*/ 2 h 9306"/>
                  <a:gd name="T50" fmla="*/ 0 w 619"/>
                  <a:gd name="T51" fmla="*/ 2 h 9306"/>
                  <a:gd name="T52" fmla="*/ 0 w 619"/>
                  <a:gd name="T53" fmla="*/ 2 h 9306"/>
                  <a:gd name="T54" fmla="*/ 0 w 619"/>
                  <a:gd name="T55" fmla="*/ 2 h 9306"/>
                  <a:gd name="T56" fmla="*/ 0 w 619"/>
                  <a:gd name="T57" fmla="*/ 2 h 9306"/>
                  <a:gd name="T58" fmla="*/ 0 w 619"/>
                  <a:gd name="T59" fmla="*/ 2 h 9306"/>
                  <a:gd name="T60" fmla="*/ 0 w 619"/>
                  <a:gd name="T61" fmla="*/ 2 h 9306"/>
                  <a:gd name="T62" fmla="*/ 0 w 619"/>
                  <a:gd name="T63" fmla="*/ 2 h 9306"/>
                  <a:gd name="T64" fmla="*/ 1 w 619"/>
                  <a:gd name="T65" fmla="*/ 2 h 9306"/>
                  <a:gd name="T66" fmla="*/ 1 w 619"/>
                  <a:gd name="T67" fmla="*/ 2 h 9306"/>
                  <a:gd name="T68" fmla="*/ 1 w 619"/>
                  <a:gd name="T69" fmla="*/ 2 h 9306"/>
                  <a:gd name="T70" fmla="*/ 1 w 619"/>
                  <a:gd name="T71" fmla="*/ 2 h 9306"/>
                  <a:gd name="T72" fmla="*/ 1 w 619"/>
                  <a:gd name="T73" fmla="*/ 2 h 9306"/>
                  <a:gd name="T74" fmla="*/ 1 w 619"/>
                  <a:gd name="T75" fmla="*/ 2 h 9306"/>
                  <a:gd name="T76" fmla="*/ 1 w 619"/>
                  <a:gd name="T77" fmla="*/ 2 h 9306"/>
                  <a:gd name="T78" fmla="*/ 0 w 619"/>
                  <a:gd name="T79" fmla="*/ 2 h 9306"/>
                  <a:gd name="T80" fmla="*/ 0 w 619"/>
                  <a:gd name="T81" fmla="*/ 3 h 9306"/>
                  <a:gd name="T82" fmla="*/ 0 w 619"/>
                  <a:gd name="T83" fmla="*/ 3 h 9306"/>
                  <a:gd name="T84" fmla="*/ 0 w 619"/>
                  <a:gd name="T85" fmla="*/ 3 h 9306"/>
                  <a:gd name="T86" fmla="*/ 0 w 619"/>
                  <a:gd name="T87" fmla="*/ 3 h 9306"/>
                  <a:gd name="T88" fmla="*/ 0 w 619"/>
                  <a:gd name="T89" fmla="*/ 3 h 9306"/>
                  <a:gd name="T90" fmla="*/ 0 w 619"/>
                  <a:gd name="T91" fmla="*/ 3 h 9306"/>
                  <a:gd name="T92" fmla="*/ 0 w 619"/>
                  <a:gd name="T93" fmla="*/ 3 h 9306"/>
                  <a:gd name="T94" fmla="*/ 0 w 619"/>
                  <a:gd name="T95" fmla="*/ 3 h 9306"/>
                  <a:gd name="T96" fmla="*/ 0 w 619"/>
                  <a:gd name="T97" fmla="*/ 3 h 9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19" h="9306">
                    <a:moveTo>
                      <a:pt x="0" y="0"/>
                    </a:moveTo>
                    <a:lnTo>
                      <a:pt x="127" y="277"/>
                    </a:lnTo>
                    <a:lnTo>
                      <a:pt x="191" y="417"/>
                    </a:lnTo>
                    <a:lnTo>
                      <a:pt x="246" y="558"/>
                    </a:lnTo>
                    <a:lnTo>
                      <a:pt x="294" y="700"/>
                    </a:lnTo>
                    <a:lnTo>
                      <a:pt x="313" y="773"/>
                    </a:lnTo>
                    <a:lnTo>
                      <a:pt x="327" y="844"/>
                    </a:lnTo>
                    <a:lnTo>
                      <a:pt x="338" y="916"/>
                    </a:lnTo>
                    <a:lnTo>
                      <a:pt x="343" y="990"/>
                    </a:lnTo>
                    <a:lnTo>
                      <a:pt x="343" y="1061"/>
                    </a:lnTo>
                    <a:lnTo>
                      <a:pt x="338" y="1135"/>
                    </a:lnTo>
                    <a:lnTo>
                      <a:pt x="327" y="1208"/>
                    </a:lnTo>
                    <a:lnTo>
                      <a:pt x="311" y="1283"/>
                    </a:lnTo>
                    <a:lnTo>
                      <a:pt x="270" y="1431"/>
                    </a:lnTo>
                    <a:lnTo>
                      <a:pt x="168" y="1727"/>
                    </a:lnTo>
                    <a:lnTo>
                      <a:pt x="123" y="1873"/>
                    </a:lnTo>
                    <a:lnTo>
                      <a:pt x="111" y="1922"/>
                    </a:lnTo>
                    <a:lnTo>
                      <a:pt x="99" y="1969"/>
                    </a:lnTo>
                    <a:lnTo>
                      <a:pt x="90" y="2015"/>
                    </a:lnTo>
                    <a:lnTo>
                      <a:pt x="84" y="2060"/>
                    </a:lnTo>
                    <a:lnTo>
                      <a:pt x="80" y="2105"/>
                    </a:lnTo>
                    <a:lnTo>
                      <a:pt x="77" y="2148"/>
                    </a:lnTo>
                    <a:lnTo>
                      <a:pt x="77" y="2170"/>
                    </a:lnTo>
                    <a:lnTo>
                      <a:pt x="77" y="2191"/>
                    </a:lnTo>
                    <a:lnTo>
                      <a:pt x="79" y="2213"/>
                    </a:lnTo>
                    <a:lnTo>
                      <a:pt x="81" y="2233"/>
                    </a:lnTo>
                    <a:lnTo>
                      <a:pt x="84" y="2254"/>
                    </a:lnTo>
                    <a:lnTo>
                      <a:pt x="88" y="2276"/>
                    </a:lnTo>
                    <a:lnTo>
                      <a:pt x="91" y="2297"/>
                    </a:lnTo>
                    <a:lnTo>
                      <a:pt x="95" y="2318"/>
                    </a:lnTo>
                    <a:lnTo>
                      <a:pt x="102" y="2339"/>
                    </a:lnTo>
                    <a:lnTo>
                      <a:pt x="108" y="2359"/>
                    </a:lnTo>
                    <a:lnTo>
                      <a:pt x="114" y="2380"/>
                    </a:lnTo>
                    <a:lnTo>
                      <a:pt x="122" y="2402"/>
                    </a:lnTo>
                    <a:lnTo>
                      <a:pt x="131" y="2423"/>
                    </a:lnTo>
                    <a:lnTo>
                      <a:pt x="140" y="2444"/>
                    </a:lnTo>
                    <a:lnTo>
                      <a:pt x="150" y="2466"/>
                    </a:lnTo>
                    <a:lnTo>
                      <a:pt x="162" y="2487"/>
                    </a:lnTo>
                    <a:lnTo>
                      <a:pt x="173" y="2508"/>
                    </a:lnTo>
                    <a:lnTo>
                      <a:pt x="186" y="2530"/>
                    </a:lnTo>
                    <a:lnTo>
                      <a:pt x="200" y="2552"/>
                    </a:lnTo>
                    <a:lnTo>
                      <a:pt x="214" y="2575"/>
                    </a:lnTo>
                    <a:lnTo>
                      <a:pt x="392" y="2840"/>
                    </a:lnTo>
                    <a:lnTo>
                      <a:pt x="432" y="2905"/>
                    </a:lnTo>
                    <a:lnTo>
                      <a:pt x="465" y="2972"/>
                    </a:lnTo>
                    <a:lnTo>
                      <a:pt x="491" y="3038"/>
                    </a:lnTo>
                    <a:lnTo>
                      <a:pt x="498" y="3064"/>
                    </a:lnTo>
                    <a:lnTo>
                      <a:pt x="505" y="3088"/>
                    </a:lnTo>
                    <a:lnTo>
                      <a:pt x="508" y="3113"/>
                    </a:lnTo>
                    <a:lnTo>
                      <a:pt x="511" y="3138"/>
                    </a:lnTo>
                    <a:lnTo>
                      <a:pt x="511" y="3162"/>
                    </a:lnTo>
                    <a:lnTo>
                      <a:pt x="511" y="3186"/>
                    </a:lnTo>
                    <a:lnTo>
                      <a:pt x="508" y="3212"/>
                    </a:lnTo>
                    <a:lnTo>
                      <a:pt x="506" y="3236"/>
                    </a:lnTo>
                    <a:lnTo>
                      <a:pt x="501" y="3260"/>
                    </a:lnTo>
                    <a:lnTo>
                      <a:pt x="496" y="3284"/>
                    </a:lnTo>
                    <a:lnTo>
                      <a:pt x="489" y="3307"/>
                    </a:lnTo>
                    <a:lnTo>
                      <a:pt x="482" y="3332"/>
                    </a:lnTo>
                    <a:lnTo>
                      <a:pt x="465" y="3380"/>
                    </a:lnTo>
                    <a:lnTo>
                      <a:pt x="445" y="3427"/>
                    </a:lnTo>
                    <a:lnTo>
                      <a:pt x="401" y="3523"/>
                    </a:lnTo>
                    <a:lnTo>
                      <a:pt x="358" y="3618"/>
                    </a:lnTo>
                    <a:lnTo>
                      <a:pt x="338" y="3666"/>
                    </a:lnTo>
                    <a:lnTo>
                      <a:pt x="318" y="3714"/>
                    </a:lnTo>
                    <a:lnTo>
                      <a:pt x="311" y="3738"/>
                    </a:lnTo>
                    <a:lnTo>
                      <a:pt x="303" y="3762"/>
                    </a:lnTo>
                    <a:lnTo>
                      <a:pt x="297" y="3787"/>
                    </a:lnTo>
                    <a:lnTo>
                      <a:pt x="290" y="3811"/>
                    </a:lnTo>
                    <a:lnTo>
                      <a:pt x="279" y="3882"/>
                    </a:lnTo>
                    <a:lnTo>
                      <a:pt x="278" y="3954"/>
                    </a:lnTo>
                    <a:lnTo>
                      <a:pt x="280" y="3982"/>
                    </a:lnTo>
                    <a:lnTo>
                      <a:pt x="284" y="4009"/>
                    </a:lnTo>
                    <a:lnTo>
                      <a:pt x="288" y="4036"/>
                    </a:lnTo>
                    <a:lnTo>
                      <a:pt x="294" y="4064"/>
                    </a:lnTo>
                    <a:lnTo>
                      <a:pt x="301" y="4091"/>
                    </a:lnTo>
                    <a:lnTo>
                      <a:pt x="308" y="4118"/>
                    </a:lnTo>
                    <a:lnTo>
                      <a:pt x="317" y="4145"/>
                    </a:lnTo>
                    <a:lnTo>
                      <a:pt x="326" y="4172"/>
                    </a:lnTo>
                    <a:lnTo>
                      <a:pt x="348" y="4225"/>
                    </a:lnTo>
                    <a:lnTo>
                      <a:pt x="371" y="4280"/>
                    </a:lnTo>
                    <a:lnTo>
                      <a:pt x="395" y="4333"/>
                    </a:lnTo>
                    <a:lnTo>
                      <a:pt x="420" y="4387"/>
                    </a:lnTo>
                    <a:lnTo>
                      <a:pt x="447" y="4440"/>
                    </a:lnTo>
                    <a:lnTo>
                      <a:pt x="473" y="4493"/>
                    </a:lnTo>
                    <a:lnTo>
                      <a:pt x="498" y="4546"/>
                    </a:lnTo>
                    <a:lnTo>
                      <a:pt x="521" y="4601"/>
                    </a:lnTo>
                    <a:lnTo>
                      <a:pt x="543" y="4654"/>
                    </a:lnTo>
                    <a:lnTo>
                      <a:pt x="562" y="4707"/>
                    </a:lnTo>
                    <a:lnTo>
                      <a:pt x="571" y="4735"/>
                    </a:lnTo>
                    <a:lnTo>
                      <a:pt x="579" y="4761"/>
                    </a:lnTo>
                    <a:lnTo>
                      <a:pt x="585" y="4788"/>
                    </a:lnTo>
                    <a:lnTo>
                      <a:pt x="591" y="4814"/>
                    </a:lnTo>
                    <a:lnTo>
                      <a:pt x="600" y="4884"/>
                    </a:lnTo>
                    <a:lnTo>
                      <a:pt x="599" y="4953"/>
                    </a:lnTo>
                    <a:lnTo>
                      <a:pt x="586" y="5021"/>
                    </a:lnTo>
                    <a:lnTo>
                      <a:pt x="563" y="5088"/>
                    </a:lnTo>
                    <a:lnTo>
                      <a:pt x="534" y="5156"/>
                    </a:lnTo>
                    <a:lnTo>
                      <a:pt x="496" y="5222"/>
                    </a:lnTo>
                    <a:lnTo>
                      <a:pt x="468" y="5267"/>
                    </a:lnTo>
                    <a:lnTo>
                      <a:pt x="440" y="5312"/>
                    </a:lnTo>
                    <a:lnTo>
                      <a:pt x="410" y="5356"/>
                    </a:lnTo>
                    <a:lnTo>
                      <a:pt x="381" y="5400"/>
                    </a:lnTo>
                    <a:lnTo>
                      <a:pt x="352" y="5442"/>
                    </a:lnTo>
                    <a:lnTo>
                      <a:pt x="322" y="5486"/>
                    </a:lnTo>
                    <a:lnTo>
                      <a:pt x="295" y="5530"/>
                    </a:lnTo>
                    <a:lnTo>
                      <a:pt x="270" y="5575"/>
                    </a:lnTo>
                    <a:lnTo>
                      <a:pt x="258" y="5597"/>
                    </a:lnTo>
                    <a:lnTo>
                      <a:pt x="247" y="5619"/>
                    </a:lnTo>
                    <a:lnTo>
                      <a:pt x="237" y="5642"/>
                    </a:lnTo>
                    <a:lnTo>
                      <a:pt x="228" y="5665"/>
                    </a:lnTo>
                    <a:lnTo>
                      <a:pt x="219" y="5688"/>
                    </a:lnTo>
                    <a:lnTo>
                      <a:pt x="211" y="5712"/>
                    </a:lnTo>
                    <a:lnTo>
                      <a:pt x="204" y="5736"/>
                    </a:lnTo>
                    <a:lnTo>
                      <a:pt x="199" y="5760"/>
                    </a:lnTo>
                    <a:lnTo>
                      <a:pt x="193" y="5784"/>
                    </a:lnTo>
                    <a:lnTo>
                      <a:pt x="191" y="5809"/>
                    </a:lnTo>
                    <a:lnTo>
                      <a:pt x="188" y="5834"/>
                    </a:lnTo>
                    <a:lnTo>
                      <a:pt x="187" y="5859"/>
                    </a:lnTo>
                    <a:lnTo>
                      <a:pt x="188" y="5885"/>
                    </a:lnTo>
                    <a:lnTo>
                      <a:pt x="190" y="5911"/>
                    </a:lnTo>
                    <a:lnTo>
                      <a:pt x="193" y="5938"/>
                    </a:lnTo>
                    <a:lnTo>
                      <a:pt x="199" y="5966"/>
                    </a:lnTo>
                    <a:lnTo>
                      <a:pt x="216" y="6036"/>
                    </a:lnTo>
                    <a:lnTo>
                      <a:pt x="239" y="6106"/>
                    </a:lnTo>
                    <a:lnTo>
                      <a:pt x="251" y="6134"/>
                    </a:lnTo>
                    <a:lnTo>
                      <a:pt x="262" y="6162"/>
                    </a:lnTo>
                    <a:lnTo>
                      <a:pt x="274" y="6188"/>
                    </a:lnTo>
                    <a:lnTo>
                      <a:pt x="287" y="6216"/>
                    </a:lnTo>
                    <a:lnTo>
                      <a:pt x="315" y="6273"/>
                    </a:lnTo>
                    <a:lnTo>
                      <a:pt x="345" y="6329"/>
                    </a:lnTo>
                    <a:lnTo>
                      <a:pt x="376" y="6386"/>
                    </a:lnTo>
                    <a:lnTo>
                      <a:pt x="408" y="6442"/>
                    </a:lnTo>
                    <a:lnTo>
                      <a:pt x="440" y="6500"/>
                    </a:lnTo>
                    <a:lnTo>
                      <a:pt x="471" y="6559"/>
                    </a:lnTo>
                    <a:lnTo>
                      <a:pt x="501" y="6617"/>
                    </a:lnTo>
                    <a:lnTo>
                      <a:pt x="529" y="6676"/>
                    </a:lnTo>
                    <a:lnTo>
                      <a:pt x="542" y="6705"/>
                    </a:lnTo>
                    <a:lnTo>
                      <a:pt x="554" y="6735"/>
                    </a:lnTo>
                    <a:lnTo>
                      <a:pt x="566" y="6763"/>
                    </a:lnTo>
                    <a:lnTo>
                      <a:pt x="577" y="6793"/>
                    </a:lnTo>
                    <a:lnTo>
                      <a:pt x="586" y="6822"/>
                    </a:lnTo>
                    <a:lnTo>
                      <a:pt x="595" y="6852"/>
                    </a:lnTo>
                    <a:lnTo>
                      <a:pt x="603" y="6881"/>
                    </a:lnTo>
                    <a:lnTo>
                      <a:pt x="608" y="6911"/>
                    </a:lnTo>
                    <a:lnTo>
                      <a:pt x="613" y="6940"/>
                    </a:lnTo>
                    <a:lnTo>
                      <a:pt x="617" y="6970"/>
                    </a:lnTo>
                    <a:lnTo>
                      <a:pt x="619" y="6999"/>
                    </a:lnTo>
                    <a:lnTo>
                      <a:pt x="619" y="7029"/>
                    </a:lnTo>
                    <a:lnTo>
                      <a:pt x="612" y="7098"/>
                    </a:lnTo>
                    <a:lnTo>
                      <a:pt x="594" y="7166"/>
                    </a:lnTo>
                    <a:lnTo>
                      <a:pt x="568" y="7235"/>
                    </a:lnTo>
                    <a:lnTo>
                      <a:pt x="536" y="7303"/>
                    </a:lnTo>
                    <a:lnTo>
                      <a:pt x="522" y="7329"/>
                    </a:lnTo>
                    <a:lnTo>
                      <a:pt x="506" y="7357"/>
                    </a:lnTo>
                    <a:lnTo>
                      <a:pt x="489" y="7384"/>
                    </a:lnTo>
                    <a:lnTo>
                      <a:pt x="473" y="7410"/>
                    </a:lnTo>
                    <a:lnTo>
                      <a:pt x="437" y="7462"/>
                    </a:lnTo>
                    <a:lnTo>
                      <a:pt x="399" y="7514"/>
                    </a:lnTo>
                    <a:lnTo>
                      <a:pt x="361" y="7565"/>
                    </a:lnTo>
                    <a:lnTo>
                      <a:pt x="321" y="7616"/>
                    </a:lnTo>
                    <a:lnTo>
                      <a:pt x="281" y="7668"/>
                    </a:lnTo>
                    <a:lnTo>
                      <a:pt x="243" y="7718"/>
                    </a:lnTo>
                    <a:lnTo>
                      <a:pt x="205" y="7770"/>
                    </a:lnTo>
                    <a:lnTo>
                      <a:pt x="170" y="7824"/>
                    </a:lnTo>
                    <a:lnTo>
                      <a:pt x="153" y="7850"/>
                    </a:lnTo>
                    <a:lnTo>
                      <a:pt x="137" y="7877"/>
                    </a:lnTo>
                    <a:lnTo>
                      <a:pt x="121" y="7903"/>
                    </a:lnTo>
                    <a:lnTo>
                      <a:pt x="107" y="7931"/>
                    </a:lnTo>
                    <a:lnTo>
                      <a:pt x="93" y="7959"/>
                    </a:lnTo>
                    <a:lnTo>
                      <a:pt x="80" y="7987"/>
                    </a:lnTo>
                    <a:lnTo>
                      <a:pt x="68" y="8015"/>
                    </a:lnTo>
                    <a:lnTo>
                      <a:pt x="58" y="8045"/>
                    </a:lnTo>
                    <a:lnTo>
                      <a:pt x="48" y="8074"/>
                    </a:lnTo>
                    <a:lnTo>
                      <a:pt x="40" y="8104"/>
                    </a:lnTo>
                    <a:lnTo>
                      <a:pt x="34" y="8134"/>
                    </a:lnTo>
                    <a:lnTo>
                      <a:pt x="29" y="8165"/>
                    </a:lnTo>
                    <a:lnTo>
                      <a:pt x="25" y="8233"/>
                    </a:lnTo>
                    <a:lnTo>
                      <a:pt x="33" y="8302"/>
                    </a:lnTo>
                    <a:lnTo>
                      <a:pt x="53" y="8394"/>
                    </a:lnTo>
                    <a:lnTo>
                      <a:pt x="71" y="8479"/>
                    </a:lnTo>
                    <a:lnTo>
                      <a:pt x="79" y="8521"/>
                    </a:lnTo>
                    <a:lnTo>
                      <a:pt x="85" y="8563"/>
                    </a:lnTo>
                    <a:lnTo>
                      <a:pt x="91" y="8603"/>
                    </a:lnTo>
                    <a:lnTo>
                      <a:pt x="97" y="8643"/>
                    </a:lnTo>
                    <a:lnTo>
                      <a:pt x="100" y="8684"/>
                    </a:lnTo>
                    <a:lnTo>
                      <a:pt x="102" y="8724"/>
                    </a:lnTo>
                    <a:lnTo>
                      <a:pt x="103" y="8766"/>
                    </a:lnTo>
                    <a:lnTo>
                      <a:pt x="103" y="8807"/>
                    </a:lnTo>
                    <a:lnTo>
                      <a:pt x="100" y="8851"/>
                    </a:lnTo>
                    <a:lnTo>
                      <a:pt x="97" y="8895"/>
                    </a:lnTo>
                    <a:lnTo>
                      <a:pt x="91" y="8941"/>
                    </a:lnTo>
                    <a:lnTo>
                      <a:pt x="84" y="8989"/>
                    </a:lnTo>
                    <a:lnTo>
                      <a:pt x="70" y="9060"/>
                    </a:lnTo>
                    <a:lnTo>
                      <a:pt x="52" y="9138"/>
                    </a:lnTo>
                    <a:lnTo>
                      <a:pt x="29" y="9220"/>
                    </a:lnTo>
                    <a:lnTo>
                      <a:pt x="0" y="930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47" name="Line 159"/>
              <p:cNvSpPr>
                <a:spLocks noChangeShapeType="1"/>
              </p:cNvSpPr>
              <p:nvPr/>
            </p:nvSpPr>
            <p:spPr bwMode="auto">
              <a:xfrm flipV="1">
                <a:off x="3424" y="2066"/>
                <a:ext cx="313" cy="3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48" name="Freeform 160"/>
              <p:cNvSpPr>
                <a:spLocks/>
              </p:cNvSpPr>
              <p:nvPr/>
            </p:nvSpPr>
            <p:spPr bwMode="auto">
              <a:xfrm>
                <a:off x="3251" y="2285"/>
                <a:ext cx="590" cy="151"/>
              </a:xfrm>
              <a:custGeom>
                <a:avLst/>
                <a:gdLst>
                  <a:gd name="T0" fmla="*/ 0 w 2360"/>
                  <a:gd name="T1" fmla="*/ 0 h 758"/>
                  <a:gd name="T2" fmla="*/ 0 w 2360"/>
                  <a:gd name="T3" fmla="*/ 0 h 758"/>
                  <a:gd name="T4" fmla="*/ 0 w 2360"/>
                  <a:gd name="T5" fmla="*/ 0 h 758"/>
                  <a:gd name="T6" fmla="*/ 0 w 2360"/>
                  <a:gd name="T7" fmla="*/ 0 h 758"/>
                  <a:gd name="T8" fmla="*/ 1 w 2360"/>
                  <a:gd name="T9" fmla="*/ 0 h 758"/>
                  <a:gd name="T10" fmla="*/ 1 w 2360"/>
                  <a:gd name="T11" fmla="*/ 0 h 758"/>
                  <a:gd name="T12" fmla="*/ 1 w 2360"/>
                  <a:gd name="T13" fmla="*/ 0 h 758"/>
                  <a:gd name="T14" fmla="*/ 1 w 2360"/>
                  <a:gd name="T15" fmla="*/ 0 h 758"/>
                  <a:gd name="T16" fmla="*/ 1 w 2360"/>
                  <a:gd name="T17" fmla="*/ 0 h 758"/>
                  <a:gd name="T18" fmla="*/ 1 w 2360"/>
                  <a:gd name="T19" fmla="*/ 0 h 758"/>
                  <a:gd name="T20" fmla="*/ 1 w 2360"/>
                  <a:gd name="T21" fmla="*/ 0 h 758"/>
                  <a:gd name="T22" fmla="*/ 1 w 2360"/>
                  <a:gd name="T23" fmla="*/ 0 h 758"/>
                  <a:gd name="T24" fmla="*/ 1 w 2360"/>
                  <a:gd name="T25" fmla="*/ 0 h 758"/>
                  <a:gd name="T26" fmla="*/ 1 w 2360"/>
                  <a:gd name="T27" fmla="*/ 0 h 758"/>
                  <a:gd name="T28" fmla="*/ 1 w 2360"/>
                  <a:gd name="T29" fmla="*/ 0 h 758"/>
                  <a:gd name="T30" fmla="*/ 1 w 2360"/>
                  <a:gd name="T31" fmla="*/ 0 h 758"/>
                  <a:gd name="T32" fmla="*/ 1 w 2360"/>
                  <a:gd name="T33" fmla="*/ 0 h 758"/>
                  <a:gd name="T34" fmla="*/ 1 w 2360"/>
                  <a:gd name="T35" fmla="*/ 0 h 758"/>
                  <a:gd name="T36" fmla="*/ 2 w 2360"/>
                  <a:gd name="T37" fmla="*/ 0 h 7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60" h="758">
                    <a:moveTo>
                      <a:pt x="0" y="756"/>
                    </a:moveTo>
                    <a:lnTo>
                      <a:pt x="153" y="758"/>
                    </a:lnTo>
                    <a:lnTo>
                      <a:pt x="224" y="756"/>
                    </a:lnTo>
                    <a:lnTo>
                      <a:pt x="293" y="753"/>
                    </a:lnTo>
                    <a:lnTo>
                      <a:pt x="360" y="747"/>
                    </a:lnTo>
                    <a:lnTo>
                      <a:pt x="426" y="740"/>
                    </a:lnTo>
                    <a:lnTo>
                      <a:pt x="491" y="731"/>
                    </a:lnTo>
                    <a:lnTo>
                      <a:pt x="555" y="721"/>
                    </a:lnTo>
                    <a:lnTo>
                      <a:pt x="617" y="708"/>
                    </a:lnTo>
                    <a:lnTo>
                      <a:pt x="680" y="694"/>
                    </a:lnTo>
                    <a:lnTo>
                      <a:pt x="741" y="678"/>
                    </a:lnTo>
                    <a:lnTo>
                      <a:pt x="802" y="661"/>
                    </a:lnTo>
                    <a:lnTo>
                      <a:pt x="863" y="641"/>
                    </a:lnTo>
                    <a:lnTo>
                      <a:pt x="924" y="619"/>
                    </a:lnTo>
                    <a:lnTo>
                      <a:pt x="986" y="596"/>
                    </a:lnTo>
                    <a:lnTo>
                      <a:pt x="1048" y="572"/>
                    </a:lnTo>
                    <a:lnTo>
                      <a:pt x="1109" y="545"/>
                    </a:lnTo>
                    <a:lnTo>
                      <a:pt x="1173" y="516"/>
                    </a:lnTo>
                    <a:lnTo>
                      <a:pt x="2360" y="0"/>
                    </a:lnTo>
                  </a:path>
                </a:pathLst>
              </a:custGeom>
              <a:noFill/>
              <a:ln w="79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49" name="Freeform 161"/>
              <p:cNvSpPr>
                <a:spLocks/>
              </p:cNvSpPr>
              <p:nvPr/>
            </p:nvSpPr>
            <p:spPr bwMode="auto">
              <a:xfrm>
                <a:off x="3142" y="2934"/>
                <a:ext cx="726" cy="121"/>
              </a:xfrm>
              <a:custGeom>
                <a:avLst/>
                <a:gdLst>
                  <a:gd name="T0" fmla="*/ 0 w 2903"/>
                  <a:gd name="T1" fmla="*/ 0 h 603"/>
                  <a:gd name="T2" fmla="*/ 0 w 2903"/>
                  <a:gd name="T3" fmla="*/ 0 h 603"/>
                  <a:gd name="T4" fmla="*/ 0 w 2903"/>
                  <a:gd name="T5" fmla="*/ 0 h 603"/>
                  <a:gd name="T6" fmla="*/ 0 w 2903"/>
                  <a:gd name="T7" fmla="*/ 0 h 603"/>
                  <a:gd name="T8" fmla="*/ 0 w 2903"/>
                  <a:gd name="T9" fmla="*/ 0 h 603"/>
                  <a:gd name="T10" fmla="*/ 1 w 2903"/>
                  <a:gd name="T11" fmla="*/ 0 h 603"/>
                  <a:gd name="T12" fmla="*/ 1 w 2903"/>
                  <a:gd name="T13" fmla="*/ 0 h 603"/>
                  <a:gd name="T14" fmla="*/ 1 w 2903"/>
                  <a:gd name="T15" fmla="*/ 0 h 603"/>
                  <a:gd name="T16" fmla="*/ 1 w 2903"/>
                  <a:gd name="T17" fmla="*/ 0 h 603"/>
                  <a:gd name="T18" fmla="*/ 1 w 2903"/>
                  <a:gd name="T19" fmla="*/ 0 h 603"/>
                  <a:gd name="T20" fmla="*/ 1 w 2903"/>
                  <a:gd name="T21" fmla="*/ 0 h 603"/>
                  <a:gd name="T22" fmla="*/ 1 w 2903"/>
                  <a:gd name="T23" fmla="*/ 0 h 603"/>
                  <a:gd name="T24" fmla="*/ 1 w 2903"/>
                  <a:gd name="T25" fmla="*/ 0 h 603"/>
                  <a:gd name="T26" fmla="*/ 1 w 2903"/>
                  <a:gd name="T27" fmla="*/ 0 h 603"/>
                  <a:gd name="T28" fmla="*/ 1 w 2903"/>
                  <a:gd name="T29" fmla="*/ 0 h 603"/>
                  <a:gd name="T30" fmla="*/ 1 w 2903"/>
                  <a:gd name="T31" fmla="*/ 0 h 603"/>
                  <a:gd name="T32" fmla="*/ 1 w 2903"/>
                  <a:gd name="T33" fmla="*/ 0 h 603"/>
                  <a:gd name="T34" fmla="*/ 1 w 2903"/>
                  <a:gd name="T35" fmla="*/ 0 h 603"/>
                  <a:gd name="T36" fmla="*/ 3 w 2903"/>
                  <a:gd name="T37" fmla="*/ 0 h 6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3" h="603">
                    <a:moveTo>
                      <a:pt x="0" y="0"/>
                    </a:moveTo>
                    <a:lnTo>
                      <a:pt x="128" y="77"/>
                    </a:lnTo>
                    <a:lnTo>
                      <a:pt x="185" y="110"/>
                    </a:lnTo>
                    <a:lnTo>
                      <a:pt x="244" y="141"/>
                    </a:lnTo>
                    <a:lnTo>
                      <a:pt x="304" y="170"/>
                    </a:lnTo>
                    <a:lnTo>
                      <a:pt x="362" y="197"/>
                    </a:lnTo>
                    <a:lnTo>
                      <a:pt x="422" y="222"/>
                    </a:lnTo>
                    <a:lnTo>
                      <a:pt x="483" y="245"/>
                    </a:lnTo>
                    <a:lnTo>
                      <a:pt x="545" y="266"/>
                    </a:lnTo>
                    <a:lnTo>
                      <a:pt x="606" y="286"/>
                    </a:lnTo>
                    <a:lnTo>
                      <a:pt x="668" y="303"/>
                    </a:lnTo>
                    <a:lnTo>
                      <a:pt x="732" y="319"/>
                    </a:lnTo>
                    <a:lnTo>
                      <a:pt x="796" y="334"/>
                    </a:lnTo>
                    <a:lnTo>
                      <a:pt x="860" y="347"/>
                    </a:lnTo>
                    <a:lnTo>
                      <a:pt x="926" y="358"/>
                    </a:lnTo>
                    <a:lnTo>
                      <a:pt x="992" y="369"/>
                    </a:lnTo>
                    <a:lnTo>
                      <a:pt x="1059" y="378"/>
                    </a:lnTo>
                    <a:lnTo>
                      <a:pt x="1126" y="385"/>
                    </a:lnTo>
                    <a:lnTo>
                      <a:pt x="2903" y="603"/>
                    </a:lnTo>
                  </a:path>
                </a:pathLst>
              </a:custGeom>
              <a:noFill/>
              <a:ln w="7938">
                <a:solidFill>
                  <a:srgbClr val="333D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50" name="Freeform 162"/>
              <p:cNvSpPr>
                <a:spLocks/>
              </p:cNvSpPr>
              <p:nvPr/>
            </p:nvSpPr>
            <p:spPr bwMode="auto">
              <a:xfrm>
                <a:off x="3251" y="2672"/>
                <a:ext cx="513" cy="125"/>
              </a:xfrm>
              <a:custGeom>
                <a:avLst/>
                <a:gdLst>
                  <a:gd name="T0" fmla="*/ 0 w 2053"/>
                  <a:gd name="T1" fmla="*/ 0 h 625"/>
                  <a:gd name="T2" fmla="*/ 0 w 2053"/>
                  <a:gd name="T3" fmla="*/ 0 h 625"/>
                  <a:gd name="T4" fmla="*/ 0 w 2053"/>
                  <a:gd name="T5" fmla="*/ 0 h 625"/>
                  <a:gd name="T6" fmla="*/ 0 w 2053"/>
                  <a:gd name="T7" fmla="*/ 0 h 625"/>
                  <a:gd name="T8" fmla="*/ 0 w 2053"/>
                  <a:gd name="T9" fmla="*/ 0 h 625"/>
                  <a:gd name="T10" fmla="*/ 0 w 2053"/>
                  <a:gd name="T11" fmla="*/ 0 h 625"/>
                  <a:gd name="T12" fmla="*/ 0 w 2053"/>
                  <a:gd name="T13" fmla="*/ 0 h 625"/>
                  <a:gd name="T14" fmla="*/ 0 w 2053"/>
                  <a:gd name="T15" fmla="*/ 0 h 625"/>
                  <a:gd name="T16" fmla="*/ 0 w 2053"/>
                  <a:gd name="T17" fmla="*/ 0 h 625"/>
                  <a:gd name="T18" fmla="*/ 0 w 2053"/>
                  <a:gd name="T19" fmla="*/ 0 h 625"/>
                  <a:gd name="T20" fmla="*/ 1 w 2053"/>
                  <a:gd name="T21" fmla="*/ 0 h 625"/>
                  <a:gd name="T22" fmla="*/ 1 w 2053"/>
                  <a:gd name="T23" fmla="*/ 0 h 625"/>
                  <a:gd name="T24" fmla="*/ 1 w 2053"/>
                  <a:gd name="T25" fmla="*/ 0 h 625"/>
                  <a:gd name="T26" fmla="*/ 1 w 2053"/>
                  <a:gd name="T27" fmla="*/ 0 h 625"/>
                  <a:gd name="T28" fmla="*/ 1 w 2053"/>
                  <a:gd name="T29" fmla="*/ 0 h 625"/>
                  <a:gd name="T30" fmla="*/ 1 w 2053"/>
                  <a:gd name="T31" fmla="*/ 0 h 625"/>
                  <a:gd name="T32" fmla="*/ 1 w 2053"/>
                  <a:gd name="T33" fmla="*/ 0 h 625"/>
                  <a:gd name="T34" fmla="*/ 1 w 2053"/>
                  <a:gd name="T35" fmla="*/ 0 h 625"/>
                  <a:gd name="T36" fmla="*/ 2 w 2053"/>
                  <a:gd name="T37" fmla="*/ 0 h 6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53" h="625">
                    <a:moveTo>
                      <a:pt x="0" y="1"/>
                    </a:moveTo>
                    <a:lnTo>
                      <a:pt x="153" y="0"/>
                    </a:lnTo>
                    <a:lnTo>
                      <a:pt x="224" y="1"/>
                    </a:lnTo>
                    <a:lnTo>
                      <a:pt x="293" y="5"/>
                    </a:lnTo>
                    <a:lnTo>
                      <a:pt x="361" y="10"/>
                    </a:lnTo>
                    <a:lnTo>
                      <a:pt x="427" y="18"/>
                    </a:lnTo>
                    <a:lnTo>
                      <a:pt x="491" y="26"/>
                    </a:lnTo>
                    <a:lnTo>
                      <a:pt x="555" y="36"/>
                    </a:lnTo>
                    <a:lnTo>
                      <a:pt x="617" y="49"/>
                    </a:lnTo>
                    <a:lnTo>
                      <a:pt x="680" y="64"/>
                    </a:lnTo>
                    <a:lnTo>
                      <a:pt x="741" y="79"/>
                    </a:lnTo>
                    <a:lnTo>
                      <a:pt x="802" y="98"/>
                    </a:lnTo>
                    <a:lnTo>
                      <a:pt x="862" y="117"/>
                    </a:lnTo>
                    <a:lnTo>
                      <a:pt x="923" y="138"/>
                    </a:lnTo>
                    <a:lnTo>
                      <a:pt x="984" y="161"/>
                    </a:lnTo>
                    <a:lnTo>
                      <a:pt x="1047" y="187"/>
                    </a:lnTo>
                    <a:lnTo>
                      <a:pt x="1109" y="213"/>
                    </a:lnTo>
                    <a:lnTo>
                      <a:pt x="1173" y="241"/>
                    </a:lnTo>
                    <a:lnTo>
                      <a:pt x="2053" y="625"/>
                    </a:lnTo>
                  </a:path>
                </a:pathLst>
              </a:custGeom>
              <a:noFill/>
              <a:ln w="7938">
                <a:solidFill>
                  <a:srgbClr val="333D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51" name="Line 163"/>
              <p:cNvSpPr>
                <a:spLocks noChangeShapeType="1"/>
              </p:cNvSpPr>
              <p:nvPr/>
            </p:nvSpPr>
            <p:spPr bwMode="auto">
              <a:xfrm flipH="1">
                <a:off x="2051" y="1643"/>
                <a:ext cx="147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52" name="Line 164"/>
              <p:cNvSpPr>
                <a:spLocks noChangeShapeType="1"/>
              </p:cNvSpPr>
              <p:nvPr/>
            </p:nvSpPr>
            <p:spPr bwMode="auto">
              <a:xfrm>
                <a:off x="2051" y="1318"/>
                <a:ext cx="166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53" name="Line 165"/>
              <p:cNvSpPr>
                <a:spLocks noChangeShapeType="1"/>
              </p:cNvSpPr>
              <p:nvPr/>
            </p:nvSpPr>
            <p:spPr bwMode="auto">
              <a:xfrm flipV="1">
                <a:off x="3522" y="1588"/>
                <a:ext cx="1" cy="28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54" name="Freeform 166"/>
              <p:cNvSpPr>
                <a:spLocks/>
              </p:cNvSpPr>
              <p:nvPr/>
            </p:nvSpPr>
            <p:spPr bwMode="auto">
              <a:xfrm>
                <a:off x="3522" y="1841"/>
                <a:ext cx="195" cy="33"/>
              </a:xfrm>
              <a:custGeom>
                <a:avLst/>
                <a:gdLst>
                  <a:gd name="T0" fmla="*/ 1 w 782"/>
                  <a:gd name="T1" fmla="*/ 0 h 165"/>
                  <a:gd name="T2" fmla="*/ 0 w 782"/>
                  <a:gd name="T3" fmla="*/ 0 h 165"/>
                  <a:gd name="T4" fmla="*/ 0 w 782"/>
                  <a:gd name="T5" fmla="*/ 0 h 165"/>
                  <a:gd name="T6" fmla="*/ 0 60000 65536"/>
                  <a:gd name="T7" fmla="*/ 0 60000 65536"/>
                  <a:gd name="T8" fmla="*/ 0 60000 65536"/>
                </a:gdLst>
                <a:ahLst/>
                <a:cxnLst>
                  <a:cxn ang="T6">
                    <a:pos x="T0" y="T1"/>
                  </a:cxn>
                  <a:cxn ang="T7">
                    <a:pos x="T2" y="T3"/>
                  </a:cxn>
                  <a:cxn ang="T8">
                    <a:pos x="T4" y="T5"/>
                  </a:cxn>
                </a:cxnLst>
                <a:rect l="0" t="0" r="r" b="b"/>
                <a:pathLst>
                  <a:path w="782" h="165">
                    <a:moveTo>
                      <a:pt x="782" y="0"/>
                    </a:moveTo>
                    <a:lnTo>
                      <a:pt x="356" y="165"/>
                    </a:lnTo>
                    <a:lnTo>
                      <a:pt x="0" y="16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55" name="Freeform 167"/>
              <p:cNvSpPr>
                <a:spLocks/>
              </p:cNvSpPr>
              <p:nvPr/>
            </p:nvSpPr>
            <p:spPr bwMode="auto">
              <a:xfrm>
                <a:off x="3522" y="3234"/>
                <a:ext cx="195" cy="33"/>
              </a:xfrm>
              <a:custGeom>
                <a:avLst/>
                <a:gdLst>
                  <a:gd name="T0" fmla="*/ 1 w 782"/>
                  <a:gd name="T1" fmla="*/ 0 h 165"/>
                  <a:gd name="T2" fmla="*/ 0 w 782"/>
                  <a:gd name="T3" fmla="*/ 0 h 165"/>
                  <a:gd name="T4" fmla="*/ 0 w 782"/>
                  <a:gd name="T5" fmla="*/ 0 h 165"/>
                  <a:gd name="T6" fmla="*/ 0 60000 65536"/>
                  <a:gd name="T7" fmla="*/ 0 60000 65536"/>
                  <a:gd name="T8" fmla="*/ 0 60000 65536"/>
                </a:gdLst>
                <a:ahLst/>
                <a:cxnLst>
                  <a:cxn ang="T6">
                    <a:pos x="T0" y="T1"/>
                  </a:cxn>
                  <a:cxn ang="T7">
                    <a:pos x="T2" y="T3"/>
                  </a:cxn>
                  <a:cxn ang="T8">
                    <a:pos x="T4" y="T5"/>
                  </a:cxn>
                </a:cxnLst>
                <a:rect l="0" t="0" r="r" b="b"/>
                <a:pathLst>
                  <a:path w="782" h="165">
                    <a:moveTo>
                      <a:pt x="782" y="165"/>
                    </a:moveTo>
                    <a:lnTo>
                      <a:pt x="356" y="0"/>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56" name="Line 168"/>
              <p:cNvSpPr>
                <a:spLocks noChangeShapeType="1"/>
              </p:cNvSpPr>
              <p:nvPr/>
            </p:nvSpPr>
            <p:spPr bwMode="auto">
              <a:xfrm>
                <a:off x="3717" y="1318"/>
                <a:ext cx="1" cy="5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57" name="Line 169"/>
              <p:cNvSpPr>
                <a:spLocks noChangeShapeType="1"/>
              </p:cNvSpPr>
              <p:nvPr/>
            </p:nvSpPr>
            <p:spPr bwMode="auto">
              <a:xfrm flipH="1">
                <a:off x="2051" y="3465"/>
                <a:ext cx="147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58" name="Line 170"/>
              <p:cNvSpPr>
                <a:spLocks noChangeShapeType="1"/>
              </p:cNvSpPr>
              <p:nvPr/>
            </p:nvSpPr>
            <p:spPr bwMode="auto">
              <a:xfrm>
                <a:off x="2051" y="3790"/>
                <a:ext cx="166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59" name="Line 171"/>
              <p:cNvSpPr>
                <a:spLocks noChangeShapeType="1"/>
              </p:cNvSpPr>
              <p:nvPr/>
            </p:nvSpPr>
            <p:spPr bwMode="auto">
              <a:xfrm>
                <a:off x="3522" y="3234"/>
                <a:ext cx="1" cy="28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60" name="Line 172"/>
              <p:cNvSpPr>
                <a:spLocks noChangeShapeType="1"/>
              </p:cNvSpPr>
              <p:nvPr/>
            </p:nvSpPr>
            <p:spPr bwMode="auto">
              <a:xfrm flipV="1">
                <a:off x="3717" y="3267"/>
                <a:ext cx="1" cy="5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61" name="Line 173"/>
              <p:cNvSpPr>
                <a:spLocks noChangeShapeType="1"/>
              </p:cNvSpPr>
              <p:nvPr/>
            </p:nvSpPr>
            <p:spPr bwMode="auto">
              <a:xfrm flipH="1" flipV="1">
                <a:off x="304" y="2174"/>
                <a:ext cx="1747" cy="38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62" name="Line 174"/>
              <p:cNvSpPr>
                <a:spLocks noChangeShapeType="1"/>
              </p:cNvSpPr>
              <p:nvPr/>
            </p:nvSpPr>
            <p:spPr bwMode="auto">
              <a:xfrm flipH="1" flipV="1">
                <a:off x="304" y="2174"/>
                <a:ext cx="1747" cy="380"/>
              </a:xfrm>
              <a:prstGeom prst="line">
                <a:avLst/>
              </a:prstGeom>
              <a:noFill/>
              <a:ln w="7938">
                <a:solidFill>
                  <a:srgbClr val="333DCC"/>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63" name="Line 175"/>
              <p:cNvSpPr>
                <a:spLocks noChangeShapeType="1"/>
              </p:cNvSpPr>
              <p:nvPr/>
            </p:nvSpPr>
            <p:spPr bwMode="auto">
              <a:xfrm flipV="1">
                <a:off x="1396" y="2411"/>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64" name="Line 176"/>
              <p:cNvSpPr>
                <a:spLocks noChangeShapeType="1"/>
              </p:cNvSpPr>
              <p:nvPr/>
            </p:nvSpPr>
            <p:spPr bwMode="auto">
              <a:xfrm flipH="1" flipV="1">
                <a:off x="1429" y="2332"/>
                <a:ext cx="210" cy="3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65" name="Line 177"/>
              <p:cNvSpPr>
                <a:spLocks noChangeShapeType="1"/>
              </p:cNvSpPr>
              <p:nvPr/>
            </p:nvSpPr>
            <p:spPr bwMode="auto">
              <a:xfrm flipH="1" flipV="1">
                <a:off x="1432" y="2324"/>
                <a:ext cx="208" cy="3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66" name="Line 178"/>
              <p:cNvSpPr>
                <a:spLocks noChangeShapeType="1"/>
              </p:cNvSpPr>
              <p:nvPr/>
            </p:nvSpPr>
            <p:spPr bwMode="auto">
              <a:xfrm flipH="1" flipV="1">
                <a:off x="1211" y="2285"/>
                <a:ext cx="218"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67" name="Line 179"/>
              <p:cNvSpPr>
                <a:spLocks noChangeShapeType="1"/>
              </p:cNvSpPr>
              <p:nvPr/>
            </p:nvSpPr>
            <p:spPr bwMode="auto">
              <a:xfrm flipH="1" flipV="1">
                <a:off x="1216" y="2277"/>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68" name="Line 180"/>
              <p:cNvSpPr>
                <a:spLocks noChangeShapeType="1"/>
              </p:cNvSpPr>
              <p:nvPr/>
            </p:nvSpPr>
            <p:spPr bwMode="auto">
              <a:xfrm flipH="1" flipV="1">
                <a:off x="1219" y="2269"/>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69" name="Line 181"/>
              <p:cNvSpPr>
                <a:spLocks noChangeShapeType="1"/>
              </p:cNvSpPr>
              <p:nvPr/>
            </p:nvSpPr>
            <p:spPr bwMode="auto">
              <a:xfrm flipH="1" flipV="1">
                <a:off x="1229" y="2246"/>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70" name="Line 182"/>
              <p:cNvSpPr>
                <a:spLocks noChangeShapeType="1"/>
              </p:cNvSpPr>
              <p:nvPr/>
            </p:nvSpPr>
            <p:spPr bwMode="auto">
              <a:xfrm flipH="1" flipV="1">
                <a:off x="358" y="2013"/>
                <a:ext cx="556" cy="12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71" name="Line 183"/>
              <p:cNvSpPr>
                <a:spLocks noChangeShapeType="1"/>
              </p:cNvSpPr>
              <p:nvPr/>
            </p:nvSpPr>
            <p:spPr bwMode="auto">
              <a:xfrm flipH="1" flipV="1">
                <a:off x="699" y="2079"/>
                <a:ext cx="220"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72" name="Line 184"/>
              <p:cNvSpPr>
                <a:spLocks noChangeShapeType="1"/>
              </p:cNvSpPr>
              <p:nvPr/>
            </p:nvSpPr>
            <p:spPr bwMode="auto">
              <a:xfrm flipV="1">
                <a:off x="1178" y="2277"/>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73" name="Line 185"/>
              <p:cNvSpPr>
                <a:spLocks noChangeShapeType="1"/>
              </p:cNvSpPr>
              <p:nvPr/>
            </p:nvSpPr>
            <p:spPr bwMode="auto">
              <a:xfrm>
                <a:off x="914" y="2134"/>
                <a:ext cx="297" cy="15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74" name="Line 186"/>
              <p:cNvSpPr>
                <a:spLocks noChangeShapeType="1"/>
              </p:cNvSpPr>
              <p:nvPr/>
            </p:nvSpPr>
            <p:spPr bwMode="auto">
              <a:xfrm>
                <a:off x="919" y="2127"/>
                <a:ext cx="297" cy="15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75" name="Line 187"/>
              <p:cNvSpPr>
                <a:spLocks noChangeShapeType="1"/>
              </p:cNvSpPr>
              <p:nvPr/>
            </p:nvSpPr>
            <p:spPr bwMode="auto">
              <a:xfrm flipV="1">
                <a:off x="1459" y="2198"/>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76" name="Line 188"/>
              <p:cNvSpPr>
                <a:spLocks noChangeShapeType="1"/>
              </p:cNvSpPr>
              <p:nvPr/>
            </p:nvSpPr>
            <p:spPr bwMode="auto">
              <a:xfrm flipV="1">
                <a:off x="1435" y="2293"/>
                <a:ext cx="10"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77" name="Line 189"/>
              <p:cNvSpPr>
                <a:spLocks noChangeShapeType="1"/>
              </p:cNvSpPr>
              <p:nvPr/>
            </p:nvSpPr>
            <p:spPr bwMode="auto">
              <a:xfrm flipV="1">
                <a:off x="1219" y="2246"/>
                <a:ext cx="10"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78" name="Line 190"/>
              <p:cNvSpPr>
                <a:spLocks noChangeShapeType="1"/>
              </p:cNvSpPr>
              <p:nvPr/>
            </p:nvSpPr>
            <p:spPr bwMode="auto">
              <a:xfrm flipH="1" flipV="1">
                <a:off x="706" y="2072"/>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79" name="Freeform 191"/>
              <p:cNvSpPr>
                <a:spLocks/>
              </p:cNvSpPr>
              <p:nvPr/>
            </p:nvSpPr>
            <p:spPr bwMode="auto">
              <a:xfrm>
                <a:off x="716" y="2048"/>
                <a:ext cx="216" cy="71"/>
              </a:xfrm>
              <a:custGeom>
                <a:avLst/>
                <a:gdLst>
                  <a:gd name="T0" fmla="*/ 0 w 865"/>
                  <a:gd name="T1" fmla="*/ 0 h 355"/>
                  <a:gd name="T2" fmla="*/ 1 w 865"/>
                  <a:gd name="T3" fmla="*/ 0 h 355"/>
                  <a:gd name="T4" fmla="*/ 1 w 865"/>
                  <a:gd name="T5" fmla="*/ 0 h 355"/>
                  <a:gd name="T6" fmla="*/ 0 60000 65536"/>
                  <a:gd name="T7" fmla="*/ 0 60000 65536"/>
                  <a:gd name="T8" fmla="*/ 0 60000 65536"/>
                </a:gdLst>
                <a:ahLst/>
                <a:cxnLst>
                  <a:cxn ang="T6">
                    <a:pos x="T0" y="T1"/>
                  </a:cxn>
                  <a:cxn ang="T7">
                    <a:pos x="T2" y="T3"/>
                  </a:cxn>
                  <a:cxn ang="T8">
                    <a:pos x="T4" y="T5"/>
                  </a:cxn>
                </a:cxnLst>
                <a:rect l="0" t="0" r="r" b="b"/>
                <a:pathLst>
                  <a:path w="865" h="355">
                    <a:moveTo>
                      <a:pt x="0" y="0"/>
                    </a:moveTo>
                    <a:lnTo>
                      <a:pt x="865" y="237"/>
                    </a:lnTo>
                    <a:lnTo>
                      <a:pt x="825" y="35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80" name="Line 192"/>
              <p:cNvSpPr>
                <a:spLocks noChangeShapeType="1"/>
              </p:cNvSpPr>
              <p:nvPr/>
            </p:nvSpPr>
            <p:spPr bwMode="auto">
              <a:xfrm flipV="1">
                <a:off x="706" y="2048"/>
                <a:ext cx="10" cy="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81" name="Line 193"/>
              <p:cNvSpPr>
                <a:spLocks noChangeShapeType="1"/>
              </p:cNvSpPr>
              <p:nvPr/>
            </p:nvSpPr>
            <p:spPr bwMode="auto">
              <a:xfrm flipH="1" flipV="1">
                <a:off x="1232" y="2238"/>
                <a:ext cx="217"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82" name="Freeform 194"/>
              <p:cNvSpPr>
                <a:spLocks/>
              </p:cNvSpPr>
              <p:nvPr/>
            </p:nvSpPr>
            <p:spPr bwMode="auto">
              <a:xfrm>
                <a:off x="1258" y="2174"/>
                <a:ext cx="217" cy="111"/>
              </a:xfrm>
              <a:custGeom>
                <a:avLst/>
                <a:gdLst>
                  <a:gd name="T0" fmla="*/ 0 w 866"/>
                  <a:gd name="T1" fmla="*/ 0 h 552"/>
                  <a:gd name="T2" fmla="*/ 1 w 866"/>
                  <a:gd name="T3" fmla="*/ 0 h 552"/>
                  <a:gd name="T4" fmla="*/ 1 w 866"/>
                  <a:gd name="T5" fmla="*/ 0 h 552"/>
                  <a:gd name="T6" fmla="*/ 0 60000 65536"/>
                  <a:gd name="T7" fmla="*/ 0 60000 65536"/>
                  <a:gd name="T8" fmla="*/ 0 60000 65536"/>
                </a:gdLst>
                <a:ahLst/>
                <a:cxnLst>
                  <a:cxn ang="T6">
                    <a:pos x="T0" y="T1"/>
                  </a:cxn>
                  <a:cxn ang="T7">
                    <a:pos x="T2" y="T3"/>
                  </a:cxn>
                  <a:cxn ang="T8">
                    <a:pos x="T4" y="T5"/>
                  </a:cxn>
                </a:cxnLst>
                <a:rect l="0" t="0" r="r" b="b"/>
                <a:pathLst>
                  <a:path w="866" h="552">
                    <a:moveTo>
                      <a:pt x="0" y="0"/>
                    </a:moveTo>
                    <a:lnTo>
                      <a:pt x="866" y="236"/>
                    </a:lnTo>
                    <a:lnTo>
                      <a:pt x="761" y="55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83" name="Line 195"/>
              <p:cNvSpPr>
                <a:spLocks noChangeShapeType="1"/>
              </p:cNvSpPr>
              <p:nvPr/>
            </p:nvSpPr>
            <p:spPr bwMode="auto">
              <a:xfrm flipV="1">
                <a:off x="1232" y="2174"/>
                <a:ext cx="26" cy="6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84" name="Line 196"/>
              <p:cNvSpPr>
                <a:spLocks noChangeShapeType="1"/>
              </p:cNvSpPr>
              <p:nvPr/>
            </p:nvSpPr>
            <p:spPr bwMode="auto">
              <a:xfrm flipV="1">
                <a:off x="947" y="2000"/>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85" name="Line 197"/>
              <p:cNvSpPr>
                <a:spLocks noChangeShapeType="1"/>
              </p:cNvSpPr>
              <p:nvPr/>
            </p:nvSpPr>
            <p:spPr bwMode="auto">
              <a:xfrm flipH="1" flipV="1">
                <a:off x="719" y="2040"/>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86" name="Freeform 198"/>
              <p:cNvSpPr>
                <a:spLocks/>
              </p:cNvSpPr>
              <p:nvPr/>
            </p:nvSpPr>
            <p:spPr bwMode="auto">
              <a:xfrm>
                <a:off x="745" y="1977"/>
                <a:ext cx="217" cy="110"/>
              </a:xfrm>
              <a:custGeom>
                <a:avLst/>
                <a:gdLst>
                  <a:gd name="T0" fmla="*/ 0 w 866"/>
                  <a:gd name="T1" fmla="*/ 0 h 552"/>
                  <a:gd name="T2" fmla="*/ 1 w 866"/>
                  <a:gd name="T3" fmla="*/ 0 h 552"/>
                  <a:gd name="T4" fmla="*/ 1 w 866"/>
                  <a:gd name="T5" fmla="*/ 0 h 552"/>
                  <a:gd name="T6" fmla="*/ 0 60000 65536"/>
                  <a:gd name="T7" fmla="*/ 0 60000 65536"/>
                  <a:gd name="T8" fmla="*/ 0 60000 65536"/>
                </a:gdLst>
                <a:ahLst/>
                <a:cxnLst>
                  <a:cxn ang="T6">
                    <a:pos x="T0" y="T1"/>
                  </a:cxn>
                  <a:cxn ang="T7">
                    <a:pos x="T2" y="T3"/>
                  </a:cxn>
                  <a:cxn ang="T8">
                    <a:pos x="T4" y="T5"/>
                  </a:cxn>
                </a:cxnLst>
                <a:rect l="0" t="0" r="r" b="b"/>
                <a:pathLst>
                  <a:path w="866" h="552">
                    <a:moveTo>
                      <a:pt x="0" y="0"/>
                    </a:moveTo>
                    <a:lnTo>
                      <a:pt x="866" y="235"/>
                    </a:lnTo>
                    <a:lnTo>
                      <a:pt x="760" y="55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287" name="Line 199"/>
              <p:cNvSpPr>
                <a:spLocks noChangeShapeType="1"/>
              </p:cNvSpPr>
              <p:nvPr/>
            </p:nvSpPr>
            <p:spPr bwMode="auto">
              <a:xfrm flipV="1">
                <a:off x="719" y="1977"/>
                <a:ext cx="26" cy="6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88" name="Line 200"/>
              <p:cNvSpPr>
                <a:spLocks noChangeShapeType="1"/>
              </p:cNvSpPr>
              <p:nvPr/>
            </p:nvSpPr>
            <p:spPr bwMode="auto">
              <a:xfrm flipH="1" flipV="1">
                <a:off x="1364" y="2491"/>
                <a:ext cx="178" cy="5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89" name="Line 201"/>
              <p:cNvSpPr>
                <a:spLocks noChangeShapeType="1"/>
              </p:cNvSpPr>
              <p:nvPr/>
            </p:nvSpPr>
            <p:spPr bwMode="auto">
              <a:xfrm flipH="1" flipV="1">
                <a:off x="1360" y="2498"/>
                <a:ext cx="170" cy="5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90" name="Line 202"/>
              <p:cNvSpPr>
                <a:spLocks noChangeShapeType="1"/>
              </p:cNvSpPr>
              <p:nvPr/>
            </p:nvSpPr>
            <p:spPr bwMode="auto">
              <a:xfrm flipH="1" flipV="1">
                <a:off x="1145" y="2443"/>
                <a:ext cx="219"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91" name="Line 203"/>
              <p:cNvSpPr>
                <a:spLocks noChangeShapeType="1"/>
              </p:cNvSpPr>
              <p:nvPr/>
            </p:nvSpPr>
            <p:spPr bwMode="auto">
              <a:xfrm flipH="1" flipV="1">
                <a:off x="1144" y="2451"/>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92" name="Line 204"/>
              <p:cNvSpPr>
                <a:spLocks noChangeShapeType="1"/>
              </p:cNvSpPr>
              <p:nvPr/>
            </p:nvSpPr>
            <p:spPr bwMode="auto">
              <a:xfrm flipH="1" flipV="1">
                <a:off x="1140" y="2459"/>
                <a:ext cx="217"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93" name="Line 205"/>
              <p:cNvSpPr>
                <a:spLocks noChangeShapeType="1"/>
              </p:cNvSpPr>
              <p:nvPr/>
            </p:nvSpPr>
            <p:spPr bwMode="auto">
              <a:xfrm flipH="1" flipV="1">
                <a:off x="1131" y="2483"/>
                <a:ext cx="215"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94" name="Line 206"/>
              <p:cNvSpPr>
                <a:spLocks noChangeShapeType="1"/>
              </p:cNvSpPr>
              <p:nvPr/>
            </p:nvSpPr>
            <p:spPr bwMode="auto">
              <a:xfrm flipH="1" flipV="1">
                <a:off x="292" y="2344"/>
                <a:ext cx="491" cy="10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95" name="Line 207"/>
              <p:cNvSpPr>
                <a:spLocks noChangeShapeType="1"/>
              </p:cNvSpPr>
              <p:nvPr/>
            </p:nvSpPr>
            <p:spPr bwMode="auto">
              <a:xfrm flipH="1" flipV="1">
                <a:off x="298" y="2354"/>
                <a:ext cx="483" cy="10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96" name="Line 208"/>
              <p:cNvSpPr>
                <a:spLocks noChangeShapeType="1"/>
              </p:cNvSpPr>
              <p:nvPr/>
            </p:nvSpPr>
            <p:spPr bwMode="auto">
              <a:xfrm flipV="1">
                <a:off x="1112" y="2436"/>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97" name="Line 209"/>
              <p:cNvSpPr>
                <a:spLocks noChangeShapeType="1"/>
              </p:cNvSpPr>
              <p:nvPr/>
            </p:nvSpPr>
            <p:spPr bwMode="auto">
              <a:xfrm flipV="1">
                <a:off x="783" y="2443"/>
                <a:ext cx="362" cy="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98" name="Line 210"/>
              <p:cNvSpPr>
                <a:spLocks noChangeShapeType="1"/>
              </p:cNvSpPr>
              <p:nvPr/>
            </p:nvSpPr>
            <p:spPr bwMode="auto">
              <a:xfrm flipV="1">
                <a:off x="781" y="2451"/>
                <a:ext cx="363" cy="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grpSp>
        <p:grpSp>
          <p:nvGrpSpPr>
            <p:cNvPr id="11292" name="Group 211"/>
            <p:cNvGrpSpPr>
              <a:grpSpLocks/>
            </p:cNvGrpSpPr>
            <p:nvPr/>
          </p:nvGrpSpPr>
          <p:grpSpPr bwMode="auto">
            <a:xfrm>
              <a:off x="230" y="1318"/>
              <a:ext cx="3364" cy="2473"/>
              <a:chOff x="230" y="1318"/>
              <a:chExt cx="3364" cy="2473"/>
            </a:xfrm>
          </p:grpSpPr>
          <p:sp>
            <p:nvSpPr>
              <p:cNvPr id="11899" name="Line 212"/>
              <p:cNvSpPr>
                <a:spLocks noChangeShapeType="1"/>
              </p:cNvSpPr>
              <p:nvPr/>
            </p:nvSpPr>
            <p:spPr bwMode="auto">
              <a:xfrm flipH="1">
                <a:off x="1346" y="2506"/>
                <a:ext cx="11" cy="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00" name="Line 213"/>
              <p:cNvSpPr>
                <a:spLocks noChangeShapeType="1"/>
              </p:cNvSpPr>
              <p:nvPr/>
            </p:nvSpPr>
            <p:spPr bwMode="auto">
              <a:xfrm flipH="1">
                <a:off x="1131" y="2459"/>
                <a:ext cx="9" cy="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01" name="Line 214"/>
              <p:cNvSpPr>
                <a:spLocks noChangeShapeType="1"/>
              </p:cNvSpPr>
              <p:nvPr/>
            </p:nvSpPr>
            <p:spPr bwMode="auto">
              <a:xfrm flipH="1" flipV="1">
                <a:off x="562" y="2420"/>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02" name="Freeform 215"/>
              <p:cNvSpPr>
                <a:spLocks/>
              </p:cNvSpPr>
              <p:nvPr/>
            </p:nvSpPr>
            <p:spPr bwMode="auto">
              <a:xfrm>
                <a:off x="552" y="2443"/>
                <a:ext cx="226" cy="48"/>
              </a:xfrm>
              <a:custGeom>
                <a:avLst/>
                <a:gdLst>
                  <a:gd name="T0" fmla="*/ 0 w 907"/>
                  <a:gd name="T1" fmla="*/ 0 h 236"/>
                  <a:gd name="T2" fmla="*/ 1 w 907"/>
                  <a:gd name="T3" fmla="*/ 0 h 236"/>
                  <a:gd name="T4" fmla="*/ 1 w 907"/>
                  <a:gd name="T5" fmla="*/ 0 h 236"/>
                  <a:gd name="T6" fmla="*/ 0 60000 65536"/>
                  <a:gd name="T7" fmla="*/ 0 60000 65536"/>
                  <a:gd name="T8" fmla="*/ 0 60000 65536"/>
                </a:gdLst>
                <a:ahLst/>
                <a:cxnLst>
                  <a:cxn ang="T6">
                    <a:pos x="T0" y="T1"/>
                  </a:cxn>
                  <a:cxn ang="T7">
                    <a:pos x="T2" y="T3"/>
                  </a:cxn>
                  <a:cxn ang="T8">
                    <a:pos x="T4" y="T5"/>
                  </a:cxn>
                </a:cxnLst>
                <a:rect l="0" t="0" r="r" b="b"/>
                <a:pathLst>
                  <a:path w="907" h="236">
                    <a:moveTo>
                      <a:pt x="0" y="0"/>
                    </a:moveTo>
                    <a:lnTo>
                      <a:pt x="866" y="236"/>
                    </a:lnTo>
                    <a:lnTo>
                      <a:pt x="907" y="11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03" name="Line 216"/>
              <p:cNvSpPr>
                <a:spLocks noChangeShapeType="1"/>
              </p:cNvSpPr>
              <p:nvPr/>
            </p:nvSpPr>
            <p:spPr bwMode="auto">
              <a:xfrm flipH="1">
                <a:off x="552" y="2420"/>
                <a:ext cx="10"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04" name="Freeform 217"/>
              <p:cNvSpPr>
                <a:spLocks/>
              </p:cNvSpPr>
              <p:nvPr/>
            </p:nvSpPr>
            <p:spPr bwMode="auto">
              <a:xfrm>
                <a:off x="1101" y="2491"/>
                <a:ext cx="242" cy="63"/>
              </a:xfrm>
              <a:custGeom>
                <a:avLst/>
                <a:gdLst>
                  <a:gd name="T0" fmla="*/ 1 w 969"/>
                  <a:gd name="T1" fmla="*/ 0 h 317"/>
                  <a:gd name="T2" fmla="*/ 0 w 969"/>
                  <a:gd name="T3" fmla="*/ 0 h 317"/>
                  <a:gd name="T4" fmla="*/ 0 w 969"/>
                  <a:gd name="T5" fmla="*/ 0 h 317"/>
                  <a:gd name="T6" fmla="*/ 0 60000 65536"/>
                  <a:gd name="T7" fmla="*/ 0 60000 65536"/>
                  <a:gd name="T8" fmla="*/ 0 60000 65536"/>
                </a:gdLst>
                <a:ahLst/>
                <a:cxnLst>
                  <a:cxn ang="T6">
                    <a:pos x="T0" y="T1"/>
                  </a:cxn>
                  <a:cxn ang="T7">
                    <a:pos x="T2" y="T3"/>
                  </a:cxn>
                  <a:cxn ang="T8">
                    <a:pos x="T4" y="T5"/>
                  </a:cxn>
                </a:cxnLst>
                <a:rect l="0" t="0" r="r" b="b"/>
                <a:pathLst>
                  <a:path w="969" h="317">
                    <a:moveTo>
                      <a:pt x="969" y="236"/>
                    </a:moveTo>
                    <a:lnTo>
                      <a:pt x="105" y="0"/>
                    </a:lnTo>
                    <a:lnTo>
                      <a:pt x="0" y="31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05" name="Line 218"/>
              <p:cNvSpPr>
                <a:spLocks noChangeShapeType="1"/>
              </p:cNvSpPr>
              <p:nvPr/>
            </p:nvSpPr>
            <p:spPr bwMode="auto">
              <a:xfrm flipV="1">
                <a:off x="708" y="2575"/>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06" name="Freeform 219"/>
              <p:cNvSpPr>
                <a:spLocks/>
              </p:cNvSpPr>
              <p:nvPr/>
            </p:nvSpPr>
            <p:spPr bwMode="auto">
              <a:xfrm>
                <a:off x="548" y="2451"/>
                <a:ext cx="217" cy="103"/>
              </a:xfrm>
              <a:custGeom>
                <a:avLst/>
                <a:gdLst>
                  <a:gd name="T0" fmla="*/ 0 w 866"/>
                  <a:gd name="T1" fmla="*/ 0 h 514"/>
                  <a:gd name="T2" fmla="*/ 1 w 866"/>
                  <a:gd name="T3" fmla="*/ 0 h 514"/>
                  <a:gd name="T4" fmla="*/ 1 w 866"/>
                  <a:gd name="T5" fmla="*/ 0 h 514"/>
                  <a:gd name="T6" fmla="*/ 0 60000 65536"/>
                  <a:gd name="T7" fmla="*/ 0 60000 65536"/>
                  <a:gd name="T8" fmla="*/ 0 60000 65536"/>
                </a:gdLst>
                <a:ahLst/>
                <a:cxnLst>
                  <a:cxn ang="T6">
                    <a:pos x="T0" y="T1"/>
                  </a:cxn>
                  <a:cxn ang="T7">
                    <a:pos x="T2" y="T3"/>
                  </a:cxn>
                  <a:cxn ang="T8">
                    <a:pos x="T4" y="T5"/>
                  </a:cxn>
                </a:cxnLst>
                <a:rect l="0" t="0" r="r" b="b"/>
                <a:pathLst>
                  <a:path w="866" h="514">
                    <a:moveTo>
                      <a:pt x="0" y="0"/>
                    </a:moveTo>
                    <a:lnTo>
                      <a:pt x="866" y="236"/>
                    </a:lnTo>
                    <a:lnTo>
                      <a:pt x="774" y="51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07" name="Line 220"/>
              <p:cNvSpPr>
                <a:spLocks noChangeShapeType="1"/>
              </p:cNvSpPr>
              <p:nvPr/>
            </p:nvSpPr>
            <p:spPr bwMode="auto">
              <a:xfrm flipH="1">
                <a:off x="522" y="2451"/>
                <a:ext cx="26" cy="6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08" name="Line 221"/>
              <p:cNvSpPr>
                <a:spLocks noChangeShapeType="1"/>
              </p:cNvSpPr>
              <p:nvPr/>
            </p:nvSpPr>
            <p:spPr bwMode="auto">
              <a:xfrm flipH="1">
                <a:off x="1337" y="2538"/>
                <a:ext cx="6" cy="1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09" name="Line 222"/>
              <p:cNvSpPr>
                <a:spLocks noChangeShapeType="1"/>
              </p:cNvSpPr>
              <p:nvPr/>
            </p:nvSpPr>
            <p:spPr bwMode="auto">
              <a:xfrm flipH="1">
                <a:off x="506" y="2451"/>
                <a:ext cx="42" cy="10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10" name="Freeform 223"/>
              <p:cNvSpPr>
                <a:spLocks/>
              </p:cNvSpPr>
              <p:nvPr/>
            </p:nvSpPr>
            <p:spPr bwMode="auto">
              <a:xfrm>
                <a:off x="265" y="2554"/>
                <a:ext cx="1786" cy="389"/>
              </a:xfrm>
              <a:custGeom>
                <a:avLst/>
                <a:gdLst>
                  <a:gd name="T0" fmla="*/ 7 w 7146"/>
                  <a:gd name="T1" fmla="*/ 0 h 1943"/>
                  <a:gd name="T2" fmla="*/ 0 w 7146"/>
                  <a:gd name="T3" fmla="*/ 1 h 1943"/>
                  <a:gd name="T4" fmla="*/ 7 w 7146"/>
                  <a:gd name="T5" fmla="*/ 0 h 1943"/>
                  <a:gd name="T6" fmla="*/ 0 60000 65536"/>
                  <a:gd name="T7" fmla="*/ 0 60000 65536"/>
                  <a:gd name="T8" fmla="*/ 0 60000 65536"/>
                </a:gdLst>
                <a:ahLst/>
                <a:cxnLst>
                  <a:cxn ang="T6">
                    <a:pos x="T0" y="T1"/>
                  </a:cxn>
                  <a:cxn ang="T7">
                    <a:pos x="T2" y="T3"/>
                  </a:cxn>
                  <a:cxn ang="T8">
                    <a:pos x="T4" y="T5"/>
                  </a:cxn>
                </a:cxnLst>
                <a:rect l="0" t="0" r="r" b="b"/>
                <a:pathLst>
                  <a:path w="7146" h="1943">
                    <a:moveTo>
                      <a:pt x="7146" y="0"/>
                    </a:moveTo>
                    <a:lnTo>
                      <a:pt x="0" y="1943"/>
                    </a:lnTo>
                    <a:lnTo>
                      <a:pt x="7146" y="0"/>
                    </a:lnTo>
                    <a:close/>
                  </a:path>
                </a:pathLst>
              </a:custGeom>
              <a:noFill/>
              <a:ln w="79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11" name="Line 224"/>
              <p:cNvSpPr>
                <a:spLocks noChangeShapeType="1"/>
              </p:cNvSpPr>
              <p:nvPr/>
            </p:nvSpPr>
            <p:spPr bwMode="auto">
              <a:xfrm flipV="1">
                <a:off x="1396" y="2696"/>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12" name="Line 225"/>
              <p:cNvSpPr>
                <a:spLocks noChangeShapeType="1"/>
              </p:cNvSpPr>
              <p:nvPr/>
            </p:nvSpPr>
            <p:spPr bwMode="auto">
              <a:xfrm flipH="1">
                <a:off x="1211" y="2776"/>
                <a:ext cx="218"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13" name="Line 226"/>
              <p:cNvSpPr>
                <a:spLocks noChangeShapeType="1"/>
              </p:cNvSpPr>
              <p:nvPr/>
            </p:nvSpPr>
            <p:spPr bwMode="auto">
              <a:xfrm flipH="1">
                <a:off x="1216" y="2784"/>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14" name="Line 227"/>
              <p:cNvSpPr>
                <a:spLocks noChangeShapeType="1"/>
              </p:cNvSpPr>
              <p:nvPr/>
            </p:nvSpPr>
            <p:spPr bwMode="auto">
              <a:xfrm flipH="1">
                <a:off x="1219" y="2792"/>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15" name="Line 228"/>
              <p:cNvSpPr>
                <a:spLocks noChangeShapeType="1"/>
              </p:cNvSpPr>
              <p:nvPr/>
            </p:nvSpPr>
            <p:spPr bwMode="auto">
              <a:xfrm flipH="1">
                <a:off x="1229" y="2815"/>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16" name="Line 229"/>
              <p:cNvSpPr>
                <a:spLocks noChangeShapeType="1"/>
              </p:cNvSpPr>
              <p:nvPr/>
            </p:nvSpPr>
            <p:spPr bwMode="auto">
              <a:xfrm flipH="1">
                <a:off x="272" y="2974"/>
                <a:ext cx="642" cy="1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17" name="Line 230"/>
              <p:cNvSpPr>
                <a:spLocks noChangeShapeType="1"/>
              </p:cNvSpPr>
              <p:nvPr/>
            </p:nvSpPr>
            <p:spPr bwMode="auto">
              <a:xfrm flipH="1">
                <a:off x="278" y="2981"/>
                <a:ext cx="641" cy="1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18" name="Line 231"/>
              <p:cNvSpPr>
                <a:spLocks noChangeShapeType="1"/>
              </p:cNvSpPr>
              <p:nvPr/>
            </p:nvSpPr>
            <p:spPr bwMode="auto">
              <a:xfrm flipV="1">
                <a:off x="1178" y="2830"/>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19" name="Line 232"/>
              <p:cNvSpPr>
                <a:spLocks noChangeShapeType="1"/>
              </p:cNvSpPr>
              <p:nvPr/>
            </p:nvSpPr>
            <p:spPr bwMode="auto">
              <a:xfrm flipV="1">
                <a:off x="914" y="2823"/>
                <a:ext cx="297" cy="15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20" name="Line 233"/>
              <p:cNvSpPr>
                <a:spLocks noChangeShapeType="1"/>
              </p:cNvSpPr>
              <p:nvPr/>
            </p:nvSpPr>
            <p:spPr bwMode="auto">
              <a:xfrm flipV="1">
                <a:off x="919" y="2831"/>
                <a:ext cx="297" cy="15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21" name="Line 234"/>
              <p:cNvSpPr>
                <a:spLocks noChangeShapeType="1"/>
              </p:cNvSpPr>
              <p:nvPr/>
            </p:nvSpPr>
            <p:spPr bwMode="auto">
              <a:xfrm flipV="1">
                <a:off x="1459" y="2910"/>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22" name="Line 235"/>
              <p:cNvSpPr>
                <a:spLocks noChangeShapeType="1"/>
              </p:cNvSpPr>
              <p:nvPr/>
            </p:nvSpPr>
            <p:spPr bwMode="auto">
              <a:xfrm>
                <a:off x="1435" y="2792"/>
                <a:ext cx="10"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23" name="Line 236"/>
              <p:cNvSpPr>
                <a:spLocks noChangeShapeType="1"/>
              </p:cNvSpPr>
              <p:nvPr/>
            </p:nvSpPr>
            <p:spPr bwMode="auto">
              <a:xfrm>
                <a:off x="1219" y="2839"/>
                <a:ext cx="10"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24" name="Line 237"/>
              <p:cNvSpPr>
                <a:spLocks noChangeShapeType="1"/>
              </p:cNvSpPr>
              <p:nvPr/>
            </p:nvSpPr>
            <p:spPr bwMode="auto">
              <a:xfrm flipH="1">
                <a:off x="706" y="2989"/>
                <a:ext cx="216"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25" name="Freeform 238"/>
              <p:cNvSpPr>
                <a:spLocks/>
              </p:cNvSpPr>
              <p:nvPr/>
            </p:nvSpPr>
            <p:spPr bwMode="auto">
              <a:xfrm>
                <a:off x="716" y="2989"/>
                <a:ext cx="216" cy="71"/>
              </a:xfrm>
              <a:custGeom>
                <a:avLst/>
                <a:gdLst>
                  <a:gd name="T0" fmla="*/ 0 w 865"/>
                  <a:gd name="T1" fmla="*/ 0 h 355"/>
                  <a:gd name="T2" fmla="*/ 1 w 865"/>
                  <a:gd name="T3" fmla="*/ 0 h 355"/>
                  <a:gd name="T4" fmla="*/ 1 w 865"/>
                  <a:gd name="T5" fmla="*/ 0 h 355"/>
                  <a:gd name="T6" fmla="*/ 0 60000 65536"/>
                  <a:gd name="T7" fmla="*/ 0 60000 65536"/>
                  <a:gd name="T8" fmla="*/ 0 60000 65536"/>
                </a:gdLst>
                <a:ahLst/>
                <a:cxnLst>
                  <a:cxn ang="T6">
                    <a:pos x="T0" y="T1"/>
                  </a:cxn>
                  <a:cxn ang="T7">
                    <a:pos x="T2" y="T3"/>
                  </a:cxn>
                  <a:cxn ang="T8">
                    <a:pos x="T4" y="T5"/>
                  </a:cxn>
                </a:cxnLst>
                <a:rect l="0" t="0" r="r" b="b"/>
                <a:pathLst>
                  <a:path w="865" h="355">
                    <a:moveTo>
                      <a:pt x="0" y="355"/>
                    </a:moveTo>
                    <a:lnTo>
                      <a:pt x="865" y="120"/>
                    </a:lnTo>
                    <a:lnTo>
                      <a:pt x="82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26" name="Line 239"/>
              <p:cNvSpPr>
                <a:spLocks noChangeShapeType="1"/>
              </p:cNvSpPr>
              <p:nvPr/>
            </p:nvSpPr>
            <p:spPr bwMode="auto">
              <a:xfrm>
                <a:off x="706" y="3037"/>
                <a:ext cx="10"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27" name="Line 240"/>
              <p:cNvSpPr>
                <a:spLocks noChangeShapeType="1"/>
              </p:cNvSpPr>
              <p:nvPr/>
            </p:nvSpPr>
            <p:spPr bwMode="auto">
              <a:xfrm flipH="1">
                <a:off x="1232" y="2823"/>
                <a:ext cx="217"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28" name="Freeform 241"/>
              <p:cNvSpPr>
                <a:spLocks/>
              </p:cNvSpPr>
              <p:nvPr/>
            </p:nvSpPr>
            <p:spPr bwMode="auto">
              <a:xfrm>
                <a:off x="1258" y="2823"/>
                <a:ext cx="217" cy="111"/>
              </a:xfrm>
              <a:custGeom>
                <a:avLst/>
                <a:gdLst>
                  <a:gd name="T0" fmla="*/ 0 w 866"/>
                  <a:gd name="T1" fmla="*/ 0 h 553"/>
                  <a:gd name="T2" fmla="*/ 1 w 866"/>
                  <a:gd name="T3" fmla="*/ 0 h 553"/>
                  <a:gd name="T4" fmla="*/ 1 w 866"/>
                  <a:gd name="T5" fmla="*/ 0 h 553"/>
                  <a:gd name="T6" fmla="*/ 0 60000 65536"/>
                  <a:gd name="T7" fmla="*/ 0 60000 65536"/>
                  <a:gd name="T8" fmla="*/ 0 60000 65536"/>
                </a:gdLst>
                <a:ahLst/>
                <a:cxnLst>
                  <a:cxn ang="T6">
                    <a:pos x="T0" y="T1"/>
                  </a:cxn>
                  <a:cxn ang="T7">
                    <a:pos x="T2" y="T3"/>
                  </a:cxn>
                  <a:cxn ang="T8">
                    <a:pos x="T4" y="T5"/>
                  </a:cxn>
                </a:cxnLst>
                <a:rect l="0" t="0" r="r" b="b"/>
                <a:pathLst>
                  <a:path w="866" h="553">
                    <a:moveTo>
                      <a:pt x="0" y="553"/>
                    </a:moveTo>
                    <a:lnTo>
                      <a:pt x="866" y="316"/>
                    </a:lnTo>
                    <a:lnTo>
                      <a:pt x="76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29" name="Line 242"/>
              <p:cNvSpPr>
                <a:spLocks noChangeShapeType="1"/>
              </p:cNvSpPr>
              <p:nvPr/>
            </p:nvSpPr>
            <p:spPr bwMode="auto">
              <a:xfrm>
                <a:off x="1232" y="2870"/>
                <a:ext cx="26" cy="6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30" name="Line 243"/>
              <p:cNvSpPr>
                <a:spLocks noChangeShapeType="1"/>
              </p:cNvSpPr>
              <p:nvPr/>
            </p:nvSpPr>
            <p:spPr bwMode="auto">
              <a:xfrm flipV="1">
                <a:off x="947" y="3107"/>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31" name="Line 244"/>
              <p:cNvSpPr>
                <a:spLocks noChangeShapeType="1"/>
              </p:cNvSpPr>
              <p:nvPr/>
            </p:nvSpPr>
            <p:spPr bwMode="auto">
              <a:xfrm flipH="1">
                <a:off x="719" y="3021"/>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32" name="Freeform 245"/>
              <p:cNvSpPr>
                <a:spLocks/>
              </p:cNvSpPr>
              <p:nvPr/>
            </p:nvSpPr>
            <p:spPr bwMode="auto">
              <a:xfrm>
                <a:off x="745" y="3021"/>
                <a:ext cx="217" cy="111"/>
              </a:xfrm>
              <a:custGeom>
                <a:avLst/>
                <a:gdLst>
                  <a:gd name="T0" fmla="*/ 0 w 866"/>
                  <a:gd name="T1" fmla="*/ 0 h 554"/>
                  <a:gd name="T2" fmla="*/ 1 w 866"/>
                  <a:gd name="T3" fmla="*/ 0 h 554"/>
                  <a:gd name="T4" fmla="*/ 1 w 866"/>
                  <a:gd name="T5" fmla="*/ 0 h 554"/>
                  <a:gd name="T6" fmla="*/ 0 60000 65536"/>
                  <a:gd name="T7" fmla="*/ 0 60000 65536"/>
                  <a:gd name="T8" fmla="*/ 0 60000 65536"/>
                </a:gdLst>
                <a:ahLst/>
                <a:cxnLst>
                  <a:cxn ang="T6">
                    <a:pos x="T0" y="T1"/>
                  </a:cxn>
                  <a:cxn ang="T7">
                    <a:pos x="T2" y="T3"/>
                  </a:cxn>
                  <a:cxn ang="T8">
                    <a:pos x="T4" y="T5"/>
                  </a:cxn>
                </a:cxnLst>
                <a:rect l="0" t="0" r="r" b="b"/>
                <a:pathLst>
                  <a:path w="866" h="554">
                    <a:moveTo>
                      <a:pt x="0" y="554"/>
                    </a:moveTo>
                    <a:lnTo>
                      <a:pt x="866" y="317"/>
                    </a:lnTo>
                    <a:lnTo>
                      <a:pt x="76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33" name="Line 246"/>
              <p:cNvSpPr>
                <a:spLocks noChangeShapeType="1"/>
              </p:cNvSpPr>
              <p:nvPr/>
            </p:nvSpPr>
            <p:spPr bwMode="auto">
              <a:xfrm>
                <a:off x="719" y="3068"/>
                <a:ext cx="26" cy="6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34" name="Line 247"/>
              <p:cNvSpPr>
                <a:spLocks noChangeShapeType="1"/>
              </p:cNvSpPr>
              <p:nvPr/>
            </p:nvSpPr>
            <p:spPr bwMode="auto">
              <a:xfrm flipH="1">
                <a:off x="1364" y="2566"/>
                <a:ext cx="178" cy="5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35" name="Line 248"/>
              <p:cNvSpPr>
                <a:spLocks noChangeShapeType="1"/>
              </p:cNvSpPr>
              <p:nvPr/>
            </p:nvSpPr>
            <p:spPr bwMode="auto">
              <a:xfrm flipH="1">
                <a:off x="1360" y="2561"/>
                <a:ext cx="170" cy="4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36" name="Line 249"/>
              <p:cNvSpPr>
                <a:spLocks noChangeShapeType="1"/>
              </p:cNvSpPr>
              <p:nvPr/>
            </p:nvSpPr>
            <p:spPr bwMode="auto">
              <a:xfrm flipH="1">
                <a:off x="1145" y="2617"/>
                <a:ext cx="219" cy="4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37" name="Line 250"/>
              <p:cNvSpPr>
                <a:spLocks noChangeShapeType="1"/>
              </p:cNvSpPr>
              <p:nvPr/>
            </p:nvSpPr>
            <p:spPr bwMode="auto">
              <a:xfrm flipH="1">
                <a:off x="1144" y="2610"/>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38" name="Line 251"/>
              <p:cNvSpPr>
                <a:spLocks noChangeShapeType="1"/>
              </p:cNvSpPr>
              <p:nvPr/>
            </p:nvSpPr>
            <p:spPr bwMode="auto">
              <a:xfrm flipH="1">
                <a:off x="1140" y="2602"/>
                <a:ext cx="217"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39" name="Line 252"/>
              <p:cNvSpPr>
                <a:spLocks noChangeShapeType="1"/>
              </p:cNvSpPr>
              <p:nvPr/>
            </p:nvSpPr>
            <p:spPr bwMode="auto">
              <a:xfrm flipH="1">
                <a:off x="1131" y="2578"/>
                <a:ext cx="215"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40" name="Line 253"/>
              <p:cNvSpPr>
                <a:spLocks noChangeShapeType="1"/>
              </p:cNvSpPr>
              <p:nvPr/>
            </p:nvSpPr>
            <p:spPr bwMode="auto">
              <a:xfrm flipH="1">
                <a:off x="327" y="2658"/>
                <a:ext cx="456" cy="9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41" name="Line 254"/>
              <p:cNvSpPr>
                <a:spLocks noChangeShapeType="1"/>
              </p:cNvSpPr>
              <p:nvPr/>
            </p:nvSpPr>
            <p:spPr bwMode="auto">
              <a:xfrm flipH="1">
                <a:off x="322" y="2649"/>
                <a:ext cx="459" cy="1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42" name="Line 255"/>
              <p:cNvSpPr>
                <a:spLocks noChangeShapeType="1"/>
              </p:cNvSpPr>
              <p:nvPr/>
            </p:nvSpPr>
            <p:spPr bwMode="auto">
              <a:xfrm flipV="1">
                <a:off x="1112" y="2672"/>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43" name="Line 256"/>
              <p:cNvSpPr>
                <a:spLocks noChangeShapeType="1"/>
              </p:cNvSpPr>
              <p:nvPr/>
            </p:nvSpPr>
            <p:spPr bwMode="auto">
              <a:xfrm>
                <a:off x="783" y="2658"/>
                <a:ext cx="362"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44" name="Line 257"/>
              <p:cNvSpPr>
                <a:spLocks noChangeShapeType="1"/>
              </p:cNvSpPr>
              <p:nvPr/>
            </p:nvSpPr>
            <p:spPr bwMode="auto">
              <a:xfrm>
                <a:off x="781" y="2649"/>
                <a:ext cx="363" cy="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45" name="Line 258"/>
              <p:cNvSpPr>
                <a:spLocks noChangeShapeType="1"/>
              </p:cNvSpPr>
              <p:nvPr/>
            </p:nvSpPr>
            <p:spPr bwMode="auto">
              <a:xfrm flipH="1" flipV="1">
                <a:off x="1346" y="2578"/>
                <a:ext cx="11" cy="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46" name="Line 259"/>
              <p:cNvSpPr>
                <a:spLocks noChangeShapeType="1"/>
              </p:cNvSpPr>
              <p:nvPr/>
            </p:nvSpPr>
            <p:spPr bwMode="auto">
              <a:xfrm flipH="1" flipV="1">
                <a:off x="1131" y="2625"/>
                <a:ext cx="9" cy="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47" name="Line 260"/>
              <p:cNvSpPr>
                <a:spLocks noChangeShapeType="1"/>
              </p:cNvSpPr>
              <p:nvPr/>
            </p:nvSpPr>
            <p:spPr bwMode="auto">
              <a:xfrm flipH="1">
                <a:off x="562" y="2641"/>
                <a:ext cx="216" cy="4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48" name="Freeform 261"/>
              <p:cNvSpPr>
                <a:spLocks/>
              </p:cNvSpPr>
              <p:nvPr/>
            </p:nvSpPr>
            <p:spPr bwMode="auto">
              <a:xfrm>
                <a:off x="552" y="2617"/>
                <a:ext cx="226" cy="48"/>
              </a:xfrm>
              <a:custGeom>
                <a:avLst/>
                <a:gdLst>
                  <a:gd name="T0" fmla="*/ 0 w 907"/>
                  <a:gd name="T1" fmla="*/ 0 h 237"/>
                  <a:gd name="T2" fmla="*/ 1 w 907"/>
                  <a:gd name="T3" fmla="*/ 0 h 237"/>
                  <a:gd name="T4" fmla="*/ 1 w 907"/>
                  <a:gd name="T5" fmla="*/ 0 h 237"/>
                  <a:gd name="T6" fmla="*/ 0 60000 65536"/>
                  <a:gd name="T7" fmla="*/ 0 60000 65536"/>
                  <a:gd name="T8" fmla="*/ 0 60000 65536"/>
                </a:gdLst>
                <a:ahLst/>
                <a:cxnLst>
                  <a:cxn ang="T6">
                    <a:pos x="T0" y="T1"/>
                  </a:cxn>
                  <a:cxn ang="T7">
                    <a:pos x="T2" y="T3"/>
                  </a:cxn>
                  <a:cxn ang="T8">
                    <a:pos x="T4" y="T5"/>
                  </a:cxn>
                </a:cxnLst>
                <a:rect l="0" t="0" r="r" b="b"/>
                <a:pathLst>
                  <a:path w="907" h="237">
                    <a:moveTo>
                      <a:pt x="0" y="237"/>
                    </a:moveTo>
                    <a:lnTo>
                      <a:pt x="866" y="0"/>
                    </a:lnTo>
                    <a:lnTo>
                      <a:pt x="907" y="12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49" name="Line 262"/>
              <p:cNvSpPr>
                <a:spLocks noChangeShapeType="1"/>
              </p:cNvSpPr>
              <p:nvPr/>
            </p:nvSpPr>
            <p:spPr bwMode="auto">
              <a:xfrm flipH="1" flipV="1">
                <a:off x="552" y="2665"/>
                <a:ext cx="10"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50" name="Freeform 263"/>
              <p:cNvSpPr>
                <a:spLocks/>
              </p:cNvSpPr>
              <p:nvPr/>
            </p:nvSpPr>
            <p:spPr bwMode="auto">
              <a:xfrm>
                <a:off x="1101" y="2554"/>
                <a:ext cx="242" cy="63"/>
              </a:xfrm>
              <a:custGeom>
                <a:avLst/>
                <a:gdLst>
                  <a:gd name="T0" fmla="*/ 1 w 969"/>
                  <a:gd name="T1" fmla="*/ 0 h 315"/>
                  <a:gd name="T2" fmla="*/ 0 w 969"/>
                  <a:gd name="T3" fmla="*/ 0 h 315"/>
                  <a:gd name="T4" fmla="*/ 0 w 969"/>
                  <a:gd name="T5" fmla="*/ 0 h 315"/>
                  <a:gd name="T6" fmla="*/ 0 60000 65536"/>
                  <a:gd name="T7" fmla="*/ 0 60000 65536"/>
                  <a:gd name="T8" fmla="*/ 0 60000 65536"/>
                </a:gdLst>
                <a:ahLst/>
                <a:cxnLst>
                  <a:cxn ang="T6">
                    <a:pos x="T0" y="T1"/>
                  </a:cxn>
                  <a:cxn ang="T7">
                    <a:pos x="T2" y="T3"/>
                  </a:cxn>
                  <a:cxn ang="T8">
                    <a:pos x="T4" y="T5"/>
                  </a:cxn>
                </a:cxnLst>
                <a:rect l="0" t="0" r="r" b="b"/>
                <a:pathLst>
                  <a:path w="969" h="315">
                    <a:moveTo>
                      <a:pt x="969" y="79"/>
                    </a:moveTo>
                    <a:lnTo>
                      <a:pt x="105" y="315"/>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51" name="Line 264"/>
              <p:cNvSpPr>
                <a:spLocks noChangeShapeType="1"/>
              </p:cNvSpPr>
              <p:nvPr/>
            </p:nvSpPr>
            <p:spPr bwMode="auto">
              <a:xfrm flipV="1">
                <a:off x="708" y="2533"/>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52" name="Freeform 265"/>
              <p:cNvSpPr>
                <a:spLocks/>
              </p:cNvSpPr>
              <p:nvPr/>
            </p:nvSpPr>
            <p:spPr bwMode="auto">
              <a:xfrm>
                <a:off x="548" y="2554"/>
                <a:ext cx="217" cy="103"/>
              </a:xfrm>
              <a:custGeom>
                <a:avLst/>
                <a:gdLst>
                  <a:gd name="T0" fmla="*/ 0 w 866"/>
                  <a:gd name="T1" fmla="*/ 0 h 512"/>
                  <a:gd name="T2" fmla="*/ 1 w 866"/>
                  <a:gd name="T3" fmla="*/ 0 h 512"/>
                  <a:gd name="T4" fmla="*/ 1 w 866"/>
                  <a:gd name="T5" fmla="*/ 0 h 512"/>
                  <a:gd name="T6" fmla="*/ 0 60000 65536"/>
                  <a:gd name="T7" fmla="*/ 0 60000 65536"/>
                  <a:gd name="T8" fmla="*/ 0 60000 65536"/>
                </a:gdLst>
                <a:ahLst/>
                <a:cxnLst>
                  <a:cxn ang="T6">
                    <a:pos x="T0" y="T1"/>
                  </a:cxn>
                  <a:cxn ang="T7">
                    <a:pos x="T2" y="T3"/>
                  </a:cxn>
                  <a:cxn ang="T8">
                    <a:pos x="T4" y="T5"/>
                  </a:cxn>
                </a:cxnLst>
                <a:rect l="0" t="0" r="r" b="b"/>
                <a:pathLst>
                  <a:path w="866" h="512">
                    <a:moveTo>
                      <a:pt x="0" y="512"/>
                    </a:moveTo>
                    <a:lnTo>
                      <a:pt x="866" y="278"/>
                    </a:lnTo>
                    <a:lnTo>
                      <a:pt x="77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53" name="Line 266"/>
              <p:cNvSpPr>
                <a:spLocks noChangeShapeType="1"/>
              </p:cNvSpPr>
              <p:nvPr/>
            </p:nvSpPr>
            <p:spPr bwMode="auto">
              <a:xfrm flipH="1" flipV="1">
                <a:off x="522" y="2593"/>
                <a:ext cx="26" cy="6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54" name="Line 267"/>
              <p:cNvSpPr>
                <a:spLocks noChangeShapeType="1"/>
              </p:cNvSpPr>
              <p:nvPr/>
            </p:nvSpPr>
            <p:spPr bwMode="auto">
              <a:xfrm flipH="1" flipV="1">
                <a:off x="1337" y="2554"/>
                <a:ext cx="6" cy="1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55" name="Line 268"/>
              <p:cNvSpPr>
                <a:spLocks noChangeShapeType="1"/>
              </p:cNvSpPr>
              <p:nvPr/>
            </p:nvSpPr>
            <p:spPr bwMode="auto">
              <a:xfrm flipH="1" flipV="1">
                <a:off x="506" y="2554"/>
                <a:ext cx="42" cy="10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56" name="Line 269"/>
              <p:cNvSpPr>
                <a:spLocks noChangeShapeType="1"/>
              </p:cNvSpPr>
              <p:nvPr/>
            </p:nvSpPr>
            <p:spPr bwMode="auto">
              <a:xfrm flipH="1" flipV="1">
                <a:off x="1131" y="2483"/>
                <a:ext cx="226"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57" name="Line 270"/>
              <p:cNvSpPr>
                <a:spLocks noChangeShapeType="1"/>
              </p:cNvSpPr>
              <p:nvPr/>
            </p:nvSpPr>
            <p:spPr bwMode="auto">
              <a:xfrm flipH="1" flipV="1">
                <a:off x="1140" y="2459"/>
                <a:ext cx="206" cy="7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58" name="Line 271"/>
              <p:cNvSpPr>
                <a:spLocks noChangeShapeType="1"/>
              </p:cNvSpPr>
              <p:nvPr/>
            </p:nvSpPr>
            <p:spPr bwMode="auto">
              <a:xfrm flipH="1">
                <a:off x="1140" y="2578"/>
                <a:ext cx="206" cy="7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59" name="Line 272"/>
              <p:cNvSpPr>
                <a:spLocks noChangeShapeType="1"/>
              </p:cNvSpPr>
              <p:nvPr/>
            </p:nvSpPr>
            <p:spPr bwMode="auto">
              <a:xfrm flipV="1">
                <a:off x="1131" y="2602"/>
                <a:ext cx="226"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60" name="Line 273"/>
              <p:cNvSpPr>
                <a:spLocks noChangeShapeType="1"/>
              </p:cNvSpPr>
              <p:nvPr/>
            </p:nvSpPr>
            <p:spPr bwMode="auto">
              <a:xfrm flipH="1" flipV="1">
                <a:off x="552" y="2443"/>
                <a:ext cx="226" cy="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61" name="Line 274"/>
              <p:cNvSpPr>
                <a:spLocks noChangeShapeType="1"/>
              </p:cNvSpPr>
              <p:nvPr/>
            </p:nvSpPr>
            <p:spPr bwMode="auto">
              <a:xfrm flipH="1" flipV="1">
                <a:off x="562" y="2420"/>
                <a:ext cx="206" cy="7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62" name="Line 275"/>
              <p:cNvSpPr>
                <a:spLocks noChangeShapeType="1"/>
              </p:cNvSpPr>
              <p:nvPr/>
            </p:nvSpPr>
            <p:spPr bwMode="auto">
              <a:xfrm flipH="1">
                <a:off x="562" y="2617"/>
                <a:ext cx="206" cy="7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63" name="Line 276"/>
              <p:cNvSpPr>
                <a:spLocks noChangeShapeType="1"/>
              </p:cNvSpPr>
              <p:nvPr/>
            </p:nvSpPr>
            <p:spPr bwMode="auto">
              <a:xfrm flipH="1">
                <a:off x="552" y="2641"/>
                <a:ext cx="226" cy="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64" name="Line 277"/>
              <p:cNvSpPr>
                <a:spLocks noChangeShapeType="1"/>
              </p:cNvSpPr>
              <p:nvPr/>
            </p:nvSpPr>
            <p:spPr bwMode="auto">
              <a:xfrm flipH="1">
                <a:off x="716" y="2989"/>
                <a:ext cx="206" cy="7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65" name="Line 278"/>
              <p:cNvSpPr>
                <a:spLocks noChangeShapeType="1"/>
              </p:cNvSpPr>
              <p:nvPr/>
            </p:nvSpPr>
            <p:spPr bwMode="auto">
              <a:xfrm flipV="1">
                <a:off x="706" y="3013"/>
                <a:ext cx="226" cy="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66" name="Line 279"/>
              <p:cNvSpPr>
                <a:spLocks noChangeShapeType="1"/>
              </p:cNvSpPr>
              <p:nvPr/>
            </p:nvSpPr>
            <p:spPr bwMode="auto">
              <a:xfrm flipH="1">
                <a:off x="1229" y="2792"/>
                <a:ext cx="206" cy="7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67" name="Line 280"/>
              <p:cNvSpPr>
                <a:spLocks noChangeShapeType="1"/>
              </p:cNvSpPr>
              <p:nvPr/>
            </p:nvSpPr>
            <p:spPr bwMode="auto">
              <a:xfrm flipV="1">
                <a:off x="1219" y="2815"/>
                <a:ext cx="226" cy="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68" name="Line 281"/>
              <p:cNvSpPr>
                <a:spLocks noChangeShapeType="1"/>
              </p:cNvSpPr>
              <p:nvPr/>
            </p:nvSpPr>
            <p:spPr bwMode="auto">
              <a:xfrm flipH="1" flipV="1">
                <a:off x="706" y="2072"/>
                <a:ext cx="226"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69" name="Line 282"/>
              <p:cNvSpPr>
                <a:spLocks noChangeShapeType="1"/>
              </p:cNvSpPr>
              <p:nvPr/>
            </p:nvSpPr>
            <p:spPr bwMode="auto">
              <a:xfrm flipH="1" flipV="1">
                <a:off x="716" y="2048"/>
                <a:ext cx="206" cy="7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70" name="Line 283"/>
              <p:cNvSpPr>
                <a:spLocks noChangeShapeType="1"/>
              </p:cNvSpPr>
              <p:nvPr/>
            </p:nvSpPr>
            <p:spPr bwMode="auto">
              <a:xfrm flipH="1" flipV="1">
                <a:off x="1219" y="2269"/>
                <a:ext cx="226" cy="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71" name="Line 284"/>
              <p:cNvSpPr>
                <a:spLocks noChangeShapeType="1"/>
              </p:cNvSpPr>
              <p:nvPr/>
            </p:nvSpPr>
            <p:spPr bwMode="auto">
              <a:xfrm>
                <a:off x="1229" y="2246"/>
                <a:ext cx="206" cy="7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72" name="Line 285"/>
              <p:cNvSpPr>
                <a:spLocks noChangeShapeType="1"/>
              </p:cNvSpPr>
              <p:nvPr/>
            </p:nvSpPr>
            <p:spPr bwMode="auto">
              <a:xfrm flipH="1">
                <a:off x="1639" y="2364"/>
                <a:ext cx="41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73" name="Line 286"/>
              <p:cNvSpPr>
                <a:spLocks noChangeShapeType="1"/>
              </p:cNvSpPr>
              <p:nvPr/>
            </p:nvSpPr>
            <p:spPr bwMode="auto">
              <a:xfrm flipH="1">
                <a:off x="1639" y="2356"/>
                <a:ext cx="41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74" name="Line 287"/>
              <p:cNvSpPr>
                <a:spLocks noChangeShapeType="1"/>
              </p:cNvSpPr>
              <p:nvPr/>
            </p:nvSpPr>
            <p:spPr bwMode="auto">
              <a:xfrm flipH="1">
                <a:off x="1429" y="2744"/>
                <a:ext cx="210" cy="3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75" name="Line 288"/>
              <p:cNvSpPr>
                <a:spLocks noChangeShapeType="1"/>
              </p:cNvSpPr>
              <p:nvPr/>
            </p:nvSpPr>
            <p:spPr bwMode="auto">
              <a:xfrm flipH="1">
                <a:off x="1432" y="2753"/>
                <a:ext cx="208" cy="3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76" name="Line 289"/>
              <p:cNvSpPr>
                <a:spLocks noChangeShapeType="1"/>
              </p:cNvSpPr>
              <p:nvPr/>
            </p:nvSpPr>
            <p:spPr bwMode="auto">
              <a:xfrm flipH="1">
                <a:off x="1639" y="2744"/>
                <a:ext cx="41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77" name="Line 290"/>
              <p:cNvSpPr>
                <a:spLocks noChangeShapeType="1"/>
              </p:cNvSpPr>
              <p:nvPr/>
            </p:nvSpPr>
            <p:spPr bwMode="auto">
              <a:xfrm flipH="1">
                <a:off x="1639" y="2753"/>
                <a:ext cx="41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78" name="Line 291"/>
              <p:cNvSpPr>
                <a:spLocks noChangeShapeType="1"/>
              </p:cNvSpPr>
              <p:nvPr/>
            </p:nvSpPr>
            <p:spPr bwMode="auto">
              <a:xfrm flipV="1">
                <a:off x="1542" y="2542"/>
                <a:ext cx="1" cy="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79" name="Line 292"/>
              <p:cNvSpPr>
                <a:spLocks noChangeShapeType="1"/>
              </p:cNvSpPr>
              <p:nvPr/>
            </p:nvSpPr>
            <p:spPr bwMode="auto">
              <a:xfrm flipV="1">
                <a:off x="1530" y="2548"/>
                <a:ext cx="1" cy="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80" name="Freeform 293"/>
              <p:cNvSpPr>
                <a:spLocks/>
              </p:cNvSpPr>
              <p:nvPr/>
            </p:nvSpPr>
            <p:spPr bwMode="auto">
              <a:xfrm>
                <a:off x="679" y="2097"/>
                <a:ext cx="1372" cy="457"/>
              </a:xfrm>
              <a:custGeom>
                <a:avLst/>
                <a:gdLst>
                  <a:gd name="T0" fmla="*/ 5 w 5490"/>
                  <a:gd name="T1" fmla="*/ 1 h 2286"/>
                  <a:gd name="T2" fmla="*/ 3 w 5490"/>
                  <a:gd name="T3" fmla="*/ 0 h 2286"/>
                  <a:gd name="T4" fmla="*/ 2 w 5490"/>
                  <a:gd name="T5" fmla="*/ 0 h 2286"/>
                  <a:gd name="T6" fmla="*/ 2 w 5490"/>
                  <a:gd name="T7" fmla="*/ 0 h 2286"/>
                  <a:gd name="T8" fmla="*/ 2 w 5490"/>
                  <a:gd name="T9" fmla="*/ 0 h 2286"/>
                  <a:gd name="T10" fmla="*/ 2 w 5490"/>
                  <a:gd name="T11" fmla="*/ 0 h 2286"/>
                  <a:gd name="T12" fmla="*/ 2 w 5490"/>
                  <a:gd name="T13" fmla="*/ 0 h 2286"/>
                  <a:gd name="T14" fmla="*/ 2 w 5490"/>
                  <a:gd name="T15" fmla="*/ 0 h 2286"/>
                  <a:gd name="T16" fmla="*/ 2 w 5490"/>
                  <a:gd name="T17" fmla="*/ 0 h 2286"/>
                  <a:gd name="T18" fmla="*/ 2 w 5490"/>
                  <a:gd name="T19" fmla="*/ 0 h 2286"/>
                  <a:gd name="T20" fmla="*/ 2 w 5490"/>
                  <a:gd name="T21" fmla="*/ 0 h 2286"/>
                  <a:gd name="T22" fmla="*/ 2 w 5490"/>
                  <a:gd name="T23" fmla="*/ 0 h 2286"/>
                  <a:gd name="T24" fmla="*/ 2 w 5490"/>
                  <a:gd name="T25" fmla="*/ 0 h 2286"/>
                  <a:gd name="T26" fmla="*/ 2 w 5490"/>
                  <a:gd name="T27" fmla="*/ 0 h 2286"/>
                  <a:gd name="T28" fmla="*/ 2 w 5490"/>
                  <a:gd name="T29" fmla="*/ 0 h 2286"/>
                  <a:gd name="T30" fmla="*/ 1 w 5490"/>
                  <a:gd name="T31" fmla="*/ 0 h 2286"/>
                  <a:gd name="T32" fmla="*/ 1 w 5490"/>
                  <a:gd name="T33" fmla="*/ 0 h 2286"/>
                  <a:gd name="T34" fmla="*/ 1 w 5490"/>
                  <a:gd name="T35" fmla="*/ 0 h 2286"/>
                  <a:gd name="T36" fmla="*/ 1 w 5490"/>
                  <a:gd name="T37" fmla="*/ 0 h 2286"/>
                  <a:gd name="T38" fmla="*/ 1 w 5490"/>
                  <a:gd name="T39" fmla="*/ 0 h 2286"/>
                  <a:gd name="T40" fmla="*/ 1 w 5490"/>
                  <a:gd name="T41" fmla="*/ 0 h 2286"/>
                  <a:gd name="T42" fmla="*/ 1 w 5490"/>
                  <a:gd name="T43" fmla="*/ 0 h 2286"/>
                  <a:gd name="T44" fmla="*/ 1 w 5490"/>
                  <a:gd name="T45" fmla="*/ 0 h 2286"/>
                  <a:gd name="T46" fmla="*/ 1 w 5490"/>
                  <a:gd name="T47" fmla="*/ 0 h 2286"/>
                  <a:gd name="T48" fmla="*/ 0 w 5490"/>
                  <a:gd name="T49" fmla="*/ 0 h 2286"/>
                  <a:gd name="T50" fmla="*/ 0 w 5490"/>
                  <a:gd name="T51" fmla="*/ 0 h 2286"/>
                  <a:gd name="T52" fmla="*/ 0 w 5490"/>
                  <a:gd name="T53" fmla="*/ 0 h 2286"/>
                  <a:gd name="T54" fmla="*/ 0 w 5490"/>
                  <a:gd name="T55" fmla="*/ 0 h 2286"/>
                  <a:gd name="T56" fmla="*/ 0 w 5490"/>
                  <a:gd name="T57" fmla="*/ 0 h 2286"/>
                  <a:gd name="T58" fmla="*/ 0 w 5490"/>
                  <a:gd name="T59" fmla="*/ 0 h 2286"/>
                  <a:gd name="T60" fmla="*/ 0 w 5490"/>
                  <a:gd name="T61" fmla="*/ 0 h 2286"/>
                  <a:gd name="T62" fmla="*/ 0 w 5490"/>
                  <a:gd name="T63" fmla="*/ 0 h 2286"/>
                  <a:gd name="T64" fmla="*/ 0 w 5490"/>
                  <a:gd name="T65" fmla="*/ 0 h 2286"/>
                  <a:gd name="T66" fmla="*/ 0 w 5490"/>
                  <a:gd name="T67" fmla="*/ 0 h 2286"/>
                  <a:gd name="T68" fmla="*/ 0 w 5490"/>
                  <a:gd name="T69" fmla="*/ 0 h 22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490" h="2286">
                    <a:moveTo>
                      <a:pt x="5490" y="2286"/>
                    </a:moveTo>
                    <a:lnTo>
                      <a:pt x="2894" y="1361"/>
                    </a:lnTo>
                    <a:lnTo>
                      <a:pt x="2687" y="1290"/>
                    </a:lnTo>
                    <a:lnTo>
                      <a:pt x="2648" y="1276"/>
                    </a:lnTo>
                    <a:lnTo>
                      <a:pt x="2609" y="1261"/>
                    </a:lnTo>
                    <a:lnTo>
                      <a:pt x="2571" y="1246"/>
                    </a:lnTo>
                    <a:lnTo>
                      <a:pt x="2533" y="1231"/>
                    </a:lnTo>
                    <a:lnTo>
                      <a:pt x="2496" y="1214"/>
                    </a:lnTo>
                    <a:lnTo>
                      <a:pt x="2459" y="1198"/>
                    </a:lnTo>
                    <a:lnTo>
                      <a:pt x="2422" y="1181"/>
                    </a:lnTo>
                    <a:lnTo>
                      <a:pt x="2386" y="1162"/>
                    </a:lnTo>
                    <a:lnTo>
                      <a:pt x="2315" y="1125"/>
                    </a:lnTo>
                    <a:lnTo>
                      <a:pt x="2243" y="1087"/>
                    </a:lnTo>
                    <a:lnTo>
                      <a:pt x="2173" y="1047"/>
                    </a:lnTo>
                    <a:lnTo>
                      <a:pt x="2102" y="1005"/>
                    </a:lnTo>
                    <a:lnTo>
                      <a:pt x="1126" y="384"/>
                    </a:lnTo>
                    <a:lnTo>
                      <a:pt x="1000" y="306"/>
                    </a:lnTo>
                    <a:lnTo>
                      <a:pt x="959" y="283"/>
                    </a:lnTo>
                    <a:lnTo>
                      <a:pt x="918" y="261"/>
                    </a:lnTo>
                    <a:lnTo>
                      <a:pt x="876" y="239"/>
                    </a:lnTo>
                    <a:lnTo>
                      <a:pt x="835" y="219"/>
                    </a:lnTo>
                    <a:lnTo>
                      <a:pt x="793" y="199"/>
                    </a:lnTo>
                    <a:lnTo>
                      <a:pt x="750" y="181"/>
                    </a:lnTo>
                    <a:lnTo>
                      <a:pt x="708" y="163"/>
                    </a:lnTo>
                    <a:lnTo>
                      <a:pt x="665" y="146"/>
                    </a:lnTo>
                    <a:lnTo>
                      <a:pt x="620" y="130"/>
                    </a:lnTo>
                    <a:lnTo>
                      <a:pt x="577" y="115"/>
                    </a:lnTo>
                    <a:lnTo>
                      <a:pt x="532" y="101"/>
                    </a:lnTo>
                    <a:lnTo>
                      <a:pt x="486" y="87"/>
                    </a:lnTo>
                    <a:lnTo>
                      <a:pt x="441" y="75"/>
                    </a:lnTo>
                    <a:lnTo>
                      <a:pt x="396" y="64"/>
                    </a:lnTo>
                    <a:lnTo>
                      <a:pt x="348" y="52"/>
                    </a:lnTo>
                    <a:lnTo>
                      <a:pt x="302" y="43"/>
                    </a:lnTo>
                    <a:lnTo>
                      <a:pt x="151" y="17"/>
                    </a:lnTo>
                    <a:lnTo>
                      <a:pt x="0" y="0"/>
                    </a:lnTo>
                  </a:path>
                </a:pathLst>
              </a:custGeom>
              <a:noFill/>
              <a:ln w="7938">
                <a:solidFill>
                  <a:srgbClr val="333D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81" name="Freeform 294"/>
              <p:cNvSpPr>
                <a:spLocks/>
              </p:cNvSpPr>
              <p:nvPr/>
            </p:nvSpPr>
            <p:spPr bwMode="auto">
              <a:xfrm>
                <a:off x="852" y="2430"/>
                <a:ext cx="1199" cy="124"/>
              </a:xfrm>
              <a:custGeom>
                <a:avLst/>
                <a:gdLst>
                  <a:gd name="T0" fmla="*/ 5 w 4799"/>
                  <a:gd name="T1" fmla="*/ 0 h 623"/>
                  <a:gd name="T2" fmla="*/ 2 w 4799"/>
                  <a:gd name="T3" fmla="*/ 0 h 623"/>
                  <a:gd name="T4" fmla="*/ 2 w 4799"/>
                  <a:gd name="T5" fmla="*/ 0 h 623"/>
                  <a:gd name="T6" fmla="*/ 2 w 4799"/>
                  <a:gd name="T7" fmla="*/ 0 h 623"/>
                  <a:gd name="T8" fmla="*/ 2 w 4799"/>
                  <a:gd name="T9" fmla="*/ 0 h 623"/>
                  <a:gd name="T10" fmla="*/ 2 w 4799"/>
                  <a:gd name="T11" fmla="*/ 0 h 623"/>
                  <a:gd name="T12" fmla="*/ 2 w 4799"/>
                  <a:gd name="T13" fmla="*/ 0 h 623"/>
                  <a:gd name="T14" fmla="*/ 2 w 4799"/>
                  <a:gd name="T15" fmla="*/ 0 h 623"/>
                  <a:gd name="T16" fmla="*/ 1 w 4799"/>
                  <a:gd name="T17" fmla="*/ 0 h 623"/>
                  <a:gd name="T18" fmla="*/ 1 w 4799"/>
                  <a:gd name="T19" fmla="*/ 0 h 623"/>
                  <a:gd name="T20" fmla="*/ 1 w 4799"/>
                  <a:gd name="T21" fmla="*/ 0 h 623"/>
                  <a:gd name="T22" fmla="*/ 1 w 4799"/>
                  <a:gd name="T23" fmla="*/ 0 h 623"/>
                  <a:gd name="T24" fmla="*/ 1 w 4799"/>
                  <a:gd name="T25" fmla="*/ 0 h 623"/>
                  <a:gd name="T26" fmla="*/ 1 w 4799"/>
                  <a:gd name="T27" fmla="*/ 0 h 623"/>
                  <a:gd name="T28" fmla="*/ 1 w 4799"/>
                  <a:gd name="T29" fmla="*/ 0 h 623"/>
                  <a:gd name="T30" fmla="*/ 1 w 4799"/>
                  <a:gd name="T31" fmla="*/ 0 h 623"/>
                  <a:gd name="T32" fmla="*/ 1 w 4799"/>
                  <a:gd name="T33" fmla="*/ 0 h 623"/>
                  <a:gd name="T34" fmla="*/ 1 w 4799"/>
                  <a:gd name="T35" fmla="*/ 0 h 623"/>
                  <a:gd name="T36" fmla="*/ 0 w 4799"/>
                  <a:gd name="T37" fmla="*/ 0 h 6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799" h="623">
                    <a:moveTo>
                      <a:pt x="4799" y="623"/>
                    </a:moveTo>
                    <a:lnTo>
                      <a:pt x="2070" y="97"/>
                    </a:lnTo>
                    <a:lnTo>
                      <a:pt x="2015" y="84"/>
                    </a:lnTo>
                    <a:lnTo>
                      <a:pt x="1959" y="73"/>
                    </a:lnTo>
                    <a:lnTo>
                      <a:pt x="1904" y="61"/>
                    </a:lnTo>
                    <a:lnTo>
                      <a:pt x="1851" y="52"/>
                    </a:lnTo>
                    <a:lnTo>
                      <a:pt x="1796" y="43"/>
                    </a:lnTo>
                    <a:lnTo>
                      <a:pt x="1742" y="35"/>
                    </a:lnTo>
                    <a:lnTo>
                      <a:pt x="1689" y="27"/>
                    </a:lnTo>
                    <a:lnTo>
                      <a:pt x="1635" y="21"/>
                    </a:lnTo>
                    <a:lnTo>
                      <a:pt x="1582" y="15"/>
                    </a:lnTo>
                    <a:lnTo>
                      <a:pt x="1527" y="11"/>
                    </a:lnTo>
                    <a:lnTo>
                      <a:pt x="1473" y="7"/>
                    </a:lnTo>
                    <a:lnTo>
                      <a:pt x="1418" y="4"/>
                    </a:lnTo>
                    <a:lnTo>
                      <a:pt x="1362" y="1"/>
                    </a:lnTo>
                    <a:lnTo>
                      <a:pt x="1306" y="0"/>
                    </a:lnTo>
                    <a:lnTo>
                      <a:pt x="1250" y="0"/>
                    </a:lnTo>
                    <a:lnTo>
                      <a:pt x="1191" y="0"/>
                    </a:lnTo>
                    <a:lnTo>
                      <a:pt x="0" y="31"/>
                    </a:lnTo>
                  </a:path>
                </a:pathLst>
              </a:custGeom>
              <a:noFill/>
              <a:ln w="7938">
                <a:solidFill>
                  <a:srgbClr val="333D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82" name="Freeform 295"/>
              <p:cNvSpPr>
                <a:spLocks/>
              </p:cNvSpPr>
              <p:nvPr/>
            </p:nvSpPr>
            <p:spPr bwMode="auto">
              <a:xfrm>
                <a:off x="960" y="2554"/>
                <a:ext cx="1091" cy="380"/>
              </a:xfrm>
              <a:custGeom>
                <a:avLst/>
                <a:gdLst>
                  <a:gd name="T0" fmla="*/ 4 w 4364"/>
                  <a:gd name="T1" fmla="*/ 0 h 1901"/>
                  <a:gd name="T2" fmla="*/ 2 w 4364"/>
                  <a:gd name="T3" fmla="*/ 0 h 1901"/>
                  <a:gd name="T4" fmla="*/ 2 w 4364"/>
                  <a:gd name="T5" fmla="*/ 0 h 1901"/>
                  <a:gd name="T6" fmla="*/ 2 w 4364"/>
                  <a:gd name="T7" fmla="*/ 0 h 1901"/>
                  <a:gd name="T8" fmla="*/ 2 w 4364"/>
                  <a:gd name="T9" fmla="*/ 0 h 1901"/>
                  <a:gd name="T10" fmla="*/ 2 w 4364"/>
                  <a:gd name="T11" fmla="*/ 0 h 1901"/>
                  <a:gd name="T12" fmla="*/ 2 w 4364"/>
                  <a:gd name="T13" fmla="*/ 0 h 1901"/>
                  <a:gd name="T14" fmla="*/ 2 w 4364"/>
                  <a:gd name="T15" fmla="*/ 0 h 1901"/>
                  <a:gd name="T16" fmla="*/ 2 w 4364"/>
                  <a:gd name="T17" fmla="*/ 0 h 1901"/>
                  <a:gd name="T18" fmla="*/ 1 w 4364"/>
                  <a:gd name="T19" fmla="*/ 0 h 1901"/>
                  <a:gd name="T20" fmla="*/ 1 w 4364"/>
                  <a:gd name="T21" fmla="*/ 0 h 1901"/>
                  <a:gd name="T22" fmla="*/ 1 w 4364"/>
                  <a:gd name="T23" fmla="*/ 0 h 1901"/>
                  <a:gd name="T24" fmla="*/ 1 w 4364"/>
                  <a:gd name="T25" fmla="*/ 0 h 1901"/>
                  <a:gd name="T26" fmla="*/ 1 w 4364"/>
                  <a:gd name="T27" fmla="*/ 0 h 1901"/>
                  <a:gd name="T28" fmla="*/ 1 w 4364"/>
                  <a:gd name="T29" fmla="*/ 0 h 1901"/>
                  <a:gd name="T30" fmla="*/ 1 w 4364"/>
                  <a:gd name="T31" fmla="*/ 0 h 1901"/>
                  <a:gd name="T32" fmla="*/ 1 w 4364"/>
                  <a:gd name="T33" fmla="*/ 0 h 1901"/>
                  <a:gd name="T34" fmla="*/ 1 w 4364"/>
                  <a:gd name="T35" fmla="*/ 0 h 1901"/>
                  <a:gd name="T36" fmla="*/ 0 w 4364"/>
                  <a:gd name="T37" fmla="*/ 1 h 19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64" h="1901">
                    <a:moveTo>
                      <a:pt x="4364" y="0"/>
                    </a:moveTo>
                    <a:lnTo>
                      <a:pt x="1768" y="923"/>
                    </a:lnTo>
                    <a:lnTo>
                      <a:pt x="1713" y="941"/>
                    </a:lnTo>
                    <a:lnTo>
                      <a:pt x="1658" y="958"/>
                    </a:lnTo>
                    <a:lnTo>
                      <a:pt x="1606" y="977"/>
                    </a:lnTo>
                    <a:lnTo>
                      <a:pt x="1555" y="995"/>
                    </a:lnTo>
                    <a:lnTo>
                      <a:pt x="1505" y="1015"/>
                    </a:lnTo>
                    <a:lnTo>
                      <a:pt x="1455" y="1034"/>
                    </a:lnTo>
                    <a:lnTo>
                      <a:pt x="1406" y="1055"/>
                    </a:lnTo>
                    <a:lnTo>
                      <a:pt x="1358" y="1076"/>
                    </a:lnTo>
                    <a:lnTo>
                      <a:pt x="1310" y="1098"/>
                    </a:lnTo>
                    <a:lnTo>
                      <a:pt x="1263" y="1121"/>
                    </a:lnTo>
                    <a:lnTo>
                      <a:pt x="1216" y="1144"/>
                    </a:lnTo>
                    <a:lnTo>
                      <a:pt x="1168" y="1169"/>
                    </a:lnTo>
                    <a:lnTo>
                      <a:pt x="1121" y="1195"/>
                    </a:lnTo>
                    <a:lnTo>
                      <a:pt x="1073" y="1221"/>
                    </a:lnTo>
                    <a:lnTo>
                      <a:pt x="1026" y="1250"/>
                    </a:lnTo>
                    <a:lnTo>
                      <a:pt x="976" y="1279"/>
                    </a:lnTo>
                    <a:lnTo>
                      <a:pt x="0" y="1901"/>
                    </a:lnTo>
                  </a:path>
                </a:pathLst>
              </a:custGeom>
              <a:noFill/>
              <a:ln w="79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83" name="Freeform 296"/>
              <p:cNvSpPr>
                <a:spLocks/>
              </p:cNvSpPr>
              <p:nvPr/>
            </p:nvSpPr>
            <p:spPr bwMode="auto">
              <a:xfrm>
                <a:off x="852" y="2554"/>
                <a:ext cx="1199" cy="125"/>
              </a:xfrm>
              <a:custGeom>
                <a:avLst/>
                <a:gdLst>
                  <a:gd name="T0" fmla="*/ 5 w 4799"/>
                  <a:gd name="T1" fmla="*/ 0 h 622"/>
                  <a:gd name="T2" fmla="*/ 2 w 4799"/>
                  <a:gd name="T3" fmla="*/ 0 h 622"/>
                  <a:gd name="T4" fmla="*/ 2 w 4799"/>
                  <a:gd name="T5" fmla="*/ 0 h 622"/>
                  <a:gd name="T6" fmla="*/ 2 w 4799"/>
                  <a:gd name="T7" fmla="*/ 0 h 622"/>
                  <a:gd name="T8" fmla="*/ 2 w 4799"/>
                  <a:gd name="T9" fmla="*/ 0 h 622"/>
                  <a:gd name="T10" fmla="*/ 2 w 4799"/>
                  <a:gd name="T11" fmla="*/ 0 h 622"/>
                  <a:gd name="T12" fmla="*/ 2 w 4799"/>
                  <a:gd name="T13" fmla="*/ 0 h 622"/>
                  <a:gd name="T14" fmla="*/ 2 w 4799"/>
                  <a:gd name="T15" fmla="*/ 0 h 622"/>
                  <a:gd name="T16" fmla="*/ 1 w 4799"/>
                  <a:gd name="T17" fmla="*/ 0 h 622"/>
                  <a:gd name="T18" fmla="*/ 1 w 4799"/>
                  <a:gd name="T19" fmla="*/ 0 h 622"/>
                  <a:gd name="T20" fmla="*/ 1 w 4799"/>
                  <a:gd name="T21" fmla="*/ 0 h 622"/>
                  <a:gd name="T22" fmla="*/ 1 w 4799"/>
                  <a:gd name="T23" fmla="*/ 0 h 622"/>
                  <a:gd name="T24" fmla="*/ 1 w 4799"/>
                  <a:gd name="T25" fmla="*/ 0 h 622"/>
                  <a:gd name="T26" fmla="*/ 1 w 4799"/>
                  <a:gd name="T27" fmla="*/ 0 h 622"/>
                  <a:gd name="T28" fmla="*/ 1 w 4799"/>
                  <a:gd name="T29" fmla="*/ 0 h 622"/>
                  <a:gd name="T30" fmla="*/ 1 w 4799"/>
                  <a:gd name="T31" fmla="*/ 0 h 622"/>
                  <a:gd name="T32" fmla="*/ 1 w 4799"/>
                  <a:gd name="T33" fmla="*/ 0 h 622"/>
                  <a:gd name="T34" fmla="*/ 1 w 4799"/>
                  <a:gd name="T35" fmla="*/ 0 h 622"/>
                  <a:gd name="T36" fmla="*/ 0 w 4799"/>
                  <a:gd name="T37" fmla="*/ 0 h 6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799" h="622">
                    <a:moveTo>
                      <a:pt x="4799" y="0"/>
                    </a:moveTo>
                    <a:lnTo>
                      <a:pt x="2070" y="524"/>
                    </a:lnTo>
                    <a:lnTo>
                      <a:pt x="2015" y="537"/>
                    </a:lnTo>
                    <a:lnTo>
                      <a:pt x="1959" y="548"/>
                    </a:lnTo>
                    <a:lnTo>
                      <a:pt x="1904" y="560"/>
                    </a:lnTo>
                    <a:lnTo>
                      <a:pt x="1851" y="570"/>
                    </a:lnTo>
                    <a:lnTo>
                      <a:pt x="1796" y="579"/>
                    </a:lnTo>
                    <a:lnTo>
                      <a:pt x="1742" y="587"/>
                    </a:lnTo>
                    <a:lnTo>
                      <a:pt x="1689" y="594"/>
                    </a:lnTo>
                    <a:lnTo>
                      <a:pt x="1635" y="601"/>
                    </a:lnTo>
                    <a:lnTo>
                      <a:pt x="1582" y="606"/>
                    </a:lnTo>
                    <a:lnTo>
                      <a:pt x="1527" y="610"/>
                    </a:lnTo>
                    <a:lnTo>
                      <a:pt x="1473" y="615"/>
                    </a:lnTo>
                    <a:lnTo>
                      <a:pt x="1418" y="617"/>
                    </a:lnTo>
                    <a:lnTo>
                      <a:pt x="1362" y="620"/>
                    </a:lnTo>
                    <a:lnTo>
                      <a:pt x="1306" y="621"/>
                    </a:lnTo>
                    <a:lnTo>
                      <a:pt x="1250" y="622"/>
                    </a:lnTo>
                    <a:lnTo>
                      <a:pt x="1191" y="621"/>
                    </a:lnTo>
                    <a:lnTo>
                      <a:pt x="0" y="590"/>
                    </a:lnTo>
                  </a:path>
                </a:pathLst>
              </a:custGeom>
              <a:noFill/>
              <a:ln w="79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84" name="Rectangle 297"/>
              <p:cNvSpPr>
                <a:spLocks noChangeArrowheads="1"/>
              </p:cNvSpPr>
              <p:nvPr/>
            </p:nvSpPr>
            <p:spPr bwMode="auto">
              <a:xfrm>
                <a:off x="1525" y="2311"/>
                <a:ext cx="114" cy="12"/>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85" name="Rectangle 298"/>
              <p:cNvSpPr>
                <a:spLocks noChangeArrowheads="1"/>
              </p:cNvSpPr>
              <p:nvPr/>
            </p:nvSpPr>
            <p:spPr bwMode="auto">
              <a:xfrm>
                <a:off x="1525" y="2249"/>
                <a:ext cx="114" cy="5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86" name="Rectangle 299"/>
              <p:cNvSpPr>
                <a:spLocks noChangeArrowheads="1"/>
              </p:cNvSpPr>
              <p:nvPr/>
            </p:nvSpPr>
            <p:spPr bwMode="auto">
              <a:xfrm>
                <a:off x="1053" y="2162"/>
                <a:ext cx="472" cy="12"/>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87" name="Rectangle 300"/>
              <p:cNvSpPr>
                <a:spLocks noChangeArrowheads="1"/>
              </p:cNvSpPr>
              <p:nvPr/>
            </p:nvSpPr>
            <p:spPr bwMode="auto">
              <a:xfrm>
                <a:off x="1053" y="2100"/>
                <a:ext cx="472" cy="5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88" name="Freeform 301"/>
              <p:cNvSpPr>
                <a:spLocks/>
              </p:cNvSpPr>
              <p:nvPr/>
            </p:nvSpPr>
            <p:spPr bwMode="auto">
              <a:xfrm>
                <a:off x="1525" y="2311"/>
                <a:ext cx="114" cy="12"/>
              </a:xfrm>
              <a:custGeom>
                <a:avLst/>
                <a:gdLst>
                  <a:gd name="T0" fmla="*/ 0 w 458"/>
                  <a:gd name="T1" fmla="*/ 0 h 62"/>
                  <a:gd name="T2" fmla="*/ 0 w 458"/>
                  <a:gd name="T3" fmla="*/ 0 h 62"/>
                  <a:gd name="T4" fmla="*/ 0 w 458"/>
                  <a:gd name="T5" fmla="*/ 0 h 62"/>
                  <a:gd name="T6" fmla="*/ 0 w 458"/>
                  <a:gd name="T7" fmla="*/ 0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8" h="62">
                    <a:moveTo>
                      <a:pt x="458" y="0"/>
                    </a:moveTo>
                    <a:lnTo>
                      <a:pt x="0" y="62"/>
                    </a:lnTo>
                    <a:lnTo>
                      <a:pt x="0" y="0"/>
                    </a:lnTo>
                    <a:lnTo>
                      <a:pt x="458" y="6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89" name="Line 302"/>
              <p:cNvSpPr>
                <a:spLocks noChangeShapeType="1"/>
              </p:cNvSpPr>
              <p:nvPr/>
            </p:nvSpPr>
            <p:spPr bwMode="auto">
              <a:xfrm flipH="1">
                <a:off x="1053" y="2162"/>
                <a:ext cx="472" cy="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90" name="Line 303"/>
              <p:cNvSpPr>
                <a:spLocks noChangeShapeType="1"/>
              </p:cNvSpPr>
              <p:nvPr/>
            </p:nvSpPr>
            <p:spPr bwMode="auto">
              <a:xfrm>
                <a:off x="1053" y="2162"/>
                <a:ext cx="472" cy="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91" name="Rectangle 304"/>
              <p:cNvSpPr>
                <a:spLocks noChangeArrowheads="1"/>
              </p:cNvSpPr>
              <p:nvPr/>
            </p:nvSpPr>
            <p:spPr bwMode="auto">
              <a:xfrm>
                <a:off x="581" y="1964"/>
                <a:ext cx="472" cy="13"/>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92" name="Rectangle 305"/>
              <p:cNvSpPr>
                <a:spLocks noChangeArrowheads="1"/>
              </p:cNvSpPr>
              <p:nvPr/>
            </p:nvSpPr>
            <p:spPr bwMode="auto">
              <a:xfrm>
                <a:off x="581" y="1902"/>
                <a:ext cx="472" cy="5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93" name="Line 306"/>
              <p:cNvSpPr>
                <a:spLocks noChangeShapeType="1"/>
              </p:cNvSpPr>
              <p:nvPr/>
            </p:nvSpPr>
            <p:spPr bwMode="auto">
              <a:xfrm flipH="1">
                <a:off x="581" y="1964"/>
                <a:ext cx="472" cy="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94" name="Line 307"/>
              <p:cNvSpPr>
                <a:spLocks noChangeShapeType="1"/>
              </p:cNvSpPr>
              <p:nvPr/>
            </p:nvSpPr>
            <p:spPr bwMode="auto">
              <a:xfrm>
                <a:off x="581" y="1964"/>
                <a:ext cx="472" cy="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95" name="Line 308"/>
              <p:cNvSpPr>
                <a:spLocks noChangeShapeType="1"/>
              </p:cNvSpPr>
              <p:nvPr/>
            </p:nvSpPr>
            <p:spPr bwMode="auto">
              <a:xfrm flipV="1">
                <a:off x="1459" y="2910"/>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996" name="Rectangle 309"/>
              <p:cNvSpPr>
                <a:spLocks noChangeArrowheads="1"/>
              </p:cNvSpPr>
              <p:nvPr/>
            </p:nvSpPr>
            <p:spPr bwMode="auto">
              <a:xfrm>
                <a:off x="1525" y="2785"/>
                <a:ext cx="114" cy="12"/>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97" name="Rectangle 310"/>
              <p:cNvSpPr>
                <a:spLocks noChangeArrowheads="1"/>
              </p:cNvSpPr>
              <p:nvPr/>
            </p:nvSpPr>
            <p:spPr bwMode="auto">
              <a:xfrm>
                <a:off x="1525" y="2805"/>
                <a:ext cx="114" cy="5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98" name="Rectangle 311"/>
              <p:cNvSpPr>
                <a:spLocks noChangeArrowheads="1"/>
              </p:cNvSpPr>
              <p:nvPr/>
            </p:nvSpPr>
            <p:spPr bwMode="auto">
              <a:xfrm>
                <a:off x="1053" y="2934"/>
                <a:ext cx="472" cy="12"/>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99" name="Rectangle 312"/>
              <p:cNvSpPr>
                <a:spLocks noChangeArrowheads="1"/>
              </p:cNvSpPr>
              <p:nvPr/>
            </p:nvSpPr>
            <p:spPr bwMode="auto">
              <a:xfrm>
                <a:off x="1053" y="2954"/>
                <a:ext cx="472" cy="5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000" name="Freeform 313"/>
              <p:cNvSpPr>
                <a:spLocks/>
              </p:cNvSpPr>
              <p:nvPr/>
            </p:nvSpPr>
            <p:spPr bwMode="auto">
              <a:xfrm>
                <a:off x="1525" y="2785"/>
                <a:ext cx="114" cy="12"/>
              </a:xfrm>
              <a:custGeom>
                <a:avLst/>
                <a:gdLst>
                  <a:gd name="T0" fmla="*/ 0 w 458"/>
                  <a:gd name="T1" fmla="*/ 0 h 62"/>
                  <a:gd name="T2" fmla="*/ 0 w 458"/>
                  <a:gd name="T3" fmla="*/ 0 h 62"/>
                  <a:gd name="T4" fmla="*/ 0 w 458"/>
                  <a:gd name="T5" fmla="*/ 0 h 62"/>
                  <a:gd name="T6" fmla="*/ 0 w 458"/>
                  <a:gd name="T7" fmla="*/ 0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8" h="62">
                    <a:moveTo>
                      <a:pt x="458" y="62"/>
                    </a:moveTo>
                    <a:lnTo>
                      <a:pt x="0" y="0"/>
                    </a:lnTo>
                    <a:lnTo>
                      <a:pt x="0" y="62"/>
                    </a:lnTo>
                    <a:lnTo>
                      <a:pt x="458"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001" name="Line 314"/>
              <p:cNvSpPr>
                <a:spLocks noChangeShapeType="1"/>
              </p:cNvSpPr>
              <p:nvPr/>
            </p:nvSpPr>
            <p:spPr bwMode="auto">
              <a:xfrm flipH="1" flipV="1">
                <a:off x="1053" y="2934"/>
                <a:ext cx="472" cy="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02" name="Line 315"/>
              <p:cNvSpPr>
                <a:spLocks noChangeShapeType="1"/>
              </p:cNvSpPr>
              <p:nvPr/>
            </p:nvSpPr>
            <p:spPr bwMode="auto">
              <a:xfrm flipV="1">
                <a:off x="1053" y="2934"/>
                <a:ext cx="472" cy="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03" name="Rectangle 316"/>
              <p:cNvSpPr>
                <a:spLocks noChangeArrowheads="1"/>
              </p:cNvSpPr>
              <p:nvPr/>
            </p:nvSpPr>
            <p:spPr bwMode="auto">
              <a:xfrm>
                <a:off x="581" y="3132"/>
                <a:ext cx="472" cy="12"/>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004" name="Rectangle 317"/>
              <p:cNvSpPr>
                <a:spLocks noChangeArrowheads="1"/>
              </p:cNvSpPr>
              <p:nvPr/>
            </p:nvSpPr>
            <p:spPr bwMode="auto">
              <a:xfrm>
                <a:off x="581" y="3152"/>
                <a:ext cx="472" cy="5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005" name="Line 318"/>
              <p:cNvSpPr>
                <a:spLocks noChangeShapeType="1"/>
              </p:cNvSpPr>
              <p:nvPr/>
            </p:nvSpPr>
            <p:spPr bwMode="auto">
              <a:xfrm flipH="1" flipV="1">
                <a:off x="581" y="3132"/>
                <a:ext cx="472" cy="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06" name="Line 319"/>
              <p:cNvSpPr>
                <a:spLocks noChangeShapeType="1"/>
              </p:cNvSpPr>
              <p:nvPr/>
            </p:nvSpPr>
            <p:spPr bwMode="auto">
              <a:xfrm flipV="1">
                <a:off x="581" y="3132"/>
                <a:ext cx="472" cy="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07" name="Line 320"/>
              <p:cNvSpPr>
                <a:spLocks noChangeShapeType="1"/>
              </p:cNvSpPr>
              <p:nvPr/>
            </p:nvSpPr>
            <p:spPr bwMode="auto">
              <a:xfrm flipH="1" flipV="1">
                <a:off x="356" y="2004"/>
                <a:ext cx="343" cy="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08" name="Freeform 321"/>
              <p:cNvSpPr>
                <a:spLocks/>
              </p:cNvSpPr>
              <p:nvPr/>
            </p:nvSpPr>
            <p:spPr bwMode="auto">
              <a:xfrm>
                <a:off x="230" y="1627"/>
                <a:ext cx="155" cy="1830"/>
              </a:xfrm>
              <a:custGeom>
                <a:avLst/>
                <a:gdLst>
                  <a:gd name="T0" fmla="*/ 1 w 620"/>
                  <a:gd name="T1" fmla="*/ 0 h 9154"/>
                  <a:gd name="T2" fmla="*/ 0 w 620"/>
                  <a:gd name="T3" fmla="*/ 0 h 9154"/>
                  <a:gd name="T4" fmla="*/ 0 w 620"/>
                  <a:gd name="T5" fmla="*/ 0 h 9154"/>
                  <a:gd name="T6" fmla="*/ 1 w 620"/>
                  <a:gd name="T7" fmla="*/ 1 h 9154"/>
                  <a:gd name="T8" fmla="*/ 1 w 620"/>
                  <a:gd name="T9" fmla="*/ 1 h 9154"/>
                  <a:gd name="T10" fmla="*/ 1 w 620"/>
                  <a:gd name="T11" fmla="*/ 1 h 9154"/>
                  <a:gd name="T12" fmla="*/ 1 w 620"/>
                  <a:gd name="T13" fmla="*/ 1 h 9154"/>
                  <a:gd name="T14" fmla="*/ 1 w 620"/>
                  <a:gd name="T15" fmla="*/ 1 h 9154"/>
                  <a:gd name="T16" fmla="*/ 1 w 620"/>
                  <a:gd name="T17" fmla="*/ 1 h 9154"/>
                  <a:gd name="T18" fmla="*/ 1 w 620"/>
                  <a:gd name="T19" fmla="*/ 1 h 9154"/>
                  <a:gd name="T20" fmla="*/ 0 w 620"/>
                  <a:gd name="T21" fmla="*/ 1 h 9154"/>
                  <a:gd name="T22" fmla="*/ 0 w 620"/>
                  <a:gd name="T23" fmla="*/ 1 h 9154"/>
                  <a:gd name="T24" fmla="*/ 0 w 620"/>
                  <a:gd name="T25" fmla="*/ 1 h 9154"/>
                  <a:gd name="T26" fmla="*/ 0 w 620"/>
                  <a:gd name="T27" fmla="*/ 1 h 9154"/>
                  <a:gd name="T28" fmla="*/ 0 w 620"/>
                  <a:gd name="T29" fmla="*/ 1 h 9154"/>
                  <a:gd name="T30" fmla="*/ 0 w 620"/>
                  <a:gd name="T31" fmla="*/ 1 h 9154"/>
                  <a:gd name="T32" fmla="*/ 0 w 620"/>
                  <a:gd name="T33" fmla="*/ 1 h 9154"/>
                  <a:gd name="T34" fmla="*/ 0 w 620"/>
                  <a:gd name="T35" fmla="*/ 1 h 9154"/>
                  <a:gd name="T36" fmla="*/ 0 w 620"/>
                  <a:gd name="T37" fmla="*/ 1 h 9154"/>
                  <a:gd name="T38" fmla="*/ 0 w 620"/>
                  <a:gd name="T39" fmla="*/ 1 h 9154"/>
                  <a:gd name="T40" fmla="*/ 0 w 620"/>
                  <a:gd name="T41" fmla="*/ 1 h 9154"/>
                  <a:gd name="T42" fmla="*/ 0 w 620"/>
                  <a:gd name="T43" fmla="*/ 2 h 9154"/>
                  <a:gd name="T44" fmla="*/ 0 w 620"/>
                  <a:gd name="T45" fmla="*/ 2 h 9154"/>
                  <a:gd name="T46" fmla="*/ 0 w 620"/>
                  <a:gd name="T47" fmla="*/ 2 h 9154"/>
                  <a:gd name="T48" fmla="*/ 0 w 620"/>
                  <a:gd name="T49" fmla="*/ 2 h 9154"/>
                  <a:gd name="T50" fmla="*/ 0 w 620"/>
                  <a:gd name="T51" fmla="*/ 2 h 9154"/>
                  <a:gd name="T52" fmla="*/ 1 w 620"/>
                  <a:gd name="T53" fmla="*/ 2 h 9154"/>
                  <a:gd name="T54" fmla="*/ 1 w 620"/>
                  <a:gd name="T55" fmla="*/ 2 h 9154"/>
                  <a:gd name="T56" fmla="*/ 1 w 620"/>
                  <a:gd name="T57" fmla="*/ 2 h 9154"/>
                  <a:gd name="T58" fmla="*/ 1 w 620"/>
                  <a:gd name="T59" fmla="*/ 2 h 9154"/>
                  <a:gd name="T60" fmla="*/ 1 w 620"/>
                  <a:gd name="T61" fmla="*/ 2 h 9154"/>
                  <a:gd name="T62" fmla="*/ 0 w 620"/>
                  <a:gd name="T63" fmla="*/ 2 h 9154"/>
                  <a:gd name="T64" fmla="*/ 0 w 620"/>
                  <a:gd name="T65" fmla="*/ 2 h 9154"/>
                  <a:gd name="T66" fmla="*/ 0 w 620"/>
                  <a:gd name="T67" fmla="*/ 2 h 9154"/>
                  <a:gd name="T68" fmla="*/ 0 w 620"/>
                  <a:gd name="T69" fmla="*/ 2 h 9154"/>
                  <a:gd name="T70" fmla="*/ 0 w 620"/>
                  <a:gd name="T71" fmla="*/ 2 h 9154"/>
                  <a:gd name="T72" fmla="*/ 0 w 620"/>
                  <a:gd name="T73" fmla="*/ 2 h 9154"/>
                  <a:gd name="T74" fmla="*/ 0 w 620"/>
                  <a:gd name="T75" fmla="*/ 2 h 9154"/>
                  <a:gd name="T76" fmla="*/ 0 w 620"/>
                  <a:gd name="T77" fmla="*/ 2 h 9154"/>
                  <a:gd name="T78" fmla="*/ 1 w 620"/>
                  <a:gd name="T79" fmla="*/ 2 h 9154"/>
                  <a:gd name="T80" fmla="*/ 1 w 620"/>
                  <a:gd name="T81" fmla="*/ 3 h 9154"/>
                  <a:gd name="T82" fmla="*/ 1 w 620"/>
                  <a:gd name="T83" fmla="*/ 3 h 9154"/>
                  <a:gd name="T84" fmla="*/ 1 w 620"/>
                  <a:gd name="T85" fmla="*/ 3 h 9154"/>
                  <a:gd name="T86" fmla="*/ 1 w 620"/>
                  <a:gd name="T87" fmla="*/ 3 h 9154"/>
                  <a:gd name="T88" fmla="*/ 1 w 620"/>
                  <a:gd name="T89" fmla="*/ 3 h 9154"/>
                  <a:gd name="T90" fmla="*/ 1 w 620"/>
                  <a:gd name="T91" fmla="*/ 3 h 9154"/>
                  <a:gd name="T92" fmla="*/ 1 w 620"/>
                  <a:gd name="T93" fmla="*/ 3 h 9154"/>
                  <a:gd name="T94" fmla="*/ 1 w 620"/>
                  <a:gd name="T95" fmla="*/ 3 h 91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20" h="9154">
                    <a:moveTo>
                      <a:pt x="620" y="0"/>
                    </a:moveTo>
                    <a:lnTo>
                      <a:pt x="493" y="277"/>
                    </a:lnTo>
                    <a:lnTo>
                      <a:pt x="430" y="417"/>
                    </a:lnTo>
                    <a:lnTo>
                      <a:pt x="374" y="558"/>
                    </a:lnTo>
                    <a:lnTo>
                      <a:pt x="326" y="700"/>
                    </a:lnTo>
                    <a:lnTo>
                      <a:pt x="307" y="773"/>
                    </a:lnTo>
                    <a:lnTo>
                      <a:pt x="293" y="844"/>
                    </a:lnTo>
                    <a:lnTo>
                      <a:pt x="282" y="916"/>
                    </a:lnTo>
                    <a:lnTo>
                      <a:pt x="277" y="990"/>
                    </a:lnTo>
                    <a:lnTo>
                      <a:pt x="277" y="1061"/>
                    </a:lnTo>
                    <a:lnTo>
                      <a:pt x="282" y="1135"/>
                    </a:lnTo>
                    <a:lnTo>
                      <a:pt x="293" y="1208"/>
                    </a:lnTo>
                    <a:lnTo>
                      <a:pt x="309" y="1283"/>
                    </a:lnTo>
                    <a:lnTo>
                      <a:pt x="351" y="1431"/>
                    </a:lnTo>
                    <a:lnTo>
                      <a:pt x="451" y="1727"/>
                    </a:lnTo>
                    <a:lnTo>
                      <a:pt x="496" y="1873"/>
                    </a:lnTo>
                    <a:lnTo>
                      <a:pt x="509" y="1922"/>
                    </a:lnTo>
                    <a:lnTo>
                      <a:pt x="520" y="1969"/>
                    </a:lnTo>
                    <a:lnTo>
                      <a:pt x="529" y="2015"/>
                    </a:lnTo>
                    <a:lnTo>
                      <a:pt x="536" y="2060"/>
                    </a:lnTo>
                    <a:lnTo>
                      <a:pt x="541" y="2105"/>
                    </a:lnTo>
                    <a:lnTo>
                      <a:pt x="542" y="2148"/>
                    </a:lnTo>
                    <a:lnTo>
                      <a:pt x="542" y="2170"/>
                    </a:lnTo>
                    <a:lnTo>
                      <a:pt x="542" y="2191"/>
                    </a:lnTo>
                    <a:lnTo>
                      <a:pt x="541" y="2213"/>
                    </a:lnTo>
                    <a:lnTo>
                      <a:pt x="539" y="2233"/>
                    </a:lnTo>
                    <a:lnTo>
                      <a:pt x="537" y="2254"/>
                    </a:lnTo>
                    <a:lnTo>
                      <a:pt x="533" y="2276"/>
                    </a:lnTo>
                    <a:lnTo>
                      <a:pt x="529" y="2297"/>
                    </a:lnTo>
                    <a:lnTo>
                      <a:pt x="524" y="2318"/>
                    </a:lnTo>
                    <a:lnTo>
                      <a:pt x="519" y="2339"/>
                    </a:lnTo>
                    <a:lnTo>
                      <a:pt x="513" y="2359"/>
                    </a:lnTo>
                    <a:lnTo>
                      <a:pt x="505" y="2380"/>
                    </a:lnTo>
                    <a:lnTo>
                      <a:pt x="497" y="2402"/>
                    </a:lnTo>
                    <a:lnTo>
                      <a:pt x="490" y="2423"/>
                    </a:lnTo>
                    <a:lnTo>
                      <a:pt x="479" y="2444"/>
                    </a:lnTo>
                    <a:lnTo>
                      <a:pt x="469" y="2466"/>
                    </a:lnTo>
                    <a:lnTo>
                      <a:pt x="459" y="2487"/>
                    </a:lnTo>
                    <a:lnTo>
                      <a:pt x="446" y="2508"/>
                    </a:lnTo>
                    <a:lnTo>
                      <a:pt x="434" y="2530"/>
                    </a:lnTo>
                    <a:lnTo>
                      <a:pt x="421" y="2552"/>
                    </a:lnTo>
                    <a:lnTo>
                      <a:pt x="405" y="2575"/>
                    </a:lnTo>
                    <a:lnTo>
                      <a:pt x="228" y="2840"/>
                    </a:lnTo>
                    <a:lnTo>
                      <a:pt x="187" y="2905"/>
                    </a:lnTo>
                    <a:lnTo>
                      <a:pt x="154" y="2972"/>
                    </a:lnTo>
                    <a:lnTo>
                      <a:pt x="129" y="3038"/>
                    </a:lnTo>
                    <a:lnTo>
                      <a:pt x="121" y="3064"/>
                    </a:lnTo>
                    <a:lnTo>
                      <a:pt x="116" y="3088"/>
                    </a:lnTo>
                    <a:lnTo>
                      <a:pt x="112" y="3113"/>
                    </a:lnTo>
                    <a:lnTo>
                      <a:pt x="110" y="3138"/>
                    </a:lnTo>
                    <a:lnTo>
                      <a:pt x="108" y="3162"/>
                    </a:lnTo>
                    <a:lnTo>
                      <a:pt x="110" y="3186"/>
                    </a:lnTo>
                    <a:lnTo>
                      <a:pt x="111" y="3212"/>
                    </a:lnTo>
                    <a:lnTo>
                      <a:pt x="115" y="3236"/>
                    </a:lnTo>
                    <a:lnTo>
                      <a:pt x="119" y="3260"/>
                    </a:lnTo>
                    <a:lnTo>
                      <a:pt x="125" y="3284"/>
                    </a:lnTo>
                    <a:lnTo>
                      <a:pt x="131" y="3307"/>
                    </a:lnTo>
                    <a:lnTo>
                      <a:pt x="138" y="3332"/>
                    </a:lnTo>
                    <a:lnTo>
                      <a:pt x="156" y="3380"/>
                    </a:lnTo>
                    <a:lnTo>
                      <a:pt x="175" y="3427"/>
                    </a:lnTo>
                    <a:lnTo>
                      <a:pt x="218" y="3523"/>
                    </a:lnTo>
                    <a:lnTo>
                      <a:pt x="263" y="3618"/>
                    </a:lnTo>
                    <a:lnTo>
                      <a:pt x="283" y="3666"/>
                    </a:lnTo>
                    <a:lnTo>
                      <a:pt x="301" y="3714"/>
                    </a:lnTo>
                    <a:lnTo>
                      <a:pt x="310" y="3738"/>
                    </a:lnTo>
                    <a:lnTo>
                      <a:pt x="317" y="3762"/>
                    </a:lnTo>
                    <a:lnTo>
                      <a:pt x="324" y="3787"/>
                    </a:lnTo>
                    <a:lnTo>
                      <a:pt x="329" y="3811"/>
                    </a:lnTo>
                    <a:lnTo>
                      <a:pt x="340" y="3882"/>
                    </a:lnTo>
                    <a:lnTo>
                      <a:pt x="342" y="3954"/>
                    </a:lnTo>
                    <a:lnTo>
                      <a:pt x="339" y="3982"/>
                    </a:lnTo>
                    <a:lnTo>
                      <a:pt x="337" y="4009"/>
                    </a:lnTo>
                    <a:lnTo>
                      <a:pt x="331" y="4036"/>
                    </a:lnTo>
                    <a:lnTo>
                      <a:pt x="325" y="4064"/>
                    </a:lnTo>
                    <a:lnTo>
                      <a:pt x="319" y="4091"/>
                    </a:lnTo>
                    <a:lnTo>
                      <a:pt x="311" y="4118"/>
                    </a:lnTo>
                    <a:lnTo>
                      <a:pt x="302" y="4145"/>
                    </a:lnTo>
                    <a:lnTo>
                      <a:pt x="293" y="4172"/>
                    </a:lnTo>
                    <a:lnTo>
                      <a:pt x="273" y="4225"/>
                    </a:lnTo>
                    <a:lnTo>
                      <a:pt x="250" y="4280"/>
                    </a:lnTo>
                    <a:lnTo>
                      <a:pt x="224" y="4333"/>
                    </a:lnTo>
                    <a:lnTo>
                      <a:pt x="199" y="4387"/>
                    </a:lnTo>
                    <a:lnTo>
                      <a:pt x="173" y="4440"/>
                    </a:lnTo>
                    <a:lnTo>
                      <a:pt x="147" y="4493"/>
                    </a:lnTo>
                    <a:lnTo>
                      <a:pt x="122" y="4546"/>
                    </a:lnTo>
                    <a:lnTo>
                      <a:pt x="98" y="4601"/>
                    </a:lnTo>
                    <a:lnTo>
                      <a:pt x="76" y="4654"/>
                    </a:lnTo>
                    <a:lnTo>
                      <a:pt x="57" y="4707"/>
                    </a:lnTo>
                    <a:lnTo>
                      <a:pt x="48" y="4735"/>
                    </a:lnTo>
                    <a:lnTo>
                      <a:pt x="41" y="4761"/>
                    </a:lnTo>
                    <a:lnTo>
                      <a:pt x="34" y="4788"/>
                    </a:lnTo>
                    <a:lnTo>
                      <a:pt x="29" y="4814"/>
                    </a:lnTo>
                    <a:lnTo>
                      <a:pt x="19" y="4884"/>
                    </a:lnTo>
                    <a:lnTo>
                      <a:pt x="22" y="4953"/>
                    </a:lnTo>
                    <a:lnTo>
                      <a:pt x="34" y="5021"/>
                    </a:lnTo>
                    <a:lnTo>
                      <a:pt x="56" y="5088"/>
                    </a:lnTo>
                    <a:lnTo>
                      <a:pt x="87" y="5156"/>
                    </a:lnTo>
                    <a:lnTo>
                      <a:pt x="125" y="5222"/>
                    </a:lnTo>
                    <a:lnTo>
                      <a:pt x="152" y="5268"/>
                    </a:lnTo>
                    <a:lnTo>
                      <a:pt x="180" y="5312"/>
                    </a:lnTo>
                    <a:lnTo>
                      <a:pt x="209" y="5356"/>
                    </a:lnTo>
                    <a:lnTo>
                      <a:pt x="238" y="5400"/>
                    </a:lnTo>
                    <a:lnTo>
                      <a:pt x="268" y="5444"/>
                    </a:lnTo>
                    <a:lnTo>
                      <a:pt x="297" y="5486"/>
                    </a:lnTo>
                    <a:lnTo>
                      <a:pt x="324" y="5530"/>
                    </a:lnTo>
                    <a:lnTo>
                      <a:pt x="349" y="5574"/>
                    </a:lnTo>
                    <a:lnTo>
                      <a:pt x="361" y="5596"/>
                    </a:lnTo>
                    <a:lnTo>
                      <a:pt x="372" y="5619"/>
                    </a:lnTo>
                    <a:lnTo>
                      <a:pt x="383" y="5641"/>
                    </a:lnTo>
                    <a:lnTo>
                      <a:pt x="393" y="5664"/>
                    </a:lnTo>
                    <a:lnTo>
                      <a:pt x="400" y="5687"/>
                    </a:lnTo>
                    <a:lnTo>
                      <a:pt x="409" y="5710"/>
                    </a:lnTo>
                    <a:lnTo>
                      <a:pt x="416" y="5735"/>
                    </a:lnTo>
                    <a:lnTo>
                      <a:pt x="421" y="5759"/>
                    </a:lnTo>
                    <a:lnTo>
                      <a:pt x="426" y="5783"/>
                    </a:lnTo>
                    <a:lnTo>
                      <a:pt x="430" y="5807"/>
                    </a:lnTo>
                    <a:lnTo>
                      <a:pt x="432" y="5833"/>
                    </a:lnTo>
                    <a:lnTo>
                      <a:pt x="432" y="5858"/>
                    </a:lnTo>
                    <a:lnTo>
                      <a:pt x="432" y="5885"/>
                    </a:lnTo>
                    <a:lnTo>
                      <a:pt x="430" y="5911"/>
                    </a:lnTo>
                    <a:lnTo>
                      <a:pt x="427" y="5938"/>
                    </a:lnTo>
                    <a:lnTo>
                      <a:pt x="422" y="5966"/>
                    </a:lnTo>
                    <a:lnTo>
                      <a:pt x="404" y="6036"/>
                    </a:lnTo>
                    <a:lnTo>
                      <a:pt x="380" y="6106"/>
                    </a:lnTo>
                    <a:lnTo>
                      <a:pt x="370" y="6134"/>
                    </a:lnTo>
                    <a:lnTo>
                      <a:pt x="358" y="6162"/>
                    </a:lnTo>
                    <a:lnTo>
                      <a:pt x="346" y="6188"/>
                    </a:lnTo>
                    <a:lnTo>
                      <a:pt x="333" y="6216"/>
                    </a:lnTo>
                    <a:lnTo>
                      <a:pt x="305" y="6273"/>
                    </a:lnTo>
                    <a:lnTo>
                      <a:pt x="275" y="6329"/>
                    </a:lnTo>
                    <a:lnTo>
                      <a:pt x="243" y="6386"/>
                    </a:lnTo>
                    <a:lnTo>
                      <a:pt x="212" y="6442"/>
                    </a:lnTo>
                    <a:lnTo>
                      <a:pt x="180" y="6500"/>
                    </a:lnTo>
                    <a:lnTo>
                      <a:pt x="149" y="6559"/>
                    </a:lnTo>
                    <a:lnTo>
                      <a:pt x="119" y="6617"/>
                    </a:lnTo>
                    <a:lnTo>
                      <a:pt x="90" y="6676"/>
                    </a:lnTo>
                    <a:lnTo>
                      <a:pt x="78" y="6705"/>
                    </a:lnTo>
                    <a:lnTo>
                      <a:pt x="65" y="6735"/>
                    </a:lnTo>
                    <a:lnTo>
                      <a:pt x="53" y="6763"/>
                    </a:lnTo>
                    <a:lnTo>
                      <a:pt x="43" y="6793"/>
                    </a:lnTo>
                    <a:lnTo>
                      <a:pt x="33" y="6822"/>
                    </a:lnTo>
                    <a:lnTo>
                      <a:pt x="25" y="6852"/>
                    </a:lnTo>
                    <a:lnTo>
                      <a:pt x="18" y="6881"/>
                    </a:lnTo>
                    <a:lnTo>
                      <a:pt x="11" y="6911"/>
                    </a:lnTo>
                    <a:lnTo>
                      <a:pt x="6" y="6940"/>
                    </a:lnTo>
                    <a:lnTo>
                      <a:pt x="2" y="6970"/>
                    </a:lnTo>
                    <a:lnTo>
                      <a:pt x="1" y="6999"/>
                    </a:lnTo>
                    <a:lnTo>
                      <a:pt x="0" y="7029"/>
                    </a:lnTo>
                    <a:lnTo>
                      <a:pt x="9" y="7098"/>
                    </a:lnTo>
                    <a:lnTo>
                      <a:pt x="25" y="7166"/>
                    </a:lnTo>
                    <a:lnTo>
                      <a:pt x="51" y="7235"/>
                    </a:lnTo>
                    <a:lnTo>
                      <a:pt x="83" y="7303"/>
                    </a:lnTo>
                    <a:lnTo>
                      <a:pt x="112" y="7352"/>
                    </a:lnTo>
                    <a:lnTo>
                      <a:pt x="144" y="7402"/>
                    </a:lnTo>
                    <a:lnTo>
                      <a:pt x="177" y="7452"/>
                    </a:lnTo>
                    <a:lnTo>
                      <a:pt x="212" y="7500"/>
                    </a:lnTo>
                    <a:lnTo>
                      <a:pt x="283" y="7596"/>
                    </a:lnTo>
                    <a:lnTo>
                      <a:pt x="356" y="7692"/>
                    </a:lnTo>
                    <a:lnTo>
                      <a:pt x="391" y="7740"/>
                    </a:lnTo>
                    <a:lnTo>
                      <a:pt x="426" y="7790"/>
                    </a:lnTo>
                    <a:lnTo>
                      <a:pt x="459" y="7839"/>
                    </a:lnTo>
                    <a:lnTo>
                      <a:pt x="488" y="7888"/>
                    </a:lnTo>
                    <a:lnTo>
                      <a:pt x="504" y="7914"/>
                    </a:lnTo>
                    <a:lnTo>
                      <a:pt x="516" y="7939"/>
                    </a:lnTo>
                    <a:lnTo>
                      <a:pt x="529" y="7966"/>
                    </a:lnTo>
                    <a:lnTo>
                      <a:pt x="542" y="7991"/>
                    </a:lnTo>
                    <a:lnTo>
                      <a:pt x="552" y="8018"/>
                    </a:lnTo>
                    <a:lnTo>
                      <a:pt x="564" y="8044"/>
                    </a:lnTo>
                    <a:lnTo>
                      <a:pt x="573" y="8071"/>
                    </a:lnTo>
                    <a:lnTo>
                      <a:pt x="580" y="8098"/>
                    </a:lnTo>
                    <a:lnTo>
                      <a:pt x="592" y="8165"/>
                    </a:lnTo>
                    <a:lnTo>
                      <a:pt x="594" y="8233"/>
                    </a:lnTo>
                    <a:lnTo>
                      <a:pt x="589" y="8275"/>
                    </a:lnTo>
                    <a:lnTo>
                      <a:pt x="581" y="8317"/>
                    </a:lnTo>
                    <a:lnTo>
                      <a:pt x="574" y="8359"/>
                    </a:lnTo>
                    <a:lnTo>
                      <a:pt x="565" y="8401"/>
                    </a:lnTo>
                    <a:lnTo>
                      <a:pt x="548" y="8485"/>
                    </a:lnTo>
                    <a:lnTo>
                      <a:pt x="532" y="8569"/>
                    </a:lnTo>
                    <a:lnTo>
                      <a:pt x="525" y="8611"/>
                    </a:lnTo>
                    <a:lnTo>
                      <a:pt x="522" y="8654"/>
                    </a:lnTo>
                    <a:lnTo>
                      <a:pt x="518" y="8695"/>
                    </a:lnTo>
                    <a:lnTo>
                      <a:pt x="516" y="8738"/>
                    </a:lnTo>
                    <a:lnTo>
                      <a:pt x="516" y="8781"/>
                    </a:lnTo>
                    <a:lnTo>
                      <a:pt x="520" y="8822"/>
                    </a:lnTo>
                    <a:lnTo>
                      <a:pt x="523" y="8844"/>
                    </a:lnTo>
                    <a:lnTo>
                      <a:pt x="527" y="8865"/>
                    </a:lnTo>
                    <a:lnTo>
                      <a:pt x="530" y="8887"/>
                    </a:lnTo>
                    <a:lnTo>
                      <a:pt x="536" y="8908"/>
                    </a:lnTo>
                    <a:lnTo>
                      <a:pt x="551" y="8966"/>
                    </a:lnTo>
                    <a:lnTo>
                      <a:pt x="567" y="9024"/>
                    </a:lnTo>
                    <a:lnTo>
                      <a:pt x="592" y="9088"/>
                    </a:lnTo>
                    <a:lnTo>
                      <a:pt x="620" y="915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009" name="Line 322"/>
              <p:cNvSpPr>
                <a:spLocks noChangeShapeType="1"/>
              </p:cNvSpPr>
              <p:nvPr/>
            </p:nvSpPr>
            <p:spPr bwMode="auto">
              <a:xfrm flipH="1" flipV="1">
                <a:off x="366" y="2066"/>
                <a:ext cx="313" cy="31"/>
              </a:xfrm>
              <a:prstGeom prst="line">
                <a:avLst/>
              </a:prstGeom>
              <a:noFill/>
              <a:ln w="7938">
                <a:solidFill>
                  <a:srgbClr val="333DCC"/>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10" name="Freeform 323"/>
              <p:cNvSpPr>
                <a:spLocks/>
              </p:cNvSpPr>
              <p:nvPr/>
            </p:nvSpPr>
            <p:spPr bwMode="auto">
              <a:xfrm>
                <a:off x="262" y="2285"/>
                <a:ext cx="590" cy="151"/>
              </a:xfrm>
              <a:custGeom>
                <a:avLst/>
                <a:gdLst>
                  <a:gd name="T0" fmla="*/ 2 w 2359"/>
                  <a:gd name="T1" fmla="*/ 0 h 758"/>
                  <a:gd name="T2" fmla="*/ 2 w 2359"/>
                  <a:gd name="T3" fmla="*/ 0 h 758"/>
                  <a:gd name="T4" fmla="*/ 2 w 2359"/>
                  <a:gd name="T5" fmla="*/ 0 h 758"/>
                  <a:gd name="T6" fmla="*/ 2 w 2359"/>
                  <a:gd name="T7" fmla="*/ 0 h 758"/>
                  <a:gd name="T8" fmla="*/ 2 w 2359"/>
                  <a:gd name="T9" fmla="*/ 0 h 758"/>
                  <a:gd name="T10" fmla="*/ 2 w 2359"/>
                  <a:gd name="T11" fmla="*/ 0 h 758"/>
                  <a:gd name="T12" fmla="*/ 2 w 2359"/>
                  <a:gd name="T13" fmla="*/ 0 h 758"/>
                  <a:gd name="T14" fmla="*/ 2 w 2359"/>
                  <a:gd name="T15" fmla="*/ 0 h 758"/>
                  <a:gd name="T16" fmla="*/ 2 w 2359"/>
                  <a:gd name="T17" fmla="*/ 0 h 758"/>
                  <a:gd name="T18" fmla="*/ 2 w 2359"/>
                  <a:gd name="T19" fmla="*/ 0 h 758"/>
                  <a:gd name="T20" fmla="*/ 2 w 2359"/>
                  <a:gd name="T21" fmla="*/ 0 h 758"/>
                  <a:gd name="T22" fmla="*/ 2 w 2359"/>
                  <a:gd name="T23" fmla="*/ 0 h 758"/>
                  <a:gd name="T24" fmla="*/ 2 w 2359"/>
                  <a:gd name="T25" fmla="*/ 0 h 758"/>
                  <a:gd name="T26" fmla="*/ 2 w 2359"/>
                  <a:gd name="T27" fmla="*/ 0 h 758"/>
                  <a:gd name="T28" fmla="*/ 2 w 2359"/>
                  <a:gd name="T29" fmla="*/ 0 h 758"/>
                  <a:gd name="T30" fmla="*/ 1 w 2359"/>
                  <a:gd name="T31" fmla="*/ 0 h 758"/>
                  <a:gd name="T32" fmla="*/ 1 w 2359"/>
                  <a:gd name="T33" fmla="*/ 0 h 758"/>
                  <a:gd name="T34" fmla="*/ 1 w 2359"/>
                  <a:gd name="T35" fmla="*/ 0 h 758"/>
                  <a:gd name="T36" fmla="*/ 0 w 2359"/>
                  <a:gd name="T37" fmla="*/ 0 h 7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59" h="758">
                    <a:moveTo>
                      <a:pt x="2359" y="756"/>
                    </a:moveTo>
                    <a:lnTo>
                      <a:pt x="2206" y="758"/>
                    </a:lnTo>
                    <a:lnTo>
                      <a:pt x="2136" y="756"/>
                    </a:lnTo>
                    <a:lnTo>
                      <a:pt x="2067" y="753"/>
                    </a:lnTo>
                    <a:lnTo>
                      <a:pt x="2000" y="747"/>
                    </a:lnTo>
                    <a:lnTo>
                      <a:pt x="1933" y="740"/>
                    </a:lnTo>
                    <a:lnTo>
                      <a:pt x="1870" y="731"/>
                    </a:lnTo>
                    <a:lnTo>
                      <a:pt x="1806" y="721"/>
                    </a:lnTo>
                    <a:lnTo>
                      <a:pt x="1742" y="708"/>
                    </a:lnTo>
                    <a:lnTo>
                      <a:pt x="1681" y="694"/>
                    </a:lnTo>
                    <a:lnTo>
                      <a:pt x="1618" y="678"/>
                    </a:lnTo>
                    <a:lnTo>
                      <a:pt x="1557" y="661"/>
                    </a:lnTo>
                    <a:lnTo>
                      <a:pt x="1496" y="641"/>
                    </a:lnTo>
                    <a:lnTo>
                      <a:pt x="1435" y="619"/>
                    </a:lnTo>
                    <a:lnTo>
                      <a:pt x="1374" y="596"/>
                    </a:lnTo>
                    <a:lnTo>
                      <a:pt x="1312" y="572"/>
                    </a:lnTo>
                    <a:lnTo>
                      <a:pt x="1250" y="545"/>
                    </a:lnTo>
                    <a:lnTo>
                      <a:pt x="1187" y="516"/>
                    </a:lnTo>
                    <a:lnTo>
                      <a:pt x="0" y="0"/>
                    </a:lnTo>
                  </a:path>
                </a:pathLst>
              </a:custGeom>
              <a:noFill/>
              <a:ln w="7938">
                <a:solidFill>
                  <a:srgbClr val="333D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011" name="Freeform 324"/>
              <p:cNvSpPr>
                <a:spLocks/>
              </p:cNvSpPr>
              <p:nvPr/>
            </p:nvSpPr>
            <p:spPr bwMode="auto">
              <a:xfrm>
                <a:off x="235" y="2934"/>
                <a:ext cx="725" cy="121"/>
              </a:xfrm>
              <a:custGeom>
                <a:avLst/>
                <a:gdLst>
                  <a:gd name="T0" fmla="*/ 3 w 2902"/>
                  <a:gd name="T1" fmla="*/ 0 h 603"/>
                  <a:gd name="T2" fmla="*/ 3 w 2902"/>
                  <a:gd name="T3" fmla="*/ 0 h 603"/>
                  <a:gd name="T4" fmla="*/ 2 w 2902"/>
                  <a:gd name="T5" fmla="*/ 0 h 603"/>
                  <a:gd name="T6" fmla="*/ 2 w 2902"/>
                  <a:gd name="T7" fmla="*/ 0 h 603"/>
                  <a:gd name="T8" fmla="*/ 2 w 2902"/>
                  <a:gd name="T9" fmla="*/ 0 h 603"/>
                  <a:gd name="T10" fmla="*/ 2 w 2902"/>
                  <a:gd name="T11" fmla="*/ 0 h 603"/>
                  <a:gd name="T12" fmla="*/ 2 w 2902"/>
                  <a:gd name="T13" fmla="*/ 0 h 603"/>
                  <a:gd name="T14" fmla="*/ 2 w 2902"/>
                  <a:gd name="T15" fmla="*/ 0 h 603"/>
                  <a:gd name="T16" fmla="*/ 2 w 2902"/>
                  <a:gd name="T17" fmla="*/ 0 h 603"/>
                  <a:gd name="T18" fmla="*/ 2 w 2902"/>
                  <a:gd name="T19" fmla="*/ 0 h 603"/>
                  <a:gd name="T20" fmla="*/ 2 w 2902"/>
                  <a:gd name="T21" fmla="*/ 0 h 603"/>
                  <a:gd name="T22" fmla="*/ 2 w 2902"/>
                  <a:gd name="T23" fmla="*/ 0 h 603"/>
                  <a:gd name="T24" fmla="*/ 2 w 2902"/>
                  <a:gd name="T25" fmla="*/ 0 h 603"/>
                  <a:gd name="T26" fmla="*/ 2 w 2902"/>
                  <a:gd name="T27" fmla="*/ 0 h 603"/>
                  <a:gd name="T28" fmla="*/ 2 w 2902"/>
                  <a:gd name="T29" fmla="*/ 0 h 603"/>
                  <a:gd name="T30" fmla="*/ 2 w 2902"/>
                  <a:gd name="T31" fmla="*/ 0 h 603"/>
                  <a:gd name="T32" fmla="*/ 2 w 2902"/>
                  <a:gd name="T33" fmla="*/ 0 h 603"/>
                  <a:gd name="T34" fmla="*/ 2 w 2902"/>
                  <a:gd name="T35" fmla="*/ 0 h 603"/>
                  <a:gd name="T36" fmla="*/ 0 w 2902"/>
                  <a:gd name="T37" fmla="*/ 0 h 6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2" h="603">
                    <a:moveTo>
                      <a:pt x="2902" y="0"/>
                    </a:moveTo>
                    <a:lnTo>
                      <a:pt x="2776" y="77"/>
                    </a:lnTo>
                    <a:lnTo>
                      <a:pt x="2717" y="110"/>
                    </a:lnTo>
                    <a:lnTo>
                      <a:pt x="2659" y="141"/>
                    </a:lnTo>
                    <a:lnTo>
                      <a:pt x="2600" y="170"/>
                    </a:lnTo>
                    <a:lnTo>
                      <a:pt x="2540" y="197"/>
                    </a:lnTo>
                    <a:lnTo>
                      <a:pt x="2480" y="222"/>
                    </a:lnTo>
                    <a:lnTo>
                      <a:pt x="2420" y="245"/>
                    </a:lnTo>
                    <a:lnTo>
                      <a:pt x="2359" y="266"/>
                    </a:lnTo>
                    <a:lnTo>
                      <a:pt x="2297" y="286"/>
                    </a:lnTo>
                    <a:lnTo>
                      <a:pt x="2234" y="303"/>
                    </a:lnTo>
                    <a:lnTo>
                      <a:pt x="2172" y="319"/>
                    </a:lnTo>
                    <a:lnTo>
                      <a:pt x="2108" y="334"/>
                    </a:lnTo>
                    <a:lnTo>
                      <a:pt x="2043" y="347"/>
                    </a:lnTo>
                    <a:lnTo>
                      <a:pt x="1978" y="358"/>
                    </a:lnTo>
                    <a:lnTo>
                      <a:pt x="1911" y="369"/>
                    </a:lnTo>
                    <a:lnTo>
                      <a:pt x="1844" y="378"/>
                    </a:lnTo>
                    <a:lnTo>
                      <a:pt x="1776" y="385"/>
                    </a:lnTo>
                    <a:lnTo>
                      <a:pt x="0" y="603"/>
                    </a:lnTo>
                  </a:path>
                </a:pathLst>
              </a:custGeom>
              <a:noFill/>
              <a:ln w="79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012" name="Freeform 325"/>
              <p:cNvSpPr>
                <a:spLocks/>
              </p:cNvSpPr>
              <p:nvPr/>
            </p:nvSpPr>
            <p:spPr bwMode="auto">
              <a:xfrm>
                <a:off x="338" y="2672"/>
                <a:ext cx="514" cy="125"/>
              </a:xfrm>
              <a:custGeom>
                <a:avLst/>
                <a:gdLst>
                  <a:gd name="T0" fmla="*/ 2 w 2053"/>
                  <a:gd name="T1" fmla="*/ 0 h 625"/>
                  <a:gd name="T2" fmla="*/ 2 w 2053"/>
                  <a:gd name="T3" fmla="*/ 0 h 625"/>
                  <a:gd name="T4" fmla="*/ 2 w 2053"/>
                  <a:gd name="T5" fmla="*/ 0 h 625"/>
                  <a:gd name="T6" fmla="*/ 2 w 2053"/>
                  <a:gd name="T7" fmla="*/ 0 h 625"/>
                  <a:gd name="T8" fmla="*/ 2 w 2053"/>
                  <a:gd name="T9" fmla="*/ 0 h 625"/>
                  <a:gd name="T10" fmla="*/ 2 w 2053"/>
                  <a:gd name="T11" fmla="*/ 0 h 625"/>
                  <a:gd name="T12" fmla="*/ 2 w 2053"/>
                  <a:gd name="T13" fmla="*/ 0 h 625"/>
                  <a:gd name="T14" fmla="*/ 2 w 2053"/>
                  <a:gd name="T15" fmla="*/ 0 h 625"/>
                  <a:gd name="T16" fmla="*/ 2 w 2053"/>
                  <a:gd name="T17" fmla="*/ 0 h 625"/>
                  <a:gd name="T18" fmla="*/ 2 w 2053"/>
                  <a:gd name="T19" fmla="*/ 0 h 625"/>
                  <a:gd name="T20" fmla="*/ 1 w 2053"/>
                  <a:gd name="T21" fmla="*/ 0 h 625"/>
                  <a:gd name="T22" fmla="*/ 1 w 2053"/>
                  <a:gd name="T23" fmla="*/ 0 h 625"/>
                  <a:gd name="T24" fmla="*/ 1 w 2053"/>
                  <a:gd name="T25" fmla="*/ 0 h 625"/>
                  <a:gd name="T26" fmla="*/ 1 w 2053"/>
                  <a:gd name="T27" fmla="*/ 0 h 625"/>
                  <a:gd name="T28" fmla="*/ 1 w 2053"/>
                  <a:gd name="T29" fmla="*/ 0 h 625"/>
                  <a:gd name="T30" fmla="*/ 1 w 2053"/>
                  <a:gd name="T31" fmla="*/ 0 h 625"/>
                  <a:gd name="T32" fmla="*/ 1 w 2053"/>
                  <a:gd name="T33" fmla="*/ 0 h 625"/>
                  <a:gd name="T34" fmla="*/ 1 w 2053"/>
                  <a:gd name="T35" fmla="*/ 0 h 625"/>
                  <a:gd name="T36" fmla="*/ 0 w 2053"/>
                  <a:gd name="T37" fmla="*/ 0 h 6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53" h="625">
                    <a:moveTo>
                      <a:pt x="2053" y="1"/>
                    </a:moveTo>
                    <a:lnTo>
                      <a:pt x="1900" y="0"/>
                    </a:lnTo>
                    <a:lnTo>
                      <a:pt x="1830" y="1"/>
                    </a:lnTo>
                    <a:lnTo>
                      <a:pt x="1760" y="5"/>
                    </a:lnTo>
                    <a:lnTo>
                      <a:pt x="1692" y="10"/>
                    </a:lnTo>
                    <a:lnTo>
                      <a:pt x="1627" y="18"/>
                    </a:lnTo>
                    <a:lnTo>
                      <a:pt x="1562" y="26"/>
                    </a:lnTo>
                    <a:lnTo>
                      <a:pt x="1499" y="36"/>
                    </a:lnTo>
                    <a:lnTo>
                      <a:pt x="1436" y="49"/>
                    </a:lnTo>
                    <a:lnTo>
                      <a:pt x="1375" y="64"/>
                    </a:lnTo>
                    <a:lnTo>
                      <a:pt x="1314" y="79"/>
                    </a:lnTo>
                    <a:lnTo>
                      <a:pt x="1253" y="98"/>
                    </a:lnTo>
                    <a:lnTo>
                      <a:pt x="1191" y="117"/>
                    </a:lnTo>
                    <a:lnTo>
                      <a:pt x="1130" y="138"/>
                    </a:lnTo>
                    <a:lnTo>
                      <a:pt x="1069" y="161"/>
                    </a:lnTo>
                    <a:lnTo>
                      <a:pt x="1006" y="187"/>
                    </a:lnTo>
                    <a:lnTo>
                      <a:pt x="944" y="213"/>
                    </a:lnTo>
                    <a:lnTo>
                      <a:pt x="881" y="241"/>
                    </a:lnTo>
                    <a:lnTo>
                      <a:pt x="0" y="625"/>
                    </a:lnTo>
                  </a:path>
                </a:pathLst>
              </a:custGeom>
              <a:noFill/>
              <a:ln w="79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013" name="Line 326"/>
              <p:cNvSpPr>
                <a:spLocks noChangeShapeType="1"/>
              </p:cNvSpPr>
              <p:nvPr/>
            </p:nvSpPr>
            <p:spPr bwMode="auto">
              <a:xfrm>
                <a:off x="581" y="1643"/>
                <a:ext cx="147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14" name="Line 327"/>
              <p:cNvSpPr>
                <a:spLocks noChangeShapeType="1"/>
              </p:cNvSpPr>
              <p:nvPr/>
            </p:nvSpPr>
            <p:spPr bwMode="auto">
              <a:xfrm flipH="1">
                <a:off x="385" y="1318"/>
                <a:ext cx="166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15" name="Line 328"/>
              <p:cNvSpPr>
                <a:spLocks noChangeShapeType="1"/>
              </p:cNvSpPr>
              <p:nvPr/>
            </p:nvSpPr>
            <p:spPr bwMode="auto">
              <a:xfrm flipV="1">
                <a:off x="581" y="1588"/>
                <a:ext cx="1" cy="28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16" name="Freeform 329"/>
              <p:cNvSpPr>
                <a:spLocks/>
              </p:cNvSpPr>
              <p:nvPr/>
            </p:nvSpPr>
            <p:spPr bwMode="auto">
              <a:xfrm>
                <a:off x="385" y="1841"/>
                <a:ext cx="196" cy="33"/>
              </a:xfrm>
              <a:custGeom>
                <a:avLst/>
                <a:gdLst>
                  <a:gd name="T0" fmla="*/ 0 w 781"/>
                  <a:gd name="T1" fmla="*/ 0 h 165"/>
                  <a:gd name="T2" fmla="*/ 1 w 781"/>
                  <a:gd name="T3" fmla="*/ 0 h 165"/>
                  <a:gd name="T4" fmla="*/ 1 w 781"/>
                  <a:gd name="T5" fmla="*/ 0 h 165"/>
                  <a:gd name="T6" fmla="*/ 0 60000 65536"/>
                  <a:gd name="T7" fmla="*/ 0 60000 65536"/>
                  <a:gd name="T8" fmla="*/ 0 60000 65536"/>
                </a:gdLst>
                <a:ahLst/>
                <a:cxnLst>
                  <a:cxn ang="T6">
                    <a:pos x="T0" y="T1"/>
                  </a:cxn>
                  <a:cxn ang="T7">
                    <a:pos x="T2" y="T3"/>
                  </a:cxn>
                  <a:cxn ang="T8">
                    <a:pos x="T4" y="T5"/>
                  </a:cxn>
                </a:cxnLst>
                <a:rect l="0" t="0" r="r" b="b"/>
                <a:pathLst>
                  <a:path w="781" h="165">
                    <a:moveTo>
                      <a:pt x="0" y="0"/>
                    </a:moveTo>
                    <a:lnTo>
                      <a:pt x="426" y="165"/>
                    </a:lnTo>
                    <a:lnTo>
                      <a:pt x="781" y="16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017" name="Rectangle 330"/>
              <p:cNvSpPr>
                <a:spLocks noChangeArrowheads="1"/>
              </p:cNvSpPr>
              <p:nvPr/>
            </p:nvSpPr>
            <p:spPr bwMode="auto">
              <a:xfrm>
                <a:off x="581" y="1588"/>
                <a:ext cx="2941" cy="55"/>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018" name="Line 331"/>
              <p:cNvSpPr>
                <a:spLocks noChangeShapeType="1"/>
              </p:cNvSpPr>
              <p:nvPr/>
            </p:nvSpPr>
            <p:spPr bwMode="auto">
              <a:xfrm flipH="1">
                <a:off x="581" y="1588"/>
                <a:ext cx="2941" cy="5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19" name="Line 332"/>
              <p:cNvSpPr>
                <a:spLocks noChangeShapeType="1"/>
              </p:cNvSpPr>
              <p:nvPr/>
            </p:nvSpPr>
            <p:spPr bwMode="auto">
              <a:xfrm>
                <a:off x="581" y="1588"/>
                <a:ext cx="2941" cy="5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20" name="Freeform 333"/>
              <p:cNvSpPr>
                <a:spLocks/>
              </p:cNvSpPr>
              <p:nvPr/>
            </p:nvSpPr>
            <p:spPr bwMode="auto">
              <a:xfrm>
                <a:off x="385" y="3234"/>
                <a:ext cx="196" cy="33"/>
              </a:xfrm>
              <a:custGeom>
                <a:avLst/>
                <a:gdLst>
                  <a:gd name="T0" fmla="*/ 0 w 781"/>
                  <a:gd name="T1" fmla="*/ 0 h 165"/>
                  <a:gd name="T2" fmla="*/ 1 w 781"/>
                  <a:gd name="T3" fmla="*/ 0 h 165"/>
                  <a:gd name="T4" fmla="*/ 1 w 781"/>
                  <a:gd name="T5" fmla="*/ 0 h 165"/>
                  <a:gd name="T6" fmla="*/ 0 60000 65536"/>
                  <a:gd name="T7" fmla="*/ 0 60000 65536"/>
                  <a:gd name="T8" fmla="*/ 0 60000 65536"/>
                </a:gdLst>
                <a:ahLst/>
                <a:cxnLst>
                  <a:cxn ang="T6">
                    <a:pos x="T0" y="T1"/>
                  </a:cxn>
                  <a:cxn ang="T7">
                    <a:pos x="T2" y="T3"/>
                  </a:cxn>
                  <a:cxn ang="T8">
                    <a:pos x="T4" y="T5"/>
                  </a:cxn>
                </a:cxnLst>
                <a:rect l="0" t="0" r="r" b="b"/>
                <a:pathLst>
                  <a:path w="781" h="165">
                    <a:moveTo>
                      <a:pt x="0" y="165"/>
                    </a:moveTo>
                    <a:lnTo>
                      <a:pt x="426" y="0"/>
                    </a:lnTo>
                    <a:lnTo>
                      <a:pt x="78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021" name="Line 334"/>
              <p:cNvSpPr>
                <a:spLocks noChangeShapeType="1"/>
              </p:cNvSpPr>
              <p:nvPr/>
            </p:nvSpPr>
            <p:spPr bwMode="auto">
              <a:xfrm>
                <a:off x="385" y="1318"/>
                <a:ext cx="1" cy="5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22" name="Line 335"/>
              <p:cNvSpPr>
                <a:spLocks noChangeShapeType="1"/>
              </p:cNvSpPr>
              <p:nvPr/>
            </p:nvSpPr>
            <p:spPr bwMode="auto">
              <a:xfrm>
                <a:off x="581" y="3465"/>
                <a:ext cx="147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23" name="Line 336"/>
              <p:cNvSpPr>
                <a:spLocks noChangeShapeType="1"/>
              </p:cNvSpPr>
              <p:nvPr/>
            </p:nvSpPr>
            <p:spPr bwMode="auto">
              <a:xfrm flipH="1">
                <a:off x="385" y="3790"/>
                <a:ext cx="166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24" name="Line 337"/>
              <p:cNvSpPr>
                <a:spLocks noChangeShapeType="1"/>
              </p:cNvSpPr>
              <p:nvPr/>
            </p:nvSpPr>
            <p:spPr bwMode="auto">
              <a:xfrm>
                <a:off x="581" y="3234"/>
                <a:ext cx="1" cy="28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25" name="Rectangle 338"/>
              <p:cNvSpPr>
                <a:spLocks noChangeArrowheads="1"/>
              </p:cNvSpPr>
              <p:nvPr/>
            </p:nvSpPr>
            <p:spPr bwMode="auto">
              <a:xfrm>
                <a:off x="581" y="3465"/>
                <a:ext cx="2941" cy="55"/>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026" name="Line 339"/>
              <p:cNvSpPr>
                <a:spLocks noChangeShapeType="1"/>
              </p:cNvSpPr>
              <p:nvPr/>
            </p:nvSpPr>
            <p:spPr bwMode="auto">
              <a:xfrm flipH="1" flipV="1">
                <a:off x="581" y="3465"/>
                <a:ext cx="2941" cy="5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27" name="Line 340"/>
              <p:cNvSpPr>
                <a:spLocks noChangeShapeType="1"/>
              </p:cNvSpPr>
              <p:nvPr/>
            </p:nvSpPr>
            <p:spPr bwMode="auto">
              <a:xfrm flipV="1">
                <a:off x="581" y="3465"/>
                <a:ext cx="2941" cy="5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28" name="Line 341"/>
              <p:cNvSpPr>
                <a:spLocks noChangeShapeType="1"/>
              </p:cNvSpPr>
              <p:nvPr/>
            </p:nvSpPr>
            <p:spPr bwMode="auto">
              <a:xfrm flipV="1">
                <a:off x="385" y="3267"/>
                <a:ext cx="1" cy="5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29" name="Line 342"/>
              <p:cNvSpPr>
                <a:spLocks noChangeShapeType="1"/>
              </p:cNvSpPr>
              <p:nvPr/>
            </p:nvSpPr>
            <p:spPr bwMode="auto">
              <a:xfrm flipV="1">
                <a:off x="1236" y="2864"/>
                <a:ext cx="24" cy="1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30" name="Line 343"/>
              <p:cNvSpPr>
                <a:spLocks noChangeShapeType="1"/>
              </p:cNvSpPr>
              <p:nvPr/>
            </p:nvSpPr>
            <p:spPr bwMode="auto">
              <a:xfrm flipV="1">
                <a:off x="1246" y="2852"/>
                <a:ext cx="71" cy="5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31" name="Line 344"/>
              <p:cNvSpPr>
                <a:spLocks noChangeShapeType="1"/>
              </p:cNvSpPr>
              <p:nvPr/>
            </p:nvSpPr>
            <p:spPr bwMode="auto">
              <a:xfrm flipV="1">
                <a:off x="1255" y="2839"/>
                <a:ext cx="120" cy="8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32" name="Line 345"/>
              <p:cNvSpPr>
                <a:spLocks noChangeShapeType="1"/>
              </p:cNvSpPr>
              <p:nvPr/>
            </p:nvSpPr>
            <p:spPr bwMode="auto">
              <a:xfrm flipV="1">
                <a:off x="1297" y="2827"/>
                <a:ext cx="136" cy="98"/>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33" name="Line 346"/>
              <p:cNvSpPr>
                <a:spLocks noChangeShapeType="1"/>
              </p:cNvSpPr>
              <p:nvPr/>
            </p:nvSpPr>
            <p:spPr bwMode="auto">
              <a:xfrm flipV="1">
                <a:off x="1354" y="2840"/>
                <a:ext cx="101" cy="7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34" name="Line 347"/>
              <p:cNvSpPr>
                <a:spLocks noChangeShapeType="1"/>
              </p:cNvSpPr>
              <p:nvPr/>
            </p:nvSpPr>
            <p:spPr bwMode="auto">
              <a:xfrm flipV="1">
                <a:off x="1412" y="2862"/>
                <a:ext cx="52" cy="38"/>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35" name="Line 348"/>
              <p:cNvSpPr>
                <a:spLocks noChangeShapeType="1"/>
              </p:cNvSpPr>
              <p:nvPr/>
            </p:nvSpPr>
            <p:spPr bwMode="auto">
              <a:xfrm flipV="1">
                <a:off x="1470" y="2885"/>
                <a:ext cx="4" cy="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36" name="Line 349"/>
              <p:cNvSpPr>
                <a:spLocks noChangeShapeType="1"/>
              </p:cNvSpPr>
              <p:nvPr/>
            </p:nvSpPr>
            <p:spPr bwMode="auto">
              <a:xfrm flipV="1">
                <a:off x="1126" y="2492"/>
                <a:ext cx="3" cy="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37" name="Line 350"/>
              <p:cNvSpPr>
                <a:spLocks noChangeShapeType="1"/>
              </p:cNvSpPr>
              <p:nvPr/>
            </p:nvSpPr>
            <p:spPr bwMode="auto">
              <a:xfrm flipV="1">
                <a:off x="1109" y="2498"/>
                <a:ext cx="51" cy="38"/>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38" name="Line 351"/>
              <p:cNvSpPr>
                <a:spLocks noChangeShapeType="1"/>
              </p:cNvSpPr>
              <p:nvPr/>
            </p:nvSpPr>
            <p:spPr bwMode="auto">
              <a:xfrm flipV="1">
                <a:off x="1106" y="2505"/>
                <a:ext cx="85" cy="6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39" name="Line 352"/>
              <p:cNvSpPr>
                <a:spLocks noChangeShapeType="1"/>
              </p:cNvSpPr>
              <p:nvPr/>
            </p:nvSpPr>
            <p:spPr bwMode="auto">
              <a:xfrm flipV="1">
                <a:off x="1115" y="2512"/>
                <a:ext cx="107" cy="7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40" name="Line 353"/>
              <p:cNvSpPr>
                <a:spLocks noChangeShapeType="1"/>
              </p:cNvSpPr>
              <p:nvPr/>
            </p:nvSpPr>
            <p:spPr bwMode="auto">
              <a:xfrm flipV="1">
                <a:off x="1125" y="2519"/>
                <a:ext cx="128" cy="9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41" name="Line 354"/>
              <p:cNvSpPr>
                <a:spLocks noChangeShapeType="1"/>
              </p:cNvSpPr>
              <p:nvPr/>
            </p:nvSpPr>
            <p:spPr bwMode="auto">
              <a:xfrm flipV="1">
                <a:off x="1170" y="2525"/>
                <a:ext cx="114" cy="8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42" name="Line 355"/>
              <p:cNvSpPr>
                <a:spLocks noChangeShapeType="1"/>
              </p:cNvSpPr>
              <p:nvPr/>
            </p:nvSpPr>
            <p:spPr bwMode="auto">
              <a:xfrm flipV="1">
                <a:off x="1228" y="2532"/>
                <a:ext cx="87" cy="6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43" name="Line 356"/>
              <p:cNvSpPr>
                <a:spLocks noChangeShapeType="1"/>
              </p:cNvSpPr>
              <p:nvPr/>
            </p:nvSpPr>
            <p:spPr bwMode="auto">
              <a:xfrm flipV="1">
                <a:off x="1286" y="2542"/>
                <a:ext cx="56" cy="4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44" name="Line 357"/>
              <p:cNvSpPr>
                <a:spLocks noChangeShapeType="1"/>
              </p:cNvSpPr>
              <p:nvPr/>
            </p:nvSpPr>
            <p:spPr bwMode="auto">
              <a:xfrm flipV="1">
                <a:off x="743" y="1977"/>
                <a:ext cx="7" cy="5"/>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45" name="Line 358"/>
              <p:cNvSpPr>
                <a:spLocks noChangeShapeType="1"/>
              </p:cNvSpPr>
              <p:nvPr/>
            </p:nvSpPr>
            <p:spPr bwMode="auto">
              <a:xfrm flipV="1">
                <a:off x="726" y="1984"/>
                <a:ext cx="55" cy="4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46" name="Line 359"/>
              <p:cNvSpPr>
                <a:spLocks noChangeShapeType="1"/>
              </p:cNvSpPr>
              <p:nvPr/>
            </p:nvSpPr>
            <p:spPr bwMode="auto">
              <a:xfrm flipV="1">
                <a:off x="738" y="1991"/>
                <a:ext cx="74" cy="5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47" name="Line 360"/>
              <p:cNvSpPr>
                <a:spLocks noChangeShapeType="1"/>
              </p:cNvSpPr>
              <p:nvPr/>
            </p:nvSpPr>
            <p:spPr bwMode="auto">
              <a:xfrm flipV="1">
                <a:off x="769" y="1998"/>
                <a:ext cx="74" cy="5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48" name="Line 361"/>
              <p:cNvSpPr>
                <a:spLocks noChangeShapeType="1"/>
              </p:cNvSpPr>
              <p:nvPr/>
            </p:nvSpPr>
            <p:spPr bwMode="auto">
              <a:xfrm flipV="1">
                <a:off x="800" y="200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49" name="Line 362"/>
              <p:cNvSpPr>
                <a:spLocks noChangeShapeType="1"/>
              </p:cNvSpPr>
              <p:nvPr/>
            </p:nvSpPr>
            <p:spPr bwMode="auto">
              <a:xfrm flipV="1">
                <a:off x="831" y="2011"/>
                <a:ext cx="74" cy="5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50" name="Line 363"/>
              <p:cNvSpPr>
                <a:spLocks noChangeShapeType="1"/>
              </p:cNvSpPr>
              <p:nvPr/>
            </p:nvSpPr>
            <p:spPr bwMode="auto">
              <a:xfrm flipV="1">
                <a:off x="863" y="2018"/>
                <a:ext cx="73" cy="5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51" name="Line 364"/>
              <p:cNvSpPr>
                <a:spLocks noChangeShapeType="1"/>
              </p:cNvSpPr>
              <p:nvPr/>
            </p:nvSpPr>
            <p:spPr bwMode="auto">
              <a:xfrm flipV="1">
                <a:off x="894" y="2031"/>
                <a:ext cx="65" cy="4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52" name="Line 365"/>
              <p:cNvSpPr>
                <a:spLocks noChangeShapeType="1"/>
              </p:cNvSpPr>
              <p:nvPr/>
            </p:nvSpPr>
            <p:spPr bwMode="auto">
              <a:xfrm flipV="1">
                <a:off x="925" y="2072"/>
                <a:ext cx="17" cy="1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53" name="Line 366"/>
              <p:cNvSpPr>
                <a:spLocks noChangeShapeType="1"/>
              </p:cNvSpPr>
              <p:nvPr/>
            </p:nvSpPr>
            <p:spPr bwMode="auto">
              <a:xfrm flipV="1">
                <a:off x="1247" y="2179"/>
                <a:ext cx="31" cy="2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54" name="Line 367"/>
              <p:cNvSpPr>
                <a:spLocks noChangeShapeType="1"/>
              </p:cNvSpPr>
              <p:nvPr/>
            </p:nvSpPr>
            <p:spPr bwMode="auto">
              <a:xfrm flipV="1">
                <a:off x="1236" y="2186"/>
                <a:ext cx="74" cy="5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55" name="Line 368"/>
              <p:cNvSpPr>
                <a:spLocks noChangeShapeType="1"/>
              </p:cNvSpPr>
              <p:nvPr/>
            </p:nvSpPr>
            <p:spPr bwMode="auto">
              <a:xfrm flipV="1">
                <a:off x="1267" y="2192"/>
                <a:ext cx="74" cy="5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56" name="Line 369"/>
              <p:cNvSpPr>
                <a:spLocks noChangeShapeType="1"/>
              </p:cNvSpPr>
              <p:nvPr/>
            </p:nvSpPr>
            <p:spPr bwMode="auto">
              <a:xfrm flipV="1">
                <a:off x="1299" y="2199"/>
                <a:ext cx="73" cy="5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57" name="Line 370"/>
              <p:cNvSpPr>
                <a:spLocks noChangeShapeType="1"/>
              </p:cNvSpPr>
              <p:nvPr/>
            </p:nvSpPr>
            <p:spPr bwMode="auto">
              <a:xfrm flipV="1">
                <a:off x="1329" y="2206"/>
                <a:ext cx="74" cy="5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58" name="Line 371"/>
              <p:cNvSpPr>
                <a:spLocks noChangeShapeType="1"/>
              </p:cNvSpPr>
              <p:nvPr/>
            </p:nvSpPr>
            <p:spPr bwMode="auto">
              <a:xfrm flipV="1">
                <a:off x="1360" y="2213"/>
                <a:ext cx="73" cy="5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59" name="Line 372"/>
              <p:cNvSpPr>
                <a:spLocks noChangeShapeType="1"/>
              </p:cNvSpPr>
              <p:nvPr/>
            </p:nvSpPr>
            <p:spPr bwMode="auto">
              <a:xfrm flipV="1">
                <a:off x="1391" y="2219"/>
                <a:ext cx="73"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60" name="Line 373"/>
              <p:cNvSpPr>
                <a:spLocks noChangeShapeType="1"/>
              </p:cNvSpPr>
              <p:nvPr/>
            </p:nvSpPr>
            <p:spPr bwMode="auto">
              <a:xfrm flipV="1">
                <a:off x="1422" y="2250"/>
                <a:ext cx="41" cy="29"/>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61" name="Line 374"/>
              <p:cNvSpPr>
                <a:spLocks noChangeShapeType="1"/>
              </p:cNvSpPr>
              <p:nvPr/>
            </p:nvSpPr>
            <p:spPr bwMode="auto">
              <a:xfrm flipV="1">
                <a:off x="535" y="2457"/>
                <a:ext cx="37" cy="26"/>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62" name="Line 375"/>
              <p:cNvSpPr>
                <a:spLocks noChangeShapeType="1"/>
              </p:cNvSpPr>
              <p:nvPr/>
            </p:nvSpPr>
            <p:spPr bwMode="auto">
              <a:xfrm flipV="1">
                <a:off x="518" y="2463"/>
                <a:ext cx="85" cy="6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63" name="Line 376"/>
              <p:cNvSpPr>
                <a:spLocks noChangeShapeType="1"/>
              </p:cNvSpPr>
              <p:nvPr/>
            </p:nvSpPr>
            <p:spPr bwMode="auto">
              <a:xfrm flipV="1">
                <a:off x="509" y="2470"/>
                <a:ext cx="125" cy="9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64" name="Line 377"/>
              <p:cNvSpPr>
                <a:spLocks noChangeShapeType="1"/>
              </p:cNvSpPr>
              <p:nvPr/>
            </p:nvSpPr>
            <p:spPr bwMode="auto">
              <a:xfrm flipV="1">
                <a:off x="518" y="2477"/>
                <a:ext cx="147" cy="106"/>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65" name="Line 378"/>
              <p:cNvSpPr>
                <a:spLocks noChangeShapeType="1"/>
              </p:cNvSpPr>
              <p:nvPr/>
            </p:nvSpPr>
            <p:spPr bwMode="auto">
              <a:xfrm flipV="1">
                <a:off x="527" y="2484"/>
                <a:ext cx="169" cy="12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66" name="Line 379"/>
              <p:cNvSpPr>
                <a:spLocks noChangeShapeType="1"/>
              </p:cNvSpPr>
              <p:nvPr/>
            </p:nvSpPr>
            <p:spPr bwMode="auto">
              <a:xfrm flipV="1">
                <a:off x="537" y="2490"/>
                <a:ext cx="190" cy="138"/>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67" name="Line 380"/>
              <p:cNvSpPr>
                <a:spLocks noChangeShapeType="1"/>
              </p:cNvSpPr>
              <p:nvPr/>
            </p:nvSpPr>
            <p:spPr bwMode="auto">
              <a:xfrm flipV="1">
                <a:off x="546" y="2497"/>
                <a:ext cx="212" cy="1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68" name="Line 381"/>
              <p:cNvSpPr>
                <a:spLocks noChangeShapeType="1"/>
              </p:cNvSpPr>
              <p:nvPr/>
            </p:nvSpPr>
            <p:spPr bwMode="auto">
              <a:xfrm flipV="1">
                <a:off x="591" y="2531"/>
                <a:ext cx="160" cy="116"/>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69" name="Line 382"/>
              <p:cNvSpPr>
                <a:spLocks noChangeShapeType="1"/>
              </p:cNvSpPr>
              <p:nvPr/>
            </p:nvSpPr>
            <p:spPr bwMode="auto">
              <a:xfrm flipV="1">
                <a:off x="649" y="2565"/>
                <a:ext cx="97" cy="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70" name="Line 383"/>
              <p:cNvSpPr>
                <a:spLocks noChangeShapeType="1"/>
              </p:cNvSpPr>
              <p:nvPr/>
            </p:nvSpPr>
            <p:spPr bwMode="auto">
              <a:xfrm flipV="1">
                <a:off x="707" y="2587"/>
                <a:ext cx="49" cy="35"/>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71" name="Line 384"/>
              <p:cNvSpPr>
                <a:spLocks noChangeShapeType="1"/>
              </p:cNvSpPr>
              <p:nvPr/>
            </p:nvSpPr>
            <p:spPr bwMode="auto">
              <a:xfrm flipV="1">
                <a:off x="764" y="2609"/>
                <a:ext cx="1" cy="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72" name="Line 385"/>
              <p:cNvSpPr>
                <a:spLocks noChangeShapeType="1"/>
              </p:cNvSpPr>
              <p:nvPr/>
            </p:nvSpPr>
            <p:spPr bwMode="auto">
              <a:xfrm flipV="1">
                <a:off x="2629" y="2220"/>
                <a:ext cx="4" cy="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73" name="Line 386"/>
              <p:cNvSpPr>
                <a:spLocks noChangeShapeType="1"/>
              </p:cNvSpPr>
              <p:nvPr/>
            </p:nvSpPr>
            <p:spPr bwMode="auto">
              <a:xfrm flipV="1">
                <a:off x="2638" y="2208"/>
                <a:ext cx="53" cy="38"/>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74" name="Line 387"/>
              <p:cNvSpPr>
                <a:spLocks noChangeShapeType="1"/>
              </p:cNvSpPr>
              <p:nvPr/>
            </p:nvSpPr>
            <p:spPr bwMode="auto">
              <a:xfrm flipV="1">
                <a:off x="2647" y="2195"/>
                <a:ext cx="101" cy="7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75" name="Line 388"/>
              <p:cNvSpPr>
                <a:spLocks noChangeShapeType="1"/>
              </p:cNvSpPr>
              <p:nvPr/>
            </p:nvSpPr>
            <p:spPr bwMode="auto">
              <a:xfrm flipV="1">
                <a:off x="2669" y="2183"/>
                <a:ext cx="137" cy="98"/>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76" name="Line 389"/>
              <p:cNvSpPr>
                <a:spLocks noChangeShapeType="1"/>
              </p:cNvSpPr>
              <p:nvPr/>
            </p:nvSpPr>
            <p:spPr bwMode="auto">
              <a:xfrm flipV="1">
                <a:off x="2727" y="2182"/>
                <a:ext cx="121" cy="8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77" name="Line 390"/>
              <p:cNvSpPr>
                <a:spLocks noChangeShapeType="1"/>
              </p:cNvSpPr>
              <p:nvPr/>
            </p:nvSpPr>
            <p:spPr bwMode="auto">
              <a:xfrm flipV="1">
                <a:off x="2785" y="2204"/>
                <a:ext cx="72" cy="5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78" name="Line 391"/>
              <p:cNvSpPr>
                <a:spLocks noChangeShapeType="1"/>
              </p:cNvSpPr>
              <p:nvPr/>
            </p:nvSpPr>
            <p:spPr bwMode="auto">
              <a:xfrm flipV="1">
                <a:off x="2843" y="2227"/>
                <a:ext cx="23" cy="1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79" name="Line 392"/>
              <p:cNvSpPr>
                <a:spLocks noChangeShapeType="1"/>
              </p:cNvSpPr>
              <p:nvPr/>
            </p:nvSpPr>
            <p:spPr bwMode="auto">
              <a:xfrm flipV="1">
                <a:off x="3142" y="2022"/>
                <a:ext cx="7" cy="5"/>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80" name="Line 393"/>
              <p:cNvSpPr>
                <a:spLocks noChangeShapeType="1"/>
              </p:cNvSpPr>
              <p:nvPr/>
            </p:nvSpPr>
            <p:spPr bwMode="auto">
              <a:xfrm flipV="1">
                <a:off x="3152" y="2009"/>
                <a:ext cx="55" cy="4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81" name="Line 394"/>
              <p:cNvSpPr>
                <a:spLocks noChangeShapeType="1"/>
              </p:cNvSpPr>
              <p:nvPr/>
            </p:nvSpPr>
            <p:spPr bwMode="auto">
              <a:xfrm flipV="1">
                <a:off x="3161" y="1997"/>
                <a:ext cx="104" cy="75"/>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82" name="Line 395"/>
              <p:cNvSpPr>
                <a:spLocks noChangeShapeType="1"/>
              </p:cNvSpPr>
              <p:nvPr/>
            </p:nvSpPr>
            <p:spPr bwMode="auto">
              <a:xfrm flipV="1">
                <a:off x="3186" y="1984"/>
                <a:ext cx="136" cy="99"/>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83" name="Line 396"/>
              <p:cNvSpPr>
                <a:spLocks noChangeShapeType="1"/>
              </p:cNvSpPr>
              <p:nvPr/>
            </p:nvSpPr>
            <p:spPr bwMode="auto">
              <a:xfrm flipV="1">
                <a:off x="3244" y="1985"/>
                <a:ext cx="117" cy="85"/>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84" name="Line 397"/>
              <p:cNvSpPr>
                <a:spLocks noChangeShapeType="1"/>
              </p:cNvSpPr>
              <p:nvPr/>
            </p:nvSpPr>
            <p:spPr bwMode="auto">
              <a:xfrm flipV="1">
                <a:off x="3301" y="2008"/>
                <a:ext cx="69" cy="5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85" name="Line 398"/>
              <p:cNvSpPr>
                <a:spLocks noChangeShapeType="1"/>
              </p:cNvSpPr>
              <p:nvPr/>
            </p:nvSpPr>
            <p:spPr bwMode="auto">
              <a:xfrm flipV="1">
                <a:off x="3359" y="2030"/>
                <a:ext cx="20" cy="15"/>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86" name="Line 399"/>
              <p:cNvSpPr>
                <a:spLocks noChangeShapeType="1"/>
              </p:cNvSpPr>
              <p:nvPr/>
            </p:nvSpPr>
            <p:spPr bwMode="auto">
              <a:xfrm flipV="1">
                <a:off x="3338" y="2498"/>
                <a:ext cx="1" cy="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87" name="Line 400"/>
              <p:cNvSpPr>
                <a:spLocks noChangeShapeType="1"/>
              </p:cNvSpPr>
              <p:nvPr/>
            </p:nvSpPr>
            <p:spPr bwMode="auto">
              <a:xfrm flipV="1">
                <a:off x="3347" y="2486"/>
                <a:ext cx="49" cy="35"/>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88" name="Line 401"/>
              <p:cNvSpPr>
                <a:spLocks noChangeShapeType="1"/>
              </p:cNvSpPr>
              <p:nvPr/>
            </p:nvSpPr>
            <p:spPr bwMode="auto">
              <a:xfrm flipV="1">
                <a:off x="3357" y="2473"/>
                <a:ext cx="97" cy="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89" name="Line 402"/>
              <p:cNvSpPr>
                <a:spLocks noChangeShapeType="1"/>
              </p:cNvSpPr>
              <p:nvPr/>
            </p:nvSpPr>
            <p:spPr bwMode="auto">
              <a:xfrm flipV="1">
                <a:off x="3352" y="2461"/>
                <a:ext cx="159" cy="116"/>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90" name="Line 403"/>
              <p:cNvSpPr>
                <a:spLocks noChangeShapeType="1"/>
              </p:cNvSpPr>
              <p:nvPr/>
            </p:nvSpPr>
            <p:spPr bwMode="auto">
              <a:xfrm flipV="1">
                <a:off x="3344" y="2457"/>
                <a:ext cx="213" cy="1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91" name="Line 404"/>
              <p:cNvSpPr>
                <a:spLocks noChangeShapeType="1"/>
              </p:cNvSpPr>
              <p:nvPr/>
            </p:nvSpPr>
            <p:spPr bwMode="auto">
              <a:xfrm flipV="1">
                <a:off x="3375" y="2480"/>
                <a:ext cx="191" cy="138"/>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92" name="Line 405"/>
              <p:cNvSpPr>
                <a:spLocks noChangeShapeType="1"/>
              </p:cNvSpPr>
              <p:nvPr/>
            </p:nvSpPr>
            <p:spPr bwMode="auto">
              <a:xfrm flipV="1">
                <a:off x="3407" y="2502"/>
                <a:ext cx="168" cy="12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93" name="Line 406"/>
              <p:cNvSpPr>
                <a:spLocks noChangeShapeType="1"/>
              </p:cNvSpPr>
              <p:nvPr/>
            </p:nvSpPr>
            <p:spPr bwMode="auto">
              <a:xfrm flipV="1">
                <a:off x="3437" y="2525"/>
                <a:ext cx="147" cy="106"/>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94" name="Line 407"/>
              <p:cNvSpPr>
                <a:spLocks noChangeShapeType="1"/>
              </p:cNvSpPr>
              <p:nvPr/>
            </p:nvSpPr>
            <p:spPr bwMode="auto">
              <a:xfrm flipV="1">
                <a:off x="3468" y="2547"/>
                <a:ext cx="126" cy="9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95" name="Line 408"/>
              <p:cNvSpPr>
                <a:spLocks noChangeShapeType="1"/>
              </p:cNvSpPr>
              <p:nvPr/>
            </p:nvSpPr>
            <p:spPr bwMode="auto">
              <a:xfrm flipV="1">
                <a:off x="3499" y="2583"/>
                <a:ext cx="86" cy="6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96" name="Line 409"/>
              <p:cNvSpPr>
                <a:spLocks noChangeShapeType="1"/>
              </p:cNvSpPr>
              <p:nvPr/>
            </p:nvSpPr>
            <p:spPr bwMode="auto">
              <a:xfrm flipV="1">
                <a:off x="3530" y="2625"/>
                <a:ext cx="37" cy="26"/>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97" name="Line 410"/>
              <p:cNvSpPr>
                <a:spLocks noChangeShapeType="1"/>
              </p:cNvSpPr>
              <p:nvPr/>
            </p:nvSpPr>
            <p:spPr bwMode="auto">
              <a:xfrm flipV="1">
                <a:off x="2761" y="2526"/>
                <a:ext cx="55" cy="4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098" name="Line 411"/>
              <p:cNvSpPr>
                <a:spLocks noChangeShapeType="1"/>
              </p:cNvSpPr>
              <p:nvPr/>
            </p:nvSpPr>
            <p:spPr bwMode="auto">
              <a:xfrm flipV="1">
                <a:off x="2787" y="2513"/>
                <a:ext cx="87" cy="6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grpSp>
        <p:grpSp>
          <p:nvGrpSpPr>
            <p:cNvPr id="11293" name="Group 412"/>
            <p:cNvGrpSpPr>
              <a:grpSpLocks/>
            </p:cNvGrpSpPr>
            <p:nvPr/>
          </p:nvGrpSpPr>
          <p:grpSpPr bwMode="auto">
            <a:xfrm>
              <a:off x="385" y="1318"/>
              <a:ext cx="3332" cy="2472"/>
              <a:chOff x="385" y="1318"/>
              <a:chExt cx="3332" cy="2472"/>
            </a:xfrm>
          </p:grpSpPr>
          <p:sp>
            <p:nvSpPr>
              <p:cNvPr id="11699" name="Line 413"/>
              <p:cNvSpPr>
                <a:spLocks noChangeShapeType="1"/>
              </p:cNvSpPr>
              <p:nvPr/>
            </p:nvSpPr>
            <p:spPr bwMode="auto">
              <a:xfrm flipV="1">
                <a:off x="2819" y="2500"/>
                <a:ext cx="113" cy="8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00" name="Line 414"/>
              <p:cNvSpPr>
                <a:spLocks noChangeShapeType="1"/>
              </p:cNvSpPr>
              <p:nvPr/>
            </p:nvSpPr>
            <p:spPr bwMode="auto">
              <a:xfrm flipV="1">
                <a:off x="2850" y="2497"/>
                <a:ext cx="128" cy="9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01" name="Line 415"/>
              <p:cNvSpPr>
                <a:spLocks noChangeShapeType="1"/>
              </p:cNvSpPr>
              <p:nvPr/>
            </p:nvSpPr>
            <p:spPr bwMode="auto">
              <a:xfrm flipV="1">
                <a:off x="2881" y="2519"/>
                <a:ext cx="106" cy="7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02" name="Line 416"/>
              <p:cNvSpPr>
                <a:spLocks noChangeShapeType="1"/>
              </p:cNvSpPr>
              <p:nvPr/>
            </p:nvSpPr>
            <p:spPr bwMode="auto">
              <a:xfrm flipV="1">
                <a:off x="2911" y="2541"/>
                <a:ext cx="86" cy="6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03" name="Line 417"/>
              <p:cNvSpPr>
                <a:spLocks noChangeShapeType="1"/>
              </p:cNvSpPr>
              <p:nvPr/>
            </p:nvSpPr>
            <p:spPr bwMode="auto">
              <a:xfrm flipV="1">
                <a:off x="2942" y="2572"/>
                <a:ext cx="52" cy="38"/>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04" name="Line 418"/>
              <p:cNvSpPr>
                <a:spLocks noChangeShapeType="1"/>
              </p:cNvSpPr>
              <p:nvPr/>
            </p:nvSpPr>
            <p:spPr bwMode="auto">
              <a:xfrm flipV="1">
                <a:off x="2974" y="2614"/>
                <a:ext cx="3" cy="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05" name="Line 419"/>
              <p:cNvSpPr>
                <a:spLocks noChangeShapeType="1"/>
              </p:cNvSpPr>
              <p:nvPr/>
            </p:nvSpPr>
            <p:spPr bwMode="auto">
              <a:xfrm flipV="1">
                <a:off x="2640" y="2829"/>
                <a:ext cx="40" cy="29"/>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06" name="Line 420"/>
              <p:cNvSpPr>
                <a:spLocks noChangeShapeType="1"/>
              </p:cNvSpPr>
              <p:nvPr/>
            </p:nvSpPr>
            <p:spPr bwMode="auto">
              <a:xfrm flipV="1">
                <a:off x="2638" y="2836"/>
                <a:ext cx="73" cy="5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07" name="Line 421"/>
              <p:cNvSpPr>
                <a:spLocks noChangeShapeType="1"/>
              </p:cNvSpPr>
              <p:nvPr/>
            </p:nvSpPr>
            <p:spPr bwMode="auto">
              <a:xfrm flipV="1">
                <a:off x="2669" y="2843"/>
                <a:ext cx="73" cy="5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08" name="Line 422"/>
              <p:cNvSpPr>
                <a:spLocks noChangeShapeType="1"/>
              </p:cNvSpPr>
              <p:nvPr/>
            </p:nvSpPr>
            <p:spPr bwMode="auto">
              <a:xfrm flipV="1">
                <a:off x="2700" y="2849"/>
                <a:ext cx="73" cy="5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09" name="Line 423"/>
              <p:cNvSpPr>
                <a:spLocks noChangeShapeType="1"/>
              </p:cNvSpPr>
              <p:nvPr/>
            </p:nvSpPr>
            <p:spPr bwMode="auto">
              <a:xfrm flipV="1">
                <a:off x="2731" y="2856"/>
                <a:ext cx="73" cy="5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10" name="Line 424"/>
              <p:cNvSpPr>
                <a:spLocks noChangeShapeType="1"/>
              </p:cNvSpPr>
              <p:nvPr/>
            </p:nvSpPr>
            <p:spPr bwMode="auto">
              <a:xfrm flipV="1">
                <a:off x="2762" y="2863"/>
                <a:ext cx="73" cy="5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11" name="Line 425"/>
              <p:cNvSpPr>
                <a:spLocks noChangeShapeType="1"/>
              </p:cNvSpPr>
              <p:nvPr/>
            </p:nvSpPr>
            <p:spPr bwMode="auto">
              <a:xfrm flipV="1">
                <a:off x="2793" y="2870"/>
                <a:ext cx="73" cy="5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12" name="Line 426"/>
              <p:cNvSpPr>
                <a:spLocks noChangeShapeType="1"/>
              </p:cNvSpPr>
              <p:nvPr/>
            </p:nvSpPr>
            <p:spPr bwMode="auto">
              <a:xfrm flipV="1">
                <a:off x="2824" y="2907"/>
                <a:ext cx="32" cy="2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13" name="Line 427"/>
              <p:cNvSpPr>
                <a:spLocks noChangeShapeType="1"/>
              </p:cNvSpPr>
              <p:nvPr/>
            </p:nvSpPr>
            <p:spPr bwMode="auto">
              <a:xfrm flipV="1">
                <a:off x="3161" y="3023"/>
                <a:ext cx="17" cy="1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14" name="Line 428"/>
              <p:cNvSpPr>
                <a:spLocks noChangeShapeType="1"/>
              </p:cNvSpPr>
              <p:nvPr/>
            </p:nvSpPr>
            <p:spPr bwMode="auto">
              <a:xfrm flipV="1">
                <a:off x="3144" y="3030"/>
                <a:ext cx="65" cy="48"/>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15" name="Line 429"/>
              <p:cNvSpPr>
                <a:spLocks noChangeShapeType="1"/>
              </p:cNvSpPr>
              <p:nvPr/>
            </p:nvSpPr>
            <p:spPr bwMode="auto">
              <a:xfrm flipV="1">
                <a:off x="3167" y="3037"/>
                <a:ext cx="73" cy="5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16" name="Line 430"/>
              <p:cNvSpPr>
                <a:spLocks noChangeShapeType="1"/>
              </p:cNvSpPr>
              <p:nvPr/>
            </p:nvSpPr>
            <p:spPr bwMode="auto">
              <a:xfrm flipV="1">
                <a:off x="3198" y="3044"/>
                <a:ext cx="73" cy="5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17" name="Line 431"/>
              <p:cNvSpPr>
                <a:spLocks noChangeShapeType="1"/>
              </p:cNvSpPr>
              <p:nvPr/>
            </p:nvSpPr>
            <p:spPr bwMode="auto">
              <a:xfrm flipV="1">
                <a:off x="3229" y="3050"/>
                <a:ext cx="73"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18" name="Line 432"/>
              <p:cNvSpPr>
                <a:spLocks noChangeShapeType="1"/>
              </p:cNvSpPr>
              <p:nvPr/>
            </p:nvSpPr>
            <p:spPr bwMode="auto">
              <a:xfrm flipV="1">
                <a:off x="3260" y="3057"/>
                <a:ext cx="73" cy="5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19" name="Line 433"/>
              <p:cNvSpPr>
                <a:spLocks noChangeShapeType="1"/>
              </p:cNvSpPr>
              <p:nvPr/>
            </p:nvSpPr>
            <p:spPr bwMode="auto">
              <a:xfrm flipV="1">
                <a:off x="3291" y="3064"/>
                <a:ext cx="73" cy="5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20" name="Line 434"/>
              <p:cNvSpPr>
                <a:spLocks noChangeShapeType="1"/>
              </p:cNvSpPr>
              <p:nvPr/>
            </p:nvSpPr>
            <p:spPr bwMode="auto">
              <a:xfrm flipV="1">
                <a:off x="3322" y="3084"/>
                <a:ext cx="55" cy="4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21" name="Line 435"/>
              <p:cNvSpPr>
                <a:spLocks noChangeShapeType="1"/>
              </p:cNvSpPr>
              <p:nvPr/>
            </p:nvSpPr>
            <p:spPr bwMode="auto">
              <a:xfrm flipV="1">
                <a:off x="3353" y="3126"/>
                <a:ext cx="7" cy="5"/>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22" name="Line 436"/>
              <p:cNvSpPr>
                <a:spLocks noChangeShapeType="1"/>
              </p:cNvSpPr>
              <p:nvPr/>
            </p:nvSpPr>
            <p:spPr bwMode="auto">
              <a:xfrm flipV="1">
                <a:off x="723" y="3063"/>
                <a:ext cx="21" cy="15"/>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23" name="Line 437"/>
              <p:cNvSpPr>
                <a:spLocks noChangeShapeType="1"/>
              </p:cNvSpPr>
              <p:nvPr/>
            </p:nvSpPr>
            <p:spPr bwMode="auto">
              <a:xfrm flipV="1">
                <a:off x="732" y="3050"/>
                <a:ext cx="70" cy="5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24" name="Line 438"/>
              <p:cNvSpPr>
                <a:spLocks noChangeShapeType="1"/>
              </p:cNvSpPr>
              <p:nvPr/>
            </p:nvSpPr>
            <p:spPr bwMode="auto">
              <a:xfrm flipV="1">
                <a:off x="742" y="3038"/>
                <a:ext cx="117" cy="85"/>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25" name="Line 439"/>
              <p:cNvSpPr>
                <a:spLocks noChangeShapeType="1"/>
              </p:cNvSpPr>
              <p:nvPr/>
            </p:nvSpPr>
            <p:spPr bwMode="auto">
              <a:xfrm flipV="1">
                <a:off x="781" y="3025"/>
                <a:ext cx="136" cy="99"/>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26" name="Line 440"/>
              <p:cNvSpPr>
                <a:spLocks noChangeShapeType="1"/>
              </p:cNvSpPr>
              <p:nvPr/>
            </p:nvSpPr>
            <p:spPr bwMode="auto">
              <a:xfrm flipV="1">
                <a:off x="838" y="3036"/>
                <a:ext cx="104" cy="75"/>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27" name="Line 441"/>
              <p:cNvSpPr>
                <a:spLocks noChangeShapeType="1"/>
              </p:cNvSpPr>
              <p:nvPr/>
            </p:nvSpPr>
            <p:spPr bwMode="auto">
              <a:xfrm flipV="1">
                <a:off x="896" y="3059"/>
                <a:ext cx="55" cy="4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28" name="Line 442"/>
              <p:cNvSpPr>
                <a:spLocks noChangeShapeType="1"/>
              </p:cNvSpPr>
              <p:nvPr/>
            </p:nvSpPr>
            <p:spPr bwMode="auto">
              <a:xfrm flipV="1">
                <a:off x="953" y="3081"/>
                <a:ext cx="7" cy="5"/>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29" name="Freeform 443"/>
              <p:cNvSpPr>
                <a:spLocks/>
              </p:cNvSpPr>
              <p:nvPr/>
            </p:nvSpPr>
            <p:spPr bwMode="auto">
              <a:xfrm>
                <a:off x="385" y="1318"/>
                <a:ext cx="3332" cy="556"/>
              </a:xfrm>
              <a:custGeom>
                <a:avLst/>
                <a:gdLst>
                  <a:gd name="T0" fmla="*/ 1 w 13329"/>
                  <a:gd name="T1" fmla="*/ 0 h 2783"/>
                  <a:gd name="T2" fmla="*/ 1 w 13329"/>
                  <a:gd name="T3" fmla="*/ 1 h 2783"/>
                  <a:gd name="T4" fmla="*/ 0 w 13329"/>
                  <a:gd name="T5" fmla="*/ 1 h 2783"/>
                  <a:gd name="T6" fmla="*/ 0 w 13329"/>
                  <a:gd name="T7" fmla="*/ 1 h 2783"/>
                  <a:gd name="T8" fmla="*/ 0 w 13329"/>
                  <a:gd name="T9" fmla="*/ 0 h 2783"/>
                  <a:gd name="T10" fmla="*/ 13 w 13329"/>
                  <a:gd name="T11" fmla="*/ 0 h 2783"/>
                  <a:gd name="T12" fmla="*/ 13 w 13329"/>
                  <a:gd name="T13" fmla="*/ 1 h 2783"/>
                  <a:gd name="T14" fmla="*/ 12 w 13329"/>
                  <a:gd name="T15" fmla="*/ 1 h 2783"/>
                  <a:gd name="T16" fmla="*/ 12 w 13329"/>
                  <a:gd name="T17" fmla="*/ 1 h 2783"/>
                  <a:gd name="T18" fmla="*/ 12 w 13329"/>
                  <a:gd name="T19" fmla="*/ 0 h 2783"/>
                  <a:gd name="T20" fmla="*/ 1 w 13329"/>
                  <a:gd name="T21" fmla="*/ 0 h 27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329" h="2783">
                    <a:moveTo>
                      <a:pt x="781" y="1351"/>
                    </a:moveTo>
                    <a:lnTo>
                      <a:pt x="781" y="2783"/>
                    </a:lnTo>
                    <a:lnTo>
                      <a:pt x="426" y="2783"/>
                    </a:lnTo>
                    <a:lnTo>
                      <a:pt x="0" y="2618"/>
                    </a:lnTo>
                    <a:lnTo>
                      <a:pt x="0" y="0"/>
                    </a:lnTo>
                    <a:lnTo>
                      <a:pt x="13329" y="0"/>
                    </a:lnTo>
                    <a:lnTo>
                      <a:pt x="13329" y="2618"/>
                    </a:lnTo>
                    <a:lnTo>
                      <a:pt x="12903" y="2783"/>
                    </a:lnTo>
                    <a:lnTo>
                      <a:pt x="12547" y="2783"/>
                    </a:lnTo>
                    <a:lnTo>
                      <a:pt x="12547" y="1351"/>
                    </a:lnTo>
                    <a:lnTo>
                      <a:pt x="781" y="1351"/>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730" name="Line 444"/>
              <p:cNvSpPr>
                <a:spLocks noChangeShapeType="1"/>
              </p:cNvSpPr>
              <p:nvPr/>
            </p:nvSpPr>
            <p:spPr bwMode="auto">
              <a:xfrm flipV="1">
                <a:off x="385" y="1318"/>
                <a:ext cx="24" cy="18"/>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31" name="Line 445"/>
              <p:cNvSpPr>
                <a:spLocks noChangeShapeType="1"/>
              </p:cNvSpPr>
              <p:nvPr/>
            </p:nvSpPr>
            <p:spPr bwMode="auto">
              <a:xfrm flipV="1">
                <a:off x="385" y="1318"/>
                <a:ext cx="65" cy="4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32" name="Line 446"/>
              <p:cNvSpPr>
                <a:spLocks noChangeShapeType="1"/>
              </p:cNvSpPr>
              <p:nvPr/>
            </p:nvSpPr>
            <p:spPr bwMode="auto">
              <a:xfrm flipV="1">
                <a:off x="385" y="1318"/>
                <a:ext cx="105" cy="76"/>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33" name="Line 447"/>
              <p:cNvSpPr>
                <a:spLocks noChangeShapeType="1"/>
              </p:cNvSpPr>
              <p:nvPr/>
            </p:nvSpPr>
            <p:spPr bwMode="auto">
              <a:xfrm flipV="1">
                <a:off x="385" y="1318"/>
                <a:ext cx="146" cy="105"/>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34" name="Line 448"/>
              <p:cNvSpPr>
                <a:spLocks noChangeShapeType="1"/>
              </p:cNvSpPr>
              <p:nvPr/>
            </p:nvSpPr>
            <p:spPr bwMode="auto">
              <a:xfrm flipV="1">
                <a:off x="385" y="1318"/>
                <a:ext cx="186" cy="135"/>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35" name="Line 449"/>
              <p:cNvSpPr>
                <a:spLocks noChangeShapeType="1"/>
              </p:cNvSpPr>
              <p:nvPr/>
            </p:nvSpPr>
            <p:spPr bwMode="auto">
              <a:xfrm flipV="1">
                <a:off x="385" y="1318"/>
                <a:ext cx="226" cy="16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36" name="Line 450"/>
              <p:cNvSpPr>
                <a:spLocks noChangeShapeType="1"/>
              </p:cNvSpPr>
              <p:nvPr/>
            </p:nvSpPr>
            <p:spPr bwMode="auto">
              <a:xfrm flipV="1">
                <a:off x="385" y="1318"/>
                <a:ext cx="267" cy="19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37" name="Line 451"/>
              <p:cNvSpPr>
                <a:spLocks noChangeShapeType="1"/>
              </p:cNvSpPr>
              <p:nvPr/>
            </p:nvSpPr>
            <p:spPr bwMode="auto">
              <a:xfrm flipV="1">
                <a:off x="385" y="1318"/>
                <a:ext cx="307" cy="22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38" name="Line 452"/>
              <p:cNvSpPr>
                <a:spLocks noChangeShapeType="1"/>
              </p:cNvSpPr>
              <p:nvPr/>
            </p:nvSpPr>
            <p:spPr bwMode="auto">
              <a:xfrm flipV="1">
                <a:off x="385" y="1318"/>
                <a:ext cx="347" cy="25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39" name="Line 453"/>
              <p:cNvSpPr>
                <a:spLocks noChangeShapeType="1"/>
              </p:cNvSpPr>
              <p:nvPr/>
            </p:nvSpPr>
            <p:spPr bwMode="auto">
              <a:xfrm flipV="1">
                <a:off x="385" y="1318"/>
                <a:ext cx="388" cy="28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40" name="Line 454"/>
              <p:cNvSpPr>
                <a:spLocks noChangeShapeType="1"/>
              </p:cNvSpPr>
              <p:nvPr/>
            </p:nvSpPr>
            <p:spPr bwMode="auto">
              <a:xfrm flipV="1">
                <a:off x="385" y="1318"/>
                <a:ext cx="428" cy="31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41" name="Line 455"/>
              <p:cNvSpPr>
                <a:spLocks noChangeShapeType="1"/>
              </p:cNvSpPr>
              <p:nvPr/>
            </p:nvSpPr>
            <p:spPr bwMode="auto">
              <a:xfrm flipV="1">
                <a:off x="385" y="1318"/>
                <a:ext cx="469" cy="339"/>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42" name="Line 456"/>
              <p:cNvSpPr>
                <a:spLocks noChangeShapeType="1"/>
              </p:cNvSpPr>
              <p:nvPr/>
            </p:nvSpPr>
            <p:spPr bwMode="auto">
              <a:xfrm flipV="1">
                <a:off x="385" y="1318"/>
                <a:ext cx="509" cy="368"/>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43" name="Line 457"/>
              <p:cNvSpPr>
                <a:spLocks noChangeShapeType="1"/>
              </p:cNvSpPr>
              <p:nvPr/>
            </p:nvSpPr>
            <p:spPr bwMode="auto">
              <a:xfrm flipV="1">
                <a:off x="385" y="1318"/>
                <a:ext cx="549" cy="39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44" name="Line 458"/>
              <p:cNvSpPr>
                <a:spLocks noChangeShapeType="1"/>
              </p:cNvSpPr>
              <p:nvPr/>
            </p:nvSpPr>
            <p:spPr bwMode="auto">
              <a:xfrm flipV="1">
                <a:off x="385" y="1603"/>
                <a:ext cx="196" cy="14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45" name="Line 459"/>
              <p:cNvSpPr>
                <a:spLocks noChangeShapeType="1"/>
              </p:cNvSpPr>
              <p:nvPr/>
            </p:nvSpPr>
            <p:spPr bwMode="auto">
              <a:xfrm flipV="1">
                <a:off x="601"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46" name="Line 460"/>
              <p:cNvSpPr>
                <a:spLocks noChangeShapeType="1"/>
              </p:cNvSpPr>
              <p:nvPr/>
            </p:nvSpPr>
            <p:spPr bwMode="auto">
              <a:xfrm flipV="1">
                <a:off x="385" y="1632"/>
                <a:ext cx="196" cy="14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47" name="Line 461"/>
              <p:cNvSpPr>
                <a:spLocks noChangeShapeType="1"/>
              </p:cNvSpPr>
              <p:nvPr/>
            </p:nvSpPr>
            <p:spPr bwMode="auto">
              <a:xfrm flipV="1">
                <a:off x="642"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48" name="Line 462"/>
              <p:cNvSpPr>
                <a:spLocks noChangeShapeType="1"/>
              </p:cNvSpPr>
              <p:nvPr/>
            </p:nvSpPr>
            <p:spPr bwMode="auto">
              <a:xfrm flipV="1">
                <a:off x="385" y="1662"/>
                <a:ext cx="196" cy="14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49" name="Line 463"/>
              <p:cNvSpPr>
                <a:spLocks noChangeShapeType="1"/>
              </p:cNvSpPr>
              <p:nvPr/>
            </p:nvSpPr>
            <p:spPr bwMode="auto">
              <a:xfrm flipV="1">
                <a:off x="682"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50" name="Line 464"/>
              <p:cNvSpPr>
                <a:spLocks noChangeShapeType="1"/>
              </p:cNvSpPr>
              <p:nvPr/>
            </p:nvSpPr>
            <p:spPr bwMode="auto">
              <a:xfrm flipV="1">
                <a:off x="385" y="1691"/>
                <a:ext cx="196" cy="14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51" name="Line 465"/>
              <p:cNvSpPr>
                <a:spLocks noChangeShapeType="1"/>
              </p:cNvSpPr>
              <p:nvPr/>
            </p:nvSpPr>
            <p:spPr bwMode="auto">
              <a:xfrm flipV="1">
                <a:off x="722"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52" name="Line 466"/>
              <p:cNvSpPr>
                <a:spLocks noChangeShapeType="1"/>
              </p:cNvSpPr>
              <p:nvPr/>
            </p:nvSpPr>
            <p:spPr bwMode="auto">
              <a:xfrm flipV="1">
                <a:off x="405" y="1720"/>
                <a:ext cx="176" cy="12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53" name="Line 467"/>
              <p:cNvSpPr>
                <a:spLocks noChangeShapeType="1"/>
              </p:cNvSpPr>
              <p:nvPr/>
            </p:nvSpPr>
            <p:spPr bwMode="auto">
              <a:xfrm flipV="1">
                <a:off x="763"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54" name="Line 468"/>
              <p:cNvSpPr>
                <a:spLocks noChangeShapeType="1"/>
              </p:cNvSpPr>
              <p:nvPr/>
            </p:nvSpPr>
            <p:spPr bwMode="auto">
              <a:xfrm flipV="1">
                <a:off x="433" y="1749"/>
                <a:ext cx="148" cy="10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55" name="Line 469"/>
              <p:cNvSpPr>
                <a:spLocks noChangeShapeType="1"/>
              </p:cNvSpPr>
              <p:nvPr/>
            </p:nvSpPr>
            <p:spPr bwMode="auto">
              <a:xfrm flipV="1">
                <a:off x="803"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56" name="Line 470"/>
              <p:cNvSpPr>
                <a:spLocks noChangeShapeType="1"/>
              </p:cNvSpPr>
              <p:nvPr/>
            </p:nvSpPr>
            <p:spPr bwMode="auto">
              <a:xfrm flipV="1">
                <a:off x="461" y="1778"/>
                <a:ext cx="120" cy="8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57" name="Line 471"/>
              <p:cNvSpPr>
                <a:spLocks noChangeShapeType="1"/>
              </p:cNvSpPr>
              <p:nvPr/>
            </p:nvSpPr>
            <p:spPr bwMode="auto">
              <a:xfrm flipV="1">
                <a:off x="844"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58" name="Line 472"/>
              <p:cNvSpPr>
                <a:spLocks noChangeShapeType="1"/>
              </p:cNvSpPr>
              <p:nvPr/>
            </p:nvSpPr>
            <p:spPr bwMode="auto">
              <a:xfrm flipV="1">
                <a:off x="489" y="1808"/>
                <a:ext cx="92" cy="66"/>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59" name="Line 473"/>
              <p:cNvSpPr>
                <a:spLocks noChangeShapeType="1"/>
              </p:cNvSpPr>
              <p:nvPr/>
            </p:nvSpPr>
            <p:spPr bwMode="auto">
              <a:xfrm flipV="1">
                <a:off x="884"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60" name="Line 474"/>
              <p:cNvSpPr>
                <a:spLocks noChangeShapeType="1"/>
              </p:cNvSpPr>
              <p:nvPr/>
            </p:nvSpPr>
            <p:spPr bwMode="auto">
              <a:xfrm flipV="1">
                <a:off x="529" y="1837"/>
                <a:ext cx="52" cy="3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61" name="Line 475"/>
              <p:cNvSpPr>
                <a:spLocks noChangeShapeType="1"/>
              </p:cNvSpPr>
              <p:nvPr/>
            </p:nvSpPr>
            <p:spPr bwMode="auto">
              <a:xfrm flipV="1">
                <a:off x="924"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62" name="Line 476"/>
              <p:cNvSpPr>
                <a:spLocks noChangeShapeType="1"/>
              </p:cNvSpPr>
              <p:nvPr/>
            </p:nvSpPr>
            <p:spPr bwMode="auto">
              <a:xfrm flipV="1">
                <a:off x="569" y="1866"/>
                <a:ext cx="12" cy="8"/>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63" name="Line 477"/>
              <p:cNvSpPr>
                <a:spLocks noChangeShapeType="1"/>
              </p:cNvSpPr>
              <p:nvPr/>
            </p:nvSpPr>
            <p:spPr bwMode="auto">
              <a:xfrm flipV="1">
                <a:off x="964"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64" name="Line 478"/>
              <p:cNvSpPr>
                <a:spLocks noChangeShapeType="1"/>
              </p:cNvSpPr>
              <p:nvPr/>
            </p:nvSpPr>
            <p:spPr bwMode="auto">
              <a:xfrm flipV="1">
                <a:off x="1005"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65" name="Line 479"/>
              <p:cNvSpPr>
                <a:spLocks noChangeShapeType="1"/>
              </p:cNvSpPr>
              <p:nvPr/>
            </p:nvSpPr>
            <p:spPr bwMode="auto">
              <a:xfrm flipV="1">
                <a:off x="1045"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66" name="Line 480"/>
              <p:cNvSpPr>
                <a:spLocks noChangeShapeType="1"/>
              </p:cNvSpPr>
              <p:nvPr/>
            </p:nvSpPr>
            <p:spPr bwMode="auto">
              <a:xfrm flipV="1">
                <a:off x="1086"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67" name="Line 481"/>
              <p:cNvSpPr>
                <a:spLocks noChangeShapeType="1"/>
              </p:cNvSpPr>
              <p:nvPr/>
            </p:nvSpPr>
            <p:spPr bwMode="auto">
              <a:xfrm flipV="1">
                <a:off x="1126"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68" name="Line 482"/>
              <p:cNvSpPr>
                <a:spLocks noChangeShapeType="1"/>
              </p:cNvSpPr>
              <p:nvPr/>
            </p:nvSpPr>
            <p:spPr bwMode="auto">
              <a:xfrm flipV="1">
                <a:off x="1166"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69" name="Line 483"/>
              <p:cNvSpPr>
                <a:spLocks noChangeShapeType="1"/>
              </p:cNvSpPr>
              <p:nvPr/>
            </p:nvSpPr>
            <p:spPr bwMode="auto">
              <a:xfrm flipV="1">
                <a:off x="1207"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70" name="Line 484"/>
              <p:cNvSpPr>
                <a:spLocks noChangeShapeType="1"/>
              </p:cNvSpPr>
              <p:nvPr/>
            </p:nvSpPr>
            <p:spPr bwMode="auto">
              <a:xfrm flipV="1">
                <a:off x="1247"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71" name="Line 485"/>
              <p:cNvSpPr>
                <a:spLocks noChangeShapeType="1"/>
              </p:cNvSpPr>
              <p:nvPr/>
            </p:nvSpPr>
            <p:spPr bwMode="auto">
              <a:xfrm flipV="1">
                <a:off x="1287"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72" name="Line 486"/>
              <p:cNvSpPr>
                <a:spLocks noChangeShapeType="1"/>
              </p:cNvSpPr>
              <p:nvPr/>
            </p:nvSpPr>
            <p:spPr bwMode="auto">
              <a:xfrm flipV="1">
                <a:off x="1328" y="1318"/>
                <a:ext cx="372"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73" name="Line 487"/>
              <p:cNvSpPr>
                <a:spLocks noChangeShapeType="1"/>
              </p:cNvSpPr>
              <p:nvPr/>
            </p:nvSpPr>
            <p:spPr bwMode="auto">
              <a:xfrm flipV="1">
                <a:off x="1368"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74" name="Line 488"/>
              <p:cNvSpPr>
                <a:spLocks noChangeShapeType="1"/>
              </p:cNvSpPr>
              <p:nvPr/>
            </p:nvSpPr>
            <p:spPr bwMode="auto">
              <a:xfrm flipV="1">
                <a:off x="1409" y="1318"/>
                <a:ext cx="372"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75" name="Line 489"/>
              <p:cNvSpPr>
                <a:spLocks noChangeShapeType="1"/>
              </p:cNvSpPr>
              <p:nvPr/>
            </p:nvSpPr>
            <p:spPr bwMode="auto">
              <a:xfrm flipV="1">
                <a:off x="1449" y="1318"/>
                <a:ext cx="372"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76" name="Line 490"/>
              <p:cNvSpPr>
                <a:spLocks noChangeShapeType="1"/>
              </p:cNvSpPr>
              <p:nvPr/>
            </p:nvSpPr>
            <p:spPr bwMode="auto">
              <a:xfrm flipV="1">
                <a:off x="1489"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77" name="Line 491"/>
              <p:cNvSpPr>
                <a:spLocks noChangeShapeType="1"/>
              </p:cNvSpPr>
              <p:nvPr/>
            </p:nvSpPr>
            <p:spPr bwMode="auto">
              <a:xfrm flipV="1">
                <a:off x="1529"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78" name="Line 492"/>
              <p:cNvSpPr>
                <a:spLocks noChangeShapeType="1"/>
              </p:cNvSpPr>
              <p:nvPr/>
            </p:nvSpPr>
            <p:spPr bwMode="auto">
              <a:xfrm flipV="1">
                <a:off x="1570"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79" name="Line 493"/>
              <p:cNvSpPr>
                <a:spLocks noChangeShapeType="1"/>
              </p:cNvSpPr>
              <p:nvPr/>
            </p:nvSpPr>
            <p:spPr bwMode="auto">
              <a:xfrm flipV="1">
                <a:off x="1610"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80" name="Line 494"/>
              <p:cNvSpPr>
                <a:spLocks noChangeShapeType="1"/>
              </p:cNvSpPr>
              <p:nvPr/>
            </p:nvSpPr>
            <p:spPr bwMode="auto">
              <a:xfrm flipV="1">
                <a:off x="1650"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81" name="Line 495"/>
              <p:cNvSpPr>
                <a:spLocks noChangeShapeType="1"/>
              </p:cNvSpPr>
              <p:nvPr/>
            </p:nvSpPr>
            <p:spPr bwMode="auto">
              <a:xfrm flipV="1">
                <a:off x="1690"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82" name="Line 496"/>
              <p:cNvSpPr>
                <a:spLocks noChangeShapeType="1"/>
              </p:cNvSpPr>
              <p:nvPr/>
            </p:nvSpPr>
            <p:spPr bwMode="auto">
              <a:xfrm flipV="1">
                <a:off x="1731"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83" name="Line 497"/>
              <p:cNvSpPr>
                <a:spLocks noChangeShapeType="1"/>
              </p:cNvSpPr>
              <p:nvPr/>
            </p:nvSpPr>
            <p:spPr bwMode="auto">
              <a:xfrm flipV="1">
                <a:off x="1771"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84" name="Line 498"/>
              <p:cNvSpPr>
                <a:spLocks noChangeShapeType="1"/>
              </p:cNvSpPr>
              <p:nvPr/>
            </p:nvSpPr>
            <p:spPr bwMode="auto">
              <a:xfrm flipV="1">
                <a:off x="1812"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85" name="Line 499"/>
              <p:cNvSpPr>
                <a:spLocks noChangeShapeType="1"/>
              </p:cNvSpPr>
              <p:nvPr/>
            </p:nvSpPr>
            <p:spPr bwMode="auto">
              <a:xfrm flipV="1">
                <a:off x="1852"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86" name="Line 500"/>
              <p:cNvSpPr>
                <a:spLocks noChangeShapeType="1"/>
              </p:cNvSpPr>
              <p:nvPr/>
            </p:nvSpPr>
            <p:spPr bwMode="auto">
              <a:xfrm flipV="1">
                <a:off x="1892"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87" name="Line 501"/>
              <p:cNvSpPr>
                <a:spLocks noChangeShapeType="1"/>
              </p:cNvSpPr>
              <p:nvPr/>
            </p:nvSpPr>
            <p:spPr bwMode="auto">
              <a:xfrm flipV="1">
                <a:off x="1933"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88" name="Line 502"/>
              <p:cNvSpPr>
                <a:spLocks noChangeShapeType="1"/>
              </p:cNvSpPr>
              <p:nvPr/>
            </p:nvSpPr>
            <p:spPr bwMode="auto">
              <a:xfrm flipV="1">
                <a:off x="1973"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89" name="Line 503"/>
              <p:cNvSpPr>
                <a:spLocks noChangeShapeType="1"/>
              </p:cNvSpPr>
              <p:nvPr/>
            </p:nvSpPr>
            <p:spPr bwMode="auto">
              <a:xfrm flipV="1">
                <a:off x="2013"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90" name="Line 504"/>
              <p:cNvSpPr>
                <a:spLocks noChangeShapeType="1"/>
              </p:cNvSpPr>
              <p:nvPr/>
            </p:nvSpPr>
            <p:spPr bwMode="auto">
              <a:xfrm flipV="1">
                <a:off x="2054"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91" name="Line 505"/>
              <p:cNvSpPr>
                <a:spLocks noChangeShapeType="1"/>
              </p:cNvSpPr>
              <p:nvPr/>
            </p:nvSpPr>
            <p:spPr bwMode="auto">
              <a:xfrm flipV="1">
                <a:off x="2094"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92" name="Line 506"/>
              <p:cNvSpPr>
                <a:spLocks noChangeShapeType="1"/>
              </p:cNvSpPr>
              <p:nvPr/>
            </p:nvSpPr>
            <p:spPr bwMode="auto">
              <a:xfrm flipV="1">
                <a:off x="2134"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93" name="Line 507"/>
              <p:cNvSpPr>
                <a:spLocks noChangeShapeType="1"/>
              </p:cNvSpPr>
              <p:nvPr/>
            </p:nvSpPr>
            <p:spPr bwMode="auto">
              <a:xfrm flipV="1">
                <a:off x="2175"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94" name="Line 508"/>
              <p:cNvSpPr>
                <a:spLocks noChangeShapeType="1"/>
              </p:cNvSpPr>
              <p:nvPr/>
            </p:nvSpPr>
            <p:spPr bwMode="auto">
              <a:xfrm flipV="1">
                <a:off x="2215"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95" name="Line 509"/>
              <p:cNvSpPr>
                <a:spLocks noChangeShapeType="1"/>
              </p:cNvSpPr>
              <p:nvPr/>
            </p:nvSpPr>
            <p:spPr bwMode="auto">
              <a:xfrm flipV="1">
                <a:off x="2255"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96" name="Line 510"/>
              <p:cNvSpPr>
                <a:spLocks noChangeShapeType="1"/>
              </p:cNvSpPr>
              <p:nvPr/>
            </p:nvSpPr>
            <p:spPr bwMode="auto">
              <a:xfrm flipV="1">
                <a:off x="2296"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97" name="Line 511"/>
              <p:cNvSpPr>
                <a:spLocks noChangeShapeType="1"/>
              </p:cNvSpPr>
              <p:nvPr/>
            </p:nvSpPr>
            <p:spPr bwMode="auto">
              <a:xfrm flipV="1">
                <a:off x="2336"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98" name="Line 512"/>
              <p:cNvSpPr>
                <a:spLocks noChangeShapeType="1"/>
              </p:cNvSpPr>
              <p:nvPr/>
            </p:nvSpPr>
            <p:spPr bwMode="auto">
              <a:xfrm flipV="1">
                <a:off x="2376"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799" name="Line 513"/>
              <p:cNvSpPr>
                <a:spLocks noChangeShapeType="1"/>
              </p:cNvSpPr>
              <p:nvPr/>
            </p:nvSpPr>
            <p:spPr bwMode="auto">
              <a:xfrm flipV="1">
                <a:off x="2417"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00" name="Line 514"/>
              <p:cNvSpPr>
                <a:spLocks noChangeShapeType="1"/>
              </p:cNvSpPr>
              <p:nvPr/>
            </p:nvSpPr>
            <p:spPr bwMode="auto">
              <a:xfrm flipV="1">
                <a:off x="2457"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01" name="Line 515"/>
              <p:cNvSpPr>
                <a:spLocks noChangeShapeType="1"/>
              </p:cNvSpPr>
              <p:nvPr/>
            </p:nvSpPr>
            <p:spPr bwMode="auto">
              <a:xfrm flipV="1">
                <a:off x="2498"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02" name="Line 516"/>
              <p:cNvSpPr>
                <a:spLocks noChangeShapeType="1"/>
              </p:cNvSpPr>
              <p:nvPr/>
            </p:nvSpPr>
            <p:spPr bwMode="auto">
              <a:xfrm flipV="1">
                <a:off x="2538"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03" name="Line 517"/>
              <p:cNvSpPr>
                <a:spLocks noChangeShapeType="1"/>
              </p:cNvSpPr>
              <p:nvPr/>
            </p:nvSpPr>
            <p:spPr bwMode="auto">
              <a:xfrm flipV="1">
                <a:off x="2578"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04" name="Line 518"/>
              <p:cNvSpPr>
                <a:spLocks noChangeShapeType="1"/>
              </p:cNvSpPr>
              <p:nvPr/>
            </p:nvSpPr>
            <p:spPr bwMode="auto">
              <a:xfrm flipV="1">
                <a:off x="2618"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05" name="Line 519"/>
              <p:cNvSpPr>
                <a:spLocks noChangeShapeType="1"/>
              </p:cNvSpPr>
              <p:nvPr/>
            </p:nvSpPr>
            <p:spPr bwMode="auto">
              <a:xfrm flipV="1">
                <a:off x="2659"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06" name="Line 520"/>
              <p:cNvSpPr>
                <a:spLocks noChangeShapeType="1"/>
              </p:cNvSpPr>
              <p:nvPr/>
            </p:nvSpPr>
            <p:spPr bwMode="auto">
              <a:xfrm flipV="1">
                <a:off x="2699"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07" name="Line 521"/>
              <p:cNvSpPr>
                <a:spLocks noChangeShapeType="1"/>
              </p:cNvSpPr>
              <p:nvPr/>
            </p:nvSpPr>
            <p:spPr bwMode="auto">
              <a:xfrm flipV="1">
                <a:off x="2740"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08" name="Line 522"/>
              <p:cNvSpPr>
                <a:spLocks noChangeShapeType="1"/>
              </p:cNvSpPr>
              <p:nvPr/>
            </p:nvSpPr>
            <p:spPr bwMode="auto">
              <a:xfrm flipV="1">
                <a:off x="2780" y="1318"/>
                <a:ext cx="372"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09" name="Line 523"/>
              <p:cNvSpPr>
                <a:spLocks noChangeShapeType="1"/>
              </p:cNvSpPr>
              <p:nvPr/>
            </p:nvSpPr>
            <p:spPr bwMode="auto">
              <a:xfrm flipV="1">
                <a:off x="2820"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10" name="Line 524"/>
              <p:cNvSpPr>
                <a:spLocks noChangeShapeType="1"/>
              </p:cNvSpPr>
              <p:nvPr/>
            </p:nvSpPr>
            <p:spPr bwMode="auto">
              <a:xfrm flipV="1">
                <a:off x="2861"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11" name="Line 525"/>
              <p:cNvSpPr>
                <a:spLocks noChangeShapeType="1"/>
              </p:cNvSpPr>
              <p:nvPr/>
            </p:nvSpPr>
            <p:spPr bwMode="auto">
              <a:xfrm flipV="1">
                <a:off x="2901"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12" name="Line 526"/>
              <p:cNvSpPr>
                <a:spLocks noChangeShapeType="1"/>
              </p:cNvSpPr>
              <p:nvPr/>
            </p:nvSpPr>
            <p:spPr bwMode="auto">
              <a:xfrm flipV="1">
                <a:off x="2941"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13" name="Line 527"/>
              <p:cNvSpPr>
                <a:spLocks noChangeShapeType="1"/>
              </p:cNvSpPr>
              <p:nvPr/>
            </p:nvSpPr>
            <p:spPr bwMode="auto">
              <a:xfrm flipV="1">
                <a:off x="2981"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14" name="Line 528"/>
              <p:cNvSpPr>
                <a:spLocks noChangeShapeType="1"/>
              </p:cNvSpPr>
              <p:nvPr/>
            </p:nvSpPr>
            <p:spPr bwMode="auto">
              <a:xfrm flipV="1">
                <a:off x="3022"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15" name="Line 529"/>
              <p:cNvSpPr>
                <a:spLocks noChangeShapeType="1"/>
              </p:cNvSpPr>
              <p:nvPr/>
            </p:nvSpPr>
            <p:spPr bwMode="auto">
              <a:xfrm flipV="1">
                <a:off x="3062"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16" name="Line 530"/>
              <p:cNvSpPr>
                <a:spLocks noChangeShapeType="1"/>
              </p:cNvSpPr>
              <p:nvPr/>
            </p:nvSpPr>
            <p:spPr bwMode="auto">
              <a:xfrm flipV="1">
                <a:off x="3102"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17" name="Line 531"/>
              <p:cNvSpPr>
                <a:spLocks noChangeShapeType="1"/>
              </p:cNvSpPr>
              <p:nvPr/>
            </p:nvSpPr>
            <p:spPr bwMode="auto">
              <a:xfrm flipV="1">
                <a:off x="3143"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18" name="Line 532"/>
              <p:cNvSpPr>
                <a:spLocks noChangeShapeType="1"/>
              </p:cNvSpPr>
              <p:nvPr/>
            </p:nvSpPr>
            <p:spPr bwMode="auto">
              <a:xfrm flipV="1">
                <a:off x="3183"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19" name="Line 533"/>
              <p:cNvSpPr>
                <a:spLocks noChangeShapeType="1"/>
              </p:cNvSpPr>
              <p:nvPr/>
            </p:nvSpPr>
            <p:spPr bwMode="auto">
              <a:xfrm flipV="1">
                <a:off x="3224"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20" name="Line 534"/>
              <p:cNvSpPr>
                <a:spLocks noChangeShapeType="1"/>
              </p:cNvSpPr>
              <p:nvPr/>
            </p:nvSpPr>
            <p:spPr bwMode="auto">
              <a:xfrm flipV="1">
                <a:off x="3264"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21" name="Line 535"/>
              <p:cNvSpPr>
                <a:spLocks noChangeShapeType="1"/>
              </p:cNvSpPr>
              <p:nvPr/>
            </p:nvSpPr>
            <p:spPr bwMode="auto">
              <a:xfrm flipV="1">
                <a:off x="3304"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22" name="Line 536"/>
              <p:cNvSpPr>
                <a:spLocks noChangeShapeType="1"/>
              </p:cNvSpPr>
              <p:nvPr/>
            </p:nvSpPr>
            <p:spPr bwMode="auto">
              <a:xfrm flipV="1">
                <a:off x="3344" y="1318"/>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23" name="Line 537"/>
              <p:cNvSpPr>
                <a:spLocks noChangeShapeType="1"/>
              </p:cNvSpPr>
              <p:nvPr/>
            </p:nvSpPr>
            <p:spPr bwMode="auto">
              <a:xfrm flipV="1">
                <a:off x="3385" y="1347"/>
                <a:ext cx="332" cy="24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24" name="Line 538"/>
              <p:cNvSpPr>
                <a:spLocks noChangeShapeType="1"/>
              </p:cNvSpPr>
              <p:nvPr/>
            </p:nvSpPr>
            <p:spPr bwMode="auto">
              <a:xfrm flipV="1">
                <a:off x="3425" y="1377"/>
                <a:ext cx="292" cy="21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25" name="Line 539"/>
              <p:cNvSpPr>
                <a:spLocks noChangeShapeType="1"/>
              </p:cNvSpPr>
              <p:nvPr/>
            </p:nvSpPr>
            <p:spPr bwMode="auto">
              <a:xfrm flipV="1">
                <a:off x="3466" y="1406"/>
                <a:ext cx="251" cy="18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26" name="Line 540"/>
              <p:cNvSpPr>
                <a:spLocks noChangeShapeType="1"/>
              </p:cNvSpPr>
              <p:nvPr/>
            </p:nvSpPr>
            <p:spPr bwMode="auto">
              <a:xfrm flipV="1">
                <a:off x="3506" y="1435"/>
                <a:ext cx="211" cy="15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27" name="Line 541"/>
              <p:cNvSpPr>
                <a:spLocks noChangeShapeType="1"/>
              </p:cNvSpPr>
              <p:nvPr/>
            </p:nvSpPr>
            <p:spPr bwMode="auto">
              <a:xfrm flipV="1">
                <a:off x="3522" y="1464"/>
                <a:ext cx="195" cy="14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28" name="Line 542"/>
              <p:cNvSpPr>
                <a:spLocks noChangeShapeType="1"/>
              </p:cNvSpPr>
              <p:nvPr/>
            </p:nvSpPr>
            <p:spPr bwMode="auto">
              <a:xfrm flipV="1">
                <a:off x="3522" y="1493"/>
                <a:ext cx="195" cy="14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29" name="Line 543"/>
              <p:cNvSpPr>
                <a:spLocks noChangeShapeType="1"/>
              </p:cNvSpPr>
              <p:nvPr/>
            </p:nvSpPr>
            <p:spPr bwMode="auto">
              <a:xfrm flipV="1">
                <a:off x="3522" y="1522"/>
                <a:ext cx="195" cy="14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30" name="Line 544"/>
              <p:cNvSpPr>
                <a:spLocks noChangeShapeType="1"/>
              </p:cNvSpPr>
              <p:nvPr/>
            </p:nvSpPr>
            <p:spPr bwMode="auto">
              <a:xfrm flipV="1">
                <a:off x="3522" y="1552"/>
                <a:ext cx="195" cy="14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31" name="Line 545"/>
              <p:cNvSpPr>
                <a:spLocks noChangeShapeType="1"/>
              </p:cNvSpPr>
              <p:nvPr/>
            </p:nvSpPr>
            <p:spPr bwMode="auto">
              <a:xfrm flipV="1">
                <a:off x="3522" y="1581"/>
                <a:ext cx="195" cy="14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32" name="Line 546"/>
              <p:cNvSpPr>
                <a:spLocks noChangeShapeType="1"/>
              </p:cNvSpPr>
              <p:nvPr/>
            </p:nvSpPr>
            <p:spPr bwMode="auto">
              <a:xfrm flipV="1">
                <a:off x="3522" y="1610"/>
                <a:ext cx="195" cy="14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33" name="Line 547"/>
              <p:cNvSpPr>
                <a:spLocks noChangeShapeType="1"/>
              </p:cNvSpPr>
              <p:nvPr/>
            </p:nvSpPr>
            <p:spPr bwMode="auto">
              <a:xfrm flipV="1">
                <a:off x="3522" y="1640"/>
                <a:ext cx="195" cy="14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34" name="Line 548"/>
              <p:cNvSpPr>
                <a:spLocks noChangeShapeType="1"/>
              </p:cNvSpPr>
              <p:nvPr/>
            </p:nvSpPr>
            <p:spPr bwMode="auto">
              <a:xfrm flipV="1">
                <a:off x="3522" y="1668"/>
                <a:ext cx="195" cy="14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35" name="Line 549"/>
              <p:cNvSpPr>
                <a:spLocks noChangeShapeType="1"/>
              </p:cNvSpPr>
              <p:nvPr/>
            </p:nvSpPr>
            <p:spPr bwMode="auto">
              <a:xfrm flipV="1">
                <a:off x="3522" y="1698"/>
                <a:ext cx="195" cy="14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36" name="Line 550"/>
              <p:cNvSpPr>
                <a:spLocks noChangeShapeType="1"/>
              </p:cNvSpPr>
              <p:nvPr/>
            </p:nvSpPr>
            <p:spPr bwMode="auto">
              <a:xfrm flipV="1">
                <a:off x="3522" y="1727"/>
                <a:ext cx="195" cy="14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37" name="Line 551"/>
              <p:cNvSpPr>
                <a:spLocks noChangeShapeType="1"/>
              </p:cNvSpPr>
              <p:nvPr/>
            </p:nvSpPr>
            <p:spPr bwMode="auto">
              <a:xfrm flipV="1">
                <a:off x="3554" y="1756"/>
                <a:ext cx="163" cy="118"/>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38" name="Line 552"/>
              <p:cNvSpPr>
                <a:spLocks noChangeShapeType="1"/>
              </p:cNvSpPr>
              <p:nvPr/>
            </p:nvSpPr>
            <p:spPr bwMode="auto">
              <a:xfrm flipV="1">
                <a:off x="3595" y="1785"/>
                <a:ext cx="122" cy="89"/>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39" name="Line 553"/>
              <p:cNvSpPr>
                <a:spLocks noChangeShapeType="1"/>
              </p:cNvSpPr>
              <p:nvPr/>
            </p:nvSpPr>
            <p:spPr bwMode="auto">
              <a:xfrm flipV="1">
                <a:off x="3653" y="1815"/>
                <a:ext cx="64" cy="46"/>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40" name="Freeform 554"/>
              <p:cNvSpPr>
                <a:spLocks/>
              </p:cNvSpPr>
              <p:nvPr/>
            </p:nvSpPr>
            <p:spPr bwMode="auto">
              <a:xfrm>
                <a:off x="2051" y="3267"/>
                <a:ext cx="1666" cy="523"/>
              </a:xfrm>
              <a:custGeom>
                <a:avLst/>
                <a:gdLst>
                  <a:gd name="T0" fmla="*/ 0 w 6665"/>
                  <a:gd name="T1" fmla="*/ 1 h 2619"/>
                  <a:gd name="T2" fmla="*/ 6 w 6665"/>
                  <a:gd name="T3" fmla="*/ 1 h 2619"/>
                  <a:gd name="T4" fmla="*/ 6 w 6665"/>
                  <a:gd name="T5" fmla="*/ 0 h 2619"/>
                  <a:gd name="T6" fmla="*/ 0 60000 65536"/>
                  <a:gd name="T7" fmla="*/ 0 60000 65536"/>
                  <a:gd name="T8" fmla="*/ 0 60000 65536"/>
                </a:gdLst>
                <a:ahLst/>
                <a:cxnLst>
                  <a:cxn ang="T6">
                    <a:pos x="T0" y="T1"/>
                  </a:cxn>
                  <a:cxn ang="T7">
                    <a:pos x="T2" y="T3"/>
                  </a:cxn>
                  <a:cxn ang="T8">
                    <a:pos x="T4" y="T5"/>
                  </a:cxn>
                </a:cxnLst>
                <a:rect l="0" t="0" r="r" b="b"/>
                <a:pathLst>
                  <a:path w="6665" h="2619">
                    <a:moveTo>
                      <a:pt x="0" y="2619"/>
                    </a:moveTo>
                    <a:lnTo>
                      <a:pt x="6665" y="2619"/>
                    </a:lnTo>
                    <a:lnTo>
                      <a:pt x="666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841" name="Freeform 555"/>
              <p:cNvSpPr>
                <a:spLocks/>
              </p:cNvSpPr>
              <p:nvPr/>
            </p:nvSpPr>
            <p:spPr bwMode="auto">
              <a:xfrm>
                <a:off x="385" y="3234"/>
                <a:ext cx="3332" cy="556"/>
              </a:xfrm>
              <a:custGeom>
                <a:avLst/>
                <a:gdLst>
                  <a:gd name="T0" fmla="*/ 1 w 13329"/>
                  <a:gd name="T1" fmla="*/ 0 h 2784"/>
                  <a:gd name="T2" fmla="*/ 1 w 13329"/>
                  <a:gd name="T3" fmla="*/ 0 h 2784"/>
                  <a:gd name="T4" fmla="*/ 0 w 13329"/>
                  <a:gd name="T5" fmla="*/ 0 h 2784"/>
                  <a:gd name="T6" fmla="*/ 0 w 13329"/>
                  <a:gd name="T7" fmla="*/ 0 h 2784"/>
                  <a:gd name="T8" fmla="*/ 0 w 13329"/>
                  <a:gd name="T9" fmla="*/ 1 h 2784"/>
                  <a:gd name="T10" fmla="*/ 13 w 13329"/>
                  <a:gd name="T11" fmla="*/ 1 h 2784"/>
                  <a:gd name="T12" fmla="*/ 13 w 13329"/>
                  <a:gd name="T13" fmla="*/ 0 h 2784"/>
                  <a:gd name="T14" fmla="*/ 12 w 13329"/>
                  <a:gd name="T15" fmla="*/ 0 h 2784"/>
                  <a:gd name="T16" fmla="*/ 12 w 13329"/>
                  <a:gd name="T17" fmla="*/ 0 h 2784"/>
                  <a:gd name="T18" fmla="*/ 12 w 13329"/>
                  <a:gd name="T19" fmla="*/ 0 h 2784"/>
                  <a:gd name="T20" fmla="*/ 1 w 13329"/>
                  <a:gd name="T21" fmla="*/ 0 h 27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329" h="2784">
                    <a:moveTo>
                      <a:pt x="781" y="1433"/>
                    </a:moveTo>
                    <a:lnTo>
                      <a:pt x="781" y="0"/>
                    </a:lnTo>
                    <a:lnTo>
                      <a:pt x="426" y="0"/>
                    </a:lnTo>
                    <a:lnTo>
                      <a:pt x="0" y="165"/>
                    </a:lnTo>
                    <a:lnTo>
                      <a:pt x="0" y="2784"/>
                    </a:lnTo>
                    <a:lnTo>
                      <a:pt x="13329" y="2784"/>
                    </a:lnTo>
                    <a:lnTo>
                      <a:pt x="13329" y="165"/>
                    </a:lnTo>
                    <a:lnTo>
                      <a:pt x="12903" y="0"/>
                    </a:lnTo>
                    <a:lnTo>
                      <a:pt x="12547" y="0"/>
                    </a:lnTo>
                    <a:lnTo>
                      <a:pt x="12547" y="1433"/>
                    </a:lnTo>
                    <a:lnTo>
                      <a:pt x="781" y="1433"/>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842" name="Line 556"/>
              <p:cNvSpPr>
                <a:spLocks noChangeShapeType="1"/>
              </p:cNvSpPr>
              <p:nvPr/>
            </p:nvSpPr>
            <p:spPr bwMode="auto">
              <a:xfrm>
                <a:off x="3653" y="3247"/>
                <a:ext cx="64" cy="46"/>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43" name="Line 557"/>
              <p:cNvSpPr>
                <a:spLocks noChangeShapeType="1"/>
              </p:cNvSpPr>
              <p:nvPr/>
            </p:nvSpPr>
            <p:spPr bwMode="auto">
              <a:xfrm>
                <a:off x="3595" y="3234"/>
                <a:ext cx="122" cy="89"/>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44" name="Line 558"/>
              <p:cNvSpPr>
                <a:spLocks noChangeShapeType="1"/>
              </p:cNvSpPr>
              <p:nvPr/>
            </p:nvSpPr>
            <p:spPr bwMode="auto">
              <a:xfrm>
                <a:off x="3554" y="3234"/>
                <a:ext cx="163" cy="118"/>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45" name="Line 559"/>
              <p:cNvSpPr>
                <a:spLocks noChangeShapeType="1"/>
              </p:cNvSpPr>
              <p:nvPr/>
            </p:nvSpPr>
            <p:spPr bwMode="auto">
              <a:xfrm>
                <a:off x="3522" y="3240"/>
                <a:ext cx="195" cy="14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46" name="Line 560"/>
              <p:cNvSpPr>
                <a:spLocks noChangeShapeType="1"/>
              </p:cNvSpPr>
              <p:nvPr/>
            </p:nvSpPr>
            <p:spPr bwMode="auto">
              <a:xfrm>
                <a:off x="3522" y="3269"/>
                <a:ext cx="195" cy="14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47" name="Line 561"/>
              <p:cNvSpPr>
                <a:spLocks noChangeShapeType="1"/>
              </p:cNvSpPr>
              <p:nvPr/>
            </p:nvSpPr>
            <p:spPr bwMode="auto">
              <a:xfrm>
                <a:off x="3522" y="3298"/>
                <a:ext cx="195" cy="14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48" name="Line 562"/>
              <p:cNvSpPr>
                <a:spLocks noChangeShapeType="1"/>
              </p:cNvSpPr>
              <p:nvPr/>
            </p:nvSpPr>
            <p:spPr bwMode="auto">
              <a:xfrm>
                <a:off x="3522" y="3327"/>
                <a:ext cx="195" cy="14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49" name="Line 563"/>
              <p:cNvSpPr>
                <a:spLocks noChangeShapeType="1"/>
              </p:cNvSpPr>
              <p:nvPr/>
            </p:nvSpPr>
            <p:spPr bwMode="auto">
              <a:xfrm>
                <a:off x="3522" y="3356"/>
                <a:ext cx="195" cy="14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50" name="Line 564"/>
              <p:cNvSpPr>
                <a:spLocks noChangeShapeType="1"/>
              </p:cNvSpPr>
              <p:nvPr/>
            </p:nvSpPr>
            <p:spPr bwMode="auto">
              <a:xfrm>
                <a:off x="3522" y="3386"/>
                <a:ext cx="195" cy="14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51" name="Line 565"/>
              <p:cNvSpPr>
                <a:spLocks noChangeShapeType="1"/>
              </p:cNvSpPr>
              <p:nvPr/>
            </p:nvSpPr>
            <p:spPr bwMode="auto">
              <a:xfrm>
                <a:off x="3522" y="3415"/>
                <a:ext cx="195" cy="14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52" name="Line 566"/>
              <p:cNvSpPr>
                <a:spLocks noChangeShapeType="1"/>
              </p:cNvSpPr>
              <p:nvPr/>
            </p:nvSpPr>
            <p:spPr bwMode="auto">
              <a:xfrm>
                <a:off x="3522" y="3444"/>
                <a:ext cx="195" cy="14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53" name="Line 567"/>
              <p:cNvSpPr>
                <a:spLocks noChangeShapeType="1"/>
              </p:cNvSpPr>
              <p:nvPr/>
            </p:nvSpPr>
            <p:spPr bwMode="auto">
              <a:xfrm>
                <a:off x="3522" y="3473"/>
                <a:ext cx="195" cy="14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54" name="Line 568"/>
              <p:cNvSpPr>
                <a:spLocks noChangeShapeType="1"/>
              </p:cNvSpPr>
              <p:nvPr/>
            </p:nvSpPr>
            <p:spPr bwMode="auto">
              <a:xfrm>
                <a:off x="3522" y="3503"/>
                <a:ext cx="195" cy="14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55" name="Line 569"/>
              <p:cNvSpPr>
                <a:spLocks noChangeShapeType="1"/>
              </p:cNvSpPr>
              <p:nvPr/>
            </p:nvSpPr>
            <p:spPr bwMode="auto">
              <a:xfrm>
                <a:off x="3506" y="3520"/>
                <a:ext cx="211" cy="15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56" name="Line 570"/>
              <p:cNvSpPr>
                <a:spLocks noChangeShapeType="1"/>
              </p:cNvSpPr>
              <p:nvPr/>
            </p:nvSpPr>
            <p:spPr bwMode="auto">
              <a:xfrm>
                <a:off x="3466" y="3520"/>
                <a:ext cx="251" cy="18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57" name="Line 571"/>
              <p:cNvSpPr>
                <a:spLocks noChangeShapeType="1"/>
              </p:cNvSpPr>
              <p:nvPr/>
            </p:nvSpPr>
            <p:spPr bwMode="auto">
              <a:xfrm>
                <a:off x="3425" y="3520"/>
                <a:ext cx="292" cy="21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58" name="Line 572"/>
              <p:cNvSpPr>
                <a:spLocks noChangeShapeType="1"/>
              </p:cNvSpPr>
              <p:nvPr/>
            </p:nvSpPr>
            <p:spPr bwMode="auto">
              <a:xfrm>
                <a:off x="3385" y="3520"/>
                <a:ext cx="332" cy="24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59" name="Line 573"/>
              <p:cNvSpPr>
                <a:spLocks noChangeShapeType="1"/>
              </p:cNvSpPr>
              <p:nvPr/>
            </p:nvSpPr>
            <p:spPr bwMode="auto">
              <a:xfrm>
                <a:off x="3344"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60" name="Line 574"/>
              <p:cNvSpPr>
                <a:spLocks noChangeShapeType="1"/>
              </p:cNvSpPr>
              <p:nvPr/>
            </p:nvSpPr>
            <p:spPr bwMode="auto">
              <a:xfrm>
                <a:off x="3304"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61" name="Line 575"/>
              <p:cNvSpPr>
                <a:spLocks noChangeShapeType="1"/>
              </p:cNvSpPr>
              <p:nvPr/>
            </p:nvSpPr>
            <p:spPr bwMode="auto">
              <a:xfrm>
                <a:off x="3264"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62" name="Line 576"/>
              <p:cNvSpPr>
                <a:spLocks noChangeShapeType="1"/>
              </p:cNvSpPr>
              <p:nvPr/>
            </p:nvSpPr>
            <p:spPr bwMode="auto">
              <a:xfrm>
                <a:off x="3224"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63" name="Line 577"/>
              <p:cNvSpPr>
                <a:spLocks noChangeShapeType="1"/>
              </p:cNvSpPr>
              <p:nvPr/>
            </p:nvSpPr>
            <p:spPr bwMode="auto">
              <a:xfrm>
                <a:off x="3183"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64" name="Line 578"/>
              <p:cNvSpPr>
                <a:spLocks noChangeShapeType="1"/>
              </p:cNvSpPr>
              <p:nvPr/>
            </p:nvSpPr>
            <p:spPr bwMode="auto">
              <a:xfrm>
                <a:off x="3143"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65" name="Line 579"/>
              <p:cNvSpPr>
                <a:spLocks noChangeShapeType="1"/>
              </p:cNvSpPr>
              <p:nvPr/>
            </p:nvSpPr>
            <p:spPr bwMode="auto">
              <a:xfrm>
                <a:off x="3102"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66" name="Line 580"/>
              <p:cNvSpPr>
                <a:spLocks noChangeShapeType="1"/>
              </p:cNvSpPr>
              <p:nvPr/>
            </p:nvSpPr>
            <p:spPr bwMode="auto">
              <a:xfrm>
                <a:off x="3062"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67" name="Line 581"/>
              <p:cNvSpPr>
                <a:spLocks noChangeShapeType="1"/>
              </p:cNvSpPr>
              <p:nvPr/>
            </p:nvSpPr>
            <p:spPr bwMode="auto">
              <a:xfrm>
                <a:off x="3022"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68" name="Line 582"/>
              <p:cNvSpPr>
                <a:spLocks noChangeShapeType="1"/>
              </p:cNvSpPr>
              <p:nvPr/>
            </p:nvSpPr>
            <p:spPr bwMode="auto">
              <a:xfrm>
                <a:off x="2981"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69" name="Line 583"/>
              <p:cNvSpPr>
                <a:spLocks noChangeShapeType="1"/>
              </p:cNvSpPr>
              <p:nvPr/>
            </p:nvSpPr>
            <p:spPr bwMode="auto">
              <a:xfrm>
                <a:off x="2941"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70" name="Line 584"/>
              <p:cNvSpPr>
                <a:spLocks noChangeShapeType="1"/>
              </p:cNvSpPr>
              <p:nvPr/>
            </p:nvSpPr>
            <p:spPr bwMode="auto">
              <a:xfrm>
                <a:off x="2901"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71" name="Line 585"/>
              <p:cNvSpPr>
                <a:spLocks noChangeShapeType="1"/>
              </p:cNvSpPr>
              <p:nvPr/>
            </p:nvSpPr>
            <p:spPr bwMode="auto">
              <a:xfrm>
                <a:off x="2861"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72" name="Line 586"/>
              <p:cNvSpPr>
                <a:spLocks noChangeShapeType="1"/>
              </p:cNvSpPr>
              <p:nvPr/>
            </p:nvSpPr>
            <p:spPr bwMode="auto">
              <a:xfrm>
                <a:off x="2820"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73" name="Line 587"/>
              <p:cNvSpPr>
                <a:spLocks noChangeShapeType="1"/>
              </p:cNvSpPr>
              <p:nvPr/>
            </p:nvSpPr>
            <p:spPr bwMode="auto">
              <a:xfrm>
                <a:off x="2780" y="3520"/>
                <a:ext cx="372"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74" name="Line 588"/>
              <p:cNvSpPr>
                <a:spLocks noChangeShapeType="1"/>
              </p:cNvSpPr>
              <p:nvPr/>
            </p:nvSpPr>
            <p:spPr bwMode="auto">
              <a:xfrm>
                <a:off x="2740"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75" name="Line 589"/>
              <p:cNvSpPr>
                <a:spLocks noChangeShapeType="1"/>
              </p:cNvSpPr>
              <p:nvPr/>
            </p:nvSpPr>
            <p:spPr bwMode="auto">
              <a:xfrm>
                <a:off x="2699"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76" name="Line 590"/>
              <p:cNvSpPr>
                <a:spLocks noChangeShapeType="1"/>
              </p:cNvSpPr>
              <p:nvPr/>
            </p:nvSpPr>
            <p:spPr bwMode="auto">
              <a:xfrm>
                <a:off x="2659"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77" name="Line 591"/>
              <p:cNvSpPr>
                <a:spLocks noChangeShapeType="1"/>
              </p:cNvSpPr>
              <p:nvPr/>
            </p:nvSpPr>
            <p:spPr bwMode="auto">
              <a:xfrm>
                <a:off x="2618"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78" name="Line 592"/>
              <p:cNvSpPr>
                <a:spLocks noChangeShapeType="1"/>
              </p:cNvSpPr>
              <p:nvPr/>
            </p:nvSpPr>
            <p:spPr bwMode="auto">
              <a:xfrm>
                <a:off x="2578"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79" name="Line 593"/>
              <p:cNvSpPr>
                <a:spLocks noChangeShapeType="1"/>
              </p:cNvSpPr>
              <p:nvPr/>
            </p:nvSpPr>
            <p:spPr bwMode="auto">
              <a:xfrm>
                <a:off x="2538"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80" name="Line 594"/>
              <p:cNvSpPr>
                <a:spLocks noChangeShapeType="1"/>
              </p:cNvSpPr>
              <p:nvPr/>
            </p:nvSpPr>
            <p:spPr bwMode="auto">
              <a:xfrm>
                <a:off x="2498"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81" name="Line 595"/>
              <p:cNvSpPr>
                <a:spLocks noChangeShapeType="1"/>
              </p:cNvSpPr>
              <p:nvPr/>
            </p:nvSpPr>
            <p:spPr bwMode="auto">
              <a:xfrm>
                <a:off x="2457"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82" name="Line 596"/>
              <p:cNvSpPr>
                <a:spLocks noChangeShapeType="1"/>
              </p:cNvSpPr>
              <p:nvPr/>
            </p:nvSpPr>
            <p:spPr bwMode="auto">
              <a:xfrm>
                <a:off x="2417"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83" name="Line 597"/>
              <p:cNvSpPr>
                <a:spLocks noChangeShapeType="1"/>
              </p:cNvSpPr>
              <p:nvPr/>
            </p:nvSpPr>
            <p:spPr bwMode="auto">
              <a:xfrm>
                <a:off x="2376"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84" name="Line 598"/>
              <p:cNvSpPr>
                <a:spLocks noChangeShapeType="1"/>
              </p:cNvSpPr>
              <p:nvPr/>
            </p:nvSpPr>
            <p:spPr bwMode="auto">
              <a:xfrm>
                <a:off x="2336"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85" name="Line 599"/>
              <p:cNvSpPr>
                <a:spLocks noChangeShapeType="1"/>
              </p:cNvSpPr>
              <p:nvPr/>
            </p:nvSpPr>
            <p:spPr bwMode="auto">
              <a:xfrm>
                <a:off x="2296"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86" name="Line 600"/>
              <p:cNvSpPr>
                <a:spLocks noChangeShapeType="1"/>
              </p:cNvSpPr>
              <p:nvPr/>
            </p:nvSpPr>
            <p:spPr bwMode="auto">
              <a:xfrm>
                <a:off x="2255"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87" name="Line 601"/>
              <p:cNvSpPr>
                <a:spLocks noChangeShapeType="1"/>
              </p:cNvSpPr>
              <p:nvPr/>
            </p:nvSpPr>
            <p:spPr bwMode="auto">
              <a:xfrm>
                <a:off x="2215"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88" name="Line 602"/>
              <p:cNvSpPr>
                <a:spLocks noChangeShapeType="1"/>
              </p:cNvSpPr>
              <p:nvPr/>
            </p:nvSpPr>
            <p:spPr bwMode="auto">
              <a:xfrm>
                <a:off x="2175"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89" name="Line 603"/>
              <p:cNvSpPr>
                <a:spLocks noChangeShapeType="1"/>
              </p:cNvSpPr>
              <p:nvPr/>
            </p:nvSpPr>
            <p:spPr bwMode="auto">
              <a:xfrm>
                <a:off x="2134"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90" name="Line 604"/>
              <p:cNvSpPr>
                <a:spLocks noChangeShapeType="1"/>
              </p:cNvSpPr>
              <p:nvPr/>
            </p:nvSpPr>
            <p:spPr bwMode="auto">
              <a:xfrm>
                <a:off x="2094"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91" name="Line 605"/>
              <p:cNvSpPr>
                <a:spLocks noChangeShapeType="1"/>
              </p:cNvSpPr>
              <p:nvPr/>
            </p:nvSpPr>
            <p:spPr bwMode="auto">
              <a:xfrm>
                <a:off x="2054"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92" name="Line 606"/>
              <p:cNvSpPr>
                <a:spLocks noChangeShapeType="1"/>
              </p:cNvSpPr>
              <p:nvPr/>
            </p:nvSpPr>
            <p:spPr bwMode="auto">
              <a:xfrm>
                <a:off x="2013"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93" name="Line 607"/>
              <p:cNvSpPr>
                <a:spLocks noChangeShapeType="1"/>
              </p:cNvSpPr>
              <p:nvPr/>
            </p:nvSpPr>
            <p:spPr bwMode="auto">
              <a:xfrm>
                <a:off x="1973"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94" name="Line 608"/>
              <p:cNvSpPr>
                <a:spLocks noChangeShapeType="1"/>
              </p:cNvSpPr>
              <p:nvPr/>
            </p:nvSpPr>
            <p:spPr bwMode="auto">
              <a:xfrm>
                <a:off x="1933"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95" name="Line 609"/>
              <p:cNvSpPr>
                <a:spLocks noChangeShapeType="1"/>
              </p:cNvSpPr>
              <p:nvPr/>
            </p:nvSpPr>
            <p:spPr bwMode="auto">
              <a:xfrm>
                <a:off x="1892"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96" name="Line 610"/>
              <p:cNvSpPr>
                <a:spLocks noChangeShapeType="1"/>
              </p:cNvSpPr>
              <p:nvPr/>
            </p:nvSpPr>
            <p:spPr bwMode="auto">
              <a:xfrm>
                <a:off x="1852"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97" name="Line 611"/>
              <p:cNvSpPr>
                <a:spLocks noChangeShapeType="1"/>
              </p:cNvSpPr>
              <p:nvPr/>
            </p:nvSpPr>
            <p:spPr bwMode="auto">
              <a:xfrm>
                <a:off x="1812"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898" name="Line 612"/>
              <p:cNvSpPr>
                <a:spLocks noChangeShapeType="1"/>
              </p:cNvSpPr>
              <p:nvPr/>
            </p:nvSpPr>
            <p:spPr bwMode="auto">
              <a:xfrm>
                <a:off x="1771"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grpSp>
        <p:grpSp>
          <p:nvGrpSpPr>
            <p:cNvPr id="11294" name="Group 613"/>
            <p:cNvGrpSpPr>
              <a:grpSpLocks/>
            </p:cNvGrpSpPr>
            <p:nvPr/>
          </p:nvGrpSpPr>
          <p:grpSpPr bwMode="auto">
            <a:xfrm>
              <a:off x="385" y="1902"/>
              <a:ext cx="3137" cy="1888"/>
              <a:chOff x="385" y="1902"/>
              <a:chExt cx="3137" cy="1888"/>
            </a:xfrm>
          </p:grpSpPr>
          <p:sp>
            <p:nvSpPr>
              <p:cNvPr id="11499" name="Line 614"/>
              <p:cNvSpPr>
                <a:spLocks noChangeShapeType="1"/>
              </p:cNvSpPr>
              <p:nvPr/>
            </p:nvSpPr>
            <p:spPr bwMode="auto">
              <a:xfrm>
                <a:off x="1731"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00" name="Line 615"/>
              <p:cNvSpPr>
                <a:spLocks noChangeShapeType="1"/>
              </p:cNvSpPr>
              <p:nvPr/>
            </p:nvSpPr>
            <p:spPr bwMode="auto">
              <a:xfrm>
                <a:off x="1690"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01" name="Line 616"/>
              <p:cNvSpPr>
                <a:spLocks noChangeShapeType="1"/>
              </p:cNvSpPr>
              <p:nvPr/>
            </p:nvSpPr>
            <p:spPr bwMode="auto">
              <a:xfrm>
                <a:off x="1650"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02" name="Line 617"/>
              <p:cNvSpPr>
                <a:spLocks noChangeShapeType="1"/>
              </p:cNvSpPr>
              <p:nvPr/>
            </p:nvSpPr>
            <p:spPr bwMode="auto">
              <a:xfrm>
                <a:off x="1610"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03" name="Line 618"/>
              <p:cNvSpPr>
                <a:spLocks noChangeShapeType="1"/>
              </p:cNvSpPr>
              <p:nvPr/>
            </p:nvSpPr>
            <p:spPr bwMode="auto">
              <a:xfrm>
                <a:off x="1570"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04" name="Line 619"/>
              <p:cNvSpPr>
                <a:spLocks noChangeShapeType="1"/>
              </p:cNvSpPr>
              <p:nvPr/>
            </p:nvSpPr>
            <p:spPr bwMode="auto">
              <a:xfrm>
                <a:off x="1529"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05" name="Line 620"/>
              <p:cNvSpPr>
                <a:spLocks noChangeShapeType="1"/>
              </p:cNvSpPr>
              <p:nvPr/>
            </p:nvSpPr>
            <p:spPr bwMode="auto">
              <a:xfrm>
                <a:off x="1489"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06" name="Line 621"/>
              <p:cNvSpPr>
                <a:spLocks noChangeShapeType="1"/>
              </p:cNvSpPr>
              <p:nvPr/>
            </p:nvSpPr>
            <p:spPr bwMode="auto">
              <a:xfrm>
                <a:off x="1449" y="3520"/>
                <a:ext cx="372"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07" name="Line 622"/>
              <p:cNvSpPr>
                <a:spLocks noChangeShapeType="1"/>
              </p:cNvSpPr>
              <p:nvPr/>
            </p:nvSpPr>
            <p:spPr bwMode="auto">
              <a:xfrm>
                <a:off x="1409" y="3520"/>
                <a:ext cx="372"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08" name="Line 623"/>
              <p:cNvSpPr>
                <a:spLocks noChangeShapeType="1"/>
              </p:cNvSpPr>
              <p:nvPr/>
            </p:nvSpPr>
            <p:spPr bwMode="auto">
              <a:xfrm>
                <a:off x="1368"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09" name="Line 624"/>
              <p:cNvSpPr>
                <a:spLocks noChangeShapeType="1"/>
              </p:cNvSpPr>
              <p:nvPr/>
            </p:nvSpPr>
            <p:spPr bwMode="auto">
              <a:xfrm>
                <a:off x="1328" y="3520"/>
                <a:ext cx="372"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10" name="Line 625"/>
              <p:cNvSpPr>
                <a:spLocks noChangeShapeType="1"/>
              </p:cNvSpPr>
              <p:nvPr/>
            </p:nvSpPr>
            <p:spPr bwMode="auto">
              <a:xfrm>
                <a:off x="1287"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11" name="Line 626"/>
              <p:cNvSpPr>
                <a:spLocks noChangeShapeType="1"/>
              </p:cNvSpPr>
              <p:nvPr/>
            </p:nvSpPr>
            <p:spPr bwMode="auto">
              <a:xfrm>
                <a:off x="1247"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12" name="Line 627"/>
              <p:cNvSpPr>
                <a:spLocks noChangeShapeType="1"/>
              </p:cNvSpPr>
              <p:nvPr/>
            </p:nvSpPr>
            <p:spPr bwMode="auto">
              <a:xfrm>
                <a:off x="1207"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13" name="Line 628"/>
              <p:cNvSpPr>
                <a:spLocks noChangeShapeType="1"/>
              </p:cNvSpPr>
              <p:nvPr/>
            </p:nvSpPr>
            <p:spPr bwMode="auto">
              <a:xfrm>
                <a:off x="1166"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14" name="Line 629"/>
              <p:cNvSpPr>
                <a:spLocks noChangeShapeType="1"/>
              </p:cNvSpPr>
              <p:nvPr/>
            </p:nvSpPr>
            <p:spPr bwMode="auto">
              <a:xfrm>
                <a:off x="1126"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15" name="Line 630"/>
              <p:cNvSpPr>
                <a:spLocks noChangeShapeType="1"/>
              </p:cNvSpPr>
              <p:nvPr/>
            </p:nvSpPr>
            <p:spPr bwMode="auto">
              <a:xfrm>
                <a:off x="1086"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16" name="Line 631"/>
              <p:cNvSpPr>
                <a:spLocks noChangeShapeType="1"/>
              </p:cNvSpPr>
              <p:nvPr/>
            </p:nvSpPr>
            <p:spPr bwMode="auto">
              <a:xfrm>
                <a:off x="1045"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17" name="Line 632"/>
              <p:cNvSpPr>
                <a:spLocks noChangeShapeType="1"/>
              </p:cNvSpPr>
              <p:nvPr/>
            </p:nvSpPr>
            <p:spPr bwMode="auto">
              <a:xfrm>
                <a:off x="1005"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18" name="Line 633"/>
              <p:cNvSpPr>
                <a:spLocks noChangeShapeType="1"/>
              </p:cNvSpPr>
              <p:nvPr/>
            </p:nvSpPr>
            <p:spPr bwMode="auto">
              <a:xfrm>
                <a:off x="569" y="3234"/>
                <a:ext cx="12" cy="8"/>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19" name="Line 634"/>
              <p:cNvSpPr>
                <a:spLocks noChangeShapeType="1"/>
              </p:cNvSpPr>
              <p:nvPr/>
            </p:nvSpPr>
            <p:spPr bwMode="auto">
              <a:xfrm>
                <a:off x="964"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20" name="Line 635"/>
              <p:cNvSpPr>
                <a:spLocks noChangeShapeType="1"/>
              </p:cNvSpPr>
              <p:nvPr/>
            </p:nvSpPr>
            <p:spPr bwMode="auto">
              <a:xfrm>
                <a:off x="529" y="3234"/>
                <a:ext cx="52" cy="3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21" name="Line 636"/>
              <p:cNvSpPr>
                <a:spLocks noChangeShapeType="1"/>
              </p:cNvSpPr>
              <p:nvPr/>
            </p:nvSpPr>
            <p:spPr bwMode="auto">
              <a:xfrm>
                <a:off x="924"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22" name="Line 637"/>
              <p:cNvSpPr>
                <a:spLocks noChangeShapeType="1"/>
              </p:cNvSpPr>
              <p:nvPr/>
            </p:nvSpPr>
            <p:spPr bwMode="auto">
              <a:xfrm>
                <a:off x="489" y="3234"/>
                <a:ext cx="92" cy="66"/>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23" name="Line 638"/>
              <p:cNvSpPr>
                <a:spLocks noChangeShapeType="1"/>
              </p:cNvSpPr>
              <p:nvPr/>
            </p:nvSpPr>
            <p:spPr bwMode="auto">
              <a:xfrm>
                <a:off x="884"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24" name="Line 639"/>
              <p:cNvSpPr>
                <a:spLocks noChangeShapeType="1"/>
              </p:cNvSpPr>
              <p:nvPr/>
            </p:nvSpPr>
            <p:spPr bwMode="auto">
              <a:xfrm>
                <a:off x="461" y="3243"/>
                <a:ext cx="120" cy="8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25" name="Line 640"/>
              <p:cNvSpPr>
                <a:spLocks noChangeShapeType="1"/>
              </p:cNvSpPr>
              <p:nvPr/>
            </p:nvSpPr>
            <p:spPr bwMode="auto">
              <a:xfrm>
                <a:off x="844"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26" name="Line 641"/>
              <p:cNvSpPr>
                <a:spLocks noChangeShapeType="1"/>
              </p:cNvSpPr>
              <p:nvPr/>
            </p:nvSpPr>
            <p:spPr bwMode="auto">
              <a:xfrm>
                <a:off x="433" y="3252"/>
                <a:ext cx="148" cy="10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27" name="Line 642"/>
              <p:cNvSpPr>
                <a:spLocks noChangeShapeType="1"/>
              </p:cNvSpPr>
              <p:nvPr/>
            </p:nvSpPr>
            <p:spPr bwMode="auto">
              <a:xfrm>
                <a:off x="803"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28" name="Line 643"/>
              <p:cNvSpPr>
                <a:spLocks noChangeShapeType="1"/>
              </p:cNvSpPr>
              <p:nvPr/>
            </p:nvSpPr>
            <p:spPr bwMode="auto">
              <a:xfrm>
                <a:off x="405" y="3261"/>
                <a:ext cx="176" cy="12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29" name="Line 644"/>
              <p:cNvSpPr>
                <a:spLocks noChangeShapeType="1"/>
              </p:cNvSpPr>
              <p:nvPr/>
            </p:nvSpPr>
            <p:spPr bwMode="auto">
              <a:xfrm>
                <a:off x="763"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30" name="Line 645"/>
              <p:cNvSpPr>
                <a:spLocks noChangeShapeType="1"/>
              </p:cNvSpPr>
              <p:nvPr/>
            </p:nvSpPr>
            <p:spPr bwMode="auto">
              <a:xfrm>
                <a:off x="385" y="3276"/>
                <a:ext cx="196" cy="14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31" name="Line 646"/>
              <p:cNvSpPr>
                <a:spLocks noChangeShapeType="1"/>
              </p:cNvSpPr>
              <p:nvPr/>
            </p:nvSpPr>
            <p:spPr bwMode="auto">
              <a:xfrm>
                <a:off x="722"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32" name="Line 647"/>
              <p:cNvSpPr>
                <a:spLocks noChangeShapeType="1"/>
              </p:cNvSpPr>
              <p:nvPr/>
            </p:nvSpPr>
            <p:spPr bwMode="auto">
              <a:xfrm>
                <a:off x="385" y="3305"/>
                <a:ext cx="196" cy="14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33" name="Line 648"/>
              <p:cNvSpPr>
                <a:spLocks noChangeShapeType="1"/>
              </p:cNvSpPr>
              <p:nvPr/>
            </p:nvSpPr>
            <p:spPr bwMode="auto">
              <a:xfrm>
                <a:off x="682"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34" name="Line 649"/>
              <p:cNvSpPr>
                <a:spLocks noChangeShapeType="1"/>
              </p:cNvSpPr>
              <p:nvPr/>
            </p:nvSpPr>
            <p:spPr bwMode="auto">
              <a:xfrm>
                <a:off x="385" y="3334"/>
                <a:ext cx="196" cy="14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35" name="Line 650"/>
              <p:cNvSpPr>
                <a:spLocks noChangeShapeType="1"/>
              </p:cNvSpPr>
              <p:nvPr/>
            </p:nvSpPr>
            <p:spPr bwMode="auto">
              <a:xfrm>
                <a:off x="642"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36" name="Line 651"/>
              <p:cNvSpPr>
                <a:spLocks noChangeShapeType="1"/>
              </p:cNvSpPr>
              <p:nvPr/>
            </p:nvSpPr>
            <p:spPr bwMode="auto">
              <a:xfrm>
                <a:off x="385" y="3363"/>
                <a:ext cx="196" cy="14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37" name="Line 652"/>
              <p:cNvSpPr>
                <a:spLocks noChangeShapeType="1"/>
              </p:cNvSpPr>
              <p:nvPr/>
            </p:nvSpPr>
            <p:spPr bwMode="auto">
              <a:xfrm>
                <a:off x="601" y="3520"/>
                <a:ext cx="373" cy="27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38" name="Line 653"/>
              <p:cNvSpPr>
                <a:spLocks noChangeShapeType="1"/>
              </p:cNvSpPr>
              <p:nvPr/>
            </p:nvSpPr>
            <p:spPr bwMode="auto">
              <a:xfrm>
                <a:off x="385" y="3393"/>
                <a:ext cx="549" cy="39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39" name="Line 654"/>
              <p:cNvSpPr>
                <a:spLocks noChangeShapeType="1"/>
              </p:cNvSpPr>
              <p:nvPr/>
            </p:nvSpPr>
            <p:spPr bwMode="auto">
              <a:xfrm>
                <a:off x="385" y="3422"/>
                <a:ext cx="509" cy="368"/>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40" name="Line 655"/>
              <p:cNvSpPr>
                <a:spLocks noChangeShapeType="1"/>
              </p:cNvSpPr>
              <p:nvPr/>
            </p:nvSpPr>
            <p:spPr bwMode="auto">
              <a:xfrm>
                <a:off x="385" y="3451"/>
                <a:ext cx="469" cy="339"/>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41" name="Line 656"/>
              <p:cNvSpPr>
                <a:spLocks noChangeShapeType="1"/>
              </p:cNvSpPr>
              <p:nvPr/>
            </p:nvSpPr>
            <p:spPr bwMode="auto">
              <a:xfrm>
                <a:off x="385" y="3480"/>
                <a:ext cx="428" cy="31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42" name="Line 657"/>
              <p:cNvSpPr>
                <a:spLocks noChangeShapeType="1"/>
              </p:cNvSpPr>
              <p:nvPr/>
            </p:nvSpPr>
            <p:spPr bwMode="auto">
              <a:xfrm>
                <a:off x="385" y="3510"/>
                <a:ext cx="388" cy="28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43" name="Line 658"/>
              <p:cNvSpPr>
                <a:spLocks noChangeShapeType="1"/>
              </p:cNvSpPr>
              <p:nvPr/>
            </p:nvSpPr>
            <p:spPr bwMode="auto">
              <a:xfrm>
                <a:off x="385" y="3538"/>
                <a:ext cx="347" cy="25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44" name="Line 659"/>
              <p:cNvSpPr>
                <a:spLocks noChangeShapeType="1"/>
              </p:cNvSpPr>
              <p:nvPr/>
            </p:nvSpPr>
            <p:spPr bwMode="auto">
              <a:xfrm>
                <a:off x="385" y="3568"/>
                <a:ext cx="307" cy="22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45" name="Line 660"/>
              <p:cNvSpPr>
                <a:spLocks noChangeShapeType="1"/>
              </p:cNvSpPr>
              <p:nvPr/>
            </p:nvSpPr>
            <p:spPr bwMode="auto">
              <a:xfrm>
                <a:off x="385" y="3597"/>
                <a:ext cx="267" cy="19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46" name="Line 661"/>
              <p:cNvSpPr>
                <a:spLocks noChangeShapeType="1"/>
              </p:cNvSpPr>
              <p:nvPr/>
            </p:nvSpPr>
            <p:spPr bwMode="auto">
              <a:xfrm>
                <a:off x="385" y="3626"/>
                <a:ext cx="226" cy="16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47" name="Line 662"/>
              <p:cNvSpPr>
                <a:spLocks noChangeShapeType="1"/>
              </p:cNvSpPr>
              <p:nvPr/>
            </p:nvSpPr>
            <p:spPr bwMode="auto">
              <a:xfrm>
                <a:off x="385" y="3656"/>
                <a:ext cx="186" cy="13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48" name="Line 663"/>
              <p:cNvSpPr>
                <a:spLocks noChangeShapeType="1"/>
              </p:cNvSpPr>
              <p:nvPr/>
            </p:nvSpPr>
            <p:spPr bwMode="auto">
              <a:xfrm>
                <a:off x="385" y="3685"/>
                <a:ext cx="146" cy="105"/>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49" name="Line 664"/>
              <p:cNvSpPr>
                <a:spLocks noChangeShapeType="1"/>
              </p:cNvSpPr>
              <p:nvPr/>
            </p:nvSpPr>
            <p:spPr bwMode="auto">
              <a:xfrm>
                <a:off x="385" y="3714"/>
                <a:ext cx="105" cy="76"/>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50" name="Line 665"/>
              <p:cNvSpPr>
                <a:spLocks noChangeShapeType="1"/>
              </p:cNvSpPr>
              <p:nvPr/>
            </p:nvSpPr>
            <p:spPr bwMode="auto">
              <a:xfrm>
                <a:off x="385" y="3743"/>
                <a:ext cx="65" cy="4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51" name="Line 666"/>
              <p:cNvSpPr>
                <a:spLocks noChangeShapeType="1"/>
              </p:cNvSpPr>
              <p:nvPr/>
            </p:nvSpPr>
            <p:spPr bwMode="auto">
              <a:xfrm>
                <a:off x="385" y="3772"/>
                <a:ext cx="24" cy="18"/>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52" name="Line 667"/>
              <p:cNvSpPr>
                <a:spLocks noChangeShapeType="1"/>
              </p:cNvSpPr>
              <p:nvPr/>
            </p:nvSpPr>
            <p:spPr bwMode="auto">
              <a:xfrm flipV="1">
                <a:off x="3050" y="1902"/>
                <a:ext cx="13" cy="9"/>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53" name="Line 668"/>
              <p:cNvSpPr>
                <a:spLocks noChangeShapeType="1"/>
              </p:cNvSpPr>
              <p:nvPr/>
            </p:nvSpPr>
            <p:spPr bwMode="auto">
              <a:xfrm flipV="1">
                <a:off x="3050" y="1902"/>
                <a:ext cx="50" cy="36"/>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54" name="Line 669"/>
              <p:cNvSpPr>
                <a:spLocks noChangeShapeType="1"/>
              </p:cNvSpPr>
              <p:nvPr/>
            </p:nvSpPr>
            <p:spPr bwMode="auto">
              <a:xfrm flipV="1">
                <a:off x="3063"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55" name="Line 670"/>
              <p:cNvSpPr>
                <a:spLocks noChangeShapeType="1"/>
              </p:cNvSpPr>
              <p:nvPr/>
            </p:nvSpPr>
            <p:spPr bwMode="auto">
              <a:xfrm flipV="1">
                <a:off x="3100"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56" name="Line 671"/>
              <p:cNvSpPr>
                <a:spLocks noChangeShapeType="1"/>
              </p:cNvSpPr>
              <p:nvPr/>
            </p:nvSpPr>
            <p:spPr bwMode="auto">
              <a:xfrm flipV="1">
                <a:off x="3137"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57" name="Line 672"/>
              <p:cNvSpPr>
                <a:spLocks noChangeShapeType="1"/>
              </p:cNvSpPr>
              <p:nvPr/>
            </p:nvSpPr>
            <p:spPr bwMode="auto">
              <a:xfrm flipV="1">
                <a:off x="3174"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58" name="Line 673"/>
              <p:cNvSpPr>
                <a:spLocks noChangeShapeType="1"/>
              </p:cNvSpPr>
              <p:nvPr/>
            </p:nvSpPr>
            <p:spPr bwMode="auto">
              <a:xfrm flipV="1">
                <a:off x="3211" y="190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59" name="Line 674"/>
              <p:cNvSpPr>
                <a:spLocks noChangeShapeType="1"/>
              </p:cNvSpPr>
              <p:nvPr/>
            </p:nvSpPr>
            <p:spPr bwMode="auto">
              <a:xfrm flipV="1">
                <a:off x="3248" y="190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60" name="Line 675"/>
              <p:cNvSpPr>
                <a:spLocks noChangeShapeType="1"/>
              </p:cNvSpPr>
              <p:nvPr/>
            </p:nvSpPr>
            <p:spPr bwMode="auto">
              <a:xfrm flipV="1">
                <a:off x="3285" y="190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61" name="Line 676"/>
              <p:cNvSpPr>
                <a:spLocks noChangeShapeType="1"/>
              </p:cNvSpPr>
              <p:nvPr/>
            </p:nvSpPr>
            <p:spPr bwMode="auto">
              <a:xfrm flipV="1">
                <a:off x="3323"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62" name="Line 677"/>
              <p:cNvSpPr>
                <a:spLocks noChangeShapeType="1"/>
              </p:cNvSpPr>
              <p:nvPr/>
            </p:nvSpPr>
            <p:spPr bwMode="auto">
              <a:xfrm flipV="1">
                <a:off x="3360"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63" name="Line 678"/>
              <p:cNvSpPr>
                <a:spLocks noChangeShapeType="1"/>
              </p:cNvSpPr>
              <p:nvPr/>
            </p:nvSpPr>
            <p:spPr bwMode="auto">
              <a:xfrm flipV="1">
                <a:off x="3396" y="190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64" name="Line 679"/>
              <p:cNvSpPr>
                <a:spLocks noChangeShapeType="1"/>
              </p:cNvSpPr>
              <p:nvPr/>
            </p:nvSpPr>
            <p:spPr bwMode="auto">
              <a:xfrm flipV="1">
                <a:off x="3434"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65" name="Line 680"/>
              <p:cNvSpPr>
                <a:spLocks noChangeShapeType="1"/>
              </p:cNvSpPr>
              <p:nvPr/>
            </p:nvSpPr>
            <p:spPr bwMode="auto">
              <a:xfrm flipV="1">
                <a:off x="3471" y="1919"/>
                <a:ext cx="51" cy="3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66" name="Line 681"/>
              <p:cNvSpPr>
                <a:spLocks noChangeShapeType="1"/>
              </p:cNvSpPr>
              <p:nvPr/>
            </p:nvSpPr>
            <p:spPr bwMode="auto">
              <a:xfrm flipV="1">
                <a:off x="3508" y="1946"/>
                <a:ext cx="14" cy="1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67" name="Line 682"/>
              <p:cNvSpPr>
                <a:spLocks noChangeShapeType="1"/>
              </p:cNvSpPr>
              <p:nvPr/>
            </p:nvSpPr>
            <p:spPr bwMode="auto">
              <a:xfrm flipH="1" flipV="1">
                <a:off x="3050" y="1933"/>
                <a:ext cx="31" cy="2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68" name="Line 683"/>
              <p:cNvSpPr>
                <a:spLocks noChangeShapeType="1"/>
              </p:cNvSpPr>
              <p:nvPr/>
            </p:nvSpPr>
            <p:spPr bwMode="auto">
              <a:xfrm flipH="1" flipV="1">
                <a:off x="3050" y="1906"/>
                <a:ext cx="68" cy="5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69" name="Line 684"/>
              <p:cNvSpPr>
                <a:spLocks noChangeShapeType="1"/>
              </p:cNvSpPr>
              <p:nvPr/>
            </p:nvSpPr>
            <p:spPr bwMode="auto">
              <a:xfrm flipH="1" flipV="1">
                <a:off x="3081"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70" name="Line 685"/>
              <p:cNvSpPr>
                <a:spLocks noChangeShapeType="1"/>
              </p:cNvSpPr>
              <p:nvPr/>
            </p:nvSpPr>
            <p:spPr bwMode="auto">
              <a:xfrm flipH="1" flipV="1">
                <a:off x="3118" y="190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71" name="Line 686"/>
              <p:cNvSpPr>
                <a:spLocks noChangeShapeType="1"/>
              </p:cNvSpPr>
              <p:nvPr/>
            </p:nvSpPr>
            <p:spPr bwMode="auto">
              <a:xfrm flipH="1" flipV="1">
                <a:off x="3155" y="190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72" name="Line 687"/>
              <p:cNvSpPr>
                <a:spLocks noChangeShapeType="1"/>
              </p:cNvSpPr>
              <p:nvPr/>
            </p:nvSpPr>
            <p:spPr bwMode="auto">
              <a:xfrm flipH="1" flipV="1">
                <a:off x="3192" y="190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73" name="Line 688"/>
              <p:cNvSpPr>
                <a:spLocks noChangeShapeType="1"/>
              </p:cNvSpPr>
              <p:nvPr/>
            </p:nvSpPr>
            <p:spPr bwMode="auto">
              <a:xfrm flipH="1" flipV="1">
                <a:off x="3230"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74" name="Line 689"/>
              <p:cNvSpPr>
                <a:spLocks noChangeShapeType="1"/>
              </p:cNvSpPr>
              <p:nvPr/>
            </p:nvSpPr>
            <p:spPr bwMode="auto">
              <a:xfrm flipH="1" flipV="1">
                <a:off x="3267"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75" name="Line 690"/>
              <p:cNvSpPr>
                <a:spLocks noChangeShapeType="1"/>
              </p:cNvSpPr>
              <p:nvPr/>
            </p:nvSpPr>
            <p:spPr bwMode="auto">
              <a:xfrm flipH="1" flipV="1">
                <a:off x="3304"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76" name="Line 691"/>
              <p:cNvSpPr>
                <a:spLocks noChangeShapeType="1"/>
              </p:cNvSpPr>
              <p:nvPr/>
            </p:nvSpPr>
            <p:spPr bwMode="auto">
              <a:xfrm flipH="1" flipV="1">
                <a:off x="3341"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77" name="Line 692"/>
              <p:cNvSpPr>
                <a:spLocks noChangeShapeType="1"/>
              </p:cNvSpPr>
              <p:nvPr/>
            </p:nvSpPr>
            <p:spPr bwMode="auto">
              <a:xfrm flipH="1" flipV="1">
                <a:off x="3378"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78" name="Line 693"/>
              <p:cNvSpPr>
                <a:spLocks noChangeShapeType="1"/>
              </p:cNvSpPr>
              <p:nvPr/>
            </p:nvSpPr>
            <p:spPr bwMode="auto">
              <a:xfrm flipH="1" flipV="1">
                <a:off x="3415"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79" name="Line 694"/>
              <p:cNvSpPr>
                <a:spLocks noChangeShapeType="1"/>
              </p:cNvSpPr>
              <p:nvPr/>
            </p:nvSpPr>
            <p:spPr bwMode="auto">
              <a:xfrm flipH="1" flipV="1">
                <a:off x="3452" y="1902"/>
                <a:ext cx="70" cy="5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80" name="Line 695"/>
              <p:cNvSpPr>
                <a:spLocks noChangeShapeType="1"/>
              </p:cNvSpPr>
              <p:nvPr/>
            </p:nvSpPr>
            <p:spPr bwMode="auto">
              <a:xfrm flipH="1" flipV="1">
                <a:off x="3489" y="1902"/>
                <a:ext cx="33" cy="2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81" name="Line 696"/>
              <p:cNvSpPr>
                <a:spLocks noChangeShapeType="1"/>
              </p:cNvSpPr>
              <p:nvPr/>
            </p:nvSpPr>
            <p:spPr bwMode="auto">
              <a:xfrm flipV="1">
                <a:off x="2578" y="2100"/>
                <a:ext cx="26" cy="19"/>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82" name="Line 697"/>
              <p:cNvSpPr>
                <a:spLocks noChangeShapeType="1"/>
              </p:cNvSpPr>
              <p:nvPr/>
            </p:nvSpPr>
            <p:spPr bwMode="auto">
              <a:xfrm flipV="1">
                <a:off x="2578" y="2100"/>
                <a:ext cx="63" cy="46"/>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83" name="Line 698"/>
              <p:cNvSpPr>
                <a:spLocks noChangeShapeType="1"/>
              </p:cNvSpPr>
              <p:nvPr/>
            </p:nvSpPr>
            <p:spPr bwMode="auto">
              <a:xfrm flipV="1">
                <a:off x="2604"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84" name="Line 699"/>
              <p:cNvSpPr>
                <a:spLocks noChangeShapeType="1"/>
              </p:cNvSpPr>
              <p:nvPr/>
            </p:nvSpPr>
            <p:spPr bwMode="auto">
              <a:xfrm flipV="1">
                <a:off x="2641"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85" name="Line 700"/>
              <p:cNvSpPr>
                <a:spLocks noChangeShapeType="1"/>
              </p:cNvSpPr>
              <p:nvPr/>
            </p:nvSpPr>
            <p:spPr bwMode="auto">
              <a:xfrm flipV="1">
                <a:off x="2678" y="2100"/>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86" name="Line 701"/>
              <p:cNvSpPr>
                <a:spLocks noChangeShapeType="1"/>
              </p:cNvSpPr>
              <p:nvPr/>
            </p:nvSpPr>
            <p:spPr bwMode="auto">
              <a:xfrm flipV="1">
                <a:off x="2715" y="2100"/>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87" name="Line 702"/>
              <p:cNvSpPr>
                <a:spLocks noChangeShapeType="1"/>
              </p:cNvSpPr>
              <p:nvPr/>
            </p:nvSpPr>
            <p:spPr bwMode="auto">
              <a:xfrm flipV="1">
                <a:off x="2752" y="2100"/>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88" name="Line 703"/>
              <p:cNvSpPr>
                <a:spLocks noChangeShapeType="1"/>
              </p:cNvSpPr>
              <p:nvPr/>
            </p:nvSpPr>
            <p:spPr bwMode="auto">
              <a:xfrm flipV="1">
                <a:off x="2790"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89" name="Line 704"/>
              <p:cNvSpPr>
                <a:spLocks noChangeShapeType="1"/>
              </p:cNvSpPr>
              <p:nvPr/>
            </p:nvSpPr>
            <p:spPr bwMode="auto">
              <a:xfrm flipV="1">
                <a:off x="2827"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90" name="Line 705"/>
              <p:cNvSpPr>
                <a:spLocks noChangeShapeType="1"/>
              </p:cNvSpPr>
              <p:nvPr/>
            </p:nvSpPr>
            <p:spPr bwMode="auto">
              <a:xfrm flipV="1">
                <a:off x="2864"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91" name="Line 706"/>
              <p:cNvSpPr>
                <a:spLocks noChangeShapeType="1"/>
              </p:cNvSpPr>
              <p:nvPr/>
            </p:nvSpPr>
            <p:spPr bwMode="auto">
              <a:xfrm flipV="1">
                <a:off x="2901"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92" name="Line 707"/>
              <p:cNvSpPr>
                <a:spLocks noChangeShapeType="1"/>
              </p:cNvSpPr>
              <p:nvPr/>
            </p:nvSpPr>
            <p:spPr bwMode="auto">
              <a:xfrm flipV="1">
                <a:off x="2938" y="2100"/>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93" name="Line 708"/>
              <p:cNvSpPr>
                <a:spLocks noChangeShapeType="1"/>
              </p:cNvSpPr>
              <p:nvPr/>
            </p:nvSpPr>
            <p:spPr bwMode="auto">
              <a:xfrm flipV="1">
                <a:off x="2975"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94" name="Line 709"/>
              <p:cNvSpPr>
                <a:spLocks noChangeShapeType="1"/>
              </p:cNvSpPr>
              <p:nvPr/>
            </p:nvSpPr>
            <p:spPr bwMode="auto">
              <a:xfrm flipV="1">
                <a:off x="3012" y="2127"/>
                <a:ext cx="38" cy="2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95" name="Line 710"/>
              <p:cNvSpPr>
                <a:spLocks noChangeShapeType="1"/>
              </p:cNvSpPr>
              <p:nvPr/>
            </p:nvSpPr>
            <p:spPr bwMode="auto">
              <a:xfrm flipV="1">
                <a:off x="3049" y="2153"/>
                <a:ext cx="1" cy="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96" name="Line 711"/>
              <p:cNvSpPr>
                <a:spLocks noChangeShapeType="1"/>
              </p:cNvSpPr>
              <p:nvPr/>
            </p:nvSpPr>
            <p:spPr bwMode="auto">
              <a:xfrm flipH="1" flipV="1">
                <a:off x="2578" y="2129"/>
                <a:ext cx="34" cy="25"/>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97" name="Line 712"/>
              <p:cNvSpPr>
                <a:spLocks noChangeShapeType="1"/>
              </p:cNvSpPr>
              <p:nvPr/>
            </p:nvSpPr>
            <p:spPr bwMode="auto">
              <a:xfrm flipH="1" flipV="1">
                <a:off x="2578" y="2102"/>
                <a:ext cx="71" cy="5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98" name="Line 713"/>
              <p:cNvSpPr>
                <a:spLocks noChangeShapeType="1"/>
              </p:cNvSpPr>
              <p:nvPr/>
            </p:nvSpPr>
            <p:spPr bwMode="auto">
              <a:xfrm flipH="1" flipV="1">
                <a:off x="2612"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599" name="Line 714"/>
              <p:cNvSpPr>
                <a:spLocks noChangeShapeType="1"/>
              </p:cNvSpPr>
              <p:nvPr/>
            </p:nvSpPr>
            <p:spPr bwMode="auto">
              <a:xfrm flipH="1" flipV="1">
                <a:off x="2649" y="2100"/>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00" name="Line 715"/>
              <p:cNvSpPr>
                <a:spLocks noChangeShapeType="1"/>
              </p:cNvSpPr>
              <p:nvPr/>
            </p:nvSpPr>
            <p:spPr bwMode="auto">
              <a:xfrm flipH="1" flipV="1">
                <a:off x="2686" y="2100"/>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01" name="Line 716"/>
              <p:cNvSpPr>
                <a:spLocks noChangeShapeType="1"/>
              </p:cNvSpPr>
              <p:nvPr/>
            </p:nvSpPr>
            <p:spPr bwMode="auto">
              <a:xfrm flipH="1" flipV="1">
                <a:off x="2723" y="2100"/>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02" name="Line 717"/>
              <p:cNvSpPr>
                <a:spLocks noChangeShapeType="1"/>
              </p:cNvSpPr>
              <p:nvPr/>
            </p:nvSpPr>
            <p:spPr bwMode="auto">
              <a:xfrm flipH="1" flipV="1">
                <a:off x="2761"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03" name="Line 718"/>
              <p:cNvSpPr>
                <a:spLocks noChangeShapeType="1"/>
              </p:cNvSpPr>
              <p:nvPr/>
            </p:nvSpPr>
            <p:spPr bwMode="auto">
              <a:xfrm flipH="1" flipV="1">
                <a:off x="2798"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04" name="Line 719"/>
              <p:cNvSpPr>
                <a:spLocks noChangeShapeType="1"/>
              </p:cNvSpPr>
              <p:nvPr/>
            </p:nvSpPr>
            <p:spPr bwMode="auto">
              <a:xfrm flipH="1" flipV="1">
                <a:off x="2834" y="2100"/>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05" name="Line 720"/>
              <p:cNvSpPr>
                <a:spLocks noChangeShapeType="1"/>
              </p:cNvSpPr>
              <p:nvPr/>
            </p:nvSpPr>
            <p:spPr bwMode="auto">
              <a:xfrm flipH="1" flipV="1">
                <a:off x="2872"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06" name="Line 721"/>
              <p:cNvSpPr>
                <a:spLocks noChangeShapeType="1"/>
              </p:cNvSpPr>
              <p:nvPr/>
            </p:nvSpPr>
            <p:spPr bwMode="auto">
              <a:xfrm flipH="1" flipV="1">
                <a:off x="2909"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07" name="Line 722"/>
              <p:cNvSpPr>
                <a:spLocks noChangeShapeType="1"/>
              </p:cNvSpPr>
              <p:nvPr/>
            </p:nvSpPr>
            <p:spPr bwMode="auto">
              <a:xfrm flipH="1" flipV="1">
                <a:off x="2946"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08" name="Line 723"/>
              <p:cNvSpPr>
                <a:spLocks noChangeShapeType="1"/>
              </p:cNvSpPr>
              <p:nvPr/>
            </p:nvSpPr>
            <p:spPr bwMode="auto">
              <a:xfrm flipH="1" flipV="1">
                <a:off x="2983" y="2100"/>
                <a:ext cx="67" cy="48"/>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09" name="Line 724"/>
              <p:cNvSpPr>
                <a:spLocks noChangeShapeType="1"/>
              </p:cNvSpPr>
              <p:nvPr/>
            </p:nvSpPr>
            <p:spPr bwMode="auto">
              <a:xfrm flipH="1" flipV="1">
                <a:off x="3020" y="2100"/>
                <a:ext cx="30" cy="2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10" name="Line 725"/>
              <p:cNvSpPr>
                <a:spLocks noChangeShapeType="1"/>
              </p:cNvSpPr>
              <p:nvPr/>
            </p:nvSpPr>
            <p:spPr bwMode="auto">
              <a:xfrm flipV="1">
                <a:off x="2464" y="2249"/>
                <a:ext cx="8" cy="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11" name="Line 726"/>
              <p:cNvSpPr>
                <a:spLocks noChangeShapeType="1"/>
              </p:cNvSpPr>
              <p:nvPr/>
            </p:nvSpPr>
            <p:spPr bwMode="auto">
              <a:xfrm flipV="1">
                <a:off x="2464" y="2249"/>
                <a:ext cx="45" cy="3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12" name="Line 727"/>
              <p:cNvSpPr>
                <a:spLocks noChangeShapeType="1"/>
              </p:cNvSpPr>
              <p:nvPr/>
            </p:nvSpPr>
            <p:spPr bwMode="auto">
              <a:xfrm flipV="1">
                <a:off x="2472" y="2249"/>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13" name="Line 728"/>
              <p:cNvSpPr>
                <a:spLocks noChangeShapeType="1"/>
              </p:cNvSpPr>
              <p:nvPr/>
            </p:nvSpPr>
            <p:spPr bwMode="auto">
              <a:xfrm flipV="1">
                <a:off x="2509" y="2253"/>
                <a:ext cx="69" cy="5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14" name="Line 729"/>
              <p:cNvSpPr>
                <a:spLocks noChangeShapeType="1"/>
              </p:cNvSpPr>
              <p:nvPr/>
            </p:nvSpPr>
            <p:spPr bwMode="auto">
              <a:xfrm flipV="1">
                <a:off x="2546" y="2280"/>
                <a:ext cx="32" cy="2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15" name="Line 730"/>
              <p:cNvSpPr>
                <a:spLocks noChangeShapeType="1"/>
              </p:cNvSpPr>
              <p:nvPr/>
            </p:nvSpPr>
            <p:spPr bwMode="auto">
              <a:xfrm flipH="1" flipV="1">
                <a:off x="2464" y="2288"/>
                <a:ext cx="20" cy="15"/>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16" name="Line 731"/>
              <p:cNvSpPr>
                <a:spLocks noChangeShapeType="1"/>
              </p:cNvSpPr>
              <p:nvPr/>
            </p:nvSpPr>
            <p:spPr bwMode="auto">
              <a:xfrm flipH="1" flipV="1">
                <a:off x="2464" y="2261"/>
                <a:ext cx="57" cy="4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17" name="Line 732"/>
              <p:cNvSpPr>
                <a:spLocks noChangeShapeType="1"/>
              </p:cNvSpPr>
              <p:nvPr/>
            </p:nvSpPr>
            <p:spPr bwMode="auto">
              <a:xfrm flipH="1" flipV="1">
                <a:off x="2484" y="2249"/>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18" name="Line 733"/>
              <p:cNvSpPr>
                <a:spLocks noChangeShapeType="1"/>
              </p:cNvSpPr>
              <p:nvPr/>
            </p:nvSpPr>
            <p:spPr bwMode="auto">
              <a:xfrm flipH="1" flipV="1">
                <a:off x="2521" y="2249"/>
                <a:ext cx="57" cy="4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19" name="Line 734"/>
              <p:cNvSpPr>
                <a:spLocks noChangeShapeType="1"/>
              </p:cNvSpPr>
              <p:nvPr/>
            </p:nvSpPr>
            <p:spPr bwMode="auto">
              <a:xfrm flipH="1" flipV="1">
                <a:off x="2558" y="2249"/>
                <a:ext cx="20" cy="1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20" name="Line 735"/>
              <p:cNvSpPr>
                <a:spLocks noChangeShapeType="1"/>
              </p:cNvSpPr>
              <p:nvPr/>
            </p:nvSpPr>
            <p:spPr bwMode="auto">
              <a:xfrm flipV="1">
                <a:off x="2578" y="2954"/>
                <a:ext cx="34" cy="25"/>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21" name="Line 736"/>
              <p:cNvSpPr>
                <a:spLocks noChangeShapeType="1"/>
              </p:cNvSpPr>
              <p:nvPr/>
            </p:nvSpPr>
            <p:spPr bwMode="auto">
              <a:xfrm flipV="1">
                <a:off x="2578" y="2954"/>
                <a:ext cx="71" cy="5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22" name="Line 737"/>
              <p:cNvSpPr>
                <a:spLocks noChangeShapeType="1"/>
              </p:cNvSpPr>
              <p:nvPr/>
            </p:nvSpPr>
            <p:spPr bwMode="auto">
              <a:xfrm flipV="1">
                <a:off x="2612"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23" name="Line 738"/>
              <p:cNvSpPr>
                <a:spLocks noChangeShapeType="1"/>
              </p:cNvSpPr>
              <p:nvPr/>
            </p:nvSpPr>
            <p:spPr bwMode="auto">
              <a:xfrm flipV="1">
                <a:off x="2649" y="2954"/>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24" name="Line 739"/>
              <p:cNvSpPr>
                <a:spLocks noChangeShapeType="1"/>
              </p:cNvSpPr>
              <p:nvPr/>
            </p:nvSpPr>
            <p:spPr bwMode="auto">
              <a:xfrm flipV="1">
                <a:off x="2686" y="2954"/>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25" name="Line 740"/>
              <p:cNvSpPr>
                <a:spLocks noChangeShapeType="1"/>
              </p:cNvSpPr>
              <p:nvPr/>
            </p:nvSpPr>
            <p:spPr bwMode="auto">
              <a:xfrm flipV="1">
                <a:off x="2723" y="2954"/>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26" name="Line 741"/>
              <p:cNvSpPr>
                <a:spLocks noChangeShapeType="1"/>
              </p:cNvSpPr>
              <p:nvPr/>
            </p:nvSpPr>
            <p:spPr bwMode="auto">
              <a:xfrm flipV="1">
                <a:off x="2761"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27" name="Line 742"/>
              <p:cNvSpPr>
                <a:spLocks noChangeShapeType="1"/>
              </p:cNvSpPr>
              <p:nvPr/>
            </p:nvSpPr>
            <p:spPr bwMode="auto">
              <a:xfrm flipV="1">
                <a:off x="2798"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28" name="Line 743"/>
              <p:cNvSpPr>
                <a:spLocks noChangeShapeType="1"/>
              </p:cNvSpPr>
              <p:nvPr/>
            </p:nvSpPr>
            <p:spPr bwMode="auto">
              <a:xfrm flipV="1">
                <a:off x="2834" y="2954"/>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29" name="Line 744"/>
              <p:cNvSpPr>
                <a:spLocks noChangeShapeType="1"/>
              </p:cNvSpPr>
              <p:nvPr/>
            </p:nvSpPr>
            <p:spPr bwMode="auto">
              <a:xfrm flipV="1">
                <a:off x="2872"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30" name="Line 745"/>
              <p:cNvSpPr>
                <a:spLocks noChangeShapeType="1"/>
              </p:cNvSpPr>
              <p:nvPr/>
            </p:nvSpPr>
            <p:spPr bwMode="auto">
              <a:xfrm flipV="1">
                <a:off x="2909"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31" name="Line 746"/>
              <p:cNvSpPr>
                <a:spLocks noChangeShapeType="1"/>
              </p:cNvSpPr>
              <p:nvPr/>
            </p:nvSpPr>
            <p:spPr bwMode="auto">
              <a:xfrm flipV="1">
                <a:off x="2946"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32" name="Line 747"/>
              <p:cNvSpPr>
                <a:spLocks noChangeShapeType="1"/>
              </p:cNvSpPr>
              <p:nvPr/>
            </p:nvSpPr>
            <p:spPr bwMode="auto">
              <a:xfrm flipV="1">
                <a:off x="2983" y="2960"/>
                <a:ext cx="67" cy="48"/>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33" name="Line 748"/>
              <p:cNvSpPr>
                <a:spLocks noChangeShapeType="1"/>
              </p:cNvSpPr>
              <p:nvPr/>
            </p:nvSpPr>
            <p:spPr bwMode="auto">
              <a:xfrm flipV="1">
                <a:off x="3020" y="2987"/>
                <a:ext cx="30" cy="2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34" name="Line 749"/>
              <p:cNvSpPr>
                <a:spLocks noChangeShapeType="1"/>
              </p:cNvSpPr>
              <p:nvPr/>
            </p:nvSpPr>
            <p:spPr bwMode="auto">
              <a:xfrm flipH="1" flipV="1">
                <a:off x="2578" y="2989"/>
                <a:ext cx="26" cy="19"/>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35" name="Line 750"/>
              <p:cNvSpPr>
                <a:spLocks noChangeShapeType="1"/>
              </p:cNvSpPr>
              <p:nvPr/>
            </p:nvSpPr>
            <p:spPr bwMode="auto">
              <a:xfrm flipH="1" flipV="1">
                <a:off x="2578" y="2962"/>
                <a:ext cx="63" cy="46"/>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36" name="Line 751"/>
              <p:cNvSpPr>
                <a:spLocks noChangeShapeType="1"/>
              </p:cNvSpPr>
              <p:nvPr/>
            </p:nvSpPr>
            <p:spPr bwMode="auto">
              <a:xfrm flipH="1" flipV="1">
                <a:off x="2604"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37" name="Line 752"/>
              <p:cNvSpPr>
                <a:spLocks noChangeShapeType="1"/>
              </p:cNvSpPr>
              <p:nvPr/>
            </p:nvSpPr>
            <p:spPr bwMode="auto">
              <a:xfrm flipH="1" flipV="1">
                <a:off x="2641"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38" name="Line 753"/>
              <p:cNvSpPr>
                <a:spLocks noChangeShapeType="1"/>
              </p:cNvSpPr>
              <p:nvPr/>
            </p:nvSpPr>
            <p:spPr bwMode="auto">
              <a:xfrm flipH="1" flipV="1">
                <a:off x="2678" y="2954"/>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39" name="Line 754"/>
              <p:cNvSpPr>
                <a:spLocks noChangeShapeType="1"/>
              </p:cNvSpPr>
              <p:nvPr/>
            </p:nvSpPr>
            <p:spPr bwMode="auto">
              <a:xfrm flipH="1" flipV="1">
                <a:off x="2715" y="2954"/>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40" name="Line 755"/>
              <p:cNvSpPr>
                <a:spLocks noChangeShapeType="1"/>
              </p:cNvSpPr>
              <p:nvPr/>
            </p:nvSpPr>
            <p:spPr bwMode="auto">
              <a:xfrm flipH="1" flipV="1">
                <a:off x="2752" y="2954"/>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41" name="Line 756"/>
              <p:cNvSpPr>
                <a:spLocks noChangeShapeType="1"/>
              </p:cNvSpPr>
              <p:nvPr/>
            </p:nvSpPr>
            <p:spPr bwMode="auto">
              <a:xfrm flipH="1" flipV="1">
                <a:off x="2790"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42" name="Line 757"/>
              <p:cNvSpPr>
                <a:spLocks noChangeShapeType="1"/>
              </p:cNvSpPr>
              <p:nvPr/>
            </p:nvSpPr>
            <p:spPr bwMode="auto">
              <a:xfrm flipH="1" flipV="1">
                <a:off x="2827"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43" name="Line 758"/>
              <p:cNvSpPr>
                <a:spLocks noChangeShapeType="1"/>
              </p:cNvSpPr>
              <p:nvPr/>
            </p:nvSpPr>
            <p:spPr bwMode="auto">
              <a:xfrm flipH="1" flipV="1">
                <a:off x="2864"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44" name="Line 759"/>
              <p:cNvSpPr>
                <a:spLocks noChangeShapeType="1"/>
              </p:cNvSpPr>
              <p:nvPr/>
            </p:nvSpPr>
            <p:spPr bwMode="auto">
              <a:xfrm flipH="1" flipV="1">
                <a:off x="2901"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45" name="Line 760"/>
              <p:cNvSpPr>
                <a:spLocks noChangeShapeType="1"/>
              </p:cNvSpPr>
              <p:nvPr/>
            </p:nvSpPr>
            <p:spPr bwMode="auto">
              <a:xfrm flipH="1" flipV="1">
                <a:off x="2938" y="2954"/>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46" name="Line 761"/>
              <p:cNvSpPr>
                <a:spLocks noChangeShapeType="1"/>
              </p:cNvSpPr>
              <p:nvPr/>
            </p:nvSpPr>
            <p:spPr bwMode="auto">
              <a:xfrm flipH="1" flipV="1">
                <a:off x="2975"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47" name="Line 762"/>
              <p:cNvSpPr>
                <a:spLocks noChangeShapeType="1"/>
              </p:cNvSpPr>
              <p:nvPr/>
            </p:nvSpPr>
            <p:spPr bwMode="auto">
              <a:xfrm flipH="1" flipV="1">
                <a:off x="3012" y="2954"/>
                <a:ext cx="38" cy="28"/>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48" name="Line 763"/>
              <p:cNvSpPr>
                <a:spLocks noChangeShapeType="1"/>
              </p:cNvSpPr>
              <p:nvPr/>
            </p:nvSpPr>
            <p:spPr bwMode="auto">
              <a:xfrm flipH="1" flipV="1">
                <a:off x="3049" y="2954"/>
                <a:ext cx="1" cy="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49" name="Line 764"/>
              <p:cNvSpPr>
                <a:spLocks noChangeShapeType="1"/>
              </p:cNvSpPr>
              <p:nvPr/>
            </p:nvSpPr>
            <p:spPr bwMode="auto">
              <a:xfrm flipV="1">
                <a:off x="3050" y="3152"/>
                <a:ext cx="31" cy="2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50" name="Line 765"/>
              <p:cNvSpPr>
                <a:spLocks noChangeShapeType="1"/>
              </p:cNvSpPr>
              <p:nvPr/>
            </p:nvSpPr>
            <p:spPr bwMode="auto">
              <a:xfrm flipV="1">
                <a:off x="3050" y="3152"/>
                <a:ext cx="68" cy="5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51" name="Line 766"/>
              <p:cNvSpPr>
                <a:spLocks noChangeShapeType="1"/>
              </p:cNvSpPr>
              <p:nvPr/>
            </p:nvSpPr>
            <p:spPr bwMode="auto">
              <a:xfrm flipV="1">
                <a:off x="3081"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52" name="Line 767"/>
              <p:cNvSpPr>
                <a:spLocks noChangeShapeType="1"/>
              </p:cNvSpPr>
              <p:nvPr/>
            </p:nvSpPr>
            <p:spPr bwMode="auto">
              <a:xfrm flipV="1">
                <a:off x="3118" y="315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53" name="Line 768"/>
              <p:cNvSpPr>
                <a:spLocks noChangeShapeType="1"/>
              </p:cNvSpPr>
              <p:nvPr/>
            </p:nvSpPr>
            <p:spPr bwMode="auto">
              <a:xfrm flipV="1">
                <a:off x="3155" y="315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54" name="Line 769"/>
              <p:cNvSpPr>
                <a:spLocks noChangeShapeType="1"/>
              </p:cNvSpPr>
              <p:nvPr/>
            </p:nvSpPr>
            <p:spPr bwMode="auto">
              <a:xfrm flipV="1">
                <a:off x="3192" y="315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55" name="Line 770"/>
              <p:cNvSpPr>
                <a:spLocks noChangeShapeType="1"/>
              </p:cNvSpPr>
              <p:nvPr/>
            </p:nvSpPr>
            <p:spPr bwMode="auto">
              <a:xfrm flipV="1">
                <a:off x="3230"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56" name="Line 771"/>
              <p:cNvSpPr>
                <a:spLocks noChangeShapeType="1"/>
              </p:cNvSpPr>
              <p:nvPr/>
            </p:nvSpPr>
            <p:spPr bwMode="auto">
              <a:xfrm flipV="1">
                <a:off x="3267"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57" name="Line 772"/>
              <p:cNvSpPr>
                <a:spLocks noChangeShapeType="1"/>
              </p:cNvSpPr>
              <p:nvPr/>
            </p:nvSpPr>
            <p:spPr bwMode="auto">
              <a:xfrm flipV="1">
                <a:off x="3304"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58" name="Line 773"/>
              <p:cNvSpPr>
                <a:spLocks noChangeShapeType="1"/>
              </p:cNvSpPr>
              <p:nvPr/>
            </p:nvSpPr>
            <p:spPr bwMode="auto">
              <a:xfrm flipV="1">
                <a:off x="3341"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59" name="Line 774"/>
              <p:cNvSpPr>
                <a:spLocks noChangeShapeType="1"/>
              </p:cNvSpPr>
              <p:nvPr/>
            </p:nvSpPr>
            <p:spPr bwMode="auto">
              <a:xfrm flipV="1">
                <a:off x="3378"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60" name="Line 775"/>
              <p:cNvSpPr>
                <a:spLocks noChangeShapeType="1"/>
              </p:cNvSpPr>
              <p:nvPr/>
            </p:nvSpPr>
            <p:spPr bwMode="auto">
              <a:xfrm flipV="1">
                <a:off x="3415"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61" name="Line 776"/>
              <p:cNvSpPr>
                <a:spLocks noChangeShapeType="1"/>
              </p:cNvSpPr>
              <p:nvPr/>
            </p:nvSpPr>
            <p:spPr bwMode="auto">
              <a:xfrm flipV="1">
                <a:off x="3452" y="3156"/>
                <a:ext cx="70" cy="5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62" name="Line 777"/>
              <p:cNvSpPr>
                <a:spLocks noChangeShapeType="1"/>
              </p:cNvSpPr>
              <p:nvPr/>
            </p:nvSpPr>
            <p:spPr bwMode="auto">
              <a:xfrm flipV="1">
                <a:off x="3489" y="3182"/>
                <a:ext cx="33" cy="2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63" name="Line 778"/>
              <p:cNvSpPr>
                <a:spLocks noChangeShapeType="1"/>
              </p:cNvSpPr>
              <p:nvPr/>
            </p:nvSpPr>
            <p:spPr bwMode="auto">
              <a:xfrm flipH="1" flipV="1">
                <a:off x="3050" y="3197"/>
                <a:ext cx="13" cy="9"/>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64" name="Line 779"/>
              <p:cNvSpPr>
                <a:spLocks noChangeShapeType="1"/>
              </p:cNvSpPr>
              <p:nvPr/>
            </p:nvSpPr>
            <p:spPr bwMode="auto">
              <a:xfrm flipH="1" flipV="1">
                <a:off x="3050" y="3170"/>
                <a:ext cx="50" cy="36"/>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65" name="Line 780"/>
              <p:cNvSpPr>
                <a:spLocks noChangeShapeType="1"/>
              </p:cNvSpPr>
              <p:nvPr/>
            </p:nvSpPr>
            <p:spPr bwMode="auto">
              <a:xfrm flipH="1" flipV="1">
                <a:off x="3063"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66" name="Line 781"/>
              <p:cNvSpPr>
                <a:spLocks noChangeShapeType="1"/>
              </p:cNvSpPr>
              <p:nvPr/>
            </p:nvSpPr>
            <p:spPr bwMode="auto">
              <a:xfrm flipH="1" flipV="1">
                <a:off x="3100"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67" name="Line 782"/>
              <p:cNvSpPr>
                <a:spLocks noChangeShapeType="1"/>
              </p:cNvSpPr>
              <p:nvPr/>
            </p:nvSpPr>
            <p:spPr bwMode="auto">
              <a:xfrm flipH="1" flipV="1">
                <a:off x="3137"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68" name="Line 783"/>
              <p:cNvSpPr>
                <a:spLocks noChangeShapeType="1"/>
              </p:cNvSpPr>
              <p:nvPr/>
            </p:nvSpPr>
            <p:spPr bwMode="auto">
              <a:xfrm flipH="1" flipV="1">
                <a:off x="3174"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69" name="Line 784"/>
              <p:cNvSpPr>
                <a:spLocks noChangeShapeType="1"/>
              </p:cNvSpPr>
              <p:nvPr/>
            </p:nvSpPr>
            <p:spPr bwMode="auto">
              <a:xfrm flipH="1" flipV="1">
                <a:off x="3211" y="315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70" name="Line 785"/>
              <p:cNvSpPr>
                <a:spLocks noChangeShapeType="1"/>
              </p:cNvSpPr>
              <p:nvPr/>
            </p:nvSpPr>
            <p:spPr bwMode="auto">
              <a:xfrm flipH="1" flipV="1">
                <a:off x="3248" y="315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71" name="Line 786"/>
              <p:cNvSpPr>
                <a:spLocks noChangeShapeType="1"/>
              </p:cNvSpPr>
              <p:nvPr/>
            </p:nvSpPr>
            <p:spPr bwMode="auto">
              <a:xfrm flipH="1" flipV="1">
                <a:off x="3285" y="315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72" name="Line 787"/>
              <p:cNvSpPr>
                <a:spLocks noChangeShapeType="1"/>
              </p:cNvSpPr>
              <p:nvPr/>
            </p:nvSpPr>
            <p:spPr bwMode="auto">
              <a:xfrm flipH="1" flipV="1">
                <a:off x="3323"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73" name="Line 788"/>
              <p:cNvSpPr>
                <a:spLocks noChangeShapeType="1"/>
              </p:cNvSpPr>
              <p:nvPr/>
            </p:nvSpPr>
            <p:spPr bwMode="auto">
              <a:xfrm flipH="1" flipV="1">
                <a:off x="3360"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74" name="Line 789"/>
              <p:cNvSpPr>
                <a:spLocks noChangeShapeType="1"/>
              </p:cNvSpPr>
              <p:nvPr/>
            </p:nvSpPr>
            <p:spPr bwMode="auto">
              <a:xfrm flipH="1" flipV="1">
                <a:off x="3396" y="315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75" name="Line 790"/>
              <p:cNvSpPr>
                <a:spLocks noChangeShapeType="1"/>
              </p:cNvSpPr>
              <p:nvPr/>
            </p:nvSpPr>
            <p:spPr bwMode="auto">
              <a:xfrm flipH="1" flipV="1">
                <a:off x="3434"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76" name="Line 791"/>
              <p:cNvSpPr>
                <a:spLocks noChangeShapeType="1"/>
              </p:cNvSpPr>
              <p:nvPr/>
            </p:nvSpPr>
            <p:spPr bwMode="auto">
              <a:xfrm flipH="1" flipV="1">
                <a:off x="3471" y="3152"/>
                <a:ext cx="51" cy="3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77" name="Line 792"/>
              <p:cNvSpPr>
                <a:spLocks noChangeShapeType="1"/>
              </p:cNvSpPr>
              <p:nvPr/>
            </p:nvSpPr>
            <p:spPr bwMode="auto">
              <a:xfrm flipH="1" flipV="1">
                <a:off x="3508" y="3152"/>
                <a:ext cx="14" cy="1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78" name="Line 793"/>
              <p:cNvSpPr>
                <a:spLocks noChangeShapeType="1"/>
              </p:cNvSpPr>
              <p:nvPr/>
            </p:nvSpPr>
            <p:spPr bwMode="auto">
              <a:xfrm flipV="1">
                <a:off x="2464" y="2805"/>
                <a:ext cx="20" cy="15"/>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79" name="Line 794"/>
              <p:cNvSpPr>
                <a:spLocks noChangeShapeType="1"/>
              </p:cNvSpPr>
              <p:nvPr/>
            </p:nvSpPr>
            <p:spPr bwMode="auto">
              <a:xfrm flipV="1">
                <a:off x="2464" y="2805"/>
                <a:ext cx="57" cy="4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80" name="Line 795"/>
              <p:cNvSpPr>
                <a:spLocks noChangeShapeType="1"/>
              </p:cNvSpPr>
              <p:nvPr/>
            </p:nvSpPr>
            <p:spPr bwMode="auto">
              <a:xfrm flipV="1">
                <a:off x="2484" y="2805"/>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81" name="Line 796"/>
              <p:cNvSpPr>
                <a:spLocks noChangeShapeType="1"/>
              </p:cNvSpPr>
              <p:nvPr/>
            </p:nvSpPr>
            <p:spPr bwMode="auto">
              <a:xfrm flipV="1">
                <a:off x="2521" y="2818"/>
                <a:ext cx="57" cy="4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82" name="Line 797"/>
              <p:cNvSpPr>
                <a:spLocks noChangeShapeType="1"/>
              </p:cNvSpPr>
              <p:nvPr/>
            </p:nvSpPr>
            <p:spPr bwMode="auto">
              <a:xfrm flipV="1">
                <a:off x="2558" y="2845"/>
                <a:ext cx="20" cy="1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83" name="Line 798"/>
              <p:cNvSpPr>
                <a:spLocks noChangeShapeType="1"/>
              </p:cNvSpPr>
              <p:nvPr/>
            </p:nvSpPr>
            <p:spPr bwMode="auto">
              <a:xfrm flipH="1" flipV="1">
                <a:off x="2464" y="2853"/>
                <a:ext cx="8" cy="6"/>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84" name="Line 799"/>
              <p:cNvSpPr>
                <a:spLocks noChangeShapeType="1"/>
              </p:cNvSpPr>
              <p:nvPr/>
            </p:nvSpPr>
            <p:spPr bwMode="auto">
              <a:xfrm flipH="1" flipV="1">
                <a:off x="2464" y="2826"/>
                <a:ext cx="45" cy="3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85" name="Line 800"/>
              <p:cNvSpPr>
                <a:spLocks noChangeShapeType="1"/>
              </p:cNvSpPr>
              <p:nvPr/>
            </p:nvSpPr>
            <p:spPr bwMode="auto">
              <a:xfrm flipH="1" flipV="1">
                <a:off x="2472" y="2805"/>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86" name="Line 801"/>
              <p:cNvSpPr>
                <a:spLocks noChangeShapeType="1"/>
              </p:cNvSpPr>
              <p:nvPr/>
            </p:nvSpPr>
            <p:spPr bwMode="auto">
              <a:xfrm flipH="1" flipV="1">
                <a:off x="2509" y="2805"/>
                <a:ext cx="69" cy="5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87" name="Line 802"/>
              <p:cNvSpPr>
                <a:spLocks noChangeShapeType="1"/>
              </p:cNvSpPr>
              <p:nvPr/>
            </p:nvSpPr>
            <p:spPr bwMode="auto">
              <a:xfrm flipH="1" flipV="1">
                <a:off x="2546" y="2805"/>
                <a:ext cx="32" cy="2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88" name="Line 803"/>
              <p:cNvSpPr>
                <a:spLocks noChangeShapeType="1"/>
              </p:cNvSpPr>
              <p:nvPr/>
            </p:nvSpPr>
            <p:spPr bwMode="auto">
              <a:xfrm flipV="1">
                <a:off x="1053" y="2100"/>
                <a:ext cx="29" cy="2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89" name="Line 804"/>
              <p:cNvSpPr>
                <a:spLocks noChangeShapeType="1"/>
              </p:cNvSpPr>
              <p:nvPr/>
            </p:nvSpPr>
            <p:spPr bwMode="auto">
              <a:xfrm flipV="1">
                <a:off x="1053" y="2100"/>
                <a:ext cx="67" cy="48"/>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90" name="Line 805"/>
              <p:cNvSpPr>
                <a:spLocks noChangeShapeType="1"/>
              </p:cNvSpPr>
              <p:nvPr/>
            </p:nvSpPr>
            <p:spPr bwMode="auto">
              <a:xfrm flipV="1">
                <a:off x="1082" y="2100"/>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91" name="Line 806"/>
              <p:cNvSpPr>
                <a:spLocks noChangeShapeType="1"/>
              </p:cNvSpPr>
              <p:nvPr/>
            </p:nvSpPr>
            <p:spPr bwMode="auto">
              <a:xfrm flipV="1">
                <a:off x="1119" y="2100"/>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92" name="Line 807"/>
              <p:cNvSpPr>
                <a:spLocks noChangeShapeType="1"/>
              </p:cNvSpPr>
              <p:nvPr/>
            </p:nvSpPr>
            <p:spPr bwMode="auto">
              <a:xfrm flipV="1">
                <a:off x="1157"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93" name="Line 808"/>
              <p:cNvSpPr>
                <a:spLocks noChangeShapeType="1"/>
              </p:cNvSpPr>
              <p:nvPr/>
            </p:nvSpPr>
            <p:spPr bwMode="auto">
              <a:xfrm flipV="1">
                <a:off x="1194"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94" name="Line 809"/>
              <p:cNvSpPr>
                <a:spLocks noChangeShapeType="1"/>
              </p:cNvSpPr>
              <p:nvPr/>
            </p:nvSpPr>
            <p:spPr bwMode="auto">
              <a:xfrm flipV="1">
                <a:off x="1231"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95" name="Line 810"/>
              <p:cNvSpPr>
                <a:spLocks noChangeShapeType="1"/>
              </p:cNvSpPr>
              <p:nvPr/>
            </p:nvSpPr>
            <p:spPr bwMode="auto">
              <a:xfrm flipV="1">
                <a:off x="1268"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96" name="Line 811"/>
              <p:cNvSpPr>
                <a:spLocks noChangeShapeType="1"/>
              </p:cNvSpPr>
              <p:nvPr/>
            </p:nvSpPr>
            <p:spPr bwMode="auto">
              <a:xfrm flipV="1">
                <a:off x="1305" y="2100"/>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97" name="Line 812"/>
              <p:cNvSpPr>
                <a:spLocks noChangeShapeType="1"/>
              </p:cNvSpPr>
              <p:nvPr/>
            </p:nvSpPr>
            <p:spPr bwMode="auto">
              <a:xfrm flipV="1">
                <a:off x="1342" y="2100"/>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698" name="Line 813"/>
              <p:cNvSpPr>
                <a:spLocks noChangeShapeType="1"/>
              </p:cNvSpPr>
              <p:nvPr/>
            </p:nvSpPr>
            <p:spPr bwMode="auto">
              <a:xfrm flipV="1">
                <a:off x="1379" y="2100"/>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11295" name="Line 814"/>
            <p:cNvSpPr>
              <a:spLocks noChangeShapeType="1"/>
            </p:cNvSpPr>
            <p:nvPr/>
          </p:nvSpPr>
          <p:spPr bwMode="auto">
            <a:xfrm flipV="1">
              <a:off x="1417"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296" name="Line 815"/>
            <p:cNvSpPr>
              <a:spLocks noChangeShapeType="1"/>
            </p:cNvSpPr>
            <p:nvPr/>
          </p:nvSpPr>
          <p:spPr bwMode="auto">
            <a:xfrm flipV="1">
              <a:off x="1454" y="2102"/>
              <a:ext cx="71" cy="5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297" name="Line 816"/>
            <p:cNvSpPr>
              <a:spLocks noChangeShapeType="1"/>
            </p:cNvSpPr>
            <p:nvPr/>
          </p:nvSpPr>
          <p:spPr bwMode="auto">
            <a:xfrm flipV="1">
              <a:off x="1491" y="2129"/>
              <a:ext cx="34" cy="25"/>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298" name="Line 817"/>
            <p:cNvSpPr>
              <a:spLocks noChangeShapeType="1"/>
            </p:cNvSpPr>
            <p:nvPr/>
          </p:nvSpPr>
          <p:spPr bwMode="auto">
            <a:xfrm flipH="1" flipV="1">
              <a:off x="1053" y="2153"/>
              <a:ext cx="1" cy="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299" name="Line 818"/>
            <p:cNvSpPr>
              <a:spLocks noChangeShapeType="1"/>
            </p:cNvSpPr>
            <p:nvPr/>
          </p:nvSpPr>
          <p:spPr bwMode="auto">
            <a:xfrm flipH="1" flipV="1">
              <a:off x="1053" y="2127"/>
              <a:ext cx="38" cy="2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00" name="Line 819"/>
            <p:cNvSpPr>
              <a:spLocks noChangeShapeType="1"/>
            </p:cNvSpPr>
            <p:nvPr/>
          </p:nvSpPr>
          <p:spPr bwMode="auto">
            <a:xfrm flipH="1" flipV="1">
              <a:off x="1053" y="2100"/>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01" name="Line 820"/>
            <p:cNvSpPr>
              <a:spLocks noChangeShapeType="1"/>
            </p:cNvSpPr>
            <p:nvPr/>
          </p:nvSpPr>
          <p:spPr bwMode="auto">
            <a:xfrm flipH="1" flipV="1">
              <a:off x="1090" y="2100"/>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02" name="Line 821"/>
            <p:cNvSpPr>
              <a:spLocks noChangeShapeType="1"/>
            </p:cNvSpPr>
            <p:nvPr/>
          </p:nvSpPr>
          <p:spPr bwMode="auto">
            <a:xfrm flipH="1" flipV="1">
              <a:off x="1128"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03" name="Line 822"/>
            <p:cNvSpPr>
              <a:spLocks noChangeShapeType="1"/>
            </p:cNvSpPr>
            <p:nvPr/>
          </p:nvSpPr>
          <p:spPr bwMode="auto">
            <a:xfrm flipH="1" flipV="1">
              <a:off x="1165"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04" name="Line 823"/>
            <p:cNvSpPr>
              <a:spLocks noChangeShapeType="1"/>
            </p:cNvSpPr>
            <p:nvPr/>
          </p:nvSpPr>
          <p:spPr bwMode="auto">
            <a:xfrm flipH="1" flipV="1">
              <a:off x="1202"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05" name="Line 824"/>
            <p:cNvSpPr>
              <a:spLocks noChangeShapeType="1"/>
            </p:cNvSpPr>
            <p:nvPr/>
          </p:nvSpPr>
          <p:spPr bwMode="auto">
            <a:xfrm flipH="1" flipV="1">
              <a:off x="1239"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06" name="Line 825"/>
            <p:cNvSpPr>
              <a:spLocks noChangeShapeType="1"/>
            </p:cNvSpPr>
            <p:nvPr/>
          </p:nvSpPr>
          <p:spPr bwMode="auto">
            <a:xfrm flipH="1" flipV="1">
              <a:off x="1276" y="2100"/>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07" name="Line 826"/>
            <p:cNvSpPr>
              <a:spLocks noChangeShapeType="1"/>
            </p:cNvSpPr>
            <p:nvPr/>
          </p:nvSpPr>
          <p:spPr bwMode="auto">
            <a:xfrm flipH="1" flipV="1">
              <a:off x="1313" y="2100"/>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08" name="Line 827"/>
            <p:cNvSpPr>
              <a:spLocks noChangeShapeType="1"/>
            </p:cNvSpPr>
            <p:nvPr/>
          </p:nvSpPr>
          <p:spPr bwMode="auto">
            <a:xfrm flipH="1" flipV="1">
              <a:off x="1350" y="2100"/>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09" name="Line 828"/>
            <p:cNvSpPr>
              <a:spLocks noChangeShapeType="1"/>
            </p:cNvSpPr>
            <p:nvPr/>
          </p:nvSpPr>
          <p:spPr bwMode="auto">
            <a:xfrm flipH="1" flipV="1">
              <a:off x="1388"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10" name="Line 829"/>
            <p:cNvSpPr>
              <a:spLocks noChangeShapeType="1"/>
            </p:cNvSpPr>
            <p:nvPr/>
          </p:nvSpPr>
          <p:spPr bwMode="auto">
            <a:xfrm flipH="1" flipV="1">
              <a:off x="1425" y="2100"/>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11" name="Line 830"/>
            <p:cNvSpPr>
              <a:spLocks noChangeShapeType="1"/>
            </p:cNvSpPr>
            <p:nvPr/>
          </p:nvSpPr>
          <p:spPr bwMode="auto">
            <a:xfrm flipH="1" flipV="1">
              <a:off x="1461" y="2100"/>
              <a:ext cx="64" cy="46"/>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12" name="Line 831"/>
            <p:cNvSpPr>
              <a:spLocks noChangeShapeType="1"/>
            </p:cNvSpPr>
            <p:nvPr/>
          </p:nvSpPr>
          <p:spPr bwMode="auto">
            <a:xfrm flipH="1" flipV="1">
              <a:off x="1499" y="2100"/>
              <a:ext cx="26" cy="19"/>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13" name="Line 832"/>
            <p:cNvSpPr>
              <a:spLocks noChangeShapeType="1"/>
            </p:cNvSpPr>
            <p:nvPr/>
          </p:nvSpPr>
          <p:spPr bwMode="auto">
            <a:xfrm flipV="1">
              <a:off x="1525" y="2249"/>
              <a:ext cx="20" cy="1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14" name="Line 833"/>
            <p:cNvSpPr>
              <a:spLocks noChangeShapeType="1"/>
            </p:cNvSpPr>
            <p:nvPr/>
          </p:nvSpPr>
          <p:spPr bwMode="auto">
            <a:xfrm flipV="1">
              <a:off x="1525" y="2249"/>
              <a:ext cx="57" cy="4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15" name="Line 834"/>
            <p:cNvSpPr>
              <a:spLocks noChangeShapeType="1"/>
            </p:cNvSpPr>
            <p:nvPr/>
          </p:nvSpPr>
          <p:spPr bwMode="auto">
            <a:xfrm flipV="1">
              <a:off x="1545" y="2249"/>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16" name="Line 835"/>
            <p:cNvSpPr>
              <a:spLocks noChangeShapeType="1"/>
            </p:cNvSpPr>
            <p:nvPr/>
          </p:nvSpPr>
          <p:spPr bwMode="auto">
            <a:xfrm flipV="1">
              <a:off x="1582" y="2261"/>
              <a:ext cx="57" cy="4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17" name="Line 836"/>
            <p:cNvSpPr>
              <a:spLocks noChangeShapeType="1"/>
            </p:cNvSpPr>
            <p:nvPr/>
          </p:nvSpPr>
          <p:spPr bwMode="auto">
            <a:xfrm flipV="1">
              <a:off x="1619" y="2288"/>
              <a:ext cx="20" cy="15"/>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18" name="Line 837"/>
            <p:cNvSpPr>
              <a:spLocks noChangeShapeType="1"/>
            </p:cNvSpPr>
            <p:nvPr/>
          </p:nvSpPr>
          <p:spPr bwMode="auto">
            <a:xfrm flipH="1" flipV="1">
              <a:off x="1525" y="2280"/>
              <a:ext cx="31" cy="2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19" name="Line 838"/>
            <p:cNvSpPr>
              <a:spLocks noChangeShapeType="1"/>
            </p:cNvSpPr>
            <p:nvPr/>
          </p:nvSpPr>
          <p:spPr bwMode="auto">
            <a:xfrm flipH="1" flipV="1">
              <a:off x="1525" y="2253"/>
              <a:ext cx="68" cy="5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20" name="Line 839"/>
            <p:cNvSpPr>
              <a:spLocks noChangeShapeType="1"/>
            </p:cNvSpPr>
            <p:nvPr/>
          </p:nvSpPr>
          <p:spPr bwMode="auto">
            <a:xfrm flipH="1" flipV="1">
              <a:off x="1556" y="2249"/>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21" name="Line 840"/>
            <p:cNvSpPr>
              <a:spLocks noChangeShapeType="1"/>
            </p:cNvSpPr>
            <p:nvPr/>
          </p:nvSpPr>
          <p:spPr bwMode="auto">
            <a:xfrm flipH="1" flipV="1">
              <a:off x="1593" y="2249"/>
              <a:ext cx="46" cy="3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22" name="Line 841"/>
            <p:cNvSpPr>
              <a:spLocks noChangeShapeType="1"/>
            </p:cNvSpPr>
            <p:nvPr/>
          </p:nvSpPr>
          <p:spPr bwMode="auto">
            <a:xfrm flipH="1" flipV="1">
              <a:off x="1630" y="2249"/>
              <a:ext cx="9" cy="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23" name="Line 842"/>
            <p:cNvSpPr>
              <a:spLocks noChangeShapeType="1"/>
            </p:cNvSpPr>
            <p:nvPr/>
          </p:nvSpPr>
          <p:spPr bwMode="auto">
            <a:xfrm flipV="1">
              <a:off x="1525" y="2805"/>
              <a:ext cx="31" cy="2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24" name="Line 843"/>
            <p:cNvSpPr>
              <a:spLocks noChangeShapeType="1"/>
            </p:cNvSpPr>
            <p:nvPr/>
          </p:nvSpPr>
          <p:spPr bwMode="auto">
            <a:xfrm flipV="1">
              <a:off x="1525" y="2805"/>
              <a:ext cx="68" cy="5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25" name="Line 844"/>
            <p:cNvSpPr>
              <a:spLocks noChangeShapeType="1"/>
            </p:cNvSpPr>
            <p:nvPr/>
          </p:nvSpPr>
          <p:spPr bwMode="auto">
            <a:xfrm flipV="1">
              <a:off x="1556" y="2805"/>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26" name="Line 845"/>
            <p:cNvSpPr>
              <a:spLocks noChangeShapeType="1"/>
            </p:cNvSpPr>
            <p:nvPr/>
          </p:nvSpPr>
          <p:spPr bwMode="auto">
            <a:xfrm flipV="1">
              <a:off x="1593" y="2826"/>
              <a:ext cx="46" cy="3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27" name="Line 846"/>
            <p:cNvSpPr>
              <a:spLocks noChangeShapeType="1"/>
            </p:cNvSpPr>
            <p:nvPr/>
          </p:nvSpPr>
          <p:spPr bwMode="auto">
            <a:xfrm flipV="1">
              <a:off x="1630" y="2853"/>
              <a:ext cx="9" cy="6"/>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28" name="Line 847"/>
            <p:cNvSpPr>
              <a:spLocks noChangeShapeType="1"/>
            </p:cNvSpPr>
            <p:nvPr/>
          </p:nvSpPr>
          <p:spPr bwMode="auto">
            <a:xfrm flipH="1" flipV="1">
              <a:off x="1525" y="2845"/>
              <a:ext cx="20" cy="1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29" name="Line 848"/>
            <p:cNvSpPr>
              <a:spLocks noChangeShapeType="1"/>
            </p:cNvSpPr>
            <p:nvPr/>
          </p:nvSpPr>
          <p:spPr bwMode="auto">
            <a:xfrm flipH="1" flipV="1">
              <a:off x="1525" y="2818"/>
              <a:ext cx="57" cy="4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30" name="Line 849"/>
            <p:cNvSpPr>
              <a:spLocks noChangeShapeType="1"/>
            </p:cNvSpPr>
            <p:nvPr/>
          </p:nvSpPr>
          <p:spPr bwMode="auto">
            <a:xfrm flipH="1" flipV="1">
              <a:off x="1545" y="2805"/>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31" name="Line 850"/>
            <p:cNvSpPr>
              <a:spLocks noChangeShapeType="1"/>
            </p:cNvSpPr>
            <p:nvPr/>
          </p:nvSpPr>
          <p:spPr bwMode="auto">
            <a:xfrm flipH="1" flipV="1">
              <a:off x="1582" y="2805"/>
              <a:ext cx="57" cy="4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32" name="Line 851"/>
            <p:cNvSpPr>
              <a:spLocks noChangeShapeType="1"/>
            </p:cNvSpPr>
            <p:nvPr/>
          </p:nvSpPr>
          <p:spPr bwMode="auto">
            <a:xfrm flipH="1" flipV="1">
              <a:off x="1619" y="2805"/>
              <a:ext cx="20" cy="15"/>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33" name="Line 852"/>
            <p:cNvSpPr>
              <a:spLocks noChangeShapeType="1"/>
            </p:cNvSpPr>
            <p:nvPr/>
          </p:nvSpPr>
          <p:spPr bwMode="auto">
            <a:xfrm flipV="1">
              <a:off x="1053" y="2954"/>
              <a:ext cx="1" cy="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34" name="Line 853"/>
            <p:cNvSpPr>
              <a:spLocks noChangeShapeType="1"/>
            </p:cNvSpPr>
            <p:nvPr/>
          </p:nvSpPr>
          <p:spPr bwMode="auto">
            <a:xfrm flipV="1">
              <a:off x="1053" y="2954"/>
              <a:ext cx="38" cy="28"/>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35" name="Line 854"/>
            <p:cNvSpPr>
              <a:spLocks noChangeShapeType="1"/>
            </p:cNvSpPr>
            <p:nvPr/>
          </p:nvSpPr>
          <p:spPr bwMode="auto">
            <a:xfrm flipV="1">
              <a:off x="1053" y="2954"/>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36" name="Line 855"/>
            <p:cNvSpPr>
              <a:spLocks noChangeShapeType="1"/>
            </p:cNvSpPr>
            <p:nvPr/>
          </p:nvSpPr>
          <p:spPr bwMode="auto">
            <a:xfrm flipV="1">
              <a:off x="1090" y="2954"/>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37" name="Line 856"/>
            <p:cNvSpPr>
              <a:spLocks noChangeShapeType="1"/>
            </p:cNvSpPr>
            <p:nvPr/>
          </p:nvSpPr>
          <p:spPr bwMode="auto">
            <a:xfrm flipV="1">
              <a:off x="1128"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38" name="Line 857"/>
            <p:cNvSpPr>
              <a:spLocks noChangeShapeType="1"/>
            </p:cNvSpPr>
            <p:nvPr/>
          </p:nvSpPr>
          <p:spPr bwMode="auto">
            <a:xfrm flipV="1">
              <a:off x="1165"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39" name="Line 858"/>
            <p:cNvSpPr>
              <a:spLocks noChangeShapeType="1"/>
            </p:cNvSpPr>
            <p:nvPr/>
          </p:nvSpPr>
          <p:spPr bwMode="auto">
            <a:xfrm flipV="1">
              <a:off x="1202"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40" name="Line 859"/>
            <p:cNvSpPr>
              <a:spLocks noChangeShapeType="1"/>
            </p:cNvSpPr>
            <p:nvPr/>
          </p:nvSpPr>
          <p:spPr bwMode="auto">
            <a:xfrm flipV="1">
              <a:off x="1239"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41" name="Line 860"/>
            <p:cNvSpPr>
              <a:spLocks noChangeShapeType="1"/>
            </p:cNvSpPr>
            <p:nvPr/>
          </p:nvSpPr>
          <p:spPr bwMode="auto">
            <a:xfrm flipV="1">
              <a:off x="1276" y="2954"/>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42" name="Line 861"/>
            <p:cNvSpPr>
              <a:spLocks noChangeShapeType="1"/>
            </p:cNvSpPr>
            <p:nvPr/>
          </p:nvSpPr>
          <p:spPr bwMode="auto">
            <a:xfrm flipV="1">
              <a:off x="1313" y="2954"/>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43" name="Line 862"/>
            <p:cNvSpPr>
              <a:spLocks noChangeShapeType="1"/>
            </p:cNvSpPr>
            <p:nvPr/>
          </p:nvSpPr>
          <p:spPr bwMode="auto">
            <a:xfrm flipV="1">
              <a:off x="1350" y="2954"/>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44" name="Line 863"/>
            <p:cNvSpPr>
              <a:spLocks noChangeShapeType="1"/>
            </p:cNvSpPr>
            <p:nvPr/>
          </p:nvSpPr>
          <p:spPr bwMode="auto">
            <a:xfrm flipV="1">
              <a:off x="1388"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45" name="Line 864"/>
            <p:cNvSpPr>
              <a:spLocks noChangeShapeType="1"/>
            </p:cNvSpPr>
            <p:nvPr/>
          </p:nvSpPr>
          <p:spPr bwMode="auto">
            <a:xfrm flipV="1">
              <a:off x="1425"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46" name="Line 865"/>
            <p:cNvSpPr>
              <a:spLocks noChangeShapeType="1"/>
            </p:cNvSpPr>
            <p:nvPr/>
          </p:nvSpPr>
          <p:spPr bwMode="auto">
            <a:xfrm flipV="1">
              <a:off x="1461" y="2962"/>
              <a:ext cx="64" cy="46"/>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47" name="Line 866"/>
            <p:cNvSpPr>
              <a:spLocks noChangeShapeType="1"/>
            </p:cNvSpPr>
            <p:nvPr/>
          </p:nvSpPr>
          <p:spPr bwMode="auto">
            <a:xfrm flipV="1">
              <a:off x="1499" y="2989"/>
              <a:ext cx="26" cy="19"/>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48" name="Line 867"/>
            <p:cNvSpPr>
              <a:spLocks noChangeShapeType="1"/>
            </p:cNvSpPr>
            <p:nvPr/>
          </p:nvSpPr>
          <p:spPr bwMode="auto">
            <a:xfrm flipH="1" flipV="1">
              <a:off x="1053" y="2987"/>
              <a:ext cx="29" cy="2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49" name="Line 868"/>
            <p:cNvSpPr>
              <a:spLocks noChangeShapeType="1"/>
            </p:cNvSpPr>
            <p:nvPr/>
          </p:nvSpPr>
          <p:spPr bwMode="auto">
            <a:xfrm flipH="1" flipV="1">
              <a:off x="1053" y="2960"/>
              <a:ext cx="67" cy="48"/>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50" name="Line 869"/>
            <p:cNvSpPr>
              <a:spLocks noChangeShapeType="1"/>
            </p:cNvSpPr>
            <p:nvPr/>
          </p:nvSpPr>
          <p:spPr bwMode="auto">
            <a:xfrm flipH="1" flipV="1">
              <a:off x="1082" y="2954"/>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51" name="Line 870"/>
            <p:cNvSpPr>
              <a:spLocks noChangeShapeType="1"/>
            </p:cNvSpPr>
            <p:nvPr/>
          </p:nvSpPr>
          <p:spPr bwMode="auto">
            <a:xfrm flipH="1" flipV="1">
              <a:off x="1119" y="2954"/>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52" name="Line 871"/>
            <p:cNvSpPr>
              <a:spLocks noChangeShapeType="1"/>
            </p:cNvSpPr>
            <p:nvPr/>
          </p:nvSpPr>
          <p:spPr bwMode="auto">
            <a:xfrm flipH="1" flipV="1">
              <a:off x="1157"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53" name="Line 872"/>
            <p:cNvSpPr>
              <a:spLocks noChangeShapeType="1"/>
            </p:cNvSpPr>
            <p:nvPr/>
          </p:nvSpPr>
          <p:spPr bwMode="auto">
            <a:xfrm flipH="1" flipV="1">
              <a:off x="1194"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54" name="Line 873"/>
            <p:cNvSpPr>
              <a:spLocks noChangeShapeType="1"/>
            </p:cNvSpPr>
            <p:nvPr/>
          </p:nvSpPr>
          <p:spPr bwMode="auto">
            <a:xfrm flipH="1" flipV="1">
              <a:off x="1231"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55" name="Line 874"/>
            <p:cNvSpPr>
              <a:spLocks noChangeShapeType="1"/>
            </p:cNvSpPr>
            <p:nvPr/>
          </p:nvSpPr>
          <p:spPr bwMode="auto">
            <a:xfrm flipH="1" flipV="1">
              <a:off x="1268"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56" name="Line 875"/>
            <p:cNvSpPr>
              <a:spLocks noChangeShapeType="1"/>
            </p:cNvSpPr>
            <p:nvPr/>
          </p:nvSpPr>
          <p:spPr bwMode="auto">
            <a:xfrm flipH="1" flipV="1">
              <a:off x="1305" y="2954"/>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57" name="Line 876"/>
            <p:cNvSpPr>
              <a:spLocks noChangeShapeType="1"/>
            </p:cNvSpPr>
            <p:nvPr/>
          </p:nvSpPr>
          <p:spPr bwMode="auto">
            <a:xfrm flipH="1" flipV="1">
              <a:off x="1342" y="2954"/>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58" name="Line 877"/>
            <p:cNvSpPr>
              <a:spLocks noChangeShapeType="1"/>
            </p:cNvSpPr>
            <p:nvPr/>
          </p:nvSpPr>
          <p:spPr bwMode="auto">
            <a:xfrm flipH="1" flipV="1">
              <a:off x="1379" y="2954"/>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59" name="Line 878"/>
            <p:cNvSpPr>
              <a:spLocks noChangeShapeType="1"/>
            </p:cNvSpPr>
            <p:nvPr/>
          </p:nvSpPr>
          <p:spPr bwMode="auto">
            <a:xfrm flipH="1" flipV="1">
              <a:off x="1417" y="2954"/>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60" name="Line 879"/>
            <p:cNvSpPr>
              <a:spLocks noChangeShapeType="1"/>
            </p:cNvSpPr>
            <p:nvPr/>
          </p:nvSpPr>
          <p:spPr bwMode="auto">
            <a:xfrm flipH="1" flipV="1">
              <a:off x="1454" y="2954"/>
              <a:ext cx="71" cy="52"/>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61" name="Line 880"/>
            <p:cNvSpPr>
              <a:spLocks noChangeShapeType="1"/>
            </p:cNvSpPr>
            <p:nvPr/>
          </p:nvSpPr>
          <p:spPr bwMode="auto">
            <a:xfrm flipH="1" flipV="1">
              <a:off x="1491" y="2954"/>
              <a:ext cx="34" cy="25"/>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62" name="Line 881"/>
            <p:cNvSpPr>
              <a:spLocks noChangeShapeType="1"/>
            </p:cNvSpPr>
            <p:nvPr/>
          </p:nvSpPr>
          <p:spPr bwMode="auto">
            <a:xfrm flipV="1">
              <a:off x="581" y="3152"/>
              <a:ext cx="14" cy="1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63" name="Line 882"/>
            <p:cNvSpPr>
              <a:spLocks noChangeShapeType="1"/>
            </p:cNvSpPr>
            <p:nvPr/>
          </p:nvSpPr>
          <p:spPr bwMode="auto">
            <a:xfrm flipV="1">
              <a:off x="581" y="3152"/>
              <a:ext cx="51" cy="3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64" name="Line 883"/>
            <p:cNvSpPr>
              <a:spLocks noChangeShapeType="1"/>
            </p:cNvSpPr>
            <p:nvPr/>
          </p:nvSpPr>
          <p:spPr bwMode="auto">
            <a:xfrm flipV="1">
              <a:off x="595"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65" name="Line 884"/>
            <p:cNvSpPr>
              <a:spLocks noChangeShapeType="1"/>
            </p:cNvSpPr>
            <p:nvPr/>
          </p:nvSpPr>
          <p:spPr bwMode="auto">
            <a:xfrm flipV="1">
              <a:off x="632"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66" name="Line 885"/>
            <p:cNvSpPr>
              <a:spLocks noChangeShapeType="1"/>
            </p:cNvSpPr>
            <p:nvPr/>
          </p:nvSpPr>
          <p:spPr bwMode="auto">
            <a:xfrm flipV="1">
              <a:off x="669"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67" name="Line 886"/>
            <p:cNvSpPr>
              <a:spLocks noChangeShapeType="1"/>
            </p:cNvSpPr>
            <p:nvPr/>
          </p:nvSpPr>
          <p:spPr bwMode="auto">
            <a:xfrm flipV="1">
              <a:off x="706"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68" name="Line 887"/>
            <p:cNvSpPr>
              <a:spLocks noChangeShapeType="1"/>
            </p:cNvSpPr>
            <p:nvPr/>
          </p:nvSpPr>
          <p:spPr bwMode="auto">
            <a:xfrm flipV="1">
              <a:off x="743"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69" name="Line 888"/>
            <p:cNvSpPr>
              <a:spLocks noChangeShapeType="1"/>
            </p:cNvSpPr>
            <p:nvPr/>
          </p:nvSpPr>
          <p:spPr bwMode="auto">
            <a:xfrm flipV="1">
              <a:off x="780"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70" name="Line 889"/>
            <p:cNvSpPr>
              <a:spLocks noChangeShapeType="1"/>
            </p:cNvSpPr>
            <p:nvPr/>
          </p:nvSpPr>
          <p:spPr bwMode="auto">
            <a:xfrm flipV="1">
              <a:off x="817" y="315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71" name="Line 890"/>
            <p:cNvSpPr>
              <a:spLocks noChangeShapeType="1"/>
            </p:cNvSpPr>
            <p:nvPr/>
          </p:nvSpPr>
          <p:spPr bwMode="auto">
            <a:xfrm flipV="1">
              <a:off x="854" y="315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72" name="Line 891"/>
            <p:cNvSpPr>
              <a:spLocks noChangeShapeType="1"/>
            </p:cNvSpPr>
            <p:nvPr/>
          </p:nvSpPr>
          <p:spPr bwMode="auto">
            <a:xfrm flipV="1">
              <a:off x="891" y="315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73" name="Line 892"/>
            <p:cNvSpPr>
              <a:spLocks noChangeShapeType="1"/>
            </p:cNvSpPr>
            <p:nvPr/>
          </p:nvSpPr>
          <p:spPr bwMode="auto">
            <a:xfrm flipV="1">
              <a:off x="929"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74" name="Line 893"/>
            <p:cNvSpPr>
              <a:spLocks noChangeShapeType="1"/>
            </p:cNvSpPr>
            <p:nvPr/>
          </p:nvSpPr>
          <p:spPr bwMode="auto">
            <a:xfrm flipV="1">
              <a:off x="966"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75" name="Line 894"/>
            <p:cNvSpPr>
              <a:spLocks noChangeShapeType="1"/>
            </p:cNvSpPr>
            <p:nvPr/>
          </p:nvSpPr>
          <p:spPr bwMode="auto">
            <a:xfrm flipV="1">
              <a:off x="1003" y="3170"/>
              <a:ext cx="50" cy="36"/>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76" name="Line 895"/>
            <p:cNvSpPr>
              <a:spLocks noChangeShapeType="1"/>
            </p:cNvSpPr>
            <p:nvPr/>
          </p:nvSpPr>
          <p:spPr bwMode="auto">
            <a:xfrm flipV="1">
              <a:off x="1040" y="3197"/>
              <a:ext cx="13" cy="9"/>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77" name="Line 896"/>
            <p:cNvSpPr>
              <a:spLocks noChangeShapeType="1"/>
            </p:cNvSpPr>
            <p:nvPr/>
          </p:nvSpPr>
          <p:spPr bwMode="auto">
            <a:xfrm flipH="1" flipV="1">
              <a:off x="581" y="3182"/>
              <a:ext cx="32" cy="2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78" name="Line 897"/>
            <p:cNvSpPr>
              <a:spLocks noChangeShapeType="1"/>
            </p:cNvSpPr>
            <p:nvPr/>
          </p:nvSpPr>
          <p:spPr bwMode="auto">
            <a:xfrm flipH="1" flipV="1">
              <a:off x="581" y="3156"/>
              <a:ext cx="70" cy="5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79" name="Line 898"/>
            <p:cNvSpPr>
              <a:spLocks noChangeShapeType="1"/>
            </p:cNvSpPr>
            <p:nvPr/>
          </p:nvSpPr>
          <p:spPr bwMode="auto">
            <a:xfrm flipH="1" flipV="1">
              <a:off x="613"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80" name="Line 899"/>
            <p:cNvSpPr>
              <a:spLocks noChangeShapeType="1"/>
            </p:cNvSpPr>
            <p:nvPr/>
          </p:nvSpPr>
          <p:spPr bwMode="auto">
            <a:xfrm flipH="1" flipV="1">
              <a:off x="650" y="315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81" name="Line 900"/>
            <p:cNvSpPr>
              <a:spLocks noChangeShapeType="1"/>
            </p:cNvSpPr>
            <p:nvPr/>
          </p:nvSpPr>
          <p:spPr bwMode="auto">
            <a:xfrm flipH="1" flipV="1">
              <a:off x="687" y="315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82" name="Line 901"/>
            <p:cNvSpPr>
              <a:spLocks noChangeShapeType="1"/>
            </p:cNvSpPr>
            <p:nvPr/>
          </p:nvSpPr>
          <p:spPr bwMode="auto">
            <a:xfrm flipH="1" flipV="1">
              <a:off x="724" y="315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83" name="Line 902"/>
            <p:cNvSpPr>
              <a:spLocks noChangeShapeType="1"/>
            </p:cNvSpPr>
            <p:nvPr/>
          </p:nvSpPr>
          <p:spPr bwMode="auto">
            <a:xfrm flipH="1" flipV="1">
              <a:off x="762"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84" name="Line 903"/>
            <p:cNvSpPr>
              <a:spLocks noChangeShapeType="1"/>
            </p:cNvSpPr>
            <p:nvPr/>
          </p:nvSpPr>
          <p:spPr bwMode="auto">
            <a:xfrm flipH="1" flipV="1">
              <a:off x="799"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85" name="Line 904"/>
            <p:cNvSpPr>
              <a:spLocks noChangeShapeType="1"/>
            </p:cNvSpPr>
            <p:nvPr/>
          </p:nvSpPr>
          <p:spPr bwMode="auto">
            <a:xfrm flipH="1" flipV="1">
              <a:off x="836"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86" name="Line 905"/>
            <p:cNvSpPr>
              <a:spLocks noChangeShapeType="1"/>
            </p:cNvSpPr>
            <p:nvPr/>
          </p:nvSpPr>
          <p:spPr bwMode="auto">
            <a:xfrm flipH="1" flipV="1">
              <a:off x="873" y="315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87" name="Line 906"/>
            <p:cNvSpPr>
              <a:spLocks noChangeShapeType="1"/>
            </p:cNvSpPr>
            <p:nvPr/>
          </p:nvSpPr>
          <p:spPr bwMode="auto">
            <a:xfrm flipH="1" flipV="1">
              <a:off x="910" y="315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88" name="Line 907"/>
            <p:cNvSpPr>
              <a:spLocks noChangeShapeType="1"/>
            </p:cNvSpPr>
            <p:nvPr/>
          </p:nvSpPr>
          <p:spPr bwMode="auto">
            <a:xfrm flipH="1" flipV="1">
              <a:off x="947" y="315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89" name="Line 908"/>
            <p:cNvSpPr>
              <a:spLocks noChangeShapeType="1"/>
            </p:cNvSpPr>
            <p:nvPr/>
          </p:nvSpPr>
          <p:spPr bwMode="auto">
            <a:xfrm flipH="1" flipV="1">
              <a:off x="984" y="3152"/>
              <a:ext cx="69" cy="5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90" name="Line 909"/>
            <p:cNvSpPr>
              <a:spLocks noChangeShapeType="1"/>
            </p:cNvSpPr>
            <p:nvPr/>
          </p:nvSpPr>
          <p:spPr bwMode="auto">
            <a:xfrm flipH="1" flipV="1">
              <a:off x="1022" y="3152"/>
              <a:ext cx="31" cy="2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91" name="Line 910"/>
            <p:cNvSpPr>
              <a:spLocks noChangeShapeType="1"/>
            </p:cNvSpPr>
            <p:nvPr/>
          </p:nvSpPr>
          <p:spPr bwMode="auto">
            <a:xfrm flipV="1">
              <a:off x="581" y="1902"/>
              <a:ext cx="32" cy="2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92" name="Line 911"/>
            <p:cNvSpPr>
              <a:spLocks noChangeShapeType="1"/>
            </p:cNvSpPr>
            <p:nvPr/>
          </p:nvSpPr>
          <p:spPr bwMode="auto">
            <a:xfrm flipV="1">
              <a:off x="581" y="1902"/>
              <a:ext cx="70" cy="51"/>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93" name="Line 912"/>
            <p:cNvSpPr>
              <a:spLocks noChangeShapeType="1"/>
            </p:cNvSpPr>
            <p:nvPr/>
          </p:nvSpPr>
          <p:spPr bwMode="auto">
            <a:xfrm flipV="1">
              <a:off x="613"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94" name="Line 913"/>
            <p:cNvSpPr>
              <a:spLocks noChangeShapeType="1"/>
            </p:cNvSpPr>
            <p:nvPr/>
          </p:nvSpPr>
          <p:spPr bwMode="auto">
            <a:xfrm flipV="1">
              <a:off x="650" y="190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95" name="Line 914"/>
            <p:cNvSpPr>
              <a:spLocks noChangeShapeType="1"/>
            </p:cNvSpPr>
            <p:nvPr/>
          </p:nvSpPr>
          <p:spPr bwMode="auto">
            <a:xfrm flipV="1">
              <a:off x="687" y="190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96" name="Line 915"/>
            <p:cNvSpPr>
              <a:spLocks noChangeShapeType="1"/>
            </p:cNvSpPr>
            <p:nvPr/>
          </p:nvSpPr>
          <p:spPr bwMode="auto">
            <a:xfrm flipV="1">
              <a:off x="724" y="190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97" name="Line 916"/>
            <p:cNvSpPr>
              <a:spLocks noChangeShapeType="1"/>
            </p:cNvSpPr>
            <p:nvPr/>
          </p:nvSpPr>
          <p:spPr bwMode="auto">
            <a:xfrm flipV="1">
              <a:off x="762"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98" name="Line 917"/>
            <p:cNvSpPr>
              <a:spLocks noChangeShapeType="1"/>
            </p:cNvSpPr>
            <p:nvPr/>
          </p:nvSpPr>
          <p:spPr bwMode="auto">
            <a:xfrm flipV="1">
              <a:off x="799"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99" name="Line 918"/>
            <p:cNvSpPr>
              <a:spLocks noChangeShapeType="1"/>
            </p:cNvSpPr>
            <p:nvPr/>
          </p:nvSpPr>
          <p:spPr bwMode="auto">
            <a:xfrm flipV="1">
              <a:off x="836"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00" name="Line 919"/>
            <p:cNvSpPr>
              <a:spLocks noChangeShapeType="1"/>
            </p:cNvSpPr>
            <p:nvPr/>
          </p:nvSpPr>
          <p:spPr bwMode="auto">
            <a:xfrm flipV="1">
              <a:off x="873"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01" name="Line 920"/>
            <p:cNvSpPr>
              <a:spLocks noChangeShapeType="1"/>
            </p:cNvSpPr>
            <p:nvPr/>
          </p:nvSpPr>
          <p:spPr bwMode="auto">
            <a:xfrm flipV="1">
              <a:off x="910" y="190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02" name="Line 921"/>
            <p:cNvSpPr>
              <a:spLocks noChangeShapeType="1"/>
            </p:cNvSpPr>
            <p:nvPr/>
          </p:nvSpPr>
          <p:spPr bwMode="auto">
            <a:xfrm flipV="1">
              <a:off x="947" y="190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03" name="Line 922"/>
            <p:cNvSpPr>
              <a:spLocks noChangeShapeType="1"/>
            </p:cNvSpPr>
            <p:nvPr/>
          </p:nvSpPr>
          <p:spPr bwMode="auto">
            <a:xfrm flipV="1">
              <a:off x="984" y="1906"/>
              <a:ext cx="69" cy="5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04" name="Line 923"/>
            <p:cNvSpPr>
              <a:spLocks noChangeShapeType="1"/>
            </p:cNvSpPr>
            <p:nvPr/>
          </p:nvSpPr>
          <p:spPr bwMode="auto">
            <a:xfrm flipV="1">
              <a:off x="1022" y="1933"/>
              <a:ext cx="31" cy="23"/>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05" name="Line 924"/>
            <p:cNvSpPr>
              <a:spLocks noChangeShapeType="1"/>
            </p:cNvSpPr>
            <p:nvPr/>
          </p:nvSpPr>
          <p:spPr bwMode="auto">
            <a:xfrm flipH="1" flipV="1">
              <a:off x="581" y="1946"/>
              <a:ext cx="14" cy="10"/>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06" name="Line 925"/>
            <p:cNvSpPr>
              <a:spLocks noChangeShapeType="1"/>
            </p:cNvSpPr>
            <p:nvPr/>
          </p:nvSpPr>
          <p:spPr bwMode="auto">
            <a:xfrm flipH="1" flipV="1">
              <a:off x="581" y="1919"/>
              <a:ext cx="51" cy="37"/>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07" name="Line 926"/>
            <p:cNvSpPr>
              <a:spLocks noChangeShapeType="1"/>
            </p:cNvSpPr>
            <p:nvPr/>
          </p:nvSpPr>
          <p:spPr bwMode="auto">
            <a:xfrm flipH="1" flipV="1">
              <a:off x="595"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08" name="Line 927"/>
            <p:cNvSpPr>
              <a:spLocks noChangeShapeType="1"/>
            </p:cNvSpPr>
            <p:nvPr/>
          </p:nvSpPr>
          <p:spPr bwMode="auto">
            <a:xfrm flipH="1" flipV="1">
              <a:off x="632"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09" name="Line 928"/>
            <p:cNvSpPr>
              <a:spLocks noChangeShapeType="1"/>
            </p:cNvSpPr>
            <p:nvPr/>
          </p:nvSpPr>
          <p:spPr bwMode="auto">
            <a:xfrm flipH="1" flipV="1">
              <a:off x="669"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10" name="Line 929"/>
            <p:cNvSpPr>
              <a:spLocks noChangeShapeType="1"/>
            </p:cNvSpPr>
            <p:nvPr/>
          </p:nvSpPr>
          <p:spPr bwMode="auto">
            <a:xfrm flipH="1" flipV="1">
              <a:off x="706"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11" name="Line 930"/>
            <p:cNvSpPr>
              <a:spLocks noChangeShapeType="1"/>
            </p:cNvSpPr>
            <p:nvPr/>
          </p:nvSpPr>
          <p:spPr bwMode="auto">
            <a:xfrm flipH="1" flipV="1">
              <a:off x="743"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12" name="Line 931"/>
            <p:cNvSpPr>
              <a:spLocks noChangeShapeType="1"/>
            </p:cNvSpPr>
            <p:nvPr/>
          </p:nvSpPr>
          <p:spPr bwMode="auto">
            <a:xfrm flipH="1" flipV="1">
              <a:off x="780"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13" name="Line 932"/>
            <p:cNvSpPr>
              <a:spLocks noChangeShapeType="1"/>
            </p:cNvSpPr>
            <p:nvPr/>
          </p:nvSpPr>
          <p:spPr bwMode="auto">
            <a:xfrm flipH="1" flipV="1">
              <a:off x="817" y="190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14" name="Line 933"/>
            <p:cNvSpPr>
              <a:spLocks noChangeShapeType="1"/>
            </p:cNvSpPr>
            <p:nvPr/>
          </p:nvSpPr>
          <p:spPr bwMode="auto">
            <a:xfrm flipH="1" flipV="1">
              <a:off x="854" y="190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15" name="Line 934"/>
            <p:cNvSpPr>
              <a:spLocks noChangeShapeType="1"/>
            </p:cNvSpPr>
            <p:nvPr/>
          </p:nvSpPr>
          <p:spPr bwMode="auto">
            <a:xfrm flipH="1" flipV="1">
              <a:off x="891" y="1902"/>
              <a:ext cx="75"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16" name="Line 935"/>
            <p:cNvSpPr>
              <a:spLocks noChangeShapeType="1"/>
            </p:cNvSpPr>
            <p:nvPr/>
          </p:nvSpPr>
          <p:spPr bwMode="auto">
            <a:xfrm flipH="1" flipV="1">
              <a:off x="929"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17" name="Line 936"/>
            <p:cNvSpPr>
              <a:spLocks noChangeShapeType="1"/>
            </p:cNvSpPr>
            <p:nvPr/>
          </p:nvSpPr>
          <p:spPr bwMode="auto">
            <a:xfrm flipH="1" flipV="1">
              <a:off x="966" y="1902"/>
              <a:ext cx="74" cy="54"/>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18" name="Line 937"/>
            <p:cNvSpPr>
              <a:spLocks noChangeShapeType="1"/>
            </p:cNvSpPr>
            <p:nvPr/>
          </p:nvSpPr>
          <p:spPr bwMode="auto">
            <a:xfrm flipH="1" flipV="1">
              <a:off x="1003" y="1902"/>
              <a:ext cx="50" cy="36"/>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19" name="Line 938"/>
            <p:cNvSpPr>
              <a:spLocks noChangeShapeType="1"/>
            </p:cNvSpPr>
            <p:nvPr/>
          </p:nvSpPr>
          <p:spPr bwMode="auto">
            <a:xfrm flipH="1" flipV="1">
              <a:off x="1040" y="1902"/>
              <a:ext cx="13" cy="9"/>
            </a:xfrm>
            <a:prstGeom prst="line">
              <a:avLst/>
            </a:prstGeom>
            <a:noFill/>
            <a:ln w="7938">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20" name="Freeform 939"/>
            <p:cNvSpPr>
              <a:spLocks/>
            </p:cNvSpPr>
            <p:nvPr/>
          </p:nvSpPr>
          <p:spPr bwMode="auto">
            <a:xfrm>
              <a:off x="1585" y="2293"/>
              <a:ext cx="31" cy="25"/>
            </a:xfrm>
            <a:custGeom>
              <a:avLst/>
              <a:gdLst>
                <a:gd name="T0" fmla="*/ 0 w 126"/>
                <a:gd name="T1" fmla="*/ 0 h 123"/>
                <a:gd name="T2" fmla="*/ 0 w 126"/>
                <a:gd name="T3" fmla="*/ 0 h 123"/>
                <a:gd name="T4" fmla="*/ 0 w 126"/>
                <a:gd name="T5" fmla="*/ 0 h 123"/>
                <a:gd name="T6" fmla="*/ 0 w 126"/>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123">
                  <a:moveTo>
                    <a:pt x="126" y="31"/>
                  </a:moveTo>
                  <a:lnTo>
                    <a:pt x="87" y="0"/>
                  </a:lnTo>
                  <a:lnTo>
                    <a:pt x="0" y="123"/>
                  </a:lnTo>
                  <a:lnTo>
                    <a:pt x="126" y="31"/>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21" name="Freeform 940"/>
            <p:cNvSpPr>
              <a:spLocks/>
            </p:cNvSpPr>
            <p:nvPr/>
          </p:nvSpPr>
          <p:spPr bwMode="auto">
            <a:xfrm>
              <a:off x="2475" y="2305"/>
              <a:ext cx="40" cy="13"/>
            </a:xfrm>
            <a:custGeom>
              <a:avLst/>
              <a:gdLst>
                <a:gd name="T0" fmla="*/ 0 w 161"/>
                <a:gd name="T1" fmla="*/ 0 h 64"/>
                <a:gd name="T2" fmla="*/ 0 w 161"/>
                <a:gd name="T3" fmla="*/ 0 h 64"/>
                <a:gd name="T4" fmla="*/ 0 w 161"/>
                <a:gd name="T5" fmla="*/ 0 h 64"/>
                <a:gd name="T6" fmla="*/ 0 w 161"/>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1" h="64">
                  <a:moveTo>
                    <a:pt x="14" y="0"/>
                  </a:moveTo>
                  <a:lnTo>
                    <a:pt x="0" y="46"/>
                  </a:lnTo>
                  <a:lnTo>
                    <a:pt x="161" y="64"/>
                  </a:lnTo>
                  <a:lnTo>
                    <a:pt x="14" y="0"/>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22" name="Freeform 941"/>
            <p:cNvSpPr>
              <a:spLocks/>
            </p:cNvSpPr>
            <p:nvPr/>
          </p:nvSpPr>
          <p:spPr bwMode="auto">
            <a:xfrm>
              <a:off x="1590" y="2761"/>
              <a:ext cx="15" cy="29"/>
            </a:xfrm>
            <a:custGeom>
              <a:avLst/>
              <a:gdLst>
                <a:gd name="T0" fmla="*/ 0 w 60"/>
                <a:gd name="T1" fmla="*/ 0 h 146"/>
                <a:gd name="T2" fmla="*/ 0 w 60"/>
                <a:gd name="T3" fmla="*/ 0 h 146"/>
                <a:gd name="T4" fmla="*/ 0 w 60"/>
                <a:gd name="T5" fmla="*/ 0 h 146"/>
                <a:gd name="T6" fmla="*/ 0 w 60"/>
                <a:gd name="T7" fmla="*/ 0 h 1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46">
                  <a:moveTo>
                    <a:pt x="60" y="9"/>
                  </a:moveTo>
                  <a:lnTo>
                    <a:pt x="8" y="0"/>
                  </a:lnTo>
                  <a:lnTo>
                    <a:pt x="0" y="146"/>
                  </a:lnTo>
                  <a:lnTo>
                    <a:pt x="60" y="9"/>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23" name="Freeform 942"/>
            <p:cNvSpPr>
              <a:spLocks/>
            </p:cNvSpPr>
            <p:nvPr/>
          </p:nvSpPr>
          <p:spPr bwMode="auto">
            <a:xfrm>
              <a:off x="2496" y="2766"/>
              <a:ext cx="31" cy="26"/>
            </a:xfrm>
            <a:custGeom>
              <a:avLst/>
              <a:gdLst>
                <a:gd name="T0" fmla="*/ 0 w 124"/>
                <a:gd name="T1" fmla="*/ 0 h 127"/>
                <a:gd name="T2" fmla="*/ 0 w 124"/>
                <a:gd name="T3" fmla="*/ 0 h 127"/>
                <a:gd name="T4" fmla="*/ 0 w 124"/>
                <a:gd name="T5" fmla="*/ 0 h 127"/>
                <a:gd name="T6" fmla="*/ 0 w 124"/>
                <a:gd name="T7" fmla="*/ 0 h 1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 h="127">
                  <a:moveTo>
                    <a:pt x="41" y="0"/>
                  </a:moveTo>
                  <a:lnTo>
                    <a:pt x="0" y="32"/>
                  </a:lnTo>
                  <a:lnTo>
                    <a:pt x="124" y="127"/>
                  </a:lnTo>
                  <a:lnTo>
                    <a:pt x="41" y="0"/>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24" name="Freeform 943"/>
            <p:cNvSpPr>
              <a:spLocks/>
            </p:cNvSpPr>
            <p:nvPr/>
          </p:nvSpPr>
          <p:spPr bwMode="auto">
            <a:xfrm>
              <a:off x="1367" y="2237"/>
              <a:ext cx="21" cy="29"/>
            </a:xfrm>
            <a:custGeom>
              <a:avLst/>
              <a:gdLst>
                <a:gd name="T0" fmla="*/ 0 w 83"/>
                <a:gd name="T1" fmla="*/ 0 h 143"/>
                <a:gd name="T2" fmla="*/ 0 w 83"/>
                <a:gd name="T3" fmla="*/ 0 h 143"/>
                <a:gd name="T4" fmla="*/ 0 w 83"/>
                <a:gd name="T5" fmla="*/ 0 h 143"/>
                <a:gd name="T6" fmla="*/ 0 w 83"/>
                <a:gd name="T7" fmla="*/ 0 h 1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43">
                  <a:moveTo>
                    <a:pt x="34" y="143"/>
                  </a:moveTo>
                  <a:lnTo>
                    <a:pt x="83" y="126"/>
                  </a:lnTo>
                  <a:lnTo>
                    <a:pt x="0" y="0"/>
                  </a:lnTo>
                  <a:lnTo>
                    <a:pt x="34" y="143"/>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25" name="Freeform 944"/>
            <p:cNvSpPr>
              <a:spLocks/>
            </p:cNvSpPr>
            <p:nvPr/>
          </p:nvSpPr>
          <p:spPr bwMode="auto">
            <a:xfrm>
              <a:off x="1212" y="2548"/>
              <a:ext cx="32" cy="24"/>
            </a:xfrm>
            <a:custGeom>
              <a:avLst/>
              <a:gdLst>
                <a:gd name="T0" fmla="*/ 0 w 126"/>
                <a:gd name="T1" fmla="*/ 0 h 124"/>
                <a:gd name="T2" fmla="*/ 0 w 126"/>
                <a:gd name="T3" fmla="*/ 0 h 124"/>
                <a:gd name="T4" fmla="*/ 0 w 126"/>
                <a:gd name="T5" fmla="*/ 0 h 124"/>
                <a:gd name="T6" fmla="*/ 0 w 126"/>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124">
                  <a:moveTo>
                    <a:pt x="84" y="124"/>
                  </a:moveTo>
                  <a:lnTo>
                    <a:pt x="126" y="94"/>
                  </a:lnTo>
                  <a:lnTo>
                    <a:pt x="0" y="0"/>
                  </a:lnTo>
                  <a:lnTo>
                    <a:pt x="84" y="124"/>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26" name="Freeform 945"/>
            <p:cNvSpPr>
              <a:spLocks/>
            </p:cNvSpPr>
            <p:nvPr/>
          </p:nvSpPr>
          <p:spPr bwMode="auto">
            <a:xfrm>
              <a:off x="1350" y="2865"/>
              <a:ext cx="38" cy="18"/>
            </a:xfrm>
            <a:custGeom>
              <a:avLst/>
              <a:gdLst>
                <a:gd name="T0" fmla="*/ 0 w 152"/>
                <a:gd name="T1" fmla="*/ 0 h 90"/>
                <a:gd name="T2" fmla="*/ 0 w 152"/>
                <a:gd name="T3" fmla="*/ 0 h 90"/>
                <a:gd name="T4" fmla="*/ 0 w 152"/>
                <a:gd name="T5" fmla="*/ 0 h 90"/>
                <a:gd name="T6" fmla="*/ 0 w 152"/>
                <a:gd name="T7" fmla="*/ 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90">
                  <a:moveTo>
                    <a:pt x="126" y="90"/>
                  </a:moveTo>
                  <a:lnTo>
                    <a:pt x="152" y="46"/>
                  </a:lnTo>
                  <a:lnTo>
                    <a:pt x="0" y="0"/>
                  </a:lnTo>
                  <a:lnTo>
                    <a:pt x="126" y="90"/>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27" name="Freeform 946"/>
            <p:cNvSpPr>
              <a:spLocks/>
            </p:cNvSpPr>
            <p:nvPr/>
          </p:nvSpPr>
          <p:spPr bwMode="auto">
            <a:xfrm>
              <a:off x="2714" y="2237"/>
              <a:ext cx="21" cy="29"/>
            </a:xfrm>
            <a:custGeom>
              <a:avLst/>
              <a:gdLst>
                <a:gd name="T0" fmla="*/ 0 w 83"/>
                <a:gd name="T1" fmla="*/ 0 h 143"/>
                <a:gd name="T2" fmla="*/ 0 w 83"/>
                <a:gd name="T3" fmla="*/ 0 h 143"/>
                <a:gd name="T4" fmla="*/ 0 w 83"/>
                <a:gd name="T5" fmla="*/ 0 h 143"/>
                <a:gd name="T6" fmla="*/ 0 w 83"/>
                <a:gd name="T7" fmla="*/ 0 h 1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43">
                  <a:moveTo>
                    <a:pt x="0" y="126"/>
                  </a:moveTo>
                  <a:lnTo>
                    <a:pt x="49" y="143"/>
                  </a:lnTo>
                  <a:lnTo>
                    <a:pt x="83" y="0"/>
                  </a:lnTo>
                  <a:lnTo>
                    <a:pt x="0" y="126"/>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28" name="Freeform 947"/>
            <p:cNvSpPr>
              <a:spLocks/>
            </p:cNvSpPr>
            <p:nvPr/>
          </p:nvSpPr>
          <p:spPr bwMode="auto">
            <a:xfrm>
              <a:off x="2859" y="2548"/>
              <a:ext cx="31" cy="24"/>
            </a:xfrm>
            <a:custGeom>
              <a:avLst/>
              <a:gdLst>
                <a:gd name="T0" fmla="*/ 0 w 125"/>
                <a:gd name="T1" fmla="*/ 0 h 124"/>
                <a:gd name="T2" fmla="*/ 0 w 125"/>
                <a:gd name="T3" fmla="*/ 0 h 124"/>
                <a:gd name="T4" fmla="*/ 0 w 125"/>
                <a:gd name="T5" fmla="*/ 0 h 124"/>
                <a:gd name="T6" fmla="*/ 0 w 125"/>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 h="124">
                  <a:moveTo>
                    <a:pt x="0" y="94"/>
                  </a:moveTo>
                  <a:lnTo>
                    <a:pt x="40" y="124"/>
                  </a:lnTo>
                  <a:lnTo>
                    <a:pt x="125" y="0"/>
                  </a:lnTo>
                  <a:lnTo>
                    <a:pt x="0" y="94"/>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29" name="Freeform 948"/>
            <p:cNvSpPr>
              <a:spLocks/>
            </p:cNvSpPr>
            <p:nvPr/>
          </p:nvSpPr>
          <p:spPr bwMode="auto">
            <a:xfrm>
              <a:off x="2714" y="2865"/>
              <a:ext cx="39" cy="18"/>
            </a:xfrm>
            <a:custGeom>
              <a:avLst/>
              <a:gdLst>
                <a:gd name="T0" fmla="*/ 0 w 153"/>
                <a:gd name="T1" fmla="*/ 0 h 90"/>
                <a:gd name="T2" fmla="*/ 0 w 153"/>
                <a:gd name="T3" fmla="*/ 0 h 90"/>
                <a:gd name="T4" fmla="*/ 0 w 153"/>
                <a:gd name="T5" fmla="*/ 0 h 90"/>
                <a:gd name="T6" fmla="*/ 0 w 153"/>
                <a:gd name="T7" fmla="*/ 0 h 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 h="90">
                  <a:moveTo>
                    <a:pt x="0" y="46"/>
                  </a:moveTo>
                  <a:lnTo>
                    <a:pt x="25" y="90"/>
                  </a:lnTo>
                  <a:lnTo>
                    <a:pt x="153" y="0"/>
                  </a:lnTo>
                  <a:lnTo>
                    <a:pt x="0" y="46"/>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30" name="Line 949"/>
            <p:cNvSpPr>
              <a:spLocks noChangeShapeType="1"/>
            </p:cNvSpPr>
            <p:nvPr/>
          </p:nvSpPr>
          <p:spPr bwMode="auto">
            <a:xfrm flipV="1">
              <a:off x="1685" y="2249"/>
              <a:ext cx="1" cy="10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31" name="Line 950"/>
            <p:cNvSpPr>
              <a:spLocks noChangeShapeType="1"/>
            </p:cNvSpPr>
            <p:nvPr/>
          </p:nvSpPr>
          <p:spPr bwMode="auto">
            <a:xfrm flipV="1">
              <a:off x="1674" y="2252"/>
              <a:ext cx="1" cy="10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32" name="Line 951"/>
            <p:cNvSpPr>
              <a:spLocks noChangeShapeType="1"/>
            </p:cNvSpPr>
            <p:nvPr/>
          </p:nvSpPr>
          <p:spPr bwMode="auto">
            <a:xfrm flipH="1" flipV="1">
              <a:off x="1053" y="1876"/>
              <a:ext cx="472" cy="20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33" name="Line 952"/>
            <p:cNvSpPr>
              <a:spLocks noChangeShapeType="1"/>
            </p:cNvSpPr>
            <p:nvPr/>
          </p:nvSpPr>
          <p:spPr bwMode="auto">
            <a:xfrm flipH="1" flipV="1">
              <a:off x="1050" y="1884"/>
              <a:ext cx="467" cy="20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34" name="Freeform 953"/>
            <p:cNvSpPr>
              <a:spLocks/>
            </p:cNvSpPr>
            <p:nvPr/>
          </p:nvSpPr>
          <p:spPr bwMode="auto">
            <a:xfrm>
              <a:off x="581" y="1868"/>
              <a:ext cx="1" cy="6"/>
            </a:xfrm>
            <a:custGeom>
              <a:avLst/>
              <a:gdLst>
                <a:gd name="T0" fmla="*/ 0 w 1"/>
                <a:gd name="T1" fmla="*/ 0 h 31"/>
                <a:gd name="T2" fmla="*/ 0 w 1"/>
                <a:gd name="T3" fmla="*/ 0 h 31"/>
                <a:gd name="T4" fmla="*/ 0 w 1"/>
                <a:gd name="T5" fmla="*/ 0 h 31"/>
                <a:gd name="T6" fmla="*/ 0 60000 65536"/>
                <a:gd name="T7" fmla="*/ 0 60000 65536"/>
                <a:gd name="T8" fmla="*/ 0 60000 65536"/>
              </a:gdLst>
              <a:ahLst/>
              <a:cxnLst>
                <a:cxn ang="T6">
                  <a:pos x="T0" y="T1"/>
                </a:cxn>
                <a:cxn ang="T7">
                  <a:pos x="T2" y="T3"/>
                </a:cxn>
                <a:cxn ang="T8">
                  <a:pos x="T4" y="T5"/>
                </a:cxn>
              </a:cxnLst>
              <a:rect l="0" t="0" r="r" b="b"/>
              <a:pathLst>
                <a:path w="1" h="31">
                  <a:moveTo>
                    <a:pt x="0" y="0"/>
                  </a:moveTo>
                  <a:lnTo>
                    <a:pt x="0" y="31"/>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435" name="Line 954"/>
            <p:cNvSpPr>
              <a:spLocks noChangeShapeType="1"/>
            </p:cNvSpPr>
            <p:nvPr/>
          </p:nvSpPr>
          <p:spPr bwMode="auto">
            <a:xfrm flipH="1">
              <a:off x="546" y="1876"/>
              <a:ext cx="50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36" name="Line 955"/>
            <p:cNvSpPr>
              <a:spLocks noChangeShapeType="1"/>
            </p:cNvSpPr>
            <p:nvPr/>
          </p:nvSpPr>
          <p:spPr bwMode="auto">
            <a:xfrm flipH="1">
              <a:off x="546" y="1884"/>
              <a:ext cx="50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37" name="Line 956"/>
            <p:cNvSpPr>
              <a:spLocks noChangeShapeType="1"/>
            </p:cNvSpPr>
            <p:nvPr/>
          </p:nvSpPr>
          <p:spPr bwMode="auto">
            <a:xfrm>
              <a:off x="1525" y="2082"/>
              <a:ext cx="160" cy="16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38" name="Line 957"/>
            <p:cNvSpPr>
              <a:spLocks noChangeShapeType="1"/>
            </p:cNvSpPr>
            <p:nvPr/>
          </p:nvSpPr>
          <p:spPr bwMode="auto">
            <a:xfrm>
              <a:off x="1517" y="2088"/>
              <a:ext cx="157" cy="16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39" name="Line 958"/>
            <p:cNvSpPr>
              <a:spLocks noChangeShapeType="1"/>
            </p:cNvSpPr>
            <p:nvPr/>
          </p:nvSpPr>
          <p:spPr bwMode="auto">
            <a:xfrm flipV="1">
              <a:off x="460" y="1876"/>
              <a:ext cx="1" cy="67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40" name="Line 959"/>
            <p:cNvSpPr>
              <a:spLocks noChangeShapeType="1"/>
            </p:cNvSpPr>
            <p:nvPr/>
          </p:nvSpPr>
          <p:spPr bwMode="auto">
            <a:xfrm flipV="1">
              <a:off x="472" y="1884"/>
              <a:ext cx="1" cy="67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41" name="Line 960"/>
            <p:cNvSpPr>
              <a:spLocks noChangeShapeType="1"/>
            </p:cNvSpPr>
            <p:nvPr/>
          </p:nvSpPr>
          <p:spPr bwMode="auto">
            <a:xfrm>
              <a:off x="460" y="1876"/>
              <a:ext cx="8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42" name="Line 961"/>
            <p:cNvSpPr>
              <a:spLocks noChangeShapeType="1"/>
            </p:cNvSpPr>
            <p:nvPr/>
          </p:nvSpPr>
          <p:spPr bwMode="auto">
            <a:xfrm>
              <a:off x="472" y="1884"/>
              <a:ext cx="7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43" name="Line 962"/>
            <p:cNvSpPr>
              <a:spLocks noChangeShapeType="1"/>
            </p:cNvSpPr>
            <p:nvPr/>
          </p:nvSpPr>
          <p:spPr bwMode="auto">
            <a:xfrm>
              <a:off x="1685" y="2753"/>
              <a:ext cx="1" cy="10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44" name="Line 963"/>
            <p:cNvSpPr>
              <a:spLocks noChangeShapeType="1"/>
            </p:cNvSpPr>
            <p:nvPr/>
          </p:nvSpPr>
          <p:spPr bwMode="auto">
            <a:xfrm>
              <a:off x="1674" y="2753"/>
              <a:ext cx="1" cy="10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45" name="Line 964"/>
            <p:cNvSpPr>
              <a:spLocks noChangeShapeType="1"/>
            </p:cNvSpPr>
            <p:nvPr/>
          </p:nvSpPr>
          <p:spPr bwMode="auto">
            <a:xfrm flipH="1">
              <a:off x="1053" y="3027"/>
              <a:ext cx="472" cy="20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46" name="Line 965"/>
            <p:cNvSpPr>
              <a:spLocks noChangeShapeType="1"/>
            </p:cNvSpPr>
            <p:nvPr/>
          </p:nvSpPr>
          <p:spPr bwMode="auto">
            <a:xfrm flipH="1">
              <a:off x="1050" y="3020"/>
              <a:ext cx="467" cy="20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47" name="Line 966"/>
            <p:cNvSpPr>
              <a:spLocks noChangeShapeType="1"/>
            </p:cNvSpPr>
            <p:nvPr/>
          </p:nvSpPr>
          <p:spPr bwMode="auto">
            <a:xfrm flipH="1">
              <a:off x="546" y="3232"/>
              <a:ext cx="50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48" name="Line 967"/>
            <p:cNvSpPr>
              <a:spLocks noChangeShapeType="1"/>
            </p:cNvSpPr>
            <p:nvPr/>
          </p:nvSpPr>
          <p:spPr bwMode="auto">
            <a:xfrm flipH="1">
              <a:off x="546" y="3224"/>
              <a:ext cx="50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49" name="Line 968"/>
            <p:cNvSpPr>
              <a:spLocks noChangeShapeType="1"/>
            </p:cNvSpPr>
            <p:nvPr/>
          </p:nvSpPr>
          <p:spPr bwMode="auto">
            <a:xfrm flipV="1">
              <a:off x="1525" y="2859"/>
              <a:ext cx="160" cy="16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50" name="Line 969"/>
            <p:cNvSpPr>
              <a:spLocks noChangeShapeType="1"/>
            </p:cNvSpPr>
            <p:nvPr/>
          </p:nvSpPr>
          <p:spPr bwMode="auto">
            <a:xfrm flipV="1">
              <a:off x="1517" y="2857"/>
              <a:ext cx="157" cy="16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51" name="Line 970"/>
            <p:cNvSpPr>
              <a:spLocks noChangeShapeType="1"/>
            </p:cNvSpPr>
            <p:nvPr/>
          </p:nvSpPr>
          <p:spPr bwMode="auto">
            <a:xfrm>
              <a:off x="460" y="2554"/>
              <a:ext cx="1" cy="67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52" name="Line 971"/>
            <p:cNvSpPr>
              <a:spLocks noChangeShapeType="1"/>
            </p:cNvSpPr>
            <p:nvPr/>
          </p:nvSpPr>
          <p:spPr bwMode="auto">
            <a:xfrm>
              <a:off x="472" y="2554"/>
              <a:ext cx="1" cy="67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53" name="Line 972"/>
            <p:cNvSpPr>
              <a:spLocks noChangeShapeType="1"/>
            </p:cNvSpPr>
            <p:nvPr/>
          </p:nvSpPr>
          <p:spPr bwMode="auto">
            <a:xfrm>
              <a:off x="460" y="3232"/>
              <a:ext cx="8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54" name="Line 973"/>
            <p:cNvSpPr>
              <a:spLocks noChangeShapeType="1"/>
            </p:cNvSpPr>
            <p:nvPr/>
          </p:nvSpPr>
          <p:spPr bwMode="auto">
            <a:xfrm>
              <a:off x="472" y="3224"/>
              <a:ext cx="7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55" name="Line 974"/>
            <p:cNvSpPr>
              <a:spLocks noChangeShapeType="1"/>
            </p:cNvSpPr>
            <p:nvPr/>
          </p:nvSpPr>
          <p:spPr bwMode="auto">
            <a:xfrm flipV="1">
              <a:off x="1685" y="2356"/>
              <a:ext cx="1" cy="39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56" name="Line 975"/>
            <p:cNvSpPr>
              <a:spLocks noChangeShapeType="1"/>
            </p:cNvSpPr>
            <p:nvPr/>
          </p:nvSpPr>
          <p:spPr bwMode="auto">
            <a:xfrm flipV="1">
              <a:off x="1674" y="2356"/>
              <a:ext cx="1" cy="39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57" name="Line 976"/>
            <p:cNvSpPr>
              <a:spLocks noChangeShapeType="1"/>
            </p:cNvSpPr>
            <p:nvPr/>
          </p:nvSpPr>
          <p:spPr bwMode="auto">
            <a:xfrm flipV="1">
              <a:off x="2417" y="2249"/>
              <a:ext cx="1" cy="10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58" name="Line 977"/>
            <p:cNvSpPr>
              <a:spLocks noChangeShapeType="1"/>
            </p:cNvSpPr>
            <p:nvPr/>
          </p:nvSpPr>
          <p:spPr bwMode="auto">
            <a:xfrm flipV="1">
              <a:off x="2429" y="2252"/>
              <a:ext cx="1" cy="10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59" name="Line 978"/>
            <p:cNvSpPr>
              <a:spLocks noChangeShapeType="1"/>
            </p:cNvSpPr>
            <p:nvPr/>
          </p:nvSpPr>
          <p:spPr bwMode="auto">
            <a:xfrm flipV="1">
              <a:off x="2578" y="1876"/>
              <a:ext cx="472" cy="20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60" name="Line 979"/>
            <p:cNvSpPr>
              <a:spLocks noChangeShapeType="1"/>
            </p:cNvSpPr>
            <p:nvPr/>
          </p:nvSpPr>
          <p:spPr bwMode="auto">
            <a:xfrm flipV="1">
              <a:off x="2586" y="1884"/>
              <a:ext cx="467" cy="20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61" name="Line 980"/>
            <p:cNvSpPr>
              <a:spLocks noChangeShapeType="1"/>
            </p:cNvSpPr>
            <p:nvPr/>
          </p:nvSpPr>
          <p:spPr bwMode="auto">
            <a:xfrm>
              <a:off x="3050" y="1876"/>
              <a:ext cx="50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62" name="Line 981"/>
            <p:cNvSpPr>
              <a:spLocks noChangeShapeType="1"/>
            </p:cNvSpPr>
            <p:nvPr/>
          </p:nvSpPr>
          <p:spPr bwMode="auto">
            <a:xfrm>
              <a:off x="3053" y="1884"/>
              <a:ext cx="50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63" name="Line 982"/>
            <p:cNvSpPr>
              <a:spLocks noChangeShapeType="1"/>
            </p:cNvSpPr>
            <p:nvPr/>
          </p:nvSpPr>
          <p:spPr bwMode="auto">
            <a:xfrm flipH="1">
              <a:off x="2417" y="2082"/>
              <a:ext cx="161" cy="16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64" name="Line 983"/>
            <p:cNvSpPr>
              <a:spLocks noChangeShapeType="1"/>
            </p:cNvSpPr>
            <p:nvPr/>
          </p:nvSpPr>
          <p:spPr bwMode="auto">
            <a:xfrm flipH="1">
              <a:off x="2429" y="2088"/>
              <a:ext cx="157" cy="16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65" name="Line 984"/>
            <p:cNvSpPr>
              <a:spLocks noChangeShapeType="1"/>
            </p:cNvSpPr>
            <p:nvPr/>
          </p:nvSpPr>
          <p:spPr bwMode="auto">
            <a:xfrm flipV="1">
              <a:off x="3642" y="1876"/>
              <a:ext cx="1" cy="67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66" name="Line 985"/>
            <p:cNvSpPr>
              <a:spLocks noChangeShapeType="1"/>
            </p:cNvSpPr>
            <p:nvPr/>
          </p:nvSpPr>
          <p:spPr bwMode="auto">
            <a:xfrm flipV="1">
              <a:off x="3631" y="1884"/>
              <a:ext cx="1" cy="67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67" name="Line 986"/>
            <p:cNvSpPr>
              <a:spLocks noChangeShapeType="1"/>
            </p:cNvSpPr>
            <p:nvPr/>
          </p:nvSpPr>
          <p:spPr bwMode="auto">
            <a:xfrm flipH="1">
              <a:off x="3557" y="1876"/>
              <a:ext cx="8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68" name="Line 987"/>
            <p:cNvSpPr>
              <a:spLocks noChangeShapeType="1"/>
            </p:cNvSpPr>
            <p:nvPr/>
          </p:nvSpPr>
          <p:spPr bwMode="auto">
            <a:xfrm flipH="1">
              <a:off x="3557" y="1884"/>
              <a:ext cx="7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69" name="Line 988"/>
            <p:cNvSpPr>
              <a:spLocks noChangeShapeType="1"/>
            </p:cNvSpPr>
            <p:nvPr/>
          </p:nvSpPr>
          <p:spPr bwMode="auto">
            <a:xfrm>
              <a:off x="2417" y="2753"/>
              <a:ext cx="1" cy="10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70" name="Line 989"/>
            <p:cNvSpPr>
              <a:spLocks noChangeShapeType="1"/>
            </p:cNvSpPr>
            <p:nvPr/>
          </p:nvSpPr>
          <p:spPr bwMode="auto">
            <a:xfrm>
              <a:off x="2429" y="2753"/>
              <a:ext cx="1" cy="10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71" name="Line 990"/>
            <p:cNvSpPr>
              <a:spLocks noChangeShapeType="1"/>
            </p:cNvSpPr>
            <p:nvPr/>
          </p:nvSpPr>
          <p:spPr bwMode="auto">
            <a:xfrm>
              <a:off x="2578" y="3027"/>
              <a:ext cx="472" cy="20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72" name="Line 991"/>
            <p:cNvSpPr>
              <a:spLocks noChangeShapeType="1"/>
            </p:cNvSpPr>
            <p:nvPr/>
          </p:nvSpPr>
          <p:spPr bwMode="auto">
            <a:xfrm>
              <a:off x="2586" y="3020"/>
              <a:ext cx="467" cy="20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73" name="Line 992"/>
            <p:cNvSpPr>
              <a:spLocks noChangeShapeType="1"/>
            </p:cNvSpPr>
            <p:nvPr/>
          </p:nvSpPr>
          <p:spPr bwMode="auto">
            <a:xfrm>
              <a:off x="3050" y="3232"/>
              <a:ext cx="50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74" name="Line 993"/>
            <p:cNvSpPr>
              <a:spLocks noChangeShapeType="1"/>
            </p:cNvSpPr>
            <p:nvPr/>
          </p:nvSpPr>
          <p:spPr bwMode="auto">
            <a:xfrm>
              <a:off x="3053" y="3224"/>
              <a:ext cx="50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75" name="Line 994"/>
            <p:cNvSpPr>
              <a:spLocks noChangeShapeType="1"/>
            </p:cNvSpPr>
            <p:nvPr/>
          </p:nvSpPr>
          <p:spPr bwMode="auto">
            <a:xfrm flipH="1" flipV="1">
              <a:off x="2417" y="2859"/>
              <a:ext cx="161" cy="16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76" name="Line 995"/>
            <p:cNvSpPr>
              <a:spLocks noChangeShapeType="1"/>
            </p:cNvSpPr>
            <p:nvPr/>
          </p:nvSpPr>
          <p:spPr bwMode="auto">
            <a:xfrm flipH="1" flipV="1">
              <a:off x="2429" y="2857"/>
              <a:ext cx="157" cy="16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77" name="Line 996"/>
            <p:cNvSpPr>
              <a:spLocks noChangeShapeType="1"/>
            </p:cNvSpPr>
            <p:nvPr/>
          </p:nvSpPr>
          <p:spPr bwMode="auto">
            <a:xfrm>
              <a:off x="3642" y="2554"/>
              <a:ext cx="1" cy="67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78" name="Line 997"/>
            <p:cNvSpPr>
              <a:spLocks noChangeShapeType="1"/>
            </p:cNvSpPr>
            <p:nvPr/>
          </p:nvSpPr>
          <p:spPr bwMode="auto">
            <a:xfrm>
              <a:off x="3631" y="2554"/>
              <a:ext cx="1" cy="67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79" name="Line 998"/>
            <p:cNvSpPr>
              <a:spLocks noChangeShapeType="1"/>
            </p:cNvSpPr>
            <p:nvPr/>
          </p:nvSpPr>
          <p:spPr bwMode="auto">
            <a:xfrm flipH="1">
              <a:off x="3557" y="3232"/>
              <a:ext cx="8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80" name="Line 999"/>
            <p:cNvSpPr>
              <a:spLocks noChangeShapeType="1"/>
            </p:cNvSpPr>
            <p:nvPr/>
          </p:nvSpPr>
          <p:spPr bwMode="auto">
            <a:xfrm flipH="1">
              <a:off x="3557" y="3224"/>
              <a:ext cx="7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81" name="Line 1000"/>
            <p:cNvSpPr>
              <a:spLocks noChangeShapeType="1"/>
            </p:cNvSpPr>
            <p:nvPr/>
          </p:nvSpPr>
          <p:spPr bwMode="auto">
            <a:xfrm flipV="1">
              <a:off x="2417" y="2356"/>
              <a:ext cx="1" cy="39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82" name="Line 1001"/>
            <p:cNvSpPr>
              <a:spLocks noChangeShapeType="1"/>
            </p:cNvSpPr>
            <p:nvPr/>
          </p:nvSpPr>
          <p:spPr bwMode="auto">
            <a:xfrm flipV="1">
              <a:off x="2429" y="2356"/>
              <a:ext cx="1" cy="39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483" name="Freeform 1002"/>
            <p:cNvSpPr>
              <a:spLocks/>
            </p:cNvSpPr>
            <p:nvPr/>
          </p:nvSpPr>
          <p:spPr bwMode="auto">
            <a:xfrm>
              <a:off x="623" y="2523"/>
              <a:ext cx="28" cy="27"/>
            </a:xfrm>
            <a:custGeom>
              <a:avLst/>
              <a:gdLst>
                <a:gd name="T0" fmla="*/ 0 w 112"/>
                <a:gd name="T1" fmla="*/ 0 h 134"/>
                <a:gd name="T2" fmla="*/ 0 w 112"/>
                <a:gd name="T3" fmla="*/ 0 h 134"/>
                <a:gd name="T4" fmla="*/ 0 w 112"/>
                <a:gd name="T5" fmla="*/ 0 h 134"/>
                <a:gd name="T6" fmla="*/ 0 w 112"/>
                <a:gd name="T7" fmla="*/ 0 h 1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 h="134">
                  <a:moveTo>
                    <a:pt x="112" y="26"/>
                  </a:moveTo>
                  <a:lnTo>
                    <a:pt x="67" y="0"/>
                  </a:lnTo>
                  <a:lnTo>
                    <a:pt x="0" y="134"/>
                  </a:lnTo>
                  <a:lnTo>
                    <a:pt x="112" y="26"/>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84" name="Freeform 1003"/>
            <p:cNvSpPr>
              <a:spLocks/>
            </p:cNvSpPr>
            <p:nvPr/>
          </p:nvSpPr>
          <p:spPr bwMode="auto">
            <a:xfrm>
              <a:off x="850" y="2013"/>
              <a:ext cx="37" cy="19"/>
            </a:xfrm>
            <a:custGeom>
              <a:avLst/>
              <a:gdLst>
                <a:gd name="T0" fmla="*/ 0 w 149"/>
                <a:gd name="T1" fmla="*/ 0 h 96"/>
                <a:gd name="T2" fmla="*/ 0 w 149"/>
                <a:gd name="T3" fmla="*/ 0 h 96"/>
                <a:gd name="T4" fmla="*/ 0 w 149"/>
                <a:gd name="T5" fmla="*/ 0 h 96"/>
                <a:gd name="T6" fmla="*/ 0 w 149"/>
                <a:gd name="T7" fmla="*/ 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 h="96">
                  <a:moveTo>
                    <a:pt x="149" y="42"/>
                  </a:moveTo>
                  <a:lnTo>
                    <a:pt x="121" y="0"/>
                  </a:lnTo>
                  <a:lnTo>
                    <a:pt x="0" y="96"/>
                  </a:lnTo>
                  <a:lnTo>
                    <a:pt x="149" y="42"/>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85" name="Freeform 1004"/>
            <p:cNvSpPr>
              <a:spLocks/>
            </p:cNvSpPr>
            <p:nvPr/>
          </p:nvSpPr>
          <p:spPr bwMode="auto">
            <a:xfrm>
              <a:off x="834" y="3047"/>
              <a:ext cx="17" cy="29"/>
            </a:xfrm>
            <a:custGeom>
              <a:avLst/>
              <a:gdLst>
                <a:gd name="T0" fmla="*/ 0 w 66"/>
                <a:gd name="T1" fmla="*/ 0 h 145"/>
                <a:gd name="T2" fmla="*/ 0 w 66"/>
                <a:gd name="T3" fmla="*/ 0 h 145"/>
                <a:gd name="T4" fmla="*/ 0 w 66"/>
                <a:gd name="T5" fmla="*/ 0 h 145"/>
                <a:gd name="T6" fmla="*/ 0 w 66"/>
                <a:gd name="T7" fmla="*/ 0 h 1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145">
                  <a:moveTo>
                    <a:pt x="66" y="11"/>
                  </a:moveTo>
                  <a:lnTo>
                    <a:pt x="15" y="0"/>
                  </a:lnTo>
                  <a:lnTo>
                    <a:pt x="0" y="145"/>
                  </a:lnTo>
                  <a:lnTo>
                    <a:pt x="66" y="11"/>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86" name="Freeform 1005"/>
            <p:cNvSpPr>
              <a:spLocks/>
            </p:cNvSpPr>
            <p:nvPr/>
          </p:nvSpPr>
          <p:spPr bwMode="auto">
            <a:xfrm>
              <a:off x="3452" y="2523"/>
              <a:ext cx="28" cy="27"/>
            </a:xfrm>
            <a:custGeom>
              <a:avLst/>
              <a:gdLst>
                <a:gd name="T0" fmla="*/ 0 w 111"/>
                <a:gd name="T1" fmla="*/ 0 h 134"/>
                <a:gd name="T2" fmla="*/ 0 w 111"/>
                <a:gd name="T3" fmla="*/ 0 h 134"/>
                <a:gd name="T4" fmla="*/ 0 w 111"/>
                <a:gd name="T5" fmla="*/ 0 h 134"/>
                <a:gd name="T6" fmla="*/ 0 w 111"/>
                <a:gd name="T7" fmla="*/ 0 h 1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 h="134">
                  <a:moveTo>
                    <a:pt x="44" y="0"/>
                  </a:moveTo>
                  <a:lnTo>
                    <a:pt x="0" y="26"/>
                  </a:lnTo>
                  <a:lnTo>
                    <a:pt x="111" y="134"/>
                  </a:lnTo>
                  <a:lnTo>
                    <a:pt x="44" y="0"/>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87" name="Freeform 1006"/>
            <p:cNvSpPr>
              <a:spLocks/>
            </p:cNvSpPr>
            <p:nvPr/>
          </p:nvSpPr>
          <p:spPr bwMode="auto">
            <a:xfrm>
              <a:off x="3215" y="2013"/>
              <a:ext cx="38" cy="19"/>
            </a:xfrm>
            <a:custGeom>
              <a:avLst/>
              <a:gdLst>
                <a:gd name="T0" fmla="*/ 0 w 149"/>
                <a:gd name="T1" fmla="*/ 0 h 96"/>
                <a:gd name="T2" fmla="*/ 0 w 149"/>
                <a:gd name="T3" fmla="*/ 0 h 96"/>
                <a:gd name="T4" fmla="*/ 0 w 149"/>
                <a:gd name="T5" fmla="*/ 0 h 96"/>
                <a:gd name="T6" fmla="*/ 0 w 149"/>
                <a:gd name="T7" fmla="*/ 0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 h="96">
                  <a:moveTo>
                    <a:pt x="29" y="0"/>
                  </a:moveTo>
                  <a:lnTo>
                    <a:pt x="0" y="42"/>
                  </a:lnTo>
                  <a:lnTo>
                    <a:pt x="149" y="96"/>
                  </a:lnTo>
                  <a:lnTo>
                    <a:pt x="29" y="0"/>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88" name="Freeform 1007"/>
            <p:cNvSpPr>
              <a:spLocks/>
            </p:cNvSpPr>
            <p:nvPr/>
          </p:nvSpPr>
          <p:spPr bwMode="auto">
            <a:xfrm>
              <a:off x="3252" y="3047"/>
              <a:ext cx="16" cy="29"/>
            </a:xfrm>
            <a:custGeom>
              <a:avLst/>
              <a:gdLst>
                <a:gd name="T0" fmla="*/ 0 w 65"/>
                <a:gd name="T1" fmla="*/ 0 h 145"/>
                <a:gd name="T2" fmla="*/ 0 w 65"/>
                <a:gd name="T3" fmla="*/ 0 h 145"/>
                <a:gd name="T4" fmla="*/ 0 w 65"/>
                <a:gd name="T5" fmla="*/ 0 h 145"/>
                <a:gd name="T6" fmla="*/ 0 w 65"/>
                <a:gd name="T7" fmla="*/ 0 h 1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145">
                  <a:moveTo>
                    <a:pt x="51" y="0"/>
                  </a:moveTo>
                  <a:lnTo>
                    <a:pt x="0" y="11"/>
                  </a:lnTo>
                  <a:lnTo>
                    <a:pt x="65" y="145"/>
                  </a:lnTo>
                  <a:lnTo>
                    <a:pt x="51" y="0"/>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89" name="Freeform 1008"/>
            <p:cNvSpPr>
              <a:spLocks/>
            </p:cNvSpPr>
            <p:nvPr/>
          </p:nvSpPr>
          <p:spPr bwMode="auto">
            <a:xfrm>
              <a:off x="1288" y="2104"/>
              <a:ext cx="32" cy="24"/>
            </a:xfrm>
            <a:custGeom>
              <a:avLst/>
              <a:gdLst>
                <a:gd name="T0" fmla="*/ 0 w 128"/>
                <a:gd name="T1" fmla="*/ 0 h 123"/>
                <a:gd name="T2" fmla="*/ 0 w 128"/>
                <a:gd name="T3" fmla="*/ 0 h 123"/>
                <a:gd name="T4" fmla="*/ 0 w 128"/>
                <a:gd name="T5" fmla="*/ 0 h 123"/>
                <a:gd name="T6" fmla="*/ 0 w 128"/>
                <a:gd name="T7" fmla="*/ 0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123">
                  <a:moveTo>
                    <a:pt x="128" y="33"/>
                  </a:moveTo>
                  <a:lnTo>
                    <a:pt x="90" y="0"/>
                  </a:lnTo>
                  <a:lnTo>
                    <a:pt x="0" y="123"/>
                  </a:lnTo>
                  <a:lnTo>
                    <a:pt x="128" y="33"/>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90" name="Freeform 1009"/>
            <p:cNvSpPr>
              <a:spLocks/>
            </p:cNvSpPr>
            <p:nvPr/>
          </p:nvSpPr>
          <p:spPr bwMode="auto">
            <a:xfrm>
              <a:off x="831" y="1922"/>
              <a:ext cx="40" cy="10"/>
            </a:xfrm>
            <a:custGeom>
              <a:avLst/>
              <a:gdLst>
                <a:gd name="T0" fmla="*/ 0 w 162"/>
                <a:gd name="T1" fmla="*/ 0 h 49"/>
                <a:gd name="T2" fmla="*/ 0 w 162"/>
                <a:gd name="T3" fmla="*/ 0 h 49"/>
                <a:gd name="T4" fmla="*/ 0 w 162"/>
                <a:gd name="T5" fmla="*/ 0 h 49"/>
                <a:gd name="T6" fmla="*/ 0 w 162"/>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49">
                  <a:moveTo>
                    <a:pt x="162" y="49"/>
                  </a:moveTo>
                  <a:lnTo>
                    <a:pt x="155" y="0"/>
                  </a:lnTo>
                  <a:lnTo>
                    <a:pt x="0" y="45"/>
                  </a:lnTo>
                  <a:lnTo>
                    <a:pt x="162" y="49"/>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91" name="Freeform 1010"/>
            <p:cNvSpPr>
              <a:spLocks/>
            </p:cNvSpPr>
            <p:nvPr/>
          </p:nvSpPr>
          <p:spPr bwMode="auto">
            <a:xfrm>
              <a:off x="2754" y="2109"/>
              <a:ext cx="40" cy="14"/>
            </a:xfrm>
            <a:custGeom>
              <a:avLst/>
              <a:gdLst>
                <a:gd name="T0" fmla="*/ 0 w 161"/>
                <a:gd name="T1" fmla="*/ 0 h 70"/>
                <a:gd name="T2" fmla="*/ 0 w 161"/>
                <a:gd name="T3" fmla="*/ 0 h 70"/>
                <a:gd name="T4" fmla="*/ 0 w 161"/>
                <a:gd name="T5" fmla="*/ 0 h 70"/>
                <a:gd name="T6" fmla="*/ 0 w 161"/>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1" h="70">
                  <a:moveTo>
                    <a:pt x="15" y="0"/>
                  </a:moveTo>
                  <a:lnTo>
                    <a:pt x="0" y="47"/>
                  </a:lnTo>
                  <a:lnTo>
                    <a:pt x="161" y="70"/>
                  </a:lnTo>
                  <a:lnTo>
                    <a:pt x="15" y="0"/>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92" name="Freeform 1011"/>
            <p:cNvSpPr>
              <a:spLocks/>
            </p:cNvSpPr>
            <p:nvPr/>
          </p:nvSpPr>
          <p:spPr bwMode="auto">
            <a:xfrm>
              <a:off x="3200" y="1919"/>
              <a:ext cx="40" cy="9"/>
            </a:xfrm>
            <a:custGeom>
              <a:avLst/>
              <a:gdLst>
                <a:gd name="T0" fmla="*/ 0 w 161"/>
                <a:gd name="T1" fmla="*/ 0 h 47"/>
                <a:gd name="T2" fmla="*/ 0 w 161"/>
                <a:gd name="T3" fmla="*/ 0 h 47"/>
                <a:gd name="T4" fmla="*/ 0 w 161"/>
                <a:gd name="T5" fmla="*/ 0 h 47"/>
                <a:gd name="T6" fmla="*/ 0 w 161"/>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1" h="47">
                  <a:moveTo>
                    <a:pt x="3" y="0"/>
                  </a:moveTo>
                  <a:lnTo>
                    <a:pt x="0" y="47"/>
                  </a:lnTo>
                  <a:lnTo>
                    <a:pt x="161" y="33"/>
                  </a:lnTo>
                  <a:lnTo>
                    <a:pt x="3" y="0"/>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93" name="Freeform 1012"/>
            <p:cNvSpPr>
              <a:spLocks/>
            </p:cNvSpPr>
            <p:nvPr/>
          </p:nvSpPr>
          <p:spPr bwMode="auto">
            <a:xfrm>
              <a:off x="1288" y="2980"/>
              <a:ext cx="32" cy="24"/>
            </a:xfrm>
            <a:custGeom>
              <a:avLst/>
              <a:gdLst>
                <a:gd name="T0" fmla="*/ 0 w 128"/>
                <a:gd name="T1" fmla="*/ 0 h 122"/>
                <a:gd name="T2" fmla="*/ 0 w 128"/>
                <a:gd name="T3" fmla="*/ 0 h 122"/>
                <a:gd name="T4" fmla="*/ 0 w 128"/>
                <a:gd name="T5" fmla="*/ 0 h 122"/>
                <a:gd name="T6" fmla="*/ 0 w 128"/>
                <a:gd name="T7" fmla="*/ 0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122">
                  <a:moveTo>
                    <a:pt x="90" y="122"/>
                  </a:moveTo>
                  <a:lnTo>
                    <a:pt x="128" y="89"/>
                  </a:lnTo>
                  <a:lnTo>
                    <a:pt x="0" y="0"/>
                  </a:lnTo>
                  <a:lnTo>
                    <a:pt x="90" y="122"/>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94" name="Freeform 1013"/>
            <p:cNvSpPr>
              <a:spLocks/>
            </p:cNvSpPr>
            <p:nvPr/>
          </p:nvSpPr>
          <p:spPr bwMode="auto">
            <a:xfrm>
              <a:off x="831" y="3176"/>
              <a:ext cx="40" cy="10"/>
            </a:xfrm>
            <a:custGeom>
              <a:avLst/>
              <a:gdLst>
                <a:gd name="T0" fmla="*/ 0 w 162"/>
                <a:gd name="T1" fmla="*/ 0 h 49"/>
                <a:gd name="T2" fmla="*/ 0 w 162"/>
                <a:gd name="T3" fmla="*/ 0 h 49"/>
                <a:gd name="T4" fmla="*/ 0 w 162"/>
                <a:gd name="T5" fmla="*/ 0 h 49"/>
                <a:gd name="T6" fmla="*/ 0 w 162"/>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49">
                  <a:moveTo>
                    <a:pt x="155" y="49"/>
                  </a:moveTo>
                  <a:lnTo>
                    <a:pt x="162" y="0"/>
                  </a:lnTo>
                  <a:lnTo>
                    <a:pt x="0" y="5"/>
                  </a:lnTo>
                  <a:lnTo>
                    <a:pt x="155" y="49"/>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95" name="Freeform 1014"/>
            <p:cNvSpPr>
              <a:spLocks/>
            </p:cNvSpPr>
            <p:nvPr/>
          </p:nvSpPr>
          <p:spPr bwMode="auto">
            <a:xfrm>
              <a:off x="2754" y="2986"/>
              <a:ext cx="40" cy="13"/>
            </a:xfrm>
            <a:custGeom>
              <a:avLst/>
              <a:gdLst>
                <a:gd name="T0" fmla="*/ 0 w 161"/>
                <a:gd name="T1" fmla="*/ 0 h 67"/>
                <a:gd name="T2" fmla="*/ 0 w 161"/>
                <a:gd name="T3" fmla="*/ 0 h 67"/>
                <a:gd name="T4" fmla="*/ 0 w 161"/>
                <a:gd name="T5" fmla="*/ 0 h 67"/>
                <a:gd name="T6" fmla="*/ 0 w 161"/>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1" h="67">
                  <a:moveTo>
                    <a:pt x="0" y="20"/>
                  </a:moveTo>
                  <a:lnTo>
                    <a:pt x="15" y="67"/>
                  </a:lnTo>
                  <a:lnTo>
                    <a:pt x="161" y="0"/>
                  </a:lnTo>
                  <a:lnTo>
                    <a:pt x="0" y="20"/>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96" name="Freeform 1015"/>
            <p:cNvSpPr>
              <a:spLocks/>
            </p:cNvSpPr>
            <p:nvPr/>
          </p:nvSpPr>
          <p:spPr bwMode="auto">
            <a:xfrm>
              <a:off x="3200" y="3180"/>
              <a:ext cx="40" cy="9"/>
            </a:xfrm>
            <a:custGeom>
              <a:avLst/>
              <a:gdLst>
                <a:gd name="T0" fmla="*/ 0 w 161"/>
                <a:gd name="T1" fmla="*/ 0 h 47"/>
                <a:gd name="T2" fmla="*/ 0 w 161"/>
                <a:gd name="T3" fmla="*/ 0 h 47"/>
                <a:gd name="T4" fmla="*/ 0 w 161"/>
                <a:gd name="T5" fmla="*/ 0 h 47"/>
                <a:gd name="T6" fmla="*/ 0 w 161"/>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1" h="47">
                  <a:moveTo>
                    <a:pt x="0" y="0"/>
                  </a:moveTo>
                  <a:lnTo>
                    <a:pt x="3" y="47"/>
                  </a:lnTo>
                  <a:lnTo>
                    <a:pt x="161" y="14"/>
                  </a:lnTo>
                  <a:lnTo>
                    <a:pt x="0" y="0"/>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97" name="Freeform 1016"/>
            <p:cNvSpPr>
              <a:spLocks/>
            </p:cNvSpPr>
            <p:nvPr/>
          </p:nvSpPr>
          <p:spPr bwMode="auto">
            <a:xfrm>
              <a:off x="1727" y="1457"/>
              <a:ext cx="35" cy="22"/>
            </a:xfrm>
            <a:custGeom>
              <a:avLst/>
              <a:gdLst>
                <a:gd name="T0" fmla="*/ 0 w 140"/>
                <a:gd name="T1" fmla="*/ 0 h 110"/>
                <a:gd name="T2" fmla="*/ 0 w 140"/>
                <a:gd name="T3" fmla="*/ 0 h 110"/>
                <a:gd name="T4" fmla="*/ 0 w 140"/>
                <a:gd name="T5" fmla="*/ 0 h 110"/>
                <a:gd name="T6" fmla="*/ 0 w 140"/>
                <a:gd name="T7" fmla="*/ 0 h 1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110">
                  <a:moveTo>
                    <a:pt x="140" y="38"/>
                  </a:moveTo>
                  <a:lnTo>
                    <a:pt x="107" y="0"/>
                  </a:lnTo>
                  <a:lnTo>
                    <a:pt x="0" y="110"/>
                  </a:lnTo>
                  <a:lnTo>
                    <a:pt x="140" y="38"/>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498" name="Freeform 1017"/>
            <p:cNvSpPr>
              <a:spLocks/>
            </p:cNvSpPr>
            <p:nvPr/>
          </p:nvSpPr>
          <p:spPr bwMode="auto">
            <a:xfrm>
              <a:off x="3543" y="2033"/>
              <a:ext cx="33" cy="24"/>
            </a:xfrm>
            <a:custGeom>
              <a:avLst/>
              <a:gdLst>
                <a:gd name="T0" fmla="*/ 0 w 133"/>
                <a:gd name="T1" fmla="*/ 0 h 118"/>
                <a:gd name="T2" fmla="*/ 0 w 133"/>
                <a:gd name="T3" fmla="*/ 0 h 118"/>
                <a:gd name="T4" fmla="*/ 0 w 133"/>
                <a:gd name="T5" fmla="*/ 0 h 118"/>
                <a:gd name="T6" fmla="*/ 0 w 133"/>
                <a:gd name="T7" fmla="*/ 0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18">
                  <a:moveTo>
                    <a:pt x="133" y="34"/>
                  </a:moveTo>
                  <a:lnTo>
                    <a:pt x="94" y="0"/>
                  </a:lnTo>
                  <a:lnTo>
                    <a:pt x="0" y="118"/>
                  </a:lnTo>
                  <a:lnTo>
                    <a:pt x="133" y="34"/>
                  </a:lnTo>
                  <a:close/>
                </a:path>
              </a:pathLst>
            </a:custGeom>
            <a:solidFill>
              <a:srgbClr val="00D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11275" name="Line 1018"/>
          <p:cNvSpPr>
            <a:spLocks noChangeShapeType="1"/>
          </p:cNvSpPr>
          <p:nvPr/>
        </p:nvSpPr>
        <p:spPr bwMode="auto">
          <a:xfrm flipH="1" flipV="1">
            <a:off x="3492500" y="4508500"/>
            <a:ext cx="86360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76" name="Line 1019"/>
          <p:cNvSpPr>
            <a:spLocks noChangeShapeType="1"/>
          </p:cNvSpPr>
          <p:nvPr/>
        </p:nvSpPr>
        <p:spPr bwMode="auto">
          <a:xfrm flipV="1">
            <a:off x="4716463" y="4508500"/>
            <a:ext cx="86360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77" name="Line 1020"/>
          <p:cNvSpPr>
            <a:spLocks noChangeShapeType="1"/>
          </p:cNvSpPr>
          <p:nvPr/>
        </p:nvSpPr>
        <p:spPr bwMode="auto">
          <a:xfrm flipH="1">
            <a:off x="3708400" y="2924175"/>
            <a:ext cx="358775"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78" name="Line 1021"/>
          <p:cNvSpPr>
            <a:spLocks noChangeShapeType="1"/>
          </p:cNvSpPr>
          <p:nvPr/>
        </p:nvSpPr>
        <p:spPr bwMode="auto">
          <a:xfrm>
            <a:off x="5003800" y="2924175"/>
            <a:ext cx="43180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79" name="Line 1022"/>
          <p:cNvSpPr>
            <a:spLocks noChangeShapeType="1"/>
          </p:cNvSpPr>
          <p:nvPr/>
        </p:nvSpPr>
        <p:spPr bwMode="auto">
          <a:xfrm flipV="1">
            <a:off x="1258888" y="4868863"/>
            <a:ext cx="865187"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80" name="Text Box 1023"/>
          <p:cNvSpPr txBox="1">
            <a:spLocks noChangeArrowheads="1"/>
          </p:cNvSpPr>
          <p:nvPr/>
        </p:nvSpPr>
        <p:spPr bwMode="auto">
          <a:xfrm>
            <a:off x="7913688" y="4365625"/>
            <a:ext cx="6000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3400">
                <a:solidFill>
                  <a:srgbClr val="0000CC"/>
                </a:solidFill>
                <a:latin typeface="Comic Sans MS" pitchFamily="66" charset="0"/>
              </a:rPr>
              <a:t>e-</a:t>
            </a:r>
            <a:endParaRPr lang="ru-RU" sz="3400">
              <a:solidFill>
                <a:srgbClr val="0000CC"/>
              </a:solidFill>
              <a:latin typeface="Comic Sans MS" pitchFamily="66" charset="0"/>
            </a:endParaRPr>
          </a:p>
        </p:txBody>
      </p:sp>
      <p:sp>
        <p:nvSpPr>
          <p:cNvPr id="11281" name="Line 1024"/>
          <p:cNvSpPr>
            <a:spLocks noChangeShapeType="1"/>
          </p:cNvSpPr>
          <p:nvPr/>
        </p:nvSpPr>
        <p:spPr bwMode="auto">
          <a:xfrm>
            <a:off x="8459788" y="4797425"/>
            <a:ext cx="360362" cy="71438"/>
          </a:xfrm>
          <a:prstGeom prst="line">
            <a:avLst/>
          </a:prstGeom>
          <a:noFill/>
          <a:ln w="2857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82" name="Line 1025"/>
          <p:cNvSpPr>
            <a:spLocks noChangeShapeType="1"/>
          </p:cNvSpPr>
          <p:nvPr/>
        </p:nvSpPr>
        <p:spPr bwMode="auto">
          <a:xfrm flipV="1">
            <a:off x="8459788" y="2924175"/>
            <a:ext cx="360362" cy="144463"/>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83" name="Text Box 1026"/>
          <p:cNvSpPr txBox="1">
            <a:spLocks noChangeArrowheads="1"/>
          </p:cNvSpPr>
          <p:nvPr/>
        </p:nvSpPr>
        <p:spPr bwMode="auto">
          <a:xfrm>
            <a:off x="7812088" y="2819400"/>
            <a:ext cx="6286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3400">
                <a:solidFill>
                  <a:srgbClr val="FF0000"/>
                </a:solidFill>
                <a:latin typeface="Comic Sans MS" pitchFamily="66" charset="0"/>
              </a:rPr>
              <a:t>e+</a:t>
            </a:r>
            <a:endParaRPr lang="ru-RU" sz="3400">
              <a:solidFill>
                <a:srgbClr val="FF0000"/>
              </a:solidFill>
              <a:latin typeface="Comic Sans MS" pitchFamily="66" charset="0"/>
            </a:endParaRPr>
          </a:p>
        </p:txBody>
      </p:sp>
      <p:sp>
        <p:nvSpPr>
          <p:cNvPr id="11284" name="Text Box 1027"/>
          <p:cNvSpPr txBox="1">
            <a:spLocks noChangeArrowheads="1"/>
          </p:cNvSpPr>
          <p:nvPr/>
        </p:nvSpPr>
        <p:spPr bwMode="auto">
          <a:xfrm>
            <a:off x="785813" y="1196975"/>
            <a:ext cx="1335087"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a:latin typeface="AvantGarde Md BT" pitchFamily="34" charset="0"/>
              </a:rPr>
              <a:t>Cryostat</a:t>
            </a:r>
            <a:endParaRPr lang="ru-RU" sz="2400">
              <a:latin typeface="AvantGarde Md BT" pitchFamily="34" charset="0"/>
            </a:endParaRPr>
          </a:p>
        </p:txBody>
      </p:sp>
      <p:sp>
        <p:nvSpPr>
          <p:cNvPr id="11285" name="Line 1028"/>
          <p:cNvSpPr>
            <a:spLocks noChangeShapeType="1"/>
          </p:cNvSpPr>
          <p:nvPr/>
        </p:nvSpPr>
        <p:spPr bwMode="auto">
          <a:xfrm>
            <a:off x="755650" y="1700213"/>
            <a:ext cx="863600" cy="1223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86" name="Text Box 1029"/>
          <p:cNvSpPr txBox="1">
            <a:spLocks noChangeArrowheads="1"/>
          </p:cNvSpPr>
          <p:nvPr/>
        </p:nvSpPr>
        <p:spPr bwMode="auto">
          <a:xfrm>
            <a:off x="2544763" y="1157288"/>
            <a:ext cx="3540125"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a:latin typeface="AvantGarde Md BT" pitchFamily="34" charset="0"/>
              </a:rPr>
              <a:t>Compensation Solenoid</a:t>
            </a:r>
            <a:endParaRPr lang="ru-RU" sz="2400">
              <a:latin typeface="AvantGarde Md BT" pitchFamily="34" charset="0"/>
            </a:endParaRPr>
          </a:p>
        </p:txBody>
      </p:sp>
      <p:sp>
        <p:nvSpPr>
          <p:cNvPr id="11287" name="Line 1030"/>
          <p:cNvSpPr>
            <a:spLocks noChangeShapeType="1"/>
          </p:cNvSpPr>
          <p:nvPr/>
        </p:nvSpPr>
        <p:spPr bwMode="auto">
          <a:xfrm flipH="1">
            <a:off x="2339975" y="1628775"/>
            <a:ext cx="1077913"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88" name="Line 1031"/>
          <p:cNvSpPr>
            <a:spLocks noChangeShapeType="1"/>
          </p:cNvSpPr>
          <p:nvPr/>
        </p:nvSpPr>
        <p:spPr bwMode="auto">
          <a:xfrm flipH="1">
            <a:off x="3132138" y="1628775"/>
            <a:ext cx="285750" cy="1439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89" name="Line 1032"/>
          <p:cNvSpPr>
            <a:spLocks noChangeShapeType="1"/>
          </p:cNvSpPr>
          <p:nvPr/>
        </p:nvSpPr>
        <p:spPr bwMode="auto">
          <a:xfrm>
            <a:off x="5145088" y="1628775"/>
            <a:ext cx="795337" cy="15128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90" name="Line 1033"/>
          <p:cNvSpPr>
            <a:spLocks noChangeShapeType="1"/>
          </p:cNvSpPr>
          <p:nvPr/>
        </p:nvSpPr>
        <p:spPr bwMode="auto">
          <a:xfrm>
            <a:off x="5148263" y="1628775"/>
            <a:ext cx="1223962"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mtClean="0"/>
              <a:t>A.Bogomyagkov (BINP)</a:t>
            </a:r>
          </a:p>
        </p:txBody>
      </p:sp>
      <p:sp>
        <p:nvSpPr>
          <p:cNvPr id="13315" name="Rectangle 6"/>
          <p:cNvSpPr>
            <a:spLocks noGrp="1" noChangeArrowheads="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5FB4B1-1E3B-4775-B2D0-9B0FB9AFEDA4}" type="slidenum">
              <a:rPr lang="ru-RU" smtClean="0"/>
              <a:pPr eaLnBrk="1" hangingPunct="1"/>
              <a:t>15</a:t>
            </a:fld>
            <a:endParaRPr lang="ru-RU" smtClean="0"/>
          </a:p>
        </p:txBody>
      </p:sp>
      <p:sp>
        <p:nvSpPr>
          <p:cNvPr id="13316" name="Rectangle 2"/>
          <p:cNvSpPr>
            <a:spLocks noGrp="1" noChangeArrowheads="1"/>
          </p:cNvSpPr>
          <p:nvPr>
            <p:ph type="title"/>
          </p:nvPr>
        </p:nvSpPr>
        <p:spPr/>
        <p:txBody>
          <a:bodyPr/>
          <a:lstStyle/>
          <a:p>
            <a:r>
              <a:rPr lang="en-US" smtClean="0"/>
              <a:t>Final focus</a:t>
            </a:r>
            <a:endParaRPr lang="ru-RU" smtClean="0"/>
          </a:p>
        </p:txBody>
      </p:sp>
      <p:pic>
        <p:nvPicPr>
          <p:cNvPr id="1331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300" y="657225"/>
            <a:ext cx="789940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mtClean="0"/>
              <a:t>A.Bogomyagkov (BINP)</a:t>
            </a:r>
          </a:p>
        </p:txBody>
      </p:sp>
      <p:sp>
        <p:nvSpPr>
          <p:cNvPr id="14339" name="Rectangle 6"/>
          <p:cNvSpPr>
            <a:spLocks noGrp="1" noChangeArrowheads="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602EED-1CEB-406A-B63F-A6B8C5BEE124}" type="slidenum">
              <a:rPr lang="ru-RU" smtClean="0"/>
              <a:pPr eaLnBrk="1" hangingPunct="1"/>
              <a:t>16</a:t>
            </a:fld>
            <a:endParaRPr lang="ru-RU" smtClean="0"/>
          </a:p>
        </p:txBody>
      </p:sp>
      <p:sp>
        <p:nvSpPr>
          <p:cNvPr id="14340" name="Rectangle 2"/>
          <p:cNvSpPr>
            <a:spLocks noGrp="1" noChangeArrowheads="1"/>
          </p:cNvSpPr>
          <p:nvPr>
            <p:ph type="title"/>
          </p:nvPr>
        </p:nvSpPr>
        <p:spPr/>
        <p:txBody>
          <a:bodyPr/>
          <a:lstStyle/>
          <a:p>
            <a:r>
              <a:rPr lang="en-US" smtClean="0"/>
              <a:t>QD0 quadrupole</a:t>
            </a:r>
            <a:endParaRPr lang="ru-RU" smtClean="0"/>
          </a:p>
        </p:txBody>
      </p:sp>
      <p:pic>
        <p:nvPicPr>
          <p:cNvPr id="1434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1138" y="981075"/>
            <a:ext cx="36734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magni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3878263"/>
            <a:ext cx="4319588"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 descr="magnit5"/>
          <p:cNvPicPr>
            <a:picLocks noChangeAspect="1" noChangeArrowheads="1"/>
          </p:cNvPicPr>
          <p:nvPr/>
        </p:nvPicPr>
        <p:blipFill>
          <a:blip r:embed="rId4" cstate="print">
            <a:extLst>
              <a:ext uri="{28A0092B-C50C-407E-A947-70E740481C1C}">
                <a14:useLocalDpi xmlns:a14="http://schemas.microsoft.com/office/drawing/2010/main" val="0"/>
              </a:ext>
            </a:extLst>
          </a:blip>
          <a:srcRect l="3986" t="10451" r="-844" b="12883"/>
          <a:stretch>
            <a:fillRect/>
          </a:stretch>
        </p:blipFill>
        <p:spPr bwMode="auto">
          <a:xfrm>
            <a:off x="4538663" y="3878263"/>
            <a:ext cx="446405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7"/>
          <p:cNvSpPr txBox="1">
            <a:spLocks noChangeArrowheads="1"/>
          </p:cNvSpPr>
          <p:nvPr/>
        </p:nvSpPr>
        <p:spPr bwMode="auto">
          <a:xfrm>
            <a:off x="179388" y="1006475"/>
            <a:ext cx="51181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a:t>SC iron yoke twin aperture magnet </a:t>
            </a:r>
          </a:p>
          <a:p>
            <a:pPr eaLnBrk="1" hangingPunct="1">
              <a:buFontTx/>
              <a:buChar char="•"/>
            </a:pPr>
            <a:r>
              <a:rPr lang="en-US" sz="2400"/>
              <a:t>Excitation current  8.5 kA·turns</a:t>
            </a:r>
          </a:p>
          <a:p>
            <a:pPr eaLnBrk="1" hangingPunct="1">
              <a:buFontTx/>
              <a:buChar char="•"/>
            </a:pPr>
            <a:r>
              <a:rPr lang="en-US" sz="2400"/>
              <a:t>Single aperture 2 cm</a:t>
            </a:r>
          </a:p>
          <a:p>
            <a:pPr eaLnBrk="1" hangingPunct="1">
              <a:buFontTx/>
              <a:buChar char="•"/>
            </a:pPr>
            <a:r>
              <a:rPr lang="en-US" sz="2400"/>
              <a:t>Gradient 10.7 kGs/cm</a:t>
            </a:r>
          </a:p>
          <a:p>
            <a:pPr eaLnBrk="1" hangingPunct="1">
              <a:buFontTx/>
              <a:buChar char="•"/>
            </a:pPr>
            <a:r>
              <a:rPr lang="en-US" sz="2400"/>
              <a:t>Length 20 cm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mtClean="0"/>
              <a:t>A.Bogomyagkov (BINP)</a:t>
            </a:r>
          </a:p>
        </p:txBody>
      </p:sp>
      <p:sp>
        <p:nvSpPr>
          <p:cNvPr id="16387" name="Rectangle 6"/>
          <p:cNvSpPr>
            <a:spLocks noGrp="1" noChangeArrowheads="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097C83-9A7B-4068-B701-7EE9F625BDD5}" type="slidenum">
              <a:rPr lang="ru-RU" smtClean="0"/>
              <a:pPr eaLnBrk="1" hangingPunct="1"/>
              <a:t>17</a:t>
            </a:fld>
            <a:endParaRPr lang="ru-RU" smtClean="0"/>
          </a:p>
        </p:txBody>
      </p:sp>
      <p:sp>
        <p:nvSpPr>
          <p:cNvPr id="16388" name="Rectangle 2"/>
          <p:cNvSpPr>
            <a:spLocks noGrp="1" noChangeArrowheads="1"/>
          </p:cNvSpPr>
          <p:nvPr>
            <p:ph type="title"/>
          </p:nvPr>
        </p:nvSpPr>
        <p:spPr/>
        <p:txBody>
          <a:bodyPr/>
          <a:lstStyle/>
          <a:p>
            <a:r>
              <a:rPr lang="en-US" smtClean="0"/>
              <a:t>Energy acceptance</a:t>
            </a:r>
            <a:endParaRPr lang="ru-RU" smtClean="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24" t="8062" r="13568" b="14610"/>
          <a:stretch/>
        </p:blipFill>
        <p:spPr bwMode="auto">
          <a:xfrm>
            <a:off x="702000" y="836712"/>
            <a:ext cx="7740000" cy="548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 name="TextBox 2518"/>
          <p:cNvSpPr txBox="1"/>
          <p:nvPr/>
        </p:nvSpPr>
        <p:spPr>
          <a:xfrm>
            <a:off x="3059832" y="1484784"/>
            <a:ext cx="3600400" cy="707886"/>
          </a:xfrm>
          <a:prstGeom prst="rect">
            <a:avLst/>
          </a:prstGeom>
          <a:noFill/>
          <a:ln>
            <a:solidFill>
              <a:schemeClr val="tx1"/>
            </a:solidFill>
          </a:ln>
        </p:spPr>
        <p:txBody>
          <a:bodyPr wrap="square" rtlCol="0">
            <a:spAutoFit/>
          </a:bodyPr>
          <a:lstStyle/>
          <a:p>
            <a:pPr algn="ctr"/>
            <a:r>
              <a:rPr lang="en-US" sz="2000" dirty="0" smtClean="0">
                <a:sym typeface="Symbol"/>
              </a:rPr>
              <a:t>Energy acceptance is 1.2%</a:t>
            </a:r>
          </a:p>
          <a:p>
            <a:pPr algn="ctr"/>
            <a:r>
              <a:rPr lang="en-US" sz="2000" dirty="0" err="1" smtClean="0">
                <a:sym typeface="Symbol"/>
              </a:rPr>
              <a:t>Qx</a:t>
            </a:r>
            <a:r>
              <a:rPr lang="en-US" sz="2000" dirty="0" smtClean="0">
                <a:sym typeface="Symbol"/>
              </a:rPr>
              <a:t>=26.54, </a:t>
            </a:r>
            <a:r>
              <a:rPr lang="en-US" sz="2000" dirty="0" err="1" smtClean="0">
                <a:sym typeface="Symbol"/>
              </a:rPr>
              <a:t>Qy</a:t>
            </a:r>
            <a:r>
              <a:rPr lang="en-US" sz="2000" dirty="0" smtClean="0">
                <a:sym typeface="Symbol"/>
              </a:rPr>
              <a:t>=25.576</a:t>
            </a:r>
            <a:endParaRPr lang="ru-RU"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mtClean="0"/>
              <a:t>A.Bogomyagkov (BINP)</a:t>
            </a:r>
          </a:p>
        </p:txBody>
      </p:sp>
      <p:sp>
        <p:nvSpPr>
          <p:cNvPr id="19459" name="Rectangle 6"/>
          <p:cNvSpPr>
            <a:spLocks noGrp="1" noChangeArrowheads="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8113EE-52CB-4786-83AB-01256728A90D}" type="slidenum">
              <a:rPr lang="ru-RU" smtClean="0"/>
              <a:pPr eaLnBrk="1" hangingPunct="1"/>
              <a:t>18</a:t>
            </a:fld>
            <a:endParaRPr lang="ru-RU" smtClean="0"/>
          </a:p>
        </p:txBody>
      </p:sp>
      <p:sp>
        <p:nvSpPr>
          <p:cNvPr id="19460" name="Rectangle 2"/>
          <p:cNvSpPr>
            <a:spLocks noGrp="1" noChangeArrowheads="1"/>
          </p:cNvSpPr>
          <p:nvPr>
            <p:ph type="title"/>
          </p:nvPr>
        </p:nvSpPr>
        <p:spPr/>
        <p:txBody>
          <a:bodyPr/>
          <a:lstStyle/>
          <a:p>
            <a:r>
              <a:rPr lang="en-US" smtClean="0"/>
              <a:t>Dynamic aperture</a:t>
            </a:r>
            <a:endParaRPr lang="ru-RU"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00" y="979000"/>
            <a:ext cx="8820000" cy="4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660232" y="1700808"/>
            <a:ext cx="180020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mtClean="0"/>
              <a:t>A.Bogomyagkov (BINP)</a:t>
            </a:r>
          </a:p>
        </p:txBody>
      </p:sp>
      <p:sp>
        <p:nvSpPr>
          <p:cNvPr id="22531" name="Rectangle 6"/>
          <p:cNvSpPr>
            <a:spLocks noGrp="1" noChangeArrowheads="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B83517-29DC-42C6-8FDF-48828725EF4C}" type="slidenum">
              <a:rPr lang="ru-RU" smtClean="0"/>
              <a:pPr eaLnBrk="1" hangingPunct="1"/>
              <a:t>19</a:t>
            </a:fld>
            <a:endParaRPr lang="ru-RU" smtClean="0"/>
          </a:p>
        </p:txBody>
      </p:sp>
      <p:sp>
        <p:nvSpPr>
          <p:cNvPr id="22532" name="Rectangle 2"/>
          <p:cNvSpPr>
            <a:spLocks noGrp="1" noChangeArrowheads="1"/>
          </p:cNvSpPr>
          <p:nvPr>
            <p:ph type="title"/>
          </p:nvPr>
        </p:nvSpPr>
        <p:spPr/>
        <p:txBody>
          <a:bodyPr/>
          <a:lstStyle/>
          <a:p>
            <a:r>
              <a:rPr lang="en-US" dirty="0" smtClean="0"/>
              <a:t>Injection facility</a:t>
            </a:r>
            <a:endParaRPr lang="ru-RU" dirty="0" smtClean="0"/>
          </a:p>
        </p:txBody>
      </p:sp>
      <p:pic>
        <p:nvPicPr>
          <p:cNvPr id="22533" name="Picture 3" descr="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341438"/>
            <a:ext cx="7561262"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 descr="DampingRi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52513"/>
            <a:ext cx="1871662"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5" descr="IMG_22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025" y="3500438"/>
            <a:ext cx="1997075"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6" descr="Dow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716338"/>
            <a:ext cx="188912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7" descr="Tunnel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475" y="4365625"/>
            <a:ext cx="259238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Line 8"/>
          <p:cNvSpPr>
            <a:spLocks noChangeShapeType="1"/>
          </p:cNvSpPr>
          <p:nvPr/>
        </p:nvSpPr>
        <p:spPr bwMode="auto">
          <a:xfrm flipH="1" flipV="1">
            <a:off x="2124075" y="1844675"/>
            <a:ext cx="339725" cy="142875"/>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539" name="Line 9"/>
          <p:cNvSpPr>
            <a:spLocks noChangeShapeType="1"/>
          </p:cNvSpPr>
          <p:nvPr/>
        </p:nvSpPr>
        <p:spPr bwMode="auto">
          <a:xfrm flipH="1">
            <a:off x="2195513" y="3213100"/>
            <a:ext cx="576262" cy="576263"/>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540" name="Line 10"/>
          <p:cNvSpPr>
            <a:spLocks noChangeShapeType="1"/>
          </p:cNvSpPr>
          <p:nvPr/>
        </p:nvSpPr>
        <p:spPr bwMode="auto">
          <a:xfrm>
            <a:off x="4643438" y="3789363"/>
            <a:ext cx="0" cy="576262"/>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541" name="Line 11"/>
          <p:cNvSpPr>
            <a:spLocks noChangeShapeType="1"/>
          </p:cNvSpPr>
          <p:nvPr/>
        </p:nvSpPr>
        <p:spPr bwMode="auto">
          <a:xfrm>
            <a:off x="7667625" y="2781300"/>
            <a:ext cx="144463" cy="6477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mtClean="0"/>
              <a:t>A.Bogomyagkov (BINP)</a:t>
            </a:r>
          </a:p>
        </p:txBody>
      </p:sp>
      <p:sp>
        <p:nvSpPr>
          <p:cNvPr id="3075"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06F287-32A0-488C-A64F-FDC338368134}" type="slidenum">
              <a:rPr lang="ru-RU" smtClean="0"/>
              <a:pPr eaLnBrk="1" hangingPunct="1"/>
              <a:t>2</a:t>
            </a:fld>
            <a:endParaRPr lang="ru-RU" smtClean="0"/>
          </a:p>
        </p:txBody>
      </p:sp>
      <p:sp>
        <p:nvSpPr>
          <p:cNvPr id="3076" name="Rectangle 2"/>
          <p:cNvSpPr>
            <a:spLocks noGrp="1" noChangeArrowheads="1"/>
          </p:cNvSpPr>
          <p:nvPr>
            <p:ph type="title"/>
          </p:nvPr>
        </p:nvSpPr>
        <p:spPr/>
        <p:txBody>
          <a:bodyPr/>
          <a:lstStyle/>
          <a:p>
            <a:pPr eaLnBrk="1" hangingPunct="1"/>
            <a:r>
              <a:rPr lang="en-US" smtClean="0"/>
              <a:t>Requirements</a:t>
            </a:r>
            <a:endParaRPr lang="ru-RU" smtClean="0"/>
          </a:p>
        </p:txBody>
      </p:sp>
      <p:sp>
        <p:nvSpPr>
          <p:cNvPr id="3077" name="Rectangle 3"/>
          <p:cNvSpPr>
            <a:spLocks noGrp="1" noChangeArrowheads="1"/>
          </p:cNvSpPr>
          <p:nvPr>
            <p:ph type="body" idx="1"/>
          </p:nvPr>
        </p:nvSpPr>
        <p:spPr>
          <a:xfrm>
            <a:off x="457200" y="1499241"/>
            <a:ext cx="8229600" cy="3859518"/>
          </a:xfrm>
        </p:spPr>
        <p:txBody>
          <a:bodyPr>
            <a:spAutoFit/>
          </a:bodyPr>
          <a:lstStyle/>
          <a:p>
            <a:pPr eaLnBrk="1" hangingPunct="1"/>
            <a:r>
              <a:rPr lang="en-US" sz="2400" dirty="0" smtClean="0"/>
              <a:t>Beam energy from 0.5 to 2.1 </a:t>
            </a:r>
            <a:r>
              <a:rPr lang="en-US" sz="2400" dirty="0" err="1" smtClean="0"/>
              <a:t>GeV</a:t>
            </a:r>
            <a:endParaRPr lang="en-US" sz="2400" dirty="0" smtClean="0"/>
          </a:p>
          <a:p>
            <a:pPr eaLnBrk="1" hangingPunct="1"/>
            <a:r>
              <a:rPr lang="en-US" sz="2400" dirty="0" smtClean="0"/>
              <a:t>Peak luminosity is 10</a:t>
            </a:r>
            <a:r>
              <a:rPr lang="en-US" sz="2400" baseline="30000" dirty="0" smtClean="0"/>
              <a:t>35</a:t>
            </a:r>
            <a:r>
              <a:rPr lang="en-US" sz="2400" dirty="0" smtClean="0"/>
              <a:t> cm</a:t>
            </a:r>
            <a:r>
              <a:rPr lang="en-US" sz="2400" baseline="30000" dirty="0" smtClean="0"/>
              <a:t>-2</a:t>
            </a:r>
            <a:r>
              <a:rPr lang="en-US" sz="2400" dirty="0" smtClean="0"/>
              <a:t>s</a:t>
            </a:r>
            <a:r>
              <a:rPr lang="en-US" sz="2400" baseline="30000" dirty="0" smtClean="0"/>
              <a:t>-1</a:t>
            </a:r>
            <a:r>
              <a:rPr lang="en-US" sz="2400" dirty="0" smtClean="0"/>
              <a:t> at 2 </a:t>
            </a:r>
            <a:r>
              <a:rPr lang="en-US" sz="2400" dirty="0" err="1" smtClean="0"/>
              <a:t>GeV</a:t>
            </a:r>
            <a:r>
              <a:rPr lang="en-US" sz="2400" dirty="0" smtClean="0"/>
              <a:t> and within as wide as possible energy range</a:t>
            </a:r>
          </a:p>
          <a:p>
            <a:pPr eaLnBrk="1" hangingPunct="1"/>
            <a:r>
              <a:rPr lang="en-US" sz="2400" dirty="0" smtClean="0"/>
              <a:t>Circumference 366 m to fit in the existent tunnel of VEPP4-M</a:t>
            </a:r>
          </a:p>
          <a:p>
            <a:pPr eaLnBrk="1" hangingPunct="1"/>
            <a:r>
              <a:rPr lang="en-US" sz="2400" dirty="0" smtClean="0"/>
              <a:t>Conform as much as possible to existent infrastructure</a:t>
            </a:r>
          </a:p>
          <a:p>
            <a:pPr eaLnBrk="1" hangingPunct="1"/>
            <a:r>
              <a:rPr lang="en-US" sz="2400" dirty="0" smtClean="0"/>
              <a:t>Longitudinal polarization at some energy points</a:t>
            </a:r>
          </a:p>
          <a:p>
            <a:pPr eaLnBrk="1" hangingPunct="1"/>
            <a:r>
              <a:rPr lang="en-US" sz="2400" dirty="0" smtClean="0"/>
              <a:t>Energy calibration by Compton backscattering </a:t>
            </a:r>
          </a:p>
          <a:p>
            <a:pPr lvl="1" eaLnBrk="1" hangingPunct="1">
              <a:buFontTx/>
              <a:buNone/>
            </a:pPr>
            <a:r>
              <a:rPr lang="en-US" sz="2400" dirty="0" smtClean="0"/>
              <a:t>(</a:t>
            </a:r>
            <a:r>
              <a:rPr lang="en-US" sz="2400" dirty="0" smtClean="0">
                <a:cs typeface="Arial" charset="0"/>
              </a:rPr>
              <a:t>~(</a:t>
            </a:r>
            <a:r>
              <a:rPr lang="en-US" sz="2400" dirty="0" smtClean="0"/>
              <a:t>5 </a:t>
            </a:r>
            <a:r>
              <a:rPr lang="en-US" sz="2400" dirty="0" smtClean="0">
                <a:cs typeface="Arial" charset="0"/>
                <a:sym typeface="Symbol" pitchFamily="18" charset="2"/>
              </a:rPr>
              <a:t></a:t>
            </a:r>
            <a:r>
              <a:rPr lang="en-US" sz="2400" dirty="0" smtClean="0"/>
              <a:t> 10)</a:t>
            </a:r>
            <a:r>
              <a:rPr lang="en-US" sz="2400" dirty="0" smtClean="0">
                <a:cs typeface="Arial" charset="0"/>
                <a:sym typeface="Symbol" pitchFamily="18" charset="2"/>
              </a:rPr>
              <a:t></a:t>
            </a:r>
            <a:r>
              <a:rPr lang="en-US" sz="2400" dirty="0" smtClean="0"/>
              <a:t>10</a:t>
            </a:r>
            <a:r>
              <a:rPr lang="en-US" sz="2400" baseline="30000" dirty="0" smtClean="0"/>
              <a:t>-5</a:t>
            </a:r>
            <a:r>
              <a:rPr lang="en-US" sz="2400"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mtClean="0"/>
              <a:t>A.Bogomyagkov (BINP)</a:t>
            </a:r>
          </a:p>
        </p:txBody>
      </p:sp>
      <p:sp>
        <p:nvSpPr>
          <p:cNvPr id="23555" name="Rectangle 6"/>
          <p:cNvSpPr>
            <a:spLocks noGrp="1" noChangeArrowheads="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C16D8C-1B43-45FD-92A9-ACE6DFF831A6}" type="slidenum">
              <a:rPr lang="ru-RU" smtClean="0"/>
              <a:pPr eaLnBrk="1" hangingPunct="1"/>
              <a:t>20</a:t>
            </a:fld>
            <a:endParaRPr lang="ru-RU" smtClean="0"/>
          </a:p>
        </p:txBody>
      </p:sp>
      <p:sp>
        <p:nvSpPr>
          <p:cNvPr id="23556" name="Rectangle 2"/>
          <p:cNvSpPr>
            <a:spLocks noGrp="1" noChangeArrowheads="1"/>
          </p:cNvSpPr>
          <p:nvPr>
            <p:ph type="title"/>
          </p:nvPr>
        </p:nvSpPr>
        <p:spPr/>
        <p:txBody>
          <a:bodyPr/>
          <a:lstStyle/>
          <a:p>
            <a:r>
              <a:rPr lang="en-US" smtClean="0"/>
              <a:t>Conclusion</a:t>
            </a:r>
            <a:endParaRPr lang="ru-RU" smtClean="0"/>
          </a:p>
        </p:txBody>
      </p:sp>
      <p:sp>
        <p:nvSpPr>
          <p:cNvPr id="23557" name="Rectangle 3"/>
          <p:cNvSpPr>
            <a:spLocks noGrp="1" noChangeArrowheads="1"/>
          </p:cNvSpPr>
          <p:nvPr>
            <p:ph type="body" idx="1"/>
          </p:nvPr>
        </p:nvSpPr>
        <p:spPr>
          <a:xfrm>
            <a:off x="457200" y="1388442"/>
            <a:ext cx="8229600" cy="4081117"/>
          </a:xfrm>
        </p:spPr>
        <p:txBody>
          <a:bodyPr>
            <a:spAutoFit/>
          </a:bodyPr>
          <a:lstStyle/>
          <a:p>
            <a:r>
              <a:rPr lang="en-US" sz="2400" dirty="0" smtClean="0"/>
              <a:t>The lattice, meeting all main requirements (600 </a:t>
            </a:r>
            <a:r>
              <a:rPr lang="en-US" sz="2400" dirty="0" smtClean="0">
                <a:sym typeface="Symbol" pitchFamily="18" charset="2"/>
              </a:rPr>
              <a:t></a:t>
            </a:r>
            <a:r>
              <a:rPr lang="en-US" sz="2400" dirty="0" smtClean="0"/>
              <a:t>m </a:t>
            </a:r>
            <a:r>
              <a:rPr lang="en-US" sz="2400" dirty="0" smtClean="0">
                <a:sym typeface="Symbol" pitchFamily="18" charset="2"/>
              </a:rPr>
              <a:t></a:t>
            </a:r>
            <a:r>
              <a:rPr lang="en-US" sz="2400" baseline="-25000" dirty="0" smtClean="0"/>
              <a:t>y</a:t>
            </a:r>
            <a:r>
              <a:rPr lang="en-US" sz="2400" dirty="0" smtClean="0"/>
              <a:t>, chromatic correction, momentum bandwidth, luminosity optimization for wide energy range, fits in the tunnel of VEPP-4M etc. ) is ready.</a:t>
            </a:r>
            <a:endParaRPr lang="ru-RU" sz="2400" dirty="0" smtClean="0"/>
          </a:p>
          <a:p>
            <a:r>
              <a:rPr lang="en-US" sz="2400" dirty="0" smtClean="0"/>
              <a:t>FF quadrupoles are reasonable.</a:t>
            </a:r>
            <a:endParaRPr lang="ru-RU" sz="2400" dirty="0" smtClean="0"/>
          </a:p>
          <a:p>
            <a:r>
              <a:rPr lang="en-US" sz="2400" dirty="0" smtClean="0"/>
              <a:t>Prototype of the damping wiggler is ready.</a:t>
            </a:r>
            <a:endParaRPr lang="ru-RU" sz="2400" dirty="0" smtClean="0"/>
          </a:p>
          <a:p>
            <a:r>
              <a:rPr lang="en-US" sz="2400" dirty="0" smtClean="0"/>
              <a:t>Detailed machine design and beam dynamics simulation is in progress.</a:t>
            </a:r>
          </a:p>
          <a:p>
            <a:r>
              <a:rPr lang="en-US" sz="2400" dirty="0" smtClean="0"/>
              <a:t>It is possible to increase beam energy up to 2.5 </a:t>
            </a:r>
            <a:r>
              <a:rPr lang="en-US" sz="2400" dirty="0" err="1" smtClean="0"/>
              <a:t>GeV</a:t>
            </a:r>
            <a:r>
              <a:rPr lang="en-US" sz="2400" dirty="0" smtClean="0"/>
              <a:t>. The limitations are FF quadrupoles and some dipoles. </a:t>
            </a:r>
            <a:endParaRPr lang="ru-RU"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684213" y="333375"/>
            <a:ext cx="8131175" cy="574675"/>
          </a:xfrm>
        </p:spPr>
        <p:txBody>
          <a:bodyPr/>
          <a:lstStyle/>
          <a:p>
            <a:r>
              <a:rPr lang="en-US" sz="1800" b="1" smtClean="0">
                <a:solidFill>
                  <a:srgbClr val="0000FF"/>
                </a:solidFill>
                <a:latin typeface="Arial" charset="0"/>
                <a:cs typeface="Arial" charset="0"/>
              </a:rPr>
              <a:t>ESTIMATION OF LONGITUDINAL POLARIZATION AT PhiCT-FACTORY </a:t>
            </a:r>
            <a:r>
              <a:rPr lang="en-US" sz="1800" b="1" smtClean="0">
                <a:solidFill>
                  <a:srgbClr val="FF0000"/>
                </a:solidFill>
                <a:latin typeface="Arial" charset="0"/>
                <a:cs typeface="Arial" charset="0"/>
              </a:rPr>
              <a:t>-1</a:t>
            </a:r>
            <a:r>
              <a:rPr lang="en-US" sz="1800" b="1" smtClean="0">
                <a:solidFill>
                  <a:srgbClr val="0000FF"/>
                </a:solidFill>
                <a:latin typeface="Arial" charset="0"/>
                <a:cs typeface="Arial" charset="0"/>
              </a:rPr>
              <a:t/>
            </a:r>
            <a:br>
              <a:rPr lang="en-US" sz="1800" b="1" smtClean="0">
                <a:solidFill>
                  <a:srgbClr val="0000FF"/>
                </a:solidFill>
                <a:latin typeface="Arial" charset="0"/>
                <a:cs typeface="Arial" charset="0"/>
              </a:rPr>
            </a:br>
            <a:r>
              <a:rPr lang="en-US" sz="1600" i="1" smtClean="0">
                <a:solidFill>
                  <a:srgbClr val="0000FF"/>
                </a:solidFill>
                <a:latin typeface="Arial" charset="0"/>
                <a:cs typeface="Arial" charset="0"/>
              </a:rPr>
              <a:t>S.A. Nikitin</a:t>
            </a:r>
            <a:endParaRPr lang="ru-RU" sz="1800" i="1" smtClean="0">
              <a:solidFill>
                <a:srgbClr val="0000FF"/>
              </a:solidFill>
              <a:latin typeface="Arial" charset="0"/>
              <a:cs typeface="Arial" charset="0"/>
            </a:endParaRPr>
          </a:p>
        </p:txBody>
      </p:sp>
      <p:sp useBgFill="1">
        <p:nvSpPr>
          <p:cNvPr id="3" name="Подзаголовок 2"/>
          <p:cNvSpPr>
            <a:spLocks noGrp="1"/>
          </p:cNvSpPr>
          <p:nvPr>
            <p:ph type="subTitle" idx="1"/>
          </p:nvPr>
        </p:nvSpPr>
        <p:spPr>
          <a:xfrm>
            <a:off x="539750" y="908050"/>
            <a:ext cx="8280400" cy="5689600"/>
          </a:xfrm>
        </p:spPr>
        <p:txBody>
          <a:bodyPr/>
          <a:lstStyle/>
          <a:p>
            <a:pPr algn="l">
              <a:defRPr/>
            </a:pPr>
            <a:r>
              <a:rPr lang="en-US" sz="2000" b="1" dirty="0" smtClean="0"/>
              <a:t>What energy?</a:t>
            </a:r>
          </a:p>
          <a:p>
            <a:pPr marL="285750" indent="-285750" algn="just">
              <a:buFont typeface="Arial" pitchFamily="34" charset="0"/>
              <a:buChar char="•"/>
              <a:defRPr/>
            </a:pPr>
            <a:r>
              <a:rPr lang="en-US" sz="1400" dirty="0" smtClean="0"/>
              <a:t>1.8 </a:t>
            </a:r>
            <a:r>
              <a:rPr lang="en-US" sz="1400" dirty="0" err="1" smtClean="0"/>
              <a:t>GeV</a:t>
            </a:r>
            <a:r>
              <a:rPr lang="en-US" sz="1400" dirty="0" smtClean="0"/>
              <a:t> (</a:t>
            </a:r>
            <a:r>
              <a:rPr lang="el-GR" sz="1400" dirty="0" smtClean="0"/>
              <a:t>τ </a:t>
            </a:r>
            <a:r>
              <a:rPr lang="en-US" sz="1400" dirty="0" smtClean="0"/>
              <a:t>-lepton production threshold)  up to 2.1 </a:t>
            </a:r>
            <a:r>
              <a:rPr lang="en-US" sz="1400" dirty="0" err="1" smtClean="0"/>
              <a:t>GeV</a:t>
            </a:r>
            <a:r>
              <a:rPr lang="en-US" sz="1400" dirty="0" smtClean="0"/>
              <a:t> (upper limit of  </a:t>
            </a:r>
            <a:r>
              <a:rPr lang="en-US" sz="1400" dirty="0" err="1" smtClean="0"/>
              <a:t>PhiCT</a:t>
            </a:r>
            <a:r>
              <a:rPr lang="en-US" sz="1400" dirty="0" smtClean="0"/>
              <a:t> factory ) is reasonable</a:t>
            </a:r>
          </a:p>
          <a:p>
            <a:pPr marL="285750" indent="-285750" algn="just">
              <a:buFont typeface="Arial" pitchFamily="34" charset="0"/>
              <a:buChar char="•"/>
              <a:defRPr/>
            </a:pPr>
            <a:r>
              <a:rPr lang="en-US" sz="1400" dirty="0" smtClean="0"/>
              <a:t>LP increases sensitivity of experiments on search of CP violence in </a:t>
            </a:r>
            <a:r>
              <a:rPr lang="el-GR" sz="1400" dirty="0" smtClean="0"/>
              <a:t>τ </a:t>
            </a:r>
            <a:r>
              <a:rPr lang="en-US" sz="1400" dirty="0" smtClean="0"/>
              <a:t>-lepton decays in several times</a:t>
            </a:r>
          </a:p>
          <a:p>
            <a:pPr algn="just">
              <a:defRPr/>
            </a:pPr>
            <a:r>
              <a:rPr lang="en-US" sz="1200" i="1" dirty="0" smtClean="0">
                <a:solidFill>
                  <a:srgbClr val="0000FF"/>
                </a:solidFill>
              </a:rPr>
              <a:t>       </a:t>
            </a:r>
            <a:r>
              <a:rPr lang="en-US" sz="1200" b="1" i="1" dirty="0" err="1" smtClean="0">
                <a:solidFill>
                  <a:srgbClr val="0000FF"/>
                </a:solidFill>
              </a:rPr>
              <a:t>Yu.A</a:t>
            </a:r>
            <a:r>
              <a:rPr lang="en-US" sz="1200" b="1" i="1" dirty="0" smtClean="0">
                <a:solidFill>
                  <a:srgbClr val="0000FF"/>
                </a:solidFill>
              </a:rPr>
              <a:t>. </a:t>
            </a:r>
            <a:r>
              <a:rPr lang="en-US" sz="1200" b="1" i="1" dirty="0" err="1" smtClean="0">
                <a:solidFill>
                  <a:srgbClr val="0000FF"/>
                </a:solidFill>
              </a:rPr>
              <a:t>Tikhonov</a:t>
            </a:r>
            <a:r>
              <a:rPr lang="en-US" sz="1200" b="1" i="1" dirty="0" smtClean="0">
                <a:solidFill>
                  <a:srgbClr val="0000FF"/>
                </a:solidFill>
              </a:rPr>
              <a:t>. Super c-tau factory (Status Report)/BINP Internal Report (2012)</a:t>
            </a:r>
          </a:p>
          <a:p>
            <a:pPr marL="285750" indent="-285750" algn="just">
              <a:buFont typeface="Arial" pitchFamily="34" charset="0"/>
              <a:buChar char="•"/>
              <a:defRPr/>
            </a:pPr>
            <a:r>
              <a:rPr lang="en-US" sz="1400" dirty="0" smtClean="0"/>
              <a:t>Maximum of the </a:t>
            </a:r>
            <a:r>
              <a:rPr lang="el-GR" sz="1400" dirty="0" smtClean="0"/>
              <a:t>τ</a:t>
            </a:r>
            <a:r>
              <a:rPr lang="en-US" sz="1400" baseline="30000" dirty="0" smtClean="0"/>
              <a:t>+</a:t>
            </a:r>
            <a:r>
              <a:rPr lang="el-GR" sz="1400" dirty="0" smtClean="0"/>
              <a:t>τ</a:t>
            </a:r>
            <a:r>
              <a:rPr lang="en-US" sz="1400" baseline="30000" dirty="0" smtClean="0"/>
              <a:t>-</a:t>
            </a:r>
            <a:r>
              <a:rPr lang="en-US" sz="1400" dirty="0" smtClean="0"/>
              <a:t> production cross section at E </a:t>
            </a:r>
            <a:r>
              <a:rPr lang="en-US" sz="1400" baseline="-25000" dirty="0" smtClean="0"/>
              <a:t>b</a:t>
            </a:r>
            <a:r>
              <a:rPr lang="en-US" sz="1400" dirty="0" smtClean="0"/>
              <a:t> ≈ 2.2 </a:t>
            </a:r>
            <a:r>
              <a:rPr lang="en-US" sz="1400" dirty="0" err="1" smtClean="0"/>
              <a:t>GeV</a:t>
            </a:r>
            <a:endParaRPr lang="en-US" sz="1400" dirty="0" smtClean="0"/>
          </a:p>
          <a:p>
            <a:pPr marL="285750" indent="-285750" algn="just">
              <a:buFont typeface="Arial" pitchFamily="34" charset="0"/>
              <a:buChar char="•"/>
              <a:defRPr/>
            </a:pPr>
            <a:r>
              <a:rPr lang="en-US" sz="1400" dirty="0" smtClean="0"/>
              <a:t>LP scheme must be oriented to 2-2.1 </a:t>
            </a:r>
            <a:r>
              <a:rPr lang="en-US" sz="1400" dirty="0" err="1" smtClean="0"/>
              <a:t>GeV</a:t>
            </a:r>
            <a:endParaRPr lang="en-US" sz="1400" dirty="0" smtClean="0"/>
          </a:p>
          <a:p>
            <a:pPr algn="just">
              <a:defRPr/>
            </a:pPr>
            <a:r>
              <a:rPr lang="en-US" sz="2000" b="1" dirty="0" smtClean="0"/>
              <a:t>What injector?</a:t>
            </a:r>
          </a:p>
          <a:p>
            <a:pPr marL="285750" indent="-285750" algn="just">
              <a:buFont typeface="Arial" pitchFamily="34" charset="0"/>
              <a:buChar char="•"/>
              <a:defRPr/>
            </a:pPr>
            <a:r>
              <a:rPr lang="en-US" sz="1400" dirty="0" smtClean="0"/>
              <a:t>Electron-positron </a:t>
            </a:r>
            <a:r>
              <a:rPr lang="en-US" sz="1400" dirty="0" err="1" smtClean="0"/>
              <a:t>linac</a:t>
            </a:r>
            <a:r>
              <a:rPr lang="en-US" sz="1400" dirty="0" smtClean="0"/>
              <a:t> with energy up to 2.1 </a:t>
            </a:r>
            <a:r>
              <a:rPr lang="en-US" sz="1400" dirty="0" err="1" smtClean="0"/>
              <a:t>GeV</a:t>
            </a:r>
            <a:endParaRPr lang="en-US" sz="1400" dirty="0" smtClean="0"/>
          </a:p>
          <a:p>
            <a:pPr marL="285750" indent="-285750" algn="just">
              <a:buFont typeface="Arial" pitchFamily="34" charset="0"/>
              <a:buChar char="•"/>
              <a:defRPr/>
            </a:pPr>
            <a:r>
              <a:rPr lang="en-US" sz="1400" dirty="0" smtClean="0"/>
              <a:t>Electrons from a photo-gun source are longitudinally polarized.</a:t>
            </a:r>
          </a:p>
          <a:p>
            <a:pPr marL="285750" indent="-285750" algn="just">
              <a:buFont typeface="Arial" pitchFamily="34" charset="0"/>
              <a:buChar char="•"/>
              <a:defRPr/>
            </a:pPr>
            <a:r>
              <a:rPr lang="en-US" sz="1400" dirty="0" smtClean="0"/>
              <a:t>Spins are rotated  downstream of  the gun to match beam polarization in the collider </a:t>
            </a:r>
          </a:p>
          <a:p>
            <a:pPr marL="285750" indent="-285750" algn="just">
              <a:buFont typeface="Arial" pitchFamily="34" charset="0"/>
              <a:buChar char="•"/>
              <a:defRPr/>
            </a:pPr>
            <a:r>
              <a:rPr lang="en-US" sz="1400" dirty="0" smtClean="0"/>
              <a:t>Continuous mode injection</a:t>
            </a:r>
          </a:p>
          <a:p>
            <a:pPr algn="just">
              <a:defRPr/>
            </a:pPr>
            <a:r>
              <a:rPr lang="en-US" sz="2000" b="1" dirty="0" err="1" smtClean="0"/>
              <a:t>Radiative</a:t>
            </a:r>
            <a:r>
              <a:rPr lang="en-US" sz="2000" b="1" dirty="0" smtClean="0"/>
              <a:t> polarization time scaling</a:t>
            </a:r>
          </a:p>
          <a:p>
            <a:pPr marL="285750" indent="-285750" algn="just">
              <a:buFont typeface="Arial" pitchFamily="34" charset="0"/>
              <a:buChar char="•"/>
              <a:defRPr/>
            </a:pPr>
            <a:r>
              <a:rPr lang="en-US" sz="1400" u="sng" dirty="0" err="1" smtClean="0"/>
              <a:t>Sokolov-Ternov</a:t>
            </a:r>
            <a:r>
              <a:rPr lang="en-US" sz="1400" u="sng" dirty="0" smtClean="0"/>
              <a:t> polarization build-up time</a:t>
            </a:r>
            <a:r>
              <a:rPr lang="en-US" sz="1400" dirty="0" smtClean="0"/>
              <a:t>                                                           , </a:t>
            </a:r>
            <a:r>
              <a:rPr lang="en-US" sz="1400" i="1" dirty="0" smtClean="0"/>
              <a:t>K </a:t>
            </a:r>
            <a:r>
              <a:rPr lang="en-US" sz="1400" dirty="0" smtClean="0"/>
              <a:t>– curvature  in units of </a:t>
            </a:r>
            <a:r>
              <a:rPr lang="en-US" sz="1400" i="1" dirty="0" smtClean="0"/>
              <a:t>R</a:t>
            </a:r>
            <a:r>
              <a:rPr lang="en-US" sz="1400" i="1" baseline="30000" dirty="0" smtClean="0"/>
              <a:t>-</a:t>
            </a:r>
            <a:r>
              <a:rPr lang="en-US" sz="1400" baseline="30000" dirty="0" smtClean="0"/>
              <a:t>1</a:t>
            </a:r>
          </a:p>
          <a:p>
            <a:pPr marL="285750" indent="-285750" algn="l">
              <a:buFont typeface="Arial" pitchFamily="34" charset="0"/>
              <a:buChar char="•"/>
              <a:defRPr/>
            </a:pPr>
            <a:r>
              <a:rPr lang="en-US" sz="1400" dirty="0" smtClean="0"/>
              <a:t>Current version of  </a:t>
            </a:r>
            <a:r>
              <a:rPr lang="en-US" sz="1400" dirty="0" err="1" smtClean="0"/>
              <a:t>PhiCT</a:t>
            </a:r>
            <a:r>
              <a:rPr lang="en-US" sz="1400" dirty="0" smtClean="0"/>
              <a:t> factory without LP inserts:                                                                                                     </a:t>
            </a:r>
          </a:p>
          <a:p>
            <a:pPr algn="l">
              <a:defRPr/>
            </a:pPr>
            <a:r>
              <a:rPr lang="en-US" sz="1400" dirty="0" smtClean="0"/>
              <a:t>      </a:t>
            </a:r>
            <a:r>
              <a:rPr lang="el-GR" sz="1400" b="1" dirty="0" smtClean="0"/>
              <a:t>τ</a:t>
            </a:r>
            <a:r>
              <a:rPr lang="en-US" sz="1400" b="1" baseline="-25000" dirty="0" smtClean="0"/>
              <a:t>0</a:t>
            </a:r>
            <a:r>
              <a:rPr lang="el-GR" sz="1400" b="1" dirty="0" smtClean="0"/>
              <a:t> </a:t>
            </a:r>
            <a:r>
              <a:rPr lang="pt-BR" sz="1400" b="1" dirty="0" smtClean="0"/>
              <a:t>=0.39 h (23 min) at E=2 GeV</a:t>
            </a:r>
          </a:p>
          <a:p>
            <a:pPr algn="just">
              <a:defRPr/>
            </a:pPr>
            <a:r>
              <a:rPr lang="en-US" sz="1400" b="1" dirty="0" smtClean="0"/>
              <a:t>      </a:t>
            </a:r>
            <a:r>
              <a:rPr lang="el-GR" sz="1400" b="1" dirty="0" smtClean="0"/>
              <a:t>τ</a:t>
            </a:r>
            <a:r>
              <a:rPr lang="en-US" sz="1400" b="1" baseline="-25000" dirty="0" smtClean="0"/>
              <a:t>0 </a:t>
            </a:r>
            <a:r>
              <a:rPr lang="pt-BR" sz="1400" b="1" dirty="0" smtClean="0"/>
              <a:t>=0.70 h (42 min) at E=1.777 GeV</a:t>
            </a:r>
          </a:p>
          <a:p>
            <a:pPr marL="285750" indent="-285750" algn="just">
              <a:buFont typeface="Arial" pitchFamily="34" charset="0"/>
              <a:buChar char="•"/>
              <a:defRPr/>
            </a:pPr>
            <a:r>
              <a:rPr lang="en-US" sz="1400" dirty="0" smtClean="0"/>
              <a:t>Generally, </a:t>
            </a:r>
            <a:r>
              <a:rPr lang="en-US" sz="1400" u="sng" dirty="0" err="1" smtClean="0"/>
              <a:t>radiative</a:t>
            </a:r>
            <a:r>
              <a:rPr lang="en-US" sz="1400" u="sng" dirty="0" smtClean="0"/>
              <a:t> relaxation time of polarization </a:t>
            </a:r>
            <a:r>
              <a:rPr lang="en-US" sz="1400" dirty="0" smtClean="0"/>
              <a:t>is given by known formula</a:t>
            </a:r>
          </a:p>
          <a:p>
            <a:pPr algn="just">
              <a:defRPr/>
            </a:pPr>
            <a:r>
              <a:rPr lang="en-US" sz="1400" dirty="0" smtClean="0"/>
              <a:t>                                                                      </a:t>
            </a:r>
          </a:p>
          <a:p>
            <a:pPr algn="just">
              <a:defRPr/>
            </a:pPr>
            <a:endParaRPr lang="en-US" sz="1400" dirty="0" smtClean="0"/>
          </a:p>
          <a:p>
            <a:pPr algn="just">
              <a:defRPr/>
            </a:pPr>
            <a:endParaRPr lang="en-US" sz="1400" dirty="0" smtClean="0"/>
          </a:p>
          <a:p>
            <a:pPr algn="just">
              <a:defRPr/>
            </a:pPr>
            <a:r>
              <a:rPr lang="en-US" sz="1400" dirty="0" smtClean="0"/>
              <a:t>           - an axis of polarization;        - a spin-orbit coupling function;        - a velocity vector  (              )</a:t>
            </a:r>
          </a:p>
          <a:p>
            <a:pPr algn="just">
              <a:defRPr/>
            </a:pPr>
            <a:r>
              <a:rPr lang="en-US" sz="1400" dirty="0" smtClean="0"/>
              <a:t> </a:t>
            </a:r>
          </a:p>
        </p:txBody>
      </p:sp>
      <p:graphicFrame>
        <p:nvGraphicFramePr>
          <p:cNvPr id="2052" name="Объект 4"/>
          <p:cNvGraphicFramePr>
            <a:graphicFrameLocks noChangeAspect="1"/>
          </p:cNvGraphicFramePr>
          <p:nvPr/>
        </p:nvGraphicFramePr>
        <p:xfrm>
          <a:off x="4067175" y="4149725"/>
          <a:ext cx="2555875" cy="576263"/>
        </p:xfrm>
        <a:graphic>
          <a:graphicData uri="http://schemas.openxmlformats.org/presentationml/2006/ole">
            <mc:AlternateContent xmlns:mc="http://schemas.openxmlformats.org/markup-compatibility/2006">
              <mc:Choice xmlns:v="urn:schemas-microsoft-com:vml" Requires="v">
                <p:oleObj spid="_x0000_s6278" name="Формула" r:id="rId3" imgW="2197100" imgH="495300" progId="Equation.3">
                  <p:embed/>
                </p:oleObj>
              </mc:Choice>
              <mc:Fallback>
                <p:oleObj name="Формула" r:id="rId3" imgW="2197100" imgH="495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4149725"/>
                        <a:ext cx="25558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3" name="Объект 5"/>
          <p:cNvGraphicFramePr>
            <a:graphicFrameLocks noChangeAspect="1"/>
          </p:cNvGraphicFramePr>
          <p:nvPr>
            <p:extLst>
              <p:ext uri="{D42A27DB-BD31-4B8C-83A1-F6EECF244321}">
                <p14:modId xmlns:p14="http://schemas.microsoft.com/office/powerpoint/2010/main" val="1899506268"/>
              </p:ext>
            </p:extLst>
          </p:nvPr>
        </p:nvGraphicFramePr>
        <p:xfrm>
          <a:off x="971550" y="5516563"/>
          <a:ext cx="2901950" cy="865187"/>
        </p:xfrm>
        <a:graphic>
          <a:graphicData uri="http://schemas.openxmlformats.org/presentationml/2006/ole">
            <mc:AlternateContent xmlns:mc="http://schemas.openxmlformats.org/markup-compatibility/2006">
              <mc:Choice xmlns:v="urn:schemas-microsoft-com:vml" Requires="v">
                <p:oleObj spid="_x0000_s6279" name="Формула" r:id="rId5" imgW="2387520" imgH="711000" progId="Equation.3">
                  <p:embed/>
                </p:oleObj>
              </mc:Choice>
              <mc:Fallback>
                <p:oleObj name="Формула" r:id="rId5" imgW="2387520" imgH="711000" progId="Equation.3">
                  <p:embed/>
                  <p:pic>
                    <p:nvPicPr>
                      <p:cNvPr id="0" name=""/>
                      <p:cNvPicPr>
                        <a:picLocks noChangeAspect="1" noChangeArrowheads="1"/>
                      </p:cNvPicPr>
                      <p:nvPr/>
                    </p:nvPicPr>
                    <p:blipFill>
                      <a:blip r:embed="rId6"/>
                      <a:srcRect/>
                      <a:stretch>
                        <a:fillRect/>
                      </a:stretch>
                    </p:blipFill>
                    <p:spPr bwMode="auto">
                      <a:xfrm>
                        <a:off x="971550" y="5516563"/>
                        <a:ext cx="290195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4" name="Объект 7"/>
          <p:cNvGraphicFramePr>
            <a:graphicFrameLocks noChangeAspect="1"/>
          </p:cNvGraphicFramePr>
          <p:nvPr>
            <p:extLst>
              <p:ext uri="{D42A27DB-BD31-4B8C-83A1-F6EECF244321}">
                <p14:modId xmlns:p14="http://schemas.microsoft.com/office/powerpoint/2010/main" val="1749747959"/>
              </p:ext>
            </p:extLst>
          </p:nvPr>
        </p:nvGraphicFramePr>
        <p:xfrm>
          <a:off x="827088" y="6308725"/>
          <a:ext cx="215900" cy="303213"/>
        </p:xfrm>
        <a:graphic>
          <a:graphicData uri="http://schemas.openxmlformats.org/presentationml/2006/ole">
            <mc:AlternateContent xmlns:mc="http://schemas.openxmlformats.org/markup-compatibility/2006">
              <mc:Choice xmlns:v="urn:schemas-microsoft-com:vml" Requires="v">
                <p:oleObj spid="_x0000_s6280" name="Формула" r:id="rId7" imgW="126720" imgH="177480" progId="Equation.3">
                  <p:embed/>
                </p:oleObj>
              </mc:Choice>
              <mc:Fallback>
                <p:oleObj name="Формула" r:id="rId7" imgW="126720" imgH="177480" progId="Equation.3">
                  <p:embed/>
                  <p:pic>
                    <p:nvPicPr>
                      <p:cNvPr id="0" name=""/>
                      <p:cNvPicPr>
                        <a:picLocks noChangeAspect="1" noChangeArrowheads="1"/>
                      </p:cNvPicPr>
                      <p:nvPr/>
                    </p:nvPicPr>
                    <p:blipFill>
                      <a:blip r:embed="rId8"/>
                      <a:srcRect/>
                      <a:stretch>
                        <a:fillRect/>
                      </a:stretch>
                    </p:blipFill>
                    <p:spPr bwMode="auto">
                      <a:xfrm>
                        <a:off x="827088" y="6308725"/>
                        <a:ext cx="2159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5" name="Объект 8"/>
          <p:cNvGraphicFramePr>
            <a:graphicFrameLocks noChangeAspect="1"/>
          </p:cNvGraphicFramePr>
          <p:nvPr/>
        </p:nvGraphicFramePr>
        <p:xfrm>
          <a:off x="2987675" y="6308725"/>
          <a:ext cx="215900" cy="295275"/>
        </p:xfrm>
        <a:graphic>
          <a:graphicData uri="http://schemas.openxmlformats.org/presentationml/2006/ole">
            <mc:AlternateContent xmlns:mc="http://schemas.openxmlformats.org/markup-compatibility/2006">
              <mc:Choice xmlns:v="urn:schemas-microsoft-com:vml" Requires="v">
                <p:oleObj spid="_x0000_s6281" name="Формула" r:id="rId9" imgW="139579" imgH="215713" progId="Equation.3">
                  <p:embed/>
                </p:oleObj>
              </mc:Choice>
              <mc:Fallback>
                <p:oleObj name="Формула" r:id="rId9" imgW="139579" imgH="21571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7675" y="6308725"/>
                        <a:ext cx="2159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6" name="Объект 9"/>
          <p:cNvGraphicFramePr>
            <a:graphicFrameLocks noChangeAspect="1"/>
          </p:cNvGraphicFramePr>
          <p:nvPr/>
        </p:nvGraphicFramePr>
        <p:xfrm>
          <a:off x="5651500" y="6308725"/>
          <a:ext cx="206375" cy="312738"/>
        </p:xfrm>
        <a:graphic>
          <a:graphicData uri="http://schemas.openxmlformats.org/presentationml/2006/ole">
            <mc:AlternateContent xmlns:mc="http://schemas.openxmlformats.org/markup-compatibility/2006">
              <mc:Choice xmlns:v="urn:schemas-microsoft-com:vml" Requires="v">
                <p:oleObj spid="_x0000_s6282" name="Формула" r:id="rId11" imgW="152334" imgH="241195" progId="Equation.3">
                  <p:embed/>
                </p:oleObj>
              </mc:Choice>
              <mc:Fallback>
                <p:oleObj name="Формула" r:id="rId11" imgW="152334" imgH="241195"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51500" y="6308725"/>
                        <a:ext cx="20637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7" name="Объект 10"/>
          <p:cNvGraphicFramePr>
            <a:graphicFrameLocks noChangeAspect="1"/>
          </p:cNvGraphicFramePr>
          <p:nvPr/>
        </p:nvGraphicFramePr>
        <p:xfrm>
          <a:off x="7308850" y="6308725"/>
          <a:ext cx="568325" cy="312738"/>
        </p:xfrm>
        <a:graphic>
          <a:graphicData uri="http://schemas.openxmlformats.org/presentationml/2006/ole">
            <mc:AlternateContent xmlns:mc="http://schemas.openxmlformats.org/markup-compatibility/2006">
              <mc:Choice xmlns:v="urn:schemas-microsoft-com:vml" Requires="v">
                <p:oleObj spid="_x0000_s6283" name="Формула" r:id="rId13" imgW="418918" imgH="241195" progId="Equation.3">
                  <p:embed/>
                </p:oleObj>
              </mc:Choice>
              <mc:Fallback>
                <p:oleObj name="Формула" r:id="rId13" imgW="418918" imgH="24119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08850" y="6308725"/>
                        <a:ext cx="5683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8981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684213" y="333375"/>
            <a:ext cx="8131175" cy="574675"/>
          </a:xfrm>
        </p:spPr>
        <p:txBody>
          <a:bodyPr/>
          <a:lstStyle/>
          <a:p>
            <a:r>
              <a:rPr lang="en-US" sz="1800" b="1" smtClean="0">
                <a:solidFill>
                  <a:srgbClr val="0000FF"/>
                </a:solidFill>
                <a:latin typeface="Arial" charset="0"/>
                <a:cs typeface="Arial" charset="0"/>
              </a:rPr>
              <a:t>ESTIMATION OF LONGITUDINAL POLARIZATION AT PhiCT-FACTORY </a:t>
            </a:r>
            <a:r>
              <a:rPr lang="en-US" sz="1800" b="1" smtClean="0">
                <a:solidFill>
                  <a:srgbClr val="FF0000"/>
                </a:solidFill>
                <a:latin typeface="Arial" charset="0"/>
                <a:cs typeface="Arial" charset="0"/>
              </a:rPr>
              <a:t>-2</a:t>
            </a:r>
            <a:r>
              <a:rPr lang="en-US" sz="1800" b="1" smtClean="0">
                <a:solidFill>
                  <a:srgbClr val="0000FF"/>
                </a:solidFill>
                <a:latin typeface="Arial" charset="0"/>
                <a:cs typeface="Arial" charset="0"/>
              </a:rPr>
              <a:t/>
            </a:r>
            <a:br>
              <a:rPr lang="en-US" sz="1800" b="1" smtClean="0">
                <a:solidFill>
                  <a:srgbClr val="0000FF"/>
                </a:solidFill>
                <a:latin typeface="Arial" charset="0"/>
                <a:cs typeface="Arial" charset="0"/>
              </a:rPr>
            </a:br>
            <a:endParaRPr lang="ru-RU" sz="1800" i="1" smtClean="0">
              <a:solidFill>
                <a:srgbClr val="0000FF"/>
              </a:solidFill>
              <a:latin typeface="Arial" charset="0"/>
              <a:cs typeface="Arial" charset="0"/>
            </a:endParaRPr>
          </a:p>
        </p:txBody>
      </p:sp>
      <p:sp useBgFill="1">
        <p:nvSpPr>
          <p:cNvPr id="3" name="Подзаголовок 2"/>
          <p:cNvSpPr>
            <a:spLocks noGrp="1"/>
          </p:cNvSpPr>
          <p:nvPr>
            <p:ph type="subTitle" idx="1"/>
          </p:nvPr>
        </p:nvSpPr>
        <p:spPr>
          <a:xfrm>
            <a:off x="539750" y="908050"/>
            <a:ext cx="8280400" cy="5689600"/>
          </a:xfrm>
        </p:spPr>
        <p:txBody>
          <a:bodyPr/>
          <a:lstStyle/>
          <a:p>
            <a:pPr algn="l">
              <a:defRPr/>
            </a:pPr>
            <a:r>
              <a:rPr lang="en-US" sz="2000" b="1" dirty="0"/>
              <a:t>Siberian Snake </a:t>
            </a:r>
            <a:r>
              <a:rPr lang="en-US" sz="2000" b="1" dirty="0" smtClean="0"/>
              <a:t>estimation</a:t>
            </a:r>
          </a:p>
          <a:p>
            <a:pPr marL="285750" indent="-285750" algn="l">
              <a:buFont typeface="Arial" pitchFamily="34" charset="0"/>
              <a:buChar char="•"/>
              <a:defRPr/>
            </a:pPr>
            <a:r>
              <a:rPr lang="en-US" sz="1400" dirty="0"/>
              <a:t>Siberian Snake </a:t>
            </a:r>
            <a:r>
              <a:rPr lang="en-US" sz="1400" dirty="0" smtClean="0"/>
              <a:t>using solenoid rotates </a:t>
            </a:r>
            <a:r>
              <a:rPr lang="en-US" sz="1400" dirty="0"/>
              <a:t>spin around </a:t>
            </a:r>
            <a:r>
              <a:rPr lang="en-US" sz="1400" dirty="0" smtClean="0"/>
              <a:t>velocity </a:t>
            </a:r>
            <a:r>
              <a:rPr lang="en-US" sz="1400" dirty="0"/>
              <a:t>at </a:t>
            </a:r>
            <a:r>
              <a:rPr lang="en-US" sz="1400" dirty="0" smtClean="0"/>
              <a:t>azimuth of 180</a:t>
            </a:r>
            <a:r>
              <a:rPr lang="en-US" sz="1400" baseline="30000" dirty="0" smtClean="0"/>
              <a:t>0 </a:t>
            </a:r>
            <a:r>
              <a:rPr lang="en-US" sz="1400" dirty="0" smtClean="0"/>
              <a:t>opposite to IP </a:t>
            </a:r>
          </a:p>
          <a:p>
            <a:pPr marL="285750" indent="-285750" algn="just">
              <a:buFont typeface="Arial" pitchFamily="34" charset="0"/>
              <a:buChar char="•"/>
              <a:defRPr/>
            </a:pPr>
            <a:r>
              <a:rPr lang="en-US" sz="1400" dirty="0"/>
              <a:t>Betatron coupling </a:t>
            </a:r>
            <a:r>
              <a:rPr lang="en-US" sz="1400" dirty="0" smtClean="0"/>
              <a:t>is </a:t>
            </a:r>
            <a:r>
              <a:rPr lang="en-US" sz="1400" dirty="0"/>
              <a:t>localized </a:t>
            </a:r>
            <a:r>
              <a:rPr lang="en-US" sz="1400" dirty="0" smtClean="0"/>
              <a:t>over insert with solenoid and matching/compensating quads</a:t>
            </a:r>
          </a:p>
          <a:p>
            <a:pPr marL="285750" indent="-285750" algn="just">
              <a:buFont typeface="Arial" pitchFamily="34" charset="0"/>
              <a:buChar char="•"/>
              <a:defRPr/>
            </a:pPr>
            <a:r>
              <a:rPr lang="en-US" sz="1400" dirty="0" err="1" smtClean="0"/>
              <a:t>Radiative</a:t>
            </a:r>
            <a:r>
              <a:rPr lang="en-US" sz="1400" dirty="0" smtClean="0"/>
              <a:t> relaxation time                                                      </a:t>
            </a:r>
            <a:r>
              <a:rPr lang="en-US" sz="1400" i="1" dirty="0" smtClean="0"/>
              <a:t>,  </a:t>
            </a:r>
            <a:r>
              <a:rPr lang="el-GR" sz="1400" i="1" dirty="0" smtClean="0"/>
              <a:t>ν</a:t>
            </a:r>
            <a:r>
              <a:rPr lang="en-US" sz="1400" i="1" dirty="0" smtClean="0"/>
              <a:t>=</a:t>
            </a:r>
            <a:r>
              <a:rPr lang="en-US" sz="1400" i="1" dirty="0" smtClean="0">
                <a:sym typeface="Symbol"/>
              </a:rPr>
              <a:t>a</a:t>
            </a:r>
            <a:r>
              <a:rPr lang="en-US" sz="1400" dirty="0" smtClean="0">
                <a:sym typeface="Symbol"/>
              </a:rPr>
              <a:t>,   </a:t>
            </a:r>
            <a:r>
              <a:rPr lang="el-GR" sz="1400" i="1" dirty="0" smtClean="0"/>
              <a:t>ν</a:t>
            </a:r>
            <a:r>
              <a:rPr lang="en-US" sz="1400" i="1" baseline="-25000" dirty="0" smtClean="0"/>
              <a:t>x</a:t>
            </a:r>
            <a:r>
              <a:rPr lang="en-US" sz="1400" dirty="0" smtClean="0"/>
              <a:t> – horizontal </a:t>
            </a:r>
            <a:r>
              <a:rPr lang="en-US" sz="1400" dirty="0" err="1" smtClean="0"/>
              <a:t>betatron</a:t>
            </a:r>
            <a:r>
              <a:rPr lang="en-US" sz="1400" dirty="0" smtClean="0"/>
              <a:t> tune</a:t>
            </a:r>
          </a:p>
          <a:p>
            <a:pPr marL="285750" indent="-285750" algn="just">
              <a:buFont typeface="Arial" pitchFamily="34" charset="0"/>
              <a:buChar char="•"/>
              <a:defRPr/>
            </a:pPr>
            <a:r>
              <a:rPr lang="en-US" sz="1400" dirty="0" smtClean="0"/>
              <a:t>Estimation ( </a:t>
            </a:r>
            <a:r>
              <a:rPr lang="en-US" sz="1400" dirty="0" err="1" smtClean="0"/>
              <a:t>betatron</a:t>
            </a:r>
            <a:r>
              <a:rPr lang="en-US" sz="1400" dirty="0" smtClean="0"/>
              <a:t> factor </a:t>
            </a:r>
            <a:r>
              <a:rPr lang="en-US" sz="1400" i="1" dirty="0" smtClean="0"/>
              <a:t>B</a:t>
            </a:r>
            <a:r>
              <a:rPr lang="en-US" sz="1400" dirty="0" smtClean="0"/>
              <a:t>(</a:t>
            </a:r>
            <a:r>
              <a:rPr lang="el-GR" sz="1400" i="1" dirty="0" smtClean="0"/>
              <a:t>ν</a:t>
            </a:r>
            <a:r>
              <a:rPr lang="en-US" sz="1400" i="1" dirty="0" smtClean="0"/>
              <a:t>,</a:t>
            </a:r>
            <a:r>
              <a:rPr lang="el-GR" sz="1400" i="1" dirty="0"/>
              <a:t> ν</a:t>
            </a:r>
            <a:r>
              <a:rPr lang="en-US" sz="1400" i="1" baseline="-25000" dirty="0"/>
              <a:t>x</a:t>
            </a:r>
            <a:r>
              <a:rPr lang="en-US" sz="1400" dirty="0" smtClean="0"/>
              <a:t>) </a:t>
            </a:r>
            <a:r>
              <a:rPr lang="en-US" sz="1400" dirty="0" smtClean="0">
                <a:sym typeface="Symbol"/>
              </a:rPr>
              <a:t></a:t>
            </a:r>
            <a:r>
              <a:rPr lang="en-US" sz="1400" dirty="0" smtClean="0"/>
              <a:t>1, far from spin resonances </a:t>
            </a:r>
            <a:r>
              <a:rPr lang="el-GR" sz="1400" i="1" dirty="0" smtClean="0"/>
              <a:t>ν</a:t>
            </a:r>
            <a:r>
              <a:rPr lang="el-GR" sz="1400" dirty="0" smtClean="0">
                <a:sym typeface="Symbol"/>
              </a:rPr>
              <a:t></a:t>
            </a:r>
            <a:r>
              <a:rPr lang="en-US" sz="1400" i="1" dirty="0" smtClean="0"/>
              <a:t> </a:t>
            </a:r>
            <a:r>
              <a:rPr lang="el-GR" sz="1400" i="1" dirty="0"/>
              <a:t>ν</a:t>
            </a:r>
            <a:r>
              <a:rPr lang="en-US" sz="1400" i="1" baseline="-25000" dirty="0" smtClean="0"/>
              <a:t>x</a:t>
            </a:r>
            <a:r>
              <a:rPr lang="en-US" sz="1400" i="1" dirty="0" smtClean="0"/>
              <a:t>=k</a:t>
            </a:r>
            <a:r>
              <a:rPr lang="en-US" sz="1400" dirty="0" smtClean="0"/>
              <a:t>):</a:t>
            </a:r>
          </a:p>
          <a:p>
            <a:pPr algn="l">
              <a:defRPr/>
            </a:pPr>
            <a:r>
              <a:rPr lang="pt-BR" sz="1400" dirty="0"/>
              <a:t> </a:t>
            </a:r>
            <a:r>
              <a:rPr lang="pt-BR" sz="1400" dirty="0" smtClean="0"/>
              <a:t>     </a:t>
            </a:r>
            <a:r>
              <a:rPr lang="el-GR" sz="1400" b="1" dirty="0" smtClean="0"/>
              <a:t>τ</a:t>
            </a:r>
            <a:r>
              <a:rPr lang="en-US" sz="1400" b="1" baseline="-25000" dirty="0" smtClean="0"/>
              <a:t>r</a:t>
            </a:r>
            <a:r>
              <a:rPr lang="el-GR" sz="1400" b="1" dirty="0" smtClean="0"/>
              <a:t> </a:t>
            </a:r>
            <a:r>
              <a:rPr lang="pt-BR" sz="1400" b="1" dirty="0" smtClean="0"/>
              <a:t>=34 sec </a:t>
            </a:r>
            <a:r>
              <a:rPr lang="pt-BR" sz="1400" b="1" dirty="0"/>
              <a:t>at E=2 GeV</a:t>
            </a:r>
          </a:p>
          <a:p>
            <a:pPr algn="just">
              <a:defRPr/>
            </a:pPr>
            <a:r>
              <a:rPr lang="en-US" sz="1400" b="1" dirty="0"/>
              <a:t>      </a:t>
            </a:r>
            <a:r>
              <a:rPr lang="el-GR" sz="1400" b="1" dirty="0" smtClean="0"/>
              <a:t>τ</a:t>
            </a:r>
            <a:r>
              <a:rPr lang="en-US" sz="1400" b="1" baseline="-25000" dirty="0" smtClean="0"/>
              <a:t>r </a:t>
            </a:r>
            <a:r>
              <a:rPr lang="pt-BR" sz="1400" b="1" dirty="0" smtClean="0"/>
              <a:t>=1.2  hours at E=1.0 GeV</a:t>
            </a:r>
          </a:p>
          <a:p>
            <a:pPr marL="285750" indent="-285750" algn="just">
              <a:buFont typeface="Arial" pitchFamily="34" charset="0"/>
              <a:buChar char="•"/>
              <a:defRPr/>
            </a:pPr>
            <a:r>
              <a:rPr lang="pt-BR" sz="1400" dirty="0" smtClean="0"/>
              <a:t>Depolarization time is very small as compared with luminosity beam lifetime </a:t>
            </a:r>
            <a:r>
              <a:rPr lang="el-GR" sz="1400" b="1" dirty="0" smtClean="0"/>
              <a:t>τ</a:t>
            </a:r>
            <a:r>
              <a:rPr lang="en-US" sz="1400" b="1" baseline="-25000" dirty="0" smtClean="0"/>
              <a:t>l</a:t>
            </a:r>
            <a:r>
              <a:rPr lang="en-US" sz="1400" b="1" dirty="0" smtClean="0"/>
              <a:t>=3-8 min </a:t>
            </a:r>
            <a:r>
              <a:rPr lang="en-US" sz="1400" dirty="0">
                <a:sym typeface="Symbol"/>
              </a:rPr>
              <a:t> </a:t>
            </a:r>
            <a:endParaRPr lang="en-US" sz="1400" dirty="0" smtClean="0">
              <a:sym typeface="Symbol"/>
            </a:endParaRPr>
          </a:p>
          <a:p>
            <a:pPr algn="just">
              <a:defRPr/>
            </a:pPr>
            <a:r>
              <a:rPr lang="en-US" sz="1400" dirty="0" smtClean="0"/>
              <a:t>      </a:t>
            </a:r>
            <a:r>
              <a:rPr lang="en-US" sz="1400" u="sng" dirty="0" smtClean="0"/>
              <a:t>Siberian Snake variant is fully unsatisfying (see next point). </a:t>
            </a:r>
            <a:r>
              <a:rPr lang="en-US" sz="1400" dirty="0" smtClean="0"/>
              <a:t> At </a:t>
            </a:r>
            <a:r>
              <a:rPr lang="en-US" sz="1400" dirty="0"/>
              <a:t>E ≤ 1GeV the situation becomes contrary.</a:t>
            </a:r>
            <a:endParaRPr lang="en-US" sz="1400" u="sng" dirty="0" smtClean="0"/>
          </a:p>
          <a:p>
            <a:pPr algn="just">
              <a:defRPr/>
            </a:pPr>
            <a:r>
              <a:rPr lang="en-US" sz="2000" b="1" dirty="0"/>
              <a:t>Kinetics of polarization </a:t>
            </a:r>
            <a:r>
              <a:rPr lang="en-US" sz="2000" b="1" dirty="0" smtClean="0"/>
              <a:t>under continuous injection</a:t>
            </a:r>
            <a:endParaRPr lang="en-US" sz="2000" dirty="0" smtClean="0"/>
          </a:p>
          <a:p>
            <a:pPr algn="just">
              <a:defRPr/>
            </a:pPr>
            <a:r>
              <a:rPr lang="en-US" sz="1200" i="1" dirty="0" smtClean="0">
                <a:solidFill>
                  <a:srgbClr val="0000FF"/>
                </a:solidFill>
              </a:rPr>
              <a:t>					 </a:t>
            </a:r>
            <a:r>
              <a:rPr lang="en-US" sz="1200" b="1" i="1" dirty="0" err="1">
                <a:solidFill>
                  <a:srgbClr val="0000FF"/>
                </a:solidFill>
              </a:rPr>
              <a:t>SuperB</a:t>
            </a:r>
            <a:r>
              <a:rPr lang="en-US" sz="1200" b="1" i="1" dirty="0">
                <a:solidFill>
                  <a:srgbClr val="0000FF"/>
                </a:solidFill>
              </a:rPr>
              <a:t> CDR, arXive:0709.0451 </a:t>
            </a:r>
            <a:r>
              <a:rPr lang="en-US" sz="1200" i="1" dirty="0" smtClean="0">
                <a:solidFill>
                  <a:srgbClr val="0000FF"/>
                </a:solidFill>
              </a:rPr>
              <a:t>	</a:t>
            </a:r>
          </a:p>
          <a:p>
            <a:pPr algn="just">
              <a:defRPr/>
            </a:pPr>
            <a:r>
              <a:rPr lang="en-US" sz="1200" i="1" dirty="0" smtClean="0">
                <a:solidFill>
                  <a:srgbClr val="0000FF"/>
                </a:solidFill>
              </a:rPr>
              <a:t>				</a:t>
            </a:r>
            <a:endParaRPr lang="en-US" sz="2000" b="1" dirty="0" smtClean="0"/>
          </a:p>
          <a:p>
            <a:pPr algn="just">
              <a:defRPr/>
            </a:pPr>
            <a:endParaRPr lang="en-US" sz="2000" b="1" dirty="0"/>
          </a:p>
          <a:p>
            <a:pPr algn="just">
              <a:defRPr/>
            </a:pPr>
            <a:endParaRPr lang="en-US" sz="1400" u="sng" dirty="0" smtClean="0"/>
          </a:p>
          <a:p>
            <a:pPr marL="285750" indent="-285750" algn="just">
              <a:buFont typeface="Arial" pitchFamily="34" charset="0"/>
              <a:buChar char="•"/>
              <a:defRPr/>
            </a:pPr>
            <a:endParaRPr lang="en-US" sz="1400" dirty="0" smtClean="0"/>
          </a:p>
        </p:txBody>
      </p:sp>
      <p:graphicFrame>
        <p:nvGraphicFramePr>
          <p:cNvPr id="3076" name="Объект 3"/>
          <p:cNvGraphicFramePr>
            <a:graphicFrameLocks noChangeAspect="1"/>
          </p:cNvGraphicFramePr>
          <p:nvPr/>
        </p:nvGraphicFramePr>
        <p:xfrm>
          <a:off x="2987675" y="1700213"/>
          <a:ext cx="2016125" cy="444500"/>
        </p:xfrm>
        <a:graphic>
          <a:graphicData uri="http://schemas.openxmlformats.org/presentationml/2006/ole">
            <mc:AlternateContent xmlns:mc="http://schemas.openxmlformats.org/markup-compatibility/2006">
              <mc:Choice xmlns:v="urn:schemas-microsoft-com:vml" Requires="v">
                <p:oleObj spid="_x0000_s7214" name="Формула" r:id="rId3" imgW="1790700" imgH="393700" progId="Equation.3">
                  <p:embed/>
                </p:oleObj>
              </mc:Choice>
              <mc:Fallback>
                <p:oleObj name="Формула" r:id="rId3" imgW="17907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700213"/>
                        <a:ext cx="20161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7" name="Объект 9"/>
          <p:cNvGraphicFramePr>
            <a:graphicFrameLocks noChangeAspect="1"/>
          </p:cNvGraphicFramePr>
          <p:nvPr/>
        </p:nvGraphicFramePr>
        <p:xfrm>
          <a:off x="900113" y="3573463"/>
          <a:ext cx="6448425" cy="3024187"/>
        </p:xfrm>
        <a:graphic>
          <a:graphicData uri="http://schemas.openxmlformats.org/presentationml/2006/ole">
            <mc:AlternateContent xmlns:mc="http://schemas.openxmlformats.org/markup-compatibility/2006">
              <mc:Choice xmlns:v="urn:schemas-microsoft-com:vml" Requires="v">
                <p:oleObj spid="_x0000_s7215" name="Формула" r:id="rId5" imgW="4737100" imgH="2222500" progId="Equation.3">
                  <p:embed/>
                </p:oleObj>
              </mc:Choice>
              <mc:Fallback>
                <p:oleObj name="Формула" r:id="rId5" imgW="4737100" imgH="2222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3573463"/>
                        <a:ext cx="64484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56467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16138" t="5923" r="16982" b="62970"/>
          <a:stretch/>
        </p:blipFill>
        <p:spPr>
          <a:xfrm>
            <a:off x="2081123" y="1169784"/>
            <a:ext cx="4679351" cy="3383166"/>
          </a:xfrm>
          <a:prstGeom prst="rect">
            <a:avLst/>
          </a:prstGeom>
        </p:spPr>
      </p:pic>
      <p:sp>
        <p:nvSpPr>
          <p:cNvPr id="4098" name="Заголовок 1"/>
          <p:cNvSpPr>
            <a:spLocks noGrp="1"/>
          </p:cNvSpPr>
          <p:nvPr>
            <p:ph type="title"/>
          </p:nvPr>
        </p:nvSpPr>
        <p:spPr>
          <a:xfrm>
            <a:off x="395288" y="103188"/>
            <a:ext cx="8497887" cy="1223962"/>
          </a:xfrm>
        </p:spPr>
        <p:txBody>
          <a:bodyPr/>
          <a:lstStyle/>
          <a:p>
            <a:r>
              <a:rPr lang="en-US" sz="1800" b="1" smtClean="0">
                <a:solidFill>
                  <a:srgbClr val="0000FF"/>
                </a:solidFill>
                <a:latin typeface="Arial" charset="0"/>
                <a:cs typeface="Arial" charset="0"/>
              </a:rPr>
              <a:t>ESTIMATION OF LONGITUDINAL POLARIZATION AT PhiCT-FACTORY </a:t>
            </a:r>
            <a:r>
              <a:rPr lang="en-US" sz="1800" b="1" smtClean="0">
                <a:solidFill>
                  <a:srgbClr val="FF0000"/>
                </a:solidFill>
                <a:latin typeface="Arial" charset="0"/>
                <a:cs typeface="Arial" charset="0"/>
              </a:rPr>
              <a:t>-3</a:t>
            </a:r>
            <a:br>
              <a:rPr lang="en-US" sz="1800" b="1" smtClean="0">
                <a:solidFill>
                  <a:srgbClr val="FF0000"/>
                </a:solidFill>
                <a:latin typeface="Arial" charset="0"/>
                <a:cs typeface="Arial" charset="0"/>
              </a:rPr>
            </a:br>
            <a:r>
              <a:rPr lang="en-US" sz="2000" b="1" smtClean="0">
                <a:solidFill>
                  <a:schemeClr val="tx1"/>
                </a:solidFill>
                <a:cs typeface="Arial" charset="0"/>
              </a:rPr>
              <a:t>LP scheme with restoration of </a:t>
            </a:r>
            <a:r>
              <a:rPr lang="en-US" sz="1800" b="1" smtClean="0">
                <a:solidFill>
                  <a:schemeClr val="tx1"/>
                </a:solidFill>
                <a:latin typeface="Arial" charset="0"/>
                <a:cs typeface="Arial" charset="0"/>
              </a:rPr>
              <a:t>v</a:t>
            </a:r>
            <a:r>
              <a:rPr lang="en-US" sz="2000" b="1" smtClean="0">
                <a:solidFill>
                  <a:schemeClr val="tx1"/>
                </a:solidFill>
              </a:rPr>
              <a:t>ertical polarization in arcs</a:t>
            </a:r>
            <a:endParaRPr lang="ru-RU" smtClean="0"/>
          </a:p>
        </p:txBody>
      </p:sp>
      <p:cxnSp>
        <p:nvCxnSpPr>
          <p:cNvPr id="4100" name="Прямая соединительная линия 5"/>
          <p:cNvCxnSpPr>
            <a:cxnSpLocks noChangeShapeType="1"/>
          </p:cNvCxnSpPr>
          <p:nvPr/>
        </p:nvCxnSpPr>
        <p:spPr bwMode="auto">
          <a:xfrm flipH="1">
            <a:off x="3298825" y="2641600"/>
            <a:ext cx="792163" cy="13668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1" name="Прямая соединительная линия 9"/>
          <p:cNvCxnSpPr>
            <a:cxnSpLocks noChangeShapeType="1"/>
          </p:cNvCxnSpPr>
          <p:nvPr/>
        </p:nvCxnSpPr>
        <p:spPr bwMode="auto">
          <a:xfrm>
            <a:off x="4090988" y="2641600"/>
            <a:ext cx="17462" cy="16033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Дуга 14"/>
          <p:cNvSpPr/>
          <p:nvPr/>
        </p:nvSpPr>
        <p:spPr bwMode="auto">
          <a:xfrm rot="8849688">
            <a:off x="3633788" y="2208213"/>
            <a:ext cx="914400" cy="914400"/>
          </a:xfrm>
          <a:prstGeom prst="arc">
            <a:avLst>
              <a:gd name="adj1" fmla="val 18080671"/>
              <a:gd name="adj2" fmla="val 19921824"/>
            </a:avLst>
          </a:prstGeom>
          <a:solidFill>
            <a:srgbClr val="FFFFFF"/>
          </a:solidFill>
          <a:ln w="9525" cap="flat" cmpd="sng" algn="ctr">
            <a:solidFill>
              <a:schemeClr val="tx1"/>
            </a:solidFill>
            <a:prstDash val="solid"/>
            <a:round/>
            <a:headEnd type="none" w="med" len="med"/>
            <a:tailEnd type="none" w="med" len="med"/>
          </a:ln>
          <a:effectLst/>
          <a:extLst/>
        </p:spPr>
        <p:txBody>
          <a:bodyPr/>
          <a:lstStyle/>
          <a:p>
            <a:pPr eaLnBrk="0" hangingPunct="0">
              <a:spcBef>
                <a:spcPct val="20000"/>
              </a:spcBef>
              <a:buClr>
                <a:srgbClr val="339933"/>
              </a:buClr>
              <a:buSzPct val="90000"/>
              <a:buFont typeface="Monotype Sorts" pitchFamily="2" charset="2"/>
              <a:buNone/>
              <a:defRPr/>
            </a:pPr>
            <a:endParaRPr kumimoji="1" lang="ru-RU" sz="2800">
              <a:solidFill>
                <a:srgbClr val="0000FF"/>
              </a:solidFill>
              <a:latin typeface="Times New Roman" pitchFamily="18" charset="0"/>
            </a:endParaRPr>
          </a:p>
        </p:txBody>
      </p:sp>
      <p:sp>
        <p:nvSpPr>
          <p:cNvPr id="16" name="TextBox 15"/>
          <p:cNvSpPr txBox="1"/>
          <p:nvPr/>
        </p:nvSpPr>
        <p:spPr>
          <a:xfrm>
            <a:off x="3749675" y="3155950"/>
            <a:ext cx="311150" cy="369888"/>
          </a:xfrm>
          <a:prstGeom prst="rect">
            <a:avLst/>
          </a:prstGeom>
          <a:noFill/>
        </p:spPr>
        <p:txBody>
          <a:bodyPr wrap="none">
            <a:spAutoFit/>
          </a:bodyPr>
          <a:lstStyle/>
          <a:p>
            <a:pPr eaLnBrk="0" hangingPunct="0">
              <a:spcBef>
                <a:spcPct val="20000"/>
              </a:spcBef>
              <a:buClr>
                <a:srgbClr val="339933"/>
              </a:buClr>
              <a:buSzPct val="90000"/>
              <a:buFont typeface="Monotype Sorts" pitchFamily="2" charset="2"/>
              <a:buNone/>
              <a:defRPr/>
            </a:pPr>
            <a:r>
              <a:rPr kumimoji="1" lang="ru-RU" b="1" dirty="0">
                <a:solidFill>
                  <a:srgbClr val="339933">
                    <a:lumMod val="75000"/>
                  </a:srgbClr>
                </a:solidFill>
                <a:latin typeface="Times New Roman" pitchFamily="18" charset="0"/>
                <a:sym typeface="Symbol"/>
              </a:rPr>
              <a:t></a:t>
            </a:r>
            <a:endParaRPr kumimoji="1" lang="ru-RU" b="1" dirty="0">
              <a:solidFill>
                <a:srgbClr val="339933">
                  <a:lumMod val="75000"/>
                </a:srgbClr>
              </a:solidFill>
              <a:latin typeface="Times New Roman" pitchFamily="18" charset="0"/>
            </a:endParaRPr>
          </a:p>
        </p:txBody>
      </p:sp>
      <p:graphicFrame>
        <p:nvGraphicFramePr>
          <p:cNvPr id="4104" name="Объект 17"/>
          <p:cNvGraphicFramePr>
            <a:graphicFrameLocks noChangeAspect="1"/>
          </p:cNvGraphicFramePr>
          <p:nvPr/>
        </p:nvGraphicFramePr>
        <p:xfrm>
          <a:off x="2519363" y="1670050"/>
          <a:ext cx="3946525" cy="969963"/>
        </p:xfrm>
        <a:graphic>
          <a:graphicData uri="http://schemas.openxmlformats.org/presentationml/2006/ole">
            <mc:AlternateContent xmlns:mc="http://schemas.openxmlformats.org/markup-compatibility/2006">
              <mc:Choice xmlns:v="urn:schemas-microsoft-com:vml" Requires="v">
                <p:oleObj spid="_x0000_s8216" name="Формула" r:id="rId4" imgW="2959100" imgH="736600" progId="Equation.3">
                  <p:embed/>
                </p:oleObj>
              </mc:Choice>
              <mc:Fallback>
                <p:oleObj name="Формула" r:id="rId4" imgW="2959100" imgH="736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9363" y="1670050"/>
                        <a:ext cx="39465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5" name="TextBox 18"/>
          <p:cNvSpPr txBox="1">
            <a:spLocks noChangeArrowheads="1"/>
          </p:cNvSpPr>
          <p:nvPr/>
        </p:nvSpPr>
        <p:spPr bwMode="auto">
          <a:xfrm>
            <a:off x="1358900" y="3576638"/>
            <a:ext cx="1141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FF"/>
                </a:solidFill>
                <a:latin typeface="Times New Roman" pitchFamily="18" charset="0"/>
              </a:defRPr>
            </a:lvl1pPr>
            <a:lvl2pPr marL="742950" indent="-285750">
              <a:defRPr kumimoji="1" sz="2800">
                <a:solidFill>
                  <a:srgbClr val="0000FF"/>
                </a:solidFill>
                <a:latin typeface="Times New Roman" pitchFamily="18" charset="0"/>
              </a:defRPr>
            </a:lvl2pPr>
            <a:lvl3pPr marL="1143000" indent="-228600">
              <a:defRPr kumimoji="1" sz="2800">
                <a:solidFill>
                  <a:srgbClr val="0000FF"/>
                </a:solidFill>
                <a:latin typeface="Times New Roman" pitchFamily="18" charset="0"/>
              </a:defRPr>
            </a:lvl3pPr>
            <a:lvl4pPr marL="1600200" indent="-228600">
              <a:defRPr kumimoji="1" sz="2800">
                <a:solidFill>
                  <a:srgbClr val="0000FF"/>
                </a:solidFill>
                <a:latin typeface="Times New Roman" pitchFamily="18" charset="0"/>
              </a:defRPr>
            </a:lvl4pPr>
            <a:lvl5pPr marL="2057400" indent="-228600">
              <a:defRPr kumimoji="1" sz="2800">
                <a:solidFill>
                  <a:srgbClr val="0000FF"/>
                </a:solidFill>
                <a:latin typeface="Times New Roman" pitchFamily="18" charset="0"/>
              </a:defRPr>
            </a:lvl5pPr>
            <a:lvl6pPr marL="25146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6pPr>
            <a:lvl7pPr marL="29718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7pPr>
            <a:lvl8pPr marL="34290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8pPr>
            <a:lvl9pPr marL="38862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9pPr>
          </a:lstStyle>
          <a:p>
            <a:pPr eaLnBrk="0" hangingPunct="0">
              <a:spcBef>
                <a:spcPct val="20000"/>
              </a:spcBef>
              <a:buClr>
                <a:srgbClr val="339933"/>
              </a:buClr>
              <a:buSzPct val="90000"/>
              <a:buFont typeface="Monotype Sorts" pitchFamily="2" charset="2"/>
              <a:buNone/>
            </a:pPr>
            <a:r>
              <a:rPr lang="en-US" sz="1400" b="1" smtClean="0">
                <a:solidFill>
                  <a:srgbClr val="FF0000"/>
                </a:solidFill>
                <a:sym typeface="Symbol" pitchFamily="18" charset="2"/>
              </a:rPr>
              <a:t>/2 s</a:t>
            </a:r>
            <a:r>
              <a:rPr lang="en-US" sz="1400" b="1" smtClean="0">
                <a:solidFill>
                  <a:srgbClr val="FF0000"/>
                </a:solidFill>
              </a:rPr>
              <a:t>olenoid </a:t>
            </a:r>
            <a:endParaRPr lang="ru-RU" sz="1400" b="1" smtClean="0">
              <a:solidFill>
                <a:srgbClr val="FF0000"/>
              </a:solidFill>
            </a:endParaRPr>
          </a:p>
        </p:txBody>
      </p:sp>
      <p:sp>
        <p:nvSpPr>
          <p:cNvPr id="4106" name="TextBox 19"/>
          <p:cNvSpPr txBox="1">
            <a:spLocks noChangeArrowheads="1"/>
          </p:cNvSpPr>
          <p:nvPr/>
        </p:nvSpPr>
        <p:spPr bwMode="auto">
          <a:xfrm>
            <a:off x="6538913" y="3571875"/>
            <a:ext cx="11414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FF"/>
                </a:solidFill>
                <a:latin typeface="Times New Roman" pitchFamily="18" charset="0"/>
              </a:defRPr>
            </a:lvl1pPr>
            <a:lvl2pPr marL="742950" indent="-285750">
              <a:defRPr kumimoji="1" sz="2800">
                <a:solidFill>
                  <a:srgbClr val="0000FF"/>
                </a:solidFill>
                <a:latin typeface="Times New Roman" pitchFamily="18" charset="0"/>
              </a:defRPr>
            </a:lvl2pPr>
            <a:lvl3pPr marL="1143000" indent="-228600">
              <a:defRPr kumimoji="1" sz="2800">
                <a:solidFill>
                  <a:srgbClr val="0000FF"/>
                </a:solidFill>
                <a:latin typeface="Times New Roman" pitchFamily="18" charset="0"/>
              </a:defRPr>
            </a:lvl3pPr>
            <a:lvl4pPr marL="1600200" indent="-228600">
              <a:defRPr kumimoji="1" sz="2800">
                <a:solidFill>
                  <a:srgbClr val="0000FF"/>
                </a:solidFill>
                <a:latin typeface="Times New Roman" pitchFamily="18" charset="0"/>
              </a:defRPr>
            </a:lvl4pPr>
            <a:lvl5pPr marL="2057400" indent="-228600">
              <a:defRPr kumimoji="1" sz="2800">
                <a:solidFill>
                  <a:srgbClr val="0000FF"/>
                </a:solidFill>
                <a:latin typeface="Times New Roman" pitchFamily="18" charset="0"/>
              </a:defRPr>
            </a:lvl5pPr>
            <a:lvl6pPr marL="25146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6pPr>
            <a:lvl7pPr marL="29718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7pPr>
            <a:lvl8pPr marL="34290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8pPr>
            <a:lvl9pPr marL="38862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9pPr>
          </a:lstStyle>
          <a:p>
            <a:pPr eaLnBrk="0" hangingPunct="0">
              <a:spcBef>
                <a:spcPct val="20000"/>
              </a:spcBef>
              <a:buClr>
                <a:srgbClr val="339933"/>
              </a:buClr>
              <a:buSzPct val="90000"/>
              <a:buFont typeface="Monotype Sorts" pitchFamily="2" charset="2"/>
              <a:buNone/>
            </a:pPr>
            <a:r>
              <a:rPr lang="en-US" sz="1400" b="1" smtClean="0">
                <a:solidFill>
                  <a:srgbClr val="FF0000"/>
                </a:solidFill>
                <a:sym typeface="Symbol" pitchFamily="18" charset="2"/>
              </a:rPr>
              <a:t>/2 s</a:t>
            </a:r>
            <a:r>
              <a:rPr lang="en-US" sz="1400" b="1" smtClean="0">
                <a:solidFill>
                  <a:srgbClr val="FF0000"/>
                </a:solidFill>
              </a:rPr>
              <a:t>olenoid </a:t>
            </a:r>
            <a:endParaRPr lang="ru-RU" sz="1400" b="1" smtClean="0">
              <a:solidFill>
                <a:srgbClr val="FF0000"/>
              </a:solidFill>
            </a:endParaRPr>
          </a:p>
        </p:txBody>
      </p:sp>
      <p:sp>
        <p:nvSpPr>
          <p:cNvPr id="21" name="TextBox 20"/>
          <p:cNvSpPr txBox="1"/>
          <p:nvPr/>
        </p:nvSpPr>
        <p:spPr>
          <a:xfrm>
            <a:off x="2390775" y="4286250"/>
            <a:ext cx="1241425" cy="307975"/>
          </a:xfrm>
          <a:prstGeom prst="rect">
            <a:avLst/>
          </a:prstGeom>
          <a:noFill/>
        </p:spPr>
        <p:txBody>
          <a:bodyPr wrap="none">
            <a:spAutoFit/>
          </a:bodyPr>
          <a:lstStyle/>
          <a:p>
            <a:pPr eaLnBrk="0" hangingPunct="0">
              <a:spcBef>
                <a:spcPct val="20000"/>
              </a:spcBef>
              <a:buClr>
                <a:srgbClr val="339933"/>
              </a:buClr>
              <a:buSzPct val="90000"/>
              <a:buFont typeface="Monotype Sorts" pitchFamily="2" charset="2"/>
              <a:buNone/>
              <a:defRPr/>
            </a:pPr>
            <a:r>
              <a:rPr kumimoji="1" lang="en-US" sz="1400" b="1" dirty="0">
                <a:solidFill>
                  <a:srgbClr val="339933">
                    <a:lumMod val="75000"/>
                  </a:srgbClr>
                </a:solidFill>
                <a:latin typeface="Times New Roman" pitchFamily="18" charset="0"/>
                <a:sym typeface="Symbol"/>
              </a:rPr>
              <a:t>Bend magnet</a:t>
            </a:r>
            <a:r>
              <a:rPr kumimoji="1" lang="en-US" sz="1400" b="1" dirty="0">
                <a:solidFill>
                  <a:srgbClr val="339933">
                    <a:lumMod val="75000"/>
                  </a:srgbClr>
                </a:solidFill>
                <a:latin typeface="Times New Roman" pitchFamily="18" charset="0"/>
              </a:rPr>
              <a:t> </a:t>
            </a:r>
            <a:endParaRPr kumimoji="1" lang="ru-RU" sz="1400" b="1" dirty="0">
              <a:solidFill>
                <a:srgbClr val="339933">
                  <a:lumMod val="75000"/>
                </a:srgbClr>
              </a:solidFill>
              <a:latin typeface="Times New Roman" pitchFamily="18" charset="0"/>
            </a:endParaRPr>
          </a:p>
        </p:txBody>
      </p:sp>
      <p:sp>
        <p:nvSpPr>
          <p:cNvPr id="22" name="TextBox 21"/>
          <p:cNvSpPr txBox="1"/>
          <p:nvPr/>
        </p:nvSpPr>
        <p:spPr>
          <a:xfrm>
            <a:off x="5065713" y="4244975"/>
            <a:ext cx="1241425" cy="307975"/>
          </a:xfrm>
          <a:prstGeom prst="rect">
            <a:avLst/>
          </a:prstGeom>
          <a:noFill/>
        </p:spPr>
        <p:txBody>
          <a:bodyPr wrap="none">
            <a:spAutoFit/>
          </a:bodyPr>
          <a:lstStyle/>
          <a:p>
            <a:pPr eaLnBrk="0" hangingPunct="0">
              <a:spcBef>
                <a:spcPct val="20000"/>
              </a:spcBef>
              <a:buClr>
                <a:srgbClr val="339933"/>
              </a:buClr>
              <a:buSzPct val="90000"/>
              <a:buFont typeface="Monotype Sorts" pitchFamily="2" charset="2"/>
              <a:buNone/>
              <a:defRPr/>
            </a:pPr>
            <a:r>
              <a:rPr kumimoji="1" lang="en-US" sz="1400" b="1" dirty="0">
                <a:solidFill>
                  <a:srgbClr val="339933">
                    <a:lumMod val="75000"/>
                  </a:srgbClr>
                </a:solidFill>
                <a:latin typeface="Times New Roman" pitchFamily="18" charset="0"/>
                <a:sym typeface="Symbol"/>
              </a:rPr>
              <a:t>Bend magnet</a:t>
            </a:r>
            <a:r>
              <a:rPr kumimoji="1" lang="en-US" sz="1400" b="1" dirty="0">
                <a:solidFill>
                  <a:srgbClr val="339933">
                    <a:lumMod val="75000"/>
                  </a:srgbClr>
                </a:solidFill>
                <a:latin typeface="Times New Roman" pitchFamily="18" charset="0"/>
              </a:rPr>
              <a:t> </a:t>
            </a:r>
            <a:endParaRPr kumimoji="1" lang="ru-RU" sz="1400" b="1" dirty="0">
              <a:solidFill>
                <a:srgbClr val="339933">
                  <a:lumMod val="75000"/>
                </a:srgbClr>
              </a:solidFill>
              <a:latin typeface="Times New Roman" pitchFamily="18" charset="0"/>
            </a:endParaRPr>
          </a:p>
        </p:txBody>
      </p:sp>
      <p:sp>
        <p:nvSpPr>
          <p:cNvPr id="4109" name="TextBox 22"/>
          <p:cNvSpPr txBox="1">
            <a:spLocks noChangeArrowheads="1"/>
          </p:cNvSpPr>
          <p:nvPr/>
        </p:nvSpPr>
        <p:spPr bwMode="auto">
          <a:xfrm>
            <a:off x="642938" y="4724400"/>
            <a:ext cx="81057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rgbClr val="0000FF"/>
                </a:solidFill>
                <a:latin typeface="Times New Roman" pitchFamily="18" charset="0"/>
              </a:defRPr>
            </a:lvl1pPr>
            <a:lvl2pPr marL="742950" indent="-285750">
              <a:defRPr kumimoji="1" sz="2800">
                <a:solidFill>
                  <a:srgbClr val="0000FF"/>
                </a:solidFill>
                <a:latin typeface="Times New Roman" pitchFamily="18" charset="0"/>
              </a:defRPr>
            </a:lvl2pPr>
            <a:lvl3pPr marL="1143000" indent="-228600">
              <a:defRPr kumimoji="1" sz="2800">
                <a:solidFill>
                  <a:srgbClr val="0000FF"/>
                </a:solidFill>
                <a:latin typeface="Times New Roman" pitchFamily="18" charset="0"/>
              </a:defRPr>
            </a:lvl3pPr>
            <a:lvl4pPr marL="1600200" indent="-228600">
              <a:defRPr kumimoji="1" sz="2800">
                <a:solidFill>
                  <a:srgbClr val="0000FF"/>
                </a:solidFill>
                <a:latin typeface="Times New Roman" pitchFamily="18" charset="0"/>
              </a:defRPr>
            </a:lvl4pPr>
            <a:lvl5pPr marL="2057400" indent="-228600">
              <a:defRPr kumimoji="1" sz="2800">
                <a:solidFill>
                  <a:srgbClr val="0000FF"/>
                </a:solidFill>
                <a:latin typeface="Times New Roman" pitchFamily="18" charset="0"/>
              </a:defRPr>
            </a:lvl5pPr>
            <a:lvl6pPr marL="25146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6pPr>
            <a:lvl7pPr marL="29718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7pPr>
            <a:lvl8pPr marL="34290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8pPr>
            <a:lvl9pPr marL="38862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9pPr>
          </a:lstStyle>
          <a:p>
            <a:pPr eaLnBrk="0" hangingPunct="0">
              <a:spcBef>
                <a:spcPct val="20000"/>
              </a:spcBef>
              <a:buClr>
                <a:srgbClr val="339933"/>
              </a:buClr>
              <a:buSzPct val="90000"/>
              <a:buFont typeface="Monotype Sorts" pitchFamily="2" charset="2"/>
              <a:buNone/>
            </a:pPr>
            <a:r>
              <a:rPr lang="en-US" sz="1600" dirty="0" smtClean="0">
                <a:solidFill>
                  <a:srgbClr val="000000"/>
                </a:solidFill>
              </a:rPr>
              <a:t>Due to vertical polarization in arcs the depolarization effect is sufficiently suppressed in comparison with Siberian Snake case. Similar schemes was considered earlier for VEPP-4 and </a:t>
            </a:r>
            <a:r>
              <a:rPr lang="en-US" sz="1600" dirty="0" err="1" smtClean="0">
                <a:solidFill>
                  <a:srgbClr val="000000"/>
                </a:solidFill>
              </a:rPr>
              <a:t>SuperB</a:t>
            </a:r>
            <a:r>
              <a:rPr lang="en-US" sz="1600" dirty="0" smtClean="0">
                <a:solidFill>
                  <a:srgbClr val="000000"/>
                </a:solidFill>
              </a:rPr>
              <a:t>. The </a:t>
            </a:r>
            <a:r>
              <a:rPr lang="en-US" sz="1600" dirty="0" smtClean="0">
                <a:solidFill>
                  <a:srgbClr val="000000"/>
                </a:solidFill>
                <a:sym typeface="Symbol" pitchFamily="18" charset="2"/>
              </a:rPr>
              <a:t>-bend is included in the matching optic sections upstream and downstream of Crab Waist FF. Solenoid inserts are at edges of arcs with regular structure. Coupling is localized over these inserts using special quads.  Nominal energy can be chosen near 2.1 </a:t>
            </a:r>
            <a:r>
              <a:rPr lang="en-US" sz="1600" dirty="0" err="1" smtClean="0">
                <a:solidFill>
                  <a:srgbClr val="000000"/>
                </a:solidFill>
                <a:sym typeface="Symbol" pitchFamily="18" charset="2"/>
              </a:rPr>
              <a:t>GeV</a:t>
            </a:r>
            <a:r>
              <a:rPr lang="en-US" sz="1600" dirty="0" smtClean="0">
                <a:solidFill>
                  <a:srgbClr val="000000"/>
                </a:solidFill>
                <a:sym typeface="Symbol" pitchFamily="18" charset="2"/>
              </a:rPr>
              <a:t> (</a:t>
            </a:r>
            <a:r>
              <a:rPr lang="en-US" sz="1600" i="1" dirty="0" smtClean="0">
                <a:solidFill>
                  <a:srgbClr val="000000"/>
                </a:solidFill>
                <a:sym typeface="Symbol" pitchFamily="18" charset="2"/>
              </a:rPr>
              <a:t>a </a:t>
            </a:r>
            <a:r>
              <a:rPr lang="en-US" sz="1600" dirty="0" smtClean="0">
                <a:solidFill>
                  <a:srgbClr val="000000"/>
                </a:solidFill>
                <a:sym typeface="Symbol" pitchFamily="18" charset="2"/>
              </a:rPr>
              <a:t>≈ 4.77)</a:t>
            </a:r>
            <a:endParaRPr lang="ru-RU" sz="1600" i="1" dirty="0" smtClean="0">
              <a:solidFill>
                <a:srgbClr val="000000"/>
              </a:solidFill>
            </a:endParaRPr>
          </a:p>
        </p:txBody>
      </p:sp>
      <p:cxnSp>
        <p:nvCxnSpPr>
          <p:cNvPr id="4110" name="Прямая со стрелкой 24"/>
          <p:cNvCxnSpPr>
            <a:cxnSpLocks noChangeShapeType="1"/>
          </p:cNvCxnSpPr>
          <p:nvPr/>
        </p:nvCxnSpPr>
        <p:spPr bwMode="auto">
          <a:xfrm flipH="1">
            <a:off x="6011863" y="1412875"/>
            <a:ext cx="166846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11" name="Блок-схема: узел суммирования 28"/>
          <p:cNvSpPr>
            <a:spLocks noChangeArrowheads="1"/>
          </p:cNvSpPr>
          <p:nvPr/>
        </p:nvSpPr>
        <p:spPr bwMode="auto">
          <a:xfrm>
            <a:off x="7235825" y="1327150"/>
            <a:ext cx="180975" cy="169863"/>
          </a:xfrm>
          <a:prstGeom prst="flowChartSummingJunction">
            <a:avLst/>
          </a:prstGeom>
          <a:solidFill>
            <a:srgbClr val="FFFFFF"/>
          </a:solidFill>
          <a:ln w="28575" algn="ctr">
            <a:solidFill>
              <a:srgbClr val="0000FF"/>
            </a:solidFill>
            <a:round/>
            <a:headEnd/>
            <a:tailEnd/>
          </a:ln>
        </p:spPr>
        <p:txBody>
          <a:bodyPr/>
          <a:lstStyle/>
          <a:p>
            <a:pPr eaLnBrk="0" hangingPunct="0">
              <a:spcBef>
                <a:spcPct val="20000"/>
              </a:spcBef>
              <a:buClr>
                <a:srgbClr val="339933"/>
              </a:buClr>
              <a:buSzPct val="90000"/>
              <a:buFont typeface="Monotype Sorts" pitchFamily="2" charset="2"/>
              <a:buNone/>
            </a:pPr>
            <a:endParaRPr kumimoji="1" lang="ru-RU" sz="2800" smtClean="0">
              <a:solidFill>
                <a:srgbClr val="0000FF"/>
              </a:solidFill>
              <a:latin typeface="Times New Roman" pitchFamily="18" charset="0"/>
            </a:endParaRPr>
          </a:p>
        </p:txBody>
      </p:sp>
      <p:sp>
        <p:nvSpPr>
          <p:cNvPr id="4112" name="TextBox 29"/>
          <p:cNvSpPr txBox="1">
            <a:spLocks noChangeArrowheads="1"/>
          </p:cNvSpPr>
          <p:nvPr/>
        </p:nvSpPr>
        <p:spPr bwMode="auto">
          <a:xfrm>
            <a:off x="6696075" y="1497013"/>
            <a:ext cx="157638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FF"/>
                </a:solidFill>
                <a:latin typeface="Times New Roman" pitchFamily="18" charset="0"/>
              </a:defRPr>
            </a:lvl1pPr>
            <a:lvl2pPr marL="742950" indent="-285750">
              <a:defRPr kumimoji="1" sz="2800">
                <a:solidFill>
                  <a:srgbClr val="0000FF"/>
                </a:solidFill>
                <a:latin typeface="Times New Roman" pitchFamily="18" charset="0"/>
              </a:defRPr>
            </a:lvl2pPr>
            <a:lvl3pPr marL="1143000" indent="-228600">
              <a:defRPr kumimoji="1" sz="2800">
                <a:solidFill>
                  <a:srgbClr val="0000FF"/>
                </a:solidFill>
                <a:latin typeface="Times New Roman" pitchFamily="18" charset="0"/>
              </a:defRPr>
            </a:lvl3pPr>
            <a:lvl4pPr marL="1600200" indent="-228600">
              <a:defRPr kumimoji="1" sz="2800">
                <a:solidFill>
                  <a:srgbClr val="0000FF"/>
                </a:solidFill>
                <a:latin typeface="Times New Roman" pitchFamily="18" charset="0"/>
              </a:defRPr>
            </a:lvl4pPr>
            <a:lvl5pPr marL="2057400" indent="-228600">
              <a:defRPr kumimoji="1" sz="2800">
                <a:solidFill>
                  <a:srgbClr val="0000FF"/>
                </a:solidFill>
                <a:latin typeface="Times New Roman" pitchFamily="18" charset="0"/>
              </a:defRPr>
            </a:lvl5pPr>
            <a:lvl6pPr marL="25146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6pPr>
            <a:lvl7pPr marL="29718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7pPr>
            <a:lvl8pPr marL="34290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8pPr>
            <a:lvl9pPr marL="38862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9pPr>
          </a:lstStyle>
          <a:p>
            <a:pPr eaLnBrk="0" hangingPunct="0">
              <a:spcBef>
                <a:spcPct val="20000"/>
              </a:spcBef>
              <a:buClr>
                <a:srgbClr val="339933"/>
              </a:buClr>
              <a:buSzPct val="90000"/>
              <a:buFont typeface="Monotype Sorts" pitchFamily="2" charset="2"/>
              <a:buNone/>
            </a:pPr>
            <a:r>
              <a:rPr lang="en-US" sz="1400" smtClean="0">
                <a:solidFill>
                  <a:srgbClr val="000000"/>
                </a:solidFill>
                <a:sym typeface="Symbol" pitchFamily="18" charset="2"/>
              </a:rPr>
              <a:t>Polarized  e-beam</a:t>
            </a:r>
          </a:p>
          <a:p>
            <a:pPr eaLnBrk="0" hangingPunct="0">
              <a:spcBef>
                <a:spcPct val="20000"/>
              </a:spcBef>
              <a:buClr>
                <a:srgbClr val="339933"/>
              </a:buClr>
              <a:buSzPct val="90000"/>
              <a:buFont typeface="Monotype Sorts" pitchFamily="2" charset="2"/>
              <a:buNone/>
            </a:pPr>
            <a:r>
              <a:rPr lang="en-US" sz="1400" smtClean="0">
                <a:solidFill>
                  <a:srgbClr val="000000"/>
                </a:solidFill>
                <a:sym typeface="Symbol" pitchFamily="18" charset="2"/>
              </a:rPr>
              <a:t>from 2.1 GeV linac</a:t>
            </a:r>
            <a:endParaRPr lang="ru-RU" sz="1400" smtClean="0">
              <a:solidFill>
                <a:srgbClr val="000000"/>
              </a:solidFill>
            </a:endParaRPr>
          </a:p>
        </p:txBody>
      </p:sp>
      <p:sp>
        <p:nvSpPr>
          <p:cNvPr id="4113" name="Блок-схема: узел суммирования 30"/>
          <p:cNvSpPr>
            <a:spLocks noChangeArrowheads="1"/>
          </p:cNvSpPr>
          <p:nvPr/>
        </p:nvSpPr>
        <p:spPr bwMode="auto">
          <a:xfrm>
            <a:off x="642938" y="1309688"/>
            <a:ext cx="180975" cy="169862"/>
          </a:xfrm>
          <a:prstGeom prst="flowChartSummingJunction">
            <a:avLst/>
          </a:prstGeom>
          <a:solidFill>
            <a:srgbClr val="FFFFFF"/>
          </a:solidFill>
          <a:ln w="28575" algn="ctr">
            <a:solidFill>
              <a:srgbClr val="0000FF"/>
            </a:solidFill>
            <a:round/>
            <a:headEnd/>
            <a:tailEnd/>
          </a:ln>
        </p:spPr>
        <p:txBody>
          <a:bodyPr/>
          <a:lstStyle/>
          <a:p>
            <a:pPr eaLnBrk="0" hangingPunct="0">
              <a:spcBef>
                <a:spcPct val="20000"/>
              </a:spcBef>
              <a:buClr>
                <a:srgbClr val="339933"/>
              </a:buClr>
              <a:buSzPct val="90000"/>
              <a:buFont typeface="Monotype Sorts" pitchFamily="2" charset="2"/>
              <a:buNone/>
            </a:pPr>
            <a:endParaRPr kumimoji="1" lang="ru-RU" sz="2800" smtClean="0">
              <a:solidFill>
                <a:srgbClr val="0000FF"/>
              </a:solidFill>
              <a:latin typeface="Times New Roman" pitchFamily="18" charset="0"/>
            </a:endParaRPr>
          </a:p>
        </p:txBody>
      </p:sp>
      <p:sp>
        <p:nvSpPr>
          <p:cNvPr id="4114" name="TextBox 31"/>
          <p:cNvSpPr txBox="1">
            <a:spLocks noChangeArrowheads="1"/>
          </p:cNvSpPr>
          <p:nvPr/>
        </p:nvSpPr>
        <p:spPr bwMode="auto">
          <a:xfrm>
            <a:off x="971550" y="1227138"/>
            <a:ext cx="123666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FF"/>
                </a:solidFill>
                <a:latin typeface="Times New Roman" pitchFamily="18" charset="0"/>
              </a:defRPr>
            </a:lvl1pPr>
            <a:lvl2pPr marL="742950" indent="-285750">
              <a:defRPr kumimoji="1" sz="2800">
                <a:solidFill>
                  <a:srgbClr val="0000FF"/>
                </a:solidFill>
                <a:latin typeface="Times New Roman" pitchFamily="18" charset="0"/>
              </a:defRPr>
            </a:lvl2pPr>
            <a:lvl3pPr marL="1143000" indent="-228600">
              <a:defRPr kumimoji="1" sz="2800">
                <a:solidFill>
                  <a:srgbClr val="0000FF"/>
                </a:solidFill>
                <a:latin typeface="Times New Roman" pitchFamily="18" charset="0"/>
              </a:defRPr>
            </a:lvl3pPr>
            <a:lvl4pPr marL="1600200" indent="-228600">
              <a:defRPr kumimoji="1" sz="2800">
                <a:solidFill>
                  <a:srgbClr val="0000FF"/>
                </a:solidFill>
                <a:latin typeface="Times New Roman" pitchFamily="18" charset="0"/>
              </a:defRPr>
            </a:lvl4pPr>
            <a:lvl5pPr marL="2057400" indent="-228600">
              <a:defRPr kumimoji="1" sz="2800">
                <a:solidFill>
                  <a:srgbClr val="0000FF"/>
                </a:solidFill>
                <a:latin typeface="Times New Roman" pitchFamily="18" charset="0"/>
              </a:defRPr>
            </a:lvl5pPr>
            <a:lvl6pPr marL="25146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6pPr>
            <a:lvl7pPr marL="29718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7pPr>
            <a:lvl8pPr marL="34290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8pPr>
            <a:lvl9pPr marL="38862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9pPr>
          </a:lstStyle>
          <a:p>
            <a:pPr eaLnBrk="0" hangingPunct="0">
              <a:spcBef>
                <a:spcPct val="20000"/>
              </a:spcBef>
              <a:buClr>
                <a:srgbClr val="339933"/>
              </a:buClr>
              <a:buSzPct val="90000"/>
              <a:buFont typeface="Monotype Sorts" pitchFamily="2" charset="2"/>
              <a:buNone/>
            </a:pPr>
            <a:r>
              <a:rPr lang="en-US" sz="1600" smtClean="0">
                <a:solidFill>
                  <a:srgbClr val="000000"/>
                </a:solidFill>
              </a:rPr>
              <a:t>spin “back”</a:t>
            </a:r>
          </a:p>
          <a:p>
            <a:pPr eaLnBrk="0" hangingPunct="0">
              <a:spcBef>
                <a:spcPct val="20000"/>
              </a:spcBef>
              <a:buClr>
                <a:srgbClr val="339933"/>
              </a:buClr>
              <a:buSzPct val="90000"/>
              <a:buFont typeface="Monotype Sorts" pitchFamily="2" charset="2"/>
              <a:buNone/>
            </a:pPr>
            <a:r>
              <a:rPr lang="en-US" sz="1600" smtClean="0">
                <a:solidFill>
                  <a:srgbClr val="000000"/>
                </a:solidFill>
              </a:rPr>
              <a:t>spin in plane</a:t>
            </a:r>
          </a:p>
          <a:p>
            <a:pPr eaLnBrk="0" hangingPunct="0">
              <a:spcBef>
                <a:spcPct val="20000"/>
              </a:spcBef>
              <a:buClr>
                <a:srgbClr val="339933"/>
              </a:buClr>
              <a:buSzPct val="90000"/>
              <a:buFont typeface="Monotype Sorts" pitchFamily="2" charset="2"/>
              <a:buNone/>
            </a:pPr>
            <a:endParaRPr lang="ru-RU" sz="1600" smtClean="0">
              <a:solidFill>
                <a:srgbClr val="000000"/>
              </a:solidFill>
            </a:endParaRPr>
          </a:p>
        </p:txBody>
      </p:sp>
      <p:cxnSp>
        <p:nvCxnSpPr>
          <p:cNvPr id="4115" name="Прямая со стрелкой 33"/>
          <p:cNvCxnSpPr>
            <a:cxnSpLocks noChangeShapeType="1"/>
          </p:cNvCxnSpPr>
          <p:nvPr/>
        </p:nvCxnSpPr>
        <p:spPr bwMode="auto">
          <a:xfrm>
            <a:off x="569913" y="1692275"/>
            <a:ext cx="328612" cy="0"/>
          </a:xfrm>
          <a:prstGeom prst="straightConnector1">
            <a:avLst/>
          </a:prstGeom>
          <a:noFill/>
          <a:ln w="38100" algn="ctr">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12637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442913" y="5229225"/>
            <a:ext cx="8091487" cy="792163"/>
          </a:xfrm>
          <a:prstGeom prst="rect">
            <a:avLst/>
          </a:prstGeom>
          <a:solidFill>
            <a:srgbClr val="FFFF00"/>
          </a:solidFill>
          <a:ln w="31750">
            <a:solidFill>
              <a:srgbClr val="0000FF"/>
            </a:solidFill>
            <a:miter lim="800000"/>
            <a:headEnd/>
            <a:tailEnd/>
          </a:ln>
        </p:spPr>
        <p:txBody>
          <a:bodyPr>
            <a:spAutoFit/>
          </a:bodyPr>
          <a:lstStyle>
            <a:lvl1pPr>
              <a:defRPr kumimoji="1" sz="2800">
                <a:solidFill>
                  <a:srgbClr val="0000FF"/>
                </a:solidFill>
                <a:latin typeface="Times New Roman" pitchFamily="18" charset="0"/>
              </a:defRPr>
            </a:lvl1pPr>
            <a:lvl2pPr marL="742950" indent="-285750">
              <a:defRPr kumimoji="1" sz="2800">
                <a:solidFill>
                  <a:srgbClr val="0000FF"/>
                </a:solidFill>
                <a:latin typeface="Times New Roman" pitchFamily="18" charset="0"/>
              </a:defRPr>
            </a:lvl2pPr>
            <a:lvl3pPr marL="1143000" indent="-228600">
              <a:defRPr kumimoji="1" sz="2800">
                <a:solidFill>
                  <a:srgbClr val="0000FF"/>
                </a:solidFill>
                <a:latin typeface="Times New Roman" pitchFamily="18" charset="0"/>
              </a:defRPr>
            </a:lvl3pPr>
            <a:lvl4pPr marL="1600200" indent="-228600">
              <a:defRPr kumimoji="1" sz="2800">
                <a:solidFill>
                  <a:srgbClr val="0000FF"/>
                </a:solidFill>
                <a:latin typeface="Times New Roman" pitchFamily="18" charset="0"/>
              </a:defRPr>
            </a:lvl4pPr>
            <a:lvl5pPr marL="2057400" indent="-228600">
              <a:defRPr kumimoji="1" sz="2800">
                <a:solidFill>
                  <a:srgbClr val="0000FF"/>
                </a:solidFill>
                <a:latin typeface="Times New Roman" pitchFamily="18" charset="0"/>
              </a:defRPr>
            </a:lvl5pPr>
            <a:lvl6pPr marL="25146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6pPr>
            <a:lvl7pPr marL="29718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7pPr>
            <a:lvl8pPr marL="34290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8pPr>
            <a:lvl9pPr marL="38862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9pPr>
          </a:lstStyle>
          <a:p>
            <a:pPr eaLnBrk="0" hangingPunct="0">
              <a:spcBef>
                <a:spcPct val="20000"/>
              </a:spcBef>
              <a:buClr>
                <a:srgbClr val="339933"/>
              </a:buClr>
              <a:buSzPct val="90000"/>
              <a:buFont typeface="Monotype Sorts" pitchFamily="2" charset="2"/>
              <a:buNone/>
            </a:pPr>
            <a:endParaRPr lang="ru-RU" smtClean="0"/>
          </a:p>
        </p:txBody>
      </p:sp>
      <p:pic>
        <p:nvPicPr>
          <p:cNvPr id="5123" name="Picture 8" descr="form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1563" y="1562100"/>
            <a:ext cx="7145337" cy="1290638"/>
          </a:xfr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bwMode="auto">
          <a:xfrm>
            <a:off x="395288" y="103188"/>
            <a:ext cx="8497887"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sz="1800" b="1" kern="0" dirty="0" smtClean="0">
                <a:solidFill>
                  <a:srgbClr val="0000FF"/>
                </a:solidFill>
                <a:latin typeface="Arial" pitchFamily="34" charset="0"/>
                <a:cs typeface="Arial" pitchFamily="34" charset="0"/>
              </a:rPr>
              <a:t>ESTIMATION OF LONGITUDINAL POLARIZATION AT </a:t>
            </a:r>
            <a:r>
              <a:rPr lang="en-US" sz="1800" b="1" kern="0" dirty="0" err="1" smtClean="0">
                <a:solidFill>
                  <a:srgbClr val="0000FF"/>
                </a:solidFill>
                <a:latin typeface="Arial" pitchFamily="34" charset="0"/>
                <a:cs typeface="Arial" pitchFamily="34" charset="0"/>
              </a:rPr>
              <a:t>PhiCT</a:t>
            </a:r>
            <a:r>
              <a:rPr lang="en-US" sz="1800" b="1" kern="0" dirty="0" smtClean="0">
                <a:solidFill>
                  <a:srgbClr val="0000FF"/>
                </a:solidFill>
                <a:latin typeface="Arial" pitchFamily="34" charset="0"/>
                <a:cs typeface="Arial" pitchFamily="34" charset="0"/>
              </a:rPr>
              <a:t>-FACTORY </a:t>
            </a:r>
            <a:r>
              <a:rPr lang="en-US" sz="1800" b="1" kern="0" dirty="0" smtClean="0">
                <a:solidFill>
                  <a:srgbClr val="FF0000"/>
                </a:solidFill>
                <a:latin typeface="Arial" pitchFamily="34" charset="0"/>
                <a:cs typeface="Arial" pitchFamily="34" charset="0"/>
              </a:rPr>
              <a:t>-4</a:t>
            </a:r>
            <a:br>
              <a:rPr lang="en-US" sz="1800" b="1" kern="0" dirty="0" smtClean="0">
                <a:solidFill>
                  <a:srgbClr val="FF0000"/>
                </a:solidFill>
                <a:latin typeface="Arial" pitchFamily="34" charset="0"/>
                <a:cs typeface="Arial" pitchFamily="34" charset="0"/>
              </a:rPr>
            </a:br>
            <a:r>
              <a:rPr lang="en-US" sz="1800" b="1" kern="0" dirty="0" smtClean="0">
                <a:solidFill>
                  <a:srgbClr val="000000"/>
                </a:solidFill>
                <a:latin typeface="Arial" pitchFamily="34" charset="0"/>
                <a:cs typeface="Arial" pitchFamily="34" charset="0"/>
              </a:rPr>
              <a:t>Equilibrium polarization extent </a:t>
            </a:r>
            <a:endParaRPr lang="ru-RU" kern="0" dirty="0">
              <a:solidFill>
                <a:srgbClr val="808000"/>
              </a:solidFill>
            </a:endParaRPr>
          </a:p>
        </p:txBody>
      </p:sp>
      <p:sp>
        <p:nvSpPr>
          <p:cNvPr id="5125" name="TextBox 5"/>
          <p:cNvSpPr txBox="1">
            <a:spLocks noChangeArrowheads="1"/>
          </p:cNvSpPr>
          <p:nvPr/>
        </p:nvSpPr>
        <p:spPr bwMode="auto">
          <a:xfrm>
            <a:off x="2484438" y="1981200"/>
            <a:ext cx="1116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FF"/>
                </a:solidFill>
                <a:latin typeface="Times New Roman" pitchFamily="18" charset="0"/>
              </a:defRPr>
            </a:lvl1pPr>
            <a:lvl2pPr marL="742950" indent="-285750">
              <a:defRPr kumimoji="1" sz="2800">
                <a:solidFill>
                  <a:srgbClr val="0000FF"/>
                </a:solidFill>
                <a:latin typeface="Times New Roman" pitchFamily="18" charset="0"/>
              </a:defRPr>
            </a:lvl2pPr>
            <a:lvl3pPr marL="1143000" indent="-228600">
              <a:defRPr kumimoji="1" sz="2800">
                <a:solidFill>
                  <a:srgbClr val="0000FF"/>
                </a:solidFill>
                <a:latin typeface="Times New Roman" pitchFamily="18" charset="0"/>
              </a:defRPr>
            </a:lvl3pPr>
            <a:lvl4pPr marL="1600200" indent="-228600">
              <a:defRPr kumimoji="1" sz="2800">
                <a:solidFill>
                  <a:srgbClr val="0000FF"/>
                </a:solidFill>
                <a:latin typeface="Times New Roman" pitchFamily="18" charset="0"/>
              </a:defRPr>
            </a:lvl4pPr>
            <a:lvl5pPr marL="2057400" indent="-228600">
              <a:defRPr kumimoji="1" sz="2800">
                <a:solidFill>
                  <a:srgbClr val="0000FF"/>
                </a:solidFill>
                <a:latin typeface="Times New Roman" pitchFamily="18" charset="0"/>
              </a:defRPr>
            </a:lvl5pPr>
            <a:lvl6pPr marL="25146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6pPr>
            <a:lvl7pPr marL="29718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7pPr>
            <a:lvl8pPr marL="34290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8pPr>
            <a:lvl9pPr marL="38862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9pPr>
          </a:lstStyle>
          <a:p>
            <a:pPr eaLnBrk="0" hangingPunct="0">
              <a:spcBef>
                <a:spcPct val="20000"/>
              </a:spcBef>
              <a:buClr>
                <a:srgbClr val="339933"/>
              </a:buClr>
              <a:buSzPct val="90000"/>
              <a:buFont typeface="Monotype Sorts" pitchFamily="2" charset="2"/>
              <a:buNone/>
            </a:pPr>
            <a:r>
              <a:rPr lang="en-US" sz="1200" smtClean="0">
                <a:solidFill>
                  <a:srgbClr val="FF0000"/>
                </a:solidFill>
              </a:rPr>
              <a:t>Betatron term</a:t>
            </a:r>
            <a:endParaRPr lang="ru-RU" sz="1200" smtClean="0">
              <a:solidFill>
                <a:srgbClr val="FF0000"/>
              </a:solidFill>
            </a:endParaRPr>
          </a:p>
        </p:txBody>
      </p:sp>
      <p:sp>
        <p:nvSpPr>
          <p:cNvPr id="5126" name="TextBox 6"/>
          <p:cNvSpPr txBox="1">
            <a:spLocks noChangeArrowheads="1"/>
          </p:cNvSpPr>
          <p:nvPr/>
        </p:nvSpPr>
        <p:spPr bwMode="auto">
          <a:xfrm>
            <a:off x="6519863" y="1778000"/>
            <a:ext cx="17287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rgbClr val="0000FF"/>
                </a:solidFill>
                <a:latin typeface="Times New Roman" pitchFamily="18" charset="0"/>
              </a:defRPr>
            </a:lvl1pPr>
            <a:lvl2pPr marL="742950" indent="-285750">
              <a:defRPr kumimoji="1" sz="2800">
                <a:solidFill>
                  <a:srgbClr val="0000FF"/>
                </a:solidFill>
                <a:latin typeface="Times New Roman" pitchFamily="18" charset="0"/>
              </a:defRPr>
            </a:lvl2pPr>
            <a:lvl3pPr marL="1143000" indent="-228600">
              <a:defRPr kumimoji="1" sz="2800">
                <a:solidFill>
                  <a:srgbClr val="0000FF"/>
                </a:solidFill>
                <a:latin typeface="Times New Roman" pitchFamily="18" charset="0"/>
              </a:defRPr>
            </a:lvl3pPr>
            <a:lvl4pPr marL="1600200" indent="-228600">
              <a:defRPr kumimoji="1" sz="2800">
                <a:solidFill>
                  <a:srgbClr val="0000FF"/>
                </a:solidFill>
                <a:latin typeface="Times New Roman" pitchFamily="18" charset="0"/>
              </a:defRPr>
            </a:lvl4pPr>
            <a:lvl5pPr marL="2057400" indent="-228600">
              <a:defRPr kumimoji="1" sz="2800">
                <a:solidFill>
                  <a:srgbClr val="0000FF"/>
                </a:solidFill>
                <a:latin typeface="Times New Roman" pitchFamily="18" charset="0"/>
              </a:defRPr>
            </a:lvl5pPr>
            <a:lvl6pPr marL="25146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6pPr>
            <a:lvl7pPr marL="29718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7pPr>
            <a:lvl8pPr marL="34290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8pPr>
            <a:lvl9pPr marL="38862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9pPr>
          </a:lstStyle>
          <a:p>
            <a:pPr eaLnBrk="0" hangingPunct="0">
              <a:spcBef>
                <a:spcPct val="20000"/>
              </a:spcBef>
              <a:buClr>
                <a:srgbClr val="339933"/>
              </a:buClr>
              <a:buSzPct val="90000"/>
              <a:buFont typeface="Monotype Sorts" pitchFamily="2" charset="2"/>
              <a:buNone/>
            </a:pPr>
            <a:r>
              <a:rPr lang="en-US" sz="1200" smtClean="0">
                <a:solidFill>
                  <a:srgbClr val="FF0000"/>
                </a:solidFill>
              </a:rPr>
              <a:t>Dispersion of spin </a:t>
            </a:r>
          </a:p>
          <a:p>
            <a:pPr eaLnBrk="0" hangingPunct="0">
              <a:spcBef>
                <a:spcPct val="20000"/>
              </a:spcBef>
              <a:buClr>
                <a:srgbClr val="339933"/>
              </a:buClr>
              <a:buSzPct val="90000"/>
              <a:buFont typeface="Monotype Sorts" pitchFamily="2" charset="2"/>
              <a:buNone/>
            </a:pPr>
            <a:r>
              <a:rPr lang="en-US" sz="1200" smtClean="0">
                <a:solidFill>
                  <a:srgbClr val="FF0000"/>
                </a:solidFill>
              </a:rPr>
              <a:t>rotation in bend magnets</a:t>
            </a:r>
            <a:endParaRPr lang="ru-RU" sz="1200" smtClean="0">
              <a:solidFill>
                <a:srgbClr val="FF0000"/>
              </a:solidFill>
            </a:endParaRPr>
          </a:p>
        </p:txBody>
      </p:sp>
      <p:sp>
        <p:nvSpPr>
          <p:cNvPr id="8" name="TextBox 7"/>
          <p:cNvSpPr txBox="1"/>
          <p:nvPr/>
        </p:nvSpPr>
        <p:spPr>
          <a:xfrm>
            <a:off x="468313" y="2852738"/>
            <a:ext cx="8351837" cy="3514725"/>
          </a:xfrm>
          <a:prstGeom prst="rect">
            <a:avLst/>
          </a:prstGeom>
          <a:noFill/>
        </p:spPr>
        <p:txBody>
          <a:bodyPr>
            <a:spAutoFit/>
          </a:bodyPr>
          <a:lstStyle/>
          <a:p>
            <a:pPr eaLnBrk="0" hangingPunct="0">
              <a:spcBef>
                <a:spcPct val="20000"/>
              </a:spcBef>
              <a:buClr>
                <a:srgbClr val="339933"/>
              </a:buClr>
              <a:buSzPct val="90000"/>
              <a:buFont typeface="Monotype Sorts" pitchFamily="2" charset="2"/>
              <a:buNone/>
              <a:defRPr/>
            </a:pPr>
            <a:r>
              <a:rPr kumimoji="1" lang="en-US" sz="1600" b="1" i="1" dirty="0">
                <a:solidFill>
                  <a:srgbClr val="000000"/>
                </a:solidFill>
                <a:latin typeface="Times New Roman" pitchFamily="18" charset="0"/>
              </a:rPr>
              <a:t>A</a:t>
            </a:r>
            <a:r>
              <a:rPr kumimoji="1" lang="en-US" sz="1600" dirty="0">
                <a:solidFill>
                  <a:srgbClr val="000000"/>
                </a:solidFill>
                <a:latin typeface="Times New Roman" pitchFamily="18" charset="0"/>
              </a:rPr>
              <a:t> </a:t>
            </a:r>
            <a:r>
              <a:rPr kumimoji="1" lang="en-US" sz="1600" dirty="0">
                <a:solidFill>
                  <a:srgbClr val="000000"/>
                </a:solidFill>
                <a:latin typeface="Times New Roman"/>
                <a:cs typeface="Arial" pitchFamily="34" charset="0"/>
              </a:rPr>
              <a:t>and</a:t>
            </a:r>
            <a:r>
              <a:rPr kumimoji="1" lang="en-US" sz="1600" dirty="0">
                <a:solidFill>
                  <a:srgbClr val="000000"/>
                </a:solidFill>
                <a:latin typeface="Times New Roman" pitchFamily="18" charset="0"/>
              </a:rPr>
              <a:t> </a:t>
            </a:r>
            <a:r>
              <a:rPr kumimoji="1" lang="en-US" sz="1600" b="1" i="1" dirty="0">
                <a:solidFill>
                  <a:srgbClr val="000000"/>
                </a:solidFill>
                <a:latin typeface="Times New Roman" pitchFamily="18" charset="0"/>
              </a:rPr>
              <a:t>B</a:t>
            </a:r>
            <a:r>
              <a:rPr kumimoji="1" lang="en-US" sz="1600" dirty="0">
                <a:solidFill>
                  <a:srgbClr val="000000"/>
                </a:solidFill>
                <a:latin typeface="Times New Roman" pitchFamily="18" charset="0"/>
              </a:rPr>
              <a:t> coefficients found using</a:t>
            </a:r>
            <a:r>
              <a:rPr kumimoji="1" lang="en-US" sz="1600" dirty="0">
                <a:solidFill>
                  <a:srgbClr val="000000"/>
                </a:solidFill>
                <a:latin typeface="Times New Roman"/>
                <a:cs typeface="Arial" pitchFamily="34" charset="0"/>
              </a:rPr>
              <a:t> transport matrix elements for several points at the solenoid inserts</a:t>
            </a:r>
            <a:r>
              <a:rPr kumimoji="1" lang="en-US" sz="1400" dirty="0">
                <a:solidFill>
                  <a:srgbClr val="000000"/>
                </a:solidFill>
                <a:latin typeface="Times New Roman"/>
                <a:cs typeface="Arial" pitchFamily="34" charset="0"/>
              </a:rPr>
              <a:t>; </a:t>
            </a:r>
          </a:p>
          <a:p>
            <a:pPr eaLnBrk="0" hangingPunct="0">
              <a:spcBef>
                <a:spcPct val="20000"/>
              </a:spcBef>
              <a:buClr>
                <a:srgbClr val="339933"/>
              </a:buClr>
              <a:buSzPct val="90000"/>
              <a:buFont typeface="Monotype Sorts" pitchFamily="2" charset="2"/>
              <a:buNone/>
              <a:defRPr/>
            </a:pPr>
            <a:r>
              <a:rPr kumimoji="1" lang="el-GR" sz="1400" b="1" i="1" dirty="0">
                <a:solidFill>
                  <a:srgbClr val="000000"/>
                </a:solidFill>
                <a:latin typeface="Arial" pitchFamily="34" charset="0"/>
                <a:cs typeface="Arial" pitchFamily="34" charset="0"/>
              </a:rPr>
              <a:t>β</a:t>
            </a:r>
            <a:r>
              <a:rPr kumimoji="1" lang="en-US" sz="1400" b="1" i="1" baseline="-12000" dirty="0">
                <a:solidFill>
                  <a:srgbClr val="000000"/>
                </a:solidFill>
                <a:latin typeface="Arial" pitchFamily="34" charset="0"/>
                <a:cs typeface="Arial" pitchFamily="34" charset="0"/>
              </a:rPr>
              <a:t>x,1</a:t>
            </a:r>
            <a:r>
              <a:rPr kumimoji="1" lang="en-US" sz="1400" dirty="0">
                <a:solidFill>
                  <a:srgbClr val="000000"/>
                </a:solidFill>
                <a:latin typeface="Arial" pitchFamily="34" charset="0"/>
                <a:cs typeface="Arial" pitchFamily="34" charset="0"/>
              </a:rPr>
              <a:t>, </a:t>
            </a:r>
            <a:r>
              <a:rPr kumimoji="1" lang="en-US" sz="1600" dirty="0">
                <a:solidFill>
                  <a:srgbClr val="000000"/>
                </a:solidFill>
                <a:latin typeface="Times New Roman"/>
                <a:cs typeface="Arial" pitchFamily="34" charset="0"/>
              </a:rPr>
              <a:t>the beta-x value at input of the insert; </a:t>
            </a:r>
          </a:p>
          <a:p>
            <a:pPr eaLnBrk="0" hangingPunct="0">
              <a:spcBef>
                <a:spcPct val="20000"/>
              </a:spcBef>
              <a:buClr>
                <a:srgbClr val="339933"/>
              </a:buClr>
              <a:buSzPct val="90000"/>
              <a:buFont typeface="Monotype Sorts" pitchFamily="2" charset="2"/>
              <a:buNone/>
              <a:defRPr/>
            </a:pPr>
            <a:r>
              <a:rPr kumimoji="1" lang="en-US" sz="1400" b="1" i="1" dirty="0">
                <a:solidFill>
                  <a:srgbClr val="000000"/>
                </a:solidFill>
                <a:latin typeface="Arial" pitchFamily="34" charset="0"/>
                <a:cs typeface="Arial" pitchFamily="34" charset="0"/>
              </a:rPr>
              <a:t>&lt;|h|</a:t>
            </a:r>
            <a:r>
              <a:rPr kumimoji="1" lang="en-US" sz="1400" b="1" i="1" baseline="30000" dirty="0">
                <a:solidFill>
                  <a:srgbClr val="000000"/>
                </a:solidFill>
                <a:latin typeface="Arial" pitchFamily="34" charset="0"/>
                <a:cs typeface="Arial" pitchFamily="34" charset="0"/>
              </a:rPr>
              <a:t>2</a:t>
            </a:r>
            <a:r>
              <a:rPr kumimoji="1" lang="en-US" sz="1400" b="1" i="1" dirty="0">
                <a:solidFill>
                  <a:srgbClr val="000000"/>
                </a:solidFill>
                <a:latin typeface="Arial" pitchFamily="34" charset="0"/>
                <a:cs typeface="Arial" pitchFamily="34" charset="0"/>
              </a:rPr>
              <a:t>&gt;</a:t>
            </a:r>
            <a:r>
              <a:rPr kumimoji="1" lang="en-US" sz="1400" b="1" dirty="0">
                <a:solidFill>
                  <a:srgbClr val="000000"/>
                </a:solidFill>
                <a:latin typeface="Arial" pitchFamily="34" charset="0"/>
                <a:cs typeface="Arial" pitchFamily="34" charset="0"/>
              </a:rPr>
              <a:t>, </a:t>
            </a:r>
            <a:r>
              <a:rPr kumimoji="1" lang="en-US" sz="1600" dirty="0">
                <a:solidFill>
                  <a:srgbClr val="000000"/>
                </a:solidFill>
                <a:latin typeface="Times New Roman"/>
                <a:cs typeface="Arial" pitchFamily="34" charset="0"/>
              </a:rPr>
              <a:t>the Courant-Snyder’s invariant averaged over the arcs     </a:t>
            </a:r>
          </a:p>
          <a:p>
            <a:pPr eaLnBrk="0" hangingPunct="0">
              <a:spcBef>
                <a:spcPct val="20000"/>
              </a:spcBef>
              <a:buClr>
                <a:srgbClr val="339933"/>
              </a:buClr>
              <a:buSzPct val="90000"/>
              <a:buFont typeface="Monotype Sorts" pitchFamily="2" charset="2"/>
              <a:buNone/>
              <a:defRPr/>
            </a:pPr>
            <a:r>
              <a:rPr kumimoji="1" lang="en-US" sz="1600" b="1" i="1" dirty="0">
                <a:solidFill>
                  <a:srgbClr val="000000"/>
                </a:solidFill>
                <a:latin typeface="Times New Roman" pitchFamily="18" charset="0"/>
              </a:rPr>
              <a:t>D=-</a:t>
            </a:r>
            <a:r>
              <a:rPr kumimoji="1" lang="el-GR" sz="1600" b="1" i="1" dirty="0">
                <a:solidFill>
                  <a:srgbClr val="000000"/>
                </a:solidFill>
                <a:latin typeface="Times New Roman" pitchFamily="18" charset="0"/>
              </a:rPr>
              <a:t>π</a:t>
            </a:r>
            <a:r>
              <a:rPr kumimoji="1" lang="en-US" sz="1600" b="1" dirty="0">
                <a:solidFill>
                  <a:srgbClr val="000000"/>
                </a:solidFill>
                <a:latin typeface="Times New Roman" pitchFamily="18" charset="0"/>
              </a:rPr>
              <a:t> </a:t>
            </a:r>
            <a:r>
              <a:rPr kumimoji="1" lang="en-US" sz="1400" dirty="0">
                <a:solidFill>
                  <a:srgbClr val="000000"/>
                </a:solidFill>
                <a:latin typeface="Times New Roman" pitchFamily="18" charset="0"/>
              </a:rPr>
              <a:t>for </a:t>
            </a:r>
            <a:r>
              <a:rPr kumimoji="1" lang="el-GR" sz="1600" b="1" i="1" dirty="0">
                <a:solidFill>
                  <a:srgbClr val="000000"/>
                </a:solidFill>
                <a:latin typeface="Times New Roman" pitchFamily="18" charset="0"/>
              </a:rPr>
              <a:t>π</a:t>
            </a:r>
            <a:r>
              <a:rPr kumimoji="1" lang="en-US" sz="1600" b="1" dirty="0">
                <a:solidFill>
                  <a:srgbClr val="000000"/>
                </a:solidFill>
                <a:latin typeface="Times New Roman" pitchFamily="18" charset="0"/>
              </a:rPr>
              <a:t>/2 </a:t>
            </a:r>
            <a:r>
              <a:rPr kumimoji="1" lang="en-US" sz="1600" dirty="0">
                <a:solidFill>
                  <a:srgbClr val="000000"/>
                </a:solidFill>
                <a:latin typeface="Times New Roman" pitchFamily="18" charset="0"/>
              </a:rPr>
              <a:t>spin rotation angle in bend magnets from solenoid rotator to IP </a:t>
            </a:r>
          </a:p>
          <a:p>
            <a:pPr eaLnBrk="0" hangingPunct="0">
              <a:spcBef>
                <a:spcPct val="20000"/>
              </a:spcBef>
              <a:buClr>
                <a:srgbClr val="339933"/>
              </a:buClr>
              <a:buSzPct val="90000"/>
              <a:buFont typeface="Monotype Sorts" pitchFamily="2" charset="2"/>
              <a:buNone/>
              <a:defRPr/>
            </a:pPr>
            <a:r>
              <a:rPr kumimoji="1" lang="en-US" sz="1600" dirty="0">
                <a:solidFill>
                  <a:srgbClr val="000000"/>
                </a:solidFill>
                <a:latin typeface="Times New Roman"/>
                <a:cs typeface="Arial" pitchFamily="34" charset="0"/>
              </a:rPr>
              <a:t>Spin tune </a:t>
            </a:r>
            <a:r>
              <a:rPr kumimoji="1" lang="en-US" sz="1600" b="1" i="1" dirty="0">
                <a:solidFill>
                  <a:srgbClr val="000000"/>
                </a:solidFill>
                <a:latin typeface="Symbol" pitchFamily="18" charset="2"/>
              </a:rPr>
              <a:t>n</a:t>
            </a:r>
            <a:r>
              <a:rPr kumimoji="1" lang="en-US" sz="1600" b="1" i="1" baseline="-10000" dirty="0">
                <a:solidFill>
                  <a:srgbClr val="000000"/>
                </a:solidFill>
                <a:latin typeface="Times New Roman" pitchFamily="18" charset="0"/>
              </a:rPr>
              <a:t>0</a:t>
            </a:r>
            <a:r>
              <a:rPr kumimoji="1" lang="en-US" sz="1600" i="1" dirty="0">
                <a:solidFill>
                  <a:srgbClr val="000000"/>
                </a:solidFill>
                <a:latin typeface="Times New Roman" pitchFamily="18" charset="0"/>
              </a:rPr>
              <a:t>=</a:t>
            </a:r>
            <a:r>
              <a:rPr kumimoji="1" lang="en-US" sz="1600" b="1" i="1" dirty="0">
                <a:solidFill>
                  <a:srgbClr val="000000"/>
                </a:solidFill>
                <a:latin typeface="Symbol" pitchFamily="18" charset="2"/>
              </a:rPr>
              <a:t>n</a:t>
            </a:r>
            <a:r>
              <a:rPr kumimoji="1" lang="en-US" sz="1600" i="1" dirty="0">
                <a:solidFill>
                  <a:srgbClr val="000000"/>
                </a:solidFill>
                <a:latin typeface="Times New Roman" pitchFamily="18" charset="0"/>
              </a:rPr>
              <a:t>=</a:t>
            </a:r>
            <a:r>
              <a:rPr kumimoji="1" lang="en-US" sz="1600" b="1" i="1" dirty="0" err="1">
                <a:solidFill>
                  <a:srgbClr val="000000"/>
                </a:solidFill>
                <a:latin typeface="Symbol" pitchFamily="18" charset="2"/>
              </a:rPr>
              <a:t>g</a:t>
            </a:r>
            <a:r>
              <a:rPr kumimoji="1" lang="en-US" sz="1600" b="1" i="1" dirty="0" err="1">
                <a:solidFill>
                  <a:srgbClr val="000000"/>
                </a:solidFill>
                <a:latin typeface="Times New Roman"/>
                <a:cs typeface="Arial" pitchFamily="34" charset="0"/>
              </a:rPr>
              <a:t>a</a:t>
            </a:r>
            <a:endParaRPr kumimoji="1" lang="en-US" sz="1600" b="1" i="1" dirty="0">
              <a:solidFill>
                <a:srgbClr val="000000"/>
              </a:solidFill>
              <a:latin typeface="Times New Roman"/>
              <a:cs typeface="Arial" pitchFamily="34" charset="0"/>
            </a:endParaRPr>
          </a:p>
          <a:p>
            <a:pPr eaLnBrk="0" hangingPunct="0">
              <a:spcBef>
                <a:spcPct val="20000"/>
              </a:spcBef>
              <a:buClr>
                <a:srgbClr val="339933"/>
              </a:buClr>
              <a:buSzPct val="90000"/>
              <a:buFont typeface="Monotype Sorts" pitchFamily="2" charset="2"/>
              <a:buNone/>
              <a:defRPr/>
            </a:pPr>
            <a:r>
              <a:rPr kumimoji="1" lang="en-US" sz="1600" dirty="0">
                <a:solidFill>
                  <a:srgbClr val="000000"/>
                </a:solidFill>
                <a:latin typeface="Times New Roman"/>
                <a:cs typeface="Arial" pitchFamily="34" charset="0"/>
              </a:rPr>
              <a:t>Term with  </a:t>
            </a:r>
            <a:r>
              <a:rPr kumimoji="1" lang="en-US" sz="1600" b="1" i="1" dirty="0">
                <a:solidFill>
                  <a:srgbClr val="000000"/>
                </a:solidFill>
                <a:latin typeface="Times New Roman" pitchFamily="18" charset="0"/>
              </a:rPr>
              <a:t>D</a:t>
            </a:r>
            <a:r>
              <a:rPr kumimoji="1" lang="en-US" sz="1400" i="1" dirty="0">
                <a:solidFill>
                  <a:srgbClr val="000000"/>
                </a:solidFill>
                <a:latin typeface="Times New Roman" pitchFamily="18" charset="0"/>
              </a:rPr>
              <a:t> </a:t>
            </a:r>
            <a:r>
              <a:rPr kumimoji="1" lang="en-US" sz="1600" dirty="0">
                <a:solidFill>
                  <a:srgbClr val="000000"/>
                </a:solidFill>
                <a:latin typeface="Times New Roman"/>
                <a:cs typeface="Arial" pitchFamily="34" charset="0"/>
              </a:rPr>
              <a:t>is determinative far from </a:t>
            </a:r>
            <a:r>
              <a:rPr kumimoji="1" lang="en-US" sz="1600" b="1" i="1" dirty="0">
                <a:solidFill>
                  <a:srgbClr val="000000"/>
                </a:solidFill>
                <a:latin typeface="Symbol" pitchFamily="18" charset="2"/>
              </a:rPr>
              <a:t>n</a:t>
            </a:r>
            <a:r>
              <a:rPr kumimoji="1" lang="en-US" sz="1600" b="1" i="1" baseline="-16000" dirty="0">
                <a:solidFill>
                  <a:srgbClr val="000000"/>
                </a:solidFill>
                <a:latin typeface="Arial" pitchFamily="34" charset="0"/>
              </a:rPr>
              <a:t>x</a:t>
            </a:r>
            <a:r>
              <a:rPr kumimoji="1" lang="en-US" sz="1600" b="1" i="1" dirty="0">
                <a:solidFill>
                  <a:srgbClr val="000000"/>
                </a:solidFill>
                <a:latin typeface="Times New Roman"/>
                <a:cs typeface="Times New Roman"/>
              </a:rPr>
              <a:t>±</a:t>
            </a:r>
            <a:r>
              <a:rPr kumimoji="1" lang="en-US" sz="1600" b="1" i="1" dirty="0">
                <a:solidFill>
                  <a:srgbClr val="000000"/>
                </a:solidFill>
                <a:latin typeface="Symbol" pitchFamily="18" charset="2"/>
              </a:rPr>
              <a:t>n</a:t>
            </a:r>
            <a:r>
              <a:rPr kumimoji="1" lang="en-US" sz="1600" b="1" i="1" baseline="-10000" dirty="0">
                <a:solidFill>
                  <a:srgbClr val="000000"/>
                </a:solidFill>
                <a:latin typeface="Times New Roman" pitchFamily="18" charset="0"/>
              </a:rPr>
              <a:t>0</a:t>
            </a:r>
            <a:r>
              <a:rPr kumimoji="1" lang="en-US" sz="1600" b="1" i="1" dirty="0">
                <a:solidFill>
                  <a:srgbClr val="000000"/>
                </a:solidFill>
                <a:latin typeface="Times New Roman" pitchFamily="18" charset="0"/>
              </a:rPr>
              <a:t>=k</a:t>
            </a:r>
            <a:r>
              <a:rPr kumimoji="1" lang="en-US" sz="1400" dirty="0">
                <a:solidFill>
                  <a:srgbClr val="000000"/>
                </a:solidFill>
                <a:latin typeface="Times New Roman" pitchFamily="18" charset="0"/>
              </a:rPr>
              <a:t>  </a:t>
            </a:r>
            <a:r>
              <a:rPr kumimoji="1" lang="en-US" sz="1600" dirty="0">
                <a:solidFill>
                  <a:srgbClr val="000000"/>
                </a:solidFill>
                <a:latin typeface="Times New Roman" pitchFamily="18" charset="0"/>
              </a:rPr>
              <a:t>resonances where the first term in </a:t>
            </a:r>
            <a:r>
              <a:rPr kumimoji="1" lang="en-US" sz="1600" b="1" i="1" dirty="0">
                <a:solidFill>
                  <a:srgbClr val="000000"/>
                </a:solidFill>
                <a:latin typeface="Times New Roman" pitchFamily="18" charset="0"/>
              </a:rPr>
              <a:t>d</a:t>
            </a:r>
            <a:r>
              <a:rPr kumimoji="1" lang="en-US" sz="1600" b="1" i="1" baseline="30000" dirty="0">
                <a:solidFill>
                  <a:srgbClr val="000000"/>
                </a:solidFill>
                <a:latin typeface="Times New Roman" pitchFamily="18" charset="0"/>
              </a:rPr>
              <a:t>2</a:t>
            </a:r>
            <a:r>
              <a:rPr kumimoji="1" lang="en-US" sz="1400" dirty="0">
                <a:solidFill>
                  <a:srgbClr val="000000"/>
                </a:solidFill>
                <a:latin typeface="Times New Roman" pitchFamily="18" charset="0"/>
              </a:rPr>
              <a:t> </a:t>
            </a:r>
            <a:r>
              <a:rPr kumimoji="1" lang="en-US" sz="1600" dirty="0">
                <a:solidFill>
                  <a:srgbClr val="000000"/>
                </a:solidFill>
                <a:latin typeface="Times New Roman" pitchFamily="18" charset="0"/>
              </a:rPr>
              <a:t>matters</a:t>
            </a:r>
          </a:p>
          <a:p>
            <a:pPr eaLnBrk="0" hangingPunct="0">
              <a:spcBef>
                <a:spcPct val="20000"/>
              </a:spcBef>
              <a:buClr>
                <a:srgbClr val="339933"/>
              </a:buClr>
              <a:buSzPct val="90000"/>
              <a:buFont typeface="Monotype Sorts" pitchFamily="2" charset="2"/>
              <a:buNone/>
              <a:defRPr/>
            </a:pPr>
            <a:r>
              <a:rPr kumimoji="1" lang="en-US" sz="1600" dirty="0">
                <a:solidFill>
                  <a:srgbClr val="000000"/>
                </a:solidFill>
                <a:latin typeface="Times New Roman" pitchFamily="18" charset="0"/>
              </a:rPr>
              <a:t>Working point </a:t>
            </a:r>
            <a:r>
              <a:rPr kumimoji="1" lang="en-US" sz="1600" b="1" i="1" dirty="0" err="1">
                <a:solidFill>
                  <a:srgbClr val="000000"/>
                </a:solidFill>
                <a:latin typeface="Symbol" pitchFamily="18" charset="2"/>
              </a:rPr>
              <a:t>n</a:t>
            </a:r>
            <a:r>
              <a:rPr kumimoji="1" lang="en-US" sz="1600" b="1" i="1" baseline="-16000" dirty="0" err="1">
                <a:solidFill>
                  <a:srgbClr val="000000"/>
                </a:solidFill>
                <a:latin typeface="Arial" pitchFamily="34" charset="0"/>
              </a:rPr>
              <a:t>x</a:t>
            </a:r>
            <a:r>
              <a:rPr kumimoji="1" lang="en-US" sz="1600" b="1" i="1" baseline="-16000" dirty="0">
                <a:solidFill>
                  <a:srgbClr val="000000"/>
                </a:solidFill>
                <a:latin typeface="Arial" pitchFamily="34" charset="0"/>
              </a:rPr>
              <a:t> </a:t>
            </a:r>
            <a:r>
              <a:rPr kumimoji="1" lang="en-US" sz="1600" dirty="0">
                <a:solidFill>
                  <a:srgbClr val="000000"/>
                </a:solidFill>
                <a:latin typeface="Times New Roman"/>
              </a:rPr>
              <a:t>may be close to half integer values so avoid half integer </a:t>
            </a:r>
            <a:r>
              <a:rPr kumimoji="1" lang="en-US" sz="1600" b="1" i="1" dirty="0">
                <a:solidFill>
                  <a:srgbClr val="000000"/>
                </a:solidFill>
                <a:latin typeface="Symbol" pitchFamily="18" charset="2"/>
              </a:rPr>
              <a:t>n</a:t>
            </a:r>
            <a:r>
              <a:rPr kumimoji="1" lang="en-US" sz="1600" b="1" i="1" baseline="-10000" dirty="0">
                <a:solidFill>
                  <a:srgbClr val="000000"/>
                </a:solidFill>
                <a:latin typeface="Times New Roman" pitchFamily="18" charset="0"/>
              </a:rPr>
              <a:t>0</a:t>
            </a:r>
            <a:r>
              <a:rPr kumimoji="1" lang="en-US" sz="1600" b="1" i="1" dirty="0">
                <a:solidFill>
                  <a:srgbClr val="000000"/>
                </a:solidFill>
                <a:latin typeface="Times New Roman" pitchFamily="18" charset="0"/>
              </a:rPr>
              <a:t>  </a:t>
            </a:r>
            <a:r>
              <a:rPr kumimoji="1" lang="en-US" sz="1600" dirty="0">
                <a:solidFill>
                  <a:srgbClr val="000000"/>
                </a:solidFill>
                <a:latin typeface="Times New Roman" pitchFamily="18" charset="0"/>
              </a:rPr>
              <a:t>(as well as integer</a:t>
            </a:r>
            <a:r>
              <a:rPr kumimoji="1" lang="en-US" sz="1600" b="1" i="1" dirty="0">
                <a:solidFill>
                  <a:srgbClr val="000000"/>
                </a:solidFill>
                <a:latin typeface="Times New Roman" pitchFamily="18" charset="0"/>
              </a:rPr>
              <a:t>)</a:t>
            </a:r>
            <a:r>
              <a:rPr kumimoji="1" lang="en-US" sz="1600" dirty="0">
                <a:solidFill>
                  <a:srgbClr val="000000"/>
                </a:solidFill>
                <a:latin typeface="Times New Roman" pitchFamily="18" charset="0"/>
              </a:rPr>
              <a:t>! </a:t>
            </a:r>
            <a:endParaRPr kumimoji="1" lang="en-US" sz="1600" dirty="0">
              <a:solidFill>
                <a:srgbClr val="000000"/>
              </a:solidFill>
              <a:latin typeface="Times New Roman"/>
            </a:endParaRPr>
          </a:p>
          <a:p>
            <a:pPr eaLnBrk="0" hangingPunct="0">
              <a:spcBef>
                <a:spcPct val="20000"/>
              </a:spcBef>
              <a:buClr>
                <a:srgbClr val="339933"/>
              </a:buClr>
              <a:buSzPct val="90000"/>
              <a:buFont typeface="Monotype Sorts" pitchFamily="2" charset="2"/>
              <a:buNone/>
              <a:defRPr/>
            </a:pPr>
            <a:endParaRPr kumimoji="1" lang="en-US" sz="1600" dirty="0">
              <a:solidFill>
                <a:srgbClr val="000000"/>
              </a:solidFill>
              <a:latin typeface="Times New Roman"/>
            </a:endParaRPr>
          </a:p>
          <a:p>
            <a:pPr eaLnBrk="0" hangingPunct="0">
              <a:spcBef>
                <a:spcPct val="20000"/>
              </a:spcBef>
              <a:buClr>
                <a:srgbClr val="339933"/>
              </a:buClr>
              <a:buSzPct val="90000"/>
              <a:buFont typeface="Monotype Sorts" pitchFamily="2" charset="2"/>
              <a:buNone/>
              <a:defRPr/>
            </a:pPr>
            <a:r>
              <a:rPr kumimoji="1" lang="en-US" sz="2000" u="sng" dirty="0">
                <a:solidFill>
                  <a:srgbClr val="000000"/>
                </a:solidFill>
                <a:latin typeface="Times New Roman"/>
              </a:rPr>
              <a:t>Very preliminary estimate (only </a:t>
            </a:r>
            <a:r>
              <a:rPr kumimoji="1" lang="en-US" sz="2000" b="1" i="1" u="sng" dirty="0">
                <a:solidFill>
                  <a:srgbClr val="000000"/>
                </a:solidFill>
                <a:latin typeface="Times New Roman"/>
              </a:rPr>
              <a:t>D</a:t>
            </a:r>
            <a:r>
              <a:rPr kumimoji="1" lang="en-US" sz="2000" u="sng" dirty="0">
                <a:solidFill>
                  <a:srgbClr val="000000"/>
                </a:solidFill>
                <a:latin typeface="Times New Roman"/>
              </a:rPr>
              <a:t> term used):</a:t>
            </a:r>
            <a:r>
              <a:rPr kumimoji="1" lang="en-US" sz="2000" dirty="0">
                <a:solidFill>
                  <a:srgbClr val="000000"/>
                </a:solidFill>
                <a:latin typeface="Times New Roman"/>
              </a:rPr>
              <a:t> </a:t>
            </a:r>
          </a:p>
          <a:p>
            <a:pPr eaLnBrk="0" hangingPunct="0">
              <a:spcBef>
                <a:spcPct val="20000"/>
              </a:spcBef>
              <a:buClr>
                <a:srgbClr val="339933"/>
              </a:buClr>
              <a:buSzPct val="90000"/>
              <a:buFont typeface="Monotype Sorts" pitchFamily="2" charset="2"/>
              <a:buNone/>
              <a:defRPr/>
            </a:pPr>
            <a:r>
              <a:rPr kumimoji="1" lang="en-US" sz="2000" i="1" dirty="0">
                <a:solidFill>
                  <a:srgbClr val="000000"/>
                </a:solidFill>
                <a:latin typeface="Times New Roman" pitchFamily="18" charset="0"/>
              </a:rPr>
              <a:t>E</a:t>
            </a:r>
            <a:r>
              <a:rPr kumimoji="1" lang="en-US" sz="2000" dirty="0">
                <a:solidFill>
                  <a:srgbClr val="000000"/>
                </a:solidFill>
                <a:latin typeface="Times New Roman" pitchFamily="18" charset="0"/>
              </a:rPr>
              <a:t>=2.05 </a:t>
            </a:r>
            <a:r>
              <a:rPr kumimoji="1" lang="en-US" sz="2000" dirty="0" err="1">
                <a:solidFill>
                  <a:srgbClr val="000000"/>
                </a:solidFill>
                <a:latin typeface="Times New Roman" pitchFamily="18" charset="0"/>
              </a:rPr>
              <a:t>GeV</a:t>
            </a:r>
            <a:r>
              <a:rPr kumimoji="1" lang="en-US" sz="2000" dirty="0">
                <a:solidFill>
                  <a:srgbClr val="000000"/>
                </a:solidFill>
                <a:latin typeface="Times New Roman" pitchFamily="18" charset="0"/>
              </a:rPr>
              <a:t>, </a:t>
            </a:r>
            <a:r>
              <a:rPr kumimoji="1" lang="en-US" sz="2000" dirty="0">
                <a:solidFill>
                  <a:srgbClr val="000000"/>
                </a:solidFill>
                <a:latin typeface="Times New Roman" pitchFamily="18" charset="0"/>
                <a:sym typeface="Symbol"/>
              </a:rPr>
              <a:t>=19.3,</a:t>
            </a:r>
            <a:r>
              <a:rPr kumimoji="1" lang="en-US" sz="2000" i="1" dirty="0">
                <a:solidFill>
                  <a:srgbClr val="000000"/>
                </a:solidFill>
                <a:latin typeface="Symbol" pitchFamily="18" charset="2"/>
              </a:rPr>
              <a:t>n</a:t>
            </a:r>
            <a:r>
              <a:rPr kumimoji="1" lang="en-US" sz="2000" i="1" baseline="-10000" dirty="0">
                <a:solidFill>
                  <a:srgbClr val="000000"/>
                </a:solidFill>
                <a:latin typeface="Times New Roman" pitchFamily="18" charset="0"/>
              </a:rPr>
              <a:t>0</a:t>
            </a:r>
            <a:r>
              <a:rPr kumimoji="1" lang="en-US" sz="2000" b="1" i="1" dirty="0">
                <a:solidFill>
                  <a:srgbClr val="000000"/>
                </a:solidFill>
                <a:latin typeface="Times New Roman" pitchFamily="18" charset="0"/>
              </a:rPr>
              <a:t>=</a:t>
            </a:r>
            <a:r>
              <a:rPr kumimoji="1" lang="en-US" sz="2000" dirty="0">
                <a:solidFill>
                  <a:srgbClr val="000000"/>
                </a:solidFill>
                <a:latin typeface="Times New Roman" pitchFamily="18" charset="0"/>
              </a:rPr>
              <a:t>4.65</a:t>
            </a:r>
            <a:r>
              <a:rPr kumimoji="1" lang="en-US" sz="2000" dirty="0">
                <a:solidFill>
                  <a:srgbClr val="000000"/>
                </a:solidFill>
                <a:latin typeface="Times New Roman" pitchFamily="18" charset="0"/>
                <a:cs typeface="Arial" pitchFamily="34" charset="0"/>
              </a:rPr>
              <a:t>,</a:t>
            </a:r>
            <a:r>
              <a:rPr kumimoji="1" lang="en-US" sz="2000" dirty="0">
                <a:solidFill>
                  <a:srgbClr val="FF0000"/>
                </a:solidFill>
                <a:latin typeface="Times New Roman" pitchFamily="18" charset="0"/>
                <a:cs typeface="Arial" pitchFamily="34" charset="0"/>
              </a:rPr>
              <a:t> </a:t>
            </a:r>
            <a:r>
              <a:rPr kumimoji="1" lang="el-GR" sz="2000" i="1" dirty="0">
                <a:solidFill>
                  <a:srgbClr val="000000"/>
                </a:solidFill>
                <a:latin typeface="Times New Roman" pitchFamily="18" charset="0"/>
                <a:cs typeface="Arial" pitchFamily="34" charset="0"/>
              </a:rPr>
              <a:t>τ</a:t>
            </a:r>
            <a:r>
              <a:rPr kumimoji="1" lang="en-US" sz="2000" baseline="-25000" dirty="0" smtClean="0">
                <a:solidFill>
                  <a:srgbClr val="000000"/>
                </a:solidFill>
                <a:latin typeface="Times New Roman" pitchFamily="18" charset="0"/>
                <a:cs typeface="Arial" pitchFamily="34" charset="0"/>
              </a:rPr>
              <a:t>0</a:t>
            </a:r>
            <a:r>
              <a:rPr kumimoji="1" lang="en-US" sz="2000" dirty="0" smtClean="0">
                <a:solidFill>
                  <a:srgbClr val="000000"/>
                </a:solidFill>
                <a:latin typeface="Times New Roman" pitchFamily="18" charset="0"/>
                <a:cs typeface="Arial" pitchFamily="34" charset="0"/>
              </a:rPr>
              <a:t>=20 min, </a:t>
            </a:r>
            <a:r>
              <a:rPr kumimoji="1" lang="el-GR" sz="2000" i="1" dirty="0">
                <a:solidFill>
                  <a:srgbClr val="000000"/>
                </a:solidFill>
                <a:latin typeface="Times New Roman" pitchFamily="18" charset="0"/>
                <a:cs typeface="Arial" pitchFamily="34" charset="0"/>
              </a:rPr>
              <a:t>τ</a:t>
            </a:r>
            <a:r>
              <a:rPr kumimoji="1" lang="en-US" sz="2000" i="1" baseline="-25000" dirty="0" smtClean="0">
                <a:solidFill>
                  <a:srgbClr val="000000"/>
                </a:solidFill>
                <a:latin typeface="Times New Roman" pitchFamily="18" charset="0"/>
                <a:cs typeface="Arial" pitchFamily="34" charset="0"/>
              </a:rPr>
              <a:t>r</a:t>
            </a:r>
            <a:r>
              <a:rPr kumimoji="1" lang="en-US" sz="2000" dirty="0" smtClean="0">
                <a:solidFill>
                  <a:srgbClr val="000000"/>
                </a:solidFill>
                <a:latin typeface="Times New Roman" pitchFamily="18" charset="0"/>
                <a:cs typeface="Arial" pitchFamily="34" charset="0"/>
              </a:rPr>
              <a:t>=7 min, </a:t>
            </a:r>
            <a:r>
              <a:rPr kumimoji="1" lang="el-GR" sz="2000" i="1" dirty="0">
                <a:solidFill>
                  <a:srgbClr val="000000"/>
                </a:solidFill>
                <a:latin typeface="Times New Roman" pitchFamily="18" charset="0"/>
                <a:cs typeface="Arial" pitchFamily="34" charset="0"/>
              </a:rPr>
              <a:t>τ</a:t>
            </a:r>
            <a:r>
              <a:rPr kumimoji="1" lang="en-US" sz="2000" i="1" baseline="-25000" dirty="0">
                <a:solidFill>
                  <a:srgbClr val="000000"/>
                </a:solidFill>
                <a:latin typeface="Times New Roman" pitchFamily="18" charset="0"/>
                <a:cs typeface="Arial" pitchFamily="34" charset="0"/>
              </a:rPr>
              <a:t>l</a:t>
            </a:r>
            <a:r>
              <a:rPr kumimoji="1" lang="en-US" sz="2000" dirty="0">
                <a:solidFill>
                  <a:srgbClr val="000000"/>
                </a:solidFill>
                <a:latin typeface="Times New Roman" pitchFamily="18" charset="0"/>
                <a:cs typeface="Arial" pitchFamily="34" charset="0"/>
              </a:rPr>
              <a:t>=3 min, </a:t>
            </a:r>
            <a:r>
              <a:rPr kumimoji="1" lang="en-US" sz="2000" i="1" dirty="0">
                <a:solidFill>
                  <a:srgbClr val="000000"/>
                </a:solidFill>
                <a:latin typeface="Times New Roman" pitchFamily="18" charset="0"/>
                <a:cs typeface="Arial" pitchFamily="34" charset="0"/>
              </a:rPr>
              <a:t>P</a:t>
            </a:r>
            <a:r>
              <a:rPr kumimoji="1" lang="en-US" sz="2000" dirty="0">
                <a:solidFill>
                  <a:srgbClr val="000000"/>
                </a:solidFill>
                <a:latin typeface="Times New Roman" pitchFamily="18" charset="0"/>
                <a:cs typeface="Arial" pitchFamily="34" charset="0"/>
              </a:rPr>
              <a:t>=67% </a:t>
            </a:r>
          </a:p>
          <a:p>
            <a:pPr eaLnBrk="0" hangingPunct="0">
              <a:spcBef>
                <a:spcPct val="20000"/>
              </a:spcBef>
              <a:buClr>
                <a:srgbClr val="339933"/>
              </a:buClr>
              <a:buSzPct val="90000"/>
              <a:buFont typeface="Monotype Sorts" pitchFamily="2" charset="2"/>
              <a:buNone/>
              <a:defRPr/>
            </a:pPr>
            <a:endParaRPr kumimoji="1" lang="ru-RU" sz="2000" u="sng" dirty="0">
              <a:solidFill>
                <a:srgbClr val="000000"/>
              </a:solidFill>
              <a:latin typeface="Times New Roman"/>
            </a:endParaRPr>
          </a:p>
        </p:txBody>
      </p:sp>
      <p:sp>
        <p:nvSpPr>
          <p:cNvPr id="5128" name="TextBox 8"/>
          <p:cNvSpPr txBox="1">
            <a:spLocks noChangeArrowheads="1"/>
          </p:cNvSpPr>
          <p:nvPr/>
        </p:nvSpPr>
        <p:spPr bwMode="auto">
          <a:xfrm>
            <a:off x="468313" y="1020763"/>
            <a:ext cx="781685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rgbClr val="0000FF"/>
                </a:solidFill>
                <a:latin typeface="Times New Roman" pitchFamily="18" charset="0"/>
              </a:defRPr>
            </a:lvl1pPr>
            <a:lvl2pPr marL="742950" indent="-285750">
              <a:defRPr kumimoji="1" sz="2800">
                <a:solidFill>
                  <a:srgbClr val="0000FF"/>
                </a:solidFill>
                <a:latin typeface="Times New Roman" pitchFamily="18" charset="0"/>
              </a:defRPr>
            </a:lvl2pPr>
            <a:lvl3pPr marL="1143000" indent="-228600">
              <a:defRPr kumimoji="1" sz="2800">
                <a:solidFill>
                  <a:srgbClr val="0000FF"/>
                </a:solidFill>
                <a:latin typeface="Times New Roman" pitchFamily="18" charset="0"/>
              </a:defRPr>
            </a:lvl3pPr>
            <a:lvl4pPr marL="1600200" indent="-228600">
              <a:defRPr kumimoji="1" sz="2800">
                <a:solidFill>
                  <a:srgbClr val="0000FF"/>
                </a:solidFill>
                <a:latin typeface="Times New Roman" pitchFamily="18" charset="0"/>
              </a:defRPr>
            </a:lvl4pPr>
            <a:lvl5pPr marL="2057400" indent="-228600">
              <a:defRPr kumimoji="1" sz="2800">
                <a:solidFill>
                  <a:srgbClr val="0000FF"/>
                </a:solidFill>
                <a:latin typeface="Times New Roman" pitchFamily="18" charset="0"/>
              </a:defRPr>
            </a:lvl5pPr>
            <a:lvl6pPr marL="25146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6pPr>
            <a:lvl7pPr marL="29718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7pPr>
            <a:lvl8pPr marL="34290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8pPr>
            <a:lvl9pPr marL="38862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9pPr>
          </a:lstStyle>
          <a:p>
            <a:pPr eaLnBrk="0" hangingPunct="0">
              <a:spcBef>
                <a:spcPct val="20000"/>
              </a:spcBef>
              <a:buClr>
                <a:srgbClr val="339933"/>
              </a:buClr>
              <a:buSzPct val="90000"/>
              <a:buFont typeface="Monotype Sorts" pitchFamily="2" charset="2"/>
              <a:buNone/>
            </a:pPr>
            <a:r>
              <a:rPr lang="en-US" sz="1600" smtClean="0">
                <a:solidFill>
                  <a:srgbClr val="000000"/>
                </a:solidFill>
              </a:rPr>
              <a:t>Estimate of  spin-orbit coupling  and relaxation time in LP scheme with “restoration”</a:t>
            </a:r>
          </a:p>
          <a:p>
            <a:pPr eaLnBrk="0" hangingPunct="0">
              <a:spcBef>
                <a:spcPct val="20000"/>
              </a:spcBef>
              <a:buClr>
                <a:srgbClr val="339933"/>
              </a:buClr>
              <a:buSzPct val="90000"/>
              <a:buFont typeface="Monotype Sorts" pitchFamily="2" charset="2"/>
              <a:buNone/>
            </a:pPr>
            <a:r>
              <a:rPr lang="en-US" sz="1200" b="1" i="1" smtClean="0"/>
              <a:t>S. Nikitin/SB-NOTE-ACC- 2008- 001</a:t>
            </a:r>
            <a:r>
              <a:rPr lang="en-US" sz="1600" smtClean="0">
                <a:solidFill>
                  <a:srgbClr val="000000"/>
                </a:solidFill>
              </a:rPr>
              <a:t>:</a:t>
            </a:r>
            <a:endParaRPr lang="ru-RU" sz="1000" smtClean="0">
              <a:solidFill>
                <a:srgbClr val="000000"/>
              </a:solidFill>
            </a:endParaRPr>
          </a:p>
        </p:txBody>
      </p:sp>
    </p:spTree>
    <p:extLst>
      <p:ext uri="{BB962C8B-B14F-4D97-AF65-F5344CB8AC3E}">
        <p14:creationId xmlns:p14="http://schemas.microsoft.com/office/powerpoint/2010/main" val="1231649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68313" y="201613"/>
            <a:ext cx="8205787" cy="936625"/>
          </a:xfrm>
        </p:spPr>
        <p:txBody>
          <a:bodyPr/>
          <a:lstStyle/>
          <a:p>
            <a:r>
              <a:rPr lang="en-US" sz="1800" b="1" smtClean="0">
                <a:solidFill>
                  <a:srgbClr val="0000FF"/>
                </a:solidFill>
                <a:latin typeface="Arial" charset="0"/>
                <a:cs typeface="Arial" charset="0"/>
              </a:rPr>
              <a:t>ESTIMATION OF LONGITUDINAL POLARIZATION AT PhiCT-FACTORY </a:t>
            </a:r>
            <a:r>
              <a:rPr lang="en-US" sz="1800" b="1" smtClean="0">
                <a:solidFill>
                  <a:srgbClr val="FF0000"/>
                </a:solidFill>
                <a:latin typeface="Arial" charset="0"/>
                <a:cs typeface="Arial" charset="0"/>
              </a:rPr>
              <a:t>-5</a:t>
            </a:r>
            <a:br>
              <a:rPr lang="en-US" sz="1800" b="1" smtClean="0">
                <a:solidFill>
                  <a:srgbClr val="FF0000"/>
                </a:solidFill>
                <a:latin typeface="Arial" charset="0"/>
                <a:cs typeface="Arial" charset="0"/>
              </a:rPr>
            </a:br>
            <a:r>
              <a:rPr lang="en-US" sz="2000" b="1" smtClean="0">
                <a:solidFill>
                  <a:schemeClr val="tx1"/>
                </a:solidFill>
                <a:cs typeface="Arial" charset="0"/>
              </a:rPr>
              <a:t>Combined r</a:t>
            </a:r>
            <a:r>
              <a:rPr lang="en-US" sz="2000" b="1" smtClean="0">
                <a:solidFill>
                  <a:schemeClr val="tx1"/>
                </a:solidFill>
              </a:rPr>
              <a:t>estoration scheme tunable over energy</a:t>
            </a:r>
            <a:endParaRPr lang="en-US" sz="2000" b="1" smtClean="0">
              <a:solidFill>
                <a:srgbClr val="FF0000"/>
              </a:solidFill>
              <a:cs typeface="Arial" charset="0"/>
            </a:endParaRPr>
          </a:p>
        </p:txBody>
      </p:sp>
      <p:pic>
        <p:nvPicPr>
          <p:cNvPr id="6147" name="Объект 8"/>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50825" y="1290638"/>
            <a:ext cx="4752975" cy="3241675"/>
          </a:xfrm>
        </p:spPr>
      </p:pic>
      <p:sp useBgFill="1">
        <p:nvSpPr>
          <p:cNvPr id="6148" name="TextBox 9"/>
          <p:cNvSpPr txBox="1">
            <a:spLocks noChangeArrowheads="1"/>
          </p:cNvSpPr>
          <p:nvPr/>
        </p:nvSpPr>
        <p:spPr bwMode="auto">
          <a:xfrm>
            <a:off x="250825" y="1138238"/>
            <a:ext cx="4826000" cy="276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rgbClr val="0000FF"/>
                </a:solidFill>
                <a:latin typeface="Times New Roman" pitchFamily="18" charset="0"/>
              </a:defRPr>
            </a:lvl1pPr>
            <a:lvl2pPr marL="742950" indent="-285750">
              <a:defRPr kumimoji="1" sz="2800">
                <a:solidFill>
                  <a:srgbClr val="0000FF"/>
                </a:solidFill>
                <a:latin typeface="Times New Roman" pitchFamily="18" charset="0"/>
              </a:defRPr>
            </a:lvl2pPr>
            <a:lvl3pPr marL="1143000" indent="-228600">
              <a:defRPr kumimoji="1" sz="2800">
                <a:solidFill>
                  <a:srgbClr val="0000FF"/>
                </a:solidFill>
                <a:latin typeface="Times New Roman" pitchFamily="18" charset="0"/>
              </a:defRPr>
            </a:lvl3pPr>
            <a:lvl4pPr marL="1600200" indent="-228600">
              <a:defRPr kumimoji="1" sz="2800">
                <a:solidFill>
                  <a:srgbClr val="0000FF"/>
                </a:solidFill>
                <a:latin typeface="Times New Roman" pitchFamily="18" charset="0"/>
              </a:defRPr>
            </a:lvl4pPr>
            <a:lvl5pPr marL="2057400" indent="-228600">
              <a:defRPr kumimoji="1" sz="2800">
                <a:solidFill>
                  <a:srgbClr val="0000FF"/>
                </a:solidFill>
                <a:latin typeface="Times New Roman" pitchFamily="18" charset="0"/>
              </a:defRPr>
            </a:lvl5pPr>
            <a:lvl6pPr marL="25146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6pPr>
            <a:lvl7pPr marL="29718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7pPr>
            <a:lvl8pPr marL="34290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8pPr>
            <a:lvl9pPr marL="3886200" indent="-228600" eaLnBrk="0" fontAlgn="base" hangingPunct="0">
              <a:spcBef>
                <a:spcPct val="20000"/>
              </a:spcBef>
              <a:spcAft>
                <a:spcPct val="0"/>
              </a:spcAft>
              <a:buClr>
                <a:schemeClr val="accent1"/>
              </a:buClr>
              <a:buSzPct val="90000"/>
              <a:buFont typeface="Monotype Sorts" pitchFamily="2" charset="2"/>
              <a:defRPr kumimoji="1" sz="2800">
                <a:solidFill>
                  <a:srgbClr val="0000FF"/>
                </a:solidFill>
                <a:latin typeface="Times New Roman" pitchFamily="18" charset="0"/>
              </a:defRPr>
            </a:lvl9pPr>
          </a:lstStyle>
          <a:p>
            <a:pPr eaLnBrk="0" hangingPunct="0">
              <a:spcBef>
                <a:spcPct val="20000"/>
              </a:spcBef>
              <a:buClr>
                <a:srgbClr val="339933"/>
              </a:buClr>
              <a:buSzPct val="90000"/>
              <a:buFont typeface="Monotype Sorts" pitchFamily="2" charset="2"/>
              <a:buNone/>
            </a:pPr>
            <a:r>
              <a:rPr lang="en-US" sz="1200" b="1" i="1" smtClean="0"/>
              <a:t>                           S. Nikitin/Preprint Budker INP 2009-2</a:t>
            </a:r>
            <a:endParaRPr lang="ru-RU" sz="1800" smtClean="0">
              <a:solidFill>
                <a:srgbClr val="000000"/>
              </a:solidFill>
            </a:endParaRPr>
          </a:p>
        </p:txBody>
      </p:sp>
      <p:graphicFrame>
        <p:nvGraphicFramePr>
          <p:cNvPr id="6149" name="Объект 2"/>
          <p:cNvGraphicFramePr>
            <a:graphicFrameLocks noChangeAspect="1"/>
          </p:cNvGraphicFramePr>
          <p:nvPr/>
        </p:nvGraphicFramePr>
        <p:xfrm>
          <a:off x="1258888" y="1719263"/>
          <a:ext cx="2544762" cy="1522412"/>
        </p:xfrm>
        <a:graphic>
          <a:graphicData uri="http://schemas.openxmlformats.org/presentationml/2006/ole">
            <mc:AlternateContent xmlns:mc="http://schemas.openxmlformats.org/markup-compatibility/2006">
              <mc:Choice xmlns:v="urn:schemas-microsoft-com:vml" Requires="v">
                <p:oleObj spid="_x0000_s9262" name="Формула" r:id="rId4" imgW="2387600" imgH="1346200" progId="Equation.3">
                  <p:embed/>
                </p:oleObj>
              </mc:Choice>
              <mc:Fallback>
                <p:oleObj name="Формула" r:id="rId4" imgW="2387600" imgH="1346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1719263"/>
                        <a:ext cx="2544762" cy="1522412"/>
                      </a:xfrm>
                      <a:prstGeom prst="rect">
                        <a:avLst/>
                      </a:prstGeom>
                      <a:solidFill>
                        <a:srgbClr val="FFFF00"/>
                      </a:solidFill>
                      <a:ln w="19050">
                        <a:solidFill>
                          <a:srgbClr val="0000FF"/>
                        </a:solidFill>
                        <a:miter lim="800000"/>
                        <a:headEnd/>
                        <a:tailEnd/>
                      </a:ln>
                    </p:spPr>
                  </p:pic>
                </p:oleObj>
              </mc:Fallback>
            </mc:AlternateContent>
          </a:graphicData>
        </a:graphic>
      </p:graphicFrame>
      <p:sp>
        <p:nvSpPr>
          <p:cNvPr id="4" name="TextBox 3"/>
          <p:cNvSpPr txBox="1"/>
          <p:nvPr/>
        </p:nvSpPr>
        <p:spPr>
          <a:xfrm>
            <a:off x="4716463" y="1138238"/>
            <a:ext cx="4103687" cy="2979737"/>
          </a:xfrm>
          <a:prstGeom prst="rect">
            <a:avLst/>
          </a:prstGeom>
          <a:noFill/>
        </p:spPr>
        <p:txBody>
          <a:bodyPr>
            <a:spAutoFit/>
          </a:bodyPr>
          <a:lstStyle/>
          <a:p>
            <a:pPr eaLnBrk="0" hangingPunct="0">
              <a:spcBef>
                <a:spcPct val="20000"/>
              </a:spcBef>
              <a:buClr>
                <a:srgbClr val="339933"/>
              </a:buClr>
              <a:buSzPct val="90000"/>
              <a:buFont typeface="Monotype Sorts" pitchFamily="2" charset="2"/>
              <a:buNone/>
              <a:defRPr/>
            </a:pPr>
            <a:r>
              <a:rPr kumimoji="1" lang="en-US" b="1" dirty="0">
                <a:solidFill>
                  <a:srgbClr val="000000"/>
                </a:solidFill>
                <a:latin typeface="Times New Roman" pitchFamily="18" charset="0"/>
              </a:rPr>
              <a:t>Advantages of combined scheme:</a:t>
            </a:r>
          </a:p>
          <a:p>
            <a:pPr marL="285750" indent="-285750" eaLnBrk="0" hangingPunct="0">
              <a:spcBef>
                <a:spcPct val="20000"/>
              </a:spcBef>
              <a:buSzPct val="120000"/>
              <a:buFont typeface="Arial" pitchFamily="34" charset="0"/>
              <a:buChar char="•"/>
              <a:defRPr/>
            </a:pPr>
            <a:r>
              <a:rPr kumimoji="1" lang="en-US" sz="1600" dirty="0">
                <a:solidFill>
                  <a:srgbClr val="000000"/>
                </a:solidFill>
                <a:latin typeface="Times New Roman" pitchFamily="18" charset="0"/>
              </a:rPr>
              <a:t>Longitudinal polarization at IP and vertical polarization in arcs  are attained not only at a single energy value but over a certain energy range by retuning spin rotation angles in solenoids (</a:t>
            </a:r>
            <a:r>
              <a:rPr kumimoji="1" lang="en-US" sz="1600" i="1" dirty="0">
                <a:solidFill>
                  <a:srgbClr val="000000"/>
                </a:solidFill>
                <a:latin typeface="Times New Roman" pitchFamily="18" charset="0"/>
                <a:sym typeface="Symbol"/>
              </a:rPr>
              <a:t></a:t>
            </a:r>
            <a:r>
              <a:rPr kumimoji="1" lang="en-US" sz="1600" i="1" baseline="-25000" dirty="0">
                <a:solidFill>
                  <a:srgbClr val="000000"/>
                </a:solidFill>
                <a:latin typeface="Times New Roman" pitchFamily="18" charset="0"/>
                <a:sym typeface="Symbol"/>
              </a:rPr>
              <a:t>1,2</a:t>
            </a:r>
            <a:r>
              <a:rPr kumimoji="1" lang="en-US" sz="1600" dirty="0">
                <a:solidFill>
                  <a:srgbClr val="000000"/>
                </a:solidFill>
                <a:latin typeface="Times New Roman" pitchFamily="18" charset="0"/>
              </a:rPr>
              <a:t>)</a:t>
            </a:r>
          </a:p>
          <a:p>
            <a:pPr marL="285750" indent="-285750" eaLnBrk="0" hangingPunct="0">
              <a:spcBef>
                <a:spcPct val="20000"/>
              </a:spcBef>
              <a:buSzPct val="120000"/>
              <a:buFont typeface="Arial" pitchFamily="34" charset="0"/>
              <a:buChar char="•"/>
              <a:defRPr/>
            </a:pPr>
            <a:r>
              <a:rPr kumimoji="1" lang="en-US" sz="1600" dirty="0">
                <a:solidFill>
                  <a:srgbClr val="000000"/>
                </a:solidFill>
                <a:latin typeface="Times New Roman" pitchFamily="18" charset="0"/>
              </a:rPr>
              <a:t>Polarization axis chromaticity </a:t>
            </a:r>
            <a:r>
              <a:rPr kumimoji="1" lang="en-US" sz="1600" dirty="0">
                <a:solidFill>
                  <a:srgbClr val="000000"/>
                </a:solidFill>
                <a:latin typeface="Times New Roman" pitchFamily="18" charset="0"/>
                <a:sym typeface="Symbol"/>
              </a:rPr>
              <a:t></a:t>
            </a:r>
            <a:r>
              <a:rPr kumimoji="1" lang="en-US" sz="1600" b="1" i="1" dirty="0">
                <a:solidFill>
                  <a:srgbClr val="000000"/>
                </a:solidFill>
                <a:latin typeface="Times New Roman" pitchFamily="18" charset="0"/>
                <a:sym typeface="Symbol"/>
              </a:rPr>
              <a:t>n/</a:t>
            </a:r>
            <a:r>
              <a:rPr kumimoji="1" lang="en-US" sz="1600" dirty="0">
                <a:solidFill>
                  <a:srgbClr val="000000"/>
                </a:solidFill>
                <a:latin typeface="Times New Roman" pitchFamily="18" charset="0"/>
                <a:sym typeface="Symbol"/>
              </a:rPr>
              <a:t> </a:t>
            </a:r>
            <a:r>
              <a:rPr kumimoji="1" lang="en-US" sz="1600" b="1" i="1" dirty="0">
                <a:solidFill>
                  <a:srgbClr val="000000"/>
                </a:solidFill>
                <a:latin typeface="Times New Roman" pitchFamily="18" charset="0"/>
                <a:sym typeface="Symbol"/>
              </a:rPr>
              <a:t> </a:t>
            </a:r>
            <a:r>
              <a:rPr kumimoji="1" lang="en-US" sz="1600" dirty="0">
                <a:solidFill>
                  <a:srgbClr val="000000"/>
                </a:solidFill>
                <a:latin typeface="Times New Roman" pitchFamily="18" charset="0"/>
                <a:sym typeface="Symbol"/>
              </a:rPr>
              <a:t>is reduced in every point of working energy region  integer spin resonances </a:t>
            </a:r>
            <a:r>
              <a:rPr kumimoji="1" lang="el-GR" sz="1600" i="1" dirty="0">
                <a:solidFill>
                  <a:srgbClr val="000000"/>
                </a:solidFill>
                <a:latin typeface="Times New Roman" pitchFamily="18" charset="0"/>
                <a:sym typeface="Symbol"/>
              </a:rPr>
              <a:t>ν</a:t>
            </a:r>
            <a:r>
              <a:rPr kumimoji="1" lang="en-US" sz="1600" i="1" baseline="-25000" dirty="0">
                <a:solidFill>
                  <a:srgbClr val="000000"/>
                </a:solidFill>
                <a:latin typeface="Times New Roman" pitchFamily="18" charset="0"/>
                <a:sym typeface="Symbol"/>
              </a:rPr>
              <a:t>0</a:t>
            </a:r>
            <a:r>
              <a:rPr kumimoji="1" lang="en-US" sz="1600" dirty="0">
                <a:solidFill>
                  <a:srgbClr val="000000"/>
                </a:solidFill>
                <a:latin typeface="Times New Roman" pitchFamily="18" charset="0"/>
                <a:sym typeface="Symbol"/>
              </a:rPr>
              <a:t>=</a:t>
            </a:r>
            <a:r>
              <a:rPr kumimoji="1" lang="en-US" sz="1600" i="1" dirty="0">
                <a:solidFill>
                  <a:srgbClr val="000000"/>
                </a:solidFill>
                <a:latin typeface="Times New Roman" pitchFamily="18" charset="0"/>
                <a:sym typeface="Symbol"/>
              </a:rPr>
              <a:t>k </a:t>
            </a:r>
            <a:r>
              <a:rPr kumimoji="1" lang="en-US" sz="1600" dirty="0">
                <a:solidFill>
                  <a:srgbClr val="000000"/>
                </a:solidFill>
                <a:latin typeface="Times New Roman" pitchFamily="18" charset="0"/>
                <a:sym typeface="Symbol"/>
              </a:rPr>
              <a:t>become more narrow</a:t>
            </a:r>
          </a:p>
          <a:p>
            <a:pPr marL="285750" indent="-285750" eaLnBrk="0" hangingPunct="0">
              <a:spcBef>
                <a:spcPct val="20000"/>
              </a:spcBef>
              <a:buSzPct val="120000"/>
              <a:buFont typeface="Arial" pitchFamily="34" charset="0"/>
              <a:buChar char="•"/>
              <a:defRPr/>
            </a:pPr>
            <a:r>
              <a:rPr kumimoji="1" lang="en-US" sz="1600" dirty="0">
                <a:solidFill>
                  <a:srgbClr val="000000"/>
                </a:solidFill>
                <a:latin typeface="Times New Roman" pitchFamily="18" charset="0"/>
                <a:sym typeface="Symbol"/>
              </a:rPr>
              <a:t>No hard requirement to </a:t>
            </a:r>
            <a:r>
              <a:rPr kumimoji="1" lang="en-US" sz="1600" baseline="-25000" dirty="0">
                <a:solidFill>
                  <a:srgbClr val="000000"/>
                </a:solidFill>
                <a:latin typeface="Times New Roman" pitchFamily="18" charset="0"/>
                <a:sym typeface="Symbol"/>
              </a:rPr>
              <a:t>1,2</a:t>
            </a:r>
            <a:r>
              <a:rPr kumimoji="1" lang="en-US" sz="1600" dirty="0">
                <a:solidFill>
                  <a:srgbClr val="000000"/>
                </a:solidFill>
                <a:latin typeface="Times New Roman" pitchFamily="18" charset="0"/>
                <a:sym typeface="Symbol"/>
              </a:rPr>
              <a:t> </a:t>
            </a:r>
            <a:r>
              <a:rPr kumimoji="1" lang="en-US" sz="1600" dirty="0">
                <a:solidFill>
                  <a:srgbClr val="000000"/>
                </a:solidFill>
                <a:latin typeface="Times New Roman" pitchFamily="18" charset="0"/>
              </a:rPr>
              <a:t>taken separately </a:t>
            </a:r>
            <a:endParaRPr kumimoji="1" lang="ru-RU" sz="1600" dirty="0">
              <a:solidFill>
                <a:srgbClr val="000000"/>
              </a:solidFill>
              <a:latin typeface="Times New Roman" pitchFamily="18" charset="0"/>
            </a:endParaRPr>
          </a:p>
        </p:txBody>
      </p:sp>
      <p:graphicFrame>
        <p:nvGraphicFramePr>
          <p:cNvPr id="6151" name="Объект 5"/>
          <p:cNvGraphicFramePr>
            <a:graphicFrameLocks noChangeAspect="1"/>
          </p:cNvGraphicFramePr>
          <p:nvPr/>
        </p:nvGraphicFramePr>
        <p:xfrm>
          <a:off x="366713" y="4581525"/>
          <a:ext cx="8459787" cy="1506538"/>
        </p:xfrm>
        <a:graphic>
          <a:graphicData uri="http://schemas.openxmlformats.org/presentationml/2006/ole">
            <mc:AlternateContent xmlns:mc="http://schemas.openxmlformats.org/markup-compatibility/2006">
              <mc:Choice xmlns:v="urn:schemas-microsoft-com:vml" Requires="v">
                <p:oleObj spid="_x0000_s9263" name="Формула" r:id="rId6" imgW="5803900" imgH="1028700" progId="Equation.3">
                  <p:embed/>
                </p:oleObj>
              </mc:Choice>
              <mc:Fallback>
                <p:oleObj name="Формула" r:id="rId6" imgW="5803900" imgH="1028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713" y="4581525"/>
                        <a:ext cx="8459787" cy="1506538"/>
                      </a:xfrm>
                      <a:prstGeom prst="rect">
                        <a:avLst/>
                      </a:prstGeom>
                      <a:solidFill>
                        <a:srgbClr val="FFFF00"/>
                      </a:solidFill>
                      <a:ln w="25400">
                        <a:solidFill>
                          <a:srgbClr val="0000FF"/>
                        </a:solidFill>
                        <a:miter lim="800000"/>
                        <a:headEnd/>
                        <a:tailEnd/>
                      </a:ln>
                    </p:spPr>
                  </p:pic>
                </p:oleObj>
              </mc:Fallback>
            </mc:AlternateContent>
          </a:graphicData>
        </a:graphic>
      </p:graphicFrame>
    </p:spTree>
    <p:extLst>
      <p:ext uri="{BB962C8B-B14F-4D97-AF65-F5344CB8AC3E}">
        <p14:creationId xmlns:p14="http://schemas.microsoft.com/office/powerpoint/2010/main" val="286886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ъект 2"/>
          <p:cNvSpPr>
            <a:spLocks noGrp="1"/>
          </p:cNvSpPr>
          <p:nvPr>
            <p:ph idx="1"/>
          </p:nvPr>
        </p:nvSpPr>
        <p:spPr>
          <a:xfrm>
            <a:off x="539750" y="1341438"/>
            <a:ext cx="8353425" cy="4955203"/>
          </a:xfrm>
        </p:spPr>
        <p:txBody>
          <a:bodyPr>
            <a:spAutoFit/>
          </a:bodyPr>
          <a:lstStyle/>
          <a:p>
            <a:r>
              <a:rPr lang="en-US" sz="2000" dirty="0"/>
              <a:t>Longitudinal Polarization at </a:t>
            </a:r>
            <a:r>
              <a:rPr lang="en-US" sz="2000" dirty="0" err="1"/>
              <a:t>PhiCT</a:t>
            </a:r>
            <a:r>
              <a:rPr lang="en-US" sz="2000" dirty="0"/>
              <a:t> factory can be </a:t>
            </a:r>
            <a:r>
              <a:rPr lang="en-US" sz="2000" dirty="0" smtClean="0"/>
              <a:t>obtained at the </a:t>
            </a:r>
            <a:r>
              <a:rPr lang="en-US" sz="2000" dirty="0"/>
              <a:t>beam energy </a:t>
            </a:r>
            <a:r>
              <a:rPr lang="en-US" sz="2000" dirty="0" smtClean="0"/>
              <a:t>range </a:t>
            </a:r>
            <a:r>
              <a:rPr lang="en-US" sz="2000" dirty="0"/>
              <a:t>from 1.8 </a:t>
            </a:r>
            <a:r>
              <a:rPr lang="en-US" sz="2000" dirty="0" smtClean="0"/>
              <a:t>to 2.1 </a:t>
            </a:r>
            <a:r>
              <a:rPr lang="en-US" sz="2000" dirty="0" err="1"/>
              <a:t>GeV</a:t>
            </a:r>
            <a:r>
              <a:rPr lang="en-US" sz="2000" dirty="0"/>
              <a:t> </a:t>
            </a:r>
            <a:r>
              <a:rPr lang="en-US" sz="2000" dirty="0" smtClean="0"/>
              <a:t>for studies of </a:t>
            </a:r>
            <a:r>
              <a:rPr lang="en-US" sz="2000" dirty="0"/>
              <a:t>CP violence in tau-lepton decays </a:t>
            </a:r>
            <a:r>
              <a:rPr lang="en-US" sz="2000" dirty="0" smtClean="0"/>
              <a:t>experiments.</a:t>
            </a:r>
            <a:endParaRPr lang="en-US" sz="2000" dirty="0"/>
          </a:p>
          <a:p>
            <a:r>
              <a:rPr lang="en-US" sz="2000" dirty="0"/>
              <a:t>Source of polarized particles: continuous injection of polarized electrons from 2.1 </a:t>
            </a:r>
            <a:r>
              <a:rPr lang="en-US" sz="2000" dirty="0" err="1"/>
              <a:t>GeV</a:t>
            </a:r>
            <a:r>
              <a:rPr lang="en-US" sz="2000" dirty="0"/>
              <a:t> </a:t>
            </a:r>
            <a:r>
              <a:rPr lang="en-US" sz="2000" dirty="0" err="1" smtClean="0"/>
              <a:t>linac</a:t>
            </a:r>
            <a:r>
              <a:rPr lang="en-US" sz="2000" dirty="0" smtClean="0"/>
              <a:t>.</a:t>
            </a:r>
            <a:endParaRPr lang="en-US" sz="2000" dirty="0"/>
          </a:p>
          <a:p>
            <a:r>
              <a:rPr lang="en-US" sz="2000" dirty="0"/>
              <a:t>Siberian Snake-based LP scheme is </a:t>
            </a:r>
            <a:r>
              <a:rPr lang="en-US" sz="2000" dirty="0" smtClean="0"/>
              <a:t>unsatisfactory at </a:t>
            </a:r>
            <a:r>
              <a:rPr lang="en-US" sz="2000" dirty="0"/>
              <a:t>the top of </a:t>
            </a:r>
            <a:r>
              <a:rPr lang="en-US" sz="2000" dirty="0" err="1"/>
              <a:t>PhiCT</a:t>
            </a:r>
            <a:r>
              <a:rPr lang="en-US" sz="2000" dirty="0"/>
              <a:t> energy range  because of very small depolarization time. But it looks fine at 1 </a:t>
            </a:r>
            <a:r>
              <a:rPr lang="en-US" sz="2000" dirty="0" err="1"/>
              <a:t>GeV</a:t>
            </a:r>
            <a:r>
              <a:rPr lang="en-US" sz="2000" dirty="0"/>
              <a:t> (</a:t>
            </a:r>
            <a:r>
              <a:rPr lang="el-GR" sz="2000" dirty="0"/>
              <a:t>τ</a:t>
            </a:r>
            <a:r>
              <a:rPr lang="en-US" sz="2000" baseline="-25000" dirty="0"/>
              <a:t>r</a:t>
            </a:r>
            <a:r>
              <a:rPr lang="en-US" sz="2000" dirty="0"/>
              <a:t>=1.2 hour). Polarization experiments at the threshold of baryon production? </a:t>
            </a:r>
          </a:p>
          <a:p>
            <a:r>
              <a:rPr lang="en-US" sz="2000" dirty="0" smtClean="0">
                <a:cs typeface="Arial" charset="0"/>
              </a:rPr>
              <a:t>Quick estimation of the </a:t>
            </a:r>
            <a:r>
              <a:rPr lang="en-US" sz="2000" dirty="0">
                <a:cs typeface="Arial" charset="0"/>
              </a:rPr>
              <a:t>LP scheme with restoration of </a:t>
            </a:r>
            <a:r>
              <a:rPr lang="en-US" sz="1800" dirty="0">
                <a:latin typeface="Arial" charset="0"/>
                <a:cs typeface="Arial" charset="0"/>
              </a:rPr>
              <a:t>v</a:t>
            </a:r>
            <a:r>
              <a:rPr lang="en-US" sz="2000" dirty="0"/>
              <a:t>ertical polarization in arcs </a:t>
            </a:r>
            <a:r>
              <a:rPr lang="en-US" sz="2000" dirty="0" smtClean="0"/>
              <a:t>gives </a:t>
            </a:r>
            <a:r>
              <a:rPr lang="en-US" sz="2000" dirty="0"/>
              <a:t>more 60%  polarization at E=2.05 </a:t>
            </a:r>
            <a:r>
              <a:rPr lang="en-US" sz="2000" dirty="0" err="1"/>
              <a:t>GeV</a:t>
            </a:r>
            <a:r>
              <a:rPr lang="en-US" sz="2000" dirty="0"/>
              <a:t>. It needs high luminosity (beam life time is 3 min) . </a:t>
            </a:r>
            <a:r>
              <a:rPr lang="en-US" sz="2000" dirty="0">
                <a:sym typeface="Symbol"/>
              </a:rPr>
              <a:t>-bend of matching section must be increased from 13 (current version) to 19.3 </a:t>
            </a:r>
          </a:p>
          <a:p>
            <a:r>
              <a:rPr lang="en-US" sz="2000" dirty="0">
                <a:sym typeface="Symbol"/>
              </a:rPr>
              <a:t>Another variant,  the combined restoration scheme, has sufficient advantages. It is reasonable to consider.</a:t>
            </a:r>
            <a:endParaRPr lang="ru-RU" sz="2000" dirty="0" smtClean="0"/>
          </a:p>
        </p:txBody>
      </p:sp>
      <p:sp>
        <p:nvSpPr>
          <p:cNvPr id="7171" name="Заголовок 1"/>
          <p:cNvSpPr>
            <a:spLocks noGrp="1"/>
          </p:cNvSpPr>
          <p:nvPr>
            <p:ph type="title"/>
          </p:nvPr>
        </p:nvSpPr>
        <p:spPr>
          <a:xfrm>
            <a:off x="468313" y="260350"/>
            <a:ext cx="8424862" cy="1143000"/>
          </a:xfrm>
        </p:spPr>
        <p:txBody>
          <a:bodyPr/>
          <a:lstStyle/>
          <a:p>
            <a:r>
              <a:rPr lang="en-US" sz="1800" b="1" smtClean="0">
                <a:solidFill>
                  <a:srgbClr val="0000FF"/>
                </a:solidFill>
                <a:latin typeface="Arial" charset="0"/>
                <a:cs typeface="Arial" charset="0"/>
              </a:rPr>
              <a:t>ESTIMATION OF LONGITUDINAL POLARIZATION AT PhiCT-FACTORY </a:t>
            </a:r>
            <a:r>
              <a:rPr lang="en-US" sz="1800" b="1" smtClean="0">
                <a:solidFill>
                  <a:srgbClr val="FF0000"/>
                </a:solidFill>
                <a:latin typeface="Arial" charset="0"/>
                <a:cs typeface="Arial" charset="0"/>
              </a:rPr>
              <a:t>-6</a:t>
            </a:r>
            <a:br>
              <a:rPr lang="en-US" sz="1800" b="1" smtClean="0">
                <a:solidFill>
                  <a:srgbClr val="FF0000"/>
                </a:solidFill>
                <a:latin typeface="Arial" charset="0"/>
                <a:cs typeface="Arial" charset="0"/>
              </a:rPr>
            </a:br>
            <a:r>
              <a:rPr lang="en-US" sz="2000" b="1" smtClean="0">
                <a:solidFill>
                  <a:schemeClr val="tx1"/>
                </a:solidFill>
                <a:cs typeface="Arial" charset="0"/>
              </a:rPr>
              <a:t>Summary</a:t>
            </a:r>
            <a:endParaRPr lang="ru-RU" smtClean="0"/>
          </a:p>
        </p:txBody>
      </p:sp>
    </p:spTree>
    <p:extLst>
      <p:ext uri="{BB962C8B-B14F-4D97-AF65-F5344CB8AC3E}">
        <p14:creationId xmlns:p14="http://schemas.microsoft.com/office/powerpoint/2010/main" val="4150927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Chromaticity from CRAB sextupole</a:t>
            </a:r>
            <a:endParaRPr lang="ru-R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03844"/>
                <a:ext cx="8229600" cy="3250313"/>
              </a:xfrm>
            </p:spPr>
            <p:txBody>
              <a:bodyPr>
                <a:spAutoFit/>
              </a:bodyPr>
              <a:lstStyle/>
              <a:p>
                <a:pPr marL="0" indent="0">
                  <a:buNone/>
                </a:pPr>
                <a14:m>
                  <m:oMathPara xmlns:m="http://schemas.openxmlformats.org/officeDocument/2006/math">
                    <m:oMathParaPr>
                      <m:jc m:val="left"/>
                    </m:oMathParaPr>
                    <m:oMath xmlns:m="http://schemas.openxmlformats.org/officeDocument/2006/math">
                      <m:f>
                        <m:fPr>
                          <m:ctrlPr>
                            <a:rPr lang="it-IT" i="1" smtClean="0">
                              <a:latin typeface="Cambria Math"/>
                            </a:rPr>
                          </m:ctrlPr>
                        </m:fPr>
                        <m:num>
                          <m:r>
                            <a:rPr lang="it-IT" i="1" smtClean="0">
                              <a:latin typeface="Cambria Math"/>
                            </a:rPr>
                            <m:t>𝑑</m:t>
                          </m:r>
                          <m:r>
                            <a:rPr lang="it-IT" i="1" smtClean="0">
                              <a:latin typeface="Cambria Math"/>
                              <a:ea typeface="Cambria Math"/>
                            </a:rPr>
                            <m:t>𝜇</m:t>
                          </m:r>
                        </m:num>
                        <m:den>
                          <m:r>
                            <a:rPr lang="it-IT" i="1" smtClean="0">
                              <a:latin typeface="Cambria Math"/>
                            </a:rPr>
                            <m:t>𝑑</m:t>
                          </m:r>
                          <m:r>
                            <a:rPr lang="it-IT" i="1" smtClean="0">
                              <a:latin typeface="Cambria Math"/>
                              <a:ea typeface="Cambria Math"/>
                            </a:rPr>
                            <m:t>𝛿</m:t>
                          </m:r>
                        </m:den>
                      </m:f>
                      <m:r>
                        <a:rPr lang="it-IT" i="1" smtClean="0">
                          <a:latin typeface="Cambria Math"/>
                          <a:ea typeface="Cambria Math"/>
                        </a:rPr>
                        <m:t>~</m:t>
                      </m:r>
                      <m:sSub>
                        <m:sSubPr>
                          <m:ctrlPr>
                            <a:rPr lang="it-IT" i="1" smtClean="0">
                              <a:latin typeface="Cambria Math"/>
                              <a:ea typeface="Cambria Math"/>
                            </a:rPr>
                          </m:ctrlPr>
                        </m:sSubPr>
                        <m:e>
                          <m:r>
                            <a:rPr lang="en-US" b="0" i="1" smtClean="0">
                              <a:latin typeface="Cambria Math"/>
                              <a:ea typeface="Cambria Math"/>
                            </a:rPr>
                            <m:t>𝐾</m:t>
                          </m:r>
                        </m:e>
                        <m:sub>
                          <m:r>
                            <a:rPr lang="en-US" b="0" i="1" smtClean="0">
                              <a:latin typeface="Cambria Math"/>
                              <a:ea typeface="Cambria Math"/>
                            </a:rPr>
                            <m:t>2</m:t>
                          </m:r>
                        </m:sub>
                      </m:sSub>
                      <m:r>
                        <a:rPr lang="en-US" b="0" i="1" smtClean="0">
                          <a:latin typeface="Cambria Math"/>
                          <a:ea typeface="Cambria Math"/>
                        </a:rPr>
                        <m:t>𝐿</m:t>
                      </m:r>
                      <m:sSub>
                        <m:sSubPr>
                          <m:ctrlPr>
                            <a:rPr lang="en-US" b="0" i="1" smtClean="0">
                              <a:latin typeface="Cambria Math"/>
                              <a:ea typeface="Cambria Math"/>
                            </a:rPr>
                          </m:ctrlPr>
                        </m:sSubPr>
                        <m:e>
                          <m:r>
                            <a:rPr lang="en-US" b="0" i="1" smtClean="0">
                              <a:latin typeface="Cambria Math"/>
                              <a:ea typeface="Cambria Math"/>
                            </a:rPr>
                            <m:t>𝛽</m:t>
                          </m:r>
                        </m:e>
                        <m:sub>
                          <m:r>
                            <a:rPr lang="en-US" b="0" i="1" smtClean="0">
                              <a:latin typeface="Cambria Math"/>
                              <a:ea typeface="Cambria Math"/>
                            </a:rPr>
                            <m:t>0</m:t>
                          </m:r>
                        </m:sub>
                      </m:sSub>
                      <m:sSub>
                        <m:sSubPr>
                          <m:ctrlPr>
                            <a:rPr lang="en-US" b="0" i="1" smtClean="0">
                              <a:latin typeface="Cambria Math"/>
                              <a:ea typeface="Cambria Math"/>
                            </a:rPr>
                          </m:ctrlPr>
                        </m:sSubPr>
                        <m:e>
                          <m:r>
                            <a:rPr lang="en-US" b="0" i="1" smtClean="0">
                              <a:latin typeface="Cambria Math"/>
                              <a:ea typeface="Cambria Math"/>
                            </a:rPr>
                            <m:t>𝜂</m:t>
                          </m:r>
                        </m:e>
                        <m:sub>
                          <m:r>
                            <a:rPr lang="en-US" b="0" i="1" smtClean="0">
                              <a:latin typeface="Cambria Math"/>
                              <a:ea typeface="Cambria Math"/>
                            </a:rPr>
                            <m:t>0</m:t>
                          </m:r>
                        </m:sub>
                      </m:sSub>
                      <m:r>
                        <a:rPr lang="en-US" b="0" i="1" smtClean="0">
                          <a:latin typeface="Cambria Math"/>
                          <a:ea typeface="Cambria Math"/>
                        </a:rPr>
                        <m:t>+</m:t>
                      </m:r>
                    </m:oMath>
                  </m:oMathPara>
                </a14:m>
                <a:endParaRPr lang="en-US" b="0" i="1" dirty="0" smtClean="0">
                  <a:latin typeface="Cambria Math"/>
                  <a:ea typeface="Cambria Math"/>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a:ea typeface="Cambria Math"/>
                        </a:rPr>
                        <m:t>      </m:t>
                      </m:r>
                      <m:r>
                        <m:rPr>
                          <m:aln/>
                        </m:rPr>
                        <a:rPr lang="en-US" b="0" i="1" smtClean="0">
                          <a:latin typeface="Cambria Math"/>
                          <a:ea typeface="Cambria Math"/>
                        </a:rPr>
                        <m:t>+</m:t>
                      </m:r>
                      <m:r>
                        <a:rPr lang="it-IT" i="1" smtClean="0">
                          <a:latin typeface="Cambria Math"/>
                          <a:ea typeface="Cambria Math"/>
                        </a:rPr>
                        <m:t>𝛿</m:t>
                      </m:r>
                      <m:d>
                        <m:dPr>
                          <m:ctrlPr>
                            <a:rPr lang="it-IT" i="1" smtClean="0">
                              <a:latin typeface="Cambria Math"/>
                              <a:ea typeface="Cambria Math"/>
                            </a:rPr>
                          </m:ctrlPr>
                        </m:dPr>
                        <m:e>
                          <m:sSub>
                            <m:sSubPr>
                              <m:ctrlPr>
                                <a:rPr lang="en-US" b="0" i="1" smtClean="0">
                                  <a:latin typeface="Cambria Math"/>
                                  <a:ea typeface="Cambria Math"/>
                                </a:rPr>
                              </m:ctrlPr>
                            </m:sSubPr>
                            <m:e>
                              <m:r>
                                <a:rPr lang="en-US" b="0" i="1" smtClean="0">
                                  <a:latin typeface="Cambria Math"/>
                                  <a:ea typeface="Cambria Math"/>
                                </a:rPr>
                                <m:t>𝜂</m:t>
                              </m:r>
                            </m:e>
                            <m:sub>
                              <m:r>
                                <a:rPr lang="en-US" b="0" i="1" smtClean="0">
                                  <a:latin typeface="Cambria Math"/>
                                  <a:ea typeface="Cambria Math"/>
                                </a:rPr>
                                <m:t>0</m:t>
                              </m:r>
                            </m:sub>
                          </m:sSub>
                          <m:f>
                            <m:fPr>
                              <m:ctrlPr>
                                <a:rPr lang="it-IT" i="1" smtClean="0">
                                  <a:latin typeface="Cambria Math"/>
                                </a:rPr>
                              </m:ctrlPr>
                            </m:fPr>
                            <m:num>
                              <m:r>
                                <a:rPr lang="it-IT" i="1" smtClean="0">
                                  <a:latin typeface="Cambria Math"/>
                                </a:rPr>
                                <m:t>𝑑</m:t>
                              </m:r>
                              <m:sSub>
                                <m:sSubPr>
                                  <m:ctrlPr>
                                    <a:rPr lang="en-US" b="0" i="1" smtClean="0">
                                      <a:latin typeface="Cambria Math"/>
                                      <a:ea typeface="Cambria Math"/>
                                    </a:rPr>
                                  </m:ctrlPr>
                                </m:sSubPr>
                                <m:e>
                                  <m:r>
                                    <a:rPr lang="en-US" b="0" i="1" smtClean="0">
                                      <a:latin typeface="Cambria Math"/>
                                      <a:ea typeface="Cambria Math"/>
                                    </a:rPr>
                                    <m:t>𝛽</m:t>
                                  </m:r>
                                </m:e>
                                <m:sub>
                                  <m:r>
                                    <a:rPr lang="en-US" b="0" i="1" smtClean="0">
                                      <a:latin typeface="Cambria Math"/>
                                      <a:ea typeface="Cambria Math"/>
                                    </a:rPr>
                                    <m:t>0</m:t>
                                  </m:r>
                                </m:sub>
                              </m:sSub>
                            </m:num>
                            <m:den>
                              <m:r>
                                <a:rPr lang="it-IT" i="1" smtClean="0">
                                  <a:latin typeface="Cambria Math"/>
                                </a:rPr>
                                <m:t>𝑑</m:t>
                              </m:r>
                              <m:r>
                                <a:rPr lang="it-IT" i="1" smtClean="0">
                                  <a:latin typeface="Cambria Math"/>
                                  <a:ea typeface="Cambria Math"/>
                                </a:rPr>
                                <m:t>𝛿</m:t>
                              </m:r>
                            </m:den>
                          </m:f>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𝛽</m:t>
                              </m:r>
                            </m:e>
                            <m:sub>
                              <m:r>
                                <a:rPr lang="en-US" b="0" i="1" smtClean="0">
                                  <a:latin typeface="Cambria Math"/>
                                  <a:ea typeface="Cambria Math"/>
                                </a:rPr>
                                <m:t>0</m:t>
                              </m:r>
                            </m:sub>
                          </m:sSub>
                          <m:f>
                            <m:fPr>
                              <m:ctrlPr>
                                <a:rPr lang="it-IT" i="1" smtClean="0">
                                  <a:latin typeface="Cambria Math"/>
                                </a:rPr>
                              </m:ctrlPr>
                            </m:fPr>
                            <m:num>
                              <m:r>
                                <a:rPr lang="it-IT" i="1" smtClean="0">
                                  <a:latin typeface="Cambria Math"/>
                                </a:rPr>
                                <m:t>𝑑</m:t>
                              </m:r>
                              <m:sSub>
                                <m:sSubPr>
                                  <m:ctrlPr>
                                    <a:rPr lang="en-US" b="0" i="1" smtClean="0">
                                      <a:latin typeface="Cambria Math"/>
                                      <a:ea typeface="Cambria Math"/>
                                    </a:rPr>
                                  </m:ctrlPr>
                                </m:sSubPr>
                                <m:e>
                                  <m:r>
                                    <a:rPr lang="en-US" b="0" i="1" smtClean="0">
                                      <a:latin typeface="Cambria Math"/>
                                      <a:ea typeface="Cambria Math"/>
                                    </a:rPr>
                                    <m:t>𝜂</m:t>
                                  </m:r>
                                </m:e>
                                <m:sub>
                                  <m:r>
                                    <a:rPr lang="en-US" b="0" i="1" smtClean="0">
                                      <a:latin typeface="Cambria Math"/>
                                      <a:ea typeface="Cambria Math"/>
                                    </a:rPr>
                                    <m:t>0</m:t>
                                  </m:r>
                                </m:sub>
                              </m:sSub>
                            </m:num>
                            <m:den>
                              <m:r>
                                <a:rPr lang="it-IT" i="1" smtClean="0">
                                  <a:latin typeface="Cambria Math"/>
                                </a:rPr>
                                <m:t>𝑑</m:t>
                              </m:r>
                              <m:r>
                                <a:rPr lang="it-IT" i="1" smtClean="0">
                                  <a:latin typeface="Cambria Math"/>
                                  <a:ea typeface="Cambria Math"/>
                                </a:rPr>
                                <m:t>𝛿</m:t>
                              </m:r>
                            </m:den>
                          </m:f>
                        </m:e>
                      </m:d>
                      <m:r>
                        <m:rPr>
                          <m:aln/>
                        </m:rPr>
                        <a:rPr lang="en-US" b="0" i="1" smtClean="0">
                          <a:latin typeface="Cambria Math"/>
                          <a:ea typeface="Cambria Math"/>
                        </a:rPr>
                        <m:t>+</m:t>
                      </m:r>
                    </m:oMath>
                  </m:oMathPara>
                </a14:m>
                <a:endParaRPr lang="en-US" b="0" i="1" dirty="0" smtClean="0">
                  <a:latin typeface="Cambria Math"/>
                  <a:ea typeface="Cambria Math"/>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a:ea typeface="Cambria Math"/>
                        </a:rPr>
                        <m:t>      </m:t>
                      </m:r>
                      <m:r>
                        <m:rPr>
                          <m:aln/>
                        </m:rPr>
                        <a:rPr lang="en-US" b="0" i="1" smtClean="0">
                          <a:latin typeface="Cambria Math"/>
                          <a:ea typeface="Cambria Math"/>
                        </a:rPr>
                        <m:t>+</m:t>
                      </m:r>
                      <m:sSup>
                        <m:sSupPr>
                          <m:ctrlPr>
                            <a:rPr lang="it-IT" i="1" smtClean="0">
                              <a:latin typeface="Cambria Math"/>
                              <a:ea typeface="Cambria Math"/>
                            </a:rPr>
                          </m:ctrlPr>
                        </m:sSupPr>
                        <m:e>
                          <m:r>
                            <a:rPr lang="it-IT" i="1" smtClean="0">
                              <a:latin typeface="Cambria Math"/>
                              <a:ea typeface="Cambria Math"/>
                            </a:rPr>
                            <m:t>𝛿</m:t>
                          </m:r>
                        </m:e>
                        <m:sup>
                          <m:r>
                            <a:rPr lang="en-US" b="0" i="1" smtClean="0">
                              <a:latin typeface="Cambria Math"/>
                              <a:ea typeface="Cambria Math"/>
                            </a:rPr>
                            <m:t>2</m:t>
                          </m:r>
                        </m:sup>
                      </m:sSup>
                      <m:d>
                        <m:dPr>
                          <m:ctrlPr>
                            <a:rPr lang="en-US" b="0" i="1" smtClean="0">
                              <a:latin typeface="Cambria Math"/>
                              <a:ea typeface="Cambria Math"/>
                            </a:rPr>
                          </m:ctrlPr>
                        </m:dPr>
                        <m:e>
                          <m:sSub>
                            <m:sSubPr>
                              <m:ctrlPr>
                                <a:rPr lang="en-US" b="0" i="1" smtClean="0">
                                  <a:latin typeface="Cambria Math"/>
                                  <a:ea typeface="Cambria Math"/>
                                </a:rPr>
                              </m:ctrlPr>
                            </m:sSubPr>
                            <m:e>
                              <m:r>
                                <a:rPr lang="en-US" b="0" i="1" smtClean="0">
                                  <a:latin typeface="Cambria Math"/>
                                  <a:ea typeface="Cambria Math"/>
                                </a:rPr>
                                <m:t>𝛽</m:t>
                              </m:r>
                            </m:e>
                            <m:sub>
                              <m:r>
                                <a:rPr lang="en-US" b="0" i="1" smtClean="0">
                                  <a:latin typeface="Cambria Math"/>
                                  <a:ea typeface="Cambria Math"/>
                                </a:rPr>
                                <m:t>0</m:t>
                              </m:r>
                            </m:sub>
                          </m:sSub>
                          <m:f>
                            <m:fPr>
                              <m:ctrlPr>
                                <a:rPr lang="it-IT" i="1" smtClean="0">
                                  <a:latin typeface="Cambria Math"/>
                                </a:rPr>
                              </m:ctrlPr>
                            </m:fPr>
                            <m:num>
                              <m:sSup>
                                <m:sSupPr>
                                  <m:ctrlPr>
                                    <a:rPr lang="it-IT" i="1" smtClean="0">
                                      <a:latin typeface="Cambria Math"/>
                                    </a:rPr>
                                  </m:ctrlPr>
                                </m:sSupPr>
                                <m:e>
                                  <m:r>
                                    <a:rPr lang="it-IT" i="1" smtClean="0">
                                      <a:latin typeface="Cambria Math"/>
                                    </a:rPr>
                                    <m:t>𝑑</m:t>
                                  </m:r>
                                </m:e>
                                <m:sup>
                                  <m:r>
                                    <a:rPr lang="en-US" b="0" i="1" smtClean="0">
                                      <a:latin typeface="Cambria Math"/>
                                    </a:rPr>
                                    <m:t>2</m:t>
                                  </m:r>
                                </m:sup>
                              </m:sSup>
                              <m:sSub>
                                <m:sSubPr>
                                  <m:ctrlPr>
                                    <a:rPr lang="en-US" b="0" i="1" smtClean="0">
                                      <a:latin typeface="Cambria Math"/>
                                      <a:ea typeface="Cambria Math"/>
                                    </a:rPr>
                                  </m:ctrlPr>
                                </m:sSubPr>
                                <m:e>
                                  <m:r>
                                    <a:rPr lang="en-US" b="0" i="1" smtClean="0">
                                      <a:latin typeface="Cambria Math"/>
                                      <a:ea typeface="Cambria Math"/>
                                    </a:rPr>
                                    <m:t>𝜂</m:t>
                                  </m:r>
                                </m:e>
                                <m:sub>
                                  <m:r>
                                    <a:rPr lang="en-US" b="0" i="1" smtClean="0">
                                      <a:latin typeface="Cambria Math"/>
                                      <a:ea typeface="Cambria Math"/>
                                    </a:rPr>
                                    <m:t>0</m:t>
                                  </m:r>
                                </m:sub>
                              </m:sSub>
                            </m:num>
                            <m:den>
                              <m:sSup>
                                <m:sSupPr>
                                  <m:ctrlPr>
                                    <a:rPr lang="it-IT" i="1" smtClean="0">
                                      <a:latin typeface="Cambria Math"/>
                                      <a:ea typeface="Cambria Math"/>
                                    </a:rPr>
                                  </m:ctrlPr>
                                </m:sSupPr>
                                <m:e>
                                  <m:r>
                                    <a:rPr lang="it-IT" i="1" smtClean="0">
                                      <a:latin typeface="Cambria Math"/>
                                    </a:rPr>
                                    <m:t>𝑑</m:t>
                                  </m:r>
                                  <m:r>
                                    <a:rPr lang="it-IT" i="1" smtClean="0">
                                      <a:latin typeface="Cambria Math"/>
                                      <a:ea typeface="Cambria Math"/>
                                    </a:rPr>
                                    <m:t>𝛿</m:t>
                                  </m:r>
                                </m:e>
                                <m:sup>
                                  <m:r>
                                    <a:rPr lang="en-US" b="0" i="1" smtClean="0">
                                      <a:latin typeface="Cambria Math"/>
                                      <a:ea typeface="Cambria Math"/>
                                    </a:rPr>
                                    <m:t>2</m:t>
                                  </m:r>
                                </m:sup>
                              </m:sSup>
                            </m:den>
                          </m:f>
                          <m:r>
                            <a:rPr lang="en-US" b="0" i="1" smtClean="0">
                              <a:latin typeface="Cambria Math"/>
                              <a:ea typeface="Cambria Math"/>
                            </a:rPr>
                            <m:t>+</m:t>
                          </m:r>
                          <m:f>
                            <m:fPr>
                              <m:ctrlPr>
                                <a:rPr lang="it-IT" i="1" smtClean="0">
                                  <a:latin typeface="Cambria Math"/>
                                </a:rPr>
                              </m:ctrlPr>
                            </m:fPr>
                            <m:num>
                              <m:r>
                                <a:rPr lang="it-IT" i="1" smtClean="0">
                                  <a:latin typeface="Cambria Math"/>
                                </a:rPr>
                                <m:t>𝑑</m:t>
                              </m:r>
                              <m:sSub>
                                <m:sSubPr>
                                  <m:ctrlPr>
                                    <a:rPr lang="en-US" b="0" i="1" smtClean="0">
                                      <a:latin typeface="Cambria Math"/>
                                      <a:ea typeface="Cambria Math"/>
                                    </a:rPr>
                                  </m:ctrlPr>
                                </m:sSubPr>
                                <m:e>
                                  <m:r>
                                    <a:rPr lang="en-US" b="0" i="1" smtClean="0">
                                      <a:latin typeface="Cambria Math"/>
                                      <a:ea typeface="Cambria Math"/>
                                    </a:rPr>
                                    <m:t>𝛽</m:t>
                                  </m:r>
                                </m:e>
                                <m:sub>
                                  <m:r>
                                    <a:rPr lang="en-US" b="0" i="1" smtClean="0">
                                      <a:latin typeface="Cambria Math"/>
                                      <a:ea typeface="Cambria Math"/>
                                    </a:rPr>
                                    <m:t>0</m:t>
                                  </m:r>
                                </m:sub>
                              </m:sSub>
                            </m:num>
                            <m:den>
                              <m:r>
                                <a:rPr lang="it-IT" i="1" smtClean="0">
                                  <a:latin typeface="Cambria Math"/>
                                </a:rPr>
                                <m:t>𝑑</m:t>
                              </m:r>
                              <m:r>
                                <a:rPr lang="it-IT" i="1" smtClean="0">
                                  <a:latin typeface="Cambria Math"/>
                                  <a:ea typeface="Cambria Math"/>
                                </a:rPr>
                                <m:t>𝛿</m:t>
                              </m:r>
                            </m:den>
                          </m:f>
                          <m:f>
                            <m:fPr>
                              <m:ctrlPr>
                                <a:rPr lang="it-IT" i="1" smtClean="0">
                                  <a:latin typeface="Cambria Math"/>
                                </a:rPr>
                              </m:ctrlPr>
                            </m:fPr>
                            <m:num>
                              <m:r>
                                <a:rPr lang="it-IT" i="1" smtClean="0">
                                  <a:latin typeface="Cambria Math"/>
                                </a:rPr>
                                <m:t>𝑑</m:t>
                              </m:r>
                              <m:sSub>
                                <m:sSubPr>
                                  <m:ctrlPr>
                                    <a:rPr lang="en-US" b="0" i="1" smtClean="0">
                                      <a:latin typeface="Cambria Math"/>
                                      <a:ea typeface="Cambria Math"/>
                                    </a:rPr>
                                  </m:ctrlPr>
                                </m:sSubPr>
                                <m:e>
                                  <m:r>
                                    <a:rPr lang="en-US" b="0" i="1" smtClean="0">
                                      <a:latin typeface="Cambria Math"/>
                                      <a:ea typeface="Cambria Math"/>
                                    </a:rPr>
                                    <m:t>𝜂</m:t>
                                  </m:r>
                                </m:e>
                                <m:sub>
                                  <m:r>
                                    <a:rPr lang="en-US" b="0" i="1" smtClean="0">
                                      <a:latin typeface="Cambria Math"/>
                                      <a:ea typeface="Cambria Math"/>
                                    </a:rPr>
                                    <m:t>0</m:t>
                                  </m:r>
                                </m:sub>
                              </m:sSub>
                            </m:num>
                            <m:den>
                              <m:r>
                                <a:rPr lang="it-IT" i="1" smtClean="0">
                                  <a:latin typeface="Cambria Math"/>
                                </a:rPr>
                                <m:t>𝑑</m:t>
                              </m:r>
                              <m:r>
                                <a:rPr lang="it-IT" i="1" smtClean="0">
                                  <a:latin typeface="Cambria Math"/>
                                  <a:ea typeface="Cambria Math"/>
                                </a:rPr>
                                <m:t>𝛿</m:t>
                              </m:r>
                            </m:den>
                          </m:f>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𝜂</m:t>
                              </m:r>
                            </m:e>
                            <m:sub>
                              <m:r>
                                <a:rPr lang="en-US" b="0" i="1" smtClean="0">
                                  <a:latin typeface="Cambria Math"/>
                                  <a:ea typeface="Cambria Math"/>
                                </a:rPr>
                                <m:t>0</m:t>
                              </m:r>
                            </m:sub>
                          </m:sSub>
                          <m:f>
                            <m:fPr>
                              <m:ctrlPr>
                                <a:rPr lang="it-IT" i="1" smtClean="0">
                                  <a:latin typeface="Cambria Math"/>
                                </a:rPr>
                              </m:ctrlPr>
                            </m:fPr>
                            <m:num>
                              <m:sSup>
                                <m:sSupPr>
                                  <m:ctrlPr>
                                    <a:rPr lang="it-IT" i="1" smtClean="0">
                                      <a:latin typeface="Cambria Math"/>
                                    </a:rPr>
                                  </m:ctrlPr>
                                </m:sSupPr>
                                <m:e>
                                  <m:r>
                                    <a:rPr lang="it-IT" i="1" smtClean="0">
                                      <a:latin typeface="Cambria Math"/>
                                    </a:rPr>
                                    <m:t>𝑑</m:t>
                                  </m:r>
                                </m:e>
                                <m:sup>
                                  <m:r>
                                    <a:rPr lang="en-US" b="0" i="1" smtClean="0">
                                      <a:latin typeface="Cambria Math"/>
                                    </a:rPr>
                                    <m:t>2</m:t>
                                  </m:r>
                                </m:sup>
                              </m:sSup>
                              <m:sSub>
                                <m:sSubPr>
                                  <m:ctrlPr>
                                    <a:rPr lang="en-US" b="0" i="1" smtClean="0">
                                      <a:latin typeface="Cambria Math"/>
                                      <a:ea typeface="Cambria Math"/>
                                    </a:rPr>
                                  </m:ctrlPr>
                                </m:sSubPr>
                                <m:e>
                                  <m:r>
                                    <a:rPr lang="en-US" b="0" i="1" smtClean="0">
                                      <a:latin typeface="Cambria Math"/>
                                      <a:ea typeface="Cambria Math"/>
                                    </a:rPr>
                                    <m:t>𝛽</m:t>
                                  </m:r>
                                </m:e>
                                <m:sub>
                                  <m:r>
                                    <a:rPr lang="en-US" b="0" i="1" smtClean="0">
                                      <a:latin typeface="Cambria Math"/>
                                      <a:ea typeface="Cambria Math"/>
                                    </a:rPr>
                                    <m:t>0</m:t>
                                  </m:r>
                                </m:sub>
                              </m:sSub>
                            </m:num>
                            <m:den>
                              <m:sSup>
                                <m:sSupPr>
                                  <m:ctrlPr>
                                    <a:rPr lang="it-IT" i="1" smtClean="0">
                                      <a:latin typeface="Cambria Math"/>
                                      <a:ea typeface="Cambria Math"/>
                                    </a:rPr>
                                  </m:ctrlPr>
                                </m:sSupPr>
                                <m:e>
                                  <m:r>
                                    <a:rPr lang="it-IT" i="1" smtClean="0">
                                      <a:latin typeface="Cambria Math"/>
                                    </a:rPr>
                                    <m:t>𝑑</m:t>
                                  </m:r>
                                  <m:r>
                                    <a:rPr lang="it-IT" i="1" smtClean="0">
                                      <a:latin typeface="Cambria Math"/>
                                      <a:ea typeface="Cambria Math"/>
                                    </a:rPr>
                                    <m:t>𝛿</m:t>
                                  </m:r>
                                </m:e>
                                <m:sup>
                                  <m:r>
                                    <a:rPr lang="en-US" b="0" i="1" smtClean="0">
                                      <a:latin typeface="Cambria Math"/>
                                      <a:ea typeface="Cambria Math"/>
                                    </a:rPr>
                                    <m:t>2</m:t>
                                  </m:r>
                                </m:sup>
                              </m:sSup>
                            </m:den>
                          </m:f>
                        </m:e>
                      </m:d>
                    </m:oMath>
                  </m:oMathPara>
                </a14:m>
                <a:endParaRPr lang="ru-R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03844"/>
                <a:ext cx="8229600" cy="3250313"/>
              </a:xfrm>
              <a:blipFill rotWithShape="1">
                <a:blip r:embed="rId2"/>
                <a:stretch>
                  <a:fillRect/>
                </a:stretch>
              </a:blipFill>
            </p:spPr>
            <p:txBody>
              <a:bodyPr/>
              <a:lstStyle/>
              <a:p>
                <a:r>
                  <a:rPr lang="ru-RU">
                    <a:noFill/>
                  </a:rPr>
                  <a:t> </a:t>
                </a:r>
              </a:p>
            </p:txBody>
          </p:sp>
        </mc:Fallback>
      </mc:AlternateContent>
      <p:sp>
        <p:nvSpPr>
          <p:cNvPr id="4" name="Footer Placeholder 3"/>
          <p:cNvSpPr>
            <a:spLocks noGrp="1"/>
          </p:cNvSpPr>
          <p:nvPr>
            <p:ph type="ftr" sz="quarter" idx="11"/>
          </p:nvPr>
        </p:nvSpPr>
        <p:spPr/>
        <p:txBody>
          <a:bodyPr/>
          <a:lstStyle/>
          <a:p>
            <a:pPr>
              <a:defRPr/>
            </a:pPr>
            <a:r>
              <a:rPr lang="ru-RU" dirty="0" err="1" smtClean="0"/>
              <a:t>A.Bogomyagkov</a:t>
            </a:r>
            <a:r>
              <a:rPr lang="ru-RU" dirty="0" smtClean="0"/>
              <a:t> (BINP)</a:t>
            </a:r>
            <a:endParaRPr lang="ru-RU" dirty="0"/>
          </a:p>
        </p:txBody>
      </p:sp>
      <p:sp>
        <p:nvSpPr>
          <p:cNvPr id="5" name="Slide Number Placeholder 4"/>
          <p:cNvSpPr>
            <a:spLocks noGrp="1"/>
          </p:cNvSpPr>
          <p:nvPr>
            <p:ph type="sldNum" sz="quarter" idx="12"/>
          </p:nvPr>
        </p:nvSpPr>
        <p:spPr/>
        <p:txBody>
          <a:bodyPr/>
          <a:lstStyle/>
          <a:p>
            <a:pPr>
              <a:defRPr/>
            </a:pPr>
            <a:fld id="{F49DC9B1-6ADE-43C3-9B4A-37E05DE21CA6}" type="slidenum">
              <a:rPr lang="ru-RU" smtClean="0"/>
              <a:pPr>
                <a:defRPr/>
              </a:pPr>
              <a:t>27</a:t>
            </a:fld>
            <a:endParaRPr lang="ru-RU"/>
          </a:p>
        </p:txBody>
      </p:sp>
      <p:grpSp>
        <p:nvGrpSpPr>
          <p:cNvPr id="6" name="Group 11"/>
          <p:cNvGrpSpPr>
            <a:grpSpLocks noChangeAspect="1"/>
          </p:cNvGrpSpPr>
          <p:nvPr/>
        </p:nvGrpSpPr>
        <p:grpSpPr bwMode="auto">
          <a:xfrm>
            <a:off x="1691680" y="2132856"/>
            <a:ext cx="501778" cy="504000"/>
            <a:chOff x="2411760" y="1268760"/>
            <a:chExt cx="720080" cy="720080"/>
          </a:xfrm>
        </p:grpSpPr>
        <p:cxnSp>
          <p:nvCxnSpPr>
            <p:cNvPr id="7" name="Straight Connector 6"/>
            <p:cNvCxnSpPr/>
            <p:nvPr/>
          </p:nvCxnSpPr>
          <p:spPr>
            <a:xfrm>
              <a:off x="2411760" y="1268760"/>
              <a:ext cx="720080" cy="7200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411760" y="1268760"/>
              <a:ext cx="720080" cy="7200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 name="Group 11"/>
          <p:cNvGrpSpPr>
            <a:grpSpLocks noChangeAspect="1"/>
          </p:cNvGrpSpPr>
          <p:nvPr/>
        </p:nvGrpSpPr>
        <p:grpSpPr bwMode="auto">
          <a:xfrm>
            <a:off x="1944000" y="2916000"/>
            <a:ext cx="860188" cy="864000"/>
            <a:chOff x="2411760" y="1268760"/>
            <a:chExt cx="720080" cy="720080"/>
          </a:xfrm>
        </p:grpSpPr>
        <p:cxnSp>
          <p:nvCxnSpPr>
            <p:cNvPr id="10" name="Straight Connector 9"/>
            <p:cNvCxnSpPr/>
            <p:nvPr/>
          </p:nvCxnSpPr>
          <p:spPr>
            <a:xfrm>
              <a:off x="2411760" y="1268760"/>
              <a:ext cx="720080" cy="7200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411760" y="1268760"/>
              <a:ext cx="720080" cy="7200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a:grpSpLocks noChangeAspect="1"/>
          </p:cNvGrpSpPr>
          <p:nvPr/>
        </p:nvGrpSpPr>
        <p:grpSpPr bwMode="auto">
          <a:xfrm>
            <a:off x="5904000" y="3996000"/>
            <a:ext cx="860188" cy="864000"/>
            <a:chOff x="2411760" y="1268760"/>
            <a:chExt cx="720080" cy="720080"/>
          </a:xfrm>
        </p:grpSpPr>
        <p:cxnSp>
          <p:nvCxnSpPr>
            <p:cNvPr id="13" name="Straight Connector 12"/>
            <p:cNvCxnSpPr/>
            <p:nvPr/>
          </p:nvCxnSpPr>
          <p:spPr>
            <a:xfrm>
              <a:off x="2411760" y="1268760"/>
              <a:ext cx="720080" cy="7200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411760" y="1268760"/>
              <a:ext cx="720080" cy="7200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068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mtClean="0"/>
              <a:t>A.Bogomyagkov (BINP)</a:t>
            </a:r>
          </a:p>
        </p:txBody>
      </p:sp>
      <p:sp>
        <p:nvSpPr>
          <p:cNvPr id="4099"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C0A754-E7C4-42E2-8308-F44C2654A664}" type="slidenum">
              <a:rPr lang="ru-RU" smtClean="0"/>
              <a:pPr eaLnBrk="1" hangingPunct="1"/>
              <a:t>3</a:t>
            </a:fld>
            <a:endParaRPr lang="ru-RU" smtClean="0"/>
          </a:p>
        </p:txBody>
      </p:sp>
      <p:sp>
        <p:nvSpPr>
          <p:cNvPr id="4100" name="Rectangle 2"/>
          <p:cNvSpPr>
            <a:spLocks noGrp="1" noChangeArrowheads="1"/>
          </p:cNvSpPr>
          <p:nvPr>
            <p:ph type="title"/>
          </p:nvPr>
        </p:nvSpPr>
        <p:spPr/>
        <p:txBody>
          <a:bodyPr/>
          <a:lstStyle/>
          <a:p>
            <a:pPr eaLnBrk="1" hangingPunct="1"/>
            <a:r>
              <a:rPr lang="en-US" smtClean="0"/>
              <a:t>Details</a:t>
            </a:r>
            <a:endParaRPr lang="ru-RU" smtClean="0"/>
          </a:p>
        </p:txBody>
      </p:sp>
      <p:sp>
        <p:nvSpPr>
          <p:cNvPr id="4101" name="Rectangle 3"/>
          <p:cNvSpPr>
            <a:spLocks noGrp="1" noChangeArrowheads="1"/>
          </p:cNvSpPr>
          <p:nvPr>
            <p:ph type="body" idx="1"/>
          </p:nvPr>
        </p:nvSpPr>
        <p:spPr>
          <a:xfrm>
            <a:off x="457200" y="1240709"/>
            <a:ext cx="8229600" cy="4376583"/>
          </a:xfrm>
        </p:spPr>
        <p:txBody>
          <a:bodyPr>
            <a:spAutoFit/>
          </a:bodyPr>
          <a:lstStyle/>
          <a:p>
            <a:pPr eaLnBrk="1" hangingPunct="1">
              <a:lnSpc>
                <a:spcPct val="80000"/>
              </a:lnSpc>
            </a:pPr>
            <a:r>
              <a:rPr lang="en-US" sz="2400" dirty="0" smtClean="0"/>
              <a:t>Two rings with Crab Waist collision scheme and single interaction point</a:t>
            </a:r>
          </a:p>
          <a:p>
            <a:pPr eaLnBrk="1" hangingPunct="1">
              <a:lnSpc>
                <a:spcPct val="80000"/>
              </a:lnSpc>
            </a:pPr>
            <a:endParaRPr lang="en-US" sz="2400" dirty="0" smtClean="0"/>
          </a:p>
          <a:p>
            <a:pPr eaLnBrk="1" hangingPunct="1">
              <a:lnSpc>
                <a:spcPct val="80000"/>
              </a:lnSpc>
            </a:pPr>
            <a:r>
              <a:rPr lang="en-US" sz="2400" dirty="0" smtClean="0"/>
              <a:t>Sub-mm </a:t>
            </a:r>
            <a:r>
              <a:rPr lang="en-US" sz="2400" dirty="0" smtClean="0">
                <a:sym typeface="Symbol" pitchFamily="18" charset="2"/>
              </a:rPr>
              <a:t></a:t>
            </a:r>
            <a:r>
              <a:rPr lang="en-US" sz="2400" baseline="-25000" dirty="0" smtClean="0"/>
              <a:t>y</a:t>
            </a:r>
            <a:r>
              <a:rPr lang="en-US" sz="2400" dirty="0" smtClean="0"/>
              <a:t> at IP and large </a:t>
            </a:r>
            <a:r>
              <a:rPr lang="en-US" sz="2400" dirty="0" smtClean="0">
                <a:sym typeface="Symbol" pitchFamily="18" charset="2"/>
              </a:rPr>
              <a:t></a:t>
            </a:r>
            <a:r>
              <a:rPr lang="en-US" sz="2400" baseline="-25000" dirty="0" smtClean="0"/>
              <a:t>x</a:t>
            </a:r>
            <a:endParaRPr lang="en-US" sz="2400" dirty="0" smtClean="0"/>
          </a:p>
          <a:p>
            <a:pPr eaLnBrk="1" hangingPunct="1">
              <a:lnSpc>
                <a:spcPct val="80000"/>
              </a:lnSpc>
            </a:pPr>
            <a:endParaRPr lang="en-US" sz="2400" dirty="0" smtClean="0"/>
          </a:p>
          <a:p>
            <a:pPr eaLnBrk="1" hangingPunct="1">
              <a:lnSpc>
                <a:spcPct val="80000"/>
              </a:lnSpc>
            </a:pPr>
            <a:r>
              <a:rPr lang="en-US" sz="2400" dirty="0" smtClean="0"/>
              <a:t>No X chromaticity correction section in IR</a:t>
            </a:r>
          </a:p>
          <a:p>
            <a:pPr eaLnBrk="1" hangingPunct="1">
              <a:lnSpc>
                <a:spcPct val="80000"/>
              </a:lnSpc>
            </a:pPr>
            <a:endParaRPr lang="en-US" sz="2400" dirty="0" smtClean="0"/>
          </a:p>
          <a:p>
            <a:pPr eaLnBrk="1" hangingPunct="1">
              <a:lnSpc>
                <a:spcPct val="80000"/>
              </a:lnSpc>
            </a:pPr>
            <a:r>
              <a:rPr lang="en-US" sz="2400" dirty="0" smtClean="0"/>
              <a:t>Wigglers to control emittance</a:t>
            </a:r>
          </a:p>
          <a:p>
            <a:pPr eaLnBrk="1" hangingPunct="1">
              <a:lnSpc>
                <a:spcPct val="80000"/>
              </a:lnSpc>
            </a:pPr>
            <a:endParaRPr lang="en-US" sz="2400" dirty="0" smtClean="0"/>
          </a:p>
          <a:p>
            <a:pPr eaLnBrk="1" hangingPunct="1">
              <a:lnSpc>
                <a:spcPct val="80000"/>
              </a:lnSpc>
            </a:pPr>
            <a:r>
              <a:rPr lang="en-US" sz="2400" dirty="0" smtClean="0"/>
              <a:t>Highly effective positron source (50 Hz top-up injection)</a:t>
            </a:r>
          </a:p>
          <a:p>
            <a:pPr eaLnBrk="1" hangingPunct="1">
              <a:lnSpc>
                <a:spcPct val="80000"/>
              </a:lnSpc>
            </a:pPr>
            <a:endParaRPr lang="en-US" sz="2400" dirty="0"/>
          </a:p>
          <a:p>
            <a:pPr eaLnBrk="1" hangingPunct="1">
              <a:lnSpc>
                <a:spcPct val="80000"/>
              </a:lnSpc>
            </a:pPr>
            <a:r>
              <a:rPr lang="en-US" sz="2400" dirty="0" smtClean="0"/>
              <a:t>Longitudinal polarization at 2 </a:t>
            </a:r>
            <a:r>
              <a:rPr lang="en-US" sz="2400" dirty="0" err="1" smtClean="0"/>
              <a:t>GeV</a:t>
            </a: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Super-c-tau: </a:t>
            </a:r>
            <a:r>
              <a:rPr lang="en-US" dirty="0"/>
              <a:t>scientific case</a:t>
            </a:r>
            <a:endParaRPr lang="ru-RU" dirty="0"/>
          </a:p>
        </p:txBody>
      </p:sp>
      <p:sp>
        <p:nvSpPr>
          <p:cNvPr id="4" name="Footer Placeholder 3"/>
          <p:cNvSpPr>
            <a:spLocks noGrp="1"/>
          </p:cNvSpPr>
          <p:nvPr>
            <p:ph type="ftr" sz="quarter" idx="11"/>
          </p:nvPr>
        </p:nvSpPr>
        <p:spPr/>
        <p:txBody>
          <a:bodyPr/>
          <a:lstStyle/>
          <a:p>
            <a:pPr>
              <a:defRPr/>
            </a:pPr>
            <a:r>
              <a:rPr lang="ru-RU" smtClean="0"/>
              <a:t>A.Bogomyagkov (BINP)</a:t>
            </a:r>
            <a:endParaRPr lang="ru-RU"/>
          </a:p>
        </p:txBody>
      </p:sp>
      <p:sp>
        <p:nvSpPr>
          <p:cNvPr id="5" name="Slide Number Placeholder 4"/>
          <p:cNvSpPr>
            <a:spLocks noGrp="1"/>
          </p:cNvSpPr>
          <p:nvPr>
            <p:ph type="sldNum" sz="quarter" idx="12"/>
          </p:nvPr>
        </p:nvSpPr>
        <p:spPr/>
        <p:txBody>
          <a:bodyPr/>
          <a:lstStyle/>
          <a:p>
            <a:pPr>
              <a:defRPr/>
            </a:pPr>
            <a:fld id="{F49DC9B1-6ADE-43C3-9B4A-37E05DE21CA6}" type="slidenum">
              <a:rPr lang="ru-RU" smtClean="0"/>
              <a:pPr>
                <a:defRPr/>
              </a:pPr>
              <a:t>4</a:t>
            </a:fld>
            <a:endParaRPr lang="ru-RU"/>
          </a:p>
        </p:txBody>
      </p:sp>
      <p:grpSp>
        <p:nvGrpSpPr>
          <p:cNvPr id="29" name="Group 28"/>
          <p:cNvGrpSpPr/>
          <p:nvPr/>
        </p:nvGrpSpPr>
        <p:grpSpPr>
          <a:xfrm>
            <a:off x="259678" y="1555651"/>
            <a:ext cx="8462841" cy="4510087"/>
            <a:chOff x="296662" y="1771675"/>
            <a:chExt cx="8462841" cy="4510087"/>
          </a:xfrm>
        </p:grpSpPr>
        <p:pic>
          <p:nvPicPr>
            <p:cNvPr id="30" name="Picture 20" descr="uds_cc_bb_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71675"/>
              <a:ext cx="842962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1" name="Object 2"/>
            <p:cNvGraphicFramePr>
              <a:graphicFrameLocks noChangeAspect="1"/>
            </p:cNvGraphicFramePr>
            <p:nvPr>
              <p:extLst>
                <p:ext uri="{D42A27DB-BD31-4B8C-83A1-F6EECF244321}">
                  <p14:modId xmlns:p14="http://schemas.microsoft.com/office/powerpoint/2010/main" val="2591240489"/>
                </p:ext>
              </p:extLst>
            </p:nvPr>
          </p:nvGraphicFramePr>
          <p:xfrm>
            <a:off x="296662" y="5486425"/>
            <a:ext cx="2570163" cy="768350"/>
          </p:xfrm>
          <a:graphic>
            <a:graphicData uri="http://schemas.openxmlformats.org/presentationml/2006/ole">
              <mc:AlternateContent xmlns:mc="http://schemas.openxmlformats.org/markup-compatibility/2006">
                <mc:Choice xmlns:v="urn:schemas-microsoft-com:vml" Requires="v">
                  <p:oleObj spid="_x0000_s1460" name="Equation" r:id="rId4" imgW="1485720" imgH="444240" progId="Equation.3">
                    <p:embed/>
                  </p:oleObj>
                </mc:Choice>
                <mc:Fallback>
                  <p:oleObj name="Equation" r:id="rId4" imgW="148572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662" y="5486425"/>
                          <a:ext cx="2570163" cy="768350"/>
                        </a:xfrm>
                        <a:prstGeom prst="rect">
                          <a:avLst/>
                        </a:prstGeom>
                        <a:solidFill>
                          <a:schemeClr val="bg1"/>
                        </a:solidFill>
                        <a:ln w="15875">
                          <a:solidFill>
                            <a:schemeClr val="tx1"/>
                          </a:solidFill>
                          <a:miter lim="800000"/>
                          <a:headEnd/>
                          <a:tailEnd/>
                        </a:ln>
                      </p:spPr>
                    </p:pic>
                  </p:oleObj>
                </mc:Fallback>
              </mc:AlternateContent>
            </a:graphicData>
          </a:graphic>
        </p:graphicFrame>
        <p:sp>
          <p:nvSpPr>
            <p:cNvPr id="32" name="TextBox 31"/>
            <p:cNvSpPr txBox="1">
              <a:spLocks noChangeArrowheads="1"/>
            </p:cNvSpPr>
            <p:nvPr/>
          </p:nvSpPr>
          <p:spPr bwMode="auto">
            <a:xfrm>
              <a:off x="3038153" y="5486425"/>
              <a:ext cx="785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Georgia" pitchFamily="18" charset="0"/>
                  <a:sym typeface="Symbol" pitchFamily="18" charset="2"/>
                </a:rPr>
                <a:t></a:t>
              </a:r>
              <a:r>
                <a:rPr lang="en-US" sz="2400" baseline="30000">
                  <a:latin typeface="Georgia" pitchFamily="18" charset="0"/>
                  <a:sym typeface="Symbol" pitchFamily="18" charset="2"/>
                </a:rPr>
                <a:t></a:t>
              </a:r>
              <a:r>
                <a:rPr lang="en-US" sz="2400">
                  <a:latin typeface="Georgia" pitchFamily="18" charset="0"/>
                  <a:sym typeface="Symbol" pitchFamily="18" charset="2"/>
                </a:rPr>
                <a:t></a:t>
              </a:r>
              <a:r>
                <a:rPr lang="en-US" sz="2400" baseline="30000">
                  <a:latin typeface="Georgia" pitchFamily="18" charset="0"/>
                  <a:sym typeface="Symbol" pitchFamily="18" charset="2"/>
                </a:rPr>
                <a:t></a:t>
              </a:r>
              <a:endParaRPr lang="en-US" sz="2400" baseline="30000">
                <a:latin typeface="Georgia" pitchFamily="18" charset="0"/>
              </a:endParaRPr>
            </a:p>
          </p:txBody>
        </p:sp>
        <p:cxnSp>
          <p:nvCxnSpPr>
            <p:cNvPr id="33" name="Straight Arrow Connector 32"/>
            <p:cNvCxnSpPr/>
            <p:nvPr/>
          </p:nvCxnSpPr>
          <p:spPr>
            <a:xfrm rot="5400000" flipH="1" flipV="1">
              <a:off x="3431059" y="5022082"/>
              <a:ext cx="714375" cy="500062"/>
            </a:xfrm>
            <a:prstGeom prst="straightConnector1">
              <a:avLst/>
            </a:prstGeom>
            <a:ln w="444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3869210" y="5155431"/>
              <a:ext cx="704850" cy="223837"/>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4297835" y="5155431"/>
              <a:ext cx="704850" cy="223837"/>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V="1">
              <a:off x="4685978" y="5276875"/>
              <a:ext cx="928687" cy="20478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6200000" flipV="1">
              <a:off x="5150322" y="5241156"/>
              <a:ext cx="1000125" cy="347663"/>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graphicFrame>
          <p:nvGraphicFramePr>
            <p:cNvPr id="38" name="Object 3"/>
            <p:cNvGraphicFramePr>
              <a:graphicFrameLocks noChangeAspect="1"/>
            </p:cNvGraphicFramePr>
            <p:nvPr>
              <p:extLst>
                <p:ext uri="{D42A27DB-BD31-4B8C-83A1-F6EECF244321}">
                  <p14:modId xmlns:p14="http://schemas.microsoft.com/office/powerpoint/2010/main" val="3338278775"/>
                </p:ext>
              </p:extLst>
            </p:nvPr>
          </p:nvGraphicFramePr>
          <p:xfrm>
            <a:off x="3823966" y="5700737"/>
            <a:ext cx="442912" cy="288925"/>
          </p:xfrm>
          <a:graphic>
            <a:graphicData uri="http://schemas.openxmlformats.org/presentationml/2006/ole">
              <mc:AlternateContent xmlns:mc="http://schemas.openxmlformats.org/markup-compatibility/2006">
                <mc:Choice xmlns:v="urn:schemas-microsoft-com:vml" Requires="v">
                  <p:oleObj spid="_x0000_s1461" name="Equation" r:id="rId6" imgW="291960" imgH="190440" progId="Equation.3">
                    <p:embed/>
                  </p:oleObj>
                </mc:Choice>
                <mc:Fallback>
                  <p:oleObj name="Equation" r:id="rId6" imgW="291960" imgH="1904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3966" y="5700737"/>
                          <a:ext cx="442912"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4"/>
            <p:cNvGraphicFramePr>
              <a:graphicFrameLocks noChangeAspect="1"/>
            </p:cNvGraphicFramePr>
            <p:nvPr>
              <p:extLst>
                <p:ext uri="{D42A27DB-BD31-4B8C-83A1-F6EECF244321}">
                  <p14:modId xmlns:p14="http://schemas.microsoft.com/office/powerpoint/2010/main" val="870478586"/>
                </p:ext>
              </p:extLst>
            </p:nvPr>
          </p:nvGraphicFramePr>
          <p:xfrm>
            <a:off x="4324028" y="5700737"/>
            <a:ext cx="500063" cy="288925"/>
          </p:xfrm>
          <a:graphic>
            <a:graphicData uri="http://schemas.openxmlformats.org/presentationml/2006/ole">
              <mc:AlternateContent xmlns:mc="http://schemas.openxmlformats.org/markup-compatibility/2006">
                <mc:Choice xmlns:v="urn:schemas-microsoft-com:vml" Requires="v">
                  <p:oleObj spid="_x0000_s1462" name="Equation" r:id="rId8" imgW="330120" imgH="190440" progId="Equation.3">
                    <p:embed/>
                  </p:oleObj>
                </mc:Choice>
                <mc:Fallback>
                  <p:oleObj name="Equation" r:id="rId8" imgW="330120" imgH="1904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4028" y="5700737"/>
                          <a:ext cx="500063"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5"/>
            <p:cNvGraphicFramePr>
              <a:graphicFrameLocks noChangeAspect="1"/>
            </p:cNvGraphicFramePr>
            <p:nvPr>
              <p:extLst>
                <p:ext uri="{D42A27DB-BD31-4B8C-83A1-F6EECF244321}">
                  <p14:modId xmlns:p14="http://schemas.microsoft.com/office/powerpoint/2010/main" val="986993549"/>
                </p:ext>
              </p:extLst>
            </p:nvPr>
          </p:nvGraphicFramePr>
          <p:xfrm>
            <a:off x="4895528" y="5843612"/>
            <a:ext cx="636588" cy="366713"/>
          </p:xfrm>
          <a:graphic>
            <a:graphicData uri="http://schemas.openxmlformats.org/presentationml/2006/ole">
              <mc:AlternateContent xmlns:mc="http://schemas.openxmlformats.org/markup-compatibility/2006">
                <mc:Choice xmlns:v="urn:schemas-microsoft-com:vml" Requires="v">
                  <p:oleObj spid="_x0000_s1463" name="Equation" r:id="rId10" imgW="419040" imgH="241200" progId="Equation.3">
                    <p:embed/>
                  </p:oleObj>
                </mc:Choice>
                <mc:Fallback>
                  <p:oleObj name="Equation" r:id="rId10" imgW="419040" imgH="241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95528" y="5843612"/>
                          <a:ext cx="636588"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6"/>
            <p:cNvGraphicFramePr>
              <a:graphicFrameLocks noChangeAspect="1"/>
            </p:cNvGraphicFramePr>
            <p:nvPr>
              <p:extLst>
                <p:ext uri="{D42A27DB-BD31-4B8C-83A1-F6EECF244321}">
                  <p14:modId xmlns:p14="http://schemas.microsoft.com/office/powerpoint/2010/main" val="259379195"/>
                </p:ext>
              </p:extLst>
            </p:nvPr>
          </p:nvGraphicFramePr>
          <p:xfrm>
            <a:off x="5538466" y="5915050"/>
            <a:ext cx="695325" cy="366712"/>
          </p:xfrm>
          <a:graphic>
            <a:graphicData uri="http://schemas.openxmlformats.org/presentationml/2006/ole">
              <mc:AlternateContent xmlns:mc="http://schemas.openxmlformats.org/markup-compatibility/2006">
                <mc:Choice xmlns:v="urn:schemas-microsoft-com:vml" Requires="v">
                  <p:oleObj spid="_x0000_s1464" name="Equation" r:id="rId12" imgW="457200" imgH="241200" progId="Equation.3">
                    <p:embed/>
                  </p:oleObj>
                </mc:Choice>
                <mc:Fallback>
                  <p:oleObj name="Equation" r:id="rId12" imgW="457200" imgH="241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38466" y="5915050"/>
                          <a:ext cx="695325"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2" name="Straight Arrow Connector 41"/>
            <p:cNvCxnSpPr/>
            <p:nvPr/>
          </p:nvCxnSpPr>
          <p:spPr>
            <a:xfrm rot="5400000" flipH="1" flipV="1">
              <a:off x="6682259" y="5415781"/>
              <a:ext cx="1000125" cy="1588"/>
            </a:xfrm>
            <a:prstGeom prst="straightConnector1">
              <a:avLst/>
            </a:prstGeom>
            <a:ln w="4445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3" name="Object 7"/>
            <p:cNvGraphicFramePr>
              <a:graphicFrameLocks noChangeAspect="1"/>
            </p:cNvGraphicFramePr>
            <p:nvPr>
              <p:extLst>
                <p:ext uri="{D42A27DB-BD31-4B8C-83A1-F6EECF244321}">
                  <p14:modId xmlns:p14="http://schemas.microsoft.com/office/powerpoint/2010/main" val="1336810599"/>
                </p:ext>
              </p:extLst>
            </p:nvPr>
          </p:nvGraphicFramePr>
          <p:xfrm>
            <a:off x="6852916" y="5915050"/>
            <a:ext cx="577850" cy="366712"/>
          </p:xfrm>
          <a:graphic>
            <a:graphicData uri="http://schemas.openxmlformats.org/presentationml/2006/ole">
              <mc:AlternateContent xmlns:mc="http://schemas.openxmlformats.org/markup-compatibility/2006">
                <mc:Choice xmlns:v="urn:schemas-microsoft-com:vml" Requires="v">
                  <p:oleObj spid="_x0000_s1465" name="Equation" r:id="rId14" imgW="380880" imgH="241200" progId="Equation.3">
                    <p:embed/>
                  </p:oleObj>
                </mc:Choice>
                <mc:Fallback>
                  <p:oleObj name="Equation" r:id="rId14" imgW="380880" imgH="2412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2916" y="5915050"/>
                          <a:ext cx="577850"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4" name="Straight Arrow Connector 43"/>
            <p:cNvCxnSpPr/>
            <p:nvPr/>
          </p:nvCxnSpPr>
          <p:spPr>
            <a:xfrm rot="5400000" flipH="1" flipV="1">
              <a:off x="7968134" y="5414194"/>
              <a:ext cx="1000125" cy="1588"/>
            </a:xfrm>
            <a:prstGeom prst="straightConnector1">
              <a:avLst/>
            </a:prstGeom>
            <a:ln w="4445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5" name="Object 8"/>
            <p:cNvGraphicFramePr>
              <a:graphicFrameLocks noChangeAspect="1"/>
            </p:cNvGraphicFramePr>
            <p:nvPr>
              <p:extLst>
                <p:ext uri="{D42A27DB-BD31-4B8C-83A1-F6EECF244321}">
                  <p14:modId xmlns:p14="http://schemas.microsoft.com/office/powerpoint/2010/main" val="1274723905"/>
                </p:ext>
              </p:extLst>
            </p:nvPr>
          </p:nvGraphicFramePr>
          <p:xfrm>
            <a:off x="8181653" y="5915050"/>
            <a:ext cx="577850" cy="366712"/>
          </p:xfrm>
          <a:graphic>
            <a:graphicData uri="http://schemas.openxmlformats.org/presentationml/2006/ole">
              <mc:AlternateContent xmlns:mc="http://schemas.openxmlformats.org/markup-compatibility/2006">
                <mc:Choice xmlns:v="urn:schemas-microsoft-com:vml" Requires="v">
                  <p:oleObj spid="_x0000_s1466" name="Equation" r:id="rId16" imgW="380880" imgH="241200" progId="Equation.3">
                    <p:embed/>
                  </p:oleObj>
                </mc:Choice>
                <mc:Fallback>
                  <p:oleObj name="Equation" r:id="rId16" imgW="380880" imgH="2412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81653" y="5915050"/>
                          <a:ext cx="577850"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Line 10"/>
            <p:cNvSpPr>
              <a:spLocks noChangeShapeType="1"/>
            </p:cNvSpPr>
            <p:nvPr/>
          </p:nvSpPr>
          <p:spPr bwMode="auto">
            <a:xfrm>
              <a:off x="5787703" y="4271987"/>
              <a:ext cx="0" cy="63023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47" name="Line 10"/>
            <p:cNvSpPr>
              <a:spLocks noChangeShapeType="1"/>
            </p:cNvSpPr>
            <p:nvPr/>
          </p:nvSpPr>
          <p:spPr bwMode="auto">
            <a:xfrm>
              <a:off x="4427216" y="4271987"/>
              <a:ext cx="0" cy="63023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48" name="Line 10"/>
            <p:cNvSpPr>
              <a:spLocks noChangeShapeType="1"/>
            </p:cNvSpPr>
            <p:nvPr/>
          </p:nvSpPr>
          <p:spPr bwMode="auto">
            <a:xfrm>
              <a:off x="6082978" y="4271987"/>
              <a:ext cx="0" cy="630238"/>
            </a:xfrm>
            <a:prstGeom prst="line">
              <a:avLst/>
            </a:prstGeom>
            <a:noFill/>
            <a:ln w="57150">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49" name="TextBox 26"/>
            <p:cNvSpPr txBox="1">
              <a:spLocks noChangeArrowheads="1"/>
            </p:cNvSpPr>
            <p:nvPr/>
          </p:nvSpPr>
          <p:spPr bwMode="auto">
            <a:xfrm>
              <a:off x="4466903" y="4486300"/>
              <a:ext cx="376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latin typeface="Georgia" pitchFamily="18" charset="0"/>
                </a:rPr>
                <a:t>D</a:t>
              </a:r>
              <a:endParaRPr lang="en-US" b="1">
                <a:latin typeface="Georgia" pitchFamily="18" charset="0"/>
              </a:endParaRPr>
            </a:p>
          </p:txBody>
        </p:sp>
        <p:sp>
          <p:nvSpPr>
            <p:cNvPr id="50" name="TextBox 27"/>
            <p:cNvSpPr txBox="1">
              <a:spLocks noChangeArrowheads="1"/>
            </p:cNvSpPr>
            <p:nvPr/>
          </p:nvSpPr>
          <p:spPr bwMode="auto">
            <a:xfrm>
              <a:off x="5324153" y="4414862"/>
              <a:ext cx="455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0000"/>
                  </a:solidFill>
                  <a:latin typeface="Georgia" pitchFamily="18" charset="0"/>
                </a:rPr>
                <a:t>D</a:t>
              </a:r>
              <a:r>
                <a:rPr lang="en-US" b="1" baseline="-25000">
                  <a:solidFill>
                    <a:srgbClr val="FF0000"/>
                  </a:solidFill>
                  <a:latin typeface="Georgia" pitchFamily="18" charset="0"/>
                </a:rPr>
                <a:t>s</a:t>
              </a:r>
              <a:endParaRPr lang="en-US" b="1" baseline="-25000">
                <a:latin typeface="Georgia" pitchFamily="18" charset="0"/>
              </a:endParaRPr>
            </a:p>
          </p:txBody>
        </p:sp>
        <p:sp>
          <p:nvSpPr>
            <p:cNvPr id="51" name="TextBox 28"/>
            <p:cNvSpPr txBox="1">
              <a:spLocks noChangeArrowheads="1"/>
            </p:cNvSpPr>
            <p:nvPr/>
          </p:nvSpPr>
          <p:spPr bwMode="auto">
            <a:xfrm>
              <a:off x="6109966" y="4271987"/>
              <a:ext cx="319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rgbClr val="00B050"/>
                  </a:solidFill>
                  <a:latin typeface="Georgia" pitchFamily="18" charset="0"/>
                  <a:sym typeface="Symbol" pitchFamily="18" charset="2"/>
                </a:rPr>
                <a:t></a:t>
              </a:r>
              <a:endParaRPr lang="en-US" sz="2400" b="1">
                <a:solidFill>
                  <a:srgbClr val="00B050"/>
                </a:solidFill>
                <a:latin typeface="Georgia" pitchFamily="18" charset="0"/>
              </a:endParaRPr>
            </a:p>
          </p:txBody>
        </p:sp>
      </p:grpSp>
      <p:grpSp>
        <p:nvGrpSpPr>
          <p:cNvPr id="56" name="Group 55"/>
          <p:cNvGrpSpPr/>
          <p:nvPr/>
        </p:nvGrpSpPr>
        <p:grpSpPr>
          <a:xfrm>
            <a:off x="5868144" y="1628800"/>
            <a:ext cx="2736304" cy="3057401"/>
            <a:chOff x="5868144" y="1628800"/>
            <a:chExt cx="2736304" cy="3057401"/>
          </a:xfrm>
        </p:grpSpPr>
        <p:sp>
          <p:nvSpPr>
            <p:cNvPr id="52" name="Rectangle 51"/>
            <p:cNvSpPr/>
            <p:nvPr/>
          </p:nvSpPr>
          <p:spPr>
            <a:xfrm>
              <a:off x="5868144" y="1628800"/>
              <a:ext cx="2736304" cy="3057401"/>
            </a:xfrm>
            <a:prstGeom prst="rect">
              <a:avLst/>
            </a:prstGeom>
            <a:solidFill>
              <a:srgbClr val="C00000">
                <a:alpha val="17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4" name="Straight Connector 53"/>
            <p:cNvCxnSpPr/>
            <p:nvPr/>
          </p:nvCxnSpPr>
          <p:spPr>
            <a:xfrm>
              <a:off x="5868144" y="1628800"/>
              <a:ext cx="2736304" cy="305740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868144" y="1628800"/>
              <a:ext cx="2736304" cy="305740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50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Super-phi-tau-c: </a:t>
            </a:r>
            <a:r>
              <a:rPr lang="en-US" dirty="0"/>
              <a:t>scientific case</a:t>
            </a:r>
            <a:endParaRPr lang="ru-RU" dirty="0"/>
          </a:p>
        </p:txBody>
      </p:sp>
      <p:sp>
        <p:nvSpPr>
          <p:cNvPr id="4" name="Footer Placeholder 3"/>
          <p:cNvSpPr>
            <a:spLocks noGrp="1"/>
          </p:cNvSpPr>
          <p:nvPr>
            <p:ph type="ftr" sz="quarter" idx="11"/>
          </p:nvPr>
        </p:nvSpPr>
        <p:spPr/>
        <p:txBody>
          <a:bodyPr/>
          <a:lstStyle/>
          <a:p>
            <a:pPr>
              <a:defRPr/>
            </a:pPr>
            <a:r>
              <a:rPr lang="ru-RU" smtClean="0"/>
              <a:t>A.Bogomyagkov (BINP)</a:t>
            </a:r>
            <a:endParaRPr lang="ru-RU"/>
          </a:p>
        </p:txBody>
      </p:sp>
      <p:sp>
        <p:nvSpPr>
          <p:cNvPr id="5" name="Slide Number Placeholder 4"/>
          <p:cNvSpPr>
            <a:spLocks noGrp="1"/>
          </p:cNvSpPr>
          <p:nvPr>
            <p:ph type="sldNum" sz="quarter" idx="12"/>
          </p:nvPr>
        </p:nvSpPr>
        <p:spPr/>
        <p:txBody>
          <a:bodyPr/>
          <a:lstStyle/>
          <a:p>
            <a:pPr>
              <a:defRPr/>
            </a:pPr>
            <a:fld id="{F49DC9B1-6ADE-43C3-9B4A-37E05DE21CA6}" type="slidenum">
              <a:rPr lang="ru-RU" smtClean="0"/>
              <a:pPr>
                <a:defRPr/>
              </a:pPr>
              <a:t>5</a:t>
            </a:fld>
            <a:endParaRPr lang="ru-RU"/>
          </a:p>
        </p:txBody>
      </p:sp>
      <p:sp>
        <p:nvSpPr>
          <p:cNvPr id="6" name="TextBox 7"/>
          <p:cNvSpPr txBox="1">
            <a:spLocks noChangeArrowheads="1"/>
          </p:cNvSpPr>
          <p:nvPr/>
        </p:nvSpPr>
        <p:spPr bwMode="auto">
          <a:xfrm>
            <a:off x="571500" y="980728"/>
            <a:ext cx="4144516" cy="2062103"/>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u="sng" dirty="0" err="1" smtClean="0">
                <a:latin typeface="+mn-lt"/>
              </a:rPr>
              <a:t>Charmonia</a:t>
            </a:r>
            <a:endParaRPr lang="en-US" sz="3200" u="sng" dirty="0" smtClean="0">
              <a:latin typeface="+mn-lt"/>
            </a:endParaRPr>
          </a:p>
          <a:p>
            <a:pPr marL="342900" indent="-342900" eaLnBrk="1" hangingPunct="1">
              <a:buFont typeface="Arial" pitchFamily="34" charset="0"/>
              <a:buChar char="•"/>
            </a:pPr>
            <a:r>
              <a:rPr lang="en-US" sz="2400" dirty="0" smtClean="0">
                <a:latin typeface="+mn-lt"/>
              </a:rPr>
              <a:t>Spectroscopy</a:t>
            </a:r>
            <a:r>
              <a:rPr lang="en-US" sz="2400" dirty="0">
                <a:latin typeface="+mn-lt"/>
              </a:rPr>
              <a:t>, </a:t>
            </a:r>
            <a:r>
              <a:rPr lang="en-US" sz="2400" dirty="0" smtClean="0">
                <a:latin typeface="+mn-lt"/>
              </a:rPr>
              <a:t>BFs</a:t>
            </a:r>
          </a:p>
          <a:p>
            <a:pPr marL="342900" indent="-342900" eaLnBrk="1" hangingPunct="1">
              <a:buFont typeface="Arial" pitchFamily="34" charset="0"/>
              <a:buChar char="•"/>
            </a:pPr>
            <a:r>
              <a:rPr lang="en-US" sz="2400" dirty="0" smtClean="0">
                <a:latin typeface="+mn-lt"/>
              </a:rPr>
              <a:t>Light </a:t>
            </a:r>
            <a:r>
              <a:rPr lang="en-US" sz="2400" dirty="0">
                <a:latin typeface="+mn-lt"/>
              </a:rPr>
              <a:t>hadron </a:t>
            </a:r>
            <a:r>
              <a:rPr lang="en-US" sz="2400" dirty="0" smtClean="0">
                <a:latin typeface="+mn-lt"/>
              </a:rPr>
              <a:t>spectroscopy</a:t>
            </a:r>
          </a:p>
          <a:p>
            <a:pPr marL="342900" indent="-342900" eaLnBrk="1" hangingPunct="1">
              <a:buFont typeface="Arial" pitchFamily="34" charset="0"/>
              <a:buChar char="•"/>
            </a:pPr>
            <a:r>
              <a:rPr lang="en-US" sz="2400" dirty="0" smtClean="0">
                <a:latin typeface="+mn-lt"/>
              </a:rPr>
              <a:t>J</a:t>
            </a:r>
            <a:r>
              <a:rPr lang="en-US" sz="2400" dirty="0">
                <a:latin typeface="+mn-lt"/>
              </a:rPr>
              <a:t>/</a:t>
            </a:r>
            <a:r>
              <a:rPr lang="en-US" sz="2400" dirty="0">
                <a:latin typeface="+mn-lt"/>
                <a:sym typeface="Symbol" pitchFamily="18" charset="2"/>
              </a:rPr>
              <a:t> rare </a:t>
            </a:r>
            <a:r>
              <a:rPr lang="en-US" sz="2400" dirty="0" smtClean="0">
                <a:latin typeface="+mn-lt"/>
                <a:sym typeface="Symbol" pitchFamily="18" charset="2"/>
              </a:rPr>
              <a:t>decays</a:t>
            </a:r>
          </a:p>
          <a:p>
            <a:pPr marL="342900" indent="-342900" eaLnBrk="1" hangingPunct="1">
              <a:buFont typeface="Arial" pitchFamily="34" charset="0"/>
              <a:buChar char="•"/>
            </a:pPr>
            <a:r>
              <a:rPr lang="en-US" sz="2400" dirty="0" smtClean="0">
                <a:latin typeface="+mn-lt"/>
                <a:sym typeface="Symbol" pitchFamily="18" charset="2"/>
              </a:rPr>
              <a:t>…</a:t>
            </a:r>
            <a:endParaRPr lang="en-US" sz="2400" dirty="0">
              <a:latin typeface="+mn-lt"/>
            </a:endParaRPr>
          </a:p>
        </p:txBody>
      </p:sp>
      <p:sp>
        <p:nvSpPr>
          <p:cNvPr id="7" name="TextBox 8"/>
          <p:cNvSpPr txBox="1">
            <a:spLocks noChangeArrowheads="1"/>
          </p:cNvSpPr>
          <p:nvPr/>
        </p:nvSpPr>
        <p:spPr bwMode="auto">
          <a:xfrm>
            <a:off x="5072633" y="980728"/>
            <a:ext cx="3603823" cy="28007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u="sng" dirty="0">
                <a:latin typeface="+mn-lt"/>
              </a:rPr>
              <a:t>Charm</a:t>
            </a:r>
          </a:p>
          <a:p>
            <a:pPr marL="342900" indent="-342900" eaLnBrk="1" hangingPunct="1">
              <a:buFont typeface="Arial" pitchFamily="34" charset="0"/>
              <a:buChar char="•"/>
            </a:pPr>
            <a:r>
              <a:rPr lang="en-US" sz="2400" dirty="0">
                <a:latin typeface="+mn-lt"/>
              </a:rPr>
              <a:t>Spectroscopy</a:t>
            </a:r>
          </a:p>
          <a:p>
            <a:pPr marL="342900" indent="-342900" eaLnBrk="1" hangingPunct="1">
              <a:buFont typeface="Arial" pitchFamily="34" charset="0"/>
              <a:buChar char="•"/>
            </a:pPr>
            <a:r>
              <a:rPr lang="en-US" sz="2400" dirty="0">
                <a:latin typeface="+mn-lt"/>
              </a:rPr>
              <a:t>(Semi)</a:t>
            </a:r>
            <a:r>
              <a:rPr lang="en-US" sz="2400" dirty="0" err="1">
                <a:latin typeface="+mn-lt"/>
              </a:rPr>
              <a:t>leptonic</a:t>
            </a:r>
            <a:r>
              <a:rPr lang="en-US" sz="2400" dirty="0">
                <a:latin typeface="+mn-lt"/>
              </a:rPr>
              <a:t> decays</a:t>
            </a:r>
          </a:p>
          <a:p>
            <a:pPr marL="342900" indent="-342900" eaLnBrk="1" hangingPunct="1">
              <a:buFont typeface="Arial" pitchFamily="34" charset="0"/>
              <a:buChar char="•"/>
            </a:pPr>
            <a:r>
              <a:rPr lang="en-US" sz="2400" dirty="0">
                <a:latin typeface="+mn-lt"/>
              </a:rPr>
              <a:t>Rare decays</a:t>
            </a:r>
          </a:p>
          <a:p>
            <a:pPr marL="342900" indent="-342900" eaLnBrk="1" hangingPunct="1">
              <a:buFont typeface="Arial" pitchFamily="34" charset="0"/>
              <a:buChar char="•"/>
            </a:pPr>
            <a:r>
              <a:rPr lang="en-US" sz="2400" dirty="0">
                <a:latin typeface="+mn-lt"/>
              </a:rPr>
              <a:t>Mixing</a:t>
            </a:r>
          </a:p>
          <a:p>
            <a:pPr marL="342900" indent="-342900" eaLnBrk="1" hangingPunct="1">
              <a:buFont typeface="Arial" pitchFamily="34" charset="0"/>
              <a:buChar char="•"/>
            </a:pPr>
            <a:r>
              <a:rPr lang="en-US" sz="2400" dirty="0">
                <a:latin typeface="+mn-lt"/>
              </a:rPr>
              <a:t>CP </a:t>
            </a:r>
            <a:r>
              <a:rPr lang="en-US" sz="2400" dirty="0" smtClean="0">
                <a:latin typeface="+mn-lt"/>
              </a:rPr>
              <a:t>violation</a:t>
            </a:r>
            <a:endParaRPr lang="en-US" sz="2400" dirty="0">
              <a:latin typeface="+mn-lt"/>
            </a:endParaRPr>
          </a:p>
          <a:p>
            <a:pPr marL="342900" indent="-342900" eaLnBrk="1" hangingPunct="1">
              <a:buFont typeface="Arial" pitchFamily="34" charset="0"/>
              <a:buChar char="•"/>
            </a:pPr>
            <a:r>
              <a:rPr lang="en-US" sz="2400" dirty="0">
                <a:latin typeface="+mn-lt"/>
              </a:rPr>
              <a:t>…</a:t>
            </a:r>
          </a:p>
        </p:txBody>
      </p:sp>
      <p:sp>
        <p:nvSpPr>
          <p:cNvPr id="8" name="TextBox 9"/>
          <p:cNvSpPr txBox="1">
            <a:spLocks noChangeArrowheads="1"/>
          </p:cNvSpPr>
          <p:nvPr/>
        </p:nvSpPr>
        <p:spPr bwMode="auto">
          <a:xfrm>
            <a:off x="539552" y="3573016"/>
            <a:ext cx="3640460" cy="28007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u="sng" dirty="0">
                <a:latin typeface="+mn-lt"/>
              </a:rPr>
              <a:t>Tau</a:t>
            </a:r>
          </a:p>
          <a:p>
            <a:pPr marL="342900" indent="-342900" eaLnBrk="1" hangingPunct="1">
              <a:buFont typeface="Arial" pitchFamily="34" charset="0"/>
              <a:buChar char="•"/>
            </a:pPr>
            <a:r>
              <a:rPr lang="en-US" sz="2400" dirty="0">
                <a:latin typeface="+mn-lt"/>
              </a:rPr>
              <a:t>Spectral functions, </a:t>
            </a:r>
            <a:r>
              <a:rPr lang="en-US" sz="2400" dirty="0" smtClean="0">
                <a:latin typeface="+mn-lt"/>
              </a:rPr>
              <a:t>BFs</a:t>
            </a:r>
          </a:p>
          <a:p>
            <a:pPr marL="342900" indent="-342900" eaLnBrk="1" hangingPunct="1">
              <a:buFont typeface="Arial" pitchFamily="34" charset="0"/>
              <a:buChar char="•"/>
            </a:pPr>
            <a:r>
              <a:rPr lang="en-US" sz="2400" dirty="0" smtClean="0">
                <a:latin typeface="+mn-lt"/>
              </a:rPr>
              <a:t>Lorentz structure</a:t>
            </a:r>
          </a:p>
          <a:p>
            <a:pPr marL="342900" indent="-342900" eaLnBrk="1" hangingPunct="1">
              <a:buFont typeface="Arial" pitchFamily="34" charset="0"/>
              <a:buChar char="•"/>
            </a:pPr>
            <a:r>
              <a:rPr lang="en-US" sz="2400" dirty="0" smtClean="0">
                <a:latin typeface="+mn-lt"/>
              </a:rPr>
              <a:t>CP violation</a:t>
            </a:r>
          </a:p>
          <a:p>
            <a:pPr marL="342900" indent="-342900" eaLnBrk="1" hangingPunct="1">
              <a:buFont typeface="Arial" pitchFamily="34" charset="0"/>
              <a:buChar char="•"/>
            </a:pPr>
            <a:r>
              <a:rPr lang="en-US" sz="2400" dirty="0" smtClean="0">
                <a:latin typeface="+mn-lt"/>
              </a:rPr>
              <a:t>LFV decays</a:t>
            </a:r>
          </a:p>
          <a:p>
            <a:pPr marL="342900" indent="-342900" eaLnBrk="1" hangingPunct="1">
              <a:buFont typeface="Arial" pitchFamily="34" charset="0"/>
              <a:buChar char="•"/>
            </a:pPr>
            <a:r>
              <a:rPr lang="en-US" sz="2400" dirty="0" smtClean="0">
                <a:latin typeface="+mn-lt"/>
              </a:rPr>
              <a:t>…</a:t>
            </a:r>
            <a:endParaRPr lang="en-US" sz="2400" dirty="0">
              <a:latin typeface="+mn-lt"/>
            </a:endParaRPr>
          </a:p>
        </p:txBody>
      </p:sp>
      <p:sp>
        <p:nvSpPr>
          <p:cNvPr id="9" name="TextBox 10"/>
          <p:cNvSpPr txBox="1">
            <a:spLocks noChangeArrowheads="1"/>
          </p:cNvSpPr>
          <p:nvPr/>
        </p:nvSpPr>
        <p:spPr bwMode="auto">
          <a:xfrm>
            <a:off x="6055861" y="4221088"/>
            <a:ext cx="2858475"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u="sng" dirty="0" smtClean="0">
                <a:latin typeface="+mn-lt"/>
              </a:rPr>
              <a:t>Phi</a:t>
            </a:r>
            <a:endParaRPr lang="en-US" sz="3200" u="sng" dirty="0">
              <a:latin typeface="+mn-lt"/>
            </a:endParaRPr>
          </a:p>
          <a:p>
            <a:pPr marL="342900" indent="-342900" eaLnBrk="1" hangingPunct="1">
              <a:buFont typeface="Arial" pitchFamily="34" charset="0"/>
              <a:buChar char="•"/>
            </a:pPr>
            <a:r>
              <a:rPr lang="en-US" sz="2400" smtClean="0">
                <a:latin typeface="+mn-lt"/>
              </a:rPr>
              <a:t>K meson physics</a:t>
            </a:r>
            <a:endParaRPr lang="en-US" sz="2400" dirty="0">
              <a:latin typeface="+mn-lt"/>
            </a:endParaRPr>
          </a:p>
          <a:p>
            <a:pPr marL="342900" indent="-342900" eaLnBrk="1" hangingPunct="1">
              <a:buFont typeface="Arial" pitchFamily="34" charset="0"/>
              <a:buChar char="•"/>
            </a:pPr>
            <a:r>
              <a:rPr lang="en-US" sz="2400" dirty="0">
                <a:latin typeface="+mn-lt"/>
              </a:rPr>
              <a:t>…</a:t>
            </a:r>
          </a:p>
        </p:txBody>
      </p:sp>
    </p:spTree>
    <p:extLst>
      <p:ext uri="{BB962C8B-B14F-4D97-AF65-F5344CB8AC3E}">
        <p14:creationId xmlns:p14="http://schemas.microsoft.com/office/powerpoint/2010/main" val="2525992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mtClean="0"/>
              <a:t>A.Bogomyagkov (BINP)</a:t>
            </a:r>
          </a:p>
        </p:txBody>
      </p:sp>
      <p:sp>
        <p:nvSpPr>
          <p:cNvPr id="5123"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8D994E-C7EE-421C-AAB7-3B879FE746B5}" type="slidenum">
              <a:rPr lang="ru-RU" smtClean="0"/>
              <a:pPr eaLnBrk="1" hangingPunct="1"/>
              <a:t>6</a:t>
            </a:fld>
            <a:endParaRPr lang="ru-RU" smtClean="0"/>
          </a:p>
        </p:txBody>
      </p:sp>
      <p:sp>
        <p:nvSpPr>
          <p:cNvPr id="5124" name="Rectangle 2"/>
          <p:cNvSpPr>
            <a:spLocks noGrp="1" noChangeArrowheads="1"/>
          </p:cNvSpPr>
          <p:nvPr>
            <p:ph type="title"/>
          </p:nvPr>
        </p:nvSpPr>
        <p:spPr/>
        <p:txBody>
          <a:bodyPr/>
          <a:lstStyle/>
          <a:p>
            <a:pPr eaLnBrk="1" hangingPunct="1"/>
            <a:r>
              <a:rPr lang="en-US" smtClean="0"/>
              <a:t>Crab Waist</a:t>
            </a:r>
            <a:endParaRPr lang="ru-RU" sz="2800" smtClean="0"/>
          </a:p>
        </p:txBody>
      </p:sp>
      <p:sp>
        <p:nvSpPr>
          <p:cNvPr id="5125" name="Rectangle 3"/>
          <p:cNvSpPr>
            <a:spLocks noGrp="1" noChangeArrowheads="1"/>
          </p:cNvSpPr>
          <p:nvPr>
            <p:ph type="body" idx="1"/>
          </p:nvPr>
        </p:nvSpPr>
        <p:spPr>
          <a:xfrm>
            <a:off x="457200" y="4592638"/>
            <a:ext cx="8229600" cy="1716087"/>
          </a:xfrm>
        </p:spPr>
        <p:txBody>
          <a:bodyPr>
            <a:spAutoFit/>
          </a:bodyPr>
          <a:lstStyle/>
          <a:p>
            <a:pPr eaLnBrk="1" hangingPunct="1">
              <a:lnSpc>
                <a:spcPct val="80000"/>
              </a:lnSpc>
            </a:pPr>
            <a:r>
              <a:rPr lang="en-US" sz="2400" smtClean="0"/>
              <a:t>Large Piwinski’s angle (</a:t>
            </a:r>
            <a:r>
              <a:rPr lang="en-US" sz="2400" smtClean="0">
                <a:sym typeface="Symbol" pitchFamily="18" charset="2"/>
              </a:rPr>
              <a:t></a:t>
            </a:r>
            <a:r>
              <a:rPr lang="en-US" sz="2400" baseline="-25000" smtClean="0">
                <a:sym typeface="Symbol" pitchFamily="18" charset="2"/>
              </a:rPr>
              <a:t>z</a:t>
            </a:r>
            <a:r>
              <a:rPr lang="en-US" sz="2400" smtClean="0">
                <a:sym typeface="Symbol" pitchFamily="18" charset="2"/>
              </a:rPr>
              <a:t>/</a:t>
            </a:r>
            <a:r>
              <a:rPr lang="en-US" sz="2400" baseline="-25000" smtClean="0">
                <a:sym typeface="Symbol" pitchFamily="18" charset="2"/>
              </a:rPr>
              <a:t>x</a:t>
            </a:r>
            <a:r>
              <a:rPr lang="en-US" sz="2400" smtClean="0">
                <a:cs typeface="Arial" charset="0"/>
                <a:sym typeface="Symbol" pitchFamily="18" charset="2"/>
              </a:rPr>
              <a:t>∙</a:t>
            </a:r>
            <a:r>
              <a:rPr lang="en-US" sz="2400" smtClean="0">
                <a:sym typeface="Symbol" pitchFamily="18" charset="2"/>
              </a:rPr>
              <a:t></a:t>
            </a:r>
            <a:r>
              <a:rPr lang="en-US" sz="2400" smtClean="0"/>
              <a:t>) – to decrease the overlapping area</a:t>
            </a:r>
          </a:p>
          <a:p>
            <a:pPr eaLnBrk="1" hangingPunct="1">
              <a:lnSpc>
                <a:spcPct val="80000"/>
              </a:lnSpc>
            </a:pPr>
            <a:r>
              <a:rPr lang="en-US" sz="2400" smtClean="0"/>
              <a:t>Low </a:t>
            </a:r>
            <a:r>
              <a:rPr lang="en-US" sz="2400" smtClean="0">
                <a:sym typeface="Symbol" pitchFamily="18" charset="2"/>
              </a:rPr>
              <a:t></a:t>
            </a:r>
            <a:r>
              <a:rPr lang="en-US" sz="2400" baseline="-25000" smtClean="0"/>
              <a:t>y</a:t>
            </a:r>
            <a:r>
              <a:rPr lang="en-US" sz="2400" smtClean="0"/>
              <a:t> – luminosity increase</a:t>
            </a:r>
          </a:p>
          <a:p>
            <a:pPr eaLnBrk="1" hangingPunct="1">
              <a:lnSpc>
                <a:spcPct val="80000"/>
              </a:lnSpc>
            </a:pPr>
            <a:r>
              <a:rPr lang="en-US" sz="2400" smtClean="0"/>
              <a:t>Crab waist – to suppress betatron resonances (sextupoles in phase with IP)</a:t>
            </a:r>
            <a:endParaRPr lang="ru-RU" sz="2400" smtClean="0"/>
          </a:p>
        </p:txBody>
      </p:sp>
      <p:sp>
        <p:nvSpPr>
          <p:cNvPr id="5126" name="Text Box 10"/>
          <p:cNvSpPr txBox="1">
            <a:spLocks noChangeArrowheads="1"/>
          </p:cNvSpPr>
          <p:nvPr/>
        </p:nvSpPr>
        <p:spPr bwMode="auto">
          <a:xfrm>
            <a:off x="1576388" y="747713"/>
            <a:ext cx="22320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chemeClr val="tx2"/>
                </a:solidFill>
              </a:rPr>
              <a:t>(P.Raimondi 2006)</a:t>
            </a:r>
            <a:endParaRPr lang="ru-RU">
              <a:solidFill>
                <a:schemeClr val="tx2"/>
              </a:solidFill>
            </a:endParaRPr>
          </a:p>
        </p:txBody>
      </p:sp>
      <p:pic>
        <p:nvPicPr>
          <p:cNvPr id="5127"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3" y="746125"/>
            <a:ext cx="6022975" cy="3790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mtClean="0"/>
              <a:t>A.Bogomyagkov (BINP)</a:t>
            </a:r>
          </a:p>
        </p:txBody>
      </p:sp>
      <p:sp>
        <p:nvSpPr>
          <p:cNvPr id="6147"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085963-6745-4522-9EEC-8B668BF3F59B}" type="slidenum">
              <a:rPr lang="ru-RU" smtClean="0"/>
              <a:pPr eaLnBrk="1" hangingPunct="1"/>
              <a:t>7</a:t>
            </a:fld>
            <a:endParaRPr lang="ru-RU" smtClean="0"/>
          </a:p>
        </p:txBody>
      </p:sp>
      <p:sp>
        <p:nvSpPr>
          <p:cNvPr id="6148" name="Rectangle 2"/>
          <p:cNvSpPr>
            <a:spLocks noGrp="1" noChangeArrowheads="1"/>
          </p:cNvSpPr>
          <p:nvPr>
            <p:ph type="title"/>
          </p:nvPr>
        </p:nvSpPr>
        <p:spPr/>
        <p:txBody>
          <a:bodyPr/>
          <a:lstStyle/>
          <a:p>
            <a:pPr eaLnBrk="1" hangingPunct="1"/>
            <a:r>
              <a:rPr lang="en-US" smtClean="0"/>
              <a:t>Main ring scheme</a:t>
            </a:r>
            <a:endParaRPr lang="ru-RU" smtClean="0"/>
          </a:p>
        </p:txBody>
      </p:sp>
      <p:grpSp>
        <p:nvGrpSpPr>
          <p:cNvPr id="6149" name="Group 4"/>
          <p:cNvGrpSpPr>
            <a:grpSpLocks/>
          </p:cNvGrpSpPr>
          <p:nvPr/>
        </p:nvGrpSpPr>
        <p:grpSpPr bwMode="auto">
          <a:xfrm>
            <a:off x="1565275" y="1196975"/>
            <a:ext cx="5999163" cy="5111750"/>
            <a:chOff x="1706" y="1368"/>
            <a:chExt cx="2374" cy="2147"/>
          </a:xfrm>
        </p:grpSpPr>
        <p:sp>
          <p:nvSpPr>
            <p:cNvPr id="6151" name="Freeform 5"/>
            <p:cNvSpPr>
              <a:spLocks/>
            </p:cNvSpPr>
            <p:nvPr/>
          </p:nvSpPr>
          <p:spPr bwMode="auto">
            <a:xfrm>
              <a:off x="2906" y="2975"/>
              <a:ext cx="340" cy="540"/>
            </a:xfrm>
            <a:custGeom>
              <a:avLst/>
              <a:gdLst>
                <a:gd name="T0" fmla="*/ 340 w 340"/>
                <a:gd name="T1" fmla="*/ 0 h 540"/>
                <a:gd name="T2" fmla="*/ 281 w 340"/>
                <a:gd name="T3" fmla="*/ 28 h 540"/>
                <a:gd name="T4" fmla="*/ 229 w 340"/>
                <a:gd name="T5" fmla="*/ 56 h 540"/>
                <a:gd name="T6" fmla="*/ 182 w 340"/>
                <a:gd name="T7" fmla="*/ 86 h 540"/>
                <a:gd name="T8" fmla="*/ 144 w 340"/>
                <a:gd name="T9" fmla="*/ 115 h 540"/>
                <a:gd name="T10" fmla="*/ 111 w 340"/>
                <a:gd name="T11" fmla="*/ 145 h 540"/>
                <a:gd name="T12" fmla="*/ 84 w 340"/>
                <a:gd name="T13" fmla="*/ 175 h 540"/>
                <a:gd name="T14" fmla="*/ 62 w 340"/>
                <a:gd name="T15" fmla="*/ 204 h 540"/>
                <a:gd name="T16" fmla="*/ 44 w 340"/>
                <a:gd name="T17" fmla="*/ 231 h 540"/>
                <a:gd name="T18" fmla="*/ 29 w 340"/>
                <a:gd name="T19" fmla="*/ 256 h 540"/>
                <a:gd name="T20" fmla="*/ 19 w 340"/>
                <a:gd name="T21" fmla="*/ 280 h 540"/>
                <a:gd name="T22" fmla="*/ 12 w 340"/>
                <a:gd name="T23" fmla="*/ 301 h 540"/>
                <a:gd name="T24" fmla="*/ 7 w 340"/>
                <a:gd name="T25" fmla="*/ 318 h 540"/>
                <a:gd name="T26" fmla="*/ 3 w 340"/>
                <a:gd name="T27" fmla="*/ 333 h 540"/>
                <a:gd name="T28" fmla="*/ 2 w 340"/>
                <a:gd name="T29" fmla="*/ 344 h 540"/>
                <a:gd name="T30" fmla="*/ 2 w 340"/>
                <a:gd name="T31" fmla="*/ 352 h 540"/>
                <a:gd name="T32" fmla="*/ 2 w 340"/>
                <a:gd name="T33" fmla="*/ 354 h 540"/>
                <a:gd name="T34" fmla="*/ 2 w 340"/>
                <a:gd name="T35" fmla="*/ 358 h 540"/>
                <a:gd name="T36" fmla="*/ 0 w 340"/>
                <a:gd name="T37" fmla="*/ 369 h 540"/>
                <a:gd name="T38" fmla="*/ 0 w 340"/>
                <a:gd name="T39" fmla="*/ 387 h 540"/>
                <a:gd name="T40" fmla="*/ 0 w 340"/>
                <a:gd name="T41" fmla="*/ 409 h 540"/>
                <a:gd name="T42" fmla="*/ 0 w 340"/>
                <a:gd name="T43" fmla="*/ 434 h 540"/>
                <a:gd name="T44" fmla="*/ 0 w 340"/>
                <a:gd name="T45" fmla="*/ 462 h 540"/>
                <a:gd name="T46" fmla="*/ 2 w 340"/>
                <a:gd name="T47" fmla="*/ 489 h 540"/>
                <a:gd name="T48" fmla="*/ 2 w 340"/>
                <a:gd name="T49" fmla="*/ 515 h 540"/>
                <a:gd name="T50" fmla="*/ 2 w 340"/>
                <a:gd name="T51" fmla="*/ 540 h 5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0" h="540">
                  <a:moveTo>
                    <a:pt x="340" y="0"/>
                  </a:moveTo>
                  <a:lnTo>
                    <a:pt x="281" y="28"/>
                  </a:lnTo>
                  <a:lnTo>
                    <a:pt x="229" y="56"/>
                  </a:lnTo>
                  <a:lnTo>
                    <a:pt x="182" y="86"/>
                  </a:lnTo>
                  <a:lnTo>
                    <a:pt x="144" y="115"/>
                  </a:lnTo>
                  <a:lnTo>
                    <a:pt x="111" y="145"/>
                  </a:lnTo>
                  <a:lnTo>
                    <a:pt x="84" y="175"/>
                  </a:lnTo>
                  <a:lnTo>
                    <a:pt x="62" y="204"/>
                  </a:lnTo>
                  <a:lnTo>
                    <a:pt x="44" y="231"/>
                  </a:lnTo>
                  <a:lnTo>
                    <a:pt x="29" y="256"/>
                  </a:lnTo>
                  <a:lnTo>
                    <a:pt x="19" y="280"/>
                  </a:lnTo>
                  <a:lnTo>
                    <a:pt x="12" y="301"/>
                  </a:lnTo>
                  <a:lnTo>
                    <a:pt x="7" y="318"/>
                  </a:lnTo>
                  <a:lnTo>
                    <a:pt x="3" y="333"/>
                  </a:lnTo>
                  <a:lnTo>
                    <a:pt x="2" y="344"/>
                  </a:lnTo>
                  <a:lnTo>
                    <a:pt x="2" y="352"/>
                  </a:lnTo>
                  <a:lnTo>
                    <a:pt x="2" y="354"/>
                  </a:lnTo>
                  <a:lnTo>
                    <a:pt x="2" y="358"/>
                  </a:lnTo>
                  <a:lnTo>
                    <a:pt x="0" y="369"/>
                  </a:lnTo>
                  <a:lnTo>
                    <a:pt x="0" y="387"/>
                  </a:lnTo>
                  <a:lnTo>
                    <a:pt x="0" y="409"/>
                  </a:lnTo>
                  <a:lnTo>
                    <a:pt x="0" y="434"/>
                  </a:lnTo>
                  <a:lnTo>
                    <a:pt x="0" y="462"/>
                  </a:lnTo>
                  <a:lnTo>
                    <a:pt x="2" y="489"/>
                  </a:lnTo>
                  <a:lnTo>
                    <a:pt x="2" y="515"/>
                  </a:lnTo>
                  <a:lnTo>
                    <a:pt x="2" y="540"/>
                  </a:lnTo>
                </a:path>
              </a:pathLst>
            </a:custGeom>
            <a:noFill/>
            <a:ln w="22225">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152" name="Freeform 6"/>
            <p:cNvSpPr>
              <a:spLocks/>
            </p:cNvSpPr>
            <p:nvPr/>
          </p:nvSpPr>
          <p:spPr bwMode="auto">
            <a:xfrm>
              <a:off x="2554" y="2975"/>
              <a:ext cx="354" cy="514"/>
            </a:xfrm>
            <a:custGeom>
              <a:avLst/>
              <a:gdLst>
                <a:gd name="T0" fmla="*/ 0 w 354"/>
                <a:gd name="T1" fmla="*/ 0 h 514"/>
                <a:gd name="T2" fmla="*/ 62 w 354"/>
                <a:gd name="T3" fmla="*/ 28 h 514"/>
                <a:gd name="T4" fmla="*/ 117 w 354"/>
                <a:gd name="T5" fmla="*/ 56 h 514"/>
                <a:gd name="T6" fmla="*/ 164 w 354"/>
                <a:gd name="T7" fmla="*/ 86 h 514"/>
                <a:gd name="T8" fmla="*/ 204 w 354"/>
                <a:gd name="T9" fmla="*/ 115 h 514"/>
                <a:gd name="T10" fmla="*/ 238 w 354"/>
                <a:gd name="T11" fmla="*/ 145 h 514"/>
                <a:gd name="T12" fmla="*/ 266 w 354"/>
                <a:gd name="T13" fmla="*/ 175 h 514"/>
                <a:gd name="T14" fmla="*/ 290 w 354"/>
                <a:gd name="T15" fmla="*/ 204 h 514"/>
                <a:gd name="T16" fmla="*/ 309 w 354"/>
                <a:gd name="T17" fmla="*/ 231 h 514"/>
                <a:gd name="T18" fmla="*/ 324 w 354"/>
                <a:gd name="T19" fmla="*/ 256 h 514"/>
                <a:gd name="T20" fmla="*/ 335 w 354"/>
                <a:gd name="T21" fmla="*/ 280 h 514"/>
                <a:gd name="T22" fmla="*/ 342 w 354"/>
                <a:gd name="T23" fmla="*/ 301 h 514"/>
                <a:gd name="T24" fmla="*/ 347 w 354"/>
                <a:gd name="T25" fmla="*/ 318 h 514"/>
                <a:gd name="T26" fmla="*/ 351 w 354"/>
                <a:gd name="T27" fmla="*/ 333 h 514"/>
                <a:gd name="T28" fmla="*/ 352 w 354"/>
                <a:gd name="T29" fmla="*/ 344 h 514"/>
                <a:gd name="T30" fmla="*/ 352 w 354"/>
                <a:gd name="T31" fmla="*/ 352 h 514"/>
                <a:gd name="T32" fmla="*/ 354 w 354"/>
                <a:gd name="T33" fmla="*/ 354 h 514"/>
                <a:gd name="T34" fmla="*/ 352 w 354"/>
                <a:gd name="T35" fmla="*/ 514 h 5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4" h="514">
                  <a:moveTo>
                    <a:pt x="0" y="0"/>
                  </a:moveTo>
                  <a:lnTo>
                    <a:pt x="62" y="28"/>
                  </a:lnTo>
                  <a:lnTo>
                    <a:pt x="117" y="56"/>
                  </a:lnTo>
                  <a:lnTo>
                    <a:pt x="164" y="86"/>
                  </a:lnTo>
                  <a:lnTo>
                    <a:pt x="204" y="115"/>
                  </a:lnTo>
                  <a:lnTo>
                    <a:pt x="238" y="145"/>
                  </a:lnTo>
                  <a:lnTo>
                    <a:pt x="266" y="175"/>
                  </a:lnTo>
                  <a:lnTo>
                    <a:pt x="290" y="204"/>
                  </a:lnTo>
                  <a:lnTo>
                    <a:pt x="309" y="231"/>
                  </a:lnTo>
                  <a:lnTo>
                    <a:pt x="324" y="256"/>
                  </a:lnTo>
                  <a:lnTo>
                    <a:pt x="335" y="280"/>
                  </a:lnTo>
                  <a:lnTo>
                    <a:pt x="342" y="301"/>
                  </a:lnTo>
                  <a:lnTo>
                    <a:pt x="347" y="318"/>
                  </a:lnTo>
                  <a:lnTo>
                    <a:pt x="351" y="333"/>
                  </a:lnTo>
                  <a:lnTo>
                    <a:pt x="352" y="344"/>
                  </a:lnTo>
                  <a:lnTo>
                    <a:pt x="352" y="352"/>
                  </a:lnTo>
                  <a:lnTo>
                    <a:pt x="354" y="354"/>
                  </a:lnTo>
                  <a:lnTo>
                    <a:pt x="352" y="514"/>
                  </a:lnTo>
                </a:path>
              </a:pathLst>
            </a:custGeom>
            <a:noFill/>
            <a:ln w="22225">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153" name="Freeform 7"/>
            <p:cNvSpPr>
              <a:spLocks/>
            </p:cNvSpPr>
            <p:nvPr/>
          </p:nvSpPr>
          <p:spPr bwMode="auto">
            <a:xfrm>
              <a:off x="1706" y="1696"/>
              <a:ext cx="572" cy="1279"/>
            </a:xfrm>
            <a:custGeom>
              <a:avLst/>
              <a:gdLst>
                <a:gd name="T0" fmla="*/ 515 w 572"/>
                <a:gd name="T1" fmla="*/ 1264 h 1279"/>
                <a:gd name="T2" fmla="*/ 452 w 572"/>
                <a:gd name="T3" fmla="*/ 1254 h 1279"/>
                <a:gd name="T4" fmla="*/ 451 w 572"/>
                <a:gd name="T5" fmla="*/ 1254 h 1279"/>
                <a:gd name="T6" fmla="*/ 395 w 572"/>
                <a:gd name="T7" fmla="*/ 1227 h 1279"/>
                <a:gd name="T8" fmla="*/ 336 w 572"/>
                <a:gd name="T9" fmla="*/ 1206 h 1279"/>
                <a:gd name="T10" fmla="*/ 336 w 572"/>
                <a:gd name="T11" fmla="*/ 1206 h 1279"/>
                <a:gd name="T12" fmla="*/ 288 w 572"/>
                <a:gd name="T13" fmla="*/ 1168 h 1279"/>
                <a:gd name="T14" fmla="*/ 234 w 572"/>
                <a:gd name="T15" fmla="*/ 1137 h 1279"/>
                <a:gd name="T16" fmla="*/ 234 w 572"/>
                <a:gd name="T17" fmla="*/ 1136 h 1279"/>
                <a:gd name="T18" fmla="*/ 193 w 572"/>
                <a:gd name="T19" fmla="*/ 1090 h 1279"/>
                <a:gd name="T20" fmla="*/ 147 w 572"/>
                <a:gd name="T21" fmla="*/ 1050 h 1279"/>
                <a:gd name="T22" fmla="*/ 147 w 572"/>
                <a:gd name="T23" fmla="*/ 1049 h 1279"/>
                <a:gd name="T24" fmla="*/ 116 w 572"/>
                <a:gd name="T25" fmla="*/ 996 h 1279"/>
                <a:gd name="T26" fmla="*/ 78 w 572"/>
                <a:gd name="T27" fmla="*/ 948 h 1279"/>
                <a:gd name="T28" fmla="*/ 77 w 572"/>
                <a:gd name="T29" fmla="*/ 946 h 1279"/>
                <a:gd name="T30" fmla="*/ 57 w 572"/>
                <a:gd name="T31" fmla="*/ 888 h 1279"/>
                <a:gd name="T32" fmla="*/ 30 w 572"/>
                <a:gd name="T33" fmla="*/ 832 h 1279"/>
                <a:gd name="T34" fmla="*/ 28 w 572"/>
                <a:gd name="T35" fmla="*/ 832 h 1279"/>
                <a:gd name="T36" fmla="*/ 20 w 572"/>
                <a:gd name="T37" fmla="*/ 768 h 1279"/>
                <a:gd name="T38" fmla="*/ 3 w 572"/>
                <a:gd name="T39" fmla="*/ 706 h 1279"/>
                <a:gd name="T40" fmla="*/ 3 w 572"/>
                <a:gd name="T41" fmla="*/ 706 h 1279"/>
                <a:gd name="T42" fmla="*/ 7 w 572"/>
                <a:gd name="T43" fmla="*/ 640 h 1279"/>
                <a:gd name="T44" fmla="*/ 3 w 572"/>
                <a:gd name="T45" fmla="*/ 575 h 1279"/>
                <a:gd name="T46" fmla="*/ 3 w 572"/>
                <a:gd name="T47" fmla="*/ 574 h 1279"/>
                <a:gd name="T48" fmla="*/ 20 w 572"/>
                <a:gd name="T49" fmla="*/ 511 h 1279"/>
                <a:gd name="T50" fmla="*/ 28 w 572"/>
                <a:gd name="T51" fmla="*/ 449 h 1279"/>
                <a:gd name="T52" fmla="*/ 30 w 572"/>
                <a:gd name="T53" fmla="*/ 449 h 1279"/>
                <a:gd name="T54" fmla="*/ 57 w 572"/>
                <a:gd name="T55" fmla="*/ 393 h 1279"/>
                <a:gd name="T56" fmla="*/ 77 w 572"/>
                <a:gd name="T57" fmla="*/ 334 h 1279"/>
                <a:gd name="T58" fmla="*/ 78 w 572"/>
                <a:gd name="T59" fmla="*/ 333 h 1279"/>
                <a:gd name="T60" fmla="*/ 116 w 572"/>
                <a:gd name="T61" fmla="*/ 284 h 1279"/>
                <a:gd name="T62" fmla="*/ 147 w 572"/>
                <a:gd name="T63" fmla="*/ 231 h 1279"/>
                <a:gd name="T64" fmla="*/ 147 w 572"/>
                <a:gd name="T65" fmla="*/ 231 h 1279"/>
                <a:gd name="T66" fmla="*/ 193 w 572"/>
                <a:gd name="T67" fmla="*/ 190 h 1279"/>
                <a:gd name="T68" fmla="*/ 234 w 572"/>
                <a:gd name="T69" fmla="*/ 144 h 1279"/>
                <a:gd name="T70" fmla="*/ 234 w 572"/>
                <a:gd name="T71" fmla="*/ 144 h 1279"/>
                <a:gd name="T72" fmla="*/ 288 w 572"/>
                <a:gd name="T73" fmla="*/ 112 h 1279"/>
                <a:gd name="T74" fmla="*/ 336 w 572"/>
                <a:gd name="T75" fmla="*/ 75 h 1279"/>
                <a:gd name="T76" fmla="*/ 336 w 572"/>
                <a:gd name="T77" fmla="*/ 74 h 1279"/>
                <a:gd name="T78" fmla="*/ 395 w 572"/>
                <a:gd name="T79" fmla="*/ 54 h 1279"/>
                <a:gd name="T80" fmla="*/ 451 w 572"/>
                <a:gd name="T81" fmla="*/ 25 h 1279"/>
                <a:gd name="T82" fmla="*/ 452 w 572"/>
                <a:gd name="T83" fmla="*/ 25 h 1279"/>
                <a:gd name="T84" fmla="*/ 515 w 572"/>
                <a:gd name="T85" fmla="*/ 16 h 1279"/>
                <a:gd name="T86" fmla="*/ 572 w 572"/>
                <a:gd name="T87" fmla="*/ 0 h 1279"/>
                <a:gd name="T88" fmla="*/ 516 w 572"/>
                <a:gd name="T89" fmla="*/ 24 h 1279"/>
                <a:gd name="T90" fmla="*/ 399 w 572"/>
                <a:gd name="T91" fmla="*/ 60 h 1279"/>
                <a:gd name="T92" fmla="*/ 291 w 572"/>
                <a:gd name="T93" fmla="*/ 119 h 1279"/>
                <a:gd name="T94" fmla="*/ 198 w 572"/>
                <a:gd name="T95" fmla="*/ 195 h 1279"/>
                <a:gd name="T96" fmla="*/ 122 w 572"/>
                <a:gd name="T97" fmla="*/ 288 h 1279"/>
                <a:gd name="T98" fmla="*/ 63 w 572"/>
                <a:gd name="T99" fmla="*/ 395 h 1279"/>
                <a:gd name="T100" fmla="*/ 27 w 572"/>
                <a:gd name="T101" fmla="*/ 514 h 1279"/>
                <a:gd name="T102" fmla="*/ 15 w 572"/>
                <a:gd name="T103" fmla="*/ 640 h 1279"/>
                <a:gd name="T104" fmla="*/ 27 w 572"/>
                <a:gd name="T105" fmla="*/ 767 h 1279"/>
                <a:gd name="T106" fmla="*/ 63 w 572"/>
                <a:gd name="T107" fmla="*/ 885 h 1279"/>
                <a:gd name="T108" fmla="*/ 122 w 572"/>
                <a:gd name="T109" fmla="*/ 993 h 1279"/>
                <a:gd name="T110" fmla="*/ 198 w 572"/>
                <a:gd name="T111" fmla="*/ 1085 h 1279"/>
                <a:gd name="T112" fmla="*/ 291 w 572"/>
                <a:gd name="T113" fmla="*/ 1162 h 1279"/>
                <a:gd name="T114" fmla="*/ 399 w 572"/>
                <a:gd name="T115" fmla="*/ 1220 h 1279"/>
                <a:gd name="T116" fmla="*/ 516 w 572"/>
                <a:gd name="T117" fmla="*/ 1257 h 1279"/>
                <a:gd name="T118" fmla="*/ 572 w 572"/>
                <a:gd name="T119" fmla="*/ 1279 h 12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72" h="1279">
                  <a:moveTo>
                    <a:pt x="513" y="1271"/>
                  </a:moveTo>
                  <a:lnTo>
                    <a:pt x="515" y="1264"/>
                  </a:lnTo>
                  <a:lnTo>
                    <a:pt x="513" y="1271"/>
                  </a:lnTo>
                  <a:lnTo>
                    <a:pt x="452" y="1254"/>
                  </a:lnTo>
                  <a:lnTo>
                    <a:pt x="454" y="1248"/>
                  </a:lnTo>
                  <a:lnTo>
                    <a:pt x="451" y="1254"/>
                  </a:lnTo>
                  <a:lnTo>
                    <a:pt x="392" y="1233"/>
                  </a:lnTo>
                  <a:lnTo>
                    <a:pt x="395" y="1227"/>
                  </a:lnTo>
                  <a:lnTo>
                    <a:pt x="392" y="1233"/>
                  </a:lnTo>
                  <a:lnTo>
                    <a:pt x="336" y="1206"/>
                  </a:lnTo>
                  <a:lnTo>
                    <a:pt x="340" y="1200"/>
                  </a:lnTo>
                  <a:lnTo>
                    <a:pt x="336" y="1206"/>
                  </a:lnTo>
                  <a:lnTo>
                    <a:pt x="284" y="1173"/>
                  </a:lnTo>
                  <a:lnTo>
                    <a:pt x="288" y="1168"/>
                  </a:lnTo>
                  <a:lnTo>
                    <a:pt x="283" y="1173"/>
                  </a:lnTo>
                  <a:lnTo>
                    <a:pt x="234" y="1137"/>
                  </a:lnTo>
                  <a:lnTo>
                    <a:pt x="239" y="1131"/>
                  </a:lnTo>
                  <a:lnTo>
                    <a:pt x="234" y="1136"/>
                  </a:lnTo>
                  <a:lnTo>
                    <a:pt x="188" y="1096"/>
                  </a:lnTo>
                  <a:lnTo>
                    <a:pt x="193" y="1090"/>
                  </a:lnTo>
                  <a:lnTo>
                    <a:pt x="188" y="1095"/>
                  </a:lnTo>
                  <a:lnTo>
                    <a:pt x="147" y="1050"/>
                  </a:lnTo>
                  <a:lnTo>
                    <a:pt x="152" y="1045"/>
                  </a:lnTo>
                  <a:lnTo>
                    <a:pt x="147" y="1049"/>
                  </a:lnTo>
                  <a:lnTo>
                    <a:pt x="111" y="1000"/>
                  </a:lnTo>
                  <a:lnTo>
                    <a:pt x="116" y="996"/>
                  </a:lnTo>
                  <a:lnTo>
                    <a:pt x="109" y="1000"/>
                  </a:lnTo>
                  <a:lnTo>
                    <a:pt x="78" y="948"/>
                  </a:lnTo>
                  <a:lnTo>
                    <a:pt x="85" y="944"/>
                  </a:lnTo>
                  <a:lnTo>
                    <a:pt x="77" y="946"/>
                  </a:lnTo>
                  <a:lnTo>
                    <a:pt x="51" y="890"/>
                  </a:lnTo>
                  <a:lnTo>
                    <a:pt x="57" y="888"/>
                  </a:lnTo>
                  <a:lnTo>
                    <a:pt x="51" y="890"/>
                  </a:lnTo>
                  <a:lnTo>
                    <a:pt x="30" y="832"/>
                  </a:lnTo>
                  <a:lnTo>
                    <a:pt x="36" y="829"/>
                  </a:lnTo>
                  <a:lnTo>
                    <a:pt x="28" y="832"/>
                  </a:lnTo>
                  <a:lnTo>
                    <a:pt x="13" y="771"/>
                  </a:lnTo>
                  <a:lnTo>
                    <a:pt x="20" y="768"/>
                  </a:lnTo>
                  <a:lnTo>
                    <a:pt x="13" y="769"/>
                  </a:lnTo>
                  <a:lnTo>
                    <a:pt x="3" y="706"/>
                  </a:lnTo>
                  <a:lnTo>
                    <a:pt x="11" y="706"/>
                  </a:lnTo>
                  <a:lnTo>
                    <a:pt x="3" y="706"/>
                  </a:lnTo>
                  <a:lnTo>
                    <a:pt x="0" y="641"/>
                  </a:lnTo>
                  <a:lnTo>
                    <a:pt x="7" y="640"/>
                  </a:lnTo>
                  <a:lnTo>
                    <a:pt x="0" y="640"/>
                  </a:lnTo>
                  <a:lnTo>
                    <a:pt x="3" y="575"/>
                  </a:lnTo>
                  <a:lnTo>
                    <a:pt x="11" y="575"/>
                  </a:lnTo>
                  <a:lnTo>
                    <a:pt x="3" y="574"/>
                  </a:lnTo>
                  <a:lnTo>
                    <a:pt x="13" y="511"/>
                  </a:lnTo>
                  <a:lnTo>
                    <a:pt x="20" y="511"/>
                  </a:lnTo>
                  <a:lnTo>
                    <a:pt x="13" y="510"/>
                  </a:lnTo>
                  <a:lnTo>
                    <a:pt x="28" y="449"/>
                  </a:lnTo>
                  <a:lnTo>
                    <a:pt x="36" y="452"/>
                  </a:lnTo>
                  <a:lnTo>
                    <a:pt x="30" y="449"/>
                  </a:lnTo>
                  <a:lnTo>
                    <a:pt x="51" y="390"/>
                  </a:lnTo>
                  <a:lnTo>
                    <a:pt x="57" y="393"/>
                  </a:lnTo>
                  <a:lnTo>
                    <a:pt x="51" y="389"/>
                  </a:lnTo>
                  <a:lnTo>
                    <a:pt x="77" y="334"/>
                  </a:lnTo>
                  <a:lnTo>
                    <a:pt x="85" y="337"/>
                  </a:lnTo>
                  <a:lnTo>
                    <a:pt x="78" y="333"/>
                  </a:lnTo>
                  <a:lnTo>
                    <a:pt x="109" y="281"/>
                  </a:lnTo>
                  <a:lnTo>
                    <a:pt x="116" y="284"/>
                  </a:lnTo>
                  <a:lnTo>
                    <a:pt x="111" y="281"/>
                  </a:lnTo>
                  <a:lnTo>
                    <a:pt x="147" y="231"/>
                  </a:lnTo>
                  <a:lnTo>
                    <a:pt x="152" y="236"/>
                  </a:lnTo>
                  <a:lnTo>
                    <a:pt x="147" y="231"/>
                  </a:lnTo>
                  <a:lnTo>
                    <a:pt x="188" y="186"/>
                  </a:lnTo>
                  <a:lnTo>
                    <a:pt x="193" y="190"/>
                  </a:lnTo>
                  <a:lnTo>
                    <a:pt x="188" y="185"/>
                  </a:lnTo>
                  <a:lnTo>
                    <a:pt x="234" y="144"/>
                  </a:lnTo>
                  <a:lnTo>
                    <a:pt x="239" y="149"/>
                  </a:lnTo>
                  <a:lnTo>
                    <a:pt x="234" y="144"/>
                  </a:lnTo>
                  <a:lnTo>
                    <a:pt x="283" y="107"/>
                  </a:lnTo>
                  <a:lnTo>
                    <a:pt x="288" y="112"/>
                  </a:lnTo>
                  <a:lnTo>
                    <a:pt x="284" y="106"/>
                  </a:lnTo>
                  <a:lnTo>
                    <a:pt x="336" y="75"/>
                  </a:lnTo>
                  <a:lnTo>
                    <a:pt x="340" y="80"/>
                  </a:lnTo>
                  <a:lnTo>
                    <a:pt x="336" y="74"/>
                  </a:lnTo>
                  <a:lnTo>
                    <a:pt x="392" y="48"/>
                  </a:lnTo>
                  <a:lnTo>
                    <a:pt x="395" y="54"/>
                  </a:lnTo>
                  <a:lnTo>
                    <a:pt x="392" y="48"/>
                  </a:lnTo>
                  <a:lnTo>
                    <a:pt x="451" y="25"/>
                  </a:lnTo>
                  <a:lnTo>
                    <a:pt x="454" y="33"/>
                  </a:lnTo>
                  <a:lnTo>
                    <a:pt x="452" y="25"/>
                  </a:lnTo>
                  <a:lnTo>
                    <a:pt x="513" y="10"/>
                  </a:lnTo>
                  <a:lnTo>
                    <a:pt x="515" y="16"/>
                  </a:lnTo>
                  <a:lnTo>
                    <a:pt x="513" y="10"/>
                  </a:lnTo>
                  <a:lnTo>
                    <a:pt x="572" y="0"/>
                  </a:lnTo>
                  <a:lnTo>
                    <a:pt x="572" y="15"/>
                  </a:lnTo>
                  <a:lnTo>
                    <a:pt x="516" y="24"/>
                  </a:lnTo>
                  <a:lnTo>
                    <a:pt x="456" y="39"/>
                  </a:lnTo>
                  <a:lnTo>
                    <a:pt x="399" y="60"/>
                  </a:lnTo>
                  <a:lnTo>
                    <a:pt x="344" y="86"/>
                  </a:lnTo>
                  <a:lnTo>
                    <a:pt x="291" y="119"/>
                  </a:lnTo>
                  <a:lnTo>
                    <a:pt x="243" y="155"/>
                  </a:lnTo>
                  <a:lnTo>
                    <a:pt x="198" y="195"/>
                  </a:lnTo>
                  <a:lnTo>
                    <a:pt x="158" y="240"/>
                  </a:lnTo>
                  <a:lnTo>
                    <a:pt x="122" y="288"/>
                  </a:lnTo>
                  <a:lnTo>
                    <a:pt x="90" y="341"/>
                  </a:lnTo>
                  <a:lnTo>
                    <a:pt x="63" y="395"/>
                  </a:lnTo>
                  <a:lnTo>
                    <a:pt x="42" y="453"/>
                  </a:lnTo>
                  <a:lnTo>
                    <a:pt x="27" y="514"/>
                  </a:lnTo>
                  <a:lnTo>
                    <a:pt x="17" y="576"/>
                  </a:lnTo>
                  <a:lnTo>
                    <a:pt x="15" y="640"/>
                  </a:lnTo>
                  <a:lnTo>
                    <a:pt x="17" y="705"/>
                  </a:lnTo>
                  <a:lnTo>
                    <a:pt x="27" y="767"/>
                  </a:lnTo>
                  <a:lnTo>
                    <a:pt x="42" y="827"/>
                  </a:lnTo>
                  <a:lnTo>
                    <a:pt x="63" y="885"/>
                  </a:lnTo>
                  <a:lnTo>
                    <a:pt x="90" y="940"/>
                  </a:lnTo>
                  <a:lnTo>
                    <a:pt x="122" y="993"/>
                  </a:lnTo>
                  <a:lnTo>
                    <a:pt x="158" y="1040"/>
                  </a:lnTo>
                  <a:lnTo>
                    <a:pt x="198" y="1085"/>
                  </a:lnTo>
                  <a:lnTo>
                    <a:pt x="243" y="1126"/>
                  </a:lnTo>
                  <a:lnTo>
                    <a:pt x="291" y="1162"/>
                  </a:lnTo>
                  <a:lnTo>
                    <a:pt x="344" y="1193"/>
                  </a:lnTo>
                  <a:lnTo>
                    <a:pt x="399" y="1220"/>
                  </a:lnTo>
                  <a:lnTo>
                    <a:pt x="456" y="1241"/>
                  </a:lnTo>
                  <a:lnTo>
                    <a:pt x="516" y="1257"/>
                  </a:lnTo>
                  <a:lnTo>
                    <a:pt x="572" y="1266"/>
                  </a:lnTo>
                  <a:lnTo>
                    <a:pt x="572" y="1279"/>
                  </a:lnTo>
                  <a:lnTo>
                    <a:pt x="513" y="1271"/>
                  </a:lnTo>
                  <a:close/>
                </a:path>
              </a:pathLst>
            </a:custGeom>
            <a:solidFill>
              <a:srgbClr val="010101"/>
            </a:solidFill>
            <a:ln w="0">
              <a:solidFill>
                <a:srgbClr val="010101"/>
              </a:solidFill>
              <a:prstDash val="solid"/>
              <a:round/>
              <a:headEnd/>
              <a:tailEnd/>
            </a:ln>
          </p:spPr>
          <p:txBody>
            <a:bodyPr/>
            <a:lstStyle/>
            <a:p>
              <a:endParaRPr lang="ru-RU"/>
            </a:p>
          </p:txBody>
        </p:sp>
        <p:sp>
          <p:nvSpPr>
            <p:cNvPr id="6154" name="Freeform 8"/>
            <p:cNvSpPr>
              <a:spLocks/>
            </p:cNvSpPr>
            <p:nvPr/>
          </p:nvSpPr>
          <p:spPr bwMode="auto">
            <a:xfrm>
              <a:off x="3507" y="1689"/>
              <a:ext cx="573" cy="1286"/>
            </a:xfrm>
            <a:custGeom>
              <a:avLst/>
              <a:gdLst>
                <a:gd name="T0" fmla="*/ 58 w 573"/>
                <a:gd name="T1" fmla="*/ 16 h 1286"/>
                <a:gd name="T2" fmla="*/ 121 w 573"/>
                <a:gd name="T3" fmla="*/ 25 h 1286"/>
                <a:gd name="T4" fmla="*/ 121 w 573"/>
                <a:gd name="T5" fmla="*/ 25 h 1286"/>
                <a:gd name="T6" fmla="*/ 177 w 573"/>
                <a:gd name="T7" fmla="*/ 53 h 1286"/>
                <a:gd name="T8" fmla="*/ 236 w 573"/>
                <a:gd name="T9" fmla="*/ 73 h 1286"/>
                <a:gd name="T10" fmla="*/ 236 w 573"/>
                <a:gd name="T11" fmla="*/ 73 h 1286"/>
                <a:gd name="T12" fmla="*/ 286 w 573"/>
                <a:gd name="T13" fmla="*/ 112 h 1286"/>
                <a:gd name="T14" fmla="*/ 338 w 573"/>
                <a:gd name="T15" fmla="*/ 143 h 1286"/>
                <a:gd name="T16" fmla="*/ 340 w 573"/>
                <a:gd name="T17" fmla="*/ 143 h 1286"/>
                <a:gd name="T18" fmla="*/ 379 w 573"/>
                <a:gd name="T19" fmla="*/ 190 h 1286"/>
                <a:gd name="T20" fmla="*/ 426 w 573"/>
                <a:gd name="T21" fmla="*/ 230 h 1286"/>
                <a:gd name="T22" fmla="*/ 426 w 573"/>
                <a:gd name="T23" fmla="*/ 232 h 1286"/>
                <a:gd name="T24" fmla="*/ 457 w 573"/>
                <a:gd name="T25" fmla="*/ 285 h 1286"/>
                <a:gd name="T26" fmla="*/ 495 w 573"/>
                <a:gd name="T27" fmla="*/ 334 h 1286"/>
                <a:gd name="T28" fmla="*/ 495 w 573"/>
                <a:gd name="T29" fmla="*/ 335 h 1286"/>
                <a:gd name="T30" fmla="*/ 515 w 573"/>
                <a:gd name="T31" fmla="*/ 394 h 1286"/>
                <a:gd name="T32" fmla="*/ 544 w 573"/>
                <a:gd name="T33" fmla="*/ 450 h 1286"/>
                <a:gd name="T34" fmla="*/ 544 w 573"/>
                <a:gd name="T35" fmla="*/ 451 h 1286"/>
                <a:gd name="T36" fmla="*/ 553 w 573"/>
                <a:gd name="T37" fmla="*/ 515 h 1286"/>
                <a:gd name="T38" fmla="*/ 569 w 573"/>
                <a:gd name="T39" fmla="*/ 577 h 1286"/>
                <a:gd name="T40" fmla="*/ 569 w 573"/>
                <a:gd name="T41" fmla="*/ 577 h 1286"/>
                <a:gd name="T42" fmla="*/ 565 w 573"/>
                <a:gd name="T43" fmla="*/ 643 h 1286"/>
                <a:gd name="T44" fmla="*/ 569 w 573"/>
                <a:gd name="T45" fmla="*/ 709 h 1286"/>
                <a:gd name="T46" fmla="*/ 569 w 573"/>
                <a:gd name="T47" fmla="*/ 710 h 1286"/>
                <a:gd name="T48" fmla="*/ 553 w 573"/>
                <a:gd name="T49" fmla="*/ 773 h 1286"/>
                <a:gd name="T50" fmla="*/ 544 w 573"/>
                <a:gd name="T51" fmla="*/ 835 h 1286"/>
                <a:gd name="T52" fmla="*/ 544 w 573"/>
                <a:gd name="T53" fmla="*/ 836 h 1286"/>
                <a:gd name="T54" fmla="*/ 515 w 573"/>
                <a:gd name="T55" fmla="*/ 892 h 1286"/>
                <a:gd name="T56" fmla="*/ 495 w 573"/>
                <a:gd name="T57" fmla="*/ 951 h 1286"/>
                <a:gd name="T58" fmla="*/ 495 w 573"/>
                <a:gd name="T59" fmla="*/ 952 h 1286"/>
                <a:gd name="T60" fmla="*/ 457 w 573"/>
                <a:gd name="T61" fmla="*/ 1001 h 1286"/>
                <a:gd name="T62" fmla="*/ 426 w 573"/>
                <a:gd name="T63" fmla="*/ 1054 h 1286"/>
                <a:gd name="T64" fmla="*/ 426 w 573"/>
                <a:gd name="T65" fmla="*/ 1056 h 1286"/>
                <a:gd name="T66" fmla="*/ 379 w 573"/>
                <a:gd name="T67" fmla="*/ 1096 h 1286"/>
                <a:gd name="T68" fmla="*/ 340 w 573"/>
                <a:gd name="T69" fmla="*/ 1143 h 1286"/>
                <a:gd name="T70" fmla="*/ 338 w 573"/>
                <a:gd name="T71" fmla="*/ 1143 h 1286"/>
                <a:gd name="T72" fmla="*/ 286 w 573"/>
                <a:gd name="T73" fmla="*/ 1174 h 1286"/>
                <a:gd name="T74" fmla="*/ 236 w 573"/>
                <a:gd name="T75" fmla="*/ 1213 h 1286"/>
                <a:gd name="T76" fmla="*/ 236 w 573"/>
                <a:gd name="T77" fmla="*/ 1213 h 1286"/>
                <a:gd name="T78" fmla="*/ 177 w 573"/>
                <a:gd name="T79" fmla="*/ 1233 h 1286"/>
                <a:gd name="T80" fmla="*/ 121 w 573"/>
                <a:gd name="T81" fmla="*/ 1261 h 1286"/>
                <a:gd name="T82" fmla="*/ 121 w 573"/>
                <a:gd name="T83" fmla="*/ 1261 h 1286"/>
                <a:gd name="T84" fmla="*/ 58 w 573"/>
                <a:gd name="T85" fmla="*/ 1270 h 1286"/>
                <a:gd name="T86" fmla="*/ 0 w 573"/>
                <a:gd name="T87" fmla="*/ 1286 h 1286"/>
                <a:gd name="T88" fmla="*/ 56 w 573"/>
                <a:gd name="T89" fmla="*/ 1264 h 1286"/>
                <a:gd name="T90" fmla="*/ 175 w 573"/>
                <a:gd name="T91" fmla="*/ 1227 h 1286"/>
                <a:gd name="T92" fmla="*/ 281 w 573"/>
                <a:gd name="T93" fmla="*/ 1168 h 1286"/>
                <a:gd name="T94" fmla="*/ 374 w 573"/>
                <a:gd name="T95" fmla="*/ 1091 h 1286"/>
                <a:gd name="T96" fmla="*/ 452 w 573"/>
                <a:gd name="T97" fmla="*/ 997 h 1286"/>
                <a:gd name="T98" fmla="*/ 509 w 573"/>
                <a:gd name="T99" fmla="*/ 890 h 1286"/>
                <a:gd name="T100" fmla="*/ 546 w 573"/>
                <a:gd name="T101" fmla="*/ 771 h 1286"/>
                <a:gd name="T102" fmla="*/ 559 w 573"/>
                <a:gd name="T103" fmla="*/ 643 h 1286"/>
                <a:gd name="T104" fmla="*/ 546 w 573"/>
                <a:gd name="T105" fmla="*/ 516 h 1286"/>
                <a:gd name="T106" fmla="*/ 509 w 573"/>
                <a:gd name="T107" fmla="*/ 396 h 1286"/>
                <a:gd name="T108" fmla="*/ 452 w 573"/>
                <a:gd name="T109" fmla="*/ 289 h 1286"/>
                <a:gd name="T110" fmla="*/ 374 w 573"/>
                <a:gd name="T111" fmla="*/ 195 h 1286"/>
                <a:gd name="T112" fmla="*/ 281 w 573"/>
                <a:gd name="T113" fmla="*/ 118 h 1286"/>
                <a:gd name="T114" fmla="*/ 175 w 573"/>
                <a:gd name="T115" fmla="*/ 60 h 1286"/>
                <a:gd name="T116" fmla="*/ 56 w 573"/>
                <a:gd name="T117" fmla="*/ 22 h 1286"/>
                <a:gd name="T118" fmla="*/ 0 w 573"/>
                <a:gd name="T119" fmla="*/ 0 h 12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73" h="1286">
                  <a:moveTo>
                    <a:pt x="59" y="8"/>
                  </a:moveTo>
                  <a:lnTo>
                    <a:pt x="58" y="16"/>
                  </a:lnTo>
                  <a:lnTo>
                    <a:pt x="60" y="8"/>
                  </a:lnTo>
                  <a:lnTo>
                    <a:pt x="121" y="25"/>
                  </a:lnTo>
                  <a:lnTo>
                    <a:pt x="119" y="31"/>
                  </a:lnTo>
                  <a:lnTo>
                    <a:pt x="121" y="25"/>
                  </a:lnTo>
                  <a:lnTo>
                    <a:pt x="180" y="46"/>
                  </a:lnTo>
                  <a:lnTo>
                    <a:pt x="177" y="53"/>
                  </a:lnTo>
                  <a:lnTo>
                    <a:pt x="180" y="47"/>
                  </a:lnTo>
                  <a:lnTo>
                    <a:pt x="236" y="73"/>
                  </a:lnTo>
                  <a:lnTo>
                    <a:pt x="234" y="80"/>
                  </a:lnTo>
                  <a:lnTo>
                    <a:pt x="236" y="73"/>
                  </a:lnTo>
                  <a:lnTo>
                    <a:pt x="290" y="106"/>
                  </a:lnTo>
                  <a:lnTo>
                    <a:pt x="286" y="112"/>
                  </a:lnTo>
                  <a:lnTo>
                    <a:pt x="290" y="107"/>
                  </a:lnTo>
                  <a:lnTo>
                    <a:pt x="338" y="143"/>
                  </a:lnTo>
                  <a:lnTo>
                    <a:pt x="335" y="149"/>
                  </a:lnTo>
                  <a:lnTo>
                    <a:pt x="340" y="143"/>
                  </a:lnTo>
                  <a:lnTo>
                    <a:pt x="384" y="185"/>
                  </a:lnTo>
                  <a:lnTo>
                    <a:pt x="379" y="190"/>
                  </a:lnTo>
                  <a:lnTo>
                    <a:pt x="384" y="185"/>
                  </a:lnTo>
                  <a:lnTo>
                    <a:pt x="426" y="230"/>
                  </a:lnTo>
                  <a:lnTo>
                    <a:pt x="421" y="235"/>
                  </a:lnTo>
                  <a:lnTo>
                    <a:pt x="426" y="232"/>
                  </a:lnTo>
                  <a:lnTo>
                    <a:pt x="463" y="280"/>
                  </a:lnTo>
                  <a:lnTo>
                    <a:pt x="457" y="285"/>
                  </a:lnTo>
                  <a:lnTo>
                    <a:pt x="463" y="281"/>
                  </a:lnTo>
                  <a:lnTo>
                    <a:pt x="495" y="334"/>
                  </a:lnTo>
                  <a:lnTo>
                    <a:pt x="489" y="338"/>
                  </a:lnTo>
                  <a:lnTo>
                    <a:pt x="495" y="335"/>
                  </a:lnTo>
                  <a:lnTo>
                    <a:pt x="522" y="391"/>
                  </a:lnTo>
                  <a:lnTo>
                    <a:pt x="515" y="394"/>
                  </a:lnTo>
                  <a:lnTo>
                    <a:pt x="523" y="391"/>
                  </a:lnTo>
                  <a:lnTo>
                    <a:pt x="544" y="450"/>
                  </a:lnTo>
                  <a:lnTo>
                    <a:pt x="538" y="452"/>
                  </a:lnTo>
                  <a:lnTo>
                    <a:pt x="544" y="451"/>
                  </a:lnTo>
                  <a:lnTo>
                    <a:pt x="560" y="512"/>
                  </a:lnTo>
                  <a:lnTo>
                    <a:pt x="553" y="515"/>
                  </a:lnTo>
                  <a:lnTo>
                    <a:pt x="560" y="513"/>
                  </a:lnTo>
                  <a:lnTo>
                    <a:pt x="569" y="577"/>
                  </a:lnTo>
                  <a:lnTo>
                    <a:pt x="563" y="578"/>
                  </a:lnTo>
                  <a:lnTo>
                    <a:pt x="569" y="577"/>
                  </a:lnTo>
                  <a:lnTo>
                    <a:pt x="573" y="643"/>
                  </a:lnTo>
                  <a:lnTo>
                    <a:pt x="565" y="643"/>
                  </a:lnTo>
                  <a:lnTo>
                    <a:pt x="573" y="643"/>
                  </a:lnTo>
                  <a:lnTo>
                    <a:pt x="569" y="709"/>
                  </a:lnTo>
                  <a:lnTo>
                    <a:pt x="563" y="709"/>
                  </a:lnTo>
                  <a:lnTo>
                    <a:pt x="569" y="710"/>
                  </a:lnTo>
                  <a:lnTo>
                    <a:pt x="560" y="773"/>
                  </a:lnTo>
                  <a:lnTo>
                    <a:pt x="553" y="773"/>
                  </a:lnTo>
                  <a:lnTo>
                    <a:pt x="560" y="774"/>
                  </a:lnTo>
                  <a:lnTo>
                    <a:pt x="544" y="835"/>
                  </a:lnTo>
                  <a:lnTo>
                    <a:pt x="538" y="834"/>
                  </a:lnTo>
                  <a:lnTo>
                    <a:pt x="544" y="836"/>
                  </a:lnTo>
                  <a:lnTo>
                    <a:pt x="523" y="895"/>
                  </a:lnTo>
                  <a:lnTo>
                    <a:pt x="515" y="892"/>
                  </a:lnTo>
                  <a:lnTo>
                    <a:pt x="522" y="895"/>
                  </a:lnTo>
                  <a:lnTo>
                    <a:pt x="495" y="951"/>
                  </a:lnTo>
                  <a:lnTo>
                    <a:pt x="489" y="949"/>
                  </a:lnTo>
                  <a:lnTo>
                    <a:pt x="495" y="952"/>
                  </a:lnTo>
                  <a:lnTo>
                    <a:pt x="463" y="1005"/>
                  </a:lnTo>
                  <a:lnTo>
                    <a:pt x="457" y="1001"/>
                  </a:lnTo>
                  <a:lnTo>
                    <a:pt x="463" y="1006"/>
                  </a:lnTo>
                  <a:lnTo>
                    <a:pt x="426" y="1054"/>
                  </a:lnTo>
                  <a:lnTo>
                    <a:pt x="421" y="1051"/>
                  </a:lnTo>
                  <a:lnTo>
                    <a:pt x="426" y="1056"/>
                  </a:lnTo>
                  <a:lnTo>
                    <a:pt x="384" y="1101"/>
                  </a:lnTo>
                  <a:lnTo>
                    <a:pt x="379" y="1096"/>
                  </a:lnTo>
                  <a:lnTo>
                    <a:pt x="384" y="1102"/>
                  </a:lnTo>
                  <a:lnTo>
                    <a:pt x="340" y="1143"/>
                  </a:lnTo>
                  <a:lnTo>
                    <a:pt x="335" y="1137"/>
                  </a:lnTo>
                  <a:lnTo>
                    <a:pt x="338" y="1143"/>
                  </a:lnTo>
                  <a:lnTo>
                    <a:pt x="290" y="1180"/>
                  </a:lnTo>
                  <a:lnTo>
                    <a:pt x="286" y="1174"/>
                  </a:lnTo>
                  <a:lnTo>
                    <a:pt x="290" y="1180"/>
                  </a:lnTo>
                  <a:lnTo>
                    <a:pt x="236" y="1213"/>
                  </a:lnTo>
                  <a:lnTo>
                    <a:pt x="234" y="1207"/>
                  </a:lnTo>
                  <a:lnTo>
                    <a:pt x="236" y="1213"/>
                  </a:lnTo>
                  <a:lnTo>
                    <a:pt x="180" y="1240"/>
                  </a:lnTo>
                  <a:lnTo>
                    <a:pt x="177" y="1233"/>
                  </a:lnTo>
                  <a:lnTo>
                    <a:pt x="180" y="1240"/>
                  </a:lnTo>
                  <a:lnTo>
                    <a:pt x="121" y="1261"/>
                  </a:lnTo>
                  <a:lnTo>
                    <a:pt x="119" y="1255"/>
                  </a:lnTo>
                  <a:lnTo>
                    <a:pt x="121" y="1261"/>
                  </a:lnTo>
                  <a:lnTo>
                    <a:pt x="60" y="1278"/>
                  </a:lnTo>
                  <a:lnTo>
                    <a:pt x="58" y="1270"/>
                  </a:lnTo>
                  <a:lnTo>
                    <a:pt x="59" y="1278"/>
                  </a:lnTo>
                  <a:lnTo>
                    <a:pt x="0" y="1286"/>
                  </a:lnTo>
                  <a:lnTo>
                    <a:pt x="0" y="1273"/>
                  </a:lnTo>
                  <a:lnTo>
                    <a:pt x="56" y="1264"/>
                  </a:lnTo>
                  <a:lnTo>
                    <a:pt x="116" y="1248"/>
                  </a:lnTo>
                  <a:lnTo>
                    <a:pt x="175" y="1227"/>
                  </a:lnTo>
                  <a:lnTo>
                    <a:pt x="230" y="1200"/>
                  </a:lnTo>
                  <a:lnTo>
                    <a:pt x="281" y="1168"/>
                  </a:lnTo>
                  <a:lnTo>
                    <a:pt x="330" y="1132"/>
                  </a:lnTo>
                  <a:lnTo>
                    <a:pt x="374" y="1091"/>
                  </a:lnTo>
                  <a:lnTo>
                    <a:pt x="416" y="1046"/>
                  </a:lnTo>
                  <a:lnTo>
                    <a:pt x="452" y="997"/>
                  </a:lnTo>
                  <a:lnTo>
                    <a:pt x="483" y="945"/>
                  </a:lnTo>
                  <a:lnTo>
                    <a:pt x="509" y="890"/>
                  </a:lnTo>
                  <a:lnTo>
                    <a:pt x="530" y="831"/>
                  </a:lnTo>
                  <a:lnTo>
                    <a:pt x="546" y="771"/>
                  </a:lnTo>
                  <a:lnTo>
                    <a:pt x="555" y="708"/>
                  </a:lnTo>
                  <a:lnTo>
                    <a:pt x="559" y="643"/>
                  </a:lnTo>
                  <a:lnTo>
                    <a:pt x="555" y="578"/>
                  </a:lnTo>
                  <a:lnTo>
                    <a:pt x="546" y="516"/>
                  </a:lnTo>
                  <a:lnTo>
                    <a:pt x="530" y="455"/>
                  </a:lnTo>
                  <a:lnTo>
                    <a:pt x="509" y="396"/>
                  </a:lnTo>
                  <a:lnTo>
                    <a:pt x="483" y="341"/>
                  </a:lnTo>
                  <a:lnTo>
                    <a:pt x="452" y="289"/>
                  </a:lnTo>
                  <a:lnTo>
                    <a:pt x="416" y="240"/>
                  </a:lnTo>
                  <a:lnTo>
                    <a:pt x="374" y="195"/>
                  </a:lnTo>
                  <a:lnTo>
                    <a:pt x="330" y="154"/>
                  </a:lnTo>
                  <a:lnTo>
                    <a:pt x="281" y="118"/>
                  </a:lnTo>
                  <a:lnTo>
                    <a:pt x="230" y="86"/>
                  </a:lnTo>
                  <a:lnTo>
                    <a:pt x="175" y="60"/>
                  </a:lnTo>
                  <a:lnTo>
                    <a:pt x="116" y="38"/>
                  </a:lnTo>
                  <a:lnTo>
                    <a:pt x="56" y="22"/>
                  </a:lnTo>
                  <a:lnTo>
                    <a:pt x="0" y="13"/>
                  </a:lnTo>
                  <a:lnTo>
                    <a:pt x="0" y="0"/>
                  </a:lnTo>
                  <a:lnTo>
                    <a:pt x="59" y="8"/>
                  </a:lnTo>
                  <a:close/>
                </a:path>
              </a:pathLst>
            </a:custGeom>
            <a:solidFill>
              <a:srgbClr val="010101"/>
            </a:solidFill>
            <a:ln w="0">
              <a:solidFill>
                <a:srgbClr val="010101"/>
              </a:solidFill>
              <a:prstDash val="solid"/>
              <a:round/>
              <a:headEnd/>
              <a:tailEnd/>
            </a:ln>
          </p:spPr>
          <p:txBody>
            <a:bodyPr/>
            <a:lstStyle/>
            <a:p>
              <a:endParaRPr lang="ru-RU"/>
            </a:p>
          </p:txBody>
        </p:sp>
        <p:sp>
          <p:nvSpPr>
            <p:cNvPr id="6155" name="Line 9"/>
            <p:cNvSpPr>
              <a:spLocks noChangeShapeType="1"/>
            </p:cNvSpPr>
            <p:nvPr/>
          </p:nvSpPr>
          <p:spPr bwMode="auto">
            <a:xfrm>
              <a:off x="2272" y="1702"/>
              <a:ext cx="1235" cy="1"/>
            </a:xfrm>
            <a:prstGeom prst="line">
              <a:avLst/>
            </a:prstGeom>
            <a:noFill/>
            <a:ln w="22225">
              <a:solidFill>
                <a:srgbClr val="01010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156" name="Line 10"/>
            <p:cNvSpPr>
              <a:spLocks noChangeShapeType="1"/>
            </p:cNvSpPr>
            <p:nvPr/>
          </p:nvSpPr>
          <p:spPr bwMode="auto">
            <a:xfrm>
              <a:off x="2272" y="2975"/>
              <a:ext cx="1235" cy="1"/>
            </a:xfrm>
            <a:prstGeom prst="line">
              <a:avLst/>
            </a:prstGeom>
            <a:noFill/>
            <a:ln w="22225">
              <a:solidFill>
                <a:srgbClr val="01010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157" name="Freeform 11"/>
            <p:cNvSpPr>
              <a:spLocks/>
            </p:cNvSpPr>
            <p:nvPr/>
          </p:nvSpPr>
          <p:spPr bwMode="auto">
            <a:xfrm>
              <a:off x="2766" y="1562"/>
              <a:ext cx="283" cy="283"/>
            </a:xfrm>
            <a:custGeom>
              <a:avLst/>
              <a:gdLst>
                <a:gd name="T0" fmla="*/ 142 w 283"/>
                <a:gd name="T1" fmla="*/ 283 h 283"/>
                <a:gd name="T2" fmla="*/ 0 w 283"/>
                <a:gd name="T3" fmla="*/ 283 h 283"/>
                <a:gd name="T4" fmla="*/ 0 w 283"/>
                <a:gd name="T5" fmla="*/ 0 h 283"/>
                <a:gd name="T6" fmla="*/ 283 w 283"/>
                <a:gd name="T7" fmla="*/ 0 h 283"/>
                <a:gd name="T8" fmla="*/ 283 w 283"/>
                <a:gd name="T9" fmla="*/ 283 h 283"/>
                <a:gd name="T10" fmla="*/ 142 w 283"/>
                <a:gd name="T11" fmla="*/ 283 h 2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3" h="283">
                  <a:moveTo>
                    <a:pt x="142" y="283"/>
                  </a:moveTo>
                  <a:lnTo>
                    <a:pt x="0" y="283"/>
                  </a:lnTo>
                  <a:lnTo>
                    <a:pt x="0" y="0"/>
                  </a:lnTo>
                  <a:lnTo>
                    <a:pt x="283" y="0"/>
                  </a:lnTo>
                  <a:lnTo>
                    <a:pt x="283" y="283"/>
                  </a:lnTo>
                  <a:lnTo>
                    <a:pt x="142" y="283"/>
                  </a:lnTo>
                  <a:close/>
                </a:path>
              </a:pathLst>
            </a:custGeom>
            <a:solidFill>
              <a:srgbClr val="6B0194"/>
            </a:solidFill>
            <a:ln w="0">
              <a:solidFill>
                <a:srgbClr val="6B0194"/>
              </a:solidFill>
              <a:prstDash val="solid"/>
              <a:round/>
              <a:headEnd/>
              <a:tailEnd/>
            </a:ln>
          </p:spPr>
          <p:txBody>
            <a:bodyPr/>
            <a:lstStyle/>
            <a:p>
              <a:endParaRPr lang="ru-RU"/>
            </a:p>
          </p:txBody>
        </p:sp>
        <p:sp>
          <p:nvSpPr>
            <p:cNvPr id="6158" name="Freeform 12"/>
            <p:cNvSpPr>
              <a:spLocks/>
            </p:cNvSpPr>
            <p:nvPr/>
          </p:nvSpPr>
          <p:spPr bwMode="auto">
            <a:xfrm>
              <a:off x="2766" y="1562"/>
              <a:ext cx="283" cy="283"/>
            </a:xfrm>
            <a:custGeom>
              <a:avLst/>
              <a:gdLst>
                <a:gd name="T0" fmla="*/ 142 w 283"/>
                <a:gd name="T1" fmla="*/ 283 h 283"/>
                <a:gd name="T2" fmla="*/ 0 w 283"/>
                <a:gd name="T3" fmla="*/ 283 h 283"/>
                <a:gd name="T4" fmla="*/ 0 w 283"/>
                <a:gd name="T5" fmla="*/ 0 h 283"/>
                <a:gd name="T6" fmla="*/ 283 w 283"/>
                <a:gd name="T7" fmla="*/ 0 h 283"/>
                <a:gd name="T8" fmla="*/ 283 w 283"/>
                <a:gd name="T9" fmla="*/ 283 h 283"/>
                <a:gd name="T10" fmla="*/ 142 w 283"/>
                <a:gd name="T11" fmla="*/ 283 h 2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3" h="283">
                  <a:moveTo>
                    <a:pt x="142" y="283"/>
                  </a:moveTo>
                  <a:lnTo>
                    <a:pt x="0" y="283"/>
                  </a:lnTo>
                  <a:lnTo>
                    <a:pt x="0" y="0"/>
                  </a:lnTo>
                  <a:lnTo>
                    <a:pt x="283" y="0"/>
                  </a:lnTo>
                  <a:lnTo>
                    <a:pt x="283" y="283"/>
                  </a:lnTo>
                  <a:lnTo>
                    <a:pt x="142" y="283"/>
                  </a:lnTo>
                </a:path>
              </a:pathLst>
            </a:custGeom>
            <a:noFill/>
            <a:ln w="22225">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159" name="Freeform 13"/>
            <p:cNvSpPr>
              <a:spLocks/>
            </p:cNvSpPr>
            <p:nvPr/>
          </p:nvSpPr>
          <p:spPr bwMode="auto">
            <a:xfrm>
              <a:off x="2837" y="1633"/>
              <a:ext cx="140" cy="141"/>
            </a:xfrm>
            <a:custGeom>
              <a:avLst/>
              <a:gdLst>
                <a:gd name="T0" fmla="*/ 69 w 140"/>
                <a:gd name="T1" fmla="*/ 0 h 141"/>
                <a:gd name="T2" fmla="*/ 78 w 140"/>
                <a:gd name="T3" fmla="*/ 40 h 141"/>
                <a:gd name="T4" fmla="*/ 106 w 140"/>
                <a:gd name="T5" fmla="*/ 8 h 141"/>
                <a:gd name="T6" fmla="*/ 92 w 140"/>
                <a:gd name="T7" fmla="*/ 47 h 141"/>
                <a:gd name="T8" fmla="*/ 132 w 140"/>
                <a:gd name="T9" fmla="*/ 35 h 141"/>
                <a:gd name="T10" fmla="*/ 102 w 140"/>
                <a:gd name="T11" fmla="*/ 62 h 141"/>
                <a:gd name="T12" fmla="*/ 140 w 140"/>
                <a:gd name="T13" fmla="*/ 69 h 141"/>
                <a:gd name="T14" fmla="*/ 102 w 140"/>
                <a:gd name="T15" fmla="*/ 78 h 141"/>
                <a:gd name="T16" fmla="*/ 132 w 140"/>
                <a:gd name="T17" fmla="*/ 106 h 141"/>
                <a:gd name="T18" fmla="*/ 92 w 140"/>
                <a:gd name="T19" fmla="*/ 92 h 141"/>
                <a:gd name="T20" fmla="*/ 106 w 140"/>
                <a:gd name="T21" fmla="*/ 131 h 141"/>
                <a:gd name="T22" fmla="*/ 78 w 140"/>
                <a:gd name="T23" fmla="*/ 101 h 141"/>
                <a:gd name="T24" fmla="*/ 69 w 140"/>
                <a:gd name="T25" fmla="*/ 141 h 141"/>
                <a:gd name="T26" fmla="*/ 62 w 140"/>
                <a:gd name="T27" fmla="*/ 101 h 141"/>
                <a:gd name="T28" fmla="*/ 35 w 140"/>
                <a:gd name="T29" fmla="*/ 131 h 141"/>
                <a:gd name="T30" fmla="*/ 48 w 140"/>
                <a:gd name="T31" fmla="*/ 92 h 141"/>
                <a:gd name="T32" fmla="*/ 8 w 140"/>
                <a:gd name="T33" fmla="*/ 106 h 141"/>
                <a:gd name="T34" fmla="*/ 40 w 140"/>
                <a:gd name="T35" fmla="*/ 78 h 141"/>
                <a:gd name="T36" fmla="*/ 0 w 140"/>
                <a:gd name="T37" fmla="*/ 69 h 141"/>
                <a:gd name="T38" fmla="*/ 40 w 140"/>
                <a:gd name="T39" fmla="*/ 62 h 141"/>
                <a:gd name="T40" fmla="*/ 8 w 140"/>
                <a:gd name="T41" fmla="*/ 35 h 141"/>
                <a:gd name="T42" fmla="*/ 48 w 140"/>
                <a:gd name="T43" fmla="*/ 47 h 141"/>
                <a:gd name="T44" fmla="*/ 35 w 140"/>
                <a:gd name="T45" fmla="*/ 8 h 141"/>
                <a:gd name="T46" fmla="*/ 62 w 140"/>
                <a:gd name="T47" fmla="*/ 40 h 141"/>
                <a:gd name="T48" fmla="*/ 69 w 140"/>
                <a:gd name="T49" fmla="*/ 0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0" h="141">
                  <a:moveTo>
                    <a:pt x="69" y="0"/>
                  </a:moveTo>
                  <a:lnTo>
                    <a:pt x="78" y="40"/>
                  </a:lnTo>
                  <a:lnTo>
                    <a:pt x="106" y="8"/>
                  </a:lnTo>
                  <a:lnTo>
                    <a:pt x="92" y="47"/>
                  </a:lnTo>
                  <a:lnTo>
                    <a:pt x="132" y="35"/>
                  </a:lnTo>
                  <a:lnTo>
                    <a:pt x="102" y="62"/>
                  </a:lnTo>
                  <a:lnTo>
                    <a:pt x="140" y="69"/>
                  </a:lnTo>
                  <a:lnTo>
                    <a:pt x="102" y="78"/>
                  </a:lnTo>
                  <a:lnTo>
                    <a:pt x="132" y="106"/>
                  </a:lnTo>
                  <a:lnTo>
                    <a:pt x="92" y="92"/>
                  </a:lnTo>
                  <a:lnTo>
                    <a:pt x="106" y="131"/>
                  </a:lnTo>
                  <a:lnTo>
                    <a:pt x="78" y="101"/>
                  </a:lnTo>
                  <a:lnTo>
                    <a:pt x="69" y="141"/>
                  </a:lnTo>
                  <a:lnTo>
                    <a:pt x="62" y="101"/>
                  </a:lnTo>
                  <a:lnTo>
                    <a:pt x="35" y="131"/>
                  </a:lnTo>
                  <a:lnTo>
                    <a:pt x="48" y="92"/>
                  </a:lnTo>
                  <a:lnTo>
                    <a:pt x="8" y="106"/>
                  </a:lnTo>
                  <a:lnTo>
                    <a:pt x="40" y="78"/>
                  </a:lnTo>
                  <a:lnTo>
                    <a:pt x="0" y="69"/>
                  </a:lnTo>
                  <a:lnTo>
                    <a:pt x="40" y="62"/>
                  </a:lnTo>
                  <a:lnTo>
                    <a:pt x="8" y="35"/>
                  </a:lnTo>
                  <a:lnTo>
                    <a:pt x="48" y="47"/>
                  </a:lnTo>
                  <a:lnTo>
                    <a:pt x="35" y="8"/>
                  </a:lnTo>
                  <a:lnTo>
                    <a:pt x="62" y="40"/>
                  </a:lnTo>
                  <a:lnTo>
                    <a:pt x="69" y="0"/>
                  </a:lnTo>
                  <a:close/>
                </a:path>
              </a:pathLst>
            </a:custGeom>
            <a:solidFill>
              <a:srgbClr val="E6E64D"/>
            </a:solidFill>
            <a:ln w="0">
              <a:solidFill>
                <a:srgbClr val="E6E64D"/>
              </a:solidFill>
              <a:prstDash val="solid"/>
              <a:round/>
              <a:headEnd/>
              <a:tailEnd/>
            </a:ln>
          </p:spPr>
          <p:txBody>
            <a:bodyPr/>
            <a:lstStyle/>
            <a:p>
              <a:endParaRPr lang="ru-RU"/>
            </a:p>
          </p:txBody>
        </p:sp>
        <p:sp>
          <p:nvSpPr>
            <p:cNvPr id="6160" name="Freeform 14"/>
            <p:cNvSpPr>
              <a:spLocks/>
            </p:cNvSpPr>
            <p:nvPr/>
          </p:nvSpPr>
          <p:spPr bwMode="auto">
            <a:xfrm>
              <a:off x="2837" y="1633"/>
              <a:ext cx="140" cy="141"/>
            </a:xfrm>
            <a:custGeom>
              <a:avLst/>
              <a:gdLst>
                <a:gd name="T0" fmla="*/ 69 w 140"/>
                <a:gd name="T1" fmla="*/ 0 h 141"/>
                <a:gd name="T2" fmla="*/ 78 w 140"/>
                <a:gd name="T3" fmla="*/ 40 h 141"/>
                <a:gd name="T4" fmla="*/ 106 w 140"/>
                <a:gd name="T5" fmla="*/ 8 h 141"/>
                <a:gd name="T6" fmla="*/ 92 w 140"/>
                <a:gd name="T7" fmla="*/ 47 h 141"/>
                <a:gd name="T8" fmla="*/ 132 w 140"/>
                <a:gd name="T9" fmla="*/ 35 h 141"/>
                <a:gd name="T10" fmla="*/ 102 w 140"/>
                <a:gd name="T11" fmla="*/ 62 h 141"/>
                <a:gd name="T12" fmla="*/ 140 w 140"/>
                <a:gd name="T13" fmla="*/ 69 h 141"/>
                <a:gd name="T14" fmla="*/ 102 w 140"/>
                <a:gd name="T15" fmla="*/ 78 h 141"/>
                <a:gd name="T16" fmla="*/ 132 w 140"/>
                <a:gd name="T17" fmla="*/ 106 h 141"/>
                <a:gd name="T18" fmla="*/ 92 w 140"/>
                <a:gd name="T19" fmla="*/ 92 h 141"/>
                <a:gd name="T20" fmla="*/ 106 w 140"/>
                <a:gd name="T21" fmla="*/ 131 h 141"/>
                <a:gd name="T22" fmla="*/ 78 w 140"/>
                <a:gd name="T23" fmla="*/ 101 h 141"/>
                <a:gd name="T24" fmla="*/ 69 w 140"/>
                <a:gd name="T25" fmla="*/ 141 h 141"/>
                <a:gd name="T26" fmla="*/ 62 w 140"/>
                <a:gd name="T27" fmla="*/ 101 h 141"/>
                <a:gd name="T28" fmla="*/ 35 w 140"/>
                <a:gd name="T29" fmla="*/ 131 h 141"/>
                <a:gd name="T30" fmla="*/ 48 w 140"/>
                <a:gd name="T31" fmla="*/ 92 h 141"/>
                <a:gd name="T32" fmla="*/ 8 w 140"/>
                <a:gd name="T33" fmla="*/ 106 h 141"/>
                <a:gd name="T34" fmla="*/ 40 w 140"/>
                <a:gd name="T35" fmla="*/ 78 h 141"/>
                <a:gd name="T36" fmla="*/ 0 w 140"/>
                <a:gd name="T37" fmla="*/ 69 h 141"/>
                <a:gd name="T38" fmla="*/ 40 w 140"/>
                <a:gd name="T39" fmla="*/ 62 h 141"/>
                <a:gd name="T40" fmla="*/ 8 w 140"/>
                <a:gd name="T41" fmla="*/ 35 h 141"/>
                <a:gd name="T42" fmla="*/ 48 w 140"/>
                <a:gd name="T43" fmla="*/ 47 h 141"/>
                <a:gd name="T44" fmla="*/ 35 w 140"/>
                <a:gd name="T45" fmla="*/ 8 h 141"/>
                <a:gd name="T46" fmla="*/ 62 w 140"/>
                <a:gd name="T47" fmla="*/ 40 h 141"/>
                <a:gd name="T48" fmla="*/ 69 w 140"/>
                <a:gd name="T49" fmla="*/ 0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0" h="141">
                  <a:moveTo>
                    <a:pt x="69" y="0"/>
                  </a:moveTo>
                  <a:lnTo>
                    <a:pt x="78" y="40"/>
                  </a:lnTo>
                  <a:lnTo>
                    <a:pt x="106" y="8"/>
                  </a:lnTo>
                  <a:lnTo>
                    <a:pt x="92" y="47"/>
                  </a:lnTo>
                  <a:lnTo>
                    <a:pt x="132" y="35"/>
                  </a:lnTo>
                  <a:lnTo>
                    <a:pt x="102" y="62"/>
                  </a:lnTo>
                  <a:lnTo>
                    <a:pt x="140" y="69"/>
                  </a:lnTo>
                  <a:lnTo>
                    <a:pt x="102" y="78"/>
                  </a:lnTo>
                  <a:lnTo>
                    <a:pt x="132" y="106"/>
                  </a:lnTo>
                  <a:lnTo>
                    <a:pt x="92" y="92"/>
                  </a:lnTo>
                  <a:lnTo>
                    <a:pt x="106" y="131"/>
                  </a:lnTo>
                  <a:lnTo>
                    <a:pt x="78" y="101"/>
                  </a:lnTo>
                  <a:lnTo>
                    <a:pt x="69" y="141"/>
                  </a:lnTo>
                  <a:lnTo>
                    <a:pt x="62" y="101"/>
                  </a:lnTo>
                  <a:lnTo>
                    <a:pt x="35" y="131"/>
                  </a:lnTo>
                  <a:lnTo>
                    <a:pt x="48" y="92"/>
                  </a:lnTo>
                  <a:lnTo>
                    <a:pt x="8" y="106"/>
                  </a:lnTo>
                  <a:lnTo>
                    <a:pt x="40" y="78"/>
                  </a:lnTo>
                  <a:lnTo>
                    <a:pt x="0" y="69"/>
                  </a:lnTo>
                  <a:lnTo>
                    <a:pt x="40" y="62"/>
                  </a:lnTo>
                  <a:lnTo>
                    <a:pt x="8" y="35"/>
                  </a:lnTo>
                  <a:lnTo>
                    <a:pt x="48" y="47"/>
                  </a:lnTo>
                  <a:lnTo>
                    <a:pt x="35" y="8"/>
                  </a:lnTo>
                  <a:lnTo>
                    <a:pt x="62" y="40"/>
                  </a:lnTo>
                  <a:lnTo>
                    <a:pt x="69" y="0"/>
                  </a:lnTo>
                </a:path>
              </a:pathLst>
            </a:custGeom>
            <a:noFill/>
            <a:ln w="0">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161" name="Freeform 15"/>
            <p:cNvSpPr>
              <a:spLocks/>
            </p:cNvSpPr>
            <p:nvPr/>
          </p:nvSpPr>
          <p:spPr bwMode="auto">
            <a:xfrm>
              <a:off x="2448" y="2906"/>
              <a:ext cx="71" cy="140"/>
            </a:xfrm>
            <a:custGeom>
              <a:avLst/>
              <a:gdLst>
                <a:gd name="T0" fmla="*/ 36 w 71"/>
                <a:gd name="T1" fmla="*/ 140 h 140"/>
                <a:gd name="T2" fmla="*/ 0 w 71"/>
                <a:gd name="T3" fmla="*/ 140 h 140"/>
                <a:gd name="T4" fmla="*/ 0 w 71"/>
                <a:gd name="T5" fmla="*/ 0 h 140"/>
                <a:gd name="T6" fmla="*/ 71 w 71"/>
                <a:gd name="T7" fmla="*/ 0 h 140"/>
                <a:gd name="T8" fmla="*/ 71 w 71"/>
                <a:gd name="T9" fmla="*/ 140 h 140"/>
                <a:gd name="T10" fmla="*/ 36 w 71"/>
                <a:gd name="T11" fmla="*/ 140 h 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140">
                  <a:moveTo>
                    <a:pt x="36" y="140"/>
                  </a:moveTo>
                  <a:lnTo>
                    <a:pt x="0" y="140"/>
                  </a:lnTo>
                  <a:lnTo>
                    <a:pt x="0" y="0"/>
                  </a:lnTo>
                  <a:lnTo>
                    <a:pt x="71" y="0"/>
                  </a:lnTo>
                  <a:lnTo>
                    <a:pt x="71" y="140"/>
                  </a:lnTo>
                  <a:lnTo>
                    <a:pt x="36" y="140"/>
                  </a:lnTo>
                  <a:close/>
                </a:path>
              </a:pathLst>
            </a:custGeom>
            <a:solidFill>
              <a:srgbClr val="FF0101"/>
            </a:solidFill>
            <a:ln w="0">
              <a:solidFill>
                <a:srgbClr val="FF0101"/>
              </a:solidFill>
              <a:prstDash val="solid"/>
              <a:round/>
              <a:headEnd/>
              <a:tailEnd/>
            </a:ln>
          </p:spPr>
          <p:txBody>
            <a:bodyPr/>
            <a:lstStyle/>
            <a:p>
              <a:endParaRPr lang="ru-RU"/>
            </a:p>
          </p:txBody>
        </p:sp>
        <p:sp>
          <p:nvSpPr>
            <p:cNvPr id="6162" name="Freeform 16"/>
            <p:cNvSpPr>
              <a:spLocks/>
            </p:cNvSpPr>
            <p:nvPr/>
          </p:nvSpPr>
          <p:spPr bwMode="auto">
            <a:xfrm>
              <a:off x="2448" y="2906"/>
              <a:ext cx="71" cy="140"/>
            </a:xfrm>
            <a:custGeom>
              <a:avLst/>
              <a:gdLst>
                <a:gd name="T0" fmla="*/ 36 w 71"/>
                <a:gd name="T1" fmla="*/ 140 h 140"/>
                <a:gd name="T2" fmla="*/ 0 w 71"/>
                <a:gd name="T3" fmla="*/ 140 h 140"/>
                <a:gd name="T4" fmla="*/ 0 w 71"/>
                <a:gd name="T5" fmla="*/ 0 h 140"/>
                <a:gd name="T6" fmla="*/ 71 w 71"/>
                <a:gd name="T7" fmla="*/ 0 h 140"/>
                <a:gd name="T8" fmla="*/ 71 w 71"/>
                <a:gd name="T9" fmla="*/ 140 h 140"/>
                <a:gd name="T10" fmla="*/ 36 w 71"/>
                <a:gd name="T11" fmla="*/ 140 h 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140">
                  <a:moveTo>
                    <a:pt x="36" y="140"/>
                  </a:moveTo>
                  <a:lnTo>
                    <a:pt x="0" y="140"/>
                  </a:lnTo>
                  <a:lnTo>
                    <a:pt x="0" y="0"/>
                  </a:lnTo>
                  <a:lnTo>
                    <a:pt x="71" y="0"/>
                  </a:lnTo>
                  <a:lnTo>
                    <a:pt x="71" y="140"/>
                  </a:lnTo>
                  <a:lnTo>
                    <a:pt x="36" y="140"/>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163" name="Freeform 17"/>
            <p:cNvSpPr>
              <a:spLocks/>
            </p:cNvSpPr>
            <p:nvPr/>
          </p:nvSpPr>
          <p:spPr bwMode="auto">
            <a:xfrm>
              <a:off x="3267" y="2906"/>
              <a:ext cx="71" cy="140"/>
            </a:xfrm>
            <a:custGeom>
              <a:avLst/>
              <a:gdLst>
                <a:gd name="T0" fmla="*/ 36 w 71"/>
                <a:gd name="T1" fmla="*/ 140 h 140"/>
                <a:gd name="T2" fmla="*/ 0 w 71"/>
                <a:gd name="T3" fmla="*/ 140 h 140"/>
                <a:gd name="T4" fmla="*/ 0 w 71"/>
                <a:gd name="T5" fmla="*/ 0 h 140"/>
                <a:gd name="T6" fmla="*/ 71 w 71"/>
                <a:gd name="T7" fmla="*/ 0 h 140"/>
                <a:gd name="T8" fmla="*/ 71 w 71"/>
                <a:gd name="T9" fmla="*/ 140 h 140"/>
                <a:gd name="T10" fmla="*/ 36 w 71"/>
                <a:gd name="T11" fmla="*/ 140 h 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140">
                  <a:moveTo>
                    <a:pt x="36" y="140"/>
                  </a:moveTo>
                  <a:lnTo>
                    <a:pt x="0" y="140"/>
                  </a:lnTo>
                  <a:lnTo>
                    <a:pt x="0" y="0"/>
                  </a:lnTo>
                  <a:lnTo>
                    <a:pt x="71" y="0"/>
                  </a:lnTo>
                  <a:lnTo>
                    <a:pt x="71" y="140"/>
                  </a:lnTo>
                  <a:lnTo>
                    <a:pt x="36" y="140"/>
                  </a:lnTo>
                  <a:close/>
                </a:path>
              </a:pathLst>
            </a:custGeom>
            <a:solidFill>
              <a:srgbClr val="FF0101"/>
            </a:solidFill>
            <a:ln w="0">
              <a:solidFill>
                <a:srgbClr val="FF0101"/>
              </a:solidFill>
              <a:prstDash val="solid"/>
              <a:round/>
              <a:headEnd/>
              <a:tailEnd/>
            </a:ln>
          </p:spPr>
          <p:txBody>
            <a:bodyPr/>
            <a:lstStyle/>
            <a:p>
              <a:endParaRPr lang="ru-RU"/>
            </a:p>
          </p:txBody>
        </p:sp>
        <p:sp>
          <p:nvSpPr>
            <p:cNvPr id="6164" name="Freeform 18"/>
            <p:cNvSpPr>
              <a:spLocks/>
            </p:cNvSpPr>
            <p:nvPr/>
          </p:nvSpPr>
          <p:spPr bwMode="auto">
            <a:xfrm>
              <a:off x="3267" y="2906"/>
              <a:ext cx="71" cy="140"/>
            </a:xfrm>
            <a:custGeom>
              <a:avLst/>
              <a:gdLst>
                <a:gd name="T0" fmla="*/ 36 w 71"/>
                <a:gd name="T1" fmla="*/ 140 h 140"/>
                <a:gd name="T2" fmla="*/ 0 w 71"/>
                <a:gd name="T3" fmla="*/ 140 h 140"/>
                <a:gd name="T4" fmla="*/ 0 w 71"/>
                <a:gd name="T5" fmla="*/ 0 h 140"/>
                <a:gd name="T6" fmla="*/ 71 w 71"/>
                <a:gd name="T7" fmla="*/ 0 h 140"/>
                <a:gd name="T8" fmla="*/ 71 w 71"/>
                <a:gd name="T9" fmla="*/ 140 h 140"/>
                <a:gd name="T10" fmla="*/ 36 w 71"/>
                <a:gd name="T11" fmla="*/ 140 h 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140">
                  <a:moveTo>
                    <a:pt x="36" y="140"/>
                  </a:moveTo>
                  <a:lnTo>
                    <a:pt x="0" y="140"/>
                  </a:lnTo>
                  <a:lnTo>
                    <a:pt x="0" y="0"/>
                  </a:lnTo>
                  <a:lnTo>
                    <a:pt x="71" y="0"/>
                  </a:lnTo>
                  <a:lnTo>
                    <a:pt x="71" y="140"/>
                  </a:lnTo>
                  <a:lnTo>
                    <a:pt x="36" y="140"/>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165" name="Freeform 21"/>
            <p:cNvSpPr>
              <a:spLocks/>
            </p:cNvSpPr>
            <p:nvPr/>
          </p:nvSpPr>
          <p:spPr bwMode="auto">
            <a:xfrm>
              <a:off x="3955" y="2125"/>
              <a:ext cx="79" cy="52"/>
            </a:xfrm>
            <a:custGeom>
              <a:avLst/>
              <a:gdLst>
                <a:gd name="T0" fmla="*/ 22 w 79"/>
                <a:gd name="T1" fmla="*/ 45 h 52"/>
                <a:gd name="T2" fmla="*/ 22 w 79"/>
                <a:gd name="T3" fmla="*/ 37 h 52"/>
                <a:gd name="T4" fmla="*/ 22 w 79"/>
                <a:gd name="T5" fmla="*/ 30 h 52"/>
                <a:gd name="T6" fmla="*/ 20 w 79"/>
                <a:gd name="T7" fmla="*/ 23 h 52"/>
                <a:gd name="T8" fmla="*/ 16 w 79"/>
                <a:gd name="T9" fmla="*/ 16 h 52"/>
                <a:gd name="T10" fmla="*/ 11 w 79"/>
                <a:gd name="T11" fmla="*/ 11 h 52"/>
                <a:gd name="T12" fmla="*/ 6 w 79"/>
                <a:gd name="T13" fmla="*/ 6 h 52"/>
                <a:gd name="T14" fmla="*/ 0 w 79"/>
                <a:gd name="T15" fmla="*/ 3 h 52"/>
                <a:gd name="T16" fmla="*/ 79 w 79"/>
                <a:gd name="T17" fmla="*/ 0 h 52"/>
                <a:gd name="T18" fmla="*/ 20 w 79"/>
                <a:gd name="T19" fmla="*/ 52 h 52"/>
                <a:gd name="T20" fmla="*/ 22 w 79"/>
                <a:gd name="T21" fmla="*/ 45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52">
                  <a:moveTo>
                    <a:pt x="22" y="45"/>
                  </a:moveTo>
                  <a:lnTo>
                    <a:pt x="22" y="37"/>
                  </a:lnTo>
                  <a:lnTo>
                    <a:pt x="22" y="30"/>
                  </a:lnTo>
                  <a:lnTo>
                    <a:pt x="20" y="23"/>
                  </a:lnTo>
                  <a:lnTo>
                    <a:pt x="16" y="16"/>
                  </a:lnTo>
                  <a:lnTo>
                    <a:pt x="11" y="11"/>
                  </a:lnTo>
                  <a:lnTo>
                    <a:pt x="6" y="6"/>
                  </a:lnTo>
                  <a:lnTo>
                    <a:pt x="0" y="3"/>
                  </a:lnTo>
                  <a:lnTo>
                    <a:pt x="79" y="0"/>
                  </a:lnTo>
                  <a:lnTo>
                    <a:pt x="20" y="52"/>
                  </a:lnTo>
                  <a:lnTo>
                    <a:pt x="22" y="45"/>
                  </a:lnTo>
                  <a:close/>
                </a:path>
              </a:pathLst>
            </a:custGeom>
            <a:solidFill>
              <a:srgbClr val="010101"/>
            </a:solidFill>
            <a:ln w="0">
              <a:solidFill>
                <a:srgbClr val="010101"/>
              </a:solidFill>
              <a:prstDash val="solid"/>
              <a:round/>
              <a:headEnd/>
              <a:tailEnd/>
            </a:ln>
          </p:spPr>
          <p:txBody>
            <a:bodyPr/>
            <a:lstStyle/>
            <a:p>
              <a:endParaRPr lang="ru-RU"/>
            </a:p>
          </p:txBody>
        </p:sp>
        <p:sp>
          <p:nvSpPr>
            <p:cNvPr id="6166" name="Freeform 22"/>
            <p:cNvSpPr>
              <a:spLocks/>
            </p:cNvSpPr>
            <p:nvPr/>
          </p:nvSpPr>
          <p:spPr bwMode="auto">
            <a:xfrm>
              <a:off x="3505" y="2144"/>
              <a:ext cx="475" cy="194"/>
            </a:xfrm>
            <a:custGeom>
              <a:avLst/>
              <a:gdLst>
                <a:gd name="T0" fmla="*/ 0 w 475"/>
                <a:gd name="T1" fmla="*/ 188 h 194"/>
                <a:gd name="T2" fmla="*/ 472 w 475"/>
                <a:gd name="T3" fmla="*/ 0 h 194"/>
                <a:gd name="T4" fmla="*/ 475 w 475"/>
                <a:gd name="T5" fmla="*/ 6 h 194"/>
                <a:gd name="T6" fmla="*/ 2 w 475"/>
                <a:gd name="T7" fmla="*/ 194 h 194"/>
                <a:gd name="T8" fmla="*/ 0 w 475"/>
                <a:gd name="T9" fmla="*/ 188 h 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 h="194">
                  <a:moveTo>
                    <a:pt x="0" y="188"/>
                  </a:moveTo>
                  <a:lnTo>
                    <a:pt x="472" y="0"/>
                  </a:lnTo>
                  <a:lnTo>
                    <a:pt x="475" y="6"/>
                  </a:lnTo>
                  <a:lnTo>
                    <a:pt x="2" y="194"/>
                  </a:lnTo>
                  <a:lnTo>
                    <a:pt x="0" y="188"/>
                  </a:lnTo>
                  <a:close/>
                </a:path>
              </a:pathLst>
            </a:custGeom>
            <a:solidFill>
              <a:srgbClr val="010101"/>
            </a:solidFill>
            <a:ln w="0">
              <a:solidFill>
                <a:srgbClr val="010101"/>
              </a:solidFill>
              <a:prstDash val="solid"/>
              <a:round/>
              <a:headEnd/>
              <a:tailEnd/>
            </a:ln>
          </p:spPr>
          <p:txBody>
            <a:bodyPr/>
            <a:lstStyle/>
            <a:p>
              <a:endParaRPr lang="ru-RU"/>
            </a:p>
          </p:txBody>
        </p:sp>
        <p:sp>
          <p:nvSpPr>
            <p:cNvPr id="6167" name="Line 28"/>
            <p:cNvSpPr>
              <a:spLocks noChangeShapeType="1"/>
            </p:cNvSpPr>
            <p:nvPr/>
          </p:nvSpPr>
          <p:spPr bwMode="auto">
            <a:xfrm flipV="1">
              <a:off x="3103" y="1459"/>
              <a:ext cx="798" cy="3"/>
            </a:xfrm>
            <a:prstGeom prst="line">
              <a:avLst/>
            </a:prstGeom>
            <a:noFill/>
            <a:ln w="11113">
              <a:solidFill>
                <a:srgbClr val="01010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168" name="Line 29"/>
            <p:cNvSpPr>
              <a:spLocks noChangeShapeType="1"/>
            </p:cNvSpPr>
            <p:nvPr/>
          </p:nvSpPr>
          <p:spPr bwMode="auto">
            <a:xfrm>
              <a:off x="1964" y="1524"/>
              <a:ext cx="519" cy="1"/>
            </a:xfrm>
            <a:prstGeom prst="line">
              <a:avLst/>
            </a:prstGeom>
            <a:noFill/>
            <a:ln w="11113">
              <a:solidFill>
                <a:srgbClr val="01010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169" name="Freeform 30"/>
            <p:cNvSpPr>
              <a:spLocks noEditPoints="1"/>
            </p:cNvSpPr>
            <p:nvPr/>
          </p:nvSpPr>
          <p:spPr bwMode="auto">
            <a:xfrm>
              <a:off x="2001" y="1433"/>
              <a:ext cx="55" cy="66"/>
            </a:xfrm>
            <a:custGeom>
              <a:avLst/>
              <a:gdLst>
                <a:gd name="T0" fmla="*/ 9 w 55"/>
                <a:gd name="T1" fmla="*/ 8 h 66"/>
                <a:gd name="T2" fmla="*/ 9 w 55"/>
                <a:gd name="T3" fmla="*/ 59 h 66"/>
                <a:gd name="T4" fmla="*/ 20 w 55"/>
                <a:gd name="T5" fmla="*/ 59 h 66"/>
                <a:gd name="T6" fmla="*/ 26 w 55"/>
                <a:gd name="T7" fmla="*/ 59 h 66"/>
                <a:gd name="T8" fmla="*/ 31 w 55"/>
                <a:gd name="T9" fmla="*/ 57 h 66"/>
                <a:gd name="T10" fmla="*/ 36 w 55"/>
                <a:gd name="T11" fmla="*/ 55 h 66"/>
                <a:gd name="T12" fmla="*/ 40 w 55"/>
                <a:gd name="T13" fmla="*/ 53 h 66"/>
                <a:gd name="T14" fmla="*/ 43 w 55"/>
                <a:gd name="T15" fmla="*/ 49 h 66"/>
                <a:gd name="T16" fmla="*/ 45 w 55"/>
                <a:gd name="T17" fmla="*/ 45 h 66"/>
                <a:gd name="T18" fmla="*/ 45 w 55"/>
                <a:gd name="T19" fmla="*/ 40 h 66"/>
                <a:gd name="T20" fmla="*/ 46 w 55"/>
                <a:gd name="T21" fmla="*/ 34 h 66"/>
                <a:gd name="T22" fmla="*/ 45 w 55"/>
                <a:gd name="T23" fmla="*/ 28 h 66"/>
                <a:gd name="T24" fmla="*/ 45 w 55"/>
                <a:gd name="T25" fmla="*/ 23 h 66"/>
                <a:gd name="T26" fmla="*/ 43 w 55"/>
                <a:gd name="T27" fmla="*/ 18 h 66"/>
                <a:gd name="T28" fmla="*/ 40 w 55"/>
                <a:gd name="T29" fmla="*/ 14 h 66"/>
                <a:gd name="T30" fmla="*/ 36 w 55"/>
                <a:gd name="T31" fmla="*/ 11 h 66"/>
                <a:gd name="T32" fmla="*/ 31 w 55"/>
                <a:gd name="T33" fmla="*/ 9 h 66"/>
                <a:gd name="T34" fmla="*/ 26 w 55"/>
                <a:gd name="T35" fmla="*/ 9 h 66"/>
                <a:gd name="T36" fmla="*/ 20 w 55"/>
                <a:gd name="T37" fmla="*/ 8 h 66"/>
                <a:gd name="T38" fmla="*/ 9 w 55"/>
                <a:gd name="T39" fmla="*/ 8 h 66"/>
                <a:gd name="T40" fmla="*/ 0 w 55"/>
                <a:gd name="T41" fmla="*/ 0 h 66"/>
                <a:gd name="T42" fmla="*/ 19 w 55"/>
                <a:gd name="T43" fmla="*/ 0 h 66"/>
                <a:gd name="T44" fmla="*/ 35 w 55"/>
                <a:gd name="T45" fmla="*/ 3 h 66"/>
                <a:gd name="T46" fmla="*/ 46 w 55"/>
                <a:gd name="T47" fmla="*/ 9 h 66"/>
                <a:gd name="T48" fmla="*/ 53 w 55"/>
                <a:gd name="T49" fmla="*/ 19 h 66"/>
                <a:gd name="T50" fmla="*/ 55 w 55"/>
                <a:gd name="T51" fmla="*/ 34 h 66"/>
                <a:gd name="T52" fmla="*/ 53 w 55"/>
                <a:gd name="T53" fmla="*/ 48 h 66"/>
                <a:gd name="T54" fmla="*/ 46 w 55"/>
                <a:gd name="T55" fmla="*/ 59 h 66"/>
                <a:gd name="T56" fmla="*/ 35 w 55"/>
                <a:gd name="T57" fmla="*/ 64 h 66"/>
                <a:gd name="T58" fmla="*/ 19 w 55"/>
                <a:gd name="T59" fmla="*/ 66 h 66"/>
                <a:gd name="T60" fmla="*/ 0 w 55"/>
                <a:gd name="T61" fmla="*/ 66 h 66"/>
                <a:gd name="T62" fmla="*/ 0 w 55"/>
                <a:gd name="T63" fmla="*/ 0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66">
                  <a:moveTo>
                    <a:pt x="9" y="8"/>
                  </a:moveTo>
                  <a:lnTo>
                    <a:pt x="9" y="59"/>
                  </a:lnTo>
                  <a:lnTo>
                    <a:pt x="20" y="59"/>
                  </a:lnTo>
                  <a:lnTo>
                    <a:pt x="26" y="59"/>
                  </a:lnTo>
                  <a:lnTo>
                    <a:pt x="31" y="57"/>
                  </a:lnTo>
                  <a:lnTo>
                    <a:pt x="36" y="55"/>
                  </a:lnTo>
                  <a:lnTo>
                    <a:pt x="40" y="53"/>
                  </a:lnTo>
                  <a:lnTo>
                    <a:pt x="43" y="49"/>
                  </a:lnTo>
                  <a:lnTo>
                    <a:pt x="45" y="45"/>
                  </a:lnTo>
                  <a:lnTo>
                    <a:pt x="45" y="40"/>
                  </a:lnTo>
                  <a:lnTo>
                    <a:pt x="46" y="34"/>
                  </a:lnTo>
                  <a:lnTo>
                    <a:pt x="45" y="28"/>
                  </a:lnTo>
                  <a:lnTo>
                    <a:pt x="45" y="23"/>
                  </a:lnTo>
                  <a:lnTo>
                    <a:pt x="43" y="18"/>
                  </a:lnTo>
                  <a:lnTo>
                    <a:pt x="40" y="14"/>
                  </a:lnTo>
                  <a:lnTo>
                    <a:pt x="36" y="11"/>
                  </a:lnTo>
                  <a:lnTo>
                    <a:pt x="31" y="9"/>
                  </a:lnTo>
                  <a:lnTo>
                    <a:pt x="26" y="9"/>
                  </a:lnTo>
                  <a:lnTo>
                    <a:pt x="20" y="8"/>
                  </a:lnTo>
                  <a:lnTo>
                    <a:pt x="9" y="8"/>
                  </a:lnTo>
                  <a:close/>
                  <a:moveTo>
                    <a:pt x="0" y="0"/>
                  </a:moveTo>
                  <a:lnTo>
                    <a:pt x="19" y="0"/>
                  </a:lnTo>
                  <a:lnTo>
                    <a:pt x="35" y="3"/>
                  </a:lnTo>
                  <a:lnTo>
                    <a:pt x="46" y="9"/>
                  </a:lnTo>
                  <a:lnTo>
                    <a:pt x="53" y="19"/>
                  </a:lnTo>
                  <a:lnTo>
                    <a:pt x="55" y="34"/>
                  </a:lnTo>
                  <a:lnTo>
                    <a:pt x="53" y="48"/>
                  </a:lnTo>
                  <a:lnTo>
                    <a:pt x="46" y="59"/>
                  </a:lnTo>
                  <a:lnTo>
                    <a:pt x="35" y="64"/>
                  </a:lnTo>
                  <a:lnTo>
                    <a:pt x="19" y="66"/>
                  </a:lnTo>
                  <a:lnTo>
                    <a:pt x="0" y="66"/>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6170" name="Freeform 31"/>
            <p:cNvSpPr>
              <a:spLocks noEditPoints="1"/>
            </p:cNvSpPr>
            <p:nvPr/>
          </p:nvSpPr>
          <p:spPr bwMode="auto">
            <a:xfrm>
              <a:off x="2067" y="1449"/>
              <a:ext cx="45" cy="51"/>
            </a:xfrm>
            <a:custGeom>
              <a:avLst/>
              <a:gdLst>
                <a:gd name="T0" fmla="*/ 45 w 45"/>
                <a:gd name="T1" fmla="*/ 24 h 51"/>
                <a:gd name="T2" fmla="*/ 45 w 45"/>
                <a:gd name="T3" fmla="*/ 28 h 51"/>
                <a:gd name="T4" fmla="*/ 9 w 45"/>
                <a:gd name="T5" fmla="*/ 28 h 51"/>
                <a:gd name="T6" fmla="*/ 9 w 45"/>
                <a:gd name="T7" fmla="*/ 33 h 51"/>
                <a:gd name="T8" fmla="*/ 10 w 45"/>
                <a:gd name="T9" fmla="*/ 37 h 51"/>
                <a:gd name="T10" fmla="*/ 13 w 45"/>
                <a:gd name="T11" fmla="*/ 40 h 51"/>
                <a:gd name="T12" fmla="*/ 17 w 45"/>
                <a:gd name="T13" fmla="*/ 43 h 51"/>
                <a:gd name="T14" fmla="*/ 22 w 45"/>
                <a:gd name="T15" fmla="*/ 44 h 51"/>
                <a:gd name="T16" fmla="*/ 27 w 45"/>
                <a:gd name="T17" fmla="*/ 45 h 51"/>
                <a:gd name="T18" fmla="*/ 30 w 45"/>
                <a:gd name="T19" fmla="*/ 44 h 51"/>
                <a:gd name="T20" fmla="*/ 35 w 45"/>
                <a:gd name="T21" fmla="*/ 44 h 51"/>
                <a:gd name="T22" fmla="*/ 39 w 45"/>
                <a:gd name="T23" fmla="*/ 41 h 51"/>
                <a:gd name="T24" fmla="*/ 44 w 45"/>
                <a:gd name="T25" fmla="*/ 40 h 51"/>
                <a:gd name="T26" fmla="*/ 44 w 45"/>
                <a:gd name="T27" fmla="*/ 48 h 51"/>
                <a:gd name="T28" fmla="*/ 39 w 45"/>
                <a:gd name="T29" fmla="*/ 49 h 51"/>
                <a:gd name="T30" fmla="*/ 35 w 45"/>
                <a:gd name="T31" fmla="*/ 50 h 51"/>
                <a:gd name="T32" fmla="*/ 30 w 45"/>
                <a:gd name="T33" fmla="*/ 51 h 51"/>
                <a:gd name="T34" fmla="*/ 25 w 45"/>
                <a:gd name="T35" fmla="*/ 51 h 51"/>
                <a:gd name="T36" fmla="*/ 20 w 45"/>
                <a:gd name="T37" fmla="*/ 51 h 51"/>
                <a:gd name="T38" fmla="*/ 15 w 45"/>
                <a:gd name="T39" fmla="*/ 50 h 51"/>
                <a:gd name="T40" fmla="*/ 10 w 45"/>
                <a:gd name="T41" fmla="*/ 48 h 51"/>
                <a:gd name="T42" fmla="*/ 7 w 45"/>
                <a:gd name="T43" fmla="*/ 45 h 51"/>
                <a:gd name="T44" fmla="*/ 4 w 45"/>
                <a:gd name="T45" fmla="*/ 41 h 51"/>
                <a:gd name="T46" fmla="*/ 2 w 45"/>
                <a:gd name="T47" fmla="*/ 37 h 51"/>
                <a:gd name="T48" fmla="*/ 0 w 45"/>
                <a:gd name="T49" fmla="*/ 32 h 51"/>
                <a:gd name="T50" fmla="*/ 0 w 45"/>
                <a:gd name="T51" fmla="*/ 27 h 51"/>
                <a:gd name="T52" fmla="*/ 0 w 45"/>
                <a:gd name="T53" fmla="*/ 20 h 51"/>
                <a:gd name="T54" fmla="*/ 2 w 45"/>
                <a:gd name="T55" fmla="*/ 15 h 51"/>
                <a:gd name="T56" fmla="*/ 4 w 45"/>
                <a:gd name="T57" fmla="*/ 10 h 51"/>
                <a:gd name="T58" fmla="*/ 7 w 45"/>
                <a:gd name="T59" fmla="*/ 7 h 51"/>
                <a:gd name="T60" fmla="*/ 10 w 45"/>
                <a:gd name="T61" fmla="*/ 4 h 51"/>
                <a:gd name="T62" fmla="*/ 14 w 45"/>
                <a:gd name="T63" fmla="*/ 2 h 51"/>
                <a:gd name="T64" fmla="*/ 19 w 45"/>
                <a:gd name="T65" fmla="*/ 0 h 51"/>
                <a:gd name="T66" fmla="*/ 24 w 45"/>
                <a:gd name="T67" fmla="*/ 0 h 51"/>
                <a:gd name="T68" fmla="*/ 30 w 45"/>
                <a:gd name="T69" fmla="*/ 0 h 51"/>
                <a:gd name="T70" fmla="*/ 35 w 45"/>
                <a:gd name="T71" fmla="*/ 3 h 51"/>
                <a:gd name="T72" fmla="*/ 40 w 45"/>
                <a:gd name="T73" fmla="*/ 7 h 51"/>
                <a:gd name="T74" fmla="*/ 43 w 45"/>
                <a:gd name="T75" fmla="*/ 12 h 51"/>
                <a:gd name="T76" fmla="*/ 45 w 45"/>
                <a:gd name="T77" fmla="*/ 17 h 51"/>
                <a:gd name="T78" fmla="*/ 45 w 45"/>
                <a:gd name="T79" fmla="*/ 24 h 51"/>
                <a:gd name="T80" fmla="*/ 38 w 45"/>
                <a:gd name="T81" fmla="*/ 22 h 51"/>
                <a:gd name="T82" fmla="*/ 36 w 45"/>
                <a:gd name="T83" fmla="*/ 18 h 51"/>
                <a:gd name="T84" fmla="*/ 35 w 45"/>
                <a:gd name="T85" fmla="*/ 14 h 51"/>
                <a:gd name="T86" fmla="*/ 34 w 45"/>
                <a:gd name="T87" fmla="*/ 10 h 51"/>
                <a:gd name="T88" fmla="*/ 31 w 45"/>
                <a:gd name="T89" fmla="*/ 9 h 51"/>
                <a:gd name="T90" fmla="*/ 28 w 45"/>
                <a:gd name="T91" fmla="*/ 7 h 51"/>
                <a:gd name="T92" fmla="*/ 24 w 45"/>
                <a:gd name="T93" fmla="*/ 7 h 51"/>
                <a:gd name="T94" fmla="*/ 20 w 45"/>
                <a:gd name="T95" fmla="*/ 7 h 51"/>
                <a:gd name="T96" fmla="*/ 17 w 45"/>
                <a:gd name="T97" fmla="*/ 8 h 51"/>
                <a:gd name="T98" fmla="*/ 13 w 45"/>
                <a:gd name="T99" fmla="*/ 10 h 51"/>
                <a:gd name="T100" fmla="*/ 12 w 45"/>
                <a:gd name="T101" fmla="*/ 13 h 51"/>
                <a:gd name="T102" fmla="*/ 9 w 45"/>
                <a:gd name="T103" fmla="*/ 17 h 51"/>
                <a:gd name="T104" fmla="*/ 9 w 45"/>
                <a:gd name="T105" fmla="*/ 22 h 51"/>
                <a:gd name="T106" fmla="*/ 38 w 45"/>
                <a:gd name="T107" fmla="*/ 22 h 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 h="51">
                  <a:moveTo>
                    <a:pt x="45" y="24"/>
                  </a:moveTo>
                  <a:lnTo>
                    <a:pt x="45" y="28"/>
                  </a:lnTo>
                  <a:lnTo>
                    <a:pt x="9" y="28"/>
                  </a:lnTo>
                  <a:lnTo>
                    <a:pt x="9" y="33"/>
                  </a:lnTo>
                  <a:lnTo>
                    <a:pt x="10" y="37"/>
                  </a:lnTo>
                  <a:lnTo>
                    <a:pt x="13" y="40"/>
                  </a:lnTo>
                  <a:lnTo>
                    <a:pt x="17" y="43"/>
                  </a:lnTo>
                  <a:lnTo>
                    <a:pt x="22" y="44"/>
                  </a:lnTo>
                  <a:lnTo>
                    <a:pt x="27" y="45"/>
                  </a:lnTo>
                  <a:lnTo>
                    <a:pt x="30" y="44"/>
                  </a:lnTo>
                  <a:lnTo>
                    <a:pt x="35" y="44"/>
                  </a:lnTo>
                  <a:lnTo>
                    <a:pt x="39" y="41"/>
                  </a:lnTo>
                  <a:lnTo>
                    <a:pt x="44" y="40"/>
                  </a:lnTo>
                  <a:lnTo>
                    <a:pt x="44" y="48"/>
                  </a:lnTo>
                  <a:lnTo>
                    <a:pt x="39" y="49"/>
                  </a:lnTo>
                  <a:lnTo>
                    <a:pt x="35" y="50"/>
                  </a:lnTo>
                  <a:lnTo>
                    <a:pt x="30" y="51"/>
                  </a:lnTo>
                  <a:lnTo>
                    <a:pt x="25" y="51"/>
                  </a:lnTo>
                  <a:lnTo>
                    <a:pt x="20" y="51"/>
                  </a:lnTo>
                  <a:lnTo>
                    <a:pt x="15" y="50"/>
                  </a:lnTo>
                  <a:lnTo>
                    <a:pt x="10" y="48"/>
                  </a:lnTo>
                  <a:lnTo>
                    <a:pt x="7" y="45"/>
                  </a:lnTo>
                  <a:lnTo>
                    <a:pt x="4" y="41"/>
                  </a:lnTo>
                  <a:lnTo>
                    <a:pt x="2" y="37"/>
                  </a:lnTo>
                  <a:lnTo>
                    <a:pt x="0" y="32"/>
                  </a:lnTo>
                  <a:lnTo>
                    <a:pt x="0" y="27"/>
                  </a:lnTo>
                  <a:lnTo>
                    <a:pt x="0" y="20"/>
                  </a:lnTo>
                  <a:lnTo>
                    <a:pt x="2" y="15"/>
                  </a:lnTo>
                  <a:lnTo>
                    <a:pt x="4" y="10"/>
                  </a:lnTo>
                  <a:lnTo>
                    <a:pt x="7" y="7"/>
                  </a:lnTo>
                  <a:lnTo>
                    <a:pt x="10" y="4"/>
                  </a:lnTo>
                  <a:lnTo>
                    <a:pt x="14" y="2"/>
                  </a:lnTo>
                  <a:lnTo>
                    <a:pt x="19" y="0"/>
                  </a:lnTo>
                  <a:lnTo>
                    <a:pt x="24" y="0"/>
                  </a:lnTo>
                  <a:lnTo>
                    <a:pt x="30" y="0"/>
                  </a:lnTo>
                  <a:lnTo>
                    <a:pt x="35" y="3"/>
                  </a:lnTo>
                  <a:lnTo>
                    <a:pt x="40" y="7"/>
                  </a:lnTo>
                  <a:lnTo>
                    <a:pt x="43" y="12"/>
                  </a:lnTo>
                  <a:lnTo>
                    <a:pt x="45" y="17"/>
                  </a:lnTo>
                  <a:lnTo>
                    <a:pt x="45" y="24"/>
                  </a:lnTo>
                  <a:close/>
                  <a:moveTo>
                    <a:pt x="38" y="22"/>
                  </a:moveTo>
                  <a:lnTo>
                    <a:pt x="36" y="18"/>
                  </a:lnTo>
                  <a:lnTo>
                    <a:pt x="35" y="14"/>
                  </a:lnTo>
                  <a:lnTo>
                    <a:pt x="34" y="10"/>
                  </a:lnTo>
                  <a:lnTo>
                    <a:pt x="31" y="9"/>
                  </a:lnTo>
                  <a:lnTo>
                    <a:pt x="28" y="7"/>
                  </a:lnTo>
                  <a:lnTo>
                    <a:pt x="24" y="7"/>
                  </a:lnTo>
                  <a:lnTo>
                    <a:pt x="20" y="7"/>
                  </a:lnTo>
                  <a:lnTo>
                    <a:pt x="17" y="8"/>
                  </a:lnTo>
                  <a:lnTo>
                    <a:pt x="13" y="10"/>
                  </a:lnTo>
                  <a:lnTo>
                    <a:pt x="12" y="13"/>
                  </a:lnTo>
                  <a:lnTo>
                    <a:pt x="9" y="17"/>
                  </a:lnTo>
                  <a:lnTo>
                    <a:pt x="9" y="22"/>
                  </a:lnTo>
                  <a:lnTo>
                    <a:pt x="38" y="22"/>
                  </a:lnTo>
                  <a:close/>
                </a:path>
              </a:pathLst>
            </a:custGeom>
            <a:solidFill>
              <a:srgbClr val="010101"/>
            </a:solidFill>
            <a:ln w="0">
              <a:solidFill>
                <a:srgbClr val="010101"/>
              </a:solidFill>
              <a:prstDash val="solid"/>
              <a:round/>
              <a:headEnd/>
              <a:tailEnd/>
            </a:ln>
          </p:spPr>
          <p:txBody>
            <a:bodyPr/>
            <a:lstStyle/>
            <a:p>
              <a:endParaRPr lang="ru-RU"/>
            </a:p>
          </p:txBody>
        </p:sp>
        <p:sp>
          <p:nvSpPr>
            <p:cNvPr id="6171" name="Freeform 32"/>
            <p:cNvSpPr>
              <a:spLocks/>
            </p:cNvSpPr>
            <p:nvPr/>
          </p:nvSpPr>
          <p:spPr bwMode="auto">
            <a:xfrm>
              <a:off x="2120" y="1436"/>
              <a:ext cx="30" cy="63"/>
            </a:xfrm>
            <a:custGeom>
              <a:avLst/>
              <a:gdLst>
                <a:gd name="T0" fmla="*/ 13 w 30"/>
                <a:gd name="T1" fmla="*/ 0 h 63"/>
                <a:gd name="T2" fmla="*/ 13 w 30"/>
                <a:gd name="T3" fmla="*/ 15 h 63"/>
                <a:gd name="T4" fmla="*/ 30 w 30"/>
                <a:gd name="T5" fmla="*/ 15 h 63"/>
                <a:gd name="T6" fmla="*/ 30 w 30"/>
                <a:gd name="T7" fmla="*/ 21 h 63"/>
                <a:gd name="T8" fmla="*/ 13 w 30"/>
                <a:gd name="T9" fmla="*/ 21 h 63"/>
                <a:gd name="T10" fmla="*/ 13 w 30"/>
                <a:gd name="T11" fmla="*/ 47 h 63"/>
                <a:gd name="T12" fmla="*/ 13 w 30"/>
                <a:gd name="T13" fmla="*/ 51 h 63"/>
                <a:gd name="T14" fmla="*/ 15 w 30"/>
                <a:gd name="T15" fmla="*/ 53 h 63"/>
                <a:gd name="T16" fmla="*/ 15 w 30"/>
                <a:gd name="T17" fmla="*/ 54 h 63"/>
                <a:gd name="T18" fmla="*/ 17 w 30"/>
                <a:gd name="T19" fmla="*/ 56 h 63"/>
                <a:gd name="T20" fmla="*/ 18 w 30"/>
                <a:gd name="T21" fmla="*/ 56 h 63"/>
                <a:gd name="T22" fmla="*/ 22 w 30"/>
                <a:gd name="T23" fmla="*/ 57 h 63"/>
                <a:gd name="T24" fmla="*/ 30 w 30"/>
                <a:gd name="T25" fmla="*/ 57 h 63"/>
                <a:gd name="T26" fmla="*/ 30 w 30"/>
                <a:gd name="T27" fmla="*/ 63 h 63"/>
                <a:gd name="T28" fmla="*/ 22 w 30"/>
                <a:gd name="T29" fmla="*/ 63 h 63"/>
                <a:gd name="T30" fmla="*/ 16 w 30"/>
                <a:gd name="T31" fmla="*/ 63 h 63"/>
                <a:gd name="T32" fmla="*/ 12 w 30"/>
                <a:gd name="T33" fmla="*/ 62 h 63"/>
                <a:gd name="T34" fmla="*/ 8 w 30"/>
                <a:gd name="T35" fmla="*/ 59 h 63"/>
                <a:gd name="T36" fmla="*/ 7 w 30"/>
                <a:gd name="T37" fmla="*/ 57 h 63"/>
                <a:gd name="T38" fmla="*/ 6 w 30"/>
                <a:gd name="T39" fmla="*/ 52 h 63"/>
                <a:gd name="T40" fmla="*/ 6 w 30"/>
                <a:gd name="T41" fmla="*/ 47 h 63"/>
                <a:gd name="T42" fmla="*/ 6 w 30"/>
                <a:gd name="T43" fmla="*/ 21 h 63"/>
                <a:gd name="T44" fmla="*/ 0 w 30"/>
                <a:gd name="T45" fmla="*/ 21 h 63"/>
                <a:gd name="T46" fmla="*/ 0 w 30"/>
                <a:gd name="T47" fmla="*/ 15 h 63"/>
                <a:gd name="T48" fmla="*/ 6 w 30"/>
                <a:gd name="T49" fmla="*/ 15 h 63"/>
                <a:gd name="T50" fmla="*/ 6 w 30"/>
                <a:gd name="T51" fmla="*/ 0 h 63"/>
                <a:gd name="T52" fmla="*/ 13 w 30"/>
                <a:gd name="T53" fmla="*/ 0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 h="63">
                  <a:moveTo>
                    <a:pt x="13" y="0"/>
                  </a:moveTo>
                  <a:lnTo>
                    <a:pt x="13" y="15"/>
                  </a:lnTo>
                  <a:lnTo>
                    <a:pt x="30" y="15"/>
                  </a:lnTo>
                  <a:lnTo>
                    <a:pt x="30" y="21"/>
                  </a:lnTo>
                  <a:lnTo>
                    <a:pt x="13" y="21"/>
                  </a:lnTo>
                  <a:lnTo>
                    <a:pt x="13" y="47"/>
                  </a:lnTo>
                  <a:lnTo>
                    <a:pt x="13" y="51"/>
                  </a:lnTo>
                  <a:lnTo>
                    <a:pt x="15" y="53"/>
                  </a:lnTo>
                  <a:lnTo>
                    <a:pt x="15" y="54"/>
                  </a:lnTo>
                  <a:lnTo>
                    <a:pt x="17" y="56"/>
                  </a:lnTo>
                  <a:lnTo>
                    <a:pt x="18" y="56"/>
                  </a:lnTo>
                  <a:lnTo>
                    <a:pt x="22" y="57"/>
                  </a:lnTo>
                  <a:lnTo>
                    <a:pt x="30" y="57"/>
                  </a:lnTo>
                  <a:lnTo>
                    <a:pt x="30" y="63"/>
                  </a:lnTo>
                  <a:lnTo>
                    <a:pt x="22" y="63"/>
                  </a:lnTo>
                  <a:lnTo>
                    <a:pt x="16" y="63"/>
                  </a:lnTo>
                  <a:lnTo>
                    <a:pt x="12" y="62"/>
                  </a:lnTo>
                  <a:lnTo>
                    <a:pt x="8" y="59"/>
                  </a:lnTo>
                  <a:lnTo>
                    <a:pt x="7" y="57"/>
                  </a:lnTo>
                  <a:lnTo>
                    <a:pt x="6" y="52"/>
                  </a:lnTo>
                  <a:lnTo>
                    <a:pt x="6" y="47"/>
                  </a:lnTo>
                  <a:lnTo>
                    <a:pt x="6" y="21"/>
                  </a:lnTo>
                  <a:lnTo>
                    <a:pt x="0" y="21"/>
                  </a:lnTo>
                  <a:lnTo>
                    <a:pt x="0" y="15"/>
                  </a:lnTo>
                  <a:lnTo>
                    <a:pt x="6" y="15"/>
                  </a:lnTo>
                  <a:lnTo>
                    <a:pt x="6" y="0"/>
                  </a:lnTo>
                  <a:lnTo>
                    <a:pt x="13" y="0"/>
                  </a:lnTo>
                  <a:close/>
                </a:path>
              </a:pathLst>
            </a:custGeom>
            <a:solidFill>
              <a:srgbClr val="010101"/>
            </a:solidFill>
            <a:ln w="0">
              <a:solidFill>
                <a:srgbClr val="010101"/>
              </a:solidFill>
              <a:prstDash val="solid"/>
              <a:round/>
              <a:headEnd/>
              <a:tailEnd/>
            </a:ln>
          </p:spPr>
          <p:txBody>
            <a:bodyPr/>
            <a:lstStyle/>
            <a:p>
              <a:endParaRPr lang="ru-RU"/>
            </a:p>
          </p:txBody>
        </p:sp>
        <p:sp>
          <p:nvSpPr>
            <p:cNvPr id="6172" name="Freeform 33"/>
            <p:cNvSpPr>
              <a:spLocks noEditPoints="1"/>
            </p:cNvSpPr>
            <p:nvPr/>
          </p:nvSpPr>
          <p:spPr bwMode="auto">
            <a:xfrm>
              <a:off x="2157" y="1449"/>
              <a:ext cx="46" cy="51"/>
            </a:xfrm>
            <a:custGeom>
              <a:avLst/>
              <a:gdLst>
                <a:gd name="T0" fmla="*/ 46 w 46"/>
                <a:gd name="T1" fmla="*/ 24 h 51"/>
                <a:gd name="T2" fmla="*/ 46 w 46"/>
                <a:gd name="T3" fmla="*/ 28 h 51"/>
                <a:gd name="T4" fmla="*/ 9 w 46"/>
                <a:gd name="T5" fmla="*/ 28 h 51"/>
                <a:gd name="T6" fmla="*/ 10 w 46"/>
                <a:gd name="T7" fmla="*/ 33 h 51"/>
                <a:gd name="T8" fmla="*/ 11 w 46"/>
                <a:gd name="T9" fmla="*/ 37 h 51"/>
                <a:gd name="T10" fmla="*/ 14 w 46"/>
                <a:gd name="T11" fmla="*/ 40 h 51"/>
                <a:gd name="T12" fmla="*/ 18 w 46"/>
                <a:gd name="T13" fmla="*/ 43 h 51"/>
                <a:gd name="T14" fmla="*/ 21 w 46"/>
                <a:gd name="T15" fmla="*/ 44 h 51"/>
                <a:gd name="T16" fmla="*/ 26 w 46"/>
                <a:gd name="T17" fmla="*/ 45 h 51"/>
                <a:gd name="T18" fmla="*/ 31 w 46"/>
                <a:gd name="T19" fmla="*/ 44 h 51"/>
                <a:gd name="T20" fmla="*/ 35 w 46"/>
                <a:gd name="T21" fmla="*/ 44 h 51"/>
                <a:gd name="T22" fmla="*/ 40 w 46"/>
                <a:gd name="T23" fmla="*/ 41 h 51"/>
                <a:gd name="T24" fmla="*/ 44 w 46"/>
                <a:gd name="T25" fmla="*/ 40 h 51"/>
                <a:gd name="T26" fmla="*/ 44 w 46"/>
                <a:gd name="T27" fmla="*/ 48 h 51"/>
                <a:gd name="T28" fmla="*/ 40 w 46"/>
                <a:gd name="T29" fmla="*/ 49 h 51"/>
                <a:gd name="T30" fmla="*/ 35 w 46"/>
                <a:gd name="T31" fmla="*/ 50 h 51"/>
                <a:gd name="T32" fmla="*/ 30 w 46"/>
                <a:gd name="T33" fmla="*/ 51 h 51"/>
                <a:gd name="T34" fmla="*/ 26 w 46"/>
                <a:gd name="T35" fmla="*/ 51 h 51"/>
                <a:gd name="T36" fmla="*/ 20 w 46"/>
                <a:gd name="T37" fmla="*/ 51 h 51"/>
                <a:gd name="T38" fmla="*/ 15 w 46"/>
                <a:gd name="T39" fmla="*/ 50 h 51"/>
                <a:gd name="T40" fmla="*/ 11 w 46"/>
                <a:gd name="T41" fmla="*/ 48 h 51"/>
                <a:gd name="T42" fmla="*/ 8 w 46"/>
                <a:gd name="T43" fmla="*/ 45 h 51"/>
                <a:gd name="T44" fmla="*/ 4 w 46"/>
                <a:gd name="T45" fmla="*/ 41 h 51"/>
                <a:gd name="T46" fmla="*/ 3 w 46"/>
                <a:gd name="T47" fmla="*/ 37 h 51"/>
                <a:gd name="T48" fmla="*/ 0 w 46"/>
                <a:gd name="T49" fmla="*/ 32 h 51"/>
                <a:gd name="T50" fmla="*/ 0 w 46"/>
                <a:gd name="T51" fmla="*/ 27 h 51"/>
                <a:gd name="T52" fmla="*/ 0 w 46"/>
                <a:gd name="T53" fmla="*/ 20 h 51"/>
                <a:gd name="T54" fmla="*/ 1 w 46"/>
                <a:gd name="T55" fmla="*/ 15 h 51"/>
                <a:gd name="T56" fmla="*/ 4 w 46"/>
                <a:gd name="T57" fmla="*/ 10 h 51"/>
                <a:gd name="T58" fmla="*/ 6 w 46"/>
                <a:gd name="T59" fmla="*/ 7 h 51"/>
                <a:gd name="T60" fmla="*/ 10 w 46"/>
                <a:gd name="T61" fmla="*/ 4 h 51"/>
                <a:gd name="T62" fmla="*/ 14 w 46"/>
                <a:gd name="T63" fmla="*/ 2 h 51"/>
                <a:gd name="T64" fmla="*/ 19 w 46"/>
                <a:gd name="T65" fmla="*/ 0 h 51"/>
                <a:gd name="T66" fmla="*/ 24 w 46"/>
                <a:gd name="T67" fmla="*/ 0 h 51"/>
                <a:gd name="T68" fmla="*/ 30 w 46"/>
                <a:gd name="T69" fmla="*/ 0 h 51"/>
                <a:gd name="T70" fmla="*/ 36 w 46"/>
                <a:gd name="T71" fmla="*/ 3 h 51"/>
                <a:gd name="T72" fmla="*/ 40 w 46"/>
                <a:gd name="T73" fmla="*/ 7 h 51"/>
                <a:gd name="T74" fmla="*/ 44 w 46"/>
                <a:gd name="T75" fmla="*/ 12 h 51"/>
                <a:gd name="T76" fmla="*/ 45 w 46"/>
                <a:gd name="T77" fmla="*/ 17 h 51"/>
                <a:gd name="T78" fmla="*/ 46 w 46"/>
                <a:gd name="T79" fmla="*/ 24 h 51"/>
                <a:gd name="T80" fmla="*/ 37 w 46"/>
                <a:gd name="T81" fmla="*/ 22 h 51"/>
                <a:gd name="T82" fmla="*/ 37 w 46"/>
                <a:gd name="T83" fmla="*/ 18 h 51"/>
                <a:gd name="T84" fmla="*/ 36 w 46"/>
                <a:gd name="T85" fmla="*/ 14 h 51"/>
                <a:gd name="T86" fmla="*/ 34 w 46"/>
                <a:gd name="T87" fmla="*/ 10 h 51"/>
                <a:gd name="T88" fmla="*/ 31 w 46"/>
                <a:gd name="T89" fmla="*/ 9 h 51"/>
                <a:gd name="T90" fmla="*/ 28 w 46"/>
                <a:gd name="T91" fmla="*/ 7 h 51"/>
                <a:gd name="T92" fmla="*/ 25 w 46"/>
                <a:gd name="T93" fmla="*/ 7 h 51"/>
                <a:gd name="T94" fmla="*/ 20 w 46"/>
                <a:gd name="T95" fmla="*/ 7 h 51"/>
                <a:gd name="T96" fmla="*/ 16 w 46"/>
                <a:gd name="T97" fmla="*/ 8 h 51"/>
                <a:gd name="T98" fmla="*/ 14 w 46"/>
                <a:gd name="T99" fmla="*/ 10 h 51"/>
                <a:gd name="T100" fmla="*/ 11 w 46"/>
                <a:gd name="T101" fmla="*/ 13 h 51"/>
                <a:gd name="T102" fmla="*/ 10 w 46"/>
                <a:gd name="T103" fmla="*/ 17 h 51"/>
                <a:gd name="T104" fmla="*/ 9 w 46"/>
                <a:gd name="T105" fmla="*/ 22 h 51"/>
                <a:gd name="T106" fmla="*/ 37 w 46"/>
                <a:gd name="T107" fmla="*/ 22 h 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 h="51">
                  <a:moveTo>
                    <a:pt x="46" y="24"/>
                  </a:moveTo>
                  <a:lnTo>
                    <a:pt x="46" y="28"/>
                  </a:lnTo>
                  <a:lnTo>
                    <a:pt x="9" y="28"/>
                  </a:lnTo>
                  <a:lnTo>
                    <a:pt x="10" y="33"/>
                  </a:lnTo>
                  <a:lnTo>
                    <a:pt x="11" y="37"/>
                  </a:lnTo>
                  <a:lnTo>
                    <a:pt x="14" y="40"/>
                  </a:lnTo>
                  <a:lnTo>
                    <a:pt x="18" y="43"/>
                  </a:lnTo>
                  <a:lnTo>
                    <a:pt x="21" y="44"/>
                  </a:lnTo>
                  <a:lnTo>
                    <a:pt x="26" y="45"/>
                  </a:lnTo>
                  <a:lnTo>
                    <a:pt x="31" y="44"/>
                  </a:lnTo>
                  <a:lnTo>
                    <a:pt x="35" y="44"/>
                  </a:lnTo>
                  <a:lnTo>
                    <a:pt x="40" y="41"/>
                  </a:lnTo>
                  <a:lnTo>
                    <a:pt x="44" y="40"/>
                  </a:lnTo>
                  <a:lnTo>
                    <a:pt x="44" y="48"/>
                  </a:lnTo>
                  <a:lnTo>
                    <a:pt x="40" y="49"/>
                  </a:lnTo>
                  <a:lnTo>
                    <a:pt x="35" y="50"/>
                  </a:lnTo>
                  <a:lnTo>
                    <a:pt x="30" y="51"/>
                  </a:lnTo>
                  <a:lnTo>
                    <a:pt x="26" y="51"/>
                  </a:lnTo>
                  <a:lnTo>
                    <a:pt x="20" y="51"/>
                  </a:lnTo>
                  <a:lnTo>
                    <a:pt x="15" y="50"/>
                  </a:lnTo>
                  <a:lnTo>
                    <a:pt x="11" y="48"/>
                  </a:lnTo>
                  <a:lnTo>
                    <a:pt x="8" y="45"/>
                  </a:lnTo>
                  <a:lnTo>
                    <a:pt x="4" y="41"/>
                  </a:lnTo>
                  <a:lnTo>
                    <a:pt x="3" y="37"/>
                  </a:lnTo>
                  <a:lnTo>
                    <a:pt x="0" y="32"/>
                  </a:lnTo>
                  <a:lnTo>
                    <a:pt x="0" y="27"/>
                  </a:lnTo>
                  <a:lnTo>
                    <a:pt x="0" y="20"/>
                  </a:lnTo>
                  <a:lnTo>
                    <a:pt x="1" y="15"/>
                  </a:lnTo>
                  <a:lnTo>
                    <a:pt x="4" y="10"/>
                  </a:lnTo>
                  <a:lnTo>
                    <a:pt x="6" y="7"/>
                  </a:lnTo>
                  <a:lnTo>
                    <a:pt x="10" y="4"/>
                  </a:lnTo>
                  <a:lnTo>
                    <a:pt x="14" y="2"/>
                  </a:lnTo>
                  <a:lnTo>
                    <a:pt x="19" y="0"/>
                  </a:lnTo>
                  <a:lnTo>
                    <a:pt x="24" y="0"/>
                  </a:lnTo>
                  <a:lnTo>
                    <a:pt x="30" y="0"/>
                  </a:lnTo>
                  <a:lnTo>
                    <a:pt x="36" y="3"/>
                  </a:lnTo>
                  <a:lnTo>
                    <a:pt x="40" y="7"/>
                  </a:lnTo>
                  <a:lnTo>
                    <a:pt x="44" y="12"/>
                  </a:lnTo>
                  <a:lnTo>
                    <a:pt x="45" y="17"/>
                  </a:lnTo>
                  <a:lnTo>
                    <a:pt x="46" y="24"/>
                  </a:lnTo>
                  <a:close/>
                  <a:moveTo>
                    <a:pt x="37" y="22"/>
                  </a:moveTo>
                  <a:lnTo>
                    <a:pt x="37" y="18"/>
                  </a:lnTo>
                  <a:lnTo>
                    <a:pt x="36" y="14"/>
                  </a:lnTo>
                  <a:lnTo>
                    <a:pt x="34" y="10"/>
                  </a:lnTo>
                  <a:lnTo>
                    <a:pt x="31" y="9"/>
                  </a:lnTo>
                  <a:lnTo>
                    <a:pt x="28" y="7"/>
                  </a:lnTo>
                  <a:lnTo>
                    <a:pt x="25" y="7"/>
                  </a:lnTo>
                  <a:lnTo>
                    <a:pt x="20" y="7"/>
                  </a:lnTo>
                  <a:lnTo>
                    <a:pt x="16" y="8"/>
                  </a:lnTo>
                  <a:lnTo>
                    <a:pt x="14" y="10"/>
                  </a:lnTo>
                  <a:lnTo>
                    <a:pt x="11" y="13"/>
                  </a:lnTo>
                  <a:lnTo>
                    <a:pt x="10" y="17"/>
                  </a:lnTo>
                  <a:lnTo>
                    <a:pt x="9" y="22"/>
                  </a:lnTo>
                  <a:lnTo>
                    <a:pt x="37" y="22"/>
                  </a:lnTo>
                  <a:close/>
                </a:path>
              </a:pathLst>
            </a:custGeom>
            <a:solidFill>
              <a:srgbClr val="010101"/>
            </a:solidFill>
            <a:ln w="0">
              <a:solidFill>
                <a:srgbClr val="010101"/>
              </a:solidFill>
              <a:prstDash val="solid"/>
              <a:round/>
              <a:headEnd/>
              <a:tailEnd/>
            </a:ln>
          </p:spPr>
          <p:txBody>
            <a:bodyPr/>
            <a:lstStyle/>
            <a:p>
              <a:endParaRPr lang="ru-RU"/>
            </a:p>
          </p:txBody>
        </p:sp>
        <p:sp>
          <p:nvSpPr>
            <p:cNvPr id="6173" name="Freeform 34"/>
            <p:cNvSpPr>
              <a:spLocks/>
            </p:cNvSpPr>
            <p:nvPr/>
          </p:nvSpPr>
          <p:spPr bwMode="auto">
            <a:xfrm>
              <a:off x="2212" y="1449"/>
              <a:ext cx="39" cy="51"/>
            </a:xfrm>
            <a:custGeom>
              <a:avLst/>
              <a:gdLst>
                <a:gd name="T0" fmla="*/ 39 w 39"/>
                <a:gd name="T1" fmla="*/ 3 h 51"/>
                <a:gd name="T2" fmla="*/ 39 w 39"/>
                <a:gd name="T3" fmla="*/ 10 h 51"/>
                <a:gd name="T4" fmla="*/ 36 w 39"/>
                <a:gd name="T5" fmla="*/ 9 h 51"/>
                <a:gd name="T6" fmla="*/ 32 w 39"/>
                <a:gd name="T7" fmla="*/ 8 h 51"/>
                <a:gd name="T8" fmla="*/ 29 w 39"/>
                <a:gd name="T9" fmla="*/ 7 h 51"/>
                <a:gd name="T10" fmla="*/ 25 w 39"/>
                <a:gd name="T11" fmla="*/ 7 h 51"/>
                <a:gd name="T12" fmla="*/ 21 w 39"/>
                <a:gd name="T13" fmla="*/ 8 h 51"/>
                <a:gd name="T14" fmla="*/ 16 w 39"/>
                <a:gd name="T15" fmla="*/ 9 h 51"/>
                <a:gd name="T16" fmla="*/ 14 w 39"/>
                <a:gd name="T17" fmla="*/ 12 h 51"/>
                <a:gd name="T18" fmla="*/ 11 w 39"/>
                <a:gd name="T19" fmla="*/ 15 h 51"/>
                <a:gd name="T20" fmla="*/ 10 w 39"/>
                <a:gd name="T21" fmla="*/ 20 h 51"/>
                <a:gd name="T22" fmla="*/ 9 w 39"/>
                <a:gd name="T23" fmla="*/ 25 h 51"/>
                <a:gd name="T24" fmla="*/ 10 w 39"/>
                <a:gd name="T25" fmla="*/ 32 h 51"/>
                <a:gd name="T26" fmla="*/ 11 w 39"/>
                <a:gd name="T27" fmla="*/ 37 h 51"/>
                <a:gd name="T28" fmla="*/ 14 w 39"/>
                <a:gd name="T29" fmla="*/ 40 h 51"/>
                <a:gd name="T30" fmla="*/ 16 w 39"/>
                <a:gd name="T31" fmla="*/ 43 h 51"/>
                <a:gd name="T32" fmla="*/ 21 w 39"/>
                <a:gd name="T33" fmla="*/ 44 h 51"/>
                <a:gd name="T34" fmla="*/ 25 w 39"/>
                <a:gd name="T35" fmla="*/ 45 h 51"/>
                <a:gd name="T36" fmla="*/ 29 w 39"/>
                <a:gd name="T37" fmla="*/ 44 h 51"/>
                <a:gd name="T38" fmla="*/ 32 w 39"/>
                <a:gd name="T39" fmla="*/ 44 h 51"/>
                <a:gd name="T40" fmla="*/ 36 w 39"/>
                <a:gd name="T41" fmla="*/ 43 h 51"/>
                <a:gd name="T42" fmla="*/ 39 w 39"/>
                <a:gd name="T43" fmla="*/ 41 h 51"/>
                <a:gd name="T44" fmla="*/ 39 w 39"/>
                <a:gd name="T45" fmla="*/ 49 h 51"/>
                <a:gd name="T46" fmla="*/ 36 w 39"/>
                <a:gd name="T47" fmla="*/ 50 h 51"/>
                <a:gd name="T48" fmla="*/ 32 w 39"/>
                <a:gd name="T49" fmla="*/ 50 h 51"/>
                <a:gd name="T50" fmla="*/ 29 w 39"/>
                <a:gd name="T51" fmla="*/ 51 h 51"/>
                <a:gd name="T52" fmla="*/ 25 w 39"/>
                <a:gd name="T53" fmla="*/ 51 h 51"/>
                <a:gd name="T54" fmla="*/ 20 w 39"/>
                <a:gd name="T55" fmla="*/ 51 h 51"/>
                <a:gd name="T56" fmla="*/ 15 w 39"/>
                <a:gd name="T57" fmla="*/ 50 h 51"/>
                <a:gd name="T58" fmla="*/ 10 w 39"/>
                <a:gd name="T59" fmla="*/ 48 h 51"/>
                <a:gd name="T60" fmla="*/ 7 w 39"/>
                <a:gd name="T61" fmla="*/ 44 h 51"/>
                <a:gd name="T62" fmla="*/ 4 w 39"/>
                <a:gd name="T63" fmla="*/ 40 h 51"/>
                <a:gd name="T64" fmla="*/ 2 w 39"/>
                <a:gd name="T65" fmla="*/ 37 h 51"/>
                <a:gd name="T66" fmla="*/ 1 w 39"/>
                <a:gd name="T67" fmla="*/ 32 h 51"/>
                <a:gd name="T68" fmla="*/ 0 w 39"/>
                <a:gd name="T69" fmla="*/ 25 h 51"/>
                <a:gd name="T70" fmla="*/ 1 w 39"/>
                <a:gd name="T71" fmla="*/ 20 h 51"/>
                <a:gd name="T72" fmla="*/ 2 w 39"/>
                <a:gd name="T73" fmla="*/ 15 h 51"/>
                <a:gd name="T74" fmla="*/ 4 w 39"/>
                <a:gd name="T75" fmla="*/ 10 h 51"/>
                <a:gd name="T76" fmla="*/ 7 w 39"/>
                <a:gd name="T77" fmla="*/ 7 h 51"/>
                <a:gd name="T78" fmla="*/ 11 w 39"/>
                <a:gd name="T79" fmla="*/ 4 h 51"/>
                <a:gd name="T80" fmla="*/ 15 w 39"/>
                <a:gd name="T81" fmla="*/ 2 h 51"/>
                <a:gd name="T82" fmla="*/ 20 w 39"/>
                <a:gd name="T83" fmla="*/ 0 h 51"/>
                <a:gd name="T84" fmla="*/ 25 w 39"/>
                <a:gd name="T85" fmla="*/ 0 h 51"/>
                <a:gd name="T86" fmla="*/ 29 w 39"/>
                <a:gd name="T87" fmla="*/ 0 h 51"/>
                <a:gd name="T88" fmla="*/ 32 w 39"/>
                <a:gd name="T89" fmla="*/ 0 h 51"/>
                <a:gd name="T90" fmla="*/ 36 w 39"/>
                <a:gd name="T91" fmla="*/ 2 h 51"/>
                <a:gd name="T92" fmla="*/ 39 w 39"/>
                <a:gd name="T93" fmla="*/ 3 h 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9" h="51">
                  <a:moveTo>
                    <a:pt x="39" y="3"/>
                  </a:moveTo>
                  <a:lnTo>
                    <a:pt x="39" y="10"/>
                  </a:lnTo>
                  <a:lnTo>
                    <a:pt x="36" y="9"/>
                  </a:lnTo>
                  <a:lnTo>
                    <a:pt x="32" y="8"/>
                  </a:lnTo>
                  <a:lnTo>
                    <a:pt x="29" y="7"/>
                  </a:lnTo>
                  <a:lnTo>
                    <a:pt x="25" y="7"/>
                  </a:lnTo>
                  <a:lnTo>
                    <a:pt x="21" y="8"/>
                  </a:lnTo>
                  <a:lnTo>
                    <a:pt x="16" y="9"/>
                  </a:lnTo>
                  <a:lnTo>
                    <a:pt x="14" y="12"/>
                  </a:lnTo>
                  <a:lnTo>
                    <a:pt x="11" y="15"/>
                  </a:lnTo>
                  <a:lnTo>
                    <a:pt x="10" y="20"/>
                  </a:lnTo>
                  <a:lnTo>
                    <a:pt x="9" y="25"/>
                  </a:lnTo>
                  <a:lnTo>
                    <a:pt x="10" y="32"/>
                  </a:lnTo>
                  <a:lnTo>
                    <a:pt x="11" y="37"/>
                  </a:lnTo>
                  <a:lnTo>
                    <a:pt x="14" y="40"/>
                  </a:lnTo>
                  <a:lnTo>
                    <a:pt x="16" y="43"/>
                  </a:lnTo>
                  <a:lnTo>
                    <a:pt x="21" y="44"/>
                  </a:lnTo>
                  <a:lnTo>
                    <a:pt x="25" y="45"/>
                  </a:lnTo>
                  <a:lnTo>
                    <a:pt x="29" y="44"/>
                  </a:lnTo>
                  <a:lnTo>
                    <a:pt x="32" y="44"/>
                  </a:lnTo>
                  <a:lnTo>
                    <a:pt x="36" y="43"/>
                  </a:lnTo>
                  <a:lnTo>
                    <a:pt x="39" y="41"/>
                  </a:lnTo>
                  <a:lnTo>
                    <a:pt x="39" y="49"/>
                  </a:lnTo>
                  <a:lnTo>
                    <a:pt x="36" y="50"/>
                  </a:lnTo>
                  <a:lnTo>
                    <a:pt x="32" y="50"/>
                  </a:lnTo>
                  <a:lnTo>
                    <a:pt x="29" y="51"/>
                  </a:lnTo>
                  <a:lnTo>
                    <a:pt x="25" y="51"/>
                  </a:lnTo>
                  <a:lnTo>
                    <a:pt x="20" y="51"/>
                  </a:lnTo>
                  <a:lnTo>
                    <a:pt x="15" y="50"/>
                  </a:lnTo>
                  <a:lnTo>
                    <a:pt x="10" y="48"/>
                  </a:lnTo>
                  <a:lnTo>
                    <a:pt x="7" y="44"/>
                  </a:lnTo>
                  <a:lnTo>
                    <a:pt x="4" y="40"/>
                  </a:lnTo>
                  <a:lnTo>
                    <a:pt x="2" y="37"/>
                  </a:lnTo>
                  <a:lnTo>
                    <a:pt x="1" y="32"/>
                  </a:lnTo>
                  <a:lnTo>
                    <a:pt x="0" y="25"/>
                  </a:lnTo>
                  <a:lnTo>
                    <a:pt x="1" y="20"/>
                  </a:lnTo>
                  <a:lnTo>
                    <a:pt x="2" y="15"/>
                  </a:lnTo>
                  <a:lnTo>
                    <a:pt x="4" y="10"/>
                  </a:lnTo>
                  <a:lnTo>
                    <a:pt x="7" y="7"/>
                  </a:lnTo>
                  <a:lnTo>
                    <a:pt x="11" y="4"/>
                  </a:lnTo>
                  <a:lnTo>
                    <a:pt x="15" y="2"/>
                  </a:lnTo>
                  <a:lnTo>
                    <a:pt x="20" y="0"/>
                  </a:lnTo>
                  <a:lnTo>
                    <a:pt x="25" y="0"/>
                  </a:lnTo>
                  <a:lnTo>
                    <a:pt x="29" y="0"/>
                  </a:lnTo>
                  <a:lnTo>
                    <a:pt x="32" y="0"/>
                  </a:lnTo>
                  <a:lnTo>
                    <a:pt x="36" y="2"/>
                  </a:lnTo>
                  <a:lnTo>
                    <a:pt x="39" y="3"/>
                  </a:lnTo>
                  <a:close/>
                </a:path>
              </a:pathLst>
            </a:custGeom>
            <a:solidFill>
              <a:srgbClr val="010101"/>
            </a:solidFill>
            <a:ln w="0">
              <a:solidFill>
                <a:srgbClr val="010101"/>
              </a:solidFill>
              <a:prstDash val="solid"/>
              <a:round/>
              <a:headEnd/>
              <a:tailEnd/>
            </a:ln>
          </p:spPr>
          <p:txBody>
            <a:bodyPr/>
            <a:lstStyle/>
            <a:p>
              <a:endParaRPr lang="ru-RU"/>
            </a:p>
          </p:txBody>
        </p:sp>
        <p:sp>
          <p:nvSpPr>
            <p:cNvPr id="6174" name="Freeform 35"/>
            <p:cNvSpPr>
              <a:spLocks/>
            </p:cNvSpPr>
            <p:nvPr/>
          </p:nvSpPr>
          <p:spPr bwMode="auto">
            <a:xfrm>
              <a:off x="2259" y="1436"/>
              <a:ext cx="30" cy="63"/>
            </a:xfrm>
            <a:custGeom>
              <a:avLst/>
              <a:gdLst>
                <a:gd name="T0" fmla="*/ 14 w 30"/>
                <a:gd name="T1" fmla="*/ 0 h 63"/>
                <a:gd name="T2" fmla="*/ 14 w 30"/>
                <a:gd name="T3" fmla="*/ 15 h 63"/>
                <a:gd name="T4" fmla="*/ 30 w 30"/>
                <a:gd name="T5" fmla="*/ 15 h 63"/>
                <a:gd name="T6" fmla="*/ 30 w 30"/>
                <a:gd name="T7" fmla="*/ 21 h 63"/>
                <a:gd name="T8" fmla="*/ 14 w 30"/>
                <a:gd name="T9" fmla="*/ 21 h 63"/>
                <a:gd name="T10" fmla="*/ 14 w 30"/>
                <a:gd name="T11" fmla="*/ 47 h 63"/>
                <a:gd name="T12" fmla="*/ 14 w 30"/>
                <a:gd name="T13" fmla="*/ 51 h 63"/>
                <a:gd name="T14" fmla="*/ 14 w 30"/>
                <a:gd name="T15" fmla="*/ 53 h 63"/>
                <a:gd name="T16" fmla="*/ 15 w 30"/>
                <a:gd name="T17" fmla="*/ 54 h 63"/>
                <a:gd name="T18" fmla="*/ 17 w 30"/>
                <a:gd name="T19" fmla="*/ 56 h 63"/>
                <a:gd name="T20" fmla="*/ 19 w 30"/>
                <a:gd name="T21" fmla="*/ 56 h 63"/>
                <a:gd name="T22" fmla="*/ 23 w 30"/>
                <a:gd name="T23" fmla="*/ 57 h 63"/>
                <a:gd name="T24" fmla="*/ 30 w 30"/>
                <a:gd name="T25" fmla="*/ 57 h 63"/>
                <a:gd name="T26" fmla="*/ 30 w 30"/>
                <a:gd name="T27" fmla="*/ 63 h 63"/>
                <a:gd name="T28" fmla="*/ 23 w 30"/>
                <a:gd name="T29" fmla="*/ 63 h 63"/>
                <a:gd name="T30" fmla="*/ 17 w 30"/>
                <a:gd name="T31" fmla="*/ 63 h 63"/>
                <a:gd name="T32" fmla="*/ 13 w 30"/>
                <a:gd name="T33" fmla="*/ 62 h 63"/>
                <a:gd name="T34" fmla="*/ 9 w 30"/>
                <a:gd name="T35" fmla="*/ 59 h 63"/>
                <a:gd name="T36" fmla="*/ 8 w 30"/>
                <a:gd name="T37" fmla="*/ 57 h 63"/>
                <a:gd name="T38" fmla="*/ 7 w 30"/>
                <a:gd name="T39" fmla="*/ 52 h 63"/>
                <a:gd name="T40" fmla="*/ 5 w 30"/>
                <a:gd name="T41" fmla="*/ 47 h 63"/>
                <a:gd name="T42" fmla="*/ 5 w 30"/>
                <a:gd name="T43" fmla="*/ 21 h 63"/>
                <a:gd name="T44" fmla="*/ 0 w 30"/>
                <a:gd name="T45" fmla="*/ 21 h 63"/>
                <a:gd name="T46" fmla="*/ 0 w 30"/>
                <a:gd name="T47" fmla="*/ 15 h 63"/>
                <a:gd name="T48" fmla="*/ 5 w 30"/>
                <a:gd name="T49" fmla="*/ 15 h 63"/>
                <a:gd name="T50" fmla="*/ 5 w 30"/>
                <a:gd name="T51" fmla="*/ 0 h 63"/>
                <a:gd name="T52" fmla="*/ 14 w 30"/>
                <a:gd name="T53" fmla="*/ 0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 h="63">
                  <a:moveTo>
                    <a:pt x="14" y="0"/>
                  </a:moveTo>
                  <a:lnTo>
                    <a:pt x="14" y="15"/>
                  </a:lnTo>
                  <a:lnTo>
                    <a:pt x="30" y="15"/>
                  </a:lnTo>
                  <a:lnTo>
                    <a:pt x="30" y="21"/>
                  </a:lnTo>
                  <a:lnTo>
                    <a:pt x="14" y="21"/>
                  </a:lnTo>
                  <a:lnTo>
                    <a:pt x="14" y="47"/>
                  </a:lnTo>
                  <a:lnTo>
                    <a:pt x="14" y="51"/>
                  </a:lnTo>
                  <a:lnTo>
                    <a:pt x="14" y="53"/>
                  </a:lnTo>
                  <a:lnTo>
                    <a:pt x="15" y="54"/>
                  </a:lnTo>
                  <a:lnTo>
                    <a:pt x="17" y="56"/>
                  </a:lnTo>
                  <a:lnTo>
                    <a:pt x="19" y="56"/>
                  </a:lnTo>
                  <a:lnTo>
                    <a:pt x="23" y="57"/>
                  </a:lnTo>
                  <a:lnTo>
                    <a:pt x="30" y="57"/>
                  </a:lnTo>
                  <a:lnTo>
                    <a:pt x="30" y="63"/>
                  </a:lnTo>
                  <a:lnTo>
                    <a:pt x="23" y="63"/>
                  </a:lnTo>
                  <a:lnTo>
                    <a:pt x="17" y="63"/>
                  </a:lnTo>
                  <a:lnTo>
                    <a:pt x="13" y="62"/>
                  </a:lnTo>
                  <a:lnTo>
                    <a:pt x="9" y="59"/>
                  </a:lnTo>
                  <a:lnTo>
                    <a:pt x="8" y="57"/>
                  </a:lnTo>
                  <a:lnTo>
                    <a:pt x="7" y="52"/>
                  </a:lnTo>
                  <a:lnTo>
                    <a:pt x="5" y="47"/>
                  </a:lnTo>
                  <a:lnTo>
                    <a:pt x="5" y="21"/>
                  </a:lnTo>
                  <a:lnTo>
                    <a:pt x="0" y="21"/>
                  </a:lnTo>
                  <a:lnTo>
                    <a:pt x="0" y="15"/>
                  </a:lnTo>
                  <a:lnTo>
                    <a:pt x="5" y="15"/>
                  </a:lnTo>
                  <a:lnTo>
                    <a:pt x="5" y="0"/>
                  </a:lnTo>
                  <a:lnTo>
                    <a:pt x="14" y="0"/>
                  </a:lnTo>
                  <a:close/>
                </a:path>
              </a:pathLst>
            </a:custGeom>
            <a:solidFill>
              <a:srgbClr val="010101"/>
            </a:solidFill>
            <a:ln w="0">
              <a:solidFill>
                <a:srgbClr val="010101"/>
              </a:solidFill>
              <a:prstDash val="solid"/>
              <a:round/>
              <a:headEnd/>
              <a:tailEnd/>
            </a:ln>
          </p:spPr>
          <p:txBody>
            <a:bodyPr/>
            <a:lstStyle/>
            <a:p>
              <a:endParaRPr lang="ru-RU"/>
            </a:p>
          </p:txBody>
        </p:sp>
        <p:sp>
          <p:nvSpPr>
            <p:cNvPr id="6175" name="Freeform 36"/>
            <p:cNvSpPr>
              <a:spLocks noEditPoints="1"/>
            </p:cNvSpPr>
            <p:nvPr/>
          </p:nvSpPr>
          <p:spPr bwMode="auto">
            <a:xfrm>
              <a:off x="2297" y="1449"/>
              <a:ext cx="45" cy="51"/>
            </a:xfrm>
            <a:custGeom>
              <a:avLst/>
              <a:gdLst>
                <a:gd name="T0" fmla="*/ 22 w 45"/>
                <a:gd name="T1" fmla="*/ 7 h 51"/>
                <a:gd name="T2" fmla="*/ 18 w 45"/>
                <a:gd name="T3" fmla="*/ 8 h 51"/>
                <a:gd name="T4" fmla="*/ 15 w 45"/>
                <a:gd name="T5" fmla="*/ 9 h 51"/>
                <a:gd name="T6" fmla="*/ 12 w 45"/>
                <a:gd name="T7" fmla="*/ 12 h 51"/>
                <a:gd name="T8" fmla="*/ 10 w 45"/>
                <a:gd name="T9" fmla="*/ 15 h 51"/>
                <a:gd name="T10" fmla="*/ 8 w 45"/>
                <a:gd name="T11" fmla="*/ 20 h 51"/>
                <a:gd name="T12" fmla="*/ 8 w 45"/>
                <a:gd name="T13" fmla="*/ 25 h 51"/>
                <a:gd name="T14" fmla="*/ 8 w 45"/>
                <a:gd name="T15" fmla="*/ 32 h 51"/>
                <a:gd name="T16" fmla="*/ 10 w 45"/>
                <a:gd name="T17" fmla="*/ 35 h 51"/>
                <a:gd name="T18" fmla="*/ 12 w 45"/>
                <a:gd name="T19" fmla="*/ 40 h 51"/>
                <a:gd name="T20" fmla="*/ 15 w 45"/>
                <a:gd name="T21" fmla="*/ 43 h 51"/>
                <a:gd name="T22" fmla="*/ 18 w 45"/>
                <a:gd name="T23" fmla="*/ 44 h 51"/>
                <a:gd name="T24" fmla="*/ 22 w 45"/>
                <a:gd name="T25" fmla="*/ 45 h 51"/>
                <a:gd name="T26" fmla="*/ 26 w 45"/>
                <a:gd name="T27" fmla="*/ 44 h 51"/>
                <a:gd name="T28" fmla="*/ 30 w 45"/>
                <a:gd name="T29" fmla="*/ 43 h 51"/>
                <a:gd name="T30" fmla="*/ 32 w 45"/>
                <a:gd name="T31" fmla="*/ 40 h 51"/>
                <a:gd name="T32" fmla="*/ 35 w 45"/>
                <a:gd name="T33" fmla="*/ 35 h 51"/>
                <a:gd name="T34" fmla="*/ 36 w 45"/>
                <a:gd name="T35" fmla="*/ 32 h 51"/>
                <a:gd name="T36" fmla="*/ 36 w 45"/>
                <a:gd name="T37" fmla="*/ 25 h 51"/>
                <a:gd name="T38" fmla="*/ 36 w 45"/>
                <a:gd name="T39" fmla="*/ 20 h 51"/>
                <a:gd name="T40" fmla="*/ 35 w 45"/>
                <a:gd name="T41" fmla="*/ 15 h 51"/>
                <a:gd name="T42" fmla="*/ 32 w 45"/>
                <a:gd name="T43" fmla="*/ 12 h 51"/>
                <a:gd name="T44" fmla="*/ 30 w 45"/>
                <a:gd name="T45" fmla="*/ 9 h 51"/>
                <a:gd name="T46" fmla="*/ 26 w 45"/>
                <a:gd name="T47" fmla="*/ 8 h 51"/>
                <a:gd name="T48" fmla="*/ 22 w 45"/>
                <a:gd name="T49" fmla="*/ 7 h 51"/>
                <a:gd name="T50" fmla="*/ 22 w 45"/>
                <a:gd name="T51" fmla="*/ 0 h 51"/>
                <a:gd name="T52" fmla="*/ 27 w 45"/>
                <a:gd name="T53" fmla="*/ 0 h 51"/>
                <a:gd name="T54" fmla="*/ 32 w 45"/>
                <a:gd name="T55" fmla="*/ 2 h 51"/>
                <a:gd name="T56" fmla="*/ 36 w 45"/>
                <a:gd name="T57" fmla="*/ 4 h 51"/>
                <a:gd name="T58" fmla="*/ 38 w 45"/>
                <a:gd name="T59" fmla="*/ 7 h 51"/>
                <a:gd name="T60" fmla="*/ 41 w 45"/>
                <a:gd name="T61" fmla="*/ 10 h 51"/>
                <a:gd name="T62" fmla="*/ 43 w 45"/>
                <a:gd name="T63" fmla="*/ 15 h 51"/>
                <a:gd name="T64" fmla="*/ 45 w 45"/>
                <a:gd name="T65" fmla="*/ 20 h 51"/>
                <a:gd name="T66" fmla="*/ 45 w 45"/>
                <a:gd name="T67" fmla="*/ 25 h 51"/>
                <a:gd name="T68" fmla="*/ 45 w 45"/>
                <a:gd name="T69" fmla="*/ 32 h 51"/>
                <a:gd name="T70" fmla="*/ 43 w 45"/>
                <a:gd name="T71" fmla="*/ 37 h 51"/>
                <a:gd name="T72" fmla="*/ 41 w 45"/>
                <a:gd name="T73" fmla="*/ 40 h 51"/>
                <a:gd name="T74" fmla="*/ 38 w 45"/>
                <a:gd name="T75" fmla="*/ 44 h 51"/>
                <a:gd name="T76" fmla="*/ 36 w 45"/>
                <a:gd name="T77" fmla="*/ 48 h 51"/>
                <a:gd name="T78" fmla="*/ 32 w 45"/>
                <a:gd name="T79" fmla="*/ 50 h 51"/>
                <a:gd name="T80" fmla="*/ 27 w 45"/>
                <a:gd name="T81" fmla="*/ 51 h 51"/>
                <a:gd name="T82" fmla="*/ 22 w 45"/>
                <a:gd name="T83" fmla="*/ 51 h 51"/>
                <a:gd name="T84" fmla="*/ 17 w 45"/>
                <a:gd name="T85" fmla="*/ 51 h 51"/>
                <a:gd name="T86" fmla="*/ 13 w 45"/>
                <a:gd name="T87" fmla="*/ 50 h 51"/>
                <a:gd name="T88" fmla="*/ 8 w 45"/>
                <a:gd name="T89" fmla="*/ 48 h 51"/>
                <a:gd name="T90" fmla="*/ 6 w 45"/>
                <a:gd name="T91" fmla="*/ 44 h 51"/>
                <a:gd name="T92" fmla="*/ 3 w 45"/>
                <a:gd name="T93" fmla="*/ 40 h 51"/>
                <a:gd name="T94" fmla="*/ 1 w 45"/>
                <a:gd name="T95" fmla="*/ 37 h 51"/>
                <a:gd name="T96" fmla="*/ 0 w 45"/>
                <a:gd name="T97" fmla="*/ 32 h 51"/>
                <a:gd name="T98" fmla="*/ 0 w 45"/>
                <a:gd name="T99" fmla="*/ 25 h 51"/>
                <a:gd name="T100" fmla="*/ 0 w 45"/>
                <a:gd name="T101" fmla="*/ 20 h 51"/>
                <a:gd name="T102" fmla="*/ 1 w 45"/>
                <a:gd name="T103" fmla="*/ 15 h 51"/>
                <a:gd name="T104" fmla="*/ 3 w 45"/>
                <a:gd name="T105" fmla="*/ 10 h 51"/>
                <a:gd name="T106" fmla="*/ 6 w 45"/>
                <a:gd name="T107" fmla="*/ 7 h 51"/>
                <a:gd name="T108" fmla="*/ 10 w 45"/>
                <a:gd name="T109" fmla="*/ 3 h 51"/>
                <a:gd name="T110" fmla="*/ 16 w 45"/>
                <a:gd name="T111" fmla="*/ 0 h 51"/>
                <a:gd name="T112" fmla="*/ 22 w 45"/>
                <a:gd name="T113" fmla="*/ 0 h 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 h="51">
                  <a:moveTo>
                    <a:pt x="22" y="7"/>
                  </a:moveTo>
                  <a:lnTo>
                    <a:pt x="18" y="8"/>
                  </a:lnTo>
                  <a:lnTo>
                    <a:pt x="15" y="9"/>
                  </a:lnTo>
                  <a:lnTo>
                    <a:pt x="12" y="12"/>
                  </a:lnTo>
                  <a:lnTo>
                    <a:pt x="10" y="15"/>
                  </a:lnTo>
                  <a:lnTo>
                    <a:pt x="8" y="20"/>
                  </a:lnTo>
                  <a:lnTo>
                    <a:pt x="8" y="25"/>
                  </a:lnTo>
                  <a:lnTo>
                    <a:pt x="8" y="32"/>
                  </a:lnTo>
                  <a:lnTo>
                    <a:pt x="10" y="35"/>
                  </a:lnTo>
                  <a:lnTo>
                    <a:pt x="12" y="40"/>
                  </a:lnTo>
                  <a:lnTo>
                    <a:pt x="15" y="43"/>
                  </a:lnTo>
                  <a:lnTo>
                    <a:pt x="18" y="44"/>
                  </a:lnTo>
                  <a:lnTo>
                    <a:pt x="22" y="45"/>
                  </a:lnTo>
                  <a:lnTo>
                    <a:pt x="26" y="44"/>
                  </a:lnTo>
                  <a:lnTo>
                    <a:pt x="30" y="43"/>
                  </a:lnTo>
                  <a:lnTo>
                    <a:pt x="32" y="40"/>
                  </a:lnTo>
                  <a:lnTo>
                    <a:pt x="35" y="35"/>
                  </a:lnTo>
                  <a:lnTo>
                    <a:pt x="36" y="32"/>
                  </a:lnTo>
                  <a:lnTo>
                    <a:pt x="36" y="25"/>
                  </a:lnTo>
                  <a:lnTo>
                    <a:pt x="36" y="20"/>
                  </a:lnTo>
                  <a:lnTo>
                    <a:pt x="35" y="15"/>
                  </a:lnTo>
                  <a:lnTo>
                    <a:pt x="32" y="12"/>
                  </a:lnTo>
                  <a:lnTo>
                    <a:pt x="30" y="9"/>
                  </a:lnTo>
                  <a:lnTo>
                    <a:pt x="26" y="8"/>
                  </a:lnTo>
                  <a:lnTo>
                    <a:pt x="22" y="7"/>
                  </a:lnTo>
                  <a:close/>
                  <a:moveTo>
                    <a:pt x="22" y="0"/>
                  </a:moveTo>
                  <a:lnTo>
                    <a:pt x="27" y="0"/>
                  </a:lnTo>
                  <a:lnTo>
                    <a:pt x="32" y="2"/>
                  </a:lnTo>
                  <a:lnTo>
                    <a:pt x="36" y="4"/>
                  </a:lnTo>
                  <a:lnTo>
                    <a:pt x="38" y="7"/>
                  </a:lnTo>
                  <a:lnTo>
                    <a:pt x="41" y="10"/>
                  </a:lnTo>
                  <a:lnTo>
                    <a:pt x="43" y="15"/>
                  </a:lnTo>
                  <a:lnTo>
                    <a:pt x="45" y="20"/>
                  </a:lnTo>
                  <a:lnTo>
                    <a:pt x="45" y="25"/>
                  </a:lnTo>
                  <a:lnTo>
                    <a:pt x="45" y="32"/>
                  </a:lnTo>
                  <a:lnTo>
                    <a:pt x="43" y="37"/>
                  </a:lnTo>
                  <a:lnTo>
                    <a:pt x="41" y="40"/>
                  </a:lnTo>
                  <a:lnTo>
                    <a:pt x="38" y="44"/>
                  </a:lnTo>
                  <a:lnTo>
                    <a:pt x="36" y="48"/>
                  </a:lnTo>
                  <a:lnTo>
                    <a:pt x="32" y="50"/>
                  </a:lnTo>
                  <a:lnTo>
                    <a:pt x="27" y="51"/>
                  </a:lnTo>
                  <a:lnTo>
                    <a:pt x="22" y="51"/>
                  </a:lnTo>
                  <a:lnTo>
                    <a:pt x="17" y="51"/>
                  </a:lnTo>
                  <a:lnTo>
                    <a:pt x="13" y="50"/>
                  </a:lnTo>
                  <a:lnTo>
                    <a:pt x="8" y="48"/>
                  </a:lnTo>
                  <a:lnTo>
                    <a:pt x="6" y="44"/>
                  </a:lnTo>
                  <a:lnTo>
                    <a:pt x="3" y="40"/>
                  </a:lnTo>
                  <a:lnTo>
                    <a:pt x="1" y="37"/>
                  </a:lnTo>
                  <a:lnTo>
                    <a:pt x="0" y="32"/>
                  </a:lnTo>
                  <a:lnTo>
                    <a:pt x="0" y="25"/>
                  </a:lnTo>
                  <a:lnTo>
                    <a:pt x="0" y="20"/>
                  </a:lnTo>
                  <a:lnTo>
                    <a:pt x="1" y="15"/>
                  </a:lnTo>
                  <a:lnTo>
                    <a:pt x="3" y="10"/>
                  </a:lnTo>
                  <a:lnTo>
                    <a:pt x="6" y="7"/>
                  </a:lnTo>
                  <a:lnTo>
                    <a:pt x="10" y="3"/>
                  </a:lnTo>
                  <a:lnTo>
                    <a:pt x="16" y="0"/>
                  </a:lnTo>
                  <a:lnTo>
                    <a:pt x="22" y="0"/>
                  </a:lnTo>
                  <a:close/>
                </a:path>
              </a:pathLst>
            </a:custGeom>
            <a:solidFill>
              <a:srgbClr val="010101"/>
            </a:solidFill>
            <a:ln w="0">
              <a:solidFill>
                <a:srgbClr val="010101"/>
              </a:solidFill>
              <a:prstDash val="solid"/>
              <a:round/>
              <a:headEnd/>
              <a:tailEnd/>
            </a:ln>
          </p:spPr>
          <p:txBody>
            <a:bodyPr/>
            <a:lstStyle/>
            <a:p>
              <a:endParaRPr lang="ru-RU"/>
            </a:p>
          </p:txBody>
        </p:sp>
        <p:sp>
          <p:nvSpPr>
            <p:cNvPr id="6176" name="Freeform 37"/>
            <p:cNvSpPr>
              <a:spLocks/>
            </p:cNvSpPr>
            <p:nvPr/>
          </p:nvSpPr>
          <p:spPr bwMode="auto">
            <a:xfrm>
              <a:off x="2355" y="1449"/>
              <a:ext cx="29" cy="50"/>
            </a:xfrm>
            <a:custGeom>
              <a:avLst/>
              <a:gdLst>
                <a:gd name="T0" fmla="*/ 29 w 29"/>
                <a:gd name="T1" fmla="*/ 9 h 50"/>
                <a:gd name="T2" fmla="*/ 28 w 29"/>
                <a:gd name="T3" fmla="*/ 8 h 50"/>
                <a:gd name="T4" fmla="*/ 25 w 29"/>
                <a:gd name="T5" fmla="*/ 8 h 50"/>
                <a:gd name="T6" fmla="*/ 24 w 29"/>
                <a:gd name="T7" fmla="*/ 8 h 50"/>
                <a:gd name="T8" fmla="*/ 22 w 29"/>
                <a:gd name="T9" fmla="*/ 7 h 50"/>
                <a:gd name="T10" fmla="*/ 18 w 29"/>
                <a:gd name="T11" fmla="*/ 8 h 50"/>
                <a:gd name="T12" fmla="*/ 14 w 29"/>
                <a:gd name="T13" fmla="*/ 9 h 50"/>
                <a:gd name="T14" fmla="*/ 12 w 29"/>
                <a:gd name="T15" fmla="*/ 12 h 50"/>
                <a:gd name="T16" fmla="*/ 9 w 29"/>
                <a:gd name="T17" fmla="*/ 15 h 50"/>
                <a:gd name="T18" fmla="*/ 8 w 29"/>
                <a:gd name="T19" fmla="*/ 19 h 50"/>
                <a:gd name="T20" fmla="*/ 8 w 29"/>
                <a:gd name="T21" fmla="*/ 24 h 50"/>
                <a:gd name="T22" fmla="*/ 8 w 29"/>
                <a:gd name="T23" fmla="*/ 50 h 50"/>
                <a:gd name="T24" fmla="*/ 0 w 29"/>
                <a:gd name="T25" fmla="*/ 50 h 50"/>
                <a:gd name="T26" fmla="*/ 0 w 29"/>
                <a:gd name="T27" fmla="*/ 2 h 50"/>
                <a:gd name="T28" fmla="*/ 8 w 29"/>
                <a:gd name="T29" fmla="*/ 2 h 50"/>
                <a:gd name="T30" fmla="*/ 8 w 29"/>
                <a:gd name="T31" fmla="*/ 9 h 50"/>
                <a:gd name="T32" fmla="*/ 10 w 29"/>
                <a:gd name="T33" fmla="*/ 5 h 50"/>
                <a:gd name="T34" fmla="*/ 14 w 29"/>
                <a:gd name="T35" fmla="*/ 2 h 50"/>
                <a:gd name="T36" fmla="*/ 19 w 29"/>
                <a:gd name="T37" fmla="*/ 0 h 50"/>
                <a:gd name="T38" fmla="*/ 24 w 29"/>
                <a:gd name="T39" fmla="*/ 0 h 50"/>
                <a:gd name="T40" fmla="*/ 25 w 29"/>
                <a:gd name="T41" fmla="*/ 0 h 50"/>
                <a:gd name="T42" fmla="*/ 27 w 29"/>
                <a:gd name="T43" fmla="*/ 0 h 50"/>
                <a:gd name="T44" fmla="*/ 28 w 29"/>
                <a:gd name="T45" fmla="*/ 0 h 50"/>
                <a:gd name="T46" fmla="*/ 29 w 29"/>
                <a:gd name="T47" fmla="*/ 0 h 50"/>
                <a:gd name="T48" fmla="*/ 29 w 29"/>
                <a:gd name="T49" fmla="*/ 9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50">
                  <a:moveTo>
                    <a:pt x="29" y="9"/>
                  </a:moveTo>
                  <a:lnTo>
                    <a:pt x="28" y="8"/>
                  </a:lnTo>
                  <a:lnTo>
                    <a:pt x="25" y="8"/>
                  </a:lnTo>
                  <a:lnTo>
                    <a:pt x="24" y="8"/>
                  </a:lnTo>
                  <a:lnTo>
                    <a:pt x="22" y="7"/>
                  </a:lnTo>
                  <a:lnTo>
                    <a:pt x="18" y="8"/>
                  </a:lnTo>
                  <a:lnTo>
                    <a:pt x="14" y="9"/>
                  </a:lnTo>
                  <a:lnTo>
                    <a:pt x="12" y="12"/>
                  </a:lnTo>
                  <a:lnTo>
                    <a:pt x="9" y="15"/>
                  </a:lnTo>
                  <a:lnTo>
                    <a:pt x="8" y="19"/>
                  </a:lnTo>
                  <a:lnTo>
                    <a:pt x="8" y="24"/>
                  </a:lnTo>
                  <a:lnTo>
                    <a:pt x="8" y="50"/>
                  </a:lnTo>
                  <a:lnTo>
                    <a:pt x="0" y="50"/>
                  </a:lnTo>
                  <a:lnTo>
                    <a:pt x="0" y="2"/>
                  </a:lnTo>
                  <a:lnTo>
                    <a:pt x="8" y="2"/>
                  </a:lnTo>
                  <a:lnTo>
                    <a:pt x="8" y="9"/>
                  </a:lnTo>
                  <a:lnTo>
                    <a:pt x="10" y="5"/>
                  </a:lnTo>
                  <a:lnTo>
                    <a:pt x="14" y="2"/>
                  </a:lnTo>
                  <a:lnTo>
                    <a:pt x="19" y="0"/>
                  </a:lnTo>
                  <a:lnTo>
                    <a:pt x="24" y="0"/>
                  </a:lnTo>
                  <a:lnTo>
                    <a:pt x="25" y="0"/>
                  </a:lnTo>
                  <a:lnTo>
                    <a:pt x="27" y="0"/>
                  </a:lnTo>
                  <a:lnTo>
                    <a:pt x="28" y="0"/>
                  </a:lnTo>
                  <a:lnTo>
                    <a:pt x="29" y="0"/>
                  </a:lnTo>
                  <a:lnTo>
                    <a:pt x="29" y="9"/>
                  </a:lnTo>
                  <a:close/>
                </a:path>
              </a:pathLst>
            </a:custGeom>
            <a:solidFill>
              <a:srgbClr val="010101"/>
            </a:solidFill>
            <a:ln w="0">
              <a:solidFill>
                <a:srgbClr val="010101"/>
              </a:solidFill>
              <a:prstDash val="solid"/>
              <a:round/>
              <a:headEnd/>
              <a:tailEnd/>
            </a:ln>
          </p:spPr>
          <p:txBody>
            <a:bodyPr/>
            <a:lstStyle/>
            <a:p>
              <a:endParaRPr lang="ru-RU"/>
            </a:p>
          </p:txBody>
        </p:sp>
        <p:sp>
          <p:nvSpPr>
            <p:cNvPr id="6177" name="Freeform 53"/>
            <p:cNvSpPr>
              <a:spLocks noEditPoints="1"/>
            </p:cNvSpPr>
            <p:nvPr/>
          </p:nvSpPr>
          <p:spPr bwMode="auto">
            <a:xfrm>
              <a:off x="3413" y="2644"/>
              <a:ext cx="51" cy="65"/>
            </a:xfrm>
            <a:custGeom>
              <a:avLst/>
              <a:gdLst>
                <a:gd name="T0" fmla="*/ 31 w 51"/>
                <a:gd name="T1" fmla="*/ 35 h 65"/>
                <a:gd name="T2" fmla="*/ 33 w 51"/>
                <a:gd name="T3" fmla="*/ 36 h 65"/>
                <a:gd name="T4" fmla="*/ 37 w 51"/>
                <a:gd name="T5" fmla="*/ 38 h 65"/>
                <a:gd name="T6" fmla="*/ 40 w 51"/>
                <a:gd name="T7" fmla="*/ 42 h 65"/>
                <a:gd name="T8" fmla="*/ 42 w 51"/>
                <a:gd name="T9" fmla="*/ 47 h 65"/>
                <a:gd name="T10" fmla="*/ 51 w 51"/>
                <a:gd name="T11" fmla="*/ 65 h 65"/>
                <a:gd name="T12" fmla="*/ 42 w 51"/>
                <a:gd name="T13" fmla="*/ 65 h 65"/>
                <a:gd name="T14" fmla="*/ 33 w 51"/>
                <a:gd name="T15" fmla="*/ 48 h 65"/>
                <a:gd name="T16" fmla="*/ 31 w 51"/>
                <a:gd name="T17" fmla="*/ 45 h 65"/>
                <a:gd name="T18" fmla="*/ 28 w 51"/>
                <a:gd name="T19" fmla="*/ 41 h 65"/>
                <a:gd name="T20" fmla="*/ 27 w 51"/>
                <a:gd name="T21" fmla="*/ 40 h 65"/>
                <a:gd name="T22" fmla="*/ 23 w 51"/>
                <a:gd name="T23" fmla="*/ 37 h 65"/>
                <a:gd name="T24" fmla="*/ 18 w 51"/>
                <a:gd name="T25" fmla="*/ 37 h 65"/>
                <a:gd name="T26" fmla="*/ 8 w 51"/>
                <a:gd name="T27" fmla="*/ 37 h 65"/>
                <a:gd name="T28" fmla="*/ 8 w 51"/>
                <a:gd name="T29" fmla="*/ 65 h 65"/>
                <a:gd name="T30" fmla="*/ 0 w 51"/>
                <a:gd name="T31" fmla="*/ 65 h 65"/>
                <a:gd name="T32" fmla="*/ 0 w 51"/>
                <a:gd name="T33" fmla="*/ 0 h 65"/>
                <a:gd name="T34" fmla="*/ 20 w 51"/>
                <a:gd name="T35" fmla="*/ 0 h 65"/>
                <a:gd name="T36" fmla="*/ 27 w 51"/>
                <a:gd name="T37" fmla="*/ 0 h 65"/>
                <a:gd name="T38" fmla="*/ 32 w 51"/>
                <a:gd name="T39" fmla="*/ 1 h 65"/>
                <a:gd name="T40" fmla="*/ 37 w 51"/>
                <a:gd name="T41" fmla="*/ 3 h 65"/>
                <a:gd name="T42" fmla="*/ 40 w 51"/>
                <a:gd name="T43" fmla="*/ 7 h 65"/>
                <a:gd name="T44" fmla="*/ 42 w 51"/>
                <a:gd name="T45" fmla="*/ 12 h 65"/>
                <a:gd name="T46" fmla="*/ 42 w 51"/>
                <a:gd name="T47" fmla="*/ 18 h 65"/>
                <a:gd name="T48" fmla="*/ 42 w 51"/>
                <a:gd name="T49" fmla="*/ 22 h 65"/>
                <a:gd name="T50" fmla="*/ 41 w 51"/>
                <a:gd name="T51" fmla="*/ 26 h 65"/>
                <a:gd name="T52" fmla="*/ 40 w 51"/>
                <a:gd name="T53" fmla="*/ 28 h 65"/>
                <a:gd name="T54" fmla="*/ 37 w 51"/>
                <a:gd name="T55" fmla="*/ 31 h 65"/>
                <a:gd name="T56" fmla="*/ 35 w 51"/>
                <a:gd name="T57" fmla="*/ 32 h 65"/>
                <a:gd name="T58" fmla="*/ 31 w 51"/>
                <a:gd name="T59" fmla="*/ 35 h 65"/>
                <a:gd name="T60" fmla="*/ 8 w 51"/>
                <a:gd name="T61" fmla="*/ 6 h 65"/>
                <a:gd name="T62" fmla="*/ 8 w 51"/>
                <a:gd name="T63" fmla="*/ 30 h 65"/>
                <a:gd name="T64" fmla="*/ 20 w 51"/>
                <a:gd name="T65" fmla="*/ 30 h 65"/>
                <a:gd name="T66" fmla="*/ 25 w 51"/>
                <a:gd name="T67" fmla="*/ 30 h 65"/>
                <a:gd name="T68" fmla="*/ 27 w 51"/>
                <a:gd name="T69" fmla="*/ 28 h 65"/>
                <a:gd name="T70" fmla="*/ 30 w 51"/>
                <a:gd name="T71" fmla="*/ 27 h 65"/>
                <a:gd name="T72" fmla="*/ 32 w 51"/>
                <a:gd name="T73" fmla="*/ 25 h 65"/>
                <a:gd name="T74" fmla="*/ 32 w 51"/>
                <a:gd name="T75" fmla="*/ 22 h 65"/>
                <a:gd name="T76" fmla="*/ 33 w 51"/>
                <a:gd name="T77" fmla="*/ 18 h 65"/>
                <a:gd name="T78" fmla="*/ 32 w 51"/>
                <a:gd name="T79" fmla="*/ 15 h 65"/>
                <a:gd name="T80" fmla="*/ 32 w 51"/>
                <a:gd name="T81" fmla="*/ 12 h 65"/>
                <a:gd name="T82" fmla="*/ 30 w 51"/>
                <a:gd name="T83" fmla="*/ 10 h 65"/>
                <a:gd name="T84" fmla="*/ 27 w 51"/>
                <a:gd name="T85" fmla="*/ 7 h 65"/>
                <a:gd name="T86" fmla="*/ 25 w 51"/>
                <a:gd name="T87" fmla="*/ 7 h 65"/>
                <a:gd name="T88" fmla="*/ 20 w 51"/>
                <a:gd name="T89" fmla="*/ 6 h 65"/>
                <a:gd name="T90" fmla="*/ 8 w 51"/>
                <a:gd name="T91" fmla="*/ 6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1" h="65">
                  <a:moveTo>
                    <a:pt x="31" y="35"/>
                  </a:moveTo>
                  <a:lnTo>
                    <a:pt x="33" y="36"/>
                  </a:lnTo>
                  <a:lnTo>
                    <a:pt x="37" y="38"/>
                  </a:lnTo>
                  <a:lnTo>
                    <a:pt x="40" y="42"/>
                  </a:lnTo>
                  <a:lnTo>
                    <a:pt x="42" y="47"/>
                  </a:lnTo>
                  <a:lnTo>
                    <a:pt x="51" y="65"/>
                  </a:lnTo>
                  <a:lnTo>
                    <a:pt x="42" y="65"/>
                  </a:lnTo>
                  <a:lnTo>
                    <a:pt x="33" y="48"/>
                  </a:lnTo>
                  <a:lnTo>
                    <a:pt x="31" y="45"/>
                  </a:lnTo>
                  <a:lnTo>
                    <a:pt x="28" y="41"/>
                  </a:lnTo>
                  <a:lnTo>
                    <a:pt x="27" y="40"/>
                  </a:lnTo>
                  <a:lnTo>
                    <a:pt x="23" y="37"/>
                  </a:lnTo>
                  <a:lnTo>
                    <a:pt x="18" y="37"/>
                  </a:lnTo>
                  <a:lnTo>
                    <a:pt x="8" y="37"/>
                  </a:lnTo>
                  <a:lnTo>
                    <a:pt x="8" y="65"/>
                  </a:lnTo>
                  <a:lnTo>
                    <a:pt x="0" y="65"/>
                  </a:lnTo>
                  <a:lnTo>
                    <a:pt x="0" y="0"/>
                  </a:lnTo>
                  <a:lnTo>
                    <a:pt x="20" y="0"/>
                  </a:lnTo>
                  <a:lnTo>
                    <a:pt x="27" y="0"/>
                  </a:lnTo>
                  <a:lnTo>
                    <a:pt x="32" y="1"/>
                  </a:lnTo>
                  <a:lnTo>
                    <a:pt x="37" y="3"/>
                  </a:lnTo>
                  <a:lnTo>
                    <a:pt x="40" y="7"/>
                  </a:lnTo>
                  <a:lnTo>
                    <a:pt x="42" y="12"/>
                  </a:lnTo>
                  <a:lnTo>
                    <a:pt x="42" y="18"/>
                  </a:lnTo>
                  <a:lnTo>
                    <a:pt x="42" y="22"/>
                  </a:lnTo>
                  <a:lnTo>
                    <a:pt x="41" y="26"/>
                  </a:lnTo>
                  <a:lnTo>
                    <a:pt x="40" y="28"/>
                  </a:lnTo>
                  <a:lnTo>
                    <a:pt x="37" y="31"/>
                  </a:lnTo>
                  <a:lnTo>
                    <a:pt x="35" y="32"/>
                  </a:lnTo>
                  <a:lnTo>
                    <a:pt x="31" y="35"/>
                  </a:lnTo>
                  <a:close/>
                  <a:moveTo>
                    <a:pt x="8" y="6"/>
                  </a:moveTo>
                  <a:lnTo>
                    <a:pt x="8" y="30"/>
                  </a:lnTo>
                  <a:lnTo>
                    <a:pt x="20" y="30"/>
                  </a:lnTo>
                  <a:lnTo>
                    <a:pt x="25" y="30"/>
                  </a:lnTo>
                  <a:lnTo>
                    <a:pt x="27" y="28"/>
                  </a:lnTo>
                  <a:lnTo>
                    <a:pt x="30" y="27"/>
                  </a:lnTo>
                  <a:lnTo>
                    <a:pt x="32" y="25"/>
                  </a:lnTo>
                  <a:lnTo>
                    <a:pt x="32" y="22"/>
                  </a:lnTo>
                  <a:lnTo>
                    <a:pt x="33" y="18"/>
                  </a:lnTo>
                  <a:lnTo>
                    <a:pt x="32" y="15"/>
                  </a:lnTo>
                  <a:lnTo>
                    <a:pt x="32" y="12"/>
                  </a:lnTo>
                  <a:lnTo>
                    <a:pt x="30" y="10"/>
                  </a:lnTo>
                  <a:lnTo>
                    <a:pt x="27" y="7"/>
                  </a:lnTo>
                  <a:lnTo>
                    <a:pt x="25" y="7"/>
                  </a:lnTo>
                  <a:lnTo>
                    <a:pt x="20" y="6"/>
                  </a:lnTo>
                  <a:lnTo>
                    <a:pt x="8" y="6"/>
                  </a:lnTo>
                  <a:close/>
                </a:path>
              </a:pathLst>
            </a:custGeom>
            <a:solidFill>
              <a:srgbClr val="010101"/>
            </a:solidFill>
            <a:ln w="0">
              <a:solidFill>
                <a:srgbClr val="010101"/>
              </a:solidFill>
              <a:prstDash val="solid"/>
              <a:round/>
              <a:headEnd/>
              <a:tailEnd/>
            </a:ln>
          </p:spPr>
          <p:txBody>
            <a:bodyPr/>
            <a:lstStyle/>
            <a:p>
              <a:endParaRPr lang="ru-RU"/>
            </a:p>
          </p:txBody>
        </p:sp>
        <p:sp>
          <p:nvSpPr>
            <p:cNvPr id="6178" name="Freeform 54"/>
            <p:cNvSpPr>
              <a:spLocks/>
            </p:cNvSpPr>
            <p:nvPr/>
          </p:nvSpPr>
          <p:spPr bwMode="auto">
            <a:xfrm>
              <a:off x="3475" y="2644"/>
              <a:ext cx="37" cy="65"/>
            </a:xfrm>
            <a:custGeom>
              <a:avLst/>
              <a:gdLst>
                <a:gd name="T0" fmla="*/ 0 w 37"/>
                <a:gd name="T1" fmla="*/ 0 h 65"/>
                <a:gd name="T2" fmla="*/ 37 w 37"/>
                <a:gd name="T3" fmla="*/ 0 h 65"/>
                <a:gd name="T4" fmla="*/ 37 w 37"/>
                <a:gd name="T5" fmla="*/ 7 h 65"/>
                <a:gd name="T6" fmla="*/ 9 w 37"/>
                <a:gd name="T7" fmla="*/ 7 h 65"/>
                <a:gd name="T8" fmla="*/ 9 w 37"/>
                <a:gd name="T9" fmla="*/ 26 h 65"/>
                <a:gd name="T10" fmla="*/ 35 w 37"/>
                <a:gd name="T11" fmla="*/ 26 h 65"/>
                <a:gd name="T12" fmla="*/ 35 w 37"/>
                <a:gd name="T13" fmla="*/ 33 h 65"/>
                <a:gd name="T14" fmla="*/ 9 w 37"/>
                <a:gd name="T15" fmla="*/ 33 h 65"/>
                <a:gd name="T16" fmla="*/ 9 w 37"/>
                <a:gd name="T17" fmla="*/ 65 h 65"/>
                <a:gd name="T18" fmla="*/ 0 w 37"/>
                <a:gd name="T19" fmla="*/ 65 h 65"/>
                <a:gd name="T20" fmla="*/ 0 w 37"/>
                <a:gd name="T21" fmla="*/ 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65">
                  <a:moveTo>
                    <a:pt x="0" y="0"/>
                  </a:moveTo>
                  <a:lnTo>
                    <a:pt x="37" y="0"/>
                  </a:lnTo>
                  <a:lnTo>
                    <a:pt x="37" y="7"/>
                  </a:lnTo>
                  <a:lnTo>
                    <a:pt x="9" y="7"/>
                  </a:lnTo>
                  <a:lnTo>
                    <a:pt x="9" y="26"/>
                  </a:lnTo>
                  <a:lnTo>
                    <a:pt x="35" y="26"/>
                  </a:lnTo>
                  <a:lnTo>
                    <a:pt x="35" y="33"/>
                  </a:lnTo>
                  <a:lnTo>
                    <a:pt x="9" y="33"/>
                  </a:lnTo>
                  <a:lnTo>
                    <a:pt x="9" y="65"/>
                  </a:lnTo>
                  <a:lnTo>
                    <a:pt x="0" y="65"/>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6179" name="Freeform 55"/>
            <p:cNvSpPr>
              <a:spLocks/>
            </p:cNvSpPr>
            <p:nvPr/>
          </p:nvSpPr>
          <p:spPr bwMode="auto">
            <a:xfrm>
              <a:off x="3552" y="2642"/>
              <a:ext cx="53" cy="68"/>
            </a:xfrm>
            <a:custGeom>
              <a:avLst/>
              <a:gdLst>
                <a:gd name="T0" fmla="*/ 53 w 53"/>
                <a:gd name="T1" fmla="*/ 7 h 68"/>
                <a:gd name="T2" fmla="*/ 53 w 53"/>
                <a:gd name="T3" fmla="*/ 15 h 68"/>
                <a:gd name="T4" fmla="*/ 48 w 53"/>
                <a:gd name="T5" fmla="*/ 12 h 68"/>
                <a:gd name="T6" fmla="*/ 43 w 53"/>
                <a:gd name="T7" fmla="*/ 9 h 68"/>
                <a:gd name="T8" fmla="*/ 38 w 53"/>
                <a:gd name="T9" fmla="*/ 8 h 68"/>
                <a:gd name="T10" fmla="*/ 33 w 53"/>
                <a:gd name="T11" fmla="*/ 8 h 68"/>
                <a:gd name="T12" fmla="*/ 26 w 53"/>
                <a:gd name="T13" fmla="*/ 8 h 68"/>
                <a:gd name="T14" fmla="*/ 23 w 53"/>
                <a:gd name="T15" fmla="*/ 9 h 68"/>
                <a:gd name="T16" fmla="*/ 18 w 53"/>
                <a:gd name="T17" fmla="*/ 12 h 68"/>
                <a:gd name="T18" fmla="*/ 15 w 53"/>
                <a:gd name="T19" fmla="*/ 14 h 68"/>
                <a:gd name="T20" fmla="*/ 13 w 53"/>
                <a:gd name="T21" fmla="*/ 18 h 68"/>
                <a:gd name="T22" fmla="*/ 10 w 53"/>
                <a:gd name="T23" fmla="*/ 23 h 68"/>
                <a:gd name="T24" fmla="*/ 9 w 53"/>
                <a:gd name="T25" fmla="*/ 28 h 68"/>
                <a:gd name="T26" fmla="*/ 9 w 53"/>
                <a:gd name="T27" fmla="*/ 34 h 68"/>
                <a:gd name="T28" fmla="*/ 9 w 53"/>
                <a:gd name="T29" fmla="*/ 40 h 68"/>
                <a:gd name="T30" fmla="*/ 10 w 53"/>
                <a:gd name="T31" fmla="*/ 45 h 68"/>
                <a:gd name="T32" fmla="*/ 13 w 53"/>
                <a:gd name="T33" fmla="*/ 50 h 68"/>
                <a:gd name="T34" fmla="*/ 15 w 53"/>
                <a:gd name="T35" fmla="*/ 54 h 68"/>
                <a:gd name="T36" fmla="*/ 18 w 53"/>
                <a:gd name="T37" fmla="*/ 57 h 68"/>
                <a:gd name="T38" fmla="*/ 23 w 53"/>
                <a:gd name="T39" fmla="*/ 59 h 68"/>
                <a:gd name="T40" fmla="*/ 26 w 53"/>
                <a:gd name="T41" fmla="*/ 60 h 68"/>
                <a:gd name="T42" fmla="*/ 33 w 53"/>
                <a:gd name="T43" fmla="*/ 60 h 68"/>
                <a:gd name="T44" fmla="*/ 38 w 53"/>
                <a:gd name="T45" fmla="*/ 60 h 68"/>
                <a:gd name="T46" fmla="*/ 43 w 53"/>
                <a:gd name="T47" fmla="*/ 59 h 68"/>
                <a:gd name="T48" fmla="*/ 48 w 53"/>
                <a:gd name="T49" fmla="*/ 57 h 68"/>
                <a:gd name="T50" fmla="*/ 53 w 53"/>
                <a:gd name="T51" fmla="*/ 53 h 68"/>
                <a:gd name="T52" fmla="*/ 53 w 53"/>
                <a:gd name="T53" fmla="*/ 62 h 68"/>
                <a:gd name="T54" fmla="*/ 48 w 53"/>
                <a:gd name="T55" fmla="*/ 64 h 68"/>
                <a:gd name="T56" fmla="*/ 43 w 53"/>
                <a:gd name="T57" fmla="*/ 67 h 68"/>
                <a:gd name="T58" fmla="*/ 38 w 53"/>
                <a:gd name="T59" fmla="*/ 68 h 68"/>
                <a:gd name="T60" fmla="*/ 31 w 53"/>
                <a:gd name="T61" fmla="*/ 68 h 68"/>
                <a:gd name="T62" fmla="*/ 19 w 53"/>
                <a:gd name="T63" fmla="*/ 65 h 68"/>
                <a:gd name="T64" fmla="*/ 8 w 53"/>
                <a:gd name="T65" fmla="*/ 59 h 68"/>
                <a:gd name="T66" fmla="*/ 2 w 53"/>
                <a:gd name="T67" fmla="*/ 48 h 68"/>
                <a:gd name="T68" fmla="*/ 0 w 53"/>
                <a:gd name="T69" fmla="*/ 34 h 68"/>
                <a:gd name="T70" fmla="*/ 2 w 53"/>
                <a:gd name="T71" fmla="*/ 20 h 68"/>
                <a:gd name="T72" fmla="*/ 8 w 53"/>
                <a:gd name="T73" fmla="*/ 9 h 68"/>
                <a:gd name="T74" fmla="*/ 19 w 53"/>
                <a:gd name="T75" fmla="*/ 2 h 68"/>
                <a:gd name="T76" fmla="*/ 31 w 53"/>
                <a:gd name="T77" fmla="*/ 0 h 68"/>
                <a:gd name="T78" fmla="*/ 38 w 53"/>
                <a:gd name="T79" fmla="*/ 0 h 68"/>
                <a:gd name="T80" fmla="*/ 43 w 53"/>
                <a:gd name="T81" fmla="*/ 2 h 68"/>
                <a:gd name="T82" fmla="*/ 48 w 53"/>
                <a:gd name="T83" fmla="*/ 3 h 68"/>
                <a:gd name="T84" fmla="*/ 53 w 53"/>
                <a:gd name="T85" fmla="*/ 7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3" h="68">
                  <a:moveTo>
                    <a:pt x="53" y="7"/>
                  </a:moveTo>
                  <a:lnTo>
                    <a:pt x="53" y="15"/>
                  </a:lnTo>
                  <a:lnTo>
                    <a:pt x="48" y="12"/>
                  </a:lnTo>
                  <a:lnTo>
                    <a:pt x="43" y="9"/>
                  </a:lnTo>
                  <a:lnTo>
                    <a:pt x="38" y="8"/>
                  </a:lnTo>
                  <a:lnTo>
                    <a:pt x="33" y="8"/>
                  </a:lnTo>
                  <a:lnTo>
                    <a:pt x="26" y="8"/>
                  </a:lnTo>
                  <a:lnTo>
                    <a:pt x="23" y="9"/>
                  </a:lnTo>
                  <a:lnTo>
                    <a:pt x="18" y="12"/>
                  </a:lnTo>
                  <a:lnTo>
                    <a:pt x="15" y="14"/>
                  </a:lnTo>
                  <a:lnTo>
                    <a:pt x="13" y="18"/>
                  </a:lnTo>
                  <a:lnTo>
                    <a:pt x="10" y="23"/>
                  </a:lnTo>
                  <a:lnTo>
                    <a:pt x="9" y="28"/>
                  </a:lnTo>
                  <a:lnTo>
                    <a:pt x="9" y="34"/>
                  </a:lnTo>
                  <a:lnTo>
                    <a:pt x="9" y="40"/>
                  </a:lnTo>
                  <a:lnTo>
                    <a:pt x="10" y="45"/>
                  </a:lnTo>
                  <a:lnTo>
                    <a:pt x="13" y="50"/>
                  </a:lnTo>
                  <a:lnTo>
                    <a:pt x="15" y="54"/>
                  </a:lnTo>
                  <a:lnTo>
                    <a:pt x="18" y="57"/>
                  </a:lnTo>
                  <a:lnTo>
                    <a:pt x="23" y="59"/>
                  </a:lnTo>
                  <a:lnTo>
                    <a:pt x="26" y="60"/>
                  </a:lnTo>
                  <a:lnTo>
                    <a:pt x="33" y="60"/>
                  </a:lnTo>
                  <a:lnTo>
                    <a:pt x="38" y="60"/>
                  </a:lnTo>
                  <a:lnTo>
                    <a:pt x="43" y="59"/>
                  </a:lnTo>
                  <a:lnTo>
                    <a:pt x="48" y="57"/>
                  </a:lnTo>
                  <a:lnTo>
                    <a:pt x="53" y="53"/>
                  </a:lnTo>
                  <a:lnTo>
                    <a:pt x="53" y="62"/>
                  </a:lnTo>
                  <a:lnTo>
                    <a:pt x="48" y="64"/>
                  </a:lnTo>
                  <a:lnTo>
                    <a:pt x="43" y="67"/>
                  </a:lnTo>
                  <a:lnTo>
                    <a:pt x="38" y="68"/>
                  </a:lnTo>
                  <a:lnTo>
                    <a:pt x="31" y="68"/>
                  </a:lnTo>
                  <a:lnTo>
                    <a:pt x="19" y="65"/>
                  </a:lnTo>
                  <a:lnTo>
                    <a:pt x="8" y="59"/>
                  </a:lnTo>
                  <a:lnTo>
                    <a:pt x="2" y="48"/>
                  </a:lnTo>
                  <a:lnTo>
                    <a:pt x="0" y="34"/>
                  </a:lnTo>
                  <a:lnTo>
                    <a:pt x="2" y="20"/>
                  </a:lnTo>
                  <a:lnTo>
                    <a:pt x="8" y="9"/>
                  </a:lnTo>
                  <a:lnTo>
                    <a:pt x="19" y="2"/>
                  </a:lnTo>
                  <a:lnTo>
                    <a:pt x="31" y="0"/>
                  </a:lnTo>
                  <a:lnTo>
                    <a:pt x="38" y="0"/>
                  </a:lnTo>
                  <a:lnTo>
                    <a:pt x="43" y="2"/>
                  </a:lnTo>
                  <a:lnTo>
                    <a:pt x="48" y="3"/>
                  </a:lnTo>
                  <a:lnTo>
                    <a:pt x="53" y="7"/>
                  </a:lnTo>
                  <a:close/>
                </a:path>
              </a:pathLst>
            </a:custGeom>
            <a:solidFill>
              <a:srgbClr val="010101"/>
            </a:solidFill>
            <a:ln w="0">
              <a:solidFill>
                <a:srgbClr val="010101"/>
              </a:solidFill>
              <a:prstDash val="solid"/>
              <a:round/>
              <a:headEnd/>
              <a:tailEnd/>
            </a:ln>
          </p:spPr>
          <p:txBody>
            <a:bodyPr/>
            <a:lstStyle/>
            <a:p>
              <a:endParaRPr lang="ru-RU"/>
            </a:p>
          </p:txBody>
        </p:sp>
        <p:sp>
          <p:nvSpPr>
            <p:cNvPr id="6180" name="Freeform 56"/>
            <p:cNvSpPr>
              <a:spLocks noEditPoints="1"/>
            </p:cNvSpPr>
            <p:nvPr/>
          </p:nvSpPr>
          <p:spPr bwMode="auto">
            <a:xfrm>
              <a:off x="3615" y="2659"/>
              <a:ext cx="41" cy="51"/>
            </a:xfrm>
            <a:custGeom>
              <a:avLst/>
              <a:gdLst>
                <a:gd name="T0" fmla="*/ 26 w 41"/>
                <a:gd name="T1" fmla="*/ 25 h 51"/>
                <a:gd name="T2" fmla="*/ 20 w 41"/>
                <a:gd name="T3" fmla="*/ 26 h 51"/>
                <a:gd name="T4" fmla="*/ 15 w 41"/>
                <a:gd name="T5" fmla="*/ 26 h 51"/>
                <a:gd name="T6" fmla="*/ 12 w 41"/>
                <a:gd name="T7" fmla="*/ 27 h 51"/>
                <a:gd name="T8" fmla="*/ 10 w 41"/>
                <a:gd name="T9" fmla="*/ 30 h 51"/>
                <a:gd name="T10" fmla="*/ 8 w 41"/>
                <a:gd name="T11" fmla="*/ 32 h 51"/>
                <a:gd name="T12" fmla="*/ 8 w 41"/>
                <a:gd name="T13" fmla="*/ 35 h 51"/>
                <a:gd name="T14" fmla="*/ 8 w 41"/>
                <a:gd name="T15" fmla="*/ 38 h 51"/>
                <a:gd name="T16" fmla="*/ 11 w 41"/>
                <a:gd name="T17" fmla="*/ 42 h 51"/>
                <a:gd name="T18" fmla="*/ 15 w 41"/>
                <a:gd name="T19" fmla="*/ 43 h 51"/>
                <a:gd name="T20" fmla="*/ 18 w 41"/>
                <a:gd name="T21" fmla="*/ 45 h 51"/>
                <a:gd name="T22" fmla="*/ 22 w 41"/>
                <a:gd name="T23" fmla="*/ 43 h 51"/>
                <a:gd name="T24" fmla="*/ 26 w 41"/>
                <a:gd name="T25" fmla="*/ 42 h 51"/>
                <a:gd name="T26" fmla="*/ 30 w 41"/>
                <a:gd name="T27" fmla="*/ 40 h 51"/>
                <a:gd name="T28" fmla="*/ 31 w 41"/>
                <a:gd name="T29" fmla="*/ 36 h 51"/>
                <a:gd name="T30" fmla="*/ 33 w 41"/>
                <a:gd name="T31" fmla="*/ 32 h 51"/>
                <a:gd name="T32" fmla="*/ 33 w 41"/>
                <a:gd name="T33" fmla="*/ 27 h 51"/>
                <a:gd name="T34" fmla="*/ 33 w 41"/>
                <a:gd name="T35" fmla="*/ 25 h 51"/>
                <a:gd name="T36" fmla="*/ 26 w 41"/>
                <a:gd name="T37" fmla="*/ 25 h 51"/>
                <a:gd name="T38" fmla="*/ 41 w 41"/>
                <a:gd name="T39" fmla="*/ 22 h 51"/>
                <a:gd name="T40" fmla="*/ 41 w 41"/>
                <a:gd name="T41" fmla="*/ 50 h 51"/>
                <a:gd name="T42" fmla="*/ 33 w 41"/>
                <a:gd name="T43" fmla="*/ 50 h 51"/>
                <a:gd name="T44" fmla="*/ 33 w 41"/>
                <a:gd name="T45" fmla="*/ 42 h 51"/>
                <a:gd name="T46" fmla="*/ 30 w 41"/>
                <a:gd name="T47" fmla="*/ 46 h 51"/>
                <a:gd name="T48" fmla="*/ 26 w 41"/>
                <a:gd name="T49" fmla="*/ 48 h 51"/>
                <a:gd name="T50" fmla="*/ 22 w 41"/>
                <a:gd name="T51" fmla="*/ 51 h 51"/>
                <a:gd name="T52" fmla="*/ 16 w 41"/>
                <a:gd name="T53" fmla="*/ 51 h 51"/>
                <a:gd name="T54" fmla="*/ 12 w 41"/>
                <a:gd name="T55" fmla="*/ 51 h 51"/>
                <a:gd name="T56" fmla="*/ 7 w 41"/>
                <a:gd name="T57" fmla="*/ 50 h 51"/>
                <a:gd name="T58" fmla="*/ 5 w 41"/>
                <a:gd name="T59" fmla="*/ 47 h 51"/>
                <a:gd name="T60" fmla="*/ 2 w 41"/>
                <a:gd name="T61" fmla="*/ 43 h 51"/>
                <a:gd name="T62" fmla="*/ 1 w 41"/>
                <a:gd name="T63" fmla="*/ 40 h 51"/>
                <a:gd name="T64" fmla="*/ 0 w 41"/>
                <a:gd name="T65" fmla="*/ 36 h 51"/>
                <a:gd name="T66" fmla="*/ 1 w 41"/>
                <a:gd name="T67" fmla="*/ 31 h 51"/>
                <a:gd name="T68" fmla="*/ 2 w 41"/>
                <a:gd name="T69" fmla="*/ 26 h 51"/>
                <a:gd name="T70" fmla="*/ 6 w 41"/>
                <a:gd name="T71" fmla="*/ 23 h 51"/>
                <a:gd name="T72" fmla="*/ 10 w 41"/>
                <a:gd name="T73" fmla="*/ 21 h 51"/>
                <a:gd name="T74" fmla="*/ 15 w 41"/>
                <a:gd name="T75" fmla="*/ 20 h 51"/>
                <a:gd name="T76" fmla="*/ 22 w 41"/>
                <a:gd name="T77" fmla="*/ 18 h 51"/>
                <a:gd name="T78" fmla="*/ 33 w 41"/>
                <a:gd name="T79" fmla="*/ 18 h 51"/>
                <a:gd name="T80" fmla="*/ 33 w 41"/>
                <a:gd name="T81" fmla="*/ 18 h 51"/>
                <a:gd name="T82" fmla="*/ 33 w 41"/>
                <a:gd name="T83" fmla="*/ 15 h 51"/>
                <a:gd name="T84" fmla="*/ 32 w 41"/>
                <a:gd name="T85" fmla="*/ 12 h 51"/>
                <a:gd name="T86" fmla="*/ 30 w 41"/>
                <a:gd name="T87" fmla="*/ 10 h 51"/>
                <a:gd name="T88" fmla="*/ 27 w 41"/>
                <a:gd name="T89" fmla="*/ 7 h 51"/>
                <a:gd name="T90" fmla="*/ 23 w 41"/>
                <a:gd name="T91" fmla="*/ 7 h 51"/>
                <a:gd name="T92" fmla="*/ 20 w 41"/>
                <a:gd name="T93" fmla="*/ 6 h 51"/>
                <a:gd name="T94" fmla="*/ 15 w 41"/>
                <a:gd name="T95" fmla="*/ 6 h 51"/>
                <a:gd name="T96" fmla="*/ 11 w 41"/>
                <a:gd name="T97" fmla="*/ 7 h 51"/>
                <a:gd name="T98" fmla="*/ 7 w 41"/>
                <a:gd name="T99" fmla="*/ 8 h 51"/>
                <a:gd name="T100" fmla="*/ 3 w 41"/>
                <a:gd name="T101" fmla="*/ 11 h 51"/>
                <a:gd name="T102" fmla="*/ 3 w 41"/>
                <a:gd name="T103" fmla="*/ 3 h 51"/>
                <a:gd name="T104" fmla="*/ 8 w 41"/>
                <a:gd name="T105" fmla="*/ 1 h 51"/>
                <a:gd name="T106" fmla="*/ 12 w 41"/>
                <a:gd name="T107" fmla="*/ 0 h 51"/>
                <a:gd name="T108" fmla="*/ 16 w 41"/>
                <a:gd name="T109" fmla="*/ 0 h 51"/>
                <a:gd name="T110" fmla="*/ 20 w 41"/>
                <a:gd name="T111" fmla="*/ 0 h 51"/>
                <a:gd name="T112" fmla="*/ 27 w 41"/>
                <a:gd name="T113" fmla="*/ 0 h 51"/>
                <a:gd name="T114" fmla="*/ 32 w 41"/>
                <a:gd name="T115" fmla="*/ 2 h 51"/>
                <a:gd name="T116" fmla="*/ 36 w 41"/>
                <a:gd name="T117" fmla="*/ 5 h 51"/>
                <a:gd name="T118" fmla="*/ 38 w 41"/>
                <a:gd name="T119" fmla="*/ 8 h 51"/>
                <a:gd name="T120" fmla="*/ 40 w 41"/>
                <a:gd name="T121" fmla="*/ 12 h 51"/>
                <a:gd name="T122" fmla="*/ 41 w 41"/>
                <a:gd name="T123" fmla="*/ 16 h 51"/>
                <a:gd name="T124" fmla="*/ 41 w 41"/>
                <a:gd name="T125" fmla="*/ 22 h 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 h="51">
                  <a:moveTo>
                    <a:pt x="26" y="25"/>
                  </a:moveTo>
                  <a:lnTo>
                    <a:pt x="20" y="26"/>
                  </a:lnTo>
                  <a:lnTo>
                    <a:pt x="15" y="26"/>
                  </a:lnTo>
                  <a:lnTo>
                    <a:pt x="12" y="27"/>
                  </a:lnTo>
                  <a:lnTo>
                    <a:pt x="10" y="30"/>
                  </a:lnTo>
                  <a:lnTo>
                    <a:pt x="8" y="32"/>
                  </a:lnTo>
                  <a:lnTo>
                    <a:pt x="8" y="35"/>
                  </a:lnTo>
                  <a:lnTo>
                    <a:pt x="8" y="38"/>
                  </a:lnTo>
                  <a:lnTo>
                    <a:pt x="11" y="42"/>
                  </a:lnTo>
                  <a:lnTo>
                    <a:pt x="15" y="43"/>
                  </a:lnTo>
                  <a:lnTo>
                    <a:pt x="18" y="45"/>
                  </a:lnTo>
                  <a:lnTo>
                    <a:pt x="22" y="43"/>
                  </a:lnTo>
                  <a:lnTo>
                    <a:pt x="26" y="42"/>
                  </a:lnTo>
                  <a:lnTo>
                    <a:pt x="30" y="40"/>
                  </a:lnTo>
                  <a:lnTo>
                    <a:pt x="31" y="36"/>
                  </a:lnTo>
                  <a:lnTo>
                    <a:pt x="33" y="32"/>
                  </a:lnTo>
                  <a:lnTo>
                    <a:pt x="33" y="27"/>
                  </a:lnTo>
                  <a:lnTo>
                    <a:pt x="33" y="25"/>
                  </a:lnTo>
                  <a:lnTo>
                    <a:pt x="26" y="25"/>
                  </a:lnTo>
                  <a:close/>
                  <a:moveTo>
                    <a:pt x="41" y="22"/>
                  </a:moveTo>
                  <a:lnTo>
                    <a:pt x="41" y="50"/>
                  </a:lnTo>
                  <a:lnTo>
                    <a:pt x="33" y="50"/>
                  </a:lnTo>
                  <a:lnTo>
                    <a:pt x="33" y="42"/>
                  </a:lnTo>
                  <a:lnTo>
                    <a:pt x="30" y="46"/>
                  </a:lnTo>
                  <a:lnTo>
                    <a:pt x="26" y="48"/>
                  </a:lnTo>
                  <a:lnTo>
                    <a:pt x="22" y="51"/>
                  </a:lnTo>
                  <a:lnTo>
                    <a:pt x="16" y="51"/>
                  </a:lnTo>
                  <a:lnTo>
                    <a:pt x="12" y="51"/>
                  </a:lnTo>
                  <a:lnTo>
                    <a:pt x="7" y="50"/>
                  </a:lnTo>
                  <a:lnTo>
                    <a:pt x="5" y="47"/>
                  </a:lnTo>
                  <a:lnTo>
                    <a:pt x="2" y="43"/>
                  </a:lnTo>
                  <a:lnTo>
                    <a:pt x="1" y="40"/>
                  </a:lnTo>
                  <a:lnTo>
                    <a:pt x="0" y="36"/>
                  </a:lnTo>
                  <a:lnTo>
                    <a:pt x="1" y="31"/>
                  </a:lnTo>
                  <a:lnTo>
                    <a:pt x="2" y="26"/>
                  </a:lnTo>
                  <a:lnTo>
                    <a:pt x="6" y="23"/>
                  </a:lnTo>
                  <a:lnTo>
                    <a:pt x="10" y="21"/>
                  </a:lnTo>
                  <a:lnTo>
                    <a:pt x="15" y="20"/>
                  </a:lnTo>
                  <a:lnTo>
                    <a:pt x="22" y="18"/>
                  </a:lnTo>
                  <a:lnTo>
                    <a:pt x="33" y="18"/>
                  </a:lnTo>
                  <a:lnTo>
                    <a:pt x="33" y="15"/>
                  </a:lnTo>
                  <a:lnTo>
                    <a:pt x="32" y="12"/>
                  </a:lnTo>
                  <a:lnTo>
                    <a:pt x="30" y="10"/>
                  </a:lnTo>
                  <a:lnTo>
                    <a:pt x="27" y="7"/>
                  </a:lnTo>
                  <a:lnTo>
                    <a:pt x="23" y="7"/>
                  </a:lnTo>
                  <a:lnTo>
                    <a:pt x="20" y="6"/>
                  </a:lnTo>
                  <a:lnTo>
                    <a:pt x="15" y="6"/>
                  </a:lnTo>
                  <a:lnTo>
                    <a:pt x="11" y="7"/>
                  </a:lnTo>
                  <a:lnTo>
                    <a:pt x="7" y="8"/>
                  </a:lnTo>
                  <a:lnTo>
                    <a:pt x="3" y="11"/>
                  </a:lnTo>
                  <a:lnTo>
                    <a:pt x="3" y="3"/>
                  </a:lnTo>
                  <a:lnTo>
                    <a:pt x="8" y="1"/>
                  </a:lnTo>
                  <a:lnTo>
                    <a:pt x="12" y="0"/>
                  </a:lnTo>
                  <a:lnTo>
                    <a:pt x="16" y="0"/>
                  </a:lnTo>
                  <a:lnTo>
                    <a:pt x="20" y="0"/>
                  </a:lnTo>
                  <a:lnTo>
                    <a:pt x="27" y="0"/>
                  </a:lnTo>
                  <a:lnTo>
                    <a:pt x="32" y="2"/>
                  </a:lnTo>
                  <a:lnTo>
                    <a:pt x="36" y="5"/>
                  </a:lnTo>
                  <a:lnTo>
                    <a:pt x="38" y="8"/>
                  </a:lnTo>
                  <a:lnTo>
                    <a:pt x="40" y="12"/>
                  </a:lnTo>
                  <a:lnTo>
                    <a:pt x="41" y="16"/>
                  </a:lnTo>
                  <a:lnTo>
                    <a:pt x="41" y="22"/>
                  </a:lnTo>
                  <a:close/>
                </a:path>
              </a:pathLst>
            </a:custGeom>
            <a:solidFill>
              <a:srgbClr val="010101"/>
            </a:solidFill>
            <a:ln w="0">
              <a:solidFill>
                <a:srgbClr val="010101"/>
              </a:solidFill>
              <a:prstDash val="solid"/>
              <a:round/>
              <a:headEnd/>
              <a:tailEnd/>
            </a:ln>
          </p:spPr>
          <p:txBody>
            <a:bodyPr/>
            <a:lstStyle/>
            <a:p>
              <a:endParaRPr lang="ru-RU"/>
            </a:p>
          </p:txBody>
        </p:sp>
        <p:sp>
          <p:nvSpPr>
            <p:cNvPr id="6181" name="Freeform 57"/>
            <p:cNvSpPr>
              <a:spLocks/>
            </p:cNvSpPr>
            <p:nvPr/>
          </p:nvSpPr>
          <p:spPr bwMode="auto">
            <a:xfrm>
              <a:off x="3667" y="2660"/>
              <a:ext cx="47" cy="49"/>
            </a:xfrm>
            <a:custGeom>
              <a:avLst/>
              <a:gdLst>
                <a:gd name="T0" fmla="*/ 0 w 47"/>
                <a:gd name="T1" fmla="*/ 0 h 49"/>
                <a:gd name="T2" fmla="*/ 9 w 47"/>
                <a:gd name="T3" fmla="*/ 0 h 49"/>
                <a:gd name="T4" fmla="*/ 24 w 47"/>
                <a:gd name="T5" fmla="*/ 41 h 49"/>
                <a:gd name="T6" fmla="*/ 40 w 47"/>
                <a:gd name="T7" fmla="*/ 0 h 49"/>
                <a:gd name="T8" fmla="*/ 47 w 47"/>
                <a:gd name="T9" fmla="*/ 0 h 49"/>
                <a:gd name="T10" fmla="*/ 30 w 47"/>
                <a:gd name="T11" fmla="*/ 49 h 49"/>
                <a:gd name="T12" fmla="*/ 19 w 47"/>
                <a:gd name="T13" fmla="*/ 49 h 49"/>
                <a:gd name="T14" fmla="*/ 0 w 47"/>
                <a:gd name="T15" fmla="*/ 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49">
                  <a:moveTo>
                    <a:pt x="0" y="0"/>
                  </a:moveTo>
                  <a:lnTo>
                    <a:pt x="9" y="0"/>
                  </a:lnTo>
                  <a:lnTo>
                    <a:pt x="24" y="41"/>
                  </a:lnTo>
                  <a:lnTo>
                    <a:pt x="40" y="0"/>
                  </a:lnTo>
                  <a:lnTo>
                    <a:pt x="47" y="0"/>
                  </a:lnTo>
                  <a:lnTo>
                    <a:pt x="30" y="49"/>
                  </a:lnTo>
                  <a:lnTo>
                    <a:pt x="19" y="49"/>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6182" name="Freeform 58"/>
            <p:cNvSpPr>
              <a:spLocks noEditPoints="1"/>
            </p:cNvSpPr>
            <p:nvPr/>
          </p:nvSpPr>
          <p:spPr bwMode="auto">
            <a:xfrm>
              <a:off x="3726" y="2640"/>
              <a:ext cx="8" cy="69"/>
            </a:xfrm>
            <a:custGeom>
              <a:avLst/>
              <a:gdLst>
                <a:gd name="T0" fmla="*/ 0 w 8"/>
                <a:gd name="T1" fmla="*/ 20 h 69"/>
                <a:gd name="T2" fmla="*/ 8 w 8"/>
                <a:gd name="T3" fmla="*/ 20 h 69"/>
                <a:gd name="T4" fmla="*/ 8 w 8"/>
                <a:gd name="T5" fmla="*/ 69 h 69"/>
                <a:gd name="T6" fmla="*/ 0 w 8"/>
                <a:gd name="T7" fmla="*/ 69 h 69"/>
                <a:gd name="T8" fmla="*/ 0 w 8"/>
                <a:gd name="T9" fmla="*/ 20 h 69"/>
                <a:gd name="T10" fmla="*/ 0 w 8"/>
                <a:gd name="T11" fmla="*/ 0 h 69"/>
                <a:gd name="T12" fmla="*/ 8 w 8"/>
                <a:gd name="T13" fmla="*/ 0 h 69"/>
                <a:gd name="T14" fmla="*/ 8 w 8"/>
                <a:gd name="T15" fmla="*/ 11 h 69"/>
                <a:gd name="T16" fmla="*/ 0 w 8"/>
                <a:gd name="T17" fmla="*/ 11 h 69"/>
                <a:gd name="T18" fmla="*/ 0 w 8"/>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69">
                  <a:moveTo>
                    <a:pt x="0" y="20"/>
                  </a:moveTo>
                  <a:lnTo>
                    <a:pt x="8" y="20"/>
                  </a:lnTo>
                  <a:lnTo>
                    <a:pt x="8" y="69"/>
                  </a:lnTo>
                  <a:lnTo>
                    <a:pt x="0" y="69"/>
                  </a:lnTo>
                  <a:lnTo>
                    <a:pt x="0" y="20"/>
                  </a:lnTo>
                  <a:close/>
                  <a:moveTo>
                    <a:pt x="0" y="0"/>
                  </a:moveTo>
                  <a:lnTo>
                    <a:pt x="8" y="0"/>
                  </a:lnTo>
                  <a:lnTo>
                    <a:pt x="8" y="11"/>
                  </a:lnTo>
                  <a:lnTo>
                    <a:pt x="0" y="11"/>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6183" name="Freeform 59"/>
            <p:cNvSpPr>
              <a:spLocks/>
            </p:cNvSpPr>
            <p:nvPr/>
          </p:nvSpPr>
          <p:spPr bwMode="auto">
            <a:xfrm>
              <a:off x="3746" y="2645"/>
              <a:ext cx="29" cy="64"/>
            </a:xfrm>
            <a:custGeom>
              <a:avLst/>
              <a:gdLst>
                <a:gd name="T0" fmla="*/ 13 w 29"/>
                <a:gd name="T1" fmla="*/ 0 h 64"/>
                <a:gd name="T2" fmla="*/ 13 w 29"/>
                <a:gd name="T3" fmla="*/ 15 h 64"/>
                <a:gd name="T4" fmla="*/ 29 w 29"/>
                <a:gd name="T5" fmla="*/ 15 h 64"/>
                <a:gd name="T6" fmla="*/ 29 w 29"/>
                <a:gd name="T7" fmla="*/ 21 h 64"/>
                <a:gd name="T8" fmla="*/ 13 w 29"/>
                <a:gd name="T9" fmla="*/ 21 h 64"/>
                <a:gd name="T10" fmla="*/ 13 w 29"/>
                <a:gd name="T11" fmla="*/ 47 h 64"/>
                <a:gd name="T12" fmla="*/ 13 w 29"/>
                <a:gd name="T13" fmla="*/ 51 h 64"/>
                <a:gd name="T14" fmla="*/ 14 w 29"/>
                <a:gd name="T15" fmla="*/ 54 h 64"/>
                <a:gd name="T16" fmla="*/ 14 w 29"/>
                <a:gd name="T17" fmla="*/ 55 h 64"/>
                <a:gd name="T18" fmla="*/ 16 w 29"/>
                <a:gd name="T19" fmla="*/ 56 h 64"/>
                <a:gd name="T20" fmla="*/ 18 w 29"/>
                <a:gd name="T21" fmla="*/ 57 h 64"/>
                <a:gd name="T22" fmla="*/ 22 w 29"/>
                <a:gd name="T23" fmla="*/ 57 h 64"/>
                <a:gd name="T24" fmla="*/ 29 w 29"/>
                <a:gd name="T25" fmla="*/ 57 h 64"/>
                <a:gd name="T26" fmla="*/ 29 w 29"/>
                <a:gd name="T27" fmla="*/ 64 h 64"/>
                <a:gd name="T28" fmla="*/ 22 w 29"/>
                <a:gd name="T29" fmla="*/ 64 h 64"/>
                <a:gd name="T30" fmla="*/ 16 w 29"/>
                <a:gd name="T31" fmla="*/ 64 h 64"/>
                <a:gd name="T32" fmla="*/ 12 w 29"/>
                <a:gd name="T33" fmla="*/ 62 h 64"/>
                <a:gd name="T34" fmla="*/ 8 w 29"/>
                <a:gd name="T35" fmla="*/ 60 h 64"/>
                <a:gd name="T36" fmla="*/ 7 w 29"/>
                <a:gd name="T37" fmla="*/ 57 h 64"/>
                <a:gd name="T38" fmla="*/ 6 w 29"/>
                <a:gd name="T39" fmla="*/ 54 h 64"/>
                <a:gd name="T40" fmla="*/ 5 w 29"/>
                <a:gd name="T41" fmla="*/ 47 h 64"/>
                <a:gd name="T42" fmla="*/ 5 w 29"/>
                <a:gd name="T43" fmla="*/ 21 h 64"/>
                <a:gd name="T44" fmla="*/ 0 w 29"/>
                <a:gd name="T45" fmla="*/ 21 h 64"/>
                <a:gd name="T46" fmla="*/ 0 w 29"/>
                <a:gd name="T47" fmla="*/ 15 h 64"/>
                <a:gd name="T48" fmla="*/ 5 w 29"/>
                <a:gd name="T49" fmla="*/ 15 h 64"/>
                <a:gd name="T50" fmla="*/ 5 w 29"/>
                <a:gd name="T51" fmla="*/ 0 h 64"/>
                <a:gd name="T52" fmla="*/ 13 w 29"/>
                <a:gd name="T53" fmla="*/ 0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9" h="64">
                  <a:moveTo>
                    <a:pt x="13" y="0"/>
                  </a:moveTo>
                  <a:lnTo>
                    <a:pt x="13" y="15"/>
                  </a:lnTo>
                  <a:lnTo>
                    <a:pt x="29" y="15"/>
                  </a:lnTo>
                  <a:lnTo>
                    <a:pt x="29" y="21"/>
                  </a:lnTo>
                  <a:lnTo>
                    <a:pt x="13" y="21"/>
                  </a:lnTo>
                  <a:lnTo>
                    <a:pt x="13" y="47"/>
                  </a:lnTo>
                  <a:lnTo>
                    <a:pt x="13" y="51"/>
                  </a:lnTo>
                  <a:lnTo>
                    <a:pt x="14" y="54"/>
                  </a:lnTo>
                  <a:lnTo>
                    <a:pt x="14" y="55"/>
                  </a:lnTo>
                  <a:lnTo>
                    <a:pt x="16" y="56"/>
                  </a:lnTo>
                  <a:lnTo>
                    <a:pt x="18" y="57"/>
                  </a:lnTo>
                  <a:lnTo>
                    <a:pt x="22" y="57"/>
                  </a:lnTo>
                  <a:lnTo>
                    <a:pt x="29" y="57"/>
                  </a:lnTo>
                  <a:lnTo>
                    <a:pt x="29" y="64"/>
                  </a:lnTo>
                  <a:lnTo>
                    <a:pt x="22" y="64"/>
                  </a:lnTo>
                  <a:lnTo>
                    <a:pt x="16" y="64"/>
                  </a:lnTo>
                  <a:lnTo>
                    <a:pt x="12" y="62"/>
                  </a:lnTo>
                  <a:lnTo>
                    <a:pt x="8" y="60"/>
                  </a:lnTo>
                  <a:lnTo>
                    <a:pt x="7" y="57"/>
                  </a:lnTo>
                  <a:lnTo>
                    <a:pt x="6" y="54"/>
                  </a:lnTo>
                  <a:lnTo>
                    <a:pt x="5" y="47"/>
                  </a:lnTo>
                  <a:lnTo>
                    <a:pt x="5" y="21"/>
                  </a:lnTo>
                  <a:lnTo>
                    <a:pt x="0" y="21"/>
                  </a:lnTo>
                  <a:lnTo>
                    <a:pt x="0" y="15"/>
                  </a:lnTo>
                  <a:lnTo>
                    <a:pt x="5" y="15"/>
                  </a:lnTo>
                  <a:lnTo>
                    <a:pt x="5" y="0"/>
                  </a:lnTo>
                  <a:lnTo>
                    <a:pt x="13" y="0"/>
                  </a:lnTo>
                  <a:close/>
                </a:path>
              </a:pathLst>
            </a:custGeom>
            <a:solidFill>
              <a:srgbClr val="010101"/>
            </a:solidFill>
            <a:ln w="0">
              <a:solidFill>
                <a:srgbClr val="010101"/>
              </a:solidFill>
              <a:prstDash val="solid"/>
              <a:round/>
              <a:headEnd/>
              <a:tailEnd/>
            </a:ln>
          </p:spPr>
          <p:txBody>
            <a:bodyPr/>
            <a:lstStyle/>
            <a:p>
              <a:endParaRPr lang="ru-RU"/>
            </a:p>
          </p:txBody>
        </p:sp>
        <p:sp>
          <p:nvSpPr>
            <p:cNvPr id="6184" name="Freeform 60"/>
            <p:cNvSpPr>
              <a:spLocks/>
            </p:cNvSpPr>
            <p:nvPr/>
          </p:nvSpPr>
          <p:spPr bwMode="auto">
            <a:xfrm>
              <a:off x="3780" y="2660"/>
              <a:ext cx="49" cy="67"/>
            </a:xfrm>
            <a:custGeom>
              <a:avLst/>
              <a:gdLst>
                <a:gd name="T0" fmla="*/ 27 w 49"/>
                <a:gd name="T1" fmla="*/ 54 h 67"/>
                <a:gd name="T2" fmla="*/ 24 w 49"/>
                <a:gd name="T3" fmla="*/ 59 h 67"/>
                <a:gd name="T4" fmla="*/ 23 w 49"/>
                <a:gd name="T5" fmla="*/ 62 h 67"/>
                <a:gd name="T6" fmla="*/ 20 w 49"/>
                <a:gd name="T7" fmla="*/ 65 h 67"/>
                <a:gd name="T8" fmla="*/ 18 w 49"/>
                <a:gd name="T9" fmla="*/ 66 h 67"/>
                <a:gd name="T10" fmla="*/ 15 w 49"/>
                <a:gd name="T11" fmla="*/ 67 h 67"/>
                <a:gd name="T12" fmla="*/ 12 w 49"/>
                <a:gd name="T13" fmla="*/ 67 h 67"/>
                <a:gd name="T14" fmla="*/ 5 w 49"/>
                <a:gd name="T15" fmla="*/ 67 h 67"/>
                <a:gd name="T16" fmla="*/ 5 w 49"/>
                <a:gd name="T17" fmla="*/ 61 h 67"/>
                <a:gd name="T18" fmla="*/ 10 w 49"/>
                <a:gd name="T19" fmla="*/ 61 h 67"/>
                <a:gd name="T20" fmla="*/ 13 w 49"/>
                <a:gd name="T21" fmla="*/ 60 h 67"/>
                <a:gd name="T22" fmla="*/ 15 w 49"/>
                <a:gd name="T23" fmla="*/ 59 h 67"/>
                <a:gd name="T24" fmla="*/ 17 w 49"/>
                <a:gd name="T25" fmla="*/ 57 h 67"/>
                <a:gd name="T26" fmla="*/ 18 w 49"/>
                <a:gd name="T27" fmla="*/ 55 h 67"/>
                <a:gd name="T28" fmla="*/ 19 w 49"/>
                <a:gd name="T29" fmla="*/ 51 h 67"/>
                <a:gd name="T30" fmla="*/ 20 w 49"/>
                <a:gd name="T31" fmla="*/ 47 h 67"/>
                <a:gd name="T32" fmla="*/ 0 w 49"/>
                <a:gd name="T33" fmla="*/ 0 h 67"/>
                <a:gd name="T34" fmla="*/ 9 w 49"/>
                <a:gd name="T35" fmla="*/ 0 h 67"/>
                <a:gd name="T36" fmla="*/ 24 w 49"/>
                <a:gd name="T37" fmla="*/ 39 h 67"/>
                <a:gd name="T38" fmla="*/ 40 w 49"/>
                <a:gd name="T39" fmla="*/ 0 h 67"/>
                <a:gd name="T40" fmla="*/ 49 w 49"/>
                <a:gd name="T41" fmla="*/ 0 h 67"/>
                <a:gd name="T42" fmla="*/ 27 w 49"/>
                <a:gd name="T43" fmla="*/ 54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9" h="67">
                  <a:moveTo>
                    <a:pt x="27" y="54"/>
                  </a:moveTo>
                  <a:lnTo>
                    <a:pt x="24" y="59"/>
                  </a:lnTo>
                  <a:lnTo>
                    <a:pt x="23" y="62"/>
                  </a:lnTo>
                  <a:lnTo>
                    <a:pt x="20" y="65"/>
                  </a:lnTo>
                  <a:lnTo>
                    <a:pt x="18" y="66"/>
                  </a:lnTo>
                  <a:lnTo>
                    <a:pt x="15" y="67"/>
                  </a:lnTo>
                  <a:lnTo>
                    <a:pt x="12" y="67"/>
                  </a:lnTo>
                  <a:lnTo>
                    <a:pt x="5" y="67"/>
                  </a:lnTo>
                  <a:lnTo>
                    <a:pt x="5" y="61"/>
                  </a:lnTo>
                  <a:lnTo>
                    <a:pt x="10" y="61"/>
                  </a:lnTo>
                  <a:lnTo>
                    <a:pt x="13" y="60"/>
                  </a:lnTo>
                  <a:lnTo>
                    <a:pt x="15" y="59"/>
                  </a:lnTo>
                  <a:lnTo>
                    <a:pt x="17" y="57"/>
                  </a:lnTo>
                  <a:lnTo>
                    <a:pt x="18" y="55"/>
                  </a:lnTo>
                  <a:lnTo>
                    <a:pt x="19" y="51"/>
                  </a:lnTo>
                  <a:lnTo>
                    <a:pt x="20" y="47"/>
                  </a:lnTo>
                  <a:lnTo>
                    <a:pt x="0" y="0"/>
                  </a:lnTo>
                  <a:lnTo>
                    <a:pt x="9" y="0"/>
                  </a:lnTo>
                  <a:lnTo>
                    <a:pt x="24" y="39"/>
                  </a:lnTo>
                  <a:lnTo>
                    <a:pt x="40" y="0"/>
                  </a:lnTo>
                  <a:lnTo>
                    <a:pt x="49" y="0"/>
                  </a:lnTo>
                  <a:lnTo>
                    <a:pt x="27" y="54"/>
                  </a:lnTo>
                  <a:close/>
                </a:path>
              </a:pathLst>
            </a:custGeom>
            <a:solidFill>
              <a:srgbClr val="010101"/>
            </a:solidFill>
            <a:ln w="0">
              <a:solidFill>
                <a:srgbClr val="010101"/>
              </a:solidFill>
              <a:prstDash val="solid"/>
              <a:round/>
              <a:headEnd/>
              <a:tailEnd/>
            </a:ln>
          </p:spPr>
          <p:txBody>
            <a:bodyPr/>
            <a:lstStyle/>
            <a:p>
              <a:endParaRPr lang="ru-RU"/>
            </a:p>
          </p:txBody>
        </p:sp>
        <p:sp>
          <p:nvSpPr>
            <p:cNvPr id="6185" name="Freeform 61"/>
            <p:cNvSpPr>
              <a:spLocks/>
            </p:cNvSpPr>
            <p:nvPr/>
          </p:nvSpPr>
          <p:spPr bwMode="auto">
            <a:xfrm>
              <a:off x="2731" y="1600"/>
              <a:ext cx="33" cy="20"/>
            </a:xfrm>
            <a:custGeom>
              <a:avLst/>
              <a:gdLst>
                <a:gd name="T0" fmla="*/ 33 w 33"/>
                <a:gd name="T1" fmla="*/ 20 h 20"/>
                <a:gd name="T2" fmla="*/ 0 w 33"/>
                <a:gd name="T3" fmla="*/ 20 h 20"/>
                <a:gd name="T4" fmla="*/ 6 w 33"/>
                <a:gd name="T5" fmla="*/ 0 h 20"/>
                <a:gd name="T6" fmla="*/ 33 w 33"/>
                <a:gd name="T7" fmla="*/ 2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20">
                  <a:moveTo>
                    <a:pt x="33" y="20"/>
                  </a:moveTo>
                  <a:lnTo>
                    <a:pt x="0" y="20"/>
                  </a:lnTo>
                  <a:lnTo>
                    <a:pt x="6" y="0"/>
                  </a:lnTo>
                  <a:lnTo>
                    <a:pt x="33" y="20"/>
                  </a:lnTo>
                  <a:close/>
                </a:path>
              </a:pathLst>
            </a:custGeom>
            <a:solidFill>
              <a:srgbClr val="010101"/>
            </a:solidFill>
            <a:ln w="0">
              <a:solidFill>
                <a:srgbClr val="010101"/>
              </a:solidFill>
              <a:prstDash val="solid"/>
              <a:round/>
              <a:headEnd/>
              <a:tailEnd/>
            </a:ln>
          </p:spPr>
          <p:txBody>
            <a:bodyPr/>
            <a:lstStyle/>
            <a:p>
              <a:endParaRPr lang="ru-RU"/>
            </a:p>
          </p:txBody>
        </p:sp>
        <p:sp>
          <p:nvSpPr>
            <p:cNvPr id="6186" name="Freeform 62"/>
            <p:cNvSpPr>
              <a:spLocks/>
            </p:cNvSpPr>
            <p:nvPr/>
          </p:nvSpPr>
          <p:spPr bwMode="auto">
            <a:xfrm>
              <a:off x="2480" y="1520"/>
              <a:ext cx="261" cy="95"/>
            </a:xfrm>
            <a:custGeom>
              <a:avLst/>
              <a:gdLst>
                <a:gd name="T0" fmla="*/ 1 w 261"/>
                <a:gd name="T1" fmla="*/ 0 h 95"/>
                <a:gd name="T2" fmla="*/ 261 w 261"/>
                <a:gd name="T3" fmla="*/ 89 h 95"/>
                <a:gd name="T4" fmla="*/ 258 w 261"/>
                <a:gd name="T5" fmla="*/ 95 h 95"/>
                <a:gd name="T6" fmla="*/ 0 w 261"/>
                <a:gd name="T7" fmla="*/ 8 h 95"/>
                <a:gd name="T8" fmla="*/ 1 w 261"/>
                <a:gd name="T9" fmla="*/ 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 h="95">
                  <a:moveTo>
                    <a:pt x="1" y="0"/>
                  </a:moveTo>
                  <a:lnTo>
                    <a:pt x="261" y="89"/>
                  </a:lnTo>
                  <a:lnTo>
                    <a:pt x="258" y="95"/>
                  </a:lnTo>
                  <a:lnTo>
                    <a:pt x="0" y="8"/>
                  </a:lnTo>
                  <a:lnTo>
                    <a:pt x="1" y="0"/>
                  </a:lnTo>
                  <a:close/>
                </a:path>
              </a:pathLst>
            </a:custGeom>
            <a:solidFill>
              <a:srgbClr val="010101"/>
            </a:solidFill>
            <a:ln w="0">
              <a:solidFill>
                <a:srgbClr val="010101"/>
              </a:solidFill>
              <a:prstDash val="solid"/>
              <a:round/>
              <a:headEnd/>
              <a:tailEnd/>
            </a:ln>
          </p:spPr>
          <p:txBody>
            <a:bodyPr/>
            <a:lstStyle/>
            <a:p>
              <a:endParaRPr lang="ru-RU"/>
            </a:p>
          </p:txBody>
        </p:sp>
        <p:sp>
          <p:nvSpPr>
            <p:cNvPr id="6187" name="Freeform 63"/>
            <p:cNvSpPr>
              <a:spLocks/>
            </p:cNvSpPr>
            <p:nvPr/>
          </p:nvSpPr>
          <p:spPr bwMode="auto">
            <a:xfrm>
              <a:off x="3303" y="2872"/>
              <a:ext cx="26" cy="31"/>
            </a:xfrm>
            <a:custGeom>
              <a:avLst/>
              <a:gdLst>
                <a:gd name="T0" fmla="*/ 0 w 26"/>
                <a:gd name="T1" fmla="*/ 31 h 31"/>
                <a:gd name="T2" fmla="*/ 9 w 26"/>
                <a:gd name="T3" fmla="*/ 0 h 31"/>
                <a:gd name="T4" fmla="*/ 26 w 26"/>
                <a:gd name="T5" fmla="*/ 11 h 31"/>
                <a:gd name="T6" fmla="*/ 0 w 26"/>
                <a:gd name="T7" fmla="*/ 31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1">
                  <a:moveTo>
                    <a:pt x="0" y="31"/>
                  </a:moveTo>
                  <a:lnTo>
                    <a:pt x="9" y="0"/>
                  </a:lnTo>
                  <a:lnTo>
                    <a:pt x="26" y="11"/>
                  </a:lnTo>
                  <a:lnTo>
                    <a:pt x="0" y="31"/>
                  </a:lnTo>
                  <a:close/>
                </a:path>
              </a:pathLst>
            </a:custGeom>
            <a:solidFill>
              <a:srgbClr val="010101"/>
            </a:solidFill>
            <a:ln w="0">
              <a:solidFill>
                <a:srgbClr val="010101"/>
              </a:solidFill>
              <a:prstDash val="solid"/>
              <a:round/>
              <a:headEnd/>
              <a:tailEnd/>
            </a:ln>
          </p:spPr>
          <p:txBody>
            <a:bodyPr/>
            <a:lstStyle/>
            <a:p>
              <a:endParaRPr lang="ru-RU"/>
            </a:p>
          </p:txBody>
        </p:sp>
        <p:sp>
          <p:nvSpPr>
            <p:cNvPr id="6188" name="Freeform 64"/>
            <p:cNvSpPr>
              <a:spLocks/>
            </p:cNvSpPr>
            <p:nvPr/>
          </p:nvSpPr>
          <p:spPr bwMode="auto">
            <a:xfrm>
              <a:off x="3314" y="2746"/>
              <a:ext cx="97" cy="138"/>
            </a:xfrm>
            <a:custGeom>
              <a:avLst/>
              <a:gdLst>
                <a:gd name="T0" fmla="*/ 97 w 97"/>
                <a:gd name="T1" fmla="*/ 4 h 138"/>
                <a:gd name="T2" fmla="*/ 6 w 97"/>
                <a:gd name="T3" fmla="*/ 138 h 138"/>
                <a:gd name="T4" fmla="*/ 0 w 97"/>
                <a:gd name="T5" fmla="*/ 135 h 138"/>
                <a:gd name="T6" fmla="*/ 91 w 97"/>
                <a:gd name="T7" fmla="*/ 0 h 138"/>
                <a:gd name="T8" fmla="*/ 97 w 97"/>
                <a:gd name="T9" fmla="*/ 4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38">
                  <a:moveTo>
                    <a:pt x="97" y="4"/>
                  </a:moveTo>
                  <a:lnTo>
                    <a:pt x="6" y="138"/>
                  </a:lnTo>
                  <a:lnTo>
                    <a:pt x="0" y="135"/>
                  </a:lnTo>
                  <a:lnTo>
                    <a:pt x="91" y="0"/>
                  </a:lnTo>
                  <a:lnTo>
                    <a:pt x="97" y="4"/>
                  </a:lnTo>
                  <a:close/>
                </a:path>
              </a:pathLst>
            </a:custGeom>
            <a:solidFill>
              <a:srgbClr val="010101"/>
            </a:solidFill>
            <a:ln w="0">
              <a:solidFill>
                <a:srgbClr val="010101"/>
              </a:solidFill>
              <a:prstDash val="solid"/>
              <a:round/>
              <a:headEnd/>
              <a:tailEnd/>
            </a:ln>
          </p:spPr>
          <p:txBody>
            <a:bodyPr/>
            <a:lstStyle/>
            <a:p>
              <a:endParaRPr lang="ru-RU"/>
            </a:p>
          </p:txBody>
        </p:sp>
        <p:sp>
          <p:nvSpPr>
            <p:cNvPr id="6189" name="Line 65"/>
            <p:cNvSpPr>
              <a:spLocks noChangeShapeType="1"/>
            </p:cNvSpPr>
            <p:nvPr/>
          </p:nvSpPr>
          <p:spPr bwMode="auto">
            <a:xfrm flipH="1">
              <a:off x="3406" y="2747"/>
              <a:ext cx="398" cy="1"/>
            </a:xfrm>
            <a:prstGeom prst="line">
              <a:avLst/>
            </a:prstGeom>
            <a:noFill/>
            <a:ln w="11113">
              <a:solidFill>
                <a:srgbClr val="01010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190" name="Freeform 66"/>
            <p:cNvSpPr>
              <a:spLocks/>
            </p:cNvSpPr>
            <p:nvPr/>
          </p:nvSpPr>
          <p:spPr bwMode="auto">
            <a:xfrm>
              <a:off x="3253" y="1608"/>
              <a:ext cx="31" cy="30"/>
            </a:xfrm>
            <a:custGeom>
              <a:avLst/>
              <a:gdLst>
                <a:gd name="T0" fmla="*/ 31 w 31"/>
                <a:gd name="T1" fmla="*/ 30 h 30"/>
                <a:gd name="T2" fmla="*/ 0 w 31"/>
                <a:gd name="T3" fmla="*/ 15 h 30"/>
                <a:gd name="T4" fmla="*/ 15 w 31"/>
                <a:gd name="T5" fmla="*/ 0 h 30"/>
                <a:gd name="T6" fmla="*/ 31 w 31"/>
                <a:gd name="T7" fmla="*/ 3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1" y="30"/>
                  </a:moveTo>
                  <a:lnTo>
                    <a:pt x="0" y="15"/>
                  </a:lnTo>
                  <a:lnTo>
                    <a:pt x="15" y="0"/>
                  </a:lnTo>
                  <a:lnTo>
                    <a:pt x="31" y="30"/>
                  </a:lnTo>
                  <a:close/>
                </a:path>
              </a:pathLst>
            </a:custGeom>
            <a:solidFill>
              <a:srgbClr val="010101"/>
            </a:solidFill>
            <a:ln w="0">
              <a:solidFill>
                <a:srgbClr val="010101"/>
              </a:solidFill>
              <a:prstDash val="solid"/>
              <a:round/>
              <a:headEnd/>
              <a:tailEnd/>
            </a:ln>
          </p:spPr>
          <p:txBody>
            <a:bodyPr/>
            <a:lstStyle/>
            <a:p>
              <a:endParaRPr lang="ru-RU"/>
            </a:p>
          </p:txBody>
        </p:sp>
        <p:sp>
          <p:nvSpPr>
            <p:cNvPr id="6191" name="Freeform 67"/>
            <p:cNvSpPr>
              <a:spLocks/>
            </p:cNvSpPr>
            <p:nvPr/>
          </p:nvSpPr>
          <p:spPr bwMode="auto">
            <a:xfrm>
              <a:off x="3101" y="1459"/>
              <a:ext cx="167" cy="162"/>
            </a:xfrm>
            <a:custGeom>
              <a:avLst/>
              <a:gdLst>
                <a:gd name="T0" fmla="*/ 5 w 167"/>
                <a:gd name="T1" fmla="*/ 0 h 162"/>
                <a:gd name="T2" fmla="*/ 167 w 167"/>
                <a:gd name="T3" fmla="*/ 157 h 162"/>
                <a:gd name="T4" fmla="*/ 162 w 167"/>
                <a:gd name="T5" fmla="*/ 162 h 162"/>
                <a:gd name="T6" fmla="*/ 0 w 167"/>
                <a:gd name="T7" fmla="*/ 5 h 162"/>
                <a:gd name="T8" fmla="*/ 5 w 167"/>
                <a:gd name="T9" fmla="*/ 0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 h="162">
                  <a:moveTo>
                    <a:pt x="5" y="0"/>
                  </a:moveTo>
                  <a:lnTo>
                    <a:pt x="167" y="157"/>
                  </a:lnTo>
                  <a:lnTo>
                    <a:pt x="162" y="162"/>
                  </a:lnTo>
                  <a:lnTo>
                    <a:pt x="0" y="5"/>
                  </a:lnTo>
                  <a:lnTo>
                    <a:pt x="5" y="0"/>
                  </a:lnTo>
                  <a:close/>
                </a:path>
              </a:pathLst>
            </a:custGeom>
            <a:solidFill>
              <a:srgbClr val="010101"/>
            </a:solidFill>
            <a:ln w="0">
              <a:solidFill>
                <a:srgbClr val="010101"/>
              </a:solidFill>
              <a:prstDash val="solid"/>
              <a:round/>
              <a:headEnd/>
              <a:tailEnd/>
            </a:ln>
          </p:spPr>
          <p:txBody>
            <a:bodyPr/>
            <a:lstStyle/>
            <a:p>
              <a:endParaRPr lang="ru-RU"/>
            </a:p>
          </p:txBody>
        </p:sp>
        <p:sp>
          <p:nvSpPr>
            <p:cNvPr id="6192" name="Freeform 68"/>
            <p:cNvSpPr>
              <a:spLocks/>
            </p:cNvSpPr>
            <p:nvPr/>
          </p:nvSpPr>
          <p:spPr bwMode="auto">
            <a:xfrm>
              <a:off x="2540" y="2939"/>
              <a:ext cx="45" cy="81"/>
            </a:xfrm>
            <a:custGeom>
              <a:avLst/>
              <a:gdLst>
                <a:gd name="T0" fmla="*/ 22 w 45"/>
                <a:gd name="T1" fmla="*/ 81 h 81"/>
                <a:gd name="T2" fmla="*/ 0 w 45"/>
                <a:gd name="T3" fmla="*/ 81 h 81"/>
                <a:gd name="T4" fmla="*/ 0 w 45"/>
                <a:gd name="T5" fmla="*/ 0 h 81"/>
                <a:gd name="T6" fmla="*/ 45 w 45"/>
                <a:gd name="T7" fmla="*/ 0 h 81"/>
                <a:gd name="T8" fmla="*/ 45 w 45"/>
                <a:gd name="T9" fmla="*/ 81 h 81"/>
                <a:gd name="T10" fmla="*/ 22 w 45"/>
                <a:gd name="T11" fmla="*/ 81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81">
                  <a:moveTo>
                    <a:pt x="22" y="81"/>
                  </a:moveTo>
                  <a:lnTo>
                    <a:pt x="0" y="81"/>
                  </a:lnTo>
                  <a:lnTo>
                    <a:pt x="0" y="0"/>
                  </a:lnTo>
                  <a:lnTo>
                    <a:pt x="45" y="0"/>
                  </a:lnTo>
                  <a:lnTo>
                    <a:pt x="45" y="81"/>
                  </a:lnTo>
                  <a:lnTo>
                    <a:pt x="22" y="81"/>
                  </a:lnTo>
                  <a:close/>
                </a:path>
              </a:pathLst>
            </a:custGeom>
            <a:solidFill>
              <a:srgbClr val="9967CC"/>
            </a:solidFill>
            <a:ln w="0">
              <a:solidFill>
                <a:srgbClr val="9967CC"/>
              </a:solidFill>
              <a:prstDash val="solid"/>
              <a:round/>
              <a:headEnd/>
              <a:tailEnd/>
            </a:ln>
          </p:spPr>
          <p:txBody>
            <a:bodyPr/>
            <a:lstStyle/>
            <a:p>
              <a:endParaRPr lang="ru-RU"/>
            </a:p>
          </p:txBody>
        </p:sp>
        <p:sp>
          <p:nvSpPr>
            <p:cNvPr id="6193" name="Freeform 69"/>
            <p:cNvSpPr>
              <a:spLocks/>
            </p:cNvSpPr>
            <p:nvPr/>
          </p:nvSpPr>
          <p:spPr bwMode="auto">
            <a:xfrm>
              <a:off x="2540" y="2939"/>
              <a:ext cx="45" cy="81"/>
            </a:xfrm>
            <a:custGeom>
              <a:avLst/>
              <a:gdLst>
                <a:gd name="T0" fmla="*/ 22 w 45"/>
                <a:gd name="T1" fmla="*/ 81 h 81"/>
                <a:gd name="T2" fmla="*/ 0 w 45"/>
                <a:gd name="T3" fmla="*/ 81 h 81"/>
                <a:gd name="T4" fmla="*/ 0 w 45"/>
                <a:gd name="T5" fmla="*/ 0 h 81"/>
                <a:gd name="T6" fmla="*/ 45 w 45"/>
                <a:gd name="T7" fmla="*/ 0 h 81"/>
                <a:gd name="T8" fmla="*/ 45 w 45"/>
                <a:gd name="T9" fmla="*/ 81 h 81"/>
                <a:gd name="T10" fmla="*/ 22 w 45"/>
                <a:gd name="T11" fmla="*/ 81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81">
                  <a:moveTo>
                    <a:pt x="22" y="81"/>
                  </a:moveTo>
                  <a:lnTo>
                    <a:pt x="0" y="81"/>
                  </a:lnTo>
                  <a:lnTo>
                    <a:pt x="0" y="0"/>
                  </a:lnTo>
                  <a:lnTo>
                    <a:pt x="45" y="0"/>
                  </a:lnTo>
                  <a:lnTo>
                    <a:pt x="45" y="81"/>
                  </a:lnTo>
                  <a:lnTo>
                    <a:pt x="22" y="81"/>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194" name="Freeform 70"/>
            <p:cNvSpPr>
              <a:spLocks/>
            </p:cNvSpPr>
            <p:nvPr/>
          </p:nvSpPr>
          <p:spPr bwMode="auto">
            <a:xfrm>
              <a:off x="3204" y="2939"/>
              <a:ext cx="45" cy="81"/>
            </a:xfrm>
            <a:custGeom>
              <a:avLst/>
              <a:gdLst>
                <a:gd name="T0" fmla="*/ 23 w 45"/>
                <a:gd name="T1" fmla="*/ 81 h 81"/>
                <a:gd name="T2" fmla="*/ 0 w 45"/>
                <a:gd name="T3" fmla="*/ 81 h 81"/>
                <a:gd name="T4" fmla="*/ 0 w 45"/>
                <a:gd name="T5" fmla="*/ 0 h 81"/>
                <a:gd name="T6" fmla="*/ 45 w 45"/>
                <a:gd name="T7" fmla="*/ 0 h 81"/>
                <a:gd name="T8" fmla="*/ 45 w 45"/>
                <a:gd name="T9" fmla="*/ 81 h 81"/>
                <a:gd name="T10" fmla="*/ 23 w 45"/>
                <a:gd name="T11" fmla="*/ 81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81">
                  <a:moveTo>
                    <a:pt x="23" y="81"/>
                  </a:moveTo>
                  <a:lnTo>
                    <a:pt x="0" y="81"/>
                  </a:lnTo>
                  <a:lnTo>
                    <a:pt x="0" y="0"/>
                  </a:lnTo>
                  <a:lnTo>
                    <a:pt x="45" y="0"/>
                  </a:lnTo>
                  <a:lnTo>
                    <a:pt x="45" y="81"/>
                  </a:lnTo>
                  <a:lnTo>
                    <a:pt x="23" y="81"/>
                  </a:lnTo>
                  <a:close/>
                </a:path>
              </a:pathLst>
            </a:custGeom>
            <a:solidFill>
              <a:srgbClr val="9967CC"/>
            </a:solidFill>
            <a:ln w="0">
              <a:solidFill>
                <a:srgbClr val="9967CC"/>
              </a:solidFill>
              <a:prstDash val="solid"/>
              <a:round/>
              <a:headEnd/>
              <a:tailEnd/>
            </a:ln>
          </p:spPr>
          <p:txBody>
            <a:bodyPr/>
            <a:lstStyle/>
            <a:p>
              <a:endParaRPr lang="ru-RU"/>
            </a:p>
          </p:txBody>
        </p:sp>
        <p:sp>
          <p:nvSpPr>
            <p:cNvPr id="6195" name="Freeform 71"/>
            <p:cNvSpPr>
              <a:spLocks/>
            </p:cNvSpPr>
            <p:nvPr/>
          </p:nvSpPr>
          <p:spPr bwMode="auto">
            <a:xfrm>
              <a:off x="3204" y="2939"/>
              <a:ext cx="45" cy="81"/>
            </a:xfrm>
            <a:custGeom>
              <a:avLst/>
              <a:gdLst>
                <a:gd name="T0" fmla="*/ 23 w 45"/>
                <a:gd name="T1" fmla="*/ 81 h 81"/>
                <a:gd name="T2" fmla="*/ 0 w 45"/>
                <a:gd name="T3" fmla="*/ 81 h 81"/>
                <a:gd name="T4" fmla="*/ 0 w 45"/>
                <a:gd name="T5" fmla="*/ 0 h 81"/>
                <a:gd name="T6" fmla="*/ 45 w 45"/>
                <a:gd name="T7" fmla="*/ 0 h 81"/>
                <a:gd name="T8" fmla="*/ 45 w 45"/>
                <a:gd name="T9" fmla="*/ 81 h 81"/>
                <a:gd name="T10" fmla="*/ 23 w 45"/>
                <a:gd name="T11" fmla="*/ 81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81">
                  <a:moveTo>
                    <a:pt x="23" y="81"/>
                  </a:moveTo>
                  <a:lnTo>
                    <a:pt x="0" y="81"/>
                  </a:lnTo>
                  <a:lnTo>
                    <a:pt x="0" y="0"/>
                  </a:lnTo>
                  <a:lnTo>
                    <a:pt x="45" y="0"/>
                  </a:lnTo>
                  <a:lnTo>
                    <a:pt x="45" y="81"/>
                  </a:lnTo>
                  <a:lnTo>
                    <a:pt x="23" y="81"/>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196" name="Freeform 72"/>
            <p:cNvSpPr>
              <a:spLocks/>
            </p:cNvSpPr>
            <p:nvPr/>
          </p:nvSpPr>
          <p:spPr bwMode="auto">
            <a:xfrm>
              <a:off x="2343" y="2571"/>
              <a:ext cx="42" cy="68"/>
            </a:xfrm>
            <a:custGeom>
              <a:avLst/>
              <a:gdLst>
                <a:gd name="T0" fmla="*/ 4 w 42"/>
                <a:gd name="T1" fmla="*/ 0 h 68"/>
                <a:gd name="T2" fmla="*/ 39 w 42"/>
                <a:gd name="T3" fmla="*/ 0 h 68"/>
                <a:gd name="T4" fmla="*/ 39 w 42"/>
                <a:gd name="T5" fmla="*/ 8 h 68"/>
                <a:gd name="T6" fmla="*/ 11 w 42"/>
                <a:gd name="T7" fmla="*/ 8 h 68"/>
                <a:gd name="T8" fmla="*/ 11 w 42"/>
                <a:gd name="T9" fmla="*/ 24 h 68"/>
                <a:gd name="T10" fmla="*/ 14 w 42"/>
                <a:gd name="T11" fmla="*/ 23 h 68"/>
                <a:gd name="T12" fmla="*/ 15 w 42"/>
                <a:gd name="T13" fmla="*/ 23 h 68"/>
                <a:gd name="T14" fmla="*/ 17 w 42"/>
                <a:gd name="T15" fmla="*/ 23 h 68"/>
                <a:gd name="T16" fmla="*/ 19 w 42"/>
                <a:gd name="T17" fmla="*/ 23 h 68"/>
                <a:gd name="T18" fmla="*/ 26 w 42"/>
                <a:gd name="T19" fmla="*/ 23 h 68"/>
                <a:gd name="T20" fmla="*/ 31 w 42"/>
                <a:gd name="T21" fmla="*/ 25 h 68"/>
                <a:gd name="T22" fmla="*/ 36 w 42"/>
                <a:gd name="T23" fmla="*/ 29 h 68"/>
                <a:gd name="T24" fmla="*/ 40 w 42"/>
                <a:gd name="T25" fmla="*/ 33 h 68"/>
                <a:gd name="T26" fmla="*/ 42 w 42"/>
                <a:gd name="T27" fmla="*/ 39 h 68"/>
                <a:gd name="T28" fmla="*/ 42 w 42"/>
                <a:gd name="T29" fmla="*/ 45 h 68"/>
                <a:gd name="T30" fmla="*/ 42 w 42"/>
                <a:gd name="T31" fmla="*/ 50 h 68"/>
                <a:gd name="T32" fmla="*/ 41 w 42"/>
                <a:gd name="T33" fmla="*/ 54 h 68"/>
                <a:gd name="T34" fmla="*/ 39 w 42"/>
                <a:gd name="T35" fmla="*/ 58 h 68"/>
                <a:gd name="T36" fmla="*/ 36 w 42"/>
                <a:gd name="T37" fmla="*/ 62 h 68"/>
                <a:gd name="T38" fmla="*/ 31 w 42"/>
                <a:gd name="T39" fmla="*/ 64 h 68"/>
                <a:gd name="T40" fmla="*/ 25 w 42"/>
                <a:gd name="T41" fmla="*/ 67 h 68"/>
                <a:gd name="T42" fmla="*/ 17 w 42"/>
                <a:gd name="T43" fmla="*/ 68 h 68"/>
                <a:gd name="T44" fmla="*/ 14 w 42"/>
                <a:gd name="T45" fmla="*/ 67 h 68"/>
                <a:gd name="T46" fmla="*/ 10 w 42"/>
                <a:gd name="T47" fmla="*/ 67 h 68"/>
                <a:gd name="T48" fmla="*/ 5 w 42"/>
                <a:gd name="T49" fmla="*/ 65 h 68"/>
                <a:gd name="T50" fmla="*/ 0 w 42"/>
                <a:gd name="T51" fmla="*/ 64 h 68"/>
                <a:gd name="T52" fmla="*/ 0 w 42"/>
                <a:gd name="T53" fmla="*/ 55 h 68"/>
                <a:gd name="T54" fmla="*/ 5 w 42"/>
                <a:gd name="T55" fmla="*/ 58 h 68"/>
                <a:gd name="T56" fmla="*/ 9 w 42"/>
                <a:gd name="T57" fmla="*/ 59 h 68"/>
                <a:gd name="T58" fmla="*/ 14 w 42"/>
                <a:gd name="T59" fmla="*/ 59 h 68"/>
                <a:gd name="T60" fmla="*/ 17 w 42"/>
                <a:gd name="T61" fmla="*/ 60 h 68"/>
                <a:gd name="T62" fmla="*/ 22 w 42"/>
                <a:gd name="T63" fmla="*/ 59 h 68"/>
                <a:gd name="T64" fmla="*/ 26 w 42"/>
                <a:gd name="T65" fmla="*/ 58 h 68"/>
                <a:gd name="T66" fmla="*/ 30 w 42"/>
                <a:gd name="T67" fmla="*/ 55 h 68"/>
                <a:gd name="T68" fmla="*/ 32 w 42"/>
                <a:gd name="T69" fmla="*/ 53 h 68"/>
                <a:gd name="T70" fmla="*/ 34 w 42"/>
                <a:gd name="T71" fmla="*/ 49 h 68"/>
                <a:gd name="T72" fmla="*/ 34 w 42"/>
                <a:gd name="T73" fmla="*/ 45 h 68"/>
                <a:gd name="T74" fmla="*/ 34 w 42"/>
                <a:gd name="T75" fmla="*/ 40 h 68"/>
                <a:gd name="T76" fmla="*/ 32 w 42"/>
                <a:gd name="T77" fmla="*/ 37 h 68"/>
                <a:gd name="T78" fmla="*/ 30 w 42"/>
                <a:gd name="T79" fmla="*/ 34 h 68"/>
                <a:gd name="T80" fmla="*/ 26 w 42"/>
                <a:gd name="T81" fmla="*/ 32 h 68"/>
                <a:gd name="T82" fmla="*/ 22 w 42"/>
                <a:gd name="T83" fmla="*/ 30 h 68"/>
                <a:gd name="T84" fmla="*/ 17 w 42"/>
                <a:gd name="T85" fmla="*/ 30 h 68"/>
                <a:gd name="T86" fmla="*/ 14 w 42"/>
                <a:gd name="T87" fmla="*/ 30 h 68"/>
                <a:gd name="T88" fmla="*/ 11 w 42"/>
                <a:gd name="T89" fmla="*/ 30 h 68"/>
                <a:gd name="T90" fmla="*/ 7 w 42"/>
                <a:gd name="T91" fmla="*/ 32 h 68"/>
                <a:gd name="T92" fmla="*/ 4 w 42"/>
                <a:gd name="T93" fmla="*/ 33 h 68"/>
                <a:gd name="T94" fmla="*/ 4 w 42"/>
                <a:gd name="T95" fmla="*/ 0 h 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2" h="68">
                  <a:moveTo>
                    <a:pt x="4" y="0"/>
                  </a:moveTo>
                  <a:lnTo>
                    <a:pt x="39" y="0"/>
                  </a:lnTo>
                  <a:lnTo>
                    <a:pt x="39" y="8"/>
                  </a:lnTo>
                  <a:lnTo>
                    <a:pt x="11" y="8"/>
                  </a:lnTo>
                  <a:lnTo>
                    <a:pt x="11" y="24"/>
                  </a:lnTo>
                  <a:lnTo>
                    <a:pt x="14" y="23"/>
                  </a:lnTo>
                  <a:lnTo>
                    <a:pt x="15" y="23"/>
                  </a:lnTo>
                  <a:lnTo>
                    <a:pt x="17" y="23"/>
                  </a:lnTo>
                  <a:lnTo>
                    <a:pt x="19" y="23"/>
                  </a:lnTo>
                  <a:lnTo>
                    <a:pt x="26" y="23"/>
                  </a:lnTo>
                  <a:lnTo>
                    <a:pt x="31" y="25"/>
                  </a:lnTo>
                  <a:lnTo>
                    <a:pt x="36" y="29"/>
                  </a:lnTo>
                  <a:lnTo>
                    <a:pt x="40" y="33"/>
                  </a:lnTo>
                  <a:lnTo>
                    <a:pt x="42" y="39"/>
                  </a:lnTo>
                  <a:lnTo>
                    <a:pt x="42" y="45"/>
                  </a:lnTo>
                  <a:lnTo>
                    <a:pt x="42" y="50"/>
                  </a:lnTo>
                  <a:lnTo>
                    <a:pt x="41" y="54"/>
                  </a:lnTo>
                  <a:lnTo>
                    <a:pt x="39" y="58"/>
                  </a:lnTo>
                  <a:lnTo>
                    <a:pt x="36" y="62"/>
                  </a:lnTo>
                  <a:lnTo>
                    <a:pt x="31" y="64"/>
                  </a:lnTo>
                  <a:lnTo>
                    <a:pt x="25" y="67"/>
                  </a:lnTo>
                  <a:lnTo>
                    <a:pt x="17" y="68"/>
                  </a:lnTo>
                  <a:lnTo>
                    <a:pt x="14" y="67"/>
                  </a:lnTo>
                  <a:lnTo>
                    <a:pt x="10" y="67"/>
                  </a:lnTo>
                  <a:lnTo>
                    <a:pt x="5" y="65"/>
                  </a:lnTo>
                  <a:lnTo>
                    <a:pt x="0" y="64"/>
                  </a:lnTo>
                  <a:lnTo>
                    <a:pt x="0" y="55"/>
                  </a:lnTo>
                  <a:lnTo>
                    <a:pt x="5" y="58"/>
                  </a:lnTo>
                  <a:lnTo>
                    <a:pt x="9" y="59"/>
                  </a:lnTo>
                  <a:lnTo>
                    <a:pt x="14" y="59"/>
                  </a:lnTo>
                  <a:lnTo>
                    <a:pt x="17" y="60"/>
                  </a:lnTo>
                  <a:lnTo>
                    <a:pt x="22" y="59"/>
                  </a:lnTo>
                  <a:lnTo>
                    <a:pt x="26" y="58"/>
                  </a:lnTo>
                  <a:lnTo>
                    <a:pt x="30" y="55"/>
                  </a:lnTo>
                  <a:lnTo>
                    <a:pt x="32" y="53"/>
                  </a:lnTo>
                  <a:lnTo>
                    <a:pt x="34" y="49"/>
                  </a:lnTo>
                  <a:lnTo>
                    <a:pt x="34" y="45"/>
                  </a:lnTo>
                  <a:lnTo>
                    <a:pt x="34" y="40"/>
                  </a:lnTo>
                  <a:lnTo>
                    <a:pt x="32" y="37"/>
                  </a:lnTo>
                  <a:lnTo>
                    <a:pt x="30" y="34"/>
                  </a:lnTo>
                  <a:lnTo>
                    <a:pt x="26" y="32"/>
                  </a:lnTo>
                  <a:lnTo>
                    <a:pt x="22" y="30"/>
                  </a:lnTo>
                  <a:lnTo>
                    <a:pt x="17" y="30"/>
                  </a:lnTo>
                  <a:lnTo>
                    <a:pt x="14" y="30"/>
                  </a:lnTo>
                  <a:lnTo>
                    <a:pt x="11" y="30"/>
                  </a:lnTo>
                  <a:lnTo>
                    <a:pt x="7" y="32"/>
                  </a:lnTo>
                  <a:lnTo>
                    <a:pt x="4" y="33"/>
                  </a:lnTo>
                  <a:lnTo>
                    <a:pt x="4" y="0"/>
                  </a:lnTo>
                  <a:close/>
                </a:path>
              </a:pathLst>
            </a:custGeom>
            <a:solidFill>
              <a:srgbClr val="010101"/>
            </a:solidFill>
            <a:ln w="0">
              <a:solidFill>
                <a:srgbClr val="010101"/>
              </a:solidFill>
              <a:prstDash val="solid"/>
              <a:round/>
              <a:headEnd/>
              <a:tailEnd/>
            </a:ln>
          </p:spPr>
          <p:txBody>
            <a:bodyPr/>
            <a:lstStyle/>
            <a:p>
              <a:endParaRPr lang="ru-RU"/>
            </a:p>
          </p:txBody>
        </p:sp>
        <p:sp>
          <p:nvSpPr>
            <p:cNvPr id="6197" name="Freeform 73"/>
            <p:cNvSpPr>
              <a:spLocks noEditPoints="1"/>
            </p:cNvSpPr>
            <p:nvPr/>
          </p:nvSpPr>
          <p:spPr bwMode="auto">
            <a:xfrm>
              <a:off x="2399" y="2570"/>
              <a:ext cx="46" cy="69"/>
            </a:xfrm>
            <a:custGeom>
              <a:avLst/>
              <a:gdLst>
                <a:gd name="T0" fmla="*/ 22 w 46"/>
                <a:gd name="T1" fmla="*/ 8 h 69"/>
                <a:gd name="T2" fmla="*/ 19 w 46"/>
                <a:gd name="T3" fmla="*/ 8 h 69"/>
                <a:gd name="T4" fmla="*/ 15 w 46"/>
                <a:gd name="T5" fmla="*/ 10 h 69"/>
                <a:gd name="T6" fmla="*/ 12 w 46"/>
                <a:gd name="T7" fmla="*/ 14 h 69"/>
                <a:gd name="T8" fmla="*/ 10 w 46"/>
                <a:gd name="T9" fmla="*/ 23 h 69"/>
                <a:gd name="T10" fmla="*/ 9 w 46"/>
                <a:gd name="T11" fmla="*/ 34 h 69"/>
                <a:gd name="T12" fmla="*/ 10 w 46"/>
                <a:gd name="T13" fmla="*/ 46 h 69"/>
                <a:gd name="T14" fmla="*/ 12 w 46"/>
                <a:gd name="T15" fmla="*/ 55 h 69"/>
                <a:gd name="T16" fmla="*/ 15 w 46"/>
                <a:gd name="T17" fmla="*/ 58 h 69"/>
                <a:gd name="T18" fmla="*/ 19 w 46"/>
                <a:gd name="T19" fmla="*/ 60 h 69"/>
                <a:gd name="T20" fmla="*/ 22 w 46"/>
                <a:gd name="T21" fmla="*/ 61 h 69"/>
                <a:gd name="T22" fmla="*/ 27 w 46"/>
                <a:gd name="T23" fmla="*/ 60 h 69"/>
                <a:gd name="T24" fmla="*/ 31 w 46"/>
                <a:gd name="T25" fmla="*/ 58 h 69"/>
                <a:gd name="T26" fmla="*/ 34 w 46"/>
                <a:gd name="T27" fmla="*/ 55 h 69"/>
                <a:gd name="T28" fmla="*/ 36 w 46"/>
                <a:gd name="T29" fmla="*/ 46 h 69"/>
                <a:gd name="T30" fmla="*/ 36 w 46"/>
                <a:gd name="T31" fmla="*/ 34 h 69"/>
                <a:gd name="T32" fmla="*/ 36 w 46"/>
                <a:gd name="T33" fmla="*/ 23 h 69"/>
                <a:gd name="T34" fmla="*/ 34 w 46"/>
                <a:gd name="T35" fmla="*/ 14 h 69"/>
                <a:gd name="T36" fmla="*/ 31 w 46"/>
                <a:gd name="T37" fmla="*/ 10 h 69"/>
                <a:gd name="T38" fmla="*/ 27 w 46"/>
                <a:gd name="T39" fmla="*/ 8 h 69"/>
                <a:gd name="T40" fmla="*/ 22 w 46"/>
                <a:gd name="T41" fmla="*/ 8 h 69"/>
                <a:gd name="T42" fmla="*/ 22 w 46"/>
                <a:gd name="T43" fmla="*/ 0 h 69"/>
                <a:gd name="T44" fmla="*/ 29 w 46"/>
                <a:gd name="T45" fmla="*/ 0 h 69"/>
                <a:gd name="T46" fmla="*/ 32 w 46"/>
                <a:gd name="T47" fmla="*/ 3 h 69"/>
                <a:gd name="T48" fmla="*/ 36 w 46"/>
                <a:gd name="T49" fmla="*/ 5 h 69"/>
                <a:gd name="T50" fmla="*/ 40 w 46"/>
                <a:gd name="T51" fmla="*/ 9 h 69"/>
                <a:gd name="T52" fmla="*/ 44 w 46"/>
                <a:gd name="T53" fmla="*/ 20 h 69"/>
                <a:gd name="T54" fmla="*/ 46 w 46"/>
                <a:gd name="T55" fmla="*/ 34 h 69"/>
                <a:gd name="T56" fmla="*/ 44 w 46"/>
                <a:gd name="T57" fmla="*/ 49 h 69"/>
                <a:gd name="T58" fmla="*/ 40 w 46"/>
                <a:gd name="T59" fmla="*/ 60 h 69"/>
                <a:gd name="T60" fmla="*/ 36 w 46"/>
                <a:gd name="T61" fmla="*/ 64 h 69"/>
                <a:gd name="T62" fmla="*/ 32 w 46"/>
                <a:gd name="T63" fmla="*/ 66 h 69"/>
                <a:gd name="T64" fmla="*/ 29 w 46"/>
                <a:gd name="T65" fmla="*/ 68 h 69"/>
                <a:gd name="T66" fmla="*/ 22 w 46"/>
                <a:gd name="T67" fmla="*/ 69 h 69"/>
                <a:gd name="T68" fmla="*/ 17 w 46"/>
                <a:gd name="T69" fmla="*/ 68 h 69"/>
                <a:gd name="T70" fmla="*/ 14 w 46"/>
                <a:gd name="T71" fmla="*/ 66 h 69"/>
                <a:gd name="T72" fmla="*/ 9 w 46"/>
                <a:gd name="T73" fmla="*/ 64 h 69"/>
                <a:gd name="T74" fmla="*/ 6 w 46"/>
                <a:gd name="T75" fmla="*/ 60 h 69"/>
                <a:gd name="T76" fmla="*/ 1 w 46"/>
                <a:gd name="T77" fmla="*/ 49 h 69"/>
                <a:gd name="T78" fmla="*/ 0 w 46"/>
                <a:gd name="T79" fmla="*/ 34 h 69"/>
                <a:gd name="T80" fmla="*/ 1 w 46"/>
                <a:gd name="T81" fmla="*/ 20 h 69"/>
                <a:gd name="T82" fmla="*/ 6 w 46"/>
                <a:gd name="T83" fmla="*/ 9 h 69"/>
                <a:gd name="T84" fmla="*/ 9 w 46"/>
                <a:gd name="T85" fmla="*/ 5 h 69"/>
                <a:gd name="T86" fmla="*/ 14 w 46"/>
                <a:gd name="T87" fmla="*/ 3 h 69"/>
                <a:gd name="T88" fmla="*/ 17 w 46"/>
                <a:gd name="T89" fmla="*/ 0 h 69"/>
                <a:gd name="T90" fmla="*/ 22 w 46"/>
                <a:gd name="T91" fmla="*/ 0 h 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 h="69">
                  <a:moveTo>
                    <a:pt x="22" y="8"/>
                  </a:moveTo>
                  <a:lnTo>
                    <a:pt x="19" y="8"/>
                  </a:lnTo>
                  <a:lnTo>
                    <a:pt x="15" y="10"/>
                  </a:lnTo>
                  <a:lnTo>
                    <a:pt x="12" y="14"/>
                  </a:lnTo>
                  <a:lnTo>
                    <a:pt x="10" y="23"/>
                  </a:lnTo>
                  <a:lnTo>
                    <a:pt x="9" y="34"/>
                  </a:lnTo>
                  <a:lnTo>
                    <a:pt x="10" y="46"/>
                  </a:lnTo>
                  <a:lnTo>
                    <a:pt x="12" y="55"/>
                  </a:lnTo>
                  <a:lnTo>
                    <a:pt x="15" y="58"/>
                  </a:lnTo>
                  <a:lnTo>
                    <a:pt x="19" y="60"/>
                  </a:lnTo>
                  <a:lnTo>
                    <a:pt x="22" y="61"/>
                  </a:lnTo>
                  <a:lnTo>
                    <a:pt x="27" y="60"/>
                  </a:lnTo>
                  <a:lnTo>
                    <a:pt x="31" y="58"/>
                  </a:lnTo>
                  <a:lnTo>
                    <a:pt x="34" y="55"/>
                  </a:lnTo>
                  <a:lnTo>
                    <a:pt x="36" y="46"/>
                  </a:lnTo>
                  <a:lnTo>
                    <a:pt x="36" y="34"/>
                  </a:lnTo>
                  <a:lnTo>
                    <a:pt x="36" y="23"/>
                  </a:lnTo>
                  <a:lnTo>
                    <a:pt x="34" y="14"/>
                  </a:lnTo>
                  <a:lnTo>
                    <a:pt x="31" y="10"/>
                  </a:lnTo>
                  <a:lnTo>
                    <a:pt x="27" y="8"/>
                  </a:lnTo>
                  <a:lnTo>
                    <a:pt x="22" y="8"/>
                  </a:lnTo>
                  <a:close/>
                  <a:moveTo>
                    <a:pt x="22" y="0"/>
                  </a:moveTo>
                  <a:lnTo>
                    <a:pt x="29" y="0"/>
                  </a:lnTo>
                  <a:lnTo>
                    <a:pt x="32" y="3"/>
                  </a:lnTo>
                  <a:lnTo>
                    <a:pt x="36" y="5"/>
                  </a:lnTo>
                  <a:lnTo>
                    <a:pt x="40" y="9"/>
                  </a:lnTo>
                  <a:lnTo>
                    <a:pt x="44" y="20"/>
                  </a:lnTo>
                  <a:lnTo>
                    <a:pt x="46" y="34"/>
                  </a:lnTo>
                  <a:lnTo>
                    <a:pt x="44" y="49"/>
                  </a:lnTo>
                  <a:lnTo>
                    <a:pt x="40" y="60"/>
                  </a:lnTo>
                  <a:lnTo>
                    <a:pt x="36" y="64"/>
                  </a:lnTo>
                  <a:lnTo>
                    <a:pt x="32" y="66"/>
                  </a:lnTo>
                  <a:lnTo>
                    <a:pt x="29" y="68"/>
                  </a:lnTo>
                  <a:lnTo>
                    <a:pt x="22" y="69"/>
                  </a:lnTo>
                  <a:lnTo>
                    <a:pt x="17" y="68"/>
                  </a:lnTo>
                  <a:lnTo>
                    <a:pt x="14" y="66"/>
                  </a:lnTo>
                  <a:lnTo>
                    <a:pt x="9" y="64"/>
                  </a:lnTo>
                  <a:lnTo>
                    <a:pt x="6" y="60"/>
                  </a:lnTo>
                  <a:lnTo>
                    <a:pt x="1" y="49"/>
                  </a:lnTo>
                  <a:lnTo>
                    <a:pt x="0" y="34"/>
                  </a:lnTo>
                  <a:lnTo>
                    <a:pt x="1" y="20"/>
                  </a:lnTo>
                  <a:lnTo>
                    <a:pt x="6" y="9"/>
                  </a:lnTo>
                  <a:lnTo>
                    <a:pt x="9" y="5"/>
                  </a:lnTo>
                  <a:lnTo>
                    <a:pt x="14" y="3"/>
                  </a:lnTo>
                  <a:lnTo>
                    <a:pt x="17" y="0"/>
                  </a:lnTo>
                  <a:lnTo>
                    <a:pt x="22" y="0"/>
                  </a:lnTo>
                  <a:close/>
                </a:path>
              </a:pathLst>
            </a:custGeom>
            <a:solidFill>
              <a:srgbClr val="010101"/>
            </a:solidFill>
            <a:ln w="0">
              <a:solidFill>
                <a:srgbClr val="010101"/>
              </a:solidFill>
              <a:prstDash val="solid"/>
              <a:round/>
              <a:headEnd/>
              <a:tailEnd/>
            </a:ln>
          </p:spPr>
          <p:txBody>
            <a:bodyPr/>
            <a:lstStyle/>
            <a:p>
              <a:endParaRPr lang="ru-RU"/>
            </a:p>
          </p:txBody>
        </p:sp>
        <p:sp>
          <p:nvSpPr>
            <p:cNvPr id="6198" name="Freeform 74"/>
            <p:cNvSpPr>
              <a:spLocks/>
            </p:cNvSpPr>
            <p:nvPr/>
          </p:nvSpPr>
          <p:spPr bwMode="auto">
            <a:xfrm>
              <a:off x="2487" y="2571"/>
              <a:ext cx="50" cy="67"/>
            </a:xfrm>
            <a:custGeom>
              <a:avLst/>
              <a:gdLst>
                <a:gd name="T0" fmla="*/ 0 w 50"/>
                <a:gd name="T1" fmla="*/ 0 h 67"/>
                <a:gd name="T2" fmla="*/ 9 w 50"/>
                <a:gd name="T3" fmla="*/ 0 h 67"/>
                <a:gd name="T4" fmla="*/ 9 w 50"/>
                <a:gd name="T5" fmla="*/ 27 h 67"/>
                <a:gd name="T6" fmla="*/ 42 w 50"/>
                <a:gd name="T7" fmla="*/ 27 h 67"/>
                <a:gd name="T8" fmla="*/ 42 w 50"/>
                <a:gd name="T9" fmla="*/ 0 h 67"/>
                <a:gd name="T10" fmla="*/ 50 w 50"/>
                <a:gd name="T11" fmla="*/ 0 h 67"/>
                <a:gd name="T12" fmla="*/ 50 w 50"/>
                <a:gd name="T13" fmla="*/ 67 h 67"/>
                <a:gd name="T14" fmla="*/ 42 w 50"/>
                <a:gd name="T15" fmla="*/ 67 h 67"/>
                <a:gd name="T16" fmla="*/ 42 w 50"/>
                <a:gd name="T17" fmla="*/ 34 h 67"/>
                <a:gd name="T18" fmla="*/ 9 w 50"/>
                <a:gd name="T19" fmla="*/ 34 h 67"/>
                <a:gd name="T20" fmla="*/ 9 w 50"/>
                <a:gd name="T21" fmla="*/ 67 h 67"/>
                <a:gd name="T22" fmla="*/ 0 w 50"/>
                <a:gd name="T23" fmla="*/ 67 h 67"/>
                <a:gd name="T24" fmla="*/ 0 w 50"/>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67">
                  <a:moveTo>
                    <a:pt x="0" y="0"/>
                  </a:moveTo>
                  <a:lnTo>
                    <a:pt x="9" y="0"/>
                  </a:lnTo>
                  <a:lnTo>
                    <a:pt x="9" y="27"/>
                  </a:lnTo>
                  <a:lnTo>
                    <a:pt x="42" y="27"/>
                  </a:lnTo>
                  <a:lnTo>
                    <a:pt x="42" y="0"/>
                  </a:lnTo>
                  <a:lnTo>
                    <a:pt x="50" y="0"/>
                  </a:lnTo>
                  <a:lnTo>
                    <a:pt x="50" y="67"/>
                  </a:lnTo>
                  <a:lnTo>
                    <a:pt x="42" y="67"/>
                  </a:lnTo>
                  <a:lnTo>
                    <a:pt x="42" y="34"/>
                  </a:lnTo>
                  <a:lnTo>
                    <a:pt x="9" y="34"/>
                  </a:lnTo>
                  <a:lnTo>
                    <a:pt x="9" y="67"/>
                  </a:lnTo>
                  <a:lnTo>
                    <a:pt x="0" y="67"/>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6199" name="Freeform 75"/>
            <p:cNvSpPr>
              <a:spLocks/>
            </p:cNvSpPr>
            <p:nvPr/>
          </p:nvSpPr>
          <p:spPr bwMode="auto">
            <a:xfrm>
              <a:off x="2550" y="2588"/>
              <a:ext cx="40" cy="50"/>
            </a:xfrm>
            <a:custGeom>
              <a:avLst/>
              <a:gdLst>
                <a:gd name="T0" fmla="*/ 1 w 40"/>
                <a:gd name="T1" fmla="*/ 0 h 50"/>
                <a:gd name="T2" fmla="*/ 40 w 40"/>
                <a:gd name="T3" fmla="*/ 0 h 50"/>
                <a:gd name="T4" fmla="*/ 40 w 40"/>
                <a:gd name="T5" fmla="*/ 7 h 50"/>
                <a:gd name="T6" fmla="*/ 10 w 40"/>
                <a:gd name="T7" fmla="*/ 42 h 50"/>
                <a:gd name="T8" fmla="*/ 40 w 40"/>
                <a:gd name="T9" fmla="*/ 42 h 50"/>
                <a:gd name="T10" fmla="*/ 40 w 40"/>
                <a:gd name="T11" fmla="*/ 50 h 50"/>
                <a:gd name="T12" fmla="*/ 0 w 40"/>
                <a:gd name="T13" fmla="*/ 50 h 50"/>
                <a:gd name="T14" fmla="*/ 0 w 40"/>
                <a:gd name="T15" fmla="*/ 42 h 50"/>
                <a:gd name="T16" fmla="*/ 31 w 40"/>
                <a:gd name="T17" fmla="*/ 6 h 50"/>
                <a:gd name="T18" fmla="*/ 1 w 40"/>
                <a:gd name="T19" fmla="*/ 6 h 50"/>
                <a:gd name="T20" fmla="*/ 1 w 40"/>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0">
                  <a:moveTo>
                    <a:pt x="1" y="0"/>
                  </a:moveTo>
                  <a:lnTo>
                    <a:pt x="40" y="0"/>
                  </a:lnTo>
                  <a:lnTo>
                    <a:pt x="40" y="7"/>
                  </a:lnTo>
                  <a:lnTo>
                    <a:pt x="10" y="42"/>
                  </a:lnTo>
                  <a:lnTo>
                    <a:pt x="40" y="42"/>
                  </a:lnTo>
                  <a:lnTo>
                    <a:pt x="40" y="50"/>
                  </a:lnTo>
                  <a:lnTo>
                    <a:pt x="0" y="50"/>
                  </a:lnTo>
                  <a:lnTo>
                    <a:pt x="0" y="42"/>
                  </a:lnTo>
                  <a:lnTo>
                    <a:pt x="31" y="6"/>
                  </a:lnTo>
                  <a:lnTo>
                    <a:pt x="1" y="6"/>
                  </a:lnTo>
                  <a:lnTo>
                    <a:pt x="1" y="0"/>
                  </a:lnTo>
                  <a:close/>
                </a:path>
              </a:pathLst>
            </a:custGeom>
            <a:solidFill>
              <a:srgbClr val="010101"/>
            </a:solidFill>
            <a:ln w="0">
              <a:solidFill>
                <a:srgbClr val="010101"/>
              </a:solidFill>
              <a:prstDash val="solid"/>
              <a:round/>
              <a:headEnd/>
              <a:tailEnd/>
            </a:ln>
          </p:spPr>
          <p:txBody>
            <a:bodyPr/>
            <a:lstStyle/>
            <a:p>
              <a:endParaRPr lang="ru-RU"/>
            </a:p>
          </p:txBody>
        </p:sp>
        <p:sp>
          <p:nvSpPr>
            <p:cNvPr id="6200" name="Rectangle 76"/>
            <p:cNvSpPr>
              <a:spLocks noChangeArrowheads="1"/>
            </p:cNvSpPr>
            <p:nvPr/>
          </p:nvSpPr>
          <p:spPr bwMode="auto">
            <a:xfrm>
              <a:off x="2631" y="2571"/>
              <a:ext cx="9" cy="67"/>
            </a:xfrm>
            <a:prstGeom prst="rect">
              <a:avLst/>
            </a:prstGeom>
            <a:solidFill>
              <a:srgbClr val="010101"/>
            </a:solidFill>
            <a:ln w="0">
              <a:solidFill>
                <a:srgbClr val="010101"/>
              </a:solidFill>
              <a:miter lim="800000"/>
              <a:headEnd/>
              <a:tailEnd/>
            </a:ln>
          </p:spPr>
          <p:txBody>
            <a:bodyPr/>
            <a:lstStyle/>
            <a:p>
              <a:endParaRPr lang="ru-RU"/>
            </a:p>
          </p:txBody>
        </p:sp>
        <p:sp>
          <p:nvSpPr>
            <p:cNvPr id="6201" name="Freeform 77"/>
            <p:cNvSpPr>
              <a:spLocks/>
            </p:cNvSpPr>
            <p:nvPr/>
          </p:nvSpPr>
          <p:spPr bwMode="auto">
            <a:xfrm>
              <a:off x="2657" y="2586"/>
              <a:ext cx="41" cy="52"/>
            </a:xfrm>
            <a:custGeom>
              <a:avLst/>
              <a:gdLst>
                <a:gd name="T0" fmla="*/ 41 w 41"/>
                <a:gd name="T1" fmla="*/ 22 h 52"/>
                <a:gd name="T2" fmla="*/ 41 w 41"/>
                <a:gd name="T3" fmla="*/ 52 h 52"/>
                <a:gd name="T4" fmla="*/ 32 w 41"/>
                <a:gd name="T5" fmla="*/ 52 h 52"/>
                <a:gd name="T6" fmla="*/ 32 w 41"/>
                <a:gd name="T7" fmla="*/ 22 h 52"/>
                <a:gd name="T8" fmla="*/ 32 w 41"/>
                <a:gd name="T9" fmla="*/ 18 h 52"/>
                <a:gd name="T10" fmla="*/ 31 w 41"/>
                <a:gd name="T11" fmla="*/ 14 h 52"/>
                <a:gd name="T12" fmla="*/ 30 w 41"/>
                <a:gd name="T13" fmla="*/ 12 h 52"/>
                <a:gd name="T14" fmla="*/ 29 w 41"/>
                <a:gd name="T15" fmla="*/ 9 h 52"/>
                <a:gd name="T16" fmla="*/ 25 w 41"/>
                <a:gd name="T17" fmla="*/ 8 h 52"/>
                <a:gd name="T18" fmla="*/ 23 w 41"/>
                <a:gd name="T19" fmla="*/ 8 h 52"/>
                <a:gd name="T20" fmla="*/ 18 w 41"/>
                <a:gd name="T21" fmla="*/ 8 h 52"/>
                <a:gd name="T22" fmla="*/ 15 w 41"/>
                <a:gd name="T23" fmla="*/ 9 h 52"/>
                <a:gd name="T24" fmla="*/ 11 w 41"/>
                <a:gd name="T25" fmla="*/ 12 h 52"/>
                <a:gd name="T26" fmla="*/ 10 w 41"/>
                <a:gd name="T27" fmla="*/ 15 h 52"/>
                <a:gd name="T28" fmla="*/ 9 w 41"/>
                <a:gd name="T29" fmla="*/ 19 h 52"/>
                <a:gd name="T30" fmla="*/ 8 w 41"/>
                <a:gd name="T31" fmla="*/ 23 h 52"/>
                <a:gd name="T32" fmla="*/ 8 w 41"/>
                <a:gd name="T33" fmla="*/ 52 h 52"/>
                <a:gd name="T34" fmla="*/ 0 w 41"/>
                <a:gd name="T35" fmla="*/ 52 h 52"/>
                <a:gd name="T36" fmla="*/ 0 w 41"/>
                <a:gd name="T37" fmla="*/ 2 h 52"/>
                <a:gd name="T38" fmla="*/ 8 w 41"/>
                <a:gd name="T39" fmla="*/ 2 h 52"/>
                <a:gd name="T40" fmla="*/ 8 w 41"/>
                <a:gd name="T41" fmla="*/ 9 h 52"/>
                <a:gd name="T42" fmla="*/ 11 w 41"/>
                <a:gd name="T43" fmla="*/ 5 h 52"/>
                <a:gd name="T44" fmla="*/ 15 w 41"/>
                <a:gd name="T45" fmla="*/ 3 h 52"/>
                <a:gd name="T46" fmla="*/ 19 w 41"/>
                <a:gd name="T47" fmla="*/ 2 h 52"/>
                <a:gd name="T48" fmla="*/ 24 w 41"/>
                <a:gd name="T49" fmla="*/ 0 h 52"/>
                <a:gd name="T50" fmla="*/ 29 w 41"/>
                <a:gd name="T51" fmla="*/ 2 h 52"/>
                <a:gd name="T52" fmla="*/ 34 w 41"/>
                <a:gd name="T53" fmla="*/ 3 h 52"/>
                <a:gd name="T54" fmla="*/ 36 w 41"/>
                <a:gd name="T55" fmla="*/ 5 h 52"/>
                <a:gd name="T56" fmla="*/ 39 w 41"/>
                <a:gd name="T57" fmla="*/ 10 h 52"/>
                <a:gd name="T58" fmla="*/ 41 w 41"/>
                <a:gd name="T59" fmla="*/ 15 h 52"/>
                <a:gd name="T60" fmla="*/ 41 w 41"/>
                <a:gd name="T61" fmla="*/ 22 h 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52">
                  <a:moveTo>
                    <a:pt x="41" y="22"/>
                  </a:moveTo>
                  <a:lnTo>
                    <a:pt x="41" y="52"/>
                  </a:lnTo>
                  <a:lnTo>
                    <a:pt x="32" y="52"/>
                  </a:lnTo>
                  <a:lnTo>
                    <a:pt x="32" y="22"/>
                  </a:lnTo>
                  <a:lnTo>
                    <a:pt x="32" y="18"/>
                  </a:lnTo>
                  <a:lnTo>
                    <a:pt x="31" y="14"/>
                  </a:lnTo>
                  <a:lnTo>
                    <a:pt x="30" y="12"/>
                  </a:lnTo>
                  <a:lnTo>
                    <a:pt x="29" y="9"/>
                  </a:lnTo>
                  <a:lnTo>
                    <a:pt x="25" y="8"/>
                  </a:lnTo>
                  <a:lnTo>
                    <a:pt x="23" y="8"/>
                  </a:lnTo>
                  <a:lnTo>
                    <a:pt x="18" y="8"/>
                  </a:lnTo>
                  <a:lnTo>
                    <a:pt x="15" y="9"/>
                  </a:lnTo>
                  <a:lnTo>
                    <a:pt x="11" y="12"/>
                  </a:lnTo>
                  <a:lnTo>
                    <a:pt x="10" y="15"/>
                  </a:lnTo>
                  <a:lnTo>
                    <a:pt x="9" y="19"/>
                  </a:lnTo>
                  <a:lnTo>
                    <a:pt x="8" y="23"/>
                  </a:lnTo>
                  <a:lnTo>
                    <a:pt x="8" y="52"/>
                  </a:lnTo>
                  <a:lnTo>
                    <a:pt x="0" y="52"/>
                  </a:lnTo>
                  <a:lnTo>
                    <a:pt x="0" y="2"/>
                  </a:lnTo>
                  <a:lnTo>
                    <a:pt x="8" y="2"/>
                  </a:lnTo>
                  <a:lnTo>
                    <a:pt x="8" y="9"/>
                  </a:lnTo>
                  <a:lnTo>
                    <a:pt x="11" y="5"/>
                  </a:lnTo>
                  <a:lnTo>
                    <a:pt x="15" y="3"/>
                  </a:lnTo>
                  <a:lnTo>
                    <a:pt x="19" y="2"/>
                  </a:lnTo>
                  <a:lnTo>
                    <a:pt x="24" y="0"/>
                  </a:lnTo>
                  <a:lnTo>
                    <a:pt x="29" y="2"/>
                  </a:lnTo>
                  <a:lnTo>
                    <a:pt x="34" y="3"/>
                  </a:lnTo>
                  <a:lnTo>
                    <a:pt x="36" y="5"/>
                  </a:lnTo>
                  <a:lnTo>
                    <a:pt x="39" y="10"/>
                  </a:lnTo>
                  <a:lnTo>
                    <a:pt x="41" y="15"/>
                  </a:lnTo>
                  <a:lnTo>
                    <a:pt x="41" y="22"/>
                  </a:lnTo>
                  <a:close/>
                </a:path>
              </a:pathLst>
            </a:custGeom>
            <a:solidFill>
              <a:srgbClr val="010101"/>
            </a:solidFill>
            <a:ln w="0">
              <a:solidFill>
                <a:srgbClr val="010101"/>
              </a:solidFill>
              <a:prstDash val="solid"/>
              <a:round/>
              <a:headEnd/>
              <a:tailEnd/>
            </a:ln>
          </p:spPr>
          <p:txBody>
            <a:bodyPr/>
            <a:lstStyle/>
            <a:p>
              <a:endParaRPr lang="ru-RU"/>
            </a:p>
          </p:txBody>
        </p:sp>
        <p:sp>
          <p:nvSpPr>
            <p:cNvPr id="6202" name="Freeform 78"/>
            <p:cNvSpPr>
              <a:spLocks/>
            </p:cNvSpPr>
            <p:nvPr/>
          </p:nvSpPr>
          <p:spPr bwMode="auto">
            <a:xfrm>
              <a:off x="2708" y="2569"/>
              <a:ext cx="31" cy="69"/>
            </a:xfrm>
            <a:custGeom>
              <a:avLst/>
              <a:gdLst>
                <a:gd name="T0" fmla="*/ 31 w 31"/>
                <a:gd name="T1" fmla="*/ 0 h 69"/>
                <a:gd name="T2" fmla="*/ 31 w 31"/>
                <a:gd name="T3" fmla="*/ 6 h 69"/>
                <a:gd name="T4" fmla="*/ 23 w 31"/>
                <a:gd name="T5" fmla="*/ 6 h 69"/>
                <a:gd name="T6" fmla="*/ 19 w 31"/>
                <a:gd name="T7" fmla="*/ 6 h 69"/>
                <a:gd name="T8" fmla="*/ 18 w 31"/>
                <a:gd name="T9" fmla="*/ 9 h 69"/>
                <a:gd name="T10" fmla="*/ 16 w 31"/>
                <a:gd name="T11" fmla="*/ 10 h 69"/>
                <a:gd name="T12" fmla="*/ 15 w 31"/>
                <a:gd name="T13" fmla="*/ 11 h 69"/>
                <a:gd name="T14" fmla="*/ 15 w 31"/>
                <a:gd name="T15" fmla="*/ 15 h 69"/>
                <a:gd name="T16" fmla="*/ 15 w 31"/>
                <a:gd name="T17" fmla="*/ 19 h 69"/>
                <a:gd name="T18" fmla="*/ 29 w 31"/>
                <a:gd name="T19" fmla="*/ 19 h 69"/>
                <a:gd name="T20" fmla="*/ 29 w 31"/>
                <a:gd name="T21" fmla="*/ 25 h 69"/>
                <a:gd name="T22" fmla="*/ 15 w 31"/>
                <a:gd name="T23" fmla="*/ 25 h 69"/>
                <a:gd name="T24" fmla="*/ 15 w 31"/>
                <a:gd name="T25" fmla="*/ 69 h 69"/>
                <a:gd name="T26" fmla="*/ 8 w 31"/>
                <a:gd name="T27" fmla="*/ 69 h 69"/>
                <a:gd name="T28" fmla="*/ 8 w 31"/>
                <a:gd name="T29" fmla="*/ 25 h 69"/>
                <a:gd name="T30" fmla="*/ 0 w 31"/>
                <a:gd name="T31" fmla="*/ 25 h 69"/>
                <a:gd name="T32" fmla="*/ 0 w 31"/>
                <a:gd name="T33" fmla="*/ 19 h 69"/>
                <a:gd name="T34" fmla="*/ 8 w 31"/>
                <a:gd name="T35" fmla="*/ 19 h 69"/>
                <a:gd name="T36" fmla="*/ 8 w 31"/>
                <a:gd name="T37" fmla="*/ 15 h 69"/>
                <a:gd name="T38" fmla="*/ 8 w 31"/>
                <a:gd name="T39" fmla="*/ 10 h 69"/>
                <a:gd name="T40" fmla="*/ 9 w 31"/>
                <a:gd name="T41" fmla="*/ 6 h 69"/>
                <a:gd name="T42" fmla="*/ 11 w 31"/>
                <a:gd name="T43" fmla="*/ 4 h 69"/>
                <a:gd name="T44" fmla="*/ 14 w 31"/>
                <a:gd name="T45" fmla="*/ 1 h 69"/>
                <a:gd name="T46" fmla="*/ 19 w 31"/>
                <a:gd name="T47" fmla="*/ 0 h 69"/>
                <a:gd name="T48" fmla="*/ 24 w 31"/>
                <a:gd name="T49" fmla="*/ 0 h 69"/>
                <a:gd name="T50" fmla="*/ 31 w 31"/>
                <a:gd name="T51" fmla="*/ 0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 h="69">
                  <a:moveTo>
                    <a:pt x="31" y="0"/>
                  </a:moveTo>
                  <a:lnTo>
                    <a:pt x="31" y="6"/>
                  </a:lnTo>
                  <a:lnTo>
                    <a:pt x="23" y="6"/>
                  </a:lnTo>
                  <a:lnTo>
                    <a:pt x="19" y="6"/>
                  </a:lnTo>
                  <a:lnTo>
                    <a:pt x="18" y="9"/>
                  </a:lnTo>
                  <a:lnTo>
                    <a:pt x="16" y="10"/>
                  </a:lnTo>
                  <a:lnTo>
                    <a:pt x="15" y="11"/>
                  </a:lnTo>
                  <a:lnTo>
                    <a:pt x="15" y="15"/>
                  </a:lnTo>
                  <a:lnTo>
                    <a:pt x="15" y="19"/>
                  </a:lnTo>
                  <a:lnTo>
                    <a:pt x="29" y="19"/>
                  </a:lnTo>
                  <a:lnTo>
                    <a:pt x="29" y="25"/>
                  </a:lnTo>
                  <a:lnTo>
                    <a:pt x="15" y="25"/>
                  </a:lnTo>
                  <a:lnTo>
                    <a:pt x="15" y="69"/>
                  </a:lnTo>
                  <a:lnTo>
                    <a:pt x="8" y="69"/>
                  </a:lnTo>
                  <a:lnTo>
                    <a:pt x="8" y="25"/>
                  </a:lnTo>
                  <a:lnTo>
                    <a:pt x="0" y="25"/>
                  </a:lnTo>
                  <a:lnTo>
                    <a:pt x="0" y="19"/>
                  </a:lnTo>
                  <a:lnTo>
                    <a:pt x="8" y="19"/>
                  </a:lnTo>
                  <a:lnTo>
                    <a:pt x="8" y="15"/>
                  </a:lnTo>
                  <a:lnTo>
                    <a:pt x="8" y="10"/>
                  </a:lnTo>
                  <a:lnTo>
                    <a:pt x="9" y="6"/>
                  </a:lnTo>
                  <a:lnTo>
                    <a:pt x="11" y="4"/>
                  </a:lnTo>
                  <a:lnTo>
                    <a:pt x="14" y="1"/>
                  </a:lnTo>
                  <a:lnTo>
                    <a:pt x="19" y="0"/>
                  </a:lnTo>
                  <a:lnTo>
                    <a:pt x="24" y="0"/>
                  </a:lnTo>
                  <a:lnTo>
                    <a:pt x="31" y="0"/>
                  </a:lnTo>
                  <a:close/>
                </a:path>
              </a:pathLst>
            </a:custGeom>
            <a:solidFill>
              <a:srgbClr val="010101"/>
            </a:solidFill>
            <a:ln w="0">
              <a:solidFill>
                <a:srgbClr val="010101"/>
              </a:solidFill>
              <a:prstDash val="solid"/>
              <a:round/>
              <a:headEnd/>
              <a:tailEnd/>
            </a:ln>
          </p:spPr>
          <p:txBody>
            <a:bodyPr/>
            <a:lstStyle/>
            <a:p>
              <a:endParaRPr lang="ru-RU"/>
            </a:p>
          </p:txBody>
        </p:sp>
        <p:sp>
          <p:nvSpPr>
            <p:cNvPr id="6203" name="Rectangle 79"/>
            <p:cNvSpPr>
              <a:spLocks noChangeArrowheads="1"/>
            </p:cNvSpPr>
            <p:nvPr/>
          </p:nvSpPr>
          <p:spPr bwMode="auto">
            <a:xfrm>
              <a:off x="2746" y="2569"/>
              <a:ext cx="8" cy="69"/>
            </a:xfrm>
            <a:prstGeom prst="rect">
              <a:avLst/>
            </a:prstGeom>
            <a:solidFill>
              <a:srgbClr val="010101"/>
            </a:solidFill>
            <a:ln w="0">
              <a:solidFill>
                <a:srgbClr val="010101"/>
              </a:solidFill>
              <a:miter lim="800000"/>
              <a:headEnd/>
              <a:tailEnd/>
            </a:ln>
          </p:spPr>
          <p:txBody>
            <a:bodyPr/>
            <a:lstStyle/>
            <a:p>
              <a:endParaRPr lang="ru-RU"/>
            </a:p>
          </p:txBody>
        </p:sp>
        <p:sp>
          <p:nvSpPr>
            <p:cNvPr id="6204" name="Freeform 80"/>
            <p:cNvSpPr>
              <a:spLocks noEditPoints="1"/>
            </p:cNvSpPr>
            <p:nvPr/>
          </p:nvSpPr>
          <p:spPr bwMode="auto">
            <a:xfrm>
              <a:off x="2767" y="2586"/>
              <a:ext cx="46" cy="53"/>
            </a:xfrm>
            <a:custGeom>
              <a:avLst/>
              <a:gdLst>
                <a:gd name="T0" fmla="*/ 46 w 46"/>
                <a:gd name="T1" fmla="*/ 24 h 53"/>
                <a:gd name="T2" fmla="*/ 46 w 46"/>
                <a:gd name="T3" fmla="*/ 28 h 53"/>
                <a:gd name="T4" fmla="*/ 9 w 46"/>
                <a:gd name="T5" fmla="*/ 28 h 53"/>
                <a:gd name="T6" fmla="*/ 10 w 46"/>
                <a:gd name="T7" fmla="*/ 33 h 53"/>
                <a:gd name="T8" fmla="*/ 11 w 46"/>
                <a:gd name="T9" fmla="*/ 38 h 53"/>
                <a:gd name="T10" fmla="*/ 13 w 46"/>
                <a:gd name="T11" fmla="*/ 42 h 53"/>
                <a:gd name="T12" fmla="*/ 17 w 46"/>
                <a:gd name="T13" fmla="*/ 44 h 53"/>
                <a:gd name="T14" fmla="*/ 21 w 46"/>
                <a:gd name="T15" fmla="*/ 45 h 53"/>
                <a:gd name="T16" fmla="*/ 26 w 46"/>
                <a:gd name="T17" fmla="*/ 45 h 53"/>
                <a:gd name="T18" fmla="*/ 31 w 46"/>
                <a:gd name="T19" fmla="*/ 45 h 53"/>
                <a:gd name="T20" fmla="*/ 35 w 46"/>
                <a:gd name="T21" fmla="*/ 44 h 53"/>
                <a:gd name="T22" fmla="*/ 40 w 46"/>
                <a:gd name="T23" fmla="*/ 43 h 53"/>
                <a:gd name="T24" fmla="*/ 43 w 46"/>
                <a:gd name="T25" fmla="*/ 40 h 53"/>
                <a:gd name="T26" fmla="*/ 43 w 46"/>
                <a:gd name="T27" fmla="*/ 48 h 53"/>
                <a:gd name="T28" fmla="*/ 40 w 46"/>
                <a:gd name="T29" fmla="*/ 50 h 53"/>
                <a:gd name="T30" fmla="*/ 35 w 46"/>
                <a:gd name="T31" fmla="*/ 52 h 53"/>
                <a:gd name="T32" fmla="*/ 31 w 46"/>
                <a:gd name="T33" fmla="*/ 52 h 53"/>
                <a:gd name="T34" fmla="*/ 26 w 46"/>
                <a:gd name="T35" fmla="*/ 53 h 53"/>
                <a:gd name="T36" fmla="*/ 20 w 46"/>
                <a:gd name="T37" fmla="*/ 52 h 53"/>
                <a:gd name="T38" fmla="*/ 15 w 46"/>
                <a:gd name="T39" fmla="*/ 50 h 53"/>
                <a:gd name="T40" fmla="*/ 11 w 46"/>
                <a:gd name="T41" fmla="*/ 48 h 53"/>
                <a:gd name="T42" fmla="*/ 7 w 46"/>
                <a:gd name="T43" fmla="*/ 45 h 53"/>
                <a:gd name="T44" fmla="*/ 5 w 46"/>
                <a:gd name="T45" fmla="*/ 42 h 53"/>
                <a:gd name="T46" fmla="*/ 2 w 46"/>
                <a:gd name="T47" fmla="*/ 38 h 53"/>
                <a:gd name="T48" fmla="*/ 1 w 46"/>
                <a:gd name="T49" fmla="*/ 33 h 53"/>
                <a:gd name="T50" fmla="*/ 0 w 46"/>
                <a:gd name="T51" fmla="*/ 27 h 53"/>
                <a:gd name="T52" fmla="*/ 1 w 46"/>
                <a:gd name="T53" fmla="*/ 22 h 53"/>
                <a:gd name="T54" fmla="*/ 2 w 46"/>
                <a:gd name="T55" fmla="*/ 17 h 53"/>
                <a:gd name="T56" fmla="*/ 4 w 46"/>
                <a:gd name="T57" fmla="*/ 12 h 53"/>
                <a:gd name="T58" fmla="*/ 7 w 46"/>
                <a:gd name="T59" fmla="*/ 8 h 53"/>
                <a:gd name="T60" fmla="*/ 11 w 46"/>
                <a:gd name="T61" fmla="*/ 4 h 53"/>
                <a:gd name="T62" fmla="*/ 15 w 46"/>
                <a:gd name="T63" fmla="*/ 3 h 53"/>
                <a:gd name="T64" fmla="*/ 20 w 46"/>
                <a:gd name="T65" fmla="*/ 2 h 53"/>
                <a:gd name="T66" fmla="*/ 25 w 46"/>
                <a:gd name="T67" fmla="*/ 0 h 53"/>
                <a:gd name="T68" fmla="*/ 31 w 46"/>
                <a:gd name="T69" fmla="*/ 2 h 53"/>
                <a:gd name="T70" fmla="*/ 36 w 46"/>
                <a:gd name="T71" fmla="*/ 3 h 53"/>
                <a:gd name="T72" fmla="*/ 40 w 46"/>
                <a:gd name="T73" fmla="*/ 7 h 53"/>
                <a:gd name="T74" fmla="*/ 43 w 46"/>
                <a:gd name="T75" fmla="*/ 12 h 53"/>
                <a:gd name="T76" fmla="*/ 45 w 46"/>
                <a:gd name="T77" fmla="*/ 18 h 53"/>
                <a:gd name="T78" fmla="*/ 46 w 46"/>
                <a:gd name="T79" fmla="*/ 24 h 53"/>
                <a:gd name="T80" fmla="*/ 37 w 46"/>
                <a:gd name="T81" fmla="*/ 22 h 53"/>
                <a:gd name="T82" fmla="*/ 37 w 46"/>
                <a:gd name="T83" fmla="*/ 18 h 53"/>
                <a:gd name="T84" fmla="*/ 36 w 46"/>
                <a:gd name="T85" fmla="*/ 14 h 53"/>
                <a:gd name="T86" fmla="*/ 35 w 46"/>
                <a:gd name="T87" fmla="*/ 12 h 53"/>
                <a:gd name="T88" fmla="*/ 31 w 46"/>
                <a:gd name="T89" fmla="*/ 9 h 53"/>
                <a:gd name="T90" fmla="*/ 28 w 46"/>
                <a:gd name="T91" fmla="*/ 8 h 53"/>
                <a:gd name="T92" fmla="*/ 25 w 46"/>
                <a:gd name="T93" fmla="*/ 8 h 53"/>
                <a:gd name="T94" fmla="*/ 20 w 46"/>
                <a:gd name="T95" fmla="*/ 8 h 53"/>
                <a:gd name="T96" fmla="*/ 17 w 46"/>
                <a:gd name="T97" fmla="*/ 9 h 53"/>
                <a:gd name="T98" fmla="*/ 13 w 46"/>
                <a:gd name="T99" fmla="*/ 12 h 53"/>
                <a:gd name="T100" fmla="*/ 11 w 46"/>
                <a:gd name="T101" fmla="*/ 14 h 53"/>
                <a:gd name="T102" fmla="*/ 10 w 46"/>
                <a:gd name="T103" fmla="*/ 18 h 53"/>
                <a:gd name="T104" fmla="*/ 9 w 46"/>
                <a:gd name="T105" fmla="*/ 22 h 53"/>
                <a:gd name="T106" fmla="*/ 37 w 46"/>
                <a:gd name="T107" fmla="*/ 22 h 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 h="53">
                  <a:moveTo>
                    <a:pt x="46" y="24"/>
                  </a:moveTo>
                  <a:lnTo>
                    <a:pt x="46" y="28"/>
                  </a:lnTo>
                  <a:lnTo>
                    <a:pt x="9" y="28"/>
                  </a:lnTo>
                  <a:lnTo>
                    <a:pt x="10" y="33"/>
                  </a:lnTo>
                  <a:lnTo>
                    <a:pt x="11" y="38"/>
                  </a:lnTo>
                  <a:lnTo>
                    <a:pt x="13" y="42"/>
                  </a:lnTo>
                  <a:lnTo>
                    <a:pt x="17" y="44"/>
                  </a:lnTo>
                  <a:lnTo>
                    <a:pt x="21" y="45"/>
                  </a:lnTo>
                  <a:lnTo>
                    <a:pt x="26" y="45"/>
                  </a:lnTo>
                  <a:lnTo>
                    <a:pt x="31" y="45"/>
                  </a:lnTo>
                  <a:lnTo>
                    <a:pt x="35" y="44"/>
                  </a:lnTo>
                  <a:lnTo>
                    <a:pt x="40" y="43"/>
                  </a:lnTo>
                  <a:lnTo>
                    <a:pt x="43" y="40"/>
                  </a:lnTo>
                  <a:lnTo>
                    <a:pt x="43" y="48"/>
                  </a:lnTo>
                  <a:lnTo>
                    <a:pt x="40" y="50"/>
                  </a:lnTo>
                  <a:lnTo>
                    <a:pt x="35" y="52"/>
                  </a:lnTo>
                  <a:lnTo>
                    <a:pt x="31" y="52"/>
                  </a:lnTo>
                  <a:lnTo>
                    <a:pt x="26" y="53"/>
                  </a:lnTo>
                  <a:lnTo>
                    <a:pt x="20" y="52"/>
                  </a:lnTo>
                  <a:lnTo>
                    <a:pt x="15" y="50"/>
                  </a:lnTo>
                  <a:lnTo>
                    <a:pt x="11" y="48"/>
                  </a:lnTo>
                  <a:lnTo>
                    <a:pt x="7" y="45"/>
                  </a:lnTo>
                  <a:lnTo>
                    <a:pt x="5" y="42"/>
                  </a:lnTo>
                  <a:lnTo>
                    <a:pt x="2" y="38"/>
                  </a:lnTo>
                  <a:lnTo>
                    <a:pt x="1" y="33"/>
                  </a:lnTo>
                  <a:lnTo>
                    <a:pt x="0" y="27"/>
                  </a:lnTo>
                  <a:lnTo>
                    <a:pt x="1" y="22"/>
                  </a:lnTo>
                  <a:lnTo>
                    <a:pt x="2" y="17"/>
                  </a:lnTo>
                  <a:lnTo>
                    <a:pt x="4" y="12"/>
                  </a:lnTo>
                  <a:lnTo>
                    <a:pt x="7" y="8"/>
                  </a:lnTo>
                  <a:lnTo>
                    <a:pt x="11" y="4"/>
                  </a:lnTo>
                  <a:lnTo>
                    <a:pt x="15" y="3"/>
                  </a:lnTo>
                  <a:lnTo>
                    <a:pt x="20" y="2"/>
                  </a:lnTo>
                  <a:lnTo>
                    <a:pt x="25" y="0"/>
                  </a:lnTo>
                  <a:lnTo>
                    <a:pt x="31" y="2"/>
                  </a:lnTo>
                  <a:lnTo>
                    <a:pt x="36" y="3"/>
                  </a:lnTo>
                  <a:lnTo>
                    <a:pt x="40" y="7"/>
                  </a:lnTo>
                  <a:lnTo>
                    <a:pt x="43" y="12"/>
                  </a:lnTo>
                  <a:lnTo>
                    <a:pt x="45" y="18"/>
                  </a:lnTo>
                  <a:lnTo>
                    <a:pt x="46" y="24"/>
                  </a:lnTo>
                  <a:close/>
                  <a:moveTo>
                    <a:pt x="37" y="22"/>
                  </a:moveTo>
                  <a:lnTo>
                    <a:pt x="37" y="18"/>
                  </a:lnTo>
                  <a:lnTo>
                    <a:pt x="36" y="14"/>
                  </a:lnTo>
                  <a:lnTo>
                    <a:pt x="35" y="12"/>
                  </a:lnTo>
                  <a:lnTo>
                    <a:pt x="31" y="9"/>
                  </a:lnTo>
                  <a:lnTo>
                    <a:pt x="28" y="8"/>
                  </a:lnTo>
                  <a:lnTo>
                    <a:pt x="25" y="8"/>
                  </a:lnTo>
                  <a:lnTo>
                    <a:pt x="20" y="8"/>
                  </a:lnTo>
                  <a:lnTo>
                    <a:pt x="17" y="9"/>
                  </a:lnTo>
                  <a:lnTo>
                    <a:pt x="13" y="12"/>
                  </a:lnTo>
                  <a:lnTo>
                    <a:pt x="11" y="14"/>
                  </a:lnTo>
                  <a:lnTo>
                    <a:pt x="10" y="18"/>
                  </a:lnTo>
                  <a:lnTo>
                    <a:pt x="9" y="22"/>
                  </a:lnTo>
                  <a:lnTo>
                    <a:pt x="37" y="22"/>
                  </a:lnTo>
                  <a:close/>
                </a:path>
              </a:pathLst>
            </a:custGeom>
            <a:solidFill>
              <a:srgbClr val="010101"/>
            </a:solidFill>
            <a:ln w="0">
              <a:solidFill>
                <a:srgbClr val="010101"/>
              </a:solidFill>
              <a:prstDash val="solid"/>
              <a:round/>
              <a:headEnd/>
              <a:tailEnd/>
            </a:ln>
          </p:spPr>
          <p:txBody>
            <a:bodyPr/>
            <a:lstStyle/>
            <a:p>
              <a:endParaRPr lang="ru-RU"/>
            </a:p>
          </p:txBody>
        </p:sp>
        <p:sp>
          <p:nvSpPr>
            <p:cNvPr id="6205" name="Freeform 81"/>
            <p:cNvSpPr>
              <a:spLocks/>
            </p:cNvSpPr>
            <p:nvPr/>
          </p:nvSpPr>
          <p:spPr bwMode="auto">
            <a:xfrm>
              <a:off x="2823" y="2586"/>
              <a:ext cx="39" cy="53"/>
            </a:xfrm>
            <a:custGeom>
              <a:avLst/>
              <a:gdLst>
                <a:gd name="T0" fmla="*/ 39 w 39"/>
                <a:gd name="T1" fmla="*/ 4 h 53"/>
                <a:gd name="T2" fmla="*/ 39 w 39"/>
                <a:gd name="T3" fmla="*/ 12 h 53"/>
                <a:gd name="T4" fmla="*/ 35 w 39"/>
                <a:gd name="T5" fmla="*/ 9 h 53"/>
                <a:gd name="T6" fmla="*/ 31 w 39"/>
                <a:gd name="T7" fmla="*/ 8 h 53"/>
                <a:gd name="T8" fmla="*/ 29 w 39"/>
                <a:gd name="T9" fmla="*/ 8 h 53"/>
                <a:gd name="T10" fmla="*/ 25 w 39"/>
                <a:gd name="T11" fmla="*/ 8 h 53"/>
                <a:gd name="T12" fmla="*/ 20 w 39"/>
                <a:gd name="T13" fmla="*/ 8 h 53"/>
                <a:gd name="T14" fmla="*/ 16 w 39"/>
                <a:gd name="T15" fmla="*/ 9 h 53"/>
                <a:gd name="T16" fmla="*/ 12 w 39"/>
                <a:gd name="T17" fmla="*/ 13 h 53"/>
                <a:gd name="T18" fmla="*/ 10 w 39"/>
                <a:gd name="T19" fmla="*/ 17 h 53"/>
                <a:gd name="T20" fmla="*/ 9 w 39"/>
                <a:gd name="T21" fmla="*/ 20 h 53"/>
                <a:gd name="T22" fmla="*/ 7 w 39"/>
                <a:gd name="T23" fmla="*/ 27 h 53"/>
                <a:gd name="T24" fmla="*/ 9 w 39"/>
                <a:gd name="T25" fmla="*/ 32 h 53"/>
                <a:gd name="T26" fmla="*/ 10 w 39"/>
                <a:gd name="T27" fmla="*/ 37 h 53"/>
                <a:gd name="T28" fmla="*/ 12 w 39"/>
                <a:gd name="T29" fmla="*/ 40 h 53"/>
                <a:gd name="T30" fmla="*/ 16 w 39"/>
                <a:gd name="T31" fmla="*/ 43 h 53"/>
                <a:gd name="T32" fmla="*/ 20 w 39"/>
                <a:gd name="T33" fmla="*/ 45 h 53"/>
                <a:gd name="T34" fmla="*/ 25 w 39"/>
                <a:gd name="T35" fmla="*/ 45 h 53"/>
                <a:gd name="T36" fmla="*/ 29 w 39"/>
                <a:gd name="T37" fmla="*/ 45 h 53"/>
                <a:gd name="T38" fmla="*/ 31 w 39"/>
                <a:gd name="T39" fmla="*/ 44 h 53"/>
                <a:gd name="T40" fmla="*/ 35 w 39"/>
                <a:gd name="T41" fmla="*/ 43 h 53"/>
                <a:gd name="T42" fmla="*/ 39 w 39"/>
                <a:gd name="T43" fmla="*/ 42 h 53"/>
                <a:gd name="T44" fmla="*/ 39 w 39"/>
                <a:gd name="T45" fmla="*/ 49 h 53"/>
                <a:gd name="T46" fmla="*/ 35 w 39"/>
                <a:gd name="T47" fmla="*/ 50 h 53"/>
                <a:gd name="T48" fmla="*/ 31 w 39"/>
                <a:gd name="T49" fmla="*/ 52 h 53"/>
                <a:gd name="T50" fmla="*/ 27 w 39"/>
                <a:gd name="T51" fmla="*/ 52 h 53"/>
                <a:gd name="T52" fmla="*/ 24 w 39"/>
                <a:gd name="T53" fmla="*/ 53 h 53"/>
                <a:gd name="T54" fmla="*/ 19 w 39"/>
                <a:gd name="T55" fmla="*/ 52 h 53"/>
                <a:gd name="T56" fmla="*/ 14 w 39"/>
                <a:gd name="T57" fmla="*/ 50 h 53"/>
                <a:gd name="T58" fmla="*/ 10 w 39"/>
                <a:gd name="T59" fmla="*/ 48 h 53"/>
                <a:gd name="T60" fmla="*/ 6 w 39"/>
                <a:gd name="T61" fmla="*/ 45 h 53"/>
                <a:gd name="T62" fmla="*/ 4 w 39"/>
                <a:gd name="T63" fmla="*/ 42 h 53"/>
                <a:gd name="T64" fmla="*/ 1 w 39"/>
                <a:gd name="T65" fmla="*/ 37 h 53"/>
                <a:gd name="T66" fmla="*/ 0 w 39"/>
                <a:gd name="T67" fmla="*/ 32 h 53"/>
                <a:gd name="T68" fmla="*/ 0 w 39"/>
                <a:gd name="T69" fmla="*/ 27 h 53"/>
                <a:gd name="T70" fmla="*/ 0 w 39"/>
                <a:gd name="T71" fmla="*/ 20 h 53"/>
                <a:gd name="T72" fmla="*/ 1 w 39"/>
                <a:gd name="T73" fmla="*/ 15 h 53"/>
                <a:gd name="T74" fmla="*/ 4 w 39"/>
                <a:gd name="T75" fmla="*/ 12 h 53"/>
                <a:gd name="T76" fmla="*/ 6 w 39"/>
                <a:gd name="T77" fmla="*/ 8 h 53"/>
                <a:gd name="T78" fmla="*/ 10 w 39"/>
                <a:gd name="T79" fmla="*/ 4 h 53"/>
                <a:gd name="T80" fmla="*/ 14 w 39"/>
                <a:gd name="T81" fmla="*/ 3 h 53"/>
                <a:gd name="T82" fmla="*/ 19 w 39"/>
                <a:gd name="T83" fmla="*/ 0 h 53"/>
                <a:gd name="T84" fmla="*/ 24 w 39"/>
                <a:gd name="T85" fmla="*/ 0 h 53"/>
                <a:gd name="T86" fmla="*/ 27 w 39"/>
                <a:gd name="T87" fmla="*/ 0 h 53"/>
                <a:gd name="T88" fmla="*/ 31 w 39"/>
                <a:gd name="T89" fmla="*/ 2 h 53"/>
                <a:gd name="T90" fmla="*/ 35 w 39"/>
                <a:gd name="T91" fmla="*/ 3 h 53"/>
                <a:gd name="T92" fmla="*/ 39 w 39"/>
                <a:gd name="T93" fmla="*/ 4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9" h="53">
                  <a:moveTo>
                    <a:pt x="39" y="4"/>
                  </a:moveTo>
                  <a:lnTo>
                    <a:pt x="39" y="12"/>
                  </a:lnTo>
                  <a:lnTo>
                    <a:pt x="35" y="9"/>
                  </a:lnTo>
                  <a:lnTo>
                    <a:pt x="31" y="8"/>
                  </a:lnTo>
                  <a:lnTo>
                    <a:pt x="29" y="8"/>
                  </a:lnTo>
                  <a:lnTo>
                    <a:pt x="25" y="8"/>
                  </a:lnTo>
                  <a:lnTo>
                    <a:pt x="20" y="8"/>
                  </a:lnTo>
                  <a:lnTo>
                    <a:pt x="16" y="9"/>
                  </a:lnTo>
                  <a:lnTo>
                    <a:pt x="12" y="13"/>
                  </a:lnTo>
                  <a:lnTo>
                    <a:pt x="10" y="17"/>
                  </a:lnTo>
                  <a:lnTo>
                    <a:pt x="9" y="20"/>
                  </a:lnTo>
                  <a:lnTo>
                    <a:pt x="7" y="27"/>
                  </a:lnTo>
                  <a:lnTo>
                    <a:pt x="9" y="32"/>
                  </a:lnTo>
                  <a:lnTo>
                    <a:pt x="10" y="37"/>
                  </a:lnTo>
                  <a:lnTo>
                    <a:pt x="12" y="40"/>
                  </a:lnTo>
                  <a:lnTo>
                    <a:pt x="16" y="43"/>
                  </a:lnTo>
                  <a:lnTo>
                    <a:pt x="20" y="45"/>
                  </a:lnTo>
                  <a:lnTo>
                    <a:pt x="25" y="45"/>
                  </a:lnTo>
                  <a:lnTo>
                    <a:pt x="29" y="45"/>
                  </a:lnTo>
                  <a:lnTo>
                    <a:pt x="31" y="44"/>
                  </a:lnTo>
                  <a:lnTo>
                    <a:pt x="35" y="43"/>
                  </a:lnTo>
                  <a:lnTo>
                    <a:pt x="39" y="42"/>
                  </a:lnTo>
                  <a:lnTo>
                    <a:pt x="39" y="49"/>
                  </a:lnTo>
                  <a:lnTo>
                    <a:pt x="35" y="50"/>
                  </a:lnTo>
                  <a:lnTo>
                    <a:pt x="31" y="52"/>
                  </a:lnTo>
                  <a:lnTo>
                    <a:pt x="27" y="52"/>
                  </a:lnTo>
                  <a:lnTo>
                    <a:pt x="24" y="53"/>
                  </a:lnTo>
                  <a:lnTo>
                    <a:pt x="19" y="52"/>
                  </a:lnTo>
                  <a:lnTo>
                    <a:pt x="14" y="50"/>
                  </a:lnTo>
                  <a:lnTo>
                    <a:pt x="10" y="48"/>
                  </a:lnTo>
                  <a:lnTo>
                    <a:pt x="6" y="45"/>
                  </a:lnTo>
                  <a:lnTo>
                    <a:pt x="4" y="42"/>
                  </a:lnTo>
                  <a:lnTo>
                    <a:pt x="1" y="37"/>
                  </a:lnTo>
                  <a:lnTo>
                    <a:pt x="0" y="32"/>
                  </a:lnTo>
                  <a:lnTo>
                    <a:pt x="0" y="27"/>
                  </a:lnTo>
                  <a:lnTo>
                    <a:pt x="0" y="20"/>
                  </a:lnTo>
                  <a:lnTo>
                    <a:pt x="1" y="15"/>
                  </a:lnTo>
                  <a:lnTo>
                    <a:pt x="4" y="12"/>
                  </a:lnTo>
                  <a:lnTo>
                    <a:pt x="6" y="8"/>
                  </a:lnTo>
                  <a:lnTo>
                    <a:pt x="10" y="4"/>
                  </a:lnTo>
                  <a:lnTo>
                    <a:pt x="14" y="3"/>
                  </a:lnTo>
                  <a:lnTo>
                    <a:pt x="19" y="0"/>
                  </a:lnTo>
                  <a:lnTo>
                    <a:pt x="24" y="0"/>
                  </a:lnTo>
                  <a:lnTo>
                    <a:pt x="27" y="0"/>
                  </a:lnTo>
                  <a:lnTo>
                    <a:pt x="31" y="2"/>
                  </a:lnTo>
                  <a:lnTo>
                    <a:pt x="35" y="3"/>
                  </a:lnTo>
                  <a:lnTo>
                    <a:pt x="39" y="4"/>
                  </a:lnTo>
                  <a:close/>
                </a:path>
              </a:pathLst>
            </a:custGeom>
            <a:solidFill>
              <a:srgbClr val="010101"/>
            </a:solidFill>
            <a:ln w="0">
              <a:solidFill>
                <a:srgbClr val="010101"/>
              </a:solidFill>
              <a:prstDash val="solid"/>
              <a:round/>
              <a:headEnd/>
              <a:tailEnd/>
            </a:ln>
          </p:spPr>
          <p:txBody>
            <a:bodyPr/>
            <a:lstStyle/>
            <a:p>
              <a:endParaRPr lang="ru-RU"/>
            </a:p>
          </p:txBody>
        </p:sp>
        <p:sp>
          <p:nvSpPr>
            <p:cNvPr id="6206" name="Freeform 82"/>
            <p:cNvSpPr>
              <a:spLocks/>
            </p:cNvSpPr>
            <p:nvPr/>
          </p:nvSpPr>
          <p:spPr bwMode="auto">
            <a:xfrm>
              <a:off x="2869" y="2574"/>
              <a:ext cx="31" cy="64"/>
            </a:xfrm>
            <a:custGeom>
              <a:avLst/>
              <a:gdLst>
                <a:gd name="T0" fmla="*/ 14 w 31"/>
                <a:gd name="T1" fmla="*/ 0 h 64"/>
                <a:gd name="T2" fmla="*/ 14 w 31"/>
                <a:gd name="T3" fmla="*/ 14 h 64"/>
                <a:gd name="T4" fmla="*/ 31 w 31"/>
                <a:gd name="T5" fmla="*/ 14 h 64"/>
                <a:gd name="T6" fmla="*/ 31 w 31"/>
                <a:gd name="T7" fmla="*/ 20 h 64"/>
                <a:gd name="T8" fmla="*/ 14 w 31"/>
                <a:gd name="T9" fmla="*/ 20 h 64"/>
                <a:gd name="T10" fmla="*/ 14 w 31"/>
                <a:gd name="T11" fmla="*/ 47 h 64"/>
                <a:gd name="T12" fmla="*/ 14 w 31"/>
                <a:gd name="T13" fmla="*/ 50 h 64"/>
                <a:gd name="T14" fmla="*/ 15 w 31"/>
                <a:gd name="T15" fmla="*/ 52 h 64"/>
                <a:gd name="T16" fmla="*/ 16 w 31"/>
                <a:gd name="T17" fmla="*/ 55 h 64"/>
                <a:gd name="T18" fmla="*/ 17 w 31"/>
                <a:gd name="T19" fmla="*/ 55 h 64"/>
                <a:gd name="T20" fmla="*/ 19 w 31"/>
                <a:gd name="T21" fmla="*/ 56 h 64"/>
                <a:gd name="T22" fmla="*/ 22 w 31"/>
                <a:gd name="T23" fmla="*/ 56 h 64"/>
                <a:gd name="T24" fmla="*/ 31 w 31"/>
                <a:gd name="T25" fmla="*/ 56 h 64"/>
                <a:gd name="T26" fmla="*/ 31 w 31"/>
                <a:gd name="T27" fmla="*/ 64 h 64"/>
                <a:gd name="T28" fmla="*/ 22 w 31"/>
                <a:gd name="T29" fmla="*/ 64 h 64"/>
                <a:gd name="T30" fmla="*/ 16 w 31"/>
                <a:gd name="T31" fmla="*/ 62 h 64"/>
                <a:gd name="T32" fmla="*/ 12 w 31"/>
                <a:gd name="T33" fmla="*/ 61 h 64"/>
                <a:gd name="T34" fmla="*/ 10 w 31"/>
                <a:gd name="T35" fmla="*/ 60 h 64"/>
                <a:gd name="T36" fmla="*/ 8 w 31"/>
                <a:gd name="T37" fmla="*/ 56 h 64"/>
                <a:gd name="T38" fmla="*/ 6 w 31"/>
                <a:gd name="T39" fmla="*/ 52 h 64"/>
                <a:gd name="T40" fmla="*/ 6 w 31"/>
                <a:gd name="T41" fmla="*/ 47 h 64"/>
                <a:gd name="T42" fmla="*/ 6 w 31"/>
                <a:gd name="T43" fmla="*/ 20 h 64"/>
                <a:gd name="T44" fmla="*/ 0 w 31"/>
                <a:gd name="T45" fmla="*/ 20 h 64"/>
                <a:gd name="T46" fmla="*/ 0 w 31"/>
                <a:gd name="T47" fmla="*/ 14 h 64"/>
                <a:gd name="T48" fmla="*/ 6 w 31"/>
                <a:gd name="T49" fmla="*/ 14 h 64"/>
                <a:gd name="T50" fmla="*/ 6 w 31"/>
                <a:gd name="T51" fmla="*/ 0 h 64"/>
                <a:gd name="T52" fmla="*/ 14 w 31"/>
                <a:gd name="T53" fmla="*/ 0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1" h="64">
                  <a:moveTo>
                    <a:pt x="14" y="0"/>
                  </a:moveTo>
                  <a:lnTo>
                    <a:pt x="14" y="14"/>
                  </a:lnTo>
                  <a:lnTo>
                    <a:pt x="31" y="14"/>
                  </a:lnTo>
                  <a:lnTo>
                    <a:pt x="31" y="20"/>
                  </a:lnTo>
                  <a:lnTo>
                    <a:pt x="14" y="20"/>
                  </a:lnTo>
                  <a:lnTo>
                    <a:pt x="14" y="47"/>
                  </a:lnTo>
                  <a:lnTo>
                    <a:pt x="14" y="50"/>
                  </a:lnTo>
                  <a:lnTo>
                    <a:pt x="15" y="52"/>
                  </a:lnTo>
                  <a:lnTo>
                    <a:pt x="16" y="55"/>
                  </a:lnTo>
                  <a:lnTo>
                    <a:pt x="17" y="55"/>
                  </a:lnTo>
                  <a:lnTo>
                    <a:pt x="19" y="56"/>
                  </a:lnTo>
                  <a:lnTo>
                    <a:pt x="22" y="56"/>
                  </a:lnTo>
                  <a:lnTo>
                    <a:pt x="31" y="56"/>
                  </a:lnTo>
                  <a:lnTo>
                    <a:pt x="31" y="64"/>
                  </a:lnTo>
                  <a:lnTo>
                    <a:pt x="22" y="64"/>
                  </a:lnTo>
                  <a:lnTo>
                    <a:pt x="16" y="62"/>
                  </a:lnTo>
                  <a:lnTo>
                    <a:pt x="12" y="61"/>
                  </a:lnTo>
                  <a:lnTo>
                    <a:pt x="10" y="60"/>
                  </a:lnTo>
                  <a:lnTo>
                    <a:pt x="8" y="56"/>
                  </a:lnTo>
                  <a:lnTo>
                    <a:pt x="6" y="52"/>
                  </a:lnTo>
                  <a:lnTo>
                    <a:pt x="6" y="47"/>
                  </a:lnTo>
                  <a:lnTo>
                    <a:pt x="6" y="20"/>
                  </a:lnTo>
                  <a:lnTo>
                    <a:pt x="0" y="20"/>
                  </a:lnTo>
                  <a:lnTo>
                    <a:pt x="0" y="14"/>
                  </a:lnTo>
                  <a:lnTo>
                    <a:pt x="6" y="14"/>
                  </a:lnTo>
                  <a:lnTo>
                    <a:pt x="6" y="0"/>
                  </a:lnTo>
                  <a:lnTo>
                    <a:pt x="14" y="0"/>
                  </a:lnTo>
                  <a:close/>
                </a:path>
              </a:pathLst>
            </a:custGeom>
            <a:solidFill>
              <a:srgbClr val="010101"/>
            </a:solidFill>
            <a:ln w="0">
              <a:solidFill>
                <a:srgbClr val="010101"/>
              </a:solidFill>
              <a:prstDash val="solid"/>
              <a:round/>
              <a:headEnd/>
              <a:tailEnd/>
            </a:ln>
          </p:spPr>
          <p:txBody>
            <a:bodyPr/>
            <a:lstStyle/>
            <a:p>
              <a:endParaRPr lang="ru-RU"/>
            </a:p>
          </p:txBody>
        </p:sp>
        <p:sp>
          <p:nvSpPr>
            <p:cNvPr id="6207" name="Freeform 83"/>
            <p:cNvSpPr>
              <a:spLocks noEditPoints="1"/>
            </p:cNvSpPr>
            <p:nvPr/>
          </p:nvSpPr>
          <p:spPr bwMode="auto">
            <a:xfrm>
              <a:off x="2906" y="2586"/>
              <a:ext cx="45" cy="53"/>
            </a:xfrm>
            <a:custGeom>
              <a:avLst/>
              <a:gdLst>
                <a:gd name="T0" fmla="*/ 23 w 45"/>
                <a:gd name="T1" fmla="*/ 8 h 53"/>
                <a:gd name="T2" fmla="*/ 19 w 45"/>
                <a:gd name="T3" fmla="*/ 8 h 53"/>
                <a:gd name="T4" fmla="*/ 15 w 45"/>
                <a:gd name="T5" fmla="*/ 9 h 53"/>
                <a:gd name="T6" fmla="*/ 13 w 45"/>
                <a:gd name="T7" fmla="*/ 13 h 53"/>
                <a:gd name="T8" fmla="*/ 10 w 45"/>
                <a:gd name="T9" fmla="*/ 17 h 53"/>
                <a:gd name="T10" fmla="*/ 9 w 45"/>
                <a:gd name="T11" fmla="*/ 20 h 53"/>
                <a:gd name="T12" fmla="*/ 9 w 45"/>
                <a:gd name="T13" fmla="*/ 27 h 53"/>
                <a:gd name="T14" fmla="*/ 9 w 45"/>
                <a:gd name="T15" fmla="*/ 32 h 53"/>
                <a:gd name="T16" fmla="*/ 10 w 45"/>
                <a:gd name="T17" fmla="*/ 37 h 53"/>
                <a:gd name="T18" fmla="*/ 13 w 45"/>
                <a:gd name="T19" fmla="*/ 40 h 53"/>
                <a:gd name="T20" fmla="*/ 15 w 45"/>
                <a:gd name="T21" fmla="*/ 43 h 53"/>
                <a:gd name="T22" fmla="*/ 19 w 45"/>
                <a:gd name="T23" fmla="*/ 45 h 53"/>
                <a:gd name="T24" fmla="*/ 23 w 45"/>
                <a:gd name="T25" fmla="*/ 45 h 53"/>
                <a:gd name="T26" fmla="*/ 28 w 45"/>
                <a:gd name="T27" fmla="*/ 45 h 53"/>
                <a:gd name="T28" fmla="*/ 30 w 45"/>
                <a:gd name="T29" fmla="*/ 43 h 53"/>
                <a:gd name="T30" fmla="*/ 34 w 45"/>
                <a:gd name="T31" fmla="*/ 40 h 53"/>
                <a:gd name="T32" fmla="*/ 35 w 45"/>
                <a:gd name="T33" fmla="*/ 37 h 53"/>
                <a:gd name="T34" fmla="*/ 37 w 45"/>
                <a:gd name="T35" fmla="*/ 32 h 53"/>
                <a:gd name="T36" fmla="*/ 38 w 45"/>
                <a:gd name="T37" fmla="*/ 27 h 53"/>
                <a:gd name="T38" fmla="*/ 37 w 45"/>
                <a:gd name="T39" fmla="*/ 20 h 53"/>
                <a:gd name="T40" fmla="*/ 35 w 45"/>
                <a:gd name="T41" fmla="*/ 17 h 53"/>
                <a:gd name="T42" fmla="*/ 34 w 45"/>
                <a:gd name="T43" fmla="*/ 13 h 53"/>
                <a:gd name="T44" fmla="*/ 30 w 45"/>
                <a:gd name="T45" fmla="*/ 9 h 53"/>
                <a:gd name="T46" fmla="*/ 28 w 45"/>
                <a:gd name="T47" fmla="*/ 8 h 53"/>
                <a:gd name="T48" fmla="*/ 23 w 45"/>
                <a:gd name="T49" fmla="*/ 8 h 53"/>
                <a:gd name="T50" fmla="*/ 23 w 45"/>
                <a:gd name="T51" fmla="*/ 0 h 53"/>
                <a:gd name="T52" fmla="*/ 28 w 45"/>
                <a:gd name="T53" fmla="*/ 0 h 53"/>
                <a:gd name="T54" fmla="*/ 33 w 45"/>
                <a:gd name="T55" fmla="*/ 3 h 53"/>
                <a:gd name="T56" fmla="*/ 37 w 45"/>
                <a:gd name="T57" fmla="*/ 4 h 53"/>
                <a:gd name="T58" fmla="*/ 40 w 45"/>
                <a:gd name="T59" fmla="*/ 8 h 53"/>
                <a:gd name="T60" fmla="*/ 43 w 45"/>
                <a:gd name="T61" fmla="*/ 12 h 53"/>
                <a:gd name="T62" fmla="*/ 44 w 45"/>
                <a:gd name="T63" fmla="*/ 15 h 53"/>
                <a:gd name="T64" fmla="*/ 45 w 45"/>
                <a:gd name="T65" fmla="*/ 20 h 53"/>
                <a:gd name="T66" fmla="*/ 45 w 45"/>
                <a:gd name="T67" fmla="*/ 27 h 53"/>
                <a:gd name="T68" fmla="*/ 45 w 45"/>
                <a:gd name="T69" fmla="*/ 32 h 53"/>
                <a:gd name="T70" fmla="*/ 44 w 45"/>
                <a:gd name="T71" fmla="*/ 37 h 53"/>
                <a:gd name="T72" fmla="*/ 43 w 45"/>
                <a:gd name="T73" fmla="*/ 42 h 53"/>
                <a:gd name="T74" fmla="*/ 40 w 45"/>
                <a:gd name="T75" fmla="*/ 45 h 53"/>
                <a:gd name="T76" fmla="*/ 37 w 45"/>
                <a:gd name="T77" fmla="*/ 48 h 53"/>
                <a:gd name="T78" fmla="*/ 33 w 45"/>
                <a:gd name="T79" fmla="*/ 50 h 53"/>
                <a:gd name="T80" fmla="*/ 28 w 45"/>
                <a:gd name="T81" fmla="*/ 52 h 53"/>
                <a:gd name="T82" fmla="*/ 23 w 45"/>
                <a:gd name="T83" fmla="*/ 53 h 53"/>
                <a:gd name="T84" fmla="*/ 18 w 45"/>
                <a:gd name="T85" fmla="*/ 52 h 53"/>
                <a:gd name="T86" fmla="*/ 14 w 45"/>
                <a:gd name="T87" fmla="*/ 50 h 53"/>
                <a:gd name="T88" fmla="*/ 10 w 45"/>
                <a:gd name="T89" fmla="*/ 48 h 53"/>
                <a:gd name="T90" fmla="*/ 7 w 45"/>
                <a:gd name="T91" fmla="*/ 45 h 53"/>
                <a:gd name="T92" fmla="*/ 4 w 45"/>
                <a:gd name="T93" fmla="*/ 42 h 53"/>
                <a:gd name="T94" fmla="*/ 2 w 45"/>
                <a:gd name="T95" fmla="*/ 37 h 53"/>
                <a:gd name="T96" fmla="*/ 2 w 45"/>
                <a:gd name="T97" fmla="*/ 32 h 53"/>
                <a:gd name="T98" fmla="*/ 0 w 45"/>
                <a:gd name="T99" fmla="*/ 27 h 53"/>
                <a:gd name="T100" fmla="*/ 2 w 45"/>
                <a:gd name="T101" fmla="*/ 20 h 53"/>
                <a:gd name="T102" fmla="*/ 2 w 45"/>
                <a:gd name="T103" fmla="*/ 15 h 53"/>
                <a:gd name="T104" fmla="*/ 4 w 45"/>
                <a:gd name="T105" fmla="*/ 12 h 53"/>
                <a:gd name="T106" fmla="*/ 7 w 45"/>
                <a:gd name="T107" fmla="*/ 8 h 53"/>
                <a:gd name="T108" fmla="*/ 12 w 45"/>
                <a:gd name="T109" fmla="*/ 4 h 53"/>
                <a:gd name="T110" fmla="*/ 17 w 45"/>
                <a:gd name="T111" fmla="*/ 2 h 53"/>
                <a:gd name="T112" fmla="*/ 23 w 45"/>
                <a:gd name="T113" fmla="*/ 0 h 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 h="53">
                  <a:moveTo>
                    <a:pt x="23" y="8"/>
                  </a:moveTo>
                  <a:lnTo>
                    <a:pt x="19" y="8"/>
                  </a:lnTo>
                  <a:lnTo>
                    <a:pt x="15" y="9"/>
                  </a:lnTo>
                  <a:lnTo>
                    <a:pt x="13" y="13"/>
                  </a:lnTo>
                  <a:lnTo>
                    <a:pt x="10" y="17"/>
                  </a:lnTo>
                  <a:lnTo>
                    <a:pt x="9" y="20"/>
                  </a:lnTo>
                  <a:lnTo>
                    <a:pt x="9" y="27"/>
                  </a:lnTo>
                  <a:lnTo>
                    <a:pt x="9" y="32"/>
                  </a:lnTo>
                  <a:lnTo>
                    <a:pt x="10" y="37"/>
                  </a:lnTo>
                  <a:lnTo>
                    <a:pt x="13" y="40"/>
                  </a:lnTo>
                  <a:lnTo>
                    <a:pt x="15" y="43"/>
                  </a:lnTo>
                  <a:lnTo>
                    <a:pt x="19" y="45"/>
                  </a:lnTo>
                  <a:lnTo>
                    <a:pt x="23" y="45"/>
                  </a:lnTo>
                  <a:lnTo>
                    <a:pt x="28" y="45"/>
                  </a:lnTo>
                  <a:lnTo>
                    <a:pt x="30" y="43"/>
                  </a:lnTo>
                  <a:lnTo>
                    <a:pt x="34" y="40"/>
                  </a:lnTo>
                  <a:lnTo>
                    <a:pt x="35" y="37"/>
                  </a:lnTo>
                  <a:lnTo>
                    <a:pt x="37" y="32"/>
                  </a:lnTo>
                  <a:lnTo>
                    <a:pt x="38" y="27"/>
                  </a:lnTo>
                  <a:lnTo>
                    <a:pt x="37" y="20"/>
                  </a:lnTo>
                  <a:lnTo>
                    <a:pt x="35" y="17"/>
                  </a:lnTo>
                  <a:lnTo>
                    <a:pt x="34" y="13"/>
                  </a:lnTo>
                  <a:lnTo>
                    <a:pt x="30" y="9"/>
                  </a:lnTo>
                  <a:lnTo>
                    <a:pt x="28" y="8"/>
                  </a:lnTo>
                  <a:lnTo>
                    <a:pt x="23" y="8"/>
                  </a:lnTo>
                  <a:close/>
                  <a:moveTo>
                    <a:pt x="23" y="0"/>
                  </a:moveTo>
                  <a:lnTo>
                    <a:pt x="28" y="0"/>
                  </a:lnTo>
                  <a:lnTo>
                    <a:pt x="33" y="3"/>
                  </a:lnTo>
                  <a:lnTo>
                    <a:pt x="37" y="4"/>
                  </a:lnTo>
                  <a:lnTo>
                    <a:pt x="40" y="8"/>
                  </a:lnTo>
                  <a:lnTo>
                    <a:pt x="43" y="12"/>
                  </a:lnTo>
                  <a:lnTo>
                    <a:pt x="44" y="15"/>
                  </a:lnTo>
                  <a:lnTo>
                    <a:pt x="45" y="20"/>
                  </a:lnTo>
                  <a:lnTo>
                    <a:pt x="45" y="27"/>
                  </a:lnTo>
                  <a:lnTo>
                    <a:pt x="45" y="32"/>
                  </a:lnTo>
                  <a:lnTo>
                    <a:pt x="44" y="37"/>
                  </a:lnTo>
                  <a:lnTo>
                    <a:pt x="43" y="42"/>
                  </a:lnTo>
                  <a:lnTo>
                    <a:pt x="40" y="45"/>
                  </a:lnTo>
                  <a:lnTo>
                    <a:pt x="37" y="48"/>
                  </a:lnTo>
                  <a:lnTo>
                    <a:pt x="33" y="50"/>
                  </a:lnTo>
                  <a:lnTo>
                    <a:pt x="28" y="52"/>
                  </a:lnTo>
                  <a:lnTo>
                    <a:pt x="23" y="53"/>
                  </a:lnTo>
                  <a:lnTo>
                    <a:pt x="18" y="52"/>
                  </a:lnTo>
                  <a:lnTo>
                    <a:pt x="14" y="50"/>
                  </a:lnTo>
                  <a:lnTo>
                    <a:pt x="10" y="48"/>
                  </a:lnTo>
                  <a:lnTo>
                    <a:pt x="7" y="45"/>
                  </a:lnTo>
                  <a:lnTo>
                    <a:pt x="4" y="42"/>
                  </a:lnTo>
                  <a:lnTo>
                    <a:pt x="2" y="37"/>
                  </a:lnTo>
                  <a:lnTo>
                    <a:pt x="2" y="32"/>
                  </a:lnTo>
                  <a:lnTo>
                    <a:pt x="0" y="27"/>
                  </a:lnTo>
                  <a:lnTo>
                    <a:pt x="2" y="20"/>
                  </a:lnTo>
                  <a:lnTo>
                    <a:pt x="2" y="15"/>
                  </a:lnTo>
                  <a:lnTo>
                    <a:pt x="4" y="12"/>
                  </a:lnTo>
                  <a:lnTo>
                    <a:pt x="7" y="8"/>
                  </a:lnTo>
                  <a:lnTo>
                    <a:pt x="12" y="4"/>
                  </a:lnTo>
                  <a:lnTo>
                    <a:pt x="17" y="2"/>
                  </a:lnTo>
                  <a:lnTo>
                    <a:pt x="23" y="0"/>
                  </a:lnTo>
                  <a:close/>
                </a:path>
              </a:pathLst>
            </a:custGeom>
            <a:solidFill>
              <a:srgbClr val="010101"/>
            </a:solidFill>
            <a:ln w="0">
              <a:solidFill>
                <a:srgbClr val="010101"/>
              </a:solidFill>
              <a:prstDash val="solid"/>
              <a:round/>
              <a:headEnd/>
              <a:tailEnd/>
            </a:ln>
          </p:spPr>
          <p:txBody>
            <a:bodyPr/>
            <a:lstStyle/>
            <a:p>
              <a:endParaRPr lang="ru-RU"/>
            </a:p>
          </p:txBody>
        </p:sp>
        <p:sp>
          <p:nvSpPr>
            <p:cNvPr id="6208" name="Freeform 84"/>
            <p:cNvSpPr>
              <a:spLocks/>
            </p:cNvSpPr>
            <p:nvPr/>
          </p:nvSpPr>
          <p:spPr bwMode="auto">
            <a:xfrm>
              <a:off x="2965" y="2586"/>
              <a:ext cx="29" cy="52"/>
            </a:xfrm>
            <a:custGeom>
              <a:avLst/>
              <a:gdLst>
                <a:gd name="T0" fmla="*/ 29 w 29"/>
                <a:gd name="T1" fmla="*/ 9 h 52"/>
                <a:gd name="T2" fmla="*/ 27 w 29"/>
                <a:gd name="T3" fmla="*/ 9 h 52"/>
                <a:gd name="T4" fmla="*/ 26 w 29"/>
                <a:gd name="T5" fmla="*/ 8 h 52"/>
                <a:gd name="T6" fmla="*/ 24 w 29"/>
                <a:gd name="T7" fmla="*/ 8 h 52"/>
                <a:gd name="T8" fmla="*/ 22 w 29"/>
                <a:gd name="T9" fmla="*/ 8 h 52"/>
                <a:gd name="T10" fmla="*/ 17 w 29"/>
                <a:gd name="T11" fmla="*/ 8 h 52"/>
                <a:gd name="T12" fmla="*/ 15 w 29"/>
                <a:gd name="T13" fmla="*/ 9 h 52"/>
                <a:gd name="T14" fmla="*/ 11 w 29"/>
                <a:gd name="T15" fmla="*/ 12 h 52"/>
                <a:gd name="T16" fmla="*/ 10 w 29"/>
                <a:gd name="T17" fmla="*/ 15 h 52"/>
                <a:gd name="T18" fmla="*/ 9 w 29"/>
                <a:gd name="T19" fmla="*/ 20 h 52"/>
                <a:gd name="T20" fmla="*/ 8 w 29"/>
                <a:gd name="T21" fmla="*/ 25 h 52"/>
                <a:gd name="T22" fmla="*/ 8 w 29"/>
                <a:gd name="T23" fmla="*/ 52 h 52"/>
                <a:gd name="T24" fmla="*/ 0 w 29"/>
                <a:gd name="T25" fmla="*/ 52 h 52"/>
                <a:gd name="T26" fmla="*/ 0 w 29"/>
                <a:gd name="T27" fmla="*/ 2 h 52"/>
                <a:gd name="T28" fmla="*/ 8 w 29"/>
                <a:gd name="T29" fmla="*/ 2 h 52"/>
                <a:gd name="T30" fmla="*/ 8 w 29"/>
                <a:gd name="T31" fmla="*/ 9 h 52"/>
                <a:gd name="T32" fmla="*/ 11 w 29"/>
                <a:gd name="T33" fmla="*/ 5 h 52"/>
                <a:gd name="T34" fmla="*/ 15 w 29"/>
                <a:gd name="T35" fmla="*/ 3 h 52"/>
                <a:gd name="T36" fmla="*/ 19 w 29"/>
                <a:gd name="T37" fmla="*/ 2 h 52"/>
                <a:gd name="T38" fmla="*/ 25 w 29"/>
                <a:gd name="T39" fmla="*/ 0 h 52"/>
                <a:gd name="T40" fmla="*/ 25 w 29"/>
                <a:gd name="T41" fmla="*/ 0 h 52"/>
                <a:gd name="T42" fmla="*/ 26 w 29"/>
                <a:gd name="T43" fmla="*/ 0 h 52"/>
                <a:gd name="T44" fmla="*/ 27 w 29"/>
                <a:gd name="T45" fmla="*/ 0 h 52"/>
                <a:gd name="T46" fmla="*/ 29 w 29"/>
                <a:gd name="T47" fmla="*/ 0 h 52"/>
                <a:gd name="T48" fmla="*/ 29 w 29"/>
                <a:gd name="T49" fmla="*/ 9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52">
                  <a:moveTo>
                    <a:pt x="29" y="9"/>
                  </a:moveTo>
                  <a:lnTo>
                    <a:pt x="27" y="9"/>
                  </a:lnTo>
                  <a:lnTo>
                    <a:pt x="26" y="8"/>
                  </a:lnTo>
                  <a:lnTo>
                    <a:pt x="24" y="8"/>
                  </a:lnTo>
                  <a:lnTo>
                    <a:pt x="22" y="8"/>
                  </a:lnTo>
                  <a:lnTo>
                    <a:pt x="17" y="8"/>
                  </a:lnTo>
                  <a:lnTo>
                    <a:pt x="15" y="9"/>
                  </a:lnTo>
                  <a:lnTo>
                    <a:pt x="11" y="12"/>
                  </a:lnTo>
                  <a:lnTo>
                    <a:pt x="10" y="15"/>
                  </a:lnTo>
                  <a:lnTo>
                    <a:pt x="9" y="20"/>
                  </a:lnTo>
                  <a:lnTo>
                    <a:pt x="8" y="25"/>
                  </a:lnTo>
                  <a:lnTo>
                    <a:pt x="8" y="52"/>
                  </a:lnTo>
                  <a:lnTo>
                    <a:pt x="0" y="52"/>
                  </a:lnTo>
                  <a:lnTo>
                    <a:pt x="0" y="2"/>
                  </a:lnTo>
                  <a:lnTo>
                    <a:pt x="8" y="2"/>
                  </a:lnTo>
                  <a:lnTo>
                    <a:pt x="8" y="9"/>
                  </a:lnTo>
                  <a:lnTo>
                    <a:pt x="11" y="5"/>
                  </a:lnTo>
                  <a:lnTo>
                    <a:pt x="15" y="3"/>
                  </a:lnTo>
                  <a:lnTo>
                    <a:pt x="19" y="2"/>
                  </a:lnTo>
                  <a:lnTo>
                    <a:pt x="25" y="0"/>
                  </a:lnTo>
                  <a:lnTo>
                    <a:pt x="26" y="0"/>
                  </a:lnTo>
                  <a:lnTo>
                    <a:pt x="27" y="0"/>
                  </a:lnTo>
                  <a:lnTo>
                    <a:pt x="29" y="0"/>
                  </a:lnTo>
                  <a:lnTo>
                    <a:pt x="29" y="9"/>
                  </a:lnTo>
                  <a:close/>
                </a:path>
              </a:pathLst>
            </a:custGeom>
            <a:solidFill>
              <a:srgbClr val="010101"/>
            </a:solidFill>
            <a:ln w="0">
              <a:solidFill>
                <a:srgbClr val="010101"/>
              </a:solidFill>
              <a:prstDash val="solid"/>
              <a:round/>
              <a:headEnd/>
              <a:tailEnd/>
            </a:ln>
          </p:spPr>
          <p:txBody>
            <a:bodyPr/>
            <a:lstStyle/>
            <a:p>
              <a:endParaRPr lang="ru-RU"/>
            </a:p>
          </p:txBody>
        </p:sp>
        <p:sp>
          <p:nvSpPr>
            <p:cNvPr id="6209" name="Freeform 85"/>
            <p:cNvSpPr>
              <a:spLocks/>
            </p:cNvSpPr>
            <p:nvPr/>
          </p:nvSpPr>
          <p:spPr bwMode="auto">
            <a:xfrm>
              <a:off x="2999" y="2586"/>
              <a:ext cx="37" cy="53"/>
            </a:xfrm>
            <a:custGeom>
              <a:avLst/>
              <a:gdLst>
                <a:gd name="T0" fmla="*/ 35 w 37"/>
                <a:gd name="T1" fmla="*/ 10 h 53"/>
                <a:gd name="T2" fmla="*/ 27 w 37"/>
                <a:gd name="T3" fmla="*/ 8 h 53"/>
                <a:gd name="T4" fmla="*/ 20 w 37"/>
                <a:gd name="T5" fmla="*/ 8 h 53"/>
                <a:gd name="T6" fmla="*/ 13 w 37"/>
                <a:gd name="T7" fmla="*/ 8 h 53"/>
                <a:gd name="T8" fmla="*/ 8 w 37"/>
                <a:gd name="T9" fmla="*/ 12 h 53"/>
                <a:gd name="T10" fmla="*/ 8 w 37"/>
                <a:gd name="T11" fmla="*/ 18 h 53"/>
                <a:gd name="T12" fmla="*/ 12 w 37"/>
                <a:gd name="T13" fmla="*/ 20 h 53"/>
                <a:gd name="T14" fmla="*/ 18 w 37"/>
                <a:gd name="T15" fmla="*/ 23 h 53"/>
                <a:gd name="T16" fmla="*/ 27 w 37"/>
                <a:gd name="T17" fmla="*/ 24 h 53"/>
                <a:gd name="T18" fmla="*/ 33 w 37"/>
                <a:gd name="T19" fmla="*/ 28 h 53"/>
                <a:gd name="T20" fmla="*/ 37 w 37"/>
                <a:gd name="T21" fmla="*/ 34 h 53"/>
                <a:gd name="T22" fmla="*/ 37 w 37"/>
                <a:gd name="T23" fmla="*/ 42 h 53"/>
                <a:gd name="T24" fmla="*/ 32 w 37"/>
                <a:gd name="T25" fmla="*/ 48 h 53"/>
                <a:gd name="T26" fmla="*/ 23 w 37"/>
                <a:gd name="T27" fmla="*/ 52 h 53"/>
                <a:gd name="T28" fmla="*/ 13 w 37"/>
                <a:gd name="T29" fmla="*/ 52 h 53"/>
                <a:gd name="T30" fmla="*/ 5 w 37"/>
                <a:gd name="T31" fmla="*/ 50 h 53"/>
                <a:gd name="T32" fmla="*/ 0 w 37"/>
                <a:gd name="T33" fmla="*/ 40 h 53"/>
                <a:gd name="T34" fmla="*/ 8 w 37"/>
                <a:gd name="T35" fmla="*/ 44 h 53"/>
                <a:gd name="T36" fmla="*/ 17 w 37"/>
                <a:gd name="T37" fmla="*/ 45 h 53"/>
                <a:gd name="T38" fmla="*/ 23 w 37"/>
                <a:gd name="T39" fmla="*/ 44 h 53"/>
                <a:gd name="T40" fmla="*/ 28 w 37"/>
                <a:gd name="T41" fmla="*/ 42 h 53"/>
                <a:gd name="T42" fmla="*/ 28 w 37"/>
                <a:gd name="T43" fmla="*/ 35 h 53"/>
                <a:gd name="T44" fmla="*/ 25 w 37"/>
                <a:gd name="T45" fmla="*/ 32 h 53"/>
                <a:gd name="T46" fmla="*/ 17 w 37"/>
                <a:gd name="T47" fmla="*/ 29 h 53"/>
                <a:gd name="T48" fmla="*/ 10 w 37"/>
                <a:gd name="T49" fmla="*/ 28 h 53"/>
                <a:gd name="T50" fmla="*/ 3 w 37"/>
                <a:gd name="T51" fmla="*/ 24 h 53"/>
                <a:gd name="T52" fmla="*/ 1 w 37"/>
                <a:gd name="T53" fmla="*/ 19 h 53"/>
                <a:gd name="T54" fmla="*/ 1 w 37"/>
                <a:gd name="T55" fmla="*/ 10 h 53"/>
                <a:gd name="T56" fmla="*/ 5 w 37"/>
                <a:gd name="T57" fmla="*/ 4 h 53"/>
                <a:gd name="T58" fmla="*/ 13 w 37"/>
                <a:gd name="T59" fmla="*/ 0 h 53"/>
                <a:gd name="T60" fmla="*/ 23 w 37"/>
                <a:gd name="T61" fmla="*/ 0 h 53"/>
                <a:gd name="T62" fmla="*/ 31 w 37"/>
                <a:gd name="T63" fmla="*/ 2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7" h="53">
                  <a:moveTo>
                    <a:pt x="35" y="3"/>
                  </a:moveTo>
                  <a:lnTo>
                    <a:pt x="35" y="10"/>
                  </a:lnTo>
                  <a:lnTo>
                    <a:pt x="31" y="9"/>
                  </a:lnTo>
                  <a:lnTo>
                    <a:pt x="27" y="8"/>
                  </a:lnTo>
                  <a:lnTo>
                    <a:pt x="23" y="8"/>
                  </a:lnTo>
                  <a:lnTo>
                    <a:pt x="20" y="8"/>
                  </a:lnTo>
                  <a:lnTo>
                    <a:pt x="16" y="8"/>
                  </a:lnTo>
                  <a:lnTo>
                    <a:pt x="13" y="8"/>
                  </a:lnTo>
                  <a:lnTo>
                    <a:pt x="11" y="9"/>
                  </a:lnTo>
                  <a:lnTo>
                    <a:pt x="8" y="12"/>
                  </a:lnTo>
                  <a:lnTo>
                    <a:pt x="8" y="14"/>
                  </a:lnTo>
                  <a:lnTo>
                    <a:pt x="8" y="18"/>
                  </a:lnTo>
                  <a:lnTo>
                    <a:pt x="10" y="19"/>
                  </a:lnTo>
                  <a:lnTo>
                    <a:pt x="12" y="20"/>
                  </a:lnTo>
                  <a:lnTo>
                    <a:pt x="15" y="22"/>
                  </a:lnTo>
                  <a:lnTo>
                    <a:pt x="18" y="23"/>
                  </a:lnTo>
                  <a:lnTo>
                    <a:pt x="21" y="23"/>
                  </a:lnTo>
                  <a:lnTo>
                    <a:pt x="27" y="24"/>
                  </a:lnTo>
                  <a:lnTo>
                    <a:pt x="31" y="25"/>
                  </a:lnTo>
                  <a:lnTo>
                    <a:pt x="33" y="28"/>
                  </a:lnTo>
                  <a:lnTo>
                    <a:pt x="36" y="30"/>
                  </a:lnTo>
                  <a:lnTo>
                    <a:pt x="37" y="34"/>
                  </a:lnTo>
                  <a:lnTo>
                    <a:pt x="37" y="38"/>
                  </a:lnTo>
                  <a:lnTo>
                    <a:pt x="37" y="42"/>
                  </a:lnTo>
                  <a:lnTo>
                    <a:pt x="35" y="45"/>
                  </a:lnTo>
                  <a:lnTo>
                    <a:pt x="32" y="48"/>
                  </a:lnTo>
                  <a:lnTo>
                    <a:pt x="28" y="50"/>
                  </a:lnTo>
                  <a:lnTo>
                    <a:pt x="23" y="52"/>
                  </a:lnTo>
                  <a:lnTo>
                    <a:pt x="17" y="53"/>
                  </a:lnTo>
                  <a:lnTo>
                    <a:pt x="13" y="52"/>
                  </a:lnTo>
                  <a:lnTo>
                    <a:pt x="8" y="52"/>
                  </a:lnTo>
                  <a:lnTo>
                    <a:pt x="5" y="50"/>
                  </a:lnTo>
                  <a:lnTo>
                    <a:pt x="0" y="49"/>
                  </a:lnTo>
                  <a:lnTo>
                    <a:pt x="0" y="40"/>
                  </a:lnTo>
                  <a:lnTo>
                    <a:pt x="5" y="43"/>
                  </a:lnTo>
                  <a:lnTo>
                    <a:pt x="8" y="44"/>
                  </a:lnTo>
                  <a:lnTo>
                    <a:pt x="13" y="45"/>
                  </a:lnTo>
                  <a:lnTo>
                    <a:pt x="17" y="45"/>
                  </a:lnTo>
                  <a:lnTo>
                    <a:pt x="21" y="45"/>
                  </a:lnTo>
                  <a:lnTo>
                    <a:pt x="23" y="44"/>
                  </a:lnTo>
                  <a:lnTo>
                    <a:pt x="26" y="44"/>
                  </a:lnTo>
                  <a:lnTo>
                    <a:pt x="28" y="42"/>
                  </a:lnTo>
                  <a:lnTo>
                    <a:pt x="28" y="38"/>
                  </a:lnTo>
                  <a:lnTo>
                    <a:pt x="28" y="35"/>
                  </a:lnTo>
                  <a:lnTo>
                    <a:pt x="27" y="33"/>
                  </a:lnTo>
                  <a:lnTo>
                    <a:pt x="25" y="32"/>
                  </a:lnTo>
                  <a:lnTo>
                    <a:pt x="21" y="30"/>
                  </a:lnTo>
                  <a:lnTo>
                    <a:pt x="17" y="29"/>
                  </a:lnTo>
                  <a:lnTo>
                    <a:pt x="15" y="29"/>
                  </a:lnTo>
                  <a:lnTo>
                    <a:pt x="10" y="28"/>
                  </a:lnTo>
                  <a:lnTo>
                    <a:pt x="6" y="27"/>
                  </a:lnTo>
                  <a:lnTo>
                    <a:pt x="3" y="24"/>
                  </a:lnTo>
                  <a:lnTo>
                    <a:pt x="1" y="22"/>
                  </a:lnTo>
                  <a:lnTo>
                    <a:pt x="1" y="19"/>
                  </a:lnTo>
                  <a:lnTo>
                    <a:pt x="0" y="15"/>
                  </a:lnTo>
                  <a:lnTo>
                    <a:pt x="1" y="10"/>
                  </a:lnTo>
                  <a:lnTo>
                    <a:pt x="2" y="7"/>
                  </a:lnTo>
                  <a:lnTo>
                    <a:pt x="5" y="4"/>
                  </a:lnTo>
                  <a:lnTo>
                    <a:pt x="8" y="3"/>
                  </a:lnTo>
                  <a:lnTo>
                    <a:pt x="13" y="0"/>
                  </a:lnTo>
                  <a:lnTo>
                    <a:pt x="18" y="0"/>
                  </a:lnTo>
                  <a:lnTo>
                    <a:pt x="23" y="0"/>
                  </a:lnTo>
                  <a:lnTo>
                    <a:pt x="27" y="2"/>
                  </a:lnTo>
                  <a:lnTo>
                    <a:pt x="31" y="2"/>
                  </a:lnTo>
                  <a:lnTo>
                    <a:pt x="35" y="3"/>
                  </a:lnTo>
                  <a:close/>
                </a:path>
              </a:pathLst>
            </a:custGeom>
            <a:solidFill>
              <a:srgbClr val="010101"/>
            </a:solidFill>
            <a:ln w="0">
              <a:solidFill>
                <a:srgbClr val="010101"/>
              </a:solidFill>
              <a:prstDash val="solid"/>
              <a:round/>
              <a:headEnd/>
              <a:tailEnd/>
            </a:ln>
          </p:spPr>
          <p:txBody>
            <a:bodyPr/>
            <a:lstStyle/>
            <a:p>
              <a:endParaRPr lang="ru-RU"/>
            </a:p>
          </p:txBody>
        </p:sp>
        <p:sp>
          <p:nvSpPr>
            <p:cNvPr id="6210" name="Line 86"/>
            <p:cNvSpPr>
              <a:spLocks noChangeShapeType="1"/>
            </p:cNvSpPr>
            <p:nvPr/>
          </p:nvSpPr>
          <p:spPr bwMode="auto">
            <a:xfrm>
              <a:off x="2382" y="2667"/>
              <a:ext cx="662" cy="3"/>
            </a:xfrm>
            <a:prstGeom prst="line">
              <a:avLst/>
            </a:prstGeom>
            <a:noFill/>
            <a:ln w="11113">
              <a:solidFill>
                <a:srgbClr val="01010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211" name="Freeform 87"/>
            <p:cNvSpPr>
              <a:spLocks/>
            </p:cNvSpPr>
            <p:nvPr/>
          </p:nvSpPr>
          <p:spPr bwMode="auto">
            <a:xfrm>
              <a:off x="2565" y="2909"/>
              <a:ext cx="33" cy="25"/>
            </a:xfrm>
            <a:custGeom>
              <a:avLst/>
              <a:gdLst>
                <a:gd name="T0" fmla="*/ 0 w 33"/>
                <a:gd name="T1" fmla="*/ 25 h 25"/>
                <a:gd name="T2" fmla="*/ 22 w 33"/>
                <a:gd name="T3" fmla="*/ 0 h 25"/>
                <a:gd name="T4" fmla="*/ 33 w 33"/>
                <a:gd name="T5" fmla="*/ 19 h 25"/>
                <a:gd name="T6" fmla="*/ 0 w 33"/>
                <a:gd name="T7" fmla="*/ 25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25">
                  <a:moveTo>
                    <a:pt x="0" y="25"/>
                  </a:moveTo>
                  <a:lnTo>
                    <a:pt x="22" y="0"/>
                  </a:lnTo>
                  <a:lnTo>
                    <a:pt x="33" y="19"/>
                  </a:lnTo>
                  <a:lnTo>
                    <a:pt x="0" y="25"/>
                  </a:lnTo>
                  <a:close/>
                </a:path>
              </a:pathLst>
            </a:custGeom>
            <a:solidFill>
              <a:srgbClr val="010101"/>
            </a:solidFill>
            <a:ln w="0">
              <a:solidFill>
                <a:srgbClr val="010101"/>
              </a:solidFill>
              <a:prstDash val="solid"/>
              <a:round/>
              <a:headEnd/>
              <a:tailEnd/>
            </a:ln>
          </p:spPr>
          <p:txBody>
            <a:bodyPr/>
            <a:lstStyle/>
            <a:p>
              <a:endParaRPr lang="ru-RU"/>
            </a:p>
          </p:txBody>
        </p:sp>
        <p:sp>
          <p:nvSpPr>
            <p:cNvPr id="6212" name="Freeform 88"/>
            <p:cNvSpPr>
              <a:spLocks/>
            </p:cNvSpPr>
            <p:nvPr/>
          </p:nvSpPr>
          <p:spPr bwMode="auto">
            <a:xfrm>
              <a:off x="2586" y="2665"/>
              <a:ext cx="459" cy="259"/>
            </a:xfrm>
            <a:custGeom>
              <a:avLst/>
              <a:gdLst>
                <a:gd name="T0" fmla="*/ 459 w 459"/>
                <a:gd name="T1" fmla="*/ 6 h 259"/>
                <a:gd name="T2" fmla="*/ 2 w 459"/>
                <a:gd name="T3" fmla="*/ 259 h 259"/>
                <a:gd name="T4" fmla="*/ 0 w 459"/>
                <a:gd name="T5" fmla="*/ 253 h 259"/>
                <a:gd name="T6" fmla="*/ 455 w 459"/>
                <a:gd name="T7" fmla="*/ 0 h 259"/>
                <a:gd name="T8" fmla="*/ 459 w 459"/>
                <a:gd name="T9" fmla="*/ 6 h 2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9" h="259">
                  <a:moveTo>
                    <a:pt x="459" y="6"/>
                  </a:moveTo>
                  <a:lnTo>
                    <a:pt x="2" y="259"/>
                  </a:lnTo>
                  <a:lnTo>
                    <a:pt x="0" y="253"/>
                  </a:lnTo>
                  <a:lnTo>
                    <a:pt x="455" y="0"/>
                  </a:lnTo>
                  <a:lnTo>
                    <a:pt x="459" y="6"/>
                  </a:lnTo>
                  <a:close/>
                </a:path>
              </a:pathLst>
            </a:custGeom>
            <a:solidFill>
              <a:srgbClr val="010101"/>
            </a:solidFill>
            <a:ln w="0">
              <a:solidFill>
                <a:srgbClr val="010101"/>
              </a:solidFill>
              <a:prstDash val="solid"/>
              <a:round/>
              <a:headEnd/>
              <a:tailEnd/>
            </a:ln>
          </p:spPr>
          <p:txBody>
            <a:bodyPr/>
            <a:lstStyle/>
            <a:p>
              <a:endParaRPr lang="ru-RU"/>
            </a:p>
          </p:txBody>
        </p:sp>
        <p:sp>
          <p:nvSpPr>
            <p:cNvPr id="6213" name="Freeform 89"/>
            <p:cNvSpPr>
              <a:spLocks/>
            </p:cNvSpPr>
            <p:nvPr/>
          </p:nvSpPr>
          <p:spPr bwMode="auto">
            <a:xfrm>
              <a:off x="3201" y="2902"/>
              <a:ext cx="26" cy="32"/>
            </a:xfrm>
            <a:custGeom>
              <a:avLst/>
              <a:gdLst>
                <a:gd name="T0" fmla="*/ 26 w 26"/>
                <a:gd name="T1" fmla="*/ 32 h 32"/>
                <a:gd name="T2" fmla="*/ 0 w 26"/>
                <a:gd name="T3" fmla="*/ 12 h 32"/>
                <a:gd name="T4" fmla="*/ 17 w 26"/>
                <a:gd name="T5" fmla="*/ 0 h 32"/>
                <a:gd name="T6" fmla="*/ 26 w 26"/>
                <a:gd name="T7" fmla="*/ 32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2">
                  <a:moveTo>
                    <a:pt x="26" y="32"/>
                  </a:moveTo>
                  <a:lnTo>
                    <a:pt x="0" y="12"/>
                  </a:lnTo>
                  <a:lnTo>
                    <a:pt x="17" y="0"/>
                  </a:lnTo>
                  <a:lnTo>
                    <a:pt x="26" y="32"/>
                  </a:lnTo>
                  <a:close/>
                </a:path>
              </a:pathLst>
            </a:custGeom>
            <a:solidFill>
              <a:srgbClr val="010101"/>
            </a:solidFill>
            <a:ln w="0">
              <a:solidFill>
                <a:srgbClr val="010101"/>
              </a:solidFill>
              <a:prstDash val="solid"/>
              <a:round/>
              <a:headEnd/>
              <a:tailEnd/>
            </a:ln>
          </p:spPr>
          <p:txBody>
            <a:bodyPr/>
            <a:lstStyle/>
            <a:p>
              <a:endParaRPr lang="ru-RU"/>
            </a:p>
          </p:txBody>
        </p:sp>
        <p:sp>
          <p:nvSpPr>
            <p:cNvPr id="6214" name="Freeform 90"/>
            <p:cNvSpPr>
              <a:spLocks/>
            </p:cNvSpPr>
            <p:nvPr/>
          </p:nvSpPr>
          <p:spPr bwMode="auto">
            <a:xfrm>
              <a:off x="3040" y="2667"/>
              <a:ext cx="176" cy="249"/>
            </a:xfrm>
            <a:custGeom>
              <a:avLst/>
              <a:gdLst>
                <a:gd name="T0" fmla="*/ 6 w 176"/>
                <a:gd name="T1" fmla="*/ 0 h 249"/>
                <a:gd name="T2" fmla="*/ 176 w 176"/>
                <a:gd name="T3" fmla="*/ 244 h 249"/>
                <a:gd name="T4" fmla="*/ 169 w 176"/>
                <a:gd name="T5" fmla="*/ 249 h 249"/>
                <a:gd name="T6" fmla="*/ 0 w 176"/>
                <a:gd name="T7" fmla="*/ 4 h 249"/>
                <a:gd name="T8" fmla="*/ 6 w 176"/>
                <a:gd name="T9" fmla="*/ 0 h 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249">
                  <a:moveTo>
                    <a:pt x="6" y="0"/>
                  </a:moveTo>
                  <a:lnTo>
                    <a:pt x="176" y="244"/>
                  </a:lnTo>
                  <a:lnTo>
                    <a:pt x="169" y="249"/>
                  </a:lnTo>
                  <a:lnTo>
                    <a:pt x="0" y="4"/>
                  </a:lnTo>
                  <a:lnTo>
                    <a:pt x="6" y="0"/>
                  </a:lnTo>
                  <a:close/>
                </a:path>
              </a:pathLst>
            </a:custGeom>
            <a:solidFill>
              <a:srgbClr val="010101"/>
            </a:solidFill>
            <a:ln w="0">
              <a:solidFill>
                <a:srgbClr val="010101"/>
              </a:solidFill>
              <a:prstDash val="solid"/>
              <a:round/>
              <a:headEnd/>
              <a:tailEnd/>
            </a:ln>
          </p:spPr>
          <p:txBody>
            <a:bodyPr/>
            <a:lstStyle/>
            <a:p>
              <a:endParaRPr lang="ru-RU"/>
            </a:p>
          </p:txBody>
        </p:sp>
        <p:sp>
          <p:nvSpPr>
            <p:cNvPr id="6215" name="Rectangle 91"/>
            <p:cNvSpPr>
              <a:spLocks noChangeArrowheads="1"/>
            </p:cNvSpPr>
            <p:nvPr/>
          </p:nvSpPr>
          <p:spPr bwMode="auto">
            <a:xfrm>
              <a:off x="3102" y="1371"/>
              <a:ext cx="9" cy="66"/>
            </a:xfrm>
            <a:prstGeom prst="rect">
              <a:avLst/>
            </a:prstGeom>
            <a:solidFill>
              <a:srgbClr val="010101"/>
            </a:solidFill>
            <a:ln w="0">
              <a:solidFill>
                <a:srgbClr val="010101"/>
              </a:solidFill>
              <a:miter lim="800000"/>
              <a:headEnd/>
              <a:tailEnd/>
            </a:ln>
          </p:spPr>
          <p:txBody>
            <a:bodyPr/>
            <a:lstStyle/>
            <a:p>
              <a:endParaRPr lang="ru-RU"/>
            </a:p>
          </p:txBody>
        </p:sp>
        <p:sp>
          <p:nvSpPr>
            <p:cNvPr id="6216" name="Freeform 92"/>
            <p:cNvSpPr>
              <a:spLocks/>
            </p:cNvSpPr>
            <p:nvPr/>
          </p:nvSpPr>
          <p:spPr bwMode="auto">
            <a:xfrm>
              <a:off x="3127" y="1386"/>
              <a:ext cx="41" cy="51"/>
            </a:xfrm>
            <a:custGeom>
              <a:avLst/>
              <a:gdLst>
                <a:gd name="T0" fmla="*/ 41 w 41"/>
                <a:gd name="T1" fmla="*/ 21 h 51"/>
                <a:gd name="T2" fmla="*/ 41 w 41"/>
                <a:gd name="T3" fmla="*/ 51 h 51"/>
                <a:gd name="T4" fmla="*/ 34 w 41"/>
                <a:gd name="T5" fmla="*/ 51 h 51"/>
                <a:gd name="T6" fmla="*/ 34 w 41"/>
                <a:gd name="T7" fmla="*/ 21 h 51"/>
                <a:gd name="T8" fmla="*/ 34 w 41"/>
                <a:gd name="T9" fmla="*/ 17 h 51"/>
                <a:gd name="T10" fmla="*/ 33 w 41"/>
                <a:gd name="T11" fmla="*/ 13 h 51"/>
                <a:gd name="T12" fmla="*/ 31 w 41"/>
                <a:gd name="T13" fmla="*/ 11 h 51"/>
                <a:gd name="T14" fmla="*/ 29 w 41"/>
                <a:gd name="T15" fmla="*/ 8 h 51"/>
                <a:gd name="T16" fmla="*/ 26 w 41"/>
                <a:gd name="T17" fmla="*/ 7 h 51"/>
                <a:gd name="T18" fmla="*/ 23 w 41"/>
                <a:gd name="T19" fmla="*/ 7 h 51"/>
                <a:gd name="T20" fmla="*/ 19 w 41"/>
                <a:gd name="T21" fmla="*/ 7 h 51"/>
                <a:gd name="T22" fmla="*/ 15 w 41"/>
                <a:gd name="T23" fmla="*/ 8 h 51"/>
                <a:gd name="T24" fmla="*/ 13 w 41"/>
                <a:gd name="T25" fmla="*/ 11 h 51"/>
                <a:gd name="T26" fmla="*/ 10 w 41"/>
                <a:gd name="T27" fmla="*/ 15 h 51"/>
                <a:gd name="T28" fmla="*/ 9 w 41"/>
                <a:gd name="T29" fmla="*/ 18 h 51"/>
                <a:gd name="T30" fmla="*/ 9 w 41"/>
                <a:gd name="T31" fmla="*/ 22 h 51"/>
                <a:gd name="T32" fmla="*/ 9 w 41"/>
                <a:gd name="T33" fmla="*/ 51 h 51"/>
                <a:gd name="T34" fmla="*/ 0 w 41"/>
                <a:gd name="T35" fmla="*/ 51 h 51"/>
                <a:gd name="T36" fmla="*/ 0 w 41"/>
                <a:gd name="T37" fmla="*/ 1 h 51"/>
                <a:gd name="T38" fmla="*/ 9 w 41"/>
                <a:gd name="T39" fmla="*/ 1 h 51"/>
                <a:gd name="T40" fmla="*/ 9 w 41"/>
                <a:gd name="T41" fmla="*/ 8 h 51"/>
                <a:gd name="T42" fmla="*/ 11 w 41"/>
                <a:gd name="T43" fmla="*/ 5 h 51"/>
                <a:gd name="T44" fmla="*/ 15 w 41"/>
                <a:gd name="T45" fmla="*/ 2 h 51"/>
                <a:gd name="T46" fmla="*/ 20 w 41"/>
                <a:gd name="T47" fmla="*/ 1 h 51"/>
                <a:gd name="T48" fmla="*/ 25 w 41"/>
                <a:gd name="T49" fmla="*/ 0 h 51"/>
                <a:gd name="T50" fmla="*/ 30 w 41"/>
                <a:gd name="T51" fmla="*/ 1 h 51"/>
                <a:gd name="T52" fmla="*/ 34 w 41"/>
                <a:gd name="T53" fmla="*/ 2 h 51"/>
                <a:gd name="T54" fmla="*/ 38 w 41"/>
                <a:gd name="T55" fmla="*/ 5 h 51"/>
                <a:gd name="T56" fmla="*/ 40 w 41"/>
                <a:gd name="T57" fmla="*/ 10 h 51"/>
                <a:gd name="T58" fmla="*/ 41 w 41"/>
                <a:gd name="T59" fmla="*/ 15 h 51"/>
                <a:gd name="T60" fmla="*/ 41 w 41"/>
                <a:gd name="T61" fmla="*/ 21 h 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51">
                  <a:moveTo>
                    <a:pt x="41" y="21"/>
                  </a:moveTo>
                  <a:lnTo>
                    <a:pt x="41" y="51"/>
                  </a:lnTo>
                  <a:lnTo>
                    <a:pt x="34" y="51"/>
                  </a:lnTo>
                  <a:lnTo>
                    <a:pt x="34" y="21"/>
                  </a:lnTo>
                  <a:lnTo>
                    <a:pt x="34" y="17"/>
                  </a:lnTo>
                  <a:lnTo>
                    <a:pt x="33" y="13"/>
                  </a:lnTo>
                  <a:lnTo>
                    <a:pt x="31" y="11"/>
                  </a:lnTo>
                  <a:lnTo>
                    <a:pt x="29" y="8"/>
                  </a:lnTo>
                  <a:lnTo>
                    <a:pt x="26" y="7"/>
                  </a:lnTo>
                  <a:lnTo>
                    <a:pt x="23" y="7"/>
                  </a:lnTo>
                  <a:lnTo>
                    <a:pt x="19" y="7"/>
                  </a:lnTo>
                  <a:lnTo>
                    <a:pt x="15" y="8"/>
                  </a:lnTo>
                  <a:lnTo>
                    <a:pt x="13" y="11"/>
                  </a:lnTo>
                  <a:lnTo>
                    <a:pt x="10" y="15"/>
                  </a:lnTo>
                  <a:lnTo>
                    <a:pt x="9" y="18"/>
                  </a:lnTo>
                  <a:lnTo>
                    <a:pt x="9" y="22"/>
                  </a:lnTo>
                  <a:lnTo>
                    <a:pt x="9" y="51"/>
                  </a:lnTo>
                  <a:lnTo>
                    <a:pt x="0" y="51"/>
                  </a:lnTo>
                  <a:lnTo>
                    <a:pt x="0" y="1"/>
                  </a:lnTo>
                  <a:lnTo>
                    <a:pt x="9" y="1"/>
                  </a:lnTo>
                  <a:lnTo>
                    <a:pt x="9" y="8"/>
                  </a:lnTo>
                  <a:lnTo>
                    <a:pt x="11" y="5"/>
                  </a:lnTo>
                  <a:lnTo>
                    <a:pt x="15" y="2"/>
                  </a:lnTo>
                  <a:lnTo>
                    <a:pt x="20" y="1"/>
                  </a:lnTo>
                  <a:lnTo>
                    <a:pt x="25" y="0"/>
                  </a:lnTo>
                  <a:lnTo>
                    <a:pt x="30" y="1"/>
                  </a:lnTo>
                  <a:lnTo>
                    <a:pt x="34" y="2"/>
                  </a:lnTo>
                  <a:lnTo>
                    <a:pt x="38" y="5"/>
                  </a:lnTo>
                  <a:lnTo>
                    <a:pt x="40" y="10"/>
                  </a:lnTo>
                  <a:lnTo>
                    <a:pt x="41" y="15"/>
                  </a:lnTo>
                  <a:lnTo>
                    <a:pt x="41" y="21"/>
                  </a:lnTo>
                  <a:close/>
                </a:path>
              </a:pathLst>
            </a:custGeom>
            <a:solidFill>
              <a:srgbClr val="010101"/>
            </a:solidFill>
            <a:ln w="0">
              <a:solidFill>
                <a:srgbClr val="010101"/>
              </a:solidFill>
              <a:prstDash val="solid"/>
              <a:round/>
              <a:headEnd/>
              <a:tailEnd/>
            </a:ln>
          </p:spPr>
          <p:txBody>
            <a:bodyPr/>
            <a:lstStyle/>
            <a:p>
              <a:endParaRPr lang="ru-RU"/>
            </a:p>
          </p:txBody>
        </p:sp>
        <p:sp>
          <p:nvSpPr>
            <p:cNvPr id="6217" name="Freeform 93"/>
            <p:cNvSpPr>
              <a:spLocks/>
            </p:cNvSpPr>
            <p:nvPr/>
          </p:nvSpPr>
          <p:spPr bwMode="auto">
            <a:xfrm>
              <a:off x="3178" y="1373"/>
              <a:ext cx="31" cy="64"/>
            </a:xfrm>
            <a:custGeom>
              <a:avLst/>
              <a:gdLst>
                <a:gd name="T0" fmla="*/ 15 w 31"/>
                <a:gd name="T1" fmla="*/ 0 h 64"/>
                <a:gd name="T2" fmla="*/ 15 w 31"/>
                <a:gd name="T3" fmla="*/ 14 h 64"/>
                <a:gd name="T4" fmla="*/ 31 w 31"/>
                <a:gd name="T5" fmla="*/ 14 h 64"/>
                <a:gd name="T6" fmla="*/ 31 w 31"/>
                <a:gd name="T7" fmla="*/ 20 h 64"/>
                <a:gd name="T8" fmla="*/ 15 w 31"/>
                <a:gd name="T9" fmla="*/ 20 h 64"/>
                <a:gd name="T10" fmla="*/ 15 w 31"/>
                <a:gd name="T11" fmla="*/ 48 h 64"/>
                <a:gd name="T12" fmla="*/ 15 w 31"/>
                <a:gd name="T13" fmla="*/ 51 h 64"/>
                <a:gd name="T14" fmla="*/ 15 w 31"/>
                <a:gd name="T15" fmla="*/ 54 h 64"/>
                <a:gd name="T16" fmla="*/ 16 w 31"/>
                <a:gd name="T17" fmla="*/ 55 h 64"/>
                <a:gd name="T18" fmla="*/ 18 w 31"/>
                <a:gd name="T19" fmla="*/ 56 h 64"/>
                <a:gd name="T20" fmla="*/ 20 w 31"/>
                <a:gd name="T21" fmla="*/ 56 h 64"/>
                <a:gd name="T22" fmla="*/ 23 w 31"/>
                <a:gd name="T23" fmla="*/ 56 h 64"/>
                <a:gd name="T24" fmla="*/ 31 w 31"/>
                <a:gd name="T25" fmla="*/ 56 h 64"/>
                <a:gd name="T26" fmla="*/ 31 w 31"/>
                <a:gd name="T27" fmla="*/ 64 h 64"/>
                <a:gd name="T28" fmla="*/ 23 w 31"/>
                <a:gd name="T29" fmla="*/ 64 h 64"/>
                <a:gd name="T30" fmla="*/ 18 w 31"/>
                <a:gd name="T31" fmla="*/ 63 h 64"/>
                <a:gd name="T32" fmla="*/ 13 w 31"/>
                <a:gd name="T33" fmla="*/ 61 h 64"/>
                <a:gd name="T34" fmla="*/ 10 w 31"/>
                <a:gd name="T35" fmla="*/ 60 h 64"/>
                <a:gd name="T36" fmla="*/ 8 w 31"/>
                <a:gd name="T37" fmla="*/ 56 h 64"/>
                <a:gd name="T38" fmla="*/ 6 w 31"/>
                <a:gd name="T39" fmla="*/ 53 h 64"/>
                <a:gd name="T40" fmla="*/ 6 w 31"/>
                <a:gd name="T41" fmla="*/ 48 h 64"/>
                <a:gd name="T42" fmla="*/ 6 w 31"/>
                <a:gd name="T43" fmla="*/ 20 h 64"/>
                <a:gd name="T44" fmla="*/ 0 w 31"/>
                <a:gd name="T45" fmla="*/ 20 h 64"/>
                <a:gd name="T46" fmla="*/ 0 w 31"/>
                <a:gd name="T47" fmla="*/ 14 h 64"/>
                <a:gd name="T48" fmla="*/ 6 w 31"/>
                <a:gd name="T49" fmla="*/ 14 h 64"/>
                <a:gd name="T50" fmla="*/ 6 w 31"/>
                <a:gd name="T51" fmla="*/ 0 h 64"/>
                <a:gd name="T52" fmla="*/ 15 w 31"/>
                <a:gd name="T53" fmla="*/ 0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1" h="64">
                  <a:moveTo>
                    <a:pt x="15" y="0"/>
                  </a:moveTo>
                  <a:lnTo>
                    <a:pt x="15" y="14"/>
                  </a:lnTo>
                  <a:lnTo>
                    <a:pt x="31" y="14"/>
                  </a:lnTo>
                  <a:lnTo>
                    <a:pt x="31" y="20"/>
                  </a:lnTo>
                  <a:lnTo>
                    <a:pt x="15" y="20"/>
                  </a:lnTo>
                  <a:lnTo>
                    <a:pt x="15" y="48"/>
                  </a:lnTo>
                  <a:lnTo>
                    <a:pt x="15" y="51"/>
                  </a:lnTo>
                  <a:lnTo>
                    <a:pt x="15" y="54"/>
                  </a:lnTo>
                  <a:lnTo>
                    <a:pt x="16" y="55"/>
                  </a:lnTo>
                  <a:lnTo>
                    <a:pt x="18" y="56"/>
                  </a:lnTo>
                  <a:lnTo>
                    <a:pt x="20" y="56"/>
                  </a:lnTo>
                  <a:lnTo>
                    <a:pt x="23" y="56"/>
                  </a:lnTo>
                  <a:lnTo>
                    <a:pt x="31" y="56"/>
                  </a:lnTo>
                  <a:lnTo>
                    <a:pt x="31" y="64"/>
                  </a:lnTo>
                  <a:lnTo>
                    <a:pt x="23" y="64"/>
                  </a:lnTo>
                  <a:lnTo>
                    <a:pt x="18" y="63"/>
                  </a:lnTo>
                  <a:lnTo>
                    <a:pt x="13" y="61"/>
                  </a:lnTo>
                  <a:lnTo>
                    <a:pt x="10" y="60"/>
                  </a:lnTo>
                  <a:lnTo>
                    <a:pt x="8" y="56"/>
                  </a:lnTo>
                  <a:lnTo>
                    <a:pt x="6" y="53"/>
                  </a:lnTo>
                  <a:lnTo>
                    <a:pt x="6" y="48"/>
                  </a:lnTo>
                  <a:lnTo>
                    <a:pt x="6" y="20"/>
                  </a:lnTo>
                  <a:lnTo>
                    <a:pt x="0" y="20"/>
                  </a:lnTo>
                  <a:lnTo>
                    <a:pt x="0" y="14"/>
                  </a:lnTo>
                  <a:lnTo>
                    <a:pt x="6" y="14"/>
                  </a:lnTo>
                  <a:lnTo>
                    <a:pt x="6" y="0"/>
                  </a:lnTo>
                  <a:lnTo>
                    <a:pt x="15" y="0"/>
                  </a:lnTo>
                  <a:close/>
                </a:path>
              </a:pathLst>
            </a:custGeom>
            <a:solidFill>
              <a:srgbClr val="010101"/>
            </a:solidFill>
            <a:ln w="0">
              <a:solidFill>
                <a:srgbClr val="010101"/>
              </a:solidFill>
              <a:prstDash val="solid"/>
              <a:round/>
              <a:headEnd/>
              <a:tailEnd/>
            </a:ln>
          </p:spPr>
          <p:txBody>
            <a:bodyPr/>
            <a:lstStyle/>
            <a:p>
              <a:endParaRPr lang="ru-RU"/>
            </a:p>
          </p:txBody>
        </p:sp>
        <p:sp>
          <p:nvSpPr>
            <p:cNvPr id="6218" name="Freeform 94"/>
            <p:cNvSpPr>
              <a:spLocks noEditPoints="1"/>
            </p:cNvSpPr>
            <p:nvPr/>
          </p:nvSpPr>
          <p:spPr bwMode="auto">
            <a:xfrm>
              <a:off x="3217" y="1386"/>
              <a:ext cx="45" cy="52"/>
            </a:xfrm>
            <a:custGeom>
              <a:avLst/>
              <a:gdLst>
                <a:gd name="T0" fmla="*/ 45 w 45"/>
                <a:gd name="T1" fmla="*/ 23 h 52"/>
                <a:gd name="T2" fmla="*/ 45 w 45"/>
                <a:gd name="T3" fmla="*/ 28 h 52"/>
                <a:gd name="T4" fmla="*/ 7 w 45"/>
                <a:gd name="T5" fmla="*/ 28 h 52"/>
                <a:gd name="T6" fmla="*/ 9 w 45"/>
                <a:gd name="T7" fmla="*/ 33 h 52"/>
                <a:gd name="T8" fmla="*/ 10 w 45"/>
                <a:gd name="T9" fmla="*/ 37 h 52"/>
                <a:gd name="T10" fmla="*/ 12 w 45"/>
                <a:gd name="T11" fmla="*/ 41 h 52"/>
                <a:gd name="T12" fmla="*/ 16 w 45"/>
                <a:gd name="T13" fmla="*/ 43 h 52"/>
                <a:gd name="T14" fmla="*/ 21 w 45"/>
                <a:gd name="T15" fmla="*/ 45 h 52"/>
                <a:gd name="T16" fmla="*/ 26 w 45"/>
                <a:gd name="T17" fmla="*/ 45 h 52"/>
                <a:gd name="T18" fmla="*/ 30 w 45"/>
                <a:gd name="T19" fmla="*/ 45 h 52"/>
                <a:gd name="T20" fmla="*/ 35 w 45"/>
                <a:gd name="T21" fmla="*/ 43 h 52"/>
                <a:gd name="T22" fmla="*/ 39 w 45"/>
                <a:gd name="T23" fmla="*/ 42 h 52"/>
                <a:gd name="T24" fmla="*/ 44 w 45"/>
                <a:gd name="T25" fmla="*/ 40 h 52"/>
                <a:gd name="T26" fmla="*/ 44 w 45"/>
                <a:gd name="T27" fmla="*/ 48 h 52"/>
                <a:gd name="T28" fmla="*/ 39 w 45"/>
                <a:gd name="T29" fmla="*/ 50 h 52"/>
                <a:gd name="T30" fmla="*/ 35 w 45"/>
                <a:gd name="T31" fmla="*/ 51 h 52"/>
                <a:gd name="T32" fmla="*/ 30 w 45"/>
                <a:gd name="T33" fmla="*/ 51 h 52"/>
                <a:gd name="T34" fmla="*/ 25 w 45"/>
                <a:gd name="T35" fmla="*/ 52 h 52"/>
                <a:gd name="T36" fmla="*/ 20 w 45"/>
                <a:gd name="T37" fmla="*/ 51 h 52"/>
                <a:gd name="T38" fmla="*/ 15 w 45"/>
                <a:gd name="T39" fmla="*/ 50 h 52"/>
                <a:gd name="T40" fmla="*/ 10 w 45"/>
                <a:gd name="T41" fmla="*/ 48 h 52"/>
                <a:gd name="T42" fmla="*/ 6 w 45"/>
                <a:gd name="T43" fmla="*/ 45 h 52"/>
                <a:gd name="T44" fmla="*/ 4 w 45"/>
                <a:gd name="T45" fmla="*/ 41 h 52"/>
                <a:gd name="T46" fmla="*/ 1 w 45"/>
                <a:gd name="T47" fmla="*/ 37 h 52"/>
                <a:gd name="T48" fmla="*/ 0 w 45"/>
                <a:gd name="T49" fmla="*/ 32 h 52"/>
                <a:gd name="T50" fmla="*/ 0 w 45"/>
                <a:gd name="T51" fmla="*/ 26 h 52"/>
                <a:gd name="T52" fmla="*/ 0 w 45"/>
                <a:gd name="T53" fmla="*/ 21 h 52"/>
                <a:gd name="T54" fmla="*/ 1 w 45"/>
                <a:gd name="T55" fmla="*/ 16 h 52"/>
                <a:gd name="T56" fmla="*/ 4 w 45"/>
                <a:gd name="T57" fmla="*/ 11 h 52"/>
                <a:gd name="T58" fmla="*/ 6 w 45"/>
                <a:gd name="T59" fmla="*/ 7 h 52"/>
                <a:gd name="T60" fmla="*/ 10 w 45"/>
                <a:gd name="T61" fmla="*/ 4 h 52"/>
                <a:gd name="T62" fmla="*/ 14 w 45"/>
                <a:gd name="T63" fmla="*/ 2 h 52"/>
                <a:gd name="T64" fmla="*/ 19 w 45"/>
                <a:gd name="T65" fmla="*/ 1 h 52"/>
                <a:gd name="T66" fmla="*/ 24 w 45"/>
                <a:gd name="T67" fmla="*/ 0 h 52"/>
                <a:gd name="T68" fmla="*/ 30 w 45"/>
                <a:gd name="T69" fmla="*/ 1 h 52"/>
                <a:gd name="T70" fmla="*/ 35 w 45"/>
                <a:gd name="T71" fmla="*/ 4 h 52"/>
                <a:gd name="T72" fmla="*/ 40 w 45"/>
                <a:gd name="T73" fmla="*/ 6 h 52"/>
                <a:gd name="T74" fmla="*/ 42 w 45"/>
                <a:gd name="T75" fmla="*/ 11 h 52"/>
                <a:gd name="T76" fmla="*/ 45 w 45"/>
                <a:gd name="T77" fmla="*/ 17 h 52"/>
                <a:gd name="T78" fmla="*/ 45 w 45"/>
                <a:gd name="T79" fmla="*/ 23 h 52"/>
                <a:gd name="T80" fmla="*/ 37 w 45"/>
                <a:gd name="T81" fmla="*/ 22 h 52"/>
                <a:gd name="T82" fmla="*/ 36 w 45"/>
                <a:gd name="T83" fmla="*/ 17 h 52"/>
                <a:gd name="T84" fmla="*/ 35 w 45"/>
                <a:gd name="T85" fmla="*/ 13 h 52"/>
                <a:gd name="T86" fmla="*/ 34 w 45"/>
                <a:gd name="T87" fmla="*/ 11 h 52"/>
                <a:gd name="T88" fmla="*/ 31 w 45"/>
                <a:gd name="T89" fmla="*/ 8 h 52"/>
                <a:gd name="T90" fmla="*/ 27 w 45"/>
                <a:gd name="T91" fmla="*/ 7 h 52"/>
                <a:gd name="T92" fmla="*/ 24 w 45"/>
                <a:gd name="T93" fmla="*/ 7 h 52"/>
                <a:gd name="T94" fmla="*/ 20 w 45"/>
                <a:gd name="T95" fmla="*/ 7 h 52"/>
                <a:gd name="T96" fmla="*/ 16 w 45"/>
                <a:gd name="T97" fmla="*/ 8 h 52"/>
                <a:gd name="T98" fmla="*/ 12 w 45"/>
                <a:gd name="T99" fmla="*/ 11 h 52"/>
                <a:gd name="T100" fmla="*/ 10 w 45"/>
                <a:gd name="T101" fmla="*/ 13 h 52"/>
                <a:gd name="T102" fmla="*/ 9 w 45"/>
                <a:gd name="T103" fmla="*/ 17 h 52"/>
                <a:gd name="T104" fmla="*/ 9 w 45"/>
                <a:gd name="T105" fmla="*/ 22 h 52"/>
                <a:gd name="T106" fmla="*/ 37 w 45"/>
                <a:gd name="T107" fmla="*/ 22 h 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 h="52">
                  <a:moveTo>
                    <a:pt x="45" y="23"/>
                  </a:moveTo>
                  <a:lnTo>
                    <a:pt x="45" y="28"/>
                  </a:lnTo>
                  <a:lnTo>
                    <a:pt x="7" y="28"/>
                  </a:lnTo>
                  <a:lnTo>
                    <a:pt x="9" y="33"/>
                  </a:lnTo>
                  <a:lnTo>
                    <a:pt x="10" y="37"/>
                  </a:lnTo>
                  <a:lnTo>
                    <a:pt x="12" y="41"/>
                  </a:lnTo>
                  <a:lnTo>
                    <a:pt x="16" y="43"/>
                  </a:lnTo>
                  <a:lnTo>
                    <a:pt x="21" y="45"/>
                  </a:lnTo>
                  <a:lnTo>
                    <a:pt x="26" y="45"/>
                  </a:lnTo>
                  <a:lnTo>
                    <a:pt x="30" y="45"/>
                  </a:lnTo>
                  <a:lnTo>
                    <a:pt x="35" y="43"/>
                  </a:lnTo>
                  <a:lnTo>
                    <a:pt x="39" y="42"/>
                  </a:lnTo>
                  <a:lnTo>
                    <a:pt x="44" y="40"/>
                  </a:lnTo>
                  <a:lnTo>
                    <a:pt x="44" y="48"/>
                  </a:lnTo>
                  <a:lnTo>
                    <a:pt x="39" y="50"/>
                  </a:lnTo>
                  <a:lnTo>
                    <a:pt x="35" y="51"/>
                  </a:lnTo>
                  <a:lnTo>
                    <a:pt x="30" y="51"/>
                  </a:lnTo>
                  <a:lnTo>
                    <a:pt x="25" y="52"/>
                  </a:lnTo>
                  <a:lnTo>
                    <a:pt x="20" y="51"/>
                  </a:lnTo>
                  <a:lnTo>
                    <a:pt x="15" y="50"/>
                  </a:lnTo>
                  <a:lnTo>
                    <a:pt x="10" y="48"/>
                  </a:lnTo>
                  <a:lnTo>
                    <a:pt x="6" y="45"/>
                  </a:lnTo>
                  <a:lnTo>
                    <a:pt x="4" y="41"/>
                  </a:lnTo>
                  <a:lnTo>
                    <a:pt x="1" y="37"/>
                  </a:lnTo>
                  <a:lnTo>
                    <a:pt x="0" y="32"/>
                  </a:lnTo>
                  <a:lnTo>
                    <a:pt x="0" y="26"/>
                  </a:lnTo>
                  <a:lnTo>
                    <a:pt x="0" y="21"/>
                  </a:lnTo>
                  <a:lnTo>
                    <a:pt x="1" y="16"/>
                  </a:lnTo>
                  <a:lnTo>
                    <a:pt x="4" y="11"/>
                  </a:lnTo>
                  <a:lnTo>
                    <a:pt x="6" y="7"/>
                  </a:lnTo>
                  <a:lnTo>
                    <a:pt x="10" y="4"/>
                  </a:lnTo>
                  <a:lnTo>
                    <a:pt x="14" y="2"/>
                  </a:lnTo>
                  <a:lnTo>
                    <a:pt x="19" y="1"/>
                  </a:lnTo>
                  <a:lnTo>
                    <a:pt x="24" y="0"/>
                  </a:lnTo>
                  <a:lnTo>
                    <a:pt x="30" y="1"/>
                  </a:lnTo>
                  <a:lnTo>
                    <a:pt x="35" y="4"/>
                  </a:lnTo>
                  <a:lnTo>
                    <a:pt x="40" y="6"/>
                  </a:lnTo>
                  <a:lnTo>
                    <a:pt x="42" y="11"/>
                  </a:lnTo>
                  <a:lnTo>
                    <a:pt x="45" y="17"/>
                  </a:lnTo>
                  <a:lnTo>
                    <a:pt x="45" y="23"/>
                  </a:lnTo>
                  <a:close/>
                  <a:moveTo>
                    <a:pt x="37" y="22"/>
                  </a:moveTo>
                  <a:lnTo>
                    <a:pt x="36" y="17"/>
                  </a:lnTo>
                  <a:lnTo>
                    <a:pt x="35" y="13"/>
                  </a:lnTo>
                  <a:lnTo>
                    <a:pt x="34" y="11"/>
                  </a:lnTo>
                  <a:lnTo>
                    <a:pt x="31" y="8"/>
                  </a:lnTo>
                  <a:lnTo>
                    <a:pt x="27" y="7"/>
                  </a:lnTo>
                  <a:lnTo>
                    <a:pt x="24" y="7"/>
                  </a:lnTo>
                  <a:lnTo>
                    <a:pt x="20" y="7"/>
                  </a:lnTo>
                  <a:lnTo>
                    <a:pt x="16" y="8"/>
                  </a:lnTo>
                  <a:lnTo>
                    <a:pt x="12" y="11"/>
                  </a:lnTo>
                  <a:lnTo>
                    <a:pt x="10" y="13"/>
                  </a:lnTo>
                  <a:lnTo>
                    <a:pt x="9" y="17"/>
                  </a:lnTo>
                  <a:lnTo>
                    <a:pt x="9" y="22"/>
                  </a:lnTo>
                  <a:lnTo>
                    <a:pt x="37" y="22"/>
                  </a:lnTo>
                  <a:close/>
                </a:path>
              </a:pathLst>
            </a:custGeom>
            <a:solidFill>
              <a:srgbClr val="010101"/>
            </a:solidFill>
            <a:ln w="0">
              <a:solidFill>
                <a:srgbClr val="010101"/>
              </a:solidFill>
              <a:prstDash val="solid"/>
              <a:round/>
              <a:headEnd/>
              <a:tailEnd/>
            </a:ln>
          </p:spPr>
          <p:txBody>
            <a:bodyPr/>
            <a:lstStyle/>
            <a:p>
              <a:endParaRPr lang="ru-RU"/>
            </a:p>
          </p:txBody>
        </p:sp>
        <p:sp>
          <p:nvSpPr>
            <p:cNvPr id="6219" name="Freeform 95"/>
            <p:cNvSpPr>
              <a:spLocks/>
            </p:cNvSpPr>
            <p:nvPr/>
          </p:nvSpPr>
          <p:spPr bwMode="auto">
            <a:xfrm>
              <a:off x="3274" y="1386"/>
              <a:ext cx="30" cy="51"/>
            </a:xfrm>
            <a:custGeom>
              <a:avLst/>
              <a:gdLst>
                <a:gd name="T0" fmla="*/ 30 w 30"/>
                <a:gd name="T1" fmla="*/ 8 h 51"/>
                <a:gd name="T2" fmla="*/ 28 w 30"/>
                <a:gd name="T3" fmla="*/ 8 h 51"/>
                <a:gd name="T4" fmla="*/ 26 w 30"/>
                <a:gd name="T5" fmla="*/ 7 h 51"/>
                <a:gd name="T6" fmla="*/ 25 w 30"/>
                <a:gd name="T7" fmla="*/ 7 h 51"/>
                <a:gd name="T8" fmla="*/ 23 w 30"/>
                <a:gd name="T9" fmla="*/ 7 h 51"/>
                <a:gd name="T10" fmla="*/ 19 w 30"/>
                <a:gd name="T11" fmla="*/ 7 h 51"/>
                <a:gd name="T12" fmla="*/ 15 w 30"/>
                <a:gd name="T13" fmla="*/ 10 h 51"/>
                <a:gd name="T14" fmla="*/ 13 w 30"/>
                <a:gd name="T15" fmla="*/ 12 h 51"/>
                <a:gd name="T16" fmla="*/ 10 w 30"/>
                <a:gd name="T17" fmla="*/ 15 h 51"/>
                <a:gd name="T18" fmla="*/ 9 w 30"/>
                <a:gd name="T19" fmla="*/ 20 h 51"/>
                <a:gd name="T20" fmla="*/ 9 w 30"/>
                <a:gd name="T21" fmla="*/ 25 h 51"/>
                <a:gd name="T22" fmla="*/ 9 w 30"/>
                <a:gd name="T23" fmla="*/ 51 h 51"/>
                <a:gd name="T24" fmla="*/ 0 w 30"/>
                <a:gd name="T25" fmla="*/ 51 h 51"/>
                <a:gd name="T26" fmla="*/ 0 w 30"/>
                <a:gd name="T27" fmla="*/ 1 h 51"/>
                <a:gd name="T28" fmla="*/ 9 w 30"/>
                <a:gd name="T29" fmla="*/ 1 h 51"/>
                <a:gd name="T30" fmla="*/ 9 w 30"/>
                <a:gd name="T31" fmla="*/ 8 h 51"/>
                <a:gd name="T32" fmla="*/ 11 w 30"/>
                <a:gd name="T33" fmla="*/ 5 h 51"/>
                <a:gd name="T34" fmla="*/ 15 w 30"/>
                <a:gd name="T35" fmla="*/ 2 h 51"/>
                <a:gd name="T36" fmla="*/ 20 w 30"/>
                <a:gd name="T37" fmla="*/ 1 h 51"/>
                <a:gd name="T38" fmla="*/ 25 w 30"/>
                <a:gd name="T39" fmla="*/ 0 h 51"/>
                <a:gd name="T40" fmla="*/ 26 w 30"/>
                <a:gd name="T41" fmla="*/ 0 h 51"/>
                <a:gd name="T42" fmla="*/ 28 w 30"/>
                <a:gd name="T43" fmla="*/ 0 h 51"/>
                <a:gd name="T44" fmla="*/ 29 w 30"/>
                <a:gd name="T45" fmla="*/ 0 h 51"/>
                <a:gd name="T46" fmla="*/ 30 w 30"/>
                <a:gd name="T47" fmla="*/ 1 h 51"/>
                <a:gd name="T48" fmla="*/ 30 w 30"/>
                <a:gd name="T49" fmla="*/ 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 h="51">
                  <a:moveTo>
                    <a:pt x="30" y="8"/>
                  </a:moveTo>
                  <a:lnTo>
                    <a:pt x="28" y="8"/>
                  </a:lnTo>
                  <a:lnTo>
                    <a:pt x="26" y="7"/>
                  </a:lnTo>
                  <a:lnTo>
                    <a:pt x="25" y="7"/>
                  </a:lnTo>
                  <a:lnTo>
                    <a:pt x="23" y="7"/>
                  </a:lnTo>
                  <a:lnTo>
                    <a:pt x="19" y="7"/>
                  </a:lnTo>
                  <a:lnTo>
                    <a:pt x="15" y="10"/>
                  </a:lnTo>
                  <a:lnTo>
                    <a:pt x="13" y="12"/>
                  </a:lnTo>
                  <a:lnTo>
                    <a:pt x="10" y="15"/>
                  </a:lnTo>
                  <a:lnTo>
                    <a:pt x="9" y="20"/>
                  </a:lnTo>
                  <a:lnTo>
                    <a:pt x="9" y="25"/>
                  </a:lnTo>
                  <a:lnTo>
                    <a:pt x="9" y="51"/>
                  </a:lnTo>
                  <a:lnTo>
                    <a:pt x="0" y="51"/>
                  </a:lnTo>
                  <a:lnTo>
                    <a:pt x="0" y="1"/>
                  </a:lnTo>
                  <a:lnTo>
                    <a:pt x="9" y="1"/>
                  </a:lnTo>
                  <a:lnTo>
                    <a:pt x="9" y="8"/>
                  </a:lnTo>
                  <a:lnTo>
                    <a:pt x="11" y="5"/>
                  </a:lnTo>
                  <a:lnTo>
                    <a:pt x="15" y="2"/>
                  </a:lnTo>
                  <a:lnTo>
                    <a:pt x="20" y="1"/>
                  </a:lnTo>
                  <a:lnTo>
                    <a:pt x="25" y="0"/>
                  </a:lnTo>
                  <a:lnTo>
                    <a:pt x="26" y="0"/>
                  </a:lnTo>
                  <a:lnTo>
                    <a:pt x="28" y="0"/>
                  </a:lnTo>
                  <a:lnTo>
                    <a:pt x="29" y="0"/>
                  </a:lnTo>
                  <a:lnTo>
                    <a:pt x="30" y="1"/>
                  </a:lnTo>
                  <a:lnTo>
                    <a:pt x="30" y="8"/>
                  </a:lnTo>
                  <a:close/>
                </a:path>
              </a:pathLst>
            </a:custGeom>
            <a:solidFill>
              <a:srgbClr val="010101"/>
            </a:solidFill>
            <a:ln w="0">
              <a:solidFill>
                <a:srgbClr val="010101"/>
              </a:solidFill>
              <a:prstDash val="solid"/>
              <a:round/>
              <a:headEnd/>
              <a:tailEnd/>
            </a:ln>
          </p:spPr>
          <p:txBody>
            <a:bodyPr/>
            <a:lstStyle/>
            <a:p>
              <a:endParaRPr lang="ru-RU"/>
            </a:p>
          </p:txBody>
        </p:sp>
        <p:sp>
          <p:nvSpPr>
            <p:cNvPr id="6220" name="Freeform 96"/>
            <p:cNvSpPr>
              <a:spLocks noEditPoints="1"/>
            </p:cNvSpPr>
            <p:nvPr/>
          </p:nvSpPr>
          <p:spPr bwMode="auto">
            <a:xfrm>
              <a:off x="3309" y="1386"/>
              <a:ext cx="41" cy="52"/>
            </a:xfrm>
            <a:custGeom>
              <a:avLst/>
              <a:gdLst>
                <a:gd name="T0" fmla="*/ 25 w 41"/>
                <a:gd name="T1" fmla="*/ 26 h 52"/>
                <a:gd name="T2" fmla="*/ 20 w 41"/>
                <a:gd name="T3" fmla="*/ 26 h 52"/>
                <a:gd name="T4" fmla="*/ 15 w 41"/>
                <a:gd name="T5" fmla="*/ 27 h 52"/>
                <a:gd name="T6" fmla="*/ 11 w 41"/>
                <a:gd name="T7" fmla="*/ 28 h 52"/>
                <a:gd name="T8" fmla="*/ 10 w 41"/>
                <a:gd name="T9" fmla="*/ 30 h 52"/>
                <a:gd name="T10" fmla="*/ 9 w 41"/>
                <a:gd name="T11" fmla="*/ 32 h 52"/>
                <a:gd name="T12" fmla="*/ 8 w 41"/>
                <a:gd name="T13" fmla="*/ 36 h 52"/>
                <a:gd name="T14" fmla="*/ 9 w 41"/>
                <a:gd name="T15" fmla="*/ 40 h 52"/>
                <a:gd name="T16" fmla="*/ 11 w 41"/>
                <a:gd name="T17" fmla="*/ 42 h 52"/>
                <a:gd name="T18" fmla="*/ 14 w 41"/>
                <a:gd name="T19" fmla="*/ 45 h 52"/>
                <a:gd name="T20" fmla="*/ 19 w 41"/>
                <a:gd name="T21" fmla="*/ 45 h 52"/>
                <a:gd name="T22" fmla="*/ 23 w 41"/>
                <a:gd name="T23" fmla="*/ 45 h 52"/>
                <a:gd name="T24" fmla="*/ 26 w 41"/>
                <a:gd name="T25" fmla="*/ 43 h 52"/>
                <a:gd name="T26" fmla="*/ 29 w 41"/>
                <a:gd name="T27" fmla="*/ 40 h 52"/>
                <a:gd name="T28" fmla="*/ 31 w 41"/>
                <a:gd name="T29" fmla="*/ 37 h 52"/>
                <a:gd name="T30" fmla="*/ 33 w 41"/>
                <a:gd name="T31" fmla="*/ 32 h 52"/>
                <a:gd name="T32" fmla="*/ 34 w 41"/>
                <a:gd name="T33" fmla="*/ 27 h 52"/>
                <a:gd name="T34" fmla="*/ 34 w 41"/>
                <a:gd name="T35" fmla="*/ 26 h 52"/>
                <a:gd name="T36" fmla="*/ 25 w 41"/>
                <a:gd name="T37" fmla="*/ 26 h 52"/>
                <a:gd name="T38" fmla="*/ 41 w 41"/>
                <a:gd name="T39" fmla="*/ 22 h 52"/>
                <a:gd name="T40" fmla="*/ 41 w 41"/>
                <a:gd name="T41" fmla="*/ 51 h 52"/>
                <a:gd name="T42" fmla="*/ 34 w 41"/>
                <a:gd name="T43" fmla="*/ 51 h 52"/>
                <a:gd name="T44" fmla="*/ 34 w 41"/>
                <a:gd name="T45" fmla="*/ 43 h 52"/>
                <a:gd name="T46" fmla="*/ 30 w 41"/>
                <a:gd name="T47" fmla="*/ 47 h 52"/>
                <a:gd name="T48" fmla="*/ 26 w 41"/>
                <a:gd name="T49" fmla="*/ 50 h 52"/>
                <a:gd name="T50" fmla="*/ 23 w 41"/>
                <a:gd name="T51" fmla="*/ 51 h 52"/>
                <a:gd name="T52" fmla="*/ 16 w 41"/>
                <a:gd name="T53" fmla="*/ 52 h 52"/>
                <a:gd name="T54" fmla="*/ 11 w 41"/>
                <a:gd name="T55" fmla="*/ 51 h 52"/>
                <a:gd name="T56" fmla="*/ 8 w 41"/>
                <a:gd name="T57" fmla="*/ 50 h 52"/>
                <a:gd name="T58" fmla="*/ 5 w 41"/>
                <a:gd name="T59" fmla="*/ 47 h 52"/>
                <a:gd name="T60" fmla="*/ 3 w 41"/>
                <a:gd name="T61" fmla="*/ 45 h 52"/>
                <a:gd name="T62" fmla="*/ 0 w 41"/>
                <a:gd name="T63" fmla="*/ 41 h 52"/>
                <a:gd name="T64" fmla="*/ 0 w 41"/>
                <a:gd name="T65" fmla="*/ 36 h 52"/>
                <a:gd name="T66" fmla="*/ 0 w 41"/>
                <a:gd name="T67" fmla="*/ 31 h 52"/>
                <a:gd name="T68" fmla="*/ 3 w 41"/>
                <a:gd name="T69" fmla="*/ 27 h 52"/>
                <a:gd name="T70" fmla="*/ 5 w 41"/>
                <a:gd name="T71" fmla="*/ 23 h 52"/>
                <a:gd name="T72" fmla="*/ 10 w 41"/>
                <a:gd name="T73" fmla="*/ 21 h 52"/>
                <a:gd name="T74" fmla="*/ 15 w 41"/>
                <a:gd name="T75" fmla="*/ 20 h 52"/>
                <a:gd name="T76" fmla="*/ 23 w 41"/>
                <a:gd name="T77" fmla="*/ 20 h 52"/>
                <a:gd name="T78" fmla="*/ 34 w 41"/>
                <a:gd name="T79" fmla="*/ 20 h 52"/>
                <a:gd name="T80" fmla="*/ 34 w 41"/>
                <a:gd name="T81" fmla="*/ 18 h 52"/>
                <a:gd name="T82" fmla="*/ 33 w 41"/>
                <a:gd name="T83" fmla="*/ 15 h 52"/>
                <a:gd name="T84" fmla="*/ 31 w 41"/>
                <a:gd name="T85" fmla="*/ 12 h 52"/>
                <a:gd name="T86" fmla="*/ 30 w 41"/>
                <a:gd name="T87" fmla="*/ 10 h 52"/>
                <a:gd name="T88" fmla="*/ 28 w 41"/>
                <a:gd name="T89" fmla="*/ 8 h 52"/>
                <a:gd name="T90" fmla="*/ 24 w 41"/>
                <a:gd name="T91" fmla="*/ 7 h 52"/>
                <a:gd name="T92" fmla="*/ 20 w 41"/>
                <a:gd name="T93" fmla="*/ 7 h 52"/>
                <a:gd name="T94" fmla="*/ 15 w 41"/>
                <a:gd name="T95" fmla="*/ 7 h 52"/>
                <a:gd name="T96" fmla="*/ 11 w 41"/>
                <a:gd name="T97" fmla="*/ 8 h 52"/>
                <a:gd name="T98" fmla="*/ 8 w 41"/>
                <a:gd name="T99" fmla="*/ 10 h 52"/>
                <a:gd name="T100" fmla="*/ 4 w 41"/>
                <a:gd name="T101" fmla="*/ 11 h 52"/>
                <a:gd name="T102" fmla="*/ 4 w 41"/>
                <a:gd name="T103" fmla="*/ 4 h 52"/>
                <a:gd name="T104" fmla="*/ 8 w 41"/>
                <a:gd name="T105" fmla="*/ 2 h 52"/>
                <a:gd name="T106" fmla="*/ 13 w 41"/>
                <a:gd name="T107" fmla="*/ 1 h 52"/>
                <a:gd name="T108" fmla="*/ 16 w 41"/>
                <a:gd name="T109" fmla="*/ 0 h 52"/>
                <a:gd name="T110" fmla="*/ 20 w 41"/>
                <a:gd name="T111" fmla="*/ 0 h 52"/>
                <a:gd name="T112" fmla="*/ 26 w 41"/>
                <a:gd name="T113" fmla="*/ 1 h 52"/>
                <a:gd name="T114" fmla="*/ 33 w 41"/>
                <a:gd name="T115" fmla="*/ 2 h 52"/>
                <a:gd name="T116" fmla="*/ 36 w 41"/>
                <a:gd name="T117" fmla="*/ 6 h 52"/>
                <a:gd name="T118" fmla="*/ 39 w 41"/>
                <a:gd name="T119" fmla="*/ 8 h 52"/>
                <a:gd name="T120" fmla="*/ 40 w 41"/>
                <a:gd name="T121" fmla="*/ 12 h 52"/>
                <a:gd name="T122" fmla="*/ 41 w 41"/>
                <a:gd name="T123" fmla="*/ 17 h 52"/>
                <a:gd name="T124" fmla="*/ 41 w 41"/>
                <a:gd name="T125" fmla="*/ 22 h 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 h="52">
                  <a:moveTo>
                    <a:pt x="25" y="26"/>
                  </a:moveTo>
                  <a:lnTo>
                    <a:pt x="20" y="26"/>
                  </a:lnTo>
                  <a:lnTo>
                    <a:pt x="15" y="27"/>
                  </a:lnTo>
                  <a:lnTo>
                    <a:pt x="11" y="28"/>
                  </a:lnTo>
                  <a:lnTo>
                    <a:pt x="10" y="30"/>
                  </a:lnTo>
                  <a:lnTo>
                    <a:pt x="9" y="32"/>
                  </a:lnTo>
                  <a:lnTo>
                    <a:pt x="8" y="36"/>
                  </a:lnTo>
                  <a:lnTo>
                    <a:pt x="9" y="40"/>
                  </a:lnTo>
                  <a:lnTo>
                    <a:pt x="11" y="42"/>
                  </a:lnTo>
                  <a:lnTo>
                    <a:pt x="14" y="45"/>
                  </a:lnTo>
                  <a:lnTo>
                    <a:pt x="19" y="45"/>
                  </a:lnTo>
                  <a:lnTo>
                    <a:pt x="23" y="45"/>
                  </a:lnTo>
                  <a:lnTo>
                    <a:pt x="26" y="43"/>
                  </a:lnTo>
                  <a:lnTo>
                    <a:pt x="29" y="40"/>
                  </a:lnTo>
                  <a:lnTo>
                    <a:pt x="31" y="37"/>
                  </a:lnTo>
                  <a:lnTo>
                    <a:pt x="33" y="32"/>
                  </a:lnTo>
                  <a:lnTo>
                    <a:pt x="34" y="27"/>
                  </a:lnTo>
                  <a:lnTo>
                    <a:pt x="34" y="26"/>
                  </a:lnTo>
                  <a:lnTo>
                    <a:pt x="25" y="26"/>
                  </a:lnTo>
                  <a:close/>
                  <a:moveTo>
                    <a:pt x="41" y="22"/>
                  </a:moveTo>
                  <a:lnTo>
                    <a:pt x="41" y="51"/>
                  </a:lnTo>
                  <a:lnTo>
                    <a:pt x="34" y="51"/>
                  </a:lnTo>
                  <a:lnTo>
                    <a:pt x="34" y="43"/>
                  </a:lnTo>
                  <a:lnTo>
                    <a:pt x="30" y="47"/>
                  </a:lnTo>
                  <a:lnTo>
                    <a:pt x="26" y="50"/>
                  </a:lnTo>
                  <a:lnTo>
                    <a:pt x="23" y="51"/>
                  </a:lnTo>
                  <a:lnTo>
                    <a:pt x="16" y="52"/>
                  </a:lnTo>
                  <a:lnTo>
                    <a:pt x="11" y="51"/>
                  </a:lnTo>
                  <a:lnTo>
                    <a:pt x="8" y="50"/>
                  </a:lnTo>
                  <a:lnTo>
                    <a:pt x="5" y="47"/>
                  </a:lnTo>
                  <a:lnTo>
                    <a:pt x="3" y="45"/>
                  </a:lnTo>
                  <a:lnTo>
                    <a:pt x="0" y="41"/>
                  </a:lnTo>
                  <a:lnTo>
                    <a:pt x="0" y="36"/>
                  </a:lnTo>
                  <a:lnTo>
                    <a:pt x="0" y="31"/>
                  </a:lnTo>
                  <a:lnTo>
                    <a:pt x="3" y="27"/>
                  </a:lnTo>
                  <a:lnTo>
                    <a:pt x="5" y="23"/>
                  </a:lnTo>
                  <a:lnTo>
                    <a:pt x="10" y="21"/>
                  </a:lnTo>
                  <a:lnTo>
                    <a:pt x="15" y="20"/>
                  </a:lnTo>
                  <a:lnTo>
                    <a:pt x="23" y="20"/>
                  </a:lnTo>
                  <a:lnTo>
                    <a:pt x="34" y="20"/>
                  </a:lnTo>
                  <a:lnTo>
                    <a:pt x="34" y="18"/>
                  </a:lnTo>
                  <a:lnTo>
                    <a:pt x="33" y="15"/>
                  </a:lnTo>
                  <a:lnTo>
                    <a:pt x="31" y="12"/>
                  </a:lnTo>
                  <a:lnTo>
                    <a:pt x="30" y="10"/>
                  </a:lnTo>
                  <a:lnTo>
                    <a:pt x="28" y="8"/>
                  </a:lnTo>
                  <a:lnTo>
                    <a:pt x="24" y="7"/>
                  </a:lnTo>
                  <a:lnTo>
                    <a:pt x="20" y="7"/>
                  </a:lnTo>
                  <a:lnTo>
                    <a:pt x="15" y="7"/>
                  </a:lnTo>
                  <a:lnTo>
                    <a:pt x="11" y="8"/>
                  </a:lnTo>
                  <a:lnTo>
                    <a:pt x="8" y="10"/>
                  </a:lnTo>
                  <a:lnTo>
                    <a:pt x="4" y="11"/>
                  </a:lnTo>
                  <a:lnTo>
                    <a:pt x="4" y="4"/>
                  </a:lnTo>
                  <a:lnTo>
                    <a:pt x="8" y="2"/>
                  </a:lnTo>
                  <a:lnTo>
                    <a:pt x="13" y="1"/>
                  </a:lnTo>
                  <a:lnTo>
                    <a:pt x="16" y="0"/>
                  </a:lnTo>
                  <a:lnTo>
                    <a:pt x="20" y="0"/>
                  </a:lnTo>
                  <a:lnTo>
                    <a:pt x="26" y="1"/>
                  </a:lnTo>
                  <a:lnTo>
                    <a:pt x="33" y="2"/>
                  </a:lnTo>
                  <a:lnTo>
                    <a:pt x="36" y="6"/>
                  </a:lnTo>
                  <a:lnTo>
                    <a:pt x="39" y="8"/>
                  </a:lnTo>
                  <a:lnTo>
                    <a:pt x="40" y="12"/>
                  </a:lnTo>
                  <a:lnTo>
                    <a:pt x="41" y="17"/>
                  </a:lnTo>
                  <a:lnTo>
                    <a:pt x="41" y="22"/>
                  </a:lnTo>
                  <a:close/>
                </a:path>
              </a:pathLst>
            </a:custGeom>
            <a:solidFill>
              <a:srgbClr val="010101"/>
            </a:solidFill>
            <a:ln w="0">
              <a:solidFill>
                <a:srgbClr val="010101"/>
              </a:solidFill>
              <a:prstDash val="solid"/>
              <a:round/>
              <a:headEnd/>
              <a:tailEnd/>
            </a:ln>
          </p:spPr>
          <p:txBody>
            <a:bodyPr/>
            <a:lstStyle/>
            <a:p>
              <a:endParaRPr lang="ru-RU"/>
            </a:p>
          </p:txBody>
        </p:sp>
        <p:sp>
          <p:nvSpPr>
            <p:cNvPr id="6221" name="Freeform 97"/>
            <p:cNvSpPr>
              <a:spLocks/>
            </p:cNvSpPr>
            <p:nvPr/>
          </p:nvSpPr>
          <p:spPr bwMode="auto">
            <a:xfrm>
              <a:off x="3364" y="1386"/>
              <a:ext cx="39" cy="52"/>
            </a:xfrm>
            <a:custGeom>
              <a:avLst/>
              <a:gdLst>
                <a:gd name="T0" fmla="*/ 39 w 39"/>
                <a:gd name="T1" fmla="*/ 4 h 52"/>
                <a:gd name="T2" fmla="*/ 39 w 39"/>
                <a:gd name="T3" fmla="*/ 11 h 52"/>
                <a:gd name="T4" fmla="*/ 35 w 39"/>
                <a:gd name="T5" fmla="*/ 8 h 52"/>
                <a:gd name="T6" fmla="*/ 31 w 39"/>
                <a:gd name="T7" fmla="*/ 8 h 52"/>
                <a:gd name="T8" fmla="*/ 29 w 39"/>
                <a:gd name="T9" fmla="*/ 7 h 52"/>
                <a:gd name="T10" fmla="*/ 25 w 39"/>
                <a:gd name="T11" fmla="*/ 7 h 52"/>
                <a:gd name="T12" fmla="*/ 20 w 39"/>
                <a:gd name="T13" fmla="*/ 7 h 52"/>
                <a:gd name="T14" fmla="*/ 16 w 39"/>
                <a:gd name="T15" fmla="*/ 10 h 52"/>
                <a:gd name="T16" fmla="*/ 12 w 39"/>
                <a:gd name="T17" fmla="*/ 12 h 52"/>
                <a:gd name="T18" fmla="*/ 10 w 39"/>
                <a:gd name="T19" fmla="*/ 16 h 52"/>
                <a:gd name="T20" fmla="*/ 9 w 39"/>
                <a:gd name="T21" fmla="*/ 20 h 52"/>
                <a:gd name="T22" fmla="*/ 9 w 39"/>
                <a:gd name="T23" fmla="*/ 26 h 52"/>
                <a:gd name="T24" fmla="*/ 9 w 39"/>
                <a:gd name="T25" fmla="*/ 31 h 52"/>
                <a:gd name="T26" fmla="*/ 10 w 39"/>
                <a:gd name="T27" fmla="*/ 36 h 52"/>
                <a:gd name="T28" fmla="*/ 12 w 39"/>
                <a:gd name="T29" fmla="*/ 40 h 52"/>
                <a:gd name="T30" fmla="*/ 16 w 39"/>
                <a:gd name="T31" fmla="*/ 42 h 52"/>
                <a:gd name="T32" fmla="*/ 20 w 39"/>
                <a:gd name="T33" fmla="*/ 45 h 52"/>
                <a:gd name="T34" fmla="*/ 25 w 39"/>
                <a:gd name="T35" fmla="*/ 45 h 52"/>
                <a:gd name="T36" fmla="*/ 29 w 39"/>
                <a:gd name="T37" fmla="*/ 45 h 52"/>
                <a:gd name="T38" fmla="*/ 31 w 39"/>
                <a:gd name="T39" fmla="*/ 43 h 52"/>
                <a:gd name="T40" fmla="*/ 35 w 39"/>
                <a:gd name="T41" fmla="*/ 42 h 52"/>
                <a:gd name="T42" fmla="*/ 39 w 39"/>
                <a:gd name="T43" fmla="*/ 41 h 52"/>
                <a:gd name="T44" fmla="*/ 39 w 39"/>
                <a:gd name="T45" fmla="*/ 48 h 52"/>
                <a:gd name="T46" fmla="*/ 35 w 39"/>
                <a:gd name="T47" fmla="*/ 50 h 52"/>
                <a:gd name="T48" fmla="*/ 31 w 39"/>
                <a:gd name="T49" fmla="*/ 51 h 52"/>
                <a:gd name="T50" fmla="*/ 27 w 39"/>
                <a:gd name="T51" fmla="*/ 52 h 52"/>
                <a:gd name="T52" fmla="*/ 24 w 39"/>
                <a:gd name="T53" fmla="*/ 52 h 52"/>
                <a:gd name="T54" fmla="*/ 19 w 39"/>
                <a:gd name="T55" fmla="*/ 51 h 52"/>
                <a:gd name="T56" fmla="*/ 14 w 39"/>
                <a:gd name="T57" fmla="*/ 50 h 52"/>
                <a:gd name="T58" fmla="*/ 10 w 39"/>
                <a:gd name="T59" fmla="*/ 48 h 52"/>
                <a:gd name="T60" fmla="*/ 6 w 39"/>
                <a:gd name="T61" fmla="*/ 45 h 52"/>
                <a:gd name="T62" fmla="*/ 4 w 39"/>
                <a:gd name="T63" fmla="*/ 41 h 52"/>
                <a:gd name="T64" fmla="*/ 1 w 39"/>
                <a:gd name="T65" fmla="*/ 36 h 52"/>
                <a:gd name="T66" fmla="*/ 0 w 39"/>
                <a:gd name="T67" fmla="*/ 31 h 52"/>
                <a:gd name="T68" fmla="*/ 0 w 39"/>
                <a:gd name="T69" fmla="*/ 26 h 52"/>
                <a:gd name="T70" fmla="*/ 0 w 39"/>
                <a:gd name="T71" fmla="*/ 20 h 52"/>
                <a:gd name="T72" fmla="*/ 1 w 39"/>
                <a:gd name="T73" fmla="*/ 15 h 52"/>
                <a:gd name="T74" fmla="*/ 4 w 39"/>
                <a:gd name="T75" fmla="*/ 11 h 52"/>
                <a:gd name="T76" fmla="*/ 6 w 39"/>
                <a:gd name="T77" fmla="*/ 7 h 52"/>
                <a:gd name="T78" fmla="*/ 10 w 39"/>
                <a:gd name="T79" fmla="*/ 4 h 52"/>
                <a:gd name="T80" fmla="*/ 14 w 39"/>
                <a:gd name="T81" fmla="*/ 2 h 52"/>
                <a:gd name="T82" fmla="*/ 19 w 39"/>
                <a:gd name="T83" fmla="*/ 1 h 52"/>
                <a:gd name="T84" fmla="*/ 25 w 39"/>
                <a:gd name="T85" fmla="*/ 0 h 52"/>
                <a:gd name="T86" fmla="*/ 27 w 39"/>
                <a:gd name="T87" fmla="*/ 0 h 52"/>
                <a:gd name="T88" fmla="*/ 31 w 39"/>
                <a:gd name="T89" fmla="*/ 1 h 52"/>
                <a:gd name="T90" fmla="*/ 35 w 39"/>
                <a:gd name="T91" fmla="*/ 2 h 52"/>
                <a:gd name="T92" fmla="*/ 39 w 39"/>
                <a:gd name="T93" fmla="*/ 4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9" h="52">
                  <a:moveTo>
                    <a:pt x="39" y="4"/>
                  </a:moveTo>
                  <a:lnTo>
                    <a:pt x="39" y="11"/>
                  </a:lnTo>
                  <a:lnTo>
                    <a:pt x="35" y="8"/>
                  </a:lnTo>
                  <a:lnTo>
                    <a:pt x="31" y="8"/>
                  </a:lnTo>
                  <a:lnTo>
                    <a:pt x="29" y="7"/>
                  </a:lnTo>
                  <a:lnTo>
                    <a:pt x="25" y="7"/>
                  </a:lnTo>
                  <a:lnTo>
                    <a:pt x="20" y="7"/>
                  </a:lnTo>
                  <a:lnTo>
                    <a:pt x="16" y="10"/>
                  </a:lnTo>
                  <a:lnTo>
                    <a:pt x="12" y="12"/>
                  </a:lnTo>
                  <a:lnTo>
                    <a:pt x="10" y="16"/>
                  </a:lnTo>
                  <a:lnTo>
                    <a:pt x="9" y="20"/>
                  </a:lnTo>
                  <a:lnTo>
                    <a:pt x="9" y="26"/>
                  </a:lnTo>
                  <a:lnTo>
                    <a:pt x="9" y="31"/>
                  </a:lnTo>
                  <a:lnTo>
                    <a:pt x="10" y="36"/>
                  </a:lnTo>
                  <a:lnTo>
                    <a:pt x="12" y="40"/>
                  </a:lnTo>
                  <a:lnTo>
                    <a:pt x="16" y="42"/>
                  </a:lnTo>
                  <a:lnTo>
                    <a:pt x="20" y="45"/>
                  </a:lnTo>
                  <a:lnTo>
                    <a:pt x="25" y="45"/>
                  </a:lnTo>
                  <a:lnTo>
                    <a:pt x="29" y="45"/>
                  </a:lnTo>
                  <a:lnTo>
                    <a:pt x="31" y="43"/>
                  </a:lnTo>
                  <a:lnTo>
                    <a:pt x="35" y="42"/>
                  </a:lnTo>
                  <a:lnTo>
                    <a:pt x="39" y="41"/>
                  </a:lnTo>
                  <a:lnTo>
                    <a:pt x="39" y="48"/>
                  </a:lnTo>
                  <a:lnTo>
                    <a:pt x="35" y="50"/>
                  </a:lnTo>
                  <a:lnTo>
                    <a:pt x="31" y="51"/>
                  </a:lnTo>
                  <a:lnTo>
                    <a:pt x="27" y="52"/>
                  </a:lnTo>
                  <a:lnTo>
                    <a:pt x="24" y="52"/>
                  </a:lnTo>
                  <a:lnTo>
                    <a:pt x="19" y="51"/>
                  </a:lnTo>
                  <a:lnTo>
                    <a:pt x="14" y="50"/>
                  </a:lnTo>
                  <a:lnTo>
                    <a:pt x="10" y="48"/>
                  </a:lnTo>
                  <a:lnTo>
                    <a:pt x="6" y="45"/>
                  </a:lnTo>
                  <a:lnTo>
                    <a:pt x="4" y="41"/>
                  </a:lnTo>
                  <a:lnTo>
                    <a:pt x="1" y="36"/>
                  </a:lnTo>
                  <a:lnTo>
                    <a:pt x="0" y="31"/>
                  </a:lnTo>
                  <a:lnTo>
                    <a:pt x="0" y="26"/>
                  </a:lnTo>
                  <a:lnTo>
                    <a:pt x="0" y="20"/>
                  </a:lnTo>
                  <a:lnTo>
                    <a:pt x="1" y="15"/>
                  </a:lnTo>
                  <a:lnTo>
                    <a:pt x="4" y="11"/>
                  </a:lnTo>
                  <a:lnTo>
                    <a:pt x="6" y="7"/>
                  </a:lnTo>
                  <a:lnTo>
                    <a:pt x="10" y="4"/>
                  </a:lnTo>
                  <a:lnTo>
                    <a:pt x="14" y="2"/>
                  </a:lnTo>
                  <a:lnTo>
                    <a:pt x="19" y="1"/>
                  </a:lnTo>
                  <a:lnTo>
                    <a:pt x="25" y="0"/>
                  </a:lnTo>
                  <a:lnTo>
                    <a:pt x="27" y="0"/>
                  </a:lnTo>
                  <a:lnTo>
                    <a:pt x="31" y="1"/>
                  </a:lnTo>
                  <a:lnTo>
                    <a:pt x="35" y="2"/>
                  </a:lnTo>
                  <a:lnTo>
                    <a:pt x="39" y="4"/>
                  </a:lnTo>
                  <a:close/>
                </a:path>
              </a:pathLst>
            </a:custGeom>
            <a:solidFill>
              <a:srgbClr val="010101"/>
            </a:solidFill>
            <a:ln w="0">
              <a:solidFill>
                <a:srgbClr val="010101"/>
              </a:solidFill>
              <a:prstDash val="solid"/>
              <a:round/>
              <a:headEnd/>
              <a:tailEnd/>
            </a:ln>
          </p:spPr>
          <p:txBody>
            <a:bodyPr/>
            <a:lstStyle/>
            <a:p>
              <a:endParaRPr lang="ru-RU"/>
            </a:p>
          </p:txBody>
        </p:sp>
        <p:sp>
          <p:nvSpPr>
            <p:cNvPr id="6222" name="Freeform 98"/>
            <p:cNvSpPr>
              <a:spLocks/>
            </p:cNvSpPr>
            <p:nvPr/>
          </p:nvSpPr>
          <p:spPr bwMode="auto">
            <a:xfrm>
              <a:off x="3410" y="1373"/>
              <a:ext cx="31" cy="64"/>
            </a:xfrm>
            <a:custGeom>
              <a:avLst/>
              <a:gdLst>
                <a:gd name="T0" fmla="*/ 14 w 31"/>
                <a:gd name="T1" fmla="*/ 0 h 64"/>
                <a:gd name="T2" fmla="*/ 14 w 31"/>
                <a:gd name="T3" fmla="*/ 14 h 64"/>
                <a:gd name="T4" fmla="*/ 31 w 31"/>
                <a:gd name="T5" fmla="*/ 14 h 64"/>
                <a:gd name="T6" fmla="*/ 31 w 31"/>
                <a:gd name="T7" fmla="*/ 20 h 64"/>
                <a:gd name="T8" fmla="*/ 14 w 31"/>
                <a:gd name="T9" fmla="*/ 20 h 64"/>
                <a:gd name="T10" fmla="*/ 14 w 31"/>
                <a:gd name="T11" fmla="*/ 48 h 64"/>
                <a:gd name="T12" fmla="*/ 14 w 31"/>
                <a:gd name="T13" fmla="*/ 51 h 64"/>
                <a:gd name="T14" fmla="*/ 15 w 31"/>
                <a:gd name="T15" fmla="*/ 54 h 64"/>
                <a:gd name="T16" fmla="*/ 16 w 31"/>
                <a:gd name="T17" fmla="*/ 55 h 64"/>
                <a:gd name="T18" fmla="*/ 18 w 31"/>
                <a:gd name="T19" fmla="*/ 56 h 64"/>
                <a:gd name="T20" fmla="*/ 20 w 31"/>
                <a:gd name="T21" fmla="*/ 56 h 64"/>
                <a:gd name="T22" fmla="*/ 23 w 31"/>
                <a:gd name="T23" fmla="*/ 56 h 64"/>
                <a:gd name="T24" fmla="*/ 31 w 31"/>
                <a:gd name="T25" fmla="*/ 56 h 64"/>
                <a:gd name="T26" fmla="*/ 31 w 31"/>
                <a:gd name="T27" fmla="*/ 64 h 64"/>
                <a:gd name="T28" fmla="*/ 23 w 31"/>
                <a:gd name="T29" fmla="*/ 64 h 64"/>
                <a:gd name="T30" fmla="*/ 18 w 31"/>
                <a:gd name="T31" fmla="*/ 63 h 64"/>
                <a:gd name="T32" fmla="*/ 13 w 31"/>
                <a:gd name="T33" fmla="*/ 61 h 64"/>
                <a:gd name="T34" fmla="*/ 10 w 31"/>
                <a:gd name="T35" fmla="*/ 60 h 64"/>
                <a:gd name="T36" fmla="*/ 8 w 31"/>
                <a:gd name="T37" fmla="*/ 56 h 64"/>
                <a:gd name="T38" fmla="*/ 6 w 31"/>
                <a:gd name="T39" fmla="*/ 53 h 64"/>
                <a:gd name="T40" fmla="*/ 6 w 31"/>
                <a:gd name="T41" fmla="*/ 48 h 64"/>
                <a:gd name="T42" fmla="*/ 6 w 31"/>
                <a:gd name="T43" fmla="*/ 20 h 64"/>
                <a:gd name="T44" fmla="*/ 0 w 31"/>
                <a:gd name="T45" fmla="*/ 20 h 64"/>
                <a:gd name="T46" fmla="*/ 0 w 31"/>
                <a:gd name="T47" fmla="*/ 14 h 64"/>
                <a:gd name="T48" fmla="*/ 6 w 31"/>
                <a:gd name="T49" fmla="*/ 14 h 64"/>
                <a:gd name="T50" fmla="*/ 6 w 31"/>
                <a:gd name="T51" fmla="*/ 0 h 64"/>
                <a:gd name="T52" fmla="*/ 14 w 31"/>
                <a:gd name="T53" fmla="*/ 0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1" h="64">
                  <a:moveTo>
                    <a:pt x="14" y="0"/>
                  </a:moveTo>
                  <a:lnTo>
                    <a:pt x="14" y="14"/>
                  </a:lnTo>
                  <a:lnTo>
                    <a:pt x="31" y="14"/>
                  </a:lnTo>
                  <a:lnTo>
                    <a:pt x="31" y="20"/>
                  </a:lnTo>
                  <a:lnTo>
                    <a:pt x="14" y="20"/>
                  </a:lnTo>
                  <a:lnTo>
                    <a:pt x="14" y="48"/>
                  </a:lnTo>
                  <a:lnTo>
                    <a:pt x="14" y="51"/>
                  </a:lnTo>
                  <a:lnTo>
                    <a:pt x="15" y="54"/>
                  </a:lnTo>
                  <a:lnTo>
                    <a:pt x="16" y="55"/>
                  </a:lnTo>
                  <a:lnTo>
                    <a:pt x="18" y="56"/>
                  </a:lnTo>
                  <a:lnTo>
                    <a:pt x="20" y="56"/>
                  </a:lnTo>
                  <a:lnTo>
                    <a:pt x="23" y="56"/>
                  </a:lnTo>
                  <a:lnTo>
                    <a:pt x="31" y="56"/>
                  </a:lnTo>
                  <a:lnTo>
                    <a:pt x="31" y="64"/>
                  </a:lnTo>
                  <a:lnTo>
                    <a:pt x="23" y="64"/>
                  </a:lnTo>
                  <a:lnTo>
                    <a:pt x="18" y="63"/>
                  </a:lnTo>
                  <a:lnTo>
                    <a:pt x="13" y="61"/>
                  </a:lnTo>
                  <a:lnTo>
                    <a:pt x="10" y="60"/>
                  </a:lnTo>
                  <a:lnTo>
                    <a:pt x="8" y="56"/>
                  </a:lnTo>
                  <a:lnTo>
                    <a:pt x="6" y="53"/>
                  </a:lnTo>
                  <a:lnTo>
                    <a:pt x="6" y="48"/>
                  </a:lnTo>
                  <a:lnTo>
                    <a:pt x="6" y="20"/>
                  </a:lnTo>
                  <a:lnTo>
                    <a:pt x="0" y="20"/>
                  </a:lnTo>
                  <a:lnTo>
                    <a:pt x="0" y="14"/>
                  </a:lnTo>
                  <a:lnTo>
                    <a:pt x="6" y="14"/>
                  </a:lnTo>
                  <a:lnTo>
                    <a:pt x="6" y="0"/>
                  </a:lnTo>
                  <a:lnTo>
                    <a:pt x="14" y="0"/>
                  </a:lnTo>
                  <a:close/>
                </a:path>
              </a:pathLst>
            </a:custGeom>
            <a:solidFill>
              <a:srgbClr val="010101"/>
            </a:solidFill>
            <a:ln w="0">
              <a:solidFill>
                <a:srgbClr val="010101"/>
              </a:solidFill>
              <a:prstDash val="solid"/>
              <a:round/>
              <a:headEnd/>
              <a:tailEnd/>
            </a:ln>
          </p:spPr>
          <p:txBody>
            <a:bodyPr/>
            <a:lstStyle/>
            <a:p>
              <a:endParaRPr lang="ru-RU"/>
            </a:p>
          </p:txBody>
        </p:sp>
        <p:sp>
          <p:nvSpPr>
            <p:cNvPr id="6223" name="Freeform 99"/>
            <p:cNvSpPr>
              <a:spLocks noEditPoints="1"/>
            </p:cNvSpPr>
            <p:nvPr/>
          </p:nvSpPr>
          <p:spPr bwMode="auto">
            <a:xfrm>
              <a:off x="3451" y="1368"/>
              <a:ext cx="9" cy="69"/>
            </a:xfrm>
            <a:custGeom>
              <a:avLst/>
              <a:gdLst>
                <a:gd name="T0" fmla="*/ 0 w 9"/>
                <a:gd name="T1" fmla="*/ 19 h 69"/>
                <a:gd name="T2" fmla="*/ 9 w 9"/>
                <a:gd name="T3" fmla="*/ 19 h 69"/>
                <a:gd name="T4" fmla="*/ 9 w 9"/>
                <a:gd name="T5" fmla="*/ 69 h 69"/>
                <a:gd name="T6" fmla="*/ 0 w 9"/>
                <a:gd name="T7" fmla="*/ 69 h 69"/>
                <a:gd name="T8" fmla="*/ 0 w 9"/>
                <a:gd name="T9" fmla="*/ 19 h 69"/>
                <a:gd name="T10" fmla="*/ 0 w 9"/>
                <a:gd name="T11" fmla="*/ 0 h 69"/>
                <a:gd name="T12" fmla="*/ 9 w 9"/>
                <a:gd name="T13" fmla="*/ 0 h 69"/>
                <a:gd name="T14" fmla="*/ 9 w 9"/>
                <a:gd name="T15" fmla="*/ 10 h 69"/>
                <a:gd name="T16" fmla="*/ 0 w 9"/>
                <a:gd name="T17" fmla="*/ 10 h 69"/>
                <a:gd name="T18" fmla="*/ 0 w 9"/>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69">
                  <a:moveTo>
                    <a:pt x="0" y="19"/>
                  </a:moveTo>
                  <a:lnTo>
                    <a:pt x="9" y="19"/>
                  </a:lnTo>
                  <a:lnTo>
                    <a:pt x="9" y="69"/>
                  </a:lnTo>
                  <a:lnTo>
                    <a:pt x="0" y="69"/>
                  </a:lnTo>
                  <a:lnTo>
                    <a:pt x="0" y="19"/>
                  </a:lnTo>
                  <a:close/>
                  <a:moveTo>
                    <a:pt x="0" y="0"/>
                  </a:moveTo>
                  <a:lnTo>
                    <a:pt x="9" y="0"/>
                  </a:lnTo>
                  <a:lnTo>
                    <a:pt x="9" y="10"/>
                  </a:lnTo>
                  <a:lnTo>
                    <a:pt x="0" y="10"/>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6224" name="Freeform 100"/>
            <p:cNvSpPr>
              <a:spLocks noEditPoints="1"/>
            </p:cNvSpPr>
            <p:nvPr/>
          </p:nvSpPr>
          <p:spPr bwMode="auto">
            <a:xfrm>
              <a:off x="3472" y="1386"/>
              <a:ext cx="47" cy="52"/>
            </a:xfrm>
            <a:custGeom>
              <a:avLst/>
              <a:gdLst>
                <a:gd name="T0" fmla="*/ 24 w 47"/>
                <a:gd name="T1" fmla="*/ 7 h 52"/>
                <a:gd name="T2" fmla="*/ 19 w 47"/>
                <a:gd name="T3" fmla="*/ 7 h 52"/>
                <a:gd name="T4" fmla="*/ 17 w 47"/>
                <a:gd name="T5" fmla="*/ 10 h 52"/>
                <a:gd name="T6" fmla="*/ 13 w 47"/>
                <a:gd name="T7" fmla="*/ 12 h 52"/>
                <a:gd name="T8" fmla="*/ 12 w 47"/>
                <a:gd name="T9" fmla="*/ 16 h 52"/>
                <a:gd name="T10" fmla="*/ 10 w 47"/>
                <a:gd name="T11" fmla="*/ 21 h 52"/>
                <a:gd name="T12" fmla="*/ 9 w 47"/>
                <a:gd name="T13" fmla="*/ 26 h 52"/>
                <a:gd name="T14" fmla="*/ 10 w 47"/>
                <a:gd name="T15" fmla="*/ 31 h 52"/>
                <a:gd name="T16" fmla="*/ 12 w 47"/>
                <a:gd name="T17" fmla="*/ 36 h 52"/>
                <a:gd name="T18" fmla="*/ 13 w 47"/>
                <a:gd name="T19" fmla="*/ 40 h 52"/>
                <a:gd name="T20" fmla="*/ 17 w 47"/>
                <a:gd name="T21" fmla="*/ 42 h 52"/>
                <a:gd name="T22" fmla="*/ 19 w 47"/>
                <a:gd name="T23" fmla="*/ 45 h 52"/>
                <a:gd name="T24" fmla="*/ 24 w 47"/>
                <a:gd name="T25" fmla="*/ 45 h 52"/>
                <a:gd name="T26" fmla="*/ 28 w 47"/>
                <a:gd name="T27" fmla="*/ 45 h 52"/>
                <a:gd name="T28" fmla="*/ 32 w 47"/>
                <a:gd name="T29" fmla="*/ 42 h 52"/>
                <a:gd name="T30" fmla="*/ 34 w 47"/>
                <a:gd name="T31" fmla="*/ 40 h 52"/>
                <a:gd name="T32" fmla="*/ 35 w 47"/>
                <a:gd name="T33" fmla="*/ 36 h 52"/>
                <a:gd name="T34" fmla="*/ 37 w 47"/>
                <a:gd name="T35" fmla="*/ 31 h 52"/>
                <a:gd name="T36" fmla="*/ 38 w 47"/>
                <a:gd name="T37" fmla="*/ 26 h 52"/>
                <a:gd name="T38" fmla="*/ 37 w 47"/>
                <a:gd name="T39" fmla="*/ 21 h 52"/>
                <a:gd name="T40" fmla="*/ 35 w 47"/>
                <a:gd name="T41" fmla="*/ 16 h 52"/>
                <a:gd name="T42" fmla="*/ 34 w 47"/>
                <a:gd name="T43" fmla="*/ 12 h 52"/>
                <a:gd name="T44" fmla="*/ 32 w 47"/>
                <a:gd name="T45" fmla="*/ 10 h 52"/>
                <a:gd name="T46" fmla="*/ 28 w 47"/>
                <a:gd name="T47" fmla="*/ 7 h 52"/>
                <a:gd name="T48" fmla="*/ 24 w 47"/>
                <a:gd name="T49" fmla="*/ 7 h 52"/>
                <a:gd name="T50" fmla="*/ 24 w 47"/>
                <a:gd name="T51" fmla="*/ 0 h 52"/>
                <a:gd name="T52" fmla="*/ 29 w 47"/>
                <a:gd name="T53" fmla="*/ 1 h 52"/>
                <a:gd name="T54" fmla="*/ 33 w 47"/>
                <a:gd name="T55" fmla="*/ 2 h 52"/>
                <a:gd name="T56" fmla="*/ 37 w 47"/>
                <a:gd name="T57" fmla="*/ 4 h 52"/>
                <a:gd name="T58" fmla="*/ 40 w 47"/>
                <a:gd name="T59" fmla="*/ 7 h 52"/>
                <a:gd name="T60" fmla="*/ 43 w 47"/>
                <a:gd name="T61" fmla="*/ 11 h 52"/>
                <a:gd name="T62" fmla="*/ 44 w 47"/>
                <a:gd name="T63" fmla="*/ 15 h 52"/>
                <a:gd name="T64" fmla="*/ 45 w 47"/>
                <a:gd name="T65" fmla="*/ 20 h 52"/>
                <a:gd name="T66" fmla="*/ 47 w 47"/>
                <a:gd name="T67" fmla="*/ 26 h 52"/>
                <a:gd name="T68" fmla="*/ 45 w 47"/>
                <a:gd name="T69" fmla="*/ 32 h 52"/>
                <a:gd name="T70" fmla="*/ 44 w 47"/>
                <a:gd name="T71" fmla="*/ 37 h 52"/>
                <a:gd name="T72" fmla="*/ 43 w 47"/>
                <a:gd name="T73" fmla="*/ 41 h 52"/>
                <a:gd name="T74" fmla="*/ 40 w 47"/>
                <a:gd name="T75" fmla="*/ 45 h 52"/>
                <a:gd name="T76" fmla="*/ 37 w 47"/>
                <a:gd name="T77" fmla="*/ 48 h 52"/>
                <a:gd name="T78" fmla="*/ 33 w 47"/>
                <a:gd name="T79" fmla="*/ 50 h 52"/>
                <a:gd name="T80" fmla="*/ 29 w 47"/>
                <a:gd name="T81" fmla="*/ 51 h 52"/>
                <a:gd name="T82" fmla="*/ 24 w 47"/>
                <a:gd name="T83" fmla="*/ 52 h 52"/>
                <a:gd name="T84" fmla="*/ 19 w 47"/>
                <a:gd name="T85" fmla="*/ 51 h 52"/>
                <a:gd name="T86" fmla="*/ 14 w 47"/>
                <a:gd name="T87" fmla="*/ 50 h 52"/>
                <a:gd name="T88" fmla="*/ 10 w 47"/>
                <a:gd name="T89" fmla="*/ 48 h 52"/>
                <a:gd name="T90" fmla="*/ 7 w 47"/>
                <a:gd name="T91" fmla="*/ 45 h 52"/>
                <a:gd name="T92" fmla="*/ 4 w 47"/>
                <a:gd name="T93" fmla="*/ 41 h 52"/>
                <a:gd name="T94" fmla="*/ 3 w 47"/>
                <a:gd name="T95" fmla="*/ 37 h 52"/>
                <a:gd name="T96" fmla="*/ 2 w 47"/>
                <a:gd name="T97" fmla="*/ 32 h 52"/>
                <a:gd name="T98" fmla="*/ 0 w 47"/>
                <a:gd name="T99" fmla="*/ 26 h 52"/>
                <a:gd name="T100" fmla="*/ 2 w 47"/>
                <a:gd name="T101" fmla="*/ 20 h 52"/>
                <a:gd name="T102" fmla="*/ 3 w 47"/>
                <a:gd name="T103" fmla="*/ 15 h 52"/>
                <a:gd name="T104" fmla="*/ 4 w 47"/>
                <a:gd name="T105" fmla="*/ 11 h 52"/>
                <a:gd name="T106" fmla="*/ 7 w 47"/>
                <a:gd name="T107" fmla="*/ 7 h 52"/>
                <a:gd name="T108" fmla="*/ 12 w 47"/>
                <a:gd name="T109" fmla="*/ 4 h 52"/>
                <a:gd name="T110" fmla="*/ 17 w 47"/>
                <a:gd name="T111" fmla="*/ 1 h 52"/>
                <a:gd name="T112" fmla="*/ 24 w 47"/>
                <a:gd name="T113" fmla="*/ 0 h 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7" h="52">
                  <a:moveTo>
                    <a:pt x="24" y="7"/>
                  </a:moveTo>
                  <a:lnTo>
                    <a:pt x="19" y="7"/>
                  </a:lnTo>
                  <a:lnTo>
                    <a:pt x="17" y="10"/>
                  </a:lnTo>
                  <a:lnTo>
                    <a:pt x="13" y="12"/>
                  </a:lnTo>
                  <a:lnTo>
                    <a:pt x="12" y="16"/>
                  </a:lnTo>
                  <a:lnTo>
                    <a:pt x="10" y="21"/>
                  </a:lnTo>
                  <a:lnTo>
                    <a:pt x="9" y="26"/>
                  </a:lnTo>
                  <a:lnTo>
                    <a:pt x="10" y="31"/>
                  </a:lnTo>
                  <a:lnTo>
                    <a:pt x="12" y="36"/>
                  </a:lnTo>
                  <a:lnTo>
                    <a:pt x="13" y="40"/>
                  </a:lnTo>
                  <a:lnTo>
                    <a:pt x="17" y="42"/>
                  </a:lnTo>
                  <a:lnTo>
                    <a:pt x="19" y="45"/>
                  </a:lnTo>
                  <a:lnTo>
                    <a:pt x="24" y="45"/>
                  </a:lnTo>
                  <a:lnTo>
                    <a:pt x="28" y="45"/>
                  </a:lnTo>
                  <a:lnTo>
                    <a:pt x="32" y="42"/>
                  </a:lnTo>
                  <a:lnTo>
                    <a:pt x="34" y="40"/>
                  </a:lnTo>
                  <a:lnTo>
                    <a:pt x="35" y="36"/>
                  </a:lnTo>
                  <a:lnTo>
                    <a:pt x="37" y="31"/>
                  </a:lnTo>
                  <a:lnTo>
                    <a:pt x="38" y="26"/>
                  </a:lnTo>
                  <a:lnTo>
                    <a:pt x="37" y="21"/>
                  </a:lnTo>
                  <a:lnTo>
                    <a:pt x="35" y="16"/>
                  </a:lnTo>
                  <a:lnTo>
                    <a:pt x="34" y="12"/>
                  </a:lnTo>
                  <a:lnTo>
                    <a:pt x="32" y="10"/>
                  </a:lnTo>
                  <a:lnTo>
                    <a:pt x="28" y="7"/>
                  </a:lnTo>
                  <a:lnTo>
                    <a:pt x="24" y="7"/>
                  </a:lnTo>
                  <a:close/>
                  <a:moveTo>
                    <a:pt x="24" y="0"/>
                  </a:moveTo>
                  <a:lnTo>
                    <a:pt x="29" y="1"/>
                  </a:lnTo>
                  <a:lnTo>
                    <a:pt x="33" y="2"/>
                  </a:lnTo>
                  <a:lnTo>
                    <a:pt x="37" y="4"/>
                  </a:lnTo>
                  <a:lnTo>
                    <a:pt x="40" y="7"/>
                  </a:lnTo>
                  <a:lnTo>
                    <a:pt x="43" y="11"/>
                  </a:lnTo>
                  <a:lnTo>
                    <a:pt x="44" y="15"/>
                  </a:lnTo>
                  <a:lnTo>
                    <a:pt x="45" y="20"/>
                  </a:lnTo>
                  <a:lnTo>
                    <a:pt x="47" y="26"/>
                  </a:lnTo>
                  <a:lnTo>
                    <a:pt x="45" y="32"/>
                  </a:lnTo>
                  <a:lnTo>
                    <a:pt x="44" y="37"/>
                  </a:lnTo>
                  <a:lnTo>
                    <a:pt x="43" y="41"/>
                  </a:lnTo>
                  <a:lnTo>
                    <a:pt x="40" y="45"/>
                  </a:lnTo>
                  <a:lnTo>
                    <a:pt x="37" y="48"/>
                  </a:lnTo>
                  <a:lnTo>
                    <a:pt x="33" y="50"/>
                  </a:lnTo>
                  <a:lnTo>
                    <a:pt x="29" y="51"/>
                  </a:lnTo>
                  <a:lnTo>
                    <a:pt x="24" y="52"/>
                  </a:lnTo>
                  <a:lnTo>
                    <a:pt x="19" y="51"/>
                  </a:lnTo>
                  <a:lnTo>
                    <a:pt x="14" y="50"/>
                  </a:lnTo>
                  <a:lnTo>
                    <a:pt x="10" y="48"/>
                  </a:lnTo>
                  <a:lnTo>
                    <a:pt x="7" y="45"/>
                  </a:lnTo>
                  <a:lnTo>
                    <a:pt x="4" y="41"/>
                  </a:lnTo>
                  <a:lnTo>
                    <a:pt x="3" y="37"/>
                  </a:lnTo>
                  <a:lnTo>
                    <a:pt x="2" y="32"/>
                  </a:lnTo>
                  <a:lnTo>
                    <a:pt x="0" y="26"/>
                  </a:lnTo>
                  <a:lnTo>
                    <a:pt x="2" y="20"/>
                  </a:lnTo>
                  <a:lnTo>
                    <a:pt x="3" y="15"/>
                  </a:lnTo>
                  <a:lnTo>
                    <a:pt x="4" y="11"/>
                  </a:lnTo>
                  <a:lnTo>
                    <a:pt x="7" y="7"/>
                  </a:lnTo>
                  <a:lnTo>
                    <a:pt x="12" y="4"/>
                  </a:lnTo>
                  <a:lnTo>
                    <a:pt x="17" y="1"/>
                  </a:lnTo>
                  <a:lnTo>
                    <a:pt x="24" y="0"/>
                  </a:lnTo>
                  <a:close/>
                </a:path>
              </a:pathLst>
            </a:custGeom>
            <a:solidFill>
              <a:srgbClr val="010101"/>
            </a:solidFill>
            <a:ln w="0">
              <a:solidFill>
                <a:srgbClr val="010101"/>
              </a:solidFill>
              <a:prstDash val="solid"/>
              <a:round/>
              <a:headEnd/>
              <a:tailEnd/>
            </a:ln>
          </p:spPr>
          <p:txBody>
            <a:bodyPr/>
            <a:lstStyle/>
            <a:p>
              <a:endParaRPr lang="ru-RU"/>
            </a:p>
          </p:txBody>
        </p:sp>
        <p:sp>
          <p:nvSpPr>
            <p:cNvPr id="6225" name="Freeform 101"/>
            <p:cNvSpPr>
              <a:spLocks/>
            </p:cNvSpPr>
            <p:nvPr/>
          </p:nvSpPr>
          <p:spPr bwMode="auto">
            <a:xfrm>
              <a:off x="3531" y="1386"/>
              <a:ext cx="41" cy="51"/>
            </a:xfrm>
            <a:custGeom>
              <a:avLst/>
              <a:gdLst>
                <a:gd name="T0" fmla="*/ 41 w 41"/>
                <a:gd name="T1" fmla="*/ 21 h 51"/>
                <a:gd name="T2" fmla="*/ 41 w 41"/>
                <a:gd name="T3" fmla="*/ 51 h 51"/>
                <a:gd name="T4" fmla="*/ 34 w 41"/>
                <a:gd name="T5" fmla="*/ 51 h 51"/>
                <a:gd name="T6" fmla="*/ 34 w 41"/>
                <a:gd name="T7" fmla="*/ 21 h 51"/>
                <a:gd name="T8" fmla="*/ 32 w 41"/>
                <a:gd name="T9" fmla="*/ 17 h 51"/>
                <a:gd name="T10" fmla="*/ 32 w 41"/>
                <a:gd name="T11" fmla="*/ 13 h 51"/>
                <a:gd name="T12" fmla="*/ 31 w 41"/>
                <a:gd name="T13" fmla="*/ 11 h 51"/>
                <a:gd name="T14" fmla="*/ 29 w 41"/>
                <a:gd name="T15" fmla="*/ 8 h 51"/>
                <a:gd name="T16" fmla="*/ 26 w 41"/>
                <a:gd name="T17" fmla="*/ 7 h 51"/>
                <a:gd name="T18" fmla="*/ 23 w 41"/>
                <a:gd name="T19" fmla="*/ 7 h 51"/>
                <a:gd name="T20" fmla="*/ 19 w 41"/>
                <a:gd name="T21" fmla="*/ 7 h 51"/>
                <a:gd name="T22" fmla="*/ 15 w 41"/>
                <a:gd name="T23" fmla="*/ 8 h 51"/>
                <a:gd name="T24" fmla="*/ 13 w 41"/>
                <a:gd name="T25" fmla="*/ 11 h 51"/>
                <a:gd name="T26" fmla="*/ 10 w 41"/>
                <a:gd name="T27" fmla="*/ 15 h 51"/>
                <a:gd name="T28" fmla="*/ 9 w 41"/>
                <a:gd name="T29" fmla="*/ 18 h 51"/>
                <a:gd name="T30" fmla="*/ 9 w 41"/>
                <a:gd name="T31" fmla="*/ 22 h 51"/>
                <a:gd name="T32" fmla="*/ 9 w 41"/>
                <a:gd name="T33" fmla="*/ 51 h 51"/>
                <a:gd name="T34" fmla="*/ 0 w 41"/>
                <a:gd name="T35" fmla="*/ 51 h 51"/>
                <a:gd name="T36" fmla="*/ 0 w 41"/>
                <a:gd name="T37" fmla="*/ 1 h 51"/>
                <a:gd name="T38" fmla="*/ 9 w 41"/>
                <a:gd name="T39" fmla="*/ 1 h 51"/>
                <a:gd name="T40" fmla="*/ 9 w 41"/>
                <a:gd name="T41" fmla="*/ 8 h 51"/>
                <a:gd name="T42" fmla="*/ 11 w 41"/>
                <a:gd name="T43" fmla="*/ 5 h 51"/>
                <a:gd name="T44" fmla="*/ 15 w 41"/>
                <a:gd name="T45" fmla="*/ 2 h 51"/>
                <a:gd name="T46" fmla="*/ 20 w 41"/>
                <a:gd name="T47" fmla="*/ 1 h 51"/>
                <a:gd name="T48" fmla="*/ 24 w 41"/>
                <a:gd name="T49" fmla="*/ 0 h 51"/>
                <a:gd name="T50" fmla="*/ 30 w 41"/>
                <a:gd name="T51" fmla="*/ 1 h 51"/>
                <a:gd name="T52" fmla="*/ 34 w 41"/>
                <a:gd name="T53" fmla="*/ 2 h 51"/>
                <a:gd name="T54" fmla="*/ 37 w 41"/>
                <a:gd name="T55" fmla="*/ 5 h 51"/>
                <a:gd name="T56" fmla="*/ 40 w 41"/>
                <a:gd name="T57" fmla="*/ 10 h 51"/>
                <a:gd name="T58" fmla="*/ 41 w 41"/>
                <a:gd name="T59" fmla="*/ 15 h 51"/>
                <a:gd name="T60" fmla="*/ 41 w 41"/>
                <a:gd name="T61" fmla="*/ 21 h 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51">
                  <a:moveTo>
                    <a:pt x="41" y="21"/>
                  </a:moveTo>
                  <a:lnTo>
                    <a:pt x="41" y="51"/>
                  </a:lnTo>
                  <a:lnTo>
                    <a:pt x="34" y="51"/>
                  </a:lnTo>
                  <a:lnTo>
                    <a:pt x="34" y="21"/>
                  </a:lnTo>
                  <a:lnTo>
                    <a:pt x="32" y="17"/>
                  </a:lnTo>
                  <a:lnTo>
                    <a:pt x="32" y="13"/>
                  </a:lnTo>
                  <a:lnTo>
                    <a:pt x="31" y="11"/>
                  </a:lnTo>
                  <a:lnTo>
                    <a:pt x="29" y="8"/>
                  </a:lnTo>
                  <a:lnTo>
                    <a:pt x="26" y="7"/>
                  </a:lnTo>
                  <a:lnTo>
                    <a:pt x="23" y="7"/>
                  </a:lnTo>
                  <a:lnTo>
                    <a:pt x="19" y="7"/>
                  </a:lnTo>
                  <a:lnTo>
                    <a:pt x="15" y="8"/>
                  </a:lnTo>
                  <a:lnTo>
                    <a:pt x="13" y="11"/>
                  </a:lnTo>
                  <a:lnTo>
                    <a:pt x="10" y="15"/>
                  </a:lnTo>
                  <a:lnTo>
                    <a:pt x="9" y="18"/>
                  </a:lnTo>
                  <a:lnTo>
                    <a:pt x="9" y="22"/>
                  </a:lnTo>
                  <a:lnTo>
                    <a:pt x="9" y="51"/>
                  </a:lnTo>
                  <a:lnTo>
                    <a:pt x="0" y="51"/>
                  </a:lnTo>
                  <a:lnTo>
                    <a:pt x="0" y="1"/>
                  </a:lnTo>
                  <a:lnTo>
                    <a:pt x="9" y="1"/>
                  </a:lnTo>
                  <a:lnTo>
                    <a:pt x="9" y="8"/>
                  </a:lnTo>
                  <a:lnTo>
                    <a:pt x="11" y="5"/>
                  </a:lnTo>
                  <a:lnTo>
                    <a:pt x="15" y="2"/>
                  </a:lnTo>
                  <a:lnTo>
                    <a:pt x="20" y="1"/>
                  </a:lnTo>
                  <a:lnTo>
                    <a:pt x="24" y="0"/>
                  </a:lnTo>
                  <a:lnTo>
                    <a:pt x="30" y="1"/>
                  </a:lnTo>
                  <a:lnTo>
                    <a:pt x="34" y="2"/>
                  </a:lnTo>
                  <a:lnTo>
                    <a:pt x="37" y="5"/>
                  </a:lnTo>
                  <a:lnTo>
                    <a:pt x="40" y="10"/>
                  </a:lnTo>
                  <a:lnTo>
                    <a:pt x="41" y="15"/>
                  </a:lnTo>
                  <a:lnTo>
                    <a:pt x="41" y="21"/>
                  </a:lnTo>
                  <a:close/>
                </a:path>
              </a:pathLst>
            </a:custGeom>
            <a:solidFill>
              <a:srgbClr val="010101"/>
            </a:solidFill>
            <a:ln w="0">
              <a:solidFill>
                <a:srgbClr val="010101"/>
              </a:solidFill>
              <a:prstDash val="solid"/>
              <a:round/>
              <a:headEnd/>
              <a:tailEnd/>
            </a:ln>
          </p:spPr>
          <p:txBody>
            <a:bodyPr/>
            <a:lstStyle/>
            <a:p>
              <a:endParaRPr lang="ru-RU"/>
            </a:p>
          </p:txBody>
        </p:sp>
        <p:sp>
          <p:nvSpPr>
            <p:cNvPr id="6226" name="Freeform 102"/>
            <p:cNvSpPr>
              <a:spLocks/>
            </p:cNvSpPr>
            <p:nvPr/>
          </p:nvSpPr>
          <p:spPr bwMode="auto">
            <a:xfrm>
              <a:off x="3617" y="1386"/>
              <a:ext cx="29" cy="51"/>
            </a:xfrm>
            <a:custGeom>
              <a:avLst/>
              <a:gdLst>
                <a:gd name="T0" fmla="*/ 29 w 29"/>
                <a:gd name="T1" fmla="*/ 8 h 51"/>
                <a:gd name="T2" fmla="*/ 28 w 29"/>
                <a:gd name="T3" fmla="*/ 8 h 51"/>
                <a:gd name="T4" fmla="*/ 25 w 29"/>
                <a:gd name="T5" fmla="*/ 7 h 51"/>
                <a:gd name="T6" fmla="*/ 24 w 29"/>
                <a:gd name="T7" fmla="*/ 7 h 51"/>
                <a:gd name="T8" fmla="*/ 23 w 29"/>
                <a:gd name="T9" fmla="*/ 7 h 51"/>
                <a:gd name="T10" fmla="*/ 18 w 29"/>
                <a:gd name="T11" fmla="*/ 7 h 51"/>
                <a:gd name="T12" fmla="*/ 14 w 29"/>
                <a:gd name="T13" fmla="*/ 10 h 51"/>
                <a:gd name="T14" fmla="*/ 11 w 29"/>
                <a:gd name="T15" fmla="*/ 12 h 51"/>
                <a:gd name="T16" fmla="*/ 10 w 29"/>
                <a:gd name="T17" fmla="*/ 15 h 51"/>
                <a:gd name="T18" fmla="*/ 9 w 29"/>
                <a:gd name="T19" fmla="*/ 20 h 51"/>
                <a:gd name="T20" fmla="*/ 8 w 29"/>
                <a:gd name="T21" fmla="*/ 25 h 51"/>
                <a:gd name="T22" fmla="*/ 8 w 29"/>
                <a:gd name="T23" fmla="*/ 51 h 51"/>
                <a:gd name="T24" fmla="*/ 0 w 29"/>
                <a:gd name="T25" fmla="*/ 51 h 51"/>
                <a:gd name="T26" fmla="*/ 0 w 29"/>
                <a:gd name="T27" fmla="*/ 1 h 51"/>
                <a:gd name="T28" fmla="*/ 8 w 29"/>
                <a:gd name="T29" fmla="*/ 1 h 51"/>
                <a:gd name="T30" fmla="*/ 8 w 29"/>
                <a:gd name="T31" fmla="*/ 8 h 51"/>
                <a:gd name="T32" fmla="*/ 11 w 29"/>
                <a:gd name="T33" fmla="*/ 5 h 51"/>
                <a:gd name="T34" fmla="*/ 15 w 29"/>
                <a:gd name="T35" fmla="*/ 2 h 51"/>
                <a:gd name="T36" fmla="*/ 19 w 29"/>
                <a:gd name="T37" fmla="*/ 1 h 51"/>
                <a:gd name="T38" fmla="*/ 25 w 29"/>
                <a:gd name="T39" fmla="*/ 0 h 51"/>
                <a:gd name="T40" fmla="*/ 25 w 29"/>
                <a:gd name="T41" fmla="*/ 0 h 51"/>
                <a:gd name="T42" fmla="*/ 26 w 29"/>
                <a:gd name="T43" fmla="*/ 0 h 51"/>
                <a:gd name="T44" fmla="*/ 28 w 29"/>
                <a:gd name="T45" fmla="*/ 0 h 51"/>
                <a:gd name="T46" fmla="*/ 29 w 29"/>
                <a:gd name="T47" fmla="*/ 1 h 51"/>
                <a:gd name="T48" fmla="*/ 29 w 29"/>
                <a:gd name="T49" fmla="*/ 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51">
                  <a:moveTo>
                    <a:pt x="29" y="8"/>
                  </a:moveTo>
                  <a:lnTo>
                    <a:pt x="28" y="8"/>
                  </a:lnTo>
                  <a:lnTo>
                    <a:pt x="25" y="7"/>
                  </a:lnTo>
                  <a:lnTo>
                    <a:pt x="24" y="7"/>
                  </a:lnTo>
                  <a:lnTo>
                    <a:pt x="23" y="7"/>
                  </a:lnTo>
                  <a:lnTo>
                    <a:pt x="18" y="7"/>
                  </a:lnTo>
                  <a:lnTo>
                    <a:pt x="14" y="10"/>
                  </a:lnTo>
                  <a:lnTo>
                    <a:pt x="11" y="12"/>
                  </a:lnTo>
                  <a:lnTo>
                    <a:pt x="10" y="15"/>
                  </a:lnTo>
                  <a:lnTo>
                    <a:pt x="9" y="20"/>
                  </a:lnTo>
                  <a:lnTo>
                    <a:pt x="8" y="25"/>
                  </a:lnTo>
                  <a:lnTo>
                    <a:pt x="8" y="51"/>
                  </a:lnTo>
                  <a:lnTo>
                    <a:pt x="0" y="51"/>
                  </a:lnTo>
                  <a:lnTo>
                    <a:pt x="0" y="1"/>
                  </a:lnTo>
                  <a:lnTo>
                    <a:pt x="8" y="1"/>
                  </a:lnTo>
                  <a:lnTo>
                    <a:pt x="8" y="8"/>
                  </a:lnTo>
                  <a:lnTo>
                    <a:pt x="11" y="5"/>
                  </a:lnTo>
                  <a:lnTo>
                    <a:pt x="15" y="2"/>
                  </a:lnTo>
                  <a:lnTo>
                    <a:pt x="19" y="1"/>
                  </a:lnTo>
                  <a:lnTo>
                    <a:pt x="25" y="0"/>
                  </a:lnTo>
                  <a:lnTo>
                    <a:pt x="26" y="0"/>
                  </a:lnTo>
                  <a:lnTo>
                    <a:pt x="28" y="0"/>
                  </a:lnTo>
                  <a:lnTo>
                    <a:pt x="29" y="1"/>
                  </a:lnTo>
                  <a:lnTo>
                    <a:pt x="29" y="8"/>
                  </a:lnTo>
                  <a:close/>
                </a:path>
              </a:pathLst>
            </a:custGeom>
            <a:solidFill>
              <a:srgbClr val="010101"/>
            </a:solidFill>
            <a:ln w="0">
              <a:solidFill>
                <a:srgbClr val="010101"/>
              </a:solidFill>
              <a:prstDash val="solid"/>
              <a:round/>
              <a:headEnd/>
              <a:tailEnd/>
            </a:ln>
          </p:spPr>
          <p:txBody>
            <a:bodyPr/>
            <a:lstStyle/>
            <a:p>
              <a:endParaRPr lang="ru-RU"/>
            </a:p>
          </p:txBody>
        </p:sp>
        <p:sp>
          <p:nvSpPr>
            <p:cNvPr id="6227" name="Freeform 103"/>
            <p:cNvSpPr>
              <a:spLocks noEditPoints="1"/>
            </p:cNvSpPr>
            <p:nvPr/>
          </p:nvSpPr>
          <p:spPr bwMode="auto">
            <a:xfrm>
              <a:off x="3651" y="1386"/>
              <a:ext cx="46" cy="52"/>
            </a:xfrm>
            <a:custGeom>
              <a:avLst/>
              <a:gdLst>
                <a:gd name="T0" fmla="*/ 46 w 46"/>
                <a:gd name="T1" fmla="*/ 23 h 52"/>
                <a:gd name="T2" fmla="*/ 46 w 46"/>
                <a:gd name="T3" fmla="*/ 28 h 52"/>
                <a:gd name="T4" fmla="*/ 9 w 46"/>
                <a:gd name="T5" fmla="*/ 28 h 52"/>
                <a:gd name="T6" fmla="*/ 9 w 46"/>
                <a:gd name="T7" fmla="*/ 33 h 52"/>
                <a:gd name="T8" fmla="*/ 11 w 46"/>
                <a:gd name="T9" fmla="*/ 37 h 52"/>
                <a:gd name="T10" fmla="*/ 13 w 46"/>
                <a:gd name="T11" fmla="*/ 41 h 52"/>
                <a:gd name="T12" fmla="*/ 17 w 46"/>
                <a:gd name="T13" fmla="*/ 43 h 52"/>
                <a:gd name="T14" fmla="*/ 21 w 46"/>
                <a:gd name="T15" fmla="*/ 45 h 52"/>
                <a:gd name="T16" fmla="*/ 26 w 46"/>
                <a:gd name="T17" fmla="*/ 45 h 52"/>
                <a:gd name="T18" fmla="*/ 31 w 46"/>
                <a:gd name="T19" fmla="*/ 45 h 52"/>
                <a:gd name="T20" fmla="*/ 35 w 46"/>
                <a:gd name="T21" fmla="*/ 43 h 52"/>
                <a:gd name="T22" fmla="*/ 40 w 46"/>
                <a:gd name="T23" fmla="*/ 42 h 52"/>
                <a:gd name="T24" fmla="*/ 43 w 46"/>
                <a:gd name="T25" fmla="*/ 40 h 52"/>
                <a:gd name="T26" fmla="*/ 43 w 46"/>
                <a:gd name="T27" fmla="*/ 48 h 52"/>
                <a:gd name="T28" fmla="*/ 38 w 46"/>
                <a:gd name="T29" fmla="*/ 50 h 52"/>
                <a:gd name="T30" fmla="*/ 35 w 46"/>
                <a:gd name="T31" fmla="*/ 51 h 52"/>
                <a:gd name="T32" fmla="*/ 30 w 46"/>
                <a:gd name="T33" fmla="*/ 51 h 52"/>
                <a:gd name="T34" fmla="*/ 25 w 46"/>
                <a:gd name="T35" fmla="*/ 52 h 52"/>
                <a:gd name="T36" fmla="*/ 20 w 46"/>
                <a:gd name="T37" fmla="*/ 51 h 52"/>
                <a:gd name="T38" fmla="*/ 15 w 46"/>
                <a:gd name="T39" fmla="*/ 50 h 52"/>
                <a:gd name="T40" fmla="*/ 11 w 46"/>
                <a:gd name="T41" fmla="*/ 48 h 52"/>
                <a:gd name="T42" fmla="*/ 7 w 46"/>
                <a:gd name="T43" fmla="*/ 45 h 52"/>
                <a:gd name="T44" fmla="*/ 4 w 46"/>
                <a:gd name="T45" fmla="*/ 41 h 52"/>
                <a:gd name="T46" fmla="*/ 1 w 46"/>
                <a:gd name="T47" fmla="*/ 37 h 52"/>
                <a:gd name="T48" fmla="*/ 0 w 46"/>
                <a:gd name="T49" fmla="*/ 32 h 52"/>
                <a:gd name="T50" fmla="*/ 0 w 46"/>
                <a:gd name="T51" fmla="*/ 26 h 52"/>
                <a:gd name="T52" fmla="*/ 0 w 46"/>
                <a:gd name="T53" fmla="*/ 21 h 52"/>
                <a:gd name="T54" fmla="*/ 1 w 46"/>
                <a:gd name="T55" fmla="*/ 16 h 52"/>
                <a:gd name="T56" fmla="*/ 4 w 46"/>
                <a:gd name="T57" fmla="*/ 11 h 52"/>
                <a:gd name="T58" fmla="*/ 6 w 46"/>
                <a:gd name="T59" fmla="*/ 7 h 52"/>
                <a:gd name="T60" fmla="*/ 10 w 46"/>
                <a:gd name="T61" fmla="*/ 4 h 52"/>
                <a:gd name="T62" fmla="*/ 13 w 46"/>
                <a:gd name="T63" fmla="*/ 2 h 52"/>
                <a:gd name="T64" fmla="*/ 18 w 46"/>
                <a:gd name="T65" fmla="*/ 1 h 52"/>
                <a:gd name="T66" fmla="*/ 23 w 46"/>
                <a:gd name="T67" fmla="*/ 0 h 52"/>
                <a:gd name="T68" fmla="*/ 30 w 46"/>
                <a:gd name="T69" fmla="*/ 1 h 52"/>
                <a:gd name="T70" fmla="*/ 35 w 46"/>
                <a:gd name="T71" fmla="*/ 4 h 52"/>
                <a:gd name="T72" fmla="*/ 40 w 46"/>
                <a:gd name="T73" fmla="*/ 6 h 52"/>
                <a:gd name="T74" fmla="*/ 42 w 46"/>
                <a:gd name="T75" fmla="*/ 11 h 52"/>
                <a:gd name="T76" fmla="*/ 45 w 46"/>
                <a:gd name="T77" fmla="*/ 17 h 52"/>
                <a:gd name="T78" fmla="*/ 46 w 46"/>
                <a:gd name="T79" fmla="*/ 23 h 52"/>
                <a:gd name="T80" fmla="*/ 37 w 46"/>
                <a:gd name="T81" fmla="*/ 22 h 52"/>
                <a:gd name="T82" fmla="*/ 37 w 46"/>
                <a:gd name="T83" fmla="*/ 17 h 52"/>
                <a:gd name="T84" fmla="*/ 36 w 46"/>
                <a:gd name="T85" fmla="*/ 13 h 52"/>
                <a:gd name="T86" fmla="*/ 33 w 46"/>
                <a:gd name="T87" fmla="*/ 11 h 52"/>
                <a:gd name="T88" fmla="*/ 31 w 46"/>
                <a:gd name="T89" fmla="*/ 8 h 52"/>
                <a:gd name="T90" fmla="*/ 27 w 46"/>
                <a:gd name="T91" fmla="*/ 7 h 52"/>
                <a:gd name="T92" fmla="*/ 23 w 46"/>
                <a:gd name="T93" fmla="*/ 7 h 52"/>
                <a:gd name="T94" fmla="*/ 20 w 46"/>
                <a:gd name="T95" fmla="*/ 7 h 52"/>
                <a:gd name="T96" fmla="*/ 16 w 46"/>
                <a:gd name="T97" fmla="*/ 8 h 52"/>
                <a:gd name="T98" fmla="*/ 13 w 46"/>
                <a:gd name="T99" fmla="*/ 11 h 52"/>
                <a:gd name="T100" fmla="*/ 11 w 46"/>
                <a:gd name="T101" fmla="*/ 13 h 52"/>
                <a:gd name="T102" fmla="*/ 10 w 46"/>
                <a:gd name="T103" fmla="*/ 17 h 52"/>
                <a:gd name="T104" fmla="*/ 9 w 46"/>
                <a:gd name="T105" fmla="*/ 22 h 52"/>
                <a:gd name="T106" fmla="*/ 37 w 46"/>
                <a:gd name="T107" fmla="*/ 22 h 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 h="52">
                  <a:moveTo>
                    <a:pt x="46" y="23"/>
                  </a:moveTo>
                  <a:lnTo>
                    <a:pt x="46" y="28"/>
                  </a:lnTo>
                  <a:lnTo>
                    <a:pt x="9" y="28"/>
                  </a:lnTo>
                  <a:lnTo>
                    <a:pt x="9" y="33"/>
                  </a:lnTo>
                  <a:lnTo>
                    <a:pt x="11" y="37"/>
                  </a:lnTo>
                  <a:lnTo>
                    <a:pt x="13" y="41"/>
                  </a:lnTo>
                  <a:lnTo>
                    <a:pt x="17" y="43"/>
                  </a:lnTo>
                  <a:lnTo>
                    <a:pt x="21" y="45"/>
                  </a:lnTo>
                  <a:lnTo>
                    <a:pt x="26" y="45"/>
                  </a:lnTo>
                  <a:lnTo>
                    <a:pt x="31" y="45"/>
                  </a:lnTo>
                  <a:lnTo>
                    <a:pt x="35" y="43"/>
                  </a:lnTo>
                  <a:lnTo>
                    <a:pt x="40" y="42"/>
                  </a:lnTo>
                  <a:lnTo>
                    <a:pt x="43" y="40"/>
                  </a:lnTo>
                  <a:lnTo>
                    <a:pt x="43" y="48"/>
                  </a:lnTo>
                  <a:lnTo>
                    <a:pt x="38" y="50"/>
                  </a:lnTo>
                  <a:lnTo>
                    <a:pt x="35" y="51"/>
                  </a:lnTo>
                  <a:lnTo>
                    <a:pt x="30" y="51"/>
                  </a:lnTo>
                  <a:lnTo>
                    <a:pt x="25" y="52"/>
                  </a:lnTo>
                  <a:lnTo>
                    <a:pt x="20" y="51"/>
                  </a:lnTo>
                  <a:lnTo>
                    <a:pt x="15" y="50"/>
                  </a:lnTo>
                  <a:lnTo>
                    <a:pt x="11" y="48"/>
                  </a:lnTo>
                  <a:lnTo>
                    <a:pt x="7" y="45"/>
                  </a:lnTo>
                  <a:lnTo>
                    <a:pt x="4" y="41"/>
                  </a:lnTo>
                  <a:lnTo>
                    <a:pt x="1" y="37"/>
                  </a:lnTo>
                  <a:lnTo>
                    <a:pt x="0" y="32"/>
                  </a:lnTo>
                  <a:lnTo>
                    <a:pt x="0" y="26"/>
                  </a:lnTo>
                  <a:lnTo>
                    <a:pt x="0" y="21"/>
                  </a:lnTo>
                  <a:lnTo>
                    <a:pt x="1" y="16"/>
                  </a:lnTo>
                  <a:lnTo>
                    <a:pt x="4" y="11"/>
                  </a:lnTo>
                  <a:lnTo>
                    <a:pt x="6" y="7"/>
                  </a:lnTo>
                  <a:lnTo>
                    <a:pt x="10" y="4"/>
                  </a:lnTo>
                  <a:lnTo>
                    <a:pt x="13" y="2"/>
                  </a:lnTo>
                  <a:lnTo>
                    <a:pt x="18" y="1"/>
                  </a:lnTo>
                  <a:lnTo>
                    <a:pt x="23" y="0"/>
                  </a:lnTo>
                  <a:lnTo>
                    <a:pt x="30" y="1"/>
                  </a:lnTo>
                  <a:lnTo>
                    <a:pt x="35" y="4"/>
                  </a:lnTo>
                  <a:lnTo>
                    <a:pt x="40" y="6"/>
                  </a:lnTo>
                  <a:lnTo>
                    <a:pt x="42" y="11"/>
                  </a:lnTo>
                  <a:lnTo>
                    <a:pt x="45" y="17"/>
                  </a:lnTo>
                  <a:lnTo>
                    <a:pt x="46" y="23"/>
                  </a:lnTo>
                  <a:close/>
                  <a:moveTo>
                    <a:pt x="37" y="22"/>
                  </a:moveTo>
                  <a:lnTo>
                    <a:pt x="37" y="17"/>
                  </a:lnTo>
                  <a:lnTo>
                    <a:pt x="36" y="13"/>
                  </a:lnTo>
                  <a:lnTo>
                    <a:pt x="33" y="11"/>
                  </a:lnTo>
                  <a:lnTo>
                    <a:pt x="31" y="8"/>
                  </a:lnTo>
                  <a:lnTo>
                    <a:pt x="27" y="7"/>
                  </a:lnTo>
                  <a:lnTo>
                    <a:pt x="23" y="7"/>
                  </a:lnTo>
                  <a:lnTo>
                    <a:pt x="20" y="7"/>
                  </a:lnTo>
                  <a:lnTo>
                    <a:pt x="16" y="8"/>
                  </a:lnTo>
                  <a:lnTo>
                    <a:pt x="13" y="11"/>
                  </a:lnTo>
                  <a:lnTo>
                    <a:pt x="11" y="13"/>
                  </a:lnTo>
                  <a:lnTo>
                    <a:pt x="10" y="17"/>
                  </a:lnTo>
                  <a:lnTo>
                    <a:pt x="9" y="22"/>
                  </a:lnTo>
                  <a:lnTo>
                    <a:pt x="37" y="22"/>
                  </a:lnTo>
                  <a:close/>
                </a:path>
              </a:pathLst>
            </a:custGeom>
            <a:solidFill>
              <a:srgbClr val="010101"/>
            </a:solidFill>
            <a:ln w="0">
              <a:solidFill>
                <a:srgbClr val="010101"/>
              </a:solidFill>
              <a:prstDash val="solid"/>
              <a:round/>
              <a:headEnd/>
              <a:tailEnd/>
            </a:ln>
          </p:spPr>
          <p:txBody>
            <a:bodyPr/>
            <a:lstStyle/>
            <a:p>
              <a:endParaRPr lang="ru-RU"/>
            </a:p>
          </p:txBody>
        </p:sp>
        <p:sp>
          <p:nvSpPr>
            <p:cNvPr id="6228" name="Freeform 104"/>
            <p:cNvSpPr>
              <a:spLocks noEditPoints="1"/>
            </p:cNvSpPr>
            <p:nvPr/>
          </p:nvSpPr>
          <p:spPr bwMode="auto">
            <a:xfrm>
              <a:off x="3706" y="1386"/>
              <a:ext cx="43" cy="70"/>
            </a:xfrm>
            <a:custGeom>
              <a:avLst/>
              <a:gdLst>
                <a:gd name="T0" fmla="*/ 35 w 43"/>
                <a:gd name="T1" fmla="*/ 20 h 70"/>
                <a:gd name="T2" fmla="*/ 32 w 43"/>
                <a:gd name="T3" fmla="*/ 12 h 70"/>
                <a:gd name="T4" fmla="*/ 26 w 43"/>
                <a:gd name="T5" fmla="*/ 7 h 70"/>
                <a:gd name="T6" fmla="*/ 18 w 43"/>
                <a:gd name="T7" fmla="*/ 7 h 70"/>
                <a:gd name="T8" fmla="*/ 12 w 43"/>
                <a:gd name="T9" fmla="*/ 12 h 70"/>
                <a:gd name="T10" fmla="*/ 8 w 43"/>
                <a:gd name="T11" fmla="*/ 20 h 70"/>
                <a:gd name="T12" fmla="*/ 8 w 43"/>
                <a:gd name="T13" fmla="*/ 31 h 70"/>
                <a:gd name="T14" fmla="*/ 12 w 43"/>
                <a:gd name="T15" fmla="*/ 38 h 70"/>
                <a:gd name="T16" fmla="*/ 18 w 43"/>
                <a:gd name="T17" fmla="*/ 43 h 70"/>
                <a:gd name="T18" fmla="*/ 26 w 43"/>
                <a:gd name="T19" fmla="*/ 43 h 70"/>
                <a:gd name="T20" fmla="*/ 32 w 43"/>
                <a:gd name="T21" fmla="*/ 38 h 70"/>
                <a:gd name="T22" fmla="*/ 35 w 43"/>
                <a:gd name="T23" fmla="*/ 31 h 70"/>
                <a:gd name="T24" fmla="*/ 43 w 43"/>
                <a:gd name="T25" fmla="*/ 45 h 70"/>
                <a:gd name="T26" fmla="*/ 42 w 43"/>
                <a:gd name="T27" fmla="*/ 56 h 70"/>
                <a:gd name="T28" fmla="*/ 38 w 43"/>
                <a:gd name="T29" fmla="*/ 63 h 70"/>
                <a:gd name="T30" fmla="*/ 31 w 43"/>
                <a:gd name="T31" fmla="*/ 67 h 70"/>
                <a:gd name="T32" fmla="*/ 21 w 43"/>
                <a:gd name="T33" fmla="*/ 70 h 70"/>
                <a:gd name="T34" fmla="*/ 13 w 43"/>
                <a:gd name="T35" fmla="*/ 68 h 70"/>
                <a:gd name="T36" fmla="*/ 6 w 43"/>
                <a:gd name="T37" fmla="*/ 67 h 70"/>
                <a:gd name="T38" fmla="*/ 10 w 43"/>
                <a:gd name="T39" fmla="*/ 61 h 70"/>
                <a:gd name="T40" fmla="*/ 16 w 43"/>
                <a:gd name="T41" fmla="*/ 62 h 70"/>
                <a:gd name="T42" fmla="*/ 25 w 43"/>
                <a:gd name="T43" fmla="*/ 62 h 70"/>
                <a:gd name="T44" fmla="*/ 32 w 43"/>
                <a:gd name="T45" fmla="*/ 58 h 70"/>
                <a:gd name="T46" fmla="*/ 35 w 43"/>
                <a:gd name="T47" fmla="*/ 51 h 70"/>
                <a:gd name="T48" fmla="*/ 36 w 43"/>
                <a:gd name="T49" fmla="*/ 42 h 70"/>
                <a:gd name="T50" fmla="*/ 30 w 43"/>
                <a:gd name="T51" fmla="*/ 48 h 70"/>
                <a:gd name="T52" fmla="*/ 20 w 43"/>
                <a:gd name="T53" fmla="*/ 51 h 70"/>
                <a:gd name="T54" fmla="*/ 10 w 43"/>
                <a:gd name="T55" fmla="*/ 47 h 70"/>
                <a:gd name="T56" fmla="*/ 2 w 43"/>
                <a:gd name="T57" fmla="*/ 38 h 70"/>
                <a:gd name="T58" fmla="*/ 0 w 43"/>
                <a:gd name="T59" fmla="*/ 25 h 70"/>
                <a:gd name="T60" fmla="*/ 2 w 43"/>
                <a:gd name="T61" fmla="*/ 12 h 70"/>
                <a:gd name="T62" fmla="*/ 10 w 43"/>
                <a:gd name="T63" fmla="*/ 4 h 70"/>
                <a:gd name="T64" fmla="*/ 20 w 43"/>
                <a:gd name="T65" fmla="*/ 0 h 70"/>
                <a:gd name="T66" fmla="*/ 30 w 43"/>
                <a:gd name="T67" fmla="*/ 2 h 70"/>
                <a:gd name="T68" fmla="*/ 36 w 43"/>
                <a:gd name="T69" fmla="*/ 8 h 70"/>
                <a:gd name="T70" fmla="*/ 43 w 43"/>
                <a:gd name="T71" fmla="*/ 1 h 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3" h="70">
                  <a:moveTo>
                    <a:pt x="36" y="25"/>
                  </a:moveTo>
                  <a:lnTo>
                    <a:pt x="35" y="20"/>
                  </a:lnTo>
                  <a:lnTo>
                    <a:pt x="35" y="16"/>
                  </a:lnTo>
                  <a:lnTo>
                    <a:pt x="32" y="12"/>
                  </a:lnTo>
                  <a:lnTo>
                    <a:pt x="30" y="8"/>
                  </a:lnTo>
                  <a:lnTo>
                    <a:pt x="26" y="7"/>
                  </a:lnTo>
                  <a:lnTo>
                    <a:pt x="22" y="7"/>
                  </a:lnTo>
                  <a:lnTo>
                    <a:pt x="18" y="7"/>
                  </a:lnTo>
                  <a:lnTo>
                    <a:pt x="15" y="8"/>
                  </a:lnTo>
                  <a:lnTo>
                    <a:pt x="12" y="12"/>
                  </a:lnTo>
                  <a:lnTo>
                    <a:pt x="10" y="16"/>
                  </a:lnTo>
                  <a:lnTo>
                    <a:pt x="8" y="20"/>
                  </a:lnTo>
                  <a:lnTo>
                    <a:pt x="8" y="25"/>
                  </a:lnTo>
                  <a:lnTo>
                    <a:pt x="8" y="31"/>
                  </a:lnTo>
                  <a:lnTo>
                    <a:pt x="10" y="35"/>
                  </a:lnTo>
                  <a:lnTo>
                    <a:pt x="12" y="38"/>
                  </a:lnTo>
                  <a:lnTo>
                    <a:pt x="15" y="42"/>
                  </a:lnTo>
                  <a:lnTo>
                    <a:pt x="18" y="43"/>
                  </a:lnTo>
                  <a:lnTo>
                    <a:pt x="22" y="43"/>
                  </a:lnTo>
                  <a:lnTo>
                    <a:pt x="26" y="43"/>
                  </a:lnTo>
                  <a:lnTo>
                    <a:pt x="30" y="42"/>
                  </a:lnTo>
                  <a:lnTo>
                    <a:pt x="32" y="38"/>
                  </a:lnTo>
                  <a:lnTo>
                    <a:pt x="35" y="35"/>
                  </a:lnTo>
                  <a:lnTo>
                    <a:pt x="35" y="31"/>
                  </a:lnTo>
                  <a:lnTo>
                    <a:pt x="36" y="25"/>
                  </a:lnTo>
                  <a:close/>
                  <a:moveTo>
                    <a:pt x="43" y="45"/>
                  </a:moveTo>
                  <a:lnTo>
                    <a:pt x="43" y="50"/>
                  </a:lnTo>
                  <a:lnTo>
                    <a:pt x="42" y="56"/>
                  </a:lnTo>
                  <a:lnTo>
                    <a:pt x="41" y="60"/>
                  </a:lnTo>
                  <a:lnTo>
                    <a:pt x="38" y="63"/>
                  </a:lnTo>
                  <a:lnTo>
                    <a:pt x="35" y="66"/>
                  </a:lnTo>
                  <a:lnTo>
                    <a:pt x="31" y="67"/>
                  </a:lnTo>
                  <a:lnTo>
                    <a:pt x="26" y="68"/>
                  </a:lnTo>
                  <a:lnTo>
                    <a:pt x="21" y="70"/>
                  </a:lnTo>
                  <a:lnTo>
                    <a:pt x="17" y="68"/>
                  </a:lnTo>
                  <a:lnTo>
                    <a:pt x="13" y="68"/>
                  </a:lnTo>
                  <a:lnTo>
                    <a:pt x="10" y="67"/>
                  </a:lnTo>
                  <a:lnTo>
                    <a:pt x="6" y="67"/>
                  </a:lnTo>
                  <a:lnTo>
                    <a:pt x="6" y="58"/>
                  </a:lnTo>
                  <a:lnTo>
                    <a:pt x="10" y="61"/>
                  </a:lnTo>
                  <a:lnTo>
                    <a:pt x="13" y="62"/>
                  </a:lnTo>
                  <a:lnTo>
                    <a:pt x="16" y="62"/>
                  </a:lnTo>
                  <a:lnTo>
                    <a:pt x="20" y="62"/>
                  </a:lnTo>
                  <a:lnTo>
                    <a:pt x="25" y="62"/>
                  </a:lnTo>
                  <a:lnTo>
                    <a:pt x="28" y="61"/>
                  </a:lnTo>
                  <a:lnTo>
                    <a:pt x="32" y="58"/>
                  </a:lnTo>
                  <a:lnTo>
                    <a:pt x="33" y="55"/>
                  </a:lnTo>
                  <a:lnTo>
                    <a:pt x="35" y="51"/>
                  </a:lnTo>
                  <a:lnTo>
                    <a:pt x="36" y="46"/>
                  </a:lnTo>
                  <a:lnTo>
                    <a:pt x="36" y="42"/>
                  </a:lnTo>
                  <a:lnTo>
                    <a:pt x="33" y="46"/>
                  </a:lnTo>
                  <a:lnTo>
                    <a:pt x="30" y="48"/>
                  </a:lnTo>
                  <a:lnTo>
                    <a:pt x="25" y="50"/>
                  </a:lnTo>
                  <a:lnTo>
                    <a:pt x="20" y="51"/>
                  </a:lnTo>
                  <a:lnTo>
                    <a:pt x="15" y="50"/>
                  </a:lnTo>
                  <a:lnTo>
                    <a:pt x="10" y="47"/>
                  </a:lnTo>
                  <a:lnTo>
                    <a:pt x="6" y="43"/>
                  </a:lnTo>
                  <a:lnTo>
                    <a:pt x="2" y="38"/>
                  </a:lnTo>
                  <a:lnTo>
                    <a:pt x="1" y="32"/>
                  </a:lnTo>
                  <a:lnTo>
                    <a:pt x="0" y="25"/>
                  </a:lnTo>
                  <a:lnTo>
                    <a:pt x="1" y="18"/>
                  </a:lnTo>
                  <a:lnTo>
                    <a:pt x="2" y="12"/>
                  </a:lnTo>
                  <a:lnTo>
                    <a:pt x="6" y="7"/>
                  </a:lnTo>
                  <a:lnTo>
                    <a:pt x="10" y="4"/>
                  </a:lnTo>
                  <a:lnTo>
                    <a:pt x="15" y="1"/>
                  </a:lnTo>
                  <a:lnTo>
                    <a:pt x="20" y="0"/>
                  </a:lnTo>
                  <a:lnTo>
                    <a:pt x="25" y="1"/>
                  </a:lnTo>
                  <a:lnTo>
                    <a:pt x="30" y="2"/>
                  </a:lnTo>
                  <a:lnTo>
                    <a:pt x="33" y="5"/>
                  </a:lnTo>
                  <a:lnTo>
                    <a:pt x="36" y="8"/>
                  </a:lnTo>
                  <a:lnTo>
                    <a:pt x="36" y="1"/>
                  </a:lnTo>
                  <a:lnTo>
                    <a:pt x="43" y="1"/>
                  </a:lnTo>
                  <a:lnTo>
                    <a:pt x="43" y="45"/>
                  </a:lnTo>
                  <a:close/>
                </a:path>
              </a:pathLst>
            </a:custGeom>
            <a:solidFill>
              <a:srgbClr val="010101"/>
            </a:solidFill>
            <a:ln w="0">
              <a:solidFill>
                <a:srgbClr val="010101"/>
              </a:solidFill>
              <a:prstDash val="solid"/>
              <a:round/>
              <a:headEnd/>
              <a:tailEnd/>
            </a:ln>
          </p:spPr>
          <p:txBody>
            <a:bodyPr/>
            <a:lstStyle/>
            <a:p>
              <a:endParaRPr lang="ru-RU"/>
            </a:p>
          </p:txBody>
        </p:sp>
        <p:sp>
          <p:nvSpPr>
            <p:cNvPr id="6229" name="Freeform 105"/>
            <p:cNvSpPr>
              <a:spLocks noEditPoints="1"/>
            </p:cNvSpPr>
            <p:nvPr/>
          </p:nvSpPr>
          <p:spPr bwMode="auto">
            <a:xfrm>
              <a:off x="3767" y="1368"/>
              <a:ext cx="7" cy="69"/>
            </a:xfrm>
            <a:custGeom>
              <a:avLst/>
              <a:gdLst>
                <a:gd name="T0" fmla="*/ 0 w 7"/>
                <a:gd name="T1" fmla="*/ 19 h 69"/>
                <a:gd name="T2" fmla="*/ 7 w 7"/>
                <a:gd name="T3" fmla="*/ 19 h 69"/>
                <a:gd name="T4" fmla="*/ 7 w 7"/>
                <a:gd name="T5" fmla="*/ 69 h 69"/>
                <a:gd name="T6" fmla="*/ 0 w 7"/>
                <a:gd name="T7" fmla="*/ 69 h 69"/>
                <a:gd name="T8" fmla="*/ 0 w 7"/>
                <a:gd name="T9" fmla="*/ 19 h 69"/>
                <a:gd name="T10" fmla="*/ 0 w 7"/>
                <a:gd name="T11" fmla="*/ 0 h 69"/>
                <a:gd name="T12" fmla="*/ 7 w 7"/>
                <a:gd name="T13" fmla="*/ 0 h 69"/>
                <a:gd name="T14" fmla="*/ 7 w 7"/>
                <a:gd name="T15" fmla="*/ 10 h 69"/>
                <a:gd name="T16" fmla="*/ 0 w 7"/>
                <a:gd name="T17" fmla="*/ 10 h 69"/>
                <a:gd name="T18" fmla="*/ 0 w 7"/>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69">
                  <a:moveTo>
                    <a:pt x="0" y="19"/>
                  </a:moveTo>
                  <a:lnTo>
                    <a:pt x="7" y="19"/>
                  </a:lnTo>
                  <a:lnTo>
                    <a:pt x="7" y="69"/>
                  </a:lnTo>
                  <a:lnTo>
                    <a:pt x="0" y="69"/>
                  </a:lnTo>
                  <a:lnTo>
                    <a:pt x="0" y="19"/>
                  </a:lnTo>
                  <a:close/>
                  <a:moveTo>
                    <a:pt x="0" y="0"/>
                  </a:moveTo>
                  <a:lnTo>
                    <a:pt x="7" y="0"/>
                  </a:lnTo>
                  <a:lnTo>
                    <a:pt x="7" y="10"/>
                  </a:lnTo>
                  <a:lnTo>
                    <a:pt x="0" y="10"/>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6230" name="Freeform 106"/>
            <p:cNvSpPr>
              <a:spLocks noEditPoints="1"/>
            </p:cNvSpPr>
            <p:nvPr/>
          </p:nvSpPr>
          <p:spPr bwMode="auto">
            <a:xfrm>
              <a:off x="3788" y="1386"/>
              <a:ext cx="45" cy="52"/>
            </a:xfrm>
            <a:custGeom>
              <a:avLst/>
              <a:gdLst>
                <a:gd name="T0" fmla="*/ 22 w 45"/>
                <a:gd name="T1" fmla="*/ 7 h 52"/>
                <a:gd name="T2" fmla="*/ 19 w 45"/>
                <a:gd name="T3" fmla="*/ 7 h 52"/>
                <a:gd name="T4" fmla="*/ 15 w 45"/>
                <a:gd name="T5" fmla="*/ 10 h 52"/>
                <a:gd name="T6" fmla="*/ 12 w 45"/>
                <a:gd name="T7" fmla="*/ 12 h 52"/>
                <a:gd name="T8" fmla="*/ 10 w 45"/>
                <a:gd name="T9" fmla="*/ 16 h 52"/>
                <a:gd name="T10" fmla="*/ 9 w 45"/>
                <a:gd name="T11" fmla="*/ 21 h 52"/>
                <a:gd name="T12" fmla="*/ 9 w 45"/>
                <a:gd name="T13" fmla="*/ 26 h 52"/>
                <a:gd name="T14" fmla="*/ 9 w 45"/>
                <a:gd name="T15" fmla="*/ 31 h 52"/>
                <a:gd name="T16" fmla="*/ 10 w 45"/>
                <a:gd name="T17" fmla="*/ 36 h 52"/>
                <a:gd name="T18" fmla="*/ 12 w 45"/>
                <a:gd name="T19" fmla="*/ 40 h 52"/>
                <a:gd name="T20" fmla="*/ 15 w 45"/>
                <a:gd name="T21" fmla="*/ 42 h 52"/>
                <a:gd name="T22" fmla="*/ 19 w 45"/>
                <a:gd name="T23" fmla="*/ 45 h 52"/>
                <a:gd name="T24" fmla="*/ 22 w 45"/>
                <a:gd name="T25" fmla="*/ 45 h 52"/>
                <a:gd name="T26" fmla="*/ 26 w 45"/>
                <a:gd name="T27" fmla="*/ 45 h 52"/>
                <a:gd name="T28" fmla="*/ 30 w 45"/>
                <a:gd name="T29" fmla="*/ 42 h 52"/>
                <a:gd name="T30" fmla="*/ 32 w 45"/>
                <a:gd name="T31" fmla="*/ 40 h 52"/>
                <a:gd name="T32" fmla="*/ 35 w 45"/>
                <a:gd name="T33" fmla="*/ 36 h 52"/>
                <a:gd name="T34" fmla="*/ 36 w 45"/>
                <a:gd name="T35" fmla="*/ 31 h 52"/>
                <a:gd name="T36" fmla="*/ 36 w 45"/>
                <a:gd name="T37" fmla="*/ 26 h 52"/>
                <a:gd name="T38" fmla="*/ 36 w 45"/>
                <a:gd name="T39" fmla="*/ 21 h 52"/>
                <a:gd name="T40" fmla="*/ 35 w 45"/>
                <a:gd name="T41" fmla="*/ 16 h 52"/>
                <a:gd name="T42" fmla="*/ 32 w 45"/>
                <a:gd name="T43" fmla="*/ 12 h 52"/>
                <a:gd name="T44" fmla="*/ 30 w 45"/>
                <a:gd name="T45" fmla="*/ 10 h 52"/>
                <a:gd name="T46" fmla="*/ 26 w 45"/>
                <a:gd name="T47" fmla="*/ 7 h 52"/>
                <a:gd name="T48" fmla="*/ 22 w 45"/>
                <a:gd name="T49" fmla="*/ 7 h 52"/>
                <a:gd name="T50" fmla="*/ 22 w 45"/>
                <a:gd name="T51" fmla="*/ 0 h 52"/>
                <a:gd name="T52" fmla="*/ 27 w 45"/>
                <a:gd name="T53" fmla="*/ 1 h 52"/>
                <a:gd name="T54" fmla="*/ 31 w 45"/>
                <a:gd name="T55" fmla="*/ 2 h 52"/>
                <a:gd name="T56" fmla="*/ 36 w 45"/>
                <a:gd name="T57" fmla="*/ 4 h 52"/>
                <a:gd name="T58" fmla="*/ 39 w 45"/>
                <a:gd name="T59" fmla="*/ 7 h 52"/>
                <a:gd name="T60" fmla="*/ 41 w 45"/>
                <a:gd name="T61" fmla="*/ 11 h 52"/>
                <a:gd name="T62" fmla="*/ 44 w 45"/>
                <a:gd name="T63" fmla="*/ 15 h 52"/>
                <a:gd name="T64" fmla="*/ 45 w 45"/>
                <a:gd name="T65" fmla="*/ 20 h 52"/>
                <a:gd name="T66" fmla="*/ 45 w 45"/>
                <a:gd name="T67" fmla="*/ 26 h 52"/>
                <a:gd name="T68" fmla="*/ 45 w 45"/>
                <a:gd name="T69" fmla="*/ 32 h 52"/>
                <a:gd name="T70" fmla="*/ 44 w 45"/>
                <a:gd name="T71" fmla="*/ 37 h 52"/>
                <a:gd name="T72" fmla="*/ 41 w 45"/>
                <a:gd name="T73" fmla="*/ 41 h 52"/>
                <a:gd name="T74" fmla="*/ 39 w 45"/>
                <a:gd name="T75" fmla="*/ 45 h 52"/>
                <a:gd name="T76" fmla="*/ 36 w 45"/>
                <a:gd name="T77" fmla="*/ 48 h 52"/>
                <a:gd name="T78" fmla="*/ 31 w 45"/>
                <a:gd name="T79" fmla="*/ 50 h 52"/>
                <a:gd name="T80" fmla="*/ 27 w 45"/>
                <a:gd name="T81" fmla="*/ 51 h 52"/>
                <a:gd name="T82" fmla="*/ 22 w 45"/>
                <a:gd name="T83" fmla="*/ 52 h 52"/>
                <a:gd name="T84" fmla="*/ 17 w 45"/>
                <a:gd name="T85" fmla="*/ 51 h 52"/>
                <a:gd name="T86" fmla="*/ 12 w 45"/>
                <a:gd name="T87" fmla="*/ 50 h 52"/>
                <a:gd name="T88" fmla="*/ 9 w 45"/>
                <a:gd name="T89" fmla="*/ 48 h 52"/>
                <a:gd name="T90" fmla="*/ 6 w 45"/>
                <a:gd name="T91" fmla="*/ 45 h 52"/>
                <a:gd name="T92" fmla="*/ 4 w 45"/>
                <a:gd name="T93" fmla="*/ 41 h 52"/>
                <a:gd name="T94" fmla="*/ 1 w 45"/>
                <a:gd name="T95" fmla="*/ 37 h 52"/>
                <a:gd name="T96" fmla="*/ 0 w 45"/>
                <a:gd name="T97" fmla="*/ 32 h 52"/>
                <a:gd name="T98" fmla="*/ 0 w 45"/>
                <a:gd name="T99" fmla="*/ 26 h 52"/>
                <a:gd name="T100" fmla="*/ 0 w 45"/>
                <a:gd name="T101" fmla="*/ 20 h 52"/>
                <a:gd name="T102" fmla="*/ 1 w 45"/>
                <a:gd name="T103" fmla="*/ 15 h 52"/>
                <a:gd name="T104" fmla="*/ 4 w 45"/>
                <a:gd name="T105" fmla="*/ 11 h 52"/>
                <a:gd name="T106" fmla="*/ 6 w 45"/>
                <a:gd name="T107" fmla="*/ 7 h 52"/>
                <a:gd name="T108" fmla="*/ 10 w 45"/>
                <a:gd name="T109" fmla="*/ 4 h 52"/>
                <a:gd name="T110" fmla="*/ 16 w 45"/>
                <a:gd name="T111" fmla="*/ 1 h 52"/>
                <a:gd name="T112" fmla="*/ 22 w 45"/>
                <a:gd name="T113" fmla="*/ 0 h 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 h="52">
                  <a:moveTo>
                    <a:pt x="22" y="7"/>
                  </a:moveTo>
                  <a:lnTo>
                    <a:pt x="19" y="7"/>
                  </a:lnTo>
                  <a:lnTo>
                    <a:pt x="15" y="10"/>
                  </a:lnTo>
                  <a:lnTo>
                    <a:pt x="12" y="12"/>
                  </a:lnTo>
                  <a:lnTo>
                    <a:pt x="10" y="16"/>
                  </a:lnTo>
                  <a:lnTo>
                    <a:pt x="9" y="21"/>
                  </a:lnTo>
                  <a:lnTo>
                    <a:pt x="9" y="26"/>
                  </a:lnTo>
                  <a:lnTo>
                    <a:pt x="9" y="31"/>
                  </a:lnTo>
                  <a:lnTo>
                    <a:pt x="10" y="36"/>
                  </a:lnTo>
                  <a:lnTo>
                    <a:pt x="12" y="40"/>
                  </a:lnTo>
                  <a:lnTo>
                    <a:pt x="15" y="42"/>
                  </a:lnTo>
                  <a:lnTo>
                    <a:pt x="19" y="45"/>
                  </a:lnTo>
                  <a:lnTo>
                    <a:pt x="22" y="45"/>
                  </a:lnTo>
                  <a:lnTo>
                    <a:pt x="26" y="45"/>
                  </a:lnTo>
                  <a:lnTo>
                    <a:pt x="30" y="42"/>
                  </a:lnTo>
                  <a:lnTo>
                    <a:pt x="32" y="40"/>
                  </a:lnTo>
                  <a:lnTo>
                    <a:pt x="35" y="36"/>
                  </a:lnTo>
                  <a:lnTo>
                    <a:pt x="36" y="31"/>
                  </a:lnTo>
                  <a:lnTo>
                    <a:pt x="36" y="26"/>
                  </a:lnTo>
                  <a:lnTo>
                    <a:pt x="36" y="21"/>
                  </a:lnTo>
                  <a:lnTo>
                    <a:pt x="35" y="16"/>
                  </a:lnTo>
                  <a:lnTo>
                    <a:pt x="32" y="12"/>
                  </a:lnTo>
                  <a:lnTo>
                    <a:pt x="30" y="10"/>
                  </a:lnTo>
                  <a:lnTo>
                    <a:pt x="26" y="7"/>
                  </a:lnTo>
                  <a:lnTo>
                    <a:pt x="22" y="7"/>
                  </a:lnTo>
                  <a:close/>
                  <a:moveTo>
                    <a:pt x="22" y="0"/>
                  </a:moveTo>
                  <a:lnTo>
                    <a:pt x="27" y="1"/>
                  </a:lnTo>
                  <a:lnTo>
                    <a:pt x="31" y="2"/>
                  </a:lnTo>
                  <a:lnTo>
                    <a:pt x="36" y="4"/>
                  </a:lnTo>
                  <a:lnTo>
                    <a:pt x="39" y="7"/>
                  </a:lnTo>
                  <a:lnTo>
                    <a:pt x="41" y="11"/>
                  </a:lnTo>
                  <a:lnTo>
                    <a:pt x="44" y="15"/>
                  </a:lnTo>
                  <a:lnTo>
                    <a:pt x="45" y="20"/>
                  </a:lnTo>
                  <a:lnTo>
                    <a:pt x="45" y="26"/>
                  </a:lnTo>
                  <a:lnTo>
                    <a:pt x="45" y="32"/>
                  </a:lnTo>
                  <a:lnTo>
                    <a:pt x="44" y="37"/>
                  </a:lnTo>
                  <a:lnTo>
                    <a:pt x="41" y="41"/>
                  </a:lnTo>
                  <a:lnTo>
                    <a:pt x="39" y="45"/>
                  </a:lnTo>
                  <a:lnTo>
                    <a:pt x="36" y="48"/>
                  </a:lnTo>
                  <a:lnTo>
                    <a:pt x="31" y="50"/>
                  </a:lnTo>
                  <a:lnTo>
                    <a:pt x="27" y="51"/>
                  </a:lnTo>
                  <a:lnTo>
                    <a:pt x="22" y="52"/>
                  </a:lnTo>
                  <a:lnTo>
                    <a:pt x="17" y="51"/>
                  </a:lnTo>
                  <a:lnTo>
                    <a:pt x="12" y="50"/>
                  </a:lnTo>
                  <a:lnTo>
                    <a:pt x="9" y="48"/>
                  </a:lnTo>
                  <a:lnTo>
                    <a:pt x="6" y="45"/>
                  </a:lnTo>
                  <a:lnTo>
                    <a:pt x="4" y="41"/>
                  </a:lnTo>
                  <a:lnTo>
                    <a:pt x="1" y="37"/>
                  </a:lnTo>
                  <a:lnTo>
                    <a:pt x="0" y="32"/>
                  </a:lnTo>
                  <a:lnTo>
                    <a:pt x="0" y="26"/>
                  </a:lnTo>
                  <a:lnTo>
                    <a:pt x="0" y="20"/>
                  </a:lnTo>
                  <a:lnTo>
                    <a:pt x="1" y="15"/>
                  </a:lnTo>
                  <a:lnTo>
                    <a:pt x="4" y="11"/>
                  </a:lnTo>
                  <a:lnTo>
                    <a:pt x="6" y="7"/>
                  </a:lnTo>
                  <a:lnTo>
                    <a:pt x="10" y="4"/>
                  </a:lnTo>
                  <a:lnTo>
                    <a:pt x="16" y="1"/>
                  </a:lnTo>
                  <a:lnTo>
                    <a:pt x="22" y="0"/>
                  </a:lnTo>
                  <a:close/>
                </a:path>
              </a:pathLst>
            </a:custGeom>
            <a:solidFill>
              <a:srgbClr val="010101"/>
            </a:solidFill>
            <a:ln w="0">
              <a:solidFill>
                <a:srgbClr val="010101"/>
              </a:solidFill>
              <a:prstDash val="solid"/>
              <a:round/>
              <a:headEnd/>
              <a:tailEnd/>
            </a:ln>
          </p:spPr>
          <p:txBody>
            <a:bodyPr/>
            <a:lstStyle/>
            <a:p>
              <a:endParaRPr lang="ru-RU"/>
            </a:p>
          </p:txBody>
        </p:sp>
        <p:sp>
          <p:nvSpPr>
            <p:cNvPr id="6231" name="Freeform 107"/>
            <p:cNvSpPr>
              <a:spLocks/>
            </p:cNvSpPr>
            <p:nvPr/>
          </p:nvSpPr>
          <p:spPr bwMode="auto">
            <a:xfrm>
              <a:off x="3847" y="1386"/>
              <a:ext cx="41" cy="51"/>
            </a:xfrm>
            <a:custGeom>
              <a:avLst/>
              <a:gdLst>
                <a:gd name="T0" fmla="*/ 41 w 41"/>
                <a:gd name="T1" fmla="*/ 21 h 51"/>
                <a:gd name="T2" fmla="*/ 41 w 41"/>
                <a:gd name="T3" fmla="*/ 51 h 51"/>
                <a:gd name="T4" fmla="*/ 32 w 41"/>
                <a:gd name="T5" fmla="*/ 51 h 51"/>
                <a:gd name="T6" fmla="*/ 32 w 41"/>
                <a:gd name="T7" fmla="*/ 21 h 51"/>
                <a:gd name="T8" fmla="*/ 32 w 41"/>
                <a:gd name="T9" fmla="*/ 17 h 51"/>
                <a:gd name="T10" fmla="*/ 31 w 41"/>
                <a:gd name="T11" fmla="*/ 13 h 51"/>
                <a:gd name="T12" fmla="*/ 29 w 41"/>
                <a:gd name="T13" fmla="*/ 11 h 51"/>
                <a:gd name="T14" fmla="*/ 27 w 41"/>
                <a:gd name="T15" fmla="*/ 8 h 51"/>
                <a:gd name="T16" fmla="*/ 24 w 41"/>
                <a:gd name="T17" fmla="*/ 7 h 51"/>
                <a:gd name="T18" fmla="*/ 21 w 41"/>
                <a:gd name="T19" fmla="*/ 7 h 51"/>
                <a:gd name="T20" fmla="*/ 17 w 41"/>
                <a:gd name="T21" fmla="*/ 7 h 51"/>
                <a:gd name="T22" fmla="*/ 13 w 41"/>
                <a:gd name="T23" fmla="*/ 8 h 51"/>
                <a:gd name="T24" fmla="*/ 11 w 41"/>
                <a:gd name="T25" fmla="*/ 11 h 51"/>
                <a:gd name="T26" fmla="*/ 8 w 41"/>
                <a:gd name="T27" fmla="*/ 15 h 51"/>
                <a:gd name="T28" fmla="*/ 7 w 41"/>
                <a:gd name="T29" fmla="*/ 18 h 51"/>
                <a:gd name="T30" fmla="*/ 7 w 41"/>
                <a:gd name="T31" fmla="*/ 22 h 51"/>
                <a:gd name="T32" fmla="*/ 7 w 41"/>
                <a:gd name="T33" fmla="*/ 51 h 51"/>
                <a:gd name="T34" fmla="*/ 0 w 41"/>
                <a:gd name="T35" fmla="*/ 51 h 51"/>
                <a:gd name="T36" fmla="*/ 0 w 41"/>
                <a:gd name="T37" fmla="*/ 1 h 51"/>
                <a:gd name="T38" fmla="*/ 7 w 41"/>
                <a:gd name="T39" fmla="*/ 1 h 51"/>
                <a:gd name="T40" fmla="*/ 7 w 41"/>
                <a:gd name="T41" fmla="*/ 8 h 51"/>
                <a:gd name="T42" fmla="*/ 11 w 41"/>
                <a:gd name="T43" fmla="*/ 5 h 51"/>
                <a:gd name="T44" fmla="*/ 14 w 41"/>
                <a:gd name="T45" fmla="*/ 2 h 51"/>
                <a:gd name="T46" fmla="*/ 18 w 41"/>
                <a:gd name="T47" fmla="*/ 1 h 51"/>
                <a:gd name="T48" fmla="*/ 23 w 41"/>
                <a:gd name="T49" fmla="*/ 0 h 51"/>
                <a:gd name="T50" fmla="*/ 28 w 41"/>
                <a:gd name="T51" fmla="*/ 1 h 51"/>
                <a:gd name="T52" fmla="*/ 32 w 41"/>
                <a:gd name="T53" fmla="*/ 2 h 51"/>
                <a:gd name="T54" fmla="*/ 36 w 41"/>
                <a:gd name="T55" fmla="*/ 5 h 51"/>
                <a:gd name="T56" fmla="*/ 38 w 41"/>
                <a:gd name="T57" fmla="*/ 10 h 51"/>
                <a:gd name="T58" fmla="*/ 39 w 41"/>
                <a:gd name="T59" fmla="*/ 15 h 51"/>
                <a:gd name="T60" fmla="*/ 41 w 41"/>
                <a:gd name="T61" fmla="*/ 21 h 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51">
                  <a:moveTo>
                    <a:pt x="41" y="21"/>
                  </a:moveTo>
                  <a:lnTo>
                    <a:pt x="41" y="51"/>
                  </a:lnTo>
                  <a:lnTo>
                    <a:pt x="32" y="51"/>
                  </a:lnTo>
                  <a:lnTo>
                    <a:pt x="32" y="21"/>
                  </a:lnTo>
                  <a:lnTo>
                    <a:pt x="32" y="17"/>
                  </a:lnTo>
                  <a:lnTo>
                    <a:pt x="31" y="13"/>
                  </a:lnTo>
                  <a:lnTo>
                    <a:pt x="29" y="11"/>
                  </a:lnTo>
                  <a:lnTo>
                    <a:pt x="27" y="8"/>
                  </a:lnTo>
                  <a:lnTo>
                    <a:pt x="24" y="7"/>
                  </a:lnTo>
                  <a:lnTo>
                    <a:pt x="21" y="7"/>
                  </a:lnTo>
                  <a:lnTo>
                    <a:pt x="17" y="7"/>
                  </a:lnTo>
                  <a:lnTo>
                    <a:pt x="13" y="8"/>
                  </a:lnTo>
                  <a:lnTo>
                    <a:pt x="11" y="11"/>
                  </a:lnTo>
                  <a:lnTo>
                    <a:pt x="8" y="15"/>
                  </a:lnTo>
                  <a:lnTo>
                    <a:pt x="7" y="18"/>
                  </a:lnTo>
                  <a:lnTo>
                    <a:pt x="7" y="22"/>
                  </a:lnTo>
                  <a:lnTo>
                    <a:pt x="7" y="51"/>
                  </a:lnTo>
                  <a:lnTo>
                    <a:pt x="0" y="51"/>
                  </a:lnTo>
                  <a:lnTo>
                    <a:pt x="0" y="1"/>
                  </a:lnTo>
                  <a:lnTo>
                    <a:pt x="7" y="1"/>
                  </a:lnTo>
                  <a:lnTo>
                    <a:pt x="7" y="8"/>
                  </a:lnTo>
                  <a:lnTo>
                    <a:pt x="11" y="5"/>
                  </a:lnTo>
                  <a:lnTo>
                    <a:pt x="14" y="2"/>
                  </a:lnTo>
                  <a:lnTo>
                    <a:pt x="18" y="1"/>
                  </a:lnTo>
                  <a:lnTo>
                    <a:pt x="23" y="0"/>
                  </a:lnTo>
                  <a:lnTo>
                    <a:pt x="28" y="1"/>
                  </a:lnTo>
                  <a:lnTo>
                    <a:pt x="32" y="2"/>
                  </a:lnTo>
                  <a:lnTo>
                    <a:pt x="36" y="5"/>
                  </a:lnTo>
                  <a:lnTo>
                    <a:pt x="38" y="10"/>
                  </a:lnTo>
                  <a:lnTo>
                    <a:pt x="39" y="15"/>
                  </a:lnTo>
                  <a:lnTo>
                    <a:pt x="41" y="21"/>
                  </a:lnTo>
                  <a:close/>
                </a:path>
              </a:pathLst>
            </a:custGeom>
            <a:solidFill>
              <a:srgbClr val="010101"/>
            </a:solidFill>
            <a:ln w="0">
              <a:solidFill>
                <a:srgbClr val="010101"/>
              </a:solidFill>
              <a:prstDash val="solid"/>
              <a:round/>
              <a:headEnd/>
              <a:tailEnd/>
            </a:ln>
          </p:spPr>
          <p:txBody>
            <a:bodyPr/>
            <a:lstStyle/>
            <a:p>
              <a:endParaRPr lang="ru-RU"/>
            </a:p>
          </p:txBody>
        </p:sp>
        <p:sp>
          <p:nvSpPr>
            <p:cNvPr id="6232" name="Freeform 111"/>
            <p:cNvSpPr>
              <a:spLocks/>
            </p:cNvSpPr>
            <p:nvPr/>
          </p:nvSpPr>
          <p:spPr bwMode="auto">
            <a:xfrm>
              <a:off x="2290" y="1664"/>
              <a:ext cx="459" cy="62"/>
            </a:xfrm>
            <a:custGeom>
              <a:avLst/>
              <a:gdLst>
                <a:gd name="T0" fmla="*/ 230 w 459"/>
                <a:gd name="T1" fmla="*/ 62 h 62"/>
                <a:gd name="T2" fmla="*/ 0 w 459"/>
                <a:gd name="T3" fmla="*/ 62 h 62"/>
                <a:gd name="T4" fmla="*/ 0 w 459"/>
                <a:gd name="T5" fmla="*/ 0 h 62"/>
                <a:gd name="T6" fmla="*/ 459 w 459"/>
                <a:gd name="T7" fmla="*/ 0 h 62"/>
                <a:gd name="T8" fmla="*/ 459 w 459"/>
                <a:gd name="T9" fmla="*/ 62 h 62"/>
                <a:gd name="T10" fmla="*/ 230 w 459"/>
                <a:gd name="T11" fmla="*/ 62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9" h="62">
                  <a:moveTo>
                    <a:pt x="230" y="62"/>
                  </a:moveTo>
                  <a:lnTo>
                    <a:pt x="0" y="62"/>
                  </a:lnTo>
                  <a:lnTo>
                    <a:pt x="0" y="0"/>
                  </a:lnTo>
                  <a:lnTo>
                    <a:pt x="459" y="0"/>
                  </a:lnTo>
                  <a:lnTo>
                    <a:pt x="459" y="62"/>
                  </a:lnTo>
                  <a:lnTo>
                    <a:pt x="230" y="62"/>
                  </a:lnTo>
                  <a:close/>
                </a:path>
              </a:pathLst>
            </a:custGeom>
            <a:solidFill>
              <a:srgbClr val="FF01FF"/>
            </a:solidFill>
            <a:ln w="0">
              <a:solidFill>
                <a:srgbClr val="FF01FF"/>
              </a:solidFill>
              <a:prstDash val="solid"/>
              <a:round/>
              <a:headEnd/>
              <a:tailEnd/>
            </a:ln>
          </p:spPr>
          <p:txBody>
            <a:bodyPr/>
            <a:lstStyle/>
            <a:p>
              <a:endParaRPr lang="ru-RU"/>
            </a:p>
          </p:txBody>
        </p:sp>
        <p:sp>
          <p:nvSpPr>
            <p:cNvPr id="6233" name="Freeform 112"/>
            <p:cNvSpPr>
              <a:spLocks/>
            </p:cNvSpPr>
            <p:nvPr/>
          </p:nvSpPr>
          <p:spPr bwMode="auto">
            <a:xfrm>
              <a:off x="2290" y="1664"/>
              <a:ext cx="459" cy="62"/>
            </a:xfrm>
            <a:custGeom>
              <a:avLst/>
              <a:gdLst>
                <a:gd name="T0" fmla="*/ 230 w 459"/>
                <a:gd name="T1" fmla="*/ 62 h 62"/>
                <a:gd name="T2" fmla="*/ 0 w 459"/>
                <a:gd name="T3" fmla="*/ 62 h 62"/>
                <a:gd name="T4" fmla="*/ 0 w 459"/>
                <a:gd name="T5" fmla="*/ 0 h 62"/>
                <a:gd name="T6" fmla="*/ 459 w 459"/>
                <a:gd name="T7" fmla="*/ 0 h 62"/>
                <a:gd name="T8" fmla="*/ 459 w 459"/>
                <a:gd name="T9" fmla="*/ 62 h 62"/>
                <a:gd name="T10" fmla="*/ 230 w 459"/>
                <a:gd name="T11" fmla="*/ 62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9" h="62">
                  <a:moveTo>
                    <a:pt x="230" y="62"/>
                  </a:moveTo>
                  <a:lnTo>
                    <a:pt x="0" y="62"/>
                  </a:lnTo>
                  <a:lnTo>
                    <a:pt x="0" y="0"/>
                  </a:lnTo>
                  <a:lnTo>
                    <a:pt x="459" y="0"/>
                  </a:lnTo>
                  <a:lnTo>
                    <a:pt x="459" y="62"/>
                  </a:lnTo>
                  <a:lnTo>
                    <a:pt x="230" y="62"/>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234" name="Freeform 113"/>
            <p:cNvSpPr>
              <a:spLocks/>
            </p:cNvSpPr>
            <p:nvPr/>
          </p:nvSpPr>
          <p:spPr bwMode="auto">
            <a:xfrm>
              <a:off x="3066" y="1661"/>
              <a:ext cx="459" cy="63"/>
            </a:xfrm>
            <a:custGeom>
              <a:avLst/>
              <a:gdLst>
                <a:gd name="T0" fmla="*/ 229 w 459"/>
                <a:gd name="T1" fmla="*/ 63 h 63"/>
                <a:gd name="T2" fmla="*/ 0 w 459"/>
                <a:gd name="T3" fmla="*/ 63 h 63"/>
                <a:gd name="T4" fmla="*/ 0 w 459"/>
                <a:gd name="T5" fmla="*/ 0 h 63"/>
                <a:gd name="T6" fmla="*/ 459 w 459"/>
                <a:gd name="T7" fmla="*/ 0 h 63"/>
                <a:gd name="T8" fmla="*/ 459 w 459"/>
                <a:gd name="T9" fmla="*/ 63 h 63"/>
                <a:gd name="T10" fmla="*/ 229 w 459"/>
                <a:gd name="T11" fmla="*/ 63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9" h="63">
                  <a:moveTo>
                    <a:pt x="229" y="63"/>
                  </a:moveTo>
                  <a:lnTo>
                    <a:pt x="0" y="63"/>
                  </a:lnTo>
                  <a:lnTo>
                    <a:pt x="0" y="0"/>
                  </a:lnTo>
                  <a:lnTo>
                    <a:pt x="459" y="0"/>
                  </a:lnTo>
                  <a:lnTo>
                    <a:pt x="459" y="63"/>
                  </a:lnTo>
                  <a:lnTo>
                    <a:pt x="229" y="63"/>
                  </a:lnTo>
                  <a:close/>
                </a:path>
              </a:pathLst>
            </a:custGeom>
            <a:solidFill>
              <a:srgbClr val="FF01FF"/>
            </a:solidFill>
            <a:ln w="0">
              <a:solidFill>
                <a:srgbClr val="FF01FF"/>
              </a:solidFill>
              <a:prstDash val="solid"/>
              <a:round/>
              <a:headEnd/>
              <a:tailEnd/>
            </a:ln>
          </p:spPr>
          <p:txBody>
            <a:bodyPr/>
            <a:lstStyle/>
            <a:p>
              <a:endParaRPr lang="ru-RU"/>
            </a:p>
          </p:txBody>
        </p:sp>
        <p:sp>
          <p:nvSpPr>
            <p:cNvPr id="6235" name="Freeform 114"/>
            <p:cNvSpPr>
              <a:spLocks/>
            </p:cNvSpPr>
            <p:nvPr/>
          </p:nvSpPr>
          <p:spPr bwMode="auto">
            <a:xfrm>
              <a:off x="3066" y="1661"/>
              <a:ext cx="459" cy="63"/>
            </a:xfrm>
            <a:custGeom>
              <a:avLst/>
              <a:gdLst>
                <a:gd name="T0" fmla="*/ 229 w 459"/>
                <a:gd name="T1" fmla="*/ 63 h 63"/>
                <a:gd name="T2" fmla="*/ 0 w 459"/>
                <a:gd name="T3" fmla="*/ 63 h 63"/>
                <a:gd name="T4" fmla="*/ 0 w 459"/>
                <a:gd name="T5" fmla="*/ 0 h 63"/>
                <a:gd name="T6" fmla="*/ 459 w 459"/>
                <a:gd name="T7" fmla="*/ 0 h 63"/>
                <a:gd name="T8" fmla="*/ 459 w 459"/>
                <a:gd name="T9" fmla="*/ 63 h 63"/>
                <a:gd name="T10" fmla="*/ 229 w 459"/>
                <a:gd name="T11" fmla="*/ 63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9" h="63">
                  <a:moveTo>
                    <a:pt x="229" y="63"/>
                  </a:moveTo>
                  <a:lnTo>
                    <a:pt x="0" y="63"/>
                  </a:lnTo>
                  <a:lnTo>
                    <a:pt x="0" y="0"/>
                  </a:lnTo>
                  <a:lnTo>
                    <a:pt x="459" y="0"/>
                  </a:lnTo>
                  <a:lnTo>
                    <a:pt x="459" y="63"/>
                  </a:lnTo>
                  <a:lnTo>
                    <a:pt x="229" y="63"/>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236" name="Freeform 115"/>
            <p:cNvSpPr>
              <a:spLocks/>
            </p:cNvSpPr>
            <p:nvPr/>
          </p:nvSpPr>
          <p:spPr bwMode="auto">
            <a:xfrm>
              <a:off x="2234" y="1623"/>
              <a:ext cx="33" cy="155"/>
            </a:xfrm>
            <a:custGeom>
              <a:avLst/>
              <a:gdLst>
                <a:gd name="T0" fmla="*/ 17 w 33"/>
                <a:gd name="T1" fmla="*/ 155 h 155"/>
                <a:gd name="T2" fmla="*/ 0 w 33"/>
                <a:gd name="T3" fmla="*/ 155 h 155"/>
                <a:gd name="T4" fmla="*/ 0 w 33"/>
                <a:gd name="T5" fmla="*/ 0 h 155"/>
                <a:gd name="T6" fmla="*/ 33 w 33"/>
                <a:gd name="T7" fmla="*/ 0 h 155"/>
                <a:gd name="T8" fmla="*/ 33 w 33"/>
                <a:gd name="T9" fmla="*/ 155 h 155"/>
                <a:gd name="T10" fmla="*/ 17 w 33"/>
                <a:gd name="T11" fmla="*/ 155 h 1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55">
                  <a:moveTo>
                    <a:pt x="17" y="155"/>
                  </a:moveTo>
                  <a:lnTo>
                    <a:pt x="0" y="155"/>
                  </a:lnTo>
                  <a:lnTo>
                    <a:pt x="0" y="0"/>
                  </a:lnTo>
                  <a:lnTo>
                    <a:pt x="33" y="0"/>
                  </a:lnTo>
                  <a:lnTo>
                    <a:pt x="33" y="155"/>
                  </a:lnTo>
                  <a:lnTo>
                    <a:pt x="17" y="155"/>
                  </a:lnTo>
                  <a:close/>
                </a:path>
              </a:pathLst>
            </a:custGeom>
            <a:solidFill>
              <a:srgbClr val="24FF24"/>
            </a:solidFill>
            <a:ln w="0">
              <a:solidFill>
                <a:srgbClr val="24FF24"/>
              </a:solidFill>
              <a:prstDash val="solid"/>
              <a:round/>
              <a:headEnd/>
              <a:tailEnd/>
            </a:ln>
          </p:spPr>
          <p:txBody>
            <a:bodyPr/>
            <a:lstStyle/>
            <a:p>
              <a:endParaRPr lang="ru-RU"/>
            </a:p>
          </p:txBody>
        </p:sp>
        <p:sp>
          <p:nvSpPr>
            <p:cNvPr id="6237" name="Freeform 116"/>
            <p:cNvSpPr>
              <a:spLocks/>
            </p:cNvSpPr>
            <p:nvPr/>
          </p:nvSpPr>
          <p:spPr bwMode="auto">
            <a:xfrm>
              <a:off x="2234" y="1623"/>
              <a:ext cx="33" cy="155"/>
            </a:xfrm>
            <a:custGeom>
              <a:avLst/>
              <a:gdLst>
                <a:gd name="T0" fmla="*/ 17 w 33"/>
                <a:gd name="T1" fmla="*/ 155 h 155"/>
                <a:gd name="T2" fmla="*/ 0 w 33"/>
                <a:gd name="T3" fmla="*/ 155 h 155"/>
                <a:gd name="T4" fmla="*/ 0 w 33"/>
                <a:gd name="T5" fmla="*/ 0 h 155"/>
                <a:gd name="T6" fmla="*/ 33 w 33"/>
                <a:gd name="T7" fmla="*/ 0 h 155"/>
                <a:gd name="T8" fmla="*/ 33 w 33"/>
                <a:gd name="T9" fmla="*/ 155 h 155"/>
                <a:gd name="T10" fmla="*/ 17 w 33"/>
                <a:gd name="T11" fmla="*/ 155 h 1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55">
                  <a:moveTo>
                    <a:pt x="17" y="155"/>
                  </a:moveTo>
                  <a:lnTo>
                    <a:pt x="0" y="155"/>
                  </a:lnTo>
                  <a:lnTo>
                    <a:pt x="0" y="0"/>
                  </a:lnTo>
                  <a:lnTo>
                    <a:pt x="33" y="0"/>
                  </a:lnTo>
                  <a:lnTo>
                    <a:pt x="33" y="155"/>
                  </a:lnTo>
                  <a:lnTo>
                    <a:pt x="17" y="155"/>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238" name="Freeform 117"/>
            <p:cNvSpPr>
              <a:spLocks/>
            </p:cNvSpPr>
            <p:nvPr/>
          </p:nvSpPr>
          <p:spPr bwMode="auto">
            <a:xfrm>
              <a:off x="3544" y="1623"/>
              <a:ext cx="33" cy="155"/>
            </a:xfrm>
            <a:custGeom>
              <a:avLst/>
              <a:gdLst>
                <a:gd name="T0" fmla="*/ 17 w 33"/>
                <a:gd name="T1" fmla="*/ 155 h 155"/>
                <a:gd name="T2" fmla="*/ 0 w 33"/>
                <a:gd name="T3" fmla="*/ 155 h 155"/>
                <a:gd name="T4" fmla="*/ 0 w 33"/>
                <a:gd name="T5" fmla="*/ 0 h 155"/>
                <a:gd name="T6" fmla="*/ 33 w 33"/>
                <a:gd name="T7" fmla="*/ 0 h 155"/>
                <a:gd name="T8" fmla="*/ 33 w 33"/>
                <a:gd name="T9" fmla="*/ 155 h 155"/>
                <a:gd name="T10" fmla="*/ 17 w 33"/>
                <a:gd name="T11" fmla="*/ 155 h 1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55">
                  <a:moveTo>
                    <a:pt x="17" y="155"/>
                  </a:moveTo>
                  <a:lnTo>
                    <a:pt x="0" y="155"/>
                  </a:lnTo>
                  <a:lnTo>
                    <a:pt x="0" y="0"/>
                  </a:lnTo>
                  <a:lnTo>
                    <a:pt x="33" y="0"/>
                  </a:lnTo>
                  <a:lnTo>
                    <a:pt x="33" y="155"/>
                  </a:lnTo>
                  <a:lnTo>
                    <a:pt x="17" y="155"/>
                  </a:lnTo>
                  <a:close/>
                </a:path>
              </a:pathLst>
            </a:custGeom>
            <a:solidFill>
              <a:srgbClr val="24FF24"/>
            </a:solidFill>
            <a:ln w="0">
              <a:solidFill>
                <a:srgbClr val="24FF24"/>
              </a:solidFill>
              <a:prstDash val="solid"/>
              <a:round/>
              <a:headEnd/>
              <a:tailEnd/>
            </a:ln>
          </p:spPr>
          <p:txBody>
            <a:bodyPr/>
            <a:lstStyle/>
            <a:p>
              <a:endParaRPr lang="ru-RU"/>
            </a:p>
          </p:txBody>
        </p:sp>
        <p:sp>
          <p:nvSpPr>
            <p:cNvPr id="6239" name="Freeform 118"/>
            <p:cNvSpPr>
              <a:spLocks/>
            </p:cNvSpPr>
            <p:nvPr/>
          </p:nvSpPr>
          <p:spPr bwMode="auto">
            <a:xfrm>
              <a:off x="3544" y="1623"/>
              <a:ext cx="33" cy="155"/>
            </a:xfrm>
            <a:custGeom>
              <a:avLst/>
              <a:gdLst>
                <a:gd name="T0" fmla="*/ 17 w 33"/>
                <a:gd name="T1" fmla="*/ 155 h 155"/>
                <a:gd name="T2" fmla="*/ 0 w 33"/>
                <a:gd name="T3" fmla="*/ 155 h 155"/>
                <a:gd name="T4" fmla="*/ 0 w 33"/>
                <a:gd name="T5" fmla="*/ 0 h 155"/>
                <a:gd name="T6" fmla="*/ 33 w 33"/>
                <a:gd name="T7" fmla="*/ 0 h 155"/>
                <a:gd name="T8" fmla="*/ 33 w 33"/>
                <a:gd name="T9" fmla="*/ 155 h 155"/>
                <a:gd name="T10" fmla="*/ 17 w 33"/>
                <a:gd name="T11" fmla="*/ 155 h 1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55">
                  <a:moveTo>
                    <a:pt x="17" y="155"/>
                  </a:moveTo>
                  <a:lnTo>
                    <a:pt x="0" y="155"/>
                  </a:lnTo>
                  <a:lnTo>
                    <a:pt x="0" y="0"/>
                  </a:lnTo>
                  <a:lnTo>
                    <a:pt x="33" y="0"/>
                  </a:lnTo>
                  <a:lnTo>
                    <a:pt x="33" y="155"/>
                  </a:lnTo>
                  <a:lnTo>
                    <a:pt x="17" y="155"/>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240" name="Line 119"/>
            <p:cNvSpPr>
              <a:spLocks noChangeShapeType="1"/>
            </p:cNvSpPr>
            <p:nvPr/>
          </p:nvSpPr>
          <p:spPr bwMode="auto">
            <a:xfrm flipV="1">
              <a:off x="2446" y="2103"/>
              <a:ext cx="755" cy="1"/>
            </a:xfrm>
            <a:prstGeom prst="line">
              <a:avLst/>
            </a:prstGeom>
            <a:noFill/>
            <a:ln w="11113">
              <a:solidFill>
                <a:srgbClr val="01010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241" name="Freeform 120"/>
            <p:cNvSpPr>
              <a:spLocks/>
            </p:cNvSpPr>
            <p:nvPr/>
          </p:nvSpPr>
          <p:spPr bwMode="auto">
            <a:xfrm>
              <a:off x="2251" y="1808"/>
              <a:ext cx="26" cy="33"/>
            </a:xfrm>
            <a:custGeom>
              <a:avLst/>
              <a:gdLst>
                <a:gd name="T0" fmla="*/ 0 w 26"/>
                <a:gd name="T1" fmla="*/ 0 h 33"/>
                <a:gd name="T2" fmla="*/ 26 w 26"/>
                <a:gd name="T3" fmla="*/ 22 h 33"/>
                <a:gd name="T4" fmla="*/ 8 w 26"/>
                <a:gd name="T5" fmla="*/ 33 h 33"/>
                <a:gd name="T6" fmla="*/ 0 w 26"/>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3">
                  <a:moveTo>
                    <a:pt x="0" y="0"/>
                  </a:moveTo>
                  <a:lnTo>
                    <a:pt x="26" y="22"/>
                  </a:lnTo>
                  <a:lnTo>
                    <a:pt x="8" y="33"/>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6242" name="Freeform 121"/>
            <p:cNvSpPr>
              <a:spLocks/>
            </p:cNvSpPr>
            <p:nvPr/>
          </p:nvSpPr>
          <p:spPr bwMode="auto">
            <a:xfrm>
              <a:off x="2262" y="1828"/>
              <a:ext cx="184" cy="273"/>
            </a:xfrm>
            <a:custGeom>
              <a:avLst/>
              <a:gdLst>
                <a:gd name="T0" fmla="*/ 178 w 184"/>
                <a:gd name="T1" fmla="*/ 273 h 273"/>
                <a:gd name="T2" fmla="*/ 0 w 184"/>
                <a:gd name="T3" fmla="*/ 4 h 273"/>
                <a:gd name="T4" fmla="*/ 6 w 184"/>
                <a:gd name="T5" fmla="*/ 0 h 273"/>
                <a:gd name="T6" fmla="*/ 184 w 184"/>
                <a:gd name="T7" fmla="*/ 270 h 273"/>
                <a:gd name="T8" fmla="*/ 178 w 184"/>
                <a:gd name="T9" fmla="*/ 273 h 2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273">
                  <a:moveTo>
                    <a:pt x="178" y="273"/>
                  </a:moveTo>
                  <a:lnTo>
                    <a:pt x="0" y="4"/>
                  </a:lnTo>
                  <a:lnTo>
                    <a:pt x="6" y="0"/>
                  </a:lnTo>
                  <a:lnTo>
                    <a:pt x="184" y="270"/>
                  </a:lnTo>
                  <a:lnTo>
                    <a:pt x="178" y="273"/>
                  </a:lnTo>
                  <a:close/>
                </a:path>
              </a:pathLst>
            </a:custGeom>
            <a:solidFill>
              <a:srgbClr val="010101"/>
            </a:solidFill>
            <a:ln w="0">
              <a:solidFill>
                <a:srgbClr val="010101"/>
              </a:solidFill>
              <a:prstDash val="solid"/>
              <a:round/>
              <a:headEnd/>
              <a:tailEnd/>
            </a:ln>
          </p:spPr>
          <p:txBody>
            <a:bodyPr/>
            <a:lstStyle/>
            <a:p>
              <a:endParaRPr lang="ru-RU"/>
            </a:p>
          </p:txBody>
        </p:sp>
        <p:sp>
          <p:nvSpPr>
            <p:cNvPr id="6243" name="Freeform 122"/>
            <p:cNvSpPr>
              <a:spLocks/>
            </p:cNvSpPr>
            <p:nvPr/>
          </p:nvSpPr>
          <p:spPr bwMode="auto">
            <a:xfrm>
              <a:off x="2476" y="1995"/>
              <a:ext cx="53" cy="69"/>
            </a:xfrm>
            <a:custGeom>
              <a:avLst/>
              <a:gdLst>
                <a:gd name="T0" fmla="*/ 53 w 53"/>
                <a:gd name="T1" fmla="*/ 7 h 69"/>
                <a:gd name="T2" fmla="*/ 53 w 53"/>
                <a:gd name="T3" fmla="*/ 15 h 69"/>
                <a:gd name="T4" fmla="*/ 49 w 53"/>
                <a:gd name="T5" fmla="*/ 13 h 69"/>
                <a:gd name="T6" fmla="*/ 44 w 53"/>
                <a:gd name="T7" fmla="*/ 9 h 69"/>
                <a:gd name="T8" fmla="*/ 38 w 53"/>
                <a:gd name="T9" fmla="*/ 8 h 69"/>
                <a:gd name="T10" fmla="*/ 33 w 53"/>
                <a:gd name="T11" fmla="*/ 8 h 69"/>
                <a:gd name="T12" fmla="*/ 28 w 53"/>
                <a:gd name="T13" fmla="*/ 8 h 69"/>
                <a:gd name="T14" fmla="*/ 23 w 53"/>
                <a:gd name="T15" fmla="*/ 9 h 69"/>
                <a:gd name="T16" fmla="*/ 19 w 53"/>
                <a:gd name="T17" fmla="*/ 12 h 69"/>
                <a:gd name="T18" fmla="*/ 15 w 53"/>
                <a:gd name="T19" fmla="*/ 14 h 69"/>
                <a:gd name="T20" fmla="*/ 13 w 53"/>
                <a:gd name="T21" fmla="*/ 18 h 69"/>
                <a:gd name="T22" fmla="*/ 11 w 53"/>
                <a:gd name="T23" fmla="*/ 23 h 69"/>
                <a:gd name="T24" fmla="*/ 10 w 53"/>
                <a:gd name="T25" fmla="*/ 28 h 69"/>
                <a:gd name="T26" fmla="*/ 9 w 53"/>
                <a:gd name="T27" fmla="*/ 34 h 69"/>
                <a:gd name="T28" fmla="*/ 10 w 53"/>
                <a:gd name="T29" fmla="*/ 40 h 69"/>
                <a:gd name="T30" fmla="*/ 11 w 53"/>
                <a:gd name="T31" fmla="*/ 45 h 69"/>
                <a:gd name="T32" fmla="*/ 13 w 53"/>
                <a:gd name="T33" fmla="*/ 50 h 69"/>
                <a:gd name="T34" fmla="*/ 15 w 53"/>
                <a:gd name="T35" fmla="*/ 54 h 69"/>
                <a:gd name="T36" fmla="*/ 19 w 53"/>
                <a:gd name="T37" fmla="*/ 58 h 69"/>
                <a:gd name="T38" fmla="*/ 23 w 53"/>
                <a:gd name="T39" fmla="*/ 59 h 69"/>
                <a:gd name="T40" fmla="*/ 28 w 53"/>
                <a:gd name="T41" fmla="*/ 60 h 69"/>
                <a:gd name="T42" fmla="*/ 33 w 53"/>
                <a:gd name="T43" fmla="*/ 62 h 69"/>
                <a:gd name="T44" fmla="*/ 38 w 53"/>
                <a:gd name="T45" fmla="*/ 60 h 69"/>
                <a:gd name="T46" fmla="*/ 44 w 53"/>
                <a:gd name="T47" fmla="*/ 59 h 69"/>
                <a:gd name="T48" fmla="*/ 49 w 53"/>
                <a:gd name="T49" fmla="*/ 57 h 69"/>
                <a:gd name="T50" fmla="*/ 53 w 53"/>
                <a:gd name="T51" fmla="*/ 53 h 69"/>
                <a:gd name="T52" fmla="*/ 53 w 53"/>
                <a:gd name="T53" fmla="*/ 62 h 69"/>
                <a:gd name="T54" fmla="*/ 48 w 53"/>
                <a:gd name="T55" fmla="*/ 65 h 69"/>
                <a:gd name="T56" fmla="*/ 43 w 53"/>
                <a:gd name="T57" fmla="*/ 67 h 69"/>
                <a:gd name="T58" fmla="*/ 38 w 53"/>
                <a:gd name="T59" fmla="*/ 68 h 69"/>
                <a:gd name="T60" fmla="*/ 33 w 53"/>
                <a:gd name="T61" fmla="*/ 69 h 69"/>
                <a:gd name="T62" fmla="*/ 19 w 53"/>
                <a:gd name="T63" fmla="*/ 67 h 69"/>
                <a:gd name="T64" fmla="*/ 9 w 53"/>
                <a:gd name="T65" fmla="*/ 59 h 69"/>
                <a:gd name="T66" fmla="*/ 3 w 53"/>
                <a:gd name="T67" fmla="*/ 49 h 69"/>
                <a:gd name="T68" fmla="*/ 0 w 53"/>
                <a:gd name="T69" fmla="*/ 34 h 69"/>
                <a:gd name="T70" fmla="*/ 3 w 53"/>
                <a:gd name="T71" fmla="*/ 20 h 69"/>
                <a:gd name="T72" fmla="*/ 9 w 53"/>
                <a:gd name="T73" fmla="*/ 9 h 69"/>
                <a:gd name="T74" fmla="*/ 19 w 53"/>
                <a:gd name="T75" fmla="*/ 3 h 69"/>
                <a:gd name="T76" fmla="*/ 33 w 53"/>
                <a:gd name="T77" fmla="*/ 0 h 69"/>
                <a:gd name="T78" fmla="*/ 38 w 53"/>
                <a:gd name="T79" fmla="*/ 0 h 69"/>
                <a:gd name="T80" fmla="*/ 43 w 53"/>
                <a:gd name="T81" fmla="*/ 2 h 69"/>
                <a:gd name="T82" fmla="*/ 48 w 53"/>
                <a:gd name="T83" fmla="*/ 4 h 69"/>
                <a:gd name="T84" fmla="*/ 53 w 53"/>
                <a:gd name="T85" fmla="*/ 7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3" h="69">
                  <a:moveTo>
                    <a:pt x="53" y="7"/>
                  </a:moveTo>
                  <a:lnTo>
                    <a:pt x="53" y="15"/>
                  </a:lnTo>
                  <a:lnTo>
                    <a:pt x="49" y="13"/>
                  </a:lnTo>
                  <a:lnTo>
                    <a:pt x="44" y="9"/>
                  </a:lnTo>
                  <a:lnTo>
                    <a:pt x="38" y="8"/>
                  </a:lnTo>
                  <a:lnTo>
                    <a:pt x="33" y="8"/>
                  </a:lnTo>
                  <a:lnTo>
                    <a:pt x="28" y="8"/>
                  </a:lnTo>
                  <a:lnTo>
                    <a:pt x="23" y="9"/>
                  </a:lnTo>
                  <a:lnTo>
                    <a:pt x="19" y="12"/>
                  </a:lnTo>
                  <a:lnTo>
                    <a:pt x="15" y="14"/>
                  </a:lnTo>
                  <a:lnTo>
                    <a:pt x="13" y="18"/>
                  </a:lnTo>
                  <a:lnTo>
                    <a:pt x="11" y="23"/>
                  </a:lnTo>
                  <a:lnTo>
                    <a:pt x="10" y="28"/>
                  </a:lnTo>
                  <a:lnTo>
                    <a:pt x="9" y="34"/>
                  </a:lnTo>
                  <a:lnTo>
                    <a:pt x="10" y="40"/>
                  </a:lnTo>
                  <a:lnTo>
                    <a:pt x="11" y="45"/>
                  </a:lnTo>
                  <a:lnTo>
                    <a:pt x="13" y="50"/>
                  </a:lnTo>
                  <a:lnTo>
                    <a:pt x="15" y="54"/>
                  </a:lnTo>
                  <a:lnTo>
                    <a:pt x="19" y="58"/>
                  </a:lnTo>
                  <a:lnTo>
                    <a:pt x="23" y="59"/>
                  </a:lnTo>
                  <a:lnTo>
                    <a:pt x="28" y="60"/>
                  </a:lnTo>
                  <a:lnTo>
                    <a:pt x="33" y="62"/>
                  </a:lnTo>
                  <a:lnTo>
                    <a:pt x="38" y="60"/>
                  </a:lnTo>
                  <a:lnTo>
                    <a:pt x="44" y="59"/>
                  </a:lnTo>
                  <a:lnTo>
                    <a:pt x="49" y="57"/>
                  </a:lnTo>
                  <a:lnTo>
                    <a:pt x="53" y="53"/>
                  </a:lnTo>
                  <a:lnTo>
                    <a:pt x="53" y="62"/>
                  </a:lnTo>
                  <a:lnTo>
                    <a:pt x="48" y="65"/>
                  </a:lnTo>
                  <a:lnTo>
                    <a:pt x="43" y="67"/>
                  </a:lnTo>
                  <a:lnTo>
                    <a:pt x="38" y="68"/>
                  </a:lnTo>
                  <a:lnTo>
                    <a:pt x="33" y="69"/>
                  </a:lnTo>
                  <a:lnTo>
                    <a:pt x="19" y="67"/>
                  </a:lnTo>
                  <a:lnTo>
                    <a:pt x="9" y="59"/>
                  </a:lnTo>
                  <a:lnTo>
                    <a:pt x="3" y="49"/>
                  </a:lnTo>
                  <a:lnTo>
                    <a:pt x="0" y="34"/>
                  </a:lnTo>
                  <a:lnTo>
                    <a:pt x="3" y="20"/>
                  </a:lnTo>
                  <a:lnTo>
                    <a:pt x="9" y="9"/>
                  </a:lnTo>
                  <a:lnTo>
                    <a:pt x="19" y="3"/>
                  </a:lnTo>
                  <a:lnTo>
                    <a:pt x="33" y="0"/>
                  </a:lnTo>
                  <a:lnTo>
                    <a:pt x="38" y="0"/>
                  </a:lnTo>
                  <a:lnTo>
                    <a:pt x="43" y="2"/>
                  </a:lnTo>
                  <a:lnTo>
                    <a:pt x="48" y="4"/>
                  </a:lnTo>
                  <a:lnTo>
                    <a:pt x="53" y="7"/>
                  </a:lnTo>
                  <a:close/>
                </a:path>
              </a:pathLst>
            </a:custGeom>
            <a:solidFill>
              <a:srgbClr val="010101"/>
            </a:solidFill>
            <a:ln w="0">
              <a:solidFill>
                <a:srgbClr val="010101"/>
              </a:solidFill>
              <a:prstDash val="solid"/>
              <a:round/>
              <a:headEnd/>
              <a:tailEnd/>
            </a:ln>
          </p:spPr>
          <p:txBody>
            <a:bodyPr/>
            <a:lstStyle/>
            <a:p>
              <a:endParaRPr lang="ru-RU"/>
            </a:p>
          </p:txBody>
        </p:sp>
        <p:sp>
          <p:nvSpPr>
            <p:cNvPr id="6244" name="Freeform 123"/>
            <p:cNvSpPr>
              <a:spLocks/>
            </p:cNvSpPr>
            <p:nvPr/>
          </p:nvSpPr>
          <p:spPr bwMode="auto">
            <a:xfrm>
              <a:off x="2542" y="2012"/>
              <a:ext cx="29" cy="51"/>
            </a:xfrm>
            <a:custGeom>
              <a:avLst/>
              <a:gdLst>
                <a:gd name="T0" fmla="*/ 29 w 29"/>
                <a:gd name="T1" fmla="*/ 8 h 51"/>
                <a:gd name="T2" fmla="*/ 28 w 29"/>
                <a:gd name="T3" fmla="*/ 8 h 51"/>
                <a:gd name="T4" fmla="*/ 27 w 29"/>
                <a:gd name="T5" fmla="*/ 7 h 51"/>
                <a:gd name="T6" fmla="*/ 24 w 29"/>
                <a:gd name="T7" fmla="*/ 7 h 51"/>
                <a:gd name="T8" fmla="*/ 23 w 29"/>
                <a:gd name="T9" fmla="*/ 7 h 51"/>
                <a:gd name="T10" fmla="*/ 18 w 29"/>
                <a:gd name="T11" fmla="*/ 7 h 51"/>
                <a:gd name="T12" fmla="*/ 15 w 29"/>
                <a:gd name="T13" fmla="*/ 8 h 51"/>
                <a:gd name="T14" fmla="*/ 12 w 29"/>
                <a:gd name="T15" fmla="*/ 11 h 51"/>
                <a:gd name="T16" fmla="*/ 10 w 29"/>
                <a:gd name="T17" fmla="*/ 15 h 51"/>
                <a:gd name="T18" fmla="*/ 9 w 29"/>
                <a:gd name="T19" fmla="*/ 20 h 51"/>
                <a:gd name="T20" fmla="*/ 8 w 29"/>
                <a:gd name="T21" fmla="*/ 25 h 51"/>
                <a:gd name="T22" fmla="*/ 8 w 29"/>
                <a:gd name="T23" fmla="*/ 51 h 51"/>
                <a:gd name="T24" fmla="*/ 0 w 29"/>
                <a:gd name="T25" fmla="*/ 51 h 51"/>
                <a:gd name="T26" fmla="*/ 0 w 29"/>
                <a:gd name="T27" fmla="*/ 1 h 51"/>
                <a:gd name="T28" fmla="*/ 8 w 29"/>
                <a:gd name="T29" fmla="*/ 1 h 51"/>
                <a:gd name="T30" fmla="*/ 8 w 29"/>
                <a:gd name="T31" fmla="*/ 8 h 51"/>
                <a:gd name="T32" fmla="*/ 12 w 29"/>
                <a:gd name="T33" fmla="*/ 5 h 51"/>
                <a:gd name="T34" fmla="*/ 15 w 29"/>
                <a:gd name="T35" fmla="*/ 2 h 51"/>
                <a:gd name="T36" fmla="*/ 19 w 29"/>
                <a:gd name="T37" fmla="*/ 1 h 51"/>
                <a:gd name="T38" fmla="*/ 25 w 29"/>
                <a:gd name="T39" fmla="*/ 0 h 51"/>
                <a:gd name="T40" fmla="*/ 25 w 29"/>
                <a:gd name="T41" fmla="*/ 0 h 51"/>
                <a:gd name="T42" fmla="*/ 27 w 29"/>
                <a:gd name="T43" fmla="*/ 0 h 51"/>
                <a:gd name="T44" fmla="*/ 28 w 29"/>
                <a:gd name="T45" fmla="*/ 0 h 51"/>
                <a:gd name="T46" fmla="*/ 29 w 29"/>
                <a:gd name="T47" fmla="*/ 0 h 51"/>
                <a:gd name="T48" fmla="*/ 29 w 29"/>
                <a:gd name="T49" fmla="*/ 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51">
                  <a:moveTo>
                    <a:pt x="29" y="8"/>
                  </a:moveTo>
                  <a:lnTo>
                    <a:pt x="28" y="8"/>
                  </a:lnTo>
                  <a:lnTo>
                    <a:pt x="27" y="7"/>
                  </a:lnTo>
                  <a:lnTo>
                    <a:pt x="24" y="7"/>
                  </a:lnTo>
                  <a:lnTo>
                    <a:pt x="23" y="7"/>
                  </a:lnTo>
                  <a:lnTo>
                    <a:pt x="18" y="7"/>
                  </a:lnTo>
                  <a:lnTo>
                    <a:pt x="15" y="8"/>
                  </a:lnTo>
                  <a:lnTo>
                    <a:pt x="12" y="11"/>
                  </a:lnTo>
                  <a:lnTo>
                    <a:pt x="10" y="15"/>
                  </a:lnTo>
                  <a:lnTo>
                    <a:pt x="9" y="20"/>
                  </a:lnTo>
                  <a:lnTo>
                    <a:pt x="8" y="25"/>
                  </a:lnTo>
                  <a:lnTo>
                    <a:pt x="8" y="51"/>
                  </a:lnTo>
                  <a:lnTo>
                    <a:pt x="0" y="51"/>
                  </a:lnTo>
                  <a:lnTo>
                    <a:pt x="0" y="1"/>
                  </a:lnTo>
                  <a:lnTo>
                    <a:pt x="8" y="1"/>
                  </a:lnTo>
                  <a:lnTo>
                    <a:pt x="8" y="8"/>
                  </a:lnTo>
                  <a:lnTo>
                    <a:pt x="12" y="5"/>
                  </a:lnTo>
                  <a:lnTo>
                    <a:pt x="15" y="2"/>
                  </a:lnTo>
                  <a:lnTo>
                    <a:pt x="19" y="1"/>
                  </a:lnTo>
                  <a:lnTo>
                    <a:pt x="25" y="0"/>
                  </a:lnTo>
                  <a:lnTo>
                    <a:pt x="27" y="0"/>
                  </a:lnTo>
                  <a:lnTo>
                    <a:pt x="28" y="0"/>
                  </a:lnTo>
                  <a:lnTo>
                    <a:pt x="29" y="0"/>
                  </a:lnTo>
                  <a:lnTo>
                    <a:pt x="29" y="8"/>
                  </a:lnTo>
                  <a:close/>
                </a:path>
              </a:pathLst>
            </a:custGeom>
            <a:solidFill>
              <a:srgbClr val="010101"/>
            </a:solidFill>
            <a:ln w="0">
              <a:solidFill>
                <a:srgbClr val="010101"/>
              </a:solidFill>
              <a:prstDash val="solid"/>
              <a:round/>
              <a:headEnd/>
              <a:tailEnd/>
            </a:ln>
          </p:spPr>
          <p:txBody>
            <a:bodyPr/>
            <a:lstStyle/>
            <a:p>
              <a:endParaRPr lang="ru-RU"/>
            </a:p>
          </p:txBody>
        </p:sp>
        <p:sp>
          <p:nvSpPr>
            <p:cNvPr id="6245" name="Freeform 124"/>
            <p:cNvSpPr>
              <a:spLocks noEditPoints="1"/>
            </p:cNvSpPr>
            <p:nvPr/>
          </p:nvSpPr>
          <p:spPr bwMode="auto">
            <a:xfrm>
              <a:off x="2576" y="2012"/>
              <a:ext cx="42" cy="52"/>
            </a:xfrm>
            <a:custGeom>
              <a:avLst/>
              <a:gdLst>
                <a:gd name="T0" fmla="*/ 26 w 42"/>
                <a:gd name="T1" fmla="*/ 26 h 52"/>
                <a:gd name="T2" fmla="*/ 20 w 42"/>
                <a:gd name="T3" fmla="*/ 26 h 52"/>
                <a:gd name="T4" fmla="*/ 15 w 42"/>
                <a:gd name="T5" fmla="*/ 26 h 52"/>
                <a:gd name="T6" fmla="*/ 12 w 42"/>
                <a:gd name="T7" fmla="*/ 27 h 52"/>
                <a:gd name="T8" fmla="*/ 10 w 42"/>
                <a:gd name="T9" fmla="*/ 30 h 52"/>
                <a:gd name="T10" fmla="*/ 9 w 42"/>
                <a:gd name="T11" fmla="*/ 32 h 52"/>
                <a:gd name="T12" fmla="*/ 9 w 42"/>
                <a:gd name="T13" fmla="*/ 36 h 52"/>
                <a:gd name="T14" fmla="*/ 9 w 42"/>
                <a:gd name="T15" fmla="*/ 40 h 52"/>
                <a:gd name="T16" fmla="*/ 11 w 42"/>
                <a:gd name="T17" fmla="*/ 42 h 52"/>
                <a:gd name="T18" fmla="*/ 15 w 42"/>
                <a:gd name="T19" fmla="*/ 45 h 52"/>
                <a:gd name="T20" fmla="*/ 19 w 42"/>
                <a:gd name="T21" fmla="*/ 45 h 52"/>
                <a:gd name="T22" fmla="*/ 24 w 42"/>
                <a:gd name="T23" fmla="*/ 45 h 52"/>
                <a:gd name="T24" fmla="*/ 27 w 42"/>
                <a:gd name="T25" fmla="*/ 42 h 52"/>
                <a:gd name="T26" fmla="*/ 30 w 42"/>
                <a:gd name="T27" fmla="*/ 40 h 52"/>
                <a:gd name="T28" fmla="*/ 32 w 42"/>
                <a:gd name="T29" fmla="*/ 36 h 52"/>
                <a:gd name="T30" fmla="*/ 34 w 42"/>
                <a:gd name="T31" fmla="*/ 32 h 52"/>
                <a:gd name="T32" fmla="*/ 34 w 42"/>
                <a:gd name="T33" fmla="*/ 27 h 52"/>
                <a:gd name="T34" fmla="*/ 34 w 42"/>
                <a:gd name="T35" fmla="*/ 26 h 52"/>
                <a:gd name="T36" fmla="*/ 26 w 42"/>
                <a:gd name="T37" fmla="*/ 26 h 52"/>
                <a:gd name="T38" fmla="*/ 42 w 42"/>
                <a:gd name="T39" fmla="*/ 22 h 52"/>
                <a:gd name="T40" fmla="*/ 42 w 42"/>
                <a:gd name="T41" fmla="*/ 51 h 52"/>
                <a:gd name="T42" fmla="*/ 34 w 42"/>
                <a:gd name="T43" fmla="*/ 51 h 52"/>
                <a:gd name="T44" fmla="*/ 34 w 42"/>
                <a:gd name="T45" fmla="*/ 43 h 52"/>
                <a:gd name="T46" fmla="*/ 31 w 42"/>
                <a:gd name="T47" fmla="*/ 47 h 52"/>
                <a:gd name="T48" fmla="*/ 27 w 42"/>
                <a:gd name="T49" fmla="*/ 50 h 52"/>
                <a:gd name="T50" fmla="*/ 22 w 42"/>
                <a:gd name="T51" fmla="*/ 51 h 52"/>
                <a:gd name="T52" fmla="*/ 17 w 42"/>
                <a:gd name="T53" fmla="*/ 52 h 52"/>
                <a:gd name="T54" fmla="*/ 12 w 42"/>
                <a:gd name="T55" fmla="*/ 51 h 52"/>
                <a:gd name="T56" fmla="*/ 9 w 42"/>
                <a:gd name="T57" fmla="*/ 50 h 52"/>
                <a:gd name="T58" fmla="*/ 5 w 42"/>
                <a:gd name="T59" fmla="*/ 47 h 52"/>
                <a:gd name="T60" fmla="*/ 3 w 42"/>
                <a:gd name="T61" fmla="*/ 45 h 52"/>
                <a:gd name="T62" fmla="*/ 1 w 42"/>
                <a:gd name="T63" fmla="*/ 41 h 52"/>
                <a:gd name="T64" fmla="*/ 0 w 42"/>
                <a:gd name="T65" fmla="*/ 36 h 52"/>
                <a:gd name="T66" fmla="*/ 1 w 42"/>
                <a:gd name="T67" fmla="*/ 31 h 52"/>
                <a:gd name="T68" fmla="*/ 3 w 42"/>
                <a:gd name="T69" fmla="*/ 27 h 52"/>
                <a:gd name="T70" fmla="*/ 6 w 42"/>
                <a:gd name="T71" fmla="*/ 23 h 52"/>
                <a:gd name="T72" fmla="*/ 10 w 42"/>
                <a:gd name="T73" fmla="*/ 21 h 52"/>
                <a:gd name="T74" fmla="*/ 16 w 42"/>
                <a:gd name="T75" fmla="*/ 20 h 52"/>
                <a:gd name="T76" fmla="*/ 22 w 42"/>
                <a:gd name="T77" fmla="*/ 20 h 52"/>
                <a:gd name="T78" fmla="*/ 34 w 42"/>
                <a:gd name="T79" fmla="*/ 20 h 52"/>
                <a:gd name="T80" fmla="*/ 34 w 42"/>
                <a:gd name="T81" fmla="*/ 18 h 52"/>
                <a:gd name="T82" fmla="*/ 34 w 42"/>
                <a:gd name="T83" fmla="*/ 15 h 52"/>
                <a:gd name="T84" fmla="*/ 32 w 42"/>
                <a:gd name="T85" fmla="*/ 12 h 52"/>
                <a:gd name="T86" fmla="*/ 30 w 42"/>
                <a:gd name="T87" fmla="*/ 10 h 52"/>
                <a:gd name="T88" fmla="*/ 27 w 42"/>
                <a:gd name="T89" fmla="*/ 8 h 52"/>
                <a:gd name="T90" fmla="*/ 24 w 42"/>
                <a:gd name="T91" fmla="*/ 7 h 52"/>
                <a:gd name="T92" fmla="*/ 20 w 42"/>
                <a:gd name="T93" fmla="*/ 7 h 52"/>
                <a:gd name="T94" fmla="*/ 16 w 42"/>
                <a:gd name="T95" fmla="*/ 7 h 52"/>
                <a:gd name="T96" fmla="*/ 11 w 42"/>
                <a:gd name="T97" fmla="*/ 7 h 52"/>
                <a:gd name="T98" fmla="*/ 7 w 42"/>
                <a:gd name="T99" fmla="*/ 8 h 52"/>
                <a:gd name="T100" fmla="*/ 4 w 42"/>
                <a:gd name="T101" fmla="*/ 11 h 52"/>
                <a:gd name="T102" fmla="*/ 4 w 42"/>
                <a:gd name="T103" fmla="*/ 3 h 52"/>
                <a:gd name="T104" fmla="*/ 9 w 42"/>
                <a:gd name="T105" fmla="*/ 2 h 52"/>
                <a:gd name="T106" fmla="*/ 12 w 42"/>
                <a:gd name="T107" fmla="*/ 1 h 52"/>
                <a:gd name="T108" fmla="*/ 16 w 42"/>
                <a:gd name="T109" fmla="*/ 0 h 52"/>
                <a:gd name="T110" fmla="*/ 21 w 42"/>
                <a:gd name="T111" fmla="*/ 0 h 52"/>
                <a:gd name="T112" fmla="*/ 27 w 42"/>
                <a:gd name="T113" fmla="*/ 1 h 52"/>
                <a:gd name="T114" fmla="*/ 32 w 42"/>
                <a:gd name="T115" fmla="*/ 2 h 52"/>
                <a:gd name="T116" fmla="*/ 36 w 42"/>
                <a:gd name="T117" fmla="*/ 6 h 52"/>
                <a:gd name="T118" fmla="*/ 39 w 42"/>
                <a:gd name="T119" fmla="*/ 8 h 52"/>
                <a:gd name="T120" fmla="*/ 41 w 42"/>
                <a:gd name="T121" fmla="*/ 12 h 52"/>
                <a:gd name="T122" fmla="*/ 41 w 42"/>
                <a:gd name="T123" fmla="*/ 17 h 52"/>
                <a:gd name="T124" fmla="*/ 42 w 42"/>
                <a:gd name="T125" fmla="*/ 22 h 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 h="52">
                  <a:moveTo>
                    <a:pt x="26" y="26"/>
                  </a:moveTo>
                  <a:lnTo>
                    <a:pt x="20" y="26"/>
                  </a:lnTo>
                  <a:lnTo>
                    <a:pt x="15" y="26"/>
                  </a:lnTo>
                  <a:lnTo>
                    <a:pt x="12" y="27"/>
                  </a:lnTo>
                  <a:lnTo>
                    <a:pt x="10" y="30"/>
                  </a:lnTo>
                  <a:lnTo>
                    <a:pt x="9" y="32"/>
                  </a:lnTo>
                  <a:lnTo>
                    <a:pt x="9" y="36"/>
                  </a:lnTo>
                  <a:lnTo>
                    <a:pt x="9" y="40"/>
                  </a:lnTo>
                  <a:lnTo>
                    <a:pt x="11" y="42"/>
                  </a:lnTo>
                  <a:lnTo>
                    <a:pt x="15" y="45"/>
                  </a:lnTo>
                  <a:lnTo>
                    <a:pt x="19" y="45"/>
                  </a:lnTo>
                  <a:lnTo>
                    <a:pt x="24" y="45"/>
                  </a:lnTo>
                  <a:lnTo>
                    <a:pt x="27" y="42"/>
                  </a:lnTo>
                  <a:lnTo>
                    <a:pt x="30" y="40"/>
                  </a:lnTo>
                  <a:lnTo>
                    <a:pt x="32" y="36"/>
                  </a:lnTo>
                  <a:lnTo>
                    <a:pt x="34" y="32"/>
                  </a:lnTo>
                  <a:lnTo>
                    <a:pt x="34" y="27"/>
                  </a:lnTo>
                  <a:lnTo>
                    <a:pt x="34" y="26"/>
                  </a:lnTo>
                  <a:lnTo>
                    <a:pt x="26" y="26"/>
                  </a:lnTo>
                  <a:close/>
                  <a:moveTo>
                    <a:pt x="42" y="22"/>
                  </a:moveTo>
                  <a:lnTo>
                    <a:pt x="42" y="51"/>
                  </a:lnTo>
                  <a:lnTo>
                    <a:pt x="34" y="51"/>
                  </a:lnTo>
                  <a:lnTo>
                    <a:pt x="34" y="43"/>
                  </a:lnTo>
                  <a:lnTo>
                    <a:pt x="31" y="47"/>
                  </a:lnTo>
                  <a:lnTo>
                    <a:pt x="27" y="50"/>
                  </a:lnTo>
                  <a:lnTo>
                    <a:pt x="22" y="51"/>
                  </a:lnTo>
                  <a:lnTo>
                    <a:pt x="17" y="52"/>
                  </a:lnTo>
                  <a:lnTo>
                    <a:pt x="12" y="51"/>
                  </a:lnTo>
                  <a:lnTo>
                    <a:pt x="9" y="50"/>
                  </a:lnTo>
                  <a:lnTo>
                    <a:pt x="5" y="47"/>
                  </a:lnTo>
                  <a:lnTo>
                    <a:pt x="3" y="45"/>
                  </a:lnTo>
                  <a:lnTo>
                    <a:pt x="1" y="41"/>
                  </a:lnTo>
                  <a:lnTo>
                    <a:pt x="0" y="36"/>
                  </a:lnTo>
                  <a:lnTo>
                    <a:pt x="1" y="31"/>
                  </a:lnTo>
                  <a:lnTo>
                    <a:pt x="3" y="27"/>
                  </a:lnTo>
                  <a:lnTo>
                    <a:pt x="6" y="23"/>
                  </a:lnTo>
                  <a:lnTo>
                    <a:pt x="10" y="21"/>
                  </a:lnTo>
                  <a:lnTo>
                    <a:pt x="16" y="20"/>
                  </a:lnTo>
                  <a:lnTo>
                    <a:pt x="22" y="20"/>
                  </a:lnTo>
                  <a:lnTo>
                    <a:pt x="34" y="20"/>
                  </a:lnTo>
                  <a:lnTo>
                    <a:pt x="34" y="18"/>
                  </a:lnTo>
                  <a:lnTo>
                    <a:pt x="34" y="15"/>
                  </a:lnTo>
                  <a:lnTo>
                    <a:pt x="32" y="12"/>
                  </a:lnTo>
                  <a:lnTo>
                    <a:pt x="30" y="10"/>
                  </a:lnTo>
                  <a:lnTo>
                    <a:pt x="27" y="8"/>
                  </a:lnTo>
                  <a:lnTo>
                    <a:pt x="24" y="7"/>
                  </a:lnTo>
                  <a:lnTo>
                    <a:pt x="20" y="7"/>
                  </a:lnTo>
                  <a:lnTo>
                    <a:pt x="16" y="7"/>
                  </a:lnTo>
                  <a:lnTo>
                    <a:pt x="11" y="7"/>
                  </a:lnTo>
                  <a:lnTo>
                    <a:pt x="7" y="8"/>
                  </a:lnTo>
                  <a:lnTo>
                    <a:pt x="4" y="11"/>
                  </a:lnTo>
                  <a:lnTo>
                    <a:pt x="4" y="3"/>
                  </a:lnTo>
                  <a:lnTo>
                    <a:pt x="9" y="2"/>
                  </a:lnTo>
                  <a:lnTo>
                    <a:pt x="12" y="1"/>
                  </a:lnTo>
                  <a:lnTo>
                    <a:pt x="16" y="0"/>
                  </a:lnTo>
                  <a:lnTo>
                    <a:pt x="21" y="0"/>
                  </a:lnTo>
                  <a:lnTo>
                    <a:pt x="27" y="1"/>
                  </a:lnTo>
                  <a:lnTo>
                    <a:pt x="32" y="2"/>
                  </a:lnTo>
                  <a:lnTo>
                    <a:pt x="36" y="6"/>
                  </a:lnTo>
                  <a:lnTo>
                    <a:pt x="39" y="8"/>
                  </a:lnTo>
                  <a:lnTo>
                    <a:pt x="41" y="12"/>
                  </a:lnTo>
                  <a:lnTo>
                    <a:pt x="41" y="17"/>
                  </a:lnTo>
                  <a:lnTo>
                    <a:pt x="42" y="22"/>
                  </a:lnTo>
                  <a:close/>
                </a:path>
              </a:pathLst>
            </a:custGeom>
            <a:solidFill>
              <a:srgbClr val="010101"/>
            </a:solidFill>
            <a:ln w="0">
              <a:solidFill>
                <a:srgbClr val="010101"/>
              </a:solidFill>
              <a:prstDash val="solid"/>
              <a:round/>
              <a:headEnd/>
              <a:tailEnd/>
            </a:ln>
          </p:spPr>
          <p:txBody>
            <a:bodyPr/>
            <a:lstStyle/>
            <a:p>
              <a:endParaRPr lang="ru-RU"/>
            </a:p>
          </p:txBody>
        </p:sp>
        <p:sp>
          <p:nvSpPr>
            <p:cNvPr id="6246" name="Freeform 125"/>
            <p:cNvSpPr>
              <a:spLocks noEditPoints="1"/>
            </p:cNvSpPr>
            <p:nvPr/>
          </p:nvSpPr>
          <p:spPr bwMode="auto">
            <a:xfrm>
              <a:off x="2635" y="1994"/>
              <a:ext cx="43" cy="70"/>
            </a:xfrm>
            <a:custGeom>
              <a:avLst/>
              <a:gdLst>
                <a:gd name="T0" fmla="*/ 35 w 43"/>
                <a:gd name="T1" fmla="*/ 44 h 70"/>
                <a:gd name="T2" fmla="*/ 35 w 43"/>
                <a:gd name="T3" fmla="*/ 38 h 70"/>
                <a:gd name="T4" fmla="*/ 33 w 43"/>
                <a:gd name="T5" fmla="*/ 34 h 70"/>
                <a:gd name="T6" fmla="*/ 31 w 43"/>
                <a:gd name="T7" fmla="*/ 30 h 70"/>
                <a:gd name="T8" fmla="*/ 28 w 43"/>
                <a:gd name="T9" fmla="*/ 26 h 70"/>
                <a:gd name="T10" fmla="*/ 25 w 43"/>
                <a:gd name="T11" fmla="*/ 25 h 70"/>
                <a:gd name="T12" fmla="*/ 21 w 43"/>
                <a:gd name="T13" fmla="*/ 25 h 70"/>
                <a:gd name="T14" fmla="*/ 17 w 43"/>
                <a:gd name="T15" fmla="*/ 25 h 70"/>
                <a:gd name="T16" fmla="*/ 13 w 43"/>
                <a:gd name="T17" fmla="*/ 26 h 70"/>
                <a:gd name="T18" fmla="*/ 11 w 43"/>
                <a:gd name="T19" fmla="*/ 30 h 70"/>
                <a:gd name="T20" fmla="*/ 8 w 43"/>
                <a:gd name="T21" fmla="*/ 34 h 70"/>
                <a:gd name="T22" fmla="*/ 7 w 43"/>
                <a:gd name="T23" fmla="*/ 38 h 70"/>
                <a:gd name="T24" fmla="*/ 7 w 43"/>
                <a:gd name="T25" fmla="*/ 44 h 70"/>
                <a:gd name="T26" fmla="*/ 7 w 43"/>
                <a:gd name="T27" fmla="*/ 49 h 70"/>
                <a:gd name="T28" fmla="*/ 8 w 43"/>
                <a:gd name="T29" fmla="*/ 54 h 70"/>
                <a:gd name="T30" fmla="*/ 11 w 43"/>
                <a:gd name="T31" fmla="*/ 58 h 70"/>
                <a:gd name="T32" fmla="*/ 13 w 43"/>
                <a:gd name="T33" fmla="*/ 60 h 70"/>
                <a:gd name="T34" fmla="*/ 17 w 43"/>
                <a:gd name="T35" fmla="*/ 63 h 70"/>
                <a:gd name="T36" fmla="*/ 21 w 43"/>
                <a:gd name="T37" fmla="*/ 63 h 70"/>
                <a:gd name="T38" fmla="*/ 25 w 43"/>
                <a:gd name="T39" fmla="*/ 63 h 70"/>
                <a:gd name="T40" fmla="*/ 28 w 43"/>
                <a:gd name="T41" fmla="*/ 60 h 70"/>
                <a:gd name="T42" fmla="*/ 31 w 43"/>
                <a:gd name="T43" fmla="*/ 58 h 70"/>
                <a:gd name="T44" fmla="*/ 33 w 43"/>
                <a:gd name="T45" fmla="*/ 54 h 70"/>
                <a:gd name="T46" fmla="*/ 35 w 43"/>
                <a:gd name="T47" fmla="*/ 49 h 70"/>
                <a:gd name="T48" fmla="*/ 35 w 43"/>
                <a:gd name="T49" fmla="*/ 44 h 70"/>
                <a:gd name="T50" fmla="*/ 7 w 43"/>
                <a:gd name="T51" fmla="*/ 26 h 70"/>
                <a:gd name="T52" fmla="*/ 10 w 43"/>
                <a:gd name="T53" fmla="*/ 23 h 70"/>
                <a:gd name="T54" fmla="*/ 13 w 43"/>
                <a:gd name="T55" fmla="*/ 20 h 70"/>
                <a:gd name="T56" fmla="*/ 18 w 43"/>
                <a:gd name="T57" fmla="*/ 19 h 70"/>
                <a:gd name="T58" fmla="*/ 23 w 43"/>
                <a:gd name="T59" fmla="*/ 18 h 70"/>
                <a:gd name="T60" fmla="*/ 28 w 43"/>
                <a:gd name="T61" fmla="*/ 19 h 70"/>
                <a:gd name="T62" fmla="*/ 33 w 43"/>
                <a:gd name="T63" fmla="*/ 21 h 70"/>
                <a:gd name="T64" fmla="*/ 37 w 43"/>
                <a:gd name="T65" fmla="*/ 25 h 70"/>
                <a:gd name="T66" fmla="*/ 41 w 43"/>
                <a:gd name="T67" fmla="*/ 30 h 70"/>
                <a:gd name="T68" fmla="*/ 42 w 43"/>
                <a:gd name="T69" fmla="*/ 36 h 70"/>
                <a:gd name="T70" fmla="*/ 43 w 43"/>
                <a:gd name="T71" fmla="*/ 44 h 70"/>
                <a:gd name="T72" fmla="*/ 42 w 43"/>
                <a:gd name="T73" fmla="*/ 51 h 70"/>
                <a:gd name="T74" fmla="*/ 41 w 43"/>
                <a:gd name="T75" fmla="*/ 58 h 70"/>
                <a:gd name="T76" fmla="*/ 37 w 43"/>
                <a:gd name="T77" fmla="*/ 63 h 70"/>
                <a:gd name="T78" fmla="*/ 33 w 43"/>
                <a:gd name="T79" fmla="*/ 66 h 70"/>
                <a:gd name="T80" fmla="*/ 28 w 43"/>
                <a:gd name="T81" fmla="*/ 69 h 70"/>
                <a:gd name="T82" fmla="*/ 23 w 43"/>
                <a:gd name="T83" fmla="*/ 70 h 70"/>
                <a:gd name="T84" fmla="*/ 18 w 43"/>
                <a:gd name="T85" fmla="*/ 69 h 70"/>
                <a:gd name="T86" fmla="*/ 13 w 43"/>
                <a:gd name="T87" fmla="*/ 68 h 70"/>
                <a:gd name="T88" fmla="*/ 10 w 43"/>
                <a:gd name="T89" fmla="*/ 65 h 70"/>
                <a:gd name="T90" fmla="*/ 7 w 43"/>
                <a:gd name="T91" fmla="*/ 61 h 70"/>
                <a:gd name="T92" fmla="*/ 7 w 43"/>
                <a:gd name="T93" fmla="*/ 69 h 70"/>
                <a:gd name="T94" fmla="*/ 0 w 43"/>
                <a:gd name="T95" fmla="*/ 69 h 70"/>
                <a:gd name="T96" fmla="*/ 0 w 43"/>
                <a:gd name="T97" fmla="*/ 0 h 70"/>
                <a:gd name="T98" fmla="*/ 7 w 43"/>
                <a:gd name="T99" fmla="*/ 0 h 70"/>
                <a:gd name="T100" fmla="*/ 7 w 43"/>
                <a:gd name="T101" fmla="*/ 26 h 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 h="70">
                  <a:moveTo>
                    <a:pt x="35" y="44"/>
                  </a:moveTo>
                  <a:lnTo>
                    <a:pt x="35" y="38"/>
                  </a:lnTo>
                  <a:lnTo>
                    <a:pt x="33" y="34"/>
                  </a:lnTo>
                  <a:lnTo>
                    <a:pt x="31" y="30"/>
                  </a:lnTo>
                  <a:lnTo>
                    <a:pt x="28" y="26"/>
                  </a:lnTo>
                  <a:lnTo>
                    <a:pt x="25" y="25"/>
                  </a:lnTo>
                  <a:lnTo>
                    <a:pt x="21" y="25"/>
                  </a:lnTo>
                  <a:lnTo>
                    <a:pt x="17" y="25"/>
                  </a:lnTo>
                  <a:lnTo>
                    <a:pt x="13" y="26"/>
                  </a:lnTo>
                  <a:lnTo>
                    <a:pt x="11" y="30"/>
                  </a:lnTo>
                  <a:lnTo>
                    <a:pt x="8" y="34"/>
                  </a:lnTo>
                  <a:lnTo>
                    <a:pt x="7" y="38"/>
                  </a:lnTo>
                  <a:lnTo>
                    <a:pt x="7" y="44"/>
                  </a:lnTo>
                  <a:lnTo>
                    <a:pt x="7" y="49"/>
                  </a:lnTo>
                  <a:lnTo>
                    <a:pt x="8" y="54"/>
                  </a:lnTo>
                  <a:lnTo>
                    <a:pt x="11" y="58"/>
                  </a:lnTo>
                  <a:lnTo>
                    <a:pt x="13" y="60"/>
                  </a:lnTo>
                  <a:lnTo>
                    <a:pt x="17" y="63"/>
                  </a:lnTo>
                  <a:lnTo>
                    <a:pt x="21" y="63"/>
                  </a:lnTo>
                  <a:lnTo>
                    <a:pt x="25" y="63"/>
                  </a:lnTo>
                  <a:lnTo>
                    <a:pt x="28" y="60"/>
                  </a:lnTo>
                  <a:lnTo>
                    <a:pt x="31" y="58"/>
                  </a:lnTo>
                  <a:lnTo>
                    <a:pt x="33" y="54"/>
                  </a:lnTo>
                  <a:lnTo>
                    <a:pt x="35" y="49"/>
                  </a:lnTo>
                  <a:lnTo>
                    <a:pt x="35" y="44"/>
                  </a:lnTo>
                  <a:close/>
                  <a:moveTo>
                    <a:pt x="7" y="26"/>
                  </a:moveTo>
                  <a:lnTo>
                    <a:pt x="10" y="23"/>
                  </a:lnTo>
                  <a:lnTo>
                    <a:pt x="13" y="20"/>
                  </a:lnTo>
                  <a:lnTo>
                    <a:pt x="18" y="19"/>
                  </a:lnTo>
                  <a:lnTo>
                    <a:pt x="23" y="18"/>
                  </a:lnTo>
                  <a:lnTo>
                    <a:pt x="28" y="19"/>
                  </a:lnTo>
                  <a:lnTo>
                    <a:pt x="33" y="21"/>
                  </a:lnTo>
                  <a:lnTo>
                    <a:pt x="37" y="25"/>
                  </a:lnTo>
                  <a:lnTo>
                    <a:pt x="41" y="30"/>
                  </a:lnTo>
                  <a:lnTo>
                    <a:pt x="42" y="36"/>
                  </a:lnTo>
                  <a:lnTo>
                    <a:pt x="43" y="44"/>
                  </a:lnTo>
                  <a:lnTo>
                    <a:pt x="42" y="51"/>
                  </a:lnTo>
                  <a:lnTo>
                    <a:pt x="41" y="58"/>
                  </a:lnTo>
                  <a:lnTo>
                    <a:pt x="37" y="63"/>
                  </a:lnTo>
                  <a:lnTo>
                    <a:pt x="33" y="66"/>
                  </a:lnTo>
                  <a:lnTo>
                    <a:pt x="28" y="69"/>
                  </a:lnTo>
                  <a:lnTo>
                    <a:pt x="23" y="70"/>
                  </a:lnTo>
                  <a:lnTo>
                    <a:pt x="18" y="69"/>
                  </a:lnTo>
                  <a:lnTo>
                    <a:pt x="13" y="68"/>
                  </a:lnTo>
                  <a:lnTo>
                    <a:pt x="10" y="65"/>
                  </a:lnTo>
                  <a:lnTo>
                    <a:pt x="7" y="61"/>
                  </a:lnTo>
                  <a:lnTo>
                    <a:pt x="7" y="69"/>
                  </a:lnTo>
                  <a:lnTo>
                    <a:pt x="0" y="69"/>
                  </a:lnTo>
                  <a:lnTo>
                    <a:pt x="0" y="0"/>
                  </a:lnTo>
                  <a:lnTo>
                    <a:pt x="7" y="0"/>
                  </a:lnTo>
                  <a:lnTo>
                    <a:pt x="7" y="26"/>
                  </a:lnTo>
                  <a:close/>
                </a:path>
              </a:pathLst>
            </a:custGeom>
            <a:solidFill>
              <a:srgbClr val="010101"/>
            </a:solidFill>
            <a:ln w="0">
              <a:solidFill>
                <a:srgbClr val="010101"/>
              </a:solidFill>
              <a:prstDash val="solid"/>
              <a:round/>
              <a:headEnd/>
              <a:tailEnd/>
            </a:ln>
          </p:spPr>
          <p:txBody>
            <a:bodyPr/>
            <a:lstStyle/>
            <a:p>
              <a:endParaRPr lang="ru-RU"/>
            </a:p>
          </p:txBody>
        </p:sp>
        <p:sp>
          <p:nvSpPr>
            <p:cNvPr id="6247" name="Freeform 126"/>
            <p:cNvSpPr>
              <a:spLocks/>
            </p:cNvSpPr>
            <p:nvPr/>
          </p:nvSpPr>
          <p:spPr bwMode="auto">
            <a:xfrm>
              <a:off x="2717" y="2012"/>
              <a:ext cx="37" cy="52"/>
            </a:xfrm>
            <a:custGeom>
              <a:avLst/>
              <a:gdLst>
                <a:gd name="T0" fmla="*/ 35 w 37"/>
                <a:gd name="T1" fmla="*/ 10 h 52"/>
                <a:gd name="T2" fmla="*/ 27 w 37"/>
                <a:gd name="T3" fmla="*/ 7 h 52"/>
                <a:gd name="T4" fmla="*/ 20 w 37"/>
                <a:gd name="T5" fmla="*/ 7 h 52"/>
                <a:gd name="T6" fmla="*/ 12 w 37"/>
                <a:gd name="T7" fmla="*/ 7 h 52"/>
                <a:gd name="T8" fmla="*/ 9 w 37"/>
                <a:gd name="T9" fmla="*/ 11 h 52"/>
                <a:gd name="T10" fmla="*/ 9 w 37"/>
                <a:gd name="T11" fmla="*/ 16 h 52"/>
                <a:gd name="T12" fmla="*/ 11 w 37"/>
                <a:gd name="T13" fmla="*/ 20 h 52"/>
                <a:gd name="T14" fmla="*/ 19 w 37"/>
                <a:gd name="T15" fmla="*/ 21 h 52"/>
                <a:gd name="T16" fmla="*/ 26 w 37"/>
                <a:gd name="T17" fmla="*/ 23 h 52"/>
                <a:gd name="T18" fmla="*/ 34 w 37"/>
                <a:gd name="T19" fmla="*/ 27 h 52"/>
                <a:gd name="T20" fmla="*/ 36 w 37"/>
                <a:gd name="T21" fmla="*/ 33 h 52"/>
                <a:gd name="T22" fmla="*/ 36 w 37"/>
                <a:gd name="T23" fmla="*/ 41 h 52"/>
                <a:gd name="T24" fmla="*/ 31 w 37"/>
                <a:gd name="T25" fmla="*/ 47 h 52"/>
                <a:gd name="T26" fmla="*/ 22 w 37"/>
                <a:gd name="T27" fmla="*/ 51 h 52"/>
                <a:gd name="T28" fmla="*/ 12 w 37"/>
                <a:gd name="T29" fmla="*/ 51 h 52"/>
                <a:gd name="T30" fmla="*/ 4 w 37"/>
                <a:gd name="T31" fmla="*/ 50 h 52"/>
                <a:gd name="T32" fmla="*/ 0 w 37"/>
                <a:gd name="T33" fmla="*/ 40 h 52"/>
                <a:gd name="T34" fmla="*/ 9 w 37"/>
                <a:gd name="T35" fmla="*/ 43 h 52"/>
                <a:gd name="T36" fmla="*/ 17 w 37"/>
                <a:gd name="T37" fmla="*/ 45 h 52"/>
                <a:gd name="T38" fmla="*/ 24 w 37"/>
                <a:gd name="T39" fmla="*/ 43 h 52"/>
                <a:gd name="T40" fmla="*/ 29 w 37"/>
                <a:gd name="T41" fmla="*/ 41 h 52"/>
                <a:gd name="T42" fmla="*/ 29 w 37"/>
                <a:gd name="T43" fmla="*/ 35 h 52"/>
                <a:gd name="T44" fmla="*/ 25 w 37"/>
                <a:gd name="T45" fmla="*/ 31 h 52"/>
                <a:gd name="T46" fmla="*/ 17 w 37"/>
                <a:gd name="T47" fmla="*/ 28 h 52"/>
                <a:gd name="T48" fmla="*/ 10 w 37"/>
                <a:gd name="T49" fmla="*/ 27 h 52"/>
                <a:gd name="T50" fmla="*/ 4 w 37"/>
                <a:gd name="T51" fmla="*/ 23 h 52"/>
                <a:gd name="T52" fmla="*/ 0 w 37"/>
                <a:gd name="T53" fmla="*/ 18 h 52"/>
                <a:gd name="T54" fmla="*/ 0 w 37"/>
                <a:gd name="T55" fmla="*/ 10 h 52"/>
                <a:gd name="T56" fmla="*/ 5 w 37"/>
                <a:gd name="T57" fmla="*/ 3 h 52"/>
                <a:gd name="T58" fmla="*/ 14 w 37"/>
                <a:gd name="T59" fmla="*/ 0 h 52"/>
                <a:gd name="T60" fmla="*/ 24 w 37"/>
                <a:gd name="T61" fmla="*/ 0 h 52"/>
                <a:gd name="T62" fmla="*/ 31 w 37"/>
                <a:gd name="T63" fmla="*/ 1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7" h="52">
                  <a:moveTo>
                    <a:pt x="35" y="2"/>
                  </a:moveTo>
                  <a:lnTo>
                    <a:pt x="35" y="10"/>
                  </a:lnTo>
                  <a:lnTo>
                    <a:pt x="31" y="8"/>
                  </a:lnTo>
                  <a:lnTo>
                    <a:pt x="27" y="7"/>
                  </a:lnTo>
                  <a:lnTo>
                    <a:pt x="24" y="7"/>
                  </a:lnTo>
                  <a:lnTo>
                    <a:pt x="20" y="7"/>
                  </a:lnTo>
                  <a:lnTo>
                    <a:pt x="16" y="7"/>
                  </a:lnTo>
                  <a:lnTo>
                    <a:pt x="12" y="7"/>
                  </a:lnTo>
                  <a:lnTo>
                    <a:pt x="11" y="8"/>
                  </a:lnTo>
                  <a:lnTo>
                    <a:pt x="9" y="11"/>
                  </a:lnTo>
                  <a:lnTo>
                    <a:pt x="7" y="13"/>
                  </a:lnTo>
                  <a:lnTo>
                    <a:pt x="9" y="16"/>
                  </a:lnTo>
                  <a:lnTo>
                    <a:pt x="10" y="18"/>
                  </a:lnTo>
                  <a:lnTo>
                    <a:pt x="11" y="20"/>
                  </a:lnTo>
                  <a:lnTo>
                    <a:pt x="15" y="21"/>
                  </a:lnTo>
                  <a:lnTo>
                    <a:pt x="19" y="21"/>
                  </a:lnTo>
                  <a:lnTo>
                    <a:pt x="21" y="22"/>
                  </a:lnTo>
                  <a:lnTo>
                    <a:pt x="26" y="23"/>
                  </a:lnTo>
                  <a:lnTo>
                    <a:pt x="30" y="25"/>
                  </a:lnTo>
                  <a:lnTo>
                    <a:pt x="34" y="27"/>
                  </a:lnTo>
                  <a:lnTo>
                    <a:pt x="35" y="30"/>
                  </a:lnTo>
                  <a:lnTo>
                    <a:pt x="36" y="33"/>
                  </a:lnTo>
                  <a:lnTo>
                    <a:pt x="37" y="37"/>
                  </a:lnTo>
                  <a:lnTo>
                    <a:pt x="36" y="41"/>
                  </a:lnTo>
                  <a:lnTo>
                    <a:pt x="35" y="45"/>
                  </a:lnTo>
                  <a:lnTo>
                    <a:pt x="31" y="47"/>
                  </a:lnTo>
                  <a:lnTo>
                    <a:pt x="27" y="50"/>
                  </a:lnTo>
                  <a:lnTo>
                    <a:pt x="22" y="51"/>
                  </a:lnTo>
                  <a:lnTo>
                    <a:pt x="16" y="52"/>
                  </a:lnTo>
                  <a:lnTo>
                    <a:pt x="12" y="51"/>
                  </a:lnTo>
                  <a:lnTo>
                    <a:pt x="9" y="51"/>
                  </a:lnTo>
                  <a:lnTo>
                    <a:pt x="4" y="50"/>
                  </a:lnTo>
                  <a:lnTo>
                    <a:pt x="0" y="48"/>
                  </a:lnTo>
                  <a:lnTo>
                    <a:pt x="0" y="40"/>
                  </a:lnTo>
                  <a:lnTo>
                    <a:pt x="4" y="42"/>
                  </a:lnTo>
                  <a:lnTo>
                    <a:pt x="9" y="43"/>
                  </a:lnTo>
                  <a:lnTo>
                    <a:pt x="12" y="45"/>
                  </a:lnTo>
                  <a:lnTo>
                    <a:pt x="17" y="45"/>
                  </a:lnTo>
                  <a:lnTo>
                    <a:pt x="20" y="45"/>
                  </a:lnTo>
                  <a:lnTo>
                    <a:pt x="24" y="43"/>
                  </a:lnTo>
                  <a:lnTo>
                    <a:pt x="26" y="43"/>
                  </a:lnTo>
                  <a:lnTo>
                    <a:pt x="29" y="41"/>
                  </a:lnTo>
                  <a:lnTo>
                    <a:pt x="29" y="37"/>
                  </a:lnTo>
                  <a:lnTo>
                    <a:pt x="29" y="35"/>
                  </a:lnTo>
                  <a:lnTo>
                    <a:pt x="26" y="32"/>
                  </a:lnTo>
                  <a:lnTo>
                    <a:pt x="25" y="31"/>
                  </a:lnTo>
                  <a:lnTo>
                    <a:pt x="21" y="30"/>
                  </a:lnTo>
                  <a:lnTo>
                    <a:pt x="17" y="28"/>
                  </a:lnTo>
                  <a:lnTo>
                    <a:pt x="14" y="28"/>
                  </a:lnTo>
                  <a:lnTo>
                    <a:pt x="10" y="27"/>
                  </a:lnTo>
                  <a:lnTo>
                    <a:pt x="6" y="26"/>
                  </a:lnTo>
                  <a:lnTo>
                    <a:pt x="4" y="23"/>
                  </a:lnTo>
                  <a:lnTo>
                    <a:pt x="1" y="21"/>
                  </a:lnTo>
                  <a:lnTo>
                    <a:pt x="0" y="18"/>
                  </a:lnTo>
                  <a:lnTo>
                    <a:pt x="0" y="15"/>
                  </a:lnTo>
                  <a:lnTo>
                    <a:pt x="0" y="10"/>
                  </a:lnTo>
                  <a:lnTo>
                    <a:pt x="2" y="6"/>
                  </a:lnTo>
                  <a:lnTo>
                    <a:pt x="5" y="3"/>
                  </a:lnTo>
                  <a:lnTo>
                    <a:pt x="9" y="1"/>
                  </a:lnTo>
                  <a:lnTo>
                    <a:pt x="14" y="0"/>
                  </a:lnTo>
                  <a:lnTo>
                    <a:pt x="19" y="0"/>
                  </a:lnTo>
                  <a:lnTo>
                    <a:pt x="24" y="0"/>
                  </a:lnTo>
                  <a:lnTo>
                    <a:pt x="27" y="1"/>
                  </a:lnTo>
                  <a:lnTo>
                    <a:pt x="31" y="1"/>
                  </a:lnTo>
                  <a:lnTo>
                    <a:pt x="35" y="2"/>
                  </a:lnTo>
                  <a:close/>
                </a:path>
              </a:pathLst>
            </a:custGeom>
            <a:solidFill>
              <a:srgbClr val="010101"/>
            </a:solidFill>
            <a:ln w="0">
              <a:solidFill>
                <a:srgbClr val="010101"/>
              </a:solidFill>
              <a:prstDash val="solid"/>
              <a:round/>
              <a:headEnd/>
              <a:tailEnd/>
            </a:ln>
          </p:spPr>
          <p:txBody>
            <a:bodyPr/>
            <a:lstStyle/>
            <a:p>
              <a:endParaRPr lang="ru-RU"/>
            </a:p>
          </p:txBody>
        </p:sp>
        <p:sp>
          <p:nvSpPr>
            <p:cNvPr id="6248" name="Freeform 127"/>
            <p:cNvSpPr>
              <a:spLocks noEditPoints="1"/>
            </p:cNvSpPr>
            <p:nvPr/>
          </p:nvSpPr>
          <p:spPr bwMode="auto">
            <a:xfrm>
              <a:off x="2763" y="2012"/>
              <a:ext cx="46" cy="52"/>
            </a:xfrm>
            <a:custGeom>
              <a:avLst/>
              <a:gdLst>
                <a:gd name="T0" fmla="*/ 46 w 46"/>
                <a:gd name="T1" fmla="*/ 23 h 52"/>
                <a:gd name="T2" fmla="*/ 46 w 46"/>
                <a:gd name="T3" fmla="*/ 27 h 52"/>
                <a:gd name="T4" fmla="*/ 9 w 46"/>
                <a:gd name="T5" fmla="*/ 27 h 52"/>
                <a:gd name="T6" fmla="*/ 10 w 46"/>
                <a:gd name="T7" fmla="*/ 32 h 52"/>
                <a:gd name="T8" fmla="*/ 11 w 46"/>
                <a:gd name="T9" fmla="*/ 37 h 52"/>
                <a:gd name="T10" fmla="*/ 14 w 46"/>
                <a:gd name="T11" fmla="*/ 41 h 52"/>
                <a:gd name="T12" fmla="*/ 17 w 46"/>
                <a:gd name="T13" fmla="*/ 42 h 52"/>
                <a:gd name="T14" fmla="*/ 21 w 46"/>
                <a:gd name="T15" fmla="*/ 45 h 52"/>
                <a:gd name="T16" fmla="*/ 26 w 46"/>
                <a:gd name="T17" fmla="*/ 45 h 52"/>
                <a:gd name="T18" fmla="*/ 31 w 46"/>
                <a:gd name="T19" fmla="*/ 45 h 52"/>
                <a:gd name="T20" fmla="*/ 35 w 46"/>
                <a:gd name="T21" fmla="*/ 43 h 52"/>
                <a:gd name="T22" fmla="*/ 40 w 46"/>
                <a:gd name="T23" fmla="*/ 42 h 52"/>
                <a:gd name="T24" fmla="*/ 44 w 46"/>
                <a:gd name="T25" fmla="*/ 40 h 52"/>
                <a:gd name="T26" fmla="*/ 44 w 46"/>
                <a:gd name="T27" fmla="*/ 47 h 52"/>
                <a:gd name="T28" fmla="*/ 40 w 46"/>
                <a:gd name="T29" fmla="*/ 50 h 52"/>
                <a:gd name="T30" fmla="*/ 35 w 46"/>
                <a:gd name="T31" fmla="*/ 51 h 52"/>
                <a:gd name="T32" fmla="*/ 30 w 46"/>
                <a:gd name="T33" fmla="*/ 51 h 52"/>
                <a:gd name="T34" fmla="*/ 26 w 46"/>
                <a:gd name="T35" fmla="*/ 52 h 52"/>
                <a:gd name="T36" fmla="*/ 20 w 46"/>
                <a:gd name="T37" fmla="*/ 51 h 52"/>
                <a:gd name="T38" fmla="*/ 15 w 46"/>
                <a:gd name="T39" fmla="*/ 50 h 52"/>
                <a:gd name="T40" fmla="*/ 11 w 46"/>
                <a:gd name="T41" fmla="*/ 47 h 52"/>
                <a:gd name="T42" fmla="*/ 8 w 46"/>
                <a:gd name="T43" fmla="*/ 45 h 52"/>
                <a:gd name="T44" fmla="*/ 4 w 46"/>
                <a:gd name="T45" fmla="*/ 41 h 52"/>
                <a:gd name="T46" fmla="*/ 3 w 46"/>
                <a:gd name="T47" fmla="*/ 37 h 52"/>
                <a:gd name="T48" fmla="*/ 1 w 46"/>
                <a:gd name="T49" fmla="*/ 32 h 52"/>
                <a:gd name="T50" fmla="*/ 0 w 46"/>
                <a:gd name="T51" fmla="*/ 26 h 52"/>
                <a:gd name="T52" fmla="*/ 0 w 46"/>
                <a:gd name="T53" fmla="*/ 21 h 52"/>
                <a:gd name="T54" fmla="*/ 1 w 46"/>
                <a:gd name="T55" fmla="*/ 16 h 52"/>
                <a:gd name="T56" fmla="*/ 4 w 46"/>
                <a:gd name="T57" fmla="*/ 11 h 52"/>
                <a:gd name="T58" fmla="*/ 6 w 46"/>
                <a:gd name="T59" fmla="*/ 7 h 52"/>
                <a:gd name="T60" fmla="*/ 10 w 46"/>
                <a:gd name="T61" fmla="*/ 3 h 52"/>
                <a:gd name="T62" fmla="*/ 15 w 46"/>
                <a:gd name="T63" fmla="*/ 2 h 52"/>
                <a:gd name="T64" fmla="*/ 19 w 46"/>
                <a:gd name="T65" fmla="*/ 0 h 52"/>
                <a:gd name="T66" fmla="*/ 24 w 46"/>
                <a:gd name="T67" fmla="*/ 0 h 52"/>
                <a:gd name="T68" fmla="*/ 30 w 46"/>
                <a:gd name="T69" fmla="*/ 1 h 52"/>
                <a:gd name="T70" fmla="*/ 36 w 46"/>
                <a:gd name="T71" fmla="*/ 2 h 52"/>
                <a:gd name="T72" fmla="*/ 40 w 46"/>
                <a:gd name="T73" fmla="*/ 6 h 52"/>
                <a:gd name="T74" fmla="*/ 44 w 46"/>
                <a:gd name="T75" fmla="*/ 11 h 52"/>
                <a:gd name="T76" fmla="*/ 45 w 46"/>
                <a:gd name="T77" fmla="*/ 17 h 52"/>
                <a:gd name="T78" fmla="*/ 46 w 46"/>
                <a:gd name="T79" fmla="*/ 23 h 52"/>
                <a:gd name="T80" fmla="*/ 37 w 46"/>
                <a:gd name="T81" fmla="*/ 21 h 52"/>
                <a:gd name="T82" fmla="*/ 37 w 46"/>
                <a:gd name="T83" fmla="*/ 17 h 52"/>
                <a:gd name="T84" fmla="*/ 36 w 46"/>
                <a:gd name="T85" fmla="*/ 13 h 52"/>
                <a:gd name="T86" fmla="*/ 34 w 46"/>
                <a:gd name="T87" fmla="*/ 11 h 52"/>
                <a:gd name="T88" fmla="*/ 31 w 46"/>
                <a:gd name="T89" fmla="*/ 8 h 52"/>
                <a:gd name="T90" fmla="*/ 29 w 46"/>
                <a:gd name="T91" fmla="*/ 7 h 52"/>
                <a:gd name="T92" fmla="*/ 25 w 46"/>
                <a:gd name="T93" fmla="*/ 7 h 52"/>
                <a:gd name="T94" fmla="*/ 20 w 46"/>
                <a:gd name="T95" fmla="*/ 7 h 52"/>
                <a:gd name="T96" fmla="*/ 16 w 46"/>
                <a:gd name="T97" fmla="*/ 8 h 52"/>
                <a:gd name="T98" fmla="*/ 14 w 46"/>
                <a:gd name="T99" fmla="*/ 11 h 52"/>
                <a:gd name="T100" fmla="*/ 11 w 46"/>
                <a:gd name="T101" fmla="*/ 13 h 52"/>
                <a:gd name="T102" fmla="*/ 10 w 46"/>
                <a:gd name="T103" fmla="*/ 17 h 52"/>
                <a:gd name="T104" fmla="*/ 9 w 46"/>
                <a:gd name="T105" fmla="*/ 21 h 52"/>
                <a:gd name="T106" fmla="*/ 37 w 46"/>
                <a:gd name="T107" fmla="*/ 21 h 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 h="52">
                  <a:moveTo>
                    <a:pt x="46" y="23"/>
                  </a:moveTo>
                  <a:lnTo>
                    <a:pt x="46" y="27"/>
                  </a:lnTo>
                  <a:lnTo>
                    <a:pt x="9" y="27"/>
                  </a:lnTo>
                  <a:lnTo>
                    <a:pt x="10" y="32"/>
                  </a:lnTo>
                  <a:lnTo>
                    <a:pt x="11" y="37"/>
                  </a:lnTo>
                  <a:lnTo>
                    <a:pt x="14" y="41"/>
                  </a:lnTo>
                  <a:lnTo>
                    <a:pt x="17" y="42"/>
                  </a:lnTo>
                  <a:lnTo>
                    <a:pt x="21" y="45"/>
                  </a:lnTo>
                  <a:lnTo>
                    <a:pt x="26" y="45"/>
                  </a:lnTo>
                  <a:lnTo>
                    <a:pt x="31" y="45"/>
                  </a:lnTo>
                  <a:lnTo>
                    <a:pt x="35" y="43"/>
                  </a:lnTo>
                  <a:lnTo>
                    <a:pt x="40" y="42"/>
                  </a:lnTo>
                  <a:lnTo>
                    <a:pt x="44" y="40"/>
                  </a:lnTo>
                  <a:lnTo>
                    <a:pt x="44" y="47"/>
                  </a:lnTo>
                  <a:lnTo>
                    <a:pt x="40" y="50"/>
                  </a:lnTo>
                  <a:lnTo>
                    <a:pt x="35" y="51"/>
                  </a:lnTo>
                  <a:lnTo>
                    <a:pt x="30" y="51"/>
                  </a:lnTo>
                  <a:lnTo>
                    <a:pt x="26" y="52"/>
                  </a:lnTo>
                  <a:lnTo>
                    <a:pt x="20" y="51"/>
                  </a:lnTo>
                  <a:lnTo>
                    <a:pt x="15" y="50"/>
                  </a:lnTo>
                  <a:lnTo>
                    <a:pt x="11" y="47"/>
                  </a:lnTo>
                  <a:lnTo>
                    <a:pt x="8" y="45"/>
                  </a:lnTo>
                  <a:lnTo>
                    <a:pt x="4" y="41"/>
                  </a:lnTo>
                  <a:lnTo>
                    <a:pt x="3" y="37"/>
                  </a:lnTo>
                  <a:lnTo>
                    <a:pt x="1" y="32"/>
                  </a:lnTo>
                  <a:lnTo>
                    <a:pt x="0" y="26"/>
                  </a:lnTo>
                  <a:lnTo>
                    <a:pt x="0" y="21"/>
                  </a:lnTo>
                  <a:lnTo>
                    <a:pt x="1" y="16"/>
                  </a:lnTo>
                  <a:lnTo>
                    <a:pt x="4" y="11"/>
                  </a:lnTo>
                  <a:lnTo>
                    <a:pt x="6" y="7"/>
                  </a:lnTo>
                  <a:lnTo>
                    <a:pt x="10" y="3"/>
                  </a:lnTo>
                  <a:lnTo>
                    <a:pt x="15" y="2"/>
                  </a:lnTo>
                  <a:lnTo>
                    <a:pt x="19" y="0"/>
                  </a:lnTo>
                  <a:lnTo>
                    <a:pt x="24" y="0"/>
                  </a:lnTo>
                  <a:lnTo>
                    <a:pt x="30" y="1"/>
                  </a:lnTo>
                  <a:lnTo>
                    <a:pt x="36" y="2"/>
                  </a:lnTo>
                  <a:lnTo>
                    <a:pt x="40" y="6"/>
                  </a:lnTo>
                  <a:lnTo>
                    <a:pt x="44" y="11"/>
                  </a:lnTo>
                  <a:lnTo>
                    <a:pt x="45" y="17"/>
                  </a:lnTo>
                  <a:lnTo>
                    <a:pt x="46" y="23"/>
                  </a:lnTo>
                  <a:close/>
                  <a:moveTo>
                    <a:pt x="37" y="21"/>
                  </a:moveTo>
                  <a:lnTo>
                    <a:pt x="37" y="17"/>
                  </a:lnTo>
                  <a:lnTo>
                    <a:pt x="36" y="13"/>
                  </a:lnTo>
                  <a:lnTo>
                    <a:pt x="34" y="11"/>
                  </a:lnTo>
                  <a:lnTo>
                    <a:pt x="31" y="8"/>
                  </a:lnTo>
                  <a:lnTo>
                    <a:pt x="29" y="7"/>
                  </a:lnTo>
                  <a:lnTo>
                    <a:pt x="25" y="7"/>
                  </a:lnTo>
                  <a:lnTo>
                    <a:pt x="20" y="7"/>
                  </a:lnTo>
                  <a:lnTo>
                    <a:pt x="16" y="8"/>
                  </a:lnTo>
                  <a:lnTo>
                    <a:pt x="14" y="11"/>
                  </a:lnTo>
                  <a:lnTo>
                    <a:pt x="11" y="13"/>
                  </a:lnTo>
                  <a:lnTo>
                    <a:pt x="10" y="17"/>
                  </a:lnTo>
                  <a:lnTo>
                    <a:pt x="9" y="21"/>
                  </a:lnTo>
                  <a:lnTo>
                    <a:pt x="37" y="21"/>
                  </a:lnTo>
                  <a:close/>
                </a:path>
              </a:pathLst>
            </a:custGeom>
            <a:solidFill>
              <a:srgbClr val="010101"/>
            </a:solidFill>
            <a:ln w="0">
              <a:solidFill>
                <a:srgbClr val="010101"/>
              </a:solidFill>
              <a:prstDash val="solid"/>
              <a:round/>
              <a:headEnd/>
              <a:tailEnd/>
            </a:ln>
          </p:spPr>
          <p:txBody>
            <a:bodyPr/>
            <a:lstStyle/>
            <a:p>
              <a:endParaRPr lang="ru-RU"/>
            </a:p>
          </p:txBody>
        </p:sp>
        <p:sp>
          <p:nvSpPr>
            <p:cNvPr id="6249" name="Freeform 128"/>
            <p:cNvSpPr>
              <a:spLocks/>
            </p:cNvSpPr>
            <p:nvPr/>
          </p:nvSpPr>
          <p:spPr bwMode="auto">
            <a:xfrm>
              <a:off x="2815" y="2013"/>
              <a:ext cx="49" cy="50"/>
            </a:xfrm>
            <a:custGeom>
              <a:avLst/>
              <a:gdLst>
                <a:gd name="T0" fmla="*/ 48 w 49"/>
                <a:gd name="T1" fmla="*/ 0 h 50"/>
                <a:gd name="T2" fmla="*/ 30 w 49"/>
                <a:gd name="T3" fmla="*/ 24 h 50"/>
                <a:gd name="T4" fmla="*/ 49 w 49"/>
                <a:gd name="T5" fmla="*/ 50 h 50"/>
                <a:gd name="T6" fmla="*/ 39 w 49"/>
                <a:gd name="T7" fmla="*/ 50 h 50"/>
                <a:gd name="T8" fmla="*/ 24 w 49"/>
                <a:gd name="T9" fmla="*/ 30 h 50"/>
                <a:gd name="T10" fmla="*/ 10 w 49"/>
                <a:gd name="T11" fmla="*/ 50 h 50"/>
                <a:gd name="T12" fmla="*/ 0 w 49"/>
                <a:gd name="T13" fmla="*/ 50 h 50"/>
                <a:gd name="T14" fmla="*/ 20 w 49"/>
                <a:gd name="T15" fmla="*/ 24 h 50"/>
                <a:gd name="T16" fmla="*/ 3 w 49"/>
                <a:gd name="T17" fmla="*/ 0 h 50"/>
                <a:gd name="T18" fmla="*/ 12 w 49"/>
                <a:gd name="T19" fmla="*/ 0 h 50"/>
                <a:gd name="T20" fmla="*/ 25 w 49"/>
                <a:gd name="T21" fmla="*/ 17 h 50"/>
                <a:gd name="T22" fmla="*/ 38 w 49"/>
                <a:gd name="T23" fmla="*/ 0 h 50"/>
                <a:gd name="T24" fmla="*/ 48 w 49"/>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0">
                  <a:moveTo>
                    <a:pt x="48" y="0"/>
                  </a:moveTo>
                  <a:lnTo>
                    <a:pt x="30" y="24"/>
                  </a:lnTo>
                  <a:lnTo>
                    <a:pt x="49" y="50"/>
                  </a:lnTo>
                  <a:lnTo>
                    <a:pt x="39" y="50"/>
                  </a:lnTo>
                  <a:lnTo>
                    <a:pt x="24" y="30"/>
                  </a:lnTo>
                  <a:lnTo>
                    <a:pt x="10" y="50"/>
                  </a:lnTo>
                  <a:lnTo>
                    <a:pt x="0" y="50"/>
                  </a:lnTo>
                  <a:lnTo>
                    <a:pt x="20" y="24"/>
                  </a:lnTo>
                  <a:lnTo>
                    <a:pt x="3" y="0"/>
                  </a:lnTo>
                  <a:lnTo>
                    <a:pt x="12" y="0"/>
                  </a:lnTo>
                  <a:lnTo>
                    <a:pt x="25" y="17"/>
                  </a:lnTo>
                  <a:lnTo>
                    <a:pt x="38" y="0"/>
                  </a:lnTo>
                  <a:lnTo>
                    <a:pt x="48" y="0"/>
                  </a:lnTo>
                  <a:close/>
                </a:path>
              </a:pathLst>
            </a:custGeom>
            <a:solidFill>
              <a:srgbClr val="010101"/>
            </a:solidFill>
            <a:ln w="0">
              <a:solidFill>
                <a:srgbClr val="010101"/>
              </a:solidFill>
              <a:prstDash val="solid"/>
              <a:round/>
              <a:headEnd/>
              <a:tailEnd/>
            </a:ln>
          </p:spPr>
          <p:txBody>
            <a:bodyPr/>
            <a:lstStyle/>
            <a:p>
              <a:endParaRPr lang="ru-RU"/>
            </a:p>
          </p:txBody>
        </p:sp>
        <p:sp>
          <p:nvSpPr>
            <p:cNvPr id="6250" name="Freeform 129"/>
            <p:cNvSpPr>
              <a:spLocks/>
            </p:cNvSpPr>
            <p:nvPr/>
          </p:nvSpPr>
          <p:spPr bwMode="auto">
            <a:xfrm>
              <a:off x="2869" y="1999"/>
              <a:ext cx="31" cy="64"/>
            </a:xfrm>
            <a:custGeom>
              <a:avLst/>
              <a:gdLst>
                <a:gd name="T0" fmla="*/ 14 w 31"/>
                <a:gd name="T1" fmla="*/ 0 h 64"/>
                <a:gd name="T2" fmla="*/ 14 w 31"/>
                <a:gd name="T3" fmla="*/ 14 h 64"/>
                <a:gd name="T4" fmla="*/ 31 w 31"/>
                <a:gd name="T5" fmla="*/ 14 h 64"/>
                <a:gd name="T6" fmla="*/ 31 w 31"/>
                <a:gd name="T7" fmla="*/ 20 h 64"/>
                <a:gd name="T8" fmla="*/ 14 w 31"/>
                <a:gd name="T9" fmla="*/ 20 h 64"/>
                <a:gd name="T10" fmla="*/ 14 w 31"/>
                <a:gd name="T11" fmla="*/ 48 h 64"/>
                <a:gd name="T12" fmla="*/ 14 w 31"/>
                <a:gd name="T13" fmla="*/ 50 h 64"/>
                <a:gd name="T14" fmla="*/ 15 w 31"/>
                <a:gd name="T15" fmla="*/ 53 h 64"/>
                <a:gd name="T16" fmla="*/ 16 w 31"/>
                <a:gd name="T17" fmla="*/ 55 h 64"/>
                <a:gd name="T18" fmla="*/ 17 w 31"/>
                <a:gd name="T19" fmla="*/ 55 h 64"/>
                <a:gd name="T20" fmla="*/ 19 w 31"/>
                <a:gd name="T21" fmla="*/ 56 h 64"/>
                <a:gd name="T22" fmla="*/ 22 w 31"/>
                <a:gd name="T23" fmla="*/ 56 h 64"/>
                <a:gd name="T24" fmla="*/ 31 w 31"/>
                <a:gd name="T25" fmla="*/ 56 h 64"/>
                <a:gd name="T26" fmla="*/ 31 w 31"/>
                <a:gd name="T27" fmla="*/ 64 h 64"/>
                <a:gd name="T28" fmla="*/ 22 w 31"/>
                <a:gd name="T29" fmla="*/ 64 h 64"/>
                <a:gd name="T30" fmla="*/ 16 w 31"/>
                <a:gd name="T31" fmla="*/ 63 h 64"/>
                <a:gd name="T32" fmla="*/ 12 w 31"/>
                <a:gd name="T33" fmla="*/ 61 h 64"/>
                <a:gd name="T34" fmla="*/ 10 w 31"/>
                <a:gd name="T35" fmla="*/ 60 h 64"/>
                <a:gd name="T36" fmla="*/ 8 w 31"/>
                <a:gd name="T37" fmla="*/ 56 h 64"/>
                <a:gd name="T38" fmla="*/ 6 w 31"/>
                <a:gd name="T39" fmla="*/ 53 h 64"/>
                <a:gd name="T40" fmla="*/ 6 w 31"/>
                <a:gd name="T41" fmla="*/ 48 h 64"/>
                <a:gd name="T42" fmla="*/ 6 w 31"/>
                <a:gd name="T43" fmla="*/ 20 h 64"/>
                <a:gd name="T44" fmla="*/ 0 w 31"/>
                <a:gd name="T45" fmla="*/ 20 h 64"/>
                <a:gd name="T46" fmla="*/ 0 w 31"/>
                <a:gd name="T47" fmla="*/ 14 h 64"/>
                <a:gd name="T48" fmla="*/ 6 w 31"/>
                <a:gd name="T49" fmla="*/ 14 h 64"/>
                <a:gd name="T50" fmla="*/ 6 w 31"/>
                <a:gd name="T51" fmla="*/ 0 h 64"/>
                <a:gd name="T52" fmla="*/ 14 w 31"/>
                <a:gd name="T53" fmla="*/ 0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1" h="64">
                  <a:moveTo>
                    <a:pt x="14" y="0"/>
                  </a:moveTo>
                  <a:lnTo>
                    <a:pt x="14" y="14"/>
                  </a:lnTo>
                  <a:lnTo>
                    <a:pt x="31" y="14"/>
                  </a:lnTo>
                  <a:lnTo>
                    <a:pt x="31" y="20"/>
                  </a:lnTo>
                  <a:lnTo>
                    <a:pt x="14" y="20"/>
                  </a:lnTo>
                  <a:lnTo>
                    <a:pt x="14" y="48"/>
                  </a:lnTo>
                  <a:lnTo>
                    <a:pt x="14" y="50"/>
                  </a:lnTo>
                  <a:lnTo>
                    <a:pt x="15" y="53"/>
                  </a:lnTo>
                  <a:lnTo>
                    <a:pt x="16" y="55"/>
                  </a:lnTo>
                  <a:lnTo>
                    <a:pt x="17" y="55"/>
                  </a:lnTo>
                  <a:lnTo>
                    <a:pt x="19" y="56"/>
                  </a:lnTo>
                  <a:lnTo>
                    <a:pt x="22" y="56"/>
                  </a:lnTo>
                  <a:lnTo>
                    <a:pt x="31" y="56"/>
                  </a:lnTo>
                  <a:lnTo>
                    <a:pt x="31" y="64"/>
                  </a:lnTo>
                  <a:lnTo>
                    <a:pt x="22" y="64"/>
                  </a:lnTo>
                  <a:lnTo>
                    <a:pt x="16" y="63"/>
                  </a:lnTo>
                  <a:lnTo>
                    <a:pt x="12" y="61"/>
                  </a:lnTo>
                  <a:lnTo>
                    <a:pt x="10" y="60"/>
                  </a:lnTo>
                  <a:lnTo>
                    <a:pt x="8" y="56"/>
                  </a:lnTo>
                  <a:lnTo>
                    <a:pt x="6" y="53"/>
                  </a:lnTo>
                  <a:lnTo>
                    <a:pt x="6" y="48"/>
                  </a:lnTo>
                  <a:lnTo>
                    <a:pt x="6" y="20"/>
                  </a:lnTo>
                  <a:lnTo>
                    <a:pt x="0" y="20"/>
                  </a:lnTo>
                  <a:lnTo>
                    <a:pt x="0" y="14"/>
                  </a:lnTo>
                  <a:lnTo>
                    <a:pt x="6" y="14"/>
                  </a:lnTo>
                  <a:lnTo>
                    <a:pt x="6" y="0"/>
                  </a:lnTo>
                  <a:lnTo>
                    <a:pt x="14" y="0"/>
                  </a:lnTo>
                  <a:close/>
                </a:path>
              </a:pathLst>
            </a:custGeom>
            <a:solidFill>
              <a:srgbClr val="010101"/>
            </a:solidFill>
            <a:ln w="0">
              <a:solidFill>
                <a:srgbClr val="010101"/>
              </a:solidFill>
              <a:prstDash val="solid"/>
              <a:round/>
              <a:headEnd/>
              <a:tailEnd/>
            </a:ln>
          </p:spPr>
          <p:txBody>
            <a:bodyPr/>
            <a:lstStyle/>
            <a:p>
              <a:endParaRPr lang="ru-RU"/>
            </a:p>
          </p:txBody>
        </p:sp>
        <p:sp>
          <p:nvSpPr>
            <p:cNvPr id="6251" name="Freeform 130"/>
            <p:cNvSpPr>
              <a:spLocks/>
            </p:cNvSpPr>
            <p:nvPr/>
          </p:nvSpPr>
          <p:spPr bwMode="auto">
            <a:xfrm>
              <a:off x="2909" y="2013"/>
              <a:ext cx="41" cy="51"/>
            </a:xfrm>
            <a:custGeom>
              <a:avLst/>
              <a:gdLst>
                <a:gd name="T0" fmla="*/ 0 w 41"/>
                <a:gd name="T1" fmla="*/ 30 h 51"/>
                <a:gd name="T2" fmla="*/ 0 w 41"/>
                <a:gd name="T3" fmla="*/ 0 h 51"/>
                <a:gd name="T4" fmla="*/ 9 w 41"/>
                <a:gd name="T5" fmla="*/ 0 h 51"/>
                <a:gd name="T6" fmla="*/ 9 w 41"/>
                <a:gd name="T7" fmla="*/ 30 h 51"/>
                <a:gd name="T8" fmla="*/ 9 w 41"/>
                <a:gd name="T9" fmla="*/ 34 h 51"/>
                <a:gd name="T10" fmla="*/ 10 w 41"/>
                <a:gd name="T11" fmla="*/ 37 h 51"/>
                <a:gd name="T12" fmla="*/ 11 w 41"/>
                <a:gd name="T13" fmla="*/ 40 h 51"/>
                <a:gd name="T14" fmla="*/ 14 w 41"/>
                <a:gd name="T15" fmla="*/ 42 h 51"/>
                <a:gd name="T16" fmla="*/ 16 w 41"/>
                <a:gd name="T17" fmla="*/ 44 h 51"/>
                <a:gd name="T18" fmla="*/ 20 w 41"/>
                <a:gd name="T19" fmla="*/ 44 h 51"/>
                <a:gd name="T20" fmla="*/ 24 w 41"/>
                <a:gd name="T21" fmla="*/ 44 h 51"/>
                <a:gd name="T22" fmla="*/ 27 w 41"/>
                <a:gd name="T23" fmla="*/ 41 h 51"/>
                <a:gd name="T24" fmla="*/ 30 w 41"/>
                <a:gd name="T25" fmla="*/ 40 h 51"/>
                <a:gd name="T26" fmla="*/ 32 w 41"/>
                <a:gd name="T27" fmla="*/ 36 h 51"/>
                <a:gd name="T28" fmla="*/ 34 w 41"/>
                <a:gd name="T29" fmla="*/ 32 h 51"/>
                <a:gd name="T30" fmla="*/ 34 w 41"/>
                <a:gd name="T31" fmla="*/ 27 h 51"/>
                <a:gd name="T32" fmla="*/ 34 w 41"/>
                <a:gd name="T33" fmla="*/ 0 h 51"/>
                <a:gd name="T34" fmla="*/ 41 w 41"/>
                <a:gd name="T35" fmla="*/ 0 h 51"/>
                <a:gd name="T36" fmla="*/ 41 w 41"/>
                <a:gd name="T37" fmla="*/ 50 h 51"/>
                <a:gd name="T38" fmla="*/ 34 w 41"/>
                <a:gd name="T39" fmla="*/ 50 h 51"/>
                <a:gd name="T40" fmla="*/ 34 w 41"/>
                <a:gd name="T41" fmla="*/ 42 h 51"/>
                <a:gd name="T42" fmla="*/ 30 w 41"/>
                <a:gd name="T43" fmla="*/ 46 h 51"/>
                <a:gd name="T44" fmla="*/ 27 w 41"/>
                <a:gd name="T45" fmla="*/ 49 h 51"/>
                <a:gd name="T46" fmla="*/ 22 w 41"/>
                <a:gd name="T47" fmla="*/ 50 h 51"/>
                <a:gd name="T48" fmla="*/ 17 w 41"/>
                <a:gd name="T49" fmla="*/ 51 h 51"/>
                <a:gd name="T50" fmla="*/ 12 w 41"/>
                <a:gd name="T51" fmla="*/ 50 h 51"/>
                <a:gd name="T52" fmla="*/ 9 w 41"/>
                <a:gd name="T53" fmla="*/ 49 h 51"/>
                <a:gd name="T54" fmla="*/ 5 w 41"/>
                <a:gd name="T55" fmla="*/ 45 h 51"/>
                <a:gd name="T56" fmla="*/ 2 w 41"/>
                <a:gd name="T57" fmla="*/ 41 h 51"/>
                <a:gd name="T58" fmla="*/ 1 w 41"/>
                <a:gd name="T59" fmla="*/ 36 h 51"/>
                <a:gd name="T60" fmla="*/ 0 w 41"/>
                <a:gd name="T61" fmla="*/ 30 h 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51">
                  <a:moveTo>
                    <a:pt x="0" y="30"/>
                  </a:moveTo>
                  <a:lnTo>
                    <a:pt x="0" y="0"/>
                  </a:lnTo>
                  <a:lnTo>
                    <a:pt x="9" y="0"/>
                  </a:lnTo>
                  <a:lnTo>
                    <a:pt x="9" y="30"/>
                  </a:lnTo>
                  <a:lnTo>
                    <a:pt x="9" y="34"/>
                  </a:lnTo>
                  <a:lnTo>
                    <a:pt x="10" y="37"/>
                  </a:lnTo>
                  <a:lnTo>
                    <a:pt x="11" y="40"/>
                  </a:lnTo>
                  <a:lnTo>
                    <a:pt x="14" y="42"/>
                  </a:lnTo>
                  <a:lnTo>
                    <a:pt x="16" y="44"/>
                  </a:lnTo>
                  <a:lnTo>
                    <a:pt x="20" y="44"/>
                  </a:lnTo>
                  <a:lnTo>
                    <a:pt x="24" y="44"/>
                  </a:lnTo>
                  <a:lnTo>
                    <a:pt x="27" y="41"/>
                  </a:lnTo>
                  <a:lnTo>
                    <a:pt x="30" y="40"/>
                  </a:lnTo>
                  <a:lnTo>
                    <a:pt x="32" y="36"/>
                  </a:lnTo>
                  <a:lnTo>
                    <a:pt x="34" y="32"/>
                  </a:lnTo>
                  <a:lnTo>
                    <a:pt x="34" y="27"/>
                  </a:lnTo>
                  <a:lnTo>
                    <a:pt x="34" y="0"/>
                  </a:lnTo>
                  <a:lnTo>
                    <a:pt x="41" y="0"/>
                  </a:lnTo>
                  <a:lnTo>
                    <a:pt x="41" y="50"/>
                  </a:lnTo>
                  <a:lnTo>
                    <a:pt x="34" y="50"/>
                  </a:lnTo>
                  <a:lnTo>
                    <a:pt x="34" y="42"/>
                  </a:lnTo>
                  <a:lnTo>
                    <a:pt x="30" y="46"/>
                  </a:lnTo>
                  <a:lnTo>
                    <a:pt x="27" y="49"/>
                  </a:lnTo>
                  <a:lnTo>
                    <a:pt x="22" y="50"/>
                  </a:lnTo>
                  <a:lnTo>
                    <a:pt x="17" y="51"/>
                  </a:lnTo>
                  <a:lnTo>
                    <a:pt x="12" y="50"/>
                  </a:lnTo>
                  <a:lnTo>
                    <a:pt x="9" y="49"/>
                  </a:lnTo>
                  <a:lnTo>
                    <a:pt x="5" y="45"/>
                  </a:lnTo>
                  <a:lnTo>
                    <a:pt x="2" y="41"/>
                  </a:lnTo>
                  <a:lnTo>
                    <a:pt x="1" y="36"/>
                  </a:lnTo>
                  <a:lnTo>
                    <a:pt x="0" y="30"/>
                  </a:lnTo>
                  <a:close/>
                </a:path>
              </a:pathLst>
            </a:custGeom>
            <a:solidFill>
              <a:srgbClr val="010101"/>
            </a:solidFill>
            <a:ln w="0">
              <a:solidFill>
                <a:srgbClr val="010101"/>
              </a:solidFill>
              <a:prstDash val="solid"/>
              <a:round/>
              <a:headEnd/>
              <a:tailEnd/>
            </a:ln>
          </p:spPr>
          <p:txBody>
            <a:bodyPr/>
            <a:lstStyle/>
            <a:p>
              <a:endParaRPr lang="ru-RU"/>
            </a:p>
          </p:txBody>
        </p:sp>
        <p:sp>
          <p:nvSpPr>
            <p:cNvPr id="6252" name="Freeform 131"/>
            <p:cNvSpPr>
              <a:spLocks noEditPoints="1"/>
            </p:cNvSpPr>
            <p:nvPr/>
          </p:nvSpPr>
          <p:spPr bwMode="auto">
            <a:xfrm>
              <a:off x="2966" y="2012"/>
              <a:ext cx="45" cy="68"/>
            </a:xfrm>
            <a:custGeom>
              <a:avLst/>
              <a:gdLst>
                <a:gd name="T0" fmla="*/ 9 w 45"/>
                <a:gd name="T1" fmla="*/ 43 h 68"/>
                <a:gd name="T2" fmla="*/ 9 w 45"/>
                <a:gd name="T3" fmla="*/ 68 h 68"/>
                <a:gd name="T4" fmla="*/ 0 w 45"/>
                <a:gd name="T5" fmla="*/ 68 h 68"/>
                <a:gd name="T6" fmla="*/ 0 w 45"/>
                <a:gd name="T7" fmla="*/ 1 h 68"/>
                <a:gd name="T8" fmla="*/ 9 w 45"/>
                <a:gd name="T9" fmla="*/ 1 h 68"/>
                <a:gd name="T10" fmla="*/ 9 w 45"/>
                <a:gd name="T11" fmla="*/ 8 h 68"/>
                <a:gd name="T12" fmla="*/ 11 w 45"/>
                <a:gd name="T13" fmla="*/ 5 h 68"/>
                <a:gd name="T14" fmla="*/ 15 w 45"/>
                <a:gd name="T15" fmla="*/ 2 h 68"/>
                <a:gd name="T16" fmla="*/ 20 w 45"/>
                <a:gd name="T17" fmla="*/ 1 h 68"/>
                <a:gd name="T18" fmla="*/ 24 w 45"/>
                <a:gd name="T19" fmla="*/ 0 h 68"/>
                <a:gd name="T20" fmla="*/ 30 w 45"/>
                <a:gd name="T21" fmla="*/ 1 h 68"/>
                <a:gd name="T22" fmla="*/ 35 w 45"/>
                <a:gd name="T23" fmla="*/ 3 h 68"/>
                <a:gd name="T24" fmla="*/ 39 w 45"/>
                <a:gd name="T25" fmla="*/ 7 h 68"/>
                <a:gd name="T26" fmla="*/ 43 w 45"/>
                <a:gd name="T27" fmla="*/ 12 h 68"/>
                <a:gd name="T28" fmla="*/ 44 w 45"/>
                <a:gd name="T29" fmla="*/ 18 h 68"/>
                <a:gd name="T30" fmla="*/ 45 w 45"/>
                <a:gd name="T31" fmla="*/ 26 h 68"/>
                <a:gd name="T32" fmla="*/ 44 w 45"/>
                <a:gd name="T33" fmla="*/ 33 h 68"/>
                <a:gd name="T34" fmla="*/ 43 w 45"/>
                <a:gd name="T35" fmla="*/ 40 h 68"/>
                <a:gd name="T36" fmla="*/ 39 w 45"/>
                <a:gd name="T37" fmla="*/ 45 h 68"/>
                <a:gd name="T38" fmla="*/ 35 w 45"/>
                <a:gd name="T39" fmla="*/ 48 h 68"/>
                <a:gd name="T40" fmla="*/ 30 w 45"/>
                <a:gd name="T41" fmla="*/ 51 h 68"/>
                <a:gd name="T42" fmla="*/ 24 w 45"/>
                <a:gd name="T43" fmla="*/ 52 h 68"/>
                <a:gd name="T44" fmla="*/ 20 w 45"/>
                <a:gd name="T45" fmla="*/ 51 h 68"/>
                <a:gd name="T46" fmla="*/ 15 w 45"/>
                <a:gd name="T47" fmla="*/ 50 h 68"/>
                <a:gd name="T48" fmla="*/ 11 w 45"/>
                <a:gd name="T49" fmla="*/ 47 h 68"/>
                <a:gd name="T50" fmla="*/ 9 w 45"/>
                <a:gd name="T51" fmla="*/ 43 h 68"/>
                <a:gd name="T52" fmla="*/ 36 w 45"/>
                <a:gd name="T53" fmla="*/ 26 h 68"/>
                <a:gd name="T54" fmla="*/ 36 w 45"/>
                <a:gd name="T55" fmla="*/ 20 h 68"/>
                <a:gd name="T56" fmla="*/ 35 w 45"/>
                <a:gd name="T57" fmla="*/ 16 h 68"/>
                <a:gd name="T58" fmla="*/ 33 w 45"/>
                <a:gd name="T59" fmla="*/ 12 h 68"/>
                <a:gd name="T60" fmla="*/ 30 w 45"/>
                <a:gd name="T61" fmla="*/ 8 h 68"/>
                <a:gd name="T62" fmla="*/ 26 w 45"/>
                <a:gd name="T63" fmla="*/ 7 h 68"/>
                <a:gd name="T64" fmla="*/ 23 w 45"/>
                <a:gd name="T65" fmla="*/ 7 h 68"/>
                <a:gd name="T66" fmla="*/ 19 w 45"/>
                <a:gd name="T67" fmla="*/ 7 h 68"/>
                <a:gd name="T68" fmla="*/ 15 w 45"/>
                <a:gd name="T69" fmla="*/ 8 h 68"/>
                <a:gd name="T70" fmla="*/ 13 w 45"/>
                <a:gd name="T71" fmla="*/ 12 h 68"/>
                <a:gd name="T72" fmla="*/ 10 w 45"/>
                <a:gd name="T73" fmla="*/ 16 h 68"/>
                <a:gd name="T74" fmla="*/ 9 w 45"/>
                <a:gd name="T75" fmla="*/ 20 h 68"/>
                <a:gd name="T76" fmla="*/ 9 w 45"/>
                <a:gd name="T77" fmla="*/ 26 h 68"/>
                <a:gd name="T78" fmla="*/ 9 w 45"/>
                <a:gd name="T79" fmla="*/ 31 h 68"/>
                <a:gd name="T80" fmla="*/ 10 w 45"/>
                <a:gd name="T81" fmla="*/ 36 h 68"/>
                <a:gd name="T82" fmla="*/ 13 w 45"/>
                <a:gd name="T83" fmla="*/ 40 h 68"/>
                <a:gd name="T84" fmla="*/ 15 w 45"/>
                <a:gd name="T85" fmla="*/ 42 h 68"/>
                <a:gd name="T86" fmla="*/ 19 w 45"/>
                <a:gd name="T87" fmla="*/ 45 h 68"/>
                <a:gd name="T88" fmla="*/ 23 w 45"/>
                <a:gd name="T89" fmla="*/ 45 h 68"/>
                <a:gd name="T90" fmla="*/ 26 w 45"/>
                <a:gd name="T91" fmla="*/ 45 h 68"/>
                <a:gd name="T92" fmla="*/ 30 w 45"/>
                <a:gd name="T93" fmla="*/ 42 h 68"/>
                <a:gd name="T94" fmla="*/ 33 w 45"/>
                <a:gd name="T95" fmla="*/ 40 h 68"/>
                <a:gd name="T96" fmla="*/ 35 w 45"/>
                <a:gd name="T97" fmla="*/ 36 h 68"/>
                <a:gd name="T98" fmla="*/ 36 w 45"/>
                <a:gd name="T99" fmla="*/ 31 h 68"/>
                <a:gd name="T100" fmla="*/ 36 w 45"/>
                <a:gd name="T101" fmla="*/ 26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5" h="68">
                  <a:moveTo>
                    <a:pt x="9" y="43"/>
                  </a:moveTo>
                  <a:lnTo>
                    <a:pt x="9" y="68"/>
                  </a:lnTo>
                  <a:lnTo>
                    <a:pt x="0" y="68"/>
                  </a:lnTo>
                  <a:lnTo>
                    <a:pt x="0" y="1"/>
                  </a:lnTo>
                  <a:lnTo>
                    <a:pt x="9" y="1"/>
                  </a:lnTo>
                  <a:lnTo>
                    <a:pt x="9" y="8"/>
                  </a:lnTo>
                  <a:lnTo>
                    <a:pt x="11" y="5"/>
                  </a:lnTo>
                  <a:lnTo>
                    <a:pt x="15" y="2"/>
                  </a:lnTo>
                  <a:lnTo>
                    <a:pt x="20" y="1"/>
                  </a:lnTo>
                  <a:lnTo>
                    <a:pt x="24" y="0"/>
                  </a:lnTo>
                  <a:lnTo>
                    <a:pt x="30" y="1"/>
                  </a:lnTo>
                  <a:lnTo>
                    <a:pt x="35" y="3"/>
                  </a:lnTo>
                  <a:lnTo>
                    <a:pt x="39" y="7"/>
                  </a:lnTo>
                  <a:lnTo>
                    <a:pt x="43" y="12"/>
                  </a:lnTo>
                  <a:lnTo>
                    <a:pt x="44" y="18"/>
                  </a:lnTo>
                  <a:lnTo>
                    <a:pt x="45" y="26"/>
                  </a:lnTo>
                  <a:lnTo>
                    <a:pt x="44" y="33"/>
                  </a:lnTo>
                  <a:lnTo>
                    <a:pt x="43" y="40"/>
                  </a:lnTo>
                  <a:lnTo>
                    <a:pt x="39" y="45"/>
                  </a:lnTo>
                  <a:lnTo>
                    <a:pt x="35" y="48"/>
                  </a:lnTo>
                  <a:lnTo>
                    <a:pt x="30" y="51"/>
                  </a:lnTo>
                  <a:lnTo>
                    <a:pt x="24" y="52"/>
                  </a:lnTo>
                  <a:lnTo>
                    <a:pt x="20" y="51"/>
                  </a:lnTo>
                  <a:lnTo>
                    <a:pt x="15" y="50"/>
                  </a:lnTo>
                  <a:lnTo>
                    <a:pt x="11" y="47"/>
                  </a:lnTo>
                  <a:lnTo>
                    <a:pt x="9" y="43"/>
                  </a:lnTo>
                  <a:close/>
                  <a:moveTo>
                    <a:pt x="36" y="26"/>
                  </a:moveTo>
                  <a:lnTo>
                    <a:pt x="36" y="20"/>
                  </a:lnTo>
                  <a:lnTo>
                    <a:pt x="35" y="16"/>
                  </a:lnTo>
                  <a:lnTo>
                    <a:pt x="33" y="12"/>
                  </a:lnTo>
                  <a:lnTo>
                    <a:pt x="30" y="8"/>
                  </a:lnTo>
                  <a:lnTo>
                    <a:pt x="26" y="7"/>
                  </a:lnTo>
                  <a:lnTo>
                    <a:pt x="23" y="7"/>
                  </a:lnTo>
                  <a:lnTo>
                    <a:pt x="19" y="7"/>
                  </a:lnTo>
                  <a:lnTo>
                    <a:pt x="15" y="8"/>
                  </a:lnTo>
                  <a:lnTo>
                    <a:pt x="13" y="12"/>
                  </a:lnTo>
                  <a:lnTo>
                    <a:pt x="10" y="16"/>
                  </a:lnTo>
                  <a:lnTo>
                    <a:pt x="9" y="20"/>
                  </a:lnTo>
                  <a:lnTo>
                    <a:pt x="9" y="26"/>
                  </a:lnTo>
                  <a:lnTo>
                    <a:pt x="9" y="31"/>
                  </a:lnTo>
                  <a:lnTo>
                    <a:pt x="10" y="36"/>
                  </a:lnTo>
                  <a:lnTo>
                    <a:pt x="13" y="40"/>
                  </a:lnTo>
                  <a:lnTo>
                    <a:pt x="15" y="42"/>
                  </a:lnTo>
                  <a:lnTo>
                    <a:pt x="19" y="45"/>
                  </a:lnTo>
                  <a:lnTo>
                    <a:pt x="23" y="45"/>
                  </a:lnTo>
                  <a:lnTo>
                    <a:pt x="26" y="45"/>
                  </a:lnTo>
                  <a:lnTo>
                    <a:pt x="30" y="42"/>
                  </a:lnTo>
                  <a:lnTo>
                    <a:pt x="33" y="40"/>
                  </a:lnTo>
                  <a:lnTo>
                    <a:pt x="35" y="36"/>
                  </a:lnTo>
                  <a:lnTo>
                    <a:pt x="36" y="31"/>
                  </a:lnTo>
                  <a:lnTo>
                    <a:pt x="36" y="26"/>
                  </a:lnTo>
                  <a:close/>
                </a:path>
              </a:pathLst>
            </a:custGeom>
            <a:solidFill>
              <a:srgbClr val="010101"/>
            </a:solidFill>
            <a:ln w="0">
              <a:solidFill>
                <a:srgbClr val="010101"/>
              </a:solidFill>
              <a:prstDash val="solid"/>
              <a:round/>
              <a:headEnd/>
              <a:tailEnd/>
            </a:ln>
          </p:spPr>
          <p:txBody>
            <a:bodyPr/>
            <a:lstStyle/>
            <a:p>
              <a:endParaRPr lang="ru-RU"/>
            </a:p>
          </p:txBody>
        </p:sp>
        <p:sp>
          <p:nvSpPr>
            <p:cNvPr id="6253" name="Freeform 132"/>
            <p:cNvSpPr>
              <a:spLocks noEditPoints="1"/>
            </p:cNvSpPr>
            <p:nvPr/>
          </p:nvSpPr>
          <p:spPr bwMode="auto">
            <a:xfrm>
              <a:off x="3020" y="2012"/>
              <a:ext cx="46" cy="52"/>
            </a:xfrm>
            <a:custGeom>
              <a:avLst/>
              <a:gdLst>
                <a:gd name="T0" fmla="*/ 22 w 46"/>
                <a:gd name="T1" fmla="*/ 7 h 52"/>
                <a:gd name="T2" fmla="*/ 19 w 46"/>
                <a:gd name="T3" fmla="*/ 7 h 52"/>
                <a:gd name="T4" fmla="*/ 16 w 46"/>
                <a:gd name="T5" fmla="*/ 8 h 52"/>
                <a:gd name="T6" fmla="*/ 12 w 46"/>
                <a:gd name="T7" fmla="*/ 12 h 52"/>
                <a:gd name="T8" fmla="*/ 11 w 46"/>
                <a:gd name="T9" fmla="*/ 16 h 52"/>
                <a:gd name="T10" fmla="*/ 10 w 46"/>
                <a:gd name="T11" fmla="*/ 20 h 52"/>
                <a:gd name="T12" fmla="*/ 9 w 46"/>
                <a:gd name="T13" fmla="*/ 26 h 52"/>
                <a:gd name="T14" fmla="*/ 10 w 46"/>
                <a:gd name="T15" fmla="*/ 31 h 52"/>
                <a:gd name="T16" fmla="*/ 11 w 46"/>
                <a:gd name="T17" fmla="*/ 36 h 52"/>
                <a:gd name="T18" fmla="*/ 12 w 46"/>
                <a:gd name="T19" fmla="*/ 40 h 52"/>
                <a:gd name="T20" fmla="*/ 15 w 46"/>
                <a:gd name="T21" fmla="*/ 42 h 52"/>
                <a:gd name="T22" fmla="*/ 19 w 46"/>
                <a:gd name="T23" fmla="*/ 45 h 52"/>
                <a:gd name="T24" fmla="*/ 22 w 46"/>
                <a:gd name="T25" fmla="*/ 45 h 52"/>
                <a:gd name="T26" fmla="*/ 27 w 46"/>
                <a:gd name="T27" fmla="*/ 45 h 52"/>
                <a:gd name="T28" fmla="*/ 30 w 46"/>
                <a:gd name="T29" fmla="*/ 42 h 52"/>
                <a:gd name="T30" fmla="*/ 34 w 46"/>
                <a:gd name="T31" fmla="*/ 40 h 52"/>
                <a:gd name="T32" fmla="*/ 35 w 46"/>
                <a:gd name="T33" fmla="*/ 36 h 52"/>
                <a:gd name="T34" fmla="*/ 36 w 46"/>
                <a:gd name="T35" fmla="*/ 31 h 52"/>
                <a:gd name="T36" fmla="*/ 37 w 46"/>
                <a:gd name="T37" fmla="*/ 26 h 52"/>
                <a:gd name="T38" fmla="*/ 36 w 46"/>
                <a:gd name="T39" fmla="*/ 20 h 52"/>
                <a:gd name="T40" fmla="*/ 35 w 46"/>
                <a:gd name="T41" fmla="*/ 16 h 52"/>
                <a:gd name="T42" fmla="*/ 34 w 46"/>
                <a:gd name="T43" fmla="*/ 12 h 52"/>
                <a:gd name="T44" fmla="*/ 30 w 46"/>
                <a:gd name="T45" fmla="*/ 8 h 52"/>
                <a:gd name="T46" fmla="*/ 27 w 46"/>
                <a:gd name="T47" fmla="*/ 7 h 52"/>
                <a:gd name="T48" fmla="*/ 22 w 46"/>
                <a:gd name="T49" fmla="*/ 7 h 52"/>
                <a:gd name="T50" fmla="*/ 22 w 46"/>
                <a:gd name="T51" fmla="*/ 0 h 52"/>
                <a:gd name="T52" fmla="*/ 27 w 46"/>
                <a:gd name="T53" fmla="*/ 0 h 52"/>
                <a:gd name="T54" fmla="*/ 32 w 46"/>
                <a:gd name="T55" fmla="*/ 1 h 52"/>
                <a:gd name="T56" fmla="*/ 36 w 46"/>
                <a:gd name="T57" fmla="*/ 3 h 52"/>
                <a:gd name="T58" fmla="*/ 40 w 46"/>
                <a:gd name="T59" fmla="*/ 7 h 52"/>
                <a:gd name="T60" fmla="*/ 42 w 46"/>
                <a:gd name="T61" fmla="*/ 11 h 52"/>
                <a:gd name="T62" fmla="*/ 44 w 46"/>
                <a:gd name="T63" fmla="*/ 15 h 52"/>
                <a:gd name="T64" fmla="*/ 45 w 46"/>
                <a:gd name="T65" fmla="*/ 20 h 52"/>
                <a:gd name="T66" fmla="*/ 46 w 46"/>
                <a:gd name="T67" fmla="*/ 26 h 52"/>
                <a:gd name="T68" fmla="*/ 45 w 46"/>
                <a:gd name="T69" fmla="*/ 31 h 52"/>
                <a:gd name="T70" fmla="*/ 44 w 46"/>
                <a:gd name="T71" fmla="*/ 36 h 52"/>
                <a:gd name="T72" fmla="*/ 42 w 46"/>
                <a:gd name="T73" fmla="*/ 41 h 52"/>
                <a:gd name="T74" fmla="*/ 40 w 46"/>
                <a:gd name="T75" fmla="*/ 45 h 52"/>
                <a:gd name="T76" fmla="*/ 36 w 46"/>
                <a:gd name="T77" fmla="*/ 47 h 52"/>
                <a:gd name="T78" fmla="*/ 32 w 46"/>
                <a:gd name="T79" fmla="*/ 50 h 52"/>
                <a:gd name="T80" fmla="*/ 27 w 46"/>
                <a:gd name="T81" fmla="*/ 51 h 52"/>
                <a:gd name="T82" fmla="*/ 22 w 46"/>
                <a:gd name="T83" fmla="*/ 52 h 52"/>
                <a:gd name="T84" fmla="*/ 17 w 46"/>
                <a:gd name="T85" fmla="*/ 51 h 52"/>
                <a:gd name="T86" fmla="*/ 14 w 46"/>
                <a:gd name="T87" fmla="*/ 50 h 52"/>
                <a:gd name="T88" fmla="*/ 10 w 46"/>
                <a:gd name="T89" fmla="*/ 47 h 52"/>
                <a:gd name="T90" fmla="*/ 6 w 46"/>
                <a:gd name="T91" fmla="*/ 45 h 52"/>
                <a:gd name="T92" fmla="*/ 4 w 46"/>
                <a:gd name="T93" fmla="*/ 41 h 52"/>
                <a:gd name="T94" fmla="*/ 2 w 46"/>
                <a:gd name="T95" fmla="*/ 36 h 52"/>
                <a:gd name="T96" fmla="*/ 1 w 46"/>
                <a:gd name="T97" fmla="*/ 31 h 52"/>
                <a:gd name="T98" fmla="*/ 0 w 46"/>
                <a:gd name="T99" fmla="*/ 26 h 52"/>
                <a:gd name="T100" fmla="*/ 1 w 46"/>
                <a:gd name="T101" fmla="*/ 20 h 52"/>
                <a:gd name="T102" fmla="*/ 2 w 46"/>
                <a:gd name="T103" fmla="*/ 15 h 52"/>
                <a:gd name="T104" fmla="*/ 4 w 46"/>
                <a:gd name="T105" fmla="*/ 11 h 52"/>
                <a:gd name="T106" fmla="*/ 6 w 46"/>
                <a:gd name="T107" fmla="*/ 7 h 52"/>
                <a:gd name="T108" fmla="*/ 11 w 46"/>
                <a:gd name="T109" fmla="*/ 3 h 52"/>
                <a:gd name="T110" fmla="*/ 16 w 46"/>
                <a:gd name="T111" fmla="*/ 1 h 52"/>
                <a:gd name="T112" fmla="*/ 22 w 46"/>
                <a:gd name="T113" fmla="*/ 0 h 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52">
                  <a:moveTo>
                    <a:pt x="22" y="7"/>
                  </a:moveTo>
                  <a:lnTo>
                    <a:pt x="19" y="7"/>
                  </a:lnTo>
                  <a:lnTo>
                    <a:pt x="16" y="8"/>
                  </a:lnTo>
                  <a:lnTo>
                    <a:pt x="12" y="12"/>
                  </a:lnTo>
                  <a:lnTo>
                    <a:pt x="11" y="16"/>
                  </a:lnTo>
                  <a:lnTo>
                    <a:pt x="10" y="20"/>
                  </a:lnTo>
                  <a:lnTo>
                    <a:pt x="9" y="26"/>
                  </a:lnTo>
                  <a:lnTo>
                    <a:pt x="10" y="31"/>
                  </a:lnTo>
                  <a:lnTo>
                    <a:pt x="11" y="36"/>
                  </a:lnTo>
                  <a:lnTo>
                    <a:pt x="12" y="40"/>
                  </a:lnTo>
                  <a:lnTo>
                    <a:pt x="15" y="42"/>
                  </a:lnTo>
                  <a:lnTo>
                    <a:pt x="19" y="45"/>
                  </a:lnTo>
                  <a:lnTo>
                    <a:pt x="22" y="45"/>
                  </a:lnTo>
                  <a:lnTo>
                    <a:pt x="27" y="45"/>
                  </a:lnTo>
                  <a:lnTo>
                    <a:pt x="30" y="42"/>
                  </a:lnTo>
                  <a:lnTo>
                    <a:pt x="34" y="40"/>
                  </a:lnTo>
                  <a:lnTo>
                    <a:pt x="35" y="36"/>
                  </a:lnTo>
                  <a:lnTo>
                    <a:pt x="36" y="31"/>
                  </a:lnTo>
                  <a:lnTo>
                    <a:pt x="37" y="26"/>
                  </a:lnTo>
                  <a:lnTo>
                    <a:pt x="36" y="20"/>
                  </a:lnTo>
                  <a:lnTo>
                    <a:pt x="35" y="16"/>
                  </a:lnTo>
                  <a:lnTo>
                    <a:pt x="34" y="12"/>
                  </a:lnTo>
                  <a:lnTo>
                    <a:pt x="30" y="8"/>
                  </a:lnTo>
                  <a:lnTo>
                    <a:pt x="27" y="7"/>
                  </a:lnTo>
                  <a:lnTo>
                    <a:pt x="22" y="7"/>
                  </a:lnTo>
                  <a:close/>
                  <a:moveTo>
                    <a:pt x="22" y="0"/>
                  </a:moveTo>
                  <a:lnTo>
                    <a:pt x="27" y="0"/>
                  </a:lnTo>
                  <a:lnTo>
                    <a:pt x="32" y="1"/>
                  </a:lnTo>
                  <a:lnTo>
                    <a:pt x="36" y="3"/>
                  </a:lnTo>
                  <a:lnTo>
                    <a:pt x="40" y="7"/>
                  </a:lnTo>
                  <a:lnTo>
                    <a:pt x="42" y="11"/>
                  </a:lnTo>
                  <a:lnTo>
                    <a:pt x="44" y="15"/>
                  </a:lnTo>
                  <a:lnTo>
                    <a:pt x="45" y="20"/>
                  </a:lnTo>
                  <a:lnTo>
                    <a:pt x="46" y="26"/>
                  </a:lnTo>
                  <a:lnTo>
                    <a:pt x="45" y="31"/>
                  </a:lnTo>
                  <a:lnTo>
                    <a:pt x="44" y="36"/>
                  </a:lnTo>
                  <a:lnTo>
                    <a:pt x="42" y="41"/>
                  </a:lnTo>
                  <a:lnTo>
                    <a:pt x="40" y="45"/>
                  </a:lnTo>
                  <a:lnTo>
                    <a:pt x="36" y="47"/>
                  </a:lnTo>
                  <a:lnTo>
                    <a:pt x="32" y="50"/>
                  </a:lnTo>
                  <a:lnTo>
                    <a:pt x="27" y="51"/>
                  </a:lnTo>
                  <a:lnTo>
                    <a:pt x="22" y="52"/>
                  </a:lnTo>
                  <a:lnTo>
                    <a:pt x="17" y="51"/>
                  </a:lnTo>
                  <a:lnTo>
                    <a:pt x="14" y="50"/>
                  </a:lnTo>
                  <a:lnTo>
                    <a:pt x="10" y="47"/>
                  </a:lnTo>
                  <a:lnTo>
                    <a:pt x="6" y="45"/>
                  </a:lnTo>
                  <a:lnTo>
                    <a:pt x="4" y="41"/>
                  </a:lnTo>
                  <a:lnTo>
                    <a:pt x="2" y="36"/>
                  </a:lnTo>
                  <a:lnTo>
                    <a:pt x="1" y="31"/>
                  </a:lnTo>
                  <a:lnTo>
                    <a:pt x="0" y="26"/>
                  </a:lnTo>
                  <a:lnTo>
                    <a:pt x="1" y="20"/>
                  </a:lnTo>
                  <a:lnTo>
                    <a:pt x="2" y="15"/>
                  </a:lnTo>
                  <a:lnTo>
                    <a:pt x="4" y="11"/>
                  </a:lnTo>
                  <a:lnTo>
                    <a:pt x="6" y="7"/>
                  </a:lnTo>
                  <a:lnTo>
                    <a:pt x="11" y="3"/>
                  </a:lnTo>
                  <a:lnTo>
                    <a:pt x="16" y="1"/>
                  </a:lnTo>
                  <a:lnTo>
                    <a:pt x="22" y="0"/>
                  </a:lnTo>
                  <a:close/>
                </a:path>
              </a:pathLst>
            </a:custGeom>
            <a:solidFill>
              <a:srgbClr val="010101"/>
            </a:solidFill>
            <a:ln w="0">
              <a:solidFill>
                <a:srgbClr val="010101"/>
              </a:solidFill>
              <a:prstDash val="solid"/>
              <a:round/>
              <a:headEnd/>
              <a:tailEnd/>
            </a:ln>
          </p:spPr>
          <p:txBody>
            <a:bodyPr/>
            <a:lstStyle/>
            <a:p>
              <a:endParaRPr lang="ru-RU"/>
            </a:p>
          </p:txBody>
        </p:sp>
        <p:sp>
          <p:nvSpPr>
            <p:cNvPr id="6254" name="Rectangle 133"/>
            <p:cNvSpPr>
              <a:spLocks noChangeArrowheads="1"/>
            </p:cNvSpPr>
            <p:nvPr/>
          </p:nvSpPr>
          <p:spPr bwMode="auto">
            <a:xfrm>
              <a:off x="3078" y="1994"/>
              <a:ext cx="9" cy="69"/>
            </a:xfrm>
            <a:prstGeom prst="rect">
              <a:avLst/>
            </a:prstGeom>
            <a:solidFill>
              <a:srgbClr val="010101"/>
            </a:solidFill>
            <a:ln w="0">
              <a:solidFill>
                <a:srgbClr val="010101"/>
              </a:solidFill>
              <a:miter lim="800000"/>
              <a:headEnd/>
              <a:tailEnd/>
            </a:ln>
          </p:spPr>
          <p:txBody>
            <a:bodyPr/>
            <a:lstStyle/>
            <a:p>
              <a:endParaRPr lang="ru-RU"/>
            </a:p>
          </p:txBody>
        </p:sp>
        <p:sp>
          <p:nvSpPr>
            <p:cNvPr id="6255" name="Freeform 134"/>
            <p:cNvSpPr>
              <a:spLocks noEditPoints="1"/>
            </p:cNvSpPr>
            <p:nvPr/>
          </p:nvSpPr>
          <p:spPr bwMode="auto">
            <a:xfrm>
              <a:off x="3101" y="2012"/>
              <a:ext cx="45" cy="52"/>
            </a:xfrm>
            <a:custGeom>
              <a:avLst/>
              <a:gdLst>
                <a:gd name="T0" fmla="*/ 45 w 45"/>
                <a:gd name="T1" fmla="*/ 23 h 52"/>
                <a:gd name="T2" fmla="*/ 45 w 45"/>
                <a:gd name="T3" fmla="*/ 27 h 52"/>
                <a:gd name="T4" fmla="*/ 9 w 45"/>
                <a:gd name="T5" fmla="*/ 27 h 52"/>
                <a:gd name="T6" fmla="*/ 9 w 45"/>
                <a:gd name="T7" fmla="*/ 32 h 52"/>
                <a:gd name="T8" fmla="*/ 11 w 45"/>
                <a:gd name="T9" fmla="*/ 37 h 52"/>
                <a:gd name="T10" fmla="*/ 14 w 45"/>
                <a:gd name="T11" fmla="*/ 41 h 52"/>
                <a:gd name="T12" fmla="*/ 16 w 45"/>
                <a:gd name="T13" fmla="*/ 42 h 52"/>
                <a:gd name="T14" fmla="*/ 21 w 45"/>
                <a:gd name="T15" fmla="*/ 45 h 52"/>
                <a:gd name="T16" fmla="*/ 26 w 45"/>
                <a:gd name="T17" fmla="*/ 45 h 52"/>
                <a:gd name="T18" fmla="*/ 30 w 45"/>
                <a:gd name="T19" fmla="*/ 45 h 52"/>
                <a:gd name="T20" fmla="*/ 35 w 45"/>
                <a:gd name="T21" fmla="*/ 43 h 52"/>
                <a:gd name="T22" fmla="*/ 39 w 45"/>
                <a:gd name="T23" fmla="*/ 42 h 52"/>
                <a:gd name="T24" fmla="*/ 44 w 45"/>
                <a:gd name="T25" fmla="*/ 40 h 52"/>
                <a:gd name="T26" fmla="*/ 44 w 45"/>
                <a:gd name="T27" fmla="*/ 47 h 52"/>
                <a:gd name="T28" fmla="*/ 39 w 45"/>
                <a:gd name="T29" fmla="*/ 50 h 52"/>
                <a:gd name="T30" fmla="*/ 35 w 45"/>
                <a:gd name="T31" fmla="*/ 51 h 52"/>
                <a:gd name="T32" fmla="*/ 30 w 45"/>
                <a:gd name="T33" fmla="*/ 51 h 52"/>
                <a:gd name="T34" fmla="*/ 25 w 45"/>
                <a:gd name="T35" fmla="*/ 52 h 52"/>
                <a:gd name="T36" fmla="*/ 20 w 45"/>
                <a:gd name="T37" fmla="*/ 51 h 52"/>
                <a:gd name="T38" fmla="*/ 15 w 45"/>
                <a:gd name="T39" fmla="*/ 50 h 52"/>
                <a:gd name="T40" fmla="*/ 10 w 45"/>
                <a:gd name="T41" fmla="*/ 47 h 52"/>
                <a:gd name="T42" fmla="*/ 6 w 45"/>
                <a:gd name="T43" fmla="*/ 45 h 52"/>
                <a:gd name="T44" fmla="*/ 4 w 45"/>
                <a:gd name="T45" fmla="*/ 41 h 52"/>
                <a:gd name="T46" fmla="*/ 1 w 45"/>
                <a:gd name="T47" fmla="*/ 37 h 52"/>
                <a:gd name="T48" fmla="*/ 0 w 45"/>
                <a:gd name="T49" fmla="*/ 32 h 52"/>
                <a:gd name="T50" fmla="*/ 0 w 45"/>
                <a:gd name="T51" fmla="*/ 26 h 52"/>
                <a:gd name="T52" fmla="*/ 0 w 45"/>
                <a:gd name="T53" fmla="*/ 21 h 52"/>
                <a:gd name="T54" fmla="*/ 1 w 45"/>
                <a:gd name="T55" fmla="*/ 16 h 52"/>
                <a:gd name="T56" fmla="*/ 4 w 45"/>
                <a:gd name="T57" fmla="*/ 11 h 52"/>
                <a:gd name="T58" fmla="*/ 6 w 45"/>
                <a:gd name="T59" fmla="*/ 7 h 52"/>
                <a:gd name="T60" fmla="*/ 10 w 45"/>
                <a:gd name="T61" fmla="*/ 3 h 52"/>
                <a:gd name="T62" fmla="*/ 14 w 45"/>
                <a:gd name="T63" fmla="*/ 2 h 52"/>
                <a:gd name="T64" fmla="*/ 19 w 45"/>
                <a:gd name="T65" fmla="*/ 0 h 52"/>
                <a:gd name="T66" fmla="*/ 24 w 45"/>
                <a:gd name="T67" fmla="*/ 0 h 52"/>
                <a:gd name="T68" fmla="*/ 30 w 45"/>
                <a:gd name="T69" fmla="*/ 1 h 52"/>
                <a:gd name="T70" fmla="*/ 35 w 45"/>
                <a:gd name="T71" fmla="*/ 2 h 52"/>
                <a:gd name="T72" fmla="*/ 40 w 45"/>
                <a:gd name="T73" fmla="*/ 6 h 52"/>
                <a:gd name="T74" fmla="*/ 42 w 45"/>
                <a:gd name="T75" fmla="*/ 11 h 52"/>
                <a:gd name="T76" fmla="*/ 45 w 45"/>
                <a:gd name="T77" fmla="*/ 17 h 52"/>
                <a:gd name="T78" fmla="*/ 45 w 45"/>
                <a:gd name="T79" fmla="*/ 23 h 52"/>
                <a:gd name="T80" fmla="*/ 37 w 45"/>
                <a:gd name="T81" fmla="*/ 21 h 52"/>
                <a:gd name="T82" fmla="*/ 36 w 45"/>
                <a:gd name="T83" fmla="*/ 17 h 52"/>
                <a:gd name="T84" fmla="*/ 35 w 45"/>
                <a:gd name="T85" fmla="*/ 13 h 52"/>
                <a:gd name="T86" fmla="*/ 34 w 45"/>
                <a:gd name="T87" fmla="*/ 11 h 52"/>
                <a:gd name="T88" fmla="*/ 31 w 45"/>
                <a:gd name="T89" fmla="*/ 8 h 52"/>
                <a:gd name="T90" fmla="*/ 27 w 45"/>
                <a:gd name="T91" fmla="*/ 7 h 52"/>
                <a:gd name="T92" fmla="*/ 24 w 45"/>
                <a:gd name="T93" fmla="*/ 7 h 52"/>
                <a:gd name="T94" fmla="*/ 20 w 45"/>
                <a:gd name="T95" fmla="*/ 7 h 52"/>
                <a:gd name="T96" fmla="*/ 16 w 45"/>
                <a:gd name="T97" fmla="*/ 8 h 52"/>
                <a:gd name="T98" fmla="*/ 12 w 45"/>
                <a:gd name="T99" fmla="*/ 11 h 52"/>
                <a:gd name="T100" fmla="*/ 11 w 45"/>
                <a:gd name="T101" fmla="*/ 13 h 52"/>
                <a:gd name="T102" fmla="*/ 9 w 45"/>
                <a:gd name="T103" fmla="*/ 17 h 52"/>
                <a:gd name="T104" fmla="*/ 9 w 45"/>
                <a:gd name="T105" fmla="*/ 21 h 52"/>
                <a:gd name="T106" fmla="*/ 37 w 45"/>
                <a:gd name="T107" fmla="*/ 21 h 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 h="52">
                  <a:moveTo>
                    <a:pt x="45" y="23"/>
                  </a:moveTo>
                  <a:lnTo>
                    <a:pt x="45" y="27"/>
                  </a:lnTo>
                  <a:lnTo>
                    <a:pt x="9" y="27"/>
                  </a:lnTo>
                  <a:lnTo>
                    <a:pt x="9" y="32"/>
                  </a:lnTo>
                  <a:lnTo>
                    <a:pt x="11" y="37"/>
                  </a:lnTo>
                  <a:lnTo>
                    <a:pt x="14" y="41"/>
                  </a:lnTo>
                  <a:lnTo>
                    <a:pt x="16" y="42"/>
                  </a:lnTo>
                  <a:lnTo>
                    <a:pt x="21" y="45"/>
                  </a:lnTo>
                  <a:lnTo>
                    <a:pt x="26" y="45"/>
                  </a:lnTo>
                  <a:lnTo>
                    <a:pt x="30" y="45"/>
                  </a:lnTo>
                  <a:lnTo>
                    <a:pt x="35" y="43"/>
                  </a:lnTo>
                  <a:lnTo>
                    <a:pt x="39" y="42"/>
                  </a:lnTo>
                  <a:lnTo>
                    <a:pt x="44" y="40"/>
                  </a:lnTo>
                  <a:lnTo>
                    <a:pt x="44" y="47"/>
                  </a:lnTo>
                  <a:lnTo>
                    <a:pt x="39" y="50"/>
                  </a:lnTo>
                  <a:lnTo>
                    <a:pt x="35" y="51"/>
                  </a:lnTo>
                  <a:lnTo>
                    <a:pt x="30" y="51"/>
                  </a:lnTo>
                  <a:lnTo>
                    <a:pt x="25" y="52"/>
                  </a:lnTo>
                  <a:lnTo>
                    <a:pt x="20" y="51"/>
                  </a:lnTo>
                  <a:lnTo>
                    <a:pt x="15" y="50"/>
                  </a:lnTo>
                  <a:lnTo>
                    <a:pt x="10" y="47"/>
                  </a:lnTo>
                  <a:lnTo>
                    <a:pt x="6" y="45"/>
                  </a:lnTo>
                  <a:lnTo>
                    <a:pt x="4" y="41"/>
                  </a:lnTo>
                  <a:lnTo>
                    <a:pt x="1" y="37"/>
                  </a:lnTo>
                  <a:lnTo>
                    <a:pt x="0" y="32"/>
                  </a:lnTo>
                  <a:lnTo>
                    <a:pt x="0" y="26"/>
                  </a:lnTo>
                  <a:lnTo>
                    <a:pt x="0" y="21"/>
                  </a:lnTo>
                  <a:lnTo>
                    <a:pt x="1" y="16"/>
                  </a:lnTo>
                  <a:lnTo>
                    <a:pt x="4" y="11"/>
                  </a:lnTo>
                  <a:lnTo>
                    <a:pt x="6" y="7"/>
                  </a:lnTo>
                  <a:lnTo>
                    <a:pt x="10" y="3"/>
                  </a:lnTo>
                  <a:lnTo>
                    <a:pt x="14" y="2"/>
                  </a:lnTo>
                  <a:lnTo>
                    <a:pt x="19" y="0"/>
                  </a:lnTo>
                  <a:lnTo>
                    <a:pt x="24" y="0"/>
                  </a:lnTo>
                  <a:lnTo>
                    <a:pt x="30" y="1"/>
                  </a:lnTo>
                  <a:lnTo>
                    <a:pt x="35" y="2"/>
                  </a:lnTo>
                  <a:lnTo>
                    <a:pt x="40" y="6"/>
                  </a:lnTo>
                  <a:lnTo>
                    <a:pt x="42" y="11"/>
                  </a:lnTo>
                  <a:lnTo>
                    <a:pt x="45" y="17"/>
                  </a:lnTo>
                  <a:lnTo>
                    <a:pt x="45" y="23"/>
                  </a:lnTo>
                  <a:close/>
                  <a:moveTo>
                    <a:pt x="37" y="21"/>
                  </a:moveTo>
                  <a:lnTo>
                    <a:pt x="36" y="17"/>
                  </a:lnTo>
                  <a:lnTo>
                    <a:pt x="35" y="13"/>
                  </a:lnTo>
                  <a:lnTo>
                    <a:pt x="34" y="11"/>
                  </a:lnTo>
                  <a:lnTo>
                    <a:pt x="31" y="8"/>
                  </a:lnTo>
                  <a:lnTo>
                    <a:pt x="27" y="7"/>
                  </a:lnTo>
                  <a:lnTo>
                    <a:pt x="24" y="7"/>
                  </a:lnTo>
                  <a:lnTo>
                    <a:pt x="20" y="7"/>
                  </a:lnTo>
                  <a:lnTo>
                    <a:pt x="16" y="8"/>
                  </a:lnTo>
                  <a:lnTo>
                    <a:pt x="12" y="11"/>
                  </a:lnTo>
                  <a:lnTo>
                    <a:pt x="11" y="13"/>
                  </a:lnTo>
                  <a:lnTo>
                    <a:pt x="9" y="17"/>
                  </a:lnTo>
                  <a:lnTo>
                    <a:pt x="9" y="21"/>
                  </a:lnTo>
                  <a:lnTo>
                    <a:pt x="37" y="21"/>
                  </a:lnTo>
                  <a:close/>
                </a:path>
              </a:pathLst>
            </a:custGeom>
            <a:solidFill>
              <a:srgbClr val="010101"/>
            </a:solidFill>
            <a:ln w="0">
              <a:solidFill>
                <a:srgbClr val="010101"/>
              </a:solidFill>
              <a:prstDash val="solid"/>
              <a:round/>
              <a:headEnd/>
              <a:tailEnd/>
            </a:ln>
          </p:spPr>
          <p:txBody>
            <a:bodyPr/>
            <a:lstStyle/>
            <a:p>
              <a:endParaRPr lang="ru-RU"/>
            </a:p>
          </p:txBody>
        </p:sp>
        <p:sp>
          <p:nvSpPr>
            <p:cNvPr id="6256" name="Freeform 139"/>
            <p:cNvSpPr>
              <a:spLocks/>
            </p:cNvSpPr>
            <p:nvPr/>
          </p:nvSpPr>
          <p:spPr bwMode="auto">
            <a:xfrm>
              <a:off x="2747" y="2939"/>
              <a:ext cx="293" cy="76"/>
            </a:xfrm>
            <a:custGeom>
              <a:avLst/>
              <a:gdLst>
                <a:gd name="T0" fmla="*/ 146 w 293"/>
                <a:gd name="T1" fmla="*/ 76 h 76"/>
                <a:gd name="T2" fmla="*/ 0 w 293"/>
                <a:gd name="T3" fmla="*/ 76 h 76"/>
                <a:gd name="T4" fmla="*/ 0 w 293"/>
                <a:gd name="T5" fmla="*/ 1 h 76"/>
                <a:gd name="T6" fmla="*/ 293 w 293"/>
                <a:gd name="T7" fmla="*/ 0 h 76"/>
                <a:gd name="T8" fmla="*/ 293 w 293"/>
                <a:gd name="T9" fmla="*/ 75 h 76"/>
                <a:gd name="T10" fmla="*/ 146 w 293"/>
                <a:gd name="T11" fmla="*/ 76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3" h="76">
                  <a:moveTo>
                    <a:pt x="146" y="76"/>
                  </a:moveTo>
                  <a:lnTo>
                    <a:pt x="0" y="76"/>
                  </a:lnTo>
                  <a:lnTo>
                    <a:pt x="0" y="1"/>
                  </a:lnTo>
                  <a:lnTo>
                    <a:pt x="293" y="0"/>
                  </a:lnTo>
                  <a:lnTo>
                    <a:pt x="293" y="75"/>
                  </a:lnTo>
                  <a:lnTo>
                    <a:pt x="146" y="76"/>
                  </a:lnTo>
                  <a:close/>
                </a:path>
              </a:pathLst>
            </a:custGeom>
            <a:solidFill>
              <a:srgbClr val="E6FF01"/>
            </a:solidFill>
            <a:ln w="0">
              <a:solidFill>
                <a:srgbClr val="E6FF01"/>
              </a:solidFill>
              <a:prstDash val="solid"/>
              <a:round/>
              <a:headEnd/>
              <a:tailEnd/>
            </a:ln>
          </p:spPr>
          <p:txBody>
            <a:bodyPr/>
            <a:lstStyle/>
            <a:p>
              <a:endParaRPr lang="ru-RU"/>
            </a:p>
          </p:txBody>
        </p:sp>
        <p:sp>
          <p:nvSpPr>
            <p:cNvPr id="6257" name="Freeform 140"/>
            <p:cNvSpPr>
              <a:spLocks/>
            </p:cNvSpPr>
            <p:nvPr/>
          </p:nvSpPr>
          <p:spPr bwMode="auto">
            <a:xfrm>
              <a:off x="2747" y="2939"/>
              <a:ext cx="293" cy="76"/>
            </a:xfrm>
            <a:custGeom>
              <a:avLst/>
              <a:gdLst>
                <a:gd name="T0" fmla="*/ 146 w 293"/>
                <a:gd name="T1" fmla="*/ 76 h 76"/>
                <a:gd name="T2" fmla="*/ 0 w 293"/>
                <a:gd name="T3" fmla="*/ 76 h 76"/>
                <a:gd name="T4" fmla="*/ 0 w 293"/>
                <a:gd name="T5" fmla="*/ 1 h 76"/>
                <a:gd name="T6" fmla="*/ 293 w 293"/>
                <a:gd name="T7" fmla="*/ 0 h 76"/>
                <a:gd name="T8" fmla="*/ 293 w 293"/>
                <a:gd name="T9" fmla="*/ 75 h 76"/>
                <a:gd name="T10" fmla="*/ 146 w 293"/>
                <a:gd name="T11" fmla="*/ 76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3" h="76">
                  <a:moveTo>
                    <a:pt x="146" y="76"/>
                  </a:moveTo>
                  <a:lnTo>
                    <a:pt x="0" y="76"/>
                  </a:lnTo>
                  <a:lnTo>
                    <a:pt x="0" y="1"/>
                  </a:lnTo>
                  <a:lnTo>
                    <a:pt x="293" y="0"/>
                  </a:lnTo>
                  <a:lnTo>
                    <a:pt x="293" y="75"/>
                  </a:lnTo>
                  <a:lnTo>
                    <a:pt x="146" y="76"/>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sp>
        <p:nvSpPr>
          <p:cNvPr id="6150" name="TextBox 2"/>
          <p:cNvSpPr txBox="1">
            <a:spLocks noChangeArrowheads="1"/>
          </p:cNvSpPr>
          <p:nvPr/>
        </p:nvSpPr>
        <p:spPr bwMode="auto">
          <a:xfrm rot="-1250719">
            <a:off x="6086475" y="2851150"/>
            <a:ext cx="1243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R</a:t>
            </a:r>
            <a:r>
              <a:rPr lang="en-US" b="1">
                <a:sym typeface="Symbol" pitchFamily="18" charset="2"/>
              </a:rPr>
              <a:t>45 m</a:t>
            </a:r>
            <a:endParaRPr lang="ru-RU" b="1"/>
          </a:p>
        </p:txBody>
      </p:sp>
      <p:sp>
        <p:nvSpPr>
          <p:cNvPr id="116" name="Freeform 140"/>
          <p:cNvSpPr>
            <a:spLocks/>
          </p:cNvSpPr>
          <p:nvPr/>
        </p:nvSpPr>
        <p:spPr bwMode="auto">
          <a:xfrm rot="5400000">
            <a:off x="1332039" y="3339000"/>
            <a:ext cx="540000" cy="180000"/>
          </a:xfrm>
          <a:custGeom>
            <a:avLst/>
            <a:gdLst>
              <a:gd name="T0" fmla="*/ 146 w 293"/>
              <a:gd name="T1" fmla="*/ 76 h 76"/>
              <a:gd name="T2" fmla="*/ 0 w 293"/>
              <a:gd name="T3" fmla="*/ 76 h 76"/>
              <a:gd name="T4" fmla="*/ 0 w 293"/>
              <a:gd name="T5" fmla="*/ 1 h 76"/>
              <a:gd name="T6" fmla="*/ 293 w 293"/>
              <a:gd name="T7" fmla="*/ 0 h 76"/>
              <a:gd name="T8" fmla="*/ 293 w 293"/>
              <a:gd name="T9" fmla="*/ 75 h 76"/>
              <a:gd name="T10" fmla="*/ 146 w 293"/>
              <a:gd name="T11" fmla="*/ 76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3" h="76">
                <a:moveTo>
                  <a:pt x="146" y="76"/>
                </a:moveTo>
                <a:lnTo>
                  <a:pt x="0" y="76"/>
                </a:lnTo>
                <a:lnTo>
                  <a:pt x="0" y="1"/>
                </a:lnTo>
                <a:lnTo>
                  <a:pt x="293" y="0"/>
                </a:lnTo>
                <a:lnTo>
                  <a:pt x="293" y="75"/>
                </a:lnTo>
                <a:lnTo>
                  <a:pt x="146" y="76"/>
                </a:lnTo>
              </a:path>
            </a:pathLst>
          </a:custGeom>
          <a:solidFill>
            <a:srgbClr val="00B0F0"/>
          </a:solidFill>
          <a:ln w="11113">
            <a:solidFill>
              <a:srgbClr val="00B0F0"/>
            </a:solidFill>
            <a:prstDash val="solid"/>
            <a:round/>
            <a:headEnd/>
            <a:tailEnd/>
          </a:ln>
          <a:extLst/>
        </p:spPr>
        <p:txBody>
          <a:bodyPr/>
          <a:lstStyle/>
          <a:p>
            <a:endParaRPr lang="ru-RU"/>
          </a:p>
        </p:txBody>
      </p:sp>
      <p:sp>
        <p:nvSpPr>
          <p:cNvPr id="117" name="Freeform 140"/>
          <p:cNvSpPr>
            <a:spLocks/>
          </p:cNvSpPr>
          <p:nvPr/>
        </p:nvSpPr>
        <p:spPr bwMode="auto">
          <a:xfrm rot="5400000">
            <a:off x="7260844" y="3339000"/>
            <a:ext cx="540000" cy="180000"/>
          </a:xfrm>
          <a:custGeom>
            <a:avLst/>
            <a:gdLst>
              <a:gd name="T0" fmla="*/ 146 w 293"/>
              <a:gd name="T1" fmla="*/ 76 h 76"/>
              <a:gd name="T2" fmla="*/ 0 w 293"/>
              <a:gd name="T3" fmla="*/ 76 h 76"/>
              <a:gd name="T4" fmla="*/ 0 w 293"/>
              <a:gd name="T5" fmla="*/ 1 h 76"/>
              <a:gd name="T6" fmla="*/ 293 w 293"/>
              <a:gd name="T7" fmla="*/ 0 h 76"/>
              <a:gd name="T8" fmla="*/ 293 w 293"/>
              <a:gd name="T9" fmla="*/ 75 h 76"/>
              <a:gd name="T10" fmla="*/ 146 w 293"/>
              <a:gd name="T11" fmla="*/ 76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3" h="76">
                <a:moveTo>
                  <a:pt x="146" y="76"/>
                </a:moveTo>
                <a:lnTo>
                  <a:pt x="0" y="76"/>
                </a:lnTo>
                <a:lnTo>
                  <a:pt x="0" y="1"/>
                </a:lnTo>
                <a:lnTo>
                  <a:pt x="293" y="0"/>
                </a:lnTo>
                <a:lnTo>
                  <a:pt x="293" y="75"/>
                </a:lnTo>
                <a:lnTo>
                  <a:pt x="146" y="76"/>
                </a:lnTo>
              </a:path>
            </a:pathLst>
          </a:custGeom>
          <a:solidFill>
            <a:srgbClr val="00B0F0"/>
          </a:solidFill>
          <a:ln w="11113">
            <a:solidFill>
              <a:srgbClr val="00B0F0"/>
            </a:solidFill>
            <a:prstDash val="solid"/>
            <a:round/>
            <a:headEnd/>
            <a:tailEnd/>
          </a:ln>
          <a:extLst/>
        </p:spPr>
        <p:txBody>
          <a:bodyPr/>
          <a:lstStyle/>
          <a:p>
            <a:endParaRPr lang="ru-RU"/>
          </a:p>
        </p:txBody>
      </p:sp>
      <p:grpSp>
        <p:nvGrpSpPr>
          <p:cNvPr id="26" name="Group 25"/>
          <p:cNvGrpSpPr/>
          <p:nvPr/>
        </p:nvGrpSpPr>
        <p:grpSpPr>
          <a:xfrm>
            <a:off x="1692040" y="3385800"/>
            <a:ext cx="5760280" cy="380093"/>
            <a:chOff x="1692040" y="3385800"/>
            <a:chExt cx="5760280" cy="380093"/>
          </a:xfrm>
        </p:grpSpPr>
        <p:sp>
          <p:nvSpPr>
            <p:cNvPr id="5" name="TextBox 4"/>
            <p:cNvSpPr txBox="1"/>
            <p:nvPr/>
          </p:nvSpPr>
          <p:spPr>
            <a:xfrm>
              <a:off x="3479061" y="3385800"/>
              <a:ext cx="2185878" cy="369332"/>
            </a:xfrm>
            <a:prstGeom prst="rect">
              <a:avLst/>
            </a:prstGeom>
            <a:noFill/>
          </p:spPr>
          <p:txBody>
            <a:bodyPr wrap="square" rtlCol="0">
              <a:spAutoFit/>
            </a:bodyPr>
            <a:lstStyle/>
            <a:p>
              <a:pPr algn="ctr"/>
              <a:r>
                <a:rPr lang="en-US" dirty="0"/>
                <a:t>Damping </a:t>
              </a:r>
              <a:r>
                <a:rPr lang="en-US" dirty="0" smtClean="0"/>
                <a:t>wigglers</a:t>
              </a:r>
              <a:endParaRPr lang="ru-RU" dirty="0"/>
            </a:p>
          </p:txBody>
        </p:sp>
        <p:grpSp>
          <p:nvGrpSpPr>
            <p:cNvPr id="25" name="Group 24"/>
            <p:cNvGrpSpPr/>
            <p:nvPr/>
          </p:nvGrpSpPr>
          <p:grpSpPr>
            <a:xfrm>
              <a:off x="1692040" y="3427861"/>
              <a:ext cx="5760280" cy="338032"/>
              <a:chOff x="1692040" y="3427861"/>
              <a:chExt cx="5760280" cy="338032"/>
            </a:xfrm>
          </p:grpSpPr>
          <p:cxnSp>
            <p:nvCxnSpPr>
              <p:cNvPr id="21" name="Straight Arrow Connector 20"/>
              <p:cNvCxnSpPr/>
              <p:nvPr/>
            </p:nvCxnSpPr>
            <p:spPr>
              <a:xfrm flipH="1" flipV="1">
                <a:off x="1692040" y="3427861"/>
                <a:ext cx="1549918" cy="33689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V="1">
                <a:off x="5902402" y="3429000"/>
                <a:ext cx="1549918" cy="33689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28058" y="3765893"/>
                <a:ext cx="268244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mtClean="0"/>
              <a:t>A.Bogomyagkov (BINP)</a:t>
            </a:r>
          </a:p>
        </p:txBody>
      </p:sp>
      <p:sp>
        <p:nvSpPr>
          <p:cNvPr id="7171"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EDDE7A-9DCF-4519-8661-8A4C6365C4D9}" type="slidenum">
              <a:rPr lang="ru-RU" smtClean="0"/>
              <a:pPr eaLnBrk="1" hangingPunct="1"/>
              <a:t>8</a:t>
            </a:fld>
            <a:endParaRPr lang="ru-RU" smtClean="0"/>
          </a:p>
        </p:txBody>
      </p:sp>
      <p:sp>
        <p:nvSpPr>
          <p:cNvPr id="7172" name="Rectangle 2"/>
          <p:cNvSpPr>
            <a:spLocks noGrp="1" noChangeArrowheads="1"/>
          </p:cNvSpPr>
          <p:nvPr>
            <p:ph type="title"/>
          </p:nvPr>
        </p:nvSpPr>
        <p:spPr/>
        <p:txBody>
          <a:bodyPr/>
          <a:lstStyle/>
          <a:p>
            <a:pPr eaLnBrk="1" hangingPunct="1"/>
            <a:r>
              <a:rPr lang="en-US" smtClean="0"/>
              <a:t>Facility scheme</a:t>
            </a:r>
            <a:endParaRPr lang="ru-RU" smtClean="0"/>
          </a:p>
        </p:txBody>
      </p:sp>
      <p:pic>
        <p:nvPicPr>
          <p:cNvPr id="7173" name="Picture 4" descr="Рисунок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19088" y="1341438"/>
            <a:ext cx="8501062" cy="5121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174" name="Group 4"/>
          <p:cNvGrpSpPr>
            <a:grpSpLocks noChangeAspect="1"/>
          </p:cNvGrpSpPr>
          <p:nvPr/>
        </p:nvGrpSpPr>
        <p:grpSpPr bwMode="auto">
          <a:xfrm>
            <a:off x="6948488" y="2636838"/>
            <a:ext cx="360362" cy="360362"/>
            <a:chOff x="2411760" y="1268760"/>
            <a:chExt cx="720080" cy="720080"/>
          </a:xfrm>
        </p:grpSpPr>
        <p:cxnSp>
          <p:nvCxnSpPr>
            <p:cNvPr id="4" name="Straight Connector 3"/>
            <p:cNvCxnSpPr/>
            <p:nvPr/>
          </p:nvCxnSpPr>
          <p:spPr>
            <a:xfrm>
              <a:off x="2411760" y="1268760"/>
              <a:ext cx="720080" cy="7200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411760" y="1268760"/>
              <a:ext cx="720080" cy="7200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175" name="TextBox 5"/>
          <p:cNvSpPr txBox="1">
            <a:spLocks noChangeArrowheads="1"/>
          </p:cNvSpPr>
          <p:nvPr/>
        </p:nvSpPr>
        <p:spPr bwMode="auto">
          <a:xfrm>
            <a:off x="6372225" y="2266950"/>
            <a:ext cx="1008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R=45 m</a:t>
            </a:r>
            <a:endParaRPr lang="ru-RU" b="1"/>
          </a:p>
        </p:txBody>
      </p:sp>
      <p:grpSp>
        <p:nvGrpSpPr>
          <p:cNvPr id="10" name="Group 4"/>
          <p:cNvGrpSpPr>
            <a:grpSpLocks noChangeAspect="1"/>
          </p:cNvGrpSpPr>
          <p:nvPr/>
        </p:nvGrpSpPr>
        <p:grpSpPr bwMode="auto">
          <a:xfrm>
            <a:off x="6156176" y="3140646"/>
            <a:ext cx="360362" cy="360362"/>
            <a:chOff x="2411760" y="1268760"/>
            <a:chExt cx="720080" cy="720080"/>
          </a:xfrm>
        </p:grpSpPr>
        <p:cxnSp>
          <p:nvCxnSpPr>
            <p:cNvPr id="11" name="Straight Connector 10"/>
            <p:cNvCxnSpPr/>
            <p:nvPr/>
          </p:nvCxnSpPr>
          <p:spPr>
            <a:xfrm>
              <a:off x="2411760" y="1268760"/>
              <a:ext cx="720080" cy="7200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411760" y="1268760"/>
              <a:ext cx="720080" cy="7200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3" name="Group 4"/>
          <p:cNvGrpSpPr>
            <a:grpSpLocks noChangeAspect="1"/>
          </p:cNvGrpSpPr>
          <p:nvPr/>
        </p:nvGrpSpPr>
        <p:grpSpPr bwMode="auto">
          <a:xfrm>
            <a:off x="5147742" y="2636912"/>
            <a:ext cx="360362" cy="360362"/>
            <a:chOff x="2411760" y="1268760"/>
            <a:chExt cx="720080" cy="720080"/>
          </a:xfrm>
        </p:grpSpPr>
        <p:cxnSp>
          <p:nvCxnSpPr>
            <p:cNvPr id="14" name="Straight Connector 13"/>
            <p:cNvCxnSpPr/>
            <p:nvPr/>
          </p:nvCxnSpPr>
          <p:spPr>
            <a:xfrm>
              <a:off x="2411760" y="1268760"/>
              <a:ext cx="720080" cy="7200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411760" y="1268760"/>
              <a:ext cx="720080" cy="7200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mtClean="0"/>
              <a:t>A.Bogomyagkov (BINP)</a:t>
            </a:r>
          </a:p>
        </p:txBody>
      </p:sp>
      <p:sp>
        <p:nvSpPr>
          <p:cNvPr id="8195"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58C024-2A46-4601-A250-D2FA2427EAAF}" type="slidenum">
              <a:rPr lang="ru-RU" smtClean="0"/>
              <a:pPr eaLnBrk="1" hangingPunct="1"/>
              <a:t>9</a:t>
            </a:fld>
            <a:endParaRPr lang="ru-RU" smtClean="0"/>
          </a:p>
        </p:txBody>
      </p:sp>
      <p:sp>
        <p:nvSpPr>
          <p:cNvPr id="8196" name="Rectangle 2"/>
          <p:cNvSpPr>
            <a:spLocks noGrp="1" noChangeArrowheads="1"/>
          </p:cNvSpPr>
          <p:nvPr>
            <p:ph type="title"/>
          </p:nvPr>
        </p:nvSpPr>
        <p:spPr/>
        <p:txBody>
          <a:bodyPr/>
          <a:lstStyle/>
          <a:p>
            <a:pPr eaLnBrk="1" hangingPunct="1"/>
            <a:r>
              <a:rPr lang="en-US" dirty="0"/>
              <a:t>S</a:t>
            </a:r>
            <a:r>
              <a:rPr lang="en-US" dirty="0" smtClean="0"/>
              <a:t>ite</a:t>
            </a:r>
            <a:endParaRPr lang="ru-RU" dirty="0" smtClean="0"/>
          </a:p>
        </p:txBody>
      </p:sp>
      <p:pic>
        <p:nvPicPr>
          <p:cNvPr id="81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91440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Новая презентация">
  <a:themeElements>
    <a:clrScheme name="Новая презентация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Новая презентация">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defRPr kumimoji="1" lang="en-US" sz="2800" b="0" i="0" u="none" strike="noStrike" cap="none" normalizeH="0" baseline="0" smtClean="0">
            <a:ln>
              <a:noFill/>
            </a:ln>
            <a:solidFill>
              <a:srgbClr val="0000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tabLst/>
          <a:defRPr kumimoji="1" lang="en-US" sz="2800" b="0" i="0" u="none" strike="noStrike" cap="none" normalizeH="0" baseline="0" smtClean="0">
            <a:ln>
              <a:noFill/>
            </a:ln>
            <a:solidFill>
              <a:srgbClr val="0000FF"/>
            </a:solidFill>
            <a:effectLst/>
            <a:latin typeface="Times New Roman" pitchFamily="18" charset="0"/>
          </a:defRPr>
        </a:defPPr>
      </a:lstStyle>
    </a:lnDef>
  </a:objectDefaults>
  <a:extraClrSchemeLst>
    <a:extraClrScheme>
      <a:clrScheme name="Новая презентация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Новая презентация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Новая презентация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Новая презентация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Новая презентация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Новая презентация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Новая презентация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TotalTime>
  <Words>1659</Words>
  <Application>Microsoft Office PowerPoint</Application>
  <PresentationFormat>On-screen Show (4:3)</PresentationFormat>
  <Paragraphs>285</Paragraphs>
  <Slides>27</Slides>
  <Notes>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27</vt:i4>
      </vt:variant>
    </vt:vector>
  </HeadingPairs>
  <TitlesOfParts>
    <vt:vector size="31" baseType="lpstr">
      <vt:lpstr>Оформление по умолчанию</vt:lpstr>
      <vt:lpstr>Новая презентация</vt:lpstr>
      <vt:lpstr>Equation</vt:lpstr>
      <vt:lpstr>Формула</vt:lpstr>
      <vt:lpstr>Concept of compact electron positron factory with beam energy from 0.5 GeV to 2 GeV (Super phi-tau-charm factory)</vt:lpstr>
      <vt:lpstr>Requirements</vt:lpstr>
      <vt:lpstr>Details</vt:lpstr>
      <vt:lpstr>Super-c-tau: scientific case</vt:lpstr>
      <vt:lpstr>Super-phi-tau-c: scientific case</vt:lpstr>
      <vt:lpstr>Crab Waist</vt:lpstr>
      <vt:lpstr>Main ring scheme</vt:lpstr>
      <vt:lpstr>Facility scheme</vt:lpstr>
      <vt:lpstr>Site</vt:lpstr>
      <vt:lpstr>Parameters</vt:lpstr>
      <vt:lpstr>Optical functions: FF</vt:lpstr>
      <vt:lpstr>Optical functions: CELL</vt:lpstr>
      <vt:lpstr>Optical functions: RING</vt:lpstr>
      <vt:lpstr>Final focus</vt:lpstr>
      <vt:lpstr>Final focus</vt:lpstr>
      <vt:lpstr>QD0 quadrupole</vt:lpstr>
      <vt:lpstr>Energy acceptance</vt:lpstr>
      <vt:lpstr>Dynamic aperture</vt:lpstr>
      <vt:lpstr>Injection facility</vt:lpstr>
      <vt:lpstr>Conclusion</vt:lpstr>
      <vt:lpstr>ESTIMATION OF LONGITUDINAL POLARIZATION AT PhiCT-FACTORY -1 S.A. Nikitin</vt:lpstr>
      <vt:lpstr>ESTIMATION OF LONGITUDINAL POLARIZATION AT PhiCT-FACTORY -2 </vt:lpstr>
      <vt:lpstr>ESTIMATION OF LONGITUDINAL POLARIZATION AT PhiCT-FACTORY -3 LP scheme with restoration of vertical polarization in arcs</vt:lpstr>
      <vt:lpstr>PowerPoint Presentation</vt:lpstr>
      <vt:lpstr>ESTIMATION OF LONGITUDINAL POLARIZATION AT PhiCT-FACTORY -5 Combined restoration scheme tunable over energy</vt:lpstr>
      <vt:lpstr>ESTIMATION OF LONGITUDINAL POLARIZATION AT PhiCT-FACTORY -6 Summary</vt:lpstr>
      <vt:lpstr>Chromaticity from CRAB sextupole</vt:lpstr>
    </vt:vector>
  </TitlesOfParts>
  <Company>BINP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Super-c-tau in Novosibirsk</dc:title>
  <dc:creator>Богомягков</dc:creator>
  <cp:lastModifiedBy>bogomyagkov</cp:lastModifiedBy>
  <cp:revision>188</cp:revision>
  <dcterms:created xsi:type="dcterms:W3CDTF">2011-09-13T07:37:21Z</dcterms:created>
  <dcterms:modified xsi:type="dcterms:W3CDTF">2013-05-28T05:13:04Z</dcterms:modified>
</cp:coreProperties>
</file>