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64" r:id="rId2"/>
  </p:sldMasterIdLst>
  <p:notesMasterIdLst>
    <p:notesMasterId r:id="rId23"/>
  </p:notesMasterIdLst>
  <p:handoutMasterIdLst>
    <p:handoutMasterId r:id="rId24"/>
  </p:handoutMasterIdLst>
  <p:sldIdLst>
    <p:sldId id="256" r:id="rId3"/>
    <p:sldId id="544" r:id="rId4"/>
    <p:sldId id="547" r:id="rId5"/>
    <p:sldId id="548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57" r:id="rId14"/>
    <p:sldId id="558" r:id="rId15"/>
    <p:sldId id="559" r:id="rId16"/>
    <p:sldId id="561" r:id="rId17"/>
    <p:sldId id="568" r:id="rId18"/>
    <p:sldId id="565" r:id="rId19"/>
    <p:sldId id="566" r:id="rId20"/>
    <p:sldId id="569" r:id="rId21"/>
    <p:sldId id="5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48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48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48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48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48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48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48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48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48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261FD5"/>
    <a:srgbClr val="993300"/>
    <a:srgbClr val="7D0C1B"/>
    <a:srgbClr val="F31723"/>
    <a:srgbClr val="A7FFB9"/>
    <a:srgbClr val="FFFF00"/>
    <a:srgbClr val="990B12"/>
    <a:srgbClr val="F6F830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44CD4C-DF52-4514-A55A-56FC8C54D7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EE2133-D083-4CA4-AB53-E6CBDC14BE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94C70-FC3B-4FC5-B53F-96341052609D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E2133-D083-4CA4-AB53-E6CBDC14BEA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E2133-D083-4CA4-AB53-E6CBDC14BEA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en-US" smtClean="0"/>
              <a:t>30.05.2011</a:t>
            </a: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en-US" smtClean="0"/>
              <a:t>Workshop on Tau Charm at High Luminosity, 26-31 May 2013</a:t>
            </a:r>
            <a:endParaRPr lang="en-US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0613B89-AD34-4846-9C85-58C0735FE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30.05.2011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on Tau Charm at High Luminosity, 26-31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5679C-8BD5-4A47-BA46-2E36B944C9E7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30.05.2011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on Tau Charm at High Luminosity, 26-31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22D9B-4312-4B9C-8CD7-129514F5A416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862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819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30.05.2011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004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Workshop on Tau Charm at High Luminosity, 26-31 May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5A454321-6E11-4638-AFFF-2F3F61BD265D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30.05.2011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Workshop on Tau Charm at High Luminosity, 26-31 May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5AE-811D-425D-A93B-8BCC8B5DEF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096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30.05.2011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Workshop on Tau Charm at High Luminosity, 26-31 May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5AE-811D-425D-A93B-8BCC8B5DEF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2433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30.05.2011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Workshop on Tau Charm at High Luminosity, 26-31 May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5AE-811D-425D-A93B-8BCC8B5DEF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7153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30.05.2011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Workshop on Tau Charm at High Luminosity, 26-31 May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5AE-811D-425D-A93B-8BCC8B5DEF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528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30.05.2011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Workshop on Tau Charm at High Luminosity, 26-31 May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5AE-811D-425D-A93B-8BCC8B5DEF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394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30.05.2011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Workshop on Tau Charm at High Luminosity, 26-31 May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5AE-811D-425D-A93B-8BCC8B5DEF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6301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30.05.2011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Workshop on Tau Charm at High Luminosity, 26-31 May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5AE-811D-425D-A93B-8BCC8B5DEF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06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30.05.2011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on Tau Charm at High Luminosity, 26-31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48D8E-194E-4368-B61C-DBAD0B73697C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30.05.2011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Workshop on Tau Charm at High Luminosity, 26-31 May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5AE-811D-425D-A93B-8BCC8B5DEF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01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30.05.2011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Workshop on Tau Charm at High Luminosity, 26-31 May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5AE-811D-425D-A93B-8BCC8B5DEF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752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30.05.2011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Workshop on Tau Charm at High Luminosity, 26-31 May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5AE-811D-425D-A93B-8BCC8B5DEF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03154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30.05.2011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Workshop on Tau Charm at High Luminosity, 26-31 May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5AE-811D-425D-A93B-8BCC8B5DEF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10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30.05.2011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on Tau Charm at High Luminosity, 26-31 May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52773-EF9C-483A-B2D7-EBFC49896596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30.05.2011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on Tau Charm at High Luminosity, 26-31 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FED5E-E09E-4CF8-9942-F07B6ED6BA21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30.05.2011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on Tau Charm at High Luminosity, 26-31 May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D75C4-A8D1-4204-BEF4-7ECF2470891F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30.05.2011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on Tau Charm at High Luminosity, 26-31 May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4BBF8-0899-4B37-AA9B-0A21C018B8D8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30.05.2011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on Tau Charm at High Luminosity, 26-31 May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FC39B-501C-4F08-910F-9B422089E64D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30.05.2011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on Tau Charm at High Luminosity, 26-31 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C574C-B64A-4B6A-8AA2-1055484C342D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30.05.2011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on Tau Charm at High Luminosity, 26-31 May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4935A-0E6E-4BE0-9EB2-74D32ED51746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819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r>
              <a:rPr lang="en-US" smtClean="0"/>
              <a:t>30.05.2011</a:t>
            </a: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r>
              <a:rPr lang="en-US" smtClean="0"/>
              <a:t>Workshop on Tau Charm at High Luminosity, 26-31 May 2013</a:t>
            </a: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fld id="{3186E742-93A5-43DE-8D75-83E252E197FB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990B1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990B12"/>
          </a:solidFill>
          <a:latin typeface="Comic Sans MS" pitchFamily="48" charset="0"/>
          <a:ea typeface="Osaka" pitchFamily="4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990B12"/>
          </a:solidFill>
          <a:latin typeface="Comic Sans MS" pitchFamily="48" charset="0"/>
          <a:ea typeface="Osaka" pitchFamily="4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990B12"/>
          </a:solidFill>
          <a:latin typeface="Comic Sans MS" pitchFamily="48" charset="0"/>
          <a:ea typeface="Osaka" pitchFamily="4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990B12"/>
          </a:solidFill>
          <a:latin typeface="Comic Sans MS" pitchFamily="48" charset="0"/>
          <a:ea typeface="Osaka" pitchFamily="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90B12"/>
          </a:solidFill>
          <a:latin typeface="Comic Sans MS" pitchFamily="48" charset="0"/>
          <a:ea typeface="Osaka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90B12"/>
          </a:solidFill>
          <a:latin typeface="Comic Sans MS" pitchFamily="48" charset="0"/>
          <a:ea typeface="Osaka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90B12"/>
          </a:solidFill>
          <a:latin typeface="Comic Sans MS" pitchFamily="48" charset="0"/>
          <a:ea typeface="Osaka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90B12"/>
          </a:solidFill>
          <a:latin typeface="Comic Sans MS" pitchFamily="48" charset="0"/>
          <a:ea typeface="Osaka" pitchFamily="4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990B12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folHlink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t>30.05.2011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t>Workshop on Tau Charm at High Luminosity, 26-31 May 2013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EF1B5AE-811D-425D-A93B-8BCC8B5DEFB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29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2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31.png"/><Relationship Id="rId2" Type="http://schemas.openxmlformats.org/officeDocument/2006/relationships/tags" Target="../tags/tag1.xml"/><Relationship Id="rId1" Type="http://schemas.openxmlformats.org/officeDocument/2006/relationships/vmlDrawing" Target="../drawings/vmlDrawing4.vml"/><Relationship Id="rId6" Type="http://schemas.openxmlformats.org/officeDocument/2006/relationships/tags" Target="../tags/tag5.xml"/><Relationship Id="rId11" Type="http://schemas.openxmlformats.org/officeDocument/2006/relationships/image" Target="../media/image30.wmf"/><Relationship Id="rId5" Type="http://schemas.openxmlformats.org/officeDocument/2006/relationships/tags" Target="../tags/tag4.xml"/><Relationship Id="rId10" Type="http://schemas.openxmlformats.org/officeDocument/2006/relationships/image" Target="../media/image29.jpeg"/><Relationship Id="rId4" Type="http://schemas.openxmlformats.org/officeDocument/2006/relationships/tags" Target="../tags/tag3.xml"/><Relationship Id="rId9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500042"/>
            <a:ext cx="8763000" cy="2362200"/>
          </a:xfrm>
        </p:spPr>
        <p:txBody>
          <a:bodyPr/>
          <a:lstStyle/>
          <a:p>
            <a:r>
              <a:rPr lang="en-US" sz="6000" dirty="0" smtClean="0">
                <a:solidFill>
                  <a:schemeClr val="accent2"/>
                </a:solidFill>
                <a:sym typeface="Symbol"/>
              </a:rPr>
              <a:t>  at </a:t>
            </a:r>
            <a:r>
              <a:rPr lang="en-US" sz="6000" dirty="0" smtClean="0">
                <a:solidFill>
                  <a:schemeClr val="accent2"/>
                </a:solidFill>
              </a:rPr>
              <a:t>Super </a:t>
            </a:r>
            <a:r>
              <a:rPr lang="en-US" sz="6000" dirty="0" smtClean="0">
                <a:solidFill>
                  <a:schemeClr val="accent2"/>
                </a:solidFill>
              </a:rPr>
              <a:t>tau-charm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140968"/>
            <a:ext cx="6400800" cy="1143000"/>
          </a:xfrm>
        </p:spPr>
        <p:txBody>
          <a:bodyPr/>
          <a:lstStyle/>
          <a:p>
            <a:r>
              <a:rPr lang="en-US" dirty="0" smtClean="0">
                <a:solidFill>
                  <a:srgbClr val="990B12"/>
                </a:solidFill>
              </a:rPr>
              <a:t>Vladimir </a:t>
            </a:r>
            <a:r>
              <a:rPr lang="en-US" dirty="0" err="1" smtClean="0">
                <a:solidFill>
                  <a:srgbClr val="990B12"/>
                </a:solidFill>
              </a:rPr>
              <a:t>Druzhinin</a:t>
            </a:r>
            <a:endParaRPr lang="en-US" dirty="0" smtClean="0">
              <a:solidFill>
                <a:srgbClr val="990B12"/>
              </a:solidFill>
            </a:endParaRPr>
          </a:p>
          <a:p>
            <a:r>
              <a:rPr lang="en-US" sz="2400" dirty="0" smtClean="0">
                <a:solidFill>
                  <a:srgbClr val="990B12"/>
                </a:solidFill>
              </a:rPr>
              <a:t>BINP, Novosibirsk</a:t>
            </a:r>
            <a:endParaRPr lang="en-US" sz="2400" dirty="0">
              <a:solidFill>
                <a:srgbClr val="990B1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5013176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Workshop on Tau Charm at High Luminosity</a:t>
            </a:r>
          </a:p>
          <a:p>
            <a:pPr algn="ctr"/>
            <a:r>
              <a:rPr lang="en-US" dirty="0" smtClean="0"/>
              <a:t> 26-31 May 2013, La </a:t>
            </a:r>
            <a:r>
              <a:rPr lang="en-US" dirty="0" err="1" smtClean="0"/>
              <a:t>Biodola</a:t>
            </a:r>
            <a:r>
              <a:rPr lang="en-US" dirty="0" smtClean="0"/>
              <a:t>, Italy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762000"/>
          </a:xfrm>
        </p:spPr>
        <p:txBody>
          <a:bodyPr/>
          <a:lstStyle/>
          <a:p>
            <a:r>
              <a:rPr lang="en-US" dirty="0" smtClean="0"/>
              <a:t>Direct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6264696" cy="1584176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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</a:t>
            </a:r>
            <a:r>
              <a:rPr lang="en-US" baseline="-25000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, </a:t>
            </a:r>
            <a:r>
              <a:rPr lang="en-US" sz="1800" dirty="0" smtClean="0">
                <a:sym typeface="Symbol"/>
              </a:rPr>
              <a:t>no events selected</a:t>
            </a:r>
          </a:p>
          <a:p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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endParaRPr lang="en-US" dirty="0" smtClean="0">
              <a:sym typeface="Symbo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1680" y="6453336"/>
            <a:ext cx="5544616" cy="216024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10</a:t>
            </a:fld>
            <a:endParaRPr lang="en-US">
              <a:latin typeface="Arial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0" y="3140968"/>
          <a:ext cx="6624734" cy="3657600"/>
        </p:xfrm>
        <a:graphic>
          <a:graphicData uri="http://schemas.openxmlformats.org/drawingml/2006/table">
            <a:tbl>
              <a:tblPr/>
              <a:tblGrid>
                <a:gridCol w="1654051"/>
                <a:gridCol w="881337"/>
                <a:gridCol w="817869"/>
                <a:gridCol w="817869"/>
                <a:gridCol w="716177"/>
                <a:gridCol w="919562"/>
                <a:gridCol w="817869"/>
              </a:tblGrid>
              <a:tr h="4050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</a:t>
                      </a:r>
                      <a:r>
                        <a:rPr lang="en-US" sz="2000" baseline="-25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E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/E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=1.5</a:t>
                      </a:r>
                      <a:r>
                        <a:rPr lang="ru-RU" sz="2000" dirty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lang="en-US" sz="2000" dirty="0">
                        <a:solidFill>
                          <a:srgbClr val="261FD5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2000" baseline="30000" dirty="0">
                          <a:latin typeface="Times New Roman"/>
                          <a:ea typeface="Times New Roman"/>
                        </a:rPr>
                        <a:t>−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μ</a:t>
                      </a:r>
                      <a:r>
                        <a:rPr lang="ru-RU" sz="2000" baseline="30000">
                          <a:latin typeface="Times New Roman"/>
                          <a:ea typeface="Times New Roman"/>
                        </a:rPr>
                        <a:t>−</a:t>
                      </a:r>
                      <a:r>
                        <a:rPr lang="ru-RU" sz="2000" i="1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π</a:t>
                      </a:r>
                      <a:r>
                        <a:rPr lang="ru-RU" sz="2000" baseline="30000">
                          <a:latin typeface="Times New Roman"/>
                          <a:ea typeface="Times New Roman"/>
                        </a:rPr>
                        <a:t>−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π</a:t>
                      </a:r>
                      <a:r>
                        <a:rPr lang="ru-RU" sz="2000" baseline="30000">
                          <a:latin typeface="Times New Roman"/>
                          <a:ea typeface="Times New Roman"/>
                        </a:rPr>
                        <a:t>−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π</a:t>
                      </a:r>
                      <a:r>
                        <a:rPr lang="ru-RU" sz="2000" baseline="3000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2000" i="1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π</a:t>
                      </a:r>
                      <a:r>
                        <a:rPr lang="ru-RU" sz="2000" baseline="30000">
                          <a:latin typeface="Times New Roman"/>
                          <a:ea typeface="Times New Roman"/>
                        </a:rPr>
                        <a:t>−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π</a:t>
                      </a:r>
                      <a:r>
                        <a:rPr lang="ru-RU" sz="2000" baseline="30000"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ru-RU" sz="2000" i="1">
                          <a:latin typeface="Times New Roman"/>
                          <a:ea typeface="Times New Roman"/>
                        </a:rPr>
                        <a:t>π</a:t>
                      </a:r>
                      <a:r>
                        <a:rPr lang="ru-RU" sz="2000" baseline="30000">
                          <a:latin typeface="Times New Roman"/>
                          <a:ea typeface="Times New Roman"/>
                        </a:rPr>
                        <a:t>−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π</a:t>
                      </a:r>
                      <a:r>
                        <a:rPr lang="ru-RU" sz="2000" baseline="30000">
                          <a:latin typeface="Times New Roman"/>
                          <a:ea typeface="Times New Roman"/>
                        </a:rPr>
                        <a:t>−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π</a:t>
                      </a:r>
                      <a:r>
                        <a:rPr lang="ru-RU" sz="2000" baseline="3000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2000" i="1">
                          <a:latin typeface="Times New Roman"/>
                          <a:ea typeface="Times New Roman"/>
                        </a:rPr>
                        <a:t>π</a:t>
                      </a:r>
                      <a:r>
                        <a:rPr lang="ru-RU" sz="2000" baseline="30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3.686 ГэВ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.1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3.7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3.77 ГэВ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5.9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.3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18.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4.6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3.2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4.17 ГэВ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10.7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12.8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12.0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5.0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4.0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</a:t>
                      </a:r>
                      <a:r>
                        <a:rPr lang="en-US" sz="2000" baseline="-25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E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/E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=2.5</a:t>
                      </a:r>
                      <a:r>
                        <a:rPr lang="ru-RU" sz="2000" dirty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lang="en-US" sz="2000" dirty="0">
                        <a:solidFill>
                          <a:srgbClr val="261FD5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3.686 ГэВ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18.5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16.0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34.7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15.4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11.4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3.77 ГэВ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26.6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29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.3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8.0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96.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21.3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15.8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4.17 ГэВ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43.4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45.9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55.7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06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21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.6</a:t>
                      </a:r>
                      <a:endParaRPr lang="en-US" sz="200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15.6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2636912"/>
            <a:ext cx="203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N</a:t>
            </a:r>
            <a:r>
              <a:rPr lang="ru-RU" baseline="-25000" dirty="0" smtClean="0">
                <a:sym typeface="Symbol"/>
              </a:rPr>
              <a:t></a:t>
            </a:r>
            <a:r>
              <a:rPr lang="ru-RU" i="1" dirty="0" smtClean="0"/>
              <a:t>= </a:t>
            </a:r>
            <a:r>
              <a:rPr lang="ru-RU" dirty="0" smtClean="0"/>
              <a:t>3.2×10</a:t>
            </a:r>
            <a:r>
              <a:rPr lang="ru-RU" baseline="30000" dirty="0" smtClean="0"/>
              <a:t>10</a:t>
            </a:r>
            <a:endParaRPr lang="en-US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5148064" y="1196752"/>
          <a:ext cx="3672408" cy="1645920"/>
        </p:xfrm>
        <a:graphic>
          <a:graphicData uri="http://schemas.openxmlformats.org/drawingml/2006/table">
            <a:tbl>
              <a:tblPr/>
              <a:tblGrid>
                <a:gridCol w="1184168"/>
                <a:gridCol w="1241642"/>
                <a:gridCol w="1246598"/>
              </a:tblGrid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E, </a:t>
                      </a:r>
                      <a:r>
                        <a:rPr lang="en-US" sz="1800" dirty="0" err="1" smtClean="0">
                          <a:latin typeface="Times New Roman"/>
                          <a:ea typeface="Times New Roman"/>
                        </a:rPr>
                        <a:t>GeV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</a:t>
                      </a:r>
                      <a:r>
                        <a:rPr lang="en-US" sz="1800" baseline="-25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E</a:t>
                      </a:r>
                      <a:r>
                        <a:rPr lang="en-US" sz="18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/E</a:t>
                      </a:r>
                      <a:r>
                        <a:rPr lang="ru-RU" sz="18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=1.5%</a:t>
                      </a:r>
                      <a:endParaRPr lang="en-US" sz="1800" dirty="0" smtClean="0">
                        <a:solidFill>
                          <a:srgbClr val="261FD5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</a:t>
                      </a:r>
                      <a:r>
                        <a:rPr lang="en-US" sz="1800" baseline="-25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E</a:t>
                      </a:r>
                      <a:r>
                        <a:rPr lang="en-US" sz="18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/E</a:t>
                      </a:r>
                      <a:r>
                        <a:rPr lang="ru-RU" sz="18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=</a:t>
                      </a:r>
                      <a:r>
                        <a:rPr lang="en-US" sz="18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ru-RU" sz="18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.5%</a:t>
                      </a:r>
                      <a:endParaRPr lang="en-US" sz="1800" dirty="0" smtClean="0">
                        <a:solidFill>
                          <a:srgbClr val="261FD5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spc="-30" dirty="0" smtClean="0">
                          <a:latin typeface="Times New Roman"/>
                          <a:ea typeface="Times New Roman"/>
                        </a:rPr>
                        <a:t>3.686</a:t>
                      </a:r>
                      <a:r>
                        <a:rPr lang="en-US" sz="1800" spc="-3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spc="-25" dirty="0">
                          <a:latin typeface="Times New Roman"/>
                          <a:ea typeface="Times New Roman"/>
                        </a:rPr>
                        <a:t>3.77 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24 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21 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25" dirty="0">
                          <a:latin typeface="Times New Roman"/>
                          <a:ea typeface="Times New Roman"/>
                        </a:rPr>
                        <a:t>4.17 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16* 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14*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9" name="Rectangle 38"/>
          <p:cNvSpPr/>
          <p:nvPr/>
        </p:nvSpPr>
        <p:spPr>
          <a:xfrm>
            <a:off x="4841219" y="764704"/>
            <a:ext cx="43027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Signal: B(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)=10</a:t>
            </a:r>
            <a:r>
              <a:rPr lang="en-US" sz="2000" baseline="30000" dirty="0" smtClean="0">
                <a:solidFill>
                  <a:srgbClr val="FF0000"/>
                </a:solidFill>
                <a:sym typeface="Symbol"/>
              </a:rPr>
              <a:t>-9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ru-RU" sz="2000" baseline="-25000" dirty="0" smtClean="0">
                <a:solidFill>
                  <a:srgbClr val="FF0000"/>
                </a:solidFill>
                <a:sym typeface="Symbol"/>
              </a:rPr>
              <a:t></a:t>
            </a:r>
            <a:r>
              <a:rPr lang="ru-RU" sz="2000" dirty="0" smtClean="0">
                <a:solidFill>
                  <a:srgbClr val="FF0000"/>
                </a:solidFill>
              </a:rPr>
              <a:t>= 3.2×10</a:t>
            </a:r>
            <a:r>
              <a:rPr lang="ru-RU" sz="2000" baseline="30000" dirty="0" smtClean="0">
                <a:solidFill>
                  <a:srgbClr val="FF0000"/>
                </a:solidFill>
              </a:rPr>
              <a:t>10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Combinatorial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7772400" cy="5181600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tag</a:t>
            </a:r>
          </a:p>
          <a:p>
            <a:pPr lvl="1"/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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+ 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</a:t>
            </a:r>
            <a:r>
              <a:rPr lang="en-US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</a:p>
          <a:p>
            <a:pPr lvl="1"/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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+ 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</a:t>
            </a:r>
            <a:r>
              <a:rPr lang="en-US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 </a:t>
            </a:r>
            <a:r>
              <a:rPr lang="en-US" dirty="0" smtClean="0">
                <a:sym typeface="Symbol"/>
              </a:rPr>
              <a:t>   </a:t>
            </a:r>
            <a:r>
              <a:rPr lang="en-US" dirty="0" err="1" smtClean="0">
                <a:sym typeface="Symbol"/>
              </a:rPr>
              <a:t>misID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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tag</a:t>
            </a:r>
          </a:p>
          <a:p>
            <a:pPr lvl="1"/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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+ 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</a:t>
            </a:r>
            <a:r>
              <a:rPr lang="en-US" baseline="-25000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   </a:t>
            </a:r>
            <a:endParaRPr lang="en-US" baseline="-25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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+ 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</a:t>
            </a:r>
            <a:r>
              <a:rPr lang="en-US" baseline="-25000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   </a:t>
            </a:r>
            <a:r>
              <a:rPr lang="en-US" dirty="0" err="1" smtClean="0">
                <a:sym typeface="Symbol"/>
              </a:rPr>
              <a:t>misID</a:t>
            </a:r>
            <a:endParaRPr lang="en-US" baseline="-25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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+ 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    </a:t>
            </a:r>
            <a:r>
              <a:rPr lang="en-US" dirty="0" err="1" smtClean="0">
                <a:sym typeface="Symbol"/>
              </a:rPr>
              <a:t>misID</a:t>
            </a:r>
            <a:endParaRPr lang="en-US" baseline="-25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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+ 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       double </a:t>
            </a:r>
            <a:r>
              <a:rPr lang="en-US" dirty="0" err="1" smtClean="0">
                <a:sym typeface="Symbol"/>
              </a:rPr>
              <a:t>misID</a:t>
            </a:r>
            <a:endParaRPr lang="en-US" dirty="0" smtClean="0">
              <a:sym typeface="Symbo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1680" y="6453336"/>
            <a:ext cx="5544616" cy="216024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cemb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12160" y="1268760"/>
            <a:ext cx="2808312" cy="27363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60232" y="270892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33FF"/>
                </a:solidFill>
              </a:rPr>
              <a:t>signal</a:t>
            </a:r>
            <a:endParaRPr lang="en-US" sz="2000" dirty="0">
              <a:solidFill>
                <a:srgbClr val="3333FF"/>
              </a:solidFill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5796136" y="980728"/>
          <a:ext cx="3057352" cy="299649"/>
        </p:xfrm>
        <a:graphic>
          <a:graphicData uri="http://schemas.openxmlformats.org/presentationml/2006/ole">
            <p:oleObj spid="_x0000_s31746" name="Equation" r:id="rId4" imgW="25905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Combinatorial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7772400" cy="5181600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tag</a:t>
            </a:r>
          </a:p>
          <a:p>
            <a:pPr lvl="1"/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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+ 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</a:p>
          <a:p>
            <a:pPr lvl="1"/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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+ 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  </a:t>
            </a:r>
            <a:r>
              <a:rPr lang="en-US" dirty="0" err="1" smtClean="0">
                <a:sym typeface="Symbol"/>
              </a:rPr>
              <a:t>misID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 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tag</a:t>
            </a:r>
          </a:p>
          <a:p>
            <a:pPr lvl="1"/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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+ 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    </a:t>
            </a:r>
            <a:endParaRPr lang="en-US" baseline="-25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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+ 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 </a:t>
            </a:r>
            <a:r>
              <a:rPr lang="en-US" dirty="0" err="1" smtClean="0">
                <a:sym typeface="Symbol"/>
              </a:rPr>
              <a:t>misID</a:t>
            </a:r>
            <a:endParaRPr lang="en-US" baseline="-25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 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+ 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misID</a:t>
            </a: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1680" y="6453336"/>
            <a:ext cx="5544616" cy="216024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64088" y="1052736"/>
            <a:ext cx="34996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Important parameters:</a:t>
            </a:r>
          </a:p>
          <a:p>
            <a:r>
              <a:rPr lang="en-US" dirty="0" smtClean="0"/>
              <a:t>|M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mis</a:t>
            </a:r>
            <a:r>
              <a:rPr lang="en-US" dirty="0" smtClean="0"/>
              <a:t>| &lt; 0.1 GeV</a:t>
            </a:r>
            <a:r>
              <a:rPr lang="en-US" baseline="30000" dirty="0" smtClean="0"/>
              <a:t>2</a:t>
            </a:r>
            <a:r>
              <a:rPr lang="en-US" dirty="0" smtClean="0"/>
              <a:t>,</a:t>
            </a:r>
          </a:p>
          <a:p>
            <a:r>
              <a:rPr lang="en-US" dirty="0" smtClean="0"/>
              <a:t> 0.5 &lt;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mis</a:t>
            </a:r>
            <a:r>
              <a:rPr lang="en-US" dirty="0" smtClean="0"/>
              <a:t> &lt; 1.0 </a:t>
            </a:r>
            <a:r>
              <a:rPr lang="en-US" dirty="0" err="1" smtClean="0"/>
              <a:t>GeV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292080" y="2924944"/>
            <a:ext cx="3672408" cy="3602270"/>
            <a:chOff x="5292080" y="2564904"/>
            <a:chExt cx="3672408" cy="3602270"/>
          </a:xfrm>
        </p:grpSpPr>
        <p:sp>
          <p:nvSpPr>
            <p:cNvPr id="10" name="TextBox 9"/>
            <p:cNvSpPr txBox="1"/>
            <p:nvPr/>
          </p:nvSpPr>
          <p:spPr>
            <a:xfrm>
              <a:off x="6660232" y="2708920"/>
              <a:ext cx="978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3333FF"/>
                  </a:solidFill>
                </a:rPr>
                <a:t>effect</a:t>
              </a:r>
              <a:endParaRPr lang="en-US" sz="2000" dirty="0">
                <a:solidFill>
                  <a:srgbClr val="3333FF"/>
                </a:solidFill>
              </a:endParaRPr>
            </a:p>
          </p:txBody>
        </p:sp>
        <p:pic>
          <p:nvPicPr>
            <p:cNvPr id="12" name="Picture 11" descr="cmmb2.png"/>
            <p:cNvPicPr>
              <a:picLocks noChangeAspect="1"/>
            </p:cNvPicPr>
            <p:nvPr/>
          </p:nvPicPr>
          <p:blipFill>
            <a:blip r:embed="rId2" cstate="print"/>
            <a:srcRect l="8666" t="3333" r="2666" b="10526"/>
            <a:stretch>
              <a:fillRect/>
            </a:stretch>
          </p:blipFill>
          <p:spPr>
            <a:xfrm>
              <a:off x="5796136" y="2564904"/>
              <a:ext cx="3168352" cy="3078055"/>
            </a:xfrm>
            <a:prstGeom prst="rect">
              <a:avLst/>
            </a:prstGeom>
          </p:spPr>
        </p:pic>
        <p:pic>
          <p:nvPicPr>
            <p:cNvPr id="14" name="Picture 13" descr="Picture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-5400000">
              <a:off x="5130550" y="2726434"/>
              <a:ext cx="822892" cy="499831"/>
            </a:xfrm>
            <a:prstGeom prst="rect">
              <a:avLst/>
            </a:prstGeom>
          </p:spPr>
        </p:pic>
        <p:pic>
          <p:nvPicPr>
            <p:cNvPr id="15" name="Picture 14" descr="Picture1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28384" y="5661248"/>
              <a:ext cx="731460" cy="505926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 bwMode="auto">
            <a:xfrm>
              <a:off x="7074000" y="2628000"/>
              <a:ext cx="0" cy="1728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7092280" y="4359600"/>
              <a:ext cx="18002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7" name="Straight Arrow Connector 26"/>
          <p:cNvCxnSpPr>
            <a:stCxn id="29" idx="1"/>
          </p:cNvCxnSpPr>
          <p:nvPr/>
        </p:nvCxnSpPr>
        <p:spPr bwMode="auto">
          <a:xfrm flipH="1">
            <a:off x="6660232" y="2579713"/>
            <a:ext cx="360040" cy="70527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261FD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020272" y="2348880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FF"/>
                </a:solidFill>
              </a:rPr>
              <a:t>signal</a:t>
            </a:r>
            <a:endParaRPr 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Combinatorial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7772400" cy="5181600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tag</a:t>
            </a:r>
            <a:endParaRPr lang="en-US" baseline="-25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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+ 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 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tag</a:t>
            </a:r>
          </a:p>
          <a:p>
            <a:pPr lvl="1"/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 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+ 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1680" y="6453336"/>
            <a:ext cx="5544616" cy="216024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04048" y="1124744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parameters: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|M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mis</a:t>
            </a:r>
            <a:r>
              <a:rPr lang="en-US" dirty="0" smtClean="0"/>
              <a:t>| &lt; 0.1 GeV</a:t>
            </a:r>
            <a:r>
              <a:rPr lang="en-US" baseline="30000" dirty="0" smtClean="0"/>
              <a:t>2</a:t>
            </a:r>
            <a:r>
              <a:rPr lang="en-US" dirty="0" smtClean="0"/>
              <a:t>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0.5 &lt;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mis</a:t>
            </a:r>
            <a:r>
              <a:rPr lang="en-US" dirty="0" smtClean="0"/>
              <a:t> &lt; 1.0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Different invariant masses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99592" y="3933056"/>
          <a:ext cx="4608513" cy="1828800"/>
        </p:xfrm>
        <a:graphic>
          <a:graphicData uri="http://schemas.openxmlformats.org/drawingml/2006/table">
            <a:tbl>
              <a:tblPr/>
              <a:tblGrid>
                <a:gridCol w="1486015"/>
                <a:gridCol w="1558140"/>
                <a:gridCol w="1564358"/>
              </a:tblGrid>
              <a:tr h="36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</a:t>
                      </a:r>
                      <a:r>
                        <a:rPr lang="en-US" sz="2000" baseline="-25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E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/E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=1.5%</a:t>
                      </a:r>
                      <a:endParaRPr lang="en-US" sz="2000" dirty="0" smtClean="0">
                        <a:solidFill>
                          <a:srgbClr val="261FD5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</a:t>
                      </a:r>
                      <a:r>
                        <a:rPr lang="en-US" sz="2000" baseline="-25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E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/E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=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.5%</a:t>
                      </a:r>
                      <a:endParaRPr lang="en-US" sz="2000" dirty="0" smtClean="0">
                        <a:solidFill>
                          <a:srgbClr val="261FD5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pc="-30" dirty="0">
                          <a:latin typeface="Times New Roman"/>
                          <a:ea typeface="Times New Roman"/>
                        </a:rPr>
                        <a:t>3.686 </a:t>
                      </a:r>
                      <a:r>
                        <a:rPr lang="en-US" sz="2000" spc="-30" dirty="0" err="1" smtClean="0">
                          <a:latin typeface="Times New Roman"/>
                          <a:ea typeface="Times New Roman"/>
                        </a:rPr>
                        <a:t>GeV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pc="-25" dirty="0">
                          <a:latin typeface="Times New Roman"/>
                          <a:ea typeface="Times New Roman"/>
                        </a:rPr>
                        <a:t>3.77 </a:t>
                      </a:r>
                      <a:r>
                        <a:rPr lang="en-US" sz="2000" spc="-25" dirty="0" err="1" smtClean="0">
                          <a:latin typeface="Times New Roman"/>
                          <a:ea typeface="Times New Roman"/>
                        </a:rPr>
                        <a:t>GeV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12.0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65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pc="-25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4.17 </a:t>
                      </a:r>
                      <a:r>
                        <a:rPr lang="en-US" sz="2000" spc="-25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GeV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234.0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644.0</a:t>
                      </a:r>
                      <a:endParaRPr lang="en-US" sz="2000" dirty="0">
                        <a:solidFill>
                          <a:srgbClr val="C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323528" y="5661248"/>
            <a:ext cx="72266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Symbol"/>
              </a:rPr>
              <a:t>The 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 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tag mode is not used at </a:t>
            </a:r>
            <a:r>
              <a:rPr lang="ru-RU" spc="-25" dirty="0" smtClean="0">
                <a:solidFill>
                  <a:srgbClr val="C00000"/>
                </a:solidFill>
                <a:latin typeface="Times New Roman"/>
                <a:ea typeface="Times New Roman"/>
              </a:rPr>
              <a:t>4.17 </a:t>
            </a:r>
            <a:r>
              <a:rPr lang="en-US" spc="-25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GeV</a:t>
            </a:r>
            <a:r>
              <a:rPr lang="en-US" spc="-25" dirty="0" smtClean="0">
                <a:solidFill>
                  <a:srgbClr val="C00000"/>
                </a:solidFill>
                <a:latin typeface="Times New Roman"/>
                <a:ea typeface="Times New Roman"/>
              </a:rPr>
              <a:t>.</a:t>
            </a:r>
            <a:endParaRPr lang="en-US" dirty="0" smtClean="0">
              <a:solidFill>
                <a:srgbClr val="C00000"/>
              </a:solidFill>
              <a:latin typeface="Arial"/>
              <a:ea typeface="Times New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91880" y="3356992"/>
            <a:ext cx="203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N</a:t>
            </a:r>
            <a:r>
              <a:rPr lang="ru-RU" baseline="-25000" dirty="0" smtClean="0">
                <a:sym typeface="Symbol"/>
              </a:rPr>
              <a:t></a:t>
            </a:r>
            <a:r>
              <a:rPr lang="ru-RU" i="1" dirty="0" smtClean="0"/>
              <a:t>= </a:t>
            </a:r>
            <a:r>
              <a:rPr lang="ru-RU" dirty="0" smtClean="0"/>
              <a:t>3.2×10</a:t>
            </a:r>
            <a:r>
              <a:rPr lang="ru-RU" baseline="30000" dirty="0" smtClean="0"/>
              <a:t>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03648" y="6453336"/>
            <a:ext cx="5904656" cy="216024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14</a:t>
            </a:fld>
            <a:endParaRPr lang="en-US"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1268760"/>
          <a:ext cx="4273000" cy="1828800"/>
        </p:xfrm>
        <a:graphic>
          <a:graphicData uri="http://schemas.openxmlformats.org/drawingml/2006/table">
            <a:tbl>
              <a:tblPr/>
              <a:tblGrid>
                <a:gridCol w="1377829"/>
                <a:gridCol w="1444703"/>
                <a:gridCol w="1450468"/>
              </a:tblGrid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</a:t>
                      </a:r>
                      <a:r>
                        <a:rPr lang="en-US" sz="2000" baseline="-25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E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/E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=1.5%</a:t>
                      </a:r>
                      <a:endParaRPr lang="en-US" sz="2000" dirty="0" smtClean="0">
                        <a:solidFill>
                          <a:srgbClr val="261FD5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</a:t>
                      </a:r>
                      <a:r>
                        <a:rPr lang="en-US" sz="2000" baseline="-25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E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/E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=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.5%</a:t>
                      </a:r>
                      <a:endParaRPr lang="en-US" sz="2000" dirty="0" smtClean="0">
                        <a:solidFill>
                          <a:srgbClr val="261FD5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pc="-30" dirty="0" smtClean="0">
                          <a:latin typeface="Times New Roman"/>
                          <a:ea typeface="Times New Roman"/>
                        </a:rPr>
                        <a:t>3.686</a:t>
                      </a:r>
                      <a:r>
                        <a:rPr lang="en-US" sz="2000" spc="-3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spc="-30" baseline="0" dirty="0" err="1" smtClean="0">
                          <a:latin typeface="Times New Roman"/>
                          <a:ea typeface="Times New Roman"/>
                        </a:rPr>
                        <a:t>GeV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pc="-25" dirty="0">
                          <a:latin typeface="Times New Roman"/>
                          <a:ea typeface="Times New Roman"/>
                        </a:rPr>
                        <a:t>3.77 </a:t>
                      </a:r>
                      <a:r>
                        <a:rPr lang="en-US" sz="2000" spc="-25" dirty="0" err="1" smtClean="0">
                          <a:latin typeface="Times New Roman"/>
                          <a:ea typeface="Times New Roman"/>
                        </a:rPr>
                        <a:t>GeV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24 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21 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latin typeface="Times New Roman"/>
                          <a:ea typeface="Times New Roman"/>
                        </a:rPr>
                        <a:t>4.17 </a:t>
                      </a:r>
                      <a:r>
                        <a:rPr lang="en-US" sz="2000" spc="-25" dirty="0" err="1" smtClean="0">
                          <a:latin typeface="Times New Roman"/>
                          <a:ea typeface="Times New Roman"/>
                        </a:rPr>
                        <a:t>GeV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16* 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14*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51520" y="836712"/>
            <a:ext cx="43027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Signal: B(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)=10</a:t>
            </a:r>
            <a:r>
              <a:rPr lang="en-US" sz="2000" baseline="30000" dirty="0" smtClean="0">
                <a:solidFill>
                  <a:srgbClr val="FF0000"/>
                </a:solidFill>
                <a:sym typeface="Symbol"/>
              </a:rPr>
              <a:t>-9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ru-RU" sz="2000" baseline="-25000" dirty="0" smtClean="0">
                <a:solidFill>
                  <a:srgbClr val="FF0000"/>
                </a:solidFill>
                <a:sym typeface="Symbol"/>
              </a:rPr>
              <a:t></a:t>
            </a:r>
            <a:r>
              <a:rPr lang="ru-RU" sz="2000" dirty="0" smtClean="0">
                <a:solidFill>
                  <a:srgbClr val="FF0000"/>
                </a:solidFill>
              </a:rPr>
              <a:t>= 3.2×10</a:t>
            </a:r>
            <a:r>
              <a:rPr lang="ru-RU" sz="2000" baseline="30000" dirty="0" smtClean="0">
                <a:solidFill>
                  <a:srgbClr val="FF0000"/>
                </a:solidFill>
              </a:rPr>
              <a:t>10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51520" y="4005064"/>
          <a:ext cx="4273000" cy="1828800"/>
        </p:xfrm>
        <a:graphic>
          <a:graphicData uri="http://schemas.openxmlformats.org/drawingml/2006/table">
            <a:tbl>
              <a:tblPr/>
              <a:tblGrid>
                <a:gridCol w="1377829"/>
                <a:gridCol w="1444703"/>
                <a:gridCol w="1450468"/>
              </a:tblGrid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</a:t>
                      </a:r>
                      <a:r>
                        <a:rPr lang="en-US" sz="2000" baseline="-25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E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/E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=1.5%</a:t>
                      </a:r>
                      <a:endParaRPr lang="en-US" sz="2000" dirty="0" smtClean="0">
                        <a:solidFill>
                          <a:srgbClr val="261FD5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</a:t>
                      </a:r>
                      <a:r>
                        <a:rPr lang="en-US" sz="2000" baseline="-25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E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/E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=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.5%</a:t>
                      </a:r>
                      <a:endParaRPr lang="en-US" sz="2000" dirty="0" smtClean="0">
                        <a:solidFill>
                          <a:srgbClr val="261FD5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pc="-30" dirty="0" smtClean="0">
                          <a:latin typeface="Times New Roman"/>
                          <a:ea typeface="Times New Roman"/>
                        </a:rPr>
                        <a:t>3.686</a:t>
                      </a:r>
                      <a:r>
                        <a:rPr lang="en-US" sz="2000" spc="-3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spc="-30" baseline="0" dirty="0" err="1" smtClean="0">
                          <a:latin typeface="Times New Roman"/>
                          <a:ea typeface="Times New Roman"/>
                        </a:rPr>
                        <a:t>GeV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pc="-25" dirty="0">
                          <a:latin typeface="Times New Roman"/>
                          <a:ea typeface="Times New Roman"/>
                        </a:rPr>
                        <a:t>3.77 </a:t>
                      </a:r>
                      <a:r>
                        <a:rPr lang="en-US" sz="2000" spc="-25" dirty="0" err="1" smtClean="0">
                          <a:latin typeface="Times New Roman"/>
                          <a:ea typeface="Times New Roman"/>
                        </a:rPr>
                        <a:t>GeV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9 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14 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latin typeface="Times New Roman"/>
                          <a:ea typeface="Times New Roman"/>
                        </a:rPr>
                        <a:t>4.17 </a:t>
                      </a:r>
                      <a:r>
                        <a:rPr lang="en-US" sz="2000" spc="-25" dirty="0" err="1" smtClean="0">
                          <a:latin typeface="Times New Roman"/>
                          <a:ea typeface="Times New Roman"/>
                        </a:rPr>
                        <a:t>GeV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12 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644008" y="2780928"/>
          <a:ext cx="4273000" cy="1828800"/>
        </p:xfrm>
        <a:graphic>
          <a:graphicData uri="http://schemas.openxmlformats.org/drawingml/2006/table">
            <a:tbl>
              <a:tblPr/>
              <a:tblGrid>
                <a:gridCol w="1377829"/>
                <a:gridCol w="1444703"/>
                <a:gridCol w="1450468"/>
              </a:tblGrid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</a:t>
                      </a:r>
                      <a:r>
                        <a:rPr lang="en-US" sz="2000" baseline="-25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E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/E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=1.5%</a:t>
                      </a:r>
                      <a:endParaRPr lang="en-US" sz="2000" dirty="0" smtClean="0">
                        <a:solidFill>
                          <a:srgbClr val="261FD5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</a:t>
                      </a:r>
                      <a:r>
                        <a:rPr lang="en-US" sz="2000" baseline="-25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E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  <a:sym typeface="Symbol"/>
                        </a:rPr>
                        <a:t>/E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=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  <a:latin typeface="Arial"/>
                          <a:ea typeface="Times New Roman"/>
                        </a:rPr>
                        <a:t>.5%</a:t>
                      </a:r>
                      <a:endParaRPr lang="en-US" sz="2000" dirty="0" smtClean="0">
                        <a:solidFill>
                          <a:srgbClr val="261FD5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pc="-30" dirty="0" smtClean="0">
                          <a:latin typeface="Times New Roman"/>
                          <a:ea typeface="Times New Roman"/>
                        </a:rPr>
                        <a:t>3.686</a:t>
                      </a:r>
                      <a:r>
                        <a:rPr lang="en-US" sz="2000" spc="-3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spc="-30" baseline="0" dirty="0" err="1" smtClean="0">
                          <a:latin typeface="Times New Roman"/>
                          <a:ea typeface="Times New Roman"/>
                        </a:rPr>
                        <a:t>GeV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60 (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Times New Roman"/>
                          <a:ea typeface="Times New Roman"/>
                        </a:rPr>
                        <a:t>42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Times New Roman"/>
                          <a:ea typeface="Times New Roman"/>
                        </a:rPr>
                        <a:t>168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spc="-25" dirty="0">
                          <a:latin typeface="Times New Roman"/>
                          <a:ea typeface="Times New Roman"/>
                        </a:rPr>
                        <a:t>3.77 </a:t>
                      </a:r>
                      <a:r>
                        <a:rPr lang="en-US" sz="2000" spc="-25" dirty="0" err="1" smtClean="0">
                          <a:latin typeface="Times New Roman"/>
                          <a:ea typeface="Times New Roman"/>
                        </a:rPr>
                        <a:t>GeV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126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baseline="0" dirty="0" smtClean="0">
                          <a:solidFill>
                            <a:srgbClr val="261FD5"/>
                          </a:solidFill>
                          <a:latin typeface="Times New Roman"/>
                          <a:ea typeface="Times New Roman"/>
                        </a:rPr>
                        <a:t>47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454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baseline="0" dirty="0" smtClean="0">
                          <a:solidFill>
                            <a:srgbClr val="261FD5"/>
                          </a:solidFill>
                          <a:latin typeface="Times New Roman"/>
                          <a:ea typeface="Times New Roman"/>
                        </a:rPr>
                        <a:t>238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>
                          <a:latin typeface="Times New Roman"/>
                          <a:ea typeface="Times New Roman"/>
                        </a:rPr>
                        <a:t>4.17 </a:t>
                      </a:r>
                      <a:r>
                        <a:rPr lang="en-US" sz="2000" spc="-25" dirty="0" err="1" smtClean="0">
                          <a:latin typeface="Times New Roman"/>
                          <a:ea typeface="Times New Roman"/>
                        </a:rPr>
                        <a:t>GeV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130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baseline="0" dirty="0" smtClean="0">
                          <a:solidFill>
                            <a:srgbClr val="261FD5"/>
                          </a:solidFill>
                          <a:latin typeface="Times New Roman"/>
                          <a:ea typeface="Times New Roman"/>
                        </a:rPr>
                        <a:t>65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* 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338 (</a:t>
                      </a:r>
                      <a:r>
                        <a:rPr lang="en-US" sz="2000" dirty="0" smtClean="0">
                          <a:solidFill>
                            <a:srgbClr val="261FD5"/>
                          </a:solidFill>
                          <a:latin typeface="Times New Roman"/>
                          <a:ea typeface="Times New Roman"/>
                        </a:rPr>
                        <a:t>273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)*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788024" y="1988840"/>
            <a:ext cx="4355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Pion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261FD5"/>
                </a:solidFill>
              </a:rPr>
              <a:t>(direct from </a:t>
            </a:r>
            <a:r>
              <a:rPr lang="en-US" sz="2000" dirty="0" smtClean="0">
                <a:solidFill>
                  <a:srgbClr val="261FD5"/>
                </a:solidFill>
                <a:sym typeface="Symbol"/>
              </a:rPr>
              <a:t></a:t>
            </a:r>
            <a:r>
              <a:rPr lang="en-US" sz="2000" baseline="30000" dirty="0" smtClean="0">
                <a:solidFill>
                  <a:srgbClr val="261FD5"/>
                </a:solidFill>
                <a:sym typeface="Symbol"/>
              </a:rPr>
              <a:t>+</a:t>
            </a:r>
            <a:r>
              <a:rPr lang="en-US" sz="2000" dirty="0" smtClean="0">
                <a:solidFill>
                  <a:srgbClr val="261FD5"/>
                </a:solidFill>
                <a:sym typeface="Symbol"/>
              </a:rPr>
              <a:t></a:t>
            </a:r>
            <a:r>
              <a:rPr lang="en-US" sz="2000" baseline="30000" dirty="0" smtClean="0">
                <a:solidFill>
                  <a:srgbClr val="261FD5"/>
                </a:solidFill>
                <a:sym typeface="Symbol"/>
              </a:rPr>
              <a:t>+</a:t>
            </a:r>
            <a:r>
              <a:rPr lang="en-US" sz="2000" dirty="0" smtClean="0">
                <a:solidFill>
                  <a:srgbClr val="261FD5"/>
                </a:solidFill>
                <a:sym typeface="Symbol"/>
              </a:rPr>
              <a:t></a:t>
            </a:r>
            <a:r>
              <a:rPr lang="en-US" sz="2000" baseline="30000" dirty="0" smtClean="0">
                <a:solidFill>
                  <a:srgbClr val="261FD5"/>
                </a:solidFill>
                <a:sym typeface="Symbol"/>
              </a:rPr>
              <a:t>0</a:t>
            </a:r>
            <a:r>
              <a:rPr lang="en-US" sz="2000" dirty="0" smtClean="0">
                <a:solidFill>
                  <a:srgbClr val="261FD5"/>
                </a:solidFill>
                <a:sym typeface="Symbol"/>
              </a:rPr>
              <a:t></a:t>
            </a:r>
            <a:r>
              <a:rPr lang="en-US" sz="2000" baseline="-25000" dirty="0" smtClean="0">
                <a:solidFill>
                  <a:srgbClr val="261FD5"/>
                </a:solidFill>
                <a:sym typeface="Symbol"/>
              </a:rPr>
              <a:t></a:t>
            </a:r>
            <a:r>
              <a:rPr lang="en-US" sz="2000" dirty="0" smtClean="0">
                <a:solidFill>
                  <a:srgbClr val="261FD5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</a:rPr>
              <a:t>background: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ru-RU" sz="2000" baseline="-25000" dirty="0" smtClean="0">
                <a:solidFill>
                  <a:srgbClr val="FF0000"/>
                </a:solidFill>
                <a:sym typeface="Symbol"/>
              </a:rPr>
              <a:t></a:t>
            </a:r>
            <a:r>
              <a:rPr lang="ru-RU" sz="2000" dirty="0" smtClean="0">
                <a:solidFill>
                  <a:srgbClr val="FF0000"/>
                </a:solidFill>
              </a:rPr>
              <a:t>= 3.2×10</a:t>
            </a:r>
            <a:r>
              <a:rPr lang="ru-RU" sz="2000" baseline="30000" dirty="0" smtClean="0">
                <a:solidFill>
                  <a:srgbClr val="FF0000"/>
                </a:solidFill>
              </a:rPr>
              <a:t>10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536" y="3573016"/>
            <a:ext cx="4031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Muon</a:t>
            </a:r>
            <a:r>
              <a:rPr lang="en-US" sz="2000" dirty="0" smtClean="0">
                <a:solidFill>
                  <a:srgbClr val="FF0000"/>
                </a:solidFill>
              </a:rPr>
              <a:t> background: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ru-RU" sz="2000" baseline="-25000" dirty="0" smtClean="0">
                <a:solidFill>
                  <a:srgbClr val="FF0000"/>
                </a:solidFill>
                <a:sym typeface="Symbol"/>
              </a:rPr>
              <a:t></a:t>
            </a:r>
            <a:r>
              <a:rPr lang="ru-RU" sz="2000" dirty="0" smtClean="0">
                <a:solidFill>
                  <a:srgbClr val="FF0000"/>
                </a:solidFill>
              </a:rPr>
              <a:t>= 3.2×10</a:t>
            </a:r>
            <a:r>
              <a:rPr lang="ru-RU" sz="2000" baseline="30000" dirty="0" smtClean="0">
                <a:solidFill>
                  <a:srgbClr val="FF0000"/>
                </a:solidFill>
              </a:rPr>
              <a:t>10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03648" y="6453336"/>
            <a:ext cx="5904656" cy="216024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15</a:t>
            </a:fld>
            <a:endParaRPr lang="en-US"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2996952"/>
          <a:ext cx="8567937" cy="295529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809301"/>
                <a:gridCol w="1875576"/>
                <a:gridCol w="1883060"/>
              </a:tblGrid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</a:t>
                      </a:r>
                      <a:r>
                        <a:rPr lang="en-US" sz="2000" baseline="-25000" dirty="0" smtClean="0">
                          <a:sym typeface="Symbol"/>
                        </a:rPr>
                        <a:t>E</a:t>
                      </a:r>
                      <a:r>
                        <a:rPr lang="en-US" sz="2000" dirty="0" smtClean="0">
                          <a:sym typeface="Symbol"/>
                        </a:rPr>
                        <a:t>/E</a:t>
                      </a:r>
                      <a:r>
                        <a:rPr lang="ru-RU" sz="2000" dirty="0" smtClean="0"/>
                        <a:t>=1.5%</a:t>
                      </a:r>
                      <a:endParaRPr lang="en-US" sz="2000" dirty="0" smtClean="0">
                        <a:solidFill>
                          <a:srgbClr val="261FD5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</a:t>
                      </a:r>
                      <a:r>
                        <a:rPr lang="en-US" sz="2000" baseline="-25000" dirty="0" smtClean="0">
                          <a:sym typeface="Symbol"/>
                        </a:rPr>
                        <a:t>E</a:t>
                      </a:r>
                      <a:r>
                        <a:rPr lang="en-US" sz="2000" dirty="0" smtClean="0">
                          <a:sym typeface="Symbol"/>
                        </a:rPr>
                        <a:t>/E</a:t>
                      </a:r>
                      <a:r>
                        <a:rPr lang="ru-RU" sz="2000" dirty="0" smtClean="0"/>
                        <a:t>=</a:t>
                      </a:r>
                      <a:r>
                        <a:rPr lang="en-US" sz="2000" dirty="0" smtClean="0"/>
                        <a:t>2</a:t>
                      </a:r>
                      <a:r>
                        <a:rPr lang="ru-RU" sz="2000" dirty="0" smtClean="0"/>
                        <a:t>.5%</a:t>
                      </a:r>
                      <a:endParaRPr lang="en-US" sz="2000" dirty="0" smtClean="0">
                        <a:solidFill>
                          <a:srgbClr val="261FD5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62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30" dirty="0" smtClean="0"/>
                        <a:t>Signal (Br=10</a:t>
                      </a:r>
                      <a:r>
                        <a:rPr lang="en-US" sz="2000" spc="-30" baseline="30000" dirty="0" smtClean="0"/>
                        <a:t>-9</a:t>
                      </a:r>
                      <a:r>
                        <a:rPr lang="en-US" sz="2000" spc="-30" dirty="0" smtClean="0"/>
                        <a:t>)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17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15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65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 err="1" smtClean="0"/>
                        <a:t>Muon</a:t>
                      </a:r>
                      <a:r>
                        <a:rPr lang="en-US" sz="2000" spc="-25" baseline="0" dirty="0" smtClean="0"/>
                        <a:t> background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7 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11 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65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25" dirty="0" err="1" smtClean="0"/>
                        <a:t>Pion</a:t>
                      </a:r>
                      <a:r>
                        <a:rPr lang="en-US" sz="2000" spc="-25" baseline="0" dirty="0" smtClean="0"/>
                        <a:t> background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83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271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78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261FD5"/>
                          </a:solidFill>
                        </a:rPr>
                        <a:t>Expected</a:t>
                      </a:r>
                      <a:r>
                        <a:rPr lang="en-US" sz="2000" baseline="0" dirty="0" smtClean="0">
                          <a:solidFill>
                            <a:srgbClr val="261FD5"/>
                          </a:solidFill>
                        </a:rPr>
                        <a:t> 90% CL upper limit for Br</a:t>
                      </a:r>
                      <a:endParaRPr lang="en-US" sz="2000" dirty="0">
                        <a:solidFill>
                          <a:srgbClr val="261FD5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261FD5"/>
                          </a:solidFill>
                        </a:rPr>
                        <a:t>1.1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</a:rPr>
                        <a:t>×10</a:t>
                      </a:r>
                      <a:r>
                        <a:rPr lang="en-US" sz="2000" baseline="30000" dirty="0" smtClean="0">
                          <a:solidFill>
                            <a:srgbClr val="261FD5"/>
                          </a:solidFill>
                        </a:rPr>
                        <a:t>-9</a:t>
                      </a:r>
                      <a:endParaRPr lang="en-US" sz="2000" dirty="0">
                        <a:solidFill>
                          <a:srgbClr val="261FD5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61FD5"/>
                          </a:solidFill>
                        </a:rPr>
                        <a:t>3.0</a:t>
                      </a:r>
                      <a:r>
                        <a:rPr lang="ru-RU" sz="2000" dirty="0" smtClean="0">
                          <a:solidFill>
                            <a:srgbClr val="261FD5"/>
                          </a:solidFill>
                        </a:rPr>
                        <a:t>×10</a:t>
                      </a:r>
                      <a:r>
                        <a:rPr lang="en-US" sz="2000" baseline="30000" dirty="0" smtClean="0">
                          <a:solidFill>
                            <a:srgbClr val="261FD5"/>
                          </a:solidFill>
                        </a:rPr>
                        <a:t>-9</a:t>
                      </a:r>
                      <a:endParaRPr lang="en-US" sz="2000" dirty="0" smtClean="0">
                        <a:solidFill>
                          <a:srgbClr val="261FD5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Expected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</a:rPr>
                        <a:t> 90% CL upper limit for Br 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with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pion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 suppression by a factor of 30</a:t>
                      </a:r>
                      <a:endParaRPr lang="en-US" sz="2000" dirty="0">
                        <a:solidFill>
                          <a:srgbClr val="C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3.3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×10</a:t>
                      </a:r>
                      <a:r>
                        <a:rPr lang="en-US" sz="2000" baseline="30000" dirty="0" smtClean="0">
                          <a:solidFill>
                            <a:srgbClr val="C00000"/>
                          </a:solidFill>
                        </a:rPr>
                        <a:t>-10</a:t>
                      </a:r>
                      <a:endParaRPr lang="en-US" sz="20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5.1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×10</a:t>
                      </a:r>
                      <a:r>
                        <a:rPr lang="en-US" sz="2000" baseline="30000" dirty="0" smtClean="0">
                          <a:solidFill>
                            <a:srgbClr val="C00000"/>
                          </a:solidFill>
                        </a:rPr>
                        <a:t>-10</a:t>
                      </a:r>
                      <a:endParaRPr lang="en-US" sz="20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1520" y="980728"/>
          <a:ext cx="5616624" cy="189392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52108"/>
                <a:gridCol w="1417734"/>
                <a:gridCol w="1423391"/>
                <a:gridCol w="1423391"/>
              </a:tblGrid>
              <a:tr h="216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E (</a:t>
                      </a:r>
                      <a:r>
                        <a:rPr lang="en-US" sz="2000" dirty="0" err="1" smtClean="0"/>
                        <a:t>GeV</a:t>
                      </a:r>
                      <a:r>
                        <a:rPr lang="en-US" sz="2000" dirty="0" smtClean="0"/>
                        <a:t>)</a:t>
                      </a:r>
                      <a:endParaRPr lang="ru-RU" sz="200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ym typeface="Symbol"/>
                        </a:rPr>
                        <a:t>(</a:t>
                      </a:r>
                      <a:r>
                        <a:rPr lang="en-US" sz="2000" baseline="0" dirty="0" err="1" smtClean="0">
                          <a:sym typeface="Symbol"/>
                        </a:rPr>
                        <a:t>nb</a:t>
                      </a:r>
                      <a:r>
                        <a:rPr lang="en-US" sz="2000" baseline="0" dirty="0" smtClean="0">
                          <a:sym typeface="Symbol"/>
                        </a:rPr>
                        <a:t>)</a:t>
                      </a:r>
                      <a:endParaRPr lang="en-US" sz="2000" baseline="0" dirty="0" smtClean="0">
                        <a:solidFill>
                          <a:srgbClr val="261FD5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L (ab</a:t>
                      </a:r>
                      <a:r>
                        <a:rPr lang="en-US" sz="2000" baseline="30000" dirty="0" smtClean="0">
                          <a:sym typeface="Symbol"/>
                        </a:rPr>
                        <a:t>-1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 smtClean="0">
                        <a:solidFill>
                          <a:srgbClr val="261FD5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</a:t>
                      </a:r>
                      <a:r>
                        <a:rPr lang="ru-RU" sz="2000" baseline="-25000" dirty="0" smtClean="0">
                          <a:sym typeface="Symbol"/>
                        </a:rPr>
                        <a:t></a:t>
                      </a:r>
                      <a:r>
                        <a:rPr lang="en-US" sz="2000" baseline="0" dirty="0" smtClean="0">
                          <a:sym typeface="Symbol"/>
                        </a:rPr>
                        <a:t> (</a:t>
                      </a:r>
                      <a:r>
                        <a:rPr lang="ru-RU" sz="2000" dirty="0" smtClean="0"/>
                        <a:t>10</a:t>
                      </a:r>
                      <a:r>
                        <a:rPr lang="ru-RU" sz="2000" baseline="30000" dirty="0" smtClean="0"/>
                        <a:t>10</a:t>
                      </a:r>
                      <a:r>
                        <a:rPr lang="en-US" sz="2000" dirty="0" smtClean="0"/>
                        <a:t>)</a:t>
                      </a:r>
                      <a:endParaRPr lang="en-US" sz="2000" dirty="0" smtClean="0">
                        <a:solidFill>
                          <a:srgbClr val="261FD5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473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30" dirty="0" smtClean="0"/>
                        <a:t>3.686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5.0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1.5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0.75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8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25" dirty="0"/>
                        <a:t>3.77 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2.9 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3.5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1.03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 dirty="0"/>
                        <a:t>4.17 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3.6 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2.0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0.71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Total</a:t>
                      </a:r>
                      <a:endParaRPr lang="en-US" sz="1800" b="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7.0</a:t>
                      </a:r>
                      <a:endParaRPr lang="en-US" sz="1800" b="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2.49</a:t>
                      </a:r>
                      <a:endParaRPr lang="en-US" sz="1800" b="0" dirty="0">
                        <a:latin typeface="+mj-lt"/>
                        <a:ea typeface="Times New Roman"/>
                      </a:endParaRPr>
                    </a:p>
                  </a:txBody>
                  <a:tcPr marL="25400" marR="2540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762000"/>
          </a:xfrm>
        </p:spPr>
        <p:txBody>
          <a:bodyPr/>
          <a:lstStyle/>
          <a:p>
            <a:r>
              <a:rPr lang="en-US" dirty="0" smtClean="0"/>
              <a:t>FARICH concept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857232"/>
            <a:ext cx="8643998" cy="142876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F</a:t>
            </a:r>
            <a:r>
              <a:rPr lang="en-US" dirty="0" smtClean="0">
                <a:solidFill>
                  <a:srgbClr val="3333FF"/>
                </a:solidFill>
              </a:rPr>
              <a:t>ocusing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3333FF"/>
                </a:solidFill>
              </a:rPr>
              <a:t>erogel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RICH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– FARICH</a:t>
            </a:r>
          </a:p>
          <a:p>
            <a:pPr marL="82296" indent="0">
              <a:buNone/>
            </a:pPr>
            <a:r>
              <a:rPr lang="en-US" sz="2400" dirty="0" smtClean="0"/>
              <a:t>	</a:t>
            </a:r>
            <a:r>
              <a:rPr lang="en-US" sz="2600" dirty="0" smtClean="0"/>
              <a:t>Employs </a:t>
            </a:r>
            <a:r>
              <a:rPr lang="en-US" sz="2600" dirty="0" err="1" smtClean="0"/>
              <a:t>aerogel</a:t>
            </a:r>
            <a:r>
              <a:rPr lang="en-US" sz="2600" dirty="0" smtClean="0"/>
              <a:t> with non uniform refractive index to minimize the contribution of the finite radiator thickness to Cherenkov angle measurement</a:t>
            </a:r>
            <a:endParaRPr lang="en-US" sz="2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28596" y="2285992"/>
            <a:ext cx="8280920" cy="4113167"/>
            <a:chOff x="323528" y="1988840"/>
            <a:chExt cx="8280920" cy="4113167"/>
          </a:xfrm>
        </p:grpSpPr>
        <p:grpSp>
          <p:nvGrpSpPr>
            <p:cNvPr id="12" name="Group 11"/>
            <p:cNvGrpSpPr/>
            <p:nvPr/>
          </p:nvGrpSpPr>
          <p:grpSpPr>
            <a:xfrm>
              <a:off x="1115616" y="1988840"/>
              <a:ext cx="7274362" cy="3338059"/>
              <a:chOff x="1259632" y="2533546"/>
              <a:chExt cx="7274362" cy="3338059"/>
            </a:xfrm>
          </p:grpSpPr>
          <p:pic>
            <p:nvPicPr>
              <p:cNvPr id="1027" name="Picture 3" descr="C:\Users\Сергей\Documents\Работа\MyTalks\itep11\focusing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32" y="2996952"/>
                <a:ext cx="3141978" cy="28746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 descr="C:\Users\Сергей\Documents\Работа\MyTalks\itep11\defocusing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65642" y="2996952"/>
                <a:ext cx="3168352" cy="28746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1403648" y="2533546"/>
                <a:ext cx="2880320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Single ring option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796136" y="2533546"/>
                <a:ext cx="2592288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Multi-ring option</a:t>
                </a:r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>
              <a:off x="323528" y="5517232"/>
              <a:ext cx="8280920" cy="5847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1600" dirty="0" err="1">
                  <a:solidFill>
                    <a:schemeClr val="accent2">
                      <a:lumMod val="75000"/>
                    </a:schemeClr>
                  </a:solidFill>
                </a:rPr>
                <a:t>T.Iijima</a:t>
              </a:r>
              <a:r>
                <a:rPr lang="ru-RU" sz="16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ru-RU" sz="1600" dirty="0" err="1">
                  <a:solidFill>
                    <a:schemeClr val="accent2">
                      <a:lumMod val="75000"/>
                    </a:schemeClr>
                  </a:solidFill>
                </a:rPr>
                <a:t>et</a:t>
              </a:r>
              <a:r>
                <a:rPr lang="ru-RU" sz="16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ru-RU" sz="1600" dirty="0" err="1">
                  <a:solidFill>
                    <a:schemeClr val="accent2">
                      <a:lumMod val="75000"/>
                    </a:schemeClr>
                  </a:solidFill>
                </a:rPr>
                <a:t>al</a:t>
              </a:r>
              <a:r>
                <a:rPr lang="ru-RU" sz="1600" dirty="0">
                  <a:solidFill>
                    <a:schemeClr val="accent2">
                      <a:lumMod val="75000"/>
                    </a:schemeClr>
                  </a:solidFill>
                </a:rPr>
                <a:t>., NIM A548 (2005) </a:t>
              </a:r>
              <a:r>
                <a:rPr lang="ru-RU" sz="1600" dirty="0" smtClean="0">
                  <a:solidFill>
                    <a:schemeClr val="accent2">
                      <a:lumMod val="75000"/>
                    </a:schemeClr>
                  </a:solidFill>
                </a:rPr>
                <a:t>383</a:t>
              </a:r>
              <a:br>
                <a:rPr lang="ru-RU" sz="1600" dirty="0" smtClean="0">
                  <a:solidFill>
                    <a:schemeClr val="accent2">
                      <a:lumMod val="75000"/>
                    </a:schemeClr>
                  </a:solidFill>
                </a:rPr>
              </a:br>
              <a:r>
                <a:rPr lang="ru-RU" sz="1600" dirty="0" err="1" smtClean="0">
                  <a:solidFill>
                    <a:schemeClr val="accent2">
                      <a:lumMod val="75000"/>
                    </a:schemeClr>
                  </a:solidFill>
                </a:rPr>
                <a:t>A.Yu.Barnyakov</a:t>
              </a:r>
              <a:r>
                <a:rPr lang="ru-RU" sz="1600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ru-RU" sz="1600" dirty="0" err="1">
                  <a:solidFill>
                    <a:schemeClr val="accent2">
                      <a:lumMod val="75000"/>
                    </a:schemeClr>
                  </a:solidFill>
                </a:rPr>
                <a:t>et</a:t>
              </a:r>
              <a:r>
                <a:rPr lang="ru-RU" sz="16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ru-RU" sz="1600" dirty="0" err="1">
                  <a:solidFill>
                    <a:schemeClr val="accent2">
                      <a:lumMod val="75000"/>
                    </a:schemeClr>
                  </a:solidFill>
                </a:rPr>
                <a:t>al</a:t>
              </a:r>
              <a:r>
                <a:rPr lang="ru-RU" sz="1600" dirty="0">
                  <a:solidFill>
                    <a:schemeClr val="accent2">
                      <a:lumMod val="75000"/>
                    </a:schemeClr>
                  </a:solidFill>
                </a:rPr>
                <a:t>., NIM A553 (2005) 70</a:t>
              </a:r>
            </a:p>
          </p:txBody>
        </p:sp>
      </p:grp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331640" y="6477000"/>
            <a:ext cx="5760640" cy="192360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9030-AFA9-44DE-8EE9-CBB6E121102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1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762000"/>
          </a:xfrm>
        </p:spPr>
        <p:txBody>
          <a:bodyPr/>
          <a:lstStyle/>
          <a:p>
            <a:r>
              <a:rPr lang="en-US" sz="4000" dirty="0" smtClean="0">
                <a:sym typeface="Symbol"/>
              </a:rPr>
              <a:t>FARICH system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03648" y="6453336"/>
            <a:ext cx="5904656" cy="216024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17</a:t>
            </a:fld>
            <a:endParaRPr lang="en-US">
              <a:latin typeface="Arial" charset="0"/>
            </a:endParaRPr>
          </a:p>
        </p:txBody>
      </p:sp>
      <p:pic>
        <p:nvPicPr>
          <p:cNvPr id="7" name="Рисунок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908720"/>
            <a:ext cx="3312368" cy="2687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789040"/>
            <a:ext cx="2736304" cy="2736304"/>
          </a:xfrm>
          <a:prstGeom prst="rect">
            <a:avLst/>
          </a:prstGeom>
        </p:spPr>
      </p:pic>
      <p:sp>
        <p:nvSpPr>
          <p:cNvPr id="9" name="Прямоугольник 17"/>
          <p:cNvSpPr/>
          <p:nvPr/>
        </p:nvSpPr>
        <p:spPr>
          <a:xfrm>
            <a:off x="0" y="3645024"/>
            <a:ext cx="3528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MC: </a:t>
            </a:r>
            <a:r>
              <a:rPr lang="el-GR" sz="2000" dirty="0" smtClean="0">
                <a:latin typeface="+mj-lt"/>
              </a:rPr>
              <a:t>μ</a:t>
            </a:r>
            <a:r>
              <a:rPr lang="en-US" sz="2000" dirty="0" smtClean="0">
                <a:latin typeface="+mj-lt"/>
              </a:rPr>
              <a:t>/</a:t>
            </a:r>
            <a:r>
              <a:rPr lang="el-GR" sz="2000" dirty="0" smtClean="0">
                <a:latin typeface="+mj-lt"/>
              </a:rPr>
              <a:t>π</a:t>
            </a:r>
            <a:r>
              <a:rPr lang="en-US" sz="2000" dirty="0" smtClean="0">
                <a:latin typeface="+mj-lt"/>
              </a:rPr>
              <a:t> separation (</a:t>
            </a:r>
            <a:r>
              <a:rPr lang="el-GR" sz="2000" dirty="0" smtClean="0">
                <a:latin typeface="+mj-lt"/>
              </a:rPr>
              <a:t>σ</a:t>
            </a:r>
            <a:r>
              <a:rPr lang="en-US" sz="2000" dirty="0" smtClean="0">
                <a:latin typeface="+mj-lt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920" y="836712"/>
            <a:ext cx="5292080" cy="563231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+mj-lt"/>
              </a:rPr>
              <a:t>μ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/</a:t>
            </a:r>
            <a:r>
              <a:rPr lang="el-GR" sz="2000" dirty="0" smtClean="0">
                <a:solidFill>
                  <a:srgbClr val="FF0000"/>
                </a:solidFill>
                <a:latin typeface="+mj-lt"/>
              </a:rPr>
              <a:t>π</a:t>
            </a:r>
            <a:r>
              <a:rPr lang="en-US" sz="2000" dirty="0" smtClean="0">
                <a:latin typeface="+mj-lt"/>
              </a:rPr>
              <a:t>/K/p separation in the momentum range not covered by DC (</a:t>
            </a:r>
            <a:r>
              <a:rPr lang="en-US" sz="2000" dirty="0" err="1" smtClean="0">
                <a:latin typeface="+mj-lt"/>
              </a:rPr>
              <a:t>dE</a:t>
            </a:r>
            <a:r>
              <a:rPr lang="en-US" sz="2000" dirty="0" smtClean="0">
                <a:latin typeface="+mj-lt"/>
              </a:rPr>
              <a:t>/dx) and muon system 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Radiator: </a:t>
            </a:r>
          </a:p>
          <a:p>
            <a:pPr marL="800100" lvl="1" indent="-342900">
              <a:spcBef>
                <a:spcPts val="600"/>
              </a:spcBef>
              <a:buFont typeface="Corbel" pitchFamily="34" charset="0"/>
              <a:buChar char="—"/>
            </a:pPr>
            <a:r>
              <a:rPr lang="en-US" sz="2000" dirty="0" smtClean="0">
                <a:latin typeface="+mj-lt"/>
              </a:rPr>
              <a:t>4-layer aerogel with </a:t>
            </a:r>
            <a:r>
              <a:rPr lang="ru-RU" sz="2000" dirty="0" err="1" smtClean="0">
                <a:latin typeface="+mj-lt"/>
              </a:rPr>
              <a:t>n</a:t>
            </a:r>
            <a:r>
              <a:rPr lang="ru-RU" sz="2000" baseline="-25000" dirty="0" err="1" smtClean="0">
                <a:latin typeface="+mj-lt"/>
              </a:rPr>
              <a:t>max</a:t>
            </a:r>
            <a:r>
              <a:rPr lang="ru-RU" sz="2000" dirty="0" smtClean="0">
                <a:latin typeface="+mj-lt"/>
              </a:rPr>
              <a:t>=1.07</a:t>
            </a:r>
            <a:endParaRPr lang="en-US" sz="2000" dirty="0">
              <a:latin typeface="+mj-lt"/>
            </a:endParaRPr>
          </a:p>
          <a:p>
            <a:pPr marL="800100" lvl="1" indent="-342900">
              <a:spcBef>
                <a:spcPts val="600"/>
              </a:spcBef>
              <a:buFont typeface="Corbel" pitchFamily="34" charset="0"/>
              <a:buChar char="—"/>
            </a:pPr>
            <a:r>
              <a:rPr lang="en-US" sz="2000" dirty="0" smtClean="0">
                <a:latin typeface="+mj-lt"/>
              </a:rPr>
              <a:t>Total area: 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17 m</a:t>
            </a:r>
            <a:r>
              <a:rPr lang="ru-RU" sz="2000" baseline="30000" dirty="0" smtClean="0">
                <a:solidFill>
                  <a:schemeClr val="tx2"/>
                </a:solidFill>
                <a:latin typeface="+mj-lt"/>
              </a:rPr>
              <a:t>2</a:t>
            </a:r>
            <a:endParaRPr lang="en-US" sz="2000" baseline="30000" dirty="0" smtClean="0">
              <a:solidFill>
                <a:schemeClr val="tx2"/>
              </a:solidFill>
              <a:latin typeface="+mj-lt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Photon detector: </a:t>
            </a:r>
          </a:p>
          <a:p>
            <a:pPr marL="800100" lvl="1" indent="-342900">
              <a:spcBef>
                <a:spcPts val="600"/>
              </a:spcBef>
              <a:buFont typeface="Corbel" pitchFamily="34" charset="0"/>
              <a:buChar char="—"/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SiPM (MPPC, DPC, …)</a:t>
            </a:r>
          </a:p>
          <a:p>
            <a:pPr marL="800100" lvl="1" indent="-342900">
              <a:spcBef>
                <a:spcPts val="600"/>
              </a:spcBef>
              <a:buFont typeface="Corbel" pitchFamily="34" charset="0"/>
              <a:buChar char="—"/>
            </a:pPr>
            <a:r>
              <a:rPr lang="en-US" sz="2000" dirty="0" smtClean="0">
                <a:latin typeface="+mj-lt"/>
              </a:rPr>
              <a:t>Total area: 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21 m</a:t>
            </a:r>
            <a:r>
              <a:rPr lang="ru-RU" sz="2000" baseline="30000" dirty="0" smtClean="0">
                <a:solidFill>
                  <a:schemeClr val="tx2"/>
                </a:solidFill>
                <a:latin typeface="+mj-lt"/>
              </a:rPr>
              <a:t>2</a:t>
            </a:r>
            <a:endParaRPr lang="en-US" sz="2000" baseline="30000" dirty="0" smtClean="0">
              <a:solidFill>
                <a:schemeClr val="tx2"/>
              </a:solidFill>
              <a:latin typeface="+mj-lt"/>
            </a:endParaRPr>
          </a:p>
          <a:p>
            <a:pPr marL="800100" lvl="1" indent="-342900">
              <a:spcBef>
                <a:spcPts val="600"/>
              </a:spcBef>
              <a:buFont typeface="Corbel" pitchFamily="34" charset="0"/>
              <a:buChar char="—"/>
            </a:pP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~10</a:t>
            </a:r>
            <a:r>
              <a:rPr lang="en-US" sz="2000" baseline="30000" dirty="0" smtClean="0">
                <a:solidFill>
                  <a:schemeClr val="tx2"/>
                </a:solidFill>
                <a:latin typeface="+mj-lt"/>
              </a:rPr>
              <a:t>6</a:t>
            </a:r>
            <a:r>
              <a:rPr lang="en-US" sz="2000" dirty="0" smtClean="0">
                <a:latin typeface="+mj-lt"/>
              </a:rPr>
              <a:t> pixels with 4mm pitch</a:t>
            </a:r>
          </a:p>
          <a:p>
            <a:pPr marL="800100" lvl="1" indent="-342900">
              <a:spcBef>
                <a:spcPts val="600"/>
              </a:spcBef>
              <a:buFont typeface="Corbel" pitchFamily="34" charset="0"/>
              <a:buChar char="—"/>
            </a:pPr>
            <a:r>
              <a:rPr lang="en-US" sz="2000" dirty="0" smtClean="0">
                <a:latin typeface="+mj-lt"/>
              </a:rPr>
              <a:t>Cooling to reduce dark current</a:t>
            </a:r>
          </a:p>
          <a:p>
            <a:pPr marL="284400" lvl="1" indent="-2844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Readout: </a:t>
            </a:r>
          </a:p>
          <a:p>
            <a:pPr marL="800100" lvl="2" indent="-342900">
              <a:spcBef>
                <a:spcPts val="600"/>
              </a:spcBef>
              <a:buFont typeface="Corbel" pitchFamily="34" charset="0"/>
              <a:buChar char="—"/>
            </a:pP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FPGA-based TDC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  <a:p>
            <a:pPr marL="457200" lvl="2">
              <a:spcBef>
                <a:spcPts val="600"/>
              </a:spcBef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or</a:t>
            </a:r>
          </a:p>
          <a:p>
            <a:pPr marL="800100" lvl="2" indent="-342900">
              <a:spcBef>
                <a:spcPts val="600"/>
              </a:spcBef>
              <a:buFont typeface="Corbel" pitchFamily="34" charset="0"/>
              <a:buChar char="—"/>
            </a:pP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Digital Photon Counter (Philips)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FARICH prototype beam test</a:t>
            </a:r>
            <a:br>
              <a:rPr lang="en-US" sz="4000" dirty="0" smtClean="0"/>
            </a:br>
            <a:r>
              <a:rPr lang="en-US" sz="2800" dirty="0" smtClean="0"/>
              <a:t>CERN PS/T10 beam channel,  June 2012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477000"/>
            <a:ext cx="5544616" cy="192360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48" charset="0"/>
              <a:ea typeface="+mn-ea"/>
              <a:cs typeface="+mn-cs"/>
            </a:endParaRPr>
          </a:p>
        </p:txBody>
      </p:sp>
      <p:pic>
        <p:nvPicPr>
          <p:cNvPr id="7" name="Picture 2" descr="C:\Users\Сергей\Documents\Работа\MyTalks\vci2013\front_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3240360" cy="242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35896" y="1052736"/>
            <a:ext cx="4464496" cy="215443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/>
              <a:t>Philips DPC array </a:t>
            </a:r>
            <a:r>
              <a:rPr lang="en-US" sz="2200" b="1" dirty="0" smtClean="0">
                <a:solidFill>
                  <a:srgbClr val="C00000"/>
                </a:solidFill>
              </a:rPr>
              <a:t>20x20 cm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Sensors: DPC3200-22-44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48x48</a:t>
            </a:r>
            <a:r>
              <a:rPr lang="en-US" sz="1600" dirty="0" smtClean="0"/>
              <a:t> pixels </a:t>
            </a:r>
            <a:r>
              <a:rPr lang="en-US" sz="1600" dirty="0" smtClean="0">
                <a:solidFill>
                  <a:schemeClr val="tx2"/>
                </a:solidFill>
              </a:rPr>
              <a:t>3.2x3.9 mm</a:t>
            </a:r>
            <a:r>
              <a:rPr lang="en-US" sz="1600" baseline="30000" dirty="0" smtClean="0">
                <a:solidFill>
                  <a:schemeClr val="tx2"/>
                </a:solidFill>
              </a:rPr>
              <a:t>2 </a:t>
            </a:r>
            <a:r>
              <a:rPr lang="en-US" sz="1600" dirty="0" smtClean="0"/>
              <a:t>(amplitude channels)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576 </a:t>
            </a:r>
            <a:r>
              <a:rPr lang="en-US" sz="1600" dirty="0" smtClean="0"/>
              <a:t>timing channels: 4 pixels per on-chip TDC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4 levels of FPGA readout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Operated at -40</a:t>
            </a:r>
            <a:r>
              <a:rPr lang="en-US" sz="1600" dirty="0" smtClean="0">
                <a:latin typeface="Corbel"/>
              </a:rPr>
              <a:t>°</a:t>
            </a:r>
            <a:r>
              <a:rPr lang="en-US" sz="1600" dirty="0" smtClean="0"/>
              <a:t>C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717032"/>
            <a:ext cx="3707904" cy="190821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/>
              <a:t>4-layer aerogel radiator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n</a:t>
            </a:r>
            <a:r>
              <a:rPr lang="en-US" sz="1600" baseline="-25000" dirty="0" err="1" smtClean="0"/>
              <a:t>max</a:t>
            </a:r>
            <a:r>
              <a:rPr lang="en-US" sz="1600" dirty="0" smtClean="0"/>
              <a:t> = 1.046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T</a:t>
            </a:r>
            <a:r>
              <a:rPr lang="en-US" sz="1600" dirty="0" smtClean="0"/>
              <a:t>hickness 37.5 mm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Calculated focal distance 200 mm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Hermetic container with acrylic window to avoid moisture condensation on aerogel</a:t>
            </a:r>
          </a:p>
        </p:txBody>
      </p:sp>
      <p:cxnSp>
        <p:nvCxnSpPr>
          <p:cNvPr id="11" name="Прямая со стрелкой 14"/>
          <p:cNvCxnSpPr>
            <a:stCxn id="10" idx="0"/>
          </p:cNvCxnSpPr>
          <p:nvPr/>
        </p:nvCxnSpPr>
        <p:spPr>
          <a:xfrm flipV="1">
            <a:off x="1853952" y="2356630"/>
            <a:ext cx="17748" cy="1360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7"/>
          <p:cNvCxnSpPr>
            <a:stCxn id="8" idx="1"/>
          </p:cNvCxnSpPr>
          <p:nvPr/>
        </p:nvCxnSpPr>
        <p:spPr>
          <a:xfrm flipH="1" flipV="1">
            <a:off x="2110642" y="1852955"/>
            <a:ext cx="1525254" cy="27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92" descr="C:\Users\Сергей\Documents\Работа\MyTalks\vci2013\ed\event_display_ring_1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4941" y="3576875"/>
            <a:ext cx="2231888" cy="22318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067944" y="314096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Ring image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5733256"/>
            <a:ext cx="3419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261FD5"/>
                </a:solidFill>
              </a:rPr>
              <a:t>S.Kononov‘s</a:t>
            </a:r>
            <a:r>
              <a:rPr lang="en-US" sz="2000" dirty="0" smtClean="0">
                <a:solidFill>
                  <a:srgbClr val="261FD5"/>
                </a:solidFill>
              </a:rPr>
              <a:t> talk at VCI’13</a:t>
            </a:r>
            <a:endParaRPr lang="en-US" sz="2000" dirty="0">
              <a:solidFill>
                <a:srgbClr val="261FD5"/>
              </a:solidFill>
            </a:endParaRPr>
          </a:p>
        </p:txBody>
      </p:sp>
      <p:pic>
        <p:nvPicPr>
          <p:cNvPr id="20" name="Picture 19" descr="hrad_fit_d200_p1gev_2_b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26" y="3212977"/>
            <a:ext cx="2857500" cy="28575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788024" y="5877272"/>
            <a:ext cx="3187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alibri"/>
              </a:rPr>
              <a:t>μ</a:t>
            </a:r>
            <a:r>
              <a:rPr lang="en-US" b="1" dirty="0">
                <a:latin typeface="Calibri"/>
              </a:rPr>
              <a:t>/</a:t>
            </a:r>
            <a:r>
              <a:rPr lang="el-GR" b="1" dirty="0"/>
              <a:t>π</a:t>
            </a:r>
            <a:r>
              <a:rPr lang="en-US" b="1" dirty="0"/>
              <a:t>: </a:t>
            </a:r>
            <a:r>
              <a:rPr lang="en-US" dirty="0" smtClean="0">
                <a:solidFill>
                  <a:srgbClr val="C00000"/>
                </a:solidFill>
              </a:rPr>
              <a:t>5.3</a:t>
            </a:r>
            <a:r>
              <a:rPr lang="el-GR" dirty="0" smtClean="0">
                <a:solidFill>
                  <a:srgbClr val="C00000"/>
                </a:solidFill>
                <a:latin typeface="Arial"/>
                <a:cs typeface="Arial"/>
              </a:rPr>
              <a:t>σ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@ 1 </a:t>
            </a:r>
            <a:r>
              <a:rPr lang="en-US" dirty="0" smtClean="0">
                <a:latin typeface="Arial"/>
                <a:cs typeface="Arial"/>
              </a:rPr>
              <a:t>GeV/</a:t>
            </a:r>
            <a:r>
              <a:rPr lang="en-US" i="1" dirty="0" smtClean="0">
                <a:latin typeface="Arial"/>
                <a:cs typeface="Arial"/>
              </a:rPr>
              <a:t>c</a:t>
            </a:r>
          </a:p>
          <a:p>
            <a:endParaRPr lang="en-US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76256" y="407707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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308304" y="4509120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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524328" y="357301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34672" cy="5181600"/>
          </a:xfrm>
        </p:spPr>
        <p:txBody>
          <a:bodyPr/>
          <a:lstStyle/>
          <a:p>
            <a:r>
              <a:rPr lang="en-US" sz="2800" dirty="0" smtClean="0"/>
              <a:t>Background for the LFV decay </a:t>
            </a:r>
            <a:r>
              <a:rPr lang="en-US" sz="2800" dirty="0" smtClean="0">
                <a:sym typeface="Symbol"/>
              </a:rPr>
              <a:t> </a:t>
            </a:r>
            <a:r>
              <a:rPr lang="en-US" sz="2800" dirty="0" smtClean="0"/>
              <a:t>from other </a:t>
            </a:r>
            <a:r>
              <a:rPr lang="en-US" sz="2800" dirty="0" smtClean="0">
                <a:sym typeface="Symbol"/>
              </a:rPr>
              <a:t> decays has been studied using fast MC simulation</a:t>
            </a:r>
          </a:p>
          <a:p>
            <a:r>
              <a:rPr lang="en-US" sz="2800" dirty="0" smtClean="0">
                <a:sym typeface="Symbol"/>
              </a:rPr>
              <a:t>The upper limit 3x10</a:t>
            </a:r>
            <a:r>
              <a:rPr lang="en-US" sz="2800" baseline="30000" dirty="0" smtClean="0">
                <a:sym typeface="Symbol"/>
              </a:rPr>
              <a:t>-9</a:t>
            </a:r>
            <a:r>
              <a:rPr lang="en-US" sz="2800" dirty="0" smtClean="0">
                <a:sym typeface="Symbol"/>
              </a:rPr>
              <a:t> can be reached without / separation and 5x10</a:t>
            </a:r>
            <a:r>
              <a:rPr lang="en-US" sz="2800" baseline="30000" dirty="0" smtClean="0">
                <a:sym typeface="Symbol"/>
              </a:rPr>
              <a:t>-10</a:t>
            </a:r>
            <a:r>
              <a:rPr lang="en-US" sz="2800" dirty="0" smtClean="0">
                <a:sym typeface="Symbol"/>
              </a:rPr>
              <a:t> with </a:t>
            </a:r>
            <a:r>
              <a:rPr lang="en-US" sz="2800" dirty="0" err="1" smtClean="0">
                <a:sym typeface="Symbol"/>
              </a:rPr>
              <a:t>pion</a:t>
            </a:r>
            <a:r>
              <a:rPr lang="en-US" sz="2800" dirty="0" smtClean="0">
                <a:sym typeface="Symbol"/>
              </a:rPr>
              <a:t> suppression by a factor of 30</a:t>
            </a:r>
          </a:p>
          <a:p>
            <a:r>
              <a:rPr lang="en-US" sz="2800" dirty="0" smtClean="0">
                <a:sym typeface="Symbol"/>
              </a:rPr>
              <a:t>Such separation in the momentum range 0.5-1.5 </a:t>
            </a:r>
            <a:r>
              <a:rPr lang="en-US" sz="2800" dirty="0" err="1" smtClean="0">
                <a:sym typeface="Symbol"/>
              </a:rPr>
              <a:t>GeV</a:t>
            </a:r>
            <a:r>
              <a:rPr lang="en-US" sz="2800" dirty="0" smtClean="0">
                <a:sym typeface="Symbol"/>
              </a:rPr>
              <a:t>/c may be obtained with FARICH technique  </a:t>
            </a:r>
          </a:p>
          <a:p>
            <a:r>
              <a:rPr lang="en-US" sz="2800" dirty="0" smtClean="0">
                <a:sym typeface="Symbol"/>
              </a:rPr>
              <a:t>Work on analysis of other background </a:t>
            </a:r>
            <a:r>
              <a:rPr lang="en-US" sz="2800" dirty="0" smtClean="0">
                <a:sym typeface="Symbol"/>
              </a:rPr>
              <a:t>sources </a:t>
            </a:r>
            <a:r>
              <a:rPr lang="en-US" sz="2800" dirty="0" smtClean="0">
                <a:sym typeface="Symbol"/>
              </a:rPr>
              <a:t>is in progress.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1720" y="6477000"/>
            <a:ext cx="5760640" cy="381000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19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66800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Statistics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9632" y="6453336"/>
            <a:ext cx="5400600" cy="404664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pic>
        <p:nvPicPr>
          <p:cNvPr id="7" name="Picture 6" descr="tauxsec.jpg"/>
          <p:cNvPicPr>
            <a:picLocks noChangeAspect="1"/>
          </p:cNvPicPr>
          <p:nvPr/>
        </p:nvPicPr>
        <p:blipFill>
          <a:blip r:embed="rId2" cstate="print"/>
          <a:srcRect l="1281" r="1067"/>
          <a:stretch>
            <a:fillRect/>
          </a:stretch>
        </p:blipFill>
        <p:spPr>
          <a:xfrm>
            <a:off x="1" y="1052736"/>
            <a:ext cx="5442304" cy="4104456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2</a:t>
            </a:fld>
            <a:endParaRPr lang="en-US" dirty="0"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42900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1134000" y="4941168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448000" y="4941168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2627784" y="4941168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3528000" y="4941168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4427984" y="4941168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08104" y="908720"/>
            <a:ext cx="3419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(10 ab</a:t>
            </a:r>
            <a:r>
              <a:rPr lang="en-US" baseline="30000" dirty="0" smtClean="0"/>
              <a:t>-1</a:t>
            </a:r>
            <a:r>
              <a:rPr lang="en-US" dirty="0" smtClean="0"/>
              <a:t>) will be collected mainly in the energy points: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J/</a:t>
            </a:r>
            <a:r>
              <a:rPr lang="en-US" dirty="0" smtClean="0">
                <a:sym typeface="Symbol"/>
              </a:rPr>
              <a:t> - 3.1 </a:t>
            </a:r>
            <a:r>
              <a:rPr lang="en-US" dirty="0" err="1" smtClean="0">
                <a:sym typeface="Symbol"/>
              </a:rPr>
              <a:t>GeV</a:t>
            </a:r>
            <a:r>
              <a:rPr lang="en-US" dirty="0" smtClean="0">
                <a:sym typeface="Symbol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(2S) – 3.69 </a:t>
            </a:r>
            <a:r>
              <a:rPr lang="en-US" dirty="0" err="1" smtClean="0">
                <a:sym typeface="Symbol"/>
              </a:rPr>
              <a:t>GeV</a:t>
            </a:r>
            <a:endParaRPr lang="en-US" dirty="0" smtClean="0">
              <a:sym typeface="Symbol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D – 3.77 </a:t>
            </a:r>
            <a:r>
              <a:rPr lang="en-US" dirty="0" err="1" smtClean="0">
                <a:sym typeface="Symbol"/>
              </a:rPr>
              <a:t>GeV</a:t>
            </a:r>
            <a:endParaRPr lang="en-US" dirty="0" smtClean="0">
              <a:sym typeface="Symbol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– 4.17 </a:t>
            </a:r>
            <a:r>
              <a:rPr lang="en-US" dirty="0" err="1" smtClean="0">
                <a:sym typeface="Symbol"/>
              </a:rPr>
              <a:t>GeV</a:t>
            </a:r>
            <a:endParaRPr lang="en-US" dirty="0" smtClean="0">
              <a:sym typeface="Symbol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</a:t>
            </a:r>
            <a:r>
              <a:rPr lang="en-US" baseline="-25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– 4.65 </a:t>
            </a:r>
            <a:r>
              <a:rPr lang="en-US" dirty="0" err="1" smtClean="0">
                <a:sym typeface="Symbol"/>
              </a:rPr>
              <a:t>GeV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08104" y="4005064"/>
            <a:ext cx="3635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expected number of produced </a:t>
            </a:r>
            <a:r>
              <a:rPr lang="en-US" dirty="0" smtClean="0">
                <a:sym typeface="Symbol"/>
              </a:rPr>
              <a:t> pairs is about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310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10</a:t>
            </a:r>
            <a:r>
              <a:rPr lang="en-US" dirty="0" smtClean="0">
                <a:sym typeface="Symbol"/>
              </a:rPr>
              <a:t>.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51520" y="537321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sym typeface="Symbol"/>
              </a:rPr>
              <a:t>B factories: (</a:t>
            </a:r>
            <a:r>
              <a:rPr lang="en-US" dirty="0" err="1" smtClean="0">
                <a:solidFill>
                  <a:srgbClr val="002060"/>
                </a:solidFill>
                <a:sym typeface="Symbol"/>
              </a:rPr>
              <a:t>e+e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-  +-)  0.9 </a:t>
            </a:r>
            <a:r>
              <a:rPr lang="en-US" dirty="0" err="1" smtClean="0">
                <a:solidFill>
                  <a:srgbClr val="002060"/>
                </a:solidFill>
                <a:sym typeface="Symbol"/>
              </a:rPr>
              <a:t>nb</a:t>
            </a:r>
            <a:r>
              <a:rPr lang="ru-RU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en-US" b="1" dirty="0" smtClean="0">
                <a:solidFill>
                  <a:srgbClr val="002060"/>
                </a:solidFill>
                <a:sym typeface="Symbol"/>
              </a:rPr>
              <a:t>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10</a:t>
            </a:r>
            <a:r>
              <a:rPr lang="en-US" baseline="30000" dirty="0" smtClean="0">
                <a:solidFill>
                  <a:srgbClr val="002060"/>
                </a:solidFill>
                <a:sym typeface="Symbol"/>
              </a:rPr>
              <a:t>9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  pairs</a:t>
            </a:r>
          </a:p>
          <a:p>
            <a:r>
              <a:rPr lang="en-US" dirty="0" smtClean="0">
                <a:solidFill>
                  <a:srgbClr val="002060"/>
                </a:solidFill>
                <a:sym typeface="Symbol"/>
              </a:rPr>
              <a:t>Super B factory: </a:t>
            </a:r>
            <a:r>
              <a:rPr lang="ru-RU" dirty="0" smtClean="0">
                <a:solidFill>
                  <a:srgbClr val="002060"/>
                </a:solidFill>
                <a:sym typeface="Symbol"/>
              </a:rPr>
              <a:t>7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10</a:t>
            </a:r>
            <a:r>
              <a:rPr lang="en-US" baseline="30000" dirty="0" smtClean="0">
                <a:solidFill>
                  <a:srgbClr val="002060"/>
                </a:solidFill>
                <a:sym typeface="Symbol"/>
              </a:rPr>
              <a:t>10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  pairs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8914" name="think-cell Slide" r:id="rId8" imgW="360" imgH="360" progId="">
              <p:embed/>
            </p:oleObj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200" smtClean="0">
              <a:solidFill>
                <a:srgbClr val="000000"/>
              </a:solidFill>
              <a:latin typeface="Calibri"/>
              <a:ea typeface="+mn-ea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1472359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DPC is an Integrated “Intelligent” Sensor</a:t>
            </a:r>
            <a:br>
              <a:rPr lang="en-US" sz="3200" dirty="0" smtClean="0"/>
            </a:br>
            <a:r>
              <a:rPr lang="en-US" sz="3200" dirty="0" smtClean="0"/>
              <a:t>by Philips Digital Photon Counting </a:t>
            </a:r>
            <a:endParaRPr lang="en-US" sz="32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Workshop on Tau Charm at High Luminosity, 26-31 May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13FD03FE-8AF7-4722-A52E-6FEEDDA382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5" descr="X:\DLight\3. MARKETING-SALES\PHOTOGRAPHS\Photo shooting Sep 30-2011\compressed_1MB\Philips-049139 kopi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438" y="1524210"/>
            <a:ext cx="3060700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X:\DLight\3. MARKETING-SALES\PHOTOGRAPHS\Photo shooting Sep 30-2011\compressed_1MB\Philips-049141 kopi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113" y="1559929"/>
            <a:ext cx="3097212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87624" y="3645024"/>
            <a:ext cx="6516687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6093023" y="1042988"/>
            <a:ext cx="284039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u="sng" dirty="0">
                <a:solidFill>
                  <a:prstClr val="black"/>
                </a:solidFill>
                <a:latin typeface="Calibri"/>
                <a:ea typeface="+mn-ea"/>
              </a:rPr>
              <a:t>FPGA</a:t>
            </a: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Clock distribution</a:t>
            </a: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Data collection/concentration</a:t>
            </a: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TDC linearization</a:t>
            </a: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Saturation correction</a:t>
            </a: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Skew </a:t>
            </a: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</a:rPr>
              <a:t>correction</a:t>
            </a:r>
            <a:endParaRPr lang="en-US" sz="1600" b="1" u="sng" dirty="0">
              <a:solidFill>
                <a:prstClr val="black"/>
              </a:solidFill>
              <a:latin typeface="Calibri"/>
              <a:ea typeface="+mn-ea"/>
            </a:endParaRP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u="sng" dirty="0">
                <a:solidFill>
                  <a:prstClr val="black"/>
                </a:solidFill>
                <a:latin typeface="Calibri"/>
                <a:ea typeface="+mn-ea"/>
              </a:rPr>
              <a:t>Flash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FPGA firmware</a:t>
            </a: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Configuration</a:t>
            </a: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  <a:ea typeface="+mn-ea"/>
              </a:rPr>
              <a:t>Inhibit memory maps  </a:t>
            </a:r>
          </a:p>
        </p:txBody>
      </p:sp>
      <p:cxnSp>
        <p:nvCxnSpPr>
          <p:cNvPr id="11" name="Gerade Verbindung mit Pfeil 10"/>
          <p:cNvCxnSpPr>
            <a:cxnSpLocks noChangeShapeType="1"/>
          </p:cNvCxnSpPr>
          <p:nvPr/>
        </p:nvCxnSpPr>
        <p:spPr bwMode="auto">
          <a:xfrm>
            <a:off x="179388" y="2744788"/>
            <a:ext cx="1655762" cy="6111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3" name="Textfeld 13"/>
          <p:cNvSpPr txBox="1">
            <a:spLocks noChangeArrowheads="1"/>
          </p:cNvSpPr>
          <p:nvPr/>
        </p:nvSpPr>
        <p:spPr bwMode="auto">
          <a:xfrm rot="1279608">
            <a:off x="458788" y="3067050"/>
            <a:ext cx="985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600" dirty="0">
                <a:solidFill>
                  <a:prstClr val="black"/>
                </a:solidFill>
                <a:latin typeface="Calibri"/>
                <a:ea typeface="+mn-ea"/>
              </a:rPr>
              <a:t>32.6 mm</a:t>
            </a:r>
          </a:p>
        </p:txBody>
      </p:sp>
      <p:sp>
        <p:nvSpPr>
          <p:cNvPr id="14" name="Textfeld 9"/>
          <p:cNvSpPr txBox="1">
            <a:spLocks noChangeArrowheads="1"/>
          </p:cNvSpPr>
          <p:nvPr/>
        </p:nvSpPr>
        <p:spPr bwMode="auto">
          <a:xfrm>
            <a:off x="2290142" y="1098550"/>
            <a:ext cx="3433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1" dirty="0" smtClean="0">
                <a:solidFill>
                  <a:prstClr val="black"/>
                </a:solidFill>
                <a:latin typeface="Calibri"/>
                <a:ea typeface="+mn-ea"/>
              </a:rPr>
              <a:t>DPC3200-22-44</a:t>
            </a:r>
            <a:r>
              <a:rPr lang="de-DE" sz="1800" dirty="0" smtClean="0">
                <a:solidFill>
                  <a:prstClr val="black"/>
                </a:solidFill>
                <a:latin typeface="Calibri"/>
                <a:ea typeface="+mn-ea"/>
              </a:rPr>
              <a:t> – 3200 </a:t>
            </a:r>
            <a:r>
              <a:rPr lang="de-DE" sz="1800" dirty="0" err="1" smtClean="0">
                <a:solidFill>
                  <a:prstClr val="black"/>
                </a:solidFill>
                <a:latin typeface="Calibri"/>
                <a:ea typeface="+mn-ea"/>
              </a:rPr>
              <a:t>cells</a:t>
            </a:r>
            <a:r>
              <a:rPr lang="de-DE" sz="1800" dirty="0" smtClean="0">
                <a:solidFill>
                  <a:prstClr val="black"/>
                </a:solidFill>
                <a:latin typeface="Calibri"/>
                <a:ea typeface="+mn-ea"/>
              </a:rPr>
              <a:t>/</a:t>
            </a:r>
            <a:r>
              <a:rPr lang="de-DE" sz="1800" dirty="0" err="1" smtClean="0">
                <a:solidFill>
                  <a:prstClr val="black"/>
                </a:solidFill>
                <a:latin typeface="Calibri"/>
                <a:ea typeface="+mn-ea"/>
              </a:rPr>
              <a:t>pixel</a:t>
            </a:r>
            <a:endParaRPr lang="de-DE" sz="1800" dirty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prstClr val="black"/>
                </a:solidFill>
                <a:latin typeface="Calibri"/>
                <a:ea typeface="+mn-ea"/>
              </a:rPr>
              <a:t>DPC6400-22-44</a:t>
            </a:r>
            <a:r>
              <a:rPr lang="de-DE" sz="1800" dirty="0">
                <a:solidFill>
                  <a:prstClr val="black"/>
                </a:solidFill>
                <a:latin typeface="Calibri"/>
                <a:ea typeface="+mn-ea"/>
              </a:rPr>
              <a:t> – </a:t>
            </a:r>
            <a:r>
              <a:rPr lang="de-DE" sz="1800" dirty="0" smtClean="0">
                <a:solidFill>
                  <a:prstClr val="black"/>
                </a:solidFill>
                <a:latin typeface="Calibri"/>
                <a:ea typeface="+mn-ea"/>
              </a:rPr>
              <a:t>6396 </a:t>
            </a:r>
            <a:r>
              <a:rPr lang="de-DE" sz="1800" dirty="0" err="1" smtClean="0">
                <a:solidFill>
                  <a:prstClr val="black"/>
                </a:solidFill>
                <a:latin typeface="Calibri"/>
                <a:ea typeface="+mn-ea"/>
              </a:rPr>
              <a:t>cells</a:t>
            </a:r>
            <a:r>
              <a:rPr lang="de-DE" sz="1800" dirty="0" smtClean="0">
                <a:solidFill>
                  <a:prstClr val="black"/>
                </a:solidFill>
                <a:latin typeface="Calibri"/>
                <a:ea typeface="+mn-ea"/>
              </a:rPr>
              <a:t>/</a:t>
            </a:r>
            <a:r>
              <a:rPr lang="de-DE" sz="1800" dirty="0" err="1" smtClean="0">
                <a:solidFill>
                  <a:prstClr val="black"/>
                </a:solidFill>
                <a:latin typeface="Calibri"/>
                <a:ea typeface="+mn-ea"/>
              </a:rPr>
              <a:t>pixel</a:t>
            </a:r>
            <a:endParaRPr lang="de-DE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pic>
        <p:nvPicPr>
          <p:cNvPr id="16" name="Picture 2" descr="SHLRTR2_CO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110704"/>
            <a:ext cx="720000" cy="94363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xmlns="" val="4187761456"/>
      </p:ext>
    </p:extLst>
  </p:cSld>
  <p:clrMapOvr>
    <a:masterClrMapping/>
  </p:clrMapOvr>
  <p:transition advTm="1616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LFV decay </a:t>
            </a:r>
            <a:r>
              <a:rPr lang="en-US" dirty="0" smtClean="0">
                <a:sym typeface="Symbol"/>
              </a:rPr>
              <a:t>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19200"/>
            <a:ext cx="8892480" cy="5181600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Current best limit:</a:t>
            </a:r>
          </a:p>
          <a:p>
            <a:pPr lvl="1">
              <a:buNone/>
            </a:pP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 4.4</a:t>
            </a:r>
            <a:r>
              <a:rPr lang="en-US" sz="3200" b="1" dirty="0" smtClean="0">
                <a:solidFill>
                  <a:schemeClr val="accent2"/>
                </a:solidFill>
                <a:sym typeface="Symbol"/>
              </a:rPr>
              <a:t>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10</a:t>
            </a:r>
            <a:r>
              <a:rPr lang="en-US" sz="3200" baseline="30000" dirty="0" smtClean="0">
                <a:solidFill>
                  <a:schemeClr val="accent2"/>
                </a:solidFill>
                <a:sym typeface="Symbol"/>
              </a:rPr>
              <a:t>-8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 by </a:t>
            </a:r>
            <a:r>
              <a:rPr lang="en-US" sz="3200" dirty="0" err="1" smtClean="0">
                <a:solidFill>
                  <a:schemeClr val="accent2"/>
                </a:solidFill>
                <a:sym typeface="Symbol"/>
              </a:rPr>
              <a:t>BaBar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 with 5</a:t>
            </a:r>
            <a:r>
              <a:rPr lang="en-US" sz="3200" b="1" dirty="0" smtClean="0">
                <a:solidFill>
                  <a:schemeClr val="accent2"/>
                </a:solidFill>
                <a:sym typeface="Symbol"/>
              </a:rPr>
              <a:t>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10</a:t>
            </a:r>
            <a:r>
              <a:rPr lang="en-US" sz="3200" baseline="30000" dirty="0" smtClean="0">
                <a:solidFill>
                  <a:schemeClr val="accent2"/>
                </a:solidFill>
                <a:sym typeface="Symbol"/>
              </a:rPr>
              <a:t>8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  pairs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2"/>
                </a:solidFill>
              </a:rPr>
              <a:t>Super-B: 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710</a:t>
            </a:r>
            <a:r>
              <a:rPr lang="en-US" sz="3200" baseline="30000" dirty="0" smtClean="0">
                <a:solidFill>
                  <a:schemeClr val="accent2"/>
                </a:solidFill>
                <a:sym typeface="Symbol"/>
              </a:rPr>
              <a:t>10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 -pairs  (24)</a:t>
            </a:r>
            <a:r>
              <a:rPr lang="en-US" sz="3200" b="1" dirty="0" smtClean="0">
                <a:solidFill>
                  <a:schemeClr val="accent2"/>
                </a:solidFill>
                <a:sym typeface="Symbol"/>
              </a:rPr>
              <a:t>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10</a:t>
            </a:r>
            <a:r>
              <a:rPr lang="en-US" sz="3200" baseline="30000" dirty="0" smtClean="0">
                <a:solidFill>
                  <a:schemeClr val="accent2"/>
                </a:solidFill>
                <a:sym typeface="Symbol"/>
              </a:rPr>
              <a:t>-9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 </a:t>
            </a:r>
          </a:p>
          <a:p>
            <a:pPr lvl="1"/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ISR background from </a:t>
            </a:r>
            <a:r>
              <a:rPr lang="en-US" sz="3200" dirty="0" err="1" smtClean="0">
                <a:solidFill>
                  <a:schemeClr val="accent2"/>
                </a:solidFill>
                <a:sym typeface="Symbol"/>
              </a:rPr>
              <a:t>e</a:t>
            </a:r>
            <a:r>
              <a:rPr lang="en-US" sz="3200" baseline="30000" dirty="0" err="1" smtClean="0">
                <a:solidFill>
                  <a:schemeClr val="accent2"/>
                </a:solidFill>
                <a:sym typeface="Symbol"/>
              </a:rPr>
              <a:t>+</a:t>
            </a:r>
            <a:r>
              <a:rPr lang="en-US" sz="3200" dirty="0" err="1" smtClean="0">
                <a:solidFill>
                  <a:schemeClr val="accent2"/>
                </a:solidFill>
                <a:sym typeface="Symbol"/>
              </a:rPr>
              <a:t>e</a:t>
            </a:r>
            <a:r>
              <a:rPr lang="en-US" sz="3200" baseline="30000" dirty="0" smtClean="0">
                <a:solidFill>
                  <a:schemeClr val="accent2"/>
                </a:solidFill>
                <a:sym typeface="Symbol"/>
              </a:rPr>
              <a:t>-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</a:t>
            </a:r>
            <a:r>
              <a:rPr lang="en-US" sz="3200" baseline="30000" dirty="0" smtClean="0">
                <a:solidFill>
                  <a:schemeClr val="accent2"/>
                </a:solidFill>
                <a:sym typeface="Symbol"/>
              </a:rPr>
              <a:t>+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</a:t>
            </a:r>
            <a:r>
              <a:rPr lang="en-US" sz="3200" baseline="30000" dirty="0" smtClean="0">
                <a:solidFill>
                  <a:schemeClr val="accent2"/>
                </a:solidFill>
                <a:sym typeface="Symbol"/>
              </a:rPr>
              <a:t>-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</a:t>
            </a:r>
          </a:p>
          <a:p>
            <a:pPr lvl="1"/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Upper Limit   1/L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 tau-charm factory with 3</a:t>
            </a:r>
            <a:r>
              <a:rPr lang="en-US" b="1" dirty="0" smtClean="0">
                <a:sym typeface="Symbol"/>
              </a:rPr>
              <a:t></a:t>
            </a:r>
            <a:r>
              <a:rPr lang="en-US" dirty="0" smtClean="0">
                <a:sym typeface="Symbol"/>
              </a:rPr>
              <a:t>10</a:t>
            </a:r>
            <a:r>
              <a:rPr lang="en-US" baseline="30000" dirty="0" smtClean="0">
                <a:sym typeface="Symbol"/>
              </a:rPr>
              <a:t>10</a:t>
            </a:r>
            <a:r>
              <a:rPr lang="en-US" dirty="0" smtClean="0">
                <a:sym typeface="Symbol"/>
              </a:rPr>
              <a:t>  pairs may has similar or better sensitivity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7704" y="6453336"/>
            <a:ext cx="5256584" cy="404664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3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: background 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7704" y="6453336"/>
            <a:ext cx="5616624" cy="404664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80728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ym typeface="Symbol"/>
              </a:rPr>
              <a:t>The process </a:t>
            </a:r>
            <a:r>
              <a:rPr lang="en-US" sz="3200" dirty="0" err="1" smtClean="0">
                <a:solidFill>
                  <a:srgbClr val="261FD5"/>
                </a:solidFill>
                <a:sym typeface="Symbol"/>
              </a:rPr>
              <a:t>e</a:t>
            </a:r>
            <a:r>
              <a:rPr lang="en-US" sz="3200" baseline="30000" dirty="0" err="1" smtClean="0">
                <a:solidFill>
                  <a:srgbClr val="261FD5"/>
                </a:solidFill>
                <a:sym typeface="Symbol"/>
              </a:rPr>
              <a:t>+</a:t>
            </a:r>
            <a:r>
              <a:rPr lang="en-US" sz="3200" dirty="0" err="1" smtClean="0">
                <a:solidFill>
                  <a:srgbClr val="261FD5"/>
                </a:solidFill>
                <a:sym typeface="Symbol"/>
              </a:rPr>
              <a:t>e</a:t>
            </a:r>
            <a:r>
              <a:rPr lang="en-US" sz="3200" baseline="30000" dirty="0" smtClean="0">
                <a:solidFill>
                  <a:srgbClr val="261FD5"/>
                </a:solidFill>
                <a:sym typeface="Symbol"/>
              </a:rPr>
              <a:t>-</a:t>
            </a:r>
            <a:r>
              <a:rPr lang="en-US" sz="3200" dirty="0" smtClean="0">
                <a:solidFill>
                  <a:srgbClr val="261FD5"/>
                </a:solidFill>
                <a:sym typeface="Symbol"/>
              </a:rPr>
              <a:t></a:t>
            </a:r>
            <a:r>
              <a:rPr lang="en-US" sz="3200" baseline="30000" dirty="0" smtClean="0">
                <a:solidFill>
                  <a:srgbClr val="261FD5"/>
                </a:solidFill>
                <a:sym typeface="Symbol"/>
              </a:rPr>
              <a:t>+</a:t>
            </a:r>
            <a:r>
              <a:rPr lang="en-US" sz="3200" dirty="0" smtClean="0">
                <a:solidFill>
                  <a:srgbClr val="261FD5"/>
                </a:solidFill>
                <a:sym typeface="Symbol"/>
              </a:rPr>
              <a:t></a:t>
            </a:r>
            <a:r>
              <a:rPr lang="en-US" sz="3200" baseline="30000" dirty="0" smtClean="0">
                <a:solidFill>
                  <a:srgbClr val="261FD5"/>
                </a:solidFill>
                <a:sym typeface="Symbol"/>
              </a:rPr>
              <a:t>-</a:t>
            </a:r>
            <a:r>
              <a:rPr lang="en-US" sz="3200" dirty="0" smtClean="0">
                <a:solidFill>
                  <a:srgbClr val="261FD5"/>
                </a:solidFill>
                <a:sym typeface="Symbol"/>
              </a:rPr>
              <a:t></a:t>
            </a:r>
            <a:r>
              <a:rPr lang="en-US" sz="3200" dirty="0" smtClean="0">
                <a:sym typeface="Symbol"/>
              </a:rPr>
              <a:t>, dominant background source at (4S), does not contribute below 2E  4m</a:t>
            </a:r>
            <a:r>
              <a:rPr lang="en-US" sz="3200" baseline="-25000" dirty="0" smtClean="0">
                <a:sym typeface="Symbol"/>
              </a:rPr>
              <a:t></a:t>
            </a:r>
            <a:r>
              <a:rPr lang="en-US" sz="3200" dirty="0" smtClean="0">
                <a:sym typeface="Symbol"/>
              </a:rPr>
              <a:t>/3  4.1 </a:t>
            </a:r>
            <a:r>
              <a:rPr lang="en-US" sz="3200" dirty="0" err="1" smtClean="0">
                <a:sym typeface="Symbol"/>
              </a:rPr>
              <a:t>GeV</a:t>
            </a:r>
            <a:r>
              <a:rPr lang="en-US" sz="3200" dirty="0" smtClean="0">
                <a:sym typeface="Symbol"/>
              </a:rPr>
              <a:t>.</a:t>
            </a:r>
            <a:endParaRPr lang="en-US" sz="3200" dirty="0"/>
          </a:p>
        </p:txBody>
      </p:sp>
      <p:pic>
        <p:nvPicPr>
          <p:cNvPr id="7086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2922270" cy="269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86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780928"/>
            <a:ext cx="282321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86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780928"/>
            <a:ext cx="2971800" cy="264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195736" y="5301208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baseline="-25000" dirty="0" smtClean="0">
                <a:sym typeface="Symbol"/>
              </a:rPr>
              <a:t>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5220072" y="5301208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baseline="-25000" dirty="0" smtClean="0">
                <a:sym typeface="Symbol"/>
              </a:rPr>
              <a:t>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8244408" y="5301208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baseline="-25000" dirty="0" smtClean="0">
                <a:sym typeface="Symbol"/>
              </a:rPr>
              <a:t>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75656" y="2780928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10.6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99992" y="2780928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4.25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40352" y="2780928"/>
            <a:ext cx="1306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4.0 </a:t>
            </a:r>
            <a:r>
              <a:rPr lang="en-US" dirty="0" err="1" smtClean="0"/>
              <a:t>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: background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62664" cy="3865984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sym typeface="Symbol"/>
              </a:rPr>
              <a:t> decays, direct (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+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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+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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0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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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 and combinatorial </a:t>
            </a:r>
          </a:p>
          <a:p>
            <a:r>
              <a:rPr lang="en-US" dirty="0" smtClean="0">
                <a:sym typeface="Symbol"/>
              </a:rPr>
              <a:t>QED processes: 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err="1" smtClean="0">
                <a:sym typeface="Symbol"/>
              </a:rPr>
              <a:t>+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  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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, 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err="1" smtClean="0">
                <a:sym typeface="Symbol"/>
              </a:rPr>
              <a:t>+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err="1" smtClean="0">
                <a:sym typeface="Symbol"/>
              </a:rPr>
              <a:t>+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smtClean="0">
                <a:sym typeface="Symbol"/>
              </a:rPr>
              <a:t>- </a:t>
            </a:r>
            <a:r>
              <a:rPr lang="en-US" dirty="0" smtClean="0">
                <a:sym typeface="Symbol"/>
              </a:rPr>
              <a:t>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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</a:t>
            </a:r>
          </a:p>
          <a:p>
            <a:r>
              <a:rPr lang="en-US" dirty="0" smtClean="0">
                <a:sym typeface="Symbol"/>
              </a:rPr>
              <a:t>Continuum </a:t>
            </a:r>
            <a:r>
              <a:rPr lang="en-US" dirty="0" err="1" smtClean="0">
                <a:sym typeface="Symbol"/>
              </a:rPr>
              <a:t>hadron</a:t>
            </a:r>
            <a:r>
              <a:rPr lang="en-US" dirty="0" smtClean="0">
                <a:sym typeface="Symbol"/>
              </a:rPr>
              <a:t> production 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err="1" smtClean="0">
                <a:sym typeface="Symbol"/>
              </a:rPr>
              <a:t>+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err="1" smtClean="0">
                <a:sym typeface="Symbol"/>
              </a:rPr>
              <a:t>qq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(2S) decays</a:t>
            </a:r>
          </a:p>
          <a:p>
            <a:r>
              <a:rPr lang="en-US" dirty="0" smtClean="0">
                <a:sym typeface="Symbol"/>
              </a:rPr>
              <a:t>D-meson decays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35696" y="6477000"/>
            <a:ext cx="5760640" cy="192360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157192"/>
            <a:ext cx="77027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Background from </a:t>
            </a:r>
            <a:r>
              <a:rPr lang="en-US" dirty="0" smtClean="0">
                <a:sym typeface="Symbol"/>
              </a:rPr>
              <a:t></a:t>
            </a:r>
            <a:r>
              <a:rPr lang="en-US" dirty="0" smtClean="0"/>
              <a:t> decays is studied  in </a:t>
            </a:r>
          </a:p>
          <a:p>
            <a:r>
              <a:rPr lang="en-US" dirty="0" err="1" smtClean="0"/>
              <a:t>A.V.Bobrov</a:t>
            </a:r>
            <a:r>
              <a:rPr lang="en-US" dirty="0" smtClean="0"/>
              <a:t> and </a:t>
            </a:r>
            <a:r>
              <a:rPr lang="en-US" dirty="0" err="1" smtClean="0"/>
              <a:t>A.E.Bondar</a:t>
            </a:r>
            <a:r>
              <a:rPr lang="en-US" dirty="0" smtClean="0"/>
              <a:t>, arXiv:1206.1909, will be </a:t>
            </a:r>
          </a:p>
          <a:p>
            <a:r>
              <a:rPr lang="en-US" dirty="0" smtClean="0"/>
              <a:t>published in “</a:t>
            </a:r>
            <a:r>
              <a:rPr lang="en-US" dirty="0" err="1" smtClean="0"/>
              <a:t>Vestnik</a:t>
            </a:r>
            <a:r>
              <a:rPr lang="en-US" dirty="0" smtClean="0"/>
              <a:t> NGU”.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19200"/>
            <a:ext cx="8892480" cy="5181600"/>
          </a:xfrm>
        </p:spPr>
        <p:txBody>
          <a:bodyPr/>
          <a:lstStyle/>
          <a:p>
            <a:r>
              <a:rPr lang="en-US" dirty="0" smtClean="0"/>
              <a:t>Smeared generator level MC (TAUOLA)</a:t>
            </a:r>
          </a:p>
          <a:p>
            <a:r>
              <a:rPr lang="en-US" dirty="0" smtClean="0"/>
              <a:t>Acceptance: 20</a:t>
            </a:r>
            <a:r>
              <a:rPr lang="en-US" dirty="0" smtClean="0">
                <a:sym typeface="Symbol"/>
              </a:rPr>
              <a:t> &lt;  &lt; 160 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Charged tracks: </a:t>
            </a:r>
            <a:r>
              <a:rPr lang="en-US" dirty="0" smtClean="0">
                <a:sym typeface="Symbol"/>
              </a:rPr>
              <a:t>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/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0.5% at 1 </a:t>
            </a:r>
            <a:r>
              <a:rPr lang="en-US" dirty="0" err="1" smtClean="0">
                <a:sym typeface="Symbol"/>
              </a:rPr>
              <a:t>GeV</a:t>
            </a:r>
            <a:r>
              <a:rPr lang="en-US" dirty="0" smtClean="0">
                <a:sym typeface="Symbol"/>
              </a:rPr>
              <a:t>/c</a:t>
            </a:r>
          </a:p>
          <a:p>
            <a:r>
              <a:rPr lang="en-US" dirty="0" smtClean="0">
                <a:sym typeface="Symbol"/>
              </a:rPr>
              <a:t>Photons</a:t>
            </a:r>
            <a:r>
              <a:rPr lang="en-US" dirty="0" smtClean="0"/>
              <a:t> </a:t>
            </a:r>
          </a:p>
          <a:p>
            <a:pPr lvl="7">
              <a:buFont typeface="Comic Sans MS" pitchFamily="66" charset="0"/>
              <a:buChar char="-"/>
            </a:pPr>
            <a:r>
              <a:rPr lang="en-US" sz="3200" dirty="0" smtClean="0"/>
              <a:t>Threshold – 20 </a:t>
            </a:r>
            <a:r>
              <a:rPr lang="en-US" sz="3200" dirty="0" err="1" smtClean="0"/>
              <a:t>MeV</a:t>
            </a:r>
            <a:endParaRPr lang="en-US" sz="3200" dirty="0" smtClean="0"/>
          </a:p>
          <a:p>
            <a:pPr lvl="7">
              <a:buFont typeface="Comic Sans MS" pitchFamily="66" charset="0"/>
              <a:buChar char="-"/>
            </a:pPr>
            <a:r>
              <a:rPr lang="en-US" sz="3200" dirty="0" smtClean="0"/>
              <a:t>Shower separation - 7</a:t>
            </a:r>
            <a:r>
              <a:rPr lang="en-US" sz="3200" dirty="0" smtClean="0">
                <a:sym typeface="Symbol"/>
              </a:rPr>
              <a:t></a:t>
            </a:r>
          </a:p>
          <a:p>
            <a:pPr lvl="7">
              <a:buFont typeface="Comic Sans MS" pitchFamily="66" charset="0"/>
              <a:buChar char="-"/>
            </a:pPr>
            <a:r>
              <a:rPr lang="en-US" sz="3200" dirty="0" smtClean="0">
                <a:sym typeface="Symbol"/>
              </a:rPr>
              <a:t>Energy resolution: 1.5% or 2.5% at 1 </a:t>
            </a:r>
            <a:r>
              <a:rPr lang="en-US" sz="3200" dirty="0" err="1" smtClean="0">
                <a:sym typeface="Symbol"/>
              </a:rPr>
              <a:t>GeV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7704" y="6477000"/>
            <a:ext cx="5760640" cy="381000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6</a:t>
            </a:fld>
            <a:endParaRPr lang="en-US">
              <a:latin typeface="Arial" charset="0"/>
            </a:endParaRPr>
          </a:p>
        </p:txBody>
      </p:sp>
      <p:pic>
        <p:nvPicPr>
          <p:cNvPr id="6" name="Picture 5" descr="pf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501008"/>
            <a:ext cx="2810450" cy="281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204448" cy="1993776"/>
          </a:xfrm>
        </p:spPr>
        <p:txBody>
          <a:bodyPr/>
          <a:lstStyle/>
          <a:p>
            <a:r>
              <a:rPr lang="en-US" dirty="0" smtClean="0"/>
              <a:t>For most important background decay mode </a:t>
            </a:r>
            <a:r>
              <a:rPr lang="en-US" dirty="0" smtClean="0">
                <a:sym typeface="Symbol"/>
              </a:rPr>
              <a:t>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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</a:t>
            </a:r>
            <a:r>
              <a:rPr lang="en-US" baseline="-25000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, the form factor in TAUOLA was modified according recent Belle measurement.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47664" y="6477000"/>
            <a:ext cx="5904656" cy="192360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7</a:t>
            </a:fld>
            <a:endParaRPr lang="en-US" dirty="0">
              <a:latin typeface="Arial" charset="0"/>
            </a:endParaRPr>
          </a:p>
        </p:txBody>
      </p:sp>
      <p:pic>
        <p:nvPicPr>
          <p:cNvPr id="6" name="Picture 5" descr="Fig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996952"/>
            <a:ext cx="3068960" cy="306896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1520" y="2924944"/>
            <a:ext cx="5544616" cy="199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 kern="0" dirty="0" smtClean="0">
                <a:solidFill>
                  <a:schemeClr val="accent2"/>
                </a:solidFill>
                <a:latin typeface="+mn-lt"/>
                <a:ea typeface="+mn-ea"/>
              </a:rPr>
              <a:t>The signal decay 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  <a:ea typeface="+mn-ea"/>
                <a:sym typeface="Symbol"/>
              </a:rPr>
              <a:t> 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  <a:ea typeface="+mn-ea"/>
              </a:rPr>
              <a:t>is simulated with the angular distribution </a:t>
            </a:r>
            <a:r>
              <a:rPr lang="en-US" sz="3200" kern="0" dirty="0" smtClean="0">
                <a:solidFill>
                  <a:srgbClr val="C00000"/>
                </a:solidFill>
                <a:latin typeface="+mn-lt"/>
                <a:ea typeface="+mn-ea"/>
              </a:rPr>
              <a:t>1+</a:t>
            </a:r>
            <a:r>
              <a:rPr lang="en-US" sz="3200" kern="0" dirty="0" smtClean="0">
                <a:solidFill>
                  <a:srgbClr val="C00000"/>
                </a:solidFill>
                <a:latin typeface="+mn-lt"/>
                <a:ea typeface="+mn-ea"/>
                <a:sym typeface="Symbol"/>
              </a:rPr>
              <a:t>(</a:t>
            </a:r>
            <a:r>
              <a:rPr lang="en-US" sz="3200" b="1" kern="0" dirty="0" err="1" smtClean="0">
                <a:solidFill>
                  <a:srgbClr val="C00000"/>
                </a:solidFill>
                <a:latin typeface="+mn-lt"/>
                <a:ea typeface="+mn-ea"/>
              </a:rPr>
              <a:t>nP</a:t>
            </a:r>
            <a:r>
              <a:rPr lang="en-US" sz="3200" kern="0" dirty="0" smtClean="0">
                <a:solidFill>
                  <a:srgbClr val="C00000"/>
                </a:solidFill>
                <a:latin typeface="+mn-lt"/>
                <a:ea typeface="+mn-ea"/>
              </a:rPr>
              <a:t>), 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  <a:ea typeface="+mn-ea"/>
              </a:rPr>
              <a:t>where </a:t>
            </a:r>
            <a:r>
              <a:rPr lang="en-US" sz="3200" b="1" kern="0" dirty="0" smtClean="0">
                <a:solidFill>
                  <a:schemeClr val="accent2"/>
                </a:solidFill>
                <a:latin typeface="+mn-lt"/>
                <a:ea typeface="+mn-ea"/>
              </a:rPr>
              <a:t>n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  <a:ea typeface="+mn-ea"/>
              </a:rPr>
              <a:t> is the </a:t>
            </a:r>
            <a:r>
              <a:rPr lang="en-US" sz="3200" kern="0" dirty="0" err="1" smtClean="0">
                <a:solidFill>
                  <a:schemeClr val="accent2"/>
                </a:solidFill>
                <a:latin typeface="+mn-lt"/>
                <a:ea typeface="+mn-ea"/>
              </a:rPr>
              <a:t>muon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  <a:ea typeface="+mn-ea"/>
              </a:rPr>
              <a:t> direction, and </a:t>
            </a:r>
            <a:r>
              <a:rPr lang="en-US" sz="3200" b="1" kern="0" dirty="0" smtClean="0">
                <a:solidFill>
                  <a:schemeClr val="accent2"/>
                </a:solidFill>
                <a:latin typeface="+mn-lt"/>
                <a:ea typeface="+mn-ea"/>
              </a:rPr>
              <a:t>P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  <a:ea typeface="+mn-ea"/>
              </a:rPr>
              <a:t> is the 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  <a:ea typeface="+mn-ea"/>
                <a:sym typeface="Symbol"/>
              </a:rPr>
              <a:t> polarization vector.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772400" cy="5181600"/>
          </a:xfrm>
        </p:spPr>
        <p:txBody>
          <a:bodyPr/>
          <a:lstStyle/>
          <a:p>
            <a:r>
              <a:rPr lang="en-US" dirty="0" smtClean="0"/>
              <a:t>Signal side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477000"/>
            <a:ext cx="5256584" cy="192360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8</a:t>
            </a:fld>
            <a:endParaRPr lang="en-US">
              <a:latin typeface="Aria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9552" y="1556792"/>
          <a:ext cx="5297142" cy="1944216"/>
        </p:xfrm>
        <a:graphic>
          <a:graphicData uri="http://schemas.openxmlformats.org/presentationml/2006/ole">
            <p:oleObj spid="_x0000_s1026" name="Equation" r:id="rId3" imgW="2349360" imgH="8632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08104" y="1700808"/>
            <a:ext cx="321594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>+  </a:t>
            </a:r>
            <a:r>
              <a:rPr lang="en-US" sz="4000" dirty="0" smtClean="0">
                <a:solidFill>
                  <a:schemeClr val="accent2"/>
                </a:solidFill>
                <a:sym typeface="Symbol"/>
              </a:rPr>
              <a:t></a:t>
            </a:r>
            <a:r>
              <a:rPr lang="en-US" sz="4000" baseline="30000" dirty="0" smtClean="0">
                <a:solidFill>
                  <a:schemeClr val="accent2"/>
                </a:solidFill>
                <a:sym typeface="Symbol"/>
              </a:rPr>
              <a:t>0</a:t>
            </a:r>
            <a:r>
              <a:rPr lang="en-US" sz="4000" dirty="0" smtClean="0">
                <a:solidFill>
                  <a:schemeClr val="accent2"/>
                </a:solidFill>
                <a:sym typeface="Symbol"/>
              </a:rPr>
              <a:t> veto</a:t>
            </a:r>
            <a:endParaRPr lang="en-US" sz="1400" dirty="0" smtClean="0">
              <a:solidFill>
                <a:schemeClr val="accent2"/>
              </a:solidFill>
              <a:sym typeface="Symbol"/>
            </a:endParaRPr>
          </a:p>
          <a:p>
            <a:pPr lvl="1">
              <a:buFont typeface="Comic Sans MS" pitchFamily="66" charset="0"/>
              <a:buChar char="-"/>
            </a:pPr>
            <a:r>
              <a:rPr lang="en-US" sz="1800" dirty="0" smtClean="0">
                <a:solidFill>
                  <a:schemeClr val="accent2"/>
                </a:solidFill>
              </a:rPr>
              <a:t>Threshold – 20 </a:t>
            </a:r>
            <a:r>
              <a:rPr lang="en-US" sz="1800" dirty="0" err="1" smtClean="0">
                <a:solidFill>
                  <a:schemeClr val="accent2"/>
                </a:solidFill>
              </a:rPr>
              <a:t>MeV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lvl="1">
              <a:buFont typeface="Comic Sans MS" pitchFamily="66" charset="0"/>
              <a:buChar char="-"/>
            </a:pPr>
            <a:r>
              <a:rPr lang="en-US" sz="1800" dirty="0" smtClean="0">
                <a:solidFill>
                  <a:schemeClr val="accent2"/>
                </a:solidFill>
              </a:rPr>
              <a:t>Shower separation - 7</a:t>
            </a:r>
            <a:r>
              <a:rPr lang="en-US" sz="1800" dirty="0" smtClean="0">
                <a:solidFill>
                  <a:schemeClr val="accent2"/>
                </a:solidFill>
                <a:sym typeface="Symbol"/>
              </a:rPr>
              <a:t></a:t>
            </a:r>
          </a:p>
          <a:p>
            <a:endParaRPr lang="en-US" sz="1400" dirty="0" smtClean="0">
              <a:solidFill>
                <a:schemeClr val="accent2"/>
              </a:solidFill>
              <a:sym typeface="Symbol"/>
            </a:endParaRPr>
          </a:p>
          <a:p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67544" y="3429000"/>
            <a:ext cx="5758964" cy="2765921"/>
            <a:chOff x="395536" y="3717032"/>
            <a:chExt cx="5758964" cy="276592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3717032"/>
              <a:ext cx="2743200" cy="2460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19872" y="3717032"/>
              <a:ext cx="2734628" cy="2451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1763688" y="3789040"/>
            <a:ext cx="1008112" cy="649292"/>
          </p:xfrm>
          <a:graphic>
            <a:graphicData uri="http://schemas.openxmlformats.org/presentationml/2006/ole">
              <p:oleObj spid="_x0000_s1029" name="Equation" r:id="rId6" imgW="749160" imgH="482400" progId="Equation.3">
                <p:embed/>
              </p:oleObj>
            </a:graphicData>
          </a:graphic>
        </p:graphicFrame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4851400" y="3789363"/>
            <a:ext cx="1025525" cy="649287"/>
          </p:xfrm>
          <a:graphic>
            <a:graphicData uri="http://schemas.openxmlformats.org/presentationml/2006/ole">
              <p:oleObj spid="_x0000_s1030" name="Equation" r:id="rId7" imgW="761760" imgH="482400" progId="Equation.3">
                <p:embed/>
              </p:oleObj>
            </a:graphicData>
          </a:graphic>
        </p:graphicFrame>
        <p:cxnSp>
          <p:nvCxnSpPr>
            <p:cNvPr id="14" name="Straight Arrow Connector 13"/>
            <p:cNvCxnSpPr/>
            <p:nvPr/>
          </p:nvCxnSpPr>
          <p:spPr bwMode="auto">
            <a:xfrm>
              <a:off x="1278000" y="5184000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2736000" y="5184000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4211960" y="5157192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5868144" y="5229200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979712" y="6021288"/>
              <a:ext cx="6799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3333FF"/>
                  </a:solidFill>
                </a:rPr>
                <a:t>m</a:t>
              </a:r>
              <a:r>
                <a:rPr lang="en-US" baseline="-25000" dirty="0" err="1" smtClean="0">
                  <a:solidFill>
                    <a:srgbClr val="3333FF"/>
                  </a:solidFill>
                </a:rPr>
                <a:t>vis</a:t>
              </a:r>
              <a:endParaRPr lang="en-US" baseline="-25000" dirty="0">
                <a:solidFill>
                  <a:srgbClr val="3333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76056" y="6021288"/>
              <a:ext cx="6799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3333FF"/>
                  </a:solidFill>
                </a:rPr>
                <a:t>m</a:t>
              </a:r>
              <a:r>
                <a:rPr lang="en-US" baseline="-25000" dirty="0" err="1" smtClean="0">
                  <a:solidFill>
                    <a:srgbClr val="3333FF"/>
                  </a:solidFill>
                </a:rPr>
                <a:t>vis</a:t>
              </a:r>
              <a:endParaRPr lang="en-US" baseline="-25000" dirty="0">
                <a:solidFill>
                  <a:srgbClr val="3333FF"/>
                </a:solidFill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 flipH="1">
            <a:off x="4788024" y="4293096"/>
            <a:ext cx="1656184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5004048" y="3717032"/>
            <a:ext cx="1656184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6804248" y="3140968"/>
            <a:ext cx="1944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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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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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background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16216" y="4077072"/>
            <a:ext cx="926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chemeClr val="accent2"/>
                </a:solidFill>
                <a:sym typeface="Symbol"/>
              </a:rPr>
              <a:t>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772400" cy="5181600"/>
          </a:xfrm>
        </p:spPr>
        <p:txBody>
          <a:bodyPr/>
          <a:lstStyle/>
          <a:p>
            <a:r>
              <a:rPr lang="en-US" dirty="0" smtClean="0"/>
              <a:t>Tag side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477000"/>
            <a:ext cx="5256584" cy="192360"/>
          </a:xfrm>
        </p:spPr>
        <p:txBody>
          <a:bodyPr/>
          <a:lstStyle/>
          <a:p>
            <a:r>
              <a:rPr lang="en-US" dirty="0" smtClean="0"/>
              <a:t>Workshop on Tau Charm at High Luminosity, 26-31 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8D8E-194E-4368-B61C-DBAD0B73697C}" type="slidenum">
              <a:rPr lang="en-US" smtClean="0"/>
              <a:pPr/>
              <a:t>9</a:t>
            </a:fld>
            <a:endParaRPr lang="en-US" dirty="0">
              <a:latin typeface="Arial" charset="0"/>
            </a:endParaRPr>
          </a:p>
        </p:txBody>
      </p:sp>
      <p:pic>
        <p:nvPicPr>
          <p:cNvPr id="20" name="Picture 19" descr="pf.png"/>
          <p:cNvPicPr/>
          <p:nvPr/>
        </p:nvPicPr>
        <p:blipFill>
          <a:blip r:embed="rId3" cstate="print"/>
          <a:srcRect l="12703" b="12774"/>
          <a:stretch>
            <a:fillRect/>
          </a:stretch>
        </p:blipFill>
        <p:spPr>
          <a:xfrm>
            <a:off x="179512" y="1556792"/>
            <a:ext cx="2474158" cy="244827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283968" y="1124744"/>
            <a:ext cx="2483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Leptonic</a:t>
            </a:r>
            <a:r>
              <a:rPr lang="en-US" dirty="0" smtClean="0"/>
              <a:t> modes:</a:t>
            </a:r>
          </a:p>
          <a:p>
            <a:endParaRPr lang="en-US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843213" y="3500438"/>
          <a:ext cx="6291262" cy="1982787"/>
        </p:xfrm>
        <a:graphic>
          <a:graphicData uri="http://schemas.openxmlformats.org/presentationml/2006/ole">
            <p:oleObj spid="_x0000_s2053" name="Equation" r:id="rId4" imgW="3136680" imgH="99036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283968" y="2852936"/>
            <a:ext cx="3105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Semileptonic</a:t>
            </a:r>
            <a:r>
              <a:rPr lang="en-US" dirty="0" smtClean="0"/>
              <a:t> modes:</a:t>
            </a:r>
          </a:p>
          <a:p>
            <a:endParaRPr lang="en-US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275856" y="1700808"/>
          <a:ext cx="5106988" cy="1065213"/>
        </p:xfrm>
        <a:graphic>
          <a:graphicData uri="http://schemas.openxmlformats.org/presentationml/2006/ole">
            <p:oleObj spid="_x0000_s2054" name="Equation" r:id="rId5" imgW="255240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S.INITIALIZED" val="1"/>
  <p:tag name="ML_1" val="Phi"/>
  <p:tag name="SHAPESETGROUPCLASSNAME" val="ShapeSetGroup2"/>
  <p:tag name="SHAPESETCLASSNAME" val="TITLEONLY"/>
  <p:tag name="COLORSETGROUPCLASSNAME" val="ColorSetGroupLight"/>
  <p:tag name="COLORSETCLASSNAME" val="ColorSet1"/>
  <p:tag name="FONTSETGROUPCLASSNAME" val="FontSetGroup2"/>
  <p:tag name="STYLESETGROUPCLASSNAME" val="StyleSetGroup1"/>
  <p:tag name="MAPNAME" val="Map1"/>
  <p:tag name="CFG.LAYOUT" val="Default"/>
  <p:tag name="MLI" val="1"/>
  <p:tag name="TITLE 1_SHAPECLASSPROTECTION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SY87X4xkK0ol5HlLxF.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TitleFont"/>
  <p:tag name="FONTSETCLASSNAME" val="FontSet1"/>
  <p:tag name="COLORSETCLASSNAME" val="ColorSet1"/>
  <p:tag name="MLI" val="1"/>
  <p:tag name="SHAPESETGROUPCLASSNAME" val="ShapeSetGroup2"/>
  <p:tag name="SHAPESETCLASSNAME" val="TITLEONLY"/>
  <p:tag name="COLORSETGROUPCLASSNAME" val="ColorSetGroupLight"/>
  <p:tag name="FONTSETGROUPCLASSNAME" val="FontSetGroup2"/>
  <p:tag name="SHAPECLASSNAME" val="TitleOnSlide"/>
  <p:tag name="SHAPECLASSPROTECTIONTYPE" val="0"/>
  <p:tag name="THINKCELLSHAPEDONOTDELETE" val="p9T_JBLNvlUSJ1V3HaW35yg"/>
  <p:tag name="COLORS" val="-2;-2;-2;-2;SlideTextFontColor;-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PPoSrxHUWORtWmtPnhI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ENDSLIDE"/>
  <p:tag name="COLORSETGROUPCLASSNAME" val="ColorSetGroupLight"/>
  <p:tag name="FONTSETGROUPCLASSNAME" val="FontSetGroup2"/>
  <p:tag name="SHAPECLASSNAME" val="Shield"/>
  <p:tag name="SHAPECLASSFILE" val="SHLRTR2$C.gif"/>
  <p:tag name="SHAPECLASSPROTECTIONTYPE" val="3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omic Sans MS"/>
        <a:ea typeface="Osaka"/>
        <a:cs typeface=""/>
      </a:majorFont>
      <a:minorFont>
        <a:latin typeface="Comic Sans M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48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48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26067</TotalTime>
  <Words>1671</Words>
  <Application>Microsoft Office PowerPoint</Application>
  <PresentationFormat>On-screen Show (4:3)</PresentationFormat>
  <Paragraphs>350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Blank Presentation</vt:lpstr>
      <vt:lpstr>Тема Office</vt:lpstr>
      <vt:lpstr>Equation</vt:lpstr>
      <vt:lpstr>think-cell Slide</vt:lpstr>
      <vt:lpstr>  at Super tau-charm</vt:lpstr>
      <vt:lpstr>Statistics</vt:lpstr>
      <vt:lpstr>LFV decay </vt:lpstr>
      <vt:lpstr>: background sources</vt:lpstr>
      <vt:lpstr>: background sources</vt:lpstr>
      <vt:lpstr>MC simulation</vt:lpstr>
      <vt:lpstr>MC simulation</vt:lpstr>
      <vt:lpstr>Selection criteria</vt:lpstr>
      <vt:lpstr>Selection criteria</vt:lpstr>
      <vt:lpstr>Direct background</vt:lpstr>
      <vt:lpstr>Combinatorial background</vt:lpstr>
      <vt:lpstr>Combinatorial background</vt:lpstr>
      <vt:lpstr>Combinatorial background</vt:lpstr>
      <vt:lpstr>Results</vt:lpstr>
      <vt:lpstr>Results</vt:lpstr>
      <vt:lpstr>FARICH concept</vt:lpstr>
      <vt:lpstr>FARICH system</vt:lpstr>
      <vt:lpstr>FARICH prototype beam test CERN PS/T10 beam channel,  June 2012</vt:lpstr>
      <vt:lpstr>Conclusion</vt:lpstr>
      <vt:lpstr>DPC is an Integrated “Intelligent” Sensor by Philips Digital Photon Counting </vt:lpstr>
    </vt:vector>
  </TitlesOfParts>
  <Company>Office 2004 Test Drive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 Physics Opportunities at a Super Flavor Factory</dc:title>
  <cp:lastModifiedBy>Rotor</cp:lastModifiedBy>
  <cp:revision>92</cp:revision>
  <dcterms:modified xsi:type="dcterms:W3CDTF">2013-05-28T04:46:27Z</dcterms:modified>
</cp:coreProperties>
</file>