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Lst>
  <p:notesMasterIdLst>
    <p:notesMasterId r:id="rId30"/>
  </p:notesMasterIdLst>
  <p:handoutMasterIdLst>
    <p:handoutMasterId r:id="rId31"/>
  </p:handoutMasterIdLst>
  <p:sldIdLst>
    <p:sldId id="256" r:id="rId10"/>
    <p:sldId id="274" r:id="rId11"/>
    <p:sldId id="275" r:id="rId12"/>
    <p:sldId id="276" r:id="rId13"/>
    <p:sldId id="289" r:id="rId14"/>
    <p:sldId id="290" r:id="rId15"/>
    <p:sldId id="288" r:id="rId16"/>
    <p:sldId id="291" r:id="rId17"/>
    <p:sldId id="292" r:id="rId18"/>
    <p:sldId id="293" r:id="rId19"/>
    <p:sldId id="294" r:id="rId20"/>
    <p:sldId id="295" r:id="rId21"/>
    <p:sldId id="315" r:id="rId22"/>
    <p:sldId id="314" r:id="rId23"/>
    <p:sldId id="316" r:id="rId24"/>
    <p:sldId id="317" r:id="rId25"/>
    <p:sldId id="312" r:id="rId26"/>
    <p:sldId id="313" r:id="rId27"/>
    <p:sldId id="318" r:id="rId28"/>
    <p:sldId id="319"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64" autoAdjust="0"/>
    <p:restoredTop sz="98923" autoAdjust="0"/>
  </p:normalViewPr>
  <p:slideViewPr>
    <p:cSldViewPr snapToGrid="0" snapToObjects="1">
      <p:cViewPr varScale="1">
        <p:scale>
          <a:sx n="101" d="100"/>
          <a:sy n="101" d="100"/>
        </p:scale>
        <p:origin x="-13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139D8E-4757-C146-BB91-2489594CD19C}" type="datetimeFigureOut">
              <a:rPr lang="en-US" smtClean="0"/>
              <a:t>5/28/13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60B58A-894E-8645-B94F-A89A09634BFC}" type="slidenum">
              <a:rPr lang="en-GB" smtClean="0"/>
              <a:t>‹#›</a:t>
            </a:fld>
            <a:endParaRPr lang="en-GB"/>
          </a:p>
        </p:txBody>
      </p:sp>
    </p:spTree>
    <p:extLst>
      <p:ext uri="{BB962C8B-B14F-4D97-AF65-F5344CB8AC3E}">
        <p14:creationId xmlns:p14="http://schemas.microsoft.com/office/powerpoint/2010/main" val="11280821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F011F7-B970-B842-A127-B11D848C7E28}" type="datetimeFigureOut">
              <a:rPr lang="en-US" smtClean="0"/>
              <a:t>5/28/13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61CF27-4D4E-4440-B7B1-EBD8140DB62D}" type="slidenum">
              <a:rPr lang="en-GB" smtClean="0"/>
              <a:t>‹#›</a:t>
            </a:fld>
            <a:endParaRPr lang="en-GB"/>
          </a:p>
        </p:txBody>
      </p:sp>
    </p:spTree>
    <p:extLst>
      <p:ext uri="{BB962C8B-B14F-4D97-AF65-F5344CB8AC3E}">
        <p14:creationId xmlns:p14="http://schemas.microsoft.com/office/powerpoint/2010/main" val="37001050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a:p>
        </p:txBody>
      </p:sp>
      <p:sp>
        <p:nvSpPr>
          <p:cNvPr id="4" name="Date Placeholder 3"/>
          <p:cNvSpPr>
            <a:spLocks noGrp="1"/>
          </p:cNvSpPr>
          <p:nvPr>
            <p:ph type="dt" sz="half" idx="10"/>
          </p:nvPr>
        </p:nvSpPr>
        <p:spPr/>
        <p:txBody>
          <a:bodyPr/>
          <a:lstStyle/>
          <a:p>
            <a:fld id="{B3E50A41-09B2-C04B-B946-161CCF0FFF7C}" type="datetime1">
              <a:rPr lang="it-IT" smtClean="0"/>
              <a:t>5/28/13</a:t>
            </a:fld>
            <a:endParaRPr lang="en-GB"/>
          </a:p>
        </p:txBody>
      </p:sp>
      <p:sp>
        <p:nvSpPr>
          <p:cNvPr id="5" name="Footer Placeholder 4"/>
          <p:cNvSpPr>
            <a:spLocks noGrp="1"/>
          </p:cNvSpPr>
          <p:nvPr>
            <p:ph type="ftr" sz="quarter" idx="11"/>
          </p:nvPr>
        </p:nvSpPr>
        <p:spPr/>
        <p:txBody>
          <a:bodyPr/>
          <a:lstStyle/>
          <a:p>
            <a:r>
              <a:rPr lang="en-GB" smtClean="0"/>
              <a:t>S.M.Liuzzo, Università di Tor Vergata, ESRF, INFN</a:t>
            </a:r>
            <a:endParaRPr lang="en-GB"/>
          </a:p>
        </p:txBody>
      </p:sp>
      <p:sp>
        <p:nvSpPr>
          <p:cNvPr id="6" name="Slide Number Placeholder 5"/>
          <p:cNvSpPr>
            <a:spLocks noGrp="1"/>
          </p:cNvSpPr>
          <p:nvPr>
            <p:ph type="sldNum" sz="quarter" idx="12"/>
          </p:nvPr>
        </p:nvSpPr>
        <p:spPr/>
        <p:txBody>
          <a:bodyPr/>
          <a:lstStyle/>
          <a:p>
            <a:fld id="{76240B33-8B21-B641-914F-29BCE6D0FC44}" type="slidenum">
              <a:rPr lang="en-GB" smtClean="0"/>
              <a:t>‹#›</a:t>
            </a:fld>
            <a:endParaRPr lang="en-GB"/>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E137753B-5FA2-8742-952A-025C5414FA68}" type="datetime1">
              <a:rPr lang="it-IT" smtClean="0"/>
              <a:t>5/28/13</a:t>
            </a:fld>
            <a:endParaRPr lang="en-GB"/>
          </a:p>
        </p:txBody>
      </p:sp>
      <p:sp>
        <p:nvSpPr>
          <p:cNvPr id="5" name="Footer Placeholder 4"/>
          <p:cNvSpPr>
            <a:spLocks noGrp="1"/>
          </p:cNvSpPr>
          <p:nvPr>
            <p:ph type="ftr" sz="quarter" idx="11"/>
          </p:nvPr>
        </p:nvSpPr>
        <p:spPr/>
        <p:txBody>
          <a:bodyPr/>
          <a:lstStyle/>
          <a:p>
            <a:r>
              <a:rPr lang="en-GB" smtClean="0"/>
              <a:t>S.M.Liuzzo, Università di Tor Vergata, ESRF, INFN</a:t>
            </a:r>
            <a:endParaRPr lang="en-GB"/>
          </a:p>
        </p:txBody>
      </p:sp>
      <p:sp>
        <p:nvSpPr>
          <p:cNvPr id="6" name="Slide Number Placeholder 5"/>
          <p:cNvSpPr>
            <a:spLocks noGrp="1"/>
          </p:cNvSpPr>
          <p:nvPr>
            <p:ph type="sldNum" sz="quarter" idx="12"/>
          </p:nvPr>
        </p:nvSpPr>
        <p:spPr/>
        <p:txBody>
          <a:bodyPr/>
          <a:lstStyle/>
          <a:p>
            <a:fld id="{76240B33-8B21-B641-914F-29BCE6D0FC44}" type="slidenum">
              <a:rPr lang="en-GB" smtClean="0"/>
              <a:t>‹#›</a:t>
            </a:fld>
            <a:endParaRPr lang="en-GB"/>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8BD97782-69B4-9744-AD41-5B2BEBD2A647}" type="datetime1">
              <a:rPr lang="it-IT" smtClean="0"/>
              <a:t>5/28/13</a:t>
            </a:fld>
            <a:endParaRPr lang="en-GB"/>
          </a:p>
        </p:txBody>
      </p:sp>
      <p:sp>
        <p:nvSpPr>
          <p:cNvPr id="5" name="Footer Placeholder 4"/>
          <p:cNvSpPr>
            <a:spLocks noGrp="1"/>
          </p:cNvSpPr>
          <p:nvPr>
            <p:ph type="ftr" sz="quarter" idx="11"/>
          </p:nvPr>
        </p:nvSpPr>
        <p:spPr/>
        <p:txBody>
          <a:bodyPr/>
          <a:lstStyle/>
          <a:p>
            <a:r>
              <a:rPr lang="en-GB" smtClean="0"/>
              <a:t>S.M.Liuzzo, Università di Tor Vergata, ESRF, INFN</a:t>
            </a:r>
            <a:endParaRPr lang="en-GB"/>
          </a:p>
        </p:txBody>
      </p:sp>
      <p:sp>
        <p:nvSpPr>
          <p:cNvPr id="6" name="Slide Number Placeholder 5"/>
          <p:cNvSpPr>
            <a:spLocks noGrp="1"/>
          </p:cNvSpPr>
          <p:nvPr>
            <p:ph type="sldNum" sz="quarter" idx="12"/>
          </p:nvPr>
        </p:nvSpPr>
        <p:spPr/>
        <p:txBody>
          <a:bodyPr/>
          <a:lstStyle/>
          <a:p>
            <a:fld id="{76240B33-8B21-B641-914F-29BCE6D0FC44}" type="slidenum">
              <a:rPr lang="en-GB" smtClean="0"/>
              <a:t>‹#›</a:t>
            </a:fld>
            <a:endParaRPr lang="en-GB"/>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a:p>
        </p:txBody>
      </p:sp>
      <p:sp>
        <p:nvSpPr>
          <p:cNvPr id="4" name="Date Placeholder 3"/>
          <p:cNvSpPr>
            <a:spLocks noGrp="1"/>
          </p:cNvSpPr>
          <p:nvPr>
            <p:ph type="dt" sz="half" idx="10"/>
          </p:nvPr>
        </p:nvSpPr>
        <p:spPr/>
        <p:txBody>
          <a:bodyPr/>
          <a:lstStyle/>
          <a:p>
            <a:fld id="{B3E50A41-09B2-C04B-B946-161CCF0FFF7C}"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62484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B08B71D9-2454-8741-9C3A-D55E43DAA103}"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859526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D6B84916-454D-A14B-B164-E5E9CA780B33}"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627460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p:txBody>
          <a:bodyPr/>
          <a:lstStyle/>
          <a:p>
            <a:fld id="{1BCDD99F-9E7E-5246-A3D6-DBB66AC7F1F7}"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456245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p:txBody>
          <a:bodyPr/>
          <a:lstStyle/>
          <a:p>
            <a:fld id="{8D363030-B648-834C-A416-A6CB4D1A4D16}"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8" name="Footer Placeholder 7"/>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9" name="Slide Number Placeholder 8"/>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563363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2"/>
          <p:cNvSpPr>
            <a:spLocks noGrp="1"/>
          </p:cNvSpPr>
          <p:nvPr>
            <p:ph type="dt" sz="half" idx="10"/>
          </p:nvPr>
        </p:nvSpPr>
        <p:spPr/>
        <p:txBody>
          <a:bodyPr/>
          <a:lstStyle/>
          <a:p>
            <a:fld id="{5F82C721-7B4F-474B-8EC0-7D78AF97F558}"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4" name="Footer Placeholder 3"/>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5" name="Slide Number Placeholder 4"/>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739286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CC0AF-E74B-D840-9425-03CE3DB80144}"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3" name="Footer Placeholder 2"/>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4" name="Slide Number Placeholder 3"/>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421650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D1405D74-38F0-3049-9F25-F63A268E462C}"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664433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B08B71D9-2454-8741-9C3A-D55E43DAA103}" type="datetime1">
              <a:rPr lang="it-IT" smtClean="0"/>
              <a:t>5/28/13</a:t>
            </a:fld>
            <a:endParaRPr lang="en-GB"/>
          </a:p>
        </p:txBody>
      </p:sp>
      <p:sp>
        <p:nvSpPr>
          <p:cNvPr id="5" name="Footer Placeholder 4"/>
          <p:cNvSpPr>
            <a:spLocks noGrp="1"/>
          </p:cNvSpPr>
          <p:nvPr>
            <p:ph type="ftr" sz="quarter" idx="11"/>
          </p:nvPr>
        </p:nvSpPr>
        <p:spPr/>
        <p:txBody>
          <a:bodyPr/>
          <a:lstStyle/>
          <a:p>
            <a:r>
              <a:rPr lang="en-GB" smtClean="0"/>
              <a:t>S.M.Liuzzo, Università di Tor Vergata, ESRF, INFN</a:t>
            </a:r>
            <a:endParaRPr lang="en-GB"/>
          </a:p>
        </p:txBody>
      </p:sp>
      <p:sp>
        <p:nvSpPr>
          <p:cNvPr id="6" name="Slide Number Placeholder 5"/>
          <p:cNvSpPr>
            <a:spLocks noGrp="1"/>
          </p:cNvSpPr>
          <p:nvPr>
            <p:ph type="sldNum" sz="quarter" idx="12"/>
          </p:nvPr>
        </p:nvSpPr>
        <p:spPr/>
        <p:txBody>
          <a:bodyPr/>
          <a:lstStyle/>
          <a:p>
            <a:fld id="{76240B33-8B21-B641-914F-29BCE6D0FC44}" type="slidenum">
              <a:rPr lang="en-GB" smtClean="0"/>
              <a:t>‹#›</a:t>
            </a:fld>
            <a:endParaRPr lang="en-GB"/>
          </a:p>
        </p:txBody>
      </p:sp>
    </p:spTree>
    <p:extLst>
      <p:ext uri="{BB962C8B-B14F-4D97-AF65-F5344CB8AC3E}">
        <p14:creationId xmlns:p14="http://schemas.microsoft.com/office/powerpoint/2010/main" val="2275933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E6DB8506-631C-F64B-BBE7-5ACCA48E882B}"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719100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E137753B-5FA2-8742-952A-025C5414FA68}"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970240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8BD97782-69B4-9744-AD41-5B2BEBD2A647}"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054683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a:p>
        </p:txBody>
      </p:sp>
      <p:sp>
        <p:nvSpPr>
          <p:cNvPr id="4" name="Date Placeholder 3"/>
          <p:cNvSpPr>
            <a:spLocks noGrp="1"/>
          </p:cNvSpPr>
          <p:nvPr>
            <p:ph type="dt" sz="half" idx="10"/>
          </p:nvPr>
        </p:nvSpPr>
        <p:spPr/>
        <p:txBody>
          <a:bodyPr/>
          <a:lstStyle/>
          <a:p>
            <a:fld id="{B3E50A41-09B2-C04B-B946-161CCF0FFF7C}"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756868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B08B71D9-2454-8741-9C3A-D55E43DAA103}"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768086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D6B84916-454D-A14B-B164-E5E9CA780B33}"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821446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p:txBody>
          <a:bodyPr/>
          <a:lstStyle/>
          <a:p>
            <a:fld id="{1BCDD99F-9E7E-5246-A3D6-DBB66AC7F1F7}"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836554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p:txBody>
          <a:bodyPr/>
          <a:lstStyle/>
          <a:p>
            <a:fld id="{8D363030-B648-834C-A416-A6CB4D1A4D16}"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8" name="Footer Placeholder 7"/>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9" name="Slide Number Placeholder 8"/>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9061737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2"/>
          <p:cNvSpPr>
            <a:spLocks noGrp="1"/>
          </p:cNvSpPr>
          <p:nvPr>
            <p:ph type="dt" sz="half" idx="10"/>
          </p:nvPr>
        </p:nvSpPr>
        <p:spPr/>
        <p:txBody>
          <a:bodyPr/>
          <a:lstStyle/>
          <a:p>
            <a:fld id="{5F82C721-7B4F-474B-8EC0-7D78AF97F558}"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4" name="Footer Placeholder 3"/>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5" name="Slide Number Placeholder 4"/>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8672855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CC0AF-E74B-D840-9425-03CE3DB80144}"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3" name="Footer Placeholder 2"/>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4" name="Slide Number Placeholder 3"/>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354385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D6B84916-454D-A14B-B164-E5E9CA780B33}" type="datetime1">
              <a:rPr lang="it-IT" smtClean="0"/>
              <a:t>5/28/13</a:t>
            </a:fld>
            <a:endParaRPr lang="en-GB"/>
          </a:p>
        </p:txBody>
      </p:sp>
      <p:sp>
        <p:nvSpPr>
          <p:cNvPr id="5" name="Footer Placeholder 4"/>
          <p:cNvSpPr>
            <a:spLocks noGrp="1"/>
          </p:cNvSpPr>
          <p:nvPr>
            <p:ph type="ftr" sz="quarter" idx="11"/>
          </p:nvPr>
        </p:nvSpPr>
        <p:spPr/>
        <p:txBody>
          <a:bodyPr/>
          <a:lstStyle/>
          <a:p>
            <a:r>
              <a:rPr lang="en-GB" smtClean="0"/>
              <a:t>S.M.Liuzzo, Università di Tor Vergata, ESRF, INFN</a:t>
            </a:r>
            <a:endParaRPr lang="en-GB"/>
          </a:p>
        </p:txBody>
      </p:sp>
      <p:sp>
        <p:nvSpPr>
          <p:cNvPr id="6" name="Slide Number Placeholder 5"/>
          <p:cNvSpPr>
            <a:spLocks noGrp="1"/>
          </p:cNvSpPr>
          <p:nvPr>
            <p:ph type="sldNum" sz="quarter" idx="12"/>
          </p:nvPr>
        </p:nvSpPr>
        <p:spPr/>
        <p:txBody>
          <a:bodyPr/>
          <a:lstStyle/>
          <a:p>
            <a:fld id="{76240B33-8B21-B641-914F-29BCE6D0FC44}" type="slidenum">
              <a:rPr lang="en-GB" smtClean="0"/>
              <a:t>‹#›</a:t>
            </a:fld>
            <a:endParaRPr lang="en-GB"/>
          </a:p>
        </p:txBody>
      </p:sp>
    </p:spTree>
    <p:extLst>
      <p:ext uri="{BB962C8B-B14F-4D97-AF65-F5344CB8AC3E}">
        <p14:creationId xmlns:p14="http://schemas.microsoft.com/office/powerpoint/2010/main" val="1798952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D1405D74-38F0-3049-9F25-F63A268E462C}"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2850069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E6DB8506-631C-F64B-BBE7-5ACCA48E882B}"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2529372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E137753B-5FA2-8742-952A-025C5414FA68}"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1788655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8BD97782-69B4-9744-AD41-5B2BEBD2A647}"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0458774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a:p>
        </p:txBody>
      </p:sp>
      <p:sp>
        <p:nvSpPr>
          <p:cNvPr id="4" name="Date Placeholder 3"/>
          <p:cNvSpPr>
            <a:spLocks noGrp="1"/>
          </p:cNvSpPr>
          <p:nvPr>
            <p:ph type="dt" sz="half" idx="10"/>
          </p:nvPr>
        </p:nvSpPr>
        <p:spPr/>
        <p:txBody>
          <a:bodyPr/>
          <a:lstStyle/>
          <a:p>
            <a:fld id="{B3E50A41-09B2-C04B-B946-161CCF0FFF7C}"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756868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B08B71D9-2454-8741-9C3A-D55E43DAA103}"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7680860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D6B84916-454D-A14B-B164-E5E9CA780B33}"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8214461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p:txBody>
          <a:bodyPr/>
          <a:lstStyle/>
          <a:p>
            <a:fld id="{1BCDD99F-9E7E-5246-A3D6-DBB66AC7F1F7}"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8365546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p:txBody>
          <a:bodyPr/>
          <a:lstStyle/>
          <a:p>
            <a:fld id="{8D363030-B648-834C-A416-A6CB4D1A4D16}"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8" name="Footer Placeholder 7"/>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9" name="Slide Number Placeholder 8"/>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9061737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2"/>
          <p:cNvSpPr>
            <a:spLocks noGrp="1"/>
          </p:cNvSpPr>
          <p:nvPr>
            <p:ph type="dt" sz="half" idx="10"/>
          </p:nvPr>
        </p:nvSpPr>
        <p:spPr/>
        <p:txBody>
          <a:bodyPr/>
          <a:lstStyle/>
          <a:p>
            <a:fld id="{5F82C721-7B4F-474B-8EC0-7D78AF97F558}"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4" name="Footer Placeholder 3"/>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5" name="Slide Number Placeholder 4"/>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867285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p:txBody>
          <a:bodyPr/>
          <a:lstStyle/>
          <a:p>
            <a:fld id="{1BCDD99F-9E7E-5246-A3D6-DBB66AC7F1F7}" type="datetime1">
              <a:rPr lang="it-IT" smtClean="0"/>
              <a:t>5/28/13</a:t>
            </a:fld>
            <a:endParaRPr lang="en-GB"/>
          </a:p>
        </p:txBody>
      </p:sp>
      <p:sp>
        <p:nvSpPr>
          <p:cNvPr id="6" name="Footer Placeholder 5"/>
          <p:cNvSpPr>
            <a:spLocks noGrp="1"/>
          </p:cNvSpPr>
          <p:nvPr>
            <p:ph type="ftr" sz="quarter" idx="11"/>
          </p:nvPr>
        </p:nvSpPr>
        <p:spPr/>
        <p:txBody>
          <a:bodyPr/>
          <a:lstStyle/>
          <a:p>
            <a:r>
              <a:rPr lang="en-GB" smtClean="0"/>
              <a:t>S.M.Liuzzo, Università di Tor Vergata, ESRF, INFN</a:t>
            </a:r>
            <a:endParaRPr lang="en-GB"/>
          </a:p>
        </p:txBody>
      </p:sp>
      <p:sp>
        <p:nvSpPr>
          <p:cNvPr id="7" name="Slide Number Placeholder 6"/>
          <p:cNvSpPr>
            <a:spLocks noGrp="1"/>
          </p:cNvSpPr>
          <p:nvPr>
            <p:ph type="sldNum" sz="quarter" idx="12"/>
          </p:nvPr>
        </p:nvSpPr>
        <p:spPr/>
        <p:txBody>
          <a:bodyPr/>
          <a:lstStyle/>
          <a:p>
            <a:fld id="{76240B33-8B21-B641-914F-29BCE6D0FC44}" type="slidenum">
              <a:rPr lang="en-GB" smtClean="0"/>
              <a:t>‹#›</a:t>
            </a:fld>
            <a:endParaRPr lang="en-GB"/>
          </a:p>
        </p:txBody>
      </p:sp>
    </p:spTree>
    <p:extLst>
      <p:ext uri="{BB962C8B-B14F-4D97-AF65-F5344CB8AC3E}">
        <p14:creationId xmlns:p14="http://schemas.microsoft.com/office/powerpoint/2010/main" val="10343016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CC0AF-E74B-D840-9425-03CE3DB80144}"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3" name="Footer Placeholder 2"/>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4" name="Slide Number Placeholder 3"/>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3543850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D1405D74-38F0-3049-9F25-F63A268E462C}"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2850069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E6DB8506-631C-F64B-BBE7-5ACCA48E882B}"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25293721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E137753B-5FA2-8742-952A-025C5414FA68}"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1788655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8BD97782-69B4-9744-AD41-5B2BEBD2A647}"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0458774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a:p>
        </p:txBody>
      </p:sp>
      <p:sp>
        <p:nvSpPr>
          <p:cNvPr id="4" name="Date Placeholder 3"/>
          <p:cNvSpPr>
            <a:spLocks noGrp="1"/>
          </p:cNvSpPr>
          <p:nvPr>
            <p:ph type="dt" sz="half" idx="10"/>
          </p:nvPr>
        </p:nvSpPr>
        <p:spPr/>
        <p:txBody>
          <a:bodyPr/>
          <a:lstStyle/>
          <a:p>
            <a:fld id="{B3E50A41-09B2-C04B-B946-161CCF0FFF7C}"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9736063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B08B71D9-2454-8741-9C3A-D55E43DAA103}"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4751791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D6B84916-454D-A14B-B164-E5E9CA780B33}"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5049372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p:txBody>
          <a:bodyPr/>
          <a:lstStyle/>
          <a:p>
            <a:fld id="{1BCDD99F-9E7E-5246-A3D6-DBB66AC7F1F7}"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2174186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p:txBody>
          <a:bodyPr/>
          <a:lstStyle/>
          <a:p>
            <a:fld id="{8D363030-B648-834C-A416-A6CB4D1A4D16}"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8" name="Footer Placeholder 7"/>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9" name="Slide Number Placeholder 8"/>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221544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p:txBody>
          <a:bodyPr/>
          <a:lstStyle/>
          <a:p>
            <a:fld id="{8D363030-B648-834C-A416-A6CB4D1A4D16}" type="datetime1">
              <a:rPr lang="it-IT" smtClean="0"/>
              <a:t>5/28/13</a:t>
            </a:fld>
            <a:endParaRPr lang="en-GB"/>
          </a:p>
        </p:txBody>
      </p:sp>
      <p:sp>
        <p:nvSpPr>
          <p:cNvPr id="8" name="Footer Placeholder 7"/>
          <p:cNvSpPr>
            <a:spLocks noGrp="1"/>
          </p:cNvSpPr>
          <p:nvPr>
            <p:ph type="ftr" sz="quarter" idx="11"/>
          </p:nvPr>
        </p:nvSpPr>
        <p:spPr/>
        <p:txBody>
          <a:bodyPr/>
          <a:lstStyle/>
          <a:p>
            <a:r>
              <a:rPr lang="en-GB" smtClean="0"/>
              <a:t>S.M.Liuzzo, Università di Tor Vergata, ESRF, INFN</a:t>
            </a:r>
            <a:endParaRPr lang="en-GB"/>
          </a:p>
        </p:txBody>
      </p:sp>
      <p:sp>
        <p:nvSpPr>
          <p:cNvPr id="9" name="Slide Number Placeholder 8"/>
          <p:cNvSpPr>
            <a:spLocks noGrp="1"/>
          </p:cNvSpPr>
          <p:nvPr>
            <p:ph type="sldNum" sz="quarter" idx="12"/>
          </p:nvPr>
        </p:nvSpPr>
        <p:spPr/>
        <p:txBody>
          <a:bodyPr/>
          <a:lstStyle/>
          <a:p>
            <a:fld id="{76240B33-8B21-B641-914F-29BCE6D0FC44}" type="slidenum">
              <a:rPr lang="en-GB" smtClean="0"/>
              <a:t>‹#›</a:t>
            </a:fld>
            <a:endParaRPr lang="en-GB"/>
          </a:p>
        </p:txBody>
      </p:sp>
    </p:spTree>
    <p:extLst>
      <p:ext uri="{BB962C8B-B14F-4D97-AF65-F5344CB8AC3E}">
        <p14:creationId xmlns:p14="http://schemas.microsoft.com/office/powerpoint/2010/main" val="14179409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2"/>
          <p:cNvSpPr>
            <a:spLocks noGrp="1"/>
          </p:cNvSpPr>
          <p:nvPr>
            <p:ph type="dt" sz="half" idx="10"/>
          </p:nvPr>
        </p:nvSpPr>
        <p:spPr/>
        <p:txBody>
          <a:bodyPr/>
          <a:lstStyle/>
          <a:p>
            <a:fld id="{5F82C721-7B4F-474B-8EC0-7D78AF97F558}"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4" name="Footer Placeholder 3"/>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5" name="Slide Number Placeholder 4"/>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4345767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CC0AF-E74B-D840-9425-03CE3DB80144}"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3" name="Footer Placeholder 2"/>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4" name="Slide Number Placeholder 3"/>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24807693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D1405D74-38F0-3049-9F25-F63A268E462C}"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9418268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E6DB8506-631C-F64B-BBE7-5ACCA48E882B}"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316058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E137753B-5FA2-8742-952A-025C5414FA68}"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8246908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8BD97782-69B4-9744-AD41-5B2BEBD2A647}"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20112581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a:p>
        </p:txBody>
      </p:sp>
      <p:sp>
        <p:nvSpPr>
          <p:cNvPr id="4" name="Date Placeholder 3"/>
          <p:cNvSpPr>
            <a:spLocks noGrp="1"/>
          </p:cNvSpPr>
          <p:nvPr>
            <p:ph type="dt" sz="half" idx="10"/>
          </p:nvPr>
        </p:nvSpPr>
        <p:spPr/>
        <p:txBody>
          <a:bodyPr/>
          <a:lstStyle/>
          <a:p>
            <a:fld id="{B3E50A41-09B2-C04B-B946-161CCF0FFF7C}"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248087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B08B71D9-2454-8741-9C3A-D55E43DAA103}"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7290970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D6B84916-454D-A14B-B164-E5E9CA780B33}"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0737008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p:txBody>
          <a:bodyPr/>
          <a:lstStyle/>
          <a:p>
            <a:fld id="{1BCDD99F-9E7E-5246-A3D6-DBB66AC7F1F7}"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2184807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2"/>
          <p:cNvSpPr>
            <a:spLocks noGrp="1"/>
          </p:cNvSpPr>
          <p:nvPr>
            <p:ph type="dt" sz="half" idx="10"/>
          </p:nvPr>
        </p:nvSpPr>
        <p:spPr/>
        <p:txBody>
          <a:bodyPr/>
          <a:lstStyle/>
          <a:p>
            <a:fld id="{5F82C721-7B4F-474B-8EC0-7D78AF97F558}" type="datetime1">
              <a:rPr lang="it-IT" smtClean="0"/>
              <a:t>5/28/13</a:t>
            </a:fld>
            <a:endParaRPr lang="en-GB"/>
          </a:p>
        </p:txBody>
      </p:sp>
      <p:sp>
        <p:nvSpPr>
          <p:cNvPr id="4" name="Footer Placeholder 3"/>
          <p:cNvSpPr>
            <a:spLocks noGrp="1"/>
          </p:cNvSpPr>
          <p:nvPr>
            <p:ph type="ftr" sz="quarter" idx="11"/>
          </p:nvPr>
        </p:nvSpPr>
        <p:spPr/>
        <p:txBody>
          <a:bodyPr/>
          <a:lstStyle/>
          <a:p>
            <a:r>
              <a:rPr lang="en-GB" smtClean="0"/>
              <a:t>S.M.Liuzzo, Università di Tor Vergata, ESRF, INFN</a:t>
            </a:r>
            <a:endParaRPr lang="en-GB"/>
          </a:p>
        </p:txBody>
      </p:sp>
      <p:sp>
        <p:nvSpPr>
          <p:cNvPr id="5" name="Slide Number Placeholder 4"/>
          <p:cNvSpPr>
            <a:spLocks noGrp="1"/>
          </p:cNvSpPr>
          <p:nvPr>
            <p:ph type="sldNum" sz="quarter" idx="12"/>
          </p:nvPr>
        </p:nvSpPr>
        <p:spPr/>
        <p:txBody>
          <a:bodyPr/>
          <a:lstStyle/>
          <a:p>
            <a:fld id="{76240B33-8B21-B641-914F-29BCE6D0FC44}" type="slidenum">
              <a:rPr lang="en-GB" smtClean="0"/>
              <a:t>‹#›</a:t>
            </a:fld>
            <a:endParaRPr lang="en-GB"/>
          </a:p>
        </p:txBody>
      </p:sp>
    </p:spTree>
    <p:extLst>
      <p:ext uri="{BB962C8B-B14F-4D97-AF65-F5344CB8AC3E}">
        <p14:creationId xmlns:p14="http://schemas.microsoft.com/office/powerpoint/2010/main" val="6560677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p:txBody>
          <a:bodyPr/>
          <a:lstStyle/>
          <a:p>
            <a:fld id="{8D363030-B648-834C-A416-A6CB4D1A4D16}"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8" name="Footer Placeholder 7"/>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9" name="Slide Number Placeholder 8"/>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2608105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2"/>
          <p:cNvSpPr>
            <a:spLocks noGrp="1"/>
          </p:cNvSpPr>
          <p:nvPr>
            <p:ph type="dt" sz="half" idx="10"/>
          </p:nvPr>
        </p:nvSpPr>
        <p:spPr/>
        <p:txBody>
          <a:bodyPr/>
          <a:lstStyle/>
          <a:p>
            <a:fld id="{5F82C721-7B4F-474B-8EC0-7D78AF97F558}"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4" name="Footer Placeholder 3"/>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5" name="Slide Number Placeholder 4"/>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24297110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CC0AF-E74B-D840-9425-03CE3DB80144}"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3" name="Footer Placeholder 2"/>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4" name="Slide Number Placeholder 3"/>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9787270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D1405D74-38F0-3049-9F25-F63A268E462C}"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2219889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E6DB8506-631C-F64B-BBE7-5ACCA48E882B}"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0324839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E137753B-5FA2-8742-952A-025C5414FA68}"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2494476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8BD97782-69B4-9744-AD41-5B2BEBD2A647}"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20327732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a:p>
        </p:txBody>
      </p:sp>
      <p:sp>
        <p:nvSpPr>
          <p:cNvPr id="4" name="Date Placeholder 3"/>
          <p:cNvSpPr>
            <a:spLocks noGrp="1"/>
          </p:cNvSpPr>
          <p:nvPr>
            <p:ph type="dt" sz="half" idx="10"/>
          </p:nvPr>
        </p:nvSpPr>
        <p:spPr/>
        <p:txBody>
          <a:bodyPr/>
          <a:lstStyle/>
          <a:p>
            <a:fld id="{B3E50A41-09B2-C04B-B946-161CCF0FFF7C}"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1482799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B08B71D9-2454-8741-9C3A-D55E43DAA103}"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5143928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D6B84916-454D-A14B-B164-E5E9CA780B33}"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842227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CC0AF-E74B-D840-9425-03CE3DB80144}" type="datetime1">
              <a:rPr lang="it-IT" smtClean="0"/>
              <a:t>5/28/13</a:t>
            </a:fld>
            <a:endParaRPr lang="en-GB"/>
          </a:p>
        </p:txBody>
      </p:sp>
      <p:sp>
        <p:nvSpPr>
          <p:cNvPr id="3" name="Footer Placeholder 2"/>
          <p:cNvSpPr>
            <a:spLocks noGrp="1"/>
          </p:cNvSpPr>
          <p:nvPr>
            <p:ph type="ftr" sz="quarter" idx="11"/>
          </p:nvPr>
        </p:nvSpPr>
        <p:spPr/>
        <p:txBody>
          <a:bodyPr/>
          <a:lstStyle/>
          <a:p>
            <a:r>
              <a:rPr lang="en-GB" smtClean="0"/>
              <a:t>S.M.Liuzzo, Università di Tor Vergata, ESRF, INFN</a:t>
            </a:r>
            <a:endParaRPr lang="en-GB"/>
          </a:p>
        </p:txBody>
      </p:sp>
      <p:sp>
        <p:nvSpPr>
          <p:cNvPr id="4" name="Slide Number Placeholder 3"/>
          <p:cNvSpPr>
            <a:spLocks noGrp="1"/>
          </p:cNvSpPr>
          <p:nvPr>
            <p:ph type="sldNum" sz="quarter" idx="12"/>
          </p:nvPr>
        </p:nvSpPr>
        <p:spPr/>
        <p:txBody>
          <a:bodyPr/>
          <a:lstStyle/>
          <a:p>
            <a:fld id="{76240B33-8B21-B641-914F-29BCE6D0FC44}" type="slidenum">
              <a:rPr lang="en-GB" smtClean="0"/>
              <a:t>‹#›</a:t>
            </a:fld>
            <a:endParaRPr lang="en-GB"/>
          </a:p>
        </p:txBody>
      </p:sp>
    </p:spTree>
    <p:extLst>
      <p:ext uri="{BB962C8B-B14F-4D97-AF65-F5344CB8AC3E}">
        <p14:creationId xmlns:p14="http://schemas.microsoft.com/office/powerpoint/2010/main" val="12491287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p:txBody>
          <a:bodyPr/>
          <a:lstStyle/>
          <a:p>
            <a:fld id="{1BCDD99F-9E7E-5246-A3D6-DBB66AC7F1F7}"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25136541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p:txBody>
          <a:bodyPr/>
          <a:lstStyle/>
          <a:p>
            <a:fld id="{8D363030-B648-834C-A416-A6CB4D1A4D16}"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8" name="Footer Placeholder 7"/>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9" name="Slide Number Placeholder 8"/>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29955565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2"/>
          <p:cNvSpPr>
            <a:spLocks noGrp="1"/>
          </p:cNvSpPr>
          <p:nvPr>
            <p:ph type="dt" sz="half" idx="10"/>
          </p:nvPr>
        </p:nvSpPr>
        <p:spPr/>
        <p:txBody>
          <a:bodyPr/>
          <a:lstStyle/>
          <a:p>
            <a:fld id="{5F82C721-7B4F-474B-8EC0-7D78AF97F558}"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4" name="Footer Placeholder 3"/>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5" name="Slide Number Placeholder 4"/>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22314665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CC0AF-E74B-D840-9425-03CE3DB80144}"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3" name="Footer Placeholder 2"/>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4" name="Slide Number Placeholder 3"/>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24872102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D1405D74-38F0-3049-9F25-F63A268E462C}"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252275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E6DB8506-631C-F64B-BBE7-5ACCA48E882B}"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2530832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E137753B-5FA2-8742-952A-025C5414FA68}"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1830961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8BD97782-69B4-9744-AD41-5B2BEBD2A647}"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27222477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GB"/>
          </a:p>
        </p:txBody>
      </p:sp>
      <p:sp>
        <p:nvSpPr>
          <p:cNvPr id="4" name="Date Placeholder 3"/>
          <p:cNvSpPr>
            <a:spLocks noGrp="1"/>
          </p:cNvSpPr>
          <p:nvPr>
            <p:ph type="dt" sz="half" idx="10"/>
          </p:nvPr>
        </p:nvSpPr>
        <p:spPr/>
        <p:txBody>
          <a:bodyPr/>
          <a:lstStyle/>
          <a:p>
            <a:fld id="{48EA0130-A924-C045-9045-4395FFE5C384}" type="datetimeFigureOut">
              <a:rPr lang="en-US" smtClean="0">
                <a:solidFill>
                  <a:prstClr val="black">
                    <a:tint val="75000"/>
                  </a:prstClr>
                </a:solidFill>
                <a:latin typeface="Calibri"/>
              </a:rPr>
              <a:pPr/>
              <a:t>5/28/13</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6E48BBB-6200-9443-A8E1-94A3917F7C8E}"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8494122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GB"/>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GB"/>
          </a:p>
        </p:txBody>
      </p:sp>
      <p:sp>
        <p:nvSpPr>
          <p:cNvPr id="4" name="Date Placeholder 3"/>
          <p:cNvSpPr>
            <a:spLocks noGrp="1"/>
          </p:cNvSpPr>
          <p:nvPr>
            <p:ph type="dt" sz="half" idx="10"/>
          </p:nvPr>
        </p:nvSpPr>
        <p:spPr/>
        <p:txBody>
          <a:bodyPr/>
          <a:lstStyle/>
          <a:p>
            <a:fld id="{48EA0130-A924-C045-9045-4395FFE5C384}" type="datetimeFigureOut">
              <a:rPr lang="en-US" smtClean="0">
                <a:solidFill>
                  <a:prstClr val="black">
                    <a:tint val="75000"/>
                  </a:prstClr>
                </a:solidFill>
                <a:latin typeface="Calibri"/>
              </a:rPr>
              <a:pPr/>
              <a:t>5/28/13</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6E48BBB-6200-9443-A8E1-94A3917F7C8E}"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151659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D1405D74-38F0-3049-9F25-F63A268E462C}" type="datetime1">
              <a:rPr lang="it-IT" smtClean="0"/>
              <a:t>5/28/13</a:t>
            </a:fld>
            <a:endParaRPr lang="en-GB"/>
          </a:p>
        </p:txBody>
      </p:sp>
      <p:sp>
        <p:nvSpPr>
          <p:cNvPr id="6" name="Footer Placeholder 5"/>
          <p:cNvSpPr>
            <a:spLocks noGrp="1"/>
          </p:cNvSpPr>
          <p:nvPr>
            <p:ph type="ftr" sz="quarter" idx="11"/>
          </p:nvPr>
        </p:nvSpPr>
        <p:spPr/>
        <p:txBody>
          <a:bodyPr/>
          <a:lstStyle/>
          <a:p>
            <a:r>
              <a:rPr lang="en-GB" smtClean="0"/>
              <a:t>S.M.Liuzzo, Università di Tor Vergata, ESRF, INFN</a:t>
            </a:r>
            <a:endParaRPr lang="en-GB"/>
          </a:p>
        </p:txBody>
      </p:sp>
      <p:sp>
        <p:nvSpPr>
          <p:cNvPr id="7" name="Slide Number Placeholder 6"/>
          <p:cNvSpPr>
            <a:spLocks noGrp="1"/>
          </p:cNvSpPr>
          <p:nvPr>
            <p:ph type="sldNum" sz="quarter" idx="12"/>
          </p:nvPr>
        </p:nvSpPr>
        <p:spPr/>
        <p:txBody>
          <a:bodyPr/>
          <a:lstStyle/>
          <a:p>
            <a:fld id="{76240B33-8B21-B641-914F-29BCE6D0FC44}" type="slidenum">
              <a:rPr lang="en-GB" smtClean="0"/>
              <a:t>‹#›</a:t>
            </a:fld>
            <a:endParaRPr lang="en-GB"/>
          </a:p>
        </p:txBody>
      </p:sp>
    </p:spTree>
    <p:extLst>
      <p:ext uri="{BB962C8B-B14F-4D97-AF65-F5344CB8AC3E}">
        <p14:creationId xmlns:p14="http://schemas.microsoft.com/office/powerpoint/2010/main" val="27301161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48EA0130-A924-C045-9045-4395FFE5C384}" type="datetimeFigureOut">
              <a:rPr lang="en-US" smtClean="0">
                <a:solidFill>
                  <a:prstClr val="black">
                    <a:tint val="75000"/>
                  </a:prstClr>
                </a:solidFill>
                <a:latin typeface="Calibri"/>
              </a:rPr>
              <a:pPr/>
              <a:t>5/28/13</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6E48BBB-6200-9443-A8E1-94A3917F7C8E}"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0232407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GB"/>
          </a:p>
        </p:txBody>
      </p:sp>
      <p:sp>
        <p:nvSpPr>
          <p:cNvPr id="5" name="Date Placeholder 4"/>
          <p:cNvSpPr>
            <a:spLocks noGrp="1"/>
          </p:cNvSpPr>
          <p:nvPr>
            <p:ph type="dt" sz="half" idx="10"/>
          </p:nvPr>
        </p:nvSpPr>
        <p:spPr/>
        <p:txBody>
          <a:bodyPr/>
          <a:lstStyle/>
          <a:p>
            <a:fld id="{48EA0130-A924-C045-9045-4395FFE5C384}" type="datetimeFigureOut">
              <a:rPr lang="en-US" smtClean="0">
                <a:solidFill>
                  <a:prstClr val="black">
                    <a:tint val="75000"/>
                  </a:prstClr>
                </a:solidFill>
                <a:latin typeface="Calibri"/>
              </a:rPr>
              <a:pPr/>
              <a:t>5/28/13</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6E48BBB-6200-9443-A8E1-94A3917F7C8E}"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41272915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GB"/>
          </a:p>
        </p:txBody>
      </p:sp>
      <p:sp>
        <p:nvSpPr>
          <p:cNvPr id="7" name="Date Placeholder 6"/>
          <p:cNvSpPr>
            <a:spLocks noGrp="1"/>
          </p:cNvSpPr>
          <p:nvPr>
            <p:ph type="dt" sz="half" idx="10"/>
          </p:nvPr>
        </p:nvSpPr>
        <p:spPr/>
        <p:txBody>
          <a:bodyPr/>
          <a:lstStyle/>
          <a:p>
            <a:fld id="{48EA0130-A924-C045-9045-4395FFE5C384}" type="datetimeFigureOut">
              <a:rPr lang="en-US" smtClean="0">
                <a:solidFill>
                  <a:prstClr val="black">
                    <a:tint val="75000"/>
                  </a:prstClr>
                </a:solidFill>
                <a:latin typeface="Calibri"/>
              </a:rPr>
              <a:pPr/>
              <a:t>5/28/13</a:t>
            </a:fld>
            <a:endParaRPr lang="en-GB">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GB">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76E48BBB-6200-9443-A8E1-94A3917F7C8E}"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3125240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GB"/>
          </a:p>
        </p:txBody>
      </p:sp>
      <p:sp>
        <p:nvSpPr>
          <p:cNvPr id="3" name="Date Placeholder 2"/>
          <p:cNvSpPr>
            <a:spLocks noGrp="1"/>
          </p:cNvSpPr>
          <p:nvPr>
            <p:ph type="dt" sz="half" idx="10"/>
          </p:nvPr>
        </p:nvSpPr>
        <p:spPr/>
        <p:txBody>
          <a:bodyPr/>
          <a:lstStyle/>
          <a:p>
            <a:fld id="{48EA0130-A924-C045-9045-4395FFE5C384}" type="datetimeFigureOut">
              <a:rPr lang="en-US" smtClean="0">
                <a:solidFill>
                  <a:prstClr val="black">
                    <a:tint val="75000"/>
                  </a:prstClr>
                </a:solidFill>
                <a:latin typeface="Calibri"/>
              </a:rPr>
              <a:pPr/>
              <a:t>5/28/13</a:t>
            </a:fld>
            <a:endParaRPr lang="en-GB">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GB">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76E48BBB-6200-9443-A8E1-94A3917F7C8E}"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3659401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EA0130-A924-C045-9045-4395FFE5C384}" type="datetimeFigureOut">
              <a:rPr lang="en-US" smtClean="0">
                <a:solidFill>
                  <a:prstClr val="black">
                    <a:tint val="75000"/>
                  </a:prstClr>
                </a:solidFill>
                <a:latin typeface="Calibri"/>
              </a:rPr>
              <a:pPr/>
              <a:t>5/28/13</a:t>
            </a:fld>
            <a:endParaRPr lang="en-GB">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GB">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76E48BBB-6200-9443-A8E1-94A3917F7C8E}"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1195248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48EA0130-A924-C045-9045-4395FFE5C384}" type="datetimeFigureOut">
              <a:rPr lang="en-US" smtClean="0">
                <a:solidFill>
                  <a:prstClr val="black">
                    <a:tint val="75000"/>
                  </a:prstClr>
                </a:solidFill>
                <a:latin typeface="Calibri"/>
              </a:rPr>
              <a:pPr/>
              <a:t>5/28/13</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6E48BBB-6200-9443-A8E1-94A3917F7C8E}"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8473705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48EA0130-A924-C045-9045-4395FFE5C384}" type="datetimeFigureOut">
              <a:rPr lang="en-US" smtClean="0">
                <a:solidFill>
                  <a:prstClr val="black">
                    <a:tint val="75000"/>
                  </a:prstClr>
                </a:solidFill>
                <a:latin typeface="Calibri"/>
              </a:rPr>
              <a:pPr/>
              <a:t>5/28/13</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6E48BBB-6200-9443-A8E1-94A3917F7C8E}"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067286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GB"/>
          </a:p>
        </p:txBody>
      </p:sp>
      <p:sp>
        <p:nvSpPr>
          <p:cNvPr id="4" name="Date Placeholder 3"/>
          <p:cNvSpPr>
            <a:spLocks noGrp="1"/>
          </p:cNvSpPr>
          <p:nvPr>
            <p:ph type="dt" sz="half" idx="10"/>
          </p:nvPr>
        </p:nvSpPr>
        <p:spPr/>
        <p:txBody>
          <a:bodyPr/>
          <a:lstStyle/>
          <a:p>
            <a:fld id="{48EA0130-A924-C045-9045-4395FFE5C384}" type="datetimeFigureOut">
              <a:rPr lang="en-US" smtClean="0">
                <a:solidFill>
                  <a:prstClr val="black">
                    <a:tint val="75000"/>
                  </a:prstClr>
                </a:solidFill>
                <a:latin typeface="Calibri"/>
              </a:rPr>
              <a:pPr/>
              <a:t>5/28/13</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6E48BBB-6200-9443-A8E1-94A3917F7C8E}"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807211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GB"/>
          </a:p>
        </p:txBody>
      </p:sp>
      <p:sp>
        <p:nvSpPr>
          <p:cNvPr id="4" name="Date Placeholder 3"/>
          <p:cNvSpPr>
            <a:spLocks noGrp="1"/>
          </p:cNvSpPr>
          <p:nvPr>
            <p:ph type="dt" sz="half" idx="10"/>
          </p:nvPr>
        </p:nvSpPr>
        <p:spPr/>
        <p:txBody>
          <a:bodyPr/>
          <a:lstStyle/>
          <a:p>
            <a:fld id="{48EA0130-A924-C045-9045-4395FFE5C384}" type="datetimeFigureOut">
              <a:rPr lang="en-US" smtClean="0">
                <a:solidFill>
                  <a:prstClr val="black">
                    <a:tint val="75000"/>
                  </a:prstClr>
                </a:solidFill>
                <a:latin typeface="Calibri"/>
              </a:rPr>
              <a:pPr/>
              <a:t>5/28/13</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6E48BBB-6200-9443-A8E1-94A3917F7C8E}"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9211650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a:p>
        </p:txBody>
      </p:sp>
      <p:sp>
        <p:nvSpPr>
          <p:cNvPr id="4" name="Date Placeholder 3"/>
          <p:cNvSpPr>
            <a:spLocks noGrp="1"/>
          </p:cNvSpPr>
          <p:nvPr>
            <p:ph type="dt" sz="half" idx="10"/>
          </p:nvPr>
        </p:nvSpPr>
        <p:spPr/>
        <p:txBody>
          <a:bodyPr/>
          <a:lstStyle/>
          <a:p>
            <a:fld id="{B3E50A41-09B2-C04B-B946-161CCF0FFF7C}"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549513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E6DB8506-631C-F64B-BBE7-5ACCA48E882B}" type="datetime1">
              <a:rPr lang="it-IT" smtClean="0"/>
              <a:t>5/28/13</a:t>
            </a:fld>
            <a:endParaRPr lang="en-GB"/>
          </a:p>
        </p:txBody>
      </p:sp>
      <p:sp>
        <p:nvSpPr>
          <p:cNvPr id="6" name="Footer Placeholder 5"/>
          <p:cNvSpPr>
            <a:spLocks noGrp="1"/>
          </p:cNvSpPr>
          <p:nvPr>
            <p:ph type="ftr" sz="quarter" idx="11"/>
          </p:nvPr>
        </p:nvSpPr>
        <p:spPr/>
        <p:txBody>
          <a:bodyPr/>
          <a:lstStyle/>
          <a:p>
            <a:r>
              <a:rPr lang="en-GB" smtClean="0"/>
              <a:t>S.M.Liuzzo, Università di Tor Vergata, ESRF, INFN</a:t>
            </a:r>
            <a:endParaRPr lang="en-GB"/>
          </a:p>
        </p:txBody>
      </p:sp>
      <p:sp>
        <p:nvSpPr>
          <p:cNvPr id="7" name="Slide Number Placeholder 6"/>
          <p:cNvSpPr>
            <a:spLocks noGrp="1"/>
          </p:cNvSpPr>
          <p:nvPr>
            <p:ph type="sldNum" sz="quarter" idx="12"/>
          </p:nvPr>
        </p:nvSpPr>
        <p:spPr/>
        <p:txBody>
          <a:bodyPr/>
          <a:lstStyle/>
          <a:p>
            <a:fld id="{76240B33-8B21-B641-914F-29BCE6D0FC44}" type="slidenum">
              <a:rPr lang="en-GB" smtClean="0"/>
              <a:t>‹#›</a:t>
            </a:fld>
            <a:endParaRPr lang="en-GB"/>
          </a:p>
        </p:txBody>
      </p:sp>
    </p:spTree>
    <p:extLst>
      <p:ext uri="{BB962C8B-B14F-4D97-AF65-F5344CB8AC3E}">
        <p14:creationId xmlns:p14="http://schemas.microsoft.com/office/powerpoint/2010/main" val="5065745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B08B71D9-2454-8741-9C3A-D55E43DAA103}"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8365385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D6B84916-454D-A14B-B164-E5E9CA780B33}"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9031856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p:txBody>
          <a:bodyPr/>
          <a:lstStyle/>
          <a:p>
            <a:fld id="{1BCDD99F-9E7E-5246-A3D6-DBB66AC7F1F7}"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25245395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p:txBody>
          <a:bodyPr/>
          <a:lstStyle/>
          <a:p>
            <a:fld id="{8D363030-B648-834C-A416-A6CB4D1A4D16}"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8" name="Footer Placeholder 7"/>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9" name="Slide Number Placeholder 8"/>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27392900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2"/>
          <p:cNvSpPr>
            <a:spLocks noGrp="1"/>
          </p:cNvSpPr>
          <p:nvPr>
            <p:ph type="dt" sz="half" idx="10"/>
          </p:nvPr>
        </p:nvSpPr>
        <p:spPr/>
        <p:txBody>
          <a:bodyPr/>
          <a:lstStyle/>
          <a:p>
            <a:fld id="{5F82C721-7B4F-474B-8EC0-7D78AF97F558}"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4" name="Footer Placeholder 3"/>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5" name="Slide Number Placeholder 4"/>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538859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CC0AF-E74B-D840-9425-03CE3DB80144}"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3" name="Footer Placeholder 2"/>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4" name="Slide Number Placeholder 3"/>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24626947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D1405D74-38F0-3049-9F25-F63A268E462C}"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9712624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E6DB8506-631C-F64B-BBE7-5ACCA48E882B}"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1927807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E137753B-5FA2-8742-952A-025C5414FA68}"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4891578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8BD97782-69B4-9744-AD41-5B2BEBD2A647}"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26288173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BEEE8-2F2D-E64C-8B1F-B9871478CEDD}" type="datetime1">
              <a:rPr lang="it-IT" smtClean="0"/>
              <a:t>5/28/13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S.M.Liuzzo, Università di Tor Vergata, ESRF, INFN</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40B33-8B21-B641-914F-29BCE6D0FC44}" type="slidenum">
              <a:rPr lang="en-GB" smtClean="0"/>
              <a:t>‹#›</a:t>
            </a:fld>
            <a:endParaRPr lang="en-GB"/>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BEEE8-2F2D-E64C-8B1F-B9871478CEDD}"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65668006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BEEE8-2F2D-E64C-8B1F-B9871478CEDD}"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1220577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BEEE8-2F2D-E64C-8B1F-B9871478CEDD}"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1220577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BEEE8-2F2D-E64C-8B1F-B9871478CEDD}"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502539194"/>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BEEE8-2F2D-E64C-8B1F-B9871478CEDD}"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968085031"/>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BEEE8-2F2D-E64C-8B1F-B9871478CEDD}"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989538921"/>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EA0130-A924-C045-9045-4395FFE5C384}" type="datetimeFigureOut">
              <a:rPr lang="en-US" smtClean="0">
                <a:solidFill>
                  <a:prstClr val="black">
                    <a:tint val="75000"/>
                  </a:prstClr>
                </a:solidFill>
                <a:latin typeface="Calibri"/>
              </a:rPr>
              <a:pPr/>
              <a:t>5/28/13</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48BBB-6200-9443-A8E1-94A3917F7C8E}"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57424828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BEEE8-2F2D-E64C-8B1F-B9871478CEDD}" type="datetime1">
              <a:rPr lang="it-IT" smtClean="0">
                <a:solidFill>
                  <a:prstClr val="white">
                    <a:tint val="75000"/>
                  </a:prstClr>
                </a:solidFill>
                <a:latin typeface="Calibri"/>
              </a:rPr>
              <a:pPr/>
              <a:t>5/28/13</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solidFill>
                  <a:prstClr val="white">
                    <a:tint val="75000"/>
                  </a:prstClr>
                </a:solidFill>
                <a:latin typeface="Calibri"/>
              </a:rPr>
              <a:t>S.M.Liuzzo, Università di Tor Vergata, ESRF, INFN</a:t>
            </a: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40B33-8B21-B641-914F-29BCE6D0FC44}" type="slidenum">
              <a:rPr lang="en-GB" smtClean="0">
                <a:solidFill>
                  <a:prstClr val="white">
                    <a:tint val="75000"/>
                  </a:prstClr>
                </a:solidFill>
                <a:latin typeface="Calibri"/>
              </a:rPr>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967640247"/>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45.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5" Type="http://schemas.openxmlformats.org/officeDocument/2006/relationships/image" Target="../media/image20.emf"/><Relationship Id="rId6" Type="http://schemas.openxmlformats.org/officeDocument/2006/relationships/image" Target="../media/image21.emf"/><Relationship Id="rId7" Type="http://schemas.openxmlformats.org/officeDocument/2006/relationships/image" Target="../media/image22.emf"/><Relationship Id="rId1" Type="http://schemas.openxmlformats.org/officeDocument/2006/relationships/slideLayout" Target="../slideLayouts/slideLayout68.xml"/><Relationship Id="rId2" Type="http://schemas.openxmlformats.org/officeDocument/2006/relationships/image" Target="../media/image1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25.emf"/><Relationship Id="rId1" Type="http://schemas.openxmlformats.org/officeDocument/2006/relationships/slideLayout" Target="../slideLayouts/slideLayout79.xml"/><Relationship Id="rId2" Type="http://schemas.openxmlformats.org/officeDocument/2006/relationships/image" Target="../media/image2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1" Type="http://schemas.openxmlformats.org/officeDocument/2006/relationships/slideLayout" Target="../slideLayouts/slideLayout90.xml"/><Relationship Id="rId2" Type="http://schemas.openxmlformats.org/officeDocument/2006/relationships/image" Target="../media/image29.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1" Type="http://schemas.openxmlformats.org/officeDocument/2006/relationships/slideLayout" Target="../slideLayouts/slideLayout13.xml"/><Relationship Id="rId2" Type="http://schemas.openxmlformats.org/officeDocument/2006/relationships/image" Target="../media/image1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Super Tau Charm Lattice</a:t>
            </a:r>
            <a:br>
              <a:rPr lang="en-GB" dirty="0" smtClean="0"/>
            </a:br>
            <a:r>
              <a:rPr lang="en-GB" dirty="0" smtClean="0"/>
              <a:t>ST20_49/55</a:t>
            </a:r>
            <a:endParaRPr lang="en-GB" dirty="0"/>
          </a:p>
        </p:txBody>
      </p:sp>
      <p:sp>
        <p:nvSpPr>
          <p:cNvPr id="3" name="Subtitle 2"/>
          <p:cNvSpPr>
            <a:spLocks noGrp="1"/>
          </p:cNvSpPr>
          <p:nvPr>
            <p:ph type="subTitle" idx="1"/>
          </p:nvPr>
        </p:nvSpPr>
        <p:spPr>
          <a:xfrm>
            <a:off x="1371600" y="4936982"/>
            <a:ext cx="6400800" cy="701817"/>
          </a:xfrm>
        </p:spPr>
        <p:txBody>
          <a:bodyPr>
            <a:normAutofit fontScale="70000" lnSpcReduction="20000"/>
          </a:bodyPr>
          <a:lstStyle/>
          <a:p>
            <a:r>
              <a:rPr lang="en-GB" dirty="0" smtClean="0"/>
              <a:t>Pantaleo Raimondi</a:t>
            </a:r>
          </a:p>
          <a:p>
            <a:r>
              <a:rPr lang="en-GB" dirty="0" smtClean="0"/>
              <a:t>La </a:t>
            </a:r>
            <a:r>
              <a:rPr lang="en-GB" dirty="0" err="1" smtClean="0"/>
              <a:t>Biodola</a:t>
            </a:r>
            <a:r>
              <a:rPr lang="en-GB" dirty="0"/>
              <a:t>,</a:t>
            </a:r>
            <a:r>
              <a:rPr lang="en-GB" dirty="0" smtClean="0"/>
              <a:t> May 27-2013</a:t>
            </a:r>
            <a:endParaRPr lang="en-GB" dirty="0"/>
          </a:p>
        </p:txBody>
      </p:sp>
      <p:pic>
        <p:nvPicPr>
          <p:cNvPr id="4" name="Picture 3" descr="logoESRF.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3763" y="89995"/>
            <a:ext cx="724212" cy="869054"/>
          </a:xfrm>
          <a:prstGeom prst="rect">
            <a:avLst/>
          </a:prstGeom>
        </p:spPr>
      </p:pic>
      <p:pic>
        <p:nvPicPr>
          <p:cNvPr id="6" name="Picture 5" descr="logoINFN.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621" y="89995"/>
            <a:ext cx="1445337" cy="866646"/>
          </a:xfrm>
          <a:prstGeom prst="rect">
            <a:avLst/>
          </a:prstGeom>
        </p:spPr>
      </p:pic>
      <p:pic>
        <p:nvPicPr>
          <p:cNvPr id="7" name="Picture 6" descr="logotov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3663" y="89995"/>
            <a:ext cx="1302338" cy="866647"/>
          </a:xfrm>
          <a:prstGeom prst="rect">
            <a:avLst/>
          </a:prstGeom>
        </p:spPr>
      </p:pic>
    </p:spTree>
    <p:extLst>
      <p:ext uri="{BB962C8B-B14F-4D97-AF65-F5344CB8AC3E}">
        <p14:creationId xmlns:p14="http://schemas.microsoft.com/office/powerpoint/2010/main" val="26780527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10</a:t>
            </a:fld>
            <a:endParaRPr lang="en-GB">
              <a:solidFill>
                <a:prstClr val="white">
                  <a:tint val="75000"/>
                </a:prstClr>
              </a:solidFill>
              <a:latin typeface="Calibri"/>
            </a:endParaRPr>
          </a:p>
        </p:txBody>
      </p:sp>
      <p:sp>
        <p:nvSpPr>
          <p:cNvPr id="26" name="TextBox 25"/>
          <p:cNvSpPr txBox="1"/>
          <p:nvPr/>
        </p:nvSpPr>
        <p:spPr>
          <a:xfrm>
            <a:off x="185598" y="232107"/>
            <a:ext cx="8863756" cy="5539978"/>
          </a:xfrm>
          <a:prstGeom prst="rect">
            <a:avLst/>
          </a:prstGeom>
          <a:noFill/>
        </p:spPr>
        <p:txBody>
          <a:bodyPr wrap="square" rtlCol="0">
            <a:spAutoFit/>
          </a:bodyPr>
          <a:lstStyle/>
          <a:p>
            <a:r>
              <a:rPr lang="en-US" sz="2400" dirty="0" smtClean="0">
                <a:solidFill>
                  <a:srgbClr val="FF0000"/>
                </a:solidFill>
                <a:latin typeface="Calibri"/>
              </a:rPr>
              <a:t>The Final Focus optic is a scaled down version of the </a:t>
            </a:r>
            <a:r>
              <a:rPr lang="en-US" sz="2400" dirty="0" err="1" smtClean="0">
                <a:solidFill>
                  <a:srgbClr val="FF0000"/>
                </a:solidFill>
                <a:latin typeface="Calibri"/>
              </a:rPr>
              <a:t>SuperB</a:t>
            </a:r>
            <a:r>
              <a:rPr lang="en-US" sz="2400" dirty="0" smtClean="0">
                <a:solidFill>
                  <a:srgbClr val="FF0000"/>
                </a:solidFill>
                <a:latin typeface="Calibri"/>
              </a:rPr>
              <a:t> one.</a:t>
            </a:r>
          </a:p>
          <a:p>
            <a:endParaRPr lang="en-US" sz="2400" dirty="0" smtClean="0">
              <a:solidFill>
                <a:srgbClr val="FF0000"/>
              </a:solidFill>
              <a:latin typeface="Calibri"/>
            </a:endParaRPr>
          </a:p>
          <a:p>
            <a:r>
              <a:rPr lang="en-US" sz="2400" dirty="0" smtClean="0">
                <a:solidFill>
                  <a:srgbClr val="0000FF"/>
                </a:solidFill>
                <a:latin typeface="Calibri"/>
              </a:rPr>
              <a:t>The geometric constraints for the polarization are not necessary.</a:t>
            </a:r>
          </a:p>
          <a:p>
            <a:endParaRPr lang="en-US" sz="2400" dirty="0" smtClean="0">
              <a:solidFill>
                <a:srgbClr val="FF0000"/>
              </a:solidFill>
              <a:latin typeface="Calibri"/>
            </a:endParaRPr>
          </a:p>
          <a:p>
            <a:r>
              <a:rPr lang="en-US" sz="2400" dirty="0" smtClean="0">
                <a:solidFill>
                  <a:srgbClr val="008000"/>
                </a:solidFill>
                <a:latin typeface="Calibri"/>
              </a:rPr>
              <a:t>The dipoles have fields very close (between 80-100%) to the ARC ones in order to maximize the polarization (exact match not possible).</a:t>
            </a:r>
          </a:p>
          <a:p>
            <a:endParaRPr lang="en-US" sz="2400" dirty="0" smtClean="0">
              <a:solidFill>
                <a:srgbClr val="008000"/>
              </a:solidFill>
              <a:latin typeface="Calibri"/>
            </a:endParaRPr>
          </a:p>
          <a:p>
            <a:r>
              <a:rPr lang="en-US" sz="2400" dirty="0" smtClean="0">
                <a:solidFill>
                  <a:srgbClr val="008000"/>
                </a:solidFill>
                <a:latin typeface="Calibri"/>
              </a:rPr>
              <a:t>The length of the dipoles is as long as possible to maximize the dispersion across the </a:t>
            </a:r>
            <a:r>
              <a:rPr lang="en-US" sz="2400" dirty="0" err="1" smtClean="0">
                <a:solidFill>
                  <a:srgbClr val="008000"/>
                </a:solidFill>
                <a:latin typeface="Calibri"/>
              </a:rPr>
              <a:t>sextupoles</a:t>
            </a:r>
            <a:r>
              <a:rPr lang="en-US" sz="2400" dirty="0" smtClean="0">
                <a:solidFill>
                  <a:srgbClr val="008000"/>
                </a:solidFill>
                <a:latin typeface="Calibri"/>
              </a:rPr>
              <a:t>.</a:t>
            </a:r>
          </a:p>
          <a:p>
            <a:r>
              <a:rPr lang="en-US" sz="2400" dirty="0" smtClean="0">
                <a:solidFill>
                  <a:srgbClr val="008000"/>
                </a:solidFill>
                <a:latin typeface="Calibri"/>
              </a:rPr>
              <a:t>Further lengthening of the dipoles increases the FF Curl-H and its contribution to the overall </a:t>
            </a:r>
            <a:r>
              <a:rPr lang="en-US" sz="2400" dirty="0" err="1" smtClean="0">
                <a:solidFill>
                  <a:srgbClr val="008000"/>
                </a:solidFill>
                <a:latin typeface="Calibri"/>
              </a:rPr>
              <a:t>emittance</a:t>
            </a:r>
            <a:r>
              <a:rPr lang="en-US" sz="2400" dirty="0" smtClean="0">
                <a:solidFill>
                  <a:srgbClr val="008000"/>
                </a:solidFill>
                <a:latin typeface="Calibri"/>
              </a:rPr>
              <a:t>.</a:t>
            </a:r>
          </a:p>
          <a:p>
            <a:endParaRPr lang="en-US" sz="2400" dirty="0">
              <a:solidFill>
                <a:srgbClr val="008000"/>
              </a:solidFill>
              <a:latin typeface="Calibri"/>
            </a:endParaRPr>
          </a:p>
          <a:p>
            <a:r>
              <a:rPr lang="en-US" sz="2400" dirty="0">
                <a:solidFill>
                  <a:schemeClr val="bg1"/>
                </a:solidFill>
                <a:latin typeface="Calibri"/>
              </a:rPr>
              <a:t>T</a:t>
            </a:r>
            <a:r>
              <a:rPr lang="en-US" sz="2400" dirty="0" smtClean="0">
                <a:solidFill>
                  <a:schemeClr val="bg1"/>
                </a:solidFill>
                <a:latin typeface="Calibri"/>
              </a:rPr>
              <a:t>he ARC </a:t>
            </a:r>
            <a:r>
              <a:rPr lang="en-US" sz="2400" dirty="0" err="1" smtClean="0">
                <a:solidFill>
                  <a:schemeClr val="bg1"/>
                </a:solidFill>
                <a:latin typeface="Calibri"/>
              </a:rPr>
              <a:t>emittance</a:t>
            </a:r>
            <a:r>
              <a:rPr lang="en-US" sz="2400" dirty="0" smtClean="0">
                <a:solidFill>
                  <a:schemeClr val="bg1"/>
                </a:solidFill>
                <a:latin typeface="Calibri"/>
              </a:rPr>
              <a:t> is about 2.4nm, including the FF the overall Ring </a:t>
            </a:r>
            <a:r>
              <a:rPr lang="en-US" sz="2400" dirty="0" err="1" smtClean="0">
                <a:solidFill>
                  <a:schemeClr val="bg1"/>
                </a:solidFill>
                <a:latin typeface="Calibri"/>
              </a:rPr>
              <a:t>emittance</a:t>
            </a:r>
            <a:r>
              <a:rPr lang="en-US" sz="2400" dirty="0" smtClean="0">
                <a:solidFill>
                  <a:schemeClr val="bg1"/>
                </a:solidFill>
                <a:latin typeface="Calibri"/>
              </a:rPr>
              <a:t> goes up to 2.8nm ( version st20_55)</a:t>
            </a:r>
          </a:p>
          <a:p>
            <a:endParaRPr lang="en-US" dirty="0">
              <a:solidFill>
                <a:schemeClr val="bg1"/>
              </a:solidFill>
              <a:latin typeface="Calibri"/>
            </a:endParaRPr>
          </a:p>
        </p:txBody>
      </p:sp>
    </p:spTree>
    <p:extLst>
      <p:ext uri="{BB962C8B-B14F-4D97-AF65-F5344CB8AC3E}">
        <p14:creationId xmlns:p14="http://schemas.microsoft.com/office/powerpoint/2010/main" val="37286383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11</a:t>
            </a:fld>
            <a:endParaRPr lang="en-GB">
              <a:solidFill>
                <a:prstClr val="white">
                  <a:tint val="75000"/>
                </a:prstClr>
              </a:solidFill>
              <a:latin typeface="Calibri"/>
            </a:endParaRPr>
          </a:p>
        </p:txBody>
      </p:sp>
      <p:sp>
        <p:nvSpPr>
          <p:cNvPr id="26" name="TextBox 25"/>
          <p:cNvSpPr txBox="1"/>
          <p:nvPr/>
        </p:nvSpPr>
        <p:spPr>
          <a:xfrm>
            <a:off x="185598" y="-24324"/>
            <a:ext cx="8863756" cy="6740306"/>
          </a:xfrm>
          <a:prstGeom prst="rect">
            <a:avLst/>
          </a:prstGeom>
          <a:noFill/>
        </p:spPr>
        <p:txBody>
          <a:bodyPr wrap="square" rtlCol="0">
            <a:spAutoFit/>
          </a:bodyPr>
          <a:lstStyle/>
          <a:p>
            <a:r>
              <a:rPr lang="en-US" sz="2400" dirty="0" smtClean="0">
                <a:solidFill>
                  <a:srgbClr val="FF0000"/>
                </a:solidFill>
                <a:latin typeface="Calibri"/>
              </a:rPr>
              <a:t>The straight sections opposite to the Final Focus will be modified in order to accommodate the injection section and the Siberian Snake.</a:t>
            </a:r>
          </a:p>
          <a:p>
            <a:endParaRPr lang="en-US" sz="2400" dirty="0" smtClean="0">
              <a:solidFill>
                <a:srgbClr val="FF0000"/>
              </a:solidFill>
              <a:latin typeface="Calibri"/>
            </a:endParaRPr>
          </a:p>
          <a:p>
            <a:r>
              <a:rPr lang="en-US" sz="2400" dirty="0" smtClean="0">
                <a:solidFill>
                  <a:srgbClr val="0000FF"/>
                </a:solidFill>
                <a:latin typeface="Calibri"/>
              </a:rPr>
              <a:t>The ARC </a:t>
            </a:r>
            <a:r>
              <a:rPr lang="en-US" sz="2400" dirty="0" err="1" smtClean="0">
                <a:solidFill>
                  <a:srgbClr val="0000FF"/>
                </a:solidFill>
                <a:latin typeface="Calibri"/>
              </a:rPr>
              <a:t>sextupoles</a:t>
            </a:r>
            <a:r>
              <a:rPr lang="en-US" sz="2400" dirty="0" smtClean="0">
                <a:solidFill>
                  <a:srgbClr val="0000FF"/>
                </a:solidFill>
                <a:latin typeface="Calibri"/>
              </a:rPr>
              <a:t> can easily cope with the additional chromaticity.</a:t>
            </a:r>
          </a:p>
          <a:p>
            <a:endParaRPr lang="en-US" sz="2400" dirty="0" smtClean="0">
              <a:solidFill>
                <a:srgbClr val="FF0000"/>
              </a:solidFill>
              <a:latin typeface="Calibri"/>
            </a:endParaRPr>
          </a:p>
          <a:p>
            <a:r>
              <a:rPr lang="en-US" sz="2400" dirty="0" smtClean="0">
                <a:solidFill>
                  <a:srgbClr val="008000"/>
                </a:solidFill>
                <a:latin typeface="Calibri"/>
              </a:rPr>
              <a:t>There is more than enough drift spaces left for the RF. Further drift spaces are available in the FF matching section (for </a:t>
            </a:r>
            <a:r>
              <a:rPr lang="en-US" sz="2400" dirty="0" err="1" smtClean="0">
                <a:solidFill>
                  <a:srgbClr val="008000"/>
                </a:solidFill>
                <a:latin typeface="Calibri"/>
              </a:rPr>
              <a:t>Fbck</a:t>
            </a:r>
            <a:r>
              <a:rPr lang="en-US" sz="2400" dirty="0" smtClean="0">
                <a:solidFill>
                  <a:srgbClr val="008000"/>
                </a:solidFill>
                <a:latin typeface="Calibri"/>
              </a:rPr>
              <a:t>, </a:t>
            </a:r>
            <a:r>
              <a:rPr lang="en-US" sz="2400" dirty="0" err="1" smtClean="0">
                <a:solidFill>
                  <a:srgbClr val="008000"/>
                </a:solidFill>
                <a:latin typeface="Calibri"/>
              </a:rPr>
              <a:t>diag</a:t>
            </a:r>
            <a:r>
              <a:rPr lang="en-US" sz="2400" dirty="0" smtClean="0">
                <a:solidFill>
                  <a:srgbClr val="008000"/>
                </a:solidFill>
                <a:latin typeface="Calibri"/>
              </a:rPr>
              <a:t>, etc.)</a:t>
            </a:r>
          </a:p>
          <a:p>
            <a:endParaRPr lang="en-US" sz="2400" dirty="0" smtClean="0">
              <a:solidFill>
                <a:srgbClr val="008000"/>
              </a:solidFill>
              <a:latin typeface="Calibri"/>
            </a:endParaRPr>
          </a:p>
          <a:p>
            <a:r>
              <a:rPr lang="en-US" sz="2400" dirty="0" smtClean="0">
                <a:solidFill>
                  <a:srgbClr val="008000"/>
                </a:solidFill>
                <a:latin typeface="Calibri"/>
              </a:rPr>
              <a:t>The vertical </a:t>
            </a:r>
            <a:r>
              <a:rPr lang="en-US" sz="2400" dirty="0" smtClean="0">
                <a:solidFill>
                  <a:srgbClr val="008000"/>
                </a:solidFill>
                <a:latin typeface="Calibri"/>
              </a:rPr>
              <a:t>separation (necessary </a:t>
            </a:r>
            <a:r>
              <a:rPr lang="en-US" sz="2400" dirty="0" smtClean="0">
                <a:solidFill>
                  <a:srgbClr val="008000"/>
                </a:solidFill>
                <a:latin typeface="Calibri"/>
              </a:rPr>
              <a:t>on the opposite side of the IP) can be made in different ways. The possibility of tilting </a:t>
            </a:r>
            <a:r>
              <a:rPr lang="en-US" sz="2400" dirty="0" err="1" smtClean="0">
                <a:solidFill>
                  <a:srgbClr val="008000"/>
                </a:solidFill>
                <a:latin typeface="Calibri"/>
              </a:rPr>
              <a:t>sligthly</a:t>
            </a:r>
            <a:r>
              <a:rPr lang="en-US" sz="2400" dirty="0" smtClean="0">
                <a:solidFill>
                  <a:srgbClr val="008000"/>
                </a:solidFill>
                <a:latin typeface="Calibri"/>
              </a:rPr>
              <a:t> the two rings (like in the </a:t>
            </a:r>
            <a:r>
              <a:rPr lang="en-US" sz="2400" dirty="0" err="1" smtClean="0">
                <a:solidFill>
                  <a:srgbClr val="008000"/>
                </a:solidFill>
                <a:latin typeface="Calibri"/>
              </a:rPr>
              <a:t>SuperB</a:t>
            </a:r>
            <a:r>
              <a:rPr lang="en-US" sz="2400" dirty="0" smtClean="0">
                <a:solidFill>
                  <a:srgbClr val="008000"/>
                </a:solidFill>
                <a:latin typeface="Calibri"/>
              </a:rPr>
              <a:t>) seems the easiest at the moment.</a:t>
            </a:r>
          </a:p>
          <a:p>
            <a:endParaRPr lang="en-US" sz="2400" dirty="0">
              <a:solidFill>
                <a:srgbClr val="008000"/>
              </a:solidFill>
              <a:latin typeface="Calibri"/>
            </a:endParaRPr>
          </a:p>
          <a:p>
            <a:r>
              <a:rPr lang="en-US" sz="2400" dirty="0">
                <a:solidFill>
                  <a:prstClr val="black"/>
                </a:solidFill>
                <a:latin typeface="Calibri"/>
              </a:rPr>
              <a:t>T</a:t>
            </a:r>
            <a:r>
              <a:rPr lang="en-US" sz="2400" dirty="0" smtClean="0">
                <a:solidFill>
                  <a:prstClr val="black"/>
                </a:solidFill>
                <a:latin typeface="Calibri"/>
              </a:rPr>
              <a:t>he Basic Layout, the number and characteristics (size, field, </a:t>
            </a:r>
            <a:r>
              <a:rPr lang="en-US" sz="2400" dirty="0" err="1" smtClean="0">
                <a:solidFill>
                  <a:prstClr val="black"/>
                </a:solidFill>
                <a:latin typeface="Calibri"/>
              </a:rPr>
              <a:t>etc</a:t>
            </a:r>
            <a:r>
              <a:rPr lang="en-US" sz="2400" dirty="0" smtClean="0">
                <a:solidFill>
                  <a:prstClr val="black"/>
                </a:solidFill>
                <a:latin typeface="Calibri"/>
              </a:rPr>
              <a:t>) of the magnets are not going to change much when going to the TDR phase.</a:t>
            </a:r>
          </a:p>
          <a:p>
            <a:endParaRPr lang="en-US" sz="2400" dirty="0">
              <a:solidFill>
                <a:prstClr val="black"/>
              </a:solidFill>
              <a:latin typeface="Calibri"/>
            </a:endParaRPr>
          </a:p>
          <a:p>
            <a:r>
              <a:rPr lang="en-US" sz="2400" b="1" dirty="0" smtClean="0">
                <a:solidFill>
                  <a:srgbClr val="660066"/>
                </a:solidFill>
                <a:latin typeface="Calibri"/>
              </a:rPr>
              <a:t>The present lattice allows us a good estimate of the cost and performances of the </a:t>
            </a:r>
            <a:r>
              <a:rPr lang="en-US" sz="2400" b="1" dirty="0" err="1" smtClean="0">
                <a:solidFill>
                  <a:srgbClr val="660066"/>
                </a:solidFill>
                <a:latin typeface="Calibri"/>
              </a:rPr>
              <a:t>SuperTC</a:t>
            </a:r>
            <a:r>
              <a:rPr lang="en-US" sz="2400" b="1" dirty="0" smtClean="0">
                <a:solidFill>
                  <a:srgbClr val="660066"/>
                </a:solidFill>
                <a:latin typeface="Calibri"/>
              </a:rPr>
              <a:t> project</a:t>
            </a:r>
          </a:p>
        </p:txBody>
      </p:sp>
    </p:spTree>
    <p:extLst>
      <p:ext uri="{BB962C8B-B14F-4D97-AF65-F5344CB8AC3E}">
        <p14:creationId xmlns:p14="http://schemas.microsoft.com/office/powerpoint/2010/main" val="23167640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3773"/>
            <a:ext cx="7772400" cy="2979417"/>
          </a:xfrm>
        </p:spPr>
        <p:txBody>
          <a:bodyPr>
            <a:normAutofit fontScale="90000"/>
          </a:bodyPr>
          <a:lstStyle/>
          <a:p>
            <a:r>
              <a:rPr lang="en-GB" dirty="0"/>
              <a:t>M</a:t>
            </a:r>
            <a:r>
              <a:rPr lang="en-GB" dirty="0" smtClean="0"/>
              <a:t>inimization of the Dynamic Aperture reduction due to</a:t>
            </a:r>
            <a:br>
              <a:rPr lang="en-GB" dirty="0" smtClean="0"/>
            </a:br>
            <a:r>
              <a:rPr lang="en-GB" dirty="0" smtClean="0"/>
              <a:t>Fringe Fields </a:t>
            </a:r>
            <a:br>
              <a:rPr lang="en-GB" dirty="0" smtClean="0"/>
            </a:br>
            <a:r>
              <a:rPr lang="en-GB" dirty="0" smtClean="0"/>
              <a:t>and Crab </a:t>
            </a:r>
            <a:r>
              <a:rPr lang="en-GB" dirty="0" err="1" smtClean="0"/>
              <a:t>Sextupoles</a:t>
            </a:r>
            <a:r>
              <a:rPr lang="en-GB" dirty="0" smtClean="0"/>
              <a:t> in the</a:t>
            </a:r>
            <a:br>
              <a:rPr lang="en-GB" dirty="0" smtClean="0"/>
            </a:br>
            <a:r>
              <a:rPr lang="en-GB" dirty="0" smtClean="0"/>
              <a:t>Super Tau/Charm</a:t>
            </a:r>
            <a:endParaRPr lang="en-GB" dirty="0"/>
          </a:p>
        </p:txBody>
      </p:sp>
      <p:sp>
        <p:nvSpPr>
          <p:cNvPr id="3" name="Subtitle 2"/>
          <p:cNvSpPr>
            <a:spLocks noGrp="1"/>
          </p:cNvSpPr>
          <p:nvPr>
            <p:ph type="subTitle" idx="1"/>
          </p:nvPr>
        </p:nvSpPr>
        <p:spPr>
          <a:xfrm>
            <a:off x="1371600" y="4936982"/>
            <a:ext cx="6400800" cy="701817"/>
          </a:xfrm>
        </p:spPr>
        <p:txBody>
          <a:bodyPr>
            <a:normAutofit fontScale="70000" lnSpcReduction="20000"/>
          </a:bodyPr>
          <a:lstStyle/>
          <a:p>
            <a:r>
              <a:rPr lang="en-GB" dirty="0" smtClean="0"/>
              <a:t>Pantaleo Raimondi</a:t>
            </a:r>
          </a:p>
          <a:p>
            <a:r>
              <a:rPr lang="en-GB" dirty="0" smtClean="0"/>
              <a:t>La </a:t>
            </a:r>
            <a:r>
              <a:rPr lang="en-GB" dirty="0" err="1" smtClean="0"/>
              <a:t>Biodola</a:t>
            </a:r>
            <a:r>
              <a:rPr lang="en-GB" dirty="0"/>
              <a:t>,</a:t>
            </a:r>
            <a:r>
              <a:rPr lang="en-GB" dirty="0" smtClean="0"/>
              <a:t> May 27-2013</a:t>
            </a:r>
            <a:endParaRPr lang="en-GB" dirty="0"/>
          </a:p>
        </p:txBody>
      </p:sp>
      <p:pic>
        <p:nvPicPr>
          <p:cNvPr id="4" name="Picture 3" descr="logoESRF.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3763" y="89995"/>
            <a:ext cx="724212" cy="869054"/>
          </a:xfrm>
          <a:prstGeom prst="rect">
            <a:avLst/>
          </a:prstGeom>
        </p:spPr>
      </p:pic>
      <p:pic>
        <p:nvPicPr>
          <p:cNvPr id="6" name="Picture 5" descr="logoINFN.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621" y="89995"/>
            <a:ext cx="1445337" cy="866646"/>
          </a:xfrm>
          <a:prstGeom prst="rect">
            <a:avLst/>
          </a:prstGeom>
        </p:spPr>
      </p:pic>
      <p:pic>
        <p:nvPicPr>
          <p:cNvPr id="7" name="Picture 6" descr="logotov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3663" y="89995"/>
            <a:ext cx="1302338" cy="866647"/>
          </a:xfrm>
          <a:prstGeom prst="rect">
            <a:avLst/>
          </a:prstGeom>
        </p:spPr>
      </p:pic>
    </p:spTree>
    <p:extLst>
      <p:ext uri="{BB962C8B-B14F-4D97-AF65-F5344CB8AC3E}">
        <p14:creationId xmlns:p14="http://schemas.microsoft.com/office/powerpoint/2010/main" val="423025131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5718" y="5165318"/>
            <a:ext cx="7688505" cy="488373"/>
          </a:xfrm>
        </p:spPr>
        <p:txBody>
          <a:bodyPr>
            <a:normAutofit/>
          </a:bodyPr>
          <a:lstStyle/>
          <a:p>
            <a:pPr algn="l"/>
            <a:r>
              <a:rPr lang="en-GB" sz="2400" dirty="0" smtClean="0">
                <a:solidFill>
                  <a:srgbClr val="0000FF"/>
                </a:solidFill>
              </a:rPr>
              <a:t>Ring Tracking without Fringes and Crab </a:t>
            </a:r>
            <a:r>
              <a:rPr lang="en-GB" sz="2400" dirty="0" err="1" smtClean="0">
                <a:solidFill>
                  <a:srgbClr val="0000FF"/>
                </a:solidFill>
              </a:rPr>
              <a:t>Sexts</a:t>
            </a:r>
            <a:r>
              <a:rPr lang="en-GB" sz="2400" dirty="0" smtClean="0">
                <a:solidFill>
                  <a:srgbClr val="0000FF"/>
                </a:solidFill>
              </a:rPr>
              <a:t> off</a:t>
            </a:r>
            <a:endParaRPr lang="en-GB" sz="2400" dirty="0">
              <a:solidFill>
                <a:srgbClr val="0000FF"/>
              </a:solidFill>
            </a:endParaRPr>
          </a:p>
        </p:txBody>
      </p:sp>
      <p:sp>
        <p:nvSpPr>
          <p:cNvPr id="5" name="Slide Number Placeholder 4"/>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13</a:t>
            </a:fld>
            <a:endParaRPr lang="en-GB">
              <a:solidFill>
                <a:prstClr val="white">
                  <a:tint val="75000"/>
                </a:prstClr>
              </a:solidFill>
              <a:latin typeface="Calibri"/>
            </a:endParaRPr>
          </a:p>
        </p:txBody>
      </p:sp>
      <p:sp>
        <p:nvSpPr>
          <p:cNvPr id="26" name="TextBox 25"/>
          <p:cNvSpPr txBox="1"/>
          <p:nvPr/>
        </p:nvSpPr>
        <p:spPr>
          <a:xfrm>
            <a:off x="123526" y="5708002"/>
            <a:ext cx="9020474" cy="923330"/>
          </a:xfrm>
          <a:prstGeom prst="rect">
            <a:avLst/>
          </a:prstGeom>
          <a:noFill/>
        </p:spPr>
        <p:txBody>
          <a:bodyPr wrap="square" rtlCol="0">
            <a:spAutoFit/>
          </a:bodyPr>
          <a:lstStyle/>
          <a:p>
            <a:r>
              <a:rPr lang="en-US" dirty="0" smtClean="0">
                <a:solidFill>
                  <a:srgbClr val="008000"/>
                </a:solidFill>
                <a:latin typeface="Calibri"/>
              </a:rPr>
              <a:t>Ring lattice </a:t>
            </a:r>
            <a:r>
              <a:rPr lang="en-US" dirty="0" err="1" smtClean="0">
                <a:solidFill>
                  <a:srgbClr val="008000"/>
                </a:solidFill>
                <a:latin typeface="Calibri"/>
              </a:rPr>
              <a:t>pratically</a:t>
            </a:r>
            <a:r>
              <a:rPr lang="en-US" dirty="0" smtClean="0">
                <a:solidFill>
                  <a:srgbClr val="008000"/>
                </a:solidFill>
                <a:latin typeface="Calibri"/>
              </a:rPr>
              <a:t> linear.</a:t>
            </a:r>
          </a:p>
          <a:p>
            <a:r>
              <a:rPr lang="en-US" dirty="0">
                <a:solidFill>
                  <a:srgbClr val="008000"/>
                </a:solidFill>
                <a:latin typeface="Calibri"/>
              </a:rPr>
              <a:t>B</a:t>
            </a:r>
            <a:r>
              <a:rPr lang="en-US" dirty="0" smtClean="0">
                <a:solidFill>
                  <a:srgbClr val="008000"/>
                </a:solidFill>
                <a:latin typeface="Calibri"/>
              </a:rPr>
              <a:t>andwidth flat.</a:t>
            </a:r>
          </a:p>
          <a:p>
            <a:r>
              <a:rPr lang="en-US" dirty="0" smtClean="0">
                <a:solidFill>
                  <a:srgbClr val="008000"/>
                </a:solidFill>
                <a:latin typeface="Calibri"/>
              </a:rPr>
              <a:t>Detuning with amplitude zeroed on an area at least 4 times larger than the physical acceptance</a:t>
            </a:r>
          </a:p>
        </p:txBody>
      </p:sp>
      <p:pic>
        <p:nvPicPr>
          <p:cNvPr id="8" name="Picture 7"/>
          <p:cNvPicPr>
            <a:picLocks noChangeAspect="1"/>
          </p:cNvPicPr>
          <p:nvPr/>
        </p:nvPicPr>
        <p:blipFill rotWithShape="1">
          <a:blip r:embed="rId2"/>
          <a:srcRect l="19894" r="16863" b="17705"/>
          <a:stretch/>
        </p:blipFill>
        <p:spPr>
          <a:xfrm>
            <a:off x="0" y="0"/>
            <a:ext cx="2601231" cy="2615554"/>
          </a:xfrm>
          <a:prstGeom prst="rect">
            <a:avLst/>
          </a:prstGeom>
        </p:spPr>
      </p:pic>
      <p:pic>
        <p:nvPicPr>
          <p:cNvPr id="9" name="Picture 8"/>
          <p:cNvPicPr>
            <a:picLocks noChangeAspect="1"/>
          </p:cNvPicPr>
          <p:nvPr/>
        </p:nvPicPr>
        <p:blipFill rotWithShape="1">
          <a:blip r:embed="rId3"/>
          <a:srcRect l="17088" r="12695" b="19671"/>
          <a:stretch/>
        </p:blipFill>
        <p:spPr>
          <a:xfrm>
            <a:off x="6142815" y="0"/>
            <a:ext cx="2845478" cy="2515465"/>
          </a:xfrm>
          <a:prstGeom prst="rect">
            <a:avLst/>
          </a:prstGeom>
        </p:spPr>
      </p:pic>
      <p:pic>
        <p:nvPicPr>
          <p:cNvPr id="11" name="Picture 10"/>
          <p:cNvPicPr>
            <a:picLocks noChangeAspect="1"/>
          </p:cNvPicPr>
          <p:nvPr/>
        </p:nvPicPr>
        <p:blipFill rotWithShape="1">
          <a:blip r:embed="rId4"/>
          <a:srcRect l="14314" r="7959" b="17641"/>
          <a:stretch/>
        </p:blipFill>
        <p:spPr>
          <a:xfrm>
            <a:off x="123525" y="2615554"/>
            <a:ext cx="3114151" cy="2549764"/>
          </a:xfrm>
          <a:prstGeom prst="rect">
            <a:avLst/>
          </a:prstGeom>
        </p:spPr>
      </p:pic>
      <p:pic>
        <p:nvPicPr>
          <p:cNvPr id="12" name="Picture 11"/>
          <p:cNvPicPr>
            <a:picLocks noChangeAspect="1"/>
          </p:cNvPicPr>
          <p:nvPr/>
        </p:nvPicPr>
        <p:blipFill rotWithShape="1">
          <a:blip r:embed="rId5"/>
          <a:srcRect l="12132" r="9434" b="17691"/>
          <a:stretch/>
        </p:blipFill>
        <p:spPr>
          <a:xfrm>
            <a:off x="3016452" y="2615554"/>
            <a:ext cx="3126363" cy="2535192"/>
          </a:xfrm>
          <a:prstGeom prst="rect">
            <a:avLst/>
          </a:prstGeom>
        </p:spPr>
      </p:pic>
      <p:pic>
        <p:nvPicPr>
          <p:cNvPr id="13" name="Picture 12"/>
          <p:cNvPicPr>
            <a:picLocks noChangeAspect="1"/>
          </p:cNvPicPr>
          <p:nvPr/>
        </p:nvPicPr>
        <p:blipFill rotWithShape="1">
          <a:blip r:embed="rId6"/>
          <a:srcRect l="12966" r="9976" b="18633"/>
          <a:stretch/>
        </p:blipFill>
        <p:spPr>
          <a:xfrm>
            <a:off x="5863345" y="2615554"/>
            <a:ext cx="3124948" cy="2549764"/>
          </a:xfrm>
          <a:prstGeom prst="rect">
            <a:avLst/>
          </a:prstGeom>
        </p:spPr>
      </p:pic>
      <p:pic>
        <p:nvPicPr>
          <p:cNvPr id="14" name="Picture 13"/>
          <p:cNvPicPr>
            <a:picLocks noChangeAspect="1"/>
          </p:cNvPicPr>
          <p:nvPr/>
        </p:nvPicPr>
        <p:blipFill rotWithShape="1">
          <a:blip r:embed="rId7"/>
          <a:srcRect l="24729" r="23690" b="17607"/>
          <a:stretch/>
        </p:blipFill>
        <p:spPr>
          <a:xfrm>
            <a:off x="2700348" y="0"/>
            <a:ext cx="2245659" cy="2771903"/>
          </a:xfrm>
          <a:prstGeom prst="rect">
            <a:avLst/>
          </a:prstGeom>
        </p:spPr>
      </p:pic>
      <p:sp>
        <p:nvSpPr>
          <p:cNvPr id="15" name="TextBox 14"/>
          <p:cNvSpPr txBox="1"/>
          <p:nvPr/>
        </p:nvSpPr>
        <p:spPr>
          <a:xfrm>
            <a:off x="6820495" y="4431090"/>
            <a:ext cx="1581608" cy="369332"/>
          </a:xfrm>
          <a:prstGeom prst="rect">
            <a:avLst/>
          </a:prstGeom>
          <a:noFill/>
        </p:spPr>
        <p:txBody>
          <a:bodyPr wrap="none" rtlCol="0">
            <a:spAutoFit/>
          </a:bodyPr>
          <a:lstStyle/>
          <a:p>
            <a:r>
              <a:rPr lang="en-US" dirty="0" smtClean="0">
                <a:solidFill>
                  <a:srgbClr val="008000"/>
                </a:solidFill>
              </a:rPr>
              <a:t>Cross detuning</a:t>
            </a:r>
            <a:endParaRPr lang="en-US" dirty="0">
              <a:solidFill>
                <a:srgbClr val="008000"/>
              </a:solidFill>
            </a:endParaRPr>
          </a:p>
        </p:txBody>
      </p:sp>
      <p:sp>
        <p:nvSpPr>
          <p:cNvPr id="17" name="TextBox 16"/>
          <p:cNvSpPr txBox="1"/>
          <p:nvPr/>
        </p:nvSpPr>
        <p:spPr>
          <a:xfrm>
            <a:off x="4155203" y="4431090"/>
            <a:ext cx="1188246" cy="369332"/>
          </a:xfrm>
          <a:prstGeom prst="rect">
            <a:avLst/>
          </a:prstGeom>
          <a:noFill/>
        </p:spPr>
        <p:txBody>
          <a:bodyPr wrap="none" rtlCol="0">
            <a:spAutoFit/>
          </a:bodyPr>
          <a:lstStyle/>
          <a:p>
            <a:r>
              <a:rPr lang="en-US" dirty="0" smtClean="0">
                <a:solidFill>
                  <a:srgbClr val="FF0000"/>
                </a:solidFill>
              </a:rPr>
              <a:t>Y detuning</a:t>
            </a:r>
            <a:endParaRPr lang="en-US" dirty="0">
              <a:solidFill>
                <a:srgbClr val="FF0000"/>
              </a:solidFill>
            </a:endParaRPr>
          </a:p>
        </p:txBody>
      </p:sp>
      <p:sp>
        <p:nvSpPr>
          <p:cNvPr id="18" name="TextBox 17"/>
          <p:cNvSpPr txBox="1"/>
          <p:nvPr/>
        </p:nvSpPr>
        <p:spPr>
          <a:xfrm>
            <a:off x="1312214" y="4453536"/>
            <a:ext cx="1195572" cy="369332"/>
          </a:xfrm>
          <a:prstGeom prst="rect">
            <a:avLst/>
          </a:prstGeom>
          <a:noFill/>
        </p:spPr>
        <p:txBody>
          <a:bodyPr wrap="none" rtlCol="0">
            <a:spAutoFit/>
          </a:bodyPr>
          <a:lstStyle>
            <a:defPPr>
              <a:defRPr lang="en-US"/>
            </a:defPPr>
            <a:lvl1pPr>
              <a:defRPr>
                <a:solidFill>
                  <a:srgbClr val="008000"/>
                </a:solidFill>
              </a:defRPr>
            </a:lvl1pPr>
          </a:lstStyle>
          <a:p>
            <a:r>
              <a:rPr lang="en-US" dirty="0" smtClean="0">
                <a:solidFill>
                  <a:srgbClr val="0000FF"/>
                </a:solidFill>
              </a:rPr>
              <a:t>X </a:t>
            </a:r>
            <a:r>
              <a:rPr lang="en-US" dirty="0">
                <a:solidFill>
                  <a:srgbClr val="0000FF"/>
                </a:solidFill>
              </a:rPr>
              <a:t>detuning</a:t>
            </a:r>
          </a:p>
        </p:txBody>
      </p:sp>
    </p:spTree>
    <p:extLst>
      <p:ext uri="{BB962C8B-B14F-4D97-AF65-F5344CB8AC3E}">
        <p14:creationId xmlns:p14="http://schemas.microsoft.com/office/powerpoint/2010/main" val="35531096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14</a:t>
            </a:fld>
            <a:endParaRPr lang="en-GB">
              <a:solidFill>
                <a:prstClr val="white">
                  <a:tint val="75000"/>
                </a:prstClr>
              </a:solidFill>
              <a:latin typeface="Calibri"/>
            </a:endParaRPr>
          </a:p>
        </p:txBody>
      </p:sp>
      <p:sp>
        <p:nvSpPr>
          <p:cNvPr id="26" name="TextBox 25"/>
          <p:cNvSpPr txBox="1"/>
          <p:nvPr/>
        </p:nvSpPr>
        <p:spPr>
          <a:xfrm>
            <a:off x="110892" y="232107"/>
            <a:ext cx="9033108" cy="2554545"/>
          </a:xfrm>
          <a:prstGeom prst="rect">
            <a:avLst/>
          </a:prstGeom>
          <a:noFill/>
        </p:spPr>
        <p:txBody>
          <a:bodyPr wrap="square" rtlCol="0">
            <a:spAutoFit/>
          </a:bodyPr>
          <a:lstStyle/>
          <a:p>
            <a:r>
              <a:rPr lang="en-US" sz="2000" dirty="0" smtClean="0">
                <a:solidFill>
                  <a:srgbClr val="FF0000"/>
                </a:solidFill>
                <a:latin typeface="Calibri"/>
              </a:rPr>
              <a:t>Fringe fields are very weak third order non </a:t>
            </a:r>
            <a:r>
              <a:rPr lang="en-US" sz="2000" dirty="0" err="1" smtClean="0">
                <a:solidFill>
                  <a:srgbClr val="FF0000"/>
                </a:solidFill>
                <a:latin typeface="Calibri"/>
              </a:rPr>
              <a:t>linearities</a:t>
            </a:r>
            <a:r>
              <a:rPr lang="en-US" sz="2000" dirty="0" smtClean="0">
                <a:solidFill>
                  <a:srgbClr val="FF0000"/>
                </a:solidFill>
                <a:latin typeface="Calibri"/>
              </a:rPr>
              <a:t>, </a:t>
            </a:r>
            <a:r>
              <a:rPr lang="en-US" sz="2000" dirty="0" smtClean="0">
                <a:solidFill>
                  <a:srgbClr val="FF0000"/>
                </a:solidFill>
                <a:latin typeface="Calibri"/>
              </a:rPr>
              <a:t>ultimately related to the fact that the </a:t>
            </a:r>
            <a:r>
              <a:rPr lang="en-US" sz="2000" dirty="0" smtClean="0">
                <a:solidFill>
                  <a:srgbClr val="FF0000"/>
                </a:solidFill>
                <a:latin typeface="Calibri"/>
              </a:rPr>
              <a:t>magnetic fields do </a:t>
            </a:r>
            <a:r>
              <a:rPr lang="en-US" sz="2000" dirty="0" smtClean="0">
                <a:solidFill>
                  <a:srgbClr val="FF0000"/>
                </a:solidFill>
                <a:latin typeface="Calibri"/>
              </a:rPr>
              <a:t>satisfy the Maxwell </a:t>
            </a:r>
            <a:r>
              <a:rPr lang="en-US" sz="2000" dirty="0" smtClean="0">
                <a:solidFill>
                  <a:srgbClr val="FF0000"/>
                </a:solidFill>
                <a:latin typeface="Calibri"/>
              </a:rPr>
              <a:t>Equations.</a:t>
            </a:r>
            <a:endParaRPr lang="en-US" sz="2000" dirty="0" smtClean="0">
              <a:solidFill>
                <a:srgbClr val="FF0000"/>
              </a:solidFill>
              <a:latin typeface="Calibri"/>
            </a:endParaRPr>
          </a:p>
          <a:p>
            <a:r>
              <a:rPr lang="en-US" sz="2000" dirty="0" smtClean="0">
                <a:solidFill>
                  <a:srgbClr val="0000FF"/>
                </a:solidFill>
                <a:latin typeface="Calibri"/>
              </a:rPr>
              <a:t>However in Super Flavor Factories their </a:t>
            </a:r>
            <a:r>
              <a:rPr lang="en-US" sz="2000" dirty="0" smtClean="0">
                <a:solidFill>
                  <a:srgbClr val="0000FF"/>
                </a:solidFill>
                <a:latin typeface="Calibri"/>
              </a:rPr>
              <a:t>effect is very large and strongly reduces the </a:t>
            </a:r>
            <a:r>
              <a:rPr lang="en-US" sz="2000" dirty="0" smtClean="0">
                <a:solidFill>
                  <a:srgbClr val="0000FF"/>
                </a:solidFill>
                <a:latin typeface="Calibri"/>
              </a:rPr>
              <a:t>DA, due to the </a:t>
            </a:r>
            <a:r>
              <a:rPr lang="en-US" sz="2000" dirty="0" smtClean="0">
                <a:solidFill>
                  <a:srgbClr val="0000FF"/>
                </a:solidFill>
                <a:latin typeface="Calibri"/>
              </a:rPr>
              <a:t>strong FD quads and Beta Functions.</a:t>
            </a:r>
          </a:p>
          <a:p>
            <a:r>
              <a:rPr lang="en-US" sz="2000" dirty="0" smtClean="0">
                <a:solidFill>
                  <a:srgbClr val="008000"/>
                </a:solidFill>
                <a:latin typeface="Calibri"/>
              </a:rPr>
              <a:t>First cure is simply to make the FD quads as long and weak as possible, since all the terms do scale with the gradient (b2 in the formulas)</a:t>
            </a:r>
            <a:endParaRPr lang="en-US" sz="2000" dirty="0">
              <a:solidFill>
                <a:srgbClr val="008000"/>
              </a:solidFill>
              <a:latin typeface="Calibri"/>
            </a:endParaRPr>
          </a:p>
          <a:p>
            <a:r>
              <a:rPr lang="en-US" sz="2000" dirty="0" smtClean="0">
                <a:solidFill>
                  <a:prstClr val="black"/>
                </a:solidFill>
                <a:latin typeface="Calibri"/>
              </a:rPr>
              <a:t>Second cure: since </a:t>
            </a:r>
            <a:r>
              <a:rPr lang="en-US" sz="2000" dirty="0" smtClean="0">
                <a:solidFill>
                  <a:prstClr val="black"/>
                </a:solidFill>
                <a:latin typeface="Calibri"/>
              </a:rPr>
              <a:t>their main effect is to generate a strong detuning with amplitude, some non linear magnets has to be added/modified in order to reduce it.</a:t>
            </a:r>
          </a:p>
        </p:txBody>
      </p:sp>
      <p:pic>
        <p:nvPicPr>
          <p:cNvPr id="2" name="Picture 1"/>
          <p:cNvPicPr>
            <a:picLocks noChangeAspect="1"/>
          </p:cNvPicPr>
          <p:nvPr/>
        </p:nvPicPr>
        <p:blipFill>
          <a:blip r:embed="rId2"/>
          <a:stretch>
            <a:fillRect/>
          </a:stretch>
        </p:blipFill>
        <p:spPr>
          <a:xfrm>
            <a:off x="1696928" y="2895141"/>
            <a:ext cx="5243105" cy="3376915"/>
          </a:xfrm>
          <a:prstGeom prst="rect">
            <a:avLst/>
          </a:prstGeom>
        </p:spPr>
      </p:pic>
      <p:sp>
        <p:nvSpPr>
          <p:cNvPr id="3" name="TextBox 2"/>
          <p:cNvSpPr txBox="1"/>
          <p:nvPr/>
        </p:nvSpPr>
        <p:spPr>
          <a:xfrm>
            <a:off x="1471087" y="6352143"/>
            <a:ext cx="5535064" cy="369332"/>
          </a:xfrm>
          <a:prstGeom prst="rect">
            <a:avLst/>
          </a:prstGeom>
          <a:noFill/>
        </p:spPr>
        <p:txBody>
          <a:bodyPr wrap="none" rtlCol="0">
            <a:spAutoFit/>
          </a:bodyPr>
          <a:lstStyle/>
          <a:p>
            <a:r>
              <a:rPr lang="en-US" b="1" dirty="0" smtClean="0">
                <a:solidFill>
                  <a:srgbClr val="FF6600"/>
                </a:solidFill>
              </a:rPr>
              <a:t>Fringe Fields Kicks at entrance/exit (-/+) of a </a:t>
            </a:r>
            <a:r>
              <a:rPr lang="en-US" b="1" dirty="0" err="1" smtClean="0">
                <a:solidFill>
                  <a:srgbClr val="FF6600"/>
                </a:solidFill>
              </a:rPr>
              <a:t>quadrupole</a:t>
            </a:r>
            <a:endParaRPr lang="en-US" b="1" dirty="0">
              <a:solidFill>
                <a:srgbClr val="FF6600"/>
              </a:solidFill>
            </a:endParaRPr>
          </a:p>
        </p:txBody>
      </p:sp>
    </p:spTree>
    <p:extLst>
      <p:ext uri="{BB962C8B-B14F-4D97-AF65-F5344CB8AC3E}">
        <p14:creationId xmlns:p14="http://schemas.microsoft.com/office/powerpoint/2010/main" val="14108001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051"/>
            <a:ext cx="8229600" cy="606763"/>
          </a:xfrm>
        </p:spPr>
        <p:txBody>
          <a:bodyPr>
            <a:normAutofit/>
          </a:bodyPr>
          <a:lstStyle/>
          <a:p>
            <a:r>
              <a:rPr lang="en-GB" sz="3200" dirty="0" smtClean="0">
                <a:solidFill>
                  <a:srgbClr val="CCFFCC"/>
                </a:solidFill>
              </a:rPr>
              <a:t>Final Doublet Fringe compensation</a:t>
            </a:r>
            <a:endParaRPr lang="en-GB" sz="3200" dirty="0">
              <a:solidFill>
                <a:srgbClr val="CCFFCC"/>
              </a:solidFill>
            </a:endParaRPr>
          </a:p>
        </p:txBody>
      </p:sp>
      <p:pic>
        <p:nvPicPr>
          <p:cNvPr id="7" name="Content Placeholder 3" descr="FFZoomST20_49.pdf"/>
          <p:cNvPicPr>
            <a:picLocks noGrp="1" noChangeAspect="1"/>
          </p:cNvPicPr>
          <p:nvPr>
            <p:ph idx="1"/>
          </p:nvPr>
        </p:nvPicPr>
        <p:blipFill>
          <a:blip r:embed="rId2">
            <a:extLst>
              <a:ext uri="{28A0092B-C50C-407E-A947-70E740481C1C}">
                <a14:useLocalDpi xmlns:a14="http://schemas.microsoft.com/office/drawing/2010/main" val="0"/>
              </a:ext>
            </a:extLst>
          </a:blip>
          <a:srcRect l="1545" r="1545"/>
          <a:stretch>
            <a:fillRect/>
          </a:stretch>
        </p:blipFill>
        <p:spPr>
          <a:xfrm>
            <a:off x="1108786" y="751360"/>
            <a:ext cx="6841437" cy="4328621"/>
          </a:xfrm>
        </p:spPr>
        <p:style>
          <a:lnRef idx="2">
            <a:schemeClr val="dk1"/>
          </a:lnRef>
          <a:fillRef idx="1">
            <a:schemeClr val="lt1"/>
          </a:fillRef>
          <a:effectRef idx="0">
            <a:schemeClr val="dk1"/>
          </a:effectRef>
          <a:fontRef idx="minor">
            <a:schemeClr val="dk1"/>
          </a:fontRef>
        </p:style>
      </p:pic>
      <p:sp>
        <p:nvSpPr>
          <p:cNvPr id="8" name="Title 1"/>
          <p:cNvSpPr txBox="1">
            <a:spLocks/>
          </p:cNvSpPr>
          <p:nvPr/>
        </p:nvSpPr>
        <p:spPr>
          <a:xfrm>
            <a:off x="457200" y="5288767"/>
            <a:ext cx="8229600" cy="1472729"/>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solidFill>
                  <a:srgbClr val="FFFF00"/>
                </a:solidFill>
                <a:latin typeface="Calibri"/>
              </a:rPr>
              <a:t>The most efficient solution is to have 3 </a:t>
            </a:r>
            <a:r>
              <a:rPr lang="en-GB" sz="2400" dirty="0" err="1" smtClean="0">
                <a:solidFill>
                  <a:srgbClr val="FFFF00"/>
                </a:solidFill>
                <a:latin typeface="Calibri"/>
              </a:rPr>
              <a:t>octupoles</a:t>
            </a:r>
            <a:r>
              <a:rPr lang="en-GB" sz="2400" dirty="0" smtClean="0">
                <a:solidFill>
                  <a:srgbClr val="FFFF00"/>
                </a:solidFill>
                <a:latin typeface="Calibri"/>
              </a:rPr>
              <a:t> to cancel the detuning due to fringes and </a:t>
            </a:r>
            <a:r>
              <a:rPr lang="en-GB" sz="2400" dirty="0" err="1" smtClean="0">
                <a:solidFill>
                  <a:srgbClr val="FFFF00"/>
                </a:solidFill>
                <a:latin typeface="Calibri"/>
              </a:rPr>
              <a:t>kynematic</a:t>
            </a:r>
            <a:r>
              <a:rPr lang="en-GB" sz="2400" dirty="0" smtClean="0">
                <a:solidFill>
                  <a:srgbClr val="FFFF00"/>
                </a:solidFill>
                <a:latin typeface="Calibri"/>
              </a:rPr>
              <a:t> term (about </a:t>
            </a:r>
            <a:r>
              <a:rPr lang="en-US" sz="2400" dirty="0" smtClean="0">
                <a:solidFill>
                  <a:srgbClr val="FFFF00"/>
                </a:solidFill>
                <a:latin typeface="Calibri"/>
              </a:rPr>
              <a:t>¼ of the fringes</a:t>
            </a:r>
            <a:r>
              <a:rPr lang="en-GB" sz="2400" dirty="0" smtClean="0">
                <a:solidFill>
                  <a:srgbClr val="FFFF00"/>
                </a:solidFill>
                <a:latin typeface="Calibri"/>
              </a:rPr>
              <a:t>)</a:t>
            </a:r>
            <a:r>
              <a:rPr lang="en-GB" sz="2400" dirty="0" smtClean="0">
                <a:solidFill>
                  <a:srgbClr val="FFFF00"/>
                </a:solidFill>
                <a:latin typeface="Calibri"/>
              </a:rPr>
              <a:t>.</a:t>
            </a:r>
          </a:p>
          <a:p>
            <a:pPr algn="l"/>
            <a:r>
              <a:rPr lang="en-GB" sz="2400" dirty="0" smtClean="0">
                <a:solidFill>
                  <a:srgbClr val="FFFF00"/>
                </a:solidFill>
                <a:latin typeface="Calibri"/>
              </a:rPr>
              <a:t>The added complexity is very modest, since at lest 2 </a:t>
            </a:r>
            <a:r>
              <a:rPr lang="en-GB" sz="2400" dirty="0" err="1" smtClean="0">
                <a:solidFill>
                  <a:srgbClr val="FFFF00"/>
                </a:solidFill>
                <a:latin typeface="Calibri"/>
              </a:rPr>
              <a:t>octupoles</a:t>
            </a:r>
            <a:r>
              <a:rPr lang="en-GB" sz="2400" dirty="0" smtClean="0">
                <a:solidFill>
                  <a:srgbClr val="FFFF00"/>
                </a:solidFill>
                <a:latin typeface="Calibri"/>
              </a:rPr>
              <a:t> are anyway </a:t>
            </a:r>
            <a:r>
              <a:rPr lang="en-GB" sz="2400" dirty="0" smtClean="0">
                <a:solidFill>
                  <a:srgbClr val="FFFF00"/>
                </a:solidFill>
                <a:latin typeface="Calibri"/>
              </a:rPr>
              <a:t>needed </a:t>
            </a:r>
            <a:r>
              <a:rPr lang="en-GB" sz="2400" dirty="0" smtClean="0">
                <a:solidFill>
                  <a:srgbClr val="FFFF00"/>
                </a:solidFill>
                <a:latin typeface="Calibri"/>
              </a:rPr>
              <a:t>to compensate the residual on-axis detuning </a:t>
            </a:r>
            <a:r>
              <a:rPr lang="en-GB" sz="2400" dirty="0" smtClean="0">
                <a:solidFill>
                  <a:srgbClr val="FFFF00"/>
                </a:solidFill>
                <a:latin typeface="Calibri"/>
              </a:rPr>
              <a:t>and magnets/</a:t>
            </a:r>
            <a:r>
              <a:rPr lang="en-GB" sz="2400" dirty="0" err="1" smtClean="0">
                <a:solidFill>
                  <a:srgbClr val="FFFF00"/>
                </a:solidFill>
                <a:latin typeface="Calibri"/>
              </a:rPr>
              <a:t>lattce</a:t>
            </a:r>
            <a:r>
              <a:rPr lang="en-GB" sz="2400" dirty="0" smtClean="0">
                <a:solidFill>
                  <a:srgbClr val="FFFF00"/>
                </a:solidFill>
                <a:latin typeface="Calibri"/>
              </a:rPr>
              <a:t>  imperfections. </a:t>
            </a:r>
            <a:endParaRPr lang="en-GB" sz="2400" dirty="0">
              <a:solidFill>
                <a:srgbClr val="FFFF00"/>
              </a:solidFill>
              <a:latin typeface="Calibri"/>
            </a:endParaRPr>
          </a:p>
        </p:txBody>
      </p:sp>
      <p:cxnSp>
        <p:nvCxnSpPr>
          <p:cNvPr id="4" name="Straight Arrow Connector 3"/>
          <p:cNvCxnSpPr/>
          <p:nvPr/>
        </p:nvCxnSpPr>
        <p:spPr>
          <a:xfrm>
            <a:off x="2319610" y="3317237"/>
            <a:ext cx="298051" cy="51831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711454" y="2947905"/>
            <a:ext cx="1596260" cy="369332"/>
          </a:xfrm>
          <a:prstGeom prst="rect">
            <a:avLst/>
          </a:prstGeom>
          <a:noFill/>
        </p:spPr>
        <p:txBody>
          <a:bodyPr wrap="none" rtlCol="0">
            <a:spAutoFit/>
          </a:bodyPr>
          <a:lstStyle/>
          <a:p>
            <a:r>
              <a:rPr lang="en-US" dirty="0" smtClean="0">
                <a:solidFill>
                  <a:srgbClr val="FF0000"/>
                </a:solidFill>
              </a:rPr>
              <a:t>Oct X Detuning</a:t>
            </a:r>
            <a:endParaRPr lang="en-US" dirty="0">
              <a:solidFill>
                <a:srgbClr val="FF0000"/>
              </a:solidFill>
            </a:endParaRPr>
          </a:p>
        </p:txBody>
      </p:sp>
      <p:sp>
        <p:nvSpPr>
          <p:cNvPr id="10" name="TextBox 9"/>
          <p:cNvSpPr txBox="1"/>
          <p:nvPr/>
        </p:nvSpPr>
        <p:spPr>
          <a:xfrm>
            <a:off x="2991263" y="2322828"/>
            <a:ext cx="1982296" cy="369332"/>
          </a:xfrm>
          <a:prstGeom prst="rect">
            <a:avLst/>
          </a:prstGeom>
          <a:noFill/>
        </p:spPr>
        <p:txBody>
          <a:bodyPr wrap="none" rtlCol="0">
            <a:spAutoFit/>
          </a:bodyPr>
          <a:lstStyle/>
          <a:p>
            <a:r>
              <a:rPr lang="en-US" dirty="0" smtClean="0">
                <a:solidFill>
                  <a:srgbClr val="008000"/>
                </a:solidFill>
              </a:rPr>
              <a:t>Oct Cross Detuning</a:t>
            </a:r>
            <a:endParaRPr lang="en-US" dirty="0">
              <a:solidFill>
                <a:srgbClr val="008000"/>
              </a:solidFill>
            </a:endParaRPr>
          </a:p>
        </p:txBody>
      </p:sp>
      <p:sp>
        <p:nvSpPr>
          <p:cNvPr id="11" name="TextBox 10"/>
          <p:cNvSpPr txBox="1"/>
          <p:nvPr/>
        </p:nvSpPr>
        <p:spPr>
          <a:xfrm>
            <a:off x="3960062" y="2870414"/>
            <a:ext cx="1580932" cy="369332"/>
          </a:xfrm>
          <a:prstGeom prst="rect">
            <a:avLst/>
          </a:prstGeom>
          <a:noFill/>
        </p:spPr>
        <p:txBody>
          <a:bodyPr wrap="none" rtlCol="0">
            <a:spAutoFit/>
          </a:bodyPr>
          <a:lstStyle/>
          <a:p>
            <a:r>
              <a:rPr lang="en-US" dirty="0" smtClean="0">
                <a:solidFill>
                  <a:srgbClr val="0000FF"/>
                </a:solidFill>
              </a:rPr>
              <a:t>Oct y Detuning</a:t>
            </a:r>
            <a:endParaRPr lang="en-US" dirty="0">
              <a:solidFill>
                <a:srgbClr val="0000FF"/>
              </a:solidFill>
            </a:endParaRPr>
          </a:p>
        </p:txBody>
      </p:sp>
      <p:cxnSp>
        <p:nvCxnSpPr>
          <p:cNvPr id="12" name="Straight Arrow Connector 11"/>
          <p:cNvCxnSpPr/>
          <p:nvPr/>
        </p:nvCxnSpPr>
        <p:spPr>
          <a:xfrm flipH="1">
            <a:off x="3550693" y="2705118"/>
            <a:ext cx="448246" cy="1078606"/>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3998939" y="3252447"/>
            <a:ext cx="608157" cy="670719"/>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59031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etuning.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49" y="1991097"/>
            <a:ext cx="8939518" cy="4843285"/>
          </a:xfrm>
          <a:prstGeom prst="rect">
            <a:avLst/>
          </a:prstGeom>
          <a:ln>
            <a:noFill/>
          </a:ln>
        </p:spPr>
        <p:style>
          <a:lnRef idx="2">
            <a:schemeClr val="dk1"/>
          </a:lnRef>
          <a:fillRef idx="1">
            <a:schemeClr val="lt1"/>
          </a:fillRef>
          <a:effectRef idx="0">
            <a:schemeClr val="dk1"/>
          </a:effectRef>
          <a:fontRef idx="minor">
            <a:schemeClr val="dk1"/>
          </a:fontRef>
        </p:style>
      </p:pic>
      <p:sp>
        <p:nvSpPr>
          <p:cNvPr id="2" name="Title 1"/>
          <p:cNvSpPr>
            <a:spLocks noGrp="1"/>
          </p:cNvSpPr>
          <p:nvPr>
            <p:ph type="title"/>
          </p:nvPr>
        </p:nvSpPr>
        <p:spPr>
          <a:xfrm>
            <a:off x="0" y="113209"/>
            <a:ext cx="2993237" cy="1791792"/>
          </a:xfrm>
        </p:spPr>
        <p:txBody>
          <a:bodyPr>
            <a:normAutofit fontScale="90000"/>
          </a:bodyPr>
          <a:lstStyle/>
          <a:p>
            <a:r>
              <a:rPr lang="en-GB" dirty="0" smtClean="0"/>
              <a:t>Detuning </a:t>
            </a:r>
            <a:br>
              <a:rPr lang="en-GB" dirty="0" smtClean="0"/>
            </a:br>
            <a:r>
              <a:rPr lang="en-GB" dirty="0" smtClean="0"/>
              <a:t>with amplitude</a:t>
            </a:r>
            <a:endParaRPr lang="en-GB" dirty="0"/>
          </a:p>
        </p:txBody>
      </p:sp>
      <p:grpSp>
        <p:nvGrpSpPr>
          <p:cNvPr id="16" name="Group 15"/>
          <p:cNvGrpSpPr/>
          <p:nvPr/>
        </p:nvGrpSpPr>
        <p:grpSpPr>
          <a:xfrm>
            <a:off x="2993237" y="199305"/>
            <a:ext cx="2872271" cy="1747531"/>
            <a:chOff x="3068571" y="199305"/>
            <a:chExt cx="2872271" cy="1747531"/>
          </a:xfrm>
        </p:grpSpPr>
        <p:pic>
          <p:nvPicPr>
            <p:cNvPr id="9" name="Picture 8" descr="FFZoomST20_49.pdf"/>
            <p:cNvPicPr>
              <a:picLocks noChangeAspect="1"/>
            </p:cNvPicPr>
            <p:nvPr/>
          </p:nvPicPr>
          <p:blipFill rotWithShape="1">
            <a:blip r:embed="rId3">
              <a:extLst>
                <a:ext uri="{28A0092B-C50C-407E-A947-70E740481C1C}">
                  <a14:useLocalDpi xmlns:a14="http://schemas.microsoft.com/office/drawing/2010/main" val="0"/>
                </a:ext>
              </a:extLst>
            </a:blip>
            <a:srcRect l="7881" t="9782" r="4959" b="-535"/>
            <a:stretch/>
          </p:blipFill>
          <p:spPr>
            <a:xfrm>
              <a:off x="3068571" y="199305"/>
              <a:ext cx="2872271" cy="1747531"/>
            </a:xfrm>
            <a:prstGeom prst="rect">
              <a:avLst/>
            </a:prstGeom>
            <a:ln>
              <a:noFill/>
            </a:ln>
          </p:spPr>
          <p:style>
            <a:lnRef idx="2">
              <a:schemeClr val="dk1"/>
            </a:lnRef>
            <a:fillRef idx="1">
              <a:schemeClr val="lt1"/>
            </a:fillRef>
            <a:effectRef idx="0">
              <a:schemeClr val="dk1"/>
            </a:effectRef>
            <a:fontRef idx="minor">
              <a:schemeClr val="dk1"/>
            </a:fontRef>
          </p:style>
        </p:pic>
        <p:sp>
          <p:nvSpPr>
            <p:cNvPr id="11" name="TextBox 10"/>
            <p:cNvSpPr txBox="1"/>
            <p:nvPr/>
          </p:nvSpPr>
          <p:spPr>
            <a:xfrm>
              <a:off x="3961850" y="311698"/>
              <a:ext cx="986155" cy="369332"/>
            </a:xfrm>
            <a:prstGeom prst="rect">
              <a:avLst/>
            </a:prstGeom>
            <a:noFill/>
            <a:ln>
              <a:noFill/>
            </a:ln>
          </p:spPr>
          <p:txBody>
            <a:bodyPr wrap="none" rtlCol="0">
              <a:spAutoFit/>
            </a:bodyPr>
            <a:lstStyle/>
            <a:p>
              <a:r>
                <a:rPr lang="en-GB" dirty="0" smtClean="0">
                  <a:solidFill>
                    <a:srgbClr val="000000"/>
                  </a:solidFill>
                  <a:latin typeface="Calibri"/>
                </a:rPr>
                <a:t>ST20_49</a:t>
              </a:r>
              <a:endParaRPr lang="en-GB" dirty="0">
                <a:solidFill>
                  <a:srgbClr val="000000"/>
                </a:solidFill>
                <a:latin typeface="Calibri"/>
              </a:endParaRPr>
            </a:p>
          </p:txBody>
        </p:sp>
      </p:grpSp>
      <p:grpSp>
        <p:nvGrpSpPr>
          <p:cNvPr id="15" name="Group 14"/>
          <p:cNvGrpSpPr/>
          <p:nvPr/>
        </p:nvGrpSpPr>
        <p:grpSpPr>
          <a:xfrm>
            <a:off x="5897795" y="199305"/>
            <a:ext cx="3170872" cy="1747531"/>
            <a:chOff x="2623329" y="-1506661"/>
            <a:chExt cx="6933678" cy="3681710"/>
          </a:xfrm>
        </p:grpSpPr>
        <p:pic>
          <p:nvPicPr>
            <p:cNvPr id="4" name="Picture 3" descr="FFZoominOCTST20_39.pdf"/>
            <p:cNvPicPr>
              <a:picLocks noChangeAspect="1"/>
            </p:cNvPicPr>
            <p:nvPr/>
          </p:nvPicPr>
          <p:blipFill rotWithShape="1">
            <a:blip r:embed="rId4">
              <a:extLst>
                <a:ext uri="{28A0092B-C50C-407E-A947-70E740481C1C}">
                  <a14:useLocalDpi xmlns:a14="http://schemas.microsoft.com/office/drawing/2010/main" val="0"/>
                </a:ext>
              </a:extLst>
            </a:blip>
            <a:srcRect l="10241" t="5602" r="5849" b="155"/>
            <a:stretch/>
          </p:blipFill>
          <p:spPr>
            <a:xfrm>
              <a:off x="2623329" y="-1506661"/>
              <a:ext cx="6933678" cy="3681710"/>
            </a:xfrm>
            <a:prstGeom prst="rect">
              <a:avLst/>
            </a:prstGeom>
            <a:ln>
              <a:noFill/>
            </a:ln>
          </p:spPr>
          <p:style>
            <a:lnRef idx="2">
              <a:schemeClr val="dk1"/>
            </a:lnRef>
            <a:fillRef idx="1">
              <a:schemeClr val="lt1"/>
            </a:fillRef>
            <a:effectRef idx="0">
              <a:schemeClr val="dk1"/>
            </a:effectRef>
            <a:fontRef idx="minor">
              <a:schemeClr val="dk1"/>
            </a:fontRef>
          </p:style>
        </p:pic>
        <p:sp>
          <p:nvSpPr>
            <p:cNvPr id="12" name="TextBox 11"/>
            <p:cNvSpPr txBox="1"/>
            <p:nvPr/>
          </p:nvSpPr>
          <p:spPr>
            <a:xfrm>
              <a:off x="5391960" y="-1104064"/>
              <a:ext cx="986155" cy="369332"/>
            </a:xfrm>
            <a:prstGeom prst="rect">
              <a:avLst/>
            </a:prstGeom>
            <a:noFill/>
            <a:ln>
              <a:noFill/>
            </a:ln>
          </p:spPr>
          <p:txBody>
            <a:bodyPr wrap="none" rtlCol="0">
              <a:spAutoFit/>
            </a:bodyPr>
            <a:lstStyle/>
            <a:p>
              <a:r>
                <a:rPr lang="en-GB" dirty="0" smtClean="0">
                  <a:solidFill>
                    <a:srgbClr val="000000"/>
                  </a:solidFill>
                  <a:latin typeface="Calibri"/>
                </a:rPr>
                <a:t>ST20_39</a:t>
              </a:r>
              <a:endParaRPr lang="en-GB" dirty="0">
                <a:solidFill>
                  <a:srgbClr val="000000"/>
                </a:solidFill>
                <a:latin typeface="Calibri"/>
              </a:endParaRPr>
            </a:p>
          </p:txBody>
        </p:sp>
      </p:grpSp>
      <p:cxnSp>
        <p:nvCxnSpPr>
          <p:cNvPr id="5" name="Straight Connector 4"/>
          <p:cNvCxnSpPr/>
          <p:nvPr/>
        </p:nvCxnSpPr>
        <p:spPr>
          <a:xfrm>
            <a:off x="296732" y="5745170"/>
            <a:ext cx="3916949" cy="0"/>
          </a:xfrm>
          <a:prstGeom prst="line">
            <a:avLst/>
          </a:prstGeom>
          <a:ln>
            <a:solidFill>
              <a:schemeClr val="accent6">
                <a:alpha val="71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151718" y="5766998"/>
            <a:ext cx="3916949" cy="0"/>
          </a:xfrm>
          <a:prstGeom prst="line">
            <a:avLst/>
          </a:prstGeom>
          <a:ln>
            <a:solidFill>
              <a:schemeClr val="accent6">
                <a:alpha val="71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96732" y="3119947"/>
            <a:ext cx="3916949" cy="0"/>
          </a:xfrm>
          <a:prstGeom prst="line">
            <a:avLst/>
          </a:prstGeom>
          <a:ln>
            <a:solidFill>
              <a:schemeClr val="accent6">
                <a:alpha val="71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116108" y="3119947"/>
            <a:ext cx="3916949" cy="0"/>
          </a:xfrm>
          <a:prstGeom prst="line">
            <a:avLst/>
          </a:prstGeom>
          <a:ln>
            <a:solidFill>
              <a:schemeClr val="accent6">
                <a:alpha val="71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502899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17</a:t>
            </a:fld>
            <a:endParaRPr lang="en-GB">
              <a:solidFill>
                <a:prstClr val="white">
                  <a:tint val="75000"/>
                </a:prstClr>
              </a:solidFill>
              <a:latin typeface="Calibri"/>
            </a:endParaRPr>
          </a:p>
        </p:txBody>
      </p:sp>
      <p:sp>
        <p:nvSpPr>
          <p:cNvPr id="26" name="TextBox 25"/>
          <p:cNvSpPr txBox="1"/>
          <p:nvPr/>
        </p:nvSpPr>
        <p:spPr>
          <a:xfrm>
            <a:off x="185598" y="232107"/>
            <a:ext cx="8863756" cy="6370974"/>
          </a:xfrm>
          <a:prstGeom prst="rect">
            <a:avLst/>
          </a:prstGeom>
          <a:noFill/>
        </p:spPr>
        <p:txBody>
          <a:bodyPr wrap="square" rtlCol="0">
            <a:spAutoFit/>
          </a:bodyPr>
          <a:lstStyle/>
          <a:p>
            <a:r>
              <a:rPr lang="en-US" sz="2400" dirty="0" smtClean="0">
                <a:solidFill>
                  <a:srgbClr val="FF0000"/>
                </a:solidFill>
                <a:latin typeface="Calibri"/>
              </a:rPr>
              <a:t>The present solution is almost 100% effective in eliminating the DA reduction due to fringes and </a:t>
            </a:r>
            <a:r>
              <a:rPr lang="en-US" sz="2400" dirty="0" err="1" smtClean="0">
                <a:solidFill>
                  <a:srgbClr val="FF0000"/>
                </a:solidFill>
                <a:latin typeface="Calibri"/>
              </a:rPr>
              <a:t>kynematic</a:t>
            </a:r>
            <a:r>
              <a:rPr lang="en-US" sz="2400" dirty="0" smtClean="0">
                <a:solidFill>
                  <a:srgbClr val="FF0000"/>
                </a:solidFill>
                <a:latin typeface="Calibri"/>
              </a:rPr>
              <a:t>.</a:t>
            </a:r>
          </a:p>
          <a:p>
            <a:endParaRPr lang="en-US" sz="2400" dirty="0" smtClean="0">
              <a:solidFill>
                <a:srgbClr val="FF0000"/>
              </a:solidFill>
              <a:latin typeface="Calibri"/>
            </a:endParaRPr>
          </a:p>
          <a:p>
            <a:r>
              <a:rPr lang="en-US" sz="2400" dirty="0" smtClean="0">
                <a:solidFill>
                  <a:srgbClr val="0000FF"/>
                </a:solidFill>
                <a:latin typeface="Calibri"/>
              </a:rPr>
              <a:t>In addition the </a:t>
            </a:r>
            <a:r>
              <a:rPr lang="en-US" sz="2400" dirty="0" err="1" smtClean="0">
                <a:solidFill>
                  <a:srgbClr val="0000FF"/>
                </a:solidFill>
                <a:latin typeface="Calibri"/>
              </a:rPr>
              <a:t>octupoles</a:t>
            </a:r>
            <a:r>
              <a:rPr lang="en-US" sz="2400" dirty="0" smtClean="0">
                <a:solidFill>
                  <a:srgbClr val="0000FF"/>
                </a:solidFill>
                <a:latin typeface="Calibri"/>
              </a:rPr>
              <a:t> can be optimized in order to reduce all the detuning due to lattice errors/imperfections on the real machine.</a:t>
            </a:r>
          </a:p>
          <a:p>
            <a:endParaRPr lang="en-US" sz="2400" dirty="0" smtClean="0">
              <a:solidFill>
                <a:srgbClr val="FF0000"/>
              </a:solidFill>
              <a:latin typeface="Calibri"/>
            </a:endParaRPr>
          </a:p>
          <a:p>
            <a:r>
              <a:rPr lang="en-US" sz="2400" dirty="0" smtClean="0">
                <a:solidFill>
                  <a:srgbClr val="008000"/>
                </a:solidFill>
                <a:latin typeface="Calibri"/>
              </a:rPr>
              <a:t>The FD quads have to be very long and weak, this has disadvantages and advantages.</a:t>
            </a:r>
          </a:p>
          <a:p>
            <a:r>
              <a:rPr lang="en-US" sz="2400" dirty="0" smtClean="0">
                <a:solidFill>
                  <a:srgbClr val="008000"/>
                </a:solidFill>
                <a:latin typeface="Calibri"/>
              </a:rPr>
              <a:t>Main disadvantage is that the IR becomes very busy.</a:t>
            </a:r>
          </a:p>
          <a:p>
            <a:r>
              <a:rPr lang="en-US" sz="2400" dirty="0" smtClean="0">
                <a:solidFill>
                  <a:srgbClr val="008000"/>
                </a:solidFill>
                <a:latin typeface="Calibri"/>
              </a:rPr>
              <a:t>Advantages are: </a:t>
            </a:r>
          </a:p>
          <a:p>
            <a:r>
              <a:rPr lang="en-US" sz="2400" dirty="0">
                <a:solidFill>
                  <a:srgbClr val="008000"/>
                </a:solidFill>
                <a:latin typeface="Calibri"/>
              </a:rPr>
              <a:t> </a:t>
            </a:r>
            <a:r>
              <a:rPr lang="en-US" sz="2400" dirty="0" smtClean="0">
                <a:solidFill>
                  <a:srgbClr val="008000"/>
                </a:solidFill>
                <a:latin typeface="Calibri"/>
              </a:rPr>
              <a:t>- Easier to make lower gradients and larger </a:t>
            </a:r>
            <a:r>
              <a:rPr lang="en-US" sz="2400" dirty="0" smtClean="0">
                <a:solidFill>
                  <a:srgbClr val="008000"/>
                </a:solidFill>
                <a:latin typeface="Calibri"/>
              </a:rPr>
              <a:t>aperture </a:t>
            </a:r>
            <a:r>
              <a:rPr lang="en-US" sz="2400" dirty="0" smtClean="0">
                <a:solidFill>
                  <a:srgbClr val="008000"/>
                </a:solidFill>
                <a:latin typeface="Calibri"/>
              </a:rPr>
              <a:t>magnets</a:t>
            </a:r>
          </a:p>
          <a:p>
            <a:r>
              <a:rPr lang="en-US" sz="2400" dirty="0">
                <a:solidFill>
                  <a:srgbClr val="008000"/>
                </a:solidFill>
                <a:latin typeface="Calibri"/>
              </a:rPr>
              <a:t> </a:t>
            </a:r>
            <a:r>
              <a:rPr lang="en-US" sz="2400" dirty="0" smtClean="0">
                <a:solidFill>
                  <a:srgbClr val="008000"/>
                </a:solidFill>
                <a:latin typeface="Calibri"/>
              </a:rPr>
              <a:t>- Less SR and lower Critical Energy of the X-Rays</a:t>
            </a:r>
          </a:p>
          <a:p>
            <a:endParaRPr lang="en-US" sz="2400" dirty="0" smtClean="0">
              <a:solidFill>
                <a:srgbClr val="008000"/>
              </a:solidFill>
              <a:latin typeface="Calibri"/>
            </a:endParaRPr>
          </a:p>
          <a:p>
            <a:r>
              <a:rPr lang="en-US" sz="2400" dirty="0" smtClean="0">
                <a:solidFill>
                  <a:schemeClr val="bg1"/>
                </a:solidFill>
                <a:latin typeface="Calibri"/>
              </a:rPr>
              <a:t>E. </a:t>
            </a:r>
            <a:r>
              <a:rPr lang="en-US" sz="2400" dirty="0" err="1" smtClean="0">
                <a:solidFill>
                  <a:schemeClr val="bg1"/>
                </a:solidFill>
                <a:latin typeface="Calibri"/>
              </a:rPr>
              <a:t>Paoloni</a:t>
            </a:r>
            <a:r>
              <a:rPr lang="en-US" sz="2400" dirty="0" smtClean="0">
                <a:solidFill>
                  <a:schemeClr val="bg1"/>
                </a:solidFill>
                <a:latin typeface="Calibri"/>
              </a:rPr>
              <a:t> made a very nice first draft of the IR (see logo).</a:t>
            </a:r>
          </a:p>
          <a:p>
            <a:r>
              <a:rPr lang="en-US" sz="2400" dirty="0" smtClean="0">
                <a:solidFill>
                  <a:schemeClr val="bg1"/>
                </a:solidFill>
                <a:latin typeface="Calibri"/>
              </a:rPr>
              <a:t>More optimization seems possible and several solutions for the FD quads are under study (e.g. Permanent or </a:t>
            </a:r>
            <a:r>
              <a:rPr lang="en-US" sz="2400" dirty="0" err="1" smtClean="0">
                <a:solidFill>
                  <a:schemeClr val="bg1"/>
                </a:solidFill>
                <a:latin typeface="Calibri"/>
              </a:rPr>
              <a:t>SuperConducting</a:t>
            </a:r>
            <a:r>
              <a:rPr lang="en-US" sz="2400" dirty="0" smtClean="0">
                <a:solidFill>
                  <a:schemeClr val="bg1"/>
                </a:solidFill>
                <a:latin typeface="Calibri"/>
              </a:rPr>
              <a:t>)</a:t>
            </a:r>
          </a:p>
          <a:p>
            <a:endParaRPr lang="en-US" sz="2400" dirty="0">
              <a:solidFill>
                <a:srgbClr val="008000"/>
              </a:solidFill>
              <a:latin typeface="Calibri"/>
            </a:endParaRPr>
          </a:p>
        </p:txBody>
      </p:sp>
    </p:spTree>
    <p:extLst>
      <p:ext uri="{BB962C8B-B14F-4D97-AF65-F5344CB8AC3E}">
        <p14:creationId xmlns:p14="http://schemas.microsoft.com/office/powerpoint/2010/main" val="14755899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18</a:t>
            </a:fld>
            <a:endParaRPr lang="en-GB">
              <a:solidFill>
                <a:prstClr val="white">
                  <a:tint val="75000"/>
                </a:prstClr>
              </a:solidFill>
              <a:latin typeface="Calibri"/>
            </a:endParaRPr>
          </a:p>
        </p:txBody>
      </p:sp>
      <p:sp>
        <p:nvSpPr>
          <p:cNvPr id="26" name="TextBox 25"/>
          <p:cNvSpPr txBox="1"/>
          <p:nvPr/>
        </p:nvSpPr>
        <p:spPr>
          <a:xfrm>
            <a:off x="185598" y="2773939"/>
            <a:ext cx="8863756" cy="3785652"/>
          </a:xfrm>
          <a:prstGeom prst="rect">
            <a:avLst/>
          </a:prstGeom>
          <a:noFill/>
        </p:spPr>
        <p:txBody>
          <a:bodyPr wrap="square" rtlCol="0">
            <a:spAutoFit/>
          </a:bodyPr>
          <a:lstStyle/>
          <a:p>
            <a:r>
              <a:rPr lang="en-US" sz="2400" dirty="0" smtClean="0">
                <a:solidFill>
                  <a:srgbClr val="FF0000"/>
                </a:solidFill>
                <a:latin typeface="Calibri"/>
              </a:rPr>
              <a:t>The crab </a:t>
            </a:r>
            <a:r>
              <a:rPr lang="en-US" sz="2400" dirty="0" err="1" smtClean="0">
                <a:solidFill>
                  <a:srgbClr val="FF0000"/>
                </a:solidFill>
                <a:latin typeface="Calibri"/>
              </a:rPr>
              <a:t>sextupoles</a:t>
            </a:r>
            <a:r>
              <a:rPr lang="en-US" sz="2400" dirty="0" smtClean="0">
                <a:solidFill>
                  <a:srgbClr val="FF0000"/>
                </a:solidFill>
                <a:latin typeface="Calibri"/>
              </a:rPr>
              <a:t> are very strong and the optics between them (this means the whole section that includes the left and right Final Focus Optics) have to be as much linear as possible. This also has to be true for off energy particle.</a:t>
            </a:r>
          </a:p>
          <a:p>
            <a:endParaRPr lang="en-US" sz="2400" dirty="0" smtClean="0">
              <a:solidFill>
                <a:srgbClr val="FF0000"/>
              </a:solidFill>
              <a:latin typeface="Calibri"/>
            </a:endParaRPr>
          </a:p>
          <a:p>
            <a:r>
              <a:rPr lang="en-US" sz="2400" dirty="0" smtClean="0">
                <a:solidFill>
                  <a:srgbClr val="0000FF"/>
                </a:solidFill>
                <a:latin typeface="Calibri"/>
              </a:rPr>
              <a:t>This is already true for ST20_49, in particular the adopted solution for the Fringe-Fields greatly helps.</a:t>
            </a:r>
          </a:p>
          <a:p>
            <a:endParaRPr lang="en-US" sz="2400" dirty="0">
              <a:solidFill>
                <a:srgbClr val="0000FF"/>
              </a:solidFill>
              <a:latin typeface="Calibri"/>
            </a:endParaRPr>
          </a:p>
          <a:p>
            <a:r>
              <a:rPr lang="en-US" sz="2400" dirty="0" smtClean="0">
                <a:solidFill>
                  <a:srgbClr val="008000"/>
                </a:solidFill>
                <a:latin typeface="Calibri"/>
              </a:rPr>
              <a:t>The tracking through with fringe fields </a:t>
            </a:r>
            <a:r>
              <a:rPr lang="en-US" sz="2400" dirty="0" smtClean="0">
                <a:solidFill>
                  <a:srgbClr val="008000"/>
                </a:solidFill>
                <a:latin typeface="Calibri"/>
              </a:rPr>
              <a:t>included </a:t>
            </a:r>
            <a:r>
              <a:rPr lang="en-US" sz="2400" dirty="0" smtClean="0">
                <a:solidFill>
                  <a:srgbClr val="008000"/>
                </a:solidFill>
                <a:latin typeface="Calibri"/>
              </a:rPr>
              <a:t>shows a very good linear </a:t>
            </a:r>
            <a:r>
              <a:rPr lang="en-US" sz="2400" dirty="0" err="1" smtClean="0">
                <a:solidFill>
                  <a:srgbClr val="008000"/>
                </a:solidFill>
                <a:latin typeface="Calibri"/>
              </a:rPr>
              <a:t>behaviour</a:t>
            </a:r>
            <a:endParaRPr lang="en-US" sz="2400" dirty="0" smtClean="0">
              <a:solidFill>
                <a:srgbClr val="008000"/>
              </a:solidFill>
              <a:latin typeface="Calibri"/>
            </a:endParaRPr>
          </a:p>
        </p:txBody>
      </p:sp>
      <p:pic>
        <p:nvPicPr>
          <p:cNvPr id="2" name="Picture 1"/>
          <p:cNvPicPr>
            <a:picLocks noChangeAspect="1"/>
          </p:cNvPicPr>
          <p:nvPr/>
        </p:nvPicPr>
        <p:blipFill rotWithShape="1">
          <a:blip r:embed="rId2"/>
          <a:srcRect l="11683" t="-16959" r="5760" b="16959"/>
          <a:stretch/>
        </p:blipFill>
        <p:spPr>
          <a:xfrm>
            <a:off x="21254" y="-500315"/>
            <a:ext cx="3115133" cy="2915715"/>
          </a:xfrm>
          <a:prstGeom prst="rect">
            <a:avLst/>
          </a:prstGeom>
        </p:spPr>
      </p:pic>
      <p:pic>
        <p:nvPicPr>
          <p:cNvPr id="3" name="Picture 2"/>
          <p:cNvPicPr>
            <a:picLocks noChangeAspect="1"/>
          </p:cNvPicPr>
          <p:nvPr/>
        </p:nvPicPr>
        <p:blipFill rotWithShape="1">
          <a:blip r:embed="rId3"/>
          <a:srcRect l="8169" b="16266"/>
          <a:stretch/>
        </p:blipFill>
        <p:spPr>
          <a:xfrm>
            <a:off x="3055348" y="22677"/>
            <a:ext cx="3218775" cy="2392724"/>
          </a:xfrm>
          <a:prstGeom prst="rect">
            <a:avLst/>
          </a:prstGeom>
        </p:spPr>
      </p:pic>
      <p:pic>
        <p:nvPicPr>
          <p:cNvPr id="4" name="Picture 3"/>
          <p:cNvPicPr>
            <a:picLocks noChangeAspect="1"/>
          </p:cNvPicPr>
          <p:nvPr/>
        </p:nvPicPr>
        <p:blipFill rotWithShape="1">
          <a:blip r:embed="rId4"/>
          <a:srcRect l="10399" r="6606" b="15304"/>
          <a:stretch/>
        </p:blipFill>
        <p:spPr>
          <a:xfrm>
            <a:off x="6069574" y="13340"/>
            <a:ext cx="3046131" cy="2402061"/>
          </a:xfrm>
          <a:prstGeom prst="rect">
            <a:avLst/>
          </a:prstGeom>
        </p:spPr>
      </p:pic>
      <p:sp>
        <p:nvSpPr>
          <p:cNvPr id="7" name="TextBox 6"/>
          <p:cNvSpPr txBox="1"/>
          <p:nvPr/>
        </p:nvSpPr>
        <p:spPr>
          <a:xfrm>
            <a:off x="1000929" y="2435986"/>
            <a:ext cx="1195572" cy="369332"/>
          </a:xfrm>
          <a:prstGeom prst="rect">
            <a:avLst/>
          </a:prstGeom>
          <a:noFill/>
        </p:spPr>
        <p:txBody>
          <a:bodyPr wrap="none" rtlCol="0">
            <a:spAutoFit/>
          </a:bodyPr>
          <a:lstStyle>
            <a:defPPr>
              <a:defRPr lang="en-US"/>
            </a:defPPr>
            <a:lvl1pPr>
              <a:defRPr>
                <a:solidFill>
                  <a:srgbClr val="008000"/>
                </a:solidFill>
              </a:defRPr>
            </a:lvl1pPr>
          </a:lstStyle>
          <a:p>
            <a:r>
              <a:rPr lang="en-US" dirty="0" smtClean="0">
                <a:solidFill>
                  <a:srgbClr val="0000FF"/>
                </a:solidFill>
              </a:rPr>
              <a:t>X </a:t>
            </a:r>
            <a:r>
              <a:rPr lang="en-US" dirty="0">
                <a:solidFill>
                  <a:srgbClr val="0000FF"/>
                </a:solidFill>
              </a:rPr>
              <a:t>detuning</a:t>
            </a:r>
          </a:p>
        </p:txBody>
      </p:sp>
      <p:sp>
        <p:nvSpPr>
          <p:cNvPr id="8" name="TextBox 7"/>
          <p:cNvSpPr txBox="1"/>
          <p:nvPr/>
        </p:nvSpPr>
        <p:spPr>
          <a:xfrm>
            <a:off x="4200940" y="2435986"/>
            <a:ext cx="1188246" cy="369332"/>
          </a:xfrm>
          <a:prstGeom prst="rect">
            <a:avLst/>
          </a:prstGeom>
          <a:noFill/>
        </p:spPr>
        <p:txBody>
          <a:bodyPr wrap="none" rtlCol="0">
            <a:spAutoFit/>
          </a:bodyPr>
          <a:lstStyle>
            <a:defPPr>
              <a:defRPr lang="en-US"/>
            </a:defPPr>
            <a:lvl1pPr>
              <a:defRPr>
                <a:solidFill>
                  <a:srgbClr val="008000"/>
                </a:solidFill>
              </a:defRPr>
            </a:lvl1pPr>
          </a:lstStyle>
          <a:p>
            <a:r>
              <a:rPr lang="en-US" dirty="0">
                <a:solidFill>
                  <a:srgbClr val="FF0000"/>
                </a:solidFill>
              </a:rPr>
              <a:t>Y</a:t>
            </a:r>
            <a:r>
              <a:rPr lang="en-US" dirty="0" smtClean="0">
                <a:solidFill>
                  <a:srgbClr val="FF0000"/>
                </a:solidFill>
              </a:rPr>
              <a:t> </a:t>
            </a:r>
            <a:r>
              <a:rPr lang="en-US" dirty="0">
                <a:solidFill>
                  <a:srgbClr val="FF0000"/>
                </a:solidFill>
              </a:rPr>
              <a:t>detuning</a:t>
            </a:r>
          </a:p>
        </p:txBody>
      </p:sp>
      <p:sp>
        <p:nvSpPr>
          <p:cNvPr id="9" name="TextBox 8"/>
          <p:cNvSpPr txBox="1"/>
          <p:nvPr/>
        </p:nvSpPr>
        <p:spPr>
          <a:xfrm>
            <a:off x="6993133" y="2423533"/>
            <a:ext cx="1581608" cy="369332"/>
          </a:xfrm>
          <a:prstGeom prst="rect">
            <a:avLst/>
          </a:prstGeom>
          <a:noFill/>
        </p:spPr>
        <p:txBody>
          <a:bodyPr wrap="none" rtlCol="0">
            <a:spAutoFit/>
          </a:bodyPr>
          <a:lstStyle>
            <a:defPPr>
              <a:defRPr lang="en-US"/>
            </a:defPPr>
            <a:lvl1pPr>
              <a:defRPr>
                <a:solidFill>
                  <a:srgbClr val="008000"/>
                </a:solidFill>
              </a:defRPr>
            </a:lvl1pPr>
          </a:lstStyle>
          <a:p>
            <a:r>
              <a:rPr lang="en-US" dirty="0" smtClean="0"/>
              <a:t>Cross</a:t>
            </a:r>
            <a:r>
              <a:rPr lang="en-US" dirty="0" smtClean="0"/>
              <a:t> </a:t>
            </a:r>
            <a:r>
              <a:rPr lang="en-US" dirty="0"/>
              <a:t>detuning</a:t>
            </a:r>
          </a:p>
        </p:txBody>
      </p:sp>
    </p:spTree>
    <p:extLst>
      <p:ext uri="{BB962C8B-B14F-4D97-AF65-F5344CB8AC3E}">
        <p14:creationId xmlns:p14="http://schemas.microsoft.com/office/powerpoint/2010/main" val="24883801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19</a:t>
            </a:fld>
            <a:endParaRPr lang="en-GB">
              <a:solidFill>
                <a:prstClr val="white">
                  <a:tint val="75000"/>
                </a:prstClr>
              </a:solidFill>
              <a:latin typeface="Calibri"/>
            </a:endParaRPr>
          </a:p>
        </p:txBody>
      </p:sp>
      <p:sp>
        <p:nvSpPr>
          <p:cNvPr id="26" name="TextBox 25"/>
          <p:cNvSpPr txBox="1"/>
          <p:nvPr/>
        </p:nvSpPr>
        <p:spPr>
          <a:xfrm>
            <a:off x="185598" y="2773939"/>
            <a:ext cx="8863756" cy="3785652"/>
          </a:xfrm>
          <a:prstGeom prst="rect">
            <a:avLst/>
          </a:prstGeom>
          <a:noFill/>
        </p:spPr>
        <p:txBody>
          <a:bodyPr wrap="square" rtlCol="0">
            <a:spAutoFit/>
          </a:bodyPr>
          <a:lstStyle/>
          <a:p>
            <a:r>
              <a:rPr lang="en-US" sz="2400" dirty="0" smtClean="0">
                <a:solidFill>
                  <a:srgbClr val="FF0000"/>
                </a:solidFill>
                <a:latin typeface="Calibri"/>
              </a:rPr>
              <a:t>The ST20_55 differs very little from the ST20_49. The FF optics has been </a:t>
            </a:r>
            <a:r>
              <a:rPr lang="en-US" sz="2400" dirty="0" err="1" smtClean="0">
                <a:solidFill>
                  <a:srgbClr val="FF0000"/>
                </a:solidFill>
                <a:latin typeface="Calibri"/>
              </a:rPr>
              <a:t>reoptimized</a:t>
            </a:r>
            <a:r>
              <a:rPr lang="en-US" sz="2400" dirty="0" smtClean="0">
                <a:solidFill>
                  <a:srgbClr val="FF0000"/>
                </a:solidFill>
                <a:latin typeface="Calibri"/>
              </a:rPr>
              <a:t> with the Crab </a:t>
            </a:r>
            <a:r>
              <a:rPr lang="en-US" sz="2400" dirty="0" err="1" smtClean="0">
                <a:solidFill>
                  <a:srgbClr val="FF0000"/>
                </a:solidFill>
                <a:latin typeface="Calibri"/>
              </a:rPr>
              <a:t>sextupoles</a:t>
            </a:r>
            <a:r>
              <a:rPr lang="en-US" sz="2400" dirty="0" smtClean="0">
                <a:solidFill>
                  <a:srgbClr val="FF0000"/>
                </a:solidFill>
                <a:latin typeface="Calibri"/>
              </a:rPr>
              <a:t> ON. They strongly enhance the residual non-</a:t>
            </a:r>
            <a:r>
              <a:rPr lang="en-US" sz="2400" dirty="0" err="1" smtClean="0">
                <a:solidFill>
                  <a:srgbClr val="FF0000"/>
                </a:solidFill>
                <a:latin typeface="Calibri"/>
              </a:rPr>
              <a:t>linearities</a:t>
            </a:r>
            <a:r>
              <a:rPr lang="en-US" sz="2400" dirty="0" smtClean="0">
                <a:solidFill>
                  <a:srgbClr val="FF0000"/>
                </a:solidFill>
                <a:latin typeface="Calibri"/>
              </a:rPr>
              <a:t>, so they can be more </a:t>
            </a:r>
            <a:r>
              <a:rPr lang="en-US" sz="2400" dirty="0" smtClean="0">
                <a:solidFill>
                  <a:srgbClr val="FF0000"/>
                </a:solidFill>
                <a:latin typeface="Calibri"/>
              </a:rPr>
              <a:t>easily spotted and further </a:t>
            </a:r>
            <a:r>
              <a:rPr lang="en-US" sz="2400" dirty="0" smtClean="0">
                <a:solidFill>
                  <a:srgbClr val="FF0000"/>
                </a:solidFill>
                <a:latin typeface="Calibri"/>
              </a:rPr>
              <a:t>reduced.</a:t>
            </a:r>
          </a:p>
          <a:p>
            <a:r>
              <a:rPr lang="en-US" sz="2400" dirty="0" smtClean="0">
                <a:solidFill>
                  <a:srgbClr val="0000FF"/>
                </a:solidFill>
                <a:latin typeface="Calibri"/>
              </a:rPr>
              <a:t>A </a:t>
            </a:r>
            <a:r>
              <a:rPr lang="en-US" sz="2400" dirty="0" err="1" smtClean="0">
                <a:solidFill>
                  <a:srgbClr val="0000FF"/>
                </a:solidFill>
                <a:latin typeface="Calibri"/>
              </a:rPr>
              <a:t>sextupole</a:t>
            </a:r>
            <a:r>
              <a:rPr lang="en-US" sz="2400" dirty="0" smtClean="0">
                <a:solidFill>
                  <a:srgbClr val="0000FF"/>
                </a:solidFill>
                <a:latin typeface="Calibri"/>
              </a:rPr>
              <a:t> has been added to compensate for the aberrations induced by the off-phase </a:t>
            </a:r>
            <a:r>
              <a:rPr lang="en-US" sz="2400" dirty="0" err="1" smtClean="0">
                <a:solidFill>
                  <a:srgbClr val="0000FF"/>
                </a:solidFill>
                <a:latin typeface="Calibri"/>
              </a:rPr>
              <a:t>sext</a:t>
            </a:r>
            <a:r>
              <a:rPr lang="en-US" sz="2400" dirty="0" smtClean="0">
                <a:solidFill>
                  <a:srgbClr val="0000FF"/>
                </a:solidFill>
                <a:latin typeface="Calibri"/>
              </a:rPr>
              <a:t> (see previous talk).</a:t>
            </a:r>
          </a:p>
          <a:p>
            <a:r>
              <a:rPr lang="en-US" sz="2400" dirty="0" smtClean="0">
                <a:solidFill>
                  <a:srgbClr val="0000FF"/>
                </a:solidFill>
                <a:latin typeface="Calibri"/>
              </a:rPr>
              <a:t>Beta functions and phase advance between the Y and X Chromatic Correction Sections have now optimal values.</a:t>
            </a:r>
            <a:endParaRPr lang="en-US" sz="2400" dirty="0">
              <a:solidFill>
                <a:srgbClr val="0000FF"/>
              </a:solidFill>
              <a:latin typeface="Calibri"/>
            </a:endParaRPr>
          </a:p>
          <a:p>
            <a:r>
              <a:rPr lang="en-US" sz="2400" dirty="0" smtClean="0">
                <a:solidFill>
                  <a:srgbClr val="008000"/>
                </a:solidFill>
                <a:latin typeface="Calibri"/>
              </a:rPr>
              <a:t>The FF linear and non linear chromaticity has been readjusted (is not exactly zero anymore) to improve the off-energy </a:t>
            </a:r>
            <a:r>
              <a:rPr lang="en-US" sz="2400" dirty="0" err="1" smtClean="0">
                <a:solidFill>
                  <a:srgbClr val="008000"/>
                </a:solidFill>
                <a:latin typeface="Calibri"/>
              </a:rPr>
              <a:t>behaviour</a:t>
            </a:r>
            <a:r>
              <a:rPr lang="en-US" sz="2400" dirty="0" smtClean="0">
                <a:solidFill>
                  <a:srgbClr val="008000"/>
                </a:solidFill>
                <a:latin typeface="Calibri"/>
              </a:rPr>
              <a:t>.</a:t>
            </a:r>
          </a:p>
        </p:txBody>
      </p:sp>
      <p:pic>
        <p:nvPicPr>
          <p:cNvPr id="6" name="Picture 5"/>
          <p:cNvPicPr>
            <a:picLocks noChangeAspect="1"/>
          </p:cNvPicPr>
          <p:nvPr/>
        </p:nvPicPr>
        <p:blipFill rotWithShape="1">
          <a:blip r:embed="rId2"/>
          <a:srcRect l="11092" r="5433" b="16378"/>
          <a:stretch/>
        </p:blipFill>
        <p:spPr>
          <a:xfrm>
            <a:off x="21376" y="0"/>
            <a:ext cx="2996238" cy="2319372"/>
          </a:xfrm>
          <a:prstGeom prst="rect">
            <a:avLst/>
          </a:prstGeom>
        </p:spPr>
      </p:pic>
      <p:pic>
        <p:nvPicPr>
          <p:cNvPr id="7" name="Picture 6"/>
          <p:cNvPicPr>
            <a:picLocks noChangeAspect="1"/>
          </p:cNvPicPr>
          <p:nvPr/>
        </p:nvPicPr>
        <p:blipFill rotWithShape="1">
          <a:blip r:embed="rId3"/>
          <a:srcRect l="8147" r="5311" b="16257"/>
          <a:stretch/>
        </p:blipFill>
        <p:spPr>
          <a:xfrm>
            <a:off x="3017613" y="13724"/>
            <a:ext cx="3083497" cy="2305648"/>
          </a:xfrm>
          <a:prstGeom prst="rect">
            <a:avLst/>
          </a:prstGeom>
        </p:spPr>
      </p:pic>
      <p:pic>
        <p:nvPicPr>
          <p:cNvPr id="8" name="Picture 7"/>
          <p:cNvPicPr>
            <a:picLocks noChangeAspect="1"/>
          </p:cNvPicPr>
          <p:nvPr/>
        </p:nvPicPr>
        <p:blipFill rotWithShape="1">
          <a:blip r:embed="rId4"/>
          <a:srcRect l="9360" r="6089" b="16377"/>
          <a:stretch/>
        </p:blipFill>
        <p:spPr>
          <a:xfrm>
            <a:off x="6118545" y="-1"/>
            <a:ext cx="3034879" cy="2319373"/>
          </a:xfrm>
          <a:prstGeom prst="rect">
            <a:avLst/>
          </a:prstGeom>
        </p:spPr>
      </p:pic>
      <p:sp>
        <p:nvSpPr>
          <p:cNvPr id="9" name="TextBox 8"/>
          <p:cNvSpPr txBox="1"/>
          <p:nvPr/>
        </p:nvSpPr>
        <p:spPr>
          <a:xfrm>
            <a:off x="1529130" y="2187445"/>
            <a:ext cx="5709441" cy="523220"/>
          </a:xfrm>
          <a:prstGeom prst="rect">
            <a:avLst/>
          </a:prstGeom>
          <a:noFill/>
        </p:spPr>
        <p:txBody>
          <a:bodyPr wrap="none" rtlCol="0">
            <a:spAutoFit/>
          </a:bodyPr>
          <a:lstStyle/>
          <a:p>
            <a:r>
              <a:rPr lang="en-US" sz="2800" dirty="0" smtClean="0">
                <a:solidFill>
                  <a:srgbClr val="FF6600"/>
                </a:solidFill>
              </a:rPr>
              <a:t>Crabs at 50% of the geometrical value</a:t>
            </a:r>
            <a:endParaRPr lang="en-US" sz="2800" dirty="0">
              <a:solidFill>
                <a:srgbClr val="FF6600"/>
              </a:solidFill>
            </a:endParaRPr>
          </a:p>
        </p:txBody>
      </p:sp>
      <p:sp>
        <p:nvSpPr>
          <p:cNvPr id="10" name="TextBox 9"/>
          <p:cNvSpPr txBox="1"/>
          <p:nvPr/>
        </p:nvSpPr>
        <p:spPr>
          <a:xfrm>
            <a:off x="608104" y="1674498"/>
            <a:ext cx="1195572" cy="369332"/>
          </a:xfrm>
          <a:prstGeom prst="rect">
            <a:avLst/>
          </a:prstGeom>
          <a:noFill/>
        </p:spPr>
        <p:txBody>
          <a:bodyPr wrap="none" rtlCol="0">
            <a:spAutoFit/>
          </a:bodyPr>
          <a:lstStyle>
            <a:defPPr>
              <a:defRPr lang="en-US"/>
            </a:defPPr>
            <a:lvl1pPr>
              <a:defRPr>
                <a:solidFill>
                  <a:srgbClr val="008000"/>
                </a:solidFill>
              </a:defRPr>
            </a:lvl1pPr>
          </a:lstStyle>
          <a:p>
            <a:r>
              <a:rPr lang="en-US" dirty="0" smtClean="0">
                <a:solidFill>
                  <a:srgbClr val="0000FF"/>
                </a:solidFill>
              </a:rPr>
              <a:t>X </a:t>
            </a:r>
            <a:r>
              <a:rPr lang="en-US" dirty="0">
                <a:solidFill>
                  <a:srgbClr val="0000FF"/>
                </a:solidFill>
              </a:rPr>
              <a:t>detuning</a:t>
            </a:r>
          </a:p>
        </p:txBody>
      </p:sp>
      <p:sp>
        <p:nvSpPr>
          <p:cNvPr id="11" name="TextBox 10"/>
          <p:cNvSpPr txBox="1"/>
          <p:nvPr/>
        </p:nvSpPr>
        <p:spPr>
          <a:xfrm>
            <a:off x="3550278" y="1701692"/>
            <a:ext cx="1188246" cy="369332"/>
          </a:xfrm>
          <a:prstGeom prst="rect">
            <a:avLst/>
          </a:prstGeom>
          <a:noFill/>
        </p:spPr>
        <p:txBody>
          <a:bodyPr wrap="none" rtlCol="0">
            <a:spAutoFit/>
          </a:bodyPr>
          <a:lstStyle>
            <a:defPPr>
              <a:defRPr lang="en-US"/>
            </a:defPPr>
            <a:lvl1pPr>
              <a:defRPr>
                <a:solidFill>
                  <a:srgbClr val="008000"/>
                </a:solidFill>
              </a:defRPr>
            </a:lvl1pPr>
          </a:lstStyle>
          <a:p>
            <a:r>
              <a:rPr lang="en-US" dirty="0">
                <a:solidFill>
                  <a:srgbClr val="FF0000"/>
                </a:solidFill>
              </a:rPr>
              <a:t>Y</a:t>
            </a:r>
            <a:r>
              <a:rPr lang="en-US" dirty="0" smtClean="0">
                <a:solidFill>
                  <a:srgbClr val="FF0000"/>
                </a:solidFill>
              </a:rPr>
              <a:t> </a:t>
            </a:r>
            <a:r>
              <a:rPr lang="en-US" dirty="0">
                <a:solidFill>
                  <a:srgbClr val="FF0000"/>
                </a:solidFill>
              </a:rPr>
              <a:t>detuning</a:t>
            </a:r>
          </a:p>
        </p:txBody>
      </p:sp>
      <p:sp>
        <p:nvSpPr>
          <p:cNvPr id="13" name="TextBox 12"/>
          <p:cNvSpPr txBox="1"/>
          <p:nvPr/>
        </p:nvSpPr>
        <p:spPr>
          <a:xfrm>
            <a:off x="6640785" y="1712223"/>
            <a:ext cx="1581608" cy="369332"/>
          </a:xfrm>
          <a:prstGeom prst="rect">
            <a:avLst/>
          </a:prstGeom>
          <a:noFill/>
        </p:spPr>
        <p:txBody>
          <a:bodyPr wrap="none" rtlCol="0">
            <a:spAutoFit/>
          </a:bodyPr>
          <a:lstStyle>
            <a:defPPr>
              <a:defRPr lang="en-US"/>
            </a:defPPr>
            <a:lvl1pPr>
              <a:defRPr>
                <a:solidFill>
                  <a:srgbClr val="008000"/>
                </a:solidFill>
              </a:defRPr>
            </a:lvl1pPr>
          </a:lstStyle>
          <a:p>
            <a:r>
              <a:rPr lang="en-US" dirty="0" smtClean="0"/>
              <a:t>Cross</a:t>
            </a:r>
            <a:r>
              <a:rPr lang="en-US" dirty="0" smtClean="0"/>
              <a:t> </a:t>
            </a:r>
            <a:r>
              <a:rPr lang="en-US" dirty="0"/>
              <a:t>detuning</a:t>
            </a:r>
          </a:p>
        </p:txBody>
      </p:sp>
    </p:spTree>
    <p:extLst>
      <p:ext uri="{BB962C8B-B14F-4D97-AF65-F5344CB8AC3E}">
        <p14:creationId xmlns:p14="http://schemas.microsoft.com/office/powerpoint/2010/main" val="32041044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20_49_layou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2460"/>
            <a:ext cx="9144000" cy="5804204"/>
          </a:xfrm>
          <a:prstGeom prst="rect">
            <a:avLst/>
          </a:prstGeom>
        </p:spPr>
      </p:pic>
      <p:pic>
        <p:nvPicPr>
          <p:cNvPr id="21" name="Picture 20" descr="ST20_49_RING_FF_electr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 y="355146"/>
            <a:ext cx="9144000" cy="6499364"/>
          </a:xfrm>
          <a:prstGeom prst="rect">
            <a:avLst/>
          </a:prstGeom>
        </p:spPr>
      </p:pic>
      <p:sp>
        <p:nvSpPr>
          <p:cNvPr id="2" name="Title 1"/>
          <p:cNvSpPr>
            <a:spLocks noGrp="1"/>
          </p:cNvSpPr>
          <p:nvPr>
            <p:ph type="title"/>
          </p:nvPr>
        </p:nvSpPr>
        <p:spPr>
          <a:xfrm>
            <a:off x="-664152" y="183971"/>
            <a:ext cx="3508540" cy="736978"/>
          </a:xfrm>
        </p:spPr>
        <p:txBody>
          <a:bodyPr>
            <a:normAutofit fontScale="90000"/>
          </a:bodyPr>
          <a:lstStyle/>
          <a:p>
            <a:r>
              <a:rPr lang="en-GB" dirty="0" smtClean="0"/>
              <a:t>Lattice  ST20_49</a:t>
            </a:r>
            <a:endParaRPr lang="en-GB" dirty="0"/>
          </a:p>
        </p:txBody>
      </p:sp>
      <p:sp>
        <p:nvSpPr>
          <p:cNvPr id="4" name="Footer Placeholder 3"/>
          <p:cNvSpPr>
            <a:spLocks noGrp="1"/>
          </p:cNvSpPr>
          <p:nvPr>
            <p:ph type="ftr" sz="quarter" idx="11"/>
          </p:nvPr>
        </p:nvSpPr>
        <p:spPr>
          <a:xfrm>
            <a:off x="7558307" y="6600059"/>
            <a:ext cx="1585693" cy="242831"/>
          </a:xfrm>
        </p:spPr>
        <p:txBody>
          <a:bodyPr/>
          <a:lstStyle/>
          <a:p>
            <a:r>
              <a:rPr lang="en-GB" sz="800" dirty="0" err="1" smtClean="0"/>
              <a:t>S.M.Liuzzo</a:t>
            </a:r>
            <a:r>
              <a:rPr lang="en-GB" sz="800" dirty="0" smtClean="0"/>
              <a:t>, </a:t>
            </a:r>
            <a:r>
              <a:rPr lang="en-GB" sz="800" dirty="0" err="1" smtClean="0"/>
              <a:t>Università</a:t>
            </a:r>
            <a:r>
              <a:rPr lang="en-GB" sz="800" dirty="0" smtClean="0"/>
              <a:t> di Tor Vergata, ESRF, INFN</a:t>
            </a:r>
          </a:p>
        </p:txBody>
      </p:sp>
      <p:sp>
        <p:nvSpPr>
          <p:cNvPr id="5" name="Slide Number Placeholder 4"/>
          <p:cNvSpPr>
            <a:spLocks noGrp="1"/>
          </p:cNvSpPr>
          <p:nvPr>
            <p:ph type="sldNum" sz="quarter" idx="12"/>
          </p:nvPr>
        </p:nvSpPr>
        <p:spPr/>
        <p:txBody>
          <a:bodyPr/>
          <a:lstStyle/>
          <a:p>
            <a:fld id="{76240B33-8B21-B641-914F-29BCE6D0FC44}" type="slidenum">
              <a:rPr lang="en-GB" smtClean="0"/>
              <a:t>2</a:t>
            </a:fld>
            <a:endParaRPr lang="en-GB"/>
          </a:p>
        </p:txBody>
      </p:sp>
      <p:pic>
        <p:nvPicPr>
          <p:cNvPr id="7" name="Picture 6" descr="ARCCell_ST20_4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411" y="3611431"/>
            <a:ext cx="7066858" cy="1659024"/>
          </a:xfrm>
          <a:prstGeom prst="rect">
            <a:avLst/>
          </a:prstGeom>
        </p:spPr>
      </p:pic>
      <p:sp>
        <p:nvSpPr>
          <p:cNvPr id="8" name="TextBox 7"/>
          <p:cNvSpPr txBox="1"/>
          <p:nvPr/>
        </p:nvSpPr>
        <p:spPr>
          <a:xfrm>
            <a:off x="4003358" y="4324556"/>
            <a:ext cx="937238" cy="369332"/>
          </a:xfrm>
          <a:prstGeom prst="rect">
            <a:avLst/>
          </a:prstGeom>
          <a:noFill/>
        </p:spPr>
        <p:txBody>
          <a:bodyPr wrap="none" rtlCol="0">
            <a:spAutoFit/>
          </a:bodyPr>
          <a:lstStyle/>
          <a:p>
            <a:r>
              <a:rPr lang="en-GB" dirty="0" smtClean="0"/>
              <a:t>ARC cell</a:t>
            </a:r>
            <a:endParaRPr lang="en-GB" dirty="0"/>
          </a:p>
        </p:txBody>
      </p:sp>
      <p:cxnSp>
        <p:nvCxnSpPr>
          <p:cNvPr id="10" name="Straight Arrow Connector 9"/>
          <p:cNvCxnSpPr/>
          <p:nvPr/>
        </p:nvCxnSpPr>
        <p:spPr>
          <a:xfrm flipH="1">
            <a:off x="1452923" y="4812270"/>
            <a:ext cx="376684" cy="1149805"/>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484308" y="4324556"/>
            <a:ext cx="1345300" cy="487715"/>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7330918" y="4760123"/>
            <a:ext cx="84372" cy="1201952"/>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7330918" y="4324556"/>
            <a:ext cx="1235949" cy="435568"/>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flipV="1">
            <a:off x="5528037" y="916493"/>
            <a:ext cx="1312810" cy="2662652"/>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2542345" y="764093"/>
            <a:ext cx="1116869" cy="398189"/>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flipV="1">
            <a:off x="5557465" y="688760"/>
            <a:ext cx="1299390" cy="473523"/>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2542345" y="948779"/>
            <a:ext cx="1116869" cy="2662652"/>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26" name="Picture 25" descr="FinalDoubletZoomI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2345" y="1211173"/>
            <a:ext cx="4298502" cy="2367972"/>
          </a:xfrm>
          <a:prstGeom prst="rect">
            <a:avLst/>
          </a:prstGeom>
          <a:ln w="12700" cmpd="sng"/>
        </p:spPr>
        <p:style>
          <a:lnRef idx="3">
            <a:schemeClr val="lt1"/>
          </a:lnRef>
          <a:fillRef idx="1">
            <a:schemeClr val="dk1"/>
          </a:fillRef>
          <a:effectRef idx="1">
            <a:schemeClr val="dk1"/>
          </a:effectRef>
          <a:fontRef idx="minor">
            <a:schemeClr val="lt1"/>
          </a:fontRef>
        </p:style>
      </p:pic>
      <p:sp>
        <p:nvSpPr>
          <p:cNvPr id="27" name="TextBox 26"/>
          <p:cNvSpPr txBox="1"/>
          <p:nvPr/>
        </p:nvSpPr>
        <p:spPr>
          <a:xfrm>
            <a:off x="4434107" y="2636658"/>
            <a:ext cx="2246716" cy="369332"/>
          </a:xfrm>
          <a:prstGeom prst="rect">
            <a:avLst/>
          </a:prstGeom>
          <a:noFill/>
        </p:spPr>
        <p:txBody>
          <a:bodyPr wrap="none" rtlCol="0">
            <a:spAutoFit/>
          </a:bodyPr>
          <a:lstStyle/>
          <a:p>
            <a:r>
              <a:rPr lang="en-GB" dirty="0" smtClean="0"/>
              <a:t>Final Doublet Zoom in</a:t>
            </a:r>
            <a:endParaRPr lang="en-GB" dirty="0"/>
          </a:p>
        </p:txBody>
      </p:sp>
      <p:cxnSp>
        <p:nvCxnSpPr>
          <p:cNvPr id="28" name="Straight Arrow Connector 27"/>
          <p:cNvCxnSpPr>
            <a:stCxn id="27" idx="0"/>
          </p:cNvCxnSpPr>
          <p:nvPr/>
        </p:nvCxnSpPr>
        <p:spPr>
          <a:xfrm flipH="1" flipV="1">
            <a:off x="4597269" y="1711157"/>
            <a:ext cx="960196" cy="925501"/>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39" name="Right Bracket 38"/>
          <p:cNvSpPr/>
          <p:nvPr/>
        </p:nvSpPr>
        <p:spPr>
          <a:xfrm rot="16200000">
            <a:off x="4439083" y="4522769"/>
            <a:ext cx="155766" cy="3933245"/>
          </a:xfrm>
          <a:prstGeom prst="rightBracket">
            <a:avLst/>
          </a:prstGeom>
          <a:ln>
            <a:solidFill>
              <a:srgbClr val="FFFF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0" name="TextBox 39"/>
          <p:cNvSpPr txBox="1"/>
          <p:nvPr/>
        </p:nvSpPr>
        <p:spPr>
          <a:xfrm>
            <a:off x="2539395" y="6359697"/>
            <a:ext cx="4053927" cy="369332"/>
          </a:xfrm>
          <a:prstGeom prst="rect">
            <a:avLst/>
          </a:prstGeom>
          <a:noFill/>
        </p:spPr>
        <p:txBody>
          <a:bodyPr wrap="none" rtlCol="0">
            <a:spAutoFit/>
          </a:bodyPr>
          <a:lstStyle/>
          <a:p>
            <a:r>
              <a:rPr lang="en-GB" dirty="0" smtClean="0"/>
              <a:t>Straight section: RF, INJ, tune, Spin rot, …</a:t>
            </a:r>
            <a:endParaRPr lang="en-GB" dirty="0"/>
          </a:p>
        </p:txBody>
      </p:sp>
      <p:cxnSp>
        <p:nvCxnSpPr>
          <p:cNvPr id="42" name="Straight Connector 41"/>
          <p:cNvCxnSpPr/>
          <p:nvPr/>
        </p:nvCxnSpPr>
        <p:spPr>
          <a:xfrm>
            <a:off x="484308" y="2890460"/>
            <a:ext cx="260130" cy="11553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300814" y="5490463"/>
            <a:ext cx="260130" cy="17001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2467020" y="6578224"/>
            <a:ext cx="0" cy="24676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6564148" y="6567275"/>
            <a:ext cx="0" cy="24676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flipV="1">
            <a:off x="8504117" y="5501311"/>
            <a:ext cx="221133" cy="76744"/>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a:off x="8512128" y="2912358"/>
            <a:ext cx="221132" cy="141706"/>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4732310" y="396231"/>
            <a:ext cx="0" cy="24676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4576394" y="46640"/>
            <a:ext cx="364202" cy="369332"/>
          </a:xfrm>
          <a:prstGeom prst="rect">
            <a:avLst/>
          </a:prstGeom>
          <a:noFill/>
        </p:spPr>
        <p:txBody>
          <a:bodyPr wrap="none" rtlCol="0">
            <a:spAutoFit/>
          </a:bodyPr>
          <a:lstStyle/>
          <a:p>
            <a:r>
              <a:rPr lang="en-GB" dirty="0" smtClean="0"/>
              <a:t>IP</a:t>
            </a:r>
            <a:endParaRPr lang="en-GB" dirty="0"/>
          </a:p>
        </p:txBody>
      </p:sp>
      <p:sp>
        <p:nvSpPr>
          <p:cNvPr id="55" name="TextBox 54"/>
          <p:cNvSpPr txBox="1"/>
          <p:nvPr/>
        </p:nvSpPr>
        <p:spPr>
          <a:xfrm rot="18878721">
            <a:off x="803697" y="1667911"/>
            <a:ext cx="1623875" cy="369332"/>
          </a:xfrm>
          <a:prstGeom prst="rect">
            <a:avLst/>
          </a:prstGeom>
          <a:noFill/>
        </p:spPr>
        <p:txBody>
          <a:bodyPr wrap="none" rtlCol="0">
            <a:spAutoFit/>
          </a:bodyPr>
          <a:lstStyle/>
          <a:p>
            <a:r>
              <a:rPr lang="en-GB" dirty="0" smtClean="0"/>
              <a:t>Final Focus Left</a:t>
            </a:r>
            <a:endParaRPr lang="en-GB" dirty="0"/>
          </a:p>
        </p:txBody>
      </p:sp>
      <p:sp>
        <p:nvSpPr>
          <p:cNvPr id="56" name="TextBox 55"/>
          <p:cNvSpPr txBox="1"/>
          <p:nvPr/>
        </p:nvSpPr>
        <p:spPr>
          <a:xfrm rot="2666020">
            <a:off x="6793071" y="1590311"/>
            <a:ext cx="1710725" cy="369332"/>
          </a:xfrm>
          <a:prstGeom prst="rect">
            <a:avLst/>
          </a:prstGeom>
          <a:noFill/>
        </p:spPr>
        <p:txBody>
          <a:bodyPr wrap="none" rtlCol="0">
            <a:spAutoFit/>
          </a:bodyPr>
          <a:lstStyle/>
          <a:p>
            <a:r>
              <a:rPr lang="en-GB" dirty="0" smtClean="0"/>
              <a:t>Final Focus right</a:t>
            </a:r>
            <a:endParaRPr lang="en-GB" dirty="0"/>
          </a:p>
        </p:txBody>
      </p:sp>
      <p:sp>
        <p:nvSpPr>
          <p:cNvPr id="58" name="TextBox 57"/>
          <p:cNvSpPr txBox="1"/>
          <p:nvPr/>
        </p:nvSpPr>
        <p:spPr>
          <a:xfrm rot="17605463">
            <a:off x="45911" y="3391383"/>
            <a:ext cx="937238" cy="369332"/>
          </a:xfrm>
          <a:prstGeom prst="rect">
            <a:avLst/>
          </a:prstGeom>
          <a:noFill/>
        </p:spPr>
        <p:txBody>
          <a:bodyPr wrap="none" rtlCol="0">
            <a:spAutoFit/>
          </a:bodyPr>
          <a:lstStyle/>
          <a:p>
            <a:r>
              <a:rPr lang="en-GB" dirty="0" smtClean="0"/>
              <a:t>ARC cell</a:t>
            </a:r>
            <a:endParaRPr lang="en-GB" dirty="0"/>
          </a:p>
        </p:txBody>
      </p:sp>
      <p:sp>
        <p:nvSpPr>
          <p:cNvPr id="59" name="TextBox 58"/>
          <p:cNvSpPr txBox="1"/>
          <p:nvPr/>
        </p:nvSpPr>
        <p:spPr>
          <a:xfrm rot="482660">
            <a:off x="1423105" y="6239222"/>
            <a:ext cx="937238" cy="369332"/>
          </a:xfrm>
          <a:prstGeom prst="rect">
            <a:avLst/>
          </a:prstGeom>
          <a:noFill/>
        </p:spPr>
        <p:txBody>
          <a:bodyPr wrap="none" rtlCol="0">
            <a:spAutoFit/>
          </a:bodyPr>
          <a:lstStyle/>
          <a:p>
            <a:r>
              <a:rPr lang="en-GB" dirty="0" smtClean="0"/>
              <a:t>ARC cell</a:t>
            </a:r>
            <a:endParaRPr lang="en-GB" dirty="0"/>
          </a:p>
        </p:txBody>
      </p:sp>
      <p:sp>
        <p:nvSpPr>
          <p:cNvPr id="60" name="TextBox 59"/>
          <p:cNvSpPr txBox="1"/>
          <p:nvPr/>
        </p:nvSpPr>
        <p:spPr>
          <a:xfrm rot="20929287">
            <a:off x="6585379" y="6270540"/>
            <a:ext cx="937238" cy="369332"/>
          </a:xfrm>
          <a:prstGeom prst="rect">
            <a:avLst/>
          </a:prstGeom>
          <a:noFill/>
        </p:spPr>
        <p:txBody>
          <a:bodyPr wrap="none" rtlCol="0">
            <a:spAutoFit/>
          </a:bodyPr>
          <a:lstStyle/>
          <a:p>
            <a:r>
              <a:rPr lang="en-GB" dirty="0" smtClean="0"/>
              <a:t>ARC cell</a:t>
            </a:r>
            <a:endParaRPr lang="en-GB" dirty="0"/>
          </a:p>
        </p:txBody>
      </p:sp>
      <p:sp>
        <p:nvSpPr>
          <p:cNvPr id="61" name="TextBox 60"/>
          <p:cNvSpPr txBox="1"/>
          <p:nvPr/>
        </p:nvSpPr>
        <p:spPr>
          <a:xfrm rot="4412603">
            <a:off x="8193577" y="3382968"/>
            <a:ext cx="937238" cy="369332"/>
          </a:xfrm>
          <a:prstGeom prst="rect">
            <a:avLst/>
          </a:prstGeom>
          <a:noFill/>
        </p:spPr>
        <p:txBody>
          <a:bodyPr wrap="none" rtlCol="0">
            <a:spAutoFit/>
          </a:bodyPr>
          <a:lstStyle/>
          <a:p>
            <a:r>
              <a:rPr lang="en-GB" dirty="0" smtClean="0"/>
              <a:t>ARC cell</a:t>
            </a:r>
            <a:endParaRPr lang="en-GB" dirty="0"/>
          </a:p>
        </p:txBody>
      </p:sp>
      <p:sp>
        <p:nvSpPr>
          <p:cNvPr id="62" name="TextBox 61"/>
          <p:cNvSpPr txBox="1"/>
          <p:nvPr/>
        </p:nvSpPr>
        <p:spPr>
          <a:xfrm>
            <a:off x="4940596" y="5291149"/>
            <a:ext cx="1354439" cy="261610"/>
          </a:xfrm>
          <a:prstGeom prst="rect">
            <a:avLst/>
          </a:prstGeom>
          <a:noFill/>
        </p:spPr>
        <p:txBody>
          <a:bodyPr wrap="none" rtlCol="0">
            <a:spAutoFit/>
          </a:bodyPr>
          <a:lstStyle/>
          <a:p>
            <a:r>
              <a:rPr lang="en-GB" sz="1100" dirty="0" smtClean="0"/>
              <a:t>Dipole with gradient</a:t>
            </a:r>
            <a:endParaRPr lang="en-GB" sz="1100" dirty="0"/>
          </a:p>
        </p:txBody>
      </p:sp>
      <p:cxnSp>
        <p:nvCxnSpPr>
          <p:cNvPr id="64" name="Straight Arrow Connector 63"/>
          <p:cNvCxnSpPr/>
          <p:nvPr/>
        </p:nvCxnSpPr>
        <p:spPr>
          <a:xfrm flipH="1" flipV="1">
            <a:off x="5122901" y="5036554"/>
            <a:ext cx="279822" cy="297644"/>
          </a:xfrm>
          <a:prstGeom prst="straightConnector1">
            <a:avLst/>
          </a:prstGeom>
          <a:ln w="63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flipH="1" flipV="1">
            <a:off x="4554220" y="5040133"/>
            <a:ext cx="848502" cy="294064"/>
          </a:xfrm>
          <a:prstGeom prst="straightConnector1">
            <a:avLst/>
          </a:prstGeom>
          <a:ln w="63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flipV="1">
            <a:off x="4003358" y="5036554"/>
            <a:ext cx="1399364" cy="322745"/>
          </a:xfrm>
          <a:prstGeom prst="straightConnector1">
            <a:avLst/>
          </a:prstGeom>
          <a:ln w="63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7690510" y="42829"/>
            <a:ext cx="1395973" cy="923330"/>
          </a:xfrm>
          <a:prstGeom prst="rect">
            <a:avLst/>
          </a:prstGeom>
          <a:noFill/>
        </p:spPr>
        <p:txBody>
          <a:bodyPr wrap="none" rtlCol="0">
            <a:spAutoFit/>
          </a:bodyPr>
          <a:lstStyle/>
          <a:p>
            <a:r>
              <a:rPr lang="en-GB" dirty="0" smtClean="0">
                <a:solidFill>
                  <a:schemeClr val="accent2"/>
                </a:solidFill>
              </a:rPr>
              <a:t>Dipole</a:t>
            </a:r>
          </a:p>
          <a:p>
            <a:r>
              <a:rPr lang="en-GB" dirty="0" smtClean="0">
                <a:solidFill>
                  <a:schemeClr val="accent3"/>
                </a:solidFill>
              </a:rPr>
              <a:t>Sextupoles</a:t>
            </a:r>
          </a:p>
          <a:p>
            <a:r>
              <a:rPr lang="en-GB" dirty="0" smtClean="0">
                <a:solidFill>
                  <a:schemeClr val="accent1"/>
                </a:solidFill>
              </a:rPr>
              <a:t>Quadrupoles</a:t>
            </a:r>
          </a:p>
        </p:txBody>
      </p:sp>
    </p:spTree>
    <p:extLst>
      <p:ext uri="{BB962C8B-B14F-4D97-AF65-F5344CB8AC3E}">
        <p14:creationId xmlns:p14="http://schemas.microsoft.com/office/powerpoint/2010/main" val="248106331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20</a:t>
            </a:fld>
            <a:endParaRPr lang="en-GB">
              <a:solidFill>
                <a:prstClr val="white">
                  <a:tint val="75000"/>
                </a:prstClr>
              </a:solidFill>
              <a:latin typeface="Calibri"/>
            </a:endParaRPr>
          </a:p>
        </p:txBody>
      </p:sp>
      <p:sp>
        <p:nvSpPr>
          <p:cNvPr id="26" name="TextBox 25"/>
          <p:cNvSpPr txBox="1"/>
          <p:nvPr/>
        </p:nvSpPr>
        <p:spPr>
          <a:xfrm>
            <a:off x="185598" y="232107"/>
            <a:ext cx="8863756" cy="6001642"/>
          </a:xfrm>
          <a:prstGeom prst="rect">
            <a:avLst/>
          </a:prstGeom>
          <a:noFill/>
        </p:spPr>
        <p:txBody>
          <a:bodyPr wrap="square" rtlCol="0">
            <a:spAutoFit/>
          </a:bodyPr>
          <a:lstStyle/>
          <a:p>
            <a:r>
              <a:rPr lang="en-US" sz="2400" dirty="0" smtClean="0">
                <a:solidFill>
                  <a:srgbClr val="FF0000"/>
                </a:solidFill>
                <a:latin typeface="Calibri"/>
              </a:rPr>
              <a:t>The DA reduction due to the Crabs </a:t>
            </a:r>
            <a:r>
              <a:rPr lang="en-US" sz="2400" dirty="0" err="1" smtClean="0">
                <a:solidFill>
                  <a:srgbClr val="FF0000"/>
                </a:solidFill>
                <a:latin typeface="Calibri"/>
              </a:rPr>
              <a:t>Sextupoles</a:t>
            </a:r>
            <a:r>
              <a:rPr lang="en-US" sz="2400" dirty="0" smtClean="0">
                <a:solidFill>
                  <a:srgbClr val="FF0000"/>
                </a:solidFill>
                <a:latin typeface="Calibri"/>
              </a:rPr>
              <a:t> is still large, but the effect on the lifetime has not </a:t>
            </a:r>
            <a:r>
              <a:rPr lang="en-US" sz="2400" dirty="0" smtClean="0">
                <a:solidFill>
                  <a:srgbClr val="FF0000"/>
                </a:solidFill>
                <a:latin typeface="Calibri"/>
              </a:rPr>
              <a:t>yet studied since </a:t>
            </a:r>
            <a:r>
              <a:rPr lang="en-US" sz="2400" dirty="0" smtClean="0">
                <a:solidFill>
                  <a:srgbClr val="FF0000"/>
                </a:solidFill>
                <a:latin typeface="Calibri"/>
              </a:rPr>
              <a:t>the optimization (49=&gt;55) is very recent. However the transverse acceptance (at full Crab) is still </a:t>
            </a:r>
            <a:r>
              <a:rPr lang="en-US" sz="2400" dirty="0" smtClean="0">
                <a:solidFill>
                  <a:srgbClr val="FF0000"/>
                </a:solidFill>
                <a:latin typeface="Calibri"/>
              </a:rPr>
              <a:t>larger </a:t>
            </a:r>
            <a:r>
              <a:rPr lang="en-US" sz="2400" dirty="0" smtClean="0">
                <a:solidFill>
                  <a:srgbClr val="FF0000"/>
                </a:solidFill>
                <a:latin typeface="Calibri"/>
              </a:rPr>
              <a:t>than the physical aperture and the  energy acceptance is above +/-1%</a:t>
            </a:r>
          </a:p>
          <a:p>
            <a:endParaRPr lang="en-US" sz="2400" dirty="0" smtClean="0">
              <a:solidFill>
                <a:srgbClr val="FF0000"/>
              </a:solidFill>
              <a:latin typeface="Calibri"/>
            </a:endParaRPr>
          </a:p>
          <a:p>
            <a:r>
              <a:rPr lang="en-US" sz="2400" dirty="0" smtClean="0">
                <a:solidFill>
                  <a:srgbClr val="0000FF"/>
                </a:solidFill>
                <a:latin typeface="Calibri"/>
              </a:rPr>
              <a:t>S. </a:t>
            </a:r>
            <a:r>
              <a:rPr lang="en-US" sz="2400" dirty="0" err="1" smtClean="0">
                <a:solidFill>
                  <a:srgbClr val="0000FF"/>
                </a:solidFill>
                <a:latin typeface="Calibri"/>
              </a:rPr>
              <a:t>Liuzzo</a:t>
            </a:r>
            <a:r>
              <a:rPr lang="en-US" sz="2400" dirty="0" smtClean="0">
                <a:solidFill>
                  <a:srgbClr val="0000FF"/>
                </a:solidFill>
                <a:latin typeface="Calibri"/>
              </a:rPr>
              <a:t> and M. </a:t>
            </a:r>
            <a:r>
              <a:rPr lang="en-US" sz="2400" dirty="0" err="1" smtClean="0">
                <a:solidFill>
                  <a:srgbClr val="0000FF"/>
                </a:solidFill>
                <a:latin typeface="Calibri"/>
              </a:rPr>
              <a:t>Boscolo</a:t>
            </a:r>
            <a:r>
              <a:rPr lang="en-US" sz="2400" dirty="0" smtClean="0">
                <a:solidFill>
                  <a:srgbClr val="0000FF"/>
                </a:solidFill>
                <a:latin typeface="Calibri"/>
              </a:rPr>
              <a:t> will </a:t>
            </a:r>
            <a:r>
              <a:rPr lang="en-US" sz="2400" dirty="0" err="1" smtClean="0">
                <a:solidFill>
                  <a:srgbClr val="0000FF"/>
                </a:solidFill>
                <a:latin typeface="Calibri"/>
              </a:rPr>
              <a:t>analize</a:t>
            </a:r>
            <a:r>
              <a:rPr lang="en-US" sz="2400" dirty="0" smtClean="0">
                <a:solidFill>
                  <a:srgbClr val="0000FF"/>
                </a:solidFill>
                <a:latin typeface="Calibri"/>
              </a:rPr>
              <a:t> and work on it.</a:t>
            </a:r>
          </a:p>
          <a:p>
            <a:endParaRPr lang="en-US" sz="2400" dirty="0" smtClean="0">
              <a:solidFill>
                <a:srgbClr val="FF0000"/>
              </a:solidFill>
              <a:latin typeface="Calibri"/>
            </a:endParaRPr>
          </a:p>
          <a:p>
            <a:r>
              <a:rPr lang="en-US" sz="2400" dirty="0" smtClean="0">
                <a:solidFill>
                  <a:srgbClr val="008000"/>
                </a:solidFill>
                <a:latin typeface="Calibri"/>
              </a:rPr>
              <a:t>A further round of optimization (Simone/Eugene/</a:t>
            </a:r>
            <a:r>
              <a:rPr lang="en-US" sz="2400" dirty="0" err="1" smtClean="0">
                <a:solidFill>
                  <a:srgbClr val="008000"/>
                </a:solidFill>
                <a:latin typeface="Calibri"/>
              </a:rPr>
              <a:t>Pavel</a:t>
            </a:r>
            <a:r>
              <a:rPr lang="en-US" sz="2400" dirty="0" smtClean="0">
                <a:solidFill>
                  <a:srgbClr val="008000"/>
                </a:solidFill>
                <a:latin typeface="Calibri"/>
              </a:rPr>
              <a:t>/Anton etc.) is needed.</a:t>
            </a:r>
          </a:p>
          <a:p>
            <a:endParaRPr lang="en-US" sz="2400" dirty="0">
              <a:solidFill>
                <a:srgbClr val="008000"/>
              </a:solidFill>
              <a:latin typeface="Calibri"/>
            </a:endParaRPr>
          </a:p>
          <a:p>
            <a:r>
              <a:rPr lang="en-US" sz="2400" dirty="0" smtClean="0">
                <a:solidFill>
                  <a:schemeClr val="bg1"/>
                </a:solidFill>
                <a:latin typeface="Calibri"/>
              </a:rPr>
              <a:t>My general feeling/impression is that there are enough “tuning knobs” to trim (as done from st20_49 to st20_55) to obtain a solution with very good DA at </a:t>
            </a:r>
            <a:r>
              <a:rPr lang="en-US" sz="2400" dirty="0" smtClean="0">
                <a:solidFill>
                  <a:schemeClr val="bg1"/>
                </a:solidFill>
                <a:latin typeface="Calibri"/>
              </a:rPr>
              <a:t>optimal</a:t>
            </a:r>
            <a:r>
              <a:rPr lang="en-US" sz="2400" dirty="0" smtClean="0">
                <a:solidFill>
                  <a:schemeClr val="bg1"/>
                </a:solidFill>
                <a:latin typeface="Calibri"/>
              </a:rPr>
              <a:t> </a:t>
            </a:r>
            <a:r>
              <a:rPr lang="en-US" sz="2400" dirty="0" smtClean="0">
                <a:solidFill>
                  <a:schemeClr val="bg1"/>
                </a:solidFill>
                <a:latin typeface="Calibri"/>
              </a:rPr>
              <a:t>Crab </a:t>
            </a:r>
            <a:r>
              <a:rPr lang="en-US" sz="2400" dirty="0" err="1" smtClean="0">
                <a:solidFill>
                  <a:schemeClr val="bg1"/>
                </a:solidFill>
                <a:latin typeface="Calibri"/>
              </a:rPr>
              <a:t>Sexts</a:t>
            </a:r>
            <a:r>
              <a:rPr lang="en-US" sz="2400" dirty="0" smtClean="0">
                <a:solidFill>
                  <a:schemeClr val="bg1"/>
                </a:solidFill>
                <a:latin typeface="Calibri"/>
              </a:rPr>
              <a:t> </a:t>
            </a:r>
            <a:r>
              <a:rPr lang="en-US" sz="2400" dirty="0" smtClean="0">
                <a:solidFill>
                  <a:schemeClr val="bg1"/>
                </a:solidFill>
                <a:latin typeface="Calibri"/>
              </a:rPr>
              <a:t>strength (about 90% of the </a:t>
            </a:r>
            <a:r>
              <a:rPr lang="en-US" sz="2400" smtClean="0">
                <a:solidFill>
                  <a:schemeClr val="bg1"/>
                </a:solidFill>
                <a:latin typeface="Calibri"/>
              </a:rPr>
              <a:t>geometrical value).</a:t>
            </a:r>
            <a:endParaRPr lang="en-US" sz="2400" dirty="0" smtClean="0">
              <a:solidFill>
                <a:schemeClr val="bg1"/>
              </a:solidFill>
              <a:latin typeface="Calibri"/>
            </a:endParaRPr>
          </a:p>
          <a:p>
            <a:endParaRPr lang="en-US" sz="2400" dirty="0" smtClean="0">
              <a:solidFill>
                <a:srgbClr val="008000"/>
              </a:solidFill>
              <a:latin typeface="Calibri"/>
            </a:endParaRPr>
          </a:p>
        </p:txBody>
      </p:sp>
    </p:spTree>
    <p:extLst>
      <p:ext uri="{BB962C8B-B14F-4D97-AF65-F5344CB8AC3E}">
        <p14:creationId xmlns:p14="http://schemas.microsoft.com/office/powerpoint/2010/main" val="32599407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454"/>
          </a:xfrm>
        </p:spPr>
        <p:txBody>
          <a:bodyPr>
            <a:normAutofit fontScale="90000"/>
          </a:bodyPr>
          <a:lstStyle/>
          <a:p>
            <a:r>
              <a:rPr lang="en-GB" dirty="0" err="1" smtClean="0"/>
              <a:t>Twiss</a:t>
            </a:r>
            <a:r>
              <a:rPr lang="en-GB" dirty="0" smtClean="0"/>
              <a:t> function and Curly H: ARCS</a:t>
            </a:r>
            <a:endParaRPr lang="en-GB" dirty="0"/>
          </a:p>
        </p:txBody>
      </p:sp>
      <p:sp>
        <p:nvSpPr>
          <p:cNvPr id="4" name="Footer Placeholder 3"/>
          <p:cNvSpPr>
            <a:spLocks noGrp="1"/>
          </p:cNvSpPr>
          <p:nvPr>
            <p:ph type="ftr" sz="quarter" idx="11"/>
          </p:nvPr>
        </p:nvSpPr>
        <p:spPr/>
        <p:txBody>
          <a:bodyPr/>
          <a:lstStyle/>
          <a:p>
            <a:r>
              <a:rPr lang="en-GB" smtClean="0"/>
              <a:t>S.M.Liuzzo, Università di Tor Vergata, ESRF, INFN</a:t>
            </a:r>
            <a:endParaRPr lang="en-GB"/>
          </a:p>
        </p:txBody>
      </p:sp>
      <p:sp>
        <p:nvSpPr>
          <p:cNvPr id="5" name="Slide Number Placeholder 4"/>
          <p:cNvSpPr>
            <a:spLocks noGrp="1"/>
          </p:cNvSpPr>
          <p:nvPr>
            <p:ph type="sldNum" sz="quarter" idx="12"/>
          </p:nvPr>
        </p:nvSpPr>
        <p:spPr/>
        <p:txBody>
          <a:bodyPr/>
          <a:lstStyle/>
          <a:p>
            <a:fld id="{76240B33-8B21-B641-914F-29BCE6D0FC44}" type="slidenum">
              <a:rPr lang="en-GB" smtClean="0"/>
              <a:t>3</a:t>
            </a:fld>
            <a:endParaRPr lang="en-GB"/>
          </a:p>
        </p:txBody>
      </p:sp>
      <p:pic>
        <p:nvPicPr>
          <p:cNvPr id="3" name="Picture 2" descr="TC1GBC.pdf"/>
          <p:cNvPicPr>
            <a:picLocks noChangeAspect="1"/>
          </p:cNvPicPr>
          <p:nvPr/>
        </p:nvPicPr>
        <p:blipFill rotWithShape="1">
          <a:blip r:embed="rId2">
            <a:extLst>
              <a:ext uri="{28A0092B-C50C-407E-A947-70E740481C1C}">
                <a14:useLocalDpi xmlns:a14="http://schemas.microsoft.com/office/drawing/2010/main" val="0"/>
              </a:ext>
            </a:extLst>
          </a:blip>
          <a:srcRect r="5961"/>
          <a:stretch/>
        </p:blipFill>
        <p:spPr>
          <a:xfrm>
            <a:off x="87881" y="1239264"/>
            <a:ext cx="8982275" cy="4869066"/>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8122665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07891" y="295362"/>
            <a:ext cx="2578907" cy="1141065"/>
          </a:xfrm>
        </p:spPr>
        <p:txBody>
          <a:bodyPr>
            <a:normAutofit fontScale="90000"/>
          </a:bodyPr>
          <a:lstStyle/>
          <a:p>
            <a:r>
              <a:rPr lang="en-GB" dirty="0" smtClean="0">
                <a:solidFill>
                  <a:srgbClr val="0000FF"/>
                </a:solidFill>
              </a:rPr>
              <a:t>Arc </a:t>
            </a:r>
            <a:r>
              <a:rPr lang="en-GB" dirty="0" err="1" smtClean="0">
                <a:solidFill>
                  <a:srgbClr val="0000FF"/>
                </a:solidFill>
              </a:rPr>
              <a:t>Twiss</a:t>
            </a:r>
            <a:r>
              <a:rPr lang="en-GB" dirty="0" smtClean="0">
                <a:solidFill>
                  <a:srgbClr val="0000FF"/>
                </a:solidFill>
              </a:rPr>
              <a:t> Functions</a:t>
            </a:r>
            <a:endParaRPr lang="en-GB" dirty="0">
              <a:solidFill>
                <a:srgbClr val="0000FF"/>
              </a:solidFill>
            </a:endParaRPr>
          </a:p>
        </p:txBody>
      </p:sp>
      <p:sp>
        <p:nvSpPr>
          <p:cNvPr id="5" name="Slide Number Placeholder 4"/>
          <p:cNvSpPr>
            <a:spLocks noGrp="1"/>
          </p:cNvSpPr>
          <p:nvPr>
            <p:ph type="sldNum" sz="quarter" idx="12"/>
          </p:nvPr>
        </p:nvSpPr>
        <p:spPr/>
        <p:txBody>
          <a:bodyPr/>
          <a:lstStyle/>
          <a:p>
            <a:fld id="{76240B33-8B21-B641-914F-29BCE6D0FC44}" type="slidenum">
              <a:rPr lang="en-GB" smtClean="0"/>
              <a:t>4</a:t>
            </a:fld>
            <a:endParaRPr lang="en-GB"/>
          </a:p>
        </p:txBody>
      </p:sp>
      <p:pic>
        <p:nvPicPr>
          <p:cNvPr id="3" name="Picture 2"/>
          <p:cNvPicPr>
            <a:picLocks noChangeAspect="1"/>
          </p:cNvPicPr>
          <p:nvPr/>
        </p:nvPicPr>
        <p:blipFill rotWithShape="1">
          <a:blip r:embed="rId2"/>
          <a:srcRect l="13063" t="4818" r="9067" b="21371"/>
          <a:stretch/>
        </p:blipFill>
        <p:spPr>
          <a:xfrm>
            <a:off x="185598" y="136781"/>
            <a:ext cx="5946311" cy="4355384"/>
          </a:xfrm>
          <a:prstGeom prst="rect">
            <a:avLst/>
          </a:prstGeom>
          <a:solidFill>
            <a:schemeClr val="tx1">
              <a:lumMod val="95000"/>
            </a:schemeClr>
          </a:solidFill>
        </p:spPr>
      </p:pic>
      <p:cxnSp>
        <p:nvCxnSpPr>
          <p:cNvPr id="8" name="Straight Arrow Connector 7"/>
          <p:cNvCxnSpPr/>
          <p:nvPr/>
        </p:nvCxnSpPr>
        <p:spPr>
          <a:xfrm>
            <a:off x="1809886" y="1469873"/>
            <a:ext cx="2347834" cy="0"/>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034276" y="3095179"/>
            <a:ext cx="2451198"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414892" y="2450104"/>
            <a:ext cx="2515542"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626897" y="2582881"/>
            <a:ext cx="2524099" cy="369332"/>
          </a:xfrm>
          <a:prstGeom prst="rect">
            <a:avLst/>
          </a:prstGeom>
          <a:noFill/>
          <a:ln>
            <a:noFill/>
          </a:ln>
        </p:spPr>
        <p:txBody>
          <a:bodyPr wrap="none" rtlCol="0">
            <a:spAutoFit/>
          </a:bodyPr>
          <a:lstStyle/>
          <a:p>
            <a:r>
              <a:rPr lang="en-US" dirty="0" smtClean="0">
                <a:solidFill>
                  <a:srgbClr val="FF0000"/>
                </a:solidFill>
              </a:rPr>
              <a:t>Y </a:t>
            </a:r>
            <a:r>
              <a:rPr lang="en-US" dirty="0" err="1" smtClean="0">
                <a:solidFill>
                  <a:srgbClr val="FF0000"/>
                </a:solidFill>
              </a:rPr>
              <a:t>Sexts</a:t>
            </a:r>
            <a:r>
              <a:rPr lang="en-US" dirty="0" smtClean="0">
                <a:solidFill>
                  <a:srgbClr val="FF0000"/>
                </a:solidFill>
              </a:rPr>
              <a:t> mux=3pi </a:t>
            </a:r>
            <a:r>
              <a:rPr lang="en-US" dirty="0" err="1" smtClean="0">
                <a:solidFill>
                  <a:srgbClr val="FF0000"/>
                </a:solidFill>
              </a:rPr>
              <a:t>muy</a:t>
            </a:r>
            <a:r>
              <a:rPr lang="en-US" dirty="0" smtClean="0">
                <a:solidFill>
                  <a:srgbClr val="FF0000"/>
                </a:solidFill>
              </a:rPr>
              <a:t>=pi</a:t>
            </a:r>
            <a:endParaRPr lang="en-US" dirty="0">
              <a:solidFill>
                <a:srgbClr val="FF0000"/>
              </a:solidFill>
            </a:endParaRPr>
          </a:p>
        </p:txBody>
      </p:sp>
      <p:sp>
        <p:nvSpPr>
          <p:cNvPr id="20" name="TextBox 19"/>
          <p:cNvSpPr txBox="1"/>
          <p:nvPr/>
        </p:nvSpPr>
        <p:spPr>
          <a:xfrm>
            <a:off x="1743687" y="1548281"/>
            <a:ext cx="2460755" cy="369332"/>
          </a:xfrm>
          <a:prstGeom prst="rect">
            <a:avLst/>
          </a:prstGeom>
          <a:noFill/>
          <a:ln>
            <a:noFill/>
          </a:ln>
        </p:spPr>
        <p:txBody>
          <a:bodyPr wrap="none" rtlCol="0">
            <a:spAutoFit/>
          </a:bodyPr>
          <a:lstStyle/>
          <a:p>
            <a:r>
              <a:rPr lang="en-US" dirty="0" smtClean="0">
                <a:solidFill>
                  <a:schemeClr val="bg1"/>
                </a:solidFill>
              </a:rPr>
              <a:t>X</a:t>
            </a:r>
            <a:r>
              <a:rPr lang="en-US" dirty="0">
                <a:solidFill>
                  <a:schemeClr val="bg1"/>
                </a:solidFill>
              </a:rPr>
              <a:t> </a:t>
            </a:r>
            <a:r>
              <a:rPr lang="en-US" dirty="0" err="1" smtClean="0">
                <a:solidFill>
                  <a:schemeClr val="bg1"/>
                </a:solidFill>
              </a:rPr>
              <a:t>Sexts</a:t>
            </a:r>
            <a:r>
              <a:rPr lang="en-US" dirty="0" smtClean="0">
                <a:solidFill>
                  <a:schemeClr val="bg1"/>
                </a:solidFill>
              </a:rPr>
              <a:t> mux=3pi </a:t>
            </a:r>
            <a:r>
              <a:rPr lang="en-US" dirty="0" err="1" smtClean="0">
                <a:solidFill>
                  <a:schemeClr val="bg1"/>
                </a:solidFill>
              </a:rPr>
              <a:t>muy</a:t>
            </a:r>
            <a:r>
              <a:rPr lang="en-US" dirty="0" smtClean="0">
                <a:solidFill>
                  <a:schemeClr val="bg1"/>
                </a:solidFill>
              </a:rPr>
              <a:t>=pi</a:t>
            </a:r>
            <a:endParaRPr lang="en-US" dirty="0">
              <a:solidFill>
                <a:schemeClr val="bg1"/>
              </a:solidFill>
            </a:endParaRPr>
          </a:p>
        </p:txBody>
      </p:sp>
      <p:cxnSp>
        <p:nvCxnSpPr>
          <p:cNvPr id="21" name="Straight Arrow Connector 20"/>
          <p:cNvCxnSpPr/>
          <p:nvPr/>
        </p:nvCxnSpPr>
        <p:spPr>
          <a:xfrm>
            <a:off x="2065295" y="2044614"/>
            <a:ext cx="1857090" cy="0"/>
          </a:xfrm>
          <a:prstGeom prst="straightConnector1">
            <a:avLst/>
          </a:prstGeom>
          <a:ln>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301577" y="1987471"/>
            <a:ext cx="1306818" cy="369332"/>
          </a:xfrm>
          <a:prstGeom prst="rect">
            <a:avLst/>
          </a:prstGeom>
          <a:noFill/>
          <a:ln>
            <a:noFill/>
          </a:ln>
        </p:spPr>
        <p:txBody>
          <a:bodyPr wrap="none" rtlCol="0">
            <a:spAutoFit/>
          </a:bodyPr>
          <a:lstStyle/>
          <a:p>
            <a:r>
              <a:rPr lang="en-US" dirty="0" smtClean="0">
                <a:solidFill>
                  <a:srgbClr val="0000FF"/>
                </a:solidFill>
              </a:rPr>
              <a:t>X </a:t>
            </a:r>
            <a:r>
              <a:rPr lang="en-US" dirty="0" err="1" smtClean="0">
                <a:solidFill>
                  <a:srgbClr val="0000FF"/>
                </a:solidFill>
              </a:rPr>
              <a:t>Octupoles</a:t>
            </a:r>
            <a:endParaRPr lang="en-US" dirty="0">
              <a:solidFill>
                <a:srgbClr val="0000FF"/>
              </a:solidFill>
            </a:endParaRPr>
          </a:p>
        </p:txBody>
      </p:sp>
      <p:sp>
        <p:nvSpPr>
          <p:cNvPr id="26" name="TextBox 25"/>
          <p:cNvSpPr txBox="1"/>
          <p:nvPr/>
        </p:nvSpPr>
        <p:spPr>
          <a:xfrm>
            <a:off x="185598" y="4615854"/>
            <a:ext cx="8863756" cy="2308324"/>
          </a:xfrm>
          <a:prstGeom prst="rect">
            <a:avLst/>
          </a:prstGeom>
          <a:noFill/>
        </p:spPr>
        <p:txBody>
          <a:bodyPr wrap="square" rtlCol="0">
            <a:spAutoFit/>
          </a:bodyPr>
          <a:lstStyle/>
          <a:p>
            <a:r>
              <a:rPr lang="en-US" dirty="0" smtClean="0">
                <a:solidFill>
                  <a:srgbClr val="008000"/>
                </a:solidFill>
              </a:rPr>
              <a:t>All </a:t>
            </a:r>
            <a:r>
              <a:rPr lang="en-US" dirty="0" err="1" smtClean="0">
                <a:solidFill>
                  <a:srgbClr val="008000"/>
                </a:solidFill>
              </a:rPr>
              <a:t>sextupoles</a:t>
            </a:r>
            <a:r>
              <a:rPr lang="en-US" dirty="0" smtClean="0">
                <a:solidFill>
                  <a:srgbClr val="008000"/>
                </a:solidFill>
              </a:rPr>
              <a:t> are paired</a:t>
            </a:r>
          </a:p>
          <a:p>
            <a:r>
              <a:rPr lang="en-US" dirty="0">
                <a:solidFill>
                  <a:srgbClr val="008000"/>
                </a:solidFill>
              </a:rPr>
              <a:t>T</a:t>
            </a:r>
            <a:r>
              <a:rPr lang="en-US" dirty="0" smtClean="0">
                <a:solidFill>
                  <a:srgbClr val="008000"/>
                </a:solidFill>
              </a:rPr>
              <a:t>he </a:t>
            </a:r>
            <a:r>
              <a:rPr lang="en-US" dirty="0" err="1" smtClean="0">
                <a:solidFill>
                  <a:srgbClr val="008000"/>
                </a:solidFill>
              </a:rPr>
              <a:t>sextupoles</a:t>
            </a:r>
            <a:r>
              <a:rPr lang="en-US" dirty="0" smtClean="0">
                <a:solidFill>
                  <a:srgbClr val="008000"/>
                </a:solidFill>
              </a:rPr>
              <a:t> pairs are </a:t>
            </a:r>
            <a:r>
              <a:rPr lang="en-US" dirty="0" smtClean="0">
                <a:solidFill>
                  <a:srgbClr val="008000"/>
                </a:solidFill>
              </a:rPr>
              <a:t>interleaved, </a:t>
            </a:r>
            <a:r>
              <a:rPr lang="en-US" dirty="0" smtClean="0">
                <a:solidFill>
                  <a:srgbClr val="008000"/>
                </a:solidFill>
              </a:rPr>
              <a:t>this generates X and Y tune shift </a:t>
            </a:r>
            <a:r>
              <a:rPr lang="en-US" dirty="0" err="1" smtClean="0">
                <a:solidFill>
                  <a:srgbClr val="008000"/>
                </a:solidFill>
              </a:rPr>
              <a:t>vs</a:t>
            </a:r>
            <a:r>
              <a:rPr lang="en-US" dirty="0" smtClean="0">
                <a:solidFill>
                  <a:srgbClr val="008000"/>
                </a:solidFill>
              </a:rPr>
              <a:t> </a:t>
            </a:r>
            <a:r>
              <a:rPr lang="en-US" dirty="0" err="1" smtClean="0">
                <a:solidFill>
                  <a:srgbClr val="008000"/>
                </a:solidFill>
              </a:rPr>
              <a:t>Jx</a:t>
            </a:r>
            <a:r>
              <a:rPr lang="en-US" dirty="0" smtClean="0">
                <a:solidFill>
                  <a:srgbClr val="008000"/>
                </a:solidFill>
              </a:rPr>
              <a:t> and </a:t>
            </a:r>
            <a:r>
              <a:rPr lang="en-US" dirty="0" err="1" smtClean="0">
                <a:solidFill>
                  <a:srgbClr val="008000"/>
                </a:solidFill>
              </a:rPr>
              <a:t>Jy</a:t>
            </a:r>
            <a:endParaRPr lang="en-US" dirty="0" smtClean="0">
              <a:solidFill>
                <a:srgbClr val="008000"/>
              </a:solidFill>
            </a:endParaRPr>
          </a:p>
          <a:p>
            <a:r>
              <a:rPr lang="en-US" dirty="0" smtClean="0">
                <a:solidFill>
                  <a:srgbClr val="008000"/>
                </a:solidFill>
              </a:rPr>
              <a:t>The X tune shift dependence from </a:t>
            </a:r>
            <a:r>
              <a:rPr lang="en-US" dirty="0" err="1" smtClean="0">
                <a:solidFill>
                  <a:srgbClr val="008000"/>
                </a:solidFill>
              </a:rPr>
              <a:t>Jx</a:t>
            </a:r>
            <a:r>
              <a:rPr lang="en-US" dirty="0" smtClean="0">
                <a:solidFill>
                  <a:srgbClr val="008000"/>
                </a:solidFill>
              </a:rPr>
              <a:t> is canceled by the </a:t>
            </a:r>
            <a:r>
              <a:rPr lang="en-US" dirty="0" err="1" smtClean="0">
                <a:solidFill>
                  <a:srgbClr val="008000"/>
                </a:solidFill>
              </a:rPr>
              <a:t>octupoles</a:t>
            </a:r>
            <a:r>
              <a:rPr lang="en-US" dirty="0" smtClean="0">
                <a:solidFill>
                  <a:srgbClr val="008000"/>
                </a:solidFill>
              </a:rPr>
              <a:t> pair</a:t>
            </a:r>
          </a:p>
          <a:p>
            <a:r>
              <a:rPr lang="en-US" dirty="0" smtClean="0">
                <a:solidFill>
                  <a:srgbClr val="008000"/>
                </a:solidFill>
              </a:rPr>
              <a:t>The Y tune shift from </a:t>
            </a:r>
            <a:r>
              <a:rPr lang="en-US" dirty="0" err="1" smtClean="0">
                <a:solidFill>
                  <a:srgbClr val="008000"/>
                </a:solidFill>
              </a:rPr>
              <a:t>Jy</a:t>
            </a:r>
            <a:r>
              <a:rPr lang="en-US" dirty="0" smtClean="0">
                <a:solidFill>
                  <a:srgbClr val="008000"/>
                </a:solidFill>
              </a:rPr>
              <a:t> is canceled by having a proper value of </a:t>
            </a:r>
            <a:r>
              <a:rPr lang="en-US" dirty="0" err="1" smtClean="0">
                <a:solidFill>
                  <a:srgbClr val="008000"/>
                </a:solidFill>
              </a:rPr>
              <a:t>alfay</a:t>
            </a:r>
            <a:r>
              <a:rPr lang="en-US" dirty="0" smtClean="0">
                <a:solidFill>
                  <a:srgbClr val="008000"/>
                </a:solidFill>
              </a:rPr>
              <a:t> at the X </a:t>
            </a:r>
            <a:r>
              <a:rPr lang="en-US" dirty="0" err="1" smtClean="0">
                <a:solidFill>
                  <a:srgbClr val="008000"/>
                </a:solidFill>
              </a:rPr>
              <a:t>sextupoles</a:t>
            </a:r>
            <a:endParaRPr lang="en-US" dirty="0" smtClean="0">
              <a:solidFill>
                <a:srgbClr val="008000"/>
              </a:solidFill>
            </a:endParaRPr>
          </a:p>
          <a:p>
            <a:r>
              <a:rPr lang="en-US" dirty="0" smtClean="0">
                <a:solidFill>
                  <a:srgbClr val="008000"/>
                </a:solidFill>
              </a:rPr>
              <a:t>(</a:t>
            </a:r>
            <a:r>
              <a:rPr lang="en-US" dirty="0" smtClean="0">
                <a:solidFill>
                  <a:srgbClr val="008000"/>
                </a:solidFill>
              </a:rPr>
              <a:t>or a proper </a:t>
            </a:r>
            <a:r>
              <a:rPr lang="en-US" dirty="0" smtClean="0">
                <a:solidFill>
                  <a:srgbClr val="008000"/>
                </a:solidFill>
              </a:rPr>
              <a:t>R43 between them)</a:t>
            </a:r>
          </a:p>
          <a:p>
            <a:r>
              <a:rPr lang="en-US" dirty="0" smtClean="0">
                <a:solidFill>
                  <a:srgbClr val="008000"/>
                </a:solidFill>
              </a:rPr>
              <a:t>The cross term is very small and can be zeroed by choosing the proper z-location for the </a:t>
            </a:r>
            <a:r>
              <a:rPr lang="en-US" dirty="0" err="1" smtClean="0">
                <a:solidFill>
                  <a:srgbClr val="008000"/>
                </a:solidFill>
              </a:rPr>
              <a:t>octupoles</a:t>
            </a:r>
            <a:endParaRPr lang="en-US" dirty="0">
              <a:solidFill>
                <a:srgbClr val="008000"/>
              </a:solidFill>
            </a:endParaRPr>
          </a:p>
          <a:p>
            <a:r>
              <a:rPr lang="en-US" dirty="0" smtClean="0">
                <a:solidFill>
                  <a:srgbClr val="0000FF"/>
                </a:solidFill>
              </a:rPr>
              <a:t>As result the ARC optics is virtually linear for several hundred beam </a:t>
            </a:r>
            <a:r>
              <a:rPr lang="en-US" dirty="0" err="1" smtClean="0">
                <a:solidFill>
                  <a:srgbClr val="0000FF"/>
                </a:solidFill>
              </a:rPr>
              <a:t>sigmas</a:t>
            </a:r>
            <a:r>
              <a:rPr lang="en-US" dirty="0" smtClean="0">
                <a:solidFill>
                  <a:srgbClr val="0000FF"/>
                </a:solidFill>
              </a:rPr>
              <a:t> (x and y and </a:t>
            </a:r>
            <a:r>
              <a:rPr lang="en-US" dirty="0" err="1" smtClean="0">
                <a:solidFill>
                  <a:srgbClr val="0000FF"/>
                </a:solidFill>
              </a:rPr>
              <a:t>dE</a:t>
            </a:r>
            <a:r>
              <a:rPr lang="en-US" dirty="0" smtClean="0">
                <a:solidFill>
                  <a:srgbClr val="0000FF"/>
                </a:solidFill>
              </a:rPr>
              <a:t>/E)</a:t>
            </a:r>
            <a:endParaRPr lang="en-US" dirty="0">
              <a:solidFill>
                <a:srgbClr val="0000FF"/>
              </a:solidFill>
            </a:endParaRPr>
          </a:p>
        </p:txBody>
      </p:sp>
    </p:spTree>
    <p:extLst>
      <p:ext uri="{BB962C8B-B14F-4D97-AF65-F5344CB8AC3E}">
        <p14:creationId xmlns:p14="http://schemas.microsoft.com/office/powerpoint/2010/main" val="20273441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33360" y="5319466"/>
            <a:ext cx="2578907" cy="1141065"/>
          </a:xfrm>
        </p:spPr>
        <p:txBody>
          <a:bodyPr>
            <a:normAutofit fontScale="90000"/>
          </a:bodyPr>
          <a:lstStyle/>
          <a:p>
            <a:r>
              <a:rPr lang="en-GB" dirty="0" smtClean="0">
                <a:solidFill>
                  <a:srgbClr val="0000FF"/>
                </a:solidFill>
              </a:rPr>
              <a:t>Arc Tracking</a:t>
            </a:r>
            <a:endParaRPr lang="en-GB" dirty="0">
              <a:solidFill>
                <a:srgbClr val="0000FF"/>
              </a:solidFill>
            </a:endParaRPr>
          </a:p>
        </p:txBody>
      </p:sp>
      <p:sp>
        <p:nvSpPr>
          <p:cNvPr id="5" name="Slide Number Placeholder 4"/>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5</a:t>
            </a:fld>
            <a:endParaRPr lang="en-GB">
              <a:solidFill>
                <a:prstClr val="white">
                  <a:tint val="75000"/>
                </a:prstClr>
              </a:solidFill>
              <a:latin typeface="Calibri"/>
            </a:endParaRPr>
          </a:p>
        </p:txBody>
      </p:sp>
      <p:sp>
        <p:nvSpPr>
          <p:cNvPr id="26" name="TextBox 25"/>
          <p:cNvSpPr txBox="1"/>
          <p:nvPr/>
        </p:nvSpPr>
        <p:spPr>
          <a:xfrm>
            <a:off x="366370" y="5705528"/>
            <a:ext cx="6396273" cy="646331"/>
          </a:xfrm>
          <a:prstGeom prst="rect">
            <a:avLst/>
          </a:prstGeom>
          <a:noFill/>
        </p:spPr>
        <p:txBody>
          <a:bodyPr wrap="square" rtlCol="0">
            <a:spAutoFit/>
          </a:bodyPr>
          <a:lstStyle/>
          <a:p>
            <a:r>
              <a:rPr lang="en-US" dirty="0" smtClean="0">
                <a:solidFill>
                  <a:srgbClr val="008000"/>
                </a:solidFill>
                <a:latin typeface="Calibri"/>
              </a:rPr>
              <a:t>ARC dynamic aperture several times larger than physical aperture</a:t>
            </a:r>
          </a:p>
          <a:p>
            <a:r>
              <a:rPr lang="en-US" dirty="0">
                <a:solidFill>
                  <a:srgbClr val="008000"/>
                </a:solidFill>
                <a:latin typeface="Calibri"/>
              </a:rPr>
              <a:t>E</a:t>
            </a:r>
            <a:r>
              <a:rPr lang="en-US" dirty="0" smtClean="0">
                <a:solidFill>
                  <a:srgbClr val="008000"/>
                </a:solidFill>
                <a:latin typeface="Calibri"/>
              </a:rPr>
              <a:t>nergy acceptance larger than +/-4%</a:t>
            </a:r>
          </a:p>
        </p:txBody>
      </p:sp>
      <p:pic>
        <p:nvPicPr>
          <p:cNvPr id="4" name="Picture 3"/>
          <p:cNvPicPr>
            <a:picLocks noChangeAspect="1"/>
          </p:cNvPicPr>
          <p:nvPr/>
        </p:nvPicPr>
        <p:blipFill rotWithShape="1">
          <a:blip r:embed="rId2"/>
          <a:srcRect l="14899" t="3877" r="9195" b="18639"/>
          <a:stretch/>
        </p:blipFill>
        <p:spPr>
          <a:xfrm>
            <a:off x="158764" y="97689"/>
            <a:ext cx="3730875" cy="2942850"/>
          </a:xfrm>
          <a:prstGeom prst="rect">
            <a:avLst/>
          </a:prstGeom>
        </p:spPr>
      </p:pic>
      <p:pic>
        <p:nvPicPr>
          <p:cNvPr id="6" name="Picture 5"/>
          <p:cNvPicPr>
            <a:picLocks noChangeAspect="1"/>
          </p:cNvPicPr>
          <p:nvPr/>
        </p:nvPicPr>
        <p:blipFill rotWithShape="1">
          <a:blip r:embed="rId3"/>
          <a:srcRect l="12584" t="3103" r="10706" b="18706"/>
          <a:stretch/>
        </p:blipFill>
        <p:spPr>
          <a:xfrm>
            <a:off x="4249896" y="97689"/>
            <a:ext cx="3736219" cy="2942850"/>
          </a:xfrm>
          <a:prstGeom prst="rect">
            <a:avLst/>
          </a:prstGeom>
        </p:spPr>
      </p:pic>
      <p:pic>
        <p:nvPicPr>
          <p:cNvPr id="7" name="Picture 6"/>
          <p:cNvPicPr>
            <a:picLocks noChangeAspect="1"/>
          </p:cNvPicPr>
          <p:nvPr/>
        </p:nvPicPr>
        <p:blipFill rotWithShape="1">
          <a:blip r:embed="rId4"/>
          <a:srcRect l="10927" t="2421" r="10510" b="16460"/>
          <a:stretch/>
        </p:blipFill>
        <p:spPr>
          <a:xfrm>
            <a:off x="476289" y="2797382"/>
            <a:ext cx="3541581" cy="2825777"/>
          </a:xfrm>
          <a:prstGeom prst="rect">
            <a:avLst/>
          </a:prstGeom>
        </p:spPr>
      </p:pic>
      <p:pic>
        <p:nvPicPr>
          <p:cNvPr id="10" name="Picture 9"/>
          <p:cNvPicPr>
            <a:picLocks noChangeAspect="1"/>
          </p:cNvPicPr>
          <p:nvPr/>
        </p:nvPicPr>
        <p:blipFill rotWithShape="1">
          <a:blip r:embed="rId5"/>
          <a:srcRect l="17216" r="14251" b="17779"/>
          <a:stretch/>
        </p:blipFill>
        <p:spPr>
          <a:xfrm>
            <a:off x="4945371" y="2833628"/>
            <a:ext cx="2747015" cy="2546607"/>
          </a:xfrm>
          <a:prstGeom prst="rect">
            <a:avLst/>
          </a:prstGeom>
        </p:spPr>
      </p:pic>
    </p:spTree>
    <p:extLst>
      <p:ext uri="{BB962C8B-B14F-4D97-AF65-F5344CB8AC3E}">
        <p14:creationId xmlns:p14="http://schemas.microsoft.com/office/powerpoint/2010/main" val="38363285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07891" y="295362"/>
            <a:ext cx="2578907" cy="1141065"/>
          </a:xfrm>
        </p:spPr>
        <p:txBody>
          <a:bodyPr>
            <a:normAutofit fontScale="90000"/>
          </a:bodyPr>
          <a:lstStyle/>
          <a:p>
            <a:r>
              <a:rPr lang="en-GB" dirty="0" smtClean="0">
                <a:solidFill>
                  <a:srgbClr val="0000FF"/>
                </a:solidFill>
              </a:rPr>
              <a:t>Arc </a:t>
            </a:r>
            <a:r>
              <a:rPr lang="en-GB" dirty="0" err="1" smtClean="0">
                <a:solidFill>
                  <a:srgbClr val="0000FF"/>
                </a:solidFill>
              </a:rPr>
              <a:t>Twiss</a:t>
            </a:r>
            <a:r>
              <a:rPr lang="en-GB" dirty="0" smtClean="0">
                <a:solidFill>
                  <a:srgbClr val="0000FF"/>
                </a:solidFill>
              </a:rPr>
              <a:t> Functions</a:t>
            </a:r>
            <a:endParaRPr lang="en-GB" dirty="0">
              <a:solidFill>
                <a:srgbClr val="0000FF"/>
              </a:solidFill>
            </a:endParaRPr>
          </a:p>
        </p:txBody>
      </p:sp>
      <p:sp>
        <p:nvSpPr>
          <p:cNvPr id="5" name="Slide Number Placeholder 4"/>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6</a:t>
            </a:fld>
            <a:endParaRPr lang="en-GB">
              <a:solidFill>
                <a:prstClr val="white">
                  <a:tint val="75000"/>
                </a:prstClr>
              </a:solidFill>
              <a:latin typeface="Calibri"/>
            </a:endParaRPr>
          </a:p>
        </p:txBody>
      </p:sp>
      <p:pic>
        <p:nvPicPr>
          <p:cNvPr id="3" name="Picture 2"/>
          <p:cNvPicPr>
            <a:picLocks noChangeAspect="1"/>
          </p:cNvPicPr>
          <p:nvPr/>
        </p:nvPicPr>
        <p:blipFill rotWithShape="1">
          <a:blip r:embed="rId2"/>
          <a:srcRect l="13063" t="4818" r="9067" b="21371"/>
          <a:stretch/>
        </p:blipFill>
        <p:spPr>
          <a:xfrm>
            <a:off x="185598" y="136781"/>
            <a:ext cx="5946311" cy="4355384"/>
          </a:xfrm>
          <a:prstGeom prst="rect">
            <a:avLst/>
          </a:prstGeom>
          <a:solidFill>
            <a:schemeClr val="tx1">
              <a:lumMod val="95000"/>
            </a:schemeClr>
          </a:solidFill>
        </p:spPr>
      </p:pic>
      <p:sp>
        <p:nvSpPr>
          <p:cNvPr id="26" name="TextBox 25"/>
          <p:cNvSpPr txBox="1"/>
          <p:nvPr/>
        </p:nvSpPr>
        <p:spPr>
          <a:xfrm>
            <a:off x="24424" y="4615854"/>
            <a:ext cx="9049354" cy="1938992"/>
          </a:xfrm>
          <a:prstGeom prst="rect">
            <a:avLst/>
          </a:prstGeom>
          <a:noFill/>
        </p:spPr>
        <p:txBody>
          <a:bodyPr wrap="square" rtlCol="0">
            <a:spAutoFit/>
          </a:bodyPr>
          <a:lstStyle/>
          <a:p>
            <a:r>
              <a:rPr lang="en-US" sz="2000" dirty="0" smtClean="0">
                <a:solidFill>
                  <a:srgbClr val="008000"/>
                </a:solidFill>
                <a:latin typeface="Calibri"/>
              </a:rPr>
              <a:t>Among all the present ARC designs, the </a:t>
            </a:r>
            <a:r>
              <a:rPr lang="en-US" sz="2000" dirty="0" err="1" smtClean="0">
                <a:solidFill>
                  <a:srgbClr val="008000"/>
                </a:solidFill>
                <a:latin typeface="Calibri"/>
              </a:rPr>
              <a:t>SuperTC</a:t>
            </a:r>
            <a:r>
              <a:rPr lang="en-US" sz="2000" dirty="0" smtClean="0">
                <a:solidFill>
                  <a:srgbClr val="008000"/>
                </a:solidFill>
                <a:latin typeface="Calibri"/>
              </a:rPr>
              <a:t> one has the the best ratio between:</a:t>
            </a:r>
          </a:p>
          <a:p>
            <a:r>
              <a:rPr lang="en-US" sz="2000" dirty="0" smtClean="0">
                <a:solidFill>
                  <a:srgbClr val="008000"/>
                </a:solidFill>
                <a:latin typeface="Calibri"/>
              </a:rPr>
              <a:t> dipole length/total length.</a:t>
            </a:r>
            <a:endParaRPr lang="en-US" sz="2000" dirty="0">
              <a:solidFill>
                <a:srgbClr val="008000"/>
              </a:solidFill>
              <a:latin typeface="Calibri"/>
            </a:endParaRPr>
          </a:p>
          <a:p>
            <a:r>
              <a:rPr lang="en-US" sz="2000" dirty="0" smtClean="0">
                <a:solidFill>
                  <a:srgbClr val="0000FF"/>
                </a:solidFill>
                <a:latin typeface="Calibri"/>
              </a:rPr>
              <a:t>Among the 7bend </a:t>
            </a:r>
            <a:r>
              <a:rPr lang="en-US" sz="2000" dirty="0" err="1" smtClean="0">
                <a:solidFill>
                  <a:srgbClr val="0000FF"/>
                </a:solidFill>
                <a:latin typeface="Calibri"/>
              </a:rPr>
              <a:t>achromats</a:t>
            </a:r>
            <a:r>
              <a:rPr lang="en-US" sz="2000" dirty="0" smtClean="0">
                <a:solidFill>
                  <a:srgbClr val="0000FF"/>
                </a:solidFill>
                <a:latin typeface="Calibri"/>
              </a:rPr>
              <a:t> it provides the smallest </a:t>
            </a:r>
            <a:r>
              <a:rPr lang="en-US" sz="2000" dirty="0" err="1" smtClean="0">
                <a:solidFill>
                  <a:srgbClr val="0000FF"/>
                </a:solidFill>
                <a:latin typeface="Calibri"/>
              </a:rPr>
              <a:t>emittance</a:t>
            </a:r>
            <a:r>
              <a:rPr lang="en-US" sz="2000" dirty="0" smtClean="0">
                <a:solidFill>
                  <a:srgbClr val="0000FF"/>
                </a:solidFill>
                <a:latin typeface="Calibri"/>
              </a:rPr>
              <a:t> and has the minimum number of </a:t>
            </a:r>
            <a:r>
              <a:rPr lang="en-US" sz="2000" dirty="0" err="1" smtClean="0">
                <a:solidFill>
                  <a:srgbClr val="0000FF"/>
                </a:solidFill>
                <a:latin typeface="Calibri"/>
              </a:rPr>
              <a:t>sextupoles</a:t>
            </a:r>
            <a:r>
              <a:rPr lang="en-US" sz="2000" dirty="0" smtClean="0">
                <a:solidFill>
                  <a:srgbClr val="0000FF"/>
                </a:solidFill>
                <a:latin typeface="Calibri"/>
              </a:rPr>
              <a:t> with the smaller integrated gradient (large </a:t>
            </a:r>
            <a:r>
              <a:rPr lang="en-US" sz="2000" dirty="0" err="1" smtClean="0">
                <a:solidFill>
                  <a:srgbClr val="0000FF"/>
                </a:solidFill>
                <a:latin typeface="Calibri"/>
              </a:rPr>
              <a:t>disp</a:t>
            </a:r>
            <a:r>
              <a:rPr lang="en-US" sz="2000" dirty="0" smtClean="0">
                <a:solidFill>
                  <a:srgbClr val="0000FF"/>
                </a:solidFill>
                <a:latin typeface="Calibri"/>
              </a:rPr>
              <a:t> and betas)</a:t>
            </a:r>
            <a:endParaRPr lang="en-US" sz="2000" dirty="0" smtClean="0">
              <a:solidFill>
                <a:srgbClr val="0000FF"/>
              </a:solidFill>
              <a:latin typeface="Calibri"/>
            </a:endParaRPr>
          </a:p>
          <a:p>
            <a:r>
              <a:rPr lang="en-US" sz="2000" dirty="0" smtClean="0">
                <a:solidFill>
                  <a:srgbClr val="FF0000"/>
                </a:solidFill>
                <a:latin typeface="Calibri"/>
              </a:rPr>
              <a:t>All the dipoles have a curvature radius of 15m (=&gt; total dipole length is about 100m), this is the best compromise between damping time and average polarization)</a:t>
            </a:r>
            <a:endParaRPr lang="en-US" sz="2000" dirty="0">
              <a:solidFill>
                <a:srgbClr val="FF0000"/>
              </a:solidFill>
              <a:latin typeface="Calibri"/>
            </a:endParaRPr>
          </a:p>
        </p:txBody>
      </p:sp>
    </p:spTree>
    <p:extLst>
      <p:ext uri="{BB962C8B-B14F-4D97-AF65-F5344CB8AC3E}">
        <p14:creationId xmlns:p14="http://schemas.microsoft.com/office/powerpoint/2010/main" val="12326406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454"/>
          </a:xfrm>
        </p:spPr>
        <p:txBody>
          <a:bodyPr>
            <a:normAutofit fontScale="90000"/>
          </a:bodyPr>
          <a:lstStyle/>
          <a:p>
            <a:r>
              <a:rPr lang="en-GB" dirty="0" err="1" smtClean="0"/>
              <a:t>Twiss</a:t>
            </a:r>
            <a:r>
              <a:rPr lang="en-GB" dirty="0" smtClean="0"/>
              <a:t> function and Curly H: Final Focus</a:t>
            </a:r>
            <a:endParaRPr lang="en-GB" dirty="0"/>
          </a:p>
        </p:txBody>
      </p:sp>
      <p:sp>
        <p:nvSpPr>
          <p:cNvPr id="4" name="Footer Placeholder 3"/>
          <p:cNvSpPr>
            <a:spLocks noGrp="1"/>
          </p:cNvSpPr>
          <p:nvPr>
            <p:ph type="ftr" sz="quarter" idx="11"/>
          </p:nvPr>
        </p:nvSpPr>
        <p:spPr/>
        <p:txBody>
          <a:bodyPr/>
          <a:lstStyle/>
          <a:p>
            <a:r>
              <a:rPr lang="en-GB" smtClean="0"/>
              <a:t>S.M.Liuzzo, Università di Tor Vergata, ESRF, INFN</a:t>
            </a:r>
            <a:endParaRPr lang="en-GB"/>
          </a:p>
        </p:txBody>
      </p:sp>
      <p:sp>
        <p:nvSpPr>
          <p:cNvPr id="5" name="Slide Number Placeholder 4"/>
          <p:cNvSpPr>
            <a:spLocks noGrp="1"/>
          </p:cNvSpPr>
          <p:nvPr>
            <p:ph type="sldNum" sz="quarter" idx="12"/>
          </p:nvPr>
        </p:nvSpPr>
        <p:spPr/>
        <p:txBody>
          <a:bodyPr/>
          <a:lstStyle/>
          <a:p>
            <a:fld id="{76240B33-8B21-B641-914F-29BCE6D0FC44}" type="slidenum">
              <a:rPr lang="en-GB" smtClean="0"/>
              <a:t>7</a:t>
            </a:fld>
            <a:endParaRPr lang="en-GB"/>
          </a:p>
        </p:txBody>
      </p:sp>
      <p:pic>
        <p:nvPicPr>
          <p:cNvPr id="6" name="Picture 5" descr="TC2GBCrt.pdf"/>
          <p:cNvPicPr>
            <a:picLocks noChangeAspect="1"/>
          </p:cNvPicPr>
          <p:nvPr/>
        </p:nvPicPr>
        <p:blipFill rotWithShape="1">
          <a:blip r:embed="rId2">
            <a:extLst>
              <a:ext uri="{28A0092B-C50C-407E-A947-70E740481C1C}">
                <a14:useLocalDpi xmlns:a14="http://schemas.microsoft.com/office/drawing/2010/main" val="0"/>
              </a:ext>
            </a:extLst>
          </a:blip>
          <a:srcRect l="8662" t="11" r="5023" b="73"/>
          <a:stretch/>
        </p:blipFill>
        <p:spPr>
          <a:xfrm>
            <a:off x="103433" y="1119233"/>
            <a:ext cx="8905731" cy="5004268"/>
          </a:xfrm>
          <a:prstGeom prst="rect">
            <a:avLst/>
          </a:prstGeom>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val="20135664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5956" t="3302" r="10047" b="21229"/>
          <a:stretch/>
        </p:blipFill>
        <p:spPr>
          <a:xfrm>
            <a:off x="124538" y="97687"/>
            <a:ext cx="7263936" cy="5724633"/>
          </a:xfrm>
          <a:prstGeom prst="rect">
            <a:avLst/>
          </a:prstGeom>
        </p:spPr>
      </p:pic>
      <p:sp>
        <p:nvSpPr>
          <p:cNvPr id="2" name="Title 1"/>
          <p:cNvSpPr>
            <a:spLocks noGrp="1"/>
          </p:cNvSpPr>
          <p:nvPr>
            <p:ph type="title"/>
          </p:nvPr>
        </p:nvSpPr>
        <p:spPr>
          <a:xfrm>
            <a:off x="5802582" y="131399"/>
            <a:ext cx="2578907" cy="1034600"/>
          </a:xfrm>
        </p:spPr>
        <p:txBody>
          <a:bodyPr>
            <a:normAutofit/>
          </a:bodyPr>
          <a:lstStyle/>
          <a:p>
            <a:r>
              <a:rPr lang="en-GB" sz="2800" dirty="0" smtClean="0">
                <a:solidFill>
                  <a:srgbClr val="0000FF"/>
                </a:solidFill>
              </a:rPr>
              <a:t>Final Focus </a:t>
            </a:r>
            <a:r>
              <a:rPr lang="en-GB" sz="2800" dirty="0" err="1" smtClean="0">
                <a:solidFill>
                  <a:srgbClr val="0000FF"/>
                </a:solidFill>
              </a:rPr>
              <a:t>Twiss</a:t>
            </a:r>
            <a:r>
              <a:rPr lang="en-GB" sz="2800" dirty="0" smtClean="0">
                <a:solidFill>
                  <a:srgbClr val="0000FF"/>
                </a:solidFill>
              </a:rPr>
              <a:t> Functions</a:t>
            </a:r>
            <a:endParaRPr lang="en-GB" sz="2800" dirty="0">
              <a:solidFill>
                <a:srgbClr val="0000FF"/>
              </a:solidFill>
            </a:endParaRPr>
          </a:p>
        </p:txBody>
      </p:sp>
      <p:sp>
        <p:nvSpPr>
          <p:cNvPr id="5" name="Slide Number Placeholder 4"/>
          <p:cNvSpPr>
            <a:spLocks noGrp="1"/>
          </p:cNvSpPr>
          <p:nvPr>
            <p:ph type="sldNum" sz="quarter" idx="12"/>
          </p:nvPr>
        </p:nvSpPr>
        <p:spPr/>
        <p:txBody>
          <a:bodyPr/>
          <a:lstStyle/>
          <a:p>
            <a:fld id="{76240B33-8B21-B641-914F-29BCE6D0FC44}" type="slidenum">
              <a:rPr lang="en-GB" smtClean="0">
                <a:solidFill>
                  <a:prstClr val="white">
                    <a:tint val="75000"/>
                  </a:prstClr>
                </a:solidFill>
                <a:latin typeface="Calibri"/>
              </a:rPr>
              <a:pPr/>
              <a:t>8</a:t>
            </a:fld>
            <a:endParaRPr lang="en-GB">
              <a:solidFill>
                <a:prstClr val="white">
                  <a:tint val="75000"/>
                </a:prstClr>
              </a:solidFill>
              <a:latin typeface="Calibri"/>
            </a:endParaRPr>
          </a:p>
        </p:txBody>
      </p:sp>
      <p:cxnSp>
        <p:nvCxnSpPr>
          <p:cNvPr id="8" name="Straight Arrow Connector 7"/>
          <p:cNvCxnSpPr/>
          <p:nvPr/>
        </p:nvCxnSpPr>
        <p:spPr>
          <a:xfrm>
            <a:off x="3824925" y="4241769"/>
            <a:ext cx="852407" cy="0"/>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095342" y="3559197"/>
            <a:ext cx="774560"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488171" y="3150384"/>
            <a:ext cx="2109998" cy="369332"/>
          </a:xfrm>
          <a:prstGeom prst="rect">
            <a:avLst/>
          </a:prstGeom>
          <a:noFill/>
          <a:ln>
            <a:noFill/>
          </a:ln>
        </p:spPr>
        <p:txBody>
          <a:bodyPr wrap="none" rtlCol="0">
            <a:spAutoFit/>
          </a:bodyPr>
          <a:lstStyle/>
          <a:p>
            <a:r>
              <a:rPr lang="en-US" dirty="0" smtClean="0">
                <a:solidFill>
                  <a:srgbClr val="FF0000"/>
                </a:solidFill>
                <a:latin typeface="Calibri"/>
              </a:rPr>
              <a:t>Y </a:t>
            </a:r>
            <a:r>
              <a:rPr lang="en-US" dirty="0" err="1" smtClean="0">
                <a:solidFill>
                  <a:srgbClr val="FF0000"/>
                </a:solidFill>
                <a:latin typeface="Calibri"/>
              </a:rPr>
              <a:t>Sexts</a:t>
            </a:r>
            <a:r>
              <a:rPr lang="en-US" dirty="0" smtClean="0">
                <a:solidFill>
                  <a:srgbClr val="FF0000"/>
                </a:solidFill>
                <a:latin typeface="Calibri"/>
              </a:rPr>
              <a:t> mux=</a:t>
            </a:r>
            <a:r>
              <a:rPr lang="en-US" dirty="0" err="1" smtClean="0">
                <a:solidFill>
                  <a:srgbClr val="FF0000"/>
                </a:solidFill>
                <a:latin typeface="Calibri"/>
              </a:rPr>
              <a:t>muy</a:t>
            </a:r>
            <a:r>
              <a:rPr lang="en-US" dirty="0" smtClean="0">
                <a:solidFill>
                  <a:srgbClr val="FF0000"/>
                </a:solidFill>
                <a:latin typeface="Calibri"/>
              </a:rPr>
              <a:t>=pi</a:t>
            </a:r>
            <a:endParaRPr lang="en-US" dirty="0">
              <a:solidFill>
                <a:srgbClr val="FF0000"/>
              </a:solidFill>
              <a:latin typeface="Calibri"/>
            </a:endParaRPr>
          </a:p>
        </p:txBody>
      </p:sp>
      <p:sp>
        <p:nvSpPr>
          <p:cNvPr id="20" name="TextBox 19"/>
          <p:cNvSpPr txBox="1"/>
          <p:nvPr/>
        </p:nvSpPr>
        <p:spPr>
          <a:xfrm>
            <a:off x="3221382" y="3770682"/>
            <a:ext cx="2117324" cy="369332"/>
          </a:xfrm>
          <a:prstGeom prst="rect">
            <a:avLst/>
          </a:prstGeom>
          <a:noFill/>
          <a:ln>
            <a:noFill/>
          </a:ln>
        </p:spPr>
        <p:txBody>
          <a:bodyPr wrap="none" rtlCol="0">
            <a:spAutoFit/>
          </a:bodyPr>
          <a:lstStyle/>
          <a:p>
            <a:r>
              <a:rPr lang="en-US" dirty="0" smtClean="0">
                <a:solidFill>
                  <a:prstClr val="black"/>
                </a:solidFill>
                <a:latin typeface="Calibri"/>
              </a:rPr>
              <a:t>X</a:t>
            </a:r>
            <a:r>
              <a:rPr lang="en-US" dirty="0">
                <a:solidFill>
                  <a:prstClr val="black"/>
                </a:solidFill>
                <a:latin typeface="Calibri"/>
              </a:rPr>
              <a:t> </a:t>
            </a:r>
            <a:r>
              <a:rPr lang="en-US" dirty="0" err="1" smtClean="0">
                <a:solidFill>
                  <a:prstClr val="black"/>
                </a:solidFill>
                <a:latin typeface="Calibri"/>
              </a:rPr>
              <a:t>Sexts</a:t>
            </a:r>
            <a:r>
              <a:rPr lang="en-US" dirty="0" smtClean="0">
                <a:solidFill>
                  <a:prstClr val="black"/>
                </a:solidFill>
                <a:latin typeface="Calibri"/>
              </a:rPr>
              <a:t> mux=</a:t>
            </a:r>
            <a:r>
              <a:rPr lang="en-US" dirty="0" err="1" smtClean="0">
                <a:solidFill>
                  <a:prstClr val="black"/>
                </a:solidFill>
                <a:latin typeface="Calibri"/>
              </a:rPr>
              <a:t>muy</a:t>
            </a:r>
            <a:r>
              <a:rPr lang="en-US" dirty="0" smtClean="0">
                <a:solidFill>
                  <a:prstClr val="black"/>
                </a:solidFill>
                <a:latin typeface="Calibri"/>
              </a:rPr>
              <a:t>=pi</a:t>
            </a:r>
            <a:endParaRPr lang="en-US" dirty="0">
              <a:solidFill>
                <a:prstClr val="black"/>
              </a:solidFill>
              <a:latin typeface="Calibri"/>
            </a:endParaRPr>
          </a:p>
        </p:txBody>
      </p:sp>
      <p:sp>
        <p:nvSpPr>
          <p:cNvPr id="26" name="TextBox 25"/>
          <p:cNvSpPr txBox="1"/>
          <p:nvPr/>
        </p:nvSpPr>
        <p:spPr>
          <a:xfrm>
            <a:off x="185598" y="5641578"/>
            <a:ext cx="8863756" cy="1200329"/>
          </a:xfrm>
          <a:prstGeom prst="rect">
            <a:avLst/>
          </a:prstGeom>
          <a:noFill/>
        </p:spPr>
        <p:txBody>
          <a:bodyPr wrap="square" rtlCol="0">
            <a:spAutoFit/>
          </a:bodyPr>
          <a:lstStyle/>
          <a:p>
            <a:r>
              <a:rPr lang="en-US" dirty="0" smtClean="0">
                <a:solidFill>
                  <a:schemeClr val="bg1"/>
                </a:solidFill>
                <a:latin typeface="Calibri"/>
              </a:rPr>
              <a:t>The main (Final Doublet Phase) </a:t>
            </a:r>
            <a:r>
              <a:rPr lang="en-US" dirty="0" err="1" smtClean="0">
                <a:solidFill>
                  <a:schemeClr val="bg1"/>
                </a:solidFill>
                <a:latin typeface="Calibri"/>
              </a:rPr>
              <a:t>sextupoles</a:t>
            </a:r>
            <a:r>
              <a:rPr lang="en-US" dirty="0" smtClean="0">
                <a:solidFill>
                  <a:schemeClr val="bg1"/>
                </a:solidFill>
                <a:latin typeface="Calibri"/>
              </a:rPr>
              <a:t> are paired</a:t>
            </a:r>
          </a:p>
          <a:p>
            <a:r>
              <a:rPr lang="en-US" dirty="0" smtClean="0">
                <a:solidFill>
                  <a:srgbClr val="008000"/>
                </a:solidFill>
                <a:latin typeface="Calibri"/>
              </a:rPr>
              <a:t>The Off Phase (IP Phase) </a:t>
            </a:r>
            <a:r>
              <a:rPr lang="en-US" dirty="0" err="1" smtClean="0">
                <a:solidFill>
                  <a:srgbClr val="008000"/>
                </a:solidFill>
                <a:latin typeface="Calibri"/>
              </a:rPr>
              <a:t>sextupoles</a:t>
            </a:r>
            <a:r>
              <a:rPr lang="en-US" dirty="0" smtClean="0">
                <a:solidFill>
                  <a:srgbClr val="008000"/>
                </a:solidFill>
                <a:latin typeface="Calibri"/>
              </a:rPr>
              <a:t> correct the third order chromaticity, their residual geometric aberrations are very small </a:t>
            </a:r>
            <a:r>
              <a:rPr lang="en-US" dirty="0" smtClean="0">
                <a:solidFill>
                  <a:srgbClr val="0000FF"/>
                </a:solidFill>
                <a:latin typeface="Calibri"/>
              </a:rPr>
              <a:t>(a third </a:t>
            </a:r>
            <a:r>
              <a:rPr lang="en-US" dirty="0" err="1" smtClean="0">
                <a:solidFill>
                  <a:srgbClr val="0000FF"/>
                </a:solidFill>
                <a:latin typeface="Calibri"/>
              </a:rPr>
              <a:t>sextupole</a:t>
            </a:r>
            <a:r>
              <a:rPr lang="en-US" dirty="0" smtClean="0">
                <a:solidFill>
                  <a:srgbClr val="0000FF"/>
                </a:solidFill>
                <a:latin typeface="Calibri"/>
              </a:rPr>
              <a:t> further reduces them)</a:t>
            </a:r>
            <a:r>
              <a:rPr lang="en-US" dirty="0" smtClean="0">
                <a:solidFill>
                  <a:srgbClr val="008000"/>
                </a:solidFill>
                <a:latin typeface="Calibri"/>
              </a:rPr>
              <a:t>. Thanks to these </a:t>
            </a:r>
            <a:r>
              <a:rPr lang="en-US" dirty="0" err="1" smtClean="0">
                <a:solidFill>
                  <a:srgbClr val="008000"/>
                </a:solidFill>
                <a:latin typeface="Calibri"/>
              </a:rPr>
              <a:t>sexts</a:t>
            </a:r>
            <a:r>
              <a:rPr lang="en-US" dirty="0" smtClean="0">
                <a:solidFill>
                  <a:srgbClr val="008000"/>
                </a:solidFill>
                <a:latin typeface="Calibri"/>
              </a:rPr>
              <a:t>, the FF bandwidth becomes about 3 times larger.</a:t>
            </a:r>
            <a:endParaRPr lang="en-US" dirty="0" smtClean="0">
              <a:solidFill>
                <a:srgbClr val="0000FF"/>
              </a:solidFill>
              <a:latin typeface="Calibri"/>
            </a:endParaRPr>
          </a:p>
        </p:txBody>
      </p:sp>
      <p:cxnSp>
        <p:nvCxnSpPr>
          <p:cNvPr id="11" name="Straight Arrow Connector 10"/>
          <p:cNvCxnSpPr/>
          <p:nvPr/>
        </p:nvCxnSpPr>
        <p:spPr>
          <a:xfrm>
            <a:off x="1488171" y="4371536"/>
            <a:ext cx="170974" cy="56626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040343" y="3955348"/>
            <a:ext cx="1787669" cy="369332"/>
          </a:xfrm>
          <a:prstGeom prst="rect">
            <a:avLst/>
          </a:prstGeom>
          <a:noFill/>
          <a:ln>
            <a:noFill/>
          </a:ln>
        </p:spPr>
        <p:txBody>
          <a:bodyPr wrap="none" rtlCol="0">
            <a:spAutoFit/>
          </a:bodyPr>
          <a:lstStyle/>
          <a:p>
            <a:r>
              <a:rPr lang="en-US" dirty="0" smtClean="0">
                <a:solidFill>
                  <a:srgbClr val="FF0000"/>
                </a:solidFill>
                <a:latin typeface="Calibri"/>
              </a:rPr>
              <a:t>Y Off Phase </a:t>
            </a:r>
            <a:r>
              <a:rPr lang="en-US" dirty="0" err="1" smtClean="0">
                <a:solidFill>
                  <a:srgbClr val="FF0000"/>
                </a:solidFill>
                <a:latin typeface="Calibri"/>
              </a:rPr>
              <a:t>Sexts</a:t>
            </a:r>
            <a:endParaRPr lang="en-US" dirty="0">
              <a:solidFill>
                <a:srgbClr val="FF0000"/>
              </a:solidFill>
              <a:latin typeface="Calibri"/>
            </a:endParaRPr>
          </a:p>
        </p:txBody>
      </p:sp>
      <p:cxnSp>
        <p:nvCxnSpPr>
          <p:cNvPr id="23" name="Straight Arrow Connector 22"/>
          <p:cNvCxnSpPr/>
          <p:nvPr/>
        </p:nvCxnSpPr>
        <p:spPr>
          <a:xfrm>
            <a:off x="3327762" y="4676811"/>
            <a:ext cx="170974" cy="326594"/>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458195" y="4312333"/>
            <a:ext cx="1793279" cy="369332"/>
          </a:xfrm>
          <a:prstGeom prst="rect">
            <a:avLst/>
          </a:prstGeom>
          <a:noFill/>
          <a:ln>
            <a:noFill/>
          </a:ln>
        </p:spPr>
        <p:txBody>
          <a:bodyPr wrap="none" rtlCol="0">
            <a:spAutoFit/>
          </a:bodyPr>
          <a:lstStyle/>
          <a:p>
            <a:r>
              <a:rPr lang="en-US" dirty="0">
                <a:solidFill>
                  <a:schemeClr val="bg1"/>
                </a:solidFill>
                <a:latin typeface="Calibri"/>
              </a:rPr>
              <a:t>X</a:t>
            </a:r>
            <a:r>
              <a:rPr lang="en-US" dirty="0" smtClean="0">
                <a:solidFill>
                  <a:schemeClr val="bg1"/>
                </a:solidFill>
                <a:latin typeface="Calibri"/>
              </a:rPr>
              <a:t> Off Phase </a:t>
            </a:r>
            <a:r>
              <a:rPr lang="en-US" dirty="0" err="1" smtClean="0">
                <a:solidFill>
                  <a:schemeClr val="bg1"/>
                </a:solidFill>
                <a:latin typeface="Calibri"/>
              </a:rPr>
              <a:t>Sexts</a:t>
            </a:r>
            <a:endParaRPr lang="en-US" dirty="0">
              <a:solidFill>
                <a:schemeClr val="bg1"/>
              </a:solidFill>
              <a:latin typeface="Calibri"/>
            </a:endParaRPr>
          </a:p>
        </p:txBody>
      </p:sp>
      <p:cxnSp>
        <p:nvCxnSpPr>
          <p:cNvPr id="28" name="Straight Arrow Connector 27"/>
          <p:cNvCxnSpPr/>
          <p:nvPr/>
        </p:nvCxnSpPr>
        <p:spPr>
          <a:xfrm flipH="1" flipV="1">
            <a:off x="5165827" y="5140830"/>
            <a:ext cx="636755" cy="121552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033427" y="2773967"/>
            <a:ext cx="1070463" cy="369332"/>
          </a:xfrm>
          <a:prstGeom prst="rect">
            <a:avLst/>
          </a:prstGeom>
          <a:noFill/>
          <a:ln>
            <a:noFill/>
          </a:ln>
        </p:spPr>
        <p:txBody>
          <a:bodyPr wrap="none" rtlCol="0">
            <a:spAutoFit/>
          </a:bodyPr>
          <a:lstStyle/>
          <a:p>
            <a:r>
              <a:rPr lang="en-US" dirty="0" smtClean="0">
                <a:solidFill>
                  <a:srgbClr val="0000FF"/>
                </a:solidFill>
                <a:latin typeface="Calibri"/>
              </a:rPr>
              <a:t>Crab </a:t>
            </a:r>
            <a:r>
              <a:rPr lang="en-US" dirty="0" err="1" smtClean="0">
                <a:solidFill>
                  <a:srgbClr val="0000FF"/>
                </a:solidFill>
                <a:latin typeface="Calibri"/>
              </a:rPr>
              <a:t>Sext</a:t>
            </a:r>
            <a:endParaRPr lang="en-US" dirty="0">
              <a:solidFill>
                <a:srgbClr val="0000FF"/>
              </a:solidFill>
              <a:latin typeface="Calibri"/>
            </a:endParaRPr>
          </a:p>
        </p:txBody>
      </p:sp>
      <p:cxnSp>
        <p:nvCxnSpPr>
          <p:cNvPr id="31" name="Straight Arrow Connector 30"/>
          <p:cNvCxnSpPr>
            <a:stCxn id="30" idx="2"/>
          </p:cNvCxnSpPr>
          <p:nvPr/>
        </p:nvCxnSpPr>
        <p:spPr>
          <a:xfrm>
            <a:off x="5568659" y="3143299"/>
            <a:ext cx="51570" cy="561274"/>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26406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051"/>
            <a:ext cx="8229600" cy="715454"/>
          </a:xfrm>
        </p:spPr>
        <p:txBody>
          <a:bodyPr>
            <a:normAutofit/>
          </a:bodyPr>
          <a:lstStyle/>
          <a:p>
            <a:r>
              <a:rPr lang="en-GB" sz="3600" dirty="0" smtClean="0"/>
              <a:t>Final Doublet </a:t>
            </a:r>
            <a:r>
              <a:rPr lang="en-GB" sz="3600" dirty="0" err="1" smtClean="0"/>
              <a:t>Twiss</a:t>
            </a:r>
            <a:r>
              <a:rPr lang="en-GB" sz="3600" dirty="0" smtClean="0"/>
              <a:t> function</a:t>
            </a:r>
            <a:endParaRPr lang="en-GB" sz="3600" dirty="0"/>
          </a:p>
        </p:txBody>
      </p:sp>
      <p:sp>
        <p:nvSpPr>
          <p:cNvPr id="5" name="Slide Number Placeholder 4"/>
          <p:cNvSpPr>
            <a:spLocks noGrp="1"/>
          </p:cNvSpPr>
          <p:nvPr>
            <p:ph type="sldNum" sz="quarter" idx="12"/>
          </p:nvPr>
        </p:nvSpPr>
        <p:spPr/>
        <p:txBody>
          <a:bodyPr/>
          <a:lstStyle/>
          <a:p>
            <a:fld id="{76240B33-8B21-B641-914F-29BCE6D0FC44}" type="slidenum">
              <a:rPr lang="en-GB" smtClean="0"/>
              <a:t>9</a:t>
            </a:fld>
            <a:endParaRPr lang="en-GB"/>
          </a:p>
        </p:txBody>
      </p:sp>
      <p:pic>
        <p:nvPicPr>
          <p:cNvPr id="7" name="Content Placeholder 3" descr="FFZoomST20_49.pdf"/>
          <p:cNvPicPr>
            <a:picLocks noGrp="1" noChangeAspect="1"/>
          </p:cNvPicPr>
          <p:nvPr>
            <p:ph idx="1"/>
          </p:nvPr>
        </p:nvPicPr>
        <p:blipFill>
          <a:blip r:embed="rId2">
            <a:extLst>
              <a:ext uri="{28A0092B-C50C-407E-A947-70E740481C1C}">
                <a14:useLocalDpi xmlns:a14="http://schemas.microsoft.com/office/drawing/2010/main" val="0"/>
              </a:ext>
            </a:extLst>
          </a:blip>
          <a:srcRect l="1545" r="1545"/>
          <a:stretch>
            <a:fillRect/>
          </a:stretch>
        </p:blipFill>
        <p:spPr>
          <a:xfrm>
            <a:off x="1108786" y="867982"/>
            <a:ext cx="6841437" cy="4328621"/>
          </a:xfrm>
        </p:spPr>
        <p:style>
          <a:lnRef idx="2">
            <a:schemeClr val="dk1"/>
          </a:lnRef>
          <a:fillRef idx="1">
            <a:schemeClr val="lt1"/>
          </a:fillRef>
          <a:effectRef idx="0">
            <a:schemeClr val="dk1"/>
          </a:effectRef>
          <a:fontRef idx="minor">
            <a:schemeClr val="dk1"/>
          </a:fontRef>
        </p:style>
      </p:pic>
      <p:sp>
        <p:nvSpPr>
          <p:cNvPr id="8" name="Title 1"/>
          <p:cNvSpPr txBox="1">
            <a:spLocks/>
          </p:cNvSpPr>
          <p:nvPr/>
        </p:nvSpPr>
        <p:spPr>
          <a:xfrm>
            <a:off x="457200" y="5470179"/>
            <a:ext cx="8229600" cy="1251296"/>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smtClean="0">
                <a:solidFill>
                  <a:srgbClr val="FFFF00"/>
                </a:solidFill>
              </a:rPr>
              <a:t>The FD are very long and weak in order to minimize the effect of the fringe fields.</a:t>
            </a:r>
          </a:p>
          <a:p>
            <a:pPr algn="l"/>
            <a:r>
              <a:rPr lang="en-GB" sz="2400" dirty="0" smtClean="0">
                <a:solidFill>
                  <a:srgbClr val="FFFF00"/>
                </a:solidFill>
              </a:rPr>
              <a:t>3 </a:t>
            </a:r>
            <a:r>
              <a:rPr lang="en-GB" sz="2400" dirty="0" err="1" smtClean="0">
                <a:solidFill>
                  <a:srgbClr val="FFFF00"/>
                </a:solidFill>
              </a:rPr>
              <a:t>Octupoles</a:t>
            </a:r>
            <a:r>
              <a:rPr lang="en-GB" sz="2400" dirty="0" smtClean="0">
                <a:solidFill>
                  <a:srgbClr val="FFFF00"/>
                </a:solidFill>
              </a:rPr>
              <a:t> per side (focusing: D-F-D) do locally cancel the tune shifts dependences from </a:t>
            </a:r>
            <a:r>
              <a:rPr lang="en-GB" sz="2400" dirty="0" err="1" smtClean="0">
                <a:solidFill>
                  <a:srgbClr val="FFFF00"/>
                </a:solidFill>
              </a:rPr>
              <a:t>Jx</a:t>
            </a:r>
            <a:r>
              <a:rPr lang="en-GB" sz="2400" dirty="0" smtClean="0">
                <a:solidFill>
                  <a:srgbClr val="FFFF00"/>
                </a:solidFill>
              </a:rPr>
              <a:t>/</a:t>
            </a:r>
            <a:r>
              <a:rPr lang="en-GB" sz="2400" dirty="0" err="1" smtClean="0">
                <a:solidFill>
                  <a:srgbClr val="FFFF00"/>
                </a:solidFill>
              </a:rPr>
              <a:t>Jy</a:t>
            </a:r>
            <a:r>
              <a:rPr lang="en-GB" sz="2400" dirty="0" smtClean="0">
                <a:solidFill>
                  <a:srgbClr val="FFFF00"/>
                </a:solidFill>
              </a:rPr>
              <a:t> (including the cross term), originated by the fringes and the </a:t>
            </a:r>
            <a:r>
              <a:rPr lang="en-GB" sz="2400" dirty="0" err="1" smtClean="0">
                <a:solidFill>
                  <a:srgbClr val="FFFF00"/>
                </a:solidFill>
              </a:rPr>
              <a:t>kynematic</a:t>
            </a:r>
            <a:r>
              <a:rPr lang="en-GB" sz="2400" dirty="0" smtClean="0">
                <a:solidFill>
                  <a:srgbClr val="FFFF00"/>
                </a:solidFill>
              </a:rPr>
              <a:t> terms in the IP area (details on next talk)</a:t>
            </a:r>
            <a:endParaRPr lang="en-GB" sz="2400" dirty="0">
              <a:solidFill>
                <a:srgbClr val="FFFF00"/>
              </a:solidFill>
            </a:endParaRPr>
          </a:p>
        </p:txBody>
      </p:sp>
    </p:spTree>
    <p:extLst>
      <p:ext uri="{BB962C8B-B14F-4D97-AF65-F5344CB8AC3E}">
        <p14:creationId xmlns:p14="http://schemas.microsoft.com/office/powerpoint/2010/main" val="3982533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7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6825</TotalTime>
  <Words>1507</Words>
  <Application>Microsoft Macintosh PowerPoint</Application>
  <PresentationFormat>On-screen Show (4:3)</PresentationFormat>
  <Paragraphs>149</Paragraphs>
  <Slides>20</Slides>
  <Notes>0</Notes>
  <HiddenSlides>0</HiddenSlides>
  <MMClips>0</MMClips>
  <ScaleCrop>false</ScaleCrop>
  <HeadingPairs>
    <vt:vector size="4" baseType="variant">
      <vt:variant>
        <vt:lpstr>Theme</vt:lpstr>
      </vt:variant>
      <vt:variant>
        <vt:i4>9</vt:i4>
      </vt:variant>
      <vt:variant>
        <vt:lpstr>Slide Titles</vt:lpstr>
      </vt:variant>
      <vt:variant>
        <vt:i4>20</vt:i4>
      </vt:variant>
    </vt:vector>
  </HeadingPairs>
  <TitlesOfParts>
    <vt:vector size="29" baseType="lpstr">
      <vt:lpstr>Black</vt:lpstr>
      <vt:lpstr>1_Black</vt:lpstr>
      <vt:lpstr>2_Black</vt:lpstr>
      <vt:lpstr>3_Black</vt:lpstr>
      <vt:lpstr>4_Black</vt:lpstr>
      <vt:lpstr>5_Black</vt:lpstr>
      <vt:lpstr>6_Black</vt:lpstr>
      <vt:lpstr>Office Theme</vt:lpstr>
      <vt:lpstr>7_Black</vt:lpstr>
      <vt:lpstr>Super Tau Charm Lattice ST20_49/55</vt:lpstr>
      <vt:lpstr>Lattice  ST20_49</vt:lpstr>
      <vt:lpstr>Twiss function and Curly H: ARCS</vt:lpstr>
      <vt:lpstr>Arc Twiss Functions</vt:lpstr>
      <vt:lpstr>Arc Tracking</vt:lpstr>
      <vt:lpstr>Arc Twiss Functions</vt:lpstr>
      <vt:lpstr>Twiss function and Curly H: Final Focus</vt:lpstr>
      <vt:lpstr>Final Focus Twiss Functions</vt:lpstr>
      <vt:lpstr>Final Doublet Twiss function</vt:lpstr>
      <vt:lpstr>PowerPoint Presentation</vt:lpstr>
      <vt:lpstr>PowerPoint Presentation</vt:lpstr>
      <vt:lpstr>Minimization of the Dynamic Aperture reduction due to Fringe Fields  and Crab Sextupoles in the Super Tau/Charm</vt:lpstr>
      <vt:lpstr>Ring Tracking without Fringes and Crab Sexts off</vt:lpstr>
      <vt:lpstr>PowerPoint Presentation</vt:lpstr>
      <vt:lpstr>Final Doublet Fringe compensation</vt:lpstr>
      <vt:lpstr>Detuning  with amplitude</vt:lpstr>
      <vt:lpstr>PowerPoint Presentation</vt:lpstr>
      <vt:lpstr>PowerPoint Presentation</vt:lpstr>
      <vt:lpstr>PowerPoint Presentation</vt:lpstr>
      <vt:lpstr>PowerPoint Presentation</vt:lpstr>
    </vt:vector>
  </TitlesOfParts>
  <Company>Dottorando Roma Tor Vergata ai Laboratori Nazionali di Frascati div. Acceleratori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Aperture Studies for Super Tau Charm</dc:title>
  <dc:creator>Simone Maria Liuzzo</dc:creator>
  <cp:lastModifiedBy>Pantaleo Raimondi</cp:lastModifiedBy>
  <cp:revision>132</cp:revision>
  <dcterms:created xsi:type="dcterms:W3CDTF">2013-05-09T20:00:25Z</dcterms:created>
  <dcterms:modified xsi:type="dcterms:W3CDTF">2013-05-28T08:30:48Z</dcterms:modified>
</cp:coreProperties>
</file>