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image2.jpg" ContentType="image/png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5"/>
  </p:notesMasterIdLst>
  <p:handoutMasterIdLst>
    <p:handoutMasterId r:id="rId36"/>
  </p:handoutMasterIdLst>
  <p:sldIdLst>
    <p:sldId id="326" r:id="rId2"/>
    <p:sldId id="377" r:id="rId3"/>
    <p:sldId id="350" r:id="rId4"/>
    <p:sldId id="403" r:id="rId5"/>
    <p:sldId id="409" r:id="rId6"/>
    <p:sldId id="410" r:id="rId7"/>
    <p:sldId id="418" r:id="rId8"/>
    <p:sldId id="419" r:id="rId9"/>
    <p:sldId id="379" r:id="rId10"/>
    <p:sldId id="352" r:id="rId11"/>
    <p:sldId id="370" r:id="rId12"/>
    <p:sldId id="353" r:id="rId13"/>
    <p:sldId id="411" r:id="rId14"/>
    <p:sldId id="412" r:id="rId15"/>
    <p:sldId id="413" r:id="rId16"/>
    <p:sldId id="414" r:id="rId17"/>
    <p:sldId id="415" r:id="rId18"/>
    <p:sldId id="416" r:id="rId19"/>
    <p:sldId id="417" r:id="rId20"/>
    <p:sldId id="422" r:id="rId21"/>
    <p:sldId id="423" r:id="rId22"/>
    <p:sldId id="420" r:id="rId23"/>
    <p:sldId id="421" r:id="rId24"/>
    <p:sldId id="401" r:id="rId25"/>
    <p:sldId id="355" r:id="rId26"/>
    <p:sldId id="356" r:id="rId27"/>
    <p:sldId id="357" r:id="rId28"/>
    <p:sldId id="374" r:id="rId29"/>
    <p:sldId id="380" r:id="rId30"/>
    <p:sldId id="382" r:id="rId31"/>
    <p:sldId id="384" r:id="rId32"/>
    <p:sldId id="385" r:id="rId33"/>
    <p:sldId id="39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5ACFF"/>
    <a:srgbClr val="D8DCFF"/>
    <a:srgbClr val="C8ADFF"/>
    <a:srgbClr val="FBD2A4"/>
    <a:srgbClr val="F2CA7D"/>
    <a:srgbClr val="FFDCF1"/>
    <a:srgbClr val="7BB6FF"/>
    <a:srgbClr val="005A00"/>
    <a:srgbClr val="D30202"/>
    <a:srgbClr val="F89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9839" autoAdjust="0"/>
  </p:normalViewPr>
  <p:slideViewPr>
    <p:cSldViewPr>
      <p:cViewPr>
        <p:scale>
          <a:sx n="100" d="100"/>
          <a:sy n="100" d="100"/>
        </p:scale>
        <p:origin x="-2288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fld id="{AA5CE2DC-EDE9-7447-9E09-FBDC36BA6098}" type="datetime1">
              <a:rPr lang="en-US"/>
              <a:pPr>
                <a:defRPr/>
              </a:pPr>
              <a:t>5/29/13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9" charset="0"/>
              </a:defRPr>
            </a:lvl1pPr>
          </a:lstStyle>
          <a:p>
            <a:pPr>
              <a:defRPr/>
            </a:pPr>
            <a:fld id="{5A1043D9-2369-C34C-9612-6DA9C7A24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23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6F2B138-2EA2-E24B-B2C4-ACE7E601C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318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9" charset="-128"/>
        <a:cs typeface="ＭＳ Ｐゴシック" pitchFamily="-109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4EBB77-94F0-8348-B579-C37CA901F75B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9888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</p:spPr>
        <p:txBody>
          <a:bodyPr wrap="none" lIns="86493" tIns="43247" rIns="86493" bIns="43247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F2B138-2EA2-E24B-B2C4-ACE7E601C04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53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4EBB77-94F0-8348-B579-C37CA901F75B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9888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</p:spPr>
        <p:txBody>
          <a:bodyPr wrap="none" lIns="86493" tIns="43247" rIns="86493" bIns="43247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4EBB77-94F0-8348-B579-C37CA901F75B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9888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</p:spPr>
        <p:txBody>
          <a:bodyPr wrap="none" lIns="86493" tIns="43247" rIns="86493" bIns="43247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4EBB77-94F0-8348-B579-C37CA901F75B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15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9888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</p:spPr>
        <p:txBody>
          <a:bodyPr wrap="none" lIns="86493" tIns="43247" rIns="86493" bIns="43247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4EBB77-94F0-8348-B579-C37CA901F75B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9888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</p:spPr>
        <p:txBody>
          <a:bodyPr wrap="none" lIns="86493" tIns="43247" rIns="86493" bIns="43247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4EBB77-94F0-8348-B579-C37CA901F75B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18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9888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</p:spPr>
        <p:txBody>
          <a:bodyPr wrap="none" lIns="86493" tIns="43247" rIns="86493" bIns="43247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4EBB77-94F0-8348-B579-C37CA901F75B}" type="slidenum"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39850" y="914400"/>
            <a:ext cx="4179888" cy="31353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8" name="Text Box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46163" y="4352925"/>
            <a:ext cx="4770437" cy="3479800"/>
          </a:xfrm>
          <a:noFill/>
        </p:spPr>
        <p:txBody>
          <a:bodyPr wrap="none" lIns="86493" tIns="43247" rIns="86493" bIns="43247" anchor="ctr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73E9C-4906-FA46-A08D-D5F0CA07B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73AED-DEE2-DC4B-9A5D-4E2A02D4C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E4396-72DC-BD41-8645-36A42B1747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4E485-E4C6-0B4E-A0C8-14FF86EC34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83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fld id="{F8039646-2D38-324B-B234-CD770DABB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BA3CC-81D6-5948-A243-4DADA0717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fld id="{3DCAA372-9982-084C-8969-F1C711972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fld id="{F910C731-2DEB-AF4C-9AE8-83D8C01146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fld id="{407A9FA6-9C94-C342-BC64-C12C71511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fld id="{86036BA1-5410-254F-9C69-798EEC2430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1E170-06A9-5A4A-960E-AD784DF56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 b="1"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fld id="{3D7ED9E4-3271-9E47-9C0F-6C6BDB771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533400"/>
            <a:ext cx="822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954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600" b="1"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356350"/>
            <a:ext cx="3657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600" b="1">
                <a:latin typeface="Helvetica" pitchFamily="-112" charset="0"/>
                <a:ea typeface="Helvetica" pitchFamily="-112" charset="0"/>
                <a:cs typeface="Helvetica" pitchFamily="-112" charset="0"/>
              </a:defRPr>
            </a:lvl1pPr>
          </a:lstStyle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Calibri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2A34E485-E4C6-0B4E-A0C8-14FF86EC3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800000"/>
          </a:solidFill>
          <a:latin typeface="Comic Sans MS"/>
          <a:ea typeface="ＭＳ Ｐゴシック" pitchFamily="-65" charset="-128"/>
          <a:cs typeface="Comic Sans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latin typeface="Comic Sans MS" pitchFamily="-65" charset="0"/>
          <a:ea typeface="ＭＳ Ｐゴシック" pitchFamily="-65" charset="-128"/>
          <a:cs typeface="Comic Sans MS" pitchFamily="80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latin typeface="Comic Sans MS" pitchFamily="-65" charset="0"/>
          <a:ea typeface="ＭＳ Ｐゴシック" pitchFamily="-65" charset="-128"/>
          <a:cs typeface="Comic Sans MS" pitchFamily="80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latin typeface="Comic Sans MS" pitchFamily="-65" charset="0"/>
          <a:ea typeface="ＭＳ Ｐゴシック" pitchFamily="-65" charset="-128"/>
          <a:cs typeface="Comic Sans MS" pitchFamily="80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00000"/>
          </a:solidFill>
          <a:latin typeface="Comic Sans MS" pitchFamily="-65" charset="0"/>
          <a:ea typeface="ＭＳ Ｐゴシック" pitchFamily="-65" charset="-128"/>
          <a:cs typeface="Comic Sans MS" pitchFamily="80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-65" charset="0"/>
          <a:ea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-65" charset="0"/>
          <a:ea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-65" charset="0"/>
          <a:ea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latin typeface="Comic Sans MS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Comic Sans MS"/>
          <a:ea typeface="ＭＳ Ｐゴシック" pitchFamily="-65" charset="-128"/>
          <a:cs typeface="Comic Sans M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b="1" kern="1200">
          <a:solidFill>
            <a:schemeClr val="tx1"/>
          </a:solidFill>
          <a:latin typeface="Comic Sans MS"/>
          <a:ea typeface="ＭＳ Ｐゴシック" pitchFamily="-65" charset="-128"/>
          <a:cs typeface="Comic Sans M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b="1" kern="1200">
          <a:solidFill>
            <a:schemeClr val="tx1"/>
          </a:solidFill>
          <a:latin typeface="Comic Sans MS"/>
          <a:ea typeface="ＭＳ Ｐゴシック" pitchFamily="-65" charset="-128"/>
          <a:cs typeface="Comic Sans M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b="1" kern="1200">
          <a:solidFill>
            <a:schemeClr val="tx1"/>
          </a:solidFill>
          <a:latin typeface="Comic Sans MS"/>
          <a:ea typeface="ＭＳ Ｐゴシック" pitchFamily="-65" charset="-128"/>
          <a:cs typeface="Comic Sans M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b="1" kern="1200">
          <a:solidFill>
            <a:schemeClr val="tx1"/>
          </a:solidFill>
          <a:latin typeface="Comic Sans MS"/>
          <a:ea typeface="ＭＳ Ｐゴシック" pitchFamily="-65" charset="-128"/>
          <a:cs typeface="Comic Sans M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jp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8.em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9.emf"/><Relationship Id="rId12" Type="http://schemas.openxmlformats.org/officeDocument/2006/relationships/image" Target="../media/image40.emf"/><Relationship Id="rId13" Type="http://schemas.openxmlformats.org/officeDocument/2006/relationships/image" Target="../media/image41.emf"/><Relationship Id="rId14" Type="http://schemas.openxmlformats.org/officeDocument/2006/relationships/image" Target="../media/image42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7" Type="http://schemas.openxmlformats.org/officeDocument/2006/relationships/image" Target="../media/image35.emf"/><Relationship Id="rId8" Type="http://schemas.openxmlformats.org/officeDocument/2006/relationships/image" Target="../media/image36.emf"/><Relationship Id="rId9" Type="http://schemas.openxmlformats.org/officeDocument/2006/relationships/image" Target="../media/image37.emf"/><Relationship Id="rId10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7" Type="http://schemas.openxmlformats.org/officeDocument/2006/relationships/image" Target="../media/image46.emf"/><Relationship Id="rId8" Type="http://schemas.openxmlformats.org/officeDocument/2006/relationships/image" Target="../media/image47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emf"/><Relationship Id="rId7" Type="http://schemas.openxmlformats.org/officeDocument/2006/relationships/image" Target="../media/image65.emf"/><Relationship Id="rId8" Type="http://schemas.openxmlformats.org/officeDocument/2006/relationships/image" Target="../media/image66.emf"/><Relationship Id="rId9" Type="http://schemas.openxmlformats.org/officeDocument/2006/relationships/image" Target="../media/image67.emf"/><Relationship Id="rId10" Type="http://schemas.openxmlformats.org/officeDocument/2006/relationships/image" Target="../media/image68.emf"/><Relationship Id="rId11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762000" y="481013"/>
            <a:ext cx="75834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solidFill>
                  <a:srgbClr val="804000"/>
                </a:solidFill>
                <a:latin typeface="Comic Sans MS" charset="0"/>
              </a:rPr>
              <a:t>Charm with the </a:t>
            </a:r>
            <a:r>
              <a:rPr lang="en-US" sz="2800" b="1" dirty="0" err="1" smtClean="0">
                <a:solidFill>
                  <a:srgbClr val="804000"/>
                </a:solidFill>
                <a:latin typeface="Comic Sans MS" charset="0"/>
              </a:rPr>
              <a:t>LHCb</a:t>
            </a:r>
            <a:r>
              <a:rPr lang="en-US" sz="2800" b="1" dirty="0" smtClean="0">
                <a:solidFill>
                  <a:srgbClr val="804000"/>
                </a:solidFill>
                <a:latin typeface="Comic Sans MS" charset="0"/>
              </a:rPr>
              <a:t> Detector</a:t>
            </a:r>
            <a:endParaRPr lang="en-US" sz="2800" b="1" dirty="0">
              <a:solidFill>
                <a:srgbClr val="804000"/>
              </a:solidFill>
              <a:latin typeface="Comic Sans MS" charset="0"/>
            </a:endParaRPr>
          </a:p>
        </p:txBody>
      </p:sp>
      <p:pic>
        <p:nvPicPr>
          <p:cNvPr id="2" name="Picture 1" descr="LHCb-Logo-A4-at-144-dp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44" y="4648200"/>
            <a:ext cx="1828800" cy="12199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090678"/>
            <a:ext cx="8077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Comic Sans MS"/>
                <a:cs typeface="Comic Sans MS"/>
              </a:rPr>
              <a:t>Outline of Talk</a:t>
            </a:r>
          </a:p>
          <a:p>
            <a:pPr algn="ctr"/>
            <a:endParaRPr lang="en-US" sz="2000" b="1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err="1" smtClean="0">
                <a:latin typeface="Comic Sans MS"/>
                <a:cs typeface="Comic Sans MS"/>
              </a:rPr>
              <a:t>LHCb</a:t>
            </a:r>
            <a:r>
              <a:rPr lang="en-US" sz="2000" b="1" dirty="0" smtClean="0">
                <a:latin typeface="Comic Sans MS"/>
                <a:cs typeface="Comic Sans MS"/>
              </a:rPr>
              <a:t> today – the detector and some physics results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latin typeface="Comic Sans MS"/>
                <a:cs typeface="Comic Sans MS"/>
              </a:rPr>
              <a:t>The </a:t>
            </a:r>
            <a:r>
              <a:rPr lang="en-US" sz="2000" b="1" dirty="0" err="1" smtClean="0">
                <a:latin typeface="Comic Sans MS"/>
                <a:cs typeface="Comic Sans MS"/>
              </a:rPr>
              <a:t>LHCb</a:t>
            </a:r>
            <a:r>
              <a:rPr lang="en-US" sz="2000" b="1" dirty="0" smtClean="0">
                <a:latin typeface="Comic Sans MS"/>
                <a:cs typeface="Comic Sans MS"/>
              </a:rPr>
              <a:t> upgrade – beyond 2018 (“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official</a:t>
            </a:r>
            <a:r>
              <a:rPr lang="en-US" sz="2000" b="1" dirty="0" smtClean="0">
                <a:latin typeface="Comic Sans MS"/>
                <a:cs typeface="Comic Sans MS"/>
              </a:rPr>
              <a:t>” estimates)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err="1" smtClean="0">
                <a:latin typeface="Comic Sans MS"/>
                <a:cs typeface="Comic Sans MS"/>
              </a:rPr>
              <a:t>LHCb</a:t>
            </a:r>
            <a:r>
              <a:rPr lang="en-US" sz="2000" b="1" dirty="0" smtClean="0">
                <a:latin typeface="Comic Sans MS"/>
                <a:cs typeface="Comic Sans MS"/>
              </a:rPr>
              <a:t> charm sensitivity circa 2018 (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personal</a:t>
            </a:r>
            <a:r>
              <a:rPr lang="en-US" sz="2000" b="1" dirty="0" smtClean="0">
                <a:latin typeface="Comic Sans MS"/>
                <a:cs typeface="Comic Sans MS"/>
              </a:rPr>
              <a:t> estimates)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latin typeface="Comic Sans MS"/>
                <a:cs typeface="Comic Sans MS"/>
              </a:rPr>
              <a:t>Conclusion</a:t>
            </a:r>
            <a:endParaRPr lang="en-US" sz="2000" b="1" dirty="0"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5000" y="12192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Michael D Sokoloff</a:t>
            </a:r>
          </a:p>
          <a:p>
            <a:pPr algn="ctr"/>
            <a:r>
              <a:rPr lang="en-US" sz="2000" b="1" dirty="0" smtClean="0">
                <a:solidFill>
                  <a:schemeClr val="accent4">
                    <a:lumMod val="75000"/>
                  </a:schemeClr>
                </a:solidFill>
                <a:latin typeface="Comic Sans MS"/>
                <a:cs typeface="Comic Sans MS"/>
              </a:rPr>
              <a:t>University of Cincinnati</a:t>
            </a:r>
            <a:endParaRPr lang="en-US" sz="2000" b="1" dirty="0">
              <a:solidFill>
                <a:schemeClr val="accent4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McDonalds, </a:t>
            </a:r>
            <a:r>
              <a:rPr lang="en-US" dirty="0" err="1" smtClean="0"/>
              <a:t>LHCb</a:t>
            </a:r>
            <a:r>
              <a:rPr lang="en-US" dirty="0" smtClean="0"/>
              <a:t>, &amp; Charm Physics</a:t>
            </a:r>
            <a:endParaRPr lang="en-US" dirty="0"/>
          </a:p>
        </p:txBody>
      </p:sp>
      <p:pic>
        <p:nvPicPr>
          <p:cNvPr id="6" name="Picture 5" descr="IMG_219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6" t="2" r="1526" b="14998"/>
          <a:stretch/>
        </p:blipFill>
        <p:spPr>
          <a:xfrm>
            <a:off x="381000" y="2121600"/>
            <a:ext cx="3646800" cy="3060000"/>
          </a:xfrm>
          <a:prstGeom prst="rect">
            <a:avLst/>
          </a:prstGeom>
        </p:spPr>
      </p:pic>
      <p:pic>
        <p:nvPicPr>
          <p:cNvPr id="7" name="Picture 6" descr="IMG_217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7" t="24157" r="11799" b="-119"/>
          <a:stretch/>
        </p:blipFill>
        <p:spPr>
          <a:xfrm>
            <a:off x="4314809" y="1969800"/>
            <a:ext cx="4371991" cy="3420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Michael D Sokoloff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4E485-E4C6-0B4E-A0C8-14FF86EC3474}" type="slidenum">
              <a:rPr lang="en-US" sz="1600" b="1" smtClean="0">
                <a:latin typeface="Helvetica"/>
                <a:cs typeface="Helvetica"/>
              </a:rPr>
              <a:pPr>
                <a:defRPr/>
              </a:pPr>
              <a:t>10</a:t>
            </a:fld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86829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GoogelEarthMeyrin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r="2478"/>
          <a:stretch/>
        </p:blipFill>
        <p:spPr>
          <a:xfrm>
            <a:off x="-24" y="-36576"/>
            <a:ext cx="9644001" cy="690372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4E485-E4C6-0B4E-A0C8-14FF86EC347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1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Say Billions</a:t>
            </a:r>
            <a:endParaRPr lang="en-US" dirty="0"/>
          </a:p>
        </p:txBody>
      </p:sp>
      <p:pic>
        <p:nvPicPr>
          <p:cNvPr id="6" name="Picture 5" descr="mcdonalds-hamburgers-over-99-billion-served-wingsdomain-art-and-phot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00" y="1345200"/>
            <a:ext cx="2160000" cy="2160000"/>
          </a:xfrm>
          <a:prstGeom prst="rect">
            <a:avLst/>
          </a:prstGeom>
        </p:spPr>
      </p:pic>
      <p:pic>
        <p:nvPicPr>
          <p:cNvPr id="8" name="Picture 7" descr="mcdonalds-300x2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66" y="1345200"/>
            <a:ext cx="2592000" cy="2160000"/>
          </a:xfrm>
          <a:prstGeom prst="rect">
            <a:avLst/>
          </a:prstGeom>
        </p:spPr>
      </p:pic>
      <p:pic>
        <p:nvPicPr>
          <p:cNvPr id="9" name="Picture 8" descr="247 Mcdonalds sig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733800"/>
            <a:ext cx="3355932" cy="2520000"/>
          </a:xfrm>
          <a:prstGeom prst="rect">
            <a:avLst/>
          </a:prstGeom>
        </p:spPr>
      </p:pic>
      <p:pic>
        <p:nvPicPr>
          <p:cNvPr id="10" name="Picture 9" descr="mcdonalds_billion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733800"/>
            <a:ext cx="2520000" cy="2520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4E485-E4C6-0B4E-A0C8-14FF86EC3474}" type="slidenum">
              <a:rPr lang="en-US" sz="1600" b="1" smtClean="0">
                <a:latin typeface="Helvetica"/>
                <a:cs typeface="Helvetica"/>
              </a:rPr>
              <a:pPr>
                <a:defRPr/>
              </a:pPr>
              <a:t>12</a:t>
            </a:fld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6953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762000" y="481013"/>
            <a:ext cx="7583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Some Assumptions for the Upgrade Era</a:t>
            </a:r>
            <a:endParaRPr lang="en-US" sz="24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143000"/>
            <a:ext cx="75438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The starting points for signal yields are usually signals observed by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LHCb</a:t>
            </a:r>
            <a:r>
              <a:rPr lang="en-US" b="1" dirty="0" smtClean="0">
                <a:latin typeface="Comic Sans MS"/>
                <a:cs typeface="Comic Sans MS"/>
              </a:rPr>
              <a:t> in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2011 data</a:t>
            </a:r>
            <a:r>
              <a:rPr lang="en-US" b="1" dirty="0" smtClean="0">
                <a:latin typeface="Comic Sans MS"/>
                <a:cs typeface="Comic Sans MS"/>
              </a:rPr>
              <a:t>, but there can be large variations depending on the cleanliness desired for a particular analysis.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The projected yields assume the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integrated luminosity </a:t>
            </a:r>
            <a:r>
              <a:rPr lang="en-US" b="1" dirty="0" smtClean="0">
                <a:latin typeface="Comic Sans MS"/>
                <a:cs typeface="Comic Sans MS"/>
              </a:rPr>
              <a:t>increases by a factor of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50</a:t>
            </a:r>
            <a:r>
              <a:rPr lang="en-US" b="1" dirty="0" smtClean="0">
                <a:latin typeface="Comic Sans MS"/>
                <a:cs typeface="Comic Sans MS"/>
              </a:rPr>
              <a:t>, the charm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cross section </a:t>
            </a:r>
            <a:r>
              <a:rPr lang="en-US" b="1" dirty="0" smtClean="0">
                <a:latin typeface="Comic Sans MS"/>
                <a:cs typeface="Comic Sans MS"/>
              </a:rPr>
              <a:t>increases by a factor of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1.8</a:t>
            </a:r>
            <a:r>
              <a:rPr lang="en-US" b="1" dirty="0" smtClean="0">
                <a:latin typeface="Comic Sans MS"/>
                <a:cs typeface="Comic Sans MS"/>
              </a:rPr>
              <a:t>, and that removing the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L0</a:t>
            </a:r>
            <a:r>
              <a:rPr lang="en-US" b="1" dirty="0" smtClean="0">
                <a:solidFill>
                  <a:srgbClr val="1831A3"/>
                </a:solidFill>
                <a:latin typeface="Comic Sans MS"/>
                <a:cs typeface="Comic Sans MS"/>
              </a:rPr>
              <a:t> </a:t>
            </a:r>
            <a:r>
              <a:rPr lang="en-US" b="1" dirty="0" smtClean="0">
                <a:latin typeface="Comic Sans MS"/>
                <a:cs typeface="Comic Sans MS"/>
              </a:rPr>
              <a:t>trigger increases the yield by a common factor of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2</a:t>
            </a:r>
            <a:r>
              <a:rPr lang="en-US" b="1" dirty="0" smtClean="0">
                <a:latin typeface="Comic Sans MS"/>
                <a:cs typeface="Comic Sans MS"/>
              </a:rPr>
              <a:t>.  Removing the L0 trigger may have a greater effect on higher multiplicity decays, but this remains to be demonstrated.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The projections for physics sensitivity are based on results from other experiments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scaled</a:t>
            </a:r>
            <a:r>
              <a:rPr lang="en-US" b="1" dirty="0" smtClean="0">
                <a:latin typeface="Comic Sans MS"/>
                <a:cs typeface="Comic Sans MS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by </a:t>
            </a:r>
            <a:r>
              <a:rPr lang="en-US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sqrt</a:t>
            </a: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(n)</a:t>
            </a:r>
            <a:r>
              <a:rPr lang="en-US" b="1" dirty="0" smtClean="0">
                <a:latin typeface="Comic Sans MS"/>
                <a:cs typeface="Comic Sans MS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Projecting systematic uncertainties is challenging (a polite euphemism), so they are not quantified.  </a:t>
            </a:r>
          </a:p>
          <a:p>
            <a:pPr marL="742950" lvl="1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My religious belief is that they can generally be controlled at the level of the statistical errors.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These assumptions need to be reviewed in detail, but the overall picture leads to some robust conclusions.</a:t>
            </a:r>
            <a:endParaRPr lang="en-US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9486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762000" y="481013"/>
            <a:ext cx="7583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Some Quick Comments</a:t>
            </a:r>
            <a:endParaRPr lang="en-US" sz="24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1143000"/>
            <a:ext cx="754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I have probably made some mistakes projecting yields, statistical uncertainties, etc.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Event yields come from </a:t>
            </a:r>
            <a:r>
              <a:rPr lang="en-US" b="1" dirty="0" smtClean="0">
                <a:solidFill>
                  <a:srgbClr val="BB0000"/>
                </a:solidFill>
                <a:latin typeface="Comic Sans MS"/>
                <a:cs typeface="Comic Sans MS"/>
              </a:rPr>
              <a:t>stripping level cuts </a:t>
            </a:r>
            <a:r>
              <a:rPr lang="en-US" b="1" dirty="0" smtClean="0">
                <a:latin typeface="Comic Sans MS"/>
                <a:cs typeface="Comic Sans MS"/>
              </a:rPr>
              <a:t>which are generally looser than those used for analysis. 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rgbClr val="1831A3"/>
              </a:solidFill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1831A3"/>
                </a:solidFill>
                <a:latin typeface="Comic Sans MS"/>
                <a:cs typeface="Comic Sans MS"/>
              </a:rPr>
              <a:t>Statistical error sensitivity projections assume the same signal-to-background as in existing analyses.  If future analyses require tighter selection criteria to control systematics, the statistical errors will be larger.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49486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762000" y="481013"/>
            <a:ext cx="7583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Projections for D</a:t>
            </a:r>
            <a:r>
              <a:rPr lang="en-US" sz="2400" b="1" baseline="30000" dirty="0" smtClean="0">
                <a:solidFill>
                  <a:srgbClr val="800000"/>
                </a:solidFill>
                <a:latin typeface="Comic Sans MS" charset="0"/>
              </a:rPr>
              <a:t>0</a:t>
            </a: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 Decays with 50 ab</a:t>
            </a:r>
            <a:r>
              <a:rPr lang="en-US" sz="2400" b="1" baseline="30000" dirty="0" smtClean="0">
                <a:solidFill>
                  <a:srgbClr val="800000"/>
                </a:solidFill>
                <a:latin typeface="Comic Sans MS" charset="0"/>
              </a:rPr>
              <a:t>-1</a:t>
            </a:r>
            <a:endParaRPr lang="en-US" sz="2400" b="1" baseline="30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2" name="Picture 1" descr="D0Projections120424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t="9963" r="8198" b="54598"/>
          <a:stretch/>
        </p:blipFill>
        <p:spPr>
          <a:xfrm>
            <a:off x="609600" y="1161413"/>
            <a:ext cx="7920000" cy="470598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8931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762000" y="481013"/>
            <a:ext cx="7583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Projections for D</a:t>
            </a:r>
            <a:r>
              <a:rPr lang="en-US" sz="2400" b="1" baseline="30000" dirty="0" smtClean="0">
                <a:solidFill>
                  <a:srgbClr val="800000"/>
                </a:solidFill>
                <a:latin typeface="Comic Sans MS" charset="0"/>
              </a:rPr>
              <a:t>+</a:t>
            </a: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 and D</a:t>
            </a:r>
            <a:r>
              <a:rPr lang="en-US" sz="2400" b="1" baseline="-25000" dirty="0" smtClean="0">
                <a:solidFill>
                  <a:srgbClr val="800000"/>
                </a:solidFill>
                <a:latin typeface="Comic Sans MS" charset="0"/>
              </a:rPr>
              <a:t>S</a:t>
            </a: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Comic Sans MS" charset="0"/>
              </a:rPr>
              <a:t>Decays with 50 ab</a:t>
            </a:r>
            <a:r>
              <a:rPr lang="en-US" sz="2400" b="1" baseline="30000" dirty="0">
                <a:solidFill>
                  <a:srgbClr val="800000"/>
                </a:solidFill>
                <a:latin typeface="Comic Sans MS" charset="0"/>
              </a:rPr>
              <a:t>-</a:t>
            </a:r>
            <a:r>
              <a:rPr lang="en-US" sz="2400" b="1" baseline="30000" dirty="0" smtClean="0">
                <a:solidFill>
                  <a:srgbClr val="800000"/>
                </a:solidFill>
                <a:latin typeface="Comic Sans MS" charset="0"/>
              </a:rPr>
              <a:t>1</a:t>
            </a:r>
            <a:endParaRPr lang="en-US" sz="2400" b="1" baseline="30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2" name="Picture 1" descr="CroppedDsGuesstimate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8316456" cy="2556419"/>
          </a:xfrm>
          <a:prstGeom prst="rect">
            <a:avLst/>
          </a:prstGeom>
        </p:spPr>
      </p:pic>
      <p:pic>
        <p:nvPicPr>
          <p:cNvPr id="3" name="Picture 2" descr="CroppedDsGuesstimate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01" y="3517877"/>
            <a:ext cx="8315999" cy="265538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0167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Trigger x </a:t>
            </a:r>
            <a:r>
              <a:rPr lang="en-US" dirty="0" err="1" smtClean="0"/>
              <a:t>Reco</a:t>
            </a:r>
            <a:r>
              <a:rPr lang="en-US" dirty="0" smtClean="0"/>
              <a:t> Efficiencies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 dirty="0"/>
          </a:p>
        </p:txBody>
      </p:sp>
      <p:pic>
        <p:nvPicPr>
          <p:cNvPr id="6" name="Picture 5" descr="D0RelativeEfficiencies120424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8918" r="19340" b="54598"/>
          <a:stretch/>
        </p:blipFill>
        <p:spPr>
          <a:xfrm>
            <a:off x="953400" y="995704"/>
            <a:ext cx="7200000" cy="5024096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953400" y="1600200"/>
            <a:ext cx="7276200" cy="12192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953400" y="3276600"/>
            <a:ext cx="7276200" cy="228600"/>
          </a:xfrm>
          <a:prstGeom prst="frame">
            <a:avLst/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4083CF"/>
                </a:solidFill>
              </a:ln>
              <a:solidFill>
                <a:srgbClr val="4083CF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953400" y="4800600"/>
            <a:ext cx="7352400" cy="1219200"/>
          </a:xfrm>
          <a:prstGeom prst="frame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953400" y="3657600"/>
            <a:ext cx="7352400" cy="1143000"/>
          </a:xfrm>
          <a:prstGeom prst="fram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4E485-E4C6-0B4E-A0C8-14FF86EC3474}" type="slidenum">
              <a:rPr lang="en-US" sz="1600" b="1" smtClean="0">
                <a:latin typeface="Helvetica"/>
                <a:cs typeface="Helvetica"/>
              </a:rPr>
              <a:pPr>
                <a:defRPr/>
              </a:pPr>
              <a:t>17</a:t>
            </a:fld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6270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762000" y="481013"/>
            <a:ext cx="75834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Measurements with D</a:t>
            </a:r>
            <a:r>
              <a:rPr lang="en-US" sz="2400" b="1" baseline="30000" dirty="0" smtClean="0">
                <a:solidFill>
                  <a:srgbClr val="800000"/>
                </a:solidFill>
                <a:latin typeface="Comic Sans MS" charset="0"/>
              </a:rPr>
              <a:t>0</a:t>
            </a: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Comic Sans MS" charset="0"/>
              </a:rPr>
              <a:t>Decays with 50 ab</a:t>
            </a:r>
            <a:r>
              <a:rPr lang="en-US" sz="2400" b="1" baseline="30000" dirty="0">
                <a:solidFill>
                  <a:srgbClr val="800000"/>
                </a:solidFill>
                <a:latin typeface="Comic Sans MS" charset="0"/>
              </a:rPr>
              <a:t>-1</a:t>
            </a:r>
            <a:endParaRPr lang="en-US" sz="2400" b="1" baseline="30000" dirty="0">
              <a:solidFill>
                <a:srgbClr val="800000"/>
              </a:solidFill>
              <a:latin typeface="Symbol" charset="2"/>
              <a:cs typeface="Symbol" charset="2"/>
            </a:endParaRPr>
          </a:p>
          <a:p>
            <a:pPr algn="ctr">
              <a:defRPr/>
            </a:pPr>
            <a:endParaRPr lang="en-US" sz="2400" b="1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3" y="1219200"/>
            <a:ext cx="6337300" cy="292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3" y="1642533"/>
            <a:ext cx="6286500" cy="5080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24616"/>
            <a:ext cx="5626100" cy="241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3" y="2590800"/>
            <a:ext cx="4686300" cy="228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3" y="3352800"/>
            <a:ext cx="3886200" cy="2286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3" y="3009900"/>
            <a:ext cx="4013200" cy="2286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3" y="3695700"/>
            <a:ext cx="5715000" cy="2667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3" y="4114800"/>
            <a:ext cx="5664200" cy="2413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483" y="4495800"/>
            <a:ext cx="5562600" cy="241300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4876800"/>
            <a:ext cx="4902200" cy="266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0" y="5448300"/>
            <a:ext cx="5041900" cy="2667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71621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02" name="Rectangle 6"/>
          <p:cNvSpPr>
            <a:spLocks noChangeArrowheads="1"/>
          </p:cNvSpPr>
          <p:nvPr/>
        </p:nvSpPr>
        <p:spPr bwMode="auto">
          <a:xfrm>
            <a:off x="762000" y="481013"/>
            <a:ext cx="7583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CPV Measurements with D</a:t>
            </a:r>
            <a:r>
              <a:rPr lang="en-US" sz="2400" b="1" baseline="30000" dirty="0" smtClean="0">
                <a:solidFill>
                  <a:srgbClr val="800000"/>
                </a:solidFill>
                <a:latin typeface="Comic Sans MS" charset="0"/>
              </a:rPr>
              <a:t>+</a:t>
            </a: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 </a:t>
            </a:r>
            <a:r>
              <a:rPr lang="en-US" sz="2400" b="1" dirty="0">
                <a:solidFill>
                  <a:srgbClr val="800000"/>
                </a:solidFill>
                <a:latin typeface="Comic Sans MS" charset="0"/>
              </a:rPr>
              <a:t>Decays with 50 ab</a:t>
            </a:r>
            <a:r>
              <a:rPr lang="en-US" sz="2400" b="1" baseline="30000" dirty="0">
                <a:solidFill>
                  <a:srgbClr val="800000"/>
                </a:solidFill>
                <a:latin typeface="Comic Sans MS" charset="0"/>
              </a:rPr>
              <a:t>-</a:t>
            </a:r>
            <a:r>
              <a:rPr lang="en-US" sz="2400" b="1" baseline="30000" dirty="0" smtClean="0">
                <a:solidFill>
                  <a:srgbClr val="800000"/>
                </a:solidFill>
                <a:latin typeface="Comic Sans MS" charset="0"/>
              </a:rPr>
              <a:t>1</a:t>
            </a:r>
            <a:endParaRPr lang="en-US" sz="2400" b="1" baseline="30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4478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295400"/>
            <a:ext cx="7278688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Phase-space integrated CPV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Model-dependent amplitude </a:t>
            </a:r>
            <a:r>
              <a:rPr lang="en-US" b="1" dirty="0" err="1" smtClean="0">
                <a:latin typeface="Comic Sans MS"/>
                <a:cs typeface="Comic Sans MS"/>
              </a:rPr>
              <a:t>Dalitz</a:t>
            </a:r>
            <a:r>
              <a:rPr lang="en-US" b="1" dirty="0" smtClean="0">
                <a:latin typeface="Comic Sans MS"/>
                <a:cs typeface="Comic Sans MS"/>
              </a:rPr>
              <a:t> plot analyses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b="1" dirty="0" smtClean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Comic Sans MS"/>
                <a:cs typeface="Comic Sans MS"/>
              </a:rPr>
              <a:t>Model-independent </a:t>
            </a:r>
            <a:r>
              <a:rPr lang="en-US" b="1" dirty="0" err="1" smtClean="0">
                <a:latin typeface="Comic Sans MS"/>
                <a:cs typeface="Comic Sans MS"/>
              </a:rPr>
              <a:t>Dalitz</a:t>
            </a:r>
            <a:r>
              <a:rPr lang="en-US" b="1" dirty="0" smtClean="0">
                <a:latin typeface="Comic Sans MS"/>
                <a:cs typeface="Comic Sans MS"/>
              </a:rPr>
              <a:t> plot angular moments analyses</a:t>
            </a:r>
          </a:p>
          <a:p>
            <a:pPr marL="285750" indent="-285750">
              <a:buFont typeface="Arial"/>
              <a:buChar char="•"/>
            </a:pPr>
            <a:endParaRPr lang="en-US" sz="800" b="1" dirty="0" smtClean="0">
              <a:latin typeface="Comic Sans MS"/>
              <a:cs typeface="Comic Sans MS"/>
            </a:endParaRPr>
          </a:p>
          <a:p>
            <a:pPr marL="742950" lvl="1" indent="-285750">
              <a:buFont typeface="Courier New"/>
              <a:buChar char="o"/>
            </a:pPr>
            <a:r>
              <a:rPr lang="en-US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About the same sensitivity as model-dependent analyses for the main resonant amplitudes</a:t>
            </a:r>
            <a:endParaRPr lang="en-US" b="1" dirty="0">
              <a:latin typeface="Comic Sans MS"/>
              <a:cs typeface="Comic Sans MS"/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0" y="1765300"/>
            <a:ext cx="3187700" cy="8255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0" y="3143250"/>
            <a:ext cx="5842000" cy="266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0" y="3848100"/>
            <a:ext cx="5715000" cy="2667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0" y="4229100"/>
            <a:ext cx="5130800" cy="2667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10" y="3505200"/>
            <a:ext cx="5245100" cy="2667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2802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titl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35" y="655664"/>
            <a:ext cx="7144940" cy="4030885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1583" y="656358"/>
            <a:ext cx="1676221" cy="3785652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 err="1" smtClean="0">
                <a:latin typeface="Gill Sans"/>
                <a:cs typeface="Gill Sans"/>
              </a:rPr>
              <a:t>Brasil</a:t>
            </a:r>
            <a:r>
              <a:rPr lang="it-IT" sz="1600" dirty="0" smtClean="0">
                <a:latin typeface="Gill Sans"/>
                <a:cs typeface="Gill Sans"/>
              </a:rPr>
              <a:t>, China,</a:t>
            </a:r>
          </a:p>
          <a:p>
            <a:r>
              <a:rPr lang="it-IT" sz="1600" dirty="0" smtClean="0">
                <a:latin typeface="Gill Sans"/>
                <a:cs typeface="Gill Sans"/>
              </a:rPr>
              <a:t>France, Germany, </a:t>
            </a:r>
          </a:p>
          <a:p>
            <a:r>
              <a:rPr lang="it-IT" sz="1600" dirty="0" err="1" smtClean="0">
                <a:latin typeface="Gill Sans"/>
                <a:cs typeface="Gill Sans"/>
              </a:rPr>
              <a:t>Ireland</a:t>
            </a:r>
            <a:r>
              <a:rPr lang="it-IT" sz="1600" dirty="0" smtClean="0">
                <a:latin typeface="Gill Sans"/>
                <a:cs typeface="Gill Sans"/>
              </a:rPr>
              <a:t>, </a:t>
            </a:r>
            <a:r>
              <a:rPr lang="it-IT" sz="1600" dirty="0" err="1" smtClean="0">
                <a:latin typeface="Gill Sans"/>
                <a:cs typeface="Gill Sans"/>
              </a:rPr>
              <a:t>Italy</a:t>
            </a:r>
            <a:r>
              <a:rPr lang="it-IT" sz="1600" dirty="0" smtClean="0">
                <a:latin typeface="Gill Sans"/>
                <a:cs typeface="Gill Sans"/>
              </a:rPr>
              <a:t>,</a:t>
            </a:r>
          </a:p>
          <a:p>
            <a:r>
              <a:rPr lang="it-IT" sz="1600" dirty="0" smtClean="0">
                <a:latin typeface="Gill Sans"/>
                <a:cs typeface="Gill Sans"/>
              </a:rPr>
              <a:t>Netherlands, Pakistan,</a:t>
            </a:r>
            <a:r>
              <a:rPr lang="it-IT" sz="1600" dirty="0">
                <a:latin typeface="Gill Sans"/>
                <a:cs typeface="Gill Sans"/>
              </a:rPr>
              <a:t> </a:t>
            </a:r>
            <a:r>
              <a:rPr lang="it-IT" sz="1600" dirty="0" smtClean="0">
                <a:latin typeface="Gill Sans"/>
                <a:cs typeface="Gill Sans"/>
              </a:rPr>
              <a:t>Poland, Romania, Russia, </a:t>
            </a:r>
            <a:r>
              <a:rPr lang="it-IT" sz="1600" dirty="0" err="1" smtClean="0">
                <a:latin typeface="Gill Sans"/>
                <a:cs typeface="Gill Sans"/>
              </a:rPr>
              <a:t>Spain</a:t>
            </a:r>
            <a:r>
              <a:rPr lang="it-IT" sz="1600" dirty="0" smtClean="0">
                <a:latin typeface="Gill Sans"/>
                <a:cs typeface="Gill Sans"/>
              </a:rPr>
              <a:t>, </a:t>
            </a:r>
            <a:r>
              <a:rPr lang="it-IT" sz="1600" dirty="0" err="1" smtClean="0">
                <a:latin typeface="Gill Sans"/>
                <a:cs typeface="Gill Sans"/>
              </a:rPr>
              <a:t>Switzerland</a:t>
            </a:r>
            <a:r>
              <a:rPr lang="it-IT" sz="1600" dirty="0" smtClean="0">
                <a:latin typeface="Gill Sans"/>
                <a:cs typeface="Gill Sans"/>
              </a:rPr>
              <a:t>, UK, Ukraine, US, CERN</a:t>
            </a:r>
          </a:p>
          <a:p>
            <a:endParaRPr lang="it-IT" sz="1600" dirty="0" smtClean="0">
              <a:latin typeface="Gill Sans"/>
              <a:cs typeface="Gill Sans"/>
            </a:endParaRPr>
          </a:p>
          <a:p>
            <a:r>
              <a:rPr lang="it-IT" sz="1600" dirty="0" smtClean="0">
                <a:latin typeface="Gill Sans"/>
                <a:cs typeface="Gill Sans"/>
              </a:rPr>
              <a:t> ~ 60 </a:t>
            </a:r>
            <a:r>
              <a:rPr lang="it-IT" sz="1600" dirty="0" err="1" smtClean="0">
                <a:latin typeface="Gill Sans"/>
                <a:cs typeface="Gill Sans"/>
              </a:rPr>
              <a:t>institutes</a:t>
            </a:r>
            <a:endParaRPr lang="it-IT" sz="1600" dirty="0" smtClean="0">
              <a:latin typeface="Gill Sans"/>
              <a:cs typeface="Gill Sans"/>
            </a:endParaRPr>
          </a:p>
          <a:p>
            <a:r>
              <a:rPr lang="it-IT" sz="1600" dirty="0" smtClean="0">
                <a:latin typeface="Gill Sans"/>
                <a:cs typeface="Gill Sans"/>
              </a:rPr>
              <a:t>~ 750 </a:t>
            </a:r>
            <a:r>
              <a:rPr lang="it-IT" sz="1600" dirty="0" err="1" smtClean="0">
                <a:latin typeface="Gill Sans"/>
                <a:cs typeface="Gill Sans"/>
              </a:rPr>
              <a:t>members</a:t>
            </a:r>
            <a:endParaRPr lang="it-IT" sz="1600" dirty="0" smtClean="0">
              <a:latin typeface="Gill Sans"/>
              <a:cs typeface="Gill Sans"/>
            </a:endParaRPr>
          </a:p>
          <a:p>
            <a:endParaRPr lang="it-IT" sz="1600" dirty="0">
              <a:latin typeface="Gill Sans"/>
              <a:cs typeface="Gill Sans"/>
            </a:endParaRPr>
          </a:p>
          <a:p>
            <a:r>
              <a:rPr lang="it-IT" sz="1600" dirty="0" smtClean="0">
                <a:latin typeface="Gill Sans"/>
                <a:cs typeface="Gill Sans"/>
              </a:rPr>
              <a:t>&gt; 100 </a:t>
            </a:r>
            <a:r>
              <a:rPr lang="it-IT" sz="1600" dirty="0" err="1" smtClean="0">
                <a:latin typeface="Gill Sans"/>
                <a:cs typeface="Gill Sans"/>
              </a:rPr>
              <a:t>papers</a:t>
            </a:r>
            <a:endParaRPr lang="it-IT" sz="1600" dirty="0" smtClean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32395" y="1965329"/>
            <a:ext cx="69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velo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0272" y="3463884"/>
            <a:ext cx="797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rich1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1343" y="4064049"/>
            <a:ext cx="868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r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ich 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20125" y="167496"/>
            <a:ext cx="2326278" cy="40011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"/>
                <a:cs typeface="Gill Sans"/>
              </a:rPr>
              <a:t>The </a:t>
            </a:r>
            <a:r>
              <a:rPr lang="en-US" sz="2000" dirty="0" err="1" smtClean="0">
                <a:latin typeface="Gill Sans"/>
                <a:cs typeface="Gill Sans"/>
              </a:rPr>
              <a:t>LHCb</a:t>
            </a:r>
            <a:r>
              <a:rPr lang="en-US" sz="2000" dirty="0" smtClean="0">
                <a:latin typeface="Gill Sans"/>
                <a:cs typeface="Gill Sans"/>
              </a:rPr>
              <a:t> Detector</a:t>
            </a:r>
            <a:endParaRPr lang="en-US" sz="2000" dirty="0">
              <a:latin typeface="Gill Sans"/>
              <a:cs typeface="Gill 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10" y="4572000"/>
            <a:ext cx="8300989" cy="1678271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494436" y="5901268"/>
            <a:ext cx="2582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latin typeface="Arial" pitchFamily="34" charset="0"/>
                <a:cs typeface="Arial" pitchFamily="34" charset="0"/>
              </a:rPr>
              <a:t>MWPC+GEM: </a:t>
            </a:r>
            <a:r>
              <a:rPr lang="it-IT" sz="1400" dirty="0" err="1" smtClean="0">
                <a:latin typeface="Symbol" pitchFamily="18" charset="2"/>
                <a:cs typeface="Arial" pitchFamily="34" charset="0"/>
              </a:rPr>
              <a:t>p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it-IT" sz="1400" dirty="0" smtClean="0">
                <a:latin typeface="Symbol" pitchFamily="18" charset="2"/>
                <a:cs typeface="Arial" pitchFamily="34" charset="0"/>
              </a:rPr>
              <a:t>m</a:t>
            </a:r>
            <a:r>
              <a:rPr lang="it-IT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it-IT" sz="1400" dirty="0" err="1" smtClean="0">
                <a:latin typeface="Arial" pitchFamily="34" charset="0"/>
                <a:cs typeface="Arial" pitchFamily="34" charset="0"/>
              </a:rPr>
              <a:t>separation</a:t>
            </a:r>
            <a:endParaRPr lang="it-IT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5" name="Picture 4" descr="CPVinMixi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3769" r="11667" b="19912"/>
          <a:stretch/>
        </p:blipFill>
        <p:spPr>
          <a:xfrm>
            <a:off x="0" y="990600"/>
            <a:ext cx="9144000" cy="5106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609600"/>
            <a:ext cx="8534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CPV in Wrong-Sign D</a:t>
            </a:r>
            <a:r>
              <a:rPr lang="en-US" sz="2400" b="1" baseline="30000" dirty="0" smtClean="0">
                <a:solidFill>
                  <a:srgbClr val="800000"/>
                </a:solidFill>
                <a:latin typeface="Comic Sans MS" charset="0"/>
              </a:rPr>
              <a:t>0</a:t>
            </a: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 </a:t>
            </a:r>
            <a:r>
              <a:rPr lang="en-US" sz="2400" b="1" dirty="0" smtClean="0">
                <a:solidFill>
                  <a:srgbClr val="800000"/>
                </a:solidFill>
                <a:latin typeface="Comic Sans MS" charset="0"/>
                <a:sym typeface="Wingdings"/>
              </a:rPr>
              <a:t> </a:t>
            </a:r>
            <a:r>
              <a:rPr lang="en-US" sz="2400" b="1" dirty="0" err="1" smtClean="0">
                <a:solidFill>
                  <a:srgbClr val="800000"/>
                </a:solidFill>
                <a:latin typeface="Comic Sans MS" charset="0"/>
                <a:sym typeface="Wingdings"/>
              </a:rPr>
              <a:t>K</a:t>
            </a:r>
            <a:r>
              <a:rPr lang="en-US" sz="2400" b="1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endParaRPr lang="en-US" sz="2400" b="1" baseline="30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17682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Unofficial </a:t>
            </a:r>
            <a:r>
              <a:rPr lang="en-US" dirty="0" err="1" smtClean="0"/>
              <a:t>LHCb</a:t>
            </a:r>
            <a:r>
              <a:rPr lang="en-US" dirty="0" smtClean="0"/>
              <a:t> Statistical Sensitivities Circa 2015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382000" cy="4953000"/>
          </a:xfrm>
        </p:spPr>
        <p:txBody>
          <a:bodyPr/>
          <a:lstStyle/>
          <a:p>
            <a:r>
              <a:rPr lang="en-US" sz="2200" dirty="0" smtClean="0"/>
              <a:t>Assume 5 fb</a:t>
            </a:r>
            <a:r>
              <a:rPr lang="en-US" baseline="30000" dirty="0" smtClean="0"/>
              <a:t>-1</a:t>
            </a:r>
            <a:r>
              <a:rPr lang="en-US" sz="2200" dirty="0" smtClean="0"/>
              <a:t> @ 13 </a:t>
            </a:r>
            <a:r>
              <a:rPr lang="en-US" sz="2200" dirty="0" err="1" smtClean="0"/>
              <a:t>TeV</a:t>
            </a:r>
            <a:r>
              <a:rPr lang="en-US" sz="2200" dirty="0"/>
              <a:t>;</a:t>
            </a:r>
            <a:r>
              <a:rPr lang="en-US" sz="2200" dirty="0" smtClean="0"/>
              <a:t> charm cross sections grow linearly with √s. Mostly scale from 2011/2012 analyses.</a:t>
            </a:r>
            <a:br>
              <a:rPr lang="en-US" sz="2200" dirty="0" smtClean="0"/>
            </a:br>
            <a:endParaRPr lang="en-US" sz="800" dirty="0" smtClean="0"/>
          </a:p>
          <a:p>
            <a:r>
              <a:rPr lang="en-US" sz="2200" dirty="0" smtClean="0">
                <a:solidFill>
                  <a:srgbClr val="800000"/>
                </a:solidFill>
              </a:rPr>
              <a:t>10</a:t>
            </a:r>
            <a:r>
              <a:rPr lang="en-US" baseline="30000" dirty="0" smtClean="0">
                <a:solidFill>
                  <a:srgbClr val="800000"/>
                </a:solidFill>
              </a:rPr>
              <a:t>6</a:t>
            </a:r>
            <a:r>
              <a:rPr lang="en-US" sz="2200" dirty="0" smtClean="0">
                <a:solidFill>
                  <a:srgbClr val="800000"/>
                </a:solidFill>
              </a:rPr>
              <a:t> WS D</a:t>
            </a:r>
            <a:r>
              <a:rPr lang="en-US" baseline="30000" dirty="0" smtClean="0">
                <a:solidFill>
                  <a:srgbClr val="800000"/>
                </a:solidFill>
              </a:rPr>
              <a:t>0</a:t>
            </a:r>
            <a:r>
              <a:rPr lang="en-US" sz="2200" dirty="0" smtClean="0">
                <a:solidFill>
                  <a:srgbClr val="800000"/>
                </a:solidFill>
              </a:rPr>
              <a:t> 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 </a:t>
            </a:r>
            <a:r>
              <a:rPr lang="en-US" sz="2200" dirty="0" err="1" smtClean="0">
                <a:solidFill>
                  <a:srgbClr val="800000"/>
                </a:solidFill>
                <a:sym typeface="Wingdings"/>
              </a:rPr>
              <a:t>K</a:t>
            </a:r>
            <a:r>
              <a:rPr lang="en-US" sz="22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endParaRPr lang="en-US" sz="2200" dirty="0" smtClean="0">
              <a:solidFill>
                <a:srgbClr val="800000"/>
              </a:solidFill>
              <a:latin typeface="Symbol" charset="2"/>
              <a:cs typeface="Symbol" charset="2"/>
              <a:sym typeface="Wingdings"/>
            </a:endParaRPr>
          </a:p>
          <a:p>
            <a:pPr lvl="1"/>
            <a:r>
              <a:rPr lang="en-US" sz="2000" dirty="0" smtClean="0">
                <a:latin typeface="Symbol" charset="2"/>
                <a:cs typeface="Symbol" charset="2"/>
                <a:sym typeface="Wingdings"/>
              </a:rPr>
              <a:t>(</a:t>
            </a:r>
            <a:r>
              <a:rPr lang="en-US" sz="2000" dirty="0" smtClean="0">
                <a:sym typeface="Wingdings"/>
              </a:rPr>
              <a:t>x’</a:t>
            </a:r>
            <a:r>
              <a:rPr lang="en-US" sz="2000" baseline="30000" dirty="0" smtClean="0">
                <a:sym typeface="Wingdings"/>
              </a:rPr>
              <a:t>2</a:t>
            </a:r>
            <a:r>
              <a:rPr lang="en-US" sz="2000" dirty="0" smtClean="0">
                <a:sym typeface="Wingdings"/>
              </a:rPr>
              <a:t>,y’) ± (0.004, 0.08)%</a:t>
            </a:r>
          </a:p>
          <a:p>
            <a:pPr lvl="1"/>
            <a:r>
              <a:rPr lang="en-US" sz="2000" dirty="0" smtClean="0">
                <a:sym typeface="Wingdings"/>
              </a:rPr>
              <a:t>D</a:t>
            </a:r>
            <a:r>
              <a:rPr lang="en-US" sz="2000" baseline="30000" dirty="0" smtClean="0">
                <a:sym typeface="Wingdings"/>
              </a:rPr>
              <a:t>0</a:t>
            </a:r>
            <a:r>
              <a:rPr lang="en-US" sz="2000" dirty="0" smtClean="0">
                <a:sym typeface="Wingdings"/>
              </a:rPr>
              <a:t>-D</a:t>
            </a:r>
            <a:r>
              <a:rPr lang="en-US" sz="2000" baseline="30000" dirty="0" smtClean="0">
                <a:sym typeface="Wingdings"/>
              </a:rPr>
              <a:t>0</a:t>
            </a:r>
            <a:r>
              <a:rPr lang="en-US" sz="2000" dirty="0" smtClean="0">
                <a:sym typeface="Wingdings"/>
              </a:rPr>
              <a:t> WS rate asymmetry (like |q/p|) ±1%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800" dirty="0" smtClean="0"/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800000"/>
                </a:solidFill>
              </a:rPr>
              <a:t>3.7 x 10</a:t>
            </a:r>
            <a:r>
              <a:rPr lang="en-US" baseline="30000" dirty="0" smtClean="0">
                <a:solidFill>
                  <a:srgbClr val="800000"/>
                </a:solidFill>
              </a:rPr>
              <a:t>6</a:t>
            </a:r>
            <a:r>
              <a:rPr lang="en-US" sz="2200" dirty="0" smtClean="0">
                <a:solidFill>
                  <a:srgbClr val="800000"/>
                </a:solidFill>
              </a:rPr>
              <a:t> D</a:t>
            </a:r>
            <a:r>
              <a:rPr lang="en-US" baseline="30000" dirty="0" smtClean="0">
                <a:solidFill>
                  <a:srgbClr val="800000"/>
                </a:solidFill>
              </a:rPr>
              <a:t>0</a:t>
            </a:r>
            <a:r>
              <a:rPr lang="en-US" sz="2200" dirty="0" smtClean="0">
                <a:solidFill>
                  <a:srgbClr val="800000"/>
                </a:solidFill>
              </a:rPr>
              <a:t> 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 K</a:t>
            </a:r>
            <a:r>
              <a:rPr lang="en-US" baseline="30000" dirty="0" smtClean="0">
                <a:solidFill>
                  <a:srgbClr val="800000"/>
                </a:solidFill>
                <a:sym typeface="Wingdings"/>
              </a:rPr>
              <a:t>-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K</a:t>
            </a:r>
            <a:r>
              <a:rPr lang="en-US" baseline="30000" dirty="0" smtClean="0">
                <a:solidFill>
                  <a:srgbClr val="800000"/>
                </a:solidFill>
                <a:sym typeface="Wingdings"/>
              </a:rPr>
              <a:t>+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, 1.7 x 10</a:t>
            </a:r>
            <a:r>
              <a:rPr lang="en-US" sz="2200" baseline="30000" dirty="0" smtClean="0">
                <a:solidFill>
                  <a:srgbClr val="800000"/>
                </a:solidFill>
                <a:sym typeface="Wingdings"/>
              </a:rPr>
              <a:t>6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 D</a:t>
            </a:r>
            <a:r>
              <a:rPr lang="en-US" sz="2200" baseline="30000" dirty="0" smtClean="0">
                <a:solidFill>
                  <a:srgbClr val="800000"/>
                </a:solidFill>
                <a:sym typeface="Wingdings"/>
              </a:rPr>
              <a:t>0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  </a:t>
            </a:r>
            <a:r>
              <a:rPr lang="en-US" sz="22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200" baseline="300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-</a:t>
            </a:r>
            <a:r>
              <a:rPr lang="en-US" sz="22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2200" baseline="30000" dirty="0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+</a:t>
            </a:r>
            <a:endParaRPr lang="en-US" sz="2200" dirty="0">
              <a:solidFill>
                <a:srgbClr val="800000"/>
              </a:solidFill>
              <a:sym typeface="Wingdings"/>
            </a:endParaRPr>
          </a:p>
          <a:p>
            <a:pPr lvl="1">
              <a:spcAft>
                <a:spcPts val="600"/>
              </a:spcAft>
            </a:pPr>
            <a:r>
              <a:rPr lang="en-US" sz="2000" dirty="0" err="1" smtClean="0">
                <a:sym typeface="Wingdings"/>
              </a:rPr>
              <a:t>y</a:t>
            </a:r>
            <a:r>
              <a:rPr lang="en-US" sz="2400" baseline="-25000" dirty="0" err="1" smtClean="0">
                <a:sym typeface="Wingdings"/>
              </a:rPr>
              <a:t>CP</a:t>
            </a:r>
            <a:r>
              <a:rPr lang="en-US" sz="2000" dirty="0" smtClean="0">
                <a:sym typeface="Wingdings"/>
              </a:rPr>
              <a:t>, A</a:t>
            </a:r>
            <a:r>
              <a:rPr lang="en-US" sz="2400" baseline="-25000" dirty="0" smtClean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000" dirty="0" smtClean="0">
                <a:sym typeface="Wingdings"/>
              </a:rPr>
              <a:t> ± 0.02%</a:t>
            </a:r>
            <a:br>
              <a:rPr lang="en-US" sz="2000" dirty="0" smtClean="0">
                <a:sym typeface="Wingdings"/>
              </a:rPr>
            </a:br>
            <a:r>
              <a:rPr lang="en-US" sz="800" dirty="0" smtClean="0">
                <a:sym typeface="Wingdings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20 x 10</a:t>
            </a:r>
            <a:r>
              <a:rPr lang="en-US" baseline="30000" dirty="0" smtClean="0">
                <a:solidFill>
                  <a:srgbClr val="800000"/>
                </a:solidFill>
                <a:sym typeface="Wingdings"/>
              </a:rPr>
              <a:t>6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 D</a:t>
            </a:r>
            <a:r>
              <a:rPr lang="en-US" baseline="30000" dirty="0" smtClean="0">
                <a:solidFill>
                  <a:srgbClr val="800000"/>
                </a:solidFill>
                <a:sym typeface="Wingdings"/>
              </a:rPr>
              <a:t>0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  </a:t>
            </a:r>
            <a:r>
              <a:rPr lang="en-US" sz="2200" dirty="0" err="1" smtClean="0">
                <a:solidFill>
                  <a:srgbClr val="800000"/>
                </a:solidFill>
                <a:sym typeface="Wingdings"/>
              </a:rPr>
              <a:t>K</a:t>
            </a:r>
            <a:r>
              <a:rPr lang="en-US" baseline="-25000" dirty="0" err="1" smtClean="0">
                <a:solidFill>
                  <a:srgbClr val="800000"/>
                </a:solidFill>
                <a:sym typeface="Wingdings"/>
              </a:rPr>
              <a:t>S</a:t>
            </a:r>
            <a:r>
              <a:rPr lang="en-US" sz="2200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pp</a:t>
            </a:r>
            <a:endParaRPr lang="en-US" sz="2200" dirty="0" smtClean="0">
              <a:solidFill>
                <a:srgbClr val="800000"/>
              </a:solidFill>
              <a:latin typeface="Symbol" charset="2"/>
              <a:cs typeface="Symbol" charset="2"/>
              <a:sym typeface="Wingdings"/>
            </a:endParaRPr>
          </a:p>
          <a:p>
            <a:pPr lvl="1">
              <a:spcAft>
                <a:spcPts val="600"/>
              </a:spcAft>
            </a:pPr>
            <a:r>
              <a:rPr lang="en-US" sz="2000" dirty="0" smtClean="0">
                <a:sym typeface="Wingdings"/>
              </a:rPr>
              <a:t>(</a:t>
            </a:r>
            <a:r>
              <a:rPr lang="en-US" sz="2000" dirty="0" err="1" smtClean="0">
                <a:sym typeface="Wingdings"/>
              </a:rPr>
              <a:t>x,y</a:t>
            </a:r>
            <a:r>
              <a:rPr lang="en-US" sz="2000" dirty="0" smtClean="0">
                <a:sym typeface="Wingdings"/>
              </a:rPr>
              <a:t>) ± (0.045, 0.030)%</a:t>
            </a:r>
            <a:br>
              <a:rPr lang="en-US" sz="2000" dirty="0" smtClean="0">
                <a:sym typeface="Wingdings"/>
              </a:rPr>
            </a:br>
            <a:r>
              <a:rPr lang="en-US" sz="800" dirty="0" smtClean="0">
                <a:sym typeface="Wingdings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Many systematic uncertainties cancel in CPV measurements, e.g., </a:t>
            </a:r>
            <a:r>
              <a:rPr lang="en-US" sz="2000" dirty="0">
                <a:solidFill>
                  <a:srgbClr val="800000"/>
                </a:solidFill>
                <a:sym typeface="Wingdings"/>
              </a:rPr>
              <a:t>A</a:t>
            </a:r>
            <a:r>
              <a:rPr lang="en-US" sz="2800" baseline="-25000" dirty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2200" dirty="0" smtClean="0">
                <a:solidFill>
                  <a:srgbClr val="800000"/>
                </a:solidFill>
                <a:sym typeface="Wingdings"/>
              </a:rPr>
              <a:t> from </a:t>
            </a:r>
            <a:r>
              <a:rPr lang="en-US" sz="2200" dirty="0">
                <a:solidFill>
                  <a:srgbClr val="800000"/>
                </a:solidFill>
              </a:rPr>
              <a:t>D</a:t>
            </a:r>
            <a:r>
              <a:rPr lang="en-US" sz="2000" baseline="30000" dirty="0">
                <a:solidFill>
                  <a:srgbClr val="800000"/>
                </a:solidFill>
              </a:rPr>
              <a:t>0</a:t>
            </a:r>
            <a:r>
              <a:rPr lang="en-US" sz="2200" dirty="0">
                <a:solidFill>
                  <a:srgbClr val="800000"/>
                </a:solidFill>
              </a:rPr>
              <a:t> </a:t>
            </a:r>
            <a:r>
              <a:rPr lang="en-US" sz="2200" dirty="0">
                <a:solidFill>
                  <a:srgbClr val="800000"/>
                </a:solidFill>
                <a:sym typeface="Wingdings"/>
              </a:rPr>
              <a:t> K</a:t>
            </a:r>
            <a:r>
              <a:rPr lang="en-US" sz="2000" baseline="30000" dirty="0">
                <a:solidFill>
                  <a:srgbClr val="800000"/>
                </a:solidFill>
                <a:sym typeface="Wingdings"/>
              </a:rPr>
              <a:t>-</a:t>
            </a:r>
            <a:r>
              <a:rPr lang="en-US" sz="2200" dirty="0">
                <a:solidFill>
                  <a:srgbClr val="800000"/>
                </a:solidFill>
                <a:sym typeface="Wingdings"/>
              </a:rPr>
              <a:t>K</a:t>
            </a:r>
            <a:r>
              <a:rPr lang="en-US" sz="2000" baseline="30000" dirty="0" smtClean="0">
                <a:solidFill>
                  <a:srgbClr val="800000"/>
                </a:solidFill>
                <a:sym typeface="Wingdings"/>
              </a:rPr>
              <a:t>+.</a:t>
            </a:r>
            <a:endParaRPr lang="en-US" sz="2200" dirty="0" smtClean="0">
              <a:solidFill>
                <a:srgbClr val="800000"/>
              </a:solidFill>
              <a:sym typeface="Wingdings"/>
            </a:endParaRPr>
          </a:p>
          <a:p>
            <a:pPr lvl="1">
              <a:spcAft>
                <a:spcPts val="600"/>
              </a:spcAft>
            </a:pPr>
            <a:endParaRPr lang="en-US" sz="2000" dirty="0" smtClean="0">
              <a:sym typeface="Wingding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39646-2D38-324B-B234-CD770DABBDA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562100" y="2971800"/>
            <a:ext cx="182880" cy="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512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5" name="Picture 4" descr="AsGoodAsItGetsMixin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23003" r="16111" b="17449"/>
          <a:stretch/>
        </p:blipFill>
        <p:spPr>
          <a:xfrm>
            <a:off x="0" y="1130300"/>
            <a:ext cx="9144000" cy="5200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621268"/>
            <a:ext cx="830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Mixing:  As </a:t>
            </a:r>
            <a:r>
              <a:rPr lang="en-US" sz="2400" b="1" dirty="0">
                <a:solidFill>
                  <a:srgbClr val="800000"/>
                </a:solidFill>
                <a:latin typeface="Comic Sans MS" charset="0"/>
              </a:rPr>
              <a:t>G</a:t>
            </a: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ood As It Gets with 500 fb</a:t>
            </a:r>
            <a:r>
              <a:rPr lang="en-US" sz="2400" b="1" baseline="30000" dirty="0" smtClean="0">
                <a:solidFill>
                  <a:srgbClr val="800000"/>
                </a:solidFill>
                <a:latin typeface="Comic Sans MS" charset="0"/>
              </a:rPr>
              <a:t>-1</a:t>
            </a: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 at 3770</a:t>
            </a:r>
            <a:endParaRPr lang="en-US" sz="2400" b="1" baseline="30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92586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5" name="Picture 4" descr="AsGoogAsItGetsCPV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5" t="11187" r="15971" b="25778"/>
          <a:stretch/>
        </p:blipFill>
        <p:spPr>
          <a:xfrm>
            <a:off x="0" y="761999"/>
            <a:ext cx="9144000" cy="5486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4572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Comic Sans MS" charset="0"/>
              </a:rPr>
              <a:t>CPV:  As </a:t>
            </a:r>
            <a:r>
              <a:rPr lang="en-US" sz="2400" b="1" dirty="0">
                <a:solidFill>
                  <a:srgbClr val="800000"/>
                </a:solidFill>
                <a:latin typeface="Comic Sans MS" charset="0"/>
              </a:rPr>
              <a:t>Good As It Gets with 500 fb</a:t>
            </a:r>
            <a:r>
              <a:rPr lang="en-US" sz="2400" b="1" baseline="30000" dirty="0">
                <a:solidFill>
                  <a:srgbClr val="800000"/>
                </a:solidFill>
                <a:latin typeface="Comic Sans MS" charset="0"/>
              </a:rPr>
              <a:t>-1</a:t>
            </a:r>
            <a:r>
              <a:rPr lang="en-US" sz="2400" b="1" dirty="0">
                <a:solidFill>
                  <a:srgbClr val="800000"/>
                </a:solidFill>
                <a:latin typeface="Comic Sans MS" charset="0"/>
              </a:rPr>
              <a:t> at 3770</a:t>
            </a:r>
            <a:endParaRPr lang="en-US" sz="2400" b="1" baseline="30000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7707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8305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b="1" dirty="0" err="1" smtClean="0">
                <a:solidFill>
                  <a:srgbClr val="800000"/>
                </a:solidFill>
                <a:latin typeface="Comic Sans MS"/>
                <a:cs typeface="Comic Sans MS"/>
              </a:rPr>
              <a:t>LHCb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 is doing forefront charm physics with the 1</a:t>
            </a:r>
            <a:r>
              <a:rPr lang="en-US" sz="2000" b="1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st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 1 fb</a:t>
            </a:r>
            <a:r>
              <a:rPr lang="en-US" sz="2000" b="1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-1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.</a:t>
            </a:r>
            <a:b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</a:br>
            <a:endParaRPr lang="en-US" sz="2000" b="1" dirty="0" smtClean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The next 2 fb</a:t>
            </a:r>
            <a:r>
              <a:rPr lang="en-US" sz="2000" b="1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-1</a:t>
            </a: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 are being analyzed. Signals in some channels have improved significantly due to trigger improvements.</a:t>
            </a:r>
            <a:b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</a:br>
            <a:endParaRPr lang="en-US" sz="2000" b="1" dirty="0" smtClean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Increased charm cross-sections and improved trigger performance will enhance charm per unit luminosity in the period 2015 – 2018.</a:t>
            </a:r>
            <a:endParaRPr lang="en-US" sz="2000" b="1" dirty="0">
              <a:solidFill>
                <a:srgbClr val="800000"/>
              </a:solidFill>
              <a:latin typeface="Comic Sans MS"/>
              <a:cs typeface="Comic Sans MS"/>
            </a:endParaRPr>
          </a:p>
          <a:p>
            <a:endParaRPr lang="en-US" sz="800" b="1" dirty="0" smtClean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Upgrade plans for post Long Stop 2 are progressing.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Physics reach will increase sensitivities by up to an order of magnitude.</a:t>
            </a:r>
            <a:b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</a:br>
            <a:endParaRPr lang="en-US" sz="2000" b="1" dirty="0" smtClean="0">
              <a:solidFill>
                <a:srgbClr val="800000"/>
              </a:solidFill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Stay tuned.</a:t>
            </a:r>
          </a:p>
          <a:p>
            <a:pPr marL="342900" indent="-342900">
              <a:buFont typeface="Arial"/>
              <a:buChar char="•"/>
            </a:pPr>
            <a:endParaRPr lang="en-US" sz="2000" b="1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34E485-E4C6-0B4E-A0C8-14FF86EC3474}" type="slidenum">
              <a:rPr lang="en-US" sz="1600" b="1" smtClean="0">
                <a:latin typeface="Helvetica"/>
                <a:cs typeface="Helvetica"/>
              </a:rPr>
              <a:pPr>
                <a:defRPr/>
              </a:pPr>
              <a:t>24</a:t>
            </a:fld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5012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2200" y="2590800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Backup Material</a:t>
            </a:r>
            <a:endParaRPr lang="en-US" sz="3600" b="1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1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HCbDetectorpnglight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4000"/>
            <a:ext cx="8229600" cy="4418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685800"/>
            <a:ext cx="693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A Look at the Detector</a:t>
            </a:r>
            <a:endParaRPr lang="en-US" sz="2800" b="1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2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n69236Event8849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9815" r="4553" b="51851"/>
          <a:stretch/>
        </p:blipFill>
        <p:spPr>
          <a:xfrm>
            <a:off x="342900" y="1108710"/>
            <a:ext cx="8572500" cy="513969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81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9343879"/>
              </p:ext>
            </p:extLst>
          </p:nvPr>
        </p:nvGraphicFramePr>
        <p:xfrm>
          <a:off x="571538" y="531181"/>
          <a:ext cx="7683138" cy="459157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0523"/>
                <a:gridCol w="1280523"/>
                <a:gridCol w="1280523"/>
                <a:gridCol w="1280523"/>
                <a:gridCol w="1280523"/>
                <a:gridCol w="1280523"/>
              </a:tblGrid>
              <a:tr h="91831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>
                            <a:lumMod val="50000"/>
                          </a:schemeClr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2011-12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2015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2016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2018</a:t>
                      </a:r>
                    </a:p>
                    <a:p>
                      <a:pPr algn="ctr"/>
                      <a:r>
                        <a:rPr lang="en-US" dirty="0" smtClean="0"/>
                        <a:t>?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9183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Collected Luminosity</a:t>
                      </a:r>
                    </a:p>
                    <a:p>
                      <a:pPr algn="ctr"/>
                      <a:r>
                        <a:rPr lang="en-US" dirty="0" smtClean="0"/>
                        <a:t>per year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9183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Luminosity (scaled to</a:t>
                      </a:r>
                      <a:r>
                        <a:rPr lang="en-US" baseline="0" dirty="0" smtClean="0"/>
                        <a:t> 14 </a:t>
                      </a:r>
                      <a:r>
                        <a:rPr lang="en-US" baseline="0" dirty="0" err="1" smtClean="0"/>
                        <a:t>TeV</a:t>
                      </a:r>
                      <a:r>
                        <a:rPr lang="en-US" baseline="0" dirty="0" smtClean="0"/>
                        <a:t>)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9183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Integrated</a:t>
                      </a:r>
                    </a:p>
                    <a:p>
                      <a:pPr algn="ctr"/>
                      <a:r>
                        <a:rPr lang="en-US" dirty="0" smtClean="0"/>
                        <a:t>Luminosity</a:t>
                      </a:r>
                    </a:p>
                    <a:p>
                      <a:pPr algn="ctr"/>
                      <a:r>
                        <a:rPr lang="en-US" dirty="0" smtClean="0"/>
                        <a:t>(14 </a:t>
                      </a:r>
                      <a:r>
                        <a:rPr lang="en-US" dirty="0" err="1" smtClean="0"/>
                        <a:t>TeV</a:t>
                      </a:r>
                      <a:r>
                        <a:rPr lang="en-US" dirty="0" smtClean="0"/>
                        <a:t>)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1.5/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2.5/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5.5/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7/</a:t>
                      </a:r>
                      <a:r>
                        <a:rPr lang="en-US" dirty="0" err="1" smtClean="0"/>
                        <a:t>fb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91831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Statistics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w.r.t</a:t>
                      </a:r>
                      <a:r>
                        <a:rPr lang="en-US" baseline="0" dirty="0" smtClean="0"/>
                        <a:t>.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smtClean="0"/>
                        <a:t>2011-12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1.7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2.7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 3.7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X</a:t>
                      </a:r>
                      <a:r>
                        <a:rPr lang="en-US" baseline="0" dirty="0" smtClean="0"/>
                        <a:t> 4.7</a:t>
                      </a:r>
                      <a:endParaRPr lang="en-US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Up Arrow 3"/>
          <p:cNvSpPr/>
          <p:nvPr/>
        </p:nvSpPr>
        <p:spPr>
          <a:xfrm>
            <a:off x="6825981" y="5079466"/>
            <a:ext cx="375213" cy="606072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659948" y="5711474"/>
            <a:ext cx="6639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LS2 ?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8067069" y="5079466"/>
            <a:ext cx="375213" cy="606072"/>
          </a:xfrm>
          <a:prstGeom prst="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991905" y="531181"/>
            <a:ext cx="0" cy="4548285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254676" y="574471"/>
            <a:ext cx="0" cy="4548285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Up Arrow 11"/>
          <p:cNvSpPr/>
          <p:nvPr/>
        </p:nvSpPr>
        <p:spPr>
          <a:xfrm>
            <a:off x="5490196" y="5079466"/>
            <a:ext cx="375213" cy="606072"/>
          </a:xfrm>
          <a:prstGeom prst="upArrow">
            <a:avLst/>
          </a:prstGeom>
          <a:solidFill>
            <a:schemeClr val="accent3">
              <a:lumMod val="75000"/>
            </a:schemeClr>
          </a:solidFill>
          <a:ln>
            <a:noFill/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245457" y="5711474"/>
            <a:ext cx="82599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LS1.5 ?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22719" y="5719968"/>
            <a:ext cx="66391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Gill Sans"/>
                <a:cs typeface="Gill Sans"/>
              </a:rPr>
              <a:t>LS2 ?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04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43973" y="781905"/>
            <a:ext cx="5375741" cy="2951895"/>
          </a:xfrm>
          <a:prstGeom prst="rect">
            <a:avLst/>
          </a:prstGeom>
          <a:ln w="9525" cap="flat" cmpd="sng" algn="ctr">
            <a:noFill/>
            <a:prstDash val="soli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5000"/>
              </a:lnSpc>
              <a:buFont typeface="Arial"/>
              <a:buNone/>
            </a:pPr>
            <a:r>
              <a:rPr lang="en-US" sz="1800" dirty="0" smtClean="0">
                <a:solidFill>
                  <a:schemeClr val="tx1"/>
                </a:solidFill>
                <a:latin typeface="Gill Sans"/>
                <a:cs typeface="Gill Sans"/>
              </a:rPr>
              <a:t>Important progresses on several items:</a:t>
            </a:r>
          </a:p>
          <a:p>
            <a:pPr>
              <a:lnSpc>
                <a:spcPct val="95000"/>
              </a:lnSpc>
            </a:pPr>
            <a:r>
              <a:rPr lang="en-US" sz="1800" dirty="0" smtClean="0">
                <a:solidFill>
                  <a:schemeClr val="tx1"/>
                </a:solidFill>
                <a:latin typeface="Gill Sans"/>
                <a:cs typeface="Gill Sans"/>
              </a:rPr>
              <a:t>New apertures studies </a:t>
            </a:r>
            <a:r>
              <a:rPr lang="en-US" sz="1800" dirty="0" smtClean="0">
                <a:solidFill>
                  <a:schemeClr val="tx1"/>
                </a:solidFill>
                <a:latin typeface="Gill Sans"/>
                <a:cs typeface="Gill Sans"/>
                <a:sym typeface="Wingdings"/>
              </a:rPr>
              <a:t> smaller beam pipe (approved by LMC) will allow better IP resolution</a:t>
            </a:r>
          </a:p>
          <a:p>
            <a:pPr>
              <a:lnSpc>
                <a:spcPct val="95000"/>
              </a:lnSpc>
            </a:pPr>
            <a:r>
              <a:rPr lang="en-US" sz="1800" dirty="0" smtClean="0">
                <a:solidFill>
                  <a:schemeClr val="tx1"/>
                </a:solidFill>
                <a:latin typeface="Gill Sans"/>
                <a:cs typeface="Gill Sans"/>
                <a:sym typeface="Wingdings"/>
              </a:rPr>
              <a:t>R&amp;D on micro-channel cooling well advanced (critical item for both solutions), but studies continuing also on more standard option</a:t>
            </a:r>
          </a:p>
          <a:p>
            <a:pPr>
              <a:lnSpc>
                <a:spcPct val="95000"/>
              </a:lnSpc>
            </a:pPr>
            <a:r>
              <a:rPr lang="en-US" sz="1800" dirty="0" smtClean="0">
                <a:solidFill>
                  <a:schemeClr val="tx1"/>
                </a:solidFill>
                <a:latin typeface="Gill Sans"/>
                <a:cs typeface="Gill Sans"/>
              </a:rPr>
              <a:t>RF foil samples machined in </a:t>
            </a:r>
            <a:r>
              <a:rPr lang="en-US" sz="1800" dirty="0" err="1" smtClean="0">
                <a:solidFill>
                  <a:schemeClr val="tx1"/>
                </a:solidFill>
                <a:latin typeface="Gill Sans"/>
                <a:cs typeface="Gill Sans"/>
              </a:rPr>
              <a:t>Nikhef</a:t>
            </a:r>
            <a:r>
              <a:rPr lang="en-US" sz="1800" dirty="0" smtClean="0">
                <a:solidFill>
                  <a:schemeClr val="tx1"/>
                </a:solidFill>
                <a:latin typeface="Gill Sans"/>
                <a:cs typeface="Gill Sans"/>
              </a:rPr>
              <a:t> with new technology (goal: 0.15 mm thickness)</a:t>
            </a:r>
          </a:p>
          <a:p>
            <a:pPr>
              <a:lnSpc>
                <a:spcPct val="95000"/>
              </a:lnSpc>
            </a:pPr>
            <a:r>
              <a:rPr lang="en-US" sz="1800" dirty="0" smtClean="0">
                <a:solidFill>
                  <a:schemeClr val="tx1"/>
                </a:solidFill>
                <a:latin typeface="Gill Sans"/>
                <a:cs typeface="Gill Sans"/>
              </a:rPr>
              <a:t>Sensor studies and tests (Pixel and Strips)</a:t>
            </a:r>
          </a:p>
          <a:p>
            <a:pPr>
              <a:lnSpc>
                <a:spcPct val="95000"/>
              </a:lnSpc>
            </a:pPr>
            <a:r>
              <a:rPr lang="en-US" sz="1800" dirty="0" smtClean="0">
                <a:solidFill>
                  <a:schemeClr val="tx1"/>
                </a:solidFill>
                <a:latin typeface="Gill Sans"/>
                <a:cs typeface="Gill Sans"/>
              </a:rPr>
              <a:t>Modules 0 prototyping and simulations ongoing</a:t>
            </a:r>
          </a:p>
        </p:txBody>
      </p:sp>
      <p:pic>
        <p:nvPicPr>
          <p:cNvPr id="4" name="Picture 3" descr="BeamPi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361" y="88900"/>
            <a:ext cx="3343335" cy="25369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0097" y="2730500"/>
            <a:ext cx="2898035" cy="36576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8062" y="3873500"/>
            <a:ext cx="2318338" cy="24688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20" y="3886200"/>
            <a:ext cx="2711323" cy="246888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02397" y="251524"/>
            <a:ext cx="1706517" cy="40011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Gill Sans"/>
                <a:cs typeface="Gill Sans"/>
              </a:rPr>
              <a:t>VELO upgrade</a:t>
            </a:r>
            <a:endParaRPr lang="en-US" sz="20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67330" y="177800"/>
            <a:ext cx="1252366" cy="338554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Now 5.5 mm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5676900" y="2209800"/>
            <a:ext cx="1580781" cy="338554"/>
          </a:xfrm>
          <a:prstGeom prst="rect">
            <a:avLst/>
          </a:prstGeom>
          <a:solidFill>
            <a:schemeClr val="bg1"/>
          </a:solidFill>
          <a:ln w="5715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Upgrade 3.5 mm</a:t>
            </a:r>
            <a:endParaRPr lang="en-US" sz="1600" dirty="0"/>
          </a:p>
        </p:txBody>
      </p:sp>
      <p:cxnSp>
        <p:nvCxnSpPr>
          <p:cNvPr id="22" name="Straight Arrow Connector 21"/>
          <p:cNvCxnSpPr>
            <a:stCxn id="16" idx="2"/>
          </p:cNvCxnSpPr>
          <p:nvPr/>
        </p:nvCxnSpPr>
        <p:spPr>
          <a:xfrm flipH="1">
            <a:off x="7848600" y="516354"/>
            <a:ext cx="544913" cy="47424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477000" y="1676400"/>
            <a:ext cx="533400" cy="575847"/>
          </a:xfrm>
          <a:prstGeom prst="straightConnector1">
            <a:avLst/>
          </a:prstGeom>
          <a:ln w="57150" cmpd="sng">
            <a:solidFill>
              <a:srgbClr val="99CC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14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LHCb</a:t>
            </a:r>
            <a:r>
              <a:rPr lang="en-US" dirty="0" smtClean="0"/>
              <a:t> Trigger</a:t>
            </a:r>
            <a:endParaRPr lang="en-US" dirty="0"/>
          </a:p>
        </p:txBody>
      </p:sp>
      <p:pic>
        <p:nvPicPr>
          <p:cNvPr id="7" name="Content Placeholder 6" descr="LHCb_Trigger_Plot.pd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8" t="12875" r="31019" b="12438"/>
          <a:stretch/>
        </p:blipFill>
        <p:spPr>
          <a:xfrm>
            <a:off x="381000" y="1143000"/>
            <a:ext cx="3889542" cy="5257800"/>
          </a:xfrm>
        </p:spPr>
      </p:pic>
      <p:sp>
        <p:nvSpPr>
          <p:cNvPr id="8" name="TextBox 7"/>
          <p:cNvSpPr txBox="1"/>
          <p:nvPr/>
        </p:nvSpPr>
        <p:spPr>
          <a:xfrm>
            <a:off x="4648200" y="1371600"/>
            <a:ext cx="3962400" cy="3908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2012</a:t>
            </a:r>
            <a:r>
              <a:rPr lang="en-US" sz="2000" b="1" dirty="0" smtClean="0">
                <a:latin typeface="Comic Sans MS"/>
                <a:cs typeface="Comic Sans MS"/>
              </a:rPr>
              <a:t> </a:t>
            </a:r>
          </a:p>
          <a:p>
            <a:pPr algn="ctr"/>
            <a:endParaRPr lang="en-US" sz="1400" b="1" dirty="0">
              <a:latin typeface="Comic Sans MS"/>
              <a:cs typeface="Comic Sans MS"/>
            </a:endParaRPr>
          </a:p>
          <a:p>
            <a:pPr algn="ctr"/>
            <a:r>
              <a:rPr lang="en-US" sz="2000" b="1" dirty="0" smtClean="0">
                <a:latin typeface="Comic Sans MS"/>
                <a:cs typeface="Comic Sans MS"/>
              </a:rPr>
              <a:t>11 MHz beam crossing rate</a:t>
            </a:r>
          </a:p>
          <a:p>
            <a:pPr algn="ctr"/>
            <a:endParaRPr lang="en-US" sz="1400" b="1" dirty="0">
              <a:latin typeface="Comic Sans MS"/>
              <a:cs typeface="Comic Sans MS"/>
            </a:endParaRPr>
          </a:p>
          <a:p>
            <a:pPr algn="ctr"/>
            <a:r>
              <a:rPr lang="en-US" sz="2000" b="1" dirty="0" smtClean="0">
                <a:latin typeface="Comic Sans MS"/>
                <a:cs typeface="Comic Sans MS"/>
              </a:rPr>
              <a:t>950 kHz L0 accept rate</a:t>
            </a:r>
          </a:p>
          <a:p>
            <a:pPr algn="ctr"/>
            <a:r>
              <a:rPr lang="en-US" b="1" dirty="0" smtClean="0">
                <a:latin typeface="Comic Sans MS"/>
                <a:cs typeface="Comic Sans MS"/>
              </a:rPr>
              <a:t>(</a:t>
            </a:r>
            <a:r>
              <a:rPr lang="en-US" b="1" dirty="0">
                <a:solidFill>
                  <a:srgbClr val="000090"/>
                </a:solidFill>
                <a:latin typeface="Comic Sans MS Bold"/>
                <a:cs typeface="Comic Sans MS Bold"/>
              </a:rPr>
              <a:t>Search for high </a:t>
            </a:r>
            <a:r>
              <a:rPr lang="en-US" b="1" dirty="0" err="1">
                <a:solidFill>
                  <a:srgbClr val="000090"/>
                </a:solidFill>
                <a:latin typeface="Comic Sans MS Bold"/>
                <a:cs typeface="Comic Sans MS Bold"/>
              </a:rPr>
              <a:t>p</a:t>
            </a:r>
            <a:r>
              <a:rPr lang="en-US" b="1" baseline="-25000" dirty="0" err="1">
                <a:solidFill>
                  <a:srgbClr val="000090"/>
                </a:solidFill>
                <a:latin typeface="Comic Sans MS Bold"/>
                <a:cs typeface="Comic Sans MS Bold"/>
              </a:rPr>
              <a:t>T</a:t>
            </a:r>
            <a:r>
              <a:rPr lang="en-US" b="1" dirty="0">
                <a:solidFill>
                  <a:srgbClr val="000090"/>
                </a:solidFill>
                <a:latin typeface="Comic Sans MS Bold"/>
                <a:cs typeface="Comic Sans MS Bold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lang="en-US" b="1" dirty="0">
                <a:solidFill>
                  <a:srgbClr val="000090"/>
                </a:solidFill>
                <a:latin typeface="Comic Sans MS Bold"/>
                <a:cs typeface="Comic Sans MS Bold"/>
              </a:rPr>
              <a:t>, </a:t>
            </a:r>
            <a:r>
              <a:rPr lang="en-US" b="1" dirty="0">
                <a:solidFill>
                  <a:srgbClr val="000090"/>
                </a:solidFill>
                <a:latin typeface="Symbol" charset="2"/>
                <a:cs typeface="Symbol" charset="2"/>
              </a:rPr>
              <a:t>g</a:t>
            </a:r>
            <a:r>
              <a:rPr lang="en-US" b="1" dirty="0">
                <a:solidFill>
                  <a:srgbClr val="000090"/>
                </a:solidFill>
                <a:latin typeface="Comic Sans MS Bold"/>
                <a:cs typeface="Comic Sans MS Bold"/>
              </a:rPr>
              <a:t>, e </a:t>
            </a:r>
            <a:r>
              <a:rPr lang="en-US" b="1" dirty="0" smtClean="0">
                <a:solidFill>
                  <a:srgbClr val="000090"/>
                </a:solidFill>
                <a:latin typeface="Comic Sans MS Bold"/>
                <a:cs typeface="Comic Sans MS Bold"/>
              </a:rPr>
              <a:t/>
            </a:r>
            <a:br>
              <a:rPr lang="en-US" b="1" dirty="0" smtClean="0">
                <a:solidFill>
                  <a:srgbClr val="000090"/>
                </a:solidFill>
                <a:latin typeface="Comic Sans MS Bold"/>
                <a:cs typeface="Comic Sans MS Bold"/>
              </a:rPr>
            </a:br>
            <a:r>
              <a:rPr lang="en-US" b="1" dirty="0" smtClean="0">
                <a:solidFill>
                  <a:srgbClr val="000090"/>
                </a:solidFill>
                <a:latin typeface="Comic Sans MS Bold"/>
                <a:cs typeface="Comic Sans MS Bold"/>
              </a:rPr>
              <a:t>and </a:t>
            </a:r>
            <a:r>
              <a:rPr lang="en-US" b="1" dirty="0">
                <a:solidFill>
                  <a:srgbClr val="000090"/>
                </a:solidFill>
                <a:latin typeface="Comic Sans MS Bold"/>
                <a:cs typeface="Comic Sans MS Bold"/>
              </a:rPr>
              <a:t>h </a:t>
            </a:r>
            <a:r>
              <a:rPr lang="en-US" b="1" dirty="0" smtClean="0">
                <a:solidFill>
                  <a:srgbClr val="000090"/>
                </a:solidFill>
                <a:latin typeface="Comic Sans MS Bold"/>
                <a:cs typeface="Comic Sans MS Bold"/>
              </a:rPr>
              <a:t>candidates</a:t>
            </a:r>
            <a:r>
              <a:rPr lang="en-US" b="1" dirty="0" smtClean="0">
                <a:latin typeface="Comic Sans MS Bold"/>
                <a:cs typeface="Comic Sans MS Bold"/>
              </a:rPr>
              <a:t>)</a:t>
            </a:r>
          </a:p>
          <a:p>
            <a:pPr algn="ctr"/>
            <a:endParaRPr lang="en-US" sz="1400" b="1" dirty="0">
              <a:latin typeface="Comic Sans MS"/>
              <a:cs typeface="Comic Sans MS"/>
            </a:endParaRPr>
          </a:p>
          <a:p>
            <a:pPr algn="ctr"/>
            <a:r>
              <a:rPr lang="en-US" sz="2000" b="1" dirty="0" smtClean="0">
                <a:latin typeface="Comic Sans MS"/>
                <a:cs typeface="Comic Sans MS"/>
              </a:rPr>
              <a:t>Hlt1:  80 kHz</a:t>
            </a:r>
            <a:br>
              <a:rPr lang="en-US" sz="2000" b="1" dirty="0" smtClean="0">
                <a:latin typeface="Comic Sans MS"/>
                <a:cs typeface="Comic Sans MS"/>
              </a:rPr>
            </a:b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(limited track </a:t>
            </a:r>
            <a:r>
              <a:rPr lang="en-US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reco</a:t>
            </a: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and</a:t>
            </a:r>
            <a:b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</a:b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 impact parameter cuts)</a:t>
            </a:r>
          </a:p>
          <a:p>
            <a:pPr algn="ctr"/>
            <a:endParaRPr lang="en-US" sz="1400" b="1" dirty="0">
              <a:solidFill>
                <a:srgbClr val="000090"/>
              </a:solidFill>
              <a:latin typeface="Comic Sans MS"/>
              <a:cs typeface="Comic Sans MS"/>
            </a:endParaRPr>
          </a:p>
          <a:p>
            <a:pPr algn="ctr"/>
            <a:r>
              <a:rPr lang="en-US" sz="2000" b="1" dirty="0" smtClean="0">
                <a:latin typeface="Comic Sans MS"/>
                <a:cs typeface="Comic Sans MS"/>
              </a:rPr>
              <a:t>Hlt2:   5 kHz</a:t>
            </a:r>
          </a:p>
          <a:p>
            <a:pPr algn="ctr"/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(more global event </a:t>
            </a:r>
            <a:r>
              <a:rPr lang="en-US" b="1" dirty="0" err="1" smtClean="0">
                <a:solidFill>
                  <a:srgbClr val="000090"/>
                </a:solidFill>
                <a:latin typeface="Comic Sans MS"/>
                <a:cs typeface="Comic Sans MS"/>
              </a:rPr>
              <a:t>reco</a:t>
            </a:r>
            <a:r>
              <a:rPr lang="en-US" b="1" dirty="0" smtClean="0">
                <a:solidFill>
                  <a:srgbClr val="000090"/>
                </a:solidFill>
                <a:latin typeface="Comic Sans MS"/>
                <a:cs typeface="Comic Sans MS"/>
              </a:rPr>
              <a:t>) </a:t>
            </a:r>
            <a:endParaRPr lang="en-US" b="1" dirty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8200" y="5418892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Also introduced “deferred” triggering; 25% gain in rate</a:t>
            </a:r>
            <a:endParaRPr lang="en-US" sz="2000" b="1" dirty="0">
              <a:solidFill>
                <a:srgbClr val="800000"/>
              </a:solidFill>
              <a:latin typeface="Comic Sans MS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39646-2D38-324B-B234-CD770DABBDA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Shot 2012-10-29 at 10.05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6" y="282575"/>
            <a:ext cx="4237322" cy="39465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5900" y="853110"/>
            <a:ext cx="4254154" cy="272382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tabLst>
                <a:tab pos="0" algn="l"/>
              </a:tabLst>
            </a:pPr>
            <a:r>
              <a:rPr lang="en-US" dirty="0" smtClean="0">
                <a:latin typeface="Gill Sans"/>
                <a:cs typeface="Gill Sans"/>
              </a:rPr>
              <a:t>Trigger Tracker (silicon detector) of vital importance to:</a:t>
            </a:r>
            <a:endParaRPr lang="en-US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pPr marL="285750" lvl="1" indent="-285750">
              <a:buFontTx/>
              <a:buChar char="-"/>
              <a:tabLst>
                <a:tab pos="0" algn="l"/>
              </a:tabLst>
            </a:pPr>
            <a:r>
              <a:rPr lang="en-US" dirty="0">
                <a:solidFill>
                  <a:srgbClr val="0000FF"/>
                </a:solidFill>
                <a:latin typeface="Gill Sans"/>
                <a:cs typeface="Gill Sans"/>
              </a:rPr>
              <a:t>g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ive first measurement of p in HLT</a:t>
            </a:r>
          </a:p>
          <a:p>
            <a:pPr marL="285750" lvl="1" indent="-285750">
              <a:buFontTx/>
              <a:buChar char="-"/>
              <a:tabLst>
                <a:tab pos="0" algn="l"/>
              </a:tabLst>
            </a:pP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K</a:t>
            </a:r>
            <a:r>
              <a:rPr lang="en-US" b="1" baseline="-25000" dirty="0" smtClean="0">
                <a:solidFill>
                  <a:srgbClr val="0000FF"/>
                </a:solidFill>
                <a:latin typeface="Gill Sans"/>
                <a:cs typeface="Gill Sans"/>
              </a:rPr>
              <a:t>s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 and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 reconstruction</a:t>
            </a:r>
          </a:p>
          <a:p>
            <a:pPr marL="285750" lvl="1" indent="-285750">
              <a:buFontTx/>
              <a:buChar char="-"/>
              <a:tabLst>
                <a:tab pos="0" algn="l"/>
              </a:tabLst>
            </a:pPr>
            <a:r>
              <a:rPr lang="en-US" dirty="0">
                <a:solidFill>
                  <a:srgbClr val="0000FF"/>
                </a:solidFill>
                <a:latin typeface="Gill Sans"/>
                <a:cs typeface="Gill Sans"/>
              </a:rPr>
              <a:t>r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emove track ghosts</a:t>
            </a:r>
          </a:p>
          <a:p>
            <a:pPr marL="0" lvl="1">
              <a:lnSpc>
                <a:spcPct val="50000"/>
              </a:lnSpc>
              <a:tabLst>
                <a:tab pos="0" algn="l"/>
              </a:tabLst>
            </a:pPr>
            <a:endParaRPr lang="en-US" dirty="0" smtClean="0">
              <a:latin typeface="Gill Sans"/>
              <a:cs typeface="Gill Sans"/>
            </a:endParaRPr>
          </a:p>
          <a:p>
            <a:pPr marL="0" lvl="1">
              <a:tabLst>
                <a:tab pos="0" algn="l"/>
              </a:tabLst>
            </a:pPr>
            <a:r>
              <a:rPr lang="en-US" dirty="0" smtClean="0">
                <a:latin typeface="Gill Sans"/>
                <a:cs typeface="Gill Sans"/>
              </a:rPr>
              <a:t>Technological challenges:</a:t>
            </a:r>
          </a:p>
          <a:p>
            <a:pPr marL="285750" lvl="1" indent="-285750">
              <a:buFontTx/>
              <a:buChar char="-"/>
              <a:tabLst>
                <a:tab pos="0" algn="l"/>
              </a:tabLst>
            </a:pPr>
            <a:r>
              <a:rPr lang="en-US" dirty="0">
                <a:solidFill>
                  <a:srgbClr val="0000FF"/>
                </a:solidFill>
                <a:latin typeface="Gill Sans"/>
                <a:cs typeface="Gill Sans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ong ladders (cooling, mechanics)</a:t>
            </a:r>
          </a:p>
          <a:p>
            <a:pPr marL="285750" lvl="1" indent="-285750">
              <a:buFontTx/>
              <a:buChar char="-"/>
              <a:tabLst>
                <a:tab pos="0" algn="l"/>
              </a:tabLst>
            </a:pPr>
            <a:r>
              <a:rPr lang="en-US" dirty="0">
                <a:solidFill>
                  <a:srgbClr val="0000FF"/>
                </a:solidFill>
                <a:latin typeface="Gill Sans"/>
                <a:cs typeface="Gill Sans"/>
              </a:rPr>
              <a:t>c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overage at low 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h</a:t>
            </a:r>
            <a:endParaRPr lang="en-US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pPr marL="285750" lvl="1" indent="-285750">
              <a:buFontTx/>
              <a:buChar char="-"/>
              <a:tabLst>
                <a:tab pos="0" algn="l"/>
              </a:tabLst>
            </a:pPr>
            <a:r>
              <a:rPr lang="en-US" dirty="0">
                <a:solidFill>
                  <a:srgbClr val="0000FF"/>
                </a:solidFill>
                <a:latin typeface="Gill Sans"/>
                <a:cs typeface="Gill Sans"/>
              </a:rPr>
              <a:t>l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ow material budget</a:t>
            </a:r>
            <a:endParaRPr lang="en-US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pic>
        <p:nvPicPr>
          <p:cNvPr id="11" name="Picture 10" descr="Screen Shot 2012-10-29 at 10.18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3703447"/>
            <a:ext cx="3073400" cy="282752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26369" y="279161"/>
            <a:ext cx="2619352" cy="40011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Gill Sans"/>
                <a:cs typeface="Gill Sans"/>
              </a:rPr>
              <a:t>Trigger Tracker upgrade</a:t>
            </a:r>
            <a:endParaRPr lang="en-US" sz="20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1346" y="4492438"/>
            <a:ext cx="5508762" cy="1754327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1">
              <a:tabLst>
                <a:tab pos="0" algn="l"/>
              </a:tabLst>
            </a:pPr>
            <a:r>
              <a:rPr lang="en-US" dirty="0" smtClean="0">
                <a:latin typeface="Gill Sans"/>
                <a:cs typeface="Gill Sans"/>
              </a:rPr>
              <a:t>Optimizing the current layout to profit from magnetic field, to measure momentum of tracks</a:t>
            </a:r>
          </a:p>
          <a:p>
            <a:pPr marL="0" lvl="1">
              <a:tabLst>
                <a:tab pos="0" algn="l"/>
              </a:tabLst>
            </a:pPr>
            <a:endParaRPr lang="en-US" dirty="0">
              <a:solidFill>
                <a:srgbClr val="0000FF"/>
              </a:solidFill>
              <a:latin typeface="Gill Sans"/>
              <a:cs typeface="Gill Sans"/>
            </a:endParaRPr>
          </a:p>
          <a:p>
            <a:pPr marL="0" lvl="1">
              <a:tabLst>
                <a:tab pos="0" algn="l"/>
              </a:tabLst>
            </a:pP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Custom chip (SALT) under preparation: 2 foundry submissions already completed, 3</a:t>
            </a:r>
            <a:r>
              <a:rPr lang="en-US" baseline="30000" dirty="0" smtClean="0">
                <a:solidFill>
                  <a:srgbClr val="0000FF"/>
                </a:solidFill>
                <a:latin typeface="Gill Sans"/>
                <a:cs typeface="Gill Sans"/>
              </a:rPr>
              <a:t>rd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 (with FE and ADC blocks) ready by mid 2013 </a:t>
            </a:r>
            <a:endParaRPr lang="en-US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7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0200" y="776683"/>
            <a:ext cx="8547100" cy="2031325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Currently two options under evaluation: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Modification of the current RICH 1 optics to cope with high occupancy : sizeable increase in the amount of PM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Integration of RICH 1&amp;2 in a single vessel (TRIDENT, which could host in LS3 the TORCH for the low momentum PID) : more photon yield, less PM but a new mechanical structure</a:t>
            </a:r>
          </a:p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Detailed studies on performances, costing and feasibility undergoing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25132" y="254006"/>
            <a:ext cx="1674081" cy="400110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Gill Sans"/>
                <a:cs typeface="Gill Sans"/>
              </a:rPr>
              <a:t>RICH upgrade</a:t>
            </a:r>
            <a:endParaRPr lang="en-US" sz="20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0200" y="2953994"/>
            <a:ext cx="4687716" cy="1754327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Roadmap toward a decision on RICH layout 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April 4</a:t>
            </a:r>
            <a:r>
              <a:rPr lang="en-US" baseline="30000" dirty="0" smtClean="0">
                <a:solidFill>
                  <a:srgbClr val="000000"/>
                </a:solidFill>
                <a:latin typeface="Gill Sans"/>
                <a:cs typeface="Gill Sans"/>
              </a:rPr>
              <a:t>th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, first review of options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4 reviewers appointed (2 external)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June 2</a:t>
            </a:r>
            <a:r>
              <a:rPr lang="en-US" baseline="30000" dirty="0" smtClean="0">
                <a:solidFill>
                  <a:srgbClr val="000000"/>
                </a:solidFill>
                <a:latin typeface="Gill Sans"/>
                <a:cs typeface="Gill Sans"/>
              </a:rPr>
              <a:t>nd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 , RICH review meeting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June 20</a:t>
            </a:r>
            <a:r>
              <a:rPr lang="en-US" baseline="30000" dirty="0" smtClean="0">
                <a:solidFill>
                  <a:srgbClr val="000000"/>
                </a:solidFill>
                <a:latin typeface="Gill Sans"/>
                <a:cs typeface="Gill Sans"/>
              </a:rPr>
              <a:t>th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 , proposal for ratification to the LHCb TB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200" y="4866973"/>
            <a:ext cx="4687716" cy="1477328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Several other activities ongoing on 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o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ptoelectronics chain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FEE chip developments and tests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PM characterization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mechanics</a:t>
            </a:r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623" y="2953994"/>
            <a:ext cx="3493677" cy="3469964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63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0200" y="182704"/>
            <a:ext cx="8547100" cy="1673535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smtClean="0">
                <a:solidFill>
                  <a:srgbClr val="FF0000"/>
                </a:solidFill>
                <a:latin typeface="Gill Sans"/>
                <a:cs typeface="Gill Sans"/>
              </a:rPr>
              <a:t>CALO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latin typeface="Gill Sans"/>
                <a:cs typeface="Gill Sans"/>
              </a:rPr>
              <a:t>SPD&amp;PS removed (less material in front of ECAL)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latin typeface="Gill Sans"/>
                <a:cs typeface="Gill Sans"/>
              </a:rPr>
              <a:t>Adaptation of ECAL and HCAL FEE electronics for 40 MHz operation is well advanced</a:t>
            </a:r>
          </a:p>
          <a:p>
            <a:pPr indent="274638">
              <a:lnSpc>
                <a:spcPct val="95000"/>
              </a:lnSpc>
            </a:pPr>
            <a:r>
              <a:rPr lang="en-US" dirty="0" smtClean="0">
                <a:latin typeface="Gill Sans"/>
                <a:cs typeface="Gill Sans"/>
              </a:rPr>
              <a:t>(in particular FE ASIC design to reduce PM gain)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latin typeface="Gill Sans"/>
                <a:cs typeface="Gill Sans"/>
              </a:rPr>
              <a:t>Study of radiation hardness of inner ECAL modules for operation at  2 10</a:t>
            </a:r>
            <a:r>
              <a:rPr lang="en-US" b="1" baseline="30000" dirty="0" smtClean="0">
                <a:latin typeface="Gill Sans"/>
                <a:cs typeface="Gill Sans"/>
              </a:rPr>
              <a:t>33</a:t>
            </a:r>
            <a:r>
              <a:rPr lang="en-US" dirty="0" smtClean="0">
                <a:latin typeface="Gill Sans"/>
                <a:cs typeface="Gill Sans"/>
              </a:rPr>
              <a:t>cm</a:t>
            </a:r>
            <a:r>
              <a:rPr lang="en-US" b="1" baseline="30000" dirty="0" smtClean="0">
                <a:latin typeface="Gill Sans"/>
                <a:cs typeface="Gill Sans"/>
              </a:rPr>
              <a:t>-2</a:t>
            </a:r>
            <a:r>
              <a:rPr lang="en-US" dirty="0" smtClean="0">
                <a:latin typeface="Gill Sans"/>
                <a:cs typeface="Gill Sans"/>
              </a:rPr>
              <a:t>s</a:t>
            </a:r>
            <a:r>
              <a:rPr lang="en-US" b="1" baseline="30000" dirty="0" smtClean="0">
                <a:latin typeface="Gill Sans"/>
                <a:cs typeface="Gill Sans"/>
              </a:rPr>
              <a:t>-1</a:t>
            </a:r>
            <a:r>
              <a:rPr lang="en-US" dirty="0" smtClean="0">
                <a:latin typeface="Gill Sans"/>
                <a:cs typeface="Gill Sans"/>
              </a:rPr>
              <a:t> : 	possibility of their replacement (test undergone during 2012-13 data taking)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0200" y="1879599"/>
            <a:ext cx="8547100" cy="1936684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smtClean="0">
                <a:solidFill>
                  <a:srgbClr val="FF0000"/>
                </a:solidFill>
                <a:latin typeface="Gill Sans"/>
                <a:cs typeface="Gill Sans"/>
              </a:rPr>
              <a:t>MUON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latin typeface="Gill Sans"/>
                <a:cs typeface="Gill Sans"/>
              </a:rPr>
              <a:t>Removal of M1 (due to occupancy)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Adaptation of </a:t>
            </a:r>
            <a:r>
              <a:rPr lang="en-US" dirty="0" smtClean="0">
                <a:latin typeface="Gill Sans"/>
                <a:cs typeface="Gill Sans"/>
              </a:rPr>
              <a:t>off-detector </a:t>
            </a:r>
            <a:r>
              <a:rPr lang="en-US" dirty="0">
                <a:latin typeface="Gill Sans"/>
                <a:cs typeface="Gill Sans"/>
              </a:rPr>
              <a:t>electronics for 40 MHz </a:t>
            </a:r>
            <a:r>
              <a:rPr lang="en-US" dirty="0" smtClean="0">
                <a:latin typeface="Gill Sans"/>
                <a:cs typeface="Gill Sans"/>
              </a:rPr>
              <a:t>operation – decision taken to remove all legacy-based elements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latin typeface="Gill Sans"/>
                <a:cs typeface="Gill Sans"/>
              </a:rPr>
              <a:t>Extensive tests made with special runs: high occupancy rates in inner regions do not affect severely the </a:t>
            </a:r>
            <a:r>
              <a:rPr lang="en-US" dirty="0" err="1" smtClean="0">
                <a:latin typeface="Gill Sans"/>
                <a:cs typeface="Gill Sans"/>
              </a:rPr>
              <a:t>muon</a:t>
            </a:r>
            <a:r>
              <a:rPr lang="en-US" dirty="0" smtClean="0">
                <a:latin typeface="Gill Sans"/>
                <a:cs typeface="Gill Sans"/>
              </a:rPr>
              <a:t> id and some benchmark channels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latin typeface="Gill Sans"/>
                <a:cs typeface="Gill Sans"/>
              </a:rPr>
              <a:t>Smaller size logical pads could be necessary at high luminosity (not in baseline solution)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200" y="3810000"/>
            <a:ext cx="8547100" cy="167353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smtClean="0">
                <a:solidFill>
                  <a:srgbClr val="FF0000"/>
                </a:solidFill>
                <a:latin typeface="Gill Sans"/>
                <a:cs typeface="Gill Sans"/>
              </a:rPr>
              <a:t>Electronics &amp; Data Processing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External review of “Readout Architecture” successfully passed in December 2012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Readout board projects (TELL40 &amp; TFC) very well advanced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Intense work on trigger (LLT+HLT) and on farm online architecture. Several new ideas under test/evaluation (HLT splitting, low level track triggers, use of GPU, use of </a:t>
            </a:r>
            <a:r>
              <a:rPr lang="en-US" dirty="0" err="1" smtClean="0">
                <a:solidFill>
                  <a:schemeClr val="tx1"/>
                </a:solidFill>
                <a:latin typeface="Gill Sans"/>
                <a:cs typeface="Gill Sans"/>
              </a:rPr>
              <a:t>PCIe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)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Studies on computing framework for the upgrade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0200" y="5410200"/>
            <a:ext cx="8547100" cy="884088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 smtClean="0">
                <a:solidFill>
                  <a:srgbClr val="FF0000"/>
                </a:solidFill>
                <a:latin typeface="Gill Sans"/>
                <a:cs typeface="Gill Sans"/>
              </a:rPr>
              <a:t>Machine interface</a:t>
            </a:r>
          </a:p>
          <a:p>
            <a:pPr marL="285750" indent="-285750">
              <a:lnSpc>
                <a:spcPct val="95000"/>
              </a:lnSpc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LMC gave ok on reducing VELO radius. Operation of LHCb at upgrade compatible without installation of TAS.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184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Precise Measurement of D</a:t>
            </a:r>
            <a:r>
              <a:rPr lang="en-US" baseline="30000" dirty="0" smtClean="0"/>
              <a:t>0</a:t>
            </a:r>
            <a:r>
              <a:rPr lang="en-US" dirty="0" smtClean="0"/>
              <a:t> Mass and D Meson </a:t>
            </a:r>
            <a:br>
              <a:rPr lang="en-US" dirty="0" smtClean="0"/>
            </a:br>
            <a:r>
              <a:rPr lang="en-US" dirty="0" smtClean="0"/>
              <a:t>Mass Differences </a:t>
            </a:r>
            <a:r>
              <a:rPr lang="en-US" sz="1800" dirty="0" smtClean="0">
                <a:solidFill>
                  <a:schemeClr val="accent4"/>
                </a:solidFill>
              </a:rPr>
              <a:t>arXiv</a:t>
            </a:r>
            <a:r>
              <a:rPr lang="en-US" sz="1800" dirty="0">
                <a:solidFill>
                  <a:schemeClr val="accent4"/>
                </a:solidFill>
              </a:rPr>
              <a:t>:</a:t>
            </a:r>
            <a:r>
              <a:rPr lang="en-US" sz="1800" dirty="0" smtClean="0">
                <a:solidFill>
                  <a:schemeClr val="accent4"/>
                </a:solidFill>
              </a:rPr>
              <a:t>1304.6865</a:t>
            </a:r>
            <a:br>
              <a:rPr lang="en-US" sz="1800" dirty="0" smtClean="0">
                <a:solidFill>
                  <a:schemeClr val="accent4"/>
                </a:solidFill>
              </a:rPr>
            </a:br>
            <a:endParaRPr lang="en-US" sz="1800" dirty="0">
              <a:solidFill>
                <a:schemeClr val="accent4"/>
              </a:solidFill>
            </a:endParaRPr>
          </a:p>
        </p:txBody>
      </p:sp>
      <p:pic>
        <p:nvPicPr>
          <p:cNvPr id="9" name="Picture 8" descr="pretty_kkk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76121"/>
            <a:ext cx="3200400" cy="25343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4400" y="4540240"/>
            <a:ext cx="70104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latin typeface="Comic Sans MS"/>
                <a:cs typeface="Comic Sans MS"/>
              </a:rPr>
              <a:t>Momentum scale systematics tend to dominate D</a:t>
            </a:r>
            <a:r>
              <a:rPr lang="en-US" sz="1500" b="1" baseline="30000" dirty="0" smtClean="0">
                <a:latin typeface="Comic Sans MS"/>
                <a:cs typeface="Comic Sans MS"/>
              </a:rPr>
              <a:t>0</a:t>
            </a:r>
            <a:r>
              <a:rPr lang="en-US" sz="1500" b="1" dirty="0" smtClean="0">
                <a:latin typeface="Comic Sans MS"/>
                <a:cs typeface="Comic Sans MS"/>
              </a:rPr>
              <a:t> measurements.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M(D</a:t>
            </a:r>
            <a:r>
              <a:rPr lang="en-US" sz="1500" b="1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0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) = (1864.75±0.15±0.11) MeV/c</a:t>
            </a:r>
            <a:r>
              <a:rPr lang="en-US" sz="1500" b="1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 based on D</a:t>
            </a:r>
            <a:r>
              <a:rPr lang="en-US" sz="1500" b="1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0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sz="1500" b="1" dirty="0" err="1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K</a:t>
            </a:r>
            <a:r>
              <a:rPr lang="en-US" sz="1500" b="1" baseline="30000" dirty="0" err="1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-</a:t>
            </a:r>
            <a:r>
              <a:rPr lang="en-US" sz="1500" b="1" dirty="0" err="1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K</a:t>
            </a:r>
            <a:r>
              <a:rPr lang="en-US" sz="1500" b="1" baseline="30000" dirty="0" err="1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-</a:t>
            </a:r>
            <a:r>
              <a:rPr lang="en-US" sz="1500" b="1" dirty="0" err="1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K</a:t>
            </a:r>
            <a:r>
              <a:rPr lang="en-US" sz="1500" b="1" baseline="30000" dirty="0" err="1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+</a:t>
            </a:r>
            <a:r>
              <a:rPr lang="en-US" sz="1500" b="1" dirty="0" err="1" smtClean="0">
                <a:solidFill>
                  <a:srgbClr val="800000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sz="1500" b="1" baseline="30000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+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/>
            </a:r>
            <a:b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</a:br>
            <a:r>
              <a:rPr lang="en-US" sz="1500" b="1" dirty="0" smtClean="0">
                <a:solidFill>
                  <a:schemeClr val="accent4"/>
                </a:solidFill>
                <a:latin typeface="Comic Sans MS"/>
                <a:cs typeface="Comic Sans MS"/>
                <a:sym typeface="Wingdings"/>
              </a:rPr>
              <a:t>[best previous measurement </a:t>
            </a:r>
            <a:r>
              <a:rPr lang="en-US" sz="1500" b="1" dirty="0">
                <a:solidFill>
                  <a:schemeClr val="accent4"/>
                </a:solidFill>
                <a:latin typeface="Comic Sans MS"/>
                <a:cs typeface="Comic Sans MS"/>
              </a:rPr>
              <a:t>(</a:t>
            </a:r>
            <a:r>
              <a:rPr lang="en-US" sz="1500" b="1" dirty="0" smtClean="0">
                <a:solidFill>
                  <a:schemeClr val="accent4"/>
                </a:solidFill>
                <a:latin typeface="Comic Sans MS"/>
                <a:cs typeface="Comic Sans MS"/>
              </a:rPr>
              <a:t>1864.85</a:t>
            </a:r>
            <a:r>
              <a:rPr lang="en-US" sz="1500" b="1" dirty="0">
                <a:solidFill>
                  <a:schemeClr val="accent4"/>
                </a:solidFill>
                <a:latin typeface="Comic Sans MS"/>
                <a:cs typeface="Comic Sans MS"/>
              </a:rPr>
              <a:t>±</a:t>
            </a:r>
            <a:r>
              <a:rPr lang="en-US" sz="1500" b="1" dirty="0" smtClean="0">
                <a:solidFill>
                  <a:schemeClr val="accent4"/>
                </a:solidFill>
                <a:latin typeface="Comic Sans MS"/>
                <a:cs typeface="Comic Sans MS"/>
              </a:rPr>
              <a:t>0.18) </a:t>
            </a:r>
            <a:r>
              <a:rPr lang="en-US" sz="1500" b="1" dirty="0">
                <a:solidFill>
                  <a:schemeClr val="accent4"/>
                </a:solidFill>
                <a:latin typeface="Comic Sans MS"/>
                <a:cs typeface="Comic Sans MS"/>
              </a:rPr>
              <a:t>MeV/</a:t>
            </a:r>
            <a:r>
              <a:rPr lang="en-US" sz="1500" b="1" dirty="0" smtClean="0">
                <a:solidFill>
                  <a:schemeClr val="accent4"/>
                </a:solidFill>
                <a:latin typeface="Comic Sans MS"/>
                <a:cs typeface="Comic Sans MS"/>
              </a:rPr>
              <a:t>c</a:t>
            </a:r>
            <a:r>
              <a:rPr lang="en-US" sz="1500" b="1" baseline="30000" dirty="0" smtClean="0">
                <a:solidFill>
                  <a:schemeClr val="accent4"/>
                </a:solidFill>
                <a:latin typeface="Comic Sans MS"/>
                <a:cs typeface="Comic Sans MS"/>
              </a:rPr>
              <a:t>2</a:t>
            </a:r>
            <a:r>
              <a:rPr lang="en-US" sz="1500" b="1" dirty="0" smtClean="0">
                <a:latin typeface="Comic Sans MS"/>
                <a:cs typeface="Comic Sans MS"/>
              </a:rPr>
              <a:t>]</a:t>
            </a:r>
            <a:endParaRPr lang="en-US" sz="1500" b="1" baseline="30000" dirty="0" smtClean="0">
              <a:latin typeface="Comic Sans MS"/>
              <a:cs typeface="Comic Sans MS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M(D</a:t>
            </a:r>
            <a:r>
              <a:rPr lang="en-US" sz="1500" b="1" baseline="30000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+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) – M(D</a:t>
            </a:r>
            <a:r>
              <a:rPr lang="en-US" sz="1500" b="1" baseline="30000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0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) = 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(4.76±0.12±0.07) </a:t>
            </a:r>
            <a:r>
              <a:rPr lang="en-US" sz="1500" b="1" dirty="0">
                <a:solidFill>
                  <a:srgbClr val="800000"/>
                </a:solidFill>
                <a:latin typeface="Comic Sans MS"/>
                <a:cs typeface="Comic Sans MS"/>
              </a:rPr>
              <a:t>MeV/c</a:t>
            </a:r>
            <a:r>
              <a:rPr lang="en-US" sz="1500" b="1" baseline="30000" dirty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r>
              <a:rPr lang="en-US" sz="1500" b="1" dirty="0">
                <a:solidFill>
                  <a:srgbClr val="800000"/>
                </a:solidFill>
                <a:latin typeface="Comic Sans MS"/>
                <a:cs typeface="Comic Sans MS"/>
              </a:rPr>
              <a:t> </a:t>
            </a:r>
            <a:r>
              <a:rPr lang="en-US" sz="1500" b="1" dirty="0" smtClean="0">
                <a:latin typeface="Comic Sans MS"/>
                <a:cs typeface="Comic Sans MS"/>
              </a:rPr>
              <a:t/>
            </a:r>
            <a:br>
              <a:rPr lang="en-US" sz="1500" b="1" dirty="0" smtClean="0">
                <a:latin typeface="Comic Sans MS"/>
                <a:cs typeface="Comic Sans MS"/>
              </a:rPr>
            </a:br>
            <a:r>
              <a:rPr lang="en-US" sz="1500" b="1" dirty="0" smtClean="0">
                <a:latin typeface="Comic Sans MS"/>
                <a:cs typeface="Comic Sans MS"/>
              </a:rPr>
              <a:t>[</a:t>
            </a:r>
            <a:r>
              <a:rPr lang="en-US" sz="15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best previous measurement(4.7±0.3) </a:t>
            </a:r>
            <a:r>
              <a:rPr lang="en-US" sz="1500" b="1" dirty="0">
                <a:solidFill>
                  <a:srgbClr val="3333FF"/>
                </a:solidFill>
                <a:latin typeface="Comic Sans MS"/>
                <a:cs typeface="Comic Sans MS"/>
              </a:rPr>
              <a:t>MeV/</a:t>
            </a:r>
            <a:r>
              <a:rPr lang="en-US" sz="15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c</a:t>
            </a:r>
            <a:r>
              <a:rPr lang="en-US" sz="1500" b="1" baseline="30000" dirty="0" smtClean="0">
                <a:solidFill>
                  <a:srgbClr val="3333FF"/>
                </a:solidFill>
                <a:latin typeface="Comic Sans MS"/>
                <a:cs typeface="Comic Sans MS"/>
              </a:rPr>
              <a:t>2</a:t>
            </a:r>
            <a:r>
              <a:rPr lang="en-US" sz="1500" b="1" dirty="0" smtClean="0">
                <a:latin typeface="Comic Sans MS"/>
                <a:cs typeface="Comic Sans MS"/>
              </a:rPr>
              <a:t>] </a:t>
            </a:r>
          </a:p>
          <a:p>
            <a:pPr marL="285750" indent="-285750">
              <a:buFont typeface="Arial"/>
              <a:buChar char="•"/>
            </a:pPr>
            <a:r>
              <a:rPr lang="en-US" sz="1500" b="1" dirty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M(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D</a:t>
            </a:r>
            <a:r>
              <a:rPr lang="en-US" sz="1500" b="1" baseline="-25000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s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) </a:t>
            </a:r>
            <a:r>
              <a:rPr lang="en-US" sz="1500" b="1" dirty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– M(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D</a:t>
            </a:r>
            <a:r>
              <a:rPr lang="en-US" sz="1500" b="1" baseline="30000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+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) </a:t>
            </a:r>
            <a:r>
              <a:rPr lang="en-US" sz="1500" b="1" dirty="0">
                <a:solidFill>
                  <a:srgbClr val="800000"/>
                </a:solidFill>
                <a:latin typeface="Comic Sans MS"/>
                <a:cs typeface="Comic Sans MS"/>
                <a:sym typeface="Wingdings"/>
              </a:rPr>
              <a:t>= </a:t>
            </a:r>
            <a:r>
              <a:rPr lang="en-US" sz="1500" b="1" dirty="0">
                <a:solidFill>
                  <a:srgbClr val="800000"/>
                </a:solidFill>
                <a:latin typeface="Comic Sans MS"/>
                <a:cs typeface="Comic Sans MS"/>
              </a:rPr>
              <a:t>(98.68±0.03±0.04) MeV/</a:t>
            </a:r>
            <a:r>
              <a:rPr lang="en-US" sz="1500" b="1" dirty="0" smtClean="0">
                <a:solidFill>
                  <a:srgbClr val="800000"/>
                </a:solidFill>
                <a:latin typeface="Comic Sans MS"/>
                <a:cs typeface="Comic Sans MS"/>
              </a:rPr>
              <a:t>c</a:t>
            </a:r>
            <a:r>
              <a:rPr lang="en-US" sz="1500" b="1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  <a:t>2</a:t>
            </a:r>
            <a:br>
              <a:rPr lang="en-US" sz="1500" b="1" baseline="30000" dirty="0" smtClean="0">
                <a:solidFill>
                  <a:srgbClr val="800000"/>
                </a:solidFill>
                <a:latin typeface="Comic Sans MS"/>
                <a:cs typeface="Comic Sans MS"/>
              </a:rPr>
            </a:br>
            <a:r>
              <a:rPr lang="en-US" sz="1500" b="1" dirty="0" smtClean="0">
                <a:latin typeface="Comic Sans MS"/>
                <a:cs typeface="Comic Sans MS"/>
              </a:rPr>
              <a:t>[</a:t>
            </a:r>
            <a:r>
              <a:rPr lang="en-US" sz="1500" b="1" dirty="0">
                <a:solidFill>
                  <a:srgbClr val="3333FF"/>
                </a:solidFill>
                <a:latin typeface="Comic Sans MS"/>
                <a:cs typeface="Comic Sans MS"/>
              </a:rPr>
              <a:t>best previous </a:t>
            </a:r>
            <a:r>
              <a:rPr lang="en-US" sz="1500" b="1" dirty="0" smtClean="0">
                <a:solidFill>
                  <a:srgbClr val="3333FF"/>
                </a:solidFill>
                <a:latin typeface="Comic Sans MS"/>
                <a:cs typeface="Comic Sans MS"/>
              </a:rPr>
              <a:t>measurement (98.4±0.3) </a:t>
            </a:r>
            <a:r>
              <a:rPr lang="en-US" sz="1500" b="1" dirty="0">
                <a:solidFill>
                  <a:srgbClr val="3333FF"/>
                </a:solidFill>
                <a:latin typeface="Comic Sans MS"/>
                <a:cs typeface="Comic Sans MS"/>
              </a:rPr>
              <a:t>MeV/c</a:t>
            </a:r>
            <a:r>
              <a:rPr lang="en-US" sz="1500" b="1" baseline="30000" dirty="0">
                <a:solidFill>
                  <a:srgbClr val="3333FF"/>
                </a:solidFill>
                <a:latin typeface="Comic Sans MS"/>
                <a:cs typeface="Comic Sans MS"/>
              </a:rPr>
              <a:t>2</a:t>
            </a:r>
            <a:r>
              <a:rPr lang="en-US" sz="1500" b="1" dirty="0">
                <a:latin typeface="Comic Sans MS"/>
                <a:cs typeface="Comic Sans MS"/>
              </a:rPr>
              <a:t>]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3556002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17" y="3240617"/>
            <a:ext cx="1206500" cy="139700"/>
          </a:xfrm>
          <a:prstGeom prst="rect">
            <a:avLst/>
          </a:prstGeom>
        </p:spPr>
      </p:pic>
      <p:pic>
        <p:nvPicPr>
          <p:cNvPr id="10" name="Picture 9" descr="dmasssys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587" y="1161046"/>
            <a:ext cx="4242813" cy="2648954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83" y="1758950"/>
            <a:ext cx="1257300" cy="139700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33" y="2969682"/>
            <a:ext cx="1295400" cy="13970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758950"/>
            <a:ext cx="1346200" cy="139700"/>
          </a:xfrm>
          <a:prstGeom prst="rect">
            <a:avLst/>
          </a:prstGeom>
        </p:spPr>
      </p:pic>
      <p:pic>
        <p:nvPicPr>
          <p:cNvPr id="21" name="Picture 20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58383"/>
            <a:ext cx="457200" cy="1143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05600" y="13716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984999" y="25146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943600" y="2618601"/>
            <a:ext cx="106680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25" name="TextBox 24"/>
          <p:cNvSpPr txBox="1"/>
          <p:nvPr/>
        </p:nvSpPr>
        <p:spPr>
          <a:xfrm>
            <a:off x="5105400" y="26670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572000" y="2756356"/>
            <a:ext cx="8382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/>
              <a:t> </a:t>
            </a:r>
            <a:endParaRPr lang="en-US" sz="800" dirty="0"/>
          </a:p>
        </p:txBody>
      </p:sp>
      <p:sp>
        <p:nvSpPr>
          <p:cNvPr id="27" name="Isosceles Triangle 26"/>
          <p:cNvSpPr/>
          <p:nvPr/>
        </p:nvSpPr>
        <p:spPr>
          <a:xfrm>
            <a:off x="4674615" y="2531534"/>
            <a:ext cx="100584" cy="91440"/>
          </a:xfrm>
          <a:prstGeom prst="triangle">
            <a:avLst/>
          </a:prstGeom>
          <a:solidFill>
            <a:schemeClr val="accent4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Isosceles Triangle 27"/>
          <p:cNvSpPr/>
          <p:nvPr/>
        </p:nvSpPr>
        <p:spPr>
          <a:xfrm>
            <a:off x="5732441" y="2477347"/>
            <a:ext cx="50292" cy="45720"/>
          </a:xfrm>
          <a:prstGeom prst="triangle">
            <a:avLst/>
          </a:prstGeom>
          <a:solidFill>
            <a:schemeClr val="accent4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Isosceles Triangle 28"/>
          <p:cNvSpPr/>
          <p:nvPr/>
        </p:nvSpPr>
        <p:spPr>
          <a:xfrm>
            <a:off x="6791281" y="2294452"/>
            <a:ext cx="100584" cy="91440"/>
          </a:xfrm>
          <a:prstGeom prst="triangle">
            <a:avLst/>
          </a:prstGeom>
          <a:solidFill>
            <a:schemeClr val="accent4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Isosceles Triangle 29"/>
          <p:cNvSpPr/>
          <p:nvPr/>
        </p:nvSpPr>
        <p:spPr>
          <a:xfrm>
            <a:off x="7748016" y="2294452"/>
            <a:ext cx="100584" cy="91440"/>
          </a:xfrm>
          <a:prstGeom prst="triangle">
            <a:avLst/>
          </a:prstGeom>
          <a:solidFill>
            <a:schemeClr val="accent4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3" y="3663950"/>
            <a:ext cx="4013200" cy="495300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3" y="4216400"/>
            <a:ext cx="5029200" cy="203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23" y="2969682"/>
            <a:ext cx="1206500" cy="1397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810887" y="2684983"/>
            <a:ext cx="599313" cy="251901"/>
          </a:xfrm>
          <a:prstGeom prst="straightConnector1">
            <a:avLst/>
          </a:prstGeom>
          <a:ln>
            <a:solidFill>
              <a:srgbClr val="6CB9E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739387" y="1951287"/>
            <a:ext cx="0" cy="440826"/>
          </a:xfrm>
          <a:prstGeom prst="straightConnector1">
            <a:avLst/>
          </a:prstGeom>
          <a:ln>
            <a:solidFill>
              <a:srgbClr val="6CB9E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848519" y="2554275"/>
            <a:ext cx="0" cy="377851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6895042" y="1999183"/>
            <a:ext cx="829818" cy="251901"/>
          </a:xfrm>
          <a:prstGeom prst="straightConnector1">
            <a:avLst/>
          </a:prstGeom>
          <a:ln>
            <a:solidFill>
              <a:srgbClr val="3333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39646-2D38-324B-B234-CD770DABBDA5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3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 txBox="1">
            <a:spLocks/>
          </p:cNvSpPr>
          <p:nvPr/>
        </p:nvSpPr>
        <p:spPr>
          <a:xfrm>
            <a:off x="6734707" y="64373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4" name="Picture 3" descr="Screen Shot 2012-11-12 at 12.29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099" y="3733800"/>
            <a:ext cx="2718104" cy="250762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7943315" y="4698343"/>
            <a:ext cx="260885" cy="533115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7968715" y="4285533"/>
            <a:ext cx="8072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  <a:latin typeface="Gill Sans"/>
                <a:cs typeface="Gill Sans"/>
              </a:rPr>
              <a:t>LHCb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251520" y="924087"/>
            <a:ext cx="5387280" cy="2504913"/>
          </a:xfrm>
          <a:prstGeom prst="rect">
            <a:avLst/>
          </a:prstGeom>
          <a:gradFill flip="none" rotWithShape="1">
            <a:gsLst>
              <a:gs pos="95000">
                <a:srgbClr val="D8DCFF"/>
              </a:gs>
              <a:gs pos="9000">
                <a:srgbClr val="C8AD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LHC is also a charm factory and </a:t>
            </a:r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harm is the only “up type” quark where we can search for NP</a:t>
            </a:r>
          </a:p>
          <a:p>
            <a:pPr>
              <a:lnSpc>
                <a:spcPct val="50000"/>
              </a:lnSpc>
            </a:pPr>
            <a:endParaRPr lang="en-US" sz="1200" dirty="0">
              <a:solidFill>
                <a:schemeClr val="tx1"/>
              </a:solidFill>
              <a:latin typeface="Gill Sans"/>
              <a:cs typeface="Gill Sans"/>
            </a:endParaRPr>
          </a:p>
          <a:p>
            <a:r>
              <a:rPr lang="en-US" dirty="0" err="1" smtClean="0">
                <a:solidFill>
                  <a:schemeClr val="tx1"/>
                </a:solidFill>
                <a:latin typeface="Gill Sans"/>
                <a:cs typeface="Gill Sans"/>
              </a:rPr>
              <a:t>LHCb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has the world’s largest sample of c-hadron 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decays in charged modes (x10 current B factories)</a:t>
            </a:r>
          </a:p>
          <a:p>
            <a:pPr>
              <a:lnSpc>
                <a:spcPct val="50000"/>
              </a:lnSpc>
            </a:pPr>
            <a:endParaRPr lang="en-US" sz="1200" dirty="0">
              <a:solidFill>
                <a:srgbClr val="000000"/>
              </a:solidFill>
              <a:latin typeface="Gill Sans"/>
              <a:cs typeface="Gill Sans"/>
            </a:endParaRPr>
          </a:p>
          <a:p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First observation of </a:t>
            </a:r>
            <a:r>
              <a:rPr lang="en-US" dirty="0">
                <a:solidFill>
                  <a:srgbClr val="0000FF"/>
                </a:solidFill>
                <a:latin typeface="Gill Sans"/>
                <a:cs typeface="Gill Sans"/>
              </a:rPr>
              <a:t>charm mixing 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in 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time dependent </a:t>
            </a:r>
            <a:r>
              <a:rPr lang="en-US" dirty="0" smtClean="0">
                <a:solidFill>
                  <a:srgbClr val="0000FF"/>
                </a:solidFill>
                <a:latin typeface="Gill Sans"/>
                <a:cs typeface="Gill Sans"/>
              </a:rPr>
              <a:t>D</a:t>
            </a:r>
            <a:r>
              <a:rPr lang="en-US" baseline="30000" dirty="0" smtClean="0">
                <a:solidFill>
                  <a:srgbClr val="0000FF"/>
                </a:solidFill>
                <a:latin typeface="Gill Sans"/>
                <a:cs typeface="Gill Sans"/>
              </a:rPr>
              <a:t>0</a:t>
            </a:r>
            <a:r>
              <a:rPr lang="en-US" dirty="0">
                <a:solidFill>
                  <a:srgbClr val="0000FF"/>
                </a:solidFill>
                <a:latin typeface="Gill Sans"/>
                <a:cs typeface="Gill Sans"/>
                <a:sym typeface="Wingdings"/>
              </a:rPr>
              <a:t>K</a:t>
            </a:r>
            <a:r>
              <a:rPr lang="en-US" dirty="0">
                <a:solidFill>
                  <a:srgbClr val="0000FF"/>
                </a:solidFill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dirty="0">
                <a:solidFill>
                  <a:srgbClr val="0000FF"/>
                </a:solidFill>
                <a:latin typeface="Gill Sans"/>
                <a:cs typeface="Gill Sans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RS &amp; WS decays by </a:t>
            </a:r>
            <a:r>
              <a:rPr lang="en-US" dirty="0">
                <a:solidFill>
                  <a:srgbClr val="000000"/>
                </a:solidFill>
                <a:latin typeface="Gill Sans"/>
                <a:cs typeface="Gill Sans"/>
              </a:rPr>
              <a:t>a single measurement (9</a:t>
            </a:r>
            <a:r>
              <a:rPr lang="en-US" dirty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rgbClr val="000000"/>
                </a:solidFill>
                <a:latin typeface="Gill Sans"/>
                <a:cs typeface="Gill Sans"/>
              </a:rPr>
              <a:t>)</a:t>
            </a:r>
          </a:p>
          <a:p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  <a:p>
            <a:endParaRPr lang="en-US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9542" y="232092"/>
            <a:ext cx="2223151" cy="432000"/>
          </a:xfrm>
          <a:prstGeom prst="rect">
            <a:avLst/>
          </a:prstGeom>
          <a:gradFill flip="none" rotWithShape="1">
            <a:gsLst>
              <a:gs pos="95000">
                <a:srgbClr val="D8DCFF"/>
              </a:gs>
              <a:gs pos="9000">
                <a:srgbClr val="C8AD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latin typeface="Gill Sans"/>
                <a:cs typeface="Gill Sans"/>
              </a:rPr>
              <a:t>D</a:t>
            </a:r>
            <a:r>
              <a:rPr lang="en-US" sz="2000" baseline="30000" dirty="0" smtClean="0">
                <a:latin typeface="Gill Sans"/>
                <a:cs typeface="Gill Sans"/>
              </a:rPr>
              <a:t>0</a:t>
            </a:r>
            <a:r>
              <a:rPr lang="en-US" sz="2000" dirty="0" smtClean="0">
                <a:latin typeface="Gill Sans"/>
                <a:cs typeface="Gill Sans"/>
              </a:rPr>
              <a:t> – D</a:t>
            </a:r>
            <a:r>
              <a:rPr lang="en-US" sz="2000" baseline="30000" dirty="0" smtClean="0">
                <a:latin typeface="Gill Sans"/>
                <a:cs typeface="Gill Sans"/>
              </a:rPr>
              <a:t>0</a:t>
            </a:r>
            <a:r>
              <a:rPr lang="en-US" sz="2000" dirty="0" smtClean="0">
                <a:latin typeface="Gill Sans"/>
                <a:cs typeface="Gill Sans"/>
              </a:rPr>
              <a:t> oscillations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21101" y="5410200"/>
            <a:ext cx="2072920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Gill Sans"/>
                <a:cs typeface="Gill Sans"/>
              </a:rPr>
              <a:t>PRL </a:t>
            </a:r>
            <a:r>
              <a:rPr lang="hu-HU" sz="1400" dirty="0">
                <a:latin typeface="Gill Sans"/>
                <a:cs typeface="Gill Sans"/>
              </a:rPr>
              <a:t>110, 101802 (2013)</a:t>
            </a:r>
            <a:endParaRPr lang="en-US" sz="1400" dirty="0">
              <a:solidFill>
                <a:prstClr val="black"/>
              </a:solidFill>
              <a:latin typeface="Gill Sans"/>
              <a:cs typeface="Gill San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613592" y="320617"/>
            <a:ext cx="1397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creen Shot 2012-12-09 at 8.47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60" y="2895600"/>
            <a:ext cx="3600000" cy="47118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00" y="97550"/>
            <a:ext cx="2378607" cy="20318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9699" y="1830083"/>
            <a:ext cx="2378607" cy="1939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505200"/>
            <a:ext cx="3329880" cy="31129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1101" y="4267200"/>
            <a:ext cx="2072920" cy="119294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53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25965" y="203200"/>
            <a:ext cx="3497035" cy="432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9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Gill Sans"/>
                <a:cs typeface="Gill Sans"/>
              </a:rPr>
              <a:t>CP violation in charm decays</a:t>
            </a:r>
            <a:endParaRPr lang="en-US" sz="2000" dirty="0">
              <a:latin typeface="Gill Sans"/>
              <a:cs typeface="Gill San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17500" y="714369"/>
            <a:ext cx="8420100" cy="1838314"/>
          </a:xfrm>
          <a:prstGeom prst="roundRect">
            <a:avLst>
              <a:gd name="adj" fmla="val 373"/>
            </a:avLst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9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C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harm </a:t>
            </a:r>
            <a:r>
              <a:rPr lang="en-US" dirty="0">
                <a:solidFill>
                  <a:schemeClr val="tx1"/>
                </a:solidFill>
                <a:latin typeface="Gill Sans"/>
                <a:cs typeface="Gill Sans"/>
              </a:rPr>
              <a:t>is the only “up type” quark where we can search for 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NP</a:t>
            </a:r>
          </a:p>
          <a:p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CP violation in SCS decays is a preferred place for studies (CPV ~ 0 expected in SM)</a:t>
            </a:r>
          </a:p>
          <a:p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At the end of 2011 LHCb presented 3.5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s 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evidence for direct CPV in 0.6/</a:t>
            </a:r>
            <a:r>
              <a:rPr lang="en-US" dirty="0" err="1" smtClean="0">
                <a:solidFill>
                  <a:schemeClr val="tx1"/>
                </a:solidFill>
                <a:latin typeface="Gill Sans"/>
                <a:cs typeface="Gill Sans"/>
              </a:rPr>
              <a:t>fb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 sample</a:t>
            </a:r>
          </a:p>
          <a:p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	D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A</a:t>
            </a:r>
            <a:r>
              <a:rPr lang="en-US" baseline="-25000" dirty="0" smtClean="0">
                <a:solidFill>
                  <a:schemeClr val="tx1"/>
                </a:solidFill>
                <a:latin typeface="Gill Sans"/>
                <a:cs typeface="Gill Sans"/>
              </a:rPr>
              <a:t>CP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 = A</a:t>
            </a:r>
            <a:r>
              <a:rPr lang="en-US" baseline="-25000" dirty="0" smtClean="0">
                <a:solidFill>
                  <a:schemeClr val="tx1"/>
                </a:solidFill>
                <a:latin typeface="Gill Sans"/>
                <a:cs typeface="Gill Sans"/>
              </a:rPr>
              <a:t>CP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(KK) - A</a:t>
            </a:r>
            <a:r>
              <a:rPr lang="en-US" baseline="-25000" dirty="0" smtClean="0">
                <a:solidFill>
                  <a:schemeClr val="tx1"/>
                </a:solidFill>
                <a:latin typeface="Gill Sans"/>
                <a:cs typeface="Gill Sans"/>
              </a:rPr>
              <a:t>CP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(</a:t>
            </a:r>
            <a:r>
              <a:rPr lang="en-US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)  					</a:t>
            </a:r>
            <a:endParaRPr lang="en-US" dirty="0">
              <a:solidFill>
                <a:schemeClr val="tx1"/>
              </a:solidFill>
              <a:latin typeface="Gill Sans"/>
              <a:cs typeface="Gill Sans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based on D* prompt (with </a:t>
            </a:r>
            <a:r>
              <a:rPr lang="en-US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p </a:t>
            </a:r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soft tag)</a:t>
            </a:r>
          </a:p>
          <a:p>
            <a:r>
              <a:rPr lang="en-US" dirty="0" smtClean="0">
                <a:solidFill>
                  <a:schemeClr val="tx1"/>
                </a:solidFill>
                <a:latin typeface="Gill Sans"/>
                <a:cs typeface="Gill Sans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004" y="1936709"/>
            <a:ext cx="3766829" cy="46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7500" y="2669790"/>
            <a:ext cx="8420100" cy="1296567"/>
          </a:xfrm>
          <a:prstGeom prst="roundRect">
            <a:avLst>
              <a:gd name="adj" fmla="val 268"/>
            </a:avLst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9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en-US" dirty="0">
                <a:latin typeface="Gill Sans"/>
                <a:cs typeface="Gill Sans"/>
              </a:rPr>
              <a:t>In </a:t>
            </a:r>
            <a:r>
              <a:rPr lang="en-US" dirty="0" err="1">
                <a:latin typeface="Gill Sans"/>
                <a:cs typeface="Gill Sans"/>
              </a:rPr>
              <a:t>Moriond</a:t>
            </a:r>
            <a:r>
              <a:rPr lang="en-US" dirty="0">
                <a:latin typeface="Gill Sans"/>
                <a:cs typeface="Gill Sans"/>
              </a:rPr>
              <a:t> </a:t>
            </a:r>
            <a:r>
              <a:rPr lang="en-US" dirty="0" smtClean="0">
                <a:latin typeface="Gill Sans"/>
                <a:cs typeface="Gill Sans"/>
              </a:rPr>
              <a:t>QCD2013 </a:t>
            </a:r>
            <a:r>
              <a:rPr lang="en-US" dirty="0">
                <a:latin typeface="Gill Sans"/>
                <a:cs typeface="Gill Sans"/>
              </a:rPr>
              <a:t>two new analyses were presented: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D* prompt sample, updated with full 2011 reprocessed data (1/</a:t>
            </a:r>
            <a:r>
              <a:rPr lang="en-US" dirty="0" err="1">
                <a:latin typeface="Gill Sans"/>
                <a:cs typeface="Gill Sans"/>
              </a:rPr>
              <a:t>fb</a:t>
            </a:r>
            <a:r>
              <a:rPr lang="en-US" dirty="0">
                <a:latin typeface="Gill Sans"/>
                <a:cs typeface="Gill Sans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D</a:t>
            </a:r>
            <a:r>
              <a:rPr lang="en-US" baseline="30000" dirty="0">
                <a:latin typeface="Gill Sans"/>
                <a:cs typeface="Gill Sans"/>
              </a:rPr>
              <a:t>0</a:t>
            </a:r>
            <a:r>
              <a:rPr lang="en-US" dirty="0">
                <a:latin typeface="Gill Sans"/>
                <a:cs typeface="Gill Sans"/>
              </a:rPr>
              <a:t> from a sample of B</a:t>
            </a:r>
            <a:r>
              <a:rPr lang="en-US" dirty="0">
                <a:latin typeface="Gill Sans"/>
                <a:cs typeface="Gill Sans"/>
                <a:sym typeface="Wingdings"/>
              </a:rPr>
              <a:t>D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b="1" baseline="30000" dirty="0" smtClean="0">
                <a:latin typeface="Symbol" charset="2"/>
                <a:cs typeface="Symbol" charset="2"/>
                <a:sym typeface="Wingdings"/>
              </a:rPr>
              <a:t>±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 </a:t>
            </a:r>
            <a:r>
              <a:rPr lang="en-US" dirty="0" smtClean="0">
                <a:latin typeface="Gill Sans"/>
                <a:cs typeface="Gill Sans"/>
                <a:sym typeface="Wingdings"/>
              </a:rPr>
              <a:t>X (1/</a:t>
            </a:r>
            <a:r>
              <a:rPr lang="en-US" dirty="0" err="1" smtClean="0">
                <a:latin typeface="Gill Sans"/>
                <a:cs typeface="Gill Sans"/>
                <a:sym typeface="Wingdings"/>
              </a:rPr>
              <a:t>fb</a:t>
            </a:r>
            <a:r>
              <a:rPr lang="en-US" dirty="0" smtClean="0">
                <a:latin typeface="Gill Sans"/>
                <a:cs typeface="Gill Sans"/>
                <a:sym typeface="Wingdings"/>
              </a:rPr>
              <a:t>) </a:t>
            </a:r>
            <a:r>
              <a:rPr lang="en-US" dirty="0">
                <a:latin typeface="Gill Sans"/>
                <a:cs typeface="Gill Sans"/>
                <a:sym typeface="Wingdings"/>
              </a:rPr>
              <a:t>, </a:t>
            </a:r>
            <a:r>
              <a:rPr lang="en-US" dirty="0" smtClean="0">
                <a:latin typeface="Gill Sans"/>
                <a:cs typeface="Gill Sans"/>
                <a:sym typeface="Wingdings"/>
              </a:rPr>
              <a:t>with D</a:t>
            </a:r>
            <a:r>
              <a:rPr lang="en-US" baseline="30000" dirty="0">
                <a:latin typeface="Gill Sans"/>
                <a:cs typeface="Gill Sans"/>
              </a:rPr>
              <a:t>0</a:t>
            </a:r>
            <a:r>
              <a:rPr lang="en-US" dirty="0" smtClean="0">
                <a:latin typeface="Gill Sans"/>
                <a:cs typeface="Gill Sans"/>
                <a:sym typeface="Wingdings"/>
              </a:rPr>
              <a:t> flavor tagged </a:t>
            </a:r>
            <a:r>
              <a:rPr lang="en-US" dirty="0">
                <a:latin typeface="Gill Sans"/>
                <a:cs typeface="Gill Sans"/>
                <a:sym typeface="Wingdings"/>
              </a:rPr>
              <a:t>by the sign of the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</a:p>
          <a:p>
            <a:r>
              <a:rPr lang="en-US" dirty="0" smtClean="0">
                <a:latin typeface="Gill Sans"/>
                <a:cs typeface="Gill Sans"/>
                <a:sym typeface="Wingdings"/>
              </a:rPr>
              <a:t>Independent samples, totally different systematics</a:t>
            </a:r>
            <a:endParaRPr lang="en-US" dirty="0">
              <a:latin typeface="Gill Sans"/>
              <a:cs typeface="Gill San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57" y="4062814"/>
            <a:ext cx="6752495" cy="269868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32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3194" y="262656"/>
            <a:ext cx="7925524" cy="1477328"/>
          </a:xfrm>
          <a:prstGeom prst="rect">
            <a:avLst/>
          </a:prstGeom>
          <a:gradFill flip="none" rotWithShape="1">
            <a:gsLst>
              <a:gs pos="95000">
                <a:srgbClr val="D8DCFF"/>
              </a:gs>
              <a:gs pos="0">
                <a:srgbClr val="C8ADFF"/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Gill Sans"/>
                <a:cs typeface="Gill Sans"/>
              </a:rPr>
              <a:t>A</a:t>
            </a:r>
            <a:r>
              <a:rPr lang="en-US" baseline="-25000" dirty="0">
                <a:latin typeface="Gill Sans"/>
                <a:cs typeface="Gill Sans"/>
              </a:rPr>
              <a:t>CP</a:t>
            </a:r>
            <a:r>
              <a:rPr lang="en-US" dirty="0">
                <a:latin typeface="Gill Sans"/>
                <a:cs typeface="Gill Sans"/>
              </a:rPr>
              <a:t> with prompt D</a:t>
            </a:r>
            <a:r>
              <a:rPr lang="en-US" dirty="0" smtClean="0">
                <a:latin typeface="Gill Sans"/>
                <a:cs typeface="Gill Sans"/>
              </a:rPr>
              <a:t>*</a:t>
            </a:r>
          </a:p>
          <a:p>
            <a:endParaRPr lang="en-US" dirty="0">
              <a:latin typeface="Gill Sans"/>
              <a:cs typeface="Gill Sans"/>
            </a:endParaRPr>
          </a:p>
          <a:p>
            <a:r>
              <a:rPr lang="en-US" dirty="0" smtClean="0">
                <a:latin typeface="Gill Sans"/>
                <a:cs typeface="Gill Sans"/>
              </a:rPr>
              <a:t>The result is closer to zero that the result in 2011, but the shift is consistent with originating from the larger statistics</a:t>
            </a:r>
          </a:p>
          <a:p>
            <a:endParaRPr lang="en-US" dirty="0"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23790" y="1376813"/>
            <a:ext cx="1922259" cy="3077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"/>
                <a:cs typeface="Gill Sans"/>
              </a:rPr>
              <a:t>LHCb-CONF-2013-003</a:t>
            </a:r>
            <a:endParaRPr lang="en-US" sz="1400" dirty="0">
              <a:latin typeface="Gill Sans"/>
              <a:cs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405" y="282222"/>
            <a:ext cx="4750644" cy="46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13194" y="1928780"/>
            <a:ext cx="7925524" cy="923330"/>
          </a:xfrm>
          <a:prstGeom prst="rect">
            <a:avLst/>
          </a:prstGeom>
          <a:gradFill flip="none" rotWithShape="1">
            <a:gsLst>
              <a:gs pos="95000">
                <a:srgbClr val="D8DCFF"/>
              </a:gs>
              <a:gs pos="0">
                <a:srgbClr val="C8ADFF"/>
              </a:gs>
            </a:gsLst>
            <a:lin ang="16200000" scaled="0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latin typeface="Symbol" charset="2"/>
                <a:cs typeface="Symbol" charset="2"/>
              </a:rPr>
              <a:t>D</a:t>
            </a:r>
            <a:r>
              <a:rPr lang="en-US" dirty="0">
                <a:latin typeface="Gill Sans"/>
                <a:cs typeface="Gill Sans"/>
              </a:rPr>
              <a:t>A</a:t>
            </a:r>
            <a:r>
              <a:rPr lang="en-US" baseline="-25000" dirty="0">
                <a:latin typeface="Gill Sans"/>
                <a:cs typeface="Gill Sans"/>
              </a:rPr>
              <a:t>CP</a:t>
            </a:r>
            <a:r>
              <a:rPr lang="en-US" dirty="0">
                <a:latin typeface="Gill Sans"/>
                <a:cs typeface="Gill Sans"/>
              </a:rPr>
              <a:t> with </a:t>
            </a:r>
            <a:r>
              <a:rPr lang="en-US" dirty="0" err="1" smtClean="0">
                <a:latin typeface="Gill Sans"/>
                <a:cs typeface="Gill Sans"/>
              </a:rPr>
              <a:t>semileptonic</a:t>
            </a:r>
            <a:r>
              <a:rPr lang="en-US" dirty="0" smtClean="0">
                <a:latin typeface="Gill Sans"/>
                <a:cs typeface="Gill Sans"/>
              </a:rPr>
              <a:t> tag</a:t>
            </a:r>
          </a:p>
          <a:p>
            <a:endParaRPr lang="en-US" dirty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31" y="1965731"/>
            <a:ext cx="4833000" cy="46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6" name="TextBox 15"/>
          <p:cNvSpPr txBox="1"/>
          <p:nvPr/>
        </p:nvSpPr>
        <p:spPr>
          <a:xfrm>
            <a:off x="7080074" y="2522558"/>
            <a:ext cx="1374357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400" dirty="0" smtClean="0">
                <a:latin typeface="Gill Sans"/>
                <a:cs typeface="Gill Sans"/>
              </a:rPr>
              <a:t>arXiv:1303.2614</a:t>
            </a:r>
            <a:endParaRPr lang="en-US" sz="1400" dirty="0">
              <a:latin typeface="Gill Sans"/>
              <a:cs typeface="Gill San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3194" y="3142607"/>
            <a:ext cx="4572000" cy="2723823"/>
          </a:xfrm>
          <a:prstGeom prst="rect">
            <a:avLst/>
          </a:prstGeom>
          <a:gradFill flip="none" rotWithShape="1">
            <a:gsLst>
              <a:gs pos="95000">
                <a:srgbClr val="D8DCFF"/>
              </a:gs>
              <a:gs pos="0">
                <a:srgbClr val="C8ADFF"/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The results are statistically compatible (2.2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>
                <a:latin typeface="Gill Sans"/>
                <a:cs typeface="Gill Sans"/>
              </a:rPr>
              <a:t>)</a:t>
            </a:r>
          </a:p>
          <a:p>
            <a:pPr>
              <a:lnSpc>
                <a:spcPct val="50000"/>
              </a:lnSpc>
            </a:pPr>
            <a:r>
              <a:rPr lang="en-US" dirty="0" smtClean="0">
                <a:latin typeface="Gill Sans"/>
                <a:cs typeface="Gill Sans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Gill Sans"/>
                <a:cs typeface="Gill Sans"/>
              </a:rPr>
              <a:t>LHCb </a:t>
            </a:r>
            <a:r>
              <a:rPr lang="en-US" dirty="0">
                <a:latin typeface="Gill Sans"/>
                <a:cs typeface="Gill Sans"/>
              </a:rPr>
              <a:t>results combined</a:t>
            </a:r>
          </a:p>
          <a:p>
            <a:endParaRPr lang="en-US" dirty="0" smtClean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Gill Sans"/>
                <a:cs typeface="Gill Sans"/>
              </a:rPr>
              <a:t>New preliminary world average</a:t>
            </a:r>
          </a:p>
          <a:p>
            <a:endParaRPr lang="en-US" dirty="0" smtClean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  <a:p>
            <a:pPr marL="365760" indent="-274320"/>
            <a:r>
              <a:rPr lang="en-US" dirty="0" smtClean="0">
                <a:latin typeface="Gill Sans"/>
                <a:cs typeface="Gill Sans"/>
                <a:sym typeface="Wingdings"/>
              </a:rPr>
              <a:t> </a:t>
            </a:r>
            <a:r>
              <a:rPr lang="en-US" b="1" dirty="0" smtClean="0">
                <a:latin typeface="Comic Sans MS"/>
                <a:cs typeface="Comic Sans MS"/>
                <a:sym typeface="Wingdings"/>
              </a:rPr>
              <a:t>Previous evidence for </a:t>
            </a:r>
            <a:r>
              <a:rPr lang="en-US" b="1" dirty="0" smtClean="0">
                <a:latin typeface="Comic Sans MS"/>
                <a:cs typeface="Comic Sans MS"/>
              </a:rPr>
              <a:t>CPV in charm             not confirmed</a:t>
            </a:r>
            <a:endParaRPr lang="en-US" b="1" dirty="0">
              <a:latin typeface="Comic Sans MS"/>
              <a:cs typeface="Comic Sans M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153" y="3968396"/>
            <a:ext cx="2648874" cy="3588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153" y="4798007"/>
            <a:ext cx="2648874" cy="34414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5518" y="3118528"/>
            <a:ext cx="3360533" cy="327380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ickPage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76426" cy="687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00600" y="6477000"/>
            <a:ext cx="4343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39646-2D38-324B-B234-CD770DABBDA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39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ickPage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53999"/>
            <a:ext cx="9224469" cy="6911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6333064"/>
            <a:ext cx="6172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</a:t>
            </a:r>
          </a:p>
          <a:p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39646-2D38-324B-B234-CD770DABBDA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155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3-21 at 10.46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212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73348" y="251524"/>
            <a:ext cx="4977645" cy="4001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0000"/>
                </a:solidFill>
                <a:latin typeface="Gill Sans"/>
                <a:cs typeface="Gill Sans"/>
              </a:rPr>
              <a:t>LHCb</a:t>
            </a:r>
            <a:r>
              <a:rPr lang="en-US" sz="2000" dirty="0" smtClean="0">
                <a:solidFill>
                  <a:srgbClr val="000000"/>
                </a:solidFill>
                <a:latin typeface="Gill Sans"/>
                <a:cs typeface="Gill Sans"/>
              </a:rPr>
              <a:t> detector modifications for the </a:t>
            </a:r>
            <a:r>
              <a:rPr lang="en-US" sz="2000" dirty="0">
                <a:solidFill>
                  <a:srgbClr val="000000"/>
                </a:solidFill>
                <a:latin typeface="Gill Sans"/>
                <a:cs typeface="Gill Sans"/>
              </a:rPr>
              <a:t>U</a:t>
            </a:r>
            <a:r>
              <a:rPr lang="en-US" sz="2000" dirty="0" smtClean="0">
                <a:solidFill>
                  <a:srgbClr val="000000"/>
                </a:solidFill>
                <a:latin typeface="Gill Sans"/>
                <a:cs typeface="Gill Sans"/>
              </a:rPr>
              <a:t>pgrade</a:t>
            </a:r>
            <a:endParaRPr lang="en-US" sz="20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4992" y="3914553"/>
            <a:ext cx="184666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endParaRPr lang="en-US" dirty="0">
              <a:latin typeface="Gill Sans"/>
              <a:cs typeface="Gill San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73779" y="3810175"/>
            <a:ext cx="1479042" cy="427544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arrow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552821" y="3609068"/>
            <a:ext cx="2448179" cy="876301"/>
          </a:xfrm>
          <a:prstGeom prst="roundRect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/>
                <a:cs typeface="Comic Sans MS"/>
              </a:rPr>
              <a:t>Alternative option:</a:t>
            </a:r>
          </a:p>
          <a:p>
            <a:pPr algn="ctr"/>
            <a:r>
              <a:rPr lang="en-US" dirty="0">
                <a:latin typeface="Comic Sans MS"/>
                <a:cs typeface="Comic Sans MS"/>
              </a:rPr>
              <a:t>Central Tracker (fibers)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1219200"/>
            <a:ext cx="1524000" cy="923330"/>
          </a:xfrm>
          <a:prstGeom prst="rect">
            <a:avLst/>
          </a:prstGeom>
          <a:solidFill>
            <a:srgbClr val="F89401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/>
                <a:cs typeface="Comic Sans MS"/>
              </a:rPr>
              <a:t>VELO</a:t>
            </a:r>
            <a:br>
              <a:rPr lang="en-US" dirty="0" smtClean="0">
                <a:latin typeface="Comic Sans MS"/>
                <a:cs typeface="Comic Sans MS"/>
              </a:rPr>
            </a:br>
            <a:r>
              <a:rPr lang="en-US" dirty="0" smtClean="0">
                <a:latin typeface="Comic Sans MS"/>
                <a:cs typeface="Comic Sans MS"/>
              </a:rPr>
              <a:t>Si Strips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(replace all)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828800" y="1219200"/>
            <a:ext cx="1828800" cy="914400"/>
          </a:xfrm>
          <a:prstGeom prst="roundRect">
            <a:avLst/>
          </a:prstGeom>
          <a:solidFill>
            <a:srgbClr val="610062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03399" y="1219200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Silicon Tracker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Si Strips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(replace all)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733800" y="1219200"/>
            <a:ext cx="1828800" cy="914400"/>
          </a:xfrm>
          <a:prstGeom prst="roundRect">
            <a:avLst/>
          </a:prstGeom>
          <a:solidFill>
            <a:srgbClr val="D3020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7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57600" y="1219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Outer Tracker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Straw Tubes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(replace R/O)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38335" y="1334869"/>
            <a:ext cx="2286000" cy="646331"/>
          </a:xfrm>
          <a:prstGeom prst="rect">
            <a:avLst/>
          </a:prstGeom>
          <a:solidFill>
            <a:srgbClr val="005A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FF"/>
                </a:solidFill>
                <a:latin typeface="Comic Sans MS"/>
                <a:cs typeface="Comic Sans MS"/>
              </a:rPr>
              <a:t>Muon</a:t>
            </a: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 MWPC</a:t>
            </a:r>
            <a:b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(almost compatible)</a:t>
            </a:r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286000" y="5257800"/>
            <a:ext cx="1447800" cy="990600"/>
          </a:xfrm>
          <a:prstGeom prst="roundRect">
            <a:avLst/>
          </a:prstGeom>
          <a:solidFill>
            <a:srgbClr val="961419"/>
          </a:solidFill>
          <a:ln>
            <a:solidFill>
              <a:srgbClr val="9614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175932" y="5198534"/>
            <a:ext cx="1676400" cy="1094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RICH</a:t>
            </a:r>
            <a:b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HPDS</a:t>
            </a:r>
            <a:b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(replace</a:t>
            </a:r>
            <a:b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HPDs &amp; R/O)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TCF Workshop, Elba 2013</a:t>
            </a:r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800600" y="5257800"/>
            <a:ext cx="2362200" cy="914400"/>
          </a:xfrm>
          <a:prstGeom prst="round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00600" y="525780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Calo</a:t>
            </a: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</a:b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PMTs (reduce PMT gain, replace R/O)</a:t>
            </a:r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Michael D Sokoloff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036BA1-5410-254F-9C69-798EEC24306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4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QUES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QUES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QUES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  <p:tag name="QUESTION" val="1"/>
</p:tagLst>
</file>

<file path=ppt/theme/theme1.xml><?xml version="1.0" encoding="utf-8"?>
<a:theme xmlns:a="http://schemas.openxmlformats.org/drawingml/2006/main" name="Office Theme">
  <a:themeElements>
    <a:clrScheme name="Custom 4">
      <a:dk1>
        <a:sysClr val="windowText" lastClr="000000"/>
      </a:dk1>
      <a:lt1>
        <a:sysClr val="window" lastClr="FFFFFF"/>
      </a:lt1>
      <a:dk2>
        <a:srgbClr val="D4E4F9"/>
      </a:dk2>
      <a:lt2>
        <a:srgbClr val="D4EAFB"/>
      </a:lt2>
      <a:accent1>
        <a:srgbClr val="D3EAFA"/>
      </a:accent1>
      <a:accent2>
        <a:srgbClr val="D3EAFA"/>
      </a:accent2>
      <a:accent3>
        <a:srgbClr val="D3EAFA"/>
      </a:accent3>
      <a:accent4>
        <a:srgbClr val="3333FF"/>
      </a:accent4>
      <a:accent5>
        <a:srgbClr val="9933FF"/>
      </a:accent5>
      <a:accent6>
        <a:srgbClr val="FF33FF"/>
      </a:accent6>
      <a:hlink>
        <a:srgbClr val="6699FF"/>
      </a:hlink>
      <a:folHlink>
        <a:srgbClr val="9999C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9054</TotalTime>
  <Words>1815</Words>
  <Application>Microsoft Macintosh PowerPoint</Application>
  <PresentationFormat>On-screen Show (4:3)</PresentationFormat>
  <Paragraphs>349</Paragraphs>
  <Slides>33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The LHCb Trigger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McDonalds, LHCb, &amp; Charm Physics</vt:lpstr>
      <vt:lpstr>PowerPoint Presentation</vt:lpstr>
      <vt:lpstr>Learning to Say Billions</vt:lpstr>
      <vt:lpstr>PowerPoint Presentation</vt:lpstr>
      <vt:lpstr>PowerPoint Presentation</vt:lpstr>
      <vt:lpstr>PowerPoint Presentation</vt:lpstr>
      <vt:lpstr>PowerPoint Presentation</vt:lpstr>
      <vt:lpstr>Relative Trigger x Reco Efficiencies</vt:lpstr>
      <vt:lpstr>PowerPoint Presentation</vt:lpstr>
      <vt:lpstr>PowerPoint Presentation</vt:lpstr>
      <vt:lpstr>PowerPoint Presentation</vt:lpstr>
      <vt:lpstr>Unofficial LHCb Statistical Sensitivities Circa 2015</vt:lpstr>
      <vt:lpstr>PowerPoint Presentation</vt:lpstr>
      <vt:lpstr>PowerPoint Presentation</vt:lpstr>
      <vt:lpstr>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Precise Measurement of D0 Mass and D Meson  Mass Differences arXiv:1304.6865 </vt:lpstr>
    </vt:vector>
  </TitlesOfParts>
  <Company>UNIVERSITY OF LIVERPOOL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Carlos Chavez</dc:creator>
  <cp:lastModifiedBy>Michael Sokoloff</cp:lastModifiedBy>
  <cp:revision>301</cp:revision>
  <cp:lastPrinted>2013-05-07T01:59:05Z</cp:lastPrinted>
  <dcterms:created xsi:type="dcterms:W3CDTF">2011-10-25T22:03:58Z</dcterms:created>
  <dcterms:modified xsi:type="dcterms:W3CDTF">2013-05-29T14:21:43Z</dcterms:modified>
</cp:coreProperties>
</file>