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86" r:id="rId3"/>
    <p:sldId id="269" r:id="rId4"/>
    <p:sldId id="293" r:id="rId5"/>
    <p:sldId id="284" r:id="rId6"/>
    <p:sldId id="261" r:id="rId7"/>
    <p:sldId id="262" r:id="rId8"/>
    <p:sldId id="263" r:id="rId9"/>
    <p:sldId id="264" r:id="rId10"/>
    <p:sldId id="270" r:id="rId11"/>
    <p:sldId id="271" r:id="rId12"/>
    <p:sldId id="281" r:id="rId13"/>
    <p:sldId id="265" r:id="rId14"/>
    <p:sldId id="282" r:id="rId15"/>
    <p:sldId id="266" r:id="rId16"/>
    <p:sldId id="289" r:id="rId17"/>
    <p:sldId id="288" r:id="rId18"/>
    <p:sldId id="294" r:id="rId19"/>
    <p:sldId id="291" r:id="rId20"/>
    <p:sldId id="292" r:id="rId21"/>
    <p:sldId id="290" r:id="rId22"/>
    <p:sldId id="295" r:id="rId23"/>
    <p:sldId id="257" r:id="rId24"/>
    <p:sldId id="283" r:id="rId25"/>
    <p:sldId id="276" r:id="rId26"/>
    <p:sldId id="275" r:id="rId27"/>
    <p:sldId id="285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664" y="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DAA42-12B1-5249-AB63-A1BA2A3FDEC3}" type="datetimeFigureOut">
              <a:rPr lang="en-US" smtClean="0"/>
              <a:t>5/29/13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5CA55-77EC-FE4B-9070-D1B74BD0C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8B7C-64C9-C54A-986F-856BA9C0569D}" type="datetimeFigureOut">
              <a:rPr lang="en-US" smtClean="0"/>
              <a:t>5/29/13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9DA7-8FDC-9C47-B3A1-D72194540A6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8B7C-64C9-C54A-986F-856BA9C0569D}" type="datetimeFigureOut">
              <a:rPr lang="en-US" smtClean="0"/>
              <a:t>5/29/13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9DA7-8FDC-9C47-B3A1-D72194540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8B7C-64C9-C54A-986F-856BA9C0569D}" type="datetimeFigureOut">
              <a:rPr lang="en-US" smtClean="0"/>
              <a:t>5/29/13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9DA7-8FDC-9C47-B3A1-D72194540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8B7C-64C9-C54A-986F-856BA9C0569D}" type="datetimeFigureOut">
              <a:rPr lang="en-US" smtClean="0"/>
              <a:t>5/29/13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9DA7-8FDC-9C47-B3A1-D72194540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8B7C-64C9-C54A-986F-856BA9C0569D}" type="datetimeFigureOut">
              <a:rPr lang="en-US" smtClean="0"/>
              <a:t>5/29/13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9DA7-8FDC-9C47-B3A1-D72194540A6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8B7C-64C9-C54A-986F-856BA9C0569D}" type="datetimeFigureOut">
              <a:rPr lang="en-US" smtClean="0"/>
              <a:t>5/29/13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9DA7-8FDC-9C47-B3A1-D72194540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8B7C-64C9-C54A-986F-856BA9C0569D}" type="datetimeFigureOut">
              <a:rPr lang="en-US" smtClean="0"/>
              <a:t>5/29/13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9DA7-8FDC-9C47-B3A1-D72194540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8B7C-64C9-C54A-986F-856BA9C0569D}" type="datetimeFigureOut">
              <a:rPr lang="en-US" smtClean="0"/>
              <a:t>5/29/13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9DA7-8FDC-9C47-B3A1-D72194540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8B7C-64C9-C54A-986F-856BA9C0569D}" type="datetimeFigureOut">
              <a:rPr lang="en-US" smtClean="0"/>
              <a:t>5/29/13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9DA7-8FDC-9C47-B3A1-D72194540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8B7C-64C9-C54A-986F-856BA9C0569D}" type="datetimeFigureOut">
              <a:rPr lang="en-US" smtClean="0"/>
              <a:t>5/29/13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09DA7-8FDC-9C47-B3A1-D72194540A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58B7C-64C9-C54A-986F-856BA9C0569D}" type="datetimeFigureOut">
              <a:rPr lang="en-US" smtClean="0"/>
              <a:t>5/29/13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609DA7-8FDC-9C47-B3A1-D72194540A6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F58B7C-64C9-C54A-986F-856BA9C0569D}" type="datetimeFigureOut">
              <a:rPr lang="en-US" smtClean="0"/>
              <a:t>5/29/13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609DA7-8FDC-9C47-B3A1-D72194540A65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7" Type="http://schemas.openxmlformats.org/officeDocument/2006/relationships/image" Target="../media/image30.JPG"/><Relationship Id="rId8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6088" y="1511010"/>
            <a:ext cx="7851648" cy="1828800"/>
          </a:xfrm>
        </p:spPr>
        <p:txBody>
          <a:bodyPr/>
          <a:lstStyle/>
          <a:p>
            <a:r>
              <a:rPr lang="en-US" dirty="0" smtClean="0">
                <a:latin typeface="Symbol" charset="2"/>
                <a:cs typeface="Symbol" charset="2"/>
              </a:rPr>
              <a:t>t</a:t>
            </a:r>
            <a:r>
              <a:rPr lang="en-US" dirty="0" smtClean="0"/>
              <a:t>/charm Accelerator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0600" y="3460886"/>
            <a:ext cx="7854696" cy="13694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M. Biagini, INFN-LNF</a:t>
            </a:r>
          </a:p>
          <a:p>
            <a:r>
              <a:rPr lang="en-US" sz="2400" dirty="0"/>
              <a:t>o</a:t>
            </a:r>
            <a:r>
              <a:rPr lang="en-US" sz="2400" dirty="0" smtClean="0"/>
              <a:t>n behalf of the </a:t>
            </a:r>
            <a:r>
              <a:rPr lang="en-US" sz="2400" dirty="0" smtClean="0">
                <a:latin typeface="Symbol" charset="2"/>
                <a:cs typeface="Symbol" charset="2"/>
              </a:rPr>
              <a:t>t</a:t>
            </a:r>
            <a:r>
              <a:rPr lang="en-US" sz="2400" dirty="0" smtClean="0"/>
              <a:t>/charm Accelerator study group</a:t>
            </a:r>
          </a:p>
          <a:p>
            <a:r>
              <a:rPr lang="en-US" sz="2400" dirty="0" smtClean="0"/>
              <a:t>Elba Meeting, May 27th 2013</a:t>
            </a:r>
            <a:endParaRPr lang="en-US" sz="24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88" y="877120"/>
            <a:ext cx="1200150" cy="76200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13" y="891407"/>
            <a:ext cx="34099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560" y="877120"/>
            <a:ext cx="7239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30310"/>
            <a:ext cx="9144000" cy="20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53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672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6A3"/>
                </a:solidFill>
              </a:rPr>
              <a:t>Super-B Layout @ Tor </a:t>
            </a:r>
            <a:r>
              <a:rPr lang="en-US" dirty="0" err="1" smtClean="0">
                <a:solidFill>
                  <a:srgbClr val="0076A3"/>
                </a:solidFill>
              </a:rPr>
              <a:t>Vergata</a:t>
            </a:r>
            <a:endParaRPr lang="en-US" dirty="0">
              <a:solidFill>
                <a:srgbClr val="0076A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669887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5688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9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76A3"/>
                </a:solidFill>
              </a:rPr>
              <a:t>Tau-Charm Layout </a:t>
            </a:r>
            <a:r>
              <a:rPr lang="en-US" dirty="0" smtClean="0">
                <a:solidFill>
                  <a:srgbClr val="0076A3"/>
                </a:solidFill>
              </a:rPr>
              <a:t>@ Tor </a:t>
            </a:r>
            <a:r>
              <a:rPr lang="en-US" dirty="0" err="1" smtClean="0">
                <a:solidFill>
                  <a:srgbClr val="0076A3"/>
                </a:solidFill>
              </a:rPr>
              <a:t>Vergata</a:t>
            </a:r>
            <a:endParaRPr lang="it-IT" dirty="0">
              <a:solidFill>
                <a:srgbClr val="0076A3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84755" y="208973"/>
            <a:ext cx="5532510" cy="781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82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834"/>
            <a:ext cx="8229600" cy="82587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6A3"/>
                </a:solidFill>
                <a:sym typeface="Symbol"/>
              </a:rPr>
              <a:t>-charm complex </a:t>
            </a:r>
            <a:r>
              <a:rPr lang="en-US" dirty="0">
                <a:solidFill>
                  <a:srgbClr val="0076A3"/>
                </a:solidFill>
                <a:sym typeface="Symbol"/>
              </a:rPr>
              <a:t>v</a:t>
            </a:r>
            <a:r>
              <a:rPr lang="en-US" dirty="0" smtClean="0">
                <a:solidFill>
                  <a:srgbClr val="0076A3"/>
                </a:solidFill>
              </a:rPr>
              <a:t>iew</a:t>
            </a:r>
            <a:endParaRPr lang="en-US" dirty="0">
              <a:solidFill>
                <a:srgbClr val="0076A3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1"/>
            <a:ext cx="8969981" cy="5979987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19FDF-C4D1-4F61-A1A7-D60FD47C11E4}" type="slidenum">
              <a:rPr lang="en-US" smtClean="0"/>
              <a:t>12</a:t>
            </a:fld>
            <a:endParaRPr lang="en-US"/>
          </a:p>
        </p:txBody>
      </p:sp>
      <p:sp>
        <p:nvSpPr>
          <p:cNvPr id="7" name="Figura a mano libera 6"/>
          <p:cNvSpPr/>
          <p:nvPr/>
        </p:nvSpPr>
        <p:spPr>
          <a:xfrm>
            <a:off x="80078" y="2415980"/>
            <a:ext cx="2926103" cy="1635341"/>
          </a:xfrm>
          <a:custGeom>
            <a:avLst/>
            <a:gdLst>
              <a:gd name="connsiteX0" fmla="*/ 0 w 2992582"/>
              <a:gd name="connsiteY0" fmla="*/ 332510 h 1685217"/>
              <a:gd name="connsiteX1" fmla="*/ 15114 w 2992582"/>
              <a:gd name="connsiteY1" fmla="*/ 521435 h 1685217"/>
              <a:gd name="connsiteX2" fmla="*/ 755703 w 2992582"/>
              <a:gd name="connsiteY2" fmla="*/ 876615 h 1685217"/>
              <a:gd name="connsiteX3" fmla="*/ 952185 w 2992582"/>
              <a:gd name="connsiteY3" fmla="*/ 778374 h 1685217"/>
              <a:gd name="connsiteX4" fmla="*/ 2856556 w 2992582"/>
              <a:gd name="connsiteY4" fmla="*/ 1685217 h 1685217"/>
              <a:gd name="connsiteX5" fmla="*/ 2992582 w 2992582"/>
              <a:gd name="connsiteY5" fmla="*/ 1450949 h 1685217"/>
              <a:gd name="connsiteX6" fmla="*/ 1231795 w 2992582"/>
              <a:gd name="connsiteY6" fmla="*/ 612119 h 1685217"/>
              <a:gd name="connsiteX7" fmla="*/ 1330037 w 2992582"/>
              <a:gd name="connsiteY7" fmla="*/ 559220 h 1685217"/>
              <a:gd name="connsiteX8" fmla="*/ 1322480 w 2992582"/>
              <a:gd name="connsiteY8" fmla="*/ 385409 h 1685217"/>
              <a:gd name="connsiteX9" fmla="*/ 566777 w 2992582"/>
              <a:gd name="connsiteY9" fmla="*/ 0 h 1685217"/>
              <a:gd name="connsiteX10" fmla="*/ 0 w 2992582"/>
              <a:gd name="connsiteY10" fmla="*/ 332510 h 1685217"/>
              <a:gd name="connsiteX0" fmla="*/ 1511 w 2994093"/>
              <a:gd name="connsiteY0" fmla="*/ 332510 h 1685217"/>
              <a:gd name="connsiteX1" fmla="*/ 0 w 2994093"/>
              <a:gd name="connsiteY1" fmla="*/ 654438 h 1685217"/>
              <a:gd name="connsiteX2" fmla="*/ 757214 w 2994093"/>
              <a:gd name="connsiteY2" fmla="*/ 876615 h 1685217"/>
              <a:gd name="connsiteX3" fmla="*/ 953696 w 2994093"/>
              <a:gd name="connsiteY3" fmla="*/ 778374 h 1685217"/>
              <a:gd name="connsiteX4" fmla="*/ 2858067 w 2994093"/>
              <a:gd name="connsiteY4" fmla="*/ 1685217 h 1685217"/>
              <a:gd name="connsiteX5" fmla="*/ 2994093 w 2994093"/>
              <a:gd name="connsiteY5" fmla="*/ 1450949 h 1685217"/>
              <a:gd name="connsiteX6" fmla="*/ 1233306 w 2994093"/>
              <a:gd name="connsiteY6" fmla="*/ 612119 h 1685217"/>
              <a:gd name="connsiteX7" fmla="*/ 1331548 w 2994093"/>
              <a:gd name="connsiteY7" fmla="*/ 559220 h 1685217"/>
              <a:gd name="connsiteX8" fmla="*/ 1323991 w 2994093"/>
              <a:gd name="connsiteY8" fmla="*/ 385409 h 1685217"/>
              <a:gd name="connsiteX9" fmla="*/ 568288 w 2994093"/>
              <a:gd name="connsiteY9" fmla="*/ 0 h 1685217"/>
              <a:gd name="connsiteX10" fmla="*/ 1511 w 2994093"/>
              <a:gd name="connsiteY10" fmla="*/ 332510 h 1685217"/>
              <a:gd name="connsiteX0" fmla="*/ 1511 w 2994093"/>
              <a:gd name="connsiteY0" fmla="*/ 332510 h 1685217"/>
              <a:gd name="connsiteX1" fmla="*/ 0 w 2994093"/>
              <a:gd name="connsiteY1" fmla="*/ 654438 h 1685217"/>
              <a:gd name="connsiteX2" fmla="*/ 657461 w 2994093"/>
              <a:gd name="connsiteY2" fmla="*/ 976368 h 1685217"/>
              <a:gd name="connsiteX3" fmla="*/ 953696 w 2994093"/>
              <a:gd name="connsiteY3" fmla="*/ 778374 h 1685217"/>
              <a:gd name="connsiteX4" fmla="*/ 2858067 w 2994093"/>
              <a:gd name="connsiteY4" fmla="*/ 1685217 h 1685217"/>
              <a:gd name="connsiteX5" fmla="*/ 2994093 w 2994093"/>
              <a:gd name="connsiteY5" fmla="*/ 1450949 h 1685217"/>
              <a:gd name="connsiteX6" fmla="*/ 1233306 w 2994093"/>
              <a:gd name="connsiteY6" fmla="*/ 612119 h 1685217"/>
              <a:gd name="connsiteX7" fmla="*/ 1331548 w 2994093"/>
              <a:gd name="connsiteY7" fmla="*/ 559220 h 1685217"/>
              <a:gd name="connsiteX8" fmla="*/ 1323991 w 2994093"/>
              <a:gd name="connsiteY8" fmla="*/ 385409 h 1685217"/>
              <a:gd name="connsiteX9" fmla="*/ 568288 w 2994093"/>
              <a:gd name="connsiteY9" fmla="*/ 0 h 1685217"/>
              <a:gd name="connsiteX10" fmla="*/ 1511 w 2994093"/>
              <a:gd name="connsiteY10" fmla="*/ 332510 h 1685217"/>
              <a:gd name="connsiteX0" fmla="*/ 1511 w 2994093"/>
              <a:gd name="connsiteY0" fmla="*/ 332510 h 1685217"/>
              <a:gd name="connsiteX1" fmla="*/ 0 w 2994093"/>
              <a:gd name="connsiteY1" fmla="*/ 654438 h 1685217"/>
              <a:gd name="connsiteX2" fmla="*/ 657461 w 2994093"/>
              <a:gd name="connsiteY2" fmla="*/ 976368 h 1685217"/>
              <a:gd name="connsiteX3" fmla="*/ 804067 w 2994093"/>
              <a:gd name="connsiteY3" fmla="*/ 819938 h 1685217"/>
              <a:gd name="connsiteX4" fmla="*/ 2858067 w 2994093"/>
              <a:gd name="connsiteY4" fmla="*/ 1685217 h 1685217"/>
              <a:gd name="connsiteX5" fmla="*/ 2994093 w 2994093"/>
              <a:gd name="connsiteY5" fmla="*/ 1450949 h 1685217"/>
              <a:gd name="connsiteX6" fmla="*/ 1233306 w 2994093"/>
              <a:gd name="connsiteY6" fmla="*/ 612119 h 1685217"/>
              <a:gd name="connsiteX7" fmla="*/ 1331548 w 2994093"/>
              <a:gd name="connsiteY7" fmla="*/ 559220 h 1685217"/>
              <a:gd name="connsiteX8" fmla="*/ 1323991 w 2994093"/>
              <a:gd name="connsiteY8" fmla="*/ 385409 h 1685217"/>
              <a:gd name="connsiteX9" fmla="*/ 568288 w 2994093"/>
              <a:gd name="connsiteY9" fmla="*/ 0 h 1685217"/>
              <a:gd name="connsiteX10" fmla="*/ 1511 w 2994093"/>
              <a:gd name="connsiteY10" fmla="*/ 332510 h 1685217"/>
              <a:gd name="connsiteX0" fmla="*/ 1511 w 2994093"/>
              <a:gd name="connsiteY0" fmla="*/ 332510 h 1776657"/>
              <a:gd name="connsiteX1" fmla="*/ 0 w 2994093"/>
              <a:gd name="connsiteY1" fmla="*/ 654438 h 1776657"/>
              <a:gd name="connsiteX2" fmla="*/ 657461 w 2994093"/>
              <a:gd name="connsiteY2" fmla="*/ 976368 h 1776657"/>
              <a:gd name="connsiteX3" fmla="*/ 804067 w 2994093"/>
              <a:gd name="connsiteY3" fmla="*/ 819938 h 1776657"/>
              <a:gd name="connsiteX4" fmla="*/ 2766627 w 2994093"/>
              <a:gd name="connsiteY4" fmla="*/ 1776657 h 1776657"/>
              <a:gd name="connsiteX5" fmla="*/ 2994093 w 2994093"/>
              <a:gd name="connsiteY5" fmla="*/ 1450949 h 1776657"/>
              <a:gd name="connsiteX6" fmla="*/ 1233306 w 2994093"/>
              <a:gd name="connsiteY6" fmla="*/ 612119 h 1776657"/>
              <a:gd name="connsiteX7" fmla="*/ 1331548 w 2994093"/>
              <a:gd name="connsiteY7" fmla="*/ 559220 h 1776657"/>
              <a:gd name="connsiteX8" fmla="*/ 1323991 w 2994093"/>
              <a:gd name="connsiteY8" fmla="*/ 385409 h 1776657"/>
              <a:gd name="connsiteX9" fmla="*/ 568288 w 2994093"/>
              <a:gd name="connsiteY9" fmla="*/ 0 h 1776657"/>
              <a:gd name="connsiteX10" fmla="*/ 1511 w 2994093"/>
              <a:gd name="connsiteY10" fmla="*/ 332510 h 1776657"/>
              <a:gd name="connsiteX0" fmla="*/ 1511 w 2894340"/>
              <a:gd name="connsiteY0" fmla="*/ 332510 h 1776657"/>
              <a:gd name="connsiteX1" fmla="*/ 0 w 2894340"/>
              <a:gd name="connsiteY1" fmla="*/ 654438 h 1776657"/>
              <a:gd name="connsiteX2" fmla="*/ 657461 w 2894340"/>
              <a:gd name="connsiteY2" fmla="*/ 976368 h 1776657"/>
              <a:gd name="connsiteX3" fmla="*/ 804067 w 2894340"/>
              <a:gd name="connsiteY3" fmla="*/ 819938 h 1776657"/>
              <a:gd name="connsiteX4" fmla="*/ 2766627 w 2894340"/>
              <a:gd name="connsiteY4" fmla="*/ 1776657 h 1776657"/>
              <a:gd name="connsiteX5" fmla="*/ 2894340 w 2894340"/>
              <a:gd name="connsiteY5" fmla="*/ 1575640 h 1776657"/>
              <a:gd name="connsiteX6" fmla="*/ 1233306 w 2894340"/>
              <a:gd name="connsiteY6" fmla="*/ 612119 h 1776657"/>
              <a:gd name="connsiteX7" fmla="*/ 1331548 w 2894340"/>
              <a:gd name="connsiteY7" fmla="*/ 559220 h 1776657"/>
              <a:gd name="connsiteX8" fmla="*/ 1323991 w 2894340"/>
              <a:gd name="connsiteY8" fmla="*/ 385409 h 1776657"/>
              <a:gd name="connsiteX9" fmla="*/ 568288 w 2894340"/>
              <a:gd name="connsiteY9" fmla="*/ 0 h 1776657"/>
              <a:gd name="connsiteX10" fmla="*/ 1511 w 2894340"/>
              <a:gd name="connsiteY10" fmla="*/ 332510 h 1776657"/>
              <a:gd name="connsiteX0" fmla="*/ 1511 w 2894340"/>
              <a:gd name="connsiteY0" fmla="*/ 332510 h 1776657"/>
              <a:gd name="connsiteX1" fmla="*/ 0 w 2894340"/>
              <a:gd name="connsiteY1" fmla="*/ 654438 h 1776657"/>
              <a:gd name="connsiteX2" fmla="*/ 657461 w 2894340"/>
              <a:gd name="connsiteY2" fmla="*/ 976368 h 1776657"/>
              <a:gd name="connsiteX3" fmla="*/ 804067 w 2894340"/>
              <a:gd name="connsiteY3" fmla="*/ 819938 h 1776657"/>
              <a:gd name="connsiteX4" fmla="*/ 2766627 w 2894340"/>
              <a:gd name="connsiteY4" fmla="*/ 1776657 h 1776657"/>
              <a:gd name="connsiteX5" fmla="*/ 2894340 w 2894340"/>
              <a:gd name="connsiteY5" fmla="*/ 1575640 h 1776657"/>
              <a:gd name="connsiteX6" fmla="*/ 934048 w 2894340"/>
              <a:gd name="connsiteY6" fmla="*/ 661995 h 1776657"/>
              <a:gd name="connsiteX7" fmla="*/ 1331548 w 2894340"/>
              <a:gd name="connsiteY7" fmla="*/ 559220 h 1776657"/>
              <a:gd name="connsiteX8" fmla="*/ 1323991 w 2894340"/>
              <a:gd name="connsiteY8" fmla="*/ 385409 h 1776657"/>
              <a:gd name="connsiteX9" fmla="*/ 568288 w 2894340"/>
              <a:gd name="connsiteY9" fmla="*/ 0 h 1776657"/>
              <a:gd name="connsiteX10" fmla="*/ 1511 w 2894340"/>
              <a:gd name="connsiteY10" fmla="*/ 332510 h 1776657"/>
              <a:gd name="connsiteX0" fmla="*/ 1511 w 2894340"/>
              <a:gd name="connsiteY0" fmla="*/ 332510 h 1776657"/>
              <a:gd name="connsiteX1" fmla="*/ 0 w 2894340"/>
              <a:gd name="connsiteY1" fmla="*/ 654438 h 1776657"/>
              <a:gd name="connsiteX2" fmla="*/ 657461 w 2894340"/>
              <a:gd name="connsiteY2" fmla="*/ 976368 h 1776657"/>
              <a:gd name="connsiteX3" fmla="*/ 804067 w 2894340"/>
              <a:gd name="connsiteY3" fmla="*/ 819938 h 1776657"/>
              <a:gd name="connsiteX4" fmla="*/ 2766627 w 2894340"/>
              <a:gd name="connsiteY4" fmla="*/ 1776657 h 1776657"/>
              <a:gd name="connsiteX5" fmla="*/ 2894340 w 2894340"/>
              <a:gd name="connsiteY5" fmla="*/ 1575640 h 1776657"/>
              <a:gd name="connsiteX6" fmla="*/ 934048 w 2894340"/>
              <a:gd name="connsiteY6" fmla="*/ 661995 h 1776657"/>
              <a:gd name="connsiteX7" fmla="*/ 1132043 w 2894340"/>
              <a:gd name="connsiteY7" fmla="*/ 525969 h 1776657"/>
              <a:gd name="connsiteX8" fmla="*/ 1323991 w 2894340"/>
              <a:gd name="connsiteY8" fmla="*/ 385409 h 1776657"/>
              <a:gd name="connsiteX9" fmla="*/ 568288 w 2894340"/>
              <a:gd name="connsiteY9" fmla="*/ 0 h 1776657"/>
              <a:gd name="connsiteX10" fmla="*/ 1511 w 2894340"/>
              <a:gd name="connsiteY10" fmla="*/ 332510 h 1776657"/>
              <a:gd name="connsiteX0" fmla="*/ 1511 w 2894340"/>
              <a:gd name="connsiteY0" fmla="*/ 332510 h 1776657"/>
              <a:gd name="connsiteX1" fmla="*/ 0 w 2894340"/>
              <a:gd name="connsiteY1" fmla="*/ 654438 h 1776657"/>
              <a:gd name="connsiteX2" fmla="*/ 657461 w 2894340"/>
              <a:gd name="connsiteY2" fmla="*/ 976368 h 1776657"/>
              <a:gd name="connsiteX3" fmla="*/ 804067 w 2894340"/>
              <a:gd name="connsiteY3" fmla="*/ 819938 h 1776657"/>
              <a:gd name="connsiteX4" fmla="*/ 2766627 w 2894340"/>
              <a:gd name="connsiteY4" fmla="*/ 1776657 h 1776657"/>
              <a:gd name="connsiteX5" fmla="*/ 2894340 w 2894340"/>
              <a:gd name="connsiteY5" fmla="*/ 1575640 h 1776657"/>
              <a:gd name="connsiteX6" fmla="*/ 934048 w 2894340"/>
              <a:gd name="connsiteY6" fmla="*/ 661995 h 1776657"/>
              <a:gd name="connsiteX7" fmla="*/ 1132043 w 2894340"/>
              <a:gd name="connsiteY7" fmla="*/ 525969 h 1776657"/>
              <a:gd name="connsiteX8" fmla="*/ 1107860 w 2894340"/>
              <a:gd name="connsiteY8" fmla="*/ 535038 h 1776657"/>
              <a:gd name="connsiteX9" fmla="*/ 568288 w 2894340"/>
              <a:gd name="connsiteY9" fmla="*/ 0 h 1776657"/>
              <a:gd name="connsiteX10" fmla="*/ 1511 w 2894340"/>
              <a:gd name="connsiteY10" fmla="*/ 332510 h 1776657"/>
              <a:gd name="connsiteX0" fmla="*/ 1511 w 2894340"/>
              <a:gd name="connsiteY0" fmla="*/ 149630 h 1593777"/>
              <a:gd name="connsiteX1" fmla="*/ 0 w 2894340"/>
              <a:gd name="connsiteY1" fmla="*/ 471558 h 1593777"/>
              <a:gd name="connsiteX2" fmla="*/ 657461 w 2894340"/>
              <a:gd name="connsiteY2" fmla="*/ 793488 h 1593777"/>
              <a:gd name="connsiteX3" fmla="*/ 804067 w 2894340"/>
              <a:gd name="connsiteY3" fmla="*/ 637058 h 1593777"/>
              <a:gd name="connsiteX4" fmla="*/ 2766627 w 2894340"/>
              <a:gd name="connsiteY4" fmla="*/ 1593777 h 1593777"/>
              <a:gd name="connsiteX5" fmla="*/ 2894340 w 2894340"/>
              <a:gd name="connsiteY5" fmla="*/ 1392760 h 1593777"/>
              <a:gd name="connsiteX6" fmla="*/ 934048 w 2894340"/>
              <a:gd name="connsiteY6" fmla="*/ 479115 h 1593777"/>
              <a:gd name="connsiteX7" fmla="*/ 1132043 w 2894340"/>
              <a:gd name="connsiteY7" fmla="*/ 343089 h 1593777"/>
              <a:gd name="connsiteX8" fmla="*/ 1107860 w 2894340"/>
              <a:gd name="connsiteY8" fmla="*/ 352158 h 1593777"/>
              <a:gd name="connsiteX9" fmla="*/ 352157 w 2894340"/>
              <a:gd name="connsiteY9" fmla="*/ 0 h 1593777"/>
              <a:gd name="connsiteX10" fmla="*/ 1511 w 2894340"/>
              <a:gd name="connsiteY10" fmla="*/ 149630 h 1593777"/>
              <a:gd name="connsiteX0" fmla="*/ 23 w 2901165"/>
              <a:gd name="connsiteY0" fmla="*/ 307572 h 1593777"/>
              <a:gd name="connsiteX1" fmla="*/ 6825 w 2901165"/>
              <a:gd name="connsiteY1" fmla="*/ 471558 h 1593777"/>
              <a:gd name="connsiteX2" fmla="*/ 664286 w 2901165"/>
              <a:gd name="connsiteY2" fmla="*/ 793488 h 1593777"/>
              <a:gd name="connsiteX3" fmla="*/ 810892 w 2901165"/>
              <a:gd name="connsiteY3" fmla="*/ 637058 h 1593777"/>
              <a:gd name="connsiteX4" fmla="*/ 2773452 w 2901165"/>
              <a:gd name="connsiteY4" fmla="*/ 1593777 h 1593777"/>
              <a:gd name="connsiteX5" fmla="*/ 2901165 w 2901165"/>
              <a:gd name="connsiteY5" fmla="*/ 1392760 h 1593777"/>
              <a:gd name="connsiteX6" fmla="*/ 940873 w 2901165"/>
              <a:gd name="connsiteY6" fmla="*/ 479115 h 1593777"/>
              <a:gd name="connsiteX7" fmla="*/ 1138868 w 2901165"/>
              <a:gd name="connsiteY7" fmla="*/ 343089 h 1593777"/>
              <a:gd name="connsiteX8" fmla="*/ 1114685 w 2901165"/>
              <a:gd name="connsiteY8" fmla="*/ 352158 h 1593777"/>
              <a:gd name="connsiteX9" fmla="*/ 358982 w 2901165"/>
              <a:gd name="connsiteY9" fmla="*/ 0 h 1593777"/>
              <a:gd name="connsiteX10" fmla="*/ 23 w 2901165"/>
              <a:gd name="connsiteY10" fmla="*/ 307572 h 1593777"/>
              <a:gd name="connsiteX0" fmla="*/ 23 w 2901165"/>
              <a:gd name="connsiteY0" fmla="*/ 307572 h 1593777"/>
              <a:gd name="connsiteX1" fmla="*/ 6825 w 2901165"/>
              <a:gd name="connsiteY1" fmla="*/ 471558 h 1593777"/>
              <a:gd name="connsiteX2" fmla="*/ 664286 w 2901165"/>
              <a:gd name="connsiteY2" fmla="*/ 793488 h 1593777"/>
              <a:gd name="connsiteX3" fmla="*/ 810892 w 2901165"/>
              <a:gd name="connsiteY3" fmla="*/ 637058 h 1593777"/>
              <a:gd name="connsiteX4" fmla="*/ 2773452 w 2901165"/>
              <a:gd name="connsiteY4" fmla="*/ 1593777 h 1593777"/>
              <a:gd name="connsiteX5" fmla="*/ 2901165 w 2901165"/>
              <a:gd name="connsiteY5" fmla="*/ 1392760 h 1593777"/>
              <a:gd name="connsiteX6" fmla="*/ 990749 w 2901165"/>
              <a:gd name="connsiteY6" fmla="*/ 512366 h 1593777"/>
              <a:gd name="connsiteX7" fmla="*/ 1138868 w 2901165"/>
              <a:gd name="connsiteY7" fmla="*/ 343089 h 1593777"/>
              <a:gd name="connsiteX8" fmla="*/ 1114685 w 2901165"/>
              <a:gd name="connsiteY8" fmla="*/ 352158 h 1593777"/>
              <a:gd name="connsiteX9" fmla="*/ 358982 w 2901165"/>
              <a:gd name="connsiteY9" fmla="*/ 0 h 1593777"/>
              <a:gd name="connsiteX10" fmla="*/ 23 w 2901165"/>
              <a:gd name="connsiteY10" fmla="*/ 307572 h 1593777"/>
              <a:gd name="connsiteX0" fmla="*/ 23 w 2901165"/>
              <a:gd name="connsiteY0" fmla="*/ 307572 h 1593777"/>
              <a:gd name="connsiteX1" fmla="*/ 6825 w 2901165"/>
              <a:gd name="connsiteY1" fmla="*/ 471558 h 1593777"/>
              <a:gd name="connsiteX2" fmla="*/ 664286 w 2901165"/>
              <a:gd name="connsiteY2" fmla="*/ 793488 h 1593777"/>
              <a:gd name="connsiteX3" fmla="*/ 810892 w 2901165"/>
              <a:gd name="connsiteY3" fmla="*/ 637058 h 1593777"/>
              <a:gd name="connsiteX4" fmla="*/ 2773452 w 2901165"/>
              <a:gd name="connsiteY4" fmla="*/ 1593777 h 1593777"/>
              <a:gd name="connsiteX5" fmla="*/ 2901165 w 2901165"/>
              <a:gd name="connsiteY5" fmla="*/ 1392760 h 1593777"/>
              <a:gd name="connsiteX6" fmla="*/ 990749 w 2901165"/>
              <a:gd name="connsiteY6" fmla="*/ 512366 h 1593777"/>
              <a:gd name="connsiteX7" fmla="*/ 1138868 w 2901165"/>
              <a:gd name="connsiteY7" fmla="*/ 343089 h 1593777"/>
              <a:gd name="connsiteX8" fmla="*/ 1147936 w 2901165"/>
              <a:gd name="connsiteY8" fmla="*/ 377096 h 1593777"/>
              <a:gd name="connsiteX9" fmla="*/ 358982 w 2901165"/>
              <a:gd name="connsiteY9" fmla="*/ 0 h 1593777"/>
              <a:gd name="connsiteX10" fmla="*/ 23 w 2901165"/>
              <a:gd name="connsiteY10" fmla="*/ 307572 h 1593777"/>
              <a:gd name="connsiteX0" fmla="*/ 23 w 2901165"/>
              <a:gd name="connsiteY0" fmla="*/ 307572 h 1593777"/>
              <a:gd name="connsiteX1" fmla="*/ 6825 w 2901165"/>
              <a:gd name="connsiteY1" fmla="*/ 471558 h 1593777"/>
              <a:gd name="connsiteX2" fmla="*/ 664286 w 2901165"/>
              <a:gd name="connsiteY2" fmla="*/ 793488 h 1593777"/>
              <a:gd name="connsiteX3" fmla="*/ 844143 w 2901165"/>
              <a:gd name="connsiteY3" fmla="*/ 670309 h 1593777"/>
              <a:gd name="connsiteX4" fmla="*/ 2773452 w 2901165"/>
              <a:gd name="connsiteY4" fmla="*/ 1593777 h 1593777"/>
              <a:gd name="connsiteX5" fmla="*/ 2901165 w 2901165"/>
              <a:gd name="connsiteY5" fmla="*/ 1392760 h 1593777"/>
              <a:gd name="connsiteX6" fmla="*/ 990749 w 2901165"/>
              <a:gd name="connsiteY6" fmla="*/ 512366 h 1593777"/>
              <a:gd name="connsiteX7" fmla="*/ 1138868 w 2901165"/>
              <a:gd name="connsiteY7" fmla="*/ 343089 h 1593777"/>
              <a:gd name="connsiteX8" fmla="*/ 1147936 w 2901165"/>
              <a:gd name="connsiteY8" fmla="*/ 377096 h 1593777"/>
              <a:gd name="connsiteX9" fmla="*/ 358982 w 2901165"/>
              <a:gd name="connsiteY9" fmla="*/ 0 h 1593777"/>
              <a:gd name="connsiteX10" fmla="*/ 23 w 2901165"/>
              <a:gd name="connsiteY10" fmla="*/ 307572 h 1593777"/>
              <a:gd name="connsiteX0" fmla="*/ 23 w 2901165"/>
              <a:gd name="connsiteY0" fmla="*/ 307572 h 1593777"/>
              <a:gd name="connsiteX1" fmla="*/ 6825 w 2901165"/>
              <a:gd name="connsiteY1" fmla="*/ 471558 h 1593777"/>
              <a:gd name="connsiteX2" fmla="*/ 664286 w 2901165"/>
              <a:gd name="connsiteY2" fmla="*/ 793488 h 1593777"/>
              <a:gd name="connsiteX3" fmla="*/ 844143 w 2901165"/>
              <a:gd name="connsiteY3" fmla="*/ 670309 h 1593777"/>
              <a:gd name="connsiteX4" fmla="*/ 2773452 w 2901165"/>
              <a:gd name="connsiteY4" fmla="*/ 1593777 h 1593777"/>
              <a:gd name="connsiteX5" fmla="*/ 2901165 w 2901165"/>
              <a:gd name="connsiteY5" fmla="*/ 1392760 h 1593777"/>
              <a:gd name="connsiteX6" fmla="*/ 1032313 w 2901165"/>
              <a:gd name="connsiteY6" fmla="*/ 504053 h 1593777"/>
              <a:gd name="connsiteX7" fmla="*/ 1138868 w 2901165"/>
              <a:gd name="connsiteY7" fmla="*/ 343089 h 1593777"/>
              <a:gd name="connsiteX8" fmla="*/ 1147936 w 2901165"/>
              <a:gd name="connsiteY8" fmla="*/ 377096 h 1593777"/>
              <a:gd name="connsiteX9" fmla="*/ 358982 w 2901165"/>
              <a:gd name="connsiteY9" fmla="*/ 0 h 1593777"/>
              <a:gd name="connsiteX10" fmla="*/ 23 w 2901165"/>
              <a:gd name="connsiteY10" fmla="*/ 307572 h 1593777"/>
              <a:gd name="connsiteX0" fmla="*/ 23 w 2901165"/>
              <a:gd name="connsiteY0" fmla="*/ 307572 h 1593777"/>
              <a:gd name="connsiteX1" fmla="*/ 6825 w 2901165"/>
              <a:gd name="connsiteY1" fmla="*/ 471558 h 1593777"/>
              <a:gd name="connsiteX2" fmla="*/ 664286 w 2901165"/>
              <a:gd name="connsiteY2" fmla="*/ 793488 h 1593777"/>
              <a:gd name="connsiteX3" fmla="*/ 844143 w 2901165"/>
              <a:gd name="connsiteY3" fmla="*/ 670309 h 1593777"/>
              <a:gd name="connsiteX4" fmla="*/ 2773452 w 2901165"/>
              <a:gd name="connsiteY4" fmla="*/ 1593777 h 1593777"/>
              <a:gd name="connsiteX5" fmla="*/ 2901165 w 2901165"/>
              <a:gd name="connsiteY5" fmla="*/ 1392760 h 1593777"/>
              <a:gd name="connsiteX6" fmla="*/ 1032313 w 2901165"/>
              <a:gd name="connsiteY6" fmla="*/ 504053 h 1593777"/>
              <a:gd name="connsiteX7" fmla="*/ 1138868 w 2901165"/>
              <a:gd name="connsiteY7" fmla="*/ 343089 h 1593777"/>
              <a:gd name="connsiteX8" fmla="*/ 1164561 w 2901165"/>
              <a:gd name="connsiteY8" fmla="*/ 352158 h 1593777"/>
              <a:gd name="connsiteX9" fmla="*/ 358982 w 2901165"/>
              <a:gd name="connsiteY9" fmla="*/ 0 h 1593777"/>
              <a:gd name="connsiteX10" fmla="*/ 23 w 2901165"/>
              <a:gd name="connsiteY10" fmla="*/ 307572 h 1593777"/>
              <a:gd name="connsiteX0" fmla="*/ 23 w 2901165"/>
              <a:gd name="connsiteY0" fmla="*/ 307572 h 1593777"/>
              <a:gd name="connsiteX1" fmla="*/ 6825 w 2901165"/>
              <a:gd name="connsiteY1" fmla="*/ 471558 h 1593777"/>
              <a:gd name="connsiteX2" fmla="*/ 664286 w 2901165"/>
              <a:gd name="connsiteY2" fmla="*/ 793488 h 1593777"/>
              <a:gd name="connsiteX3" fmla="*/ 844143 w 2901165"/>
              <a:gd name="connsiteY3" fmla="*/ 670309 h 1593777"/>
              <a:gd name="connsiteX4" fmla="*/ 2773452 w 2901165"/>
              <a:gd name="connsiteY4" fmla="*/ 1593777 h 1593777"/>
              <a:gd name="connsiteX5" fmla="*/ 2901165 w 2901165"/>
              <a:gd name="connsiteY5" fmla="*/ 1392760 h 1593777"/>
              <a:gd name="connsiteX6" fmla="*/ 1032313 w 2901165"/>
              <a:gd name="connsiteY6" fmla="*/ 504053 h 1593777"/>
              <a:gd name="connsiteX7" fmla="*/ 1155493 w 2901165"/>
              <a:gd name="connsiteY7" fmla="*/ 376340 h 1593777"/>
              <a:gd name="connsiteX8" fmla="*/ 1164561 w 2901165"/>
              <a:gd name="connsiteY8" fmla="*/ 352158 h 1593777"/>
              <a:gd name="connsiteX9" fmla="*/ 358982 w 2901165"/>
              <a:gd name="connsiteY9" fmla="*/ 0 h 1593777"/>
              <a:gd name="connsiteX10" fmla="*/ 23 w 2901165"/>
              <a:gd name="connsiteY10" fmla="*/ 307572 h 1593777"/>
              <a:gd name="connsiteX0" fmla="*/ 18136 w 2919278"/>
              <a:gd name="connsiteY0" fmla="*/ 307572 h 1593777"/>
              <a:gd name="connsiteX1" fmla="*/ 0 w 2919278"/>
              <a:gd name="connsiteY1" fmla="*/ 471558 h 1593777"/>
              <a:gd name="connsiteX2" fmla="*/ 682399 w 2919278"/>
              <a:gd name="connsiteY2" fmla="*/ 793488 h 1593777"/>
              <a:gd name="connsiteX3" fmla="*/ 862256 w 2919278"/>
              <a:gd name="connsiteY3" fmla="*/ 670309 h 1593777"/>
              <a:gd name="connsiteX4" fmla="*/ 2791565 w 2919278"/>
              <a:gd name="connsiteY4" fmla="*/ 1593777 h 1593777"/>
              <a:gd name="connsiteX5" fmla="*/ 2919278 w 2919278"/>
              <a:gd name="connsiteY5" fmla="*/ 1392760 h 1593777"/>
              <a:gd name="connsiteX6" fmla="*/ 1050426 w 2919278"/>
              <a:gd name="connsiteY6" fmla="*/ 504053 h 1593777"/>
              <a:gd name="connsiteX7" fmla="*/ 1173606 w 2919278"/>
              <a:gd name="connsiteY7" fmla="*/ 376340 h 1593777"/>
              <a:gd name="connsiteX8" fmla="*/ 1182674 w 2919278"/>
              <a:gd name="connsiteY8" fmla="*/ 352158 h 1593777"/>
              <a:gd name="connsiteX9" fmla="*/ 377095 w 2919278"/>
              <a:gd name="connsiteY9" fmla="*/ 0 h 1593777"/>
              <a:gd name="connsiteX10" fmla="*/ 18136 w 2919278"/>
              <a:gd name="connsiteY10" fmla="*/ 307572 h 1593777"/>
              <a:gd name="connsiteX0" fmla="*/ 23 w 2926103"/>
              <a:gd name="connsiteY0" fmla="*/ 290947 h 1593777"/>
              <a:gd name="connsiteX1" fmla="*/ 6825 w 2926103"/>
              <a:gd name="connsiteY1" fmla="*/ 471558 h 1593777"/>
              <a:gd name="connsiteX2" fmla="*/ 689224 w 2926103"/>
              <a:gd name="connsiteY2" fmla="*/ 793488 h 1593777"/>
              <a:gd name="connsiteX3" fmla="*/ 869081 w 2926103"/>
              <a:gd name="connsiteY3" fmla="*/ 670309 h 1593777"/>
              <a:gd name="connsiteX4" fmla="*/ 2798390 w 2926103"/>
              <a:gd name="connsiteY4" fmla="*/ 1593777 h 1593777"/>
              <a:gd name="connsiteX5" fmla="*/ 2926103 w 2926103"/>
              <a:gd name="connsiteY5" fmla="*/ 1392760 h 1593777"/>
              <a:gd name="connsiteX6" fmla="*/ 1057251 w 2926103"/>
              <a:gd name="connsiteY6" fmla="*/ 504053 h 1593777"/>
              <a:gd name="connsiteX7" fmla="*/ 1180431 w 2926103"/>
              <a:gd name="connsiteY7" fmla="*/ 376340 h 1593777"/>
              <a:gd name="connsiteX8" fmla="*/ 1189499 w 2926103"/>
              <a:gd name="connsiteY8" fmla="*/ 352158 h 1593777"/>
              <a:gd name="connsiteX9" fmla="*/ 383920 w 2926103"/>
              <a:gd name="connsiteY9" fmla="*/ 0 h 1593777"/>
              <a:gd name="connsiteX10" fmla="*/ 23 w 2926103"/>
              <a:gd name="connsiteY10" fmla="*/ 290947 h 1593777"/>
              <a:gd name="connsiteX0" fmla="*/ 23 w 2926103"/>
              <a:gd name="connsiteY0" fmla="*/ 332511 h 1635341"/>
              <a:gd name="connsiteX1" fmla="*/ 6825 w 2926103"/>
              <a:gd name="connsiteY1" fmla="*/ 513122 h 1635341"/>
              <a:gd name="connsiteX2" fmla="*/ 689224 w 2926103"/>
              <a:gd name="connsiteY2" fmla="*/ 835052 h 1635341"/>
              <a:gd name="connsiteX3" fmla="*/ 869081 w 2926103"/>
              <a:gd name="connsiteY3" fmla="*/ 711873 h 1635341"/>
              <a:gd name="connsiteX4" fmla="*/ 2798390 w 2926103"/>
              <a:gd name="connsiteY4" fmla="*/ 1635341 h 1635341"/>
              <a:gd name="connsiteX5" fmla="*/ 2926103 w 2926103"/>
              <a:gd name="connsiteY5" fmla="*/ 1434324 h 1635341"/>
              <a:gd name="connsiteX6" fmla="*/ 1057251 w 2926103"/>
              <a:gd name="connsiteY6" fmla="*/ 545617 h 1635341"/>
              <a:gd name="connsiteX7" fmla="*/ 1180431 w 2926103"/>
              <a:gd name="connsiteY7" fmla="*/ 417904 h 1635341"/>
              <a:gd name="connsiteX8" fmla="*/ 1189499 w 2926103"/>
              <a:gd name="connsiteY8" fmla="*/ 393722 h 1635341"/>
              <a:gd name="connsiteX9" fmla="*/ 342357 w 2926103"/>
              <a:gd name="connsiteY9" fmla="*/ 0 h 1635341"/>
              <a:gd name="connsiteX10" fmla="*/ 23 w 2926103"/>
              <a:gd name="connsiteY10" fmla="*/ 332511 h 1635341"/>
              <a:gd name="connsiteX0" fmla="*/ 23 w 2926103"/>
              <a:gd name="connsiteY0" fmla="*/ 332511 h 1635341"/>
              <a:gd name="connsiteX1" fmla="*/ 6825 w 2926103"/>
              <a:gd name="connsiteY1" fmla="*/ 513122 h 1635341"/>
              <a:gd name="connsiteX2" fmla="*/ 689224 w 2926103"/>
              <a:gd name="connsiteY2" fmla="*/ 835052 h 1635341"/>
              <a:gd name="connsiteX3" fmla="*/ 860768 w 2926103"/>
              <a:gd name="connsiteY3" fmla="*/ 728498 h 1635341"/>
              <a:gd name="connsiteX4" fmla="*/ 2798390 w 2926103"/>
              <a:gd name="connsiteY4" fmla="*/ 1635341 h 1635341"/>
              <a:gd name="connsiteX5" fmla="*/ 2926103 w 2926103"/>
              <a:gd name="connsiteY5" fmla="*/ 1434324 h 1635341"/>
              <a:gd name="connsiteX6" fmla="*/ 1057251 w 2926103"/>
              <a:gd name="connsiteY6" fmla="*/ 545617 h 1635341"/>
              <a:gd name="connsiteX7" fmla="*/ 1180431 w 2926103"/>
              <a:gd name="connsiteY7" fmla="*/ 417904 h 1635341"/>
              <a:gd name="connsiteX8" fmla="*/ 1189499 w 2926103"/>
              <a:gd name="connsiteY8" fmla="*/ 393722 h 1635341"/>
              <a:gd name="connsiteX9" fmla="*/ 342357 w 2926103"/>
              <a:gd name="connsiteY9" fmla="*/ 0 h 1635341"/>
              <a:gd name="connsiteX10" fmla="*/ 23 w 2926103"/>
              <a:gd name="connsiteY10" fmla="*/ 332511 h 1635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26103" h="1635341">
                <a:moveTo>
                  <a:pt x="23" y="332511"/>
                </a:moveTo>
                <a:cubicBezTo>
                  <a:pt x="-481" y="439820"/>
                  <a:pt x="7329" y="405813"/>
                  <a:pt x="6825" y="513122"/>
                </a:cubicBezTo>
                <a:lnTo>
                  <a:pt x="689224" y="835052"/>
                </a:lnTo>
                <a:lnTo>
                  <a:pt x="860768" y="728498"/>
                </a:lnTo>
                <a:lnTo>
                  <a:pt x="2798390" y="1635341"/>
                </a:lnTo>
                <a:lnTo>
                  <a:pt x="2926103" y="1434324"/>
                </a:lnTo>
                <a:lnTo>
                  <a:pt x="1057251" y="545617"/>
                </a:lnTo>
                <a:lnTo>
                  <a:pt x="1180431" y="417904"/>
                </a:lnTo>
                <a:lnTo>
                  <a:pt x="1189499" y="393722"/>
                </a:lnTo>
                <a:lnTo>
                  <a:pt x="342357" y="0"/>
                </a:lnTo>
                <a:lnTo>
                  <a:pt x="23" y="332511"/>
                </a:lnTo>
                <a:close/>
              </a:path>
            </a:pathLst>
          </a:cu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 rot="1501931">
            <a:off x="195540" y="3438176"/>
            <a:ext cx="1738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FEL OPTION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670161" y="5607590"/>
            <a:ext cx="1200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LINAC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1" name="Connettore 2 10"/>
          <p:cNvCxnSpPr>
            <a:stCxn id="9" idx="3"/>
          </p:cNvCxnSpPr>
          <p:nvPr/>
        </p:nvCxnSpPr>
        <p:spPr>
          <a:xfrm flipV="1">
            <a:off x="4870288" y="5805265"/>
            <a:ext cx="2045600" cy="331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 flipV="1">
            <a:off x="4462500" y="4734454"/>
            <a:ext cx="37494" cy="99880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6444207" y="3468953"/>
            <a:ext cx="1900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Damping Ring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2" name="Connettore 2 21"/>
          <p:cNvCxnSpPr>
            <a:stCxn id="21" idx="2"/>
          </p:cNvCxnSpPr>
          <p:nvPr/>
        </p:nvCxnSpPr>
        <p:spPr>
          <a:xfrm flipH="1">
            <a:off x="6154882" y="4176839"/>
            <a:ext cx="1239760" cy="33228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5941446" y="1196752"/>
            <a:ext cx="1983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Storage Rings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(preliminary)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8" name="Connettore 2 27"/>
          <p:cNvCxnSpPr>
            <a:stCxn id="27" idx="2"/>
          </p:cNvCxnSpPr>
          <p:nvPr/>
        </p:nvCxnSpPr>
        <p:spPr>
          <a:xfrm flipH="1">
            <a:off x="5652121" y="1904638"/>
            <a:ext cx="1281002" cy="33228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2427740" y="977713"/>
            <a:ext cx="804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IP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0" name="Connettore 2 29"/>
          <p:cNvCxnSpPr>
            <a:stCxn id="29" idx="3"/>
          </p:cNvCxnSpPr>
          <p:nvPr/>
        </p:nvCxnSpPr>
        <p:spPr>
          <a:xfrm>
            <a:off x="3232572" y="1177768"/>
            <a:ext cx="619348" cy="3668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/>
          <p:cNvSpPr txBox="1"/>
          <p:nvPr/>
        </p:nvSpPr>
        <p:spPr>
          <a:xfrm>
            <a:off x="2424140" y="4725144"/>
            <a:ext cx="808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TLs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50" name="Connettore 2 49"/>
          <p:cNvCxnSpPr>
            <a:stCxn id="49" idx="0"/>
          </p:cNvCxnSpPr>
          <p:nvPr/>
        </p:nvCxnSpPr>
        <p:spPr>
          <a:xfrm flipV="1">
            <a:off x="2828356" y="3869064"/>
            <a:ext cx="404216" cy="8560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66800" y="635635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Talk by E. Di Pasquale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944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343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76A3"/>
                </a:solidFill>
              </a:rPr>
              <a:t>Rings lattice @ 2 GeV</a:t>
            </a:r>
            <a:endParaRPr lang="en-US" sz="4800" dirty="0">
              <a:solidFill>
                <a:srgbClr val="0076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60510"/>
            <a:ext cx="9144000" cy="494333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lattice has to provide the minimum </a:t>
            </a:r>
            <a:r>
              <a:rPr lang="en-US" dirty="0" err="1" smtClean="0"/>
              <a:t>emittance</a:t>
            </a:r>
            <a:r>
              <a:rPr lang="en-US" dirty="0" smtClean="0"/>
              <a:t> in order to reach the goal luminosity</a:t>
            </a:r>
          </a:p>
          <a:p>
            <a:r>
              <a:rPr lang="en-US" dirty="0" smtClean="0"/>
              <a:t>The arcs layout is similar to the SuperB lattice</a:t>
            </a:r>
          </a:p>
          <a:p>
            <a:r>
              <a:rPr lang="en-US" dirty="0" smtClean="0"/>
              <a:t>The number of magnets and their layout is similar to the ESRF arc cell</a:t>
            </a:r>
          </a:p>
          <a:p>
            <a:r>
              <a:rPr lang="en-US" dirty="0" smtClean="0"/>
              <a:t>Some of the dipoles have a gradient component, so X and Y damping times are different</a:t>
            </a:r>
          </a:p>
          <a:p>
            <a:r>
              <a:rPr lang="en-US" dirty="0" smtClean="0"/>
              <a:t>The Final Focus has been re-optimized for the lower energy and to have beams passing as much as possible on-axis in the first doublet to avoid SR in the detector. Particular care is taken to cancel as much as possible non-</a:t>
            </a:r>
            <a:r>
              <a:rPr lang="en-US" dirty="0" err="1" smtClean="0"/>
              <a:t>linearities</a:t>
            </a:r>
            <a:r>
              <a:rPr lang="en-US" dirty="0" smtClean="0"/>
              <a:t> between the crab </a:t>
            </a:r>
            <a:r>
              <a:rPr lang="en-US" dirty="0" err="1" smtClean="0"/>
              <a:t>sextupoles</a:t>
            </a:r>
            <a:endParaRPr lang="en-US" dirty="0" smtClean="0"/>
          </a:p>
          <a:p>
            <a:r>
              <a:rPr lang="en-US" dirty="0" smtClean="0"/>
              <a:t>The present FF design includes </a:t>
            </a:r>
            <a:r>
              <a:rPr lang="en-US" dirty="0" err="1" smtClean="0"/>
              <a:t>octupoles</a:t>
            </a:r>
            <a:r>
              <a:rPr lang="en-US" dirty="0" smtClean="0"/>
              <a:t> to compensate for the first doublet fringing fields</a:t>
            </a:r>
          </a:p>
          <a:p>
            <a:r>
              <a:rPr lang="en-US" dirty="0" smtClean="0"/>
              <a:t>Optimization of the dynamic aperture, also with errors, is in progress</a:t>
            </a:r>
          </a:p>
          <a:p>
            <a:r>
              <a:rPr lang="en-US" dirty="0" smtClean="0"/>
              <a:t>Tolerances to magnet errors have been studied and a table of acceptable values produced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Details in Raimondi’s, </a:t>
            </a:r>
            <a:r>
              <a:rPr lang="en-US" b="1" dirty="0" err="1" smtClean="0">
                <a:solidFill>
                  <a:srgbClr val="FF0000"/>
                </a:solidFill>
              </a:rPr>
              <a:t>Liuzzo’s</a:t>
            </a:r>
            <a:r>
              <a:rPr lang="en-US" b="1" dirty="0" smtClean="0">
                <a:solidFill>
                  <a:srgbClr val="FF0000"/>
                </a:solidFill>
              </a:rPr>
              <a:t> and </a:t>
            </a:r>
            <a:r>
              <a:rPr lang="en-US" b="1" dirty="0" err="1" smtClean="0">
                <a:solidFill>
                  <a:srgbClr val="FF0000"/>
                </a:solidFill>
              </a:rPr>
              <a:t>Paoloni’s</a:t>
            </a:r>
            <a:r>
              <a:rPr lang="en-US" b="1" dirty="0" smtClean="0">
                <a:solidFill>
                  <a:srgbClr val="FF0000"/>
                </a:solidFill>
              </a:rPr>
              <a:t> talks tomorrow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20599532">
            <a:off x="1783846" y="3057437"/>
            <a:ext cx="5576316" cy="1200329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</a:t>
            </a:r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 evolution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5368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07010" y="1015931"/>
            <a:ext cx="8836989" cy="5796036"/>
            <a:chOff x="35496" y="488406"/>
            <a:chExt cx="9108503" cy="6072335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488406"/>
              <a:ext cx="9108503" cy="6072335"/>
            </a:xfrm>
            <a:prstGeom prst="rect">
              <a:avLst/>
            </a:prstGeom>
          </p:spPr>
        </p:pic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79" r="33382" b="19408"/>
            <a:stretch/>
          </p:blipFill>
          <p:spPr>
            <a:xfrm>
              <a:off x="1682534" y="3861048"/>
              <a:ext cx="2476872" cy="1584176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3" b="42037"/>
            <a:stretch/>
          </p:blipFill>
          <p:spPr>
            <a:xfrm>
              <a:off x="2627784" y="2008434"/>
              <a:ext cx="3780421" cy="532016"/>
            </a:xfrm>
            <a:prstGeom prst="rect">
              <a:avLst/>
            </a:prstGeom>
            <a:ln w="38100">
              <a:solidFill>
                <a:srgbClr val="002060"/>
              </a:solidFill>
            </a:ln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57" r="23909" b="15704"/>
            <a:stretch/>
          </p:blipFill>
          <p:spPr>
            <a:xfrm>
              <a:off x="4716016" y="2996952"/>
              <a:ext cx="2765394" cy="2254446"/>
            </a:xfrm>
            <a:prstGeom prst="rect">
              <a:avLst/>
            </a:prstGeom>
          </p:spPr>
        </p:pic>
        <p:cxnSp>
          <p:nvCxnSpPr>
            <p:cNvPr id="12" name="Connettore 2 11"/>
            <p:cNvCxnSpPr>
              <a:stCxn id="2" idx="1"/>
            </p:cNvCxnSpPr>
            <p:nvPr/>
          </p:nvCxnSpPr>
          <p:spPr>
            <a:xfrm flipH="1" flipV="1">
              <a:off x="539552" y="4005064"/>
              <a:ext cx="1142982" cy="64807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/>
            <p:cNvCxnSpPr>
              <a:stCxn id="2" idx="2"/>
            </p:cNvCxnSpPr>
            <p:nvPr/>
          </p:nvCxnSpPr>
          <p:spPr>
            <a:xfrm flipH="1">
              <a:off x="1682534" y="5445224"/>
              <a:ext cx="1238436" cy="43204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2 15"/>
            <p:cNvCxnSpPr>
              <a:stCxn id="2" idx="3"/>
            </p:cNvCxnSpPr>
            <p:nvPr/>
          </p:nvCxnSpPr>
          <p:spPr>
            <a:xfrm flipV="1">
              <a:off x="4159406" y="4124175"/>
              <a:ext cx="1939307" cy="52896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/>
            <p:cNvCxnSpPr>
              <a:stCxn id="6" idx="0"/>
            </p:cNvCxnSpPr>
            <p:nvPr/>
          </p:nvCxnSpPr>
          <p:spPr>
            <a:xfrm flipH="1" flipV="1">
              <a:off x="4159406" y="836712"/>
              <a:ext cx="358589" cy="117172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sellaDiTesto 21"/>
            <p:cNvSpPr txBox="1"/>
            <p:nvPr/>
          </p:nvSpPr>
          <p:spPr>
            <a:xfrm>
              <a:off x="5145364" y="1124744"/>
              <a:ext cx="534312" cy="36983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IP</a:t>
              </a:r>
              <a:endParaRPr lang="en-US" dirty="0"/>
            </a:p>
          </p:txBody>
        </p:sp>
        <p:cxnSp>
          <p:nvCxnSpPr>
            <p:cNvPr id="23" name="Connettore 2 22"/>
            <p:cNvCxnSpPr>
              <a:stCxn id="22" idx="1"/>
            </p:cNvCxnSpPr>
            <p:nvPr/>
          </p:nvCxnSpPr>
          <p:spPr>
            <a:xfrm flipH="1" flipV="1">
              <a:off x="4589748" y="764705"/>
              <a:ext cx="555616" cy="54495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5"/>
            <p:cNvCxnSpPr>
              <a:stCxn id="22" idx="2"/>
            </p:cNvCxnSpPr>
            <p:nvPr/>
          </p:nvCxnSpPr>
          <p:spPr>
            <a:xfrm>
              <a:off x="5412520" y="1494581"/>
              <a:ext cx="527632" cy="56626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-87327"/>
            <a:ext cx="8229600" cy="1143000"/>
          </a:xfrm>
        </p:spPr>
        <p:txBody>
          <a:bodyPr/>
          <a:lstStyle/>
          <a:p>
            <a:r>
              <a:rPr lang="en-US" dirty="0" smtClean="0"/>
              <a:t>Main Rings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62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714"/>
            <a:ext cx="8229600" cy="852704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0076A3"/>
                </a:solidFill>
              </a:rPr>
              <a:t>Positron Ring</a:t>
            </a:r>
            <a:endParaRPr lang="en-US" sz="4800" dirty="0">
              <a:solidFill>
                <a:srgbClr val="0076A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58" y="1194848"/>
            <a:ext cx="8291191" cy="55763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0599532">
            <a:off x="1783846" y="3057437"/>
            <a:ext cx="5576316" cy="1200329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</a:t>
            </a:r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 evolution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535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4723483" y="1720115"/>
            <a:ext cx="4330204" cy="3765190"/>
            <a:chOff x="4068711" y="108957"/>
            <a:chExt cx="4618089" cy="4017105"/>
          </a:xfrm>
        </p:grpSpPr>
        <p:pic>
          <p:nvPicPr>
            <p:cNvPr id="36" name="Picture 35" descr="MaxDAYScan_ST20_49_err_9604_49_196_frf_err_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711" y="108957"/>
              <a:ext cx="4618089" cy="401710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37" name="Picture 36" descr="Resonances2Scan_ST20_49_err_9604_49_196_smalres_frf_err_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897" y="366126"/>
              <a:ext cx="3414792" cy="340586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24"/>
            <a:ext cx="8229600" cy="73964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Max Amplitude X and Y versus tune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S.M.Liuzzo, Università di Tor Vergata, ESRF, INFN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B33-8B21-B641-914F-29BCE6D0FC44}" type="slidenum">
              <a:rPr lang="en-GB" smtClean="0"/>
              <a:t>16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142998" y="5858169"/>
            <a:ext cx="749299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With fringe fields. With Errors. Tune changed with matching routine. </a:t>
            </a:r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4723483" y="743104"/>
            <a:ext cx="4276811" cy="338554"/>
            <a:chOff x="2025276" y="5931523"/>
            <a:chExt cx="4276811" cy="338554"/>
          </a:xfrm>
        </p:grpSpPr>
        <p:sp>
          <p:nvSpPr>
            <p:cNvPr id="21" name="Diamond 20"/>
            <p:cNvSpPr/>
            <p:nvPr/>
          </p:nvSpPr>
          <p:spPr>
            <a:xfrm>
              <a:off x="2025276" y="5974571"/>
              <a:ext cx="268838" cy="245788"/>
            </a:xfrm>
            <a:prstGeom prst="diamond">
              <a:avLst/>
            </a:prstGeom>
            <a:solidFill>
              <a:schemeClr val="accent2">
                <a:alpha val="40000"/>
              </a:schemeClr>
            </a:solidFill>
            <a:ln>
              <a:solidFill>
                <a:schemeClr val="accent4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10777" y="5931523"/>
              <a:ext cx="3891310" cy="33855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GB" sz="1600" dirty="0" smtClean="0"/>
                <a:t>Good Point:  (0.595,0.56), below half integer </a:t>
              </a:r>
              <a:endParaRPr lang="en-GB" sz="16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23483" y="1223717"/>
            <a:ext cx="4274005" cy="338554"/>
            <a:chOff x="2025276" y="5931523"/>
            <a:chExt cx="4274005" cy="338554"/>
          </a:xfrm>
        </p:grpSpPr>
        <p:sp>
          <p:nvSpPr>
            <p:cNvPr id="27" name="Diamond 26"/>
            <p:cNvSpPr/>
            <p:nvPr/>
          </p:nvSpPr>
          <p:spPr>
            <a:xfrm>
              <a:off x="2025276" y="5974571"/>
              <a:ext cx="268838" cy="245788"/>
            </a:xfrm>
            <a:prstGeom prst="diamond">
              <a:avLst/>
            </a:prstGeom>
            <a:solidFill>
              <a:schemeClr val="lt1">
                <a:alpha val="53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10777" y="5931523"/>
              <a:ext cx="3888504" cy="33855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GB" sz="1600" dirty="0" smtClean="0"/>
                <a:t>Good Point:  (0.56,0.595), above half integer </a:t>
              </a:r>
              <a:endParaRPr lang="en-GB" sz="1600" dirty="0"/>
            </a:p>
          </p:txBody>
        </p:sp>
      </p:grpSp>
      <p:sp>
        <p:nvSpPr>
          <p:cNvPr id="42" name="Diamond 41"/>
          <p:cNvSpPr/>
          <p:nvPr/>
        </p:nvSpPr>
        <p:spPr>
          <a:xfrm>
            <a:off x="6594507" y="4033014"/>
            <a:ext cx="268838" cy="245788"/>
          </a:xfrm>
          <a:prstGeom prst="diamond">
            <a:avLst/>
          </a:prstGeom>
          <a:solidFill>
            <a:schemeClr val="accent2">
              <a:alpha val="40000"/>
            </a:schemeClr>
          </a:solidFill>
          <a:ln>
            <a:solidFill>
              <a:schemeClr val="accent4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Diamond 42"/>
          <p:cNvSpPr/>
          <p:nvPr/>
        </p:nvSpPr>
        <p:spPr>
          <a:xfrm>
            <a:off x="6076209" y="3572039"/>
            <a:ext cx="268838" cy="245788"/>
          </a:xfrm>
          <a:prstGeom prst="diamond">
            <a:avLst/>
          </a:prstGeom>
          <a:solidFill>
            <a:schemeClr val="lt1">
              <a:alpha val="53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9" name="Group 48"/>
          <p:cNvGrpSpPr/>
          <p:nvPr/>
        </p:nvGrpSpPr>
        <p:grpSpPr>
          <a:xfrm>
            <a:off x="222541" y="1195149"/>
            <a:ext cx="4378000" cy="338554"/>
            <a:chOff x="2025276" y="5931523"/>
            <a:chExt cx="4378000" cy="338554"/>
          </a:xfrm>
        </p:grpSpPr>
        <p:sp>
          <p:nvSpPr>
            <p:cNvPr id="50" name="Diamond 49"/>
            <p:cNvSpPr/>
            <p:nvPr/>
          </p:nvSpPr>
          <p:spPr>
            <a:xfrm>
              <a:off x="2025276" y="5974571"/>
              <a:ext cx="268838" cy="245788"/>
            </a:xfrm>
            <a:prstGeom prst="diamond">
              <a:avLst/>
            </a:prstGeom>
            <a:solidFill>
              <a:schemeClr val="lt1">
                <a:alpha val="49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410777" y="5931523"/>
              <a:ext cx="3992499" cy="33855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GB" sz="1600" dirty="0" smtClean="0"/>
                <a:t>Good Point:  (0.525,0.595), above half integer </a:t>
              </a:r>
              <a:endParaRPr lang="en-GB" sz="16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33647" y="1720115"/>
            <a:ext cx="4589836" cy="3765190"/>
            <a:chOff x="133647" y="1720115"/>
            <a:chExt cx="4589836" cy="3765190"/>
          </a:xfrm>
        </p:grpSpPr>
        <p:grpSp>
          <p:nvGrpSpPr>
            <p:cNvPr id="35" name="Group 34"/>
            <p:cNvGrpSpPr/>
            <p:nvPr/>
          </p:nvGrpSpPr>
          <p:grpSpPr>
            <a:xfrm>
              <a:off x="133647" y="1720115"/>
              <a:ext cx="4589836" cy="3765190"/>
              <a:chOff x="3124200" y="1873557"/>
              <a:chExt cx="4355147" cy="4017105"/>
            </a:xfrm>
          </p:grpSpPr>
          <p:pic>
            <p:nvPicPr>
              <p:cNvPr id="33" name="Picture 32" descr="MaxDAXScan_ST20_49_err_9604_49_196_frf_err_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4200" y="1873557"/>
                <a:ext cx="4355147" cy="401710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34" name="Picture 33" descr="Resonances2Scan_ST20_49_err_9604_49_196_smalres_frf_err_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7220" y="2128001"/>
                <a:ext cx="3157443" cy="3405866"/>
              </a:xfrm>
              <a:prstGeom prst="rect">
                <a:avLst/>
              </a:prstGeom>
            </p:spPr>
          </p:pic>
        </p:grpSp>
        <p:sp>
          <p:nvSpPr>
            <p:cNvPr id="39" name="Diamond 38"/>
            <p:cNvSpPr/>
            <p:nvPr/>
          </p:nvSpPr>
          <p:spPr>
            <a:xfrm>
              <a:off x="2090706" y="4033014"/>
              <a:ext cx="268838" cy="245788"/>
            </a:xfrm>
            <a:prstGeom prst="diamond">
              <a:avLst/>
            </a:prstGeom>
            <a:solidFill>
              <a:schemeClr val="accent2">
                <a:alpha val="40000"/>
              </a:schemeClr>
            </a:solidFill>
            <a:ln>
              <a:solidFill>
                <a:schemeClr val="accent4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Diamond 43"/>
            <p:cNvSpPr/>
            <p:nvPr/>
          </p:nvSpPr>
          <p:spPr>
            <a:xfrm>
              <a:off x="1575451" y="3535917"/>
              <a:ext cx="268838" cy="245788"/>
            </a:xfrm>
            <a:prstGeom prst="diamond">
              <a:avLst/>
            </a:prstGeom>
            <a:solidFill>
              <a:schemeClr val="lt1">
                <a:alpha val="53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Diamond 51"/>
            <p:cNvSpPr/>
            <p:nvPr/>
          </p:nvSpPr>
          <p:spPr>
            <a:xfrm>
              <a:off x="652416" y="3535917"/>
              <a:ext cx="268838" cy="245788"/>
            </a:xfrm>
            <a:prstGeom prst="diamond">
              <a:avLst/>
            </a:prstGeom>
            <a:solidFill>
              <a:schemeClr val="lt1">
                <a:alpha val="49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sp>
        <p:nvSpPr>
          <p:cNvPr id="53" name="Diamond 52"/>
          <p:cNvSpPr/>
          <p:nvPr/>
        </p:nvSpPr>
        <p:spPr>
          <a:xfrm>
            <a:off x="5229361" y="3579713"/>
            <a:ext cx="268838" cy="245788"/>
          </a:xfrm>
          <a:prstGeom prst="diamond">
            <a:avLst/>
          </a:prstGeom>
          <a:solidFill>
            <a:schemeClr val="lt1">
              <a:alpha val="49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176977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ynamicAperturesErrBestPoints_seed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3" y="805161"/>
            <a:ext cx="8727164" cy="54367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468"/>
            <a:ext cx="8686800" cy="73264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Dynamic Aperture at Best Points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S.M.Liuzzo, Università di Tor Vergata, ESRF, INFN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0B33-8B21-B641-914F-29BCE6D0FC44}" type="slidenum">
              <a:rPr lang="en-GB" smtClean="0"/>
              <a:t>17</a:t>
            </a:fld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87382" y="1141668"/>
            <a:ext cx="2005728" cy="1825431"/>
            <a:chOff x="133647" y="1720115"/>
            <a:chExt cx="4589836" cy="3765190"/>
          </a:xfrm>
        </p:grpSpPr>
        <p:grpSp>
          <p:nvGrpSpPr>
            <p:cNvPr id="7" name="Group 6"/>
            <p:cNvGrpSpPr/>
            <p:nvPr/>
          </p:nvGrpSpPr>
          <p:grpSpPr>
            <a:xfrm>
              <a:off x="133647" y="1720115"/>
              <a:ext cx="4589836" cy="3765190"/>
              <a:chOff x="3124200" y="1873557"/>
              <a:chExt cx="4355147" cy="4017105"/>
            </a:xfrm>
          </p:grpSpPr>
          <p:pic>
            <p:nvPicPr>
              <p:cNvPr id="11" name="Picture 10" descr="MaxDAXScan_ST20_49_err_9604_49_196_frf_err_.pdf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4200" y="1873557"/>
                <a:ext cx="4355147" cy="401710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12" name="Picture 11" descr="Resonances2Scan_ST20_49_err_9604_49_196_smalres_frf_err_.pdf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37220" y="2128001"/>
                <a:ext cx="3157443" cy="3405866"/>
              </a:xfrm>
              <a:prstGeom prst="rect">
                <a:avLst/>
              </a:prstGeom>
            </p:spPr>
          </p:pic>
        </p:grpSp>
        <p:sp>
          <p:nvSpPr>
            <p:cNvPr id="8" name="Diamond 7"/>
            <p:cNvSpPr/>
            <p:nvPr/>
          </p:nvSpPr>
          <p:spPr>
            <a:xfrm>
              <a:off x="2090706" y="4033014"/>
              <a:ext cx="268838" cy="245788"/>
            </a:xfrm>
            <a:prstGeom prst="diamond">
              <a:avLst/>
            </a:prstGeom>
            <a:solidFill>
              <a:schemeClr val="accent2">
                <a:alpha val="40000"/>
              </a:schemeClr>
            </a:solidFill>
            <a:ln>
              <a:solidFill>
                <a:schemeClr val="accent4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Diamond 8"/>
            <p:cNvSpPr/>
            <p:nvPr/>
          </p:nvSpPr>
          <p:spPr>
            <a:xfrm>
              <a:off x="1575451" y="3535917"/>
              <a:ext cx="268838" cy="245788"/>
            </a:xfrm>
            <a:prstGeom prst="diamond">
              <a:avLst/>
            </a:prstGeom>
            <a:solidFill>
              <a:schemeClr val="lt1">
                <a:alpha val="53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Diamond 9"/>
            <p:cNvSpPr/>
            <p:nvPr/>
          </p:nvSpPr>
          <p:spPr>
            <a:xfrm>
              <a:off x="652416" y="3535917"/>
              <a:ext cx="268838" cy="245788"/>
            </a:xfrm>
            <a:prstGeom prst="diamond">
              <a:avLst/>
            </a:prstGeom>
            <a:solidFill>
              <a:schemeClr val="lt1">
                <a:alpha val="49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998717" y="2163061"/>
            <a:ext cx="318724" cy="206635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399664" y="2141163"/>
            <a:ext cx="559092" cy="2389583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649136" y="2371216"/>
            <a:ext cx="901552" cy="1933531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649136" y="2022001"/>
            <a:ext cx="1902454" cy="1547279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30262" y="2371216"/>
            <a:ext cx="195749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different errors set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54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488"/>
            <a:ext cx="8229600" cy="1143000"/>
          </a:xfrm>
        </p:spPr>
        <p:txBody>
          <a:bodyPr/>
          <a:lstStyle/>
          <a:p>
            <a:r>
              <a:rPr lang="en-US" dirty="0" smtClean="0"/>
              <a:t>IR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4780"/>
            <a:ext cx="8229600" cy="1188720"/>
          </a:xfrm>
        </p:spPr>
        <p:txBody>
          <a:bodyPr/>
          <a:lstStyle/>
          <a:p>
            <a:r>
              <a:rPr lang="en-US" dirty="0" smtClean="0"/>
              <a:t>Preliminary IR layout, estimation of radiation and apertures in the first doublet</a:t>
            </a:r>
            <a:endParaRPr lang="en-US" dirty="0"/>
          </a:p>
        </p:txBody>
      </p:sp>
      <p:pic>
        <p:nvPicPr>
          <p:cNvPr id="4" name="Picture 3" descr="IR layou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2204678"/>
            <a:ext cx="7213600" cy="4441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4500" y="6417979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</a:t>
            </a:r>
            <a:r>
              <a:rPr lang="en-US" dirty="0" err="1" smtClean="0"/>
              <a:t>Paoloni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20599532">
            <a:off x="1783846" y="3057437"/>
            <a:ext cx="5576316" cy="1200329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</a:t>
            </a:r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 evolution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2559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" y="586953"/>
            <a:ext cx="9203879" cy="721053"/>
          </a:xfrm>
        </p:spPr>
        <p:txBody>
          <a:bodyPr>
            <a:noAutofit/>
          </a:bodyPr>
          <a:lstStyle/>
          <a:p>
            <a:r>
              <a:rPr lang="en-GB" sz="3200" dirty="0" smtClean="0"/>
              <a:t>Estimation of tolerance to errors</a:t>
            </a:r>
            <a:br>
              <a:rPr lang="en-GB" sz="3200" dirty="0" smtClean="0"/>
            </a:br>
            <a:r>
              <a:rPr lang="en-GB" sz="3200" dirty="0" smtClean="0"/>
              <a:t>Lattice manipulations and correction scheme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496871" y="3620538"/>
            <a:ext cx="66591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400" dirty="0" smtClean="0"/>
              <a:t>BPM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Correctors H and V 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Skew quadrupoles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Girders (hypothetical)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Merged Magnets (sextupoles and quadrupoles)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Tune changed (</a:t>
            </a:r>
            <a:r>
              <a:rPr lang="en-GB" sz="2400" dirty="0" err="1" smtClean="0"/>
              <a:t>Q</a:t>
            </a:r>
            <a:r>
              <a:rPr lang="en-GB" sz="2400" baseline="-25000" dirty="0" err="1" smtClean="0"/>
              <a:t>x</a:t>
            </a:r>
            <a:r>
              <a:rPr lang="en-GB" sz="2400" dirty="0" smtClean="0"/>
              <a:t>, </a:t>
            </a:r>
            <a:r>
              <a:rPr lang="en-GB" sz="2400" dirty="0" err="1" smtClean="0"/>
              <a:t>Q</a:t>
            </a:r>
            <a:r>
              <a:rPr lang="en-GB" sz="2400" baseline="-25000" dirty="0" err="1" smtClean="0"/>
              <a:t>y</a:t>
            </a:r>
            <a:r>
              <a:rPr lang="en-GB" sz="2400" dirty="0" smtClean="0"/>
              <a:t>) :    (0.6, 0.6) -&gt; (0.58, 0.62)</a:t>
            </a:r>
            <a:endParaRPr lang="en-GB" sz="2400" dirty="0"/>
          </a:p>
        </p:txBody>
      </p:sp>
      <p:pic>
        <p:nvPicPr>
          <p:cNvPr id="5" name="Picture 4" descr="TC1GBCr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6" t="76510" r="39756" b="8421"/>
          <a:stretch/>
        </p:blipFill>
        <p:spPr>
          <a:xfrm>
            <a:off x="235895" y="1473711"/>
            <a:ext cx="8697360" cy="18585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S.M.Liuzzo, ESRF, Università Tor Vergata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0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SuperB to tau/charm</a:t>
            </a:r>
          </a:p>
          <a:p>
            <a:r>
              <a:rPr lang="en-US" dirty="0" smtClean="0"/>
              <a:t>Tau/charm main features</a:t>
            </a:r>
          </a:p>
          <a:p>
            <a:r>
              <a:rPr lang="en-US" dirty="0" smtClean="0"/>
              <a:t>Beam parameters</a:t>
            </a:r>
          </a:p>
          <a:p>
            <a:r>
              <a:rPr lang="en-US" dirty="0" smtClean="0"/>
              <a:t>Rings layout</a:t>
            </a:r>
          </a:p>
          <a:p>
            <a:r>
              <a:rPr lang="en-US" dirty="0" smtClean="0"/>
              <a:t>Rings lattice</a:t>
            </a:r>
          </a:p>
          <a:p>
            <a:r>
              <a:rPr lang="en-US" dirty="0" smtClean="0"/>
              <a:t>Injection system</a:t>
            </a:r>
          </a:p>
          <a:p>
            <a:r>
              <a:rPr lang="en-US" dirty="0" smtClean="0"/>
              <a:t>Workshop agenda</a:t>
            </a:r>
          </a:p>
          <a:p>
            <a:r>
              <a:rPr lang="en-US" dirty="0" smtClean="0"/>
              <a:t>Conclusions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02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23" y="176091"/>
            <a:ext cx="2616481" cy="139832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Errors</a:t>
            </a:r>
            <a:br>
              <a:rPr lang="en-GB" dirty="0" smtClean="0"/>
            </a:br>
            <a:r>
              <a:rPr lang="en-GB" dirty="0" smtClean="0"/>
              <a:t> studied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S.M.Liuzzo, ESRF, Università Tor Vergata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20</a:t>
            </a:fld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335550" y="1869246"/>
            <a:ext cx="8506782" cy="4365063"/>
            <a:chOff x="324602" y="1956838"/>
            <a:chExt cx="8506782" cy="4365063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1964433" y="5518418"/>
              <a:ext cx="3398762" cy="26924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4708714" y="5545342"/>
              <a:ext cx="2987042" cy="39114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1964433" y="2143953"/>
              <a:ext cx="6838797" cy="1082525"/>
              <a:chOff x="991810" y="2165047"/>
              <a:chExt cx="3241523" cy="514049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991810" y="2431143"/>
                <a:ext cx="324152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ounded Rectangle 9"/>
              <p:cNvSpPr/>
              <p:nvPr/>
            </p:nvSpPr>
            <p:spPr>
              <a:xfrm>
                <a:off x="3732591" y="2231572"/>
                <a:ext cx="362857" cy="399143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052289" y="2171094"/>
                <a:ext cx="1410304" cy="508002"/>
                <a:chOff x="1052289" y="2171094"/>
                <a:chExt cx="1410304" cy="508002"/>
              </a:xfrm>
            </p:grpSpPr>
            <p:sp>
              <p:nvSpPr>
                <p:cNvPr id="18" name="Rounded Rectangle 17"/>
                <p:cNvSpPr/>
                <p:nvPr/>
              </p:nvSpPr>
              <p:spPr>
                <a:xfrm>
                  <a:off x="1197429" y="2225524"/>
                  <a:ext cx="362857" cy="399143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ounded Rectangle 18"/>
                <p:cNvSpPr/>
                <p:nvPr/>
              </p:nvSpPr>
              <p:spPr>
                <a:xfrm>
                  <a:off x="1628021" y="2225524"/>
                  <a:ext cx="125790" cy="199571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1794936" y="2322286"/>
                  <a:ext cx="125790" cy="108857"/>
                </a:xfrm>
                <a:prstGeom prst="roundRect">
                  <a:avLst/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2000555" y="2425095"/>
                  <a:ext cx="125790" cy="199571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ounded Rectangle 21"/>
                <p:cNvSpPr/>
                <p:nvPr/>
              </p:nvSpPr>
              <p:spPr>
                <a:xfrm>
                  <a:off x="2278745" y="2231572"/>
                  <a:ext cx="125790" cy="199571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ame 22"/>
                <p:cNvSpPr/>
                <p:nvPr/>
              </p:nvSpPr>
              <p:spPr>
                <a:xfrm>
                  <a:off x="1052289" y="2171094"/>
                  <a:ext cx="1410304" cy="508002"/>
                </a:xfrm>
                <a:prstGeom prst="frame">
                  <a:avLst>
                    <a:gd name="adj1" fmla="val 2976"/>
                  </a:avLst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2498878" y="2165047"/>
                <a:ext cx="1209523" cy="508002"/>
                <a:chOff x="2498878" y="2165047"/>
                <a:chExt cx="1209523" cy="508002"/>
              </a:xfrm>
            </p:grpSpPr>
            <p:sp>
              <p:nvSpPr>
                <p:cNvPr id="13" name="Rounded Rectangle 12"/>
                <p:cNvSpPr/>
                <p:nvPr/>
              </p:nvSpPr>
              <p:spPr>
                <a:xfrm>
                  <a:off x="2547258" y="2231572"/>
                  <a:ext cx="362857" cy="399143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ounded Rectangle 13"/>
                <p:cNvSpPr/>
                <p:nvPr/>
              </p:nvSpPr>
              <p:spPr>
                <a:xfrm>
                  <a:off x="3035908" y="2431141"/>
                  <a:ext cx="125790" cy="108857"/>
                </a:xfrm>
                <a:prstGeom prst="roundRect">
                  <a:avLst/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ounded Rectangle 14"/>
                <p:cNvSpPr/>
                <p:nvPr/>
              </p:nvSpPr>
              <p:spPr>
                <a:xfrm>
                  <a:off x="3241527" y="2425095"/>
                  <a:ext cx="125790" cy="199571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ounded Rectangle 15"/>
                <p:cNvSpPr/>
                <p:nvPr/>
              </p:nvSpPr>
              <p:spPr>
                <a:xfrm>
                  <a:off x="3519717" y="2231572"/>
                  <a:ext cx="125790" cy="199571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ame 16"/>
                <p:cNvSpPr/>
                <p:nvPr/>
              </p:nvSpPr>
              <p:spPr>
                <a:xfrm>
                  <a:off x="2498878" y="2165047"/>
                  <a:ext cx="1209523" cy="508002"/>
                </a:xfrm>
                <a:prstGeom prst="frame">
                  <a:avLst>
                    <a:gd name="adj1" fmla="val 2976"/>
                  </a:avLst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4" name="Group 23"/>
            <p:cNvGrpSpPr/>
            <p:nvPr/>
          </p:nvGrpSpPr>
          <p:grpSpPr>
            <a:xfrm>
              <a:off x="2012813" y="4986331"/>
              <a:ext cx="5682943" cy="1228865"/>
              <a:chOff x="1040190" y="4089388"/>
              <a:chExt cx="2886936" cy="58662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1040190" y="4434102"/>
                <a:ext cx="2886936" cy="493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/>
              <p:cNvGrpSpPr/>
              <p:nvPr/>
            </p:nvGrpSpPr>
            <p:grpSpPr>
              <a:xfrm>
                <a:off x="1100669" y="4089388"/>
                <a:ext cx="1410304" cy="508002"/>
                <a:chOff x="1052289" y="2171094"/>
                <a:chExt cx="1410304" cy="508002"/>
              </a:xfrm>
            </p:grpSpPr>
            <p:sp>
              <p:nvSpPr>
                <p:cNvPr id="33" name="Rounded Rectangle 32"/>
                <p:cNvSpPr/>
                <p:nvPr/>
              </p:nvSpPr>
              <p:spPr>
                <a:xfrm>
                  <a:off x="1197429" y="2225524"/>
                  <a:ext cx="362857" cy="399143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ounded Rectangle 33"/>
                <p:cNvSpPr/>
                <p:nvPr/>
              </p:nvSpPr>
              <p:spPr>
                <a:xfrm>
                  <a:off x="1628021" y="2225524"/>
                  <a:ext cx="125790" cy="199571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>
                <a:xfrm>
                  <a:off x="1794936" y="2322286"/>
                  <a:ext cx="125790" cy="108857"/>
                </a:xfrm>
                <a:prstGeom prst="roundRect">
                  <a:avLst/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2000555" y="2425095"/>
                  <a:ext cx="125790" cy="199571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ounded Rectangle 36"/>
                <p:cNvSpPr/>
                <p:nvPr/>
              </p:nvSpPr>
              <p:spPr>
                <a:xfrm>
                  <a:off x="2278745" y="2231572"/>
                  <a:ext cx="125790" cy="199571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rame 37"/>
                <p:cNvSpPr/>
                <p:nvPr/>
              </p:nvSpPr>
              <p:spPr>
                <a:xfrm>
                  <a:off x="1052289" y="2171094"/>
                  <a:ext cx="1410304" cy="508002"/>
                </a:xfrm>
                <a:prstGeom prst="frame">
                  <a:avLst>
                    <a:gd name="adj1" fmla="val 2976"/>
                  </a:avLst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 rot="21225419">
                <a:off x="2547258" y="4168006"/>
                <a:ext cx="1209523" cy="508002"/>
                <a:chOff x="2498878" y="2165047"/>
                <a:chExt cx="1209523" cy="508002"/>
              </a:xfrm>
            </p:grpSpPr>
            <p:sp>
              <p:nvSpPr>
                <p:cNvPr id="28" name="Rounded Rectangle 27"/>
                <p:cNvSpPr/>
                <p:nvPr/>
              </p:nvSpPr>
              <p:spPr>
                <a:xfrm>
                  <a:off x="2547258" y="2231572"/>
                  <a:ext cx="362857" cy="399143"/>
                </a:xfrm>
                <a:prstGeom prst="roundRect">
                  <a:avLst/>
                </a:prstGeom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ounded Rectangle 28"/>
                <p:cNvSpPr/>
                <p:nvPr/>
              </p:nvSpPr>
              <p:spPr>
                <a:xfrm>
                  <a:off x="3035908" y="2431141"/>
                  <a:ext cx="125790" cy="108857"/>
                </a:xfrm>
                <a:prstGeom prst="roundRect">
                  <a:avLst/>
                </a:prstGeom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ounded Rectangle 29"/>
                <p:cNvSpPr/>
                <p:nvPr/>
              </p:nvSpPr>
              <p:spPr>
                <a:xfrm>
                  <a:off x="3241527" y="2425095"/>
                  <a:ext cx="125790" cy="199571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ounded Rectangle 30"/>
                <p:cNvSpPr/>
                <p:nvPr/>
              </p:nvSpPr>
              <p:spPr>
                <a:xfrm>
                  <a:off x="3519717" y="2231572"/>
                  <a:ext cx="125790" cy="199571"/>
                </a:xfrm>
                <a:prstGeom prst="roundRect">
                  <a:avLst/>
                </a:prstGeom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ame 31"/>
                <p:cNvSpPr/>
                <p:nvPr/>
              </p:nvSpPr>
              <p:spPr>
                <a:xfrm>
                  <a:off x="2498878" y="2165047"/>
                  <a:ext cx="1209523" cy="508002"/>
                </a:xfrm>
                <a:prstGeom prst="frame">
                  <a:avLst>
                    <a:gd name="adj1" fmla="val 2976"/>
                  </a:avLst>
                </a:prstGeom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9" name="TextBox 38"/>
            <p:cNvSpPr txBox="1"/>
            <p:nvPr/>
          </p:nvSpPr>
          <p:spPr>
            <a:xfrm>
              <a:off x="2966914" y="4006619"/>
              <a:ext cx="1456611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misalignment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134696" y="3962258"/>
              <a:ext cx="699080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dirty="0" smtClean="0"/>
                <a:t>inch</a:t>
              </a:r>
              <a:endParaRPr lang="en-US" dirty="0"/>
            </a:p>
          </p:txBody>
        </p:sp>
        <p:sp>
          <p:nvSpPr>
            <p:cNvPr id="41" name="Down Arrow 40"/>
            <p:cNvSpPr/>
            <p:nvPr/>
          </p:nvSpPr>
          <p:spPr>
            <a:xfrm>
              <a:off x="3572062" y="3377668"/>
              <a:ext cx="86764" cy="411238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Down Arrow 41"/>
            <p:cNvSpPr/>
            <p:nvPr/>
          </p:nvSpPr>
          <p:spPr>
            <a:xfrm>
              <a:off x="3579004" y="4485592"/>
              <a:ext cx="86764" cy="411238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Down Arrow 42"/>
            <p:cNvSpPr/>
            <p:nvPr/>
          </p:nvSpPr>
          <p:spPr>
            <a:xfrm>
              <a:off x="6425519" y="3377668"/>
              <a:ext cx="86764" cy="411238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Down Arrow 43"/>
            <p:cNvSpPr/>
            <p:nvPr/>
          </p:nvSpPr>
          <p:spPr>
            <a:xfrm>
              <a:off x="6432461" y="4485592"/>
              <a:ext cx="86764" cy="411238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34434" y="2727342"/>
              <a:ext cx="769750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dipole</a:t>
              </a:r>
              <a:endParaRPr lang="en-US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34434" y="1956838"/>
              <a:ext cx="765537" cy="840547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24602" y="3646866"/>
              <a:ext cx="1271652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quadrupole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00290" y="4600913"/>
              <a:ext cx="1099204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err="1" smtClean="0"/>
                <a:t>sextupole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62824" y="5675570"/>
              <a:ext cx="1095147" cy="64633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Girder </a:t>
              </a:r>
            </a:p>
            <a:p>
              <a:pPr algn="ctr"/>
              <a:r>
                <a:rPr lang="en-US" dirty="0" err="1" smtClean="0"/>
                <a:t>ensamble</a:t>
              </a:r>
              <a:endParaRPr lang="en-US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786026" y="3299164"/>
              <a:ext cx="265385" cy="42027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786026" y="4442621"/>
              <a:ext cx="265385" cy="22924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ame 51"/>
            <p:cNvSpPr/>
            <p:nvPr/>
          </p:nvSpPr>
          <p:spPr>
            <a:xfrm>
              <a:off x="367806" y="5300708"/>
              <a:ext cx="1119594" cy="418066"/>
            </a:xfrm>
            <a:prstGeom prst="frame">
              <a:avLst>
                <a:gd name="adj1" fmla="val 2976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912163" y="3962258"/>
              <a:ext cx="492818" cy="36933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roll</a:t>
              </a:r>
              <a:endParaRPr lang="en-US" dirty="0"/>
            </a:p>
          </p:txBody>
        </p:sp>
        <p:sp>
          <p:nvSpPr>
            <p:cNvPr id="54" name="Down Arrow 53"/>
            <p:cNvSpPr/>
            <p:nvPr/>
          </p:nvSpPr>
          <p:spPr>
            <a:xfrm>
              <a:off x="8106128" y="3377668"/>
              <a:ext cx="86764" cy="411238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Down Arrow 54"/>
            <p:cNvSpPr/>
            <p:nvPr/>
          </p:nvSpPr>
          <p:spPr>
            <a:xfrm>
              <a:off x="8113070" y="4485592"/>
              <a:ext cx="86764" cy="411238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7924921" y="5237357"/>
              <a:ext cx="906463" cy="885183"/>
              <a:chOff x="579437" y="1400956"/>
              <a:chExt cx="476072" cy="464896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579437" y="1409322"/>
                <a:ext cx="471356" cy="45653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2">
                      <a:shade val="51000"/>
                      <a:satMod val="130000"/>
                      <a:alpha val="27000"/>
                    </a:schemeClr>
                  </a:gs>
                  <a:gs pos="80000">
                    <a:schemeClr val="accent2">
                      <a:shade val="93000"/>
                      <a:satMod val="130000"/>
                      <a:alpha val="27000"/>
                    </a:schemeClr>
                  </a:gs>
                  <a:gs pos="100000">
                    <a:schemeClr val="accent2">
                      <a:shade val="94000"/>
                      <a:satMod val="135000"/>
                      <a:alpha val="27000"/>
                    </a:schemeClr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 rot="750572">
                <a:off x="584153" y="1400956"/>
                <a:ext cx="471356" cy="45653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800182" y="1610632"/>
                <a:ext cx="45719" cy="4571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Circular Arrow 59"/>
              <p:cNvSpPr/>
              <p:nvPr/>
            </p:nvSpPr>
            <p:spPr>
              <a:xfrm rot="15270962">
                <a:off x="653940" y="1489662"/>
                <a:ext cx="292484" cy="292484"/>
              </a:xfrm>
              <a:prstGeom prst="circularArrow">
                <a:avLst>
                  <a:gd name="adj1" fmla="val 12500"/>
                  <a:gd name="adj2" fmla="val 1142319"/>
                  <a:gd name="adj3" fmla="val 20457681"/>
                  <a:gd name="adj4" fmla="val 13533507"/>
                  <a:gd name="adj5" fmla="val 125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2966917" y="200420"/>
            <a:ext cx="5557932" cy="15081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400" dirty="0" smtClean="0"/>
              <a:t>Misalignments (quad, </a:t>
            </a:r>
            <a:r>
              <a:rPr lang="en-GB" sz="2400" dirty="0" err="1" smtClean="0"/>
              <a:t>sext</a:t>
            </a:r>
            <a:r>
              <a:rPr lang="en-GB" sz="2400" dirty="0" smtClean="0"/>
              <a:t>, girders)</a:t>
            </a:r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Rotations about  z  </a:t>
            </a:r>
            <a:r>
              <a:rPr lang="en-GB" sz="2400" dirty="0"/>
              <a:t>(quad</a:t>
            </a:r>
            <a:r>
              <a:rPr lang="en-GB" sz="2400" dirty="0" smtClean="0"/>
              <a:t>, </a:t>
            </a:r>
            <a:r>
              <a:rPr lang="en-GB" sz="2400" dirty="0"/>
              <a:t>girders)</a:t>
            </a:r>
            <a:endParaRPr lang="en-GB" sz="2400" dirty="0" smtClean="0"/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Integral field errors (dipoles, quad, </a:t>
            </a:r>
            <a:r>
              <a:rPr lang="en-GB" sz="2400" dirty="0" err="1" smtClean="0"/>
              <a:t>sext</a:t>
            </a:r>
            <a:r>
              <a:rPr lang="en-GB" sz="24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GB" sz="2000" dirty="0" smtClean="0"/>
              <a:t>All are taken from a truncated </a:t>
            </a:r>
            <a:r>
              <a:rPr lang="en-GB" sz="2000" dirty="0"/>
              <a:t>G</a:t>
            </a:r>
            <a:r>
              <a:rPr lang="en-GB" sz="2000" dirty="0" smtClean="0"/>
              <a:t>aussian (2 sigma)</a:t>
            </a:r>
          </a:p>
        </p:txBody>
      </p:sp>
    </p:spTree>
    <p:extLst>
      <p:ext uri="{BB962C8B-B14F-4D97-AF65-F5344CB8AC3E}">
        <p14:creationId xmlns:p14="http://schemas.microsoft.com/office/powerpoint/2010/main" val="1275369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12"/>
            <a:ext cx="8229600" cy="688849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Final Chosen tolerated Values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S.M.Liuzzo, ESRF, Università Tor Vergata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147094"/>
              </p:ext>
            </p:extLst>
          </p:nvPr>
        </p:nvGraphicFramePr>
        <p:xfrm>
          <a:off x="403390" y="827867"/>
          <a:ext cx="8283410" cy="51917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399641"/>
                <a:gridCol w="1776407"/>
                <a:gridCol w="310736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Error</a:t>
                      </a:r>
                      <a:r>
                        <a:rPr lang="en-GB" baseline="0" dirty="0" smtClean="0"/>
                        <a:t> kind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Studied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Allowed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Dipole field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10^-4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10^-4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Dipole</a:t>
                      </a:r>
                      <a:r>
                        <a:rPr lang="en-GB" baseline="0" dirty="0" smtClean="0"/>
                        <a:t> rotation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400 </a:t>
                      </a:r>
                      <a:r>
                        <a:rPr lang="en-GB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GB" dirty="0" err="1" smtClean="0"/>
                        <a:t>rad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300 </a:t>
                      </a:r>
                      <a:r>
                        <a:rPr lang="en-GB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GB" dirty="0" err="1" smtClean="0"/>
                        <a:t>rad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Girder</a:t>
                      </a:r>
                      <a:r>
                        <a:rPr lang="en-GB" baseline="0" dirty="0" smtClean="0"/>
                        <a:t> Rotation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400 </a:t>
                      </a:r>
                      <a:r>
                        <a:rPr lang="en-GB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GB" dirty="0" err="1" smtClean="0"/>
                        <a:t>rad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350 </a:t>
                      </a:r>
                      <a:r>
                        <a:rPr lang="en-GB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GB" dirty="0" err="1" smtClean="0"/>
                        <a:t>rad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Girder DX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200 </a:t>
                      </a:r>
                      <a:r>
                        <a:rPr lang="en-GB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GB" dirty="0" smtClean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200 </a:t>
                      </a:r>
                      <a:r>
                        <a:rPr lang="en-GB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GB" dirty="0" smtClean="0"/>
                        <a:t>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Girder DY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200 </a:t>
                      </a:r>
                      <a:r>
                        <a:rPr lang="en-GB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GB" dirty="0" smtClean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130 </a:t>
                      </a:r>
                      <a:r>
                        <a:rPr lang="en-GB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GB" dirty="0" smtClean="0"/>
                        <a:t>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Quadrupole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2*10^-4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2*10^-4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Quadrupole rotation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400 </a:t>
                      </a:r>
                      <a:r>
                        <a:rPr lang="en-GB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GB" dirty="0" err="1" smtClean="0"/>
                        <a:t>rad</a:t>
                      </a:r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150 </a:t>
                      </a:r>
                      <a:r>
                        <a:rPr lang="en-GB" dirty="0" err="1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GB" dirty="0" err="1" smtClean="0"/>
                        <a:t>rad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Quadrupole</a:t>
                      </a:r>
                      <a:r>
                        <a:rPr lang="en-GB" baseline="0" dirty="0" smtClean="0"/>
                        <a:t> DX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100 </a:t>
                      </a:r>
                      <a:r>
                        <a:rPr lang="en-GB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GB" dirty="0" smtClean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100 </a:t>
                      </a:r>
                      <a:r>
                        <a:rPr lang="en-GB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GB" dirty="0" smtClean="0"/>
                        <a:t>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Quadrupole DY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100 </a:t>
                      </a:r>
                      <a:r>
                        <a:rPr lang="en-GB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GB" dirty="0" smtClean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90 </a:t>
                      </a:r>
                      <a:r>
                        <a:rPr lang="en-GB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GB" dirty="0" smtClean="0"/>
                        <a:t>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Sextupole 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2*10^-4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2*10^-4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Sextupole DX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 </a:t>
                      </a:r>
                      <a:r>
                        <a:rPr lang="en-GB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GB" dirty="0" smtClean="0"/>
                        <a:t>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100 </a:t>
                      </a:r>
                      <a:r>
                        <a:rPr lang="en-GB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GB" dirty="0" smtClean="0"/>
                        <a:t>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Sextupole 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100 </a:t>
                      </a:r>
                      <a:r>
                        <a:rPr lang="en-GB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GB" dirty="0" smtClean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100 </a:t>
                      </a:r>
                      <a:r>
                        <a:rPr lang="en-GB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GB" dirty="0" smtClean="0"/>
                        <a:t>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BPM offset X and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100 </a:t>
                      </a:r>
                      <a:r>
                        <a:rPr lang="en-GB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GB" dirty="0" smtClean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100 </a:t>
                      </a:r>
                      <a:r>
                        <a:rPr lang="en-GB" dirty="0" smtClean="0">
                          <a:latin typeface="Symbol" charset="2"/>
                          <a:cs typeface="Symbol" charset="2"/>
                        </a:rPr>
                        <a:t>m</a:t>
                      </a:r>
                      <a:r>
                        <a:rPr lang="en-GB" dirty="0" smtClean="0"/>
                        <a:t>m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 rot="20599532">
            <a:off x="1783846" y="3057437"/>
            <a:ext cx="5576316" cy="1200329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</a:t>
            </a:r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 evolution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5303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988"/>
            <a:ext cx="8229600" cy="1143000"/>
          </a:xfrm>
        </p:spPr>
        <p:txBody>
          <a:bodyPr/>
          <a:lstStyle/>
          <a:p>
            <a:r>
              <a:rPr lang="en-US" dirty="0" smtClean="0"/>
              <a:t>First design of MR magnets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3888"/>
            <a:ext cx="4577406" cy="3525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60700" y="1943100"/>
            <a:ext cx="84000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Dipole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312" y="3403600"/>
            <a:ext cx="4270088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69100" y="3568700"/>
            <a:ext cx="197030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Gradient dipole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6900" y="62484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C. </a:t>
            </a:r>
            <a:r>
              <a:rPr lang="en-US" dirty="0" err="1" smtClean="0"/>
              <a:t>Sanelli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9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6A3"/>
                </a:solidFill>
              </a:rPr>
              <a:t>Tau-Charm Injection System</a:t>
            </a:r>
            <a:endParaRPr lang="en-US" dirty="0">
              <a:solidFill>
                <a:srgbClr val="0076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The preliminary layout of the injection system is based on the design of the SuperB injection system</a:t>
            </a:r>
          </a:p>
          <a:p>
            <a:r>
              <a:rPr lang="en-US" sz="2400" dirty="0" smtClean="0"/>
              <a:t>The same design for the linac and damping ring lattice is used</a:t>
            </a:r>
          </a:p>
          <a:p>
            <a:r>
              <a:rPr lang="en-US" sz="2400" dirty="0" smtClean="0"/>
              <a:t>The main difference with respect to the SuperB design is the fact that </a:t>
            </a:r>
            <a:r>
              <a:rPr lang="en-US" sz="2400" dirty="0" smtClean="0">
                <a:solidFill>
                  <a:srgbClr val="FF0000"/>
                </a:solidFill>
              </a:rPr>
              <a:t>only positrons are stored in the Damping Ring </a:t>
            </a:r>
            <a:r>
              <a:rPr lang="en-US" sz="2400" dirty="0" smtClean="0"/>
              <a:t>(DR)</a:t>
            </a:r>
          </a:p>
          <a:p>
            <a:r>
              <a:rPr lang="en-US" sz="2400" dirty="0" smtClean="0"/>
              <a:t>As for the SuperB case, the linac can be used to accelerate electron pulses for an FEL synchrotron light source</a:t>
            </a:r>
          </a:p>
          <a:p>
            <a:r>
              <a:rPr lang="en-US" sz="2400" dirty="0" smtClean="0"/>
              <a:t>Details in S. </a:t>
            </a:r>
            <a:r>
              <a:rPr lang="en-US" sz="2400" dirty="0" err="1" smtClean="0"/>
              <a:t>Guiducci’s</a:t>
            </a:r>
            <a:r>
              <a:rPr lang="en-US" sz="2400" dirty="0" smtClean="0"/>
              <a:t> talk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5359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1905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6A3"/>
                </a:solidFill>
              </a:rPr>
              <a:t>Tau-Charm Injection System</a:t>
            </a:r>
            <a:endParaRPr lang="en-US" dirty="0">
              <a:solidFill>
                <a:srgbClr val="0076A3"/>
              </a:solidFill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316946" y="1330523"/>
            <a:ext cx="8369856" cy="2551451"/>
            <a:chOff x="316946" y="1762323"/>
            <a:chExt cx="8369856" cy="2551451"/>
          </a:xfrm>
        </p:grpSpPr>
        <p:grpSp>
          <p:nvGrpSpPr>
            <p:cNvPr id="73" name="Group 72"/>
            <p:cNvGrpSpPr/>
            <p:nvPr/>
          </p:nvGrpSpPr>
          <p:grpSpPr>
            <a:xfrm rot="2028705">
              <a:off x="316946" y="2044918"/>
              <a:ext cx="545811" cy="406400"/>
              <a:chOff x="120650" y="3076377"/>
              <a:chExt cx="647700" cy="406400"/>
            </a:xfrm>
            <a:solidFill>
              <a:schemeClr val="accent6">
                <a:lumMod val="50000"/>
              </a:schemeClr>
            </a:solidFill>
          </p:grpSpPr>
          <p:sp>
            <p:nvSpPr>
              <p:cNvPr id="11" name="Rectangle 10"/>
              <p:cNvSpPr/>
              <p:nvPr/>
            </p:nvSpPr>
            <p:spPr bwMode="auto">
              <a:xfrm>
                <a:off x="120650" y="3076377"/>
                <a:ext cx="647700" cy="406400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52400" y="3136900"/>
                <a:ext cx="615950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FF00"/>
                    </a:solidFill>
                  </a:rPr>
                  <a:t>Gun</a:t>
                </a:r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361447" y="1762323"/>
              <a:ext cx="8325355" cy="2551451"/>
              <a:chOff x="132847" y="1902023"/>
              <a:chExt cx="8325355" cy="2551451"/>
            </a:xfrm>
          </p:grpSpPr>
          <p:sp>
            <p:nvSpPr>
              <p:cNvPr id="3" name="Rectangle 2"/>
              <p:cNvSpPr/>
              <p:nvPr/>
            </p:nvSpPr>
            <p:spPr bwMode="auto">
              <a:xfrm>
                <a:off x="1587500" y="3073400"/>
                <a:ext cx="850900" cy="406400"/>
              </a:xfrm>
              <a:prstGeom prst="rect">
                <a:avLst/>
              </a:prstGeom>
              <a:solidFill>
                <a:srgbClr val="00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 bwMode="auto">
              <a:xfrm>
                <a:off x="3035300" y="3073400"/>
                <a:ext cx="1193800" cy="406400"/>
              </a:xfrm>
              <a:prstGeom prst="rect">
                <a:avLst/>
              </a:prstGeom>
              <a:solidFill>
                <a:srgbClr val="00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5334000" y="3073400"/>
                <a:ext cx="1409700" cy="406400"/>
              </a:xfrm>
              <a:prstGeom prst="rect">
                <a:avLst/>
              </a:prstGeom>
              <a:solidFill>
                <a:srgbClr val="00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587500" y="3124200"/>
                <a:ext cx="850900" cy="307777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FF00"/>
                    </a:solidFill>
                  </a:rPr>
                  <a:t>0.6 GeV</a:t>
                </a:r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035300" y="3124200"/>
                <a:ext cx="1193800" cy="307777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FF00"/>
                    </a:solidFill>
                  </a:rPr>
                  <a:t>1.0 GeV</a:t>
                </a:r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334000" y="3124200"/>
                <a:ext cx="1409700" cy="307777"/>
              </a:xfrm>
              <a:prstGeom prst="rect">
                <a:avLst/>
              </a:prstGeom>
              <a:solidFill>
                <a:srgbClr val="0000FF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FF00"/>
                    </a:solidFill>
                  </a:rPr>
                  <a:t>1.3 GeV</a:t>
                </a:r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16" name="Straight Connector 15"/>
              <p:cNvCxnSpPr>
                <a:endCxn id="9" idx="1"/>
              </p:cNvCxnSpPr>
              <p:nvPr/>
            </p:nvCxnSpPr>
            <p:spPr bwMode="auto">
              <a:xfrm>
                <a:off x="2438400" y="3278089"/>
                <a:ext cx="5969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" name="Rectangle 17"/>
              <p:cNvSpPr/>
              <p:nvPr/>
            </p:nvSpPr>
            <p:spPr bwMode="auto">
              <a:xfrm>
                <a:off x="2667000" y="3073400"/>
                <a:ext cx="101600" cy="409377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2476500" y="3406577"/>
                <a:ext cx="508000" cy="203200"/>
              </a:xfrm>
              <a:custGeom>
                <a:avLst/>
                <a:gdLst>
                  <a:gd name="connsiteX0" fmla="*/ 0 w 685800"/>
                  <a:gd name="connsiteY0" fmla="*/ 0 h 190500"/>
                  <a:gd name="connsiteX1" fmla="*/ 254000 w 685800"/>
                  <a:gd name="connsiteY1" fmla="*/ 177800 h 190500"/>
                  <a:gd name="connsiteX2" fmla="*/ 457200 w 685800"/>
                  <a:gd name="connsiteY2" fmla="*/ 190500 h 190500"/>
                  <a:gd name="connsiteX3" fmla="*/ 685800 w 685800"/>
                  <a:gd name="connsiteY3" fmla="*/ 12700 h 190500"/>
                  <a:gd name="connsiteX4" fmla="*/ 685800 w 685800"/>
                  <a:gd name="connsiteY4" fmla="*/ 0 h 190500"/>
                  <a:gd name="connsiteX5" fmla="*/ 685800 w 685800"/>
                  <a:gd name="connsiteY5" fmla="*/ 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5800" h="190500">
                    <a:moveTo>
                      <a:pt x="0" y="0"/>
                    </a:moveTo>
                    <a:lnTo>
                      <a:pt x="254000" y="177800"/>
                    </a:lnTo>
                    <a:lnTo>
                      <a:pt x="457200" y="190500"/>
                    </a:lnTo>
                    <a:lnTo>
                      <a:pt x="685800" y="12700"/>
                    </a:lnTo>
                    <a:lnTo>
                      <a:pt x="685800" y="0"/>
                    </a:lnTo>
                    <a:lnTo>
                      <a:pt x="685800" y="0"/>
                    </a:lnTo>
                  </a:path>
                </a:pathLst>
              </a:custGeom>
              <a:noFill/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311400" y="3660577"/>
                <a:ext cx="8255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Bypass</a:t>
                </a:r>
                <a:endParaRPr lang="en-US" sz="1400" dirty="0"/>
              </a:p>
            </p:txBody>
          </p:sp>
          <p:sp>
            <p:nvSpPr>
              <p:cNvPr id="26" name="Line Callout 1 25"/>
              <p:cNvSpPr/>
              <p:nvPr/>
            </p:nvSpPr>
            <p:spPr bwMode="auto">
              <a:xfrm>
                <a:off x="2749550" y="2092523"/>
                <a:ext cx="774700" cy="498277"/>
              </a:xfrm>
              <a:prstGeom prst="borderCallout1">
                <a:avLst>
                  <a:gd name="adj1" fmla="val 102860"/>
                  <a:gd name="adj2" fmla="val 44126"/>
                  <a:gd name="adj3" fmla="val 183866"/>
                  <a:gd name="adj4" fmla="val -2267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rPr>
                  <a:t>Positron Source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grpSp>
            <p:nvGrpSpPr>
              <p:cNvPr id="39" name="Group 38"/>
              <p:cNvGrpSpPr>
                <a:grpSpLocks noChangeAspect="1"/>
              </p:cNvGrpSpPr>
              <p:nvPr/>
            </p:nvGrpSpPr>
            <p:grpSpPr>
              <a:xfrm>
                <a:off x="4229099" y="2067125"/>
                <a:ext cx="1080000" cy="725975"/>
                <a:chOff x="4229099" y="1470224"/>
                <a:chExt cx="1889323" cy="1270000"/>
              </a:xfrm>
            </p:grpSpPr>
            <p:sp>
              <p:nvSpPr>
                <p:cNvPr id="31" name="Block Arc 30"/>
                <p:cNvSpPr/>
                <p:nvPr/>
              </p:nvSpPr>
              <p:spPr bwMode="auto">
                <a:xfrm rot="5400000">
                  <a:off x="4818161" y="1439962"/>
                  <a:ext cx="1270000" cy="1330523"/>
                </a:xfrm>
                <a:prstGeom prst="blockArc">
                  <a:avLst>
                    <a:gd name="adj1" fmla="val 10990790"/>
                    <a:gd name="adj2" fmla="val 0"/>
                    <a:gd name="adj3" fmla="val 1009"/>
                  </a:avLst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endParaRPr>
                </a:p>
              </p:txBody>
            </p:sp>
            <p:sp>
              <p:nvSpPr>
                <p:cNvPr id="32" name="Block Arc 31"/>
                <p:cNvSpPr/>
                <p:nvPr/>
              </p:nvSpPr>
              <p:spPr bwMode="auto">
                <a:xfrm rot="16200000" flipH="1">
                  <a:off x="4259361" y="1439962"/>
                  <a:ext cx="1270000" cy="1330523"/>
                </a:xfrm>
                <a:prstGeom prst="blockArc">
                  <a:avLst>
                    <a:gd name="adj1" fmla="val 10990790"/>
                    <a:gd name="adj2" fmla="val 0"/>
                    <a:gd name="adj3" fmla="val 1009"/>
                  </a:avLst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endParaRPr>
                </a:p>
              </p:txBody>
            </p:sp>
            <p:cxnSp>
              <p:nvCxnSpPr>
                <p:cNvPr id="36" name="Straight Connector 35"/>
                <p:cNvCxnSpPr>
                  <a:stCxn id="32" idx="0"/>
                  <a:endCxn id="31" idx="0"/>
                </p:cNvCxnSpPr>
                <p:nvPr/>
              </p:nvCxnSpPr>
              <p:spPr bwMode="auto">
                <a:xfrm>
                  <a:off x="4859489" y="1477512"/>
                  <a:ext cx="628545" cy="158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7" name="Straight Connector 36"/>
                <p:cNvCxnSpPr/>
                <p:nvPr/>
              </p:nvCxnSpPr>
              <p:spPr bwMode="auto">
                <a:xfrm>
                  <a:off x="4872189" y="2734812"/>
                  <a:ext cx="628545" cy="1588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40" name="Straight Connector 39"/>
              <p:cNvCxnSpPr>
                <a:endCxn id="10" idx="1"/>
              </p:cNvCxnSpPr>
              <p:nvPr/>
            </p:nvCxnSpPr>
            <p:spPr bwMode="auto">
              <a:xfrm>
                <a:off x="4241800" y="3278089"/>
                <a:ext cx="10922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3" name="Straight Connector 42"/>
              <p:cNvCxnSpPr/>
              <p:nvPr/>
            </p:nvCxnSpPr>
            <p:spPr bwMode="auto">
              <a:xfrm rot="5400000" flipH="1" flipV="1">
                <a:off x="4228010" y="2909391"/>
                <a:ext cx="471391" cy="26601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rot="16200000" flipV="1">
                <a:off x="4854535" y="2900914"/>
                <a:ext cx="471390" cy="282964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 w="med" len="med"/>
                <a:tailEnd type="none" w="med" len="med"/>
              </a:ln>
              <a:effectLst/>
            </p:spPr>
          </p:cxnSp>
          <p:sp>
            <p:nvSpPr>
              <p:cNvPr id="49" name="Freeform 48"/>
              <p:cNvSpPr/>
              <p:nvPr/>
            </p:nvSpPr>
            <p:spPr bwMode="auto">
              <a:xfrm>
                <a:off x="4330700" y="2806700"/>
                <a:ext cx="893233" cy="457200"/>
              </a:xfrm>
              <a:custGeom>
                <a:avLst/>
                <a:gdLst>
                  <a:gd name="connsiteX0" fmla="*/ 0 w 893233"/>
                  <a:gd name="connsiteY0" fmla="*/ 457200 h 457200"/>
                  <a:gd name="connsiteX1" fmla="*/ 254000 w 893233"/>
                  <a:gd name="connsiteY1" fmla="*/ 12700 h 457200"/>
                  <a:gd name="connsiteX2" fmla="*/ 622300 w 893233"/>
                  <a:gd name="connsiteY2" fmla="*/ 0 h 457200"/>
                  <a:gd name="connsiteX3" fmla="*/ 876300 w 893233"/>
                  <a:gd name="connsiteY3" fmla="*/ 444500 h 457200"/>
                  <a:gd name="connsiteX4" fmla="*/ 876300 w 893233"/>
                  <a:gd name="connsiteY4" fmla="*/ 317500 h 457200"/>
                  <a:gd name="connsiteX5" fmla="*/ 825500 w 893233"/>
                  <a:gd name="connsiteY5" fmla="*/ 368300 h 457200"/>
                  <a:gd name="connsiteX6" fmla="*/ 812800 w 893233"/>
                  <a:gd name="connsiteY6" fmla="*/ 406400 h 457200"/>
                  <a:gd name="connsiteX7" fmla="*/ 863600 w 893233"/>
                  <a:gd name="connsiteY7" fmla="*/ 444500 h 457200"/>
                  <a:gd name="connsiteX8" fmla="*/ 863600 w 893233"/>
                  <a:gd name="connsiteY8" fmla="*/ 4445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93233" h="457200">
                    <a:moveTo>
                      <a:pt x="0" y="457200"/>
                    </a:moveTo>
                    <a:lnTo>
                      <a:pt x="254000" y="12700"/>
                    </a:lnTo>
                    <a:lnTo>
                      <a:pt x="622300" y="0"/>
                    </a:lnTo>
                    <a:cubicBezTo>
                      <a:pt x="878446" y="435449"/>
                      <a:pt x="876300" y="264811"/>
                      <a:pt x="876300" y="444500"/>
                    </a:cubicBezTo>
                    <a:lnTo>
                      <a:pt x="876300" y="317500"/>
                    </a:lnTo>
                    <a:cubicBezTo>
                      <a:pt x="842433" y="419100"/>
                      <a:pt x="893233" y="300567"/>
                      <a:pt x="825500" y="368300"/>
                    </a:cubicBezTo>
                    <a:cubicBezTo>
                      <a:pt x="816034" y="377766"/>
                      <a:pt x="817033" y="393700"/>
                      <a:pt x="812800" y="406400"/>
                    </a:cubicBezTo>
                    <a:cubicBezTo>
                      <a:pt x="867386" y="433693"/>
                      <a:pt x="863600" y="412868"/>
                      <a:pt x="863600" y="444500"/>
                    </a:cubicBezTo>
                    <a:lnTo>
                      <a:pt x="863600" y="444500"/>
                    </a:lnTo>
                  </a:path>
                </a:pathLst>
              </a:cu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330700" y="2260600"/>
                <a:ext cx="8932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DR</a:t>
                </a:r>
                <a:endParaRPr lang="en-US" sz="16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596711" y="3266877"/>
                <a:ext cx="3929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0000FF"/>
                    </a:solidFill>
                  </a:rPr>
                  <a:t>e</a:t>
                </a:r>
                <a:r>
                  <a:rPr lang="en-US" baseline="30000" dirty="0" smtClean="0">
                    <a:solidFill>
                      <a:srgbClr val="0000FF"/>
                    </a:solidFill>
                  </a:rPr>
                  <a:t>-</a:t>
                </a:r>
                <a:endParaRPr lang="en-US" baseline="30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171538" y="2742168"/>
                <a:ext cx="4029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 smtClean="0">
                    <a:solidFill>
                      <a:srgbClr val="FF0000"/>
                    </a:solidFill>
                  </a:rPr>
                  <a:t>e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+</a:t>
                </a:r>
                <a:endParaRPr lang="en-US" baseline="30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 bwMode="auto">
              <a:xfrm flipV="1">
                <a:off x="4596711" y="3278089"/>
                <a:ext cx="352037" cy="158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57" name="Straight Connector 56"/>
              <p:cNvCxnSpPr>
                <a:stCxn id="10" idx="3"/>
              </p:cNvCxnSpPr>
              <p:nvPr/>
            </p:nvCxnSpPr>
            <p:spPr bwMode="auto">
              <a:xfrm>
                <a:off x="6743700" y="3278089"/>
                <a:ext cx="878044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58" name="TextBox 57"/>
              <p:cNvSpPr txBox="1"/>
              <p:nvPr/>
            </p:nvSpPr>
            <p:spPr>
              <a:xfrm>
                <a:off x="6845299" y="2806701"/>
                <a:ext cx="12192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FEL Line</a:t>
                </a:r>
                <a:endParaRPr lang="en-US" sz="1600" dirty="0"/>
              </a:p>
            </p:txBody>
          </p:sp>
          <p:cxnSp>
            <p:nvCxnSpPr>
              <p:cNvPr id="60" name="Straight Arrow Connector 59"/>
              <p:cNvCxnSpPr/>
              <p:nvPr/>
            </p:nvCxnSpPr>
            <p:spPr bwMode="auto">
              <a:xfrm>
                <a:off x="6985000" y="3278089"/>
                <a:ext cx="736600" cy="35812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2" name="Straight Arrow Connector 61"/>
              <p:cNvCxnSpPr/>
              <p:nvPr/>
            </p:nvCxnSpPr>
            <p:spPr bwMode="auto">
              <a:xfrm rot="16200000" flipH="1">
                <a:off x="7714080" y="3643729"/>
                <a:ext cx="465891" cy="45085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7734301" y="3623508"/>
                <a:ext cx="723901" cy="1270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67" name="Rectangle 66"/>
              <p:cNvSpPr/>
              <p:nvPr/>
            </p:nvSpPr>
            <p:spPr>
              <a:xfrm>
                <a:off x="7621744" y="3745588"/>
                <a:ext cx="4029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err="1" smtClean="0">
                    <a:solidFill>
                      <a:srgbClr val="FF0000"/>
                    </a:solidFill>
                  </a:rPr>
                  <a:t>e</a:t>
                </a:r>
                <a:r>
                  <a:rPr lang="en-US" baseline="30000" dirty="0" smtClean="0">
                    <a:solidFill>
                      <a:srgbClr val="FF0000"/>
                    </a:solidFill>
                  </a:rPr>
                  <a:t>+</a:t>
                </a:r>
                <a:endParaRPr lang="en-US" baseline="30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975970" y="3247311"/>
                <a:ext cx="3929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0000FF"/>
                    </a:solidFill>
                  </a:rPr>
                  <a:t>e</a:t>
                </a:r>
                <a:r>
                  <a:rPr lang="en-US" baseline="30000" dirty="0" smtClean="0">
                    <a:solidFill>
                      <a:srgbClr val="0000FF"/>
                    </a:solidFill>
                  </a:rPr>
                  <a:t>-</a:t>
                </a:r>
                <a:endParaRPr lang="en-US" baseline="30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7588250" y="4114920"/>
                <a:ext cx="8699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/>
                  <a:t>To </a:t>
                </a:r>
                <a:r>
                  <a:rPr lang="en-US" sz="1600" dirty="0" err="1" smtClean="0"/>
                  <a:t>MRs</a:t>
                </a:r>
                <a:endParaRPr lang="en-US" sz="1600" dirty="0"/>
              </a:p>
            </p:txBody>
          </p:sp>
          <p:sp>
            <p:nvSpPr>
              <p:cNvPr id="75" name="TextBox 74"/>
              <p:cNvSpPr txBox="1">
                <a:spLocks noChangeAspect="1"/>
              </p:cNvSpPr>
              <p:nvPr/>
            </p:nvSpPr>
            <p:spPr>
              <a:xfrm rot="201661">
                <a:off x="243983" y="3104312"/>
                <a:ext cx="630336" cy="343777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rgbClr val="FFFF00"/>
                    </a:solidFill>
                  </a:rPr>
                  <a:t>Gun</a:t>
                </a:r>
                <a:endParaRPr lang="en-US" sz="1400" dirty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77" name="Straight Connector 76"/>
              <p:cNvCxnSpPr>
                <a:stCxn id="8" idx="1"/>
              </p:cNvCxnSpPr>
              <p:nvPr/>
            </p:nvCxnSpPr>
            <p:spPr bwMode="auto">
              <a:xfrm rot="10800000">
                <a:off x="889608" y="3278089"/>
                <a:ext cx="697893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9" name="Straight Connector 78"/>
              <p:cNvCxnSpPr>
                <a:stCxn id="12" idx="3"/>
                <a:endCxn id="8" idx="1"/>
              </p:cNvCxnSpPr>
              <p:nvPr/>
            </p:nvCxnSpPr>
            <p:spPr bwMode="auto">
              <a:xfrm>
                <a:off x="581762" y="2548996"/>
                <a:ext cx="1005738" cy="729093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72" name="Group 71"/>
              <p:cNvGrpSpPr/>
              <p:nvPr/>
            </p:nvGrpSpPr>
            <p:grpSpPr>
              <a:xfrm rot="2028705">
                <a:off x="712489" y="2645450"/>
                <a:ext cx="585756" cy="406400"/>
                <a:chOff x="844550" y="3063677"/>
                <a:chExt cx="647700" cy="406400"/>
              </a:xfrm>
              <a:solidFill>
                <a:srgbClr val="660066"/>
              </a:solidFill>
            </p:grpSpPr>
            <p:sp>
              <p:nvSpPr>
                <p:cNvPr id="13" name="Rectangle 12"/>
                <p:cNvSpPr/>
                <p:nvPr/>
              </p:nvSpPr>
              <p:spPr bwMode="auto">
                <a:xfrm>
                  <a:off x="844550" y="3063677"/>
                  <a:ext cx="647700" cy="406400"/>
                </a:xfrm>
                <a:prstGeom prst="rect">
                  <a:avLst/>
                </a:prstGeom>
                <a:grp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normalizeH="0" baseline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876300" y="3111500"/>
                  <a:ext cx="615950" cy="307777"/>
                </a:xfrm>
                <a:prstGeom prst="rect">
                  <a:avLst/>
                </a:prstGeom>
                <a:grp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rgbClr val="FFFF00"/>
                      </a:solidFill>
                    </a:rPr>
                    <a:t>SHB</a:t>
                  </a:r>
                  <a:endParaRPr lang="en-US" sz="1400" dirty="0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88" name="TextBox 87"/>
              <p:cNvSpPr txBox="1"/>
              <p:nvPr/>
            </p:nvSpPr>
            <p:spPr>
              <a:xfrm rot="2034135">
                <a:off x="292100" y="2108200"/>
                <a:ext cx="14097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Polarized gun</a:t>
                </a:r>
                <a:endParaRPr lang="en-US" sz="1400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32847" y="3482777"/>
                <a:ext cx="12023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FEL </a:t>
                </a:r>
                <a:r>
                  <a:rPr lang="en-US" sz="1400" dirty="0" err="1" smtClean="0"/>
                  <a:t>photoinjector</a:t>
                </a:r>
                <a:endParaRPr lang="en-US" sz="1400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521979" y="3517900"/>
                <a:ext cx="9545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Linac L1</a:t>
                </a:r>
                <a:endParaRPr lang="en-US" sz="1400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5334000" y="3466271"/>
                <a:ext cx="14097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Linac L3</a:t>
                </a:r>
                <a:endParaRPr lang="en-US" sz="1400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3046989" y="3482777"/>
                <a:ext cx="11821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Linac L2</a:t>
                </a:r>
                <a:endParaRPr lang="en-US" sz="1400" dirty="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2349500" y="3406577"/>
                <a:ext cx="3929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 smtClean="0">
                    <a:solidFill>
                      <a:srgbClr val="0000FF"/>
                    </a:solidFill>
                  </a:rPr>
                  <a:t>e</a:t>
                </a:r>
                <a:r>
                  <a:rPr lang="en-US" sz="1600" baseline="30000" dirty="0" smtClean="0">
                    <a:solidFill>
                      <a:srgbClr val="0000FF"/>
                    </a:solidFill>
                  </a:rPr>
                  <a:t>-</a:t>
                </a:r>
                <a:endParaRPr lang="en-US" sz="1600" baseline="30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6" name="Rectangle 95"/>
              <p:cNvSpPr>
                <a:spLocks noChangeAspect="1"/>
              </p:cNvSpPr>
              <p:nvPr/>
            </p:nvSpPr>
            <p:spPr bwMode="auto">
              <a:xfrm rot="19670326">
                <a:off x="4944055" y="2888040"/>
                <a:ext cx="210372" cy="145909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  <p:sp>
            <p:nvSpPr>
              <p:cNvPr id="98" name="Line Callout 1 97"/>
              <p:cNvSpPr/>
              <p:nvPr/>
            </p:nvSpPr>
            <p:spPr bwMode="auto">
              <a:xfrm>
                <a:off x="5473700" y="1902023"/>
                <a:ext cx="1092200" cy="498277"/>
              </a:xfrm>
              <a:prstGeom prst="borderCallout1">
                <a:avLst>
                  <a:gd name="adj1" fmla="val 102860"/>
                  <a:gd name="adj2" fmla="val 18545"/>
                  <a:gd name="adj3" fmla="val 201708"/>
                  <a:gd name="adj4" fmla="val -32099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-65" charset="0"/>
                    <a:ea typeface="ＭＳ Ｐゴシック" pitchFamily="-65" charset="-128"/>
                    <a:cs typeface="ＭＳ Ｐゴシック" pitchFamily="-65" charset="-128"/>
                  </a:rPr>
                  <a:t>Bunch Compressor</a:t>
                </a:r>
                <a:endParaRPr kumimoji="0" lang="en-US" sz="12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-65" charset="0"/>
                  <a:ea typeface="ＭＳ Ｐゴシック" pitchFamily="-65" charset="-128"/>
                  <a:cs typeface="ＭＳ Ｐゴシック" pitchFamily="-65" charset="-128"/>
                </a:endParaRPr>
              </a:p>
            </p:txBody>
          </p:sp>
        </p:grpSp>
      </p:grpSp>
      <p:sp>
        <p:nvSpPr>
          <p:cNvPr id="99" name="TextBox 98"/>
          <p:cNvSpPr txBox="1"/>
          <p:nvPr/>
        </p:nvSpPr>
        <p:spPr>
          <a:xfrm>
            <a:off x="2219006" y="3530600"/>
            <a:ext cx="4362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Total electron linac energy 2.9 GeV</a:t>
            </a:r>
          </a:p>
          <a:p>
            <a:pPr algn="ctr"/>
            <a:r>
              <a:rPr lang="en-US" dirty="0" smtClean="0"/>
              <a:t>Total positron linac energy 2.3 GeV</a:t>
            </a:r>
          </a:p>
          <a:p>
            <a:endParaRPr lang="en-US" dirty="0"/>
          </a:p>
        </p:txBody>
      </p:sp>
      <p:graphicFrame>
        <p:nvGraphicFramePr>
          <p:cNvPr id="100" name="Table 99"/>
          <p:cNvGraphicFramePr>
            <a:graphicFrameLocks noGrp="1"/>
          </p:cNvGraphicFramePr>
          <p:nvPr/>
        </p:nvGraphicFramePr>
        <p:xfrm>
          <a:off x="1013398" y="4305300"/>
          <a:ext cx="688860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932"/>
                <a:gridCol w="1477557"/>
                <a:gridCol w="1477557"/>
                <a:gridCol w="147755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Linac L1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Linac L2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Linac L3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N. of klystrons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N. of cavities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Max. Energy (GeV)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5" name="TextBox 104"/>
          <p:cNvSpPr txBox="1"/>
          <p:nvPr/>
        </p:nvSpPr>
        <p:spPr>
          <a:xfrm>
            <a:off x="1013398" y="5969000"/>
            <a:ext cx="688860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number of klystrons and cavities allows to reach the maximum positron energy of 2.3 GeV also with one klystron 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5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181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6A3"/>
                </a:solidFill>
              </a:rPr>
              <a:t>Positron Damping Ring </a:t>
            </a:r>
            <a:endParaRPr lang="en-US" dirty="0">
              <a:solidFill>
                <a:srgbClr val="0076A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6010" y="1336377"/>
            <a:ext cx="8480790" cy="2683168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it-IT" sz="2400" dirty="0"/>
              <a:t>The </a:t>
            </a:r>
            <a:r>
              <a:rPr lang="it-IT" sz="2400" dirty="0" err="1"/>
              <a:t>preliminary</a:t>
            </a:r>
            <a:r>
              <a:rPr lang="it-IT" sz="2400" dirty="0"/>
              <a:t> </a:t>
            </a:r>
            <a:r>
              <a:rPr lang="it-IT" sz="2400" dirty="0" err="1"/>
              <a:t>magnetic</a:t>
            </a:r>
            <a:r>
              <a:rPr lang="it-IT" sz="2400" dirty="0"/>
              <a:t> layout of the </a:t>
            </a:r>
            <a:r>
              <a:rPr lang="it-IT" sz="2400" dirty="0" err="1"/>
              <a:t>damping</a:t>
            </a:r>
            <a:r>
              <a:rPr lang="it-IT" sz="2400" dirty="0"/>
              <a:t> ring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 smtClean="0"/>
              <a:t>completed</a:t>
            </a:r>
            <a:endParaRPr lang="it-IT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it-IT" sz="2400" dirty="0"/>
              <a:t>The </a:t>
            </a:r>
            <a:r>
              <a:rPr lang="it-IT" sz="2400" dirty="0" err="1"/>
              <a:t>mechanical</a:t>
            </a:r>
            <a:r>
              <a:rPr lang="it-IT" sz="2400" dirty="0"/>
              <a:t> design of </a:t>
            </a:r>
            <a:r>
              <a:rPr lang="it-IT" sz="2400" dirty="0" err="1"/>
              <a:t>magnets</a:t>
            </a:r>
            <a:r>
              <a:rPr lang="it-IT" sz="2400" dirty="0"/>
              <a:t> and </a:t>
            </a:r>
            <a:r>
              <a:rPr lang="it-IT" sz="2400" dirty="0" err="1"/>
              <a:t>supports</a:t>
            </a:r>
            <a:r>
              <a:rPr lang="it-IT" sz="2400" dirty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in progress</a:t>
            </a:r>
            <a:endParaRPr lang="it-IT" sz="2400" dirty="0"/>
          </a:p>
          <a:p>
            <a:pPr marL="457200" indent="-457200">
              <a:buFont typeface="Arial" pitchFamily="34" charset="0"/>
              <a:buChar char="•"/>
            </a:pPr>
            <a:r>
              <a:rPr lang="it-IT" sz="2400" dirty="0"/>
              <a:t>The </a:t>
            </a:r>
            <a:r>
              <a:rPr lang="it-IT" sz="2400" dirty="0" err="1"/>
              <a:t>mechanical</a:t>
            </a:r>
            <a:r>
              <a:rPr lang="it-IT" sz="2400" dirty="0"/>
              <a:t> layout </a:t>
            </a:r>
            <a:r>
              <a:rPr lang="it-IT" sz="2400" dirty="0" err="1"/>
              <a:t>is</a:t>
            </a:r>
            <a:r>
              <a:rPr lang="it-IT" sz="2400" dirty="0"/>
              <a:t> ready for </a:t>
            </a:r>
            <a:r>
              <a:rPr lang="it-IT" sz="2400" dirty="0" err="1"/>
              <a:t>next</a:t>
            </a:r>
            <a:r>
              <a:rPr lang="it-IT" sz="2400" dirty="0"/>
              <a:t> </a:t>
            </a:r>
            <a:r>
              <a:rPr lang="it-IT" sz="2400" dirty="0" err="1"/>
              <a:t>step</a:t>
            </a:r>
            <a:r>
              <a:rPr lang="it-IT" sz="2400" dirty="0"/>
              <a:t>: </a:t>
            </a:r>
            <a:r>
              <a:rPr lang="it-IT" sz="2400" dirty="0" err="1"/>
              <a:t>vacuum</a:t>
            </a:r>
            <a:r>
              <a:rPr lang="it-IT" sz="2400" dirty="0"/>
              <a:t>, </a:t>
            </a:r>
            <a:r>
              <a:rPr lang="it-IT" sz="2400" dirty="0" err="1"/>
              <a:t>diagnostic</a:t>
            </a:r>
            <a:r>
              <a:rPr lang="it-IT" sz="2400" dirty="0"/>
              <a:t>, radio </a:t>
            </a:r>
            <a:r>
              <a:rPr lang="it-IT" sz="2400" dirty="0" err="1"/>
              <a:t>frequency</a:t>
            </a:r>
            <a:r>
              <a:rPr lang="it-IT" sz="2400" dirty="0"/>
              <a:t>, </a:t>
            </a:r>
            <a:r>
              <a:rPr lang="it-IT" sz="2400" dirty="0" err="1" smtClean="0"/>
              <a:t>survey</a:t>
            </a:r>
            <a:r>
              <a:rPr lang="it-IT" sz="2400" dirty="0" smtClean="0"/>
              <a:t> </a:t>
            </a:r>
            <a:r>
              <a:rPr lang="it-IT" sz="2400" dirty="0"/>
              <a:t>and </a:t>
            </a:r>
            <a:r>
              <a:rPr lang="it-IT" sz="2400" dirty="0" err="1" smtClean="0"/>
              <a:t>alignment</a:t>
            </a:r>
            <a:endParaRPr lang="en-US" sz="2400" dirty="0"/>
          </a:p>
        </p:txBody>
      </p:sp>
      <p:pic>
        <p:nvPicPr>
          <p:cNvPr id="5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83" y="4748278"/>
            <a:ext cx="3024477" cy="1946511"/>
          </a:xfrm>
          <a:prstGeom prst="rect">
            <a:avLst/>
          </a:prstGeom>
        </p:spPr>
      </p:pic>
      <p:pic>
        <p:nvPicPr>
          <p:cNvPr id="6" name="Segnaposto contenut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0" y="3861593"/>
            <a:ext cx="4532143" cy="299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4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36"/>
            <a:ext cx="8229600" cy="70556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6A3"/>
                </a:solidFill>
              </a:rPr>
              <a:t>DR magnets design</a:t>
            </a:r>
            <a:endParaRPr lang="en-US" dirty="0">
              <a:solidFill>
                <a:srgbClr val="0076A3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75" y="731700"/>
            <a:ext cx="2683931" cy="2250336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506" y="731700"/>
            <a:ext cx="3170079" cy="2250336"/>
          </a:xfrm>
          <a:prstGeom prst="rect">
            <a:avLst/>
          </a:prstGeom>
        </p:spPr>
      </p:pic>
      <p:pic>
        <p:nvPicPr>
          <p:cNvPr id="6" name="Segnaposto contenut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66" y="3120700"/>
            <a:ext cx="1938664" cy="1795678"/>
          </a:xfrm>
          <a:prstGeom prst="rect">
            <a:avLst/>
          </a:prstGeom>
        </p:spPr>
      </p:pic>
      <p:pic>
        <p:nvPicPr>
          <p:cNvPr id="7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60" y="3123534"/>
            <a:ext cx="1799598" cy="1784709"/>
          </a:xfrm>
          <a:prstGeom prst="rect">
            <a:avLst/>
          </a:prstGeom>
        </p:spPr>
      </p:pic>
      <p:pic>
        <p:nvPicPr>
          <p:cNvPr id="8" name="Immagin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64"/>
          <a:stretch/>
        </p:blipFill>
        <p:spPr>
          <a:xfrm>
            <a:off x="5331684" y="3064872"/>
            <a:ext cx="3766964" cy="21089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6149" y="1629071"/>
            <a:ext cx="1702426" cy="584776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Dipoles</a:t>
            </a:r>
            <a:endParaRPr lang="en-US" sz="32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1" y="5851282"/>
            <a:ext cx="1488237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Sextupoles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02" y="3507726"/>
            <a:ext cx="173466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Long </a:t>
            </a:r>
          </a:p>
          <a:p>
            <a:r>
              <a:rPr lang="en-US" b="1" dirty="0" smtClean="0"/>
              <a:t>And short</a:t>
            </a:r>
          </a:p>
          <a:p>
            <a:r>
              <a:rPr lang="en-US" b="1" dirty="0" err="1" smtClean="0"/>
              <a:t>Quadrupoles</a:t>
            </a:r>
            <a:endParaRPr lang="en-US" b="1" dirty="0"/>
          </a:p>
        </p:txBody>
      </p:sp>
      <p:pic>
        <p:nvPicPr>
          <p:cNvPr id="13" name="Segnaposto contenuto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60" y="5039094"/>
            <a:ext cx="1726230" cy="1797299"/>
          </a:xfrm>
          <a:prstGeom prst="rect">
            <a:avLst/>
          </a:prstGeom>
        </p:spPr>
      </p:pic>
      <p:pic>
        <p:nvPicPr>
          <p:cNvPr id="14" name="Immagin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985" y="5039094"/>
            <a:ext cx="3010992" cy="179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4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80" y="-147239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This workshop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03" y="875984"/>
            <a:ext cx="8990497" cy="1905767"/>
          </a:xfrm>
        </p:spPr>
        <p:txBody>
          <a:bodyPr>
            <a:noAutofit/>
          </a:bodyPr>
          <a:lstStyle/>
          <a:p>
            <a:r>
              <a:rPr lang="en-US" sz="2400" dirty="0" smtClean="0"/>
              <a:t>Plenary talks today on </a:t>
            </a:r>
            <a:r>
              <a:rPr lang="en-US" sz="2400" dirty="0"/>
              <a:t>similar accelerators by our BINP, IHEP, </a:t>
            </a:r>
            <a:r>
              <a:rPr lang="en-US" sz="2400" dirty="0" smtClean="0"/>
              <a:t>KEKB </a:t>
            </a:r>
            <a:r>
              <a:rPr lang="en-US" sz="2400" dirty="0"/>
              <a:t>colleagues</a:t>
            </a:r>
          </a:p>
          <a:p>
            <a:r>
              <a:rPr lang="en-US" sz="2400" dirty="0" smtClean="0"/>
              <a:t>Parallel sessions mainly focused on discussing lattice, layout and polarization issues </a:t>
            </a:r>
          </a:p>
          <a:p>
            <a:r>
              <a:rPr lang="en-US" sz="2400" dirty="0" smtClean="0"/>
              <a:t>Some technical talks on preliminary estimations of subsystems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865" y="3096016"/>
            <a:ext cx="6942926" cy="2862323"/>
          </a:xfrm>
          <a:prstGeom prst="rect">
            <a:avLst/>
          </a:prstGeom>
          <a:solidFill>
            <a:srgbClr val="20C9F8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P. Raimondi (ESRF) </a:t>
            </a:r>
            <a:r>
              <a:rPr lang="en-US" dirty="0" smtClean="0">
                <a:solidFill>
                  <a:srgbClr val="000000"/>
                </a:solidFill>
              </a:rPr>
              <a:t>Lattice overview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P. Raimondi (ESRF) </a:t>
            </a:r>
            <a:r>
              <a:rPr lang="en-US" dirty="0" smtClean="0">
                <a:solidFill>
                  <a:srgbClr val="000000"/>
                </a:solidFill>
              </a:rPr>
              <a:t>Reduction </a:t>
            </a:r>
            <a:r>
              <a:rPr lang="en-US" dirty="0">
                <a:solidFill>
                  <a:srgbClr val="000000"/>
                </a:solidFill>
              </a:rPr>
              <a:t>of the doublets fringe field effects 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A. </a:t>
            </a:r>
            <a:r>
              <a:rPr lang="en-US" dirty="0" err="1" smtClean="0">
                <a:solidFill>
                  <a:srgbClr val="000000"/>
                </a:solidFill>
              </a:rPr>
              <a:t>Bogomyagkov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(BINP</a:t>
            </a:r>
            <a:r>
              <a:rPr lang="en-US" dirty="0" smtClean="0">
                <a:solidFill>
                  <a:srgbClr val="000000"/>
                </a:solidFill>
              </a:rPr>
              <a:t>) Concept </a:t>
            </a:r>
            <a:r>
              <a:rPr lang="en-US" dirty="0">
                <a:solidFill>
                  <a:srgbClr val="000000"/>
                </a:solidFill>
              </a:rPr>
              <a:t>of compact </a:t>
            </a:r>
            <a:r>
              <a:rPr lang="en-US" dirty="0" err="1" smtClean="0">
                <a:solidFill>
                  <a:srgbClr val="000000"/>
                </a:solidFill>
              </a:rPr>
              <a:t>e+e</a:t>
            </a:r>
            <a:r>
              <a:rPr lang="en-US" dirty="0" smtClean="0">
                <a:solidFill>
                  <a:srgbClr val="000000"/>
                </a:solidFill>
              </a:rPr>
              <a:t>- factory </a:t>
            </a:r>
          </a:p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                               with </a:t>
            </a:r>
            <a:r>
              <a:rPr lang="en-US" dirty="0">
                <a:solidFill>
                  <a:srgbClr val="000000"/>
                </a:solidFill>
              </a:rPr>
              <a:t>beam energy from 0.5 GeV to 2 GeV 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S. </a:t>
            </a:r>
            <a:r>
              <a:rPr lang="en-US" dirty="0" err="1">
                <a:solidFill>
                  <a:srgbClr val="000000"/>
                </a:solidFill>
              </a:rPr>
              <a:t>Liuzzo</a:t>
            </a:r>
            <a:r>
              <a:rPr lang="en-US" dirty="0">
                <a:solidFill>
                  <a:srgbClr val="000000"/>
                </a:solidFill>
              </a:rPr>
              <a:t> (ESRF</a:t>
            </a:r>
            <a:r>
              <a:rPr lang="en-US" dirty="0" smtClean="0">
                <a:solidFill>
                  <a:srgbClr val="000000"/>
                </a:solidFill>
              </a:rPr>
              <a:t>) Dynamic aperture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S. </a:t>
            </a:r>
            <a:r>
              <a:rPr lang="en-US" dirty="0" err="1">
                <a:solidFill>
                  <a:srgbClr val="000000"/>
                </a:solidFill>
              </a:rPr>
              <a:t>Liuzzo</a:t>
            </a:r>
            <a:r>
              <a:rPr lang="en-US" dirty="0">
                <a:solidFill>
                  <a:srgbClr val="000000"/>
                </a:solidFill>
              </a:rPr>
              <a:t> (ESRF</a:t>
            </a:r>
            <a:r>
              <a:rPr lang="en-US" dirty="0" smtClean="0">
                <a:solidFill>
                  <a:srgbClr val="000000"/>
                </a:solidFill>
              </a:rPr>
              <a:t>) Errors </a:t>
            </a:r>
            <a:r>
              <a:rPr lang="en-US" dirty="0">
                <a:solidFill>
                  <a:srgbClr val="000000"/>
                </a:solidFill>
              </a:rPr>
              <a:t>tolerances 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E. </a:t>
            </a:r>
            <a:r>
              <a:rPr lang="en-US" dirty="0" err="1">
                <a:solidFill>
                  <a:srgbClr val="000000"/>
                </a:solidFill>
              </a:rPr>
              <a:t>Paoloni</a:t>
            </a:r>
            <a:r>
              <a:rPr lang="en-US" dirty="0">
                <a:solidFill>
                  <a:srgbClr val="000000"/>
                </a:solidFill>
              </a:rPr>
              <a:t> (PI</a:t>
            </a:r>
            <a:r>
              <a:rPr lang="en-US" dirty="0" smtClean="0">
                <a:solidFill>
                  <a:srgbClr val="000000"/>
                </a:solidFill>
              </a:rPr>
              <a:t>) First </a:t>
            </a:r>
            <a:r>
              <a:rPr lang="en-US" dirty="0">
                <a:solidFill>
                  <a:srgbClr val="000000"/>
                </a:solidFill>
              </a:rPr>
              <a:t>doublet design 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M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Pivi</a:t>
            </a:r>
            <a:r>
              <a:rPr lang="en-US" dirty="0">
                <a:solidFill>
                  <a:srgbClr val="000000"/>
                </a:solidFill>
              </a:rPr>
              <a:t> (IMS</a:t>
            </a:r>
            <a:r>
              <a:rPr lang="en-US" dirty="0" smtClean="0">
                <a:solidFill>
                  <a:srgbClr val="000000"/>
                </a:solidFill>
              </a:rPr>
              <a:t>) e</a:t>
            </a:r>
            <a:r>
              <a:rPr lang="en-US" dirty="0">
                <a:solidFill>
                  <a:srgbClr val="000000"/>
                </a:solidFill>
              </a:rPr>
              <a:t>-cloud instability and remediation techniques </a:t>
            </a: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Round </a:t>
            </a:r>
            <a:r>
              <a:rPr lang="en-US" dirty="0">
                <a:solidFill>
                  <a:srgbClr val="000000"/>
                </a:solidFill>
              </a:rPr>
              <a:t>Table discussion on lattice and </a:t>
            </a:r>
            <a:r>
              <a:rPr lang="en-US" dirty="0" smtClean="0">
                <a:solidFill>
                  <a:srgbClr val="000000"/>
                </a:solidFill>
              </a:rPr>
              <a:t>layout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Polarization issues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5236" y="4535918"/>
            <a:ext cx="5788764" cy="230832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M. </a:t>
            </a:r>
            <a:r>
              <a:rPr lang="en-US" dirty="0" err="1" smtClean="0"/>
              <a:t>Boscolo</a:t>
            </a:r>
            <a:r>
              <a:rPr lang="en-US" dirty="0" smtClean="0"/>
              <a:t> (LNF) Lifetimes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S. </a:t>
            </a:r>
            <a:r>
              <a:rPr lang="en-US" dirty="0" err="1" smtClean="0"/>
              <a:t>Guiducci</a:t>
            </a:r>
            <a:r>
              <a:rPr lang="en-US" dirty="0" smtClean="0"/>
              <a:t> (LNF) Injection system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A. </a:t>
            </a:r>
            <a:r>
              <a:rPr lang="en-US" dirty="0" err="1" smtClean="0"/>
              <a:t>Drago</a:t>
            </a:r>
            <a:r>
              <a:rPr lang="en-US" dirty="0" smtClean="0"/>
              <a:t> (LNF) Feedbacks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C. </a:t>
            </a:r>
            <a:r>
              <a:rPr lang="en-US" dirty="0" err="1" smtClean="0"/>
              <a:t>Sanelli</a:t>
            </a:r>
            <a:r>
              <a:rPr lang="en-US" dirty="0" smtClean="0"/>
              <a:t> (LNF) </a:t>
            </a:r>
            <a:r>
              <a:rPr lang="en-US" dirty="0"/>
              <a:t>Methodology of the costing </a:t>
            </a:r>
            <a:r>
              <a:rPr lang="en-US" dirty="0" smtClean="0"/>
              <a:t>estimate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A. </a:t>
            </a:r>
            <a:r>
              <a:rPr lang="en-US" dirty="0" err="1" smtClean="0"/>
              <a:t>Michelotti</a:t>
            </a:r>
            <a:r>
              <a:rPr lang="en-US" dirty="0" smtClean="0"/>
              <a:t> (</a:t>
            </a:r>
            <a:r>
              <a:rPr lang="en-US" dirty="0" err="1" smtClean="0"/>
              <a:t>CabibboLab</a:t>
            </a:r>
            <a:r>
              <a:rPr lang="en-US" dirty="0" smtClean="0"/>
              <a:t>) </a:t>
            </a:r>
            <a:r>
              <a:rPr lang="en-US" dirty="0"/>
              <a:t>Controls !</a:t>
            </a:r>
            <a:r>
              <a:rPr lang="en-US" dirty="0" smtClean="0"/>
              <a:t>CHAOS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E. Di Pasquale (</a:t>
            </a:r>
            <a:r>
              <a:rPr lang="en-US" dirty="0" err="1"/>
              <a:t>CabibboLab</a:t>
            </a:r>
            <a:r>
              <a:rPr lang="en-US" dirty="0" smtClean="0"/>
              <a:t>) </a:t>
            </a:r>
            <a:r>
              <a:rPr lang="en-US" dirty="0"/>
              <a:t>Mechanical Layout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F. </a:t>
            </a:r>
            <a:r>
              <a:rPr lang="en-US" dirty="0" err="1" smtClean="0"/>
              <a:t>Cioeta</a:t>
            </a:r>
            <a:r>
              <a:rPr lang="en-US" dirty="0" smtClean="0"/>
              <a:t> (</a:t>
            </a:r>
            <a:r>
              <a:rPr lang="en-US" dirty="0" err="1"/>
              <a:t>CabibboLab</a:t>
            </a:r>
            <a:r>
              <a:rPr lang="en-US" dirty="0" smtClean="0"/>
              <a:t>) </a:t>
            </a:r>
            <a:r>
              <a:rPr lang="en-US" dirty="0"/>
              <a:t>Vacuum </a:t>
            </a:r>
            <a:r>
              <a:rPr lang="en-US" dirty="0" smtClean="0"/>
              <a:t>system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M. Del Franco (</a:t>
            </a:r>
            <a:r>
              <a:rPr lang="en-US" dirty="0" err="1" smtClean="0"/>
              <a:t>CabibboLab</a:t>
            </a:r>
            <a:r>
              <a:rPr lang="en-US" dirty="0" smtClean="0"/>
              <a:t>) Alignments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80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5410"/>
            <a:ext cx="8229600" cy="744235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0076A3"/>
                </a:solidFill>
              </a:rPr>
              <a:t>Conclusions</a:t>
            </a:r>
            <a:endParaRPr lang="en-US" sz="4800" dirty="0">
              <a:solidFill>
                <a:srgbClr val="0076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03" y="1370926"/>
            <a:ext cx="8857169" cy="527918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design for a </a:t>
            </a:r>
            <a:r>
              <a:rPr lang="en-US" dirty="0" smtClean="0"/>
              <a:t>Tau</a:t>
            </a:r>
            <a:r>
              <a:rPr lang="en-US" dirty="0"/>
              <a:t>/charm factory is in progress, based on the previous work done for the SuperB </a:t>
            </a:r>
            <a:r>
              <a:rPr lang="en-US" dirty="0" smtClean="0"/>
              <a:t>Factory</a:t>
            </a:r>
          </a:p>
          <a:p>
            <a:r>
              <a:rPr lang="en-US" dirty="0" smtClean="0"/>
              <a:t>A consistent set of parameters has been found for a baseline luminosity of 10</a:t>
            </a:r>
            <a:r>
              <a:rPr lang="en-US" baseline="30000" dirty="0" smtClean="0"/>
              <a:t>35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r>
              <a:rPr lang="en-US" dirty="0" smtClean="0"/>
              <a:t> @ 4 GeV cm energy, with possibility to increase currents to reach 2x10</a:t>
            </a:r>
            <a:r>
              <a:rPr lang="en-US" baseline="30000" dirty="0" smtClean="0"/>
              <a:t>35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reliminary layout and lattice have been studied</a:t>
            </a:r>
          </a:p>
          <a:p>
            <a:r>
              <a:rPr lang="en-US" dirty="0" smtClean="0"/>
              <a:t>Interaction Region layout and backgrounds evaluation has started</a:t>
            </a:r>
          </a:p>
          <a:p>
            <a:r>
              <a:rPr lang="en-US" dirty="0" smtClean="0"/>
              <a:t>Injection system was re-scaled and adapted</a:t>
            </a:r>
          </a:p>
          <a:p>
            <a:r>
              <a:rPr lang="en-US" dirty="0" smtClean="0"/>
              <a:t>Study of the technical aspects and engineering has just started, needs a consolidated lattice</a:t>
            </a:r>
          </a:p>
          <a:p>
            <a:r>
              <a:rPr lang="en-US" dirty="0" smtClean="0"/>
              <a:t>We need to cover some competences, such as impedance budget, RF, magnets, tracking, instabilities…</a:t>
            </a:r>
          </a:p>
          <a:p>
            <a:r>
              <a:rPr lang="en-US" dirty="0"/>
              <a:t>We </a:t>
            </a:r>
            <a:r>
              <a:rPr lang="en-US" dirty="0" smtClean="0"/>
              <a:t>hope </a:t>
            </a:r>
            <a:r>
              <a:rPr lang="en-US" dirty="0"/>
              <a:t>to be able to produce by Summer a short document on the accelerator design </a:t>
            </a:r>
          </a:p>
        </p:txBody>
      </p:sp>
    </p:spTree>
    <p:extLst>
      <p:ext uri="{BB962C8B-B14F-4D97-AF65-F5344CB8AC3E}">
        <p14:creationId xmlns:p14="http://schemas.microsoft.com/office/powerpoint/2010/main" val="347978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65" y="274638"/>
            <a:ext cx="8598336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From SuperB to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ymbol" charset="2"/>
                <a:cs typeface="Symbol" charset="2"/>
              </a:rPr>
              <a:t>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/charm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65" y="1600200"/>
            <a:ext cx="8598336" cy="5066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is a </a:t>
            </a:r>
            <a:r>
              <a:rPr lang="en-US" dirty="0"/>
              <a:t>natural evolution of </a:t>
            </a:r>
            <a:r>
              <a:rPr lang="en-US" dirty="0" smtClean="0"/>
              <a:t>the SuperB </a:t>
            </a:r>
            <a:r>
              <a:rPr lang="en-US" dirty="0"/>
              <a:t>project, once established that the budget allocated </a:t>
            </a:r>
            <a:r>
              <a:rPr lang="en-US" dirty="0" smtClean="0"/>
              <a:t>was not sufficient </a:t>
            </a:r>
            <a:r>
              <a:rPr lang="en-US" dirty="0"/>
              <a:t>to entirely cover </a:t>
            </a:r>
            <a:r>
              <a:rPr lang="en-US" dirty="0" smtClean="0"/>
              <a:t>its construction </a:t>
            </a:r>
            <a:r>
              <a:rPr lang="en-US" dirty="0"/>
              <a:t>and operation, to have a transition to a smaller and cheaper, but still frontline, accelerator such as the Tau/</a:t>
            </a:r>
            <a:r>
              <a:rPr lang="en-US" dirty="0" smtClean="0"/>
              <a:t>charm</a:t>
            </a:r>
            <a:endParaRPr lang="en-US" dirty="0"/>
          </a:p>
          <a:p>
            <a:r>
              <a:rPr lang="en-US" dirty="0"/>
              <a:t>The new design is based on a symmetric beams </a:t>
            </a:r>
            <a:r>
              <a:rPr lang="en-US" dirty="0" smtClean="0"/>
              <a:t>collision. </a:t>
            </a:r>
            <a:r>
              <a:rPr lang="en-US" dirty="0"/>
              <a:t>This </a:t>
            </a:r>
            <a:r>
              <a:rPr lang="en-US" dirty="0" smtClean="0"/>
              <a:t>makes </a:t>
            </a:r>
            <a:r>
              <a:rPr lang="en-US" dirty="0"/>
              <a:t>the design a lot simpler. For example, for SuperB </a:t>
            </a:r>
            <a:r>
              <a:rPr lang="en-US" dirty="0" smtClean="0"/>
              <a:t>a </a:t>
            </a:r>
            <a:r>
              <a:rPr lang="en-US" dirty="0"/>
              <a:t>state-of-the-art design of the first superconducting quadrupole </a:t>
            </a:r>
            <a:r>
              <a:rPr lang="en-US" dirty="0" smtClean="0"/>
              <a:t>doublet in the Final Focus, </a:t>
            </a:r>
            <a:r>
              <a:rPr lang="en-US" dirty="0"/>
              <a:t>able to cope with the high gradients required and the small space </a:t>
            </a:r>
            <a:r>
              <a:rPr lang="en-US" dirty="0" smtClean="0"/>
              <a:t>available was developed. </a:t>
            </a:r>
            <a:r>
              <a:rPr lang="en-US" dirty="0"/>
              <a:t>For the Tau/charm this elements will have more relaxed characteristics, and the symmetric FF will easy the </a:t>
            </a:r>
            <a:r>
              <a:rPr lang="en-US" dirty="0" smtClean="0"/>
              <a:t>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2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65" y="274638"/>
            <a:ext cx="8598336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From SuperB to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Symbol" charset="2"/>
                <a:cs typeface="Symbol" charset="2"/>
              </a:rPr>
              <a:t>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/charm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65" y="1600200"/>
            <a:ext cx="8598336" cy="5066599"/>
          </a:xfrm>
        </p:spPr>
        <p:txBody>
          <a:bodyPr>
            <a:normAutofit/>
          </a:bodyPr>
          <a:lstStyle/>
          <a:p>
            <a:r>
              <a:rPr lang="en-US" smtClean="0"/>
              <a:t>Most </a:t>
            </a:r>
            <a:r>
              <a:rPr lang="en-US" dirty="0"/>
              <a:t>of the work done for SuperB can </a:t>
            </a:r>
            <a:r>
              <a:rPr lang="en-US" dirty="0" smtClean="0"/>
              <a:t>still be used </a:t>
            </a:r>
            <a:r>
              <a:rPr lang="en-US" dirty="0"/>
              <a:t>for the Tau/charm </a:t>
            </a:r>
            <a:r>
              <a:rPr lang="en-US" dirty="0" smtClean="0"/>
              <a:t>project, </a:t>
            </a:r>
            <a:r>
              <a:rPr lang="en-US" dirty="0"/>
              <a:t>making the “downgrade” a more easy and fast job. Tools which have been “ad hoc” created for </a:t>
            </a:r>
            <a:r>
              <a:rPr lang="en-US" dirty="0" smtClean="0"/>
              <a:t>SuperB can be </a:t>
            </a:r>
            <a:r>
              <a:rPr lang="en-US" dirty="0"/>
              <a:t>readapted and all the experience gained will make the design process easier and </a:t>
            </a:r>
            <a:r>
              <a:rPr lang="en-US" dirty="0" smtClean="0"/>
              <a:t>faster</a:t>
            </a:r>
          </a:p>
          <a:p>
            <a:r>
              <a:rPr lang="en-US" dirty="0" smtClean="0"/>
              <a:t>The scope of the present design is to have a dedicated and optimized project, re-using all the competences, studies and tools developed for SuperB, keeping costs in the allocated budget (250 </a:t>
            </a:r>
            <a:r>
              <a:rPr lang="en-US" dirty="0" err="1" smtClean="0"/>
              <a:t>Meuro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possibility to use the injection Linac </a:t>
            </a:r>
            <a:r>
              <a:rPr lang="en-US" dirty="0"/>
              <a:t>for a SASE FEL facility </a:t>
            </a:r>
            <a:r>
              <a:rPr lang="en-US" dirty="0" smtClean="0"/>
              <a:t>is still valid and is part of the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82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16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Accelerator study group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989914"/>
            <a:ext cx="1879600" cy="659352"/>
          </a:xfrm>
        </p:spPr>
        <p:txBody>
          <a:bodyPr/>
          <a:lstStyle/>
          <a:p>
            <a:r>
              <a:rPr lang="en-US" dirty="0" smtClean="0"/>
              <a:t>LNF team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5025" y="994423"/>
            <a:ext cx="2898775" cy="654843"/>
          </a:xfrm>
        </p:spPr>
        <p:txBody>
          <a:bodyPr/>
          <a:lstStyle/>
          <a:p>
            <a:r>
              <a:rPr lang="en-US" dirty="0" err="1" smtClean="0"/>
              <a:t>CabibboLab</a:t>
            </a:r>
            <a:r>
              <a:rPr lang="en-US" dirty="0" smtClean="0"/>
              <a:t>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516964" y="1649266"/>
            <a:ext cx="2222156" cy="2970404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 smtClean="0"/>
              <a:t>M. Biagini</a:t>
            </a:r>
          </a:p>
          <a:p>
            <a:r>
              <a:rPr lang="en-US" sz="1800" dirty="0" smtClean="0"/>
              <a:t>M. </a:t>
            </a:r>
            <a:r>
              <a:rPr lang="en-US" sz="1800" dirty="0" err="1" smtClean="0"/>
              <a:t>Boscolo</a:t>
            </a:r>
            <a:endParaRPr lang="en-US" sz="1800" dirty="0" smtClean="0"/>
          </a:p>
          <a:p>
            <a:r>
              <a:rPr lang="en-US" sz="1800" dirty="0" smtClean="0"/>
              <a:t>A. </a:t>
            </a:r>
            <a:r>
              <a:rPr lang="en-US" sz="1800" dirty="0" err="1" smtClean="0"/>
              <a:t>Chiarucci</a:t>
            </a:r>
            <a:endParaRPr lang="en-US" sz="1800" dirty="0" smtClean="0"/>
          </a:p>
          <a:p>
            <a:r>
              <a:rPr lang="en-US" sz="1800" dirty="0" smtClean="0"/>
              <a:t>A. </a:t>
            </a:r>
            <a:r>
              <a:rPr lang="en-US" sz="1800" dirty="0" err="1" smtClean="0"/>
              <a:t>Clozza</a:t>
            </a:r>
            <a:endParaRPr lang="en-US" sz="1800" dirty="0" smtClean="0"/>
          </a:p>
          <a:p>
            <a:r>
              <a:rPr lang="en-US" sz="1800" dirty="0" smtClean="0"/>
              <a:t>A. </a:t>
            </a:r>
            <a:r>
              <a:rPr lang="en-US" sz="1800" dirty="0" err="1"/>
              <a:t>D</a:t>
            </a:r>
            <a:r>
              <a:rPr lang="en-US" sz="1800" dirty="0" err="1" smtClean="0"/>
              <a:t>rago</a:t>
            </a:r>
            <a:endParaRPr lang="en-US" sz="1800" dirty="0" smtClean="0"/>
          </a:p>
          <a:p>
            <a:r>
              <a:rPr lang="en-US" sz="1800" dirty="0" smtClean="0"/>
              <a:t>S. </a:t>
            </a:r>
            <a:r>
              <a:rPr lang="en-US" sz="1800" dirty="0" err="1" smtClean="0"/>
              <a:t>Guiducci</a:t>
            </a:r>
            <a:endParaRPr lang="en-US" sz="1800" dirty="0" smtClean="0"/>
          </a:p>
          <a:p>
            <a:r>
              <a:rPr lang="en-US" sz="1800" dirty="0" smtClean="0"/>
              <a:t>C. </a:t>
            </a:r>
            <a:r>
              <a:rPr lang="en-US" sz="1800" dirty="0" err="1" smtClean="0"/>
              <a:t>Ligi</a:t>
            </a:r>
            <a:endParaRPr lang="en-US" sz="1800" dirty="0" smtClean="0"/>
          </a:p>
          <a:p>
            <a:r>
              <a:rPr lang="en-US" sz="1800" dirty="0" smtClean="0"/>
              <a:t>G. </a:t>
            </a:r>
            <a:r>
              <a:rPr lang="en-US" sz="1800" dirty="0" err="1" smtClean="0"/>
              <a:t>Mazzitelli</a:t>
            </a:r>
            <a:endParaRPr lang="en-US" sz="1800" dirty="0" smtClean="0"/>
          </a:p>
          <a:p>
            <a:r>
              <a:rPr lang="en-US" sz="1800" dirty="0" smtClean="0"/>
              <a:t>R. Ricci</a:t>
            </a:r>
          </a:p>
          <a:p>
            <a:r>
              <a:rPr lang="en-US" sz="1800" dirty="0" smtClean="0"/>
              <a:t>C. </a:t>
            </a:r>
            <a:r>
              <a:rPr lang="en-US" sz="1800" dirty="0" err="1" smtClean="0"/>
              <a:t>Sanelli</a:t>
            </a:r>
            <a:endParaRPr lang="en-US" sz="1800" dirty="0" smtClean="0"/>
          </a:p>
          <a:p>
            <a:r>
              <a:rPr lang="en-US" sz="1800" dirty="0" smtClean="0"/>
              <a:t>M. </a:t>
            </a:r>
            <a:r>
              <a:rPr lang="en-US" sz="1800" dirty="0" err="1" smtClean="0"/>
              <a:t>Serio</a:t>
            </a:r>
            <a:endParaRPr lang="en-US" sz="1800" dirty="0" smtClean="0"/>
          </a:p>
          <a:p>
            <a:r>
              <a:rPr lang="en-US" sz="1800" dirty="0" smtClean="0"/>
              <a:t>S. </a:t>
            </a:r>
            <a:r>
              <a:rPr lang="en-US" sz="1800" dirty="0" err="1" smtClean="0"/>
              <a:t>Tomassini</a:t>
            </a: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524"/>
            <a:ext cx="3755871" cy="4276476"/>
          </a:xfrm>
        </p:spPr>
        <p:txBody>
          <a:bodyPr>
            <a:noAutofit/>
          </a:bodyPr>
          <a:lstStyle/>
          <a:p>
            <a:r>
              <a:rPr lang="en-US" sz="1800" dirty="0" smtClean="0"/>
              <a:t>S. </a:t>
            </a:r>
            <a:r>
              <a:rPr lang="en-US" sz="1800" dirty="0" err="1" smtClean="0"/>
              <a:t>Bini</a:t>
            </a:r>
            <a:endParaRPr lang="en-US" sz="1800" dirty="0" smtClean="0"/>
          </a:p>
          <a:p>
            <a:r>
              <a:rPr lang="en-US" sz="1800" dirty="0" smtClean="0"/>
              <a:t>F. </a:t>
            </a:r>
            <a:r>
              <a:rPr lang="en-US" sz="1800" dirty="0" err="1" smtClean="0"/>
              <a:t>Cioeta</a:t>
            </a:r>
            <a:endParaRPr lang="en-US" sz="1800" dirty="0" smtClean="0"/>
          </a:p>
          <a:p>
            <a:r>
              <a:rPr lang="en-US" sz="1800" dirty="0" smtClean="0"/>
              <a:t>D. </a:t>
            </a:r>
            <a:r>
              <a:rPr lang="en-US" sz="1800" dirty="0" err="1" smtClean="0"/>
              <a:t>Cittadino</a:t>
            </a:r>
            <a:endParaRPr lang="en-US" sz="1800" dirty="0" smtClean="0"/>
          </a:p>
          <a:p>
            <a:r>
              <a:rPr lang="en-US" sz="1800" dirty="0" smtClean="0"/>
              <a:t>M. </a:t>
            </a:r>
            <a:r>
              <a:rPr lang="en-US" sz="1800" dirty="0" err="1" smtClean="0"/>
              <a:t>D’Agostino</a:t>
            </a:r>
            <a:endParaRPr lang="en-US" sz="1800" dirty="0" smtClean="0"/>
          </a:p>
          <a:p>
            <a:r>
              <a:rPr lang="en-US" sz="1800" dirty="0" smtClean="0"/>
              <a:t>M. Del Franco</a:t>
            </a:r>
          </a:p>
          <a:p>
            <a:r>
              <a:rPr lang="en-US" sz="1800" dirty="0" smtClean="0"/>
              <a:t>A. </a:t>
            </a:r>
            <a:r>
              <a:rPr lang="en-US" sz="1800" dirty="0" err="1" smtClean="0"/>
              <a:t>Delle</a:t>
            </a:r>
            <a:r>
              <a:rPr lang="en-US" sz="1800" dirty="0" smtClean="0"/>
              <a:t> </a:t>
            </a:r>
            <a:r>
              <a:rPr lang="en-US" sz="1800" dirty="0" err="1" smtClean="0"/>
              <a:t>Piane</a:t>
            </a:r>
            <a:endParaRPr lang="en-US" sz="1800" dirty="0" smtClean="0"/>
          </a:p>
          <a:p>
            <a:r>
              <a:rPr lang="en-US" sz="1800" dirty="0" smtClean="0"/>
              <a:t>E. Di Pasquale</a:t>
            </a:r>
          </a:p>
          <a:p>
            <a:r>
              <a:rPr lang="en-US" sz="1800" dirty="0" smtClean="0"/>
              <a:t>G. </a:t>
            </a:r>
            <a:r>
              <a:rPr lang="en-US" sz="1800" dirty="0" err="1" smtClean="0"/>
              <a:t>Frascadore</a:t>
            </a:r>
            <a:endParaRPr lang="en-US" sz="1800" dirty="0" smtClean="0"/>
          </a:p>
          <a:p>
            <a:r>
              <a:rPr lang="en-US" sz="1800" dirty="0" smtClean="0"/>
              <a:t>S. </a:t>
            </a:r>
            <a:r>
              <a:rPr lang="en-US" sz="1800" dirty="0" err="1" smtClean="0"/>
              <a:t>Gazzana</a:t>
            </a:r>
            <a:endParaRPr lang="en-US" sz="1800" dirty="0" smtClean="0"/>
          </a:p>
          <a:p>
            <a:r>
              <a:rPr lang="en-US" sz="1800" dirty="0" smtClean="0"/>
              <a:t>R. </a:t>
            </a:r>
            <a:r>
              <a:rPr lang="en-US" sz="1800" dirty="0" err="1"/>
              <a:t>G</a:t>
            </a:r>
            <a:r>
              <a:rPr lang="en-US" sz="1800" dirty="0" err="1" smtClean="0"/>
              <a:t>argana</a:t>
            </a:r>
            <a:endParaRPr lang="en-US" sz="1800" dirty="0" smtClean="0"/>
          </a:p>
          <a:p>
            <a:r>
              <a:rPr lang="en-US" sz="1800" dirty="0" smtClean="0"/>
              <a:t>S. </a:t>
            </a:r>
            <a:r>
              <a:rPr lang="en-US" sz="1800" dirty="0" err="1" smtClean="0"/>
              <a:t>Incremona</a:t>
            </a:r>
            <a:endParaRPr lang="en-US" sz="1800" dirty="0" smtClean="0"/>
          </a:p>
          <a:p>
            <a:r>
              <a:rPr lang="en-US" sz="1800" dirty="0" smtClean="0"/>
              <a:t>A. </a:t>
            </a:r>
            <a:r>
              <a:rPr lang="en-US" sz="1800" dirty="0" err="1" smtClean="0"/>
              <a:t>Michelotti</a:t>
            </a:r>
            <a:endParaRPr lang="en-US" sz="1800" dirty="0" smtClean="0"/>
          </a:p>
          <a:p>
            <a:r>
              <a:rPr lang="en-US" sz="1800" dirty="0" smtClean="0"/>
              <a:t>L. </a:t>
            </a:r>
            <a:r>
              <a:rPr lang="en-US" sz="1800" dirty="0" err="1" smtClean="0"/>
              <a:t>Sabbatini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3076832" y="5532418"/>
            <a:ext cx="1850768" cy="659352"/>
          </a:xfrm>
          <a:prstGeom prst="rect">
            <a:avLst/>
          </a:prstGeom>
        </p:spPr>
        <p:txBody>
          <a:bodyPr vert="horz" lIns="45720" tIns="0" rIns="45720" bIns="0" anchor="ctr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400" b="1" kern="1200" cap="none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LNS team</a:t>
            </a:r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513247" y="4739995"/>
            <a:ext cx="2661753" cy="654843"/>
          </a:xfrm>
          <a:prstGeom prst="rect">
            <a:avLst/>
          </a:prstGeom>
        </p:spPr>
        <p:txBody>
          <a:bodyPr vert="horz" lIns="45720" tIns="0" rIns="45720" bIns="0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400" b="1" kern="1200" cap="none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ESRF &amp; Pisa team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71779" y="6025663"/>
            <a:ext cx="2222156" cy="738448"/>
          </a:xfrm>
          <a:prstGeom prst="rect">
            <a:avLst/>
          </a:prstGeom>
        </p:spPr>
        <p:txBody>
          <a:bodyPr vert="horz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G. </a:t>
            </a:r>
            <a:r>
              <a:rPr lang="en-US" sz="1800" dirty="0" err="1" smtClean="0"/>
              <a:t>Schillaci</a:t>
            </a:r>
            <a:endParaRPr lang="en-US" sz="1800" dirty="0" smtClean="0"/>
          </a:p>
          <a:p>
            <a:r>
              <a:rPr lang="en-US" sz="1800" dirty="0" smtClean="0"/>
              <a:t>M. </a:t>
            </a:r>
            <a:r>
              <a:rPr lang="en-US" sz="1800" dirty="0" err="1" smtClean="0"/>
              <a:t>Sedita</a:t>
            </a:r>
            <a:endParaRPr lang="en-US" sz="1800" dirty="0" smtClean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1155" y="5321156"/>
            <a:ext cx="2222156" cy="995959"/>
          </a:xfrm>
          <a:prstGeom prst="rect">
            <a:avLst/>
          </a:prstGeom>
        </p:spPr>
        <p:txBody>
          <a:bodyPr vert="horz" tIns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P. </a:t>
            </a:r>
            <a:r>
              <a:rPr lang="en-US" sz="1800" dirty="0"/>
              <a:t>R</a:t>
            </a:r>
            <a:r>
              <a:rPr lang="en-US" sz="1800" dirty="0" smtClean="0"/>
              <a:t>aimondi</a:t>
            </a:r>
          </a:p>
          <a:p>
            <a:r>
              <a:rPr lang="en-US" sz="1800" dirty="0"/>
              <a:t>S. </a:t>
            </a:r>
            <a:r>
              <a:rPr lang="en-US" sz="1800" dirty="0" err="1"/>
              <a:t>Liuzzo</a:t>
            </a:r>
            <a:endParaRPr lang="en-US" sz="1800" dirty="0"/>
          </a:p>
          <a:p>
            <a:r>
              <a:rPr lang="en-US" sz="1800" dirty="0" smtClean="0"/>
              <a:t>E. </a:t>
            </a:r>
            <a:r>
              <a:rPr lang="en-US" sz="1800" dirty="0" err="1"/>
              <a:t>P</a:t>
            </a:r>
            <a:r>
              <a:rPr lang="en-US" sz="1800" dirty="0" err="1" smtClean="0"/>
              <a:t>aoloni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466978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0076A3"/>
                </a:solidFill>
                <a:latin typeface="Symbol" pitchFamily="18" charset="2"/>
              </a:rPr>
              <a:t>t</a:t>
            </a:r>
            <a:r>
              <a:rPr lang="it-IT" dirty="0" smtClean="0">
                <a:solidFill>
                  <a:srgbClr val="0076A3"/>
                </a:solidFill>
              </a:rPr>
              <a:t>/charm </a:t>
            </a:r>
            <a:r>
              <a:rPr lang="it-IT" dirty="0" err="1" smtClean="0">
                <a:solidFill>
                  <a:srgbClr val="0076A3"/>
                </a:solidFill>
              </a:rPr>
              <a:t>Factory</a:t>
            </a:r>
            <a:r>
              <a:rPr lang="it-IT" dirty="0" smtClean="0">
                <a:solidFill>
                  <a:srgbClr val="0076A3"/>
                </a:solidFill>
              </a:rPr>
              <a:t> </a:t>
            </a:r>
            <a:r>
              <a:rPr lang="it-IT" dirty="0" err="1" smtClean="0">
                <a:solidFill>
                  <a:srgbClr val="0076A3"/>
                </a:solidFill>
              </a:rPr>
              <a:t>main</a:t>
            </a:r>
            <a:r>
              <a:rPr lang="it-IT" dirty="0" smtClean="0">
                <a:solidFill>
                  <a:srgbClr val="0076A3"/>
                </a:solidFill>
              </a:rPr>
              <a:t> </a:t>
            </a:r>
            <a:r>
              <a:rPr lang="it-IT" dirty="0" err="1" smtClean="0">
                <a:solidFill>
                  <a:srgbClr val="0076A3"/>
                </a:solidFill>
              </a:rPr>
              <a:t>features</a:t>
            </a:r>
            <a:endParaRPr lang="en-US" dirty="0">
              <a:solidFill>
                <a:srgbClr val="0076A3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1125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Energy tunable in the range </a:t>
            </a:r>
            <a:r>
              <a:rPr lang="en-US" b="1" dirty="0" err="1">
                <a:solidFill>
                  <a:srgbClr val="FF0000"/>
                </a:solidFill>
              </a:rPr>
              <a:t>E</a:t>
            </a:r>
            <a:r>
              <a:rPr lang="en-US" b="1" baseline="-25000" dirty="0" err="1">
                <a:solidFill>
                  <a:srgbClr val="FF0000"/>
                </a:solidFill>
              </a:rPr>
              <a:t>cm</a:t>
            </a:r>
            <a:r>
              <a:rPr lang="en-US" b="1" dirty="0">
                <a:solidFill>
                  <a:srgbClr val="FF0000"/>
                </a:solidFill>
              </a:rPr>
              <a:t> = </a:t>
            </a:r>
            <a:r>
              <a:rPr lang="en-US" b="1" dirty="0" smtClean="0">
                <a:solidFill>
                  <a:srgbClr val="FF0000"/>
                </a:solidFill>
              </a:rPr>
              <a:t>1-4.6 </a:t>
            </a:r>
            <a:r>
              <a:rPr lang="en-US" b="1" dirty="0">
                <a:solidFill>
                  <a:srgbClr val="FF0000"/>
                </a:solidFill>
              </a:rPr>
              <a:t>GeV 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10</a:t>
            </a:r>
            <a:r>
              <a:rPr lang="en-US" b="1" baseline="30000" dirty="0" smtClean="0">
                <a:solidFill>
                  <a:srgbClr val="FF0000"/>
                </a:solidFill>
              </a:rPr>
              <a:t>35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cm</a:t>
            </a:r>
            <a:r>
              <a:rPr lang="it-IT" b="1" baseline="30000" dirty="0">
                <a:solidFill>
                  <a:srgbClr val="FF0000"/>
                </a:solidFill>
              </a:rPr>
              <a:t>-2</a:t>
            </a:r>
            <a:r>
              <a:rPr lang="it-IT" b="1" dirty="0">
                <a:solidFill>
                  <a:srgbClr val="FF0000"/>
                </a:solidFill>
              </a:rPr>
              <a:t> s</a:t>
            </a:r>
            <a:r>
              <a:rPr lang="it-IT" b="1" baseline="30000" dirty="0">
                <a:solidFill>
                  <a:srgbClr val="FF0000"/>
                </a:solidFill>
              </a:rPr>
              <a:t>-1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peak luminosity at the </a:t>
            </a:r>
            <a:r>
              <a:rPr lang="en-US" dirty="0" smtClean="0">
                <a:latin typeface="Symbol" charset="2"/>
                <a:cs typeface="Symbol" charset="2"/>
              </a:rPr>
              <a:t>t</a:t>
            </a:r>
            <a:r>
              <a:rPr lang="en-US" dirty="0" smtClean="0"/>
              <a:t>/charm threshold and upper </a:t>
            </a:r>
            <a:endParaRPr lang="it-IT" dirty="0" smtClean="0"/>
          </a:p>
          <a:p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ymmetric beam energies</a:t>
            </a:r>
          </a:p>
          <a:p>
            <a:r>
              <a:rPr lang="en-US" dirty="0" smtClean="0"/>
              <a:t>Longitudinal </a:t>
            </a:r>
            <a:r>
              <a:rPr lang="en-US" dirty="0"/>
              <a:t>polarization in the electron </a:t>
            </a:r>
            <a:r>
              <a:rPr lang="en-US" dirty="0" smtClean="0"/>
              <a:t>beam (</a:t>
            </a:r>
            <a:r>
              <a:rPr lang="en-US" dirty="0" smtClean="0">
                <a:solidFill>
                  <a:srgbClr val="FF0000"/>
                </a:solidFill>
              </a:rPr>
              <a:t>60-70%</a:t>
            </a:r>
            <a:r>
              <a:rPr lang="en-US" dirty="0" smtClean="0"/>
              <a:t>)</a:t>
            </a:r>
          </a:p>
          <a:p>
            <a:r>
              <a:rPr lang="en-US" dirty="0" smtClean="0"/>
              <a:t>Possibility </a:t>
            </a:r>
            <a:r>
              <a:rPr lang="en-US" dirty="0"/>
              <a:t>of e</a:t>
            </a:r>
            <a:r>
              <a:rPr lang="en-US" baseline="30000" dirty="0"/>
              <a:t>-</a:t>
            </a:r>
            <a:r>
              <a:rPr lang="en-US" dirty="0"/>
              <a:t>e</a:t>
            </a:r>
            <a:r>
              <a:rPr lang="en-US" baseline="30000" dirty="0"/>
              <a:t>-</a:t>
            </a:r>
            <a:r>
              <a:rPr lang="en-US" dirty="0"/>
              <a:t> collisions </a:t>
            </a:r>
            <a:r>
              <a:rPr lang="it-IT" dirty="0"/>
              <a:t>(</a:t>
            </a:r>
            <a:r>
              <a:rPr lang="it-IT" dirty="0">
                <a:solidFill>
                  <a:srgbClr val="008000"/>
                </a:solidFill>
              </a:rPr>
              <a:t>to be </a:t>
            </a:r>
            <a:r>
              <a:rPr lang="it-IT" dirty="0" err="1">
                <a:solidFill>
                  <a:srgbClr val="008000"/>
                </a:solidFill>
              </a:rPr>
              <a:t>studied</a:t>
            </a:r>
            <a:r>
              <a:rPr lang="it-IT" dirty="0" smtClean="0"/>
              <a:t>)</a:t>
            </a:r>
            <a:endParaRPr lang="en-US" dirty="0" smtClean="0"/>
          </a:p>
          <a:p>
            <a:r>
              <a:rPr lang="en-US" dirty="0" smtClean="0"/>
              <a:t>Beam parameters for reasonable lifetimes and beam currents</a:t>
            </a:r>
          </a:p>
          <a:p>
            <a:r>
              <a:rPr lang="en-US" dirty="0" smtClean="0"/>
              <a:t>Damping times of the order of 30-50 </a:t>
            </a:r>
            <a:r>
              <a:rPr lang="en-US" dirty="0" err="1" smtClean="0"/>
              <a:t>msec</a:t>
            </a:r>
            <a:r>
              <a:rPr lang="en-US" dirty="0" smtClean="0"/>
              <a:t> (wigglers are needed at lower beam energy)</a:t>
            </a:r>
          </a:p>
          <a:p>
            <a:r>
              <a:rPr lang="en-US" dirty="0" smtClean="0"/>
              <a:t>Low power consumption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lower running costs</a:t>
            </a:r>
          </a:p>
          <a:p>
            <a:r>
              <a:rPr lang="en-US" dirty="0" smtClean="0"/>
              <a:t>Injection system scaled from the SuperB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2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3338"/>
            <a:ext cx="8229600" cy="708688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76A3"/>
                </a:solidFill>
              </a:rPr>
              <a:t> </a:t>
            </a:r>
            <a:r>
              <a:rPr lang="en-US" sz="5400" dirty="0" smtClean="0">
                <a:solidFill>
                  <a:srgbClr val="0076A3"/>
                </a:solidFill>
              </a:rPr>
              <a:t>Beam parameters</a:t>
            </a:r>
            <a:endParaRPr lang="en-US" dirty="0">
              <a:solidFill>
                <a:srgbClr val="0076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9331"/>
            <a:ext cx="8345862" cy="525430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Beam parameters to reach a </a:t>
            </a:r>
            <a:r>
              <a:rPr lang="en-US" b="1" dirty="0" smtClean="0">
                <a:solidFill>
                  <a:srgbClr val="FF0000"/>
                </a:solidFill>
              </a:rPr>
              <a:t>baseline luminosity of 10</a:t>
            </a:r>
            <a:r>
              <a:rPr lang="en-US" b="1" baseline="30000" dirty="0" smtClean="0">
                <a:solidFill>
                  <a:srgbClr val="FF0000"/>
                </a:solidFill>
              </a:rPr>
              <a:t>35</a:t>
            </a:r>
            <a:r>
              <a:rPr lang="en-US" b="1" dirty="0" smtClean="0">
                <a:solidFill>
                  <a:srgbClr val="FF0000"/>
                </a:solidFill>
              </a:rPr>
              <a:t> cm</a:t>
            </a:r>
            <a:r>
              <a:rPr lang="en-US" b="1" baseline="30000" dirty="0" smtClean="0">
                <a:solidFill>
                  <a:srgbClr val="FF0000"/>
                </a:solidFill>
              </a:rPr>
              <a:t>-2</a:t>
            </a:r>
            <a:r>
              <a:rPr lang="en-US" b="1" dirty="0" smtClean="0">
                <a:solidFill>
                  <a:srgbClr val="FF0000"/>
                </a:solidFill>
              </a:rPr>
              <a:t> s</a:t>
            </a:r>
            <a:r>
              <a:rPr lang="en-US" b="1" baseline="30000" dirty="0" smtClean="0">
                <a:solidFill>
                  <a:srgbClr val="FF0000"/>
                </a:solidFill>
              </a:rPr>
              <a:t>-1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@ 2 GeV/beam have been chosen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An upgrade to </a:t>
            </a:r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sz="1900" b="1" dirty="0" smtClean="0">
                <a:solidFill>
                  <a:srgbClr val="FF0000"/>
                </a:solidFill>
              </a:rPr>
              <a:t>x</a:t>
            </a:r>
            <a:r>
              <a:rPr lang="en-US" b="1" dirty="0" smtClean="0">
                <a:solidFill>
                  <a:srgbClr val="FF0000"/>
                </a:solidFill>
              </a:rPr>
              <a:t>10</a:t>
            </a:r>
            <a:r>
              <a:rPr lang="en-US" b="1" baseline="30000" dirty="0" smtClean="0">
                <a:solidFill>
                  <a:srgbClr val="FF0000"/>
                </a:solidFill>
              </a:rPr>
              <a:t>35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cm</a:t>
            </a:r>
            <a:r>
              <a:rPr lang="en-US" b="1" baseline="30000" dirty="0">
                <a:solidFill>
                  <a:srgbClr val="FF0000"/>
                </a:solidFill>
              </a:rPr>
              <a:t>-2</a:t>
            </a:r>
            <a:r>
              <a:rPr lang="en-US" b="1" dirty="0">
                <a:solidFill>
                  <a:srgbClr val="FF0000"/>
                </a:solidFill>
              </a:rPr>
              <a:t> s</a:t>
            </a:r>
            <a:r>
              <a:rPr lang="en-US" b="1" baseline="30000" dirty="0">
                <a:solidFill>
                  <a:srgbClr val="FF0000"/>
                </a:solidFill>
              </a:rPr>
              <a:t>-1</a:t>
            </a:r>
            <a:r>
              <a:rPr lang="en-US" dirty="0" smtClean="0"/>
              <a:t> can be possible by increasing the beam current</a:t>
            </a:r>
          </a:p>
          <a:p>
            <a:r>
              <a:rPr lang="en-US" dirty="0" smtClean="0"/>
              <a:t>Design features are the same as for the SuperB design:</a:t>
            </a:r>
          </a:p>
          <a:p>
            <a:pPr lvl="1"/>
            <a:r>
              <a:rPr lang="en-US" dirty="0" smtClean="0"/>
              <a:t>“Large </a:t>
            </a:r>
            <a:r>
              <a:rPr lang="en-US" dirty="0" err="1" smtClean="0"/>
              <a:t>Piwinski</a:t>
            </a:r>
            <a:r>
              <a:rPr lang="en-US" dirty="0" smtClean="0"/>
              <a:t> angle &amp; crab waist </a:t>
            </a:r>
            <a:r>
              <a:rPr lang="en-US" dirty="0" err="1" smtClean="0"/>
              <a:t>sextupoles</a:t>
            </a:r>
            <a:r>
              <a:rPr lang="en-US" dirty="0" smtClean="0"/>
              <a:t>” collision scheme</a:t>
            </a:r>
          </a:p>
          <a:p>
            <a:pPr lvl="1"/>
            <a:r>
              <a:rPr lang="en-US" dirty="0" smtClean="0"/>
              <a:t>Low H-</a:t>
            </a:r>
            <a:r>
              <a:rPr lang="en-US" dirty="0" err="1" smtClean="0"/>
              <a:t>emittance</a:t>
            </a:r>
            <a:r>
              <a:rPr lang="en-US" dirty="0" smtClean="0"/>
              <a:t> lattice</a:t>
            </a:r>
          </a:p>
          <a:p>
            <a:pPr lvl="1"/>
            <a:r>
              <a:rPr lang="en-US" dirty="0" smtClean="0"/>
              <a:t>Small H-V coupling </a:t>
            </a:r>
            <a:r>
              <a:rPr lang="en-US" dirty="0" smtClean="0">
                <a:sym typeface="Wingdings"/>
              </a:rPr>
              <a:t> ultra low V-</a:t>
            </a:r>
            <a:r>
              <a:rPr lang="en-US" dirty="0" err="1" smtClean="0">
                <a:sym typeface="Wingdings"/>
              </a:rPr>
              <a:t>emittance</a:t>
            </a:r>
            <a:endParaRPr lang="en-US" dirty="0" smtClean="0"/>
          </a:p>
          <a:p>
            <a:pPr lvl="1"/>
            <a:r>
              <a:rPr lang="en-US" dirty="0"/>
              <a:t>Small IP </a:t>
            </a:r>
            <a:r>
              <a:rPr lang="en-US" dirty="0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 functions and beam sizes</a:t>
            </a:r>
          </a:p>
          <a:p>
            <a:pPr lvl="1"/>
            <a:r>
              <a:rPr lang="en-US" dirty="0" smtClean="0"/>
              <a:t>Beam-beam tune shifts &lt; 0.1</a:t>
            </a:r>
          </a:p>
          <a:p>
            <a:pPr lvl="1"/>
            <a:r>
              <a:rPr lang="en-US" dirty="0" smtClean="0"/>
              <a:t>Same RF frequency as PEP-II (re-use of cavities)</a:t>
            </a:r>
          </a:p>
          <a:p>
            <a:pPr lvl="1"/>
            <a:r>
              <a:rPr lang="en-US" dirty="0" smtClean="0"/>
              <a:t>Low beam power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69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28" y="558267"/>
            <a:ext cx="4283968" cy="147222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6A3"/>
                </a:solidFill>
              </a:rPr>
              <a:t>Table of </a:t>
            </a:r>
            <a:r>
              <a:rPr lang="en-US" sz="2800" dirty="0">
                <a:solidFill>
                  <a:srgbClr val="0076A3"/>
                </a:solidFill>
              </a:rPr>
              <a:t>p</a:t>
            </a:r>
            <a:r>
              <a:rPr lang="en-US" sz="2800" dirty="0" smtClean="0">
                <a:solidFill>
                  <a:srgbClr val="0076A3"/>
                </a:solidFill>
              </a:rPr>
              <a:t>arameters</a:t>
            </a:r>
            <a:br>
              <a:rPr lang="en-US" sz="2800" dirty="0" smtClean="0">
                <a:solidFill>
                  <a:srgbClr val="0076A3"/>
                </a:solidFill>
              </a:rPr>
            </a:br>
            <a:r>
              <a:rPr lang="en-US" sz="2800" dirty="0" smtClean="0">
                <a:solidFill>
                  <a:srgbClr val="0076A3"/>
                </a:solidFill>
              </a:rPr>
              <a:t>@ 2 GeV/beam </a:t>
            </a:r>
            <a:br>
              <a:rPr lang="en-US" sz="2800" dirty="0" smtClean="0">
                <a:solidFill>
                  <a:srgbClr val="0076A3"/>
                </a:solidFill>
              </a:rPr>
            </a:br>
            <a:r>
              <a:rPr lang="en-US" sz="2800" dirty="0" smtClean="0">
                <a:solidFill>
                  <a:srgbClr val="0076A3"/>
                </a:solidFill>
              </a:rPr>
              <a:t>for L = 1x10</a:t>
            </a:r>
            <a:r>
              <a:rPr lang="en-US" sz="2800" baseline="30000" dirty="0" smtClean="0">
                <a:solidFill>
                  <a:srgbClr val="0076A3"/>
                </a:solidFill>
              </a:rPr>
              <a:t>35</a:t>
            </a:r>
            <a:r>
              <a:rPr lang="en-US" sz="2800" dirty="0" smtClean="0">
                <a:solidFill>
                  <a:srgbClr val="0076A3"/>
                </a:solidFill>
              </a:rPr>
              <a:t> and 2x10</a:t>
            </a:r>
            <a:r>
              <a:rPr lang="en-US" sz="2800" baseline="30000" dirty="0" smtClean="0">
                <a:solidFill>
                  <a:srgbClr val="0076A3"/>
                </a:solidFill>
              </a:rPr>
              <a:t>35</a:t>
            </a:r>
            <a:endParaRPr lang="en-US" sz="2800" baseline="30000" dirty="0">
              <a:solidFill>
                <a:srgbClr val="0076A3"/>
              </a:solidFill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2"/>
          </p:nvPr>
        </p:nvSpPr>
        <p:spPr>
          <a:xfrm>
            <a:off x="113372" y="2514600"/>
            <a:ext cx="4339576" cy="3845720"/>
          </a:xfrm>
        </p:spPr>
        <p:txBody>
          <a:bodyPr>
            <a:noAutofit/>
          </a:bodyPr>
          <a:lstStyle/>
          <a:p>
            <a:pPr marL="179388" indent="-179388"/>
            <a:r>
              <a:rPr lang="en-US" dirty="0" smtClean="0">
                <a:solidFill>
                  <a:srgbClr val="0000FF"/>
                </a:solidFill>
              </a:rPr>
              <a:t>The baseline design is for L=10</a:t>
            </a:r>
            <a:r>
              <a:rPr lang="en-US" baseline="30000" dirty="0" smtClean="0">
                <a:solidFill>
                  <a:srgbClr val="0000FF"/>
                </a:solidFill>
              </a:rPr>
              <a:t>35</a:t>
            </a:r>
            <a:r>
              <a:rPr lang="en-US" dirty="0" smtClean="0">
                <a:solidFill>
                  <a:srgbClr val="0000FF"/>
                </a:solidFill>
              </a:rPr>
              <a:t>,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with possibility to increase currents to reach 2x10</a:t>
            </a:r>
            <a:r>
              <a:rPr lang="en-US" baseline="30000" dirty="0" smtClean="0">
                <a:solidFill>
                  <a:srgbClr val="0000FF"/>
                </a:solidFill>
              </a:rPr>
              <a:t>35</a:t>
            </a:r>
            <a:r>
              <a:rPr lang="en-US" dirty="0" smtClean="0">
                <a:solidFill>
                  <a:srgbClr val="0000FF"/>
                </a:solidFill>
              </a:rPr>
              <a:t> cm</a:t>
            </a:r>
            <a:r>
              <a:rPr lang="en-US" baseline="30000" dirty="0" smtClean="0">
                <a:solidFill>
                  <a:srgbClr val="0000FF"/>
                </a:solidFill>
              </a:rPr>
              <a:t>-2</a:t>
            </a:r>
            <a:r>
              <a:rPr lang="en-US" dirty="0" smtClean="0">
                <a:solidFill>
                  <a:srgbClr val="0000FF"/>
                </a:solidFill>
              </a:rPr>
              <a:t> s</a:t>
            </a:r>
            <a:r>
              <a:rPr lang="en-US" baseline="30000" dirty="0" smtClean="0">
                <a:solidFill>
                  <a:srgbClr val="0000FF"/>
                </a:solidFill>
              </a:rPr>
              <a:t>-1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pPr marL="179388" indent="-179388"/>
            <a:r>
              <a:rPr lang="en-US" dirty="0" smtClean="0"/>
              <a:t>Intra Beam Scattering </a:t>
            </a:r>
            <a:r>
              <a:rPr lang="en-US" dirty="0"/>
              <a:t>and Hourglass factors </a:t>
            </a:r>
            <a:r>
              <a:rPr lang="en-US" dirty="0" smtClean="0"/>
              <a:t>are included</a:t>
            </a:r>
            <a:endParaRPr lang="en-US" dirty="0"/>
          </a:p>
          <a:p>
            <a:pPr marL="179388" indent="-179388"/>
            <a:r>
              <a:rPr lang="en-US" dirty="0" smtClean="0"/>
              <a:t>Beam power is about 15 times less than the SuperB baseline one</a:t>
            </a:r>
            <a:r>
              <a:rPr lang="en-US" dirty="0" smtClean="0">
                <a:solidFill>
                  <a:srgbClr val="008000"/>
                </a:solidFill>
              </a:rPr>
              <a:t> (4 MW (HER) and 2MW (LER) of RF power)</a:t>
            </a:r>
          </a:p>
          <a:p>
            <a:pPr marL="179388" indent="-179388"/>
            <a:r>
              <a:rPr lang="en-US" dirty="0" smtClean="0"/>
              <a:t>Note</a:t>
            </a:r>
            <a:r>
              <a:rPr lang="en-US" dirty="0"/>
              <a:t>: in the luminosity formula there is a +5% factor (by </a:t>
            </a:r>
            <a:r>
              <a:rPr lang="en-US" dirty="0" smtClean="0"/>
              <a:t>D. </a:t>
            </a:r>
            <a:r>
              <a:rPr lang="en-US" dirty="0" err="1" smtClean="0"/>
              <a:t>Shatilov</a:t>
            </a:r>
            <a:r>
              <a:rPr lang="en-US" dirty="0" smtClean="0"/>
              <a:t> </a:t>
            </a:r>
            <a:r>
              <a:rPr lang="en-US" dirty="0"/>
              <a:t>simulations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879054"/>
              </p:ext>
            </p:extLst>
          </p:nvPr>
        </p:nvGraphicFramePr>
        <p:xfrm>
          <a:off x="4379696" y="597383"/>
          <a:ext cx="4578966" cy="6067087"/>
        </p:xfrm>
        <a:graphic>
          <a:graphicData uri="http://schemas.openxmlformats.org/drawingml/2006/table">
            <a:tbl>
              <a:tblPr/>
              <a:tblGrid>
                <a:gridCol w="2217292"/>
                <a:gridCol w="773474"/>
                <a:gridCol w="794100"/>
                <a:gridCol w="794100"/>
              </a:tblGrid>
              <a:tr h="173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3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Parameter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Units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1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LUMINOSITY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cm</a:t>
                      </a:r>
                      <a:r>
                        <a:rPr lang="en-US" sz="1100" b="1" i="0" u="none" strike="noStrike" baseline="30000">
                          <a:effectLst/>
                          <a:latin typeface="Geneva"/>
                        </a:rPr>
                        <a:t>-2</a:t>
                      </a:r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 s</a:t>
                      </a:r>
                      <a:r>
                        <a:rPr lang="en-US" sz="1100" b="1" i="0" u="none" strike="noStrike" baseline="30000">
                          <a:effectLst/>
                          <a:latin typeface="Geneva"/>
                        </a:rPr>
                        <a:t>-1</a:t>
                      </a:r>
                      <a:endParaRPr lang="en-US" sz="1100" b="1" i="0" u="none" strike="noStrike">
                        <a:effectLst/>
                        <a:latin typeface="Geneva"/>
                      </a:endParaRP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1.00E+35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2.00E+35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cm Energy 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GeV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4.0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4.0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Beam Energy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GeV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2.0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2.0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Boost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0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0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Circumference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m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330.16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330.16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X-Angle (full)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mrad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60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60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Hourglass reduction factor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0.87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0.86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Tune shift x 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0.004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0.005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Tune shift y 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 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0.088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0.119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15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Symbol"/>
                        </a:rPr>
                        <a:t>b</a:t>
                      </a:r>
                      <a:r>
                        <a:rPr lang="fr-FR" sz="1100" b="1" i="0" u="none" strike="noStrike" baseline="-25000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x</a:t>
                      </a:r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 @ IP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Symbol"/>
                      </a:endParaRP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cm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6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6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15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Symbol"/>
                        </a:rPr>
                        <a:t>b</a:t>
                      </a:r>
                      <a:r>
                        <a:rPr lang="cs-CZ" sz="1100" b="1" i="0" u="none" strike="noStrike" baseline="-25000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y</a:t>
                      </a:r>
                      <a:r>
                        <a:rPr lang="cs-CZ" sz="1100" b="1" i="0" u="none" strike="noStrike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 @ IP</a:t>
                      </a:r>
                      <a:endParaRPr lang="cs-CZ" sz="1100" b="1" i="0" u="none" strike="noStrike">
                        <a:solidFill>
                          <a:srgbClr val="FF0000"/>
                        </a:solidFill>
                        <a:effectLst/>
                        <a:latin typeface="Symbol"/>
                      </a:endParaRP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cm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0.06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0.06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15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Symbol"/>
                        </a:rPr>
                        <a:t>s</a:t>
                      </a:r>
                      <a:r>
                        <a:rPr lang="fr-FR" sz="1100" b="1" i="0" u="none" strike="noStrike" baseline="-25000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x</a:t>
                      </a:r>
                      <a:r>
                        <a:rPr lang="fr-FR" sz="1100" b="1" i="0" u="none" strike="noStrike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 @ IP</a:t>
                      </a:r>
                      <a:endParaRPr lang="fr-FR" sz="1100" b="1" i="0" u="none" strike="noStrike">
                        <a:solidFill>
                          <a:srgbClr val="FF0000"/>
                        </a:solidFill>
                        <a:effectLst/>
                        <a:latin typeface="Symbol"/>
                      </a:endParaRP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microns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17.56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18.35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51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Symbol"/>
                        </a:rPr>
                        <a:t>s</a:t>
                      </a:r>
                      <a:r>
                        <a:rPr lang="en-US" sz="1100" b="1" i="0" u="none" strike="noStrike" baseline="-25000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y</a:t>
                      </a:r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 @ IP</a:t>
                      </a:r>
                      <a:endParaRPr lang="en-US" sz="1100" b="1" i="0" u="none" strike="noStrike">
                        <a:solidFill>
                          <a:srgbClr val="FF0000"/>
                        </a:solidFill>
                        <a:effectLst/>
                        <a:latin typeface="Symbol"/>
                      </a:endParaRP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microns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0.088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0.092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Coupling (full current)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%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0.25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0.25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Emittance x (with IBS)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nm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5.14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5.61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Emittance y (with IBS)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pm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12.8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14.0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Bunch length </a:t>
                      </a:r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(with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IBS)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mm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6.9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Geneva"/>
                        </a:rPr>
                        <a:t>7.2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Beam current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mA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1735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Geneva"/>
                        </a:rPr>
                        <a:t>2565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Buckets distance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#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1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1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Ion gap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%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2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2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RF frequency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Hz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4.76E+08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4.76E+08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Revolution frequency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Hz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9.08E+05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9.08E+05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Harmonic number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#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524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524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Number of bunches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#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513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513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Bunch current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mA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3.38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5.00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4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N. Particle/bunch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#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2.33E+10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3.44E+10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E loss/turn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MeV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0.09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0.09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Beam power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MW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0.16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0.24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Trans. 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damping time (no </a:t>
                      </a:r>
                      <a:r>
                        <a:rPr lang="en-US" sz="11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wigg</a:t>
                      </a: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)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msec</a:t>
                      </a:r>
                    </a:p>
                  </a:txBody>
                  <a:tcPr marL="7923" marR="7923" marT="79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34/48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34/48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Tau depolarization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sec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1435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1435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4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Geneva"/>
                        </a:rPr>
                        <a:t>Polarization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%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effectLst/>
                          <a:latin typeface="Geneva"/>
                        </a:rPr>
                        <a:t>62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effectLst/>
                          <a:latin typeface="Geneva"/>
                        </a:rPr>
                        <a:t>65</a:t>
                      </a:r>
                    </a:p>
                  </a:txBody>
                  <a:tcPr marL="7923" marR="7923" marT="79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rot="20599532">
            <a:off x="1783846" y="3057437"/>
            <a:ext cx="5576316" cy="1200329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</a:t>
            </a:r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 evolution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6175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6A3"/>
                </a:solidFill>
              </a:rPr>
              <a:t>Rings layout</a:t>
            </a:r>
            <a:endParaRPr lang="en-US" dirty="0">
              <a:solidFill>
                <a:srgbClr val="0076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equal beam energies simplify the design with respect to </a:t>
            </a:r>
            <a:r>
              <a:rPr lang="en-US" dirty="0" smtClean="0"/>
              <a:t>the SuperB one, and </a:t>
            </a:r>
            <a:r>
              <a:rPr lang="en-US" dirty="0"/>
              <a:t>result in a more </a:t>
            </a:r>
            <a:r>
              <a:rPr lang="en-US" dirty="0" smtClean="0"/>
              <a:t>compact </a:t>
            </a:r>
            <a:r>
              <a:rPr lang="en-US" dirty="0"/>
              <a:t>and cheaper </a:t>
            </a:r>
            <a:r>
              <a:rPr lang="en-US" dirty="0" smtClean="0"/>
              <a:t>complex </a:t>
            </a:r>
          </a:p>
          <a:p>
            <a:r>
              <a:rPr lang="en-US" dirty="0" smtClean="0"/>
              <a:t>One Siberian Snake (SS) in the electron ring will rotate the spin to have longitudinal polarization at the IP (in SuperB this was accomplished by 2 Spin Rotator sections). The polarization is optimal (about 65%) at 2 </a:t>
            </a:r>
            <a:r>
              <a:rPr lang="en-US" dirty="0"/>
              <a:t>G</a:t>
            </a:r>
            <a:r>
              <a:rPr lang="en-US" dirty="0" smtClean="0"/>
              <a:t>eV</a:t>
            </a:r>
            <a:endParaRPr lang="en-US" dirty="0"/>
          </a:p>
          <a:p>
            <a:r>
              <a:rPr lang="en-US" dirty="0" smtClean="0"/>
              <a:t>The magnetic structure of the two rings is identical, except for the SS insertion in the electron ring, installed in the long straight section opposite to the IP</a:t>
            </a:r>
          </a:p>
          <a:p>
            <a:r>
              <a:rPr lang="en-US" dirty="0"/>
              <a:t>The rings will cross with a large horizontal crossing angle both at the IP and at the point opposite to the IP. The </a:t>
            </a:r>
            <a:r>
              <a:rPr lang="en-US" dirty="0" smtClean="0"/>
              <a:t>geometry of the two rings crossing is in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2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iagini_Tau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Biagini_Tau.thmx</Template>
  <TotalTime>512</TotalTime>
  <Words>2178</Words>
  <Application>Microsoft Macintosh PowerPoint</Application>
  <PresentationFormat>On-screen Show (4:3)</PresentationFormat>
  <Paragraphs>432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Biagini_Tau</vt:lpstr>
      <vt:lpstr>t/charm Accelerator Overview</vt:lpstr>
      <vt:lpstr>Outline</vt:lpstr>
      <vt:lpstr>From SuperB to t/charm</vt:lpstr>
      <vt:lpstr>From SuperB to t/charm</vt:lpstr>
      <vt:lpstr>Accelerator study group</vt:lpstr>
      <vt:lpstr>t/charm Factory main features</vt:lpstr>
      <vt:lpstr> Beam parameters</vt:lpstr>
      <vt:lpstr>Table of parameters @ 2 GeV/beam  for L = 1x1035 and 2x1035</vt:lpstr>
      <vt:lpstr>Rings layout</vt:lpstr>
      <vt:lpstr>Super-B Layout @ Tor Vergata</vt:lpstr>
      <vt:lpstr>Tau-Charm Layout @ Tor Vergata</vt:lpstr>
      <vt:lpstr>-charm complex view</vt:lpstr>
      <vt:lpstr>Rings lattice @ 2 GeV</vt:lpstr>
      <vt:lpstr>Main Rings layout</vt:lpstr>
      <vt:lpstr>Positron Ring</vt:lpstr>
      <vt:lpstr>Max Amplitude X and Y versus tune</vt:lpstr>
      <vt:lpstr>Dynamic Aperture at Best Points </vt:lpstr>
      <vt:lpstr>IR layout</vt:lpstr>
      <vt:lpstr>Estimation of tolerance to errors Lattice manipulations and correction scheme</vt:lpstr>
      <vt:lpstr>Errors  studied</vt:lpstr>
      <vt:lpstr>Final Chosen tolerated Values</vt:lpstr>
      <vt:lpstr>First design of MR magnets</vt:lpstr>
      <vt:lpstr>Tau-Charm Injection System</vt:lpstr>
      <vt:lpstr>Tau-Charm Injection System</vt:lpstr>
      <vt:lpstr>Positron Damping Ring </vt:lpstr>
      <vt:lpstr>DR magnets design</vt:lpstr>
      <vt:lpstr>This workshop</vt:lpstr>
      <vt:lpstr>Conclusions</vt:lpstr>
    </vt:vector>
  </TitlesOfParts>
  <Company>INFN-LNF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Italian t/charm project</dc:title>
  <dc:creator>Marica Biagini</dc:creator>
  <cp:lastModifiedBy>Marica Biagini</cp:lastModifiedBy>
  <cp:revision>84</cp:revision>
  <dcterms:created xsi:type="dcterms:W3CDTF">2013-05-01T10:09:16Z</dcterms:created>
  <dcterms:modified xsi:type="dcterms:W3CDTF">2013-05-29T09:36:46Z</dcterms:modified>
</cp:coreProperties>
</file>