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Microsoft_Equation1.bin" ContentType="application/vnd.openxmlformats-officedocument.oleObject"/>
  <Override PartName="/ppt/embeddings/Microsoft_Equation2.bin" ContentType="application/vnd.openxmlformats-officedocument.oleObject"/>
  <Override PartName="/ppt/embeddings/Microsoft_Equation3.bin" ContentType="application/vnd.openxmlformats-officedocument.oleObject"/>
  <Override PartName="/ppt/embeddings/Microsoft_Equation4.bin" ContentType="application/vnd.openxmlformats-officedocument.oleObject"/>
  <Override PartName="/ppt/embeddings/Microsoft_Equation5.bin" ContentType="application/vnd.openxmlformats-officedocument.oleObject"/>
  <Override PartName="/ppt/embeddings/Microsoft_Equation6.bin" ContentType="application/vnd.openxmlformats-officedocument.oleObject"/>
  <Override PartName="/ppt/embeddings/Microsoft_Equation7.bin" ContentType="application/vnd.openxmlformats-officedocument.oleObject"/>
  <Override PartName="/ppt/embeddings/Microsoft_Equation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1" r:id="rId1"/>
  </p:sldMasterIdLst>
  <p:notesMasterIdLst>
    <p:notesMasterId r:id="rId36"/>
  </p:notesMasterIdLst>
  <p:handoutMasterIdLst>
    <p:handoutMasterId r:id="rId37"/>
  </p:handoutMasterIdLst>
  <p:sldIdLst>
    <p:sldId id="256" r:id="rId2"/>
    <p:sldId id="266" r:id="rId3"/>
    <p:sldId id="259" r:id="rId4"/>
    <p:sldId id="260" r:id="rId5"/>
    <p:sldId id="261" r:id="rId6"/>
    <p:sldId id="262" r:id="rId7"/>
    <p:sldId id="268" r:id="rId8"/>
    <p:sldId id="270" r:id="rId9"/>
    <p:sldId id="274" r:id="rId10"/>
    <p:sldId id="271" r:id="rId11"/>
    <p:sldId id="272" r:id="rId12"/>
    <p:sldId id="273" r:id="rId13"/>
    <p:sldId id="275" r:id="rId14"/>
    <p:sldId id="269" r:id="rId15"/>
    <p:sldId id="276" r:id="rId16"/>
    <p:sldId id="277" r:id="rId17"/>
    <p:sldId id="278" r:id="rId18"/>
    <p:sldId id="264" r:id="rId19"/>
    <p:sldId id="283" r:id="rId20"/>
    <p:sldId id="284" r:id="rId21"/>
    <p:sldId id="282" r:id="rId22"/>
    <p:sldId id="280" r:id="rId23"/>
    <p:sldId id="281" r:id="rId24"/>
    <p:sldId id="285" r:id="rId25"/>
    <p:sldId id="293" r:id="rId26"/>
    <p:sldId id="286" r:id="rId27"/>
    <p:sldId id="287" r:id="rId28"/>
    <p:sldId id="288" r:id="rId29"/>
    <p:sldId id="289" r:id="rId30"/>
    <p:sldId id="290" r:id="rId31"/>
    <p:sldId id="292" r:id="rId32"/>
    <p:sldId id="291" r:id="rId33"/>
    <p:sldId id="267" r:id="rId34"/>
    <p:sldId id="279"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6CCFF"/>
    <a:srgbClr val="FFCC66"/>
    <a:srgbClr val="00FF00"/>
    <a:srgbClr val="00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9" d="100"/>
          <a:sy n="99" d="100"/>
        </p:scale>
        <p:origin x="-1816" y="-64"/>
      </p:cViewPr>
      <p:guideLst>
        <p:guide orient="horz" pos="2160"/>
        <p:guide pos="2880"/>
      </p:guideLst>
    </p:cSldViewPr>
  </p:slideViewPr>
  <p:notesTextViewPr>
    <p:cViewPr>
      <p:scale>
        <a:sx n="100" d="100"/>
        <a:sy n="100" d="100"/>
      </p:scale>
      <p:origin x="0" y="0"/>
    </p:cViewPr>
  </p:notesTextViewPr>
  <p:sorterViewPr>
    <p:cViewPr>
      <p:scale>
        <a:sx n="154" d="100"/>
        <a:sy n="154"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5" Type="http://schemas.openxmlformats.org/officeDocument/2006/relationships/image" Target="../media/image47.emf"/><Relationship Id="rId6" Type="http://schemas.openxmlformats.org/officeDocument/2006/relationships/image" Target="../media/image48.emf"/><Relationship Id="rId1" Type="http://schemas.openxmlformats.org/officeDocument/2006/relationships/image" Target="../media/image43.emf"/><Relationship Id="rId2"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emf"/><Relationship Id="rId1" Type="http://schemas.openxmlformats.org/officeDocument/2006/relationships/image" Target="../media/image50.emf"/><Relationship Id="rId2"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F12F15-DE81-AB47-8524-86C3E6D7F4D5}" type="datetime1">
              <a:rPr lang="it-IT" smtClean="0"/>
              <a:t>28/05/13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DDA5E5-EB6C-E147-9253-F2E4A06BAD54}" type="slidenum">
              <a:rPr lang="en-US" smtClean="0"/>
              <a:t>‹#›</a:t>
            </a:fld>
            <a:endParaRPr lang="en-US"/>
          </a:p>
        </p:txBody>
      </p:sp>
    </p:spTree>
    <p:extLst>
      <p:ext uri="{BB962C8B-B14F-4D97-AF65-F5344CB8AC3E}">
        <p14:creationId xmlns:p14="http://schemas.microsoft.com/office/powerpoint/2010/main" val="6057988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A71FAD-EAC3-534F-8A93-3BAEC3C6A543}" type="datetime1">
              <a:rPr lang="it-IT" smtClean="0"/>
              <a:t>28/05/13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EF0866-AE47-FB46-9CFF-889FE20B67E6}" type="slidenum">
              <a:rPr lang="en-US" smtClean="0"/>
              <a:t>‹#›</a:t>
            </a:fld>
            <a:endParaRPr lang="en-US"/>
          </a:p>
        </p:txBody>
      </p:sp>
    </p:spTree>
    <p:extLst>
      <p:ext uri="{BB962C8B-B14F-4D97-AF65-F5344CB8AC3E}">
        <p14:creationId xmlns:p14="http://schemas.microsoft.com/office/powerpoint/2010/main" val="288759071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EF0866-AE47-FB46-9CFF-889FE20B67E6}" type="slidenum">
              <a:rPr lang="en-US" smtClean="0"/>
              <a:t>5</a:t>
            </a:fld>
            <a:endParaRPr lang="en-US"/>
          </a:p>
        </p:txBody>
      </p:sp>
    </p:spTree>
    <p:extLst>
      <p:ext uri="{BB962C8B-B14F-4D97-AF65-F5344CB8AC3E}">
        <p14:creationId xmlns:p14="http://schemas.microsoft.com/office/powerpoint/2010/main" val="2749195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Chalkboard"/>
                <a:ea typeface="+mj-ea"/>
                <a:cs typeface="+mj-cs"/>
              </a:defRPr>
            </a:lvl1pPr>
          </a:lstStyle>
          <a:p>
            <a:r>
              <a:rPr lang="it-IT" dirty="0" smtClean="0"/>
              <a:t>Click to </a:t>
            </a:r>
            <a:r>
              <a:rPr lang="it-IT" dirty="0" err="1" smtClean="0"/>
              <a:t>edit</a:t>
            </a:r>
            <a:r>
              <a:rPr lang="it-IT" dirty="0" smtClean="0"/>
              <a:t> Master </a:t>
            </a:r>
            <a:r>
              <a:rPr lang="it-IT" dirty="0" err="1" smtClean="0"/>
              <a:t>title</a:t>
            </a:r>
            <a:r>
              <a:rPr lang="it-IT" dirty="0" smtClean="0"/>
              <a:t>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Chalkboard"/>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smtClean="0"/>
              <a:t>Click to </a:t>
            </a:r>
            <a:r>
              <a:rPr lang="it-IT" dirty="0" err="1" smtClean="0"/>
              <a:t>edit</a:t>
            </a:r>
            <a:r>
              <a:rPr lang="it-IT" dirty="0" smtClean="0"/>
              <a:t> Master </a:t>
            </a:r>
            <a:r>
              <a:rPr lang="it-IT" dirty="0" err="1" smtClean="0"/>
              <a:t>subtitle</a:t>
            </a:r>
            <a:r>
              <a:rPr lang="it-IT" dirty="0" smtClean="0"/>
              <a:t> style</a:t>
            </a:r>
            <a:endParaRPr dirty="0"/>
          </a:p>
        </p:txBody>
      </p:sp>
      <p:sp>
        <p:nvSpPr>
          <p:cNvPr id="4" name="Date Placeholder 3"/>
          <p:cNvSpPr>
            <a:spLocks noGrp="1"/>
          </p:cNvSpPr>
          <p:nvPr>
            <p:ph type="dt" sz="half" idx="10"/>
          </p:nvPr>
        </p:nvSpPr>
        <p:spPr/>
        <p:txBody>
          <a:bodyPr/>
          <a:lstStyle>
            <a:lvl1pPr>
              <a:defRPr>
                <a:latin typeface="Chalkboard"/>
              </a:defRPr>
            </a:lvl1pPr>
          </a:lstStyle>
          <a:p>
            <a:r>
              <a:rPr lang="it-IT" smtClean="0"/>
              <a:t>F. Grancagnolo - 28/05/2013</a:t>
            </a:r>
            <a:endParaRPr lang="en-US" dirty="0"/>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Chalkboard"/>
                <a:ea typeface="+mj-ea"/>
                <a:cs typeface="+mj-cs"/>
              </a:defRPr>
            </a:lvl1pPr>
          </a:lstStyle>
          <a:p>
            <a:r>
              <a:rPr lang="it-IT" dirty="0" smtClean="0"/>
              <a:t>Click to </a:t>
            </a:r>
            <a:r>
              <a:rPr lang="it-IT" dirty="0" err="1" smtClean="0"/>
              <a:t>edit</a:t>
            </a:r>
            <a:r>
              <a:rPr lang="it-IT" dirty="0" smtClean="0"/>
              <a:t> Master </a:t>
            </a:r>
            <a:r>
              <a:rPr lang="it-IT" dirty="0" err="1" smtClean="0"/>
              <a:t>title</a:t>
            </a:r>
            <a:r>
              <a:rPr lang="it-IT" dirty="0" smtClean="0"/>
              <a:t> style</a:t>
            </a:r>
            <a:endParaRPr dirty="0"/>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smtClean="0"/>
              <a:t>Drag </a:t>
            </a:r>
            <a:r>
              <a:rPr lang="it-IT" dirty="0" err="1" smtClean="0"/>
              <a:t>picture</a:t>
            </a:r>
            <a:r>
              <a:rPr lang="it-IT" dirty="0" smtClean="0"/>
              <a:t> to </a:t>
            </a:r>
            <a:r>
              <a:rPr lang="it-IT" dirty="0" err="1" smtClean="0"/>
              <a:t>placeholder</a:t>
            </a:r>
            <a:r>
              <a:rPr lang="it-IT" dirty="0" smtClean="0"/>
              <a:t> or click </a:t>
            </a:r>
            <a:r>
              <a:rPr lang="it-IT" dirty="0" err="1" smtClean="0"/>
              <a:t>icon</a:t>
            </a:r>
            <a:r>
              <a:rPr lang="it-IT" dirty="0" smtClean="0"/>
              <a:t> to </a:t>
            </a:r>
            <a:r>
              <a:rPr lang="it-IT" dirty="0" err="1" smtClean="0"/>
              <a:t>add</a:t>
            </a:r>
            <a:endParaRPr dirty="0"/>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it-IT" dirty="0" smtClean="0"/>
              <a:t>Click to </a:t>
            </a:r>
            <a:r>
              <a:rPr lang="it-IT" dirty="0" err="1" smtClean="0"/>
              <a:t>edit</a:t>
            </a:r>
            <a:r>
              <a:rPr lang="it-IT" dirty="0" smtClean="0"/>
              <a:t> Master text </a:t>
            </a:r>
            <a:r>
              <a:rPr lang="it-IT" dirty="0" err="1" smtClean="0"/>
              <a:t>styles</a:t>
            </a:r>
            <a:endParaRPr lang="it-IT" dirty="0" smtClean="0"/>
          </a:p>
        </p:txBody>
      </p:sp>
      <p:sp>
        <p:nvSpPr>
          <p:cNvPr id="5" name="Date Placeholder 4"/>
          <p:cNvSpPr>
            <a:spLocks noGrp="1"/>
          </p:cNvSpPr>
          <p:nvPr>
            <p:ph type="dt" sz="half" idx="10"/>
          </p:nvPr>
        </p:nvSpPr>
        <p:spPr/>
        <p:txBody>
          <a:bodyPr/>
          <a:lstStyle>
            <a:lvl1pPr>
              <a:defRPr>
                <a:latin typeface="Chalkboard"/>
              </a:defRPr>
            </a:lvl1pPr>
          </a:lstStyle>
          <a:p>
            <a:r>
              <a:rPr lang="it-IT" smtClean="0"/>
              <a:t>F. Grancagnolo - 28/05/2013</a:t>
            </a:r>
            <a:endParaRPr lang="en-US" dirty="0"/>
          </a:p>
        </p:txBody>
      </p:sp>
      <p:sp>
        <p:nvSpPr>
          <p:cNvPr id="6" name="Footer Placeholder 5"/>
          <p:cNvSpPr>
            <a:spLocks noGrp="1"/>
          </p:cNvSpPr>
          <p:nvPr>
            <p:ph type="ftr" sz="quarter" idx="11"/>
          </p:nvPr>
        </p:nvSpPr>
        <p:spPr/>
        <p:txBody>
          <a:bodyPr/>
          <a:lstStyle/>
          <a:p>
            <a:r>
              <a:rPr lang="en-US" smtClean="0"/>
              <a:t>Tau-Charm at High Luminosity - Elba</a:t>
            </a:r>
            <a:endParaRPr lang="en-US"/>
          </a:p>
        </p:txBody>
      </p:sp>
      <p:sp>
        <p:nvSpPr>
          <p:cNvPr id="7" name="Slide Number Placeholder 6"/>
          <p:cNvSpPr>
            <a:spLocks noGrp="1"/>
          </p:cNvSpPr>
          <p:nvPr>
            <p:ph type="sldNum" sz="quarter" idx="12"/>
          </p:nvPr>
        </p:nvSpPr>
        <p:spPr/>
        <p:txBody>
          <a:bodyPr/>
          <a:lstStyle/>
          <a:p>
            <a:fld id="{57297086-9604-F246-8A24-F3B676DFCB2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Chalkboard"/>
                <a:ea typeface="+mj-ea"/>
                <a:cs typeface="+mj-cs"/>
              </a:defRPr>
            </a:lvl1pPr>
          </a:lstStyle>
          <a:p>
            <a:r>
              <a:rPr lang="it-IT" dirty="0" smtClean="0"/>
              <a:t>Click to </a:t>
            </a:r>
            <a:r>
              <a:rPr lang="it-IT" dirty="0" err="1" smtClean="0"/>
              <a:t>edit</a:t>
            </a:r>
            <a:r>
              <a:rPr lang="it-IT" dirty="0" smtClean="0"/>
              <a:t> Master </a:t>
            </a:r>
            <a:r>
              <a:rPr lang="it-IT" dirty="0" err="1" smtClean="0"/>
              <a:t>title</a:t>
            </a:r>
            <a:r>
              <a:rPr lang="it-IT" dirty="0" smtClean="0"/>
              <a:t> style</a:t>
            </a:r>
            <a:endParaRPr dirty="0"/>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smtClean="0"/>
              <a:t>Drag </a:t>
            </a:r>
            <a:r>
              <a:rPr lang="it-IT" dirty="0" err="1" smtClean="0"/>
              <a:t>picture</a:t>
            </a:r>
            <a:r>
              <a:rPr lang="it-IT" dirty="0" smtClean="0"/>
              <a:t> to </a:t>
            </a:r>
            <a:r>
              <a:rPr lang="it-IT" dirty="0" err="1" smtClean="0"/>
              <a:t>placeholder</a:t>
            </a:r>
            <a:r>
              <a:rPr lang="it-IT" dirty="0" smtClean="0"/>
              <a:t> or click </a:t>
            </a:r>
            <a:r>
              <a:rPr lang="it-IT" dirty="0" err="1" smtClean="0"/>
              <a:t>icon</a:t>
            </a:r>
            <a:r>
              <a:rPr lang="it-IT" dirty="0" smtClean="0"/>
              <a:t> to </a:t>
            </a:r>
            <a:r>
              <a:rPr lang="it-IT" dirty="0" err="1" smtClean="0"/>
              <a:t>add</a:t>
            </a:r>
            <a:endParaRPr dirty="0"/>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it-IT" dirty="0" smtClean="0"/>
              <a:t>Click to </a:t>
            </a:r>
            <a:r>
              <a:rPr lang="it-IT" dirty="0" err="1" smtClean="0"/>
              <a:t>edit</a:t>
            </a:r>
            <a:r>
              <a:rPr lang="it-IT" dirty="0" smtClean="0"/>
              <a:t> Master text </a:t>
            </a:r>
            <a:r>
              <a:rPr lang="it-IT" dirty="0" err="1" smtClean="0"/>
              <a:t>styles</a:t>
            </a:r>
            <a:endParaRPr lang="it-IT" dirty="0" smtClean="0"/>
          </a:p>
        </p:txBody>
      </p:sp>
      <p:sp>
        <p:nvSpPr>
          <p:cNvPr id="5" name="Date Placeholder 4"/>
          <p:cNvSpPr>
            <a:spLocks noGrp="1"/>
          </p:cNvSpPr>
          <p:nvPr>
            <p:ph type="dt" sz="half" idx="10"/>
          </p:nvPr>
        </p:nvSpPr>
        <p:spPr/>
        <p:txBody>
          <a:bodyPr/>
          <a:lstStyle>
            <a:lvl1pPr>
              <a:defRPr>
                <a:latin typeface="Chalkboard"/>
              </a:defRPr>
            </a:lvl1pPr>
          </a:lstStyle>
          <a:p>
            <a:r>
              <a:rPr lang="it-IT" smtClean="0"/>
              <a:t>F. Grancagnolo - 28/05/2013</a:t>
            </a:r>
            <a:endParaRPr lang="en-US" dirty="0"/>
          </a:p>
        </p:txBody>
      </p:sp>
      <p:sp>
        <p:nvSpPr>
          <p:cNvPr id="6" name="Footer Placeholder 5"/>
          <p:cNvSpPr>
            <a:spLocks noGrp="1"/>
          </p:cNvSpPr>
          <p:nvPr>
            <p:ph type="ftr" sz="quarter" idx="11"/>
          </p:nvPr>
        </p:nvSpPr>
        <p:spPr/>
        <p:txBody>
          <a:bodyPr/>
          <a:lstStyle/>
          <a:p>
            <a:r>
              <a:rPr lang="en-US" smtClean="0"/>
              <a:t>Tau-Charm at High Luminosity - Elba</a:t>
            </a:r>
            <a:endParaRPr lang="en-US"/>
          </a:p>
        </p:txBody>
      </p:sp>
      <p:sp>
        <p:nvSpPr>
          <p:cNvPr id="7" name="Slide Number Placeholder 6"/>
          <p:cNvSpPr>
            <a:spLocks noGrp="1"/>
          </p:cNvSpPr>
          <p:nvPr>
            <p:ph type="sldNum" sz="quarter" idx="12"/>
          </p:nvPr>
        </p:nvSpPr>
        <p:spPr/>
        <p:txBody>
          <a:bodyPr/>
          <a:lstStyle/>
          <a:p>
            <a:fld id="{57297086-9604-F246-8A24-F3B676DFCB2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Chalkboard"/>
                <a:ea typeface="+mj-ea"/>
                <a:cs typeface="+mj-cs"/>
              </a:defRPr>
            </a:lvl1pPr>
          </a:lstStyle>
          <a:p>
            <a:r>
              <a:rPr lang="it-IT" dirty="0" smtClean="0"/>
              <a:t>Click to </a:t>
            </a:r>
            <a:r>
              <a:rPr lang="it-IT" dirty="0" err="1" smtClean="0"/>
              <a:t>edit</a:t>
            </a:r>
            <a:r>
              <a:rPr lang="it-IT" dirty="0" smtClean="0"/>
              <a:t> Master </a:t>
            </a:r>
            <a:r>
              <a:rPr lang="it-IT" dirty="0" err="1" smtClean="0"/>
              <a:t>title</a:t>
            </a:r>
            <a:r>
              <a:rPr lang="it-IT" dirty="0" smtClean="0"/>
              <a:t> style</a:t>
            </a:r>
            <a:endParaRPr dirty="0"/>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smtClean="0"/>
              <a:t>Drag </a:t>
            </a:r>
            <a:r>
              <a:rPr lang="it-IT" dirty="0" err="1" smtClean="0"/>
              <a:t>picture</a:t>
            </a:r>
            <a:r>
              <a:rPr lang="it-IT" dirty="0" smtClean="0"/>
              <a:t> to </a:t>
            </a:r>
            <a:r>
              <a:rPr lang="it-IT" dirty="0" err="1" smtClean="0"/>
              <a:t>placeholder</a:t>
            </a:r>
            <a:r>
              <a:rPr lang="it-IT" dirty="0" smtClean="0"/>
              <a:t> or click </a:t>
            </a:r>
            <a:r>
              <a:rPr lang="it-IT" dirty="0" err="1" smtClean="0"/>
              <a:t>icon</a:t>
            </a:r>
            <a:r>
              <a:rPr lang="it-IT" dirty="0" smtClean="0"/>
              <a:t> to </a:t>
            </a:r>
            <a:r>
              <a:rPr lang="it-IT" dirty="0" err="1" smtClean="0"/>
              <a:t>add</a:t>
            </a:r>
            <a:endParaRPr dirty="0"/>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it-IT" dirty="0" smtClean="0"/>
              <a:t>Click to </a:t>
            </a:r>
            <a:r>
              <a:rPr lang="it-IT" dirty="0" err="1" smtClean="0"/>
              <a:t>edit</a:t>
            </a:r>
            <a:r>
              <a:rPr lang="it-IT" dirty="0" smtClean="0"/>
              <a:t> Master text </a:t>
            </a:r>
            <a:r>
              <a:rPr lang="it-IT" dirty="0" err="1" smtClean="0"/>
              <a:t>styles</a:t>
            </a:r>
            <a:endParaRPr lang="it-IT" dirty="0" smtClean="0"/>
          </a:p>
        </p:txBody>
      </p:sp>
      <p:sp>
        <p:nvSpPr>
          <p:cNvPr id="5" name="Date Placeholder 4"/>
          <p:cNvSpPr>
            <a:spLocks noGrp="1"/>
          </p:cNvSpPr>
          <p:nvPr>
            <p:ph type="dt" sz="half" idx="10"/>
          </p:nvPr>
        </p:nvSpPr>
        <p:spPr/>
        <p:txBody>
          <a:bodyPr/>
          <a:lstStyle>
            <a:lvl1pPr>
              <a:defRPr>
                <a:latin typeface="Chalkboard"/>
              </a:defRPr>
            </a:lvl1pPr>
          </a:lstStyle>
          <a:p>
            <a:r>
              <a:rPr lang="it-IT" smtClean="0"/>
              <a:t>F. Grancagnolo - 28/05/2013</a:t>
            </a:r>
            <a:endParaRPr lang="en-US" dirty="0"/>
          </a:p>
        </p:txBody>
      </p:sp>
      <p:sp>
        <p:nvSpPr>
          <p:cNvPr id="6" name="Footer Placeholder 5"/>
          <p:cNvSpPr>
            <a:spLocks noGrp="1"/>
          </p:cNvSpPr>
          <p:nvPr>
            <p:ph type="ftr" sz="quarter" idx="11"/>
          </p:nvPr>
        </p:nvSpPr>
        <p:spPr/>
        <p:txBody>
          <a:bodyPr/>
          <a:lstStyle/>
          <a:p>
            <a:r>
              <a:rPr lang="en-US" smtClean="0"/>
              <a:t>Tau-Charm at High Luminosity - Elba</a:t>
            </a:r>
            <a:endParaRPr lang="en-US"/>
          </a:p>
        </p:txBody>
      </p:sp>
      <p:sp>
        <p:nvSpPr>
          <p:cNvPr id="7" name="Slide Number Placeholder 6"/>
          <p:cNvSpPr>
            <a:spLocks noGrp="1"/>
          </p:cNvSpPr>
          <p:nvPr>
            <p:ph type="sldNum" sz="quarter" idx="12"/>
          </p:nvPr>
        </p:nvSpPr>
        <p:spPr/>
        <p:txBody>
          <a:bodyPr/>
          <a:lstStyle/>
          <a:p>
            <a:fld id="{57297086-9604-F246-8A24-F3B676DFCB27}" type="slidenum">
              <a:rPr lang="en-US" smtClean="0"/>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smtClean="0"/>
              <a:t>Drag </a:t>
            </a:r>
            <a:r>
              <a:rPr lang="it-IT" dirty="0" err="1" smtClean="0"/>
              <a:t>picture</a:t>
            </a:r>
            <a:r>
              <a:rPr lang="it-IT" dirty="0" smtClean="0"/>
              <a:t> to </a:t>
            </a:r>
            <a:r>
              <a:rPr lang="it-IT" dirty="0" err="1" smtClean="0"/>
              <a:t>placeholder</a:t>
            </a:r>
            <a:r>
              <a:rPr lang="it-IT" dirty="0" smtClean="0"/>
              <a:t> or click </a:t>
            </a:r>
            <a:r>
              <a:rPr lang="it-IT" dirty="0" err="1" smtClean="0"/>
              <a:t>icon</a:t>
            </a:r>
            <a:r>
              <a:rPr lang="it-IT" dirty="0" smtClean="0"/>
              <a:t> to </a:t>
            </a:r>
            <a:r>
              <a:rPr lang="it-IT" dirty="0" err="1" smtClean="0"/>
              <a:t>add</a:t>
            </a:r>
            <a:endParaRPr dirty="0"/>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smtClean="0"/>
              <a:t>Drag </a:t>
            </a:r>
            <a:r>
              <a:rPr lang="it-IT" dirty="0" err="1" smtClean="0"/>
              <a:t>picture</a:t>
            </a:r>
            <a:r>
              <a:rPr lang="it-IT" dirty="0" smtClean="0"/>
              <a:t> to </a:t>
            </a:r>
            <a:r>
              <a:rPr lang="it-IT" dirty="0" err="1" smtClean="0"/>
              <a:t>placeholder</a:t>
            </a:r>
            <a:r>
              <a:rPr lang="it-IT" dirty="0" smtClean="0"/>
              <a:t> or click </a:t>
            </a:r>
            <a:r>
              <a:rPr lang="it-IT" dirty="0" err="1" smtClean="0"/>
              <a:t>icon</a:t>
            </a:r>
            <a:r>
              <a:rPr lang="it-IT" dirty="0" smtClean="0"/>
              <a:t> to </a:t>
            </a:r>
            <a:r>
              <a:rPr lang="it-IT" dirty="0" err="1" smtClean="0"/>
              <a:t>add</a:t>
            </a:r>
            <a:endParaRPr dirty="0"/>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smtClean="0"/>
              <a:t>Drag </a:t>
            </a:r>
            <a:r>
              <a:rPr lang="it-IT" dirty="0" err="1" smtClean="0"/>
              <a:t>picture</a:t>
            </a:r>
            <a:r>
              <a:rPr lang="it-IT" dirty="0" smtClean="0"/>
              <a:t> to </a:t>
            </a:r>
            <a:r>
              <a:rPr lang="it-IT" dirty="0" err="1" smtClean="0"/>
              <a:t>placeholder</a:t>
            </a:r>
            <a:r>
              <a:rPr lang="it-IT" dirty="0" smtClean="0"/>
              <a:t> or click </a:t>
            </a:r>
            <a:r>
              <a:rPr lang="it-IT" dirty="0" err="1" smtClean="0"/>
              <a:t>icon</a:t>
            </a:r>
            <a:r>
              <a:rPr lang="it-IT" dirty="0" smtClean="0"/>
              <a:t> to </a:t>
            </a:r>
            <a:r>
              <a:rPr lang="it-IT" dirty="0" err="1" smtClean="0"/>
              <a:t>add</a:t>
            </a:r>
            <a:endParaRPr dirty="0"/>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smtClean="0"/>
              <a:t>Drag </a:t>
            </a:r>
            <a:r>
              <a:rPr lang="it-IT" dirty="0" err="1" smtClean="0"/>
              <a:t>picture</a:t>
            </a:r>
            <a:r>
              <a:rPr lang="it-IT" dirty="0" smtClean="0"/>
              <a:t> to </a:t>
            </a:r>
            <a:r>
              <a:rPr lang="it-IT" dirty="0" err="1" smtClean="0"/>
              <a:t>placeholder</a:t>
            </a:r>
            <a:r>
              <a:rPr lang="it-IT" dirty="0" smtClean="0"/>
              <a:t> or click </a:t>
            </a:r>
            <a:r>
              <a:rPr lang="it-IT" dirty="0" err="1" smtClean="0"/>
              <a:t>icon</a:t>
            </a:r>
            <a:r>
              <a:rPr lang="it-IT" dirty="0" smtClean="0"/>
              <a:t> to </a:t>
            </a:r>
            <a:r>
              <a:rPr lang="it-IT" dirty="0" err="1" smtClean="0"/>
              <a:t>add</a:t>
            </a:r>
            <a:endParaRPr dirty="0"/>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smtClean="0"/>
              <a:t>Drag </a:t>
            </a:r>
            <a:r>
              <a:rPr lang="it-IT" dirty="0" err="1" smtClean="0"/>
              <a:t>picture</a:t>
            </a:r>
            <a:r>
              <a:rPr lang="it-IT" dirty="0" smtClean="0"/>
              <a:t> to </a:t>
            </a:r>
            <a:r>
              <a:rPr lang="it-IT" dirty="0" err="1" smtClean="0"/>
              <a:t>placeholder</a:t>
            </a:r>
            <a:r>
              <a:rPr lang="it-IT" dirty="0" smtClean="0"/>
              <a:t> or click </a:t>
            </a:r>
            <a:r>
              <a:rPr lang="it-IT" dirty="0" err="1" smtClean="0"/>
              <a:t>icon</a:t>
            </a:r>
            <a:r>
              <a:rPr lang="it-IT" dirty="0" smtClean="0"/>
              <a:t> to </a:t>
            </a:r>
            <a:r>
              <a:rPr lang="it-IT" dirty="0" err="1" smtClean="0"/>
              <a:t>add</a:t>
            </a: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lvl1pPr>
              <a:defRPr>
                <a:latin typeface="Chalkboard"/>
              </a:defRPr>
            </a:lvl1pPr>
          </a:lstStyle>
          <a:p>
            <a:r>
              <a:rPr lang="it-IT" smtClean="0"/>
              <a:t>F. Grancagnolo - 28/05/2013</a:t>
            </a:r>
            <a:endParaRPr lang="en-US" dirty="0"/>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it-IT"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lvl1pPr>
              <a:defRPr>
                <a:latin typeface="Chalkboard"/>
              </a:defRPr>
            </a:lvl1pPr>
          </a:lstStyle>
          <a:p>
            <a:r>
              <a:rPr lang="it-IT" smtClean="0"/>
              <a:t>F. Grancagnolo - 28/05/2013</a:t>
            </a:r>
            <a:endParaRPr lang="en-US" dirty="0"/>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Date Placeholder 3"/>
          <p:cNvSpPr>
            <a:spLocks noGrp="1"/>
          </p:cNvSpPr>
          <p:nvPr>
            <p:ph type="dt" sz="half" idx="10"/>
          </p:nvPr>
        </p:nvSpPr>
        <p:spPr/>
        <p:txBody>
          <a:bodyPr/>
          <a:lstStyle>
            <a:lvl1pPr>
              <a:defRPr>
                <a:latin typeface="Chalkboard"/>
              </a:defRPr>
            </a:lvl1pPr>
          </a:lstStyle>
          <a:p>
            <a:r>
              <a:rPr lang="it-IT" smtClean="0"/>
              <a:t>F. Grancagnolo - 28/05/2013</a:t>
            </a:r>
            <a:endParaRPr lang="en-US" dirty="0"/>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it-IT"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dirty="0"/>
          </a:p>
        </p:txBody>
      </p:sp>
      <p:sp>
        <p:nvSpPr>
          <p:cNvPr id="4" name="Date Placeholder 3"/>
          <p:cNvSpPr>
            <a:spLocks noGrp="1"/>
          </p:cNvSpPr>
          <p:nvPr>
            <p:ph type="dt" sz="half" idx="10"/>
          </p:nvPr>
        </p:nvSpPr>
        <p:spPr/>
        <p:txBody>
          <a:bodyPr/>
          <a:lstStyle>
            <a:lvl1pPr>
              <a:defRPr>
                <a:latin typeface="Chalkboard"/>
              </a:defRPr>
            </a:lvl1pPr>
          </a:lstStyle>
          <a:p>
            <a:r>
              <a:rPr lang="it-IT" smtClean="0"/>
              <a:t>F. Grancagnolo - 28/05/2013</a:t>
            </a:r>
            <a:endParaRPr lang="en-US" dirty="0"/>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it-IT"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Chalkboard"/>
                <a:ea typeface="+mj-ea"/>
                <a:cs typeface="+mj-cs"/>
              </a:defRPr>
            </a:lvl1pPr>
          </a:lstStyle>
          <a:p>
            <a:r>
              <a:rPr lang="it-IT" dirty="0" smtClean="0"/>
              <a:t>Click to </a:t>
            </a:r>
            <a:r>
              <a:rPr lang="it-IT" dirty="0" err="1" smtClean="0"/>
              <a:t>edit</a:t>
            </a:r>
            <a:r>
              <a:rPr lang="it-IT" dirty="0" smtClean="0"/>
              <a:t> Master </a:t>
            </a:r>
            <a:r>
              <a:rPr lang="it-IT" dirty="0" err="1" smtClean="0"/>
              <a:t>title</a:t>
            </a:r>
            <a:r>
              <a:rPr lang="it-IT" dirty="0" smtClean="0"/>
              <a:t> style</a:t>
            </a:r>
            <a:endParaRPr dirty="0"/>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Chalkboard"/>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smtClean="0"/>
              <a:t>Click to </a:t>
            </a:r>
            <a:r>
              <a:rPr lang="it-IT" dirty="0" err="1" smtClean="0"/>
              <a:t>edit</a:t>
            </a:r>
            <a:r>
              <a:rPr lang="it-IT" dirty="0" smtClean="0"/>
              <a:t> Master text </a:t>
            </a:r>
            <a:r>
              <a:rPr lang="it-IT" dirty="0" err="1" smtClean="0"/>
              <a:t>styles</a:t>
            </a:r>
            <a:endParaRPr lang="it-IT" dirty="0" smtClean="0"/>
          </a:p>
        </p:txBody>
      </p:sp>
      <p:sp>
        <p:nvSpPr>
          <p:cNvPr id="4" name="Date Placeholder 3"/>
          <p:cNvSpPr>
            <a:spLocks noGrp="1"/>
          </p:cNvSpPr>
          <p:nvPr>
            <p:ph type="dt" sz="half" idx="10"/>
          </p:nvPr>
        </p:nvSpPr>
        <p:spPr/>
        <p:txBody>
          <a:bodyPr/>
          <a:lstStyle>
            <a:lvl1pPr>
              <a:defRPr>
                <a:latin typeface="Chalkboard"/>
              </a:defRPr>
            </a:lvl1pPr>
          </a:lstStyle>
          <a:p>
            <a:r>
              <a:rPr lang="it-IT" smtClean="0"/>
              <a:t>F. Grancagnolo - 28/05/2013</a:t>
            </a:r>
            <a:endParaRPr lang="en-US" dirty="0"/>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it-IT"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5" name="Date Placeholder 4"/>
          <p:cNvSpPr>
            <a:spLocks noGrp="1"/>
          </p:cNvSpPr>
          <p:nvPr>
            <p:ph type="dt" sz="half" idx="10"/>
          </p:nvPr>
        </p:nvSpPr>
        <p:spPr/>
        <p:txBody>
          <a:bodyPr/>
          <a:lstStyle>
            <a:lvl1pPr>
              <a:defRPr>
                <a:latin typeface="Chalkboard"/>
              </a:defRPr>
            </a:lvl1pPr>
          </a:lstStyle>
          <a:p>
            <a:r>
              <a:rPr lang="it-IT" smtClean="0"/>
              <a:t>F. Grancagnolo - 28/05/2013</a:t>
            </a:r>
            <a:endParaRPr lang="en-US" dirty="0"/>
          </a:p>
        </p:txBody>
      </p:sp>
      <p:sp>
        <p:nvSpPr>
          <p:cNvPr id="6" name="Footer Placeholder 5"/>
          <p:cNvSpPr>
            <a:spLocks noGrp="1"/>
          </p:cNvSpPr>
          <p:nvPr>
            <p:ph type="ftr" sz="quarter" idx="11"/>
          </p:nvPr>
        </p:nvSpPr>
        <p:spPr/>
        <p:txBody>
          <a:bodyPr/>
          <a:lstStyle/>
          <a:p>
            <a:r>
              <a:rPr lang="en-US" smtClean="0"/>
              <a:t>Tau-Charm at High Luminosity - Elba</a:t>
            </a:r>
            <a:endParaRPr lang="en-US"/>
          </a:p>
        </p:txBody>
      </p:sp>
      <p:sp>
        <p:nvSpPr>
          <p:cNvPr id="7" name="Slide Number Placeholder 6"/>
          <p:cNvSpPr>
            <a:spLocks noGrp="1"/>
          </p:cNvSpPr>
          <p:nvPr>
            <p:ph type="sldNum" sz="quarter" idx="12"/>
          </p:nvPr>
        </p:nvSpPr>
        <p:spPr/>
        <p:txBody>
          <a:bodyPr/>
          <a:lstStyle/>
          <a:p>
            <a:fld id="{57297086-9604-F246-8A24-F3B676DFCB2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it-IT"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7" name="Date Placeholder 6"/>
          <p:cNvSpPr>
            <a:spLocks noGrp="1"/>
          </p:cNvSpPr>
          <p:nvPr>
            <p:ph type="dt" sz="half" idx="10"/>
          </p:nvPr>
        </p:nvSpPr>
        <p:spPr/>
        <p:txBody>
          <a:bodyPr/>
          <a:lstStyle>
            <a:lvl1pPr>
              <a:defRPr>
                <a:latin typeface="Chalkboard"/>
              </a:defRPr>
            </a:lvl1pPr>
          </a:lstStyle>
          <a:p>
            <a:r>
              <a:rPr lang="it-IT" smtClean="0"/>
              <a:t>F. Grancagnolo - 28/05/2013</a:t>
            </a:r>
            <a:endParaRPr lang="en-US" dirty="0"/>
          </a:p>
        </p:txBody>
      </p:sp>
      <p:sp>
        <p:nvSpPr>
          <p:cNvPr id="8" name="Footer Placeholder 7"/>
          <p:cNvSpPr>
            <a:spLocks noGrp="1"/>
          </p:cNvSpPr>
          <p:nvPr>
            <p:ph type="ftr" sz="quarter" idx="11"/>
          </p:nvPr>
        </p:nvSpPr>
        <p:spPr/>
        <p:txBody>
          <a:bodyPr/>
          <a:lstStyle/>
          <a:p>
            <a:r>
              <a:rPr lang="en-US" smtClean="0"/>
              <a:t>Tau-Charm at High Luminosity - Elba</a:t>
            </a:r>
            <a:endParaRPr lang="en-US"/>
          </a:p>
        </p:txBody>
      </p:sp>
      <p:sp>
        <p:nvSpPr>
          <p:cNvPr id="9" name="Slide Number Placeholder 8"/>
          <p:cNvSpPr>
            <a:spLocks noGrp="1"/>
          </p:cNvSpPr>
          <p:nvPr>
            <p:ph type="sldNum" sz="quarter" idx="12"/>
          </p:nvPr>
        </p:nvSpPr>
        <p:spPr/>
        <p:txBody>
          <a:bodyPr/>
          <a:lstStyle/>
          <a:p>
            <a:fld id="{57297086-9604-F246-8A24-F3B676DFCB27}" type="slidenum">
              <a:rPr lang="en-US" smtClean="0"/>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Date Placeholder 2"/>
          <p:cNvSpPr>
            <a:spLocks noGrp="1"/>
          </p:cNvSpPr>
          <p:nvPr>
            <p:ph type="dt" sz="half" idx="10"/>
          </p:nvPr>
        </p:nvSpPr>
        <p:spPr/>
        <p:txBody>
          <a:bodyPr/>
          <a:lstStyle>
            <a:lvl1pPr>
              <a:defRPr>
                <a:latin typeface="Chalkboard"/>
              </a:defRPr>
            </a:lvl1pPr>
          </a:lstStyle>
          <a:p>
            <a:r>
              <a:rPr lang="it-IT" smtClean="0"/>
              <a:t>F. Grancagnolo - 28/05/2013</a:t>
            </a:r>
            <a:endParaRPr lang="en-US" dirty="0"/>
          </a:p>
        </p:txBody>
      </p:sp>
      <p:sp>
        <p:nvSpPr>
          <p:cNvPr id="4" name="Footer Placeholder 3"/>
          <p:cNvSpPr>
            <a:spLocks noGrp="1"/>
          </p:cNvSpPr>
          <p:nvPr>
            <p:ph type="ftr" sz="quarter" idx="11"/>
          </p:nvPr>
        </p:nvSpPr>
        <p:spPr/>
        <p:txBody>
          <a:bodyPr/>
          <a:lstStyle/>
          <a:p>
            <a:r>
              <a:rPr lang="en-US" smtClean="0"/>
              <a:t>Tau-Charm at High Luminosity - Elba</a:t>
            </a:r>
            <a:endParaRPr lang="en-US"/>
          </a:p>
        </p:txBody>
      </p:sp>
      <p:sp>
        <p:nvSpPr>
          <p:cNvPr id="5" name="Slide Number Placeholder 4"/>
          <p:cNvSpPr>
            <a:spLocks noGrp="1"/>
          </p:cNvSpPr>
          <p:nvPr>
            <p:ph type="sldNum" sz="quarter" idx="12"/>
          </p:nvPr>
        </p:nvSpPr>
        <p:spPr/>
        <p:txBody>
          <a:bodyPr/>
          <a:lstStyle/>
          <a:p>
            <a:fld id="{57297086-9604-F246-8A24-F3B676DFCB2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halkboard"/>
              </a:defRPr>
            </a:lvl1pPr>
          </a:lstStyle>
          <a:p>
            <a:r>
              <a:rPr lang="it-IT" smtClean="0"/>
              <a:t>F. Grancagnolo - 28/05/2013</a:t>
            </a:r>
            <a:endParaRPr lang="en-US" dirty="0"/>
          </a:p>
        </p:txBody>
      </p:sp>
      <p:sp>
        <p:nvSpPr>
          <p:cNvPr id="3" name="Footer Placeholder 2"/>
          <p:cNvSpPr>
            <a:spLocks noGrp="1"/>
          </p:cNvSpPr>
          <p:nvPr>
            <p:ph type="ftr" sz="quarter" idx="11"/>
          </p:nvPr>
        </p:nvSpPr>
        <p:spPr/>
        <p:txBody>
          <a:bodyPr/>
          <a:lstStyle/>
          <a:p>
            <a:r>
              <a:rPr lang="en-US" smtClean="0"/>
              <a:t>Tau-Charm at High Luminosity - Elba</a:t>
            </a:r>
            <a:endParaRPr lang="en-US"/>
          </a:p>
        </p:txBody>
      </p:sp>
      <p:sp>
        <p:nvSpPr>
          <p:cNvPr id="4" name="Slide Number Placeholder 3"/>
          <p:cNvSpPr>
            <a:spLocks noGrp="1"/>
          </p:cNvSpPr>
          <p:nvPr>
            <p:ph type="sldNum" sz="quarter" idx="12"/>
          </p:nvPr>
        </p:nvSpPr>
        <p:spPr/>
        <p:txBody>
          <a:bodyPr/>
          <a:lstStyle/>
          <a:p>
            <a:fld id="{57297086-9604-F246-8A24-F3B676DFCB2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it-IT"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lvl1pPr>
              <a:defRPr>
                <a:latin typeface="Chalkboard"/>
              </a:defRPr>
            </a:lvl1pPr>
          </a:lstStyle>
          <a:p>
            <a:r>
              <a:rPr lang="it-IT" smtClean="0"/>
              <a:t>F. Grancagnolo - 28/05/2013</a:t>
            </a:r>
            <a:endParaRPr lang="en-US" dirty="0"/>
          </a:p>
        </p:txBody>
      </p:sp>
      <p:sp>
        <p:nvSpPr>
          <p:cNvPr id="6" name="Footer Placeholder 5"/>
          <p:cNvSpPr>
            <a:spLocks noGrp="1"/>
          </p:cNvSpPr>
          <p:nvPr>
            <p:ph type="ftr" sz="quarter" idx="11"/>
          </p:nvPr>
        </p:nvSpPr>
        <p:spPr/>
        <p:txBody>
          <a:bodyPr/>
          <a:lstStyle/>
          <a:p>
            <a:r>
              <a:rPr lang="en-US" smtClean="0"/>
              <a:t>Tau-Charm at High Luminosity - Elba</a:t>
            </a:r>
            <a:endParaRPr lang="en-US"/>
          </a:p>
        </p:txBody>
      </p:sp>
      <p:sp>
        <p:nvSpPr>
          <p:cNvPr id="7" name="Slide Number Placeholder 6"/>
          <p:cNvSpPr>
            <a:spLocks noGrp="1"/>
          </p:cNvSpPr>
          <p:nvPr>
            <p:ph type="sldNum" sz="quarter" idx="12"/>
          </p:nvPr>
        </p:nvSpPr>
        <p:spPr/>
        <p:txBody>
          <a:bodyPr/>
          <a:lstStyle/>
          <a:p>
            <a:fld id="{57297086-9604-F246-8A24-F3B676DFCB2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it-IT" dirty="0" smtClean="0"/>
              <a:t>Click to </a:t>
            </a:r>
            <a:r>
              <a:rPr lang="it-IT" dirty="0" err="1" smtClean="0"/>
              <a:t>edit</a:t>
            </a:r>
            <a:r>
              <a:rPr lang="it-IT" dirty="0" smtClean="0"/>
              <a:t> Master </a:t>
            </a:r>
            <a:r>
              <a:rPr lang="it-IT" dirty="0" err="1" smtClean="0"/>
              <a:t>title</a:t>
            </a:r>
            <a:r>
              <a:rPr lang="it-IT" dirty="0" smtClean="0"/>
              <a:t> style</a:t>
            </a:r>
            <a:endParaRPr dirty="0"/>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it-IT" dirty="0" smtClean="0"/>
              <a:t>Click to </a:t>
            </a:r>
            <a:r>
              <a:rPr lang="it-IT" dirty="0" err="1" smtClean="0"/>
              <a:t>edit</a:t>
            </a:r>
            <a:r>
              <a:rPr lang="it-IT" dirty="0" smtClean="0"/>
              <a:t> Master text </a:t>
            </a:r>
            <a:r>
              <a:rPr lang="it-IT" dirty="0" err="1" smtClean="0"/>
              <a:t>styles</a:t>
            </a:r>
            <a:endParaRPr lang="it-IT" dirty="0" smtClean="0"/>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a:p>
            <a:pPr lvl="4"/>
            <a:r>
              <a:rPr lang="it-IT" dirty="0" err="1" smtClean="0"/>
              <a:t>Fifth</a:t>
            </a:r>
            <a:r>
              <a:rPr lang="it-IT" dirty="0" smtClean="0"/>
              <a:t> </a:t>
            </a:r>
            <a:r>
              <a:rPr lang="it-IT" dirty="0" err="1" smtClean="0"/>
              <a:t>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latin typeface="Arial"/>
              </a:defRPr>
            </a:lvl1pPr>
          </a:lstStyle>
          <a:p>
            <a:r>
              <a:rPr lang="it-IT" smtClean="0">
                <a:latin typeface="Chalkboard"/>
              </a:rPr>
              <a:t>F. Grancagnolo - 28/05/2013</a:t>
            </a:r>
            <a:endParaRPr lang="en-US" dirty="0">
              <a:latin typeface="Chalkboard"/>
            </a:endParaRPr>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latin typeface="Chalkboard"/>
              </a:defRPr>
            </a:lvl1pPr>
          </a:lstStyle>
          <a:p>
            <a:r>
              <a:rPr lang="en-US" smtClean="0"/>
              <a:t>Tau-Charm at High Luminosity - Elba</a:t>
            </a:r>
            <a:endParaRPr lang="en-US" dirty="0"/>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latin typeface="Chalkboard"/>
              </a:defRPr>
            </a:lvl1pPr>
          </a:lstStyle>
          <a:p>
            <a:fld id="{57297086-9604-F246-8A24-F3B676DFCB27}"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Lst>
  <p:hf hdr="0"/>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Chalkboard"/>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Chalkboard"/>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1" Type="http://schemas.openxmlformats.org/officeDocument/2006/relationships/oleObject" Target="../embeddings/Microsoft_Equation1.bin"/><Relationship Id="rId12" Type="http://schemas.openxmlformats.org/officeDocument/2006/relationships/image" Target="../media/image47.emf"/><Relationship Id="rId13" Type="http://schemas.openxmlformats.org/officeDocument/2006/relationships/oleObject" Target="../embeddings/Microsoft_Equation2.bin"/><Relationship Id="rId14" Type="http://schemas.openxmlformats.org/officeDocument/2006/relationships/image" Target="../media/image48.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2.bin"/><Relationship Id="rId4" Type="http://schemas.openxmlformats.org/officeDocument/2006/relationships/image" Target="../media/image43.emf"/><Relationship Id="rId5" Type="http://schemas.openxmlformats.org/officeDocument/2006/relationships/oleObject" Target="../embeddings/oleObject3.bin"/><Relationship Id="rId6" Type="http://schemas.openxmlformats.org/officeDocument/2006/relationships/image" Target="../media/image44.emf"/><Relationship Id="rId7" Type="http://schemas.openxmlformats.org/officeDocument/2006/relationships/oleObject" Target="../embeddings/oleObject4.bin"/><Relationship Id="rId8" Type="http://schemas.openxmlformats.org/officeDocument/2006/relationships/image" Target="../media/image45.emf"/><Relationship Id="rId9" Type="http://schemas.openxmlformats.org/officeDocument/2006/relationships/oleObject" Target="../embeddings/oleObject5.bin"/><Relationship Id="rId10" Type="http://schemas.openxmlformats.org/officeDocument/2006/relationships/image" Target="../media/image46.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Microsoft_Equation3.bin"/><Relationship Id="rId4" Type="http://schemas.openxmlformats.org/officeDocument/2006/relationships/image" Target="../media/image49.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1" Type="http://schemas.openxmlformats.org/officeDocument/2006/relationships/oleObject" Target="../embeddings/Microsoft_Equation8.bin"/><Relationship Id="rId12" Type="http://schemas.openxmlformats.org/officeDocument/2006/relationships/image" Target="../media/image54.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Microsoft_Equation4.bin"/><Relationship Id="rId4" Type="http://schemas.openxmlformats.org/officeDocument/2006/relationships/image" Target="../media/image50.emf"/><Relationship Id="rId5" Type="http://schemas.openxmlformats.org/officeDocument/2006/relationships/oleObject" Target="../embeddings/Microsoft_Equation5.bin"/><Relationship Id="rId6" Type="http://schemas.openxmlformats.org/officeDocument/2006/relationships/image" Target="../media/image51.emf"/><Relationship Id="rId7" Type="http://schemas.openxmlformats.org/officeDocument/2006/relationships/oleObject" Target="../embeddings/Microsoft_Equation6.bin"/><Relationship Id="rId8" Type="http://schemas.openxmlformats.org/officeDocument/2006/relationships/image" Target="../media/image52.emf"/><Relationship Id="rId9" Type="http://schemas.openxmlformats.org/officeDocument/2006/relationships/oleObject" Target="../embeddings/Microsoft_Equation7.bin"/><Relationship Id="rId10" Type="http://schemas.openxmlformats.org/officeDocument/2006/relationships/image" Target="../media/image53.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16306"/>
            <a:ext cx="9144000" cy="4178808"/>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sz="7200" b="1" dirty="0" err="1" smtClean="0">
                <a:ln w="50800">
                  <a:solidFill>
                    <a:srgbClr val="FF0000">
                      <a:alpha val="50000"/>
                    </a:srgbClr>
                  </a:solidFill>
                </a:ln>
                <a:solidFill>
                  <a:srgbClr val="FFFF00"/>
                </a:solidFill>
                <a:effectLst>
                  <a:glow rad="228600">
                    <a:schemeClr val="accent3">
                      <a:satMod val="175000"/>
                      <a:alpha val="40000"/>
                    </a:schemeClr>
                  </a:glow>
                  <a:outerShdw blurRad="50800" dist="38100" dir="18900000" algn="bl" rotWithShape="0">
                    <a:prstClr val="black">
                      <a:alpha val="40000"/>
                    </a:prstClr>
                  </a:outerShdw>
                </a:effectLst>
              </a:rPr>
              <a:t>CluCou</a:t>
            </a:r>
            <a:r>
              <a:rPr lang="en-US" sz="4800" b="1" dirty="0" smtClean="0">
                <a:ln w="50800">
                  <a:solidFill>
                    <a:srgbClr val="FF0000">
                      <a:alpha val="50000"/>
                    </a:srgbClr>
                  </a:solidFill>
                </a:ln>
                <a:solidFill>
                  <a:srgbClr val="FFFF00"/>
                </a:solidFill>
                <a:effectLst>
                  <a:glow rad="101600">
                    <a:schemeClr val="tx1">
                      <a:alpha val="75000"/>
                    </a:schemeClr>
                  </a:glow>
                  <a:outerShdw blurRad="50800" dist="38100" dir="18900000" algn="bl" rotWithShape="0">
                    <a:prstClr val="black">
                      <a:alpha val="40000"/>
                    </a:prstClr>
                  </a:outerShdw>
                </a:effectLst>
              </a:rPr>
              <a:t> </a:t>
            </a:r>
            <a:r>
              <a:rPr lang="en-US" sz="4800" b="1" dirty="0" smtClean="0">
                <a:ln w="50800">
                  <a:solidFill>
                    <a:srgbClr val="FF0000">
                      <a:alpha val="50000"/>
                    </a:srgbClr>
                  </a:solidFill>
                </a:ln>
                <a:solidFill>
                  <a:srgbClr val="FFFF00"/>
                </a:solidFill>
                <a:effectLst>
                  <a:glow rad="101600">
                    <a:schemeClr val="tx1">
                      <a:alpha val="75000"/>
                    </a:schemeClr>
                  </a:glow>
                </a:effectLst>
              </a:rPr>
              <a:t/>
            </a:r>
            <a:br>
              <a:rPr lang="en-US" sz="4800" b="1" dirty="0" smtClean="0">
                <a:ln w="50800">
                  <a:solidFill>
                    <a:srgbClr val="FF0000">
                      <a:alpha val="50000"/>
                    </a:srgbClr>
                  </a:solidFill>
                </a:ln>
                <a:solidFill>
                  <a:srgbClr val="FFFF00"/>
                </a:solidFill>
                <a:effectLst>
                  <a:glow rad="101600">
                    <a:schemeClr val="tx1">
                      <a:alpha val="75000"/>
                    </a:schemeClr>
                  </a:glow>
                </a:effectLst>
              </a:rPr>
            </a:br>
            <a:r>
              <a:rPr lang="en-US" sz="4800" dirty="0" smtClean="0">
                <a:ln w="50800"/>
                <a:solidFill>
                  <a:srgbClr val="FFFF00"/>
                </a:solidFill>
                <a:effectLst/>
              </a:rPr>
              <a:t>an ultra-low mass </a:t>
            </a:r>
            <a:r>
              <a:rPr lang="en-US" sz="4800" b="1" dirty="0" smtClean="0">
                <a:ln w="50800"/>
                <a:solidFill>
                  <a:srgbClr val="FFFF00"/>
                </a:solidFill>
                <a:effectLst/>
              </a:rPr>
              <a:t/>
            </a:r>
            <a:br>
              <a:rPr lang="en-US" sz="4800" b="1" dirty="0" smtClean="0">
                <a:ln w="50800"/>
                <a:solidFill>
                  <a:srgbClr val="FFFF00"/>
                </a:solidFill>
                <a:effectLst/>
              </a:rPr>
            </a:br>
            <a:r>
              <a:rPr lang="en-US" sz="4800" b="1" u="sng" dirty="0" smtClean="0">
                <a:ln w="50800"/>
                <a:solidFill>
                  <a:srgbClr val="FFFF00"/>
                </a:solidFill>
                <a:effectLst>
                  <a:outerShdw blurRad="50800" dist="38100" dir="18900000" algn="bl" rotWithShape="0">
                    <a:prstClr val="black">
                      <a:alpha val="40000"/>
                    </a:prstClr>
                  </a:outerShdw>
                </a:effectLst>
              </a:rPr>
              <a:t>Drift Chamber</a:t>
            </a:r>
            <a:br>
              <a:rPr lang="en-US" sz="4800" b="1" u="sng" dirty="0" smtClean="0">
                <a:ln w="50800"/>
                <a:solidFill>
                  <a:srgbClr val="FFFF00"/>
                </a:solidFill>
                <a:effectLst>
                  <a:outerShdw blurRad="50800" dist="38100" dir="18900000" algn="bl" rotWithShape="0">
                    <a:prstClr val="black">
                      <a:alpha val="40000"/>
                    </a:prstClr>
                  </a:outerShdw>
                </a:effectLst>
              </a:rPr>
            </a:br>
            <a:r>
              <a:rPr lang="en-US" sz="4800" dirty="0" smtClean="0">
                <a:ln w="50800"/>
                <a:solidFill>
                  <a:srgbClr val="FFFF00"/>
                </a:solidFill>
                <a:effectLst/>
              </a:rPr>
              <a:t>with</a:t>
            </a:r>
            <a:r>
              <a:rPr lang="en-US" sz="4800" b="1" dirty="0" smtClean="0">
                <a:ln w="50800"/>
                <a:solidFill>
                  <a:srgbClr val="FFFF00"/>
                </a:solidFill>
                <a:effectLst/>
              </a:rPr>
              <a:t> </a:t>
            </a:r>
            <a:br>
              <a:rPr lang="en-US" sz="4800" b="1" dirty="0" smtClean="0">
                <a:ln w="50800"/>
                <a:solidFill>
                  <a:srgbClr val="FFFF00"/>
                </a:solidFill>
                <a:effectLst/>
              </a:rPr>
            </a:br>
            <a:r>
              <a:rPr lang="en-US" sz="4800" b="1" u="sng" dirty="0" smtClean="0">
                <a:ln w="50800"/>
                <a:solidFill>
                  <a:srgbClr val="FFFF00"/>
                </a:solidFill>
                <a:effectLst/>
              </a:rPr>
              <a:t>Particle Identification </a:t>
            </a:r>
            <a:r>
              <a:rPr lang="en-US" sz="4800" dirty="0" smtClean="0">
                <a:ln w="50800"/>
                <a:solidFill>
                  <a:srgbClr val="FFFF00"/>
                </a:solidFill>
                <a:effectLst/>
              </a:rPr>
              <a:t>capabilities</a:t>
            </a:r>
            <a:endParaRPr lang="en-US" sz="4800" dirty="0">
              <a:ln w="50800"/>
              <a:solidFill>
                <a:srgbClr val="FFFF00"/>
              </a:solidFill>
              <a:effectLst/>
            </a:endParaRPr>
          </a:p>
        </p:txBody>
      </p:sp>
      <p:sp>
        <p:nvSpPr>
          <p:cNvPr id="3" name="Subtitle 2"/>
          <p:cNvSpPr>
            <a:spLocks noGrp="1"/>
          </p:cNvSpPr>
          <p:nvPr>
            <p:ph type="subTitle" idx="1"/>
          </p:nvPr>
        </p:nvSpPr>
        <p:spPr>
          <a:xfrm>
            <a:off x="0" y="5131658"/>
            <a:ext cx="9144000" cy="1713696"/>
          </a:xfrm>
        </p:spPr>
        <p:txBody>
          <a:bodyPr>
            <a:normAutofit fontScale="92500" lnSpcReduction="10000"/>
          </a:bodyPr>
          <a:lstStyle/>
          <a:p>
            <a:r>
              <a:rPr lang="en-US" sz="2600" b="1" dirty="0" smtClean="0">
                <a:solidFill>
                  <a:srgbClr val="66CCFF"/>
                </a:solidFill>
              </a:rPr>
              <a:t>F. Grancagnolo</a:t>
            </a:r>
          </a:p>
          <a:p>
            <a:r>
              <a:rPr lang="en-US" sz="1700" dirty="0" smtClean="0">
                <a:solidFill>
                  <a:srgbClr val="66CCFF"/>
                </a:solidFill>
              </a:rPr>
              <a:t>INFN – Lecce</a:t>
            </a:r>
          </a:p>
          <a:p>
            <a:endParaRPr lang="en-US" dirty="0" smtClean="0"/>
          </a:p>
          <a:p>
            <a:r>
              <a:rPr lang="en-US" sz="2200" b="1" dirty="0" smtClean="0">
                <a:solidFill>
                  <a:srgbClr val="FFCC66"/>
                </a:solidFill>
              </a:rPr>
              <a:t>Workshop on Tau-Charm at High Luminosity</a:t>
            </a:r>
          </a:p>
          <a:p>
            <a:r>
              <a:rPr lang="en-US" sz="2200" b="1" dirty="0" smtClean="0">
                <a:solidFill>
                  <a:srgbClr val="FFCC66"/>
                </a:solidFill>
              </a:rPr>
              <a:t>Elba 26÷31/05/2013</a:t>
            </a:r>
            <a:endParaRPr lang="en-US" sz="2200" b="1" dirty="0">
              <a:solidFill>
                <a:srgbClr val="FFCC66"/>
              </a:solidFill>
            </a:endParaRPr>
          </a:p>
        </p:txBody>
      </p:sp>
    </p:spTree>
    <p:extLst>
      <p:ext uri="{BB962C8B-B14F-4D97-AF65-F5344CB8AC3E}">
        <p14:creationId xmlns:p14="http://schemas.microsoft.com/office/powerpoint/2010/main" val="41175582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735" y="121023"/>
            <a:ext cx="7770813" cy="1429871"/>
          </a:xfrm>
        </p:spPr>
        <p:txBody>
          <a:bodyPr/>
          <a:lstStyle/>
          <a:p>
            <a:r>
              <a:rPr lang="en-US" dirty="0" smtClean="0"/>
              <a:t>The Wiring Robot</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10</a:t>
            </a:fld>
            <a:endParaRPr lang="en-US"/>
          </a:p>
        </p:txBody>
      </p:sp>
      <p:grpSp>
        <p:nvGrpSpPr>
          <p:cNvPr id="22" name="Group 21"/>
          <p:cNvGrpSpPr/>
          <p:nvPr/>
        </p:nvGrpSpPr>
        <p:grpSpPr>
          <a:xfrm>
            <a:off x="650735" y="1062720"/>
            <a:ext cx="7911168" cy="5444084"/>
            <a:chOff x="457200" y="713939"/>
            <a:chExt cx="8307676" cy="5870626"/>
          </a:xfrm>
        </p:grpSpPr>
        <p:pic>
          <p:nvPicPr>
            <p:cNvPr id="23" name="Picture 22" descr="robo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13939"/>
              <a:ext cx="8307676" cy="5870626"/>
            </a:xfrm>
            <a:prstGeom prst="rect">
              <a:avLst/>
            </a:prstGeom>
          </p:spPr>
        </p:pic>
        <p:sp>
          <p:nvSpPr>
            <p:cNvPr id="24" name="TextBox 23"/>
            <p:cNvSpPr txBox="1"/>
            <p:nvPr/>
          </p:nvSpPr>
          <p:spPr>
            <a:xfrm>
              <a:off x="2433213" y="2483695"/>
              <a:ext cx="780855" cy="497836"/>
            </a:xfrm>
            <a:prstGeom prst="rect">
              <a:avLst/>
            </a:prstGeom>
            <a:solidFill>
              <a:srgbClr val="FFFF00"/>
            </a:solidFill>
          </p:spPr>
          <p:txBody>
            <a:bodyPr wrap="none" rtlCol="0">
              <a:spAutoFit/>
            </a:bodyPr>
            <a:lstStyle/>
            <a:p>
              <a:pPr algn="ctr"/>
              <a:r>
                <a:rPr lang="en-US" sz="1200" b="1" dirty="0" smtClean="0">
                  <a:solidFill>
                    <a:srgbClr val="FF0000"/>
                  </a:solidFill>
                  <a:latin typeface="Chalkboard"/>
                  <a:cs typeface="Chalkboard"/>
                </a:rPr>
                <a:t>rotation </a:t>
              </a:r>
            </a:p>
            <a:p>
              <a:pPr algn="ctr"/>
              <a:r>
                <a:rPr lang="en-US" sz="1200" b="1" dirty="0" smtClean="0">
                  <a:solidFill>
                    <a:srgbClr val="FF0000"/>
                  </a:solidFill>
                  <a:latin typeface="Chalkboard"/>
                  <a:cs typeface="Chalkboard"/>
                </a:rPr>
                <a:t>axis</a:t>
              </a:r>
              <a:endParaRPr lang="en-US" sz="1200" b="1" dirty="0">
                <a:solidFill>
                  <a:srgbClr val="FF0000"/>
                </a:solidFill>
                <a:latin typeface="Chalkboard"/>
                <a:cs typeface="Chalkboard"/>
              </a:endParaRPr>
            </a:p>
          </p:txBody>
        </p:sp>
        <p:sp>
          <p:nvSpPr>
            <p:cNvPr id="25" name="TextBox 24"/>
            <p:cNvSpPr txBox="1"/>
            <p:nvPr/>
          </p:nvSpPr>
          <p:spPr>
            <a:xfrm>
              <a:off x="1766226" y="5203588"/>
              <a:ext cx="999772" cy="497836"/>
            </a:xfrm>
            <a:prstGeom prst="rect">
              <a:avLst/>
            </a:prstGeom>
            <a:solidFill>
              <a:srgbClr val="FFFF00"/>
            </a:solidFill>
          </p:spPr>
          <p:txBody>
            <a:bodyPr wrap="none" rtlCol="0">
              <a:spAutoFit/>
            </a:bodyPr>
            <a:lstStyle/>
            <a:p>
              <a:pPr algn="ctr"/>
              <a:r>
                <a:rPr lang="en-US" sz="1200" b="1" dirty="0" smtClean="0">
                  <a:solidFill>
                    <a:srgbClr val="FF0000"/>
                  </a:solidFill>
                  <a:latin typeface="Chalkboard"/>
                  <a:cs typeface="Chalkboard"/>
                </a:rPr>
                <a:t>translation </a:t>
              </a:r>
            </a:p>
            <a:p>
              <a:pPr algn="ctr"/>
              <a:r>
                <a:rPr lang="en-US" sz="1200" b="1" dirty="0" smtClean="0">
                  <a:solidFill>
                    <a:srgbClr val="FF0000"/>
                  </a:solidFill>
                  <a:latin typeface="Chalkboard"/>
                  <a:cs typeface="Chalkboard"/>
                </a:rPr>
                <a:t>axis</a:t>
              </a:r>
              <a:endParaRPr lang="en-US" sz="1200" b="1" dirty="0">
                <a:solidFill>
                  <a:srgbClr val="FF0000"/>
                </a:solidFill>
                <a:latin typeface="Chalkboard"/>
                <a:cs typeface="Chalkboard"/>
              </a:endParaRPr>
            </a:p>
          </p:txBody>
        </p:sp>
        <p:sp>
          <p:nvSpPr>
            <p:cNvPr id="26" name="TextBox 25"/>
            <p:cNvSpPr txBox="1"/>
            <p:nvPr/>
          </p:nvSpPr>
          <p:spPr>
            <a:xfrm>
              <a:off x="4387428" y="1269024"/>
              <a:ext cx="1028860" cy="497836"/>
            </a:xfrm>
            <a:prstGeom prst="rect">
              <a:avLst/>
            </a:prstGeom>
            <a:solidFill>
              <a:srgbClr val="FFFF00"/>
            </a:solidFill>
          </p:spPr>
          <p:txBody>
            <a:bodyPr wrap="none" rtlCol="0">
              <a:spAutoFit/>
            </a:bodyPr>
            <a:lstStyle/>
            <a:p>
              <a:pPr algn="ctr"/>
              <a:r>
                <a:rPr lang="en-US" sz="1200" b="1" dirty="0" smtClean="0">
                  <a:solidFill>
                    <a:srgbClr val="FF0000"/>
                  </a:solidFill>
                  <a:latin typeface="Chalkboard"/>
                  <a:cs typeface="Chalkboard"/>
                </a:rPr>
                <a:t>digital</a:t>
              </a:r>
            </a:p>
            <a:p>
              <a:pPr algn="ctr"/>
              <a:r>
                <a:rPr lang="en-US" sz="1200" b="1" dirty="0" smtClean="0">
                  <a:solidFill>
                    <a:srgbClr val="FF0000"/>
                  </a:solidFill>
                  <a:latin typeface="Chalkboard"/>
                  <a:cs typeface="Chalkboard"/>
                </a:rPr>
                <a:t>microscope</a:t>
              </a:r>
              <a:endParaRPr lang="en-US" sz="1200" b="1" dirty="0">
                <a:solidFill>
                  <a:srgbClr val="FF0000"/>
                </a:solidFill>
                <a:latin typeface="Chalkboard"/>
                <a:cs typeface="Chalkboard"/>
              </a:endParaRPr>
            </a:p>
          </p:txBody>
        </p:sp>
        <p:sp>
          <p:nvSpPr>
            <p:cNvPr id="27" name="TextBox 26"/>
            <p:cNvSpPr txBox="1"/>
            <p:nvPr/>
          </p:nvSpPr>
          <p:spPr>
            <a:xfrm>
              <a:off x="6624377" y="2352051"/>
              <a:ext cx="988460" cy="298702"/>
            </a:xfrm>
            <a:prstGeom prst="rect">
              <a:avLst/>
            </a:prstGeom>
            <a:solidFill>
              <a:srgbClr val="FFFF00"/>
            </a:solidFill>
          </p:spPr>
          <p:txBody>
            <a:bodyPr wrap="none" rtlCol="0">
              <a:spAutoFit/>
            </a:bodyPr>
            <a:lstStyle/>
            <a:p>
              <a:r>
                <a:rPr lang="en-US" sz="1200" b="1" dirty="0" err="1" smtClean="0">
                  <a:solidFill>
                    <a:srgbClr val="FF0000"/>
                  </a:solidFill>
                  <a:latin typeface="Chalkboard"/>
                  <a:cs typeface="Chalkboard"/>
                </a:rPr>
                <a:t>e.m</a:t>
              </a:r>
              <a:r>
                <a:rPr lang="en-US" sz="1200" b="1" dirty="0" smtClean="0">
                  <a:solidFill>
                    <a:srgbClr val="FF0000"/>
                  </a:solidFill>
                  <a:latin typeface="Chalkboard"/>
                  <a:cs typeface="Chalkboard"/>
                </a:rPr>
                <a:t>. brake</a:t>
              </a:r>
              <a:endParaRPr lang="en-US" sz="1200" b="1" dirty="0">
                <a:solidFill>
                  <a:srgbClr val="FF0000"/>
                </a:solidFill>
                <a:latin typeface="Chalkboard"/>
                <a:cs typeface="Chalkboard"/>
              </a:endParaRPr>
            </a:p>
          </p:txBody>
        </p:sp>
        <p:sp>
          <p:nvSpPr>
            <p:cNvPr id="28" name="TextBox 27"/>
            <p:cNvSpPr txBox="1"/>
            <p:nvPr/>
          </p:nvSpPr>
          <p:spPr>
            <a:xfrm>
              <a:off x="6389521" y="3169437"/>
              <a:ext cx="1124408" cy="298702"/>
            </a:xfrm>
            <a:prstGeom prst="rect">
              <a:avLst/>
            </a:prstGeom>
            <a:solidFill>
              <a:srgbClr val="FFFF00"/>
            </a:solidFill>
          </p:spPr>
          <p:txBody>
            <a:bodyPr wrap="none" rtlCol="0">
              <a:spAutoFit/>
            </a:bodyPr>
            <a:lstStyle/>
            <a:p>
              <a:r>
                <a:rPr lang="en-US" sz="1200" b="1" dirty="0" err="1" smtClean="0">
                  <a:solidFill>
                    <a:srgbClr val="FF0000"/>
                  </a:solidFill>
                  <a:latin typeface="Chalkboard"/>
                  <a:cs typeface="Chalkboard"/>
                </a:rPr>
                <a:t>e.m</a:t>
              </a:r>
              <a:r>
                <a:rPr lang="en-US" sz="1200" b="1" dirty="0" smtClean="0">
                  <a:solidFill>
                    <a:srgbClr val="FF0000"/>
                  </a:solidFill>
                  <a:latin typeface="Chalkboard"/>
                  <a:cs typeface="Chalkboard"/>
                </a:rPr>
                <a:t>. friction</a:t>
              </a:r>
              <a:endParaRPr lang="en-US" sz="1200" b="1" dirty="0">
                <a:solidFill>
                  <a:srgbClr val="FF0000"/>
                </a:solidFill>
                <a:latin typeface="Chalkboard"/>
                <a:cs typeface="Chalkboard"/>
              </a:endParaRPr>
            </a:p>
          </p:txBody>
        </p:sp>
        <p:sp>
          <p:nvSpPr>
            <p:cNvPr id="29" name="TextBox 28"/>
            <p:cNvSpPr txBox="1"/>
            <p:nvPr/>
          </p:nvSpPr>
          <p:spPr>
            <a:xfrm>
              <a:off x="7037807" y="3899342"/>
              <a:ext cx="1150062" cy="298702"/>
            </a:xfrm>
            <a:prstGeom prst="rect">
              <a:avLst/>
            </a:prstGeom>
            <a:solidFill>
              <a:srgbClr val="FFFF00"/>
            </a:solidFill>
          </p:spPr>
          <p:txBody>
            <a:bodyPr wrap="none" rtlCol="0">
              <a:spAutoFit/>
            </a:bodyPr>
            <a:lstStyle/>
            <a:p>
              <a:r>
                <a:rPr lang="en-US" sz="1200" b="1" dirty="0" err="1" smtClean="0">
                  <a:solidFill>
                    <a:srgbClr val="FF0000"/>
                  </a:solidFill>
                  <a:latin typeface="Chalkboard"/>
                  <a:cs typeface="Chalkboard"/>
                </a:rPr>
                <a:t>torquemeter</a:t>
              </a:r>
              <a:endParaRPr lang="en-US" sz="1200" b="1" dirty="0">
                <a:solidFill>
                  <a:srgbClr val="FF0000"/>
                </a:solidFill>
                <a:latin typeface="Chalkboard"/>
                <a:cs typeface="Chalkboard"/>
              </a:endParaRPr>
            </a:p>
          </p:txBody>
        </p:sp>
        <p:sp>
          <p:nvSpPr>
            <p:cNvPr id="30" name="TextBox 29"/>
            <p:cNvSpPr txBox="1"/>
            <p:nvPr/>
          </p:nvSpPr>
          <p:spPr>
            <a:xfrm>
              <a:off x="1352731" y="3749990"/>
              <a:ext cx="1080482" cy="298702"/>
            </a:xfrm>
            <a:prstGeom prst="rect">
              <a:avLst/>
            </a:prstGeom>
            <a:solidFill>
              <a:srgbClr val="FFFF00"/>
            </a:solidFill>
          </p:spPr>
          <p:txBody>
            <a:bodyPr wrap="none" rtlCol="0">
              <a:spAutoFit/>
            </a:bodyPr>
            <a:lstStyle/>
            <a:p>
              <a:r>
                <a:rPr lang="en-US" sz="1200" b="1" dirty="0">
                  <a:solidFill>
                    <a:srgbClr val="FF0000"/>
                  </a:solidFill>
                  <a:latin typeface="Chalkboard"/>
                  <a:cs typeface="Chalkboard"/>
                </a:rPr>
                <a:t>s</a:t>
              </a:r>
              <a:r>
                <a:rPr lang="en-US" sz="1200" b="1" dirty="0" smtClean="0">
                  <a:solidFill>
                    <a:srgbClr val="FF0000"/>
                  </a:solidFill>
                  <a:latin typeface="Chalkboard"/>
                  <a:cs typeface="Chalkboard"/>
                </a:rPr>
                <a:t>tep motors</a:t>
              </a:r>
              <a:endParaRPr lang="en-US" sz="1200" b="1" dirty="0">
                <a:solidFill>
                  <a:srgbClr val="FF0000"/>
                </a:solidFill>
                <a:latin typeface="Chalkboard"/>
                <a:cs typeface="Chalkboard"/>
              </a:endParaRPr>
            </a:p>
          </p:txBody>
        </p:sp>
        <p:sp>
          <p:nvSpPr>
            <p:cNvPr id="31" name="TextBox 30"/>
            <p:cNvSpPr txBox="1"/>
            <p:nvPr/>
          </p:nvSpPr>
          <p:spPr>
            <a:xfrm>
              <a:off x="5004301" y="3600640"/>
              <a:ext cx="1113337" cy="298702"/>
            </a:xfrm>
            <a:prstGeom prst="rect">
              <a:avLst/>
            </a:prstGeom>
            <a:solidFill>
              <a:srgbClr val="FFFF00"/>
            </a:solidFill>
          </p:spPr>
          <p:txBody>
            <a:bodyPr wrap="none" rtlCol="0">
              <a:spAutoFit/>
            </a:bodyPr>
            <a:lstStyle/>
            <a:p>
              <a:r>
                <a:rPr lang="en-US" sz="1200" b="1" dirty="0" smtClean="0">
                  <a:solidFill>
                    <a:srgbClr val="FF0000"/>
                  </a:solidFill>
                  <a:latin typeface="Chalkboard"/>
                  <a:cs typeface="Chalkboard"/>
                </a:rPr>
                <a:t>wire pulleys</a:t>
              </a:r>
              <a:endParaRPr lang="en-US" sz="1200" b="1" dirty="0">
                <a:solidFill>
                  <a:srgbClr val="FF0000"/>
                </a:solidFill>
                <a:latin typeface="Chalkboard"/>
                <a:cs typeface="Chalkboard"/>
              </a:endParaRPr>
            </a:p>
          </p:txBody>
        </p:sp>
        <p:sp>
          <p:nvSpPr>
            <p:cNvPr id="32" name="TextBox 31"/>
            <p:cNvSpPr txBox="1"/>
            <p:nvPr/>
          </p:nvSpPr>
          <p:spPr>
            <a:xfrm>
              <a:off x="3856837" y="2693697"/>
              <a:ext cx="530591" cy="298702"/>
            </a:xfrm>
            <a:prstGeom prst="rect">
              <a:avLst/>
            </a:prstGeom>
            <a:solidFill>
              <a:srgbClr val="FFFF00"/>
            </a:solidFill>
          </p:spPr>
          <p:txBody>
            <a:bodyPr wrap="none" rtlCol="0">
              <a:spAutoFit/>
            </a:bodyPr>
            <a:lstStyle/>
            <a:p>
              <a:r>
                <a:rPr lang="en-US" sz="1200" b="1" dirty="0" smtClean="0">
                  <a:solidFill>
                    <a:srgbClr val="FF0000"/>
                  </a:solidFill>
                  <a:latin typeface="Chalkboard"/>
                  <a:cs typeface="Chalkboard"/>
                </a:rPr>
                <a:t>nose</a:t>
              </a:r>
              <a:endParaRPr lang="en-US" sz="1200" b="1" dirty="0">
                <a:solidFill>
                  <a:srgbClr val="FF0000"/>
                </a:solidFill>
                <a:latin typeface="Chalkboard"/>
                <a:cs typeface="Chalkboard"/>
              </a:endParaRPr>
            </a:p>
          </p:txBody>
        </p:sp>
        <p:sp>
          <p:nvSpPr>
            <p:cNvPr id="33" name="TextBox 32"/>
            <p:cNvSpPr txBox="1"/>
            <p:nvPr/>
          </p:nvSpPr>
          <p:spPr>
            <a:xfrm>
              <a:off x="7787424" y="2303531"/>
              <a:ext cx="977452" cy="298702"/>
            </a:xfrm>
            <a:prstGeom prst="rect">
              <a:avLst/>
            </a:prstGeom>
            <a:solidFill>
              <a:srgbClr val="FFFF00"/>
            </a:solidFill>
          </p:spPr>
          <p:txBody>
            <a:bodyPr wrap="none" rtlCol="0">
              <a:spAutoFit/>
            </a:bodyPr>
            <a:lstStyle/>
            <a:p>
              <a:r>
                <a:rPr lang="en-US" sz="1200" b="1" dirty="0" smtClean="0">
                  <a:solidFill>
                    <a:srgbClr val="FF0000"/>
                  </a:solidFill>
                  <a:latin typeface="Chalkboard"/>
                  <a:cs typeface="Chalkboard"/>
                </a:rPr>
                <a:t>wire spool</a:t>
              </a:r>
              <a:endParaRPr lang="en-US" sz="1200" b="1" dirty="0">
                <a:solidFill>
                  <a:srgbClr val="FF0000"/>
                </a:solidFill>
                <a:latin typeface="Chalkboard"/>
                <a:cs typeface="Chalkboard"/>
              </a:endParaRPr>
            </a:p>
          </p:txBody>
        </p:sp>
      </p:grpSp>
      <p:sp>
        <p:nvSpPr>
          <p:cNvPr id="34" name="TextBox 33"/>
          <p:cNvSpPr txBox="1"/>
          <p:nvPr/>
        </p:nvSpPr>
        <p:spPr>
          <a:xfrm>
            <a:off x="5728838" y="1967354"/>
            <a:ext cx="1142161" cy="461665"/>
          </a:xfrm>
          <a:prstGeom prst="rect">
            <a:avLst/>
          </a:prstGeom>
          <a:solidFill>
            <a:srgbClr val="FFFF00"/>
          </a:solidFill>
        </p:spPr>
        <p:txBody>
          <a:bodyPr wrap="none" rtlCol="0">
            <a:spAutoFit/>
          </a:bodyPr>
          <a:lstStyle/>
          <a:p>
            <a:pPr algn="ctr"/>
            <a:r>
              <a:rPr lang="en-US" sz="1200" b="1" dirty="0" smtClean="0">
                <a:solidFill>
                  <a:srgbClr val="FF0000"/>
                </a:solidFill>
                <a:latin typeface="Chalkboard"/>
                <a:cs typeface="Chalkboard"/>
              </a:rPr>
              <a:t>compensating </a:t>
            </a:r>
          </a:p>
          <a:p>
            <a:pPr algn="ctr"/>
            <a:r>
              <a:rPr lang="en-US" sz="1200" b="1" dirty="0" smtClean="0">
                <a:solidFill>
                  <a:srgbClr val="FF0000"/>
                </a:solidFill>
                <a:latin typeface="Chalkboard"/>
                <a:cs typeface="Chalkboard"/>
              </a:rPr>
              <a:t>flywheel</a:t>
            </a:r>
            <a:endParaRPr lang="en-US" sz="1200" b="1" dirty="0">
              <a:solidFill>
                <a:srgbClr val="FF0000"/>
              </a:solidFill>
              <a:latin typeface="Chalkboard"/>
              <a:cs typeface="Chalkboard"/>
            </a:endParaRPr>
          </a:p>
        </p:txBody>
      </p:sp>
      <p:sp>
        <p:nvSpPr>
          <p:cNvPr id="35" name="TextBox 34"/>
          <p:cNvSpPr txBox="1"/>
          <p:nvPr/>
        </p:nvSpPr>
        <p:spPr>
          <a:xfrm>
            <a:off x="3276023" y="2198186"/>
            <a:ext cx="751482" cy="461665"/>
          </a:xfrm>
          <a:prstGeom prst="rect">
            <a:avLst/>
          </a:prstGeom>
          <a:solidFill>
            <a:srgbClr val="FFFF00"/>
          </a:solidFill>
        </p:spPr>
        <p:txBody>
          <a:bodyPr wrap="none" rtlCol="0">
            <a:spAutoFit/>
          </a:bodyPr>
          <a:lstStyle/>
          <a:p>
            <a:pPr algn="ctr"/>
            <a:r>
              <a:rPr lang="en-US" sz="1200" b="1" dirty="0" smtClean="0">
                <a:solidFill>
                  <a:srgbClr val="FF0000"/>
                </a:solidFill>
                <a:latin typeface="Chalkboard"/>
                <a:cs typeface="Chalkboard"/>
              </a:rPr>
              <a:t>winding</a:t>
            </a:r>
          </a:p>
          <a:p>
            <a:pPr algn="ctr"/>
            <a:r>
              <a:rPr lang="en-US" sz="1200" b="1" dirty="0" smtClean="0">
                <a:solidFill>
                  <a:srgbClr val="FF0000"/>
                </a:solidFill>
                <a:latin typeface="Chalkboard"/>
                <a:cs typeface="Chalkboard"/>
              </a:rPr>
              <a:t>drum</a:t>
            </a:r>
            <a:endParaRPr lang="en-US" sz="1200" b="1" dirty="0">
              <a:solidFill>
                <a:srgbClr val="FF0000"/>
              </a:solidFill>
              <a:latin typeface="Chalkboard"/>
              <a:cs typeface="Chalkboard"/>
            </a:endParaRPr>
          </a:p>
        </p:txBody>
      </p:sp>
    </p:spTree>
    <p:extLst>
      <p:ext uri="{BB962C8B-B14F-4D97-AF65-F5344CB8AC3E}">
        <p14:creationId xmlns:p14="http://schemas.microsoft.com/office/powerpoint/2010/main" val="36143370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735" y="121023"/>
            <a:ext cx="7770813" cy="1429871"/>
          </a:xfrm>
        </p:spPr>
        <p:txBody>
          <a:bodyPr/>
          <a:lstStyle/>
          <a:p>
            <a:r>
              <a:rPr lang="en-US" dirty="0" smtClean="0"/>
              <a:t>The Wiring Robot</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11</a:t>
            </a:fld>
            <a:endParaRPr lang="en-US"/>
          </a:p>
        </p:txBody>
      </p:sp>
      <p:pic>
        <p:nvPicPr>
          <p:cNvPr id="7" name="Picture 6"/>
          <p:cNvPicPr>
            <a:picLocks noChangeAspect="1"/>
          </p:cNvPicPr>
          <p:nvPr/>
        </p:nvPicPr>
        <p:blipFill>
          <a:blip r:embed="rId2"/>
          <a:stretch>
            <a:fillRect/>
          </a:stretch>
        </p:blipFill>
        <p:spPr>
          <a:xfrm>
            <a:off x="69118" y="1853294"/>
            <a:ext cx="5135198" cy="3595801"/>
          </a:xfrm>
          <a:prstGeom prst="rect">
            <a:avLst/>
          </a:prstGeom>
        </p:spPr>
      </p:pic>
      <p:pic>
        <p:nvPicPr>
          <p:cNvPr id="37" name="Picture 36"/>
          <p:cNvPicPr>
            <a:picLocks noChangeAspect="1"/>
          </p:cNvPicPr>
          <p:nvPr/>
        </p:nvPicPr>
        <p:blipFill>
          <a:blip r:embed="rId3"/>
          <a:stretch>
            <a:fillRect/>
          </a:stretch>
        </p:blipFill>
        <p:spPr>
          <a:xfrm>
            <a:off x="5238876" y="2369506"/>
            <a:ext cx="3843946" cy="3079589"/>
          </a:xfrm>
          <a:prstGeom prst="rect">
            <a:avLst/>
          </a:prstGeom>
        </p:spPr>
      </p:pic>
      <p:sp>
        <p:nvSpPr>
          <p:cNvPr id="8" name="TextBox 7"/>
          <p:cNvSpPr txBox="1"/>
          <p:nvPr/>
        </p:nvSpPr>
        <p:spPr>
          <a:xfrm>
            <a:off x="6445186" y="1879214"/>
            <a:ext cx="1569660" cy="400110"/>
          </a:xfrm>
          <a:prstGeom prst="rect">
            <a:avLst/>
          </a:prstGeom>
          <a:noFill/>
        </p:spPr>
        <p:txBody>
          <a:bodyPr wrap="none" rtlCol="0">
            <a:spAutoFit/>
          </a:bodyPr>
          <a:lstStyle/>
          <a:p>
            <a:r>
              <a:rPr lang="en-US" sz="2000" dirty="0" smtClean="0">
                <a:latin typeface="Chalkboard"/>
                <a:cs typeface="Chalkboard"/>
              </a:rPr>
              <a:t>The monitor</a:t>
            </a:r>
            <a:endParaRPr lang="en-US" sz="2000" dirty="0">
              <a:latin typeface="Chalkboard"/>
              <a:cs typeface="Chalkboard"/>
            </a:endParaRPr>
          </a:p>
        </p:txBody>
      </p:sp>
    </p:spTree>
    <p:extLst>
      <p:ext uri="{BB962C8B-B14F-4D97-AF65-F5344CB8AC3E}">
        <p14:creationId xmlns:p14="http://schemas.microsoft.com/office/powerpoint/2010/main" val="13550298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3456080" y="3892164"/>
            <a:ext cx="3080478" cy="2310359"/>
          </a:xfrm>
          <a:prstGeom prst="rect">
            <a:avLst/>
          </a:prstGeom>
        </p:spPr>
      </p:pic>
      <p:sp>
        <p:nvSpPr>
          <p:cNvPr id="2" name="Title 1"/>
          <p:cNvSpPr>
            <a:spLocks noGrp="1"/>
          </p:cNvSpPr>
          <p:nvPr>
            <p:ph type="title"/>
          </p:nvPr>
        </p:nvSpPr>
        <p:spPr>
          <a:xfrm>
            <a:off x="650735" y="121023"/>
            <a:ext cx="7770813" cy="1429871"/>
          </a:xfrm>
        </p:spPr>
        <p:txBody>
          <a:bodyPr/>
          <a:lstStyle/>
          <a:p>
            <a:r>
              <a:rPr lang="en-US" dirty="0" smtClean="0"/>
              <a:t>The Wiring Procedure</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12</a:t>
            </a:fld>
            <a:endParaRPr lang="en-US"/>
          </a:p>
        </p:txBody>
      </p:sp>
      <p:pic>
        <p:nvPicPr>
          <p:cNvPr id="9" name="Picture 8"/>
          <p:cNvPicPr>
            <a:picLocks noChangeAspect="1"/>
          </p:cNvPicPr>
          <p:nvPr/>
        </p:nvPicPr>
        <p:blipFill>
          <a:blip r:embed="rId3"/>
          <a:stretch>
            <a:fillRect/>
          </a:stretch>
        </p:blipFill>
        <p:spPr>
          <a:xfrm>
            <a:off x="250432" y="1304640"/>
            <a:ext cx="2323122" cy="2500583"/>
          </a:xfrm>
          <a:prstGeom prst="rect">
            <a:avLst/>
          </a:prstGeom>
        </p:spPr>
      </p:pic>
      <p:pic>
        <p:nvPicPr>
          <p:cNvPr id="10" name="Picture 9"/>
          <p:cNvPicPr>
            <a:picLocks noChangeAspect="1"/>
          </p:cNvPicPr>
          <p:nvPr/>
        </p:nvPicPr>
        <p:blipFill>
          <a:blip r:embed="rId4"/>
          <a:stretch>
            <a:fillRect/>
          </a:stretch>
        </p:blipFill>
        <p:spPr>
          <a:xfrm>
            <a:off x="2661277" y="1307425"/>
            <a:ext cx="2919113" cy="2497797"/>
          </a:xfrm>
          <a:prstGeom prst="rect">
            <a:avLst/>
          </a:prstGeom>
        </p:spPr>
      </p:pic>
      <p:pic>
        <p:nvPicPr>
          <p:cNvPr id="11" name="Picture 10"/>
          <p:cNvPicPr>
            <a:picLocks noChangeAspect="1"/>
          </p:cNvPicPr>
          <p:nvPr/>
        </p:nvPicPr>
        <p:blipFill>
          <a:blip r:embed="rId5"/>
          <a:stretch>
            <a:fillRect/>
          </a:stretch>
        </p:blipFill>
        <p:spPr>
          <a:xfrm>
            <a:off x="5641807" y="1310209"/>
            <a:ext cx="3328682" cy="2495013"/>
          </a:xfrm>
          <a:prstGeom prst="rect">
            <a:avLst/>
          </a:prstGeom>
        </p:spPr>
      </p:pic>
      <p:pic>
        <p:nvPicPr>
          <p:cNvPr id="12" name="Picture 11"/>
          <p:cNvPicPr>
            <a:picLocks noChangeAspect="1"/>
          </p:cNvPicPr>
          <p:nvPr/>
        </p:nvPicPr>
        <p:blipFill>
          <a:blip r:embed="rId6"/>
          <a:stretch>
            <a:fillRect/>
          </a:stretch>
        </p:blipFill>
        <p:spPr>
          <a:xfrm>
            <a:off x="250432" y="3892164"/>
            <a:ext cx="3093328" cy="2319996"/>
          </a:xfrm>
          <a:prstGeom prst="rect">
            <a:avLst/>
          </a:prstGeom>
        </p:spPr>
      </p:pic>
      <p:sp>
        <p:nvSpPr>
          <p:cNvPr id="14" name="Rectangle 13"/>
          <p:cNvSpPr/>
          <p:nvPr/>
        </p:nvSpPr>
        <p:spPr>
          <a:xfrm>
            <a:off x="6605678" y="3813535"/>
            <a:ext cx="2523565" cy="2462213"/>
          </a:xfrm>
          <a:prstGeom prst="rect">
            <a:avLst/>
          </a:prstGeom>
        </p:spPr>
        <p:txBody>
          <a:bodyPr wrap="square">
            <a:spAutoFit/>
          </a:bodyPr>
          <a:lstStyle/>
          <a:p>
            <a:r>
              <a:rPr lang="en-US" sz="1400" dirty="0" smtClean="0">
                <a:latin typeface="Chalkboard"/>
                <a:cs typeface="Chalkboard"/>
              </a:rPr>
              <a:t>1. Place the wire boards on 	the winding </a:t>
            </a:r>
            <a:r>
              <a:rPr lang="en-US" sz="1400" dirty="0">
                <a:latin typeface="Chalkboard"/>
                <a:cs typeface="Chalkboard"/>
              </a:rPr>
              <a:t>drum</a:t>
            </a:r>
          </a:p>
          <a:p>
            <a:r>
              <a:rPr lang="en-US" sz="1400" dirty="0">
                <a:latin typeface="Chalkboard"/>
                <a:cs typeface="Chalkboard"/>
              </a:rPr>
              <a:t>2. Start automatic </a:t>
            </a:r>
            <a:r>
              <a:rPr lang="en-US" sz="1400" dirty="0" smtClean="0">
                <a:latin typeface="Chalkboard"/>
                <a:cs typeface="Chalkboard"/>
              </a:rPr>
              <a:t>winding </a:t>
            </a:r>
          </a:p>
          <a:p>
            <a:r>
              <a:rPr lang="en-US" sz="1400" dirty="0">
                <a:latin typeface="Chalkboard"/>
                <a:cs typeface="Chalkboard"/>
              </a:rPr>
              <a:t>	</a:t>
            </a:r>
            <a:r>
              <a:rPr lang="en-US" sz="1400" dirty="0" smtClean="0">
                <a:latin typeface="Chalkboard"/>
                <a:cs typeface="Chalkboard"/>
              </a:rPr>
              <a:t>with </a:t>
            </a:r>
            <a:r>
              <a:rPr lang="en-US" sz="1400" dirty="0">
                <a:latin typeface="Chalkboard"/>
                <a:cs typeface="Chalkboard"/>
              </a:rPr>
              <a:t>the </a:t>
            </a:r>
            <a:r>
              <a:rPr lang="en-US" sz="1400" dirty="0" smtClean="0">
                <a:latin typeface="Chalkboard"/>
                <a:cs typeface="Chalkboard"/>
              </a:rPr>
              <a:t>required </a:t>
            </a:r>
          </a:p>
          <a:p>
            <a:r>
              <a:rPr lang="en-US" sz="1400" dirty="0">
                <a:latin typeface="Chalkboard"/>
                <a:cs typeface="Chalkboard"/>
              </a:rPr>
              <a:t>	</a:t>
            </a:r>
            <a:r>
              <a:rPr lang="en-US" sz="1400" dirty="0" smtClean="0">
                <a:latin typeface="Chalkboard"/>
                <a:cs typeface="Chalkboard"/>
              </a:rPr>
              <a:t>angle and </a:t>
            </a:r>
            <a:r>
              <a:rPr lang="en-US" sz="1400" dirty="0">
                <a:latin typeface="Chalkboard"/>
                <a:cs typeface="Chalkboard"/>
              </a:rPr>
              <a:t>pitch</a:t>
            </a:r>
          </a:p>
          <a:p>
            <a:r>
              <a:rPr lang="en-US" sz="1400" dirty="0">
                <a:latin typeface="Chalkboard"/>
                <a:cs typeface="Chalkboard"/>
              </a:rPr>
              <a:t>3. Solder </a:t>
            </a:r>
            <a:r>
              <a:rPr lang="en-US" sz="1400" dirty="0" smtClean="0">
                <a:latin typeface="Chalkboard"/>
                <a:cs typeface="Chalkboard"/>
              </a:rPr>
              <a:t>the wires </a:t>
            </a:r>
            <a:r>
              <a:rPr lang="en-US" sz="1400" dirty="0">
                <a:latin typeface="Chalkboard"/>
                <a:cs typeface="Chalkboard"/>
              </a:rPr>
              <a:t>on </a:t>
            </a:r>
            <a:r>
              <a:rPr lang="en-US" sz="1400" dirty="0" smtClean="0">
                <a:latin typeface="Chalkboard"/>
                <a:cs typeface="Chalkboard"/>
              </a:rPr>
              <a:t>the 	pads</a:t>
            </a:r>
            <a:endParaRPr lang="en-US" sz="1400" dirty="0">
              <a:latin typeface="Chalkboard"/>
              <a:cs typeface="Chalkboard"/>
            </a:endParaRPr>
          </a:p>
          <a:p>
            <a:r>
              <a:rPr lang="en-US" sz="1400" dirty="0">
                <a:latin typeface="Chalkboard"/>
                <a:cs typeface="Chalkboard"/>
              </a:rPr>
              <a:t>4. Cut </a:t>
            </a:r>
            <a:r>
              <a:rPr lang="en-US" sz="1400" dirty="0" smtClean="0">
                <a:latin typeface="Chalkboard"/>
                <a:cs typeface="Chalkboard"/>
              </a:rPr>
              <a:t>the wires </a:t>
            </a:r>
            <a:r>
              <a:rPr lang="en-US" sz="1400" dirty="0">
                <a:latin typeface="Chalkboard"/>
                <a:cs typeface="Chalkboard"/>
              </a:rPr>
              <a:t>and </a:t>
            </a:r>
            <a:r>
              <a:rPr lang="en-US" sz="1400" dirty="0" smtClean="0">
                <a:latin typeface="Chalkboard"/>
                <a:cs typeface="Chalkboard"/>
              </a:rPr>
              <a:t>remove </a:t>
            </a:r>
          </a:p>
          <a:p>
            <a:r>
              <a:rPr lang="en-US" sz="1400" dirty="0">
                <a:latin typeface="Chalkboard"/>
                <a:cs typeface="Chalkboard"/>
              </a:rPr>
              <a:t>	</a:t>
            </a:r>
            <a:r>
              <a:rPr lang="en-US" sz="1400" dirty="0" smtClean="0">
                <a:latin typeface="Chalkboard"/>
                <a:cs typeface="Chalkboard"/>
              </a:rPr>
              <a:t>the wire layer</a:t>
            </a:r>
            <a:endParaRPr lang="en-US" sz="1400" dirty="0">
              <a:latin typeface="Chalkboard"/>
              <a:cs typeface="Chalkboard"/>
            </a:endParaRPr>
          </a:p>
          <a:p>
            <a:r>
              <a:rPr lang="en-US" sz="1400" dirty="0" smtClean="0">
                <a:latin typeface="Chalkboard"/>
                <a:cs typeface="Chalkboard"/>
              </a:rPr>
              <a:t>5. Place the </a:t>
            </a:r>
            <a:r>
              <a:rPr lang="en-US" sz="1400" dirty="0">
                <a:latin typeface="Chalkboard"/>
                <a:cs typeface="Chalkboard"/>
              </a:rPr>
              <a:t>new layer </a:t>
            </a:r>
            <a:r>
              <a:rPr lang="en-US" sz="1400" dirty="0" smtClean="0">
                <a:latin typeface="Chalkboard"/>
                <a:cs typeface="Chalkboard"/>
              </a:rPr>
              <a:t>onto </a:t>
            </a:r>
          </a:p>
          <a:p>
            <a:r>
              <a:rPr lang="en-US" sz="1400" dirty="0">
                <a:latin typeface="Chalkboard"/>
                <a:cs typeface="Chalkboard"/>
              </a:rPr>
              <a:t>	</a:t>
            </a:r>
            <a:r>
              <a:rPr lang="en-US" sz="1400" dirty="0" smtClean="0">
                <a:latin typeface="Chalkboard"/>
                <a:cs typeface="Chalkboard"/>
              </a:rPr>
              <a:t>the </a:t>
            </a:r>
            <a:r>
              <a:rPr lang="en-US" sz="1400" dirty="0">
                <a:latin typeface="Chalkboard"/>
                <a:cs typeface="Chalkboard"/>
              </a:rPr>
              <a:t>spacer</a:t>
            </a:r>
          </a:p>
        </p:txBody>
      </p:sp>
      <p:sp>
        <p:nvSpPr>
          <p:cNvPr id="15" name="TextBox 14"/>
          <p:cNvSpPr txBox="1"/>
          <p:nvPr/>
        </p:nvSpPr>
        <p:spPr>
          <a:xfrm>
            <a:off x="5310789" y="1304640"/>
            <a:ext cx="277409" cy="369332"/>
          </a:xfrm>
          <a:prstGeom prst="rect">
            <a:avLst/>
          </a:prstGeom>
          <a:noFill/>
        </p:spPr>
        <p:txBody>
          <a:bodyPr wrap="square" rtlCol="0">
            <a:spAutoFit/>
          </a:bodyPr>
          <a:lstStyle/>
          <a:p>
            <a:r>
              <a:rPr lang="en-US" b="1" dirty="0" smtClean="0">
                <a:solidFill>
                  <a:srgbClr val="000000"/>
                </a:solidFill>
                <a:latin typeface="Chalkboard"/>
                <a:cs typeface="Chalkboard"/>
              </a:rPr>
              <a:t>2</a:t>
            </a:r>
            <a:endParaRPr lang="en-US" b="1" dirty="0">
              <a:solidFill>
                <a:srgbClr val="000000"/>
              </a:solidFill>
              <a:latin typeface="Chalkboard"/>
              <a:cs typeface="Chalkboard"/>
            </a:endParaRPr>
          </a:p>
        </p:txBody>
      </p:sp>
      <p:sp>
        <p:nvSpPr>
          <p:cNvPr id="17" name="TextBox 16"/>
          <p:cNvSpPr txBox="1"/>
          <p:nvPr/>
        </p:nvSpPr>
        <p:spPr>
          <a:xfrm>
            <a:off x="2357562" y="1310209"/>
            <a:ext cx="215992" cy="369332"/>
          </a:xfrm>
          <a:prstGeom prst="rect">
            <a:avLst/>
          </a:prstGeom>
          <a:noFill/>
        </p:spPr>
        <p:txBody>
          <a:bodyPr wrap="square" rtlCol="0">
            <a:spAutoFit/>
          </a:bodyPr>
          <a:lstStyle/>
          <a:p>
            <a:r>
              <a:rPr lang="en-US" b="1" dirty="0" smtClean="0">
                <a:solidFill>
                  <a:schemeClr val="bg1"/>
                </a:solidFill>
                <a:latin typeface="Chalkboard"/>
                <a:cs typeface="Chalkboard"/>
              </a:rPr>
              <a:t>1</a:t>
            </a:r>
            <a:endParaRPr lang="en-US" b="1" dirty="0">
              <a:solidFill>
                <a:schemeClr val="bg1"/>
              </a:solidFill>
              <a:latin typeface="Chalkboard"/>
              <a:cs typeface="Chalkboard"/>
            </a:endParaRPr>
          </a:p>
        </p:txBody>
      </p:sp>
      <p:sp>
        <p:nvSpPr>
          <p:cNvPr id="18" name="TextBox 17"/>
          <p:cNvSpPr txBox="1"/>
          <p:nvPr/>
        </p:nvSpPr>
        <p:spPr>
          <a:xfrm>
            <a:off x="6255415" y="3892164"/>
            <a:ext cx="281143" cy="369332"/>
          </a:xfrm>
          <a:prstGeom prst="rect">
            <a:avLst/>
          </a:prstGeom>
          <a:noFill/>
        </p:spPr>
        <p:txBody>
          <a:bodyPr wrap="square" rtlCol="0">
            <a:spAutoFit/>
          </a:bodyPr>
          <a:lstStyle/>
          <a:p>
            <a:r>
              <a:rPr lang="en-US" b="1" dirty="0" smtClean="0">
                <a:latin typeface="Chalkboard"/>
                <a:cs typeface="Chalkboard"/>
              </a:rPr>
              <a:t>5</a:t>
            </a:r>
            <a:endParaRPr lang="en-US" b="1" dirty="0">
              <a:latin typeface="Chalkboard"/>
              <a:cs typeface="Chalkboard"/>
            </a:endParaRPr>
          </a:p>
        </p:txBody>
      </p:sp>
      <p:sp>
        <p:nvSpPr>
          <p:cNvPr id="19" name="TextBox 18"/>
          <p:cNvSpPr txBox="1"/>
          <p:nvPr/>
        </p:nvSpPr>
        <p:spPr>
          <a:xfrm>
            <a:off x="8679262" y="1310209"/>
            <a:ext cx="291227" cy="369332"/>
          </a:xfrm>
          <a:prstGeom prst="rect">
            <a:avLst/>
          </a:prstGeom>
          <a:noFill/>
        </p:spPr>
        <p:txBody>
          <a:bodyPr wrap="square" rtlCol="0">
            <a:spAutoFit/>
          </a:bodyPr>
          <a:lstStyle/>
          <a:p>
            <a:r>
              <a:rPr lang="en-US" b="1" dirty="0" smtClean="0">
                <a:solidFill>
                  <a:srgbClr val="000000"/>
                </a:solidFill>
                <a:latin typeface="Chalkboard"/>
                <a:cs typeface="Chalkboard"/>
              </a:rPr>
              <a:t>3</a:t>
            </a:r>
            <a:endParaRPr lang="en-US" b="1" dirty="0">
              <a:solidFill>
                <a:srgbClr val="000000"/>
              </a:solidFill>
              <a:latin typeface="Chalkboard"/>
              <a:cs typeface="Chalkboard"/>
            </a:endParaRPr>
          </a:p>
        </p:txBody>
      </p:sp>
      <p:sp>
        <p:nvSpPr>
          <p:cNvPr id="20" name="TextBox 19"/>
          <p:cNvSpPr txBox="1"/>
          <p:nvPr/>
        </p:nvSpPr>
        <p:spPr>
          <a:xfrm>
            <a:off x="3062617" y="3892164"/>
            <a:ext cx="281143" cy="369332"/>
          </a:xfrm>
          <a:prstGeom prst="rect">
            <a:avLst/>
          </a:prstGeom>
          <a:noFill/>
        </p:spPr>
        <p:txBody>
          <a:bodyPr wrap="square" rtlCol="0">
            <a:spAutoFit/>
          </a:bodyPr>
          <a:lstStyle/>
          <a:p>
            <a:r>
              <a:rPr lang="en-US" b="1" dirty="0" smtClean="0">
                <a:latin typeface="Chalkboard"/>
                <a:cs typeface="Chalkboard"/>
              </a:rPr>
              <a:t>4</a:t>
            </a:r>
            <a:endParaRPr lang="en-US" b="1" dirty="0">
              <a:latin typeface="Chalkboard"/>
              <a:cs typeface="Chalkboard"/>
            </a:endParaRPr>
          </a:p>
        </p:txBody>
      </p:sp>
    </p:spTree>
    <p:extLst>
      <p:ext uri="{BB962C8B-B14F-4D97-AF65-F5344CB8AC3E}">
        <p14:creationId xmlns:p14="http://schemas.microsoft.com/office/powerpoint/2010/main" val="40557760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735" y="121023"/>
            <a:ext cx="7770813" cy="1429871"/>
          </a:xfrm>
        </p:spPr>
        <p:txBody>
          <a:bodyPr/>
          <a:lstStyle/>
          <a:p>
            <a:r>
              <a:rPr lang="en-US" dirty="0" smtClean="0"/>
              <a:t>The Mu2e Prototype</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13</a:t>
            </a:fld>
            <a:endParaRPr lang="en-US"/>
          </a:p>
        </p:txBody>
      </p:sp>
      <p:pic>
        <p:nvPicPr>
          <p:cNvPr id="8" name="Picture 7"/>
          <p:cNvPicPr>
            <a:picLocks noChangeAspect="1"/>
          </p:cNvPicPr>
          <p:nvPr/>
        </p:nvPicPr>
        <p:blipFill>
          <a:blip r:embed="rId2"/>
          <a:stretch>
            <a:fillRect/>
          </a:stretch>
        </p:blipFill>
        <p:spPr>
          <a:xfrm>
            <a:off x="44390" y="3360013"/>
            <a:ext cx="4404577" cy="1885709"/>
          </a:xfrm>
          <a:prstGeom prst="rect">
            <a:avLst/>
          </a:prstGeom>
        </p:spPr>
      </p:pic>
      <p:pic>
        <p:nvPicPr>
          <p:cNvPr id="9" name="Picture 8"/>
          <p:cNvPicPr>
            <a:picLocks noChangeAspect="1"/>
          </p:cNvPicPr>
          <p:nvPr/>
        </p:nvPicPr>
        <p:blipFill>
          <a:blip r:embed="rId3"/>
          <a:stretch>
            <a:fillRect/>
          </a:stretch>
        </p:blipFill>
        <p:spPr>
          <a:xfrm>
            <a:off x="4455435" y="3360013"/>
            <a:ext cx="4646643" cy="1885709"/>
          </a:xfrm>
          <a:prstGeom prst="rect">
            <a:avLst/>
          </a:prstGeom>
        </p:spPr>
      </p:pic>
      <p:sp>
        <p:nvSpPr>
          <p:cNvPr id="10" name="TextBox 9"/>
          <p:cNvSpPr txBox="1"/>
          <p:nvPr/>
        </p:nvSpPr>
        <p:spPr>
          <a:xfrm>
            <a:off x="6230666" y="4894191"/>
            <a:ext cx="1082348" cy="369332"/>
          </a:xfrm>
          <a:prstGeom prst="rect">
            <a:avLst/>
          </a:prstGeom>
          <a:noFill/>
        </p:spPr>
        <p:txBody>
          <a:bodyPr wrap="none" rtlCol="0">
            <a:spAutoFit/>
          </a:bodyPr>
          <a:lstStyle/>
          <a:p>
            <a:r>
              <a:rPr lang="en-US" dirty="0" smtClean="0">
                <a:solidFill>
                  <a:srgbClr val="FF0000"/>
                </a:solidFill>
                <a:latin typeface="Chalkboard"/>
                <a:cs typeface="Chalkboard"/>
              </a:rPr>
              <a:t>top view</a:t>
            </a:r>
            <a:endParaRPr lang="en-US" dirty="0">
              <a:solidFill>
                <a:srgbClr val="FF0000"/>
              </a:solidFill>
              <a:latin typeface="Chalkboard"/>
              <a:cs typeface="Chalkboard"/>
            </a:endParaRPr>
          </a:p>
        </p:txBody>
      </p:sp>
      <p:sp>
        <p:nvSpPr>
          <p:cNvPr id="11" name="TextBox 10"/>
          <p:cNvSpPr txBox="1"/>
          <p:nvPr/>
        </p:nvSpPr>
        <p:spPr>
          <a:xfrm>
            <a:off x="1590592" y="4927702"/>
            <a:ext cx="1133644" cy="369332"/>
          </a:xfrm>
          <a:prstGeom prst="rect">
            <a:avLst/>
          </a:prstGeom>
          <a:noFill/>
        </p:spPr>
        <p:txBody>
          <a:bodyPr wrap="none" rtlCol="0">
            <a:spAutoFit/>
          </a:bodyPr>
          <a:lstStyle/>
          <a:p>
            <a:r>
              <a:rPr lang="en-US" dirty="0" smtClean="0">
                <a:solidFill>
                  <a:srgbClr val="FF0000"/>
                </a:solidFill>
                <a:latin typeface="Chalkboard"/>
                <a:cs typeface="Chalkboard"/>
              </a:rPr>
              <a:t>side view</a:t>
            </a:r>
            <a:endParaRPr lang="en-US" dirty="0">
              <a:solidFill>
                <a:srgbClr val="FF0000"/>
              </a:solidFill>
              <a:latin typeface="Chalkboard"/>
              <a:cs typeface="Chalkboard"/>
            </a:endParaRPr>
          </a:p>
        </p:txBody>
      </p:sp>
      <p:sp>
        <p:nvSpPr>
          <p:cNvPr id="12" name="Rectangle 11"/>
          <p:cNvSpPr/>
          <p:nvPr/>
        </p:nvSpPr>
        <p:spPr>
          <a:xfrm>
            <a:off x="145895" y="5245722"/>
            <a:ext cx="4309540" cy="1169551"/>
          </a:xfrm>
          <a:prstGeom prst="rect">
            <a:avLst/>
          </a:prstGeom>
        </p:spPr>
        <p:txBody>
          <a:bodyPr wrap="square">
            <a:spAutoFit/>
          </a:bodyPr>
          <a:lstStyle/>
          <a:p>
            <a:pPr algn="ctr"/>
            <a:r>
              <a:rPr lang="de-DE" sz="1400" dirty="0" smtClean="0">
                <a:solidFill>
                  <a:srgbClr val="FFFF00"/>
                </a:solidFill>
                <a:latin typeface="Chalkboard"/>
                <a:cs typeface="Chalkboard"/>
              </a:rPr>
              <a:t>1344 </a:t>
            </a:r>
            <a:r>
              <a:rPr lang="de-DE" sz="1400" dirty="0" err="1">
                <a:solidFill>
                  <a:srgbClr val="FFFF00"/>
                </a:solidFill>
                <a:latin typeface="Chalkboard"/>
                <a:cs typeface="Chalkboard"/>
              </a:rPr>
              <a:t>wires</a:t>
            </a:r>
            <a:r>
              <a:rPr lang="de-DE" sz="1400" dirty="0">
                <a:solidFill>
                  <a:srgbClr val="FFFF00"/>
                </a:solidFill>
                <a:latin typeface="Chalkboard"/>
                <a:cs typeface="Chalkboard"/>
              </a:rPr>
              <a:t> </a:t>
            </a:r>
            <a:endParaRPr lang="de-DE" sz="1400" dirty="0" smtClean="0">
              <a:solidFill>
                <a:srgbClr val="FFFF00"/>
              </a:solidFill>
              <a:latin typeface="Chalkboard"/>
              <a:cs typeface="Chalkboard"/>
            </a:endParaRPr>
          </a:p>
          <a:p>
            <a:pPr algn="ctr"/>
            <a:r>
              <a:rPr lang="de-DE" sz="1400" dirty="0" smtClean="0">
                <a:solidFill>
                  <a:srgbClr val="FFFF00"/>
                </a:solidFill>
                <a:latin typeface="Chalkboard"/>
                <a:cs typeface="Chalkboard"/>
              </a:rPr>
              <a:t>1144 </a:t>
            </a:r>
            <a:r>
              <a:rPr lang="de-DE" sz="1400" dirty="0" err="1" smtClean="0">
                <a:solidFill>
                  <a:srgbClr val="FFFF00"/>
                </a:solidFill>
                <a:latin typeface="Chalkboard"/>
                <a:cs typeface="Chalkboard"/>
              </a:rPr>
              <a:t>field</a:t>
            </a:r>
            <a:r>
              <a:rPr lang="de-DE" sz="1400" dirty="0" smtClean="0">
                <a:solidFill>
                  <a:srgbClr val="FFFF00"/>
                </a:solidFill>
                <a:latin typeface="Chalkboard"/>
                <a:cs typeface="Chalkboard"/>
              </a:rPr>
              <a:t> 40 </a:t>
            </a:r>
            <a:r>
              <a:rPr lang="de-DE" sz="1400" dirty="0" err="1" smtClean="0">
                <a:solidFill>
                  <a:srgbClr val="FFFF00"/>
                </a:solidFill>
                <a:latin typeface="Lucida Grande"/>
                <a:ea typeface="Lucida Grande"/>
                <a:cs typeface="Lucida Grande"/>
              </a:rPr>
              <a:t>μ</a:t>
            </a:r>
            <a:r>
              <a:rPr lang="de-DE" sz="1400" dirty="0" err="1" smtClean="0">
                <a:solidFill>
                  <a:srgbClr val="FFFF00"/>
                </a:solidFill>
                <a:latin typeface="Chalkboard"/>
                <a:cs typeface="Chalkboard"/>
              </a:rPr>
              <a:t>m</a:t>
            </a:r>
            <a:r>
              <a:rPr lang="de-DE" sz="1400" dirty="0" smtClean="0">
                <a:solidFill>
                  <a:srgbClr val="FFFF00"/>
                </a:solidFill>
                <a:latin typeface="Chalkboard"/>
                <a:cs typeface="Chalkboard"/>
              </a:rPr>
              <a:t> Al(</a:t>
            </a:r>
            <a:r>
              <a:rPr lang="de-DE" sz="1400" dirty="0" err="1" smtClean="0">
                <a:solidFill>
                  <a:srgbClr val="FFFF00"/>
                </a:solidFill>
                <a:latin typeface="Chalkboard"/>
                <a:cs typeface="Chalkboard"/>
              </a:rPr>
              <a:t>Ag</a:t>
            </a:r>
            <a:r>
              <a:rPr lang="de-DE" sz="1400" dirty="0" smtClean="0">
                <a:solidFill>
                  <a:srgbClr val="FFFF00"/>
                </a:solidFill>
                <a:latin typeface="Chalkboard"/>
                <a:cs typeface="Chalkboard"/>
              </a:rPr>
              <a:t>) </a:t>
            </a:r>
          </a:p>
          <a:p>
            <a:pPr algn="ctr"/>
            <a:r>
              <a:rPr lang="de-DE" sz="1400" dirty="0" smtClean="0">
                <a:solidFill>
                  <a:srgbClr val="FFFF00"/>
                </a:solidFill>
                <a:latin typeface="Chalkboard"/>
                <a:cs typeface="Chalkboard"/>
              </a:rPr>
              <a:t>200 sense 20 </a:t>
            </a:r>
            <a:r>
              <a:rPr lang="de-DE" sz="1400" dirty="0" err="1" smtClean="0">
                <a:solidFill>
                  <a:srgbClr val="FFFF00"/>
                </a:solidFill>
                <a:latin typeface="Lucida Grande"/>
                <a:ea typeface="Lucida Grande"/>
                <a:cs typeface="Lucida Grande"/>
              </a:rPr>
              <a:t>μ</a:t>
            </a:r>
            <a:r>
              <a:rPr lang="de-DE" sz="1400" dirty="0" err="1" smtClean="0">
                <a:solidFill>
                  <a:srgbClr val="FFFF00"/>
                </a:solidFill>
                <a:latin typeface="Chalkboard"/>
                <a:cs typeface="Chalkboard"/>
              </a:rPr>
              <a:t>m</a:t>
            </a:r>
            <a:r>
              <a:rPr lang="de-DE" sz="1400" dirty="0" smtClean="0">
                <a:solidFill>
                  <a:srgbClr val="FFFF00"/>
                </a:solidFill>
                <a:latin typeface="Chalkboard"/>
                <a:cs typeface="Chalkboard"/>
              </a:rPr>
              <a:t> Mo </a:t>
            </a:r>
            <a:r>
              <a:rPr lang="de-DE" sz="1400" dirty="0" err="1" smtClean="0">
                <a:solidFill>
                  <a:srgbClr val="FFFF00"/>
                </a:solidFill>
                <a:latin typeface="Chalkboard"/>
                <a:cs typeface="Chalkboard"/>
              </a:rPr>
              <a:t>or</a:t>
            </a:r>
            <a:r>
              <a:rPr lang="de-DE" sz="1400" dirty="0" smtClean="0">
                <a:solidFill>
                  <a:srgbClr val="FFFF00"/>
                </a:solidFill>
                <a:latin typeface="Chalkboard"/>
                <a:cs typeface="Chalkboard"/>
              </a:rPr>
              <a:t> W(Au)</a:t>
            </a:r>
          </a:p>
          <a:p>
            <a:pPr algn="ctr"/>
            <a:r>
              <a:rPr lang="de-DE" sz="1400" dirty="0" err="1" smtClean="0">
                <a:solidFill>
                  <a:srgbClr val="FFFF00"/>
                </a:solidFill>
                <a:latin typeface="Chalkboard"/>
                <a:cs typeface="Chalkboard"/>
              </a:rPr>
              <a:t>cell</a:t>
            </a:r>
            <a:r>
              <a:rPr lang="de-DE" sz="1400" dirty="0" smtClean="0">
                <a:solidFill>
                  <a:srgbClr val="FFFF00"/>
                </a:solidFill>
                <a:latin typeface="Chalkboard"/>
                <a:cs typeface="Chalkboard"/>
              </a:rPr>
              <a:t> </a:t>
            </a:r>
            <a:r>
              <a:rPr lang="de-DE" sz="1400" dirty="0" err="1">
                <a:solidFill>
                  <a:srgbClr val="FFFF00"/>
                </a:solidFill>
                <a:latin typeface="Chalkboard"/>
                <a:cs typeface="Chalkboard"/>
              </a:rPr>
              <a:t>size</a:t>
            </a:r>
            <a:r>
              <a:rPr lang="de-DE" sz="1400" dirty="0">
                <a:solidFill>
                  <a:srgbClr val="FFFF00"/>
                </a:solidFill>
                <a:latin typeface="Chalkboard"/>
                <a:cs typeface="Chalkboard"/>
              </a:rPr>
              <a:t> 6 mm </a:t>
            </a:r>
            <a:r>
              <a:rPr lang="de-DE" sz="1400" dirty="0" smtClean="0">
                <a:solidFill>
                  <a:srgbClr val="FFFF00"/>
                </a:solidFill>
                <a:latin typeface="Chalkboard"/>
                <a:cs typeface="Chalkboard"/>
              </a:rPr>
              <a:t>÷ </a:t>
            </a:r>
            <a:r>
              <a:rPr lang="de-DE" sz="1400" dirty="0">
                <a:solidFill>
                  <a:srgbClr val="FFFF00"/>
                </a:solidFill>
                <a:latin typeface="Chalkboard"/>
                <a:cs typeface="Chalkboard"/>
              </a:rPr>
              <a:t>8 </a:t>
            </a:r>
            <a:r>
              <a:rPr lang="de-DE" sz="1400" dirty="0" smtClean="0">
                <a:solidFill>
                  <a:srgbClr val="FFFF00"/>
                </a:solidFill>
                <a:latin typeface="Chalkboard"/>
                <a:cs typeface="Chalkboard"/>
              </a:rPr>
              <a:t>mm</a:t>
            </a:r>
            <a:r>
              <a:rPr lang="de-DE" sz="1400" dirty="0">
                <a:solidFill>
                  <a:srgbClr val="FFFF00"/>
                </a:solidFill>
                <a:latin typeface="Chalkboard"/>
                <a:cs typeface="Chalkboard"/>
              </a:rPr>
              <a:t> </a:t>
            </a:r>
            <a:r>
              <a:rPr lang="de-DE" sz="1400" dirty="0" err="1" smtClean="0">
                <a:solidFill>
                  <a:srgbClr val="FFFF00"/>
                </a:solidFill>
                <a:latin typeface="Chalkboard"/>
                <a:cs typeface="Chalkboard"/>
              </a:rPr>
              <a:t>stereo</a:t>
            </a:r>
            <a:r>
              <a:rPr lang="de-DE" sz="1400" dirty="0" smtClean="0">
                <a:solidFill>
                  <a:srgbClr val="FFFF00"/>
                </a:solidFill>
                <a:latin typeface="Chalkboard"/>
                <a:cs typeface="Chalkboard"/>
              </a:rPr>
              <a:t> </a:t>
            </a:r>
            <a:r>
              <a:rPr lang="de-DE" sz="1400" dirty="0">
                <a:solidFill>
                  <a:srgbClr val="FFFF00"/>
                </a:solidFill>
                <a:latin typeface="Chalkboard"/>
                <a:cs typeface="Chalkboard"/>
              </a:rPr>
              <a:t>angle ± 200 </a:t>
            </a:r>
            <a:r>
              <a:rPr lang="de-DE" sz="1400" dirty="0" err="1" smtClean="0">
                <a:solidFill>
                  <a:srgbClr val="FFFF00"/>
                </a:solidFill>
                <a:latin typeface="Chalkboard"/>
                <a:cs typeface="Chalkboard"/>
              </a:rPr>
              <a:t>mrad</a:t>
            </a:r>
            <a:endParaRPr lang="de-DE" sz="1400" dirty="0">
              <a:solidFill>
                <a:srgbClr val="FFFF00"/>
              </a:solidFill>
              <a:latin typeface="Chalkboard"/>
              <a:cs typeface="Chalkboard"/>
            </a:endParaRPr>
          </a:p>
          <a:p>
            <a:pPr algn="ctr"/>
            <a:r>
              <a:rPr lang="de-DE" sz="1400" dirty="0" err="1" smtClean="0">
                <a:solidFill>
                  <a:srgbClr val="FFFF00"/>
                </a:solidFill>
                <a:latin typeface="Chalkboard"/>
                <a:cs typeface="Chalkboard"/>
              </a:rPr>
              <a:t>length</a:t>
            </a:r>
            <a:r>
              <a:rPr lang="de-DE" sz="1400" dirty="0" smtClean="0">
                <a:solidFill>
                  <a:srgbClr val="FFFF00"/>
                </a:solidFill>
                <a:latin typeface="Chalkboard"/>
                <a:cs typeface="Chalkboard"/>
              </a:rPr>
              <a:t> ≈ 60 cm</a:t>
            </a:r>
            <a:endParaRPr lang="en-US" sz="1400" dirty="0">
              <a:solidFill>
                <a:srgbClr val="FFFF00"/>
              </a:solidFill>
              <a:latin typeface="Chalkboard"/>
              <a:cs typeface="Chalkboard"/>
            </a:endParaRPr>
          </a:p>
        </p:txBody>
      </p:sp>
      <p:sp>
        <p:nvSpPr>
          <p:cNvPr id="13" name="TextBox 12"/>
          <p:cNvSpPr txBox="1"/>
          <p:nvPr/>
        </p:nvSpPr>
        <p:spPr>
          <a:xfrm>
            <a:off x="4448967" y="5365440"/>
            <a:ext cx="4622689" cy="923330"/>
          </a:xfrm>
          <a:prstGeom prst="rect">
            <a:avLst/>
          </a:prstGeom>
          <a:noFill/>
        </p:spPr>
        <p:txBody>
          <a:bodyPr wrap="none" rtlCol="0">
            <a:spAutoFit/>
          </a:bodyPr>
          <a:lstStyle/>
          <a:p>
            <a:pPr algn="ctr"/>
            <a:r>
              <a:rPr lang="en-US" dirty="0" smtClean="0">
                <a:solidFill>
                  <a:srgbClr val="FF0000"/>
                </a:solidFill>
                <a:latin typeface="Chalkboard"/>
                <a:cs typeface="Chalkboard"/>
              </a:rPr>
              <a:t>A similar prototype (200 cm long) is under </a:t>
            </a:r>
          </a:p>
          <a:p>
            <a:pPr algn="ctr"/>
            <a:r>
              <a:rPr lang="en-US" dirty="0" smtClean="0">
                <a:solidFill>
                  <a:srgbClr val="FF0000"/>
                </a:solidFill>
                <a:latin typeface="Chalkboard"/>
                <a:cs typeface="Chalkboard"/>
              </a:rPr>
              <a:t>construction for the drift chamber of the </a:t>
            </a:r>
          </a:p>
          <a:p>
            <a:pPr algn="ctr"/>
            <a:r>
              <a:rPr lang="en-US" dirty="0" smtClean="0">
                <a:solidFill>
                  <a:srgbClr val="FF0000"/>
                </a:solidFill>
                <a:latin typeface="Chalkboard"/>
                <a:cs typeface="Chalkboard"/>
              </a:rPr>
              <a:t>upgrade of MEG experiment at PSI</a:t>
            </a:r>
            <a:endParaRPr lang="en-US" dirty="0">
              <a:solidFill>
                <a:srgbClr val="FF0000"/>
              </a:solidFill>
              <a:latin typeface="Chalkboard"/>
              <a:cs typeface="Chalkboard"/>
            </a:endParaRPr>
          </a:p>
        </p:txBody>
      </p:sp>
      <p:pic>
        <p:nvPicPr>
          <p:cNvPr id="15" name="Picture 14"/>
          <p:cNvPicPr>
            <a:picLocks noChangeAspect="1"/>
          </p:cNvPicPr>
          <p:nvPr/>
        </p:nvPicPr>
        <p:blipFill>
          <a:blip r:embed="rId4"/>
          <a:stretch>
            <a:fillRect/>
          </a:stretch>
        </p:blipFill>
        <p:spPr>
          <a:xfrm>
            <a:off x="44390" y="1275810"/>
            <a:ext cx="3333720" cy="2022093"/>
          </a:xfrm>
          <a:prstGeom prst="rect">
            <a:avLst/>
          </a:prstGeom>
        </p:spPr>
      </p:pic>
      <p:pic>
        <p:nvPicPr>
          <p:cNvPr id="16" name="Picture 15"/>
          <p:cNvPicPr>
            <a:picLocks noChangeAspect="1"/>
          </p:cNvPicPr>
          <p:nvPr/>
        </p:nvPicPr>
        <p:blipFill>
          <a:blip r:embed="rId5"/>
          <a:stretch>
            <a:fillRect/>
          </a:stretch>
        </p:blipFill>
        <p:spPr>
          <a:xfrm>
            <a:off x="3426333" y="1275810"/>
            <a:ext cx="2804333" cy="2022093"/>
          </a:xfrm>
          <a:prstGeom prst="rect">
            <a:avLst/>
          </a:prstGeom>
        </p:spPr>
      </p:pic>
      <p:pic>
        <p:nvPicPr>
          <p:cNvPr id="17" name="Picture 16"/>
          <p:cNvPicPr>
            <a:picLocks noChangeAspect="1"/>
          </p:cNvPicPr>
          <p:nvPr/>
        </p:nvPicPr>
        <p:blipFill>
          <a:blip r:embed="rId6"/>
          <a:stretch>
            <a:fillRect/>
          </a:stretch>
        </p:blipFill>
        <p:spPr>
          <a:xfrm>
            <a:off x="6285991" y="1286411"/>
            <a:ext cx="2816087" cy="2011491"/>
          </a:xfrm>
          <a:prstGeom prst="rect">
            <a:avLst/>
          </a:prstGeom>
        </p:spPr>
      </p:pic>
    </p:spTree>
    <p:extLst>
      <p:ext uri="{BB962C8B-B14F-4D97-AF65-F5344CB8AC3E}">
        <p14:creationId xmlns:p14="http://schemas.microsoft.com/office/powerpoint/2010/main" val="8435751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Mu2e I-Tracker</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14</a:t>
            </a:fld>
            <a:endParaRPr lang="en-US"/>
          </a:p>
        </p:txBody>
      </p:sp>
      <p:sp>
        <p:nvSpPr>
          <p:cNvPr id="3" name="Rectangle 2"/>
          <p:cNvSpPr/>
          <p:nvPr/>
        </p:nvSpPr>
        <p:spPr>
          <a:xfrm>
            <a:off x="1007509" y="1345305"/>
            <a:ext cx="7126354" cy="584776"/>
          </a:xfrm>
          <a:prstGeom prst="rect">
            <a:avLst/>
          </a:prstGeom>
        </p:spPr>
        <p:txBody>
          <a:bodyPr wrap="none">
            <a:spAutoFit/>
          </a:bodyPr>
          <a:lstStyle/>
          <a:p>
            <a:r>
              <a:rPr lang="en-US" sz="3200" b="1" dirty="0" smtClean="0">
                <a:solidFill>
                  <a:srgbClr val="3366FF"/>
                </a:solidFill>
                <a:latin typeface="Chalkboard"/>
              </a:rPr>
              <a:t>Wire Cage (wire support structure)</a:t>
            </a:r>
            <a:endParaRPr lang="en-US" sz="3200" dirty="0">
              <a:solidFill>
                <a:srgbClr val="3366FF"/>
              </a:solidFill>
              <a:latin typeface="Chalkboard"/>
            </a:endParaRPr>
          </a:p>
        </p:txBody>
      </p:sp>
      <p:pic>
        <p:nvPicPr>
          <p:cNvPr id="11" name="Picture 10"/>
          <p:cNvPicPr>
            <a:picLocks noChangeAspect="1"/>
          </p:cNvPicPr>
          <p:nvPr/>
        </p:nvPicPr>
        <p:blipFill>
          <a:blip r:embed="rId2"/>
          <a:stretch>
            <a:fillRect/>
          </a:stretch>
        </p:blipFill>
        <p:spPr>
          <a:xfrm>
            <a:off x="354105" y="2146336"/>
            <a:ext cx="4713201" cy="3925423"/>
          </a:xfrm>
          <a:prstGeom prst="rect">
            <a:avLst/>
          </a:prstGeom>
        </p:spPr>
      </p:pic>
      <p:pic>
        <p:nvPicPr>
          <p:cNvPr id="13" name="Picture 12"/>
          <p:cNvPicPr>
            <a:picLocks noChangeAspect="1"/>
          </p:cNvPicPr>
          <p:nvPr/>
        </p:nvPicPr>
        <p:blipFill>
          <a:blip r:embed="rId3"/>
          <a:stretch>
            <a:fillRect/>
          </a:stretch>
        </p:blipFill>
        <p:spPr>
          <a:xfrm>
            <a:off x="5212521" y="2146335"/>
            <a:ext cx="3722947" cy="3925423"/>
          </a:xfrm>
          <a:prstGeom prst="rect">
            <a:avLst/>
          </a:prstGeom>
        </p:spPr>
      </p:pic>
      <p:sp>
        <p:nvSpPr>
          <p:cNvPr id="14" name="TextBox 13"/>
          <p:cNvSpPr txBox="1"/>
          <p:nvPr/>
        </p:nvSpPr>
        <p:spPr>
          <a:xfrm>
            <a:off x="5451627" y="2497479"/>
            <a:ext cx="612217" cy="276999"/>
          </a:xfrm>
          <a:prstGeom prst="rect">
            <a:avLst/>
          </a:prstGeom>
          <a:noFill/>
        </p:spPr>
        <p:txBody>
          <a:bodyPr wrap="none" rtlCol="0">
            <a:spAutoFit/>
          </a:bodyPr>
          <a:lstStyle/>
          <a:p>
            <a:r>
              <a:rPr lang="en-US" sz="1200" b="1" dirty="0" smtClean="0">
                <a:solidFill>
                  <a:srgbClr val="0000FF"/>
                </a:solidFill>
                <a:latin typeface="Arial"/>
                <a:cs typeface="Arial"/>
              </a:rPr>
              <a:t>struts</a:t>
            </a:r>
            <a:endParaRPr lang="en-US" sz="1200" b="1" dirty="0">
              <a:solidFill>
                <a:srgbClr val="0000FF"/>
              </a:solidFill>
              <a:latin typeface="Arial"/>
              <a:cs typeface="Arial"/>
            </a:endParaRPr>
          </a:p>
        </p:txBody>
      </p:sp>
      <p:sp>
        <p:nvSpPr>
          <p:cNvPr id="7" name="TextBox 6"/>
          <p:cNvSpPr txBox="1"/>
          <p:nvPr/>
        </p:nvSpPr>
        <p:spPr>
          <a:xfrm>
            <a:off x="2185832" y="2154975"/>
            <a:ext cx="665083" cy="338554"/>
          </a:xfrm>
          <a:prstGeom prst="rect">
            <a:avLst/>
          </a:prstGeom>
          <a:solidFill>
            <a:srgbClr val="FFFFFF"/>
          </a:solidFill>
        </p:spPr>
        <p:txBody>
          <a:bodyPr wrap="none" rtlCol="0">
            <a:spAutoFit/>
          </a:bodyPr>
          <a:lstStyle/>
          <a:p>
            <a:r>
              <a:rPr lang="en-US" sz="1600" b="1" dirty="0" smtClean="0">
                <a:solidFill>
                  <a:srgbClr val="FF0000"/>
                </a:solidFill>
                <a:latin typeface="Chalkboard"/>
                <a:cs typeface="Chalkboard"/>
              </a:rPr>
              <a:t>strut</a:t>
            </a:r>
            <a:endParaRPr lang="en-US" sz="1600" b="1" dirty="0">
              <a:solidFill>
                <a:srgbClr val="FF0000"/>
              </a:solidFill>
              <a:latin typeface="Chalkboard"/>
              <a:cs typeface="Chalkboard"/>
            </a:endParaRPr>
          </a:p>
        </p:txBody>
      </p:sp>
      <p:sp>
        <p:nvSpPr>
          <p:cNvPr id="12" name="TextBox 11"/>
          <p:cNvSpPr txBox="1"/>
          <p:nvPr/>
        </p:nvSpPr>
        <p:spPr>
          <a:xfrm>
            <a:off x="3650930" y="2154975"/>
            <a:ext cx="1210795" cy="584776"/>
          </a:xfrm>
          <a:prstGeom prst="rect">
            <a:avLst/>
          </a:prstGeom>
          <a:solidFill>
            <a:srgbClr val="FFFFFF"/>
          </a:solidFill>
        </p:spPr>
        <p:txBody>
          <a:bodyPr wrap="none" rtlCol="0">
            <a:spAutoFit/>
          </a:bodyPr>
          <a:lstStyle/>
          <a:p>
            <a:pPr algn="ctr"/>
            <a:r>
              <a:rPr lang="en-US" sz="1600" b="1" dirty="0" smtClean="0">
                <a:solidFill>
                  <a:srgbClr val="FF0000"/>
                </a:solidFill>
                <a:latin typeface="Chalkboard"/>
                <a:cs typeface="Chalkboard"/>
              </a:rPr>
              <a:t>“L” shaped</a:t>
            </a:r>
          </a:p>
          <a:p>
            <a:pPr algn="ctr"/>
            <a:r>
              <a:rPr lang="en-US" sz="1600" b="1" dirty="0" smtClean="0">
                <a:solidFill>
                  <a:srgbClr val="FF0000"/>
                </a:solidFill>
                <a:latin typeface="Chalkboard"/>
                <a:cs typeface="Chalkboard"/>
              </a:rPr>
              <a:t>end ring</a:t>
            </a:r>
            <a:endParaRPr lang="en-US" sz="1600" b="1" dirty="0">
              <a:solidFill>
                <a:srgbClr val="FF0000"/>
              </a:solidFill>
              <a:latin typeface="Chalkboard"/>
              <a:cs typeface="Chalkboard"/>
            </a:endParaRPr>
          </a:p>
        </p:txBody>
      </p:sp>
      <p:sp>
        <p:nvSpPr>
          <p:cNvPr id="15" name="TextBox 14"/>
          <p:cNvSpPr txBox="1"/>
          <p:nvPr/>
        </p:nvSpPr>
        <p:spPr>
          <a:xfrm>
            <a:off x="639337" y="5442707"/>
            <a:ext cx="1920491" cy="584776"/>
          </a:xfrm>
          <a:prstGeom prst="rect">
            <a:avLst/>
          </a:prstGeom>
          <a:solidFill>
            <a:srgbClr val="FFFFFF"/>
          </a:solidFill>
        </p:spPr>
        <p:txBody>
          <a:bodyPr wrap="square" rtlCol="0">
            <a:spAutoFit/>
          </a:bodyPr>
          <a:lstStyle/>
          <a:p>
            <a:pPr algn="ctr"/>
            <a:r>
              <a:rPr lang="en-US" sz="1600" b="1" dirty="0" smtClean="0">
                <a:solidFill>
                  <a:srgbClr val="FF0000"/>
                </a:solidFill>
                <a:latin typeface="Chalkboard"/>
                <a:cs typeface="Chalkboard"/>
              </a:rPr>
              <a:t>spider web:</a:t>
            </a:r>
          </a:p>
          <a:p>
            <a:pPr algn="ctr"/>
            <a:r>
              <a:rPr lang="en-US" sz="1600" b="1" dirty="0" smtClean="0">
                <a:solidFill>
                  <a:srgbClr val="FF0000"/>
                </a:solidFill>
                <a:latin typeface="Chalkboard"/>
                <a:cs typeface="Chalkboard"/>
              </a:rPr>
              <a:t>spokes and stays</a:t>
            </a:r>
            <a:endParaRPr lang="en-US" sz="1600" b="1" dirty="0">
              <a:solidFill>
                <a:srgbClr val="FF0000"/>
              </a:solidFill>
              <a:latin typeface="Chalkboard"/>
              <a:cs typeface="Chalkboard"/>
            </a:endParaRPr>
          </a:p>
        </p:txBody>
      </p:sp>
    </p:spTree>
    <p:extLst>
      <p:ext uri="{BB962C8B-B14F-4D97-AF65-F5344CB8AC3E}">
        <p14:creationId xmlns:p14="http://schemas.microsoft.com/office/powerpoint/2010/main" val="11672863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Mu2e I-Tracker</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15</a:t>
            </a:fld>
            <a:endParaRPr lang="en-US"/>
          </a:p>
        </p:txBody>
      </p:sp>
      <p:sp>
        <p:nvSpPr>
          <p:cNvPr id="3" name="Rectangle 2"/>
          <p:cNvSpPr/>
          <p:nvPr/>
        </p:nvSpPr>
        <p:spPr>
          <a:xfrm>
            <a:off x="1007509" y="1345305"/>
            <a:ext cx="7126354" cy="584776"/>
          </a:xfrm>
          <a:prstGeom prst="rect">
            <a:avLst/>
          </a:prstGeom>
        </p:spPr>
        <p:txBody>
          <a:bodyPr wrap="none">
            <a:spAutoFit/>
          </a:bodyPr>
          <a:lstStyle/>
          <a:p>
            <a:r>
              <a:rPr lang="en-US" sz="3200" b="1" dirty="0" smtClean="0">
                <a:solidFill>
                  <a:srgbClr val="3366FF"/>
                </a:solidFill>
                <a:latin typeface="Chalkboard"/>
              </a:rPr>
              <a:t>Wire Cage (wire support structure)</a:t>
            </a:r>
            <a:endParaRPr lang="en-US" sz="3200" dirty="0">
              <a:solidFill>
                <a:srgbClr val="3366FF"/>
              </a:solidFill>
              <a:latin typeface="Chalkboard"/>
            </a:endParaRPr>
          </a:p>
        </p:txBody>
      </p:sp>
      <p:grpSp>
        <p:nvGrpSpPr>
          <p:cNvPr id="27" name="Group 26"/>
          <p:cNvGrpSpPr/>
          <p:nvPr/>
        </p:nvGrpSpPr>
        <p:grpSpPr>
          <a:xfrm>
            <a:off x="1052861" y="2053100"/>
            <a:ext cx="3874995" cy="4162565"/>
            <a:chOff x="365761" y="1350283"/>
            <a:chExt cx="3976345" cy="4640245"/>
          </a:xfrm>
        </p:grpSpPr>
        <p:grpSp>
          <p:nvGrpSpPr>
            <p:cNvPr id="28" name="Group 27"/>
            <p:cNvGrpSpPr/>
            <p:nvPr/>
          </p:nvGrpSpPr>
          <p:grpSpPr>
            <a:xfrm>
              <a:off x="365761" y="1350283"/>
              <a:ext cx="3976345" cy="4640245"/>
              <a:chOff x="365761" y="1350283"/>
              <a:chExt cx="3976345" cy="4640245"/>
            </a:xfrm>
          </p:grpSpPr>
          <p:pic>
            <p:nvPicPr>
              <p:cNvPr id="33" name="Picture 32"/>
              <p:cNvPicPr>
                <a:picLocks noChangeAspect="1"/>
              </p:cNvPicPr>
              <p:nvPr/>
            </p:nvPicPr>
            <p:blipFill>
              <a:blip r:embed="rId2"/>
              <a:stretch>
                <a:fillRect/>
              </a:stretch>
            </p:blipFill>
            <p:spPr>
              <a:xfrm>
                <a:off x="365761" y="1350283"/>
                <a:ext cx="3976345" cy="4640245"/>
              </a:xfrm>
              <a:prstGeom prst="rect">
                <a:avLst/>
              </a:prstGeom>
            </p:spPr>
          </p:pic>
          <p:cxnSp>
            <p:nvCxnSpPr>
              <p:cNvPr id="34" name="Straight Connector 33"/>
              <p:cNvCxnSpPr/>
              <p:nvPr/>
            </p:nvCxnSpPr>
            <p:spPr>
              <a:xfrm flipV="1">
                <a:off x="2201332" y="2889251"/>
                <a:ext cx="661459" cy="1947334"/>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2199216" y="2783419"/>
                <a:ext cx="387351" cy="113665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2161645" y="2686216"/>
                <a:ext cx="121710" cy="39823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2196040" y="2809879"/>
                <a:ext cx="461436" cy="133349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2196040" y="2828927"/>
                <a:ext cx="525993" cy="1547281"/>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2196040" y="2874747"/>
                <a:ext cx="599019" cy="1756025"/>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2196040" y="2756959"/>
                <a:ext cx="322791" cy="972607"/>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2196040" y="2735791"/>
                <a:ext cx="245535" cy="740834"/>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2161645" y="2714393"/>
                <a:ext cx="202672" cy="60348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9" name="TextBox 28"/>
            <p:cNvSpPr txBox="1"/>
            <p:nvPr/>
          </p:nvSpPr>
          <p:spPr>
            <a:xfrm>
              <a:off x="1787244" y="5041282"/>
              <a:ext cx="992221" cy="651883"/>
            </a:xfrm>
            <a:prstGeom prst="rect">
              <a:avLst/>
            </a:prstGeom>
            <a:noFill/>
          </p:spPr>
          <p:txBody>
            <a:bodyPr wrap="none" rtlCol="0">
              <a:spAutoFit/>
            </a:bodyPr>
            <a:lstStyle/>
            <a:p>
              <a:pPr algn="ctr"/>
              <a:r>
                <a:rPr lang="en-US" sz="1600" b="1" dirty="0" smtClean="0">
                  <a:solidFill>
                    <a:srgbClr val="66FFFF"/>
                  </a:solidFill>
                  <a:latin typeface="Chalkboard"/>
                  <a:cs typeface="Chalkboard"/>
                </a:rPr>
                <a:t>spoke </a:t>
              </a:r>
            </a:p>
            <a:p>
              <a:pPr algn="ctr"/>
              <a:r>
                <a:rPr lang="en-US" sz="1600" b="1" dirty="0" smtClean="0">
                  <a:solidFill>
                    <a:srgbClr val="66FFFF"/>
                  </a:solidFill>
                  <a:latin typeface="Chalkboard"/>
                  <a:cs typeface="Chalkboard"/>
                </a:rPr>
                <a:t>retainer</a:t>
              </a:r>
              <a:endParaRPr lang="en-US" sz="1600" b="1" dirty="0">
                <a:solidFill>
                  <a:srgbClr val="66FFFF"/>
                </a:solidFill>
                <a:latin typeface="Chalkboard"/>
                <a:cs typeface="Chalkboard"/>
              </a:endParaRPr>
            </a:p>
          </p:txBody>
        </p:sp>
        <p:sp>
          <p:nvSpPr>
            <p:cNvPr id="30" name="Oval 29"/>
            <p:cNvSpPr/>
            <p:nvPr/>
          </p:nvSpPr>
          <p:spPr>
            <a:xfrm rot="18226475">
              <a:off x="2819652" y="4790277"/>
              <a:ext cx="367065" cy="859787"/>
            </a:xfrm>
            <a:prstGeom prst="ellipse">
              <a:avLst/>
            </a:prstGeom>
            <a:noFill/>
            <a:ln w="38100" cmpd="sng">
              <a:solidFill>
                <a:srgbClr val="66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241721" y="3083556"/>
              <a:ext cx="689690" cy="377405"/>
            </a:xfrm>
            <a:prstGeom prst="rect">
              <a:avLst/>
            </a:prstGeom>
            <a:noFill/>
          </p:spPr>
          <p:txBody>
            <a:bodyPr wrap="none" rtlCol="0">
              <a:spAutoFit/>
            </a:bodyPr>
            <a:lstStyle/>
            <a:p>
              <a:pPr algn="ctr"/>
              <a:r>
                <a:rPr lang="en-US" sz="1600" b="1" dirty="0" smtClean="0">
                  <a:solidFill>
                    <a:srgbClr val="66FFFF"/>
                  </a:solidFill>
                  <a:latin typeface="Chalkboard"/>
                  <a:cs typeface="Chalkboard"/>
                </a:rPr>
                <a:t>stays</a:t>
              </a:r>
              <a:endParaRPr lang="en-US" sz="1600" b="1" dirty="0">
                <a:solidFill>
                  <a:srgbClr val="66FFFF"/>
                </a:solidFill>
                <a:latin typeface="Chalkboard"/>
                <a:cs typeface="Chalkboard"/>
              </a:endParaRPr>
            </a:p>
          </p:txBody>
        </p:sp>
        <p:sp>
          <p:nvSpPr>
            <p:cNvPr id="32" name="TextBox 31"/>
            <p:cNvSpPr txBox="1"/>
            <p:nvPr/>
          </p:nvSpPr>
          <p:spPr>
            <a:xfrm>
              <a:off x="1369117" y="3542666"/>
              <a:ext cx="742192" cy="377405"/>
            </a:xfrm>
            <a:prstGeom prst="rect">
              <a:avLst/>
            </a:prstGeom>
            <a:noFill/>
          </p:spPr>
          <p:txBody>
            <a:bodyPr wrap="none" rtlCol="0">
              <a:spAutoFit/>
            </a:bodyPr>
            <a:lstStyle/>
            <a:p>
              <a:pPr algn="ctr"/>
              <a:r>
                <a:rPr lang="en-US" sz="1600" b="1" dirty="0" smtClean="0">
                  <a:solidFill>
                    <a:srgbClr val="66FFFF"/>
                  </a:solidFill>
                  <a:latin typeface="Chalkboard"/>
                  <a:cs typeface="Chalkboard"/>
                </a:rPr>
                <a:t>spoke</a:t>
              </a:r>
            </a:p>
          </p:txBody>
        </p:sp>
      </p:grpSp>
      <p:pic>
        <p:nvPicPr>
          <p:cNvPr id="43" name="Picture 42"/>
          <p:cNvPicPr>
            <a:picLocks noChangeAspect="1"/>
          </p:cNvPicPr>
          <p:nvPr/>
        </p:nvPicPr>
        <p:blipFill>
          <a:blip r:embed="rId3"/>
          <a:stretch>
            <a:fillRect/>
          </a:stretch>
        </p:blipFill>
        <p:spPr>
          <a:xfrm>
            <a:off x="5037126" y="2053100"/>
            <a:ext cx="3015039" cy="2144270"/>
          </a:xfrm>
          <a:prstGeom prst="rect">
            <a:avLst/>
          </a:prstGeom>
        </p:spPr>
      </p:pic>
      <p:pic>
        <p:nvPicPr>
          <p:cNvPr id="44" name="Picture 43"/>
          <p:cNvPicPr>
            <a:picLocks noChangeAspect="1"/>
          </p:cNvPicPr>
          <p:nvPr/>
        </p:nvPicPr>
        <p:blipFill>
          <a:blip r:embed="rId4"/>
          <a:stretch>
            <a:fillRect/>
          </a:stretch>
        </p:blipFill>
        <p:spPr>
          <a:xfrm>
            <a:off x="5037126" y="4318490"/>
            <a:ext cx="3015039" cy="1897175"/>
          </a:xfrm>
          <a:prstGeom prst="rect">
            <a:avLst/>
          </a:prstGeom>
        </p:spPr>
      </p:pic>
      <p:sp>
        <p:nvSpPr>
          <p:cNvPr id="45" name="TextBox 44"/>
          <p:cNvSpPr txBox="1"/>
          <p:nvPr/>
        </p:nvSpPr>
        <p:spPr>
          <a:xfrm>
            <a:off x="1850790" y="2642913"/>
            <a:ext cx="665083" cy="338554"/>
          </a:xfrm>
          <a:prstGeom prst="rect">
            <a:avLst/>
          </a:prstGeom>
          <a:noFill/>
        </p:spPr>
        <p:txBody>
          <a:bodyPr wrap="none" rtlCol="0">
            <a:spAutoFit/>
          </a:bodyPr>
          <a:lstStyle/>
          <a:p>
            <a:pPr algn="ctr"/>
            <a:r>
              <a:rPr lang="en-US" sz="1600" b="1" dirty="0" smtClean="0">
                <a:solidFill>
                  <a:srgbClr val="FF0000"/>
                </a:solidFill>
                <a:latin typeface="Chalkboard"/>
                <a:cs typeface="Chalkboard"/>
              </a:rPr>
              <a:t>strut</a:t>
            </a:r>
          </a:p>
        </p:txBody>
      </p:sp>
    </p:spTree>
    <p:extLst>
      <p:ext uri="{BB962C8B-B14F-4D97-AF65-F5344CB8AC3E}">
        <p14:creationId xmlns:p14="http://schemas.microsoft.com/office/powerpoint/2010/main" val="21328612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Mu2e I-Tracker</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16</a:t>
            </a:fld>
            <a:endParaRPr lang="en-US"/>
          </a:p>
        </p:txBody>
      </p:sp>
      <p:sp>
        <p:nvSpPr>
          <p:cNvPr id="3" name="Rectangle 2"/>
          <p:cNvSpPr/>
          <p:nvPr/>
        </p:nvSpPr>
        <p:spPr>
          <a:xfrm>
            <a:off x="1007509" y="1345305"/>
            <a:ext cx="7126354" cy="584776"/>
          </a:xfrm>
          <a:prstGeom prst="rect">
            <a:avLst/>
          </a:prstGeom>
        </p:spPr>
        <p:txBody>
          <a:bodyPr wrap="none">
            <a:spAutoFit/>
          </a:bodyPr>
          <a:lstStyle/>
          <a:p>
            <a:r>
              <a:rPr lang="en-US" sz="3200" b="1" dirty="0" smtClean="0">
                <a:solidFill>
                  <a:srgbClr val="3366FF"/>
                </a:solidFill>
                <a:latin typeface="Chalkboard"/>
              </a:rPr>
              <a:t>Wire Cage (wire support structure)</a:t>
            </a:r>
            <a:endParaRPr lang="en-US" sz="3200" dirty="0">
              <a:solidFill>
                <a:srgbClr val="3366FF"/>
              </a:solidFill>
              <a:latin typeface="Chalkboard"/>
            </a:endParaRPr>
          </a:p>
        </p:txBody>
      </p:sp>
      <p:pic>
        <p:nvPicPr>
          <p:cNvPr id="7" name="Picture 6"/>
          <p:cNvPicPr>
            <a:picLocks noChangeAspect="1"/>
          </p:cNvPicPr>
          <p:nvPr/>
        </p:nvPicPr>
        <p:blipFill>
          <a:blip r:embed="rId2"/>
          <a:stretch>
            <a:fillRect/>
          </a:stretch>
        </p:blipFill>
        <p:spPr>
          <a:xfrm>
            <a:off x="1007509" y="2095501"/>
            <a:ext cx="2485541" cy="1999860"/>
          </a:xfrm>
          <a:prstGeom prst="rect">
            <a:avLst/>
          </a:prstGeom>
        </p:spPr>
      </p:pic>
      <p:pic>
        <p:nvPicPr>
          <p:cNvPr id="8" name="Picture 7"/>
          <p:cNvPicPr>
            <a:picLocks noChangeAspect="1"/>
          </p:cNvPicPr>
          <p:nvPr/>
        </p:nvPicPr>
        <p:blipFill>
          <a:blip r:embed="rId3"/>
          <a:stretch>
            <a:fillRect/>
          </a:stretch>
        </p:blipFill>
        <p:spPr>
          <a:xfrm>
            <a:off x="3629960" y="2095501"/>
            <a:ext cx="3855929" cy="2872501"/>
          </a:xfrm>
          <a:prstGeom prst="rect">
            <a:avLst/>
          </a:prstGeom>
        </p:spPr>
      </p:pic>
      <p:pic>
        <p:nvPicPr>
          <p:cNvPr id="9" name="Picture 8"/>
          <p:cNvPicPr>
            <a:picLocks noChangeAspect="1"/>
          </p:cNvPicPr>
          <p:nvPr/>
        </p:nvPicPr>
        <p:blipFill>
          <a:blip r:embed="rId4"/>
          <a:stretch>
            <a:fillRect/>
          </a:stretch>
        </p:blipFill>
        <p:spPr>
          <a:xfrm>
            <a:off x="3629961" y="5058238"/>
            <a:ext cx="3855928" cy="1194733"/>
          </a:xfrm>
          <a:prstGeom prst="rect">
            <a:avLst/>
          </a:prstGeom>
        </p:spPr>
      </p:pic>
      <p:pic>
        <p:nvPicPr>
          <p:cNvPr id="10" name="Picture 9"/>
          <p:cNvPicPr>
            <a:picLocks noChangeAspect="1"/>
          </p:cNvPicPr>
          <p:nvPr/>
        </p:nvPicPr>
        <p:blipFill>
          <a:blip r:embed="rId5"/>
          <a:stretch>
            <a:fillRect/>
          </a:stretch>
        </p:blipFill>
        <p:spPr>
          <a:xfrm>
            <a:off x="1007509" y="4227935"/>
            <a:ext cx="2485541" cy="1964554"/>
          </a:xfrm>
          <a:prstGeom prst="rect">
            <a:avLst/>
          </a:prstGeom>
        </p:spPr>
      </p:pic>
      <p:sp>
        <p:nvSpPr>
          <p:cNvPr id="11" name="TextBox 10"/>
          <p:cNvSpPr txBox="1"/>
          <p:nvPr/>
        </p:nvSpPr>
        <p:spPr>
          <a:xfrm>
            <a:off x="6452125" y="5066787"/>
            <a:ext cx="1007321" cy="461665"/>
          </a:xfrm>
          <a:prstGeom prst="rect">
            <a:avLst/>
          </a:prstGeom>
          <a:noFill/>
        </p:spPr>
        <p:txBody>
          <a:bodyPr wrap="none" rtlCol="0">
            <a:spAutoFit/>
          </a:bodyPr>
          <a:lstStyle/>
          <a:p>
            <a:pPr algn="ctr"/>
            <a:r>
              <a:rPr lang="en-US" sz="1200" b="1" dirty="0" err="1" smtClean="0">
                <a:solidFill>
                  <a:srgbClr val="FF0000"/>
                </a:solidFill>
                <a:latin typeface="Chalkboard"/>
                <a:cs typeface="Chalkboard"/>
              </a:rPr>
              <a:t>tightnening</a:t>
            </a:r>
            <a:endParaRPr lang="en-US" sz="1200" b="1" dirty="0" smtClean="0">
              <a:solidFill>
                <a:srgbClr val="FF0000"/>
              </a:solidFill>
              <a:latin typeface="Chalkboard"/>
              <a:cs typeface="Chalkboard"/>
            </a:endParaRPr>
          </a:p>
          <a:p>
            <a:pPr algn="ctr"/>
            <a:r>
              <a:rPr lang="en-US" sz="1200" b="1" dirty="0" smtClean="0">
                <a:solidFill>
                  <a:srgbClr val="FF0000"/>
                </a:solidFill>
                <a:latin typeface="Chalkboard"/>
                <a:cs typeface="Chalkboard"/>
              </a:rPr>
              <a:t>screws</a:t>
            </a:r>
            <a:endParaRPr lang="en-US" sz="1200" b="1" dirty="0">
              <a:solidFill>
                <a:srgbClr val="FF0000"/>
              </a:solidFill>
              <a:latin typeface="Chalkboard"/>
              <a:cs typeface="Chalkboard"/>
            </a:endParaRPr>
          </a:p>
        </p:txBody>
      </p:sp>
      <p:sp>
        <p:nvSpPr>
          <p:cNvPr id="12" name="TextBox 11"/>
          <p:cNvSpPr txBox="1"/>
          <p:nvPr/>
        </p:nvSpPr>
        <p:spPr>
          <a:xfrm>
            <a:off x="2390186" y="3048852"/>
            <a:ext cx="915635" cy="646331"/>
          </a:xfrm>
          <a:prstGeom prst="rect">
            <a:avLst/>
          </a:prstGeom>
          <a:noFill/>
        </p:spPr>
        <p:txBody>
          <a:bodyPr wrap="none" rtlCol="0">
            <a:spAutoFit/>
          </a:bodyPr>
          <a:lstStyle/>
          <a:p>
            <a:pPr algn="ctr"/>
            <a:r>
              <a:rPr lang="en-US" sz="1200" b="1" dirty="0" smtClean="0">
                <a:solidFill>
                  <a:srgbClr val="3366FF"/>
                </a:solidFill>
                <a:latin typeface="Chalkboard"/>
                <a:cs typeface="Chalkboard"/>
              </a:rPr>
              <a:t>structural</a:t>
            </a:r>
          </a:p>
          <a:p>
            <a:pPr algn="ctr"/>
            <a:r>
              <a:rPr lang="en-US" sz="1200" b="1" dirty="0" smtClean="0">
                <a:solidFill>
                  <a:srgbClr val="3366FF"/>
                </a:solidFill>
                <a:latin typeface="Chalkboard"/>
                <a:cs typeface="Chalkboard"/>
              </a:rPr>
              <a:t>simulation </a:t>
            </a:r>
          </a:p>
          <a:p>
            <a:pPr algn="ctr"/>
            <a:r>
              <a:rPr lang="en-US" sz="1200" b="1" dirty="0" smtClean="0">
                <a:solidFill>
                  <a:srgbClr val="3366FF"/>
                </a:solidFill>
                <a:latin typeface="Chalkboard"/>
                <a:cs typeface="Chalkboard"/>
              </a:rPr>
              <a:t>model</a:t>
            </a:r>
            <a:endParaRPr lang="en-US" sz="1200" b="1" dirty="0">
              <a:solidFill>
                <a:srgbClr val="3366FF"/>
              </a:solidFill>
              <a:latin typeface="Chalkboard"/>
              <a:cs typeface="Chalkboard"/>
            </a:endParaRPr>
          </a:p>
        </p:txBody>
      </p:sp>
      <p:sp>
        <p:nvSpPr>
          <p:cNvPr id="13" name="TextBox 12"/>
          <p:cNvSpPr txBox="1"/>
          <p:nvPr/>
        </p:nvSpPr>
        <p:spPr>
          <a:xfrm>
            <a:off x="7611541" y="4087068"/>
            <a:ext cx="1415772" cy="1477328"/>
          </a:xfrm>
          <a:prstGeom prst="rect">
            <a:avLst/>
          </a:prstGeom>
          <a:noFill/>
        </p:spPr>
        <p:txBody>
          <a:bodyPr wrap="none" rtlCol="0">
            <a:spAutoFit/>
          </a:bodyPr>
          <a:lstStyle/>
          <a:p>
            <a:pPr algn="ctr"/>
            <a:r>
              <a:rPr lang="en-US" b="1" dirty="0" smtClean="0">
                <a:solidFill>
                  <a:srgbClr val="3366FF"/>
                </a:solidFill>
                <a:latin typeface="Chalkboard"/>
                <a:cs typeface="Chalkboard"/>
              </a:rPr>
              <a:t>scale 1:1</a:t>
            </a:r>
          </a:p>
          <a:p>
            <a:pPr algn="ctr"/>
            <a:r>
              <a:rPr lang="en-US" b="1" dirty="0" smtClean="0">
                <a:solidFill>
                  <a:srgbClr val="3366FF"/>
                </a:solidFill>
                <a:latin typeface="Chalkboard"/>
                <a:cs typeface="Chalkboard"/>
              </a:rPr>
              <a:t>model</a:t>
            </a:r>
          </a:p>
          <a:p>
            <a:pPr algn="ctr"/>
            <a:r>
              <a:rPr lang="en-US" b="1" dirty="0" smtClean="0">
                <a:solidFill>
                  <a:srgbClr val="3366FF"/>
                </a:solidFill>
                <a:latin typeface="Chalkboard"/>
                <a:cs typeface="Chalkboard"/>
              </a:rPr>
              <a:t>to test</a:t>
            </a:r>
          </a:p>
          <a:p>
            <a:pPr algn="ctr"/>
            <a:r>
              <a:rPr lang="en-US" b="1" dirty="0" smtClean="0">
                <a:solidFill>
                  <a:srgbClr val="3366FF"/>
                </a:solidFill>
                <a:latin typeface="Chalkboard"/>
                <a:cs typeface="Chalkboard"/>
              </a:rPr>
              <a:t>validity </a:t>
            </a:r>
          </a:p>
          <a:p>
            <a:pPr algn="ctr"/>
            <a:r>
              <a:rPr lang="en-US" b="1" dirty="0" smtClean="0">
                <a:solidFill>
                  <a:srgbClr val="3366FF"/>
                </a:solidFill>
                <a:latin typeface="Chalkboard"/>
                <a:cs typeface="Chalkboard"/>
              </a:rPr>
              <a:t>of principle</a:t>
            </a:r>
            <a:endParaRPr lang="en-US" b="1" dirty="0">
              <a:solidFill>
                <a:srgbClr val="3366FF"/>
              </a:solidFill>
              <a:latin typeface="Chalkboard"/>
              <a:cs typeface="Chalkboard"/>
            </a:endParaRPr>
          </a:p>
        </p:txBody>
      </p:sp>
    </p:spTree>
    <p:extLst>
      <p:ext uri="{BB962C8B-B14F-4D97-AF65-F5344CB8AC3E}">
        <p14:creationId xmlns:p14="http://schemas.microsoft.com/office/powerpoint/2010/main" val="7139037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1651066480"/>
              </p:ext>
            </p:extLst>
          </p:nvPr>
        </p:nvGraphicFramePr>
        <p:xfrm>
          <a:off x="685800" y="1971599"/>
          <a:ext cx="7922567" cy="4406952"/>
        </p:xfrm>
        <a:graphic>
          <a:graphicData uri="http://schemas.openxmlformats.org/drawingml/2006/table">
            <a:tbl>
              <a:tblPr firstRow="1" bandRow="1">
                <a:tableStyleId>{2D5ABB26-0587-4C30-8999-92F81FD0307C}</a:tableStyleId>
              </a:tblPr>
              <a:tblGrid>
                <a:gridCol w="1347534"/>
                <a:gridCol w="1405617"/>
                <a:gridCol w="778317"/>
                <a:gridCol w="828293"/>
                <a:gridCol w="725732"/>
                <a:gridCol w="777569"/>
                <a:gridCol w="979155"/>
                <a:gridCol w="1080350"/>
              </a:tblGrid>
              <a:tr h="326427">
                <a:tc>
                  <a:txBody>
                    <a:bodyPr/>
                    <a:lstStyle/>
                    <a:p>
                      <a:pPr algn="ctr"/>
                      <a:endParaRPr lang="en-US" sz="1200" b="1" dirty="0">
                        <a:latin typeface="Chalkboard"/>
                        <a:cs typeface="Chalkboard"/>
                      </a:endParaRPr>
                    </a:p>
                  </a:txBody>
                  <a:tcP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baseline="0" dirty="0" smtClean="0">
                          <a:solidFill>
                            <a:srgbClr val="3366FF"/>
                          </a:solidFill>
                          <a:latin typeface="Chalkboard"/>
                          <a:cs typeface="Chalkboard"/>
                        </a:rPr>
                        <a:t>Wire Cage</a:t>
                      </a: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aseline="0" dirty="0" smtClean="0">
                        <a:latin typeface="Chalkboard"/>
                        <a:cs typeface="Chalkboard"/>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hMerge="1">
                  <a:txBody>
                    <a:bodyPr/>
                    <a:lstStyle/>
                    <a:p>
                      <a:endParaRPr lang="en-US" dirty="0"/>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FFFF00"/>
                          </a:solidFill>
                          <a:latin typeface="Chalkboard"/>
                          <a:cs typeface="Chalkboard"/>
                        </a:rPr>
                        <a:t>Gas Vessel</a:t>
                      </a: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hMerge="1">
                  <a:txBody>
                    <a:bodyPr/>
                    <a:lstStyle/>
                    <a:p>
                      <a:pPr algn="ctr"/>
                      <a:endParaRPr lang="en-US" sz="1400" baseline="-25000" dirty="0"/>
                    </a:p>
                  </a:txBody>
                  <a:tcPr/>
                </a:tc>
                <a:tc gridSpan="2">
                  <a:txBody>
                    <a:bodyPr/>
                    <a:lstStyle/>
                    <a:p>
                      <a:pPr algn="ctr"/>
                      <a:r>
                        <a:rPr lang="en-US" sz="1600" b="1" baseline="0" dirty="0" smtClean="0">
                          <a:solidFill>
                            <a:srgbClr val="FF0000"/>
                          </a:solidFill>
                          <a:latin typeface="Chalkboard"/>
                          <a:cs typeface="Chalkboard"/>
                        </a:rPr>
                        <a:t>TOTAL</a:t>
                      </a:r>
                      <a:endParaRPr lang="en-US" sz="1600" b="1" baseline="0" dirty="0">
                        <a:solidFill>
                          <a:srgbClr val="FF0000"/>
                        </a:solidFill>
                        <a:latin typeface="Chalkboard"/>
                        <a:cs typeface="Chalkboard"/>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hMerge="1">
                  <a:txBody>
                    <a:bodyPr/>
                    <a:lstStyle/>
                    <a:p>
                      <a:pPr algn="ctr"/>
                      <a:endParaRPr lang="en-US" sz="1400" baseline="-25000" dirty="0"/>
                    </a:p>
                  </a:txBody>
                  <a:tcPr/>
                </a:tc>
              </a:tr>
              <a:tr h="445128">
                <a:tc>
                  <a:txBody>
                    <a:bodyPr/>
                    <a:lstStyle/>
                    <a:p>
                      <a:pPr algn="ctr"/>
                      <a:endParaRPr lang="en-US" sz="1200" b="1" dirty="0" smtClean="0">
                        <a:latin typeface="Chalkboard"/>
                        <a:cs typeface="Chalkboard"/>
                      </a:endParaRPr>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latin typeface="Chalkboard"/>
                          <a:cs typeface="Chalkboard"/>
                        </a:rPr>
                        <a:t>description</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3366FF"/>
                          </a:solidFill>
                          <a:latin typeface="Chalkboard"/>
                          <a:cs typeface="Chalkboard"/>
                        </a:rPr>
                        <a:t>[g/cm</a:t>
                      </a:r>
                      <a:r>
                        <a:rPr lang="en-US" sz="1200" b="1" baseline="30000" dirty="0" smtClean="0">
                          <a:solidFill>
                            <a:srgbClr val="3366FF"/>
                          </a:solidFill>
                          <a:latin typeface="Chalkboard"/>
                          <a:cs typeface="Chalkboard"/>
                        </a:rPr>
                        <a:t>2</a:t>
                      </a:r>
                      <a:r>
                        <a:rPr lang="en-US" sz="1200" b="1" dirty="0" smtClean="0">
                          <a:solidFill>
                            <a:srgbClr val="3366FF"/>
                          </a:solidFill>
                          <a:latin typeface="Chalkboard"/>
                          <a:cs typeface="Chalkboard"/>
                        </a:rPr>
                        <a:t>]</a:t>
                      </a:r>
                      <a:endParaRPr lang="en-US" sz="1200" b="1"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200" b="1" dirty="0" smtClean="0">
                          <a:solidFill>
                            <a:srgbClr val="3366FF"/>
                          </a:solidFill>
                          <a:latin typeface="Chalkboard"/>
                          <a:cs typeface="Chalkboard"/>
                        </a:rPr>
                        <a:t>X</a:t>
                      </a:r>
                      <a:r>
                        <a:rPr lang="en-US" sz="1200" b="1" baseline="-25000" dirty="0" smtClean="0">
                          <a:solidFill>
                            <a:srgbClr val="3366FF"/>
                          </a:solidFill>
                          <a:latin typeface="Chalkboard"/>
                          <a:cs typeface="Chalkboard"/>
                        </a:rPr>
                        <a:t>0 </a:t>
                      </a:r>
                      <a:r>
                        <a:rPr lang="en-US" sz="1200" b="1" baseline="0" dirty="0" smtClean="0">
                          <a:solidFill>
                            <a:srgbClr val="3366FF"/>
                          </a:solidFill>
                          <a:latin typeface="Chalkboard"/>
                          <a:cs typeface="Chalkboard"/>
                        </a:rPr>
                        <a:t>[10</a:t>
                      </a:r>
                      <a:r>
                        <a:rPr lang="en-US" sz="1200" b="1" baseline="30000" dirty="0" smtClean="0">
                          <a:solidFill>
                            <a:srgbClr val="3366FF"/>
                          </a:solidFill>
                          <a:latin typeface="Chalkboard"/>
                          <a:cs typeface="Chalkboard"/>
                        </a:rPr>
                        <a:t>-3</a:t>
                      </a:r>
                      <a:r>
                        <a:rPr lang="en-US" sz="1200" b="1" baseline="0" dirty="0" smtClean="0">
                          <a:solidFill>
                            <a:srgbClr val="3366FF"/>
                          </a:solidFill>
                          <a:latin typeface="Chalkboard"/>
                          <a:cs typeface="Chalkboard"/>
                        </a:rPr>
                        <a:t>]</a:t>
                      </a:r>
                      <a:endParaRPr lang="en-US" sz="1200" b="1" baseline="-25000"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FFFF00"/>
                          </a:solidFill>
                          <a:latin typeface="Chalkboard"/>
                          <a:cs typeface="Chalkboard"/>
                        </a:rPr>
                        <a:t>[g/cm</a:t>
                      </a:r>
                      <a:r>
                        <a:rPr lang="en-US" sz="1200" b="1" baseline="30000" dirty="0" smtClean="0">
                          <a:solidFill>
                            <a:srgbClr val="FFFF00"/>
                          </a:solidFill>
                          <a:latin typeface="Chalkboard"/>
                          <a:cs typeface="Chalkboard"/>
                        </a:rPr>
                        <a:t>2</a:t>
                      </a:r>
                      <a:r>
                        <a:rPr lang="en-US" sz="1200" b="1" dirty="0" smtClean="0">
                          <a:solidFill>
                            <a:srgbClr val="FFFF00"/>
                          </a:solidFill>
                          <a:latin typeface="Chalkboard"/>
                          <a:cs typeface="Chalkboard"/>
                        </a:rPr>
                        <a:t>]</a:t>
                      </a:r>
                      <a:endParaRPr lang="en-US" sz="1200" b="1" dirty="0">
                        <a:solidFill>
                          <a:srgbClr val="FFFF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200" b="1" dirty="0" smtClean="0">
                          <a:solidFill>
                            <a:srgbClr val="FFFF00"/>
                          </a:solidFill>
                          <a:latin typeface="Chalkboard"/>
                          <a:cs typeface="Chalkboard"/>
                        </a:rPr>
                        <a:t>X</a:t>
                      </a:r>
                      <a:r>
                        <a:rPr lang="en-US" sz="1200" b="1" baseline="-25000" dirty="0" smtClean="0">
                          <a:solidFill>
                            <a:srgbClr val="FFFF00"/>
                          </a:solidFill>
                          <a:latin typeface="Chalkboard"/>
                          <a:cs typeface="Chalkboard"/>
                        </a:rPr>
                        <a:t>0 </a:t>
                      </a:r>
                      <a:r>
                        <a:rPr lang="en-US" sz="1200" b="1" baseline="0" dirty="0" smtClean="0">
                          <a:solidFill>
                            <a:srgbClr val="FFFF00"/>
                          </a:solidFill>
                          <a:latin typeface="Chalkboard"/>
                          <a:cs typeface="Chalkboard"/>
                        </a:rPr>
                        <a:t>[10</a:t>
                      </a:r>
                      <a:r>
                        <a:rPr lang="en-US" sz="1200" b="1" baseline="30000" dirty="0" smtClean="0">
                          <a:solidFill>
                            <a:srgbClr val="FFFF00"/>
                          </a:solidFill>
                          <a:latin typeface="Chalkboard"/>
                          <a:cs typeface="Chalkboard"/>
                        </a:rPr>
                        <a:t>-3</a:t>
                      </a:r>
                      <a:r>
                        <a:rPr lang="en-US" sz="1200" b="1" baseline="0" dirty="0" smtClean="0">
                          <a:solidFill>
                            <a:srgbClr val="FFFF00"/>
                          </a:solidFill>
                          <a:latin typeface="Chalkboard"/>
                          <a:cs typeface="Chalkboard"/>
                        </a:rPr>
                        <a:t>]</a:t>
                      </a:r>
                      <a:endParaRPr lang="en-US" sz="1200" b="1" baseline="-25000" dirty="0">
                        <a:solidFill>
                          <a:srgbClr val="FFFF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latin typeface="Chalkboard"/>
                          <a:cs typeface="Chalkboard"/>
                        </a:rPr>
                        <a:t>[g/cm</a:t>
                      </a:r>
                      <a:r>
                        <a:rPr lang="en-US" sz="1200" b="1" baseline="30000" dirty="0" smtClean="0">
                          <a:solidFill>
                            <a:srgbClr val="FF0000"/>
                          </a:solidFill>
                          <a:latin typeface="Chalkboard"/>
                          <a:cs typeface="Chalkboard"/>
                        </a:rPr>
                        <a:t>2</a:t>
                      </a:r>
                      <a:r>
                        <a:rPr lang="en-US" sz="1200" b="1" dirty="0" smtClean="0">
                          <a:solidFill>
                            <a:srgbClr val="FF0000"/>
                          </a:solidFill>
                          <a:latin typeface="Chalkboard"/>
                          <a:cs typeface="Chalkboard"/>
                        </a:rPr>
                        <a:t>]</a:t>
                      </a:r>
                      <a:endParaRPr lang="en-US" sz="1200" b="1" dirty="0">
                        <a:solidFill>
                          <a:srgbClr val="FF00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200" b="1" dirty="0" smtClean="0">
                          <a:solidFill>
                            <a:srgbClr val="FF0000"/>
                          </a:solidFill>
                          <a:latin typeface="Chalkboard"/>
                          <a:cs typeface="Chalkboard"/>
                        </a:rPr>
                        <a:t>X</a:t>
                      </a:r>
                      <a:r>
                        <a:rPr lang="en-US" sz="1200" b="1" baseline="-25000" dirty="0" smtClean="0">
                          <a:solidFill>
                            <a:srgbClr val="FF0000"/>
                          </a:solidFill>
                          <a:latin typeface="Chalkboard"/>
                          <a:cs typeface="Chalkboard"/>
                        </a:rPr>
                        <a:t>0 </a:t>
                      </a:r>
                      <a:r>
                        <a:rPr lang="en-US" sz="1200" b="1" baseline="0" dirty="0" smtClean="0">
                          <a:solidFill>
                            <a:srgbClr val="FF0000"/>
                          </a:solidFill>
                          <a:latin typeface="Chalkboard"/>
                          <a:cs typeface="Chalkboard"/>
                        </a:rPr>
                        <a:t>[10</a:t>
                      </a:r>
                      <a:r>
                        <a:rPr lang="en-US" sz="1200" b="1" baseline="30000" dirty="0" smtClean="0">
                          <a:solidFill>
                            <a:srgbClr val="FF0000"/>
                          </a:solidFill>
                          <a:latin typeface="Chalkboard"/>
                          <a:cs typeface="Chalkboard"/>
                        </a:rPr>
                        <a:t>-3</a:t>
                      </a:r>
                      <a:r>
                        <a:rPr lang="en-US" sz="1200" b="1" baseline="0" dirty="0" smtClean="0">
                          <a:solidFill>
                            <a:srgbClr val="FF0000"/>
                          </a:solidFill>
                          <a:latin typeface="Chalkboard"/>
                          <a:cs typeface="Chalkboard"/>
                        </a:rPr>
                        <a:t>]</a:t>
                      </a:r>
                      <a:endParaRPr lang="en-US" sz="1200" b="1" baseline="-25000" dirty="0">
                        <a:solidFill>
                          <a:srgbClr val="FF00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r>
              <a:tr h="296752">
                <a:tc rowSpan="4">
                  <a:txBody>
                    <a:bodyPr/>
                    <a:lstStyle/>
                    <a:p>
                      <a:pPr algn="ctr"/>
                      <a:r>
                        <a:rPr lang="en-US" sz="1600" dirty="0" smtClean="0">
                          <a:latin typeface="Chalkboard"/>
                          <a:cs typeface="Chalkboard"/>
                        </a:rPr>
                        <a:t>Upstream</a:t>
                      </a:r>
                    </a:p>
                    <a:p>
                      <a:pPr algn="ctr"/>
                      <a:r>
                        <a:rPr lang="en-US" sz="1600" dirty="0" smtClean="0">
                          <a:latin typeface="Chalkboard"/>
                          <a:cs typeface="Chalkboard"/>
                        </a:rPr>
                        <a:t>End-Plate</a:t>
                      </a:r>
                      <a:endParaRPr lang="en-US" sz="1600" b="1" dirty="0" smtClean="0">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200" dirty="0" smtClean="0">
                          <a:latin typeface="Chalkboard"/>
                          <a:cs typeface="Chalkboard"/>
                        </a:rPr>
                        <a:t>Spokes + Stays</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3366FF"/>
                          </a:solidFill>
                          <a:latin typeface="Chalkboard"/>
                          <a:cs typeface="Chalkboard"/>
                        </a:rPr>
                        <a:t>0.009</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3366FF"/>
                          </a:solidFill>
                          <a:latin typeface="Chalkboard"/>
                          <a:cs typeface="Chalkboard"/>
                        </a:rPr>
                        <a:t>0.2</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rowSpan="4">
                  <a:txBody>
                    <a:bodyPr/>
                    <a:lstStyle/>
                    <a:p>
                      <a:pPr algn="ctr"/>
                      <a:r>
                        <a:rPr lang="en-US" sz="1400" b="1" dirty="0" smtClean="0">
                          <a:solidFill>
                            <a:srgbClr val="FFFF00"/>
                          </a:solidFill>
                          <a:latin typeface="Chalkboard"/>
                          <a:cs typeface="Chalkboard"/>
                        </a:rPr>
                        <a:t>0.021</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rowSpan="4">
                  <a:txBody>
                    <a:bodyPr/>
                    <a:lstStyle/>
                    <a:p>
                      <a:pPr algn="ctr"/>
                      <a:r>
                        <a:rPr lang="en-US" sz="1400" b="1" dirty="0" smtClean="0">
                          <a:solidFill>
                            <a:srgbClr val="FFFF00"/>
                          </a:solidFill>
                          <a:latin typeface="Chalkboard"/>
                          <a:cs typeface="Chalkboard"/>
                        </a:rPr>
                        <a:t>0.6</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rowSpan="4">
                  <a:txBody>
                    <a:bodyPr/>
                    <a:lstStyle/>
                    <a:p>
                      <a:pPr algn="ctr"/>
                      <a:r>
                        <a:rPr lang="en-US" sz="1600" b="1" dirty="0" smtClean="0">
                          <a:solidFill>
                            <a:srgbClr val="FF0000"/>
                          </a:solidFill>
                          <a:latin typeface="Chalkboard"/>
                          <a:cs typeface="Chalkboard"/>
                        </a:rPr>
                        <a:t>0.182</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rowSpan="4">
                  <a:txBody>
                    <a:bodyPr/>
                    <a:lstStyle/>
                    <a:p>
                      <a:pPr algn="ctr"/>
                      <a:r>
                        <a:rPr lang="en-US" sz="1600" b="1" dirty="0" smtClean="0">
                          <a:solidFill>
                            <a:srgbClr val="FF0000"/>
                          </a:solidFill>
                          <a:latin typeface="Chalkboard"/>
                          <a:cs typeface="Chalkboard"/>
                        </a:rPr>
                        <a:t>6.0</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r>
              <a:tr h="296752">
                <a:tc vMerge="1">
                  <a:txBody>
                    <a:bodyPr/>
                    <a:lstStyle/>
                    <a:p>
                      <a:pPr algn="ctr"/>
                      <a:endParaRPr lang="en-US" sz="1400" dirty="0" smtClean="0"/>
                    </a:p>
                  </a:txBody>
                  <a:tcPr anchor="ctr"/>
                </a:tc>
                <a:tc>
                  <a:txBody>
                    <a:bodyPr/>
                    <a:lstStyle/>
                    <a:p>
                      <a:pPr algn="ctr"/>
                      <a:r>
                        <a:rPr lang="en-US" sz="1200" dirty="0" smtClean="0">
                          <a:latin typeface="Chalkboard"/>
                          <a:cs typeface="Chalkboard"/>
                        </a:rPr>
                        <a:t>Spacers</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3366FF"/>
                          </a:solidFill>
                          <a:latin typeface="Chalkboard"/>
                          <a:cs typeface="Chalkboard"/>
                        </a:rPr>
                        <a:t>0.065</a:t>
                      </a:r>
                      <a:endParaRPr lang="en-US" sz="1400" b="1" i="0"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3366FF"/>
                          </a:solidFill>
                          <a:latin typeface="Chalkboard"/>
                          <a:cs typeface="Chalkboard"/>
                        </a:rPr>
                        <a:t>1.6</a:t>
                      </a:r>
                      <a:endParaRPr lang="en-US" sz="1400" b="1"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vMerge="1">
                  <a:txBody>
                    <a:bodyPr/>
                    <a:lstStyle/>
                    <a:p>
                      <a:pPr algn="ctr"/>
                      <a:endParaRPr lang="en-US" sz="1600" b="1" dirty="0">
                        <a:solidFill>
                          <a:srgbClr val="FF0000"/>
                        </a:solidFill>
                      </a:endParaRPr>
                    </a:p>
                  </a:txBody>
                  <a:tcPr anchor="ctr"/>
                </a:tc>
                <a:tc vMerge="1">
                  <a:txBody>
                    <a:bodyPr/>
                    <a:lstStyle/>
                    <a:p>
                      <a:pPr algn="ctr"/>
                      <a:endParaRPr lang="en-US" sz="1600" b="1" dirty="0">
                        <a:solidFill>
                          <a:srgbClr val="FF0000"/>
                        </a:solidFill>
                      </a:endParaRPr>
                    </a:p>
                  </a:txBody>
                  <a:tcPr anchor="ctr"/>
                </a:tc>
                <a:tc vMerge="1">
                  <a:txBody>
                    <a:bodyPr/>
                    <a:lstStyle/>
                    <a:p>
                      <a:pPr algn="ctr"/>
                      <a:endParaRPr lang="en-US" sz="1600" b="1" dirty="0">
                        <a:solidFill>
                          <a:srgbClr val="FF0000"/>
                        </a:solidFill>
                      </a:endParaRPr>
                    </a:p>
                  </a:txBody>
                  <a:tcPr anchor="ctr"/>
                </a:tc>
                <a:tc vMerge="1">
                  <a:txBody>
                    <a:bodyPr/>
                    <a:lstStyle/>
                    <a:p>
                      <a:pPr algn="ctr"/>
                      <a:endParaRPr lang="en-US" sz="1600" b="1" dirty="0">
                        <a:solidFill>
                          <a:srgbClr val="FF0000"/>
                        </a:solidFill>
                      </a:endParaRPr>
                    </a:p>
                  </a:txBody>
                  <a:tcPr anchor="ctr"/>
                </a:tc>
              </a:tr>
              <a:tr h="296752">
                <a:tc vMerge="1">
                  <a:txBody>
                    <a:bodyPr/>
                    <a:lstStyle/>
                    <a:p>
                      <a:pPr algn="ctr"/>
                      <a:endParaRPr lang="en-US" sz="1400" dirty="0" smtClean="0"/>
                    </a:p>
                  </a:txBody>
                  <a:tcPr/>
                </a:tc>
                <a:tc>
                  <a:txBody>
                    <a:bodyPr/>
                    <a:lstStyle/>
                    <a:p>
                      <a:pPr algn="ctr"/>
                      <a:r>
                        <a:rPr lang="en-US" sz="1200" dirty="0" smtClean="0">
                          <a:latin typeface="Chalkboard"/>
                          <a:cs typeface="Chalkboard"/>
                        </a:rPr>
                        <a:t>Wires board</a:t>
                      </a: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3366FF"/>
                          </a:solidFill>
                          <a:latin typeface="Chalkboard"/>
                          <a:cs typeface="Chalkboard"/>
                        </a:rPr>
                        <a:t>0.081</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3366FF"/>
                          </a:solidFill>
                          <a:latin typeface="Chalkboard"/>
                          <a:cs typeface="Chalkboard"/>
                        </a:rPr>
                        <a:t>2.9</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vMerge="1">
                  <a:txBody>
                    <a:bodyPr/>
                    <a:lstStyle/>
                    <a:p>
                      <a:pPr algn="ctr"/>
                      <a:endParaRPr lang="en-US" sz="1600" b="1" dirty="0" smtClean="0">
                        <a:solidFill>
                          <a:srgbClr val="FF0000"/>
                        </a:solidFill>
                      </a:endParaRPr>
                    </a:p>
                  </a:txBody>
                  <a:tcPr anchor="ctr"/>
                </a:tc>
                <a:tc vMerge="1">
                  <a:txBody>
                    <a:bodyPr/>
                    <a:lstStyle/>
                    <a:p>
                      <a:pPr algn="ctr"/>
                      <a:endParaRPr lang="en-US" sz="1600" b="1" dirty="0" smtClean="0">
                        <a:solidFill>
                          <a:srgbClr val="FF0000"/>
                        </a:solidFill>
                      </a:endParaRPr>
                    </a:p>
                  </a:txBody>
                  <a:tcPr anchor="ctr"/>
                </a:tc>
                <a:tc vMerge="1">
                  <a:txBody>
                    <a:bodyPr/>
                    <a:lstStyle/>
                    <a:p>
                      <a:pPr algn="ctr"/>
                      <a:endParaRPr lang="en-US" sz="1600" b="1" dirty="0" smtClean="0">
                        <a:solidFill>
                          <a:srgbClr val="FF0000"/>
                        </a:solidFill>
                      </a:endParaRPr>
                    </a:p>
                  </a:txBody>
                  <a:tcPr anchor="ctr"/>
                </a:tc>
                <a:tc vMerge="1">
                  <a:txBody>
                    <a:bodyPr/>
                    <a:lstStyle/>
                    <a:p>
                      <a:pPr algn="ctr"/>
                      <a:endParaRPr lang="en-US" sz="1600" b="1" dirty="0" smtClean="0">
                        <a:solidFill>
                          <a:srgbClr val="FF0000"/>
                        </a:solidFill>
                      </a:endParaRPr>
                    </a:p>
                  </a:txBody>
                  <a:tcPr anchor="ctr"/>
                </a:tc>
              </a:tr>
              <a:tr h="296752">
                <a:tc vMerge="1">
                  <a:txBody>
                    <a:bodyPr/>
                    <a:lstStyle/>
                    <a:p>
                      <a:pPr algn="ctr"/>
                      <a:endParaRPr lang="en-US" sz="1400" dirty="0"/>
                    </a:p>
                  </a:txBody>
                  <a:tcPr anchor="ctr"/>
                </a:tc>
                <a:tc>
                  <a:txBody>
                    <a:bodyPr/>
                    <a:lstStyle/>
                    <a:p>
                      <a:pPr algn="ctr"/>
                      <a:r>
                        <a:rPr lang="en-US" sz="1200" dirty="0" smtClean="0">
                          <a:latin typeface="Chalkboard"/>
                          <a:cs typeface="Chalkboard"/>
                        </a:rPr>
                        <a:t>R/O components</a:t>
                      </a:r>
                      <a:endParaRPr lang="en-US" sz="1200" dirty="0">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3366FF"/>
                          </a:solidFill>
                          <a:latin typeface="Chalkboard"/>
                          <a:cs typeface="Chalkboard"/>
                        </a:rPr>
                        <a:t>0.027</a:t>
                      </a:r>
                      <a:endParaRPr lang="en-US" sz="1400" b="1"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3366FF"/>
                          </a:solidFill>
                          <a:latin typeface="Chalkboard"/>
                          <a:cs typeface="Chalkboard"/>
                        </a:rPr>
                        <a:t>1.2</a:t>
                      </a:r>
                      <a:endParaRPr lang="en-US" sz="1400" b="1"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vMerge="1">
                  <a:txBody>
                    <a:bodyPr/>
                    <a:lstStyle/>
                    <a:p>
                      <a:pPr algn="ctr"/>
                      <a:endParaRPr lang="en-US" sz="1600" b="1" dirty="0">
                        <a:solidFill>
                          <a:srgbClr val="FF0000"/>
                        </a:solidFill>
                      </a:endParaRPr>
                    </a:p>
                  </a:txBody>
                  <a:tcPr anchor="ctr"/>
                </a:tc>
                <a:tc vMerge="1">
                  <a:txBody>
                    <a:bodyPr/>
                    <a:lstStyle/>
                    <a:p>
                      <a:pPr algn="ctr"/>
                      <a:endParaRPr lang="en-US" sz="1600" b="1" dirty="0">
                        <a:solidFill>
                          <a:srgbClr val="FF0000"/>
                        </a:solidFill>
                      </a:endParaRPr>
                    </a:p>
                  </a:txBody>
                  <a:tcPr anchor="ctr"/>
                </a:tc>
                <a:tc vMerge="1">
                  <a:txBody>
                    <a:bodyPr/>
                    <a:lstStyle/>
                    <a:p>
                      <a:pPr algn="ctr"/>
                      <a:endParaRPr lang="en-US" sz="1600" b="1" dirty="0">
                        <a:solidFill>
                          <a:srgbClr val="FF0000"/>
                        </a:solidFill>
                      </a:endParaRPr>
                    </a:p>
                  </a:txBody>
                  <a:tcPr anchor="ctr"/>
                </a:tc>
                <a:tc vMerge="1">
                  <a:txBody>
                    <a:bodyPr/>
                    <a:lstStyle/>
                    <a:p>
                      <a:pPr algn="ctr"/>
                      <a:endParaRPr lang="en-US" sz="1600" b="1" dirty="0">
                        <a:solidFill>
                          <a:srgbClr val="FF0000"/>
                        </a:solidFill>
                      </a:endParaRPr>
                    </a:p>
                  </a:txBody>
                  <a:tcPr anchor="ctr"/>
                </a:tc>
              </a:tr>
              <a:tr h="296752">
                <a:tc row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Chalkboard"/>
                          <a:cs typeface="Chalkboard"/>
                        </a:rPr>
                        <a:t>Downstream</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Chalkboard"/>
                          <a:cs typeface="Chalkboard"/>
                        </a:rPr>
                        <a:t>End-Plate</a:t>
                      </a:r>
                      <a:endParaRPr lang="en-US" sz="1600" b="1" dirty="0" smtClean="0">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latin typeface="Chalkboard"/>
                          <a:cs typeface="Chalkboard"/>
                        </a:rPr>
                        <a:t>Total above</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3366FF"/>
                          </a:solidFill>
                          <a:latin typeface="Chalkboard"/>
                          <a:cs typeface="Chalkboard"/>
                        </a:rPr>
                        <a:t>0.182</a:t>
                      </a:r>
                      <a:endParaRPr lang="en-US" sz="1400" b="1"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3366FF"/>
                          </a:solidFill>
                          <a:latin typeface="Chalkboard"/>
                          <a:cs typeface="Chalkboard"/>
                        </a:rPr>
                        <a:t>5.9</a:t>
                      </a:r>
                      <a:endParaRPr lang="en-US" sz="1400" b="1"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rowSpan="3">
                  <a:txBody>
                    <a:bodyPr/>
                    <a:lstStyle/>
                    <a:p>
                      <a:pPr algn="ctr"/>
                      <a:r>
                        <a:rPr lang="en-US" sz="1400" b="1" dirty="0" smtClean="0">
                          <a:solidFill>
                            <a:srgbClr val="FFFF00"/>
                          </a:solidFill>
                          <a:latin typeface="Chalkboard"/>
                          <a:cs typeface="Chalkboard"/>
                        </a:rPr>
                        <a:t>0.021</a:t>
                      </a:r>
                      <a:endParaRPr lang="en-US" sz="1400" b="1" dirty="0">
                        <a:solidFill>
                          <a:srgbClr val="FFFF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rowSpan="3">
                  <a:txBody>
                    <a:bodyPr/>
                    <a:lstStyle/>
                    <a:p>
                      <a:pPr algn="ctr"/>
                      <a:r>
                        <a:rPr lang="en-US" sz="1400" b="1" dirty="0" smtClean="0">
                          <a:solidFill>
                            <a:srgbClr val="FFFF00"/>
                          </a:solidFill>
                          <a:latin typeface="Chalkboard"/>
                          <a:cs typeface="Chalkboard"/>
                        </a:rPr>
                        <a:t>0.6</a:t>
                      </a:r>
                      <a:endParaRPr lang="en-US" sz="1400" b="1" dirty="0">
                        <a:solidFill>
                          <a:srgbClr val="FFFF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rowSpan="3">
                  <a:txBody>
                    <a:bodyPr/>
                    <a:lstStyle/>
                    <a:p>
                      <a:pPr algn="ctr"/>
                      <a:r>
                        <a:rPr lang="en-US" sz="1600" b="1" dirty="0" smtClean="0">
                          <a:solidFill>
                            <a:srgbClr val="FF0000"/>
                          </a:solidFill>
                          <a:latin typeface="Chalkboard"/>
                          <a:cs typeface="Chalkboard"/>
                        </a:rPr>
                        <a:t>0.276</a:t>
                      </a:r>
                      <a:endParaRPr lang="en-US" sz="1600" b="1" dirty="0">
                        <a:solidFill>
                          <a:srgbClr val="FF00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rowSpan="3">
                  <a:txBody>
                    <a:bodyPr/>
                    <a:lstStyle/>
                    <a:p>
                      <a:pPr algn="ctr"/>
                      <a:r>
                        <a:rPr lang="en-US" sz="1600" b="1" dirty="0" smtClean="0">
                          <a:solidFill>
                            <a:srgbClr val="FF0000"/>
                          </a:solidFill>
                          <a:latin typeface="Chalkboard"/>
                          <a:cs typeface="Chalkboard"/>
                        </a:rPr>
                        <a:t>10.3</a:t>
                      </a:r>
                      <a:endParaRPr lang="en-US" sz="1600" b="1" dirty="0">
                        <a:solidFill>
                          <a:srgbClr val="FF00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r>
              <a:tr h="296752">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latin typeface="Chalkboard"/>
                          <a:cs typeface="Chalkboard"/>
                        </a:rPr>
                        <a:t>R/O + HV</a:t>
                      </a:r>
                      <a:r>
                        <a:rPr lang="en-US" sz="1200" baseline="0" dirty="0" smtClean="0">
                          <a:latin typeface="Chalkboard"/>
                          <a:cs typeface="Chalkboard"/>
                        </a:rPr>
                        <a:t> </a:t>
                      </a:r>
                      <a:r>
                        <a:rPr lang="en-US" sz="1200" dirty="0" smtClean="0">
                          <a:latin typeface="Chalkboard"/>
                          <a:cs typeface="Chalkboard"/>
                        </a:rPr>
                        <a:t>comp.</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3366FF"/>
                          </a:solidFill>
                          <a:latin typeface="Chalkboard"/>
                          <a:cs typeface="Chalkboard"/>
                        </a:rPr>
                        <a:t>0.074</a:t>
                      </a:r>
                      <a:endParaRPr lang="en-US" sz="1400" b="1"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3366FF"/>
                          </a:solidFill>
                          <a:latin typeface="Chalkboard"/>
                          <a:cs typeface="Chalkboard"/>
                        </a:rPr>
                        <a:t>3.2</a:t>
                      </a:r>
                      <a:endParaRPr lang="en-US" sz="1400" b="1"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vMerge="1">
                  <a:txBody>
                    <a:bodyPr/>
                    <a:lstStyle/>
                    <a:p>
                      <a:pPr algn="ctr"/>
                      <a:endParaRPr lang="en-US" sz="1600" b="1" dirty="0">
                        <a:solidFill>
                          <a:srgbClr val="FF0000"/>
                        </a:solidFill>
                      </a:endParaRPr>
                    </a:p>
                  </a:txBody>
                  <a:tcPr anchor="ctr"/>
                </a:tc>
                <a:tc vMerge="1">
                  <a:txBody>
                    <a:bodyPr/>
                    <a:lstStyle/>
                    <a:p>
                      <a:pPr algn="ctr"/>
                      <a:endParaRPr lang="en-US" sz="1600" b="1" dirty="0">
                        <a:solidFill>
                          <a:srgbClr val="FF0000"/>
                        </a:solidFill>
                      </a:endParaRPr>
                    </a:p>
                  </a:txBody>
                  <a:tcPr anchor="ctr"/>
                </a:tc>
                <a:tc vMerge="1">
                  <a:txBody>
                    <a:bodyPr/>
                    <a:lstStyle/>
                    <a:p>
                      <a:pPr algn="ctr"/>
                      <a:endParaRPr lang="en-US" sz="1600" b="1" dirty="0">
                        <a:solidFill>
                          <a:srgbClr val="FF0000"/>
                        </a:solidFill>
                      </a:endParaRPr>
                    </a:p>
                  </a:txBody>
                  <a:tcPr anchor="ctr"/>
                </a:tc>
                <a:tc vMerge="1">
                  <a:txBody>
                    <a:bodyPr/>
                    <a:lstStyle/>
                    <a:p>
                      <a:pPr algn="ctr"/>
                      <a:endParaRPr lang="en-US" sz="1600" b="1" dirty="0">
                        <a:solidFill>
                          <a:srgbClr val="FF0000"/>
                        </a:solidFill>
                      </a:endParaRPr>
                    </a:p>
                  </a:txBody>
                  <a:tcPr anchor="ctr"/>
                </a:tc>
              </a:tr>
              <a:tr h="296752">
                <a:tc vMerge="1">
                  <a:txBody>
                    <a:bodyPr/>
                    <a:lstStyle/>
                    <a:p>
                      <a:pPr algn="ctr"/>
                      <a:endParaRPr lang="en-US" sz="1400" dirty="0" smtClean="0"/>
                    </a:p>
                  </a:txBody>
                  <a:tcPr anchor="ctr"/>
                </a:tc>
                <a:tc>
                  <a:txBody>
                    <a:bodyPr/>
                    <a:lstStyle/>
                    <a:p>
                      <a:pPr algn="ctr"/>
                      <a:r>
                        <a:rPr lang="en-US" sz="1200" dirty="0" smtClean="0">
                          <a:latin typeface="Chalkboard"/>
                          <a:cs typeface="Chalkboard"/>
                        </a:rPr>
                        <a:t>R/O + HV cables</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3366FF"/>
                          </a:solidFill>
                          <a:latin typeface="Chalkboard"/>
                          <a:cs typeface="Chalkboard"/>
                        </a:rPr>
                        <a:t>0.020</a:t>
                      </a:r>
                      <a:endParaRPr lang="en-US" sz="1400" b="1"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3366FF"/>
                          </a:solidFill>
                          <a:latin typeface="Chalkboard"/>
                          <a:cs typeface="Chalkboard"/>
                        </a:rPr>
                        <a:t>1.2</a:t>
                      </a:r>
                      <a:endParaRPr lang="en-US" sz="1400" b="1"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vMerge="1">
                  <a:txBody>
                    <a:bodyPr/>
                    <a:lstStyle/>
                    <a:p>
                      <a:pPr algn="ctr"/>
                      <a:endParaRPr lang="en-US" sz="1600" b="1" dirty="0">
                        <a:solidFill>
                          <a:srgbClr val="FF0000"/>
                        </a:solidFill>
                      </a:endParaRPr>
                    </a:p>
                  </a:txBody>
                  <a:tcPr anchor="ctr"/>
                </a:tc>
                <a:tc vMerge="1">
                  <a:txBody>
                    <a:bodyPr/>
                    <a:lstStyle/>
                    <a:p>
                      <a:pPr algn="ctr"/>
                      <a:endParaRPr lang="en-US" sz="1600" b="1" dirty="0">
                        <a:solidFill>
                          <a:srgbClr val="FF0000"/>
                        </a:solidFill>
                      </a:endParaRPr>
                    </a:p>
                  </a:txBody>
                  <a:tcPr anchor="ctr"/>
                </a:tc>
                <a:tc vMerge="1">
                  <a:txBody>
                    <a:bodyPr/>
                    <a:lstStyle/>
                    <a:p>
                      <a:pPr algn="ctr"/>
                      <a:endParaRPr lang="en-US" sz="1600" b="1" dirty="0">
                        <a:solidFill>
                          <a:srgbClr val="FF0000"/>
                        </a:solidFill>
                      </a:endParaRPr>
                    </a:p>
                  </a:txBody>
                  <a:tcPr anchor="ctr"/>
                </a:tc>
                <a:tc vMerge="1">
                  <a:txBody>
                    <a:bodyPr/>
                    <a:lstStyle/>
                    <a:p>
                      <a:pPr algn="ctr"/>
                      <a:endParaRPr lang="en-US" sz="1600" b="1" dirty="0">
                        <a:solidFill>
                          <a:srgbClr val="FF0000"/>
                        </a:solidFill>
                      </a:endParaRPr>
                    </a:p>
                  </a:txBody>
                  <a:tcPr anchor="ctr"/>
                </a:tc>
              </a:tr>
              <a:tr h="296752">
                <a:tc rowSpan="2">
                  <a:txBody>
                    <a:bodyPr/>
                    <a:lstStyle/>
                    <a:p>
                      <a:pPr algn="ctr"/>
                      <a:r>
                        <a:rPr lang="en-US" sz="1600" dirty="0" smtClean="0">
                          <a:latin typeface="Chalkboard"/>
                          <a:cs typeface="Chalkboard"/>
                        </a:rPr>
                        <a:t>Inner </a:t>
                      </a:r>
                    </a:p>
                    <a:p>
                      <a:pPr algn="ctr"/>
                      <a:r>
                        <a:rPr lang="en-US" sz="1600" dirty="0" smtClean="0">
                          <a:latin typeface="Chalkboard"/>
                          <a:cs typeface="Chalkboard"/>
                        </a:rPr>
                        <a:t>Cylinder</a:t>
                      </a:r>
                      <a:endParaRPr lang="en-US" sz="1600" b="1" dirty="0">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latin typeface="Chalkboard"/>
                          <a:cs typeface="Chalkboard"/>
                        </a:rPr>
                        <a:t>Connecting rings</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endParaRPr lang="en-US" sz="1400" b="1"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endParaRPr lang="en-US" sz="1400" b="1"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FFFF00"/>
                          </a:solidFill>
                          <a:latin typeface="Chalkboard"/>
                          <a:cs typeface="Chalkboard"/>
                        </a:rPr>
                        <a:t>0.021</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FFFF00"/>
                          </a:solidFill>
                          <a:latin typeface="Chalkboard"/>
                          <a:cs typeface="Chalkboard"/>
                        </a:rPr>
                        <a:t>0.6</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rowSpan="2">
                  <a:txBody>
                    <a:bodyPr/>
                    <a:lstStyle/>
                    <a:p>
                      <a:pPr algn="ctr"/>
                      <a:r>
                        <a:rPr lang="en-US" sz="1600" b="1" dirty="0" smtClean="0">
                          <a:solidFill>
                            <a:srgbClr val="FF0000"/>
                          </a:solidFill>
                          <a:latin typeface="Chalkboard"/>
                          <a:cs typeface="Chalkboard"/>
                        </a:rPr>
                        <a:t>0.057</a:t>
                      </a:r>
                      <a:endParaRPr lang="en-US" sz="1600" b="1" dirty="0">
                        <a:solidFill>
                          <a:srgbClr val="FF00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rowSpan="2">
                  <a:txBody>
                    <a:bodyPr/>
                    <a:lstStyle/>
                    <a:p>
                      <a:pPr algn="ctr"/>
                      <a:r>
                        <a:rPr lang="en-US" sz="1600" b="1" dirty="0" smtClean="0">
                          <a:solidFill>
                            <a:srgbClr val="FF0000"/>
                          </a:solidFill>
                          <a:latin typeface="Chalkboard"/>
                          <a:cs typeface="Chalkboard"/>
                        </a:rPr>
                        <a:t>1.5</a:t>
                      </a:r>
                      <a:endParaRPr lang="en-US" sz="1600" b="1" dirty="0">
                        <a:solidFill>
                          <a:srgbClr val="FF00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r>
              <a:tr h="296752">
                <a:tc vMerge="1">
                  <a:txBody>
                    <a:bodyPr/>
                    <a:lstStyle/>
                    <a:p>
                      <a:pPr algn="ctr"/>
                      <a:endParaRPr lang="en-US" sz="1400" dirty="0"/>
                    </a:p>
                  </a:txBody>
                  <a:tcPr anchor="ctr">
                    <a:lnT w="12700" cap="flat" cmpd="sng" algn="ctr">
                      <a:solidFill>
                        <a:scrgbClr r="0" g="0" b="0"/>
                      </a:solidFill>
                      <a:prstDash val="solid"/>
                      <a:round/>
                      <a:headEnd type="none" w="med" len="med"/>
                      <a:tailEnd type="none" w="med" len="med"/>
                    </a:lnT>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latin typeface="Chalkboard"/>
                          <a:cs typeface="Chalkboard"/>
                        </a:rPr>
                        <a:t>Sandwich</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endParaRPr lang="en-US" sz="1400" b="1"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endParaRPr lang="en-US" sz="1400" b="1" dirty="0">
                        <a:solidFill>
                          <a:srgbClr val="3366FF"/>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FFFF00"/>
                          </a:solidFill>
                          <a:latin typeface="Chalkboard"/>
                          <a:cs typeface="Chalkboard"/>
                        </a:rPr>
                        <a:t>0.036</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400" b="1" dirty="0" smtClean="0">
                          <a:solidFill>
                            <a:srgbClr val="FFFF00"/>
                          </a:solidFill>
                          <a:latin typeface="Chalkboard"/>
                          <a:cs typeface="Chalkboard"/>
                        </a:rPr>
                        <a:t>0.8</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vMerge="1">
                  <a:txBody>
                    <a:bodyPr/>
                    <a:lstStyle/>
                    <a:p>
                      <a:pPr algn="ctr"/>
                      <a:endParaRPr lang="en-US" sz="1600" b="1" dirty="0">
                        <a:solidFill>
                          <a:srgbClr val="FF0000"/>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pPr algn="ctr"/>
                      <a:endParaRPr lang="en-US" sz="1600" b="1" dirty="0">
                        <a:solidFill>
                          <a:srgbClr val="FF0000"/>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7811">
                <a:tc>
                  <a:txBody>
                    <a:bodyPr/>
                    <a:lstStyle/>
                    <a:p>
                      <a:pPr algn="ctr"/>
                      <a:r>
                        <a:rPr lang="en-US" sz="1600" dirty="0" smtClean="0">
                          <a:latin typeface="Chalkboard"/>
                          <a:cs typeface="Chalkboard"/>
                        </a:rPr>
                        <a:t>Gas</a:t>
                      </a:r>
                      <a:endParaRPr lang="en-US" sz="1600" b="1" dirty="0">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Chalkboard"/>
                          <a:cs typeface="Chalkboard"/>
                        </a:rPr>
                        <a:t>1 m track equivalent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hMerge="1">
                  <a:txBody>
                    <a:bodyPr/>
                    <a:lstStyle/>
                    <a:p>
                      <a:endParaRPr lang="en-US" sz="1400" dirty="0">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hMerge="1">
                  <a:txBody>
                    <a:bodyPr/>
                    <a:lstStyle/>
                    <a:p>
                      <a:endParaRPr lang="en-US" sz="1400" dirty="0">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hMerge="1">
                  <a:txBody>
                    <a:bodyPr/>
                    <a:lstStyle/>
                    <a:p>
                      <a:pPr algn="ctr"/>
                      <a:endParaRPr lang="en-US" sz="1400" b="1" dirty="0" smtClean="0">
                        <a:solidFill>
                          <a:srgbClr val="FF00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hMerge="1">
                  <a:txBody>
                    <a:bodyPr/>
                    <a:lstStyle/>
                    <a:p>
                      <a:pPr algn="ctr"/>
                      <a:endParaRPr lang="en-US" sz="1400" b="1" dirty="0" smtClean="0">
                        <a:solidFill>
                          <a:srgbClr val="FF00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600" b="1" dirty="0" smtClean="0">
                          <a:solidFill>
                            <a:srgbClr val="FF0000"/>
                          </a:solidFill>
                          <a:latin typeface="Chalkboard"/>
                          <a:cs typeface="Chalkboard"/>
                        </a:rPr>
                        <a:t>0.040</a:t>
                      </a:r>
                      <a:endParaRPr lang="en-US" sz="1600" b="1" dirty="0">
                        <a:solidFill>
                          <a:srgbClr val="FF00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600" b="1" dirty="0" smtClean="0">
                          <a:solidFill>
                            <a:srgbClr val="FF0000"/>
                          </a:solidFill>
                          <a:latin typeface="Chalkboard"/>
                          <a:cs typeface="Chalkboard"/>
                        </a:rPr>
                        <a:t>0.6</a:t>
                      </a:r>
                      <a:endParaRPr lang="en-US" sz="1600" b="1" dirty="0">
                        <a:solidFill>
                          <a:srgbClr val="FF00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r>
              <a:tr h="475534">
                <a:tc>
                  <a:txBody>
                    <a:bodyPr/>
                    <a:lstStyle/>
                    <a:p>
                      <a:pPr algn="ctr"/>
                      <a:r>
                        <a:rPr lang="en-US" sz="1600" dirty="0" smtClean="0">
                          <a:latin typeface="Chalkboard"/>
                          <a:cs typeface="Chalkboard"/>
                        </a:rPr>
                        <a:t>Wires</a:t>
                      </a:r>
                      <a:endParaRPr lang="en-US" sz="1600" b="1" dirty="0">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Chalkboard"/>
                          <a:cs typeface="Chalkboard"/>
                        </a:rPr>
                        <a:t>1 m track equivalent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hMerge="1">
                  <a:txBody>
                    <a:bodyPr/>
                    <a:lstStyle/>
                    <a:p>
                      <a:endParaRPr lang="en-US" sz="1400" dirty="0">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hMerge="1">
                  <a:txBody>
                    <a:bodyPr/>
                    <a:lstStyle/>
                    <a:p>
                      <a:endParaRPr lang="en-US" sz="1400" dirty="0">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hMerge="1">
                  <a:txBody>
                    <a:bodyPr/>
                    <a:lstStyle/>
                    <a:p>
                      <a:pPr algn="ctr"/>
                      <a:endParaRPr lang="en-US" sz="1400" b="1" dirty="0" smtClean="0">
                        <a:solidFill>
                          <a:srgbClr val="FF00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hMerge="1">
                  <a:txBody>
                    <a:bodyPr/>
                    <a:lstStyle/>
                    <a:p>
                      <a:pPr algn="ctr"/>
                      <a:endParaRPr lang="en-US" sz="1400" b="1" dirty="0" smtClean="0">
                        <a:solidFill>
                          <a:srgbClr val="FF0000"/>
                        </a:solidFill>
                        <a:latin typeface="Chalkboard"/>
                        <a:cs typeface="Chalkboard"/>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600" b="1" dirty="0" smtClean="0">
                          <a:solidFill>
                            <a:srgbClr val="FF0000"/>
                          </a:solidFill>
                          <a:latin typeface="Chalkboard"/>
                          <a:cs typeface="Chalkboard"/>
                        </a:rPr>
                        <a:t>0.030</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c>
                  <a:txBody>
                    <a:bodyPr/>
                    <a:lstStyle/>
                    <a:p>
                      <a:pPr algn="ctr"/>
                      <a:r>
                        <a:rPr lang="en-US" sz="1600" b="1" dirty="0" smtClean="0">
                          <a:solidFill>
                            <a:srgbClr val="FF0000"/>
                          </a:solidFill>
                          <a:latin typeface="Chalkboard"/>
                          <a:cs typeface="Chalkboard"/>
                        </a:rPr>
                        <a:t>3.3</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noFill/>
                  </a:tcPr>
                </a:tc>
              </a:tr>
            </a:tbl>
          </a:graphicData>
        </a:graphic>
      </p:graphicFrame>
      <p:sp>
        <p:nvSpPr>
          <p:cNvPr id="2" name="Title 1"/>
          <p:cNvSpPr>
            <a:spLocks noGrp="1"/>
          </p:cNvSpPr>
          <p:nvPr>
            <p:ph type="title"/>
          </p:nvPr>
        </p:nvSpPr>
        <p:spPr/>
        <p:txBody>
          <a:bodyPr/>
          <a:lstStyle/>
          <a:p>
            <a:r>
              <a:rPr lang="en-US" dirty="0" smtClean="0"/>
              <a:t>The Mu2e I-Tracker</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17</a:t>
            </a:fld>
            <a:endParaRPr lang="en-US"/>
          </a:p>
        </p:txBody>
      </p:sp>
      <p:sp>
        <p:nvSpPr>
          <p:cNvPr id="3" name="Rectangle 2"/>
          <p:cNvSpPr/>
          <p:nvPr/>
        </p:nvSpPr>
        <p:spPr>
          <a:xfrm>
            <a:off x="2355298" y="1345305"/>
            <a:ext cx="4435329" cy="584776"/>
          </a:xfrm>
          <a:prstGeom prst="rect">
            <a:avLst/>
          </a:prstGeom>
        </p:spPr>
        <p:txBody>
          <a:bodyPr wrap="none">
            <a:spAutoFit/>
          </a:bodyPr>
          <a:lstStyle/>
          <a:p>
            <a:r>
              <a:rPr lang="en-US" sz="3200" b="1" dirty="0" smtClean="0">
                <a:solidFill>
                  <a:srgbClr val="3366FF"/>
                </a:solidFill>
                <a:latin typeface="Chalkboard"/>
              </a:rPr>
              <a:t>Total </a:t>
            </a:r>
            <a:r>
              <a:rPr lang="en-US" sz="3200" b="1" dirty="0">
                <a:solidFill>
                  <a:srgbClr val="3366FF"/>
                </a:solidFill>
                <a:latin typeface="Chalkboard"/>
              </a:rPr>
              <a:t>M</a:t>
            </a:r>
            <a:r>
              <a:rPr lang="en-US" sz="3200" b="1" dirty="0" smtClean="0">
                <a:solidFill>
                  <a:srgbClr val="3366FF"/>
                </a:solidFill>
                <a:latin typeface="Chalkboard"/>
              </a:rPr>
              <a:t>aterial </a:t>
            </a:r>
            <a:r>
              <a:rPr lang="en-US" sz="3200" b="1" dirty="0">
                <a:solidFill>
                  <a:srgbClr val="3366FF"/>
                </a:solidFill>
                <a:latin typeface="Chalkboard"/>
              </a:rPr>
              <a:t>B</a:t>
            </a:r>
            <a:r>
              <a:rPr lang="en-US" sz="3200" b="1" dirty="0" smtClean="0">
                <a:solidFill>
                  <a:srgbClr val="3366FF"/>
                </a:solidFill>
                <a:latin typeface="Chalkboard"/>
              </a:rPr>
              <a:t>udget</a:t>
            </a:r>
            <a:endParaRPr lang="en-US" sz="3200" dirty="0">
              <a:solidFill>
                <a:srgbClr val="3366FF"/>
              </a:solidFill>
              <a:latin typeface="Chalkboard"/>
            </a:endParaRPr>
          </a:p>
        </p:txBody>
      </p:sp>
    </p:spTree>
    <p:extLst>
      <p:ext uri="{BB962C8B-B14F-4D97-AF65-F5344CB8AC3E}">
        <p14:creationId xmlns:p14="http://schemas.microsoft.com/office/powerpoint/2010/main" val="14190586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3999" cy="1429871"/>
          </a:xfrm>
        </p:spPr>
        <p:txBody>
          <a:bodyPr>
            <a:normAutofit/>
          </a:bodyPr>
          <a:lstStyle/>
          <a:p>
            <a:r>
              <a:rPr lang="en-US" dirty="0" smtClean="0"/>
              <a:t>A proposal for a Flavor Factory</a:t>
            </a:r>
            <a:endParaRPr lang="en-US" dirty="0"/>
          </a:p>
        </p:txBody>
      </p:sp>
      <p:sp>
        <p:nvSpPr>
          <p:cNvPr id="3" name="Content Placeholder 2"/>
          <p:cNvSpPr>
            <a:spLocks noGrp="1"/>
          </p:cNvSpPr>
          <p:nvPr>
            <p:ph idx="1"/>
          </p:nvPr>
        </p:nvSpPr>
        <p:spPr>
          <a:xfrm>
            <a:off x="685800" y="1869141"/>
            <a:ext cx="7971139" cy="1953509"/>
          </a:xfrm>
        </p:spPr>
        <p:txBody>
          <a:bodyPr>
            <a:noAutofit/>
          </a:bodyPr>
          <a:lstStyle/>
          <a:p>
            <a:pPr marL="0" indent="0">
              <a:buNone/>
            </a:pPr>
            <a:r>
              <a:rPr lang="en-US" sz="3200" b="1" dirty="0" smtClean="0"/>
              <a:t>Extend the main features of the Mu2e solution to the </a:t>
            </a:r>
            <a:r>
              <a:rPr lang="en-US" sz="3200" b="1" dirty="0" err="1" smtClean="0">
                <a:latin typeface="Lucida Grande"/>
                <a:ea typeface="Lucida Grande"/>
                <a:cs typeface="Lucida Grande"/>
              </a:rPr>
              <a:t>τ</a:t>
            </a:r>
            <a:r>
              <a:rPr lang="en-US" sz="3200" b="1" dirty="0" smtClean="0"/>
              <a:t>/c factory by taking into account: </a:t>
            </a:r>
          </a:p>
          <a:p>
            <a:pPr lvl="1">
              <a:buFont typeface="Arial"/>
              <a:buChar char="•"/>
            </a:pPr>
            <a:r>
              <a:rPr lang="en-US" sz="2800" dirty="0" smtClean="0"/>
              <a:t>Constraints dictated by different geometry</a:t>
            </a:r>
          </a:p>
          <a:p>
            <a:pPr lvl="1">
              <a:buFont typeface="Arial"/>
              <a:buChar char="•"/>
            </a:pPr>
            <a:r>
              <a:rPr lang="en-US" sz="2800" dirty="0" smtClean="0"/>
              <a:t>Constraints dictated by different kinematics</a:t>
            </a:r>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18</a:t>
            </a:fld>
            <a:endParaRPr lang="en-US"/>
          </a:p>
        </p:txBody>
      </p:sp>
    </p:spTree>
    <p:extLst>
      <p:ext uri="{BB962C8B-B14F-4D97-AF65-F5344CB8AC3E}">
        <p14:creationId xmlns:p14="http://schemas.microsoft.com/office/powerpoint/2010/main" val="1579990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3999" cy="1429871"/>
          </a:xfrm>
        </p:spPr>
        <p:txBody>
          <a:bodyPr>
            <a:normAutofit/>
          </a:bodyPr>
          <a:lstStyle/>
          <a:p>
            <a:r>
              <a:rPr lang="en-US" dirty="0" smtClean="0"/>
              <a:t>A proposal for a Flavor Factory</a:t>
            </a:r>
            <a:endParaRPr lang="en-US" dirty="0"/>
          </a:p>
        </p:txBody>
      </p:sp>
      <p:sp>
        <p:nvSpPr>
          <p:cNvPr id="3" name="Content Placeholder 2"/>
          <p:cNvSpPr>
            <a:spLocks noGrp="1"/>
          </p:cNvSpPr>
          <p:nvPr>
            <p:ph idx="1"/>
          </p:nvPr>
        </p:nvSpPr>
        <p:spPr>
          <a:xfrm>
            <a:off x="0" y="1381689"/>
            <a:ext cx="9143999" cy="4974661"/>
          </a:xfrm>
        </p:spPr>
        <p:txBody>
          <a:bodyPr>
            <a:noAutofit/>
          </a:bodyPr>
          <a:lstStyle/>
          <a:p>
            <a:pPr marL="349250" lvl="1" indent="0">
              <a:buNone/>
            </a:pPr>
            <a:r>
              <a:rPr lang="en-US" sz="2800" b="1" dirty="0" smtClean="0"/>
              <a:t>Constraints dictated by different geometry</a:t>
            </a:r>
          </a:p>
          <a:p>
            <a:pPr lvl="1">
              <a:buFont typeface="Arial"/>
              <a:buChar char="•"/>
            </a:pPr>
            <a:r>
              <a:rPr lang="en-US" dirty="0" smtClean="0"/>
              <a:t>Under </a:t>
            </a:r>
            <a:r>
              <a:rPr lang="en-US" dirty="0"/>
              <a:t>the assumption of </a:t>
            </a:r>
            <a:r>
              <a:rPr lang="en-US" dirty="0" smtClean="0"/>
              <a:t>a symmetric machine and, then, no </a:t>
            </a:r>
            <a:r>
              <a:rPr lang="en-US" dirty="0"/>
              <a:t>vertex </a:t>
            </a:r>
            <a:r>
              <a:rPr lang="en-US" dirty="0" smtClean="0"/>
              <a:t>detector, inner radius determined by the final focus and by beam pipe. </a:t>
            </a:r>
            <a:r>
              <a:rPr lang="en-US" b="1" dirty="0" smtClean="0">
                <a:solidFill>
                  <a:srgbClr val="00FFFF"/>
                </a:solidFill>
              </a:rPr>
              <a:t>Assume L constant with R and </a:t>
            </a:r>
            <a:r>
              <a:rPr lang="en-US" b="1" dirty="0" err="1" smtClean="0">
                <a:solidFill>
                  <a:srgbClr val="00FFFF"/>
                </a:solidFill>
              </a:rPr>
              <a:t>R</a:t>
            </a:r>
            <a:r>
              <a:rPr lang="en-US" b="1" baseline="-25000" dirty="0" err="1" smtClean="0">
                <a:solidFill>
                  <a:srgbClr val="00FFFF"/>
                </a:solidFill>
              </a:rPr>
              <a:t>in</a:t>
            </a:r>
            <a:r>
              <a:rPr lang="en-US" b="1" dirty="0" smtClean="0">
                <a:solidFill>
                  <a:srgbClr val="00FFFF"/>
                </a:solidFill>
              </a:rPr>
              <a:t> = 10 cm</a:t>
            </a:r>
            <a:r>
              <a:rPr lang="en-US" dirty="0" smtClean="0"/>
              <a:t>.</a:t>
            </a:r>
          </a:p>
          <a:p>
            <a:pPr lvl="1">
              <a:buFont typeface="Arial"/>
              <a:buChar char="•"/>
            </a:pPr>
            <a:r>
              <a:rPr lang="en-US" dirty="0" smtClean="0"/>
              <a:t>Outer radius is limited by cost of calorimeter and size of cryostat for the solenoid. </a:t>
            </a:r>
            <a:r>
              <a:rPr lang="en-US" b="1" dirty="0">
                <a:solidFill>
                  <a:srgbClr val="00FFFF"/>
                </a:solidFill>
              </a:rPr>
              <a:t>A</a:t>
            </a:r>
            <a:r>
              <a:rPr lang="en-US" b="1" dirty="0" smtClean="0">
                <a:solidFill>
                  <a:srgbClr val="00FFFF"/>
                </a:solidFill>
              </a:rPr>
              <a:t>ssume R</a:t>
            </a:r>
            <a:r>
              <a:rPr lang="en-US" b="1" baseline="-25000" dirty="0" smtClean="0">
                <a:solidFill>
                  <a:srgbClr val="00FFFF"/>
                </a:solidFill>
              </a:rPr>
              <a:t>out</a:t>
            </a:r>
            <a:r>
              <a:rPr lang="en-US" b="1" dirty="0" smtClean="0">
                <a:solidFill>
                  <a:srgbClr val="00FFFF"/>
                </a:solidFill>
              </a:rPr>
              <a:t> = 110 cm</a:t>
            </a:r>
            <a:r>
              <a:rPr lang="en-US" dirty="0"/>
              <a:t>.</a:t>
            </a:r>
            <a:endParaRPr lang="en-US" b="1" dirty="0" smtClean="0">
              <a:solidFill>
                <a:srgbClr val="00FFFF"/>
              </a:solidFill>
            </a:endParaRPr>
          </a:p>
          <a:p>
            <a:pPr lvl="1">
              <a:buFont typeface="Arial"/>
              <a:buChar char="•"/>
            </a:pPr>
            <a:r>
              <a:rPr lang="en-US" dirty="0" smtClean="0">
                <a:solidFill>
                  <a:srgbClr val="FFFFFF"/>
                </a:solidFill>
              </a:rPr>
              <a:t>Length determined by clearance between final </a:t>
            </a:r>
            <a:r>
              <a:rPr lang="en-US" dirty="0" err="1" smtClean="0">
                <a:solidFill>
                  <a:srgbClr val="FFFFFF"/>
                </a:solidFill>
              </a:rPr>
              <a:t>quadrupoles</a:t>
            </a:r>
            <a:r>
              <a:rPr lang="en-US" dirty="0" smtClean="0">
                <a:solidFill>
                  <a:srgbClr val="FFFFFF"/>
                </a:solidFill>
              </a:rPr>
              <a:t>. </a:t>
            </a:r>
            <a:r>
              <a:rPr lang="en-US" b="1" dirty="0" smtClean="0">
                <a:solidFill>
                  <a:srgbClr val="00FFFF"/>
                </a:solidFill>
              </a:rPr>
              <a:t>Assume </a:t>
            </a:r>
            <a:r>
              <a:rPr lang="en-US" dirty="0" smtClean="0">
                <a:solidFill>
                  <a:srgbClr val="FFFFFF"/>
                </a:solidFill>
              </a:rPr>
              <a:t>   </a:t>
            </a:r>
            <a:r>
              <a:rPr lang="en-US" b="1" dirty="0" smtClean="0">
                <a:solidFill>
                  <a:srgbClr val="00FFFF"/>
                </a:solidFill>
              </a:rPr>
              <a:t>L = 220 cm</a:t>
            </a:r>
            <a:r>
              <a:rPr lang="en-US" dirty="0" smtClean="0"/>
              <a:t>.</a:t>
            </a:r>
            <a:endParaRPr lang="en-US" b="1" dirty="0" smtClean="0">
              <a:solidFill>
                <a:srgbClr val="00FFFF"/>
              </a:solidFill>
            </a:endParaRPr>
          </a:p>
          <a:p>
            <a:pPr lvl="1">
              <a:buFont typeface="Arial"/>
              <a:buChar char="•"/>
            </a:pPr>
            <a:r>
              <a:rPr lang="en-US" b="1" dirty="0" smtClean="0">
                <a:solidFill>
                  <a:srgbClr val="00FFFF"/>
                </a:solidFill>
              </a:rPr>
              <a:t>Full </a:t>
            </a:r>
            <a:r>
              <a:rPr lang="en-US" b="1" dirty="0">
                <a:solidFill>
                  <a:srgbClr val="00FFFF"/>
                </a:solidFill>
              </a:rPr>
              <a:t>stereo</a:t>
            </a:r>
            <a:r>
              <a:rPr lang="en-US" dirty="0">
                <a:solidFill>
                  <a:srgbClr val="FFFFFF"/>
                </a:solidFill>
              </a:rPr>
              <a:t> (low track multiplicity =&gt; easy track finding), as opposed to axial-stereo mix, to avoid </a:t>
            </a:r>
            <a:r>
              <a:rPr lang="en-US" dirty="0" smtClean="0">
                <a:solidFill>
                  <a:srgbClr val="FFFFFF"/>
                </a:solidFill>
              </a:rPr>
              <a:t>dead regions </a:t>
            </a:r>
            <a:r>
              <a:rPr lang="en-US" dirty="0">
                <a:solidFill>
                  <a:srgbClr val="FFFFFF"/>
                </a:solidFill>
              </a:rPr>
              <a:t>and variable gain along z</a:t>
            </a:r>
            <a:r>
              <a:rPr lang="en-US" dirty="0" smtClean="0">
                <a:solidFill>
                  <a:srgbClr val="FFFFFF"/>
                </a:solidFill>
              </a:rPr>
              <a:t>.</a:t>
            </a:r>
            <a:endParaRPr lang="en-US" dirty="0">
              <a:solidFill>
                <a:srgbClr val="FFFFFF"/>
              </a:solidFill>
            </a:endParaRPr>
          </a:p>
          <a:p>
            <a:pPr lvl="1">
              <a:buFont typeface="Arial"/>
              <a:buChar char="•"/>
            </a:pPr>
            <a:r>
              <a:rPr lang="en-US" dirty="0" smtClean="0">
                <a:solidFill>
                  <a:srgbClr val="FFFFFF"/>
                </a:solidFill>
              </a:rPr>
              <a:t>Choose stereo configuration with </a:t>
            </a:r>
            <a:r>
              <a:rPr lang="en-US" b="1" dirty="0" smtClean="0">
                <a:solidFill>
                  <a:srgbClr val="00FFFF"/>
                </a:solidFill>
              </a:rPr>
              <a:t>constant angular displacement</a:t>
            </a:r>
            <a:r>
              <a:rPr lang="en-US" dirty="0" smtClean="0">
                <a:solidFill>
                  <a:srgbClr val="FFFFFF"/>
                </a:solidFill>
              </a:rPr>
              <a:t> (π/4) as opposed to constant stereo angle or constant stereo drop, for easier construction.</a:t>
            </a:r>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19</a:t>
            </a:fld>
            <a:endParaRPr lang="en-US"/>
          </a:p>
        </p:txBody>
      </p:sp>
    </p:spTree>
    <p:extLst>
      <p:ext uri="{BB962C8B-B14F-4D97-AF65-F5344CB8AC3E}">
        <p14:creationId xmlns:p14="http://schemas.microsoft.com/office/powerpoint/2010/main" val="24069264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b="1" dirty="0" smtClean="0"/>
              <a:t>Mu2e drift chamber: an inspiring example</a:t>
            </a:r>
          </a:p>
          <a:p>
            <a:r>
              <a:rPr lang="en-US" b="1" dirty="0" smtClean="0"/>
              <a:t>New materials and a new assembly technique</a:t>
            </a:r>
          </a:p>
          <a:p>
            <a:r>
              <a:rPr lang="en-US" b="1" dirty="0" smtClean="0"/>
              <a:t>A proposal for a Flavor Factory</a:t>
            </a:r>
          </a:p>
          <a:p>
            <a:r>
              <a:rPr lang="en-US" b="1" dirty="0" smtClean="0"/>
              <a:t>Expected performance</a:t>
            </a:r>
          </a:p>
          <a:p>
            <a:r>
              <a:rPr lang="en-US" b="1" dirty="0" smtClean="0"/>
              <a:t>A bonus: Particle Identification</a:t>
            </a:r>
          </a:p>
          <a:p>
            <a:r>
              <a:rPr lang="en-US" b="1" dirty="0" smtClean="0"/>
              <a:t>An extra bonus: Trigger</a:t>
            </a:r>
          </a:p>
          <a:p>
            <a:r>
              <a:rPr lang="en-US" b="1" dirty="0" smtClean="0"/>
              <a:t>A hint for a high precision </a:t>
            </a:r>
            <a:r>
              <a:rPr lang="en-US" b="1" dirty="0" err="1" smtClean="0"/>
              <a:t>muon</a:t>
            </a:r>
            <a:r>
              <a:rPr lang="en-US" b="1" dirty="0" smtClean="0"/>
              <a:t> spectrometer</a:t>
            </a:r>
          </a:p>
          <a:p>
            <a:endParaRPr lang="en-US" dirty="0" smtClean="0"/>
          </a:p>
          <a:p>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2</a:t>
            </a:fld>
            <a:endParaRPr lang="en-US"/>
          </a:p>
        </p:txBody>
      </p:sp>
    </p:spTree>
    <p:extLst>
      <p:ext uri="{BB962C8B-B14F-4D97-AF65-F5344CB8AC3E}">
        <p14:creationId xmlns:p14="http://schemas.microsoft.com/office/powerpoint/2010/main" val="28576803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3999" cy="1429871"/>
          </a:xfrm>
        </p:spPr>
        <p:txBody>
          <a:bodyPr>
            <a:normAutofit/>
          </a:bodyPr>
          <a:lstStyle/>
          <a:p>
            <a:r>
              <a:rPr lang="en-US" dirty="0" smtClean="0"/>
              <a:t>A proposal for a Flavor Factory</a:t>
            </a:r>
            <a:endParaRPr lang="en-US" dirty="0"/>
          </a:p>
        </p:txBody>
      </p:sp>
      <p:sp>
        <p:nvSpPr>
          <p:cNvPr id="3" name="Content Placeholder 2"/>
          <p:cNvSpPr>
            <a:spLocks noGrp="1"/>
          </p:cNvSpPr>
          <p:nvPr>
            <p:ph idx="1"/>
          </p:nvPr>
        </p:nvSpPr>
        <p:spPr>
          <a:xfrm>
            <a:off x="0" y="1381689"/>
            <a:ext cx="9143999" cy="4974661"/>
          </a:xfrm>
        </p:spPr>
        <p:txBody>
          <a:bodyPr>
            <a:noAutofit/>
          </a:bodyPr>
          <a:lstStyle/>
          <a:p>
            <a:pPr marL="349250" lvl="1" indent="0">
              <a:buNone/>
            </a:pPr>
            <a:r>
              <a:rPr lang="en-US" sz="2800" b="1" dirty="0" smtClean="0"/>
              <a:t>Constraints dictated by different kinematics</a:t>
            </a:r>
            <a:endParaRPr lang="en-US" sz="1000" dirty="0"/>
          </a:p>
          <a:p>
            <a:pPr lvl="1">
              <a:buFont typeface="Arial"/>
              <a:buChar char="•"/>
            </a:pPr>
            <a:r>
              <a:rPr lang="en-US" dirty="0" smtClean="0"/>
              <a:t>Momentum resolution, if </a:t>
            </a:r>
            <a:r>
              <a:rPr lang="en-US" dirty="0"/>
              <a:t>dominated by multiple scattering, </a:t>
            </a:r>
            <a:r>
              <a:rPr lang="en-US" dirty="0" smtClean="0"/>
              <a:t> doesn’t improve with spatial </a:t>
            </a:r>
            <a:r>
              <a:rPr lang="en-US" dirty="0"/>
              <a:t>resolution </a:t>
            </a:r>
            <a:r>
              <a:rPr lang="en-US" dirty="0" smtClean="0"/>
              <a:t>or number </a:t>
            </a:r>
            <a:r>
              <a:rPr lang="en-US" dirty="0"/>
              <a:t>of </a:t>
            </a:r>
            <a:r>
              <a:rPr lang="en-US" dirty="0" smtClean="0"/>
              <a:t>measurements, but improves with B field: </a:t>
            </a:r>
            <a:r>
              <a:rPr lang="en-US" b="1" dirty="0" smtClean="0">
                <a:solidFill>
                  <a:srgbClr val="00FFFF"/>
                </a:solidFill>
              </a:rPr>
              <a:t>choose B as large as possible</a:t>
            </a:r>
            <a:r>
              <a:rPr lang="en-US" dirty="0" smtClean="0"/>
              <a:t>.</a:t>
            </a:r>
          </a:p>
          <a:p>
            <a:pPr lvl="1">
              <a:buFont typeface="Arial"/>
              <a:buChar char="•"/>
            </a:pPr>
            <a:r>
              <a:rPr lang="en-US" dirty="0" smtClean="0"/>
              <a:t>In contrast, B must be limited to minimize the number of curling tracks. </a:t>
            </a:r>
            <a:r>
              <a:rPr lang="en-US" b="1" dirty="0" smtClean="0">
                <a:solidFill>
                  <a:srgbClr val="00FFFF"/>
                </a:solidFill>
              </a:rPr>
              <a:t>R</a:t>
            </a:r>
            <a:r>
              <a:rPr lang="en-US" b="1" baseline="-25000" dirty="0" smtClean="0">
                <a:solidFill>
                  <a:srgbClr val="00FFFF"/>
                </a:solidFill>
              </a:rPr>
              <a:t>out </a:t>
            </a:r>
            <a:r>
              <a:rPr lang="en-US" b="1" dirty="0" smtClean="0">
                <a:solidFill>
                  <a:srgbClr val="00FFFF"/>
                </a:solidFill>
              </a:rPr>
              <a:t>= 1. 1 m , B = 1 T =&gt; </a:t>
            </a:r>
            <a:r>
              <a:rPr lang="en-US" b="1" dirty="0" err="1" smtClean="0">
                <a:solidFill>
                  <a:srgbClr val="00FFFF"/>
                </a:solidFill>
              </a:rPr>
              <a:t>p</a:t>
            </a:r>
            <a:r>
              <a:rPr lang="en-US" b="1" baseline="-25000" dirty="0" err="1" smtClean="0">
                <a:solidFill>
                  <a:srgbClr val="00FFFF"/>
                </a:solidFill>
              </a:rPr>
              <a:t>t,curl</a:t>
            </a:r>
            <a:r>
              <a:rPr lang="en-US" b="1" dirty="0" smtClean="0">
                <a:solidFill>
                  <a:srgbClr val="00FFFF"/>
                </a:solidFill>
              </a:rPr>
              <a:t> &lt; 165 MeV/c</a:t>
            </a:r>
            <a:r>
              <a:rPr lang="en-US" dirty="0" smtClean="0">
                <a:solidFill>
                  <a:srgbClr val="FFFFFF"/>
                </a:solidFill>
              </a:rPr>
              <a:t>.</a:t>
            </a:r>
          </a:p>
          <a:p>
            <a:pPr lvl="1">
              <a:buFont typeface="Arial"/>
              <a:buChar char="•"/>
            </a:pPr>
            <a:r>
              <a:rPr lang="en-US" dirty="0" smtClean="0"/>
              <a:t>Also, minimum </a:t>
            </a:r>
            <a:r>
              <a:rPr lang="en-US" dirty="0" err="1" smtClean="0"/>
              <a:t>p</a:t>
            </a:r>
            <a:r>
              <a:rPr lang="en-US" baseline="-25000" dirty="0" err="1" smtClean="0"/>
              <a:t>t</a:t>
            </a:r>
            <a:r>
              <a:rPr lang="en-US" dirty="0" smtClean="0"/>
              <a:t> tracks (at least 12 points, </a:t>
            </a:r>
            <a:r>
              <a:rPr lang="en-US" dirty="0" err="1" smtClean="0"/>
              <a:t>R</a:t>
            </a:r>
            <a:r>
              <a:rPr lang="en-US" baseline="-25000" dirty="0" err="1" smtClean="0"/>
              <a:t>min</a:t>
            </a:r>
            <a:r>
              <a:rPr lang="en-US" dirty="0" smtClean="0"/>
              <a:t> = 24 cm), </a:t>
            </a:r>
            <a:r>
              <a:rPr lang="en-US" b="1" dirty="0" err="1" smtClean="0">
                <a:solidFill>
                  <a:srgbClr val="00FFFF"/>
                </a:solidFill>
              </a:rPr>
              <a:t>p</a:t>
            </a:r>
            <a:r>
              <a:rPr lang="en-US" b="1" baseline="-25000" dirty="0" err="1" smtClean="0">
                <a:solidFill>
                  <a:srgbClr val="00FFFF"/>
                </a:solidFill>
              </a:rPr>
              <a:t>t</a:t>
            </a:r>
            <a:r>
              <a:rPr lang="en-US" b="1" dirty="0" smtClean="0">
                <a:solidFill>
                  <a:srgbClr val="00FFFF"/>
                </a:solidFill>
              </a:rPr>
              <a:t> </a:t>
            </a:r>
            <a:r>
              <a:rPr lang="en-US" b="1" dirty="0">
                <a:solidFill>
                  <a:srgbClr val="00FFFF"/>
                </a:solidFill>
              </a:rPr>
              <a:t>&gt;</a:t>
            </a:r>
            <a:r>
              <a:rPr lang="en-US" b="1" dirty="0" smtClean="0">
                <a:solidFill>
                  <a:srgbClr val="00FFFF"/>
                </a:solidFill>
              </a:rPr>
              <a:t> 36 </a:t>
            </a:r>
            <a:r>
              <a:rPr lang="en-US" b="1" dirty="0" err="1" smtClean="0">
                <a:solidFill>
                  <a:srgbClr val="00FFFF"/>
                </a:solidFill>
              </a:rPr>
              <a:t>MeVc</a:t>
            </a:r>
            <a:r>
              <a:rPr lang="en-US" dirty="0" smtClean="0"/>
              <a:t> (to be compared with the minimum momentum to emerge from the beam pipe)</a:t>
            </a:r>
          </a:p>
          <a:p>
            <a:pPr lvl="1">
              <a:buFont typeface="Arial"/>
              <a:buChar char="•"/>
            </a:pPr>
            <a:endParaRPr lang="en-US" dirty="0" smtClean="0">
              <a:solidFill>
                <a:srgbClr val="FFFFFF"/>
              </a:solidFill>
            </a:endParaRPr>
          </a:p>
          <a:p>
            <a:pPr lvl="1">
              <a:buFont typeface="Arial"/>
              <a:buChar char="•"/>
            </a:pPr>
            <a:endParaRPr lang="en-US" dirty="0" smtClean="0">
              <a:solidFill>
                <a:srgbClr val="FFFFFF"/>
              </a:solidFill>
            </a:endParaRPr>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20</a:t>
            </a:fld>
            <a:endParaRPr lang="en-US"/>
          </a:p>
        </p:txBody>
      </p:sp>
    </p:spTree>
    <p:extLst>
      <p:ext uri="{BB962C8B-B14F-4D97-AF65-F5344CB8AC3E}">
        <p14:creationId xmlns:p14="http://schemas.microsoft.com/office/powerpoint/2010/main" val="31965109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3999" cy="1429871"/>
          </a:xfrm>
        </p:spPr>
        <p:txBody>
          <a:bodyPr>
            <a:normAutofit/>
          </a:bodyPr>
          <a:lstStyle/>
          <a:p>
            <a:r>
              <a:rPr lang="en-US" dirty="0" smtClean="0"/>
              <a:t>A proposal for a Flavor Factory</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21</a:t>
            </a:fld>
            <a:endParaRPr lang="en-US"/>
          </a:p>
        </p:txBody>
      </p:sp>
      <p:sp>
        <p:nvSpPr>
          <p:cNvPr id="9" name="TextBox 8"/>
          <p:cNvSpPr txBox="1"/>
          <p:nvPr/>
        </p:nvSpPr>
        <p:spPr>
          <a:xfrm>
            <a:off x="667117" y="1431565"/>
            <a:ext cx="8086917" cy="4708981"/>
          </a:xfrm>
          <a:prstGeom prst="rect">
            <a:avLst/>
          </a:prstGeom>
          <a:noFill/>
        </p:spPr>
        <p:txBody>
          <a:bodyPr wrap="square" rtlCol="0">
            <a:spAutoFit/>
          </a:bodyPr>
          <a:lstStyle/>
          <a:p>
            <a:pPr marL="285750" indent="-285750">
              <a:buFont typeface="Wingdings" charset="2"/>
              <a:buChar char="q"/>
            </a:pPr>
            <a:r>
              <a:rPr lang="en-US" sz="2000" dirty="0">
                <a:solidFill>
                  <a:srgbClr val="3366FF"/>
                </a:solidFill>
              </a:rPr>
              <a:t> </a:t>
            </a:r>
            <a:r>
              <a:rPr lang="en-US" sz="2000" dirty="0" smtClean="0">
                <a:solidFill>
                  <a:srgbClr val="3366FF"/>
                </a:solidFill>
                <a:latin typeface="Chalkboard"/>
                <a:cs typeface="Chalkboard"/>
              </a:rPr>
              <a:t>16 co</a:t>
            </a:r>
            <a:r>
              <a:rPr lang="en-US" sz="2000" dirty="0">
                <a:solidFill>
                  <a:srgbClr val="3366FF"/>
                </a:solidFill>
                <a:latin typeface="Chalkboard"/>
                <a:cs typeface="Chalkboard"/>
              </a:rPr>
              <a:t>-axial </a:t>
            </a:r>
            <a:r>
              <a:rPr lang="en-US" sz="2000" dirty="0" smtClean="0">
                <a:solidFill>
                  <a:srgbClr val="3366FF"/>
                </a:solidFill>
                <a:latin typeface="Chalkboard"/>
                <a:cs typeface="Chalkboard"/>
              </a:rPr>
              <a:t>super-layers</a:t>
            </a:r>
            <a:r>
              <a:rPr lang="en-US" sz="2000" dirty="0" smtClean="0">
                <a:latin typeface="Chalkboard"/>
                <a:cs typeface="Chalkboard"/>
              </a:rPr>
              <a:t>, each one made </a:t>
            </a:r>
            <a:r>
              <a:rPr lang="en-US" sz="2000" dirty="0">
                <a:latin typeface="Chalkboard"/>
                <a:cs typeface="Chalkboard"/>
              </a:rPr>
              <a:t>of </a:t>
            </a:r>
            <a:r>
              <a:rPr lang="en-US" sz="2000" dirty="0" smtClean="0">
                <a:solidFill>
                  <a:srgbClr val="3366FF"/>
                </a:solidFill>
                <a:latin typeface="Chalkboard"/>
                <a:cs typeface="Chalkboard"/>
              </a:rPr>
              <a:t>6 </a:t>
            </a:r>
            <a:r>
              <a:rPr lang="en-US" sz="2000" dirty="0" err="1" smtClean="0">
                <a:solidFill>
                  <a:srgbClr val="3366FF"/>
                </a:solidFill>
                <a:latin typeface="Chalkboard"/>
                <a:cs typeface="Chalkboard"/>
              </a:rPr>
              <a:t>para</a:t>
            </a:r>
            <a:r>
              <a:rPr lang="en-US" sz="2000" dirty="0">
                <a:solidFill>
                  <a:srgbClr val="3366FF"/>
                </a:solidFill>
                <a:latin typeface="Chalkboard"/>
                <a:cs typeface="Chalkboard"/>
              </a:rPr>
              <a:t>-axial </a:t>
            </a:r>
            <a:r>
              <a:rPr lang="en-US" sz="2000" dirty="0" smtClean="0">
                <a:solidFill>
                  <a:srgbClr val="3366FF"/>
                </a:solidFill>
                <a:latin typeface="Chalkboard"/>
                <a:cs typeface="Chalkboard"/>
              </a:rPr>
              <a:t>layers </a:t>
            </a:r>
            <a:r>
              <a:rPr lang="en-US" sz="2000" dirty="0" smtClean="0">
                <a:latin typeface="Chalkboard"/>
                <a:cs typeface="Chalkboard"/>
              </a:rPr>
              <a:t>at alternating sign stereo angles, arranged in 8 equal azimuthal </a:t>
            </a:r>
            <a:r>
              <a:rPr lang="en-US" sz="2000" dirty="0">
                <a:latin typeface="Chalkboard"/>
                <a:cs typeface="Chalkboard"/>
              </a:rPr>
              <a:t>sectors;</a:t>
            </a:r>
          </a:p>
          <a:p>
            <a:pPr marL="285750" indent="-285750">
              <a:buFont typeface="Wingdings" charset="2"/>
              <a:buChar char="q"/>
            </a:pPr>
            <a:r>
              <a:rPr lang="en-US" sz="2000" dirty="0" smtClean="0">
                <a:solidFill>
                  <a:srgbClr val="FFFFFF"/>
                </a:solidFill>
                <a:latin typeface="Chalkboard"/>
                <a:cs typeface="Chalkboard"/>
              </a:rPr>
              <a:t>stereo angles </a:t>
            </a:r>
            <a:r>
              <a:rPr lang="en-US" sz="2000" dirty="0" err="1" smtClean="0">
                <a:latin typeface="Chalkboard"/>
                <a:cs typeface="Chalkboard"/>
              </a:rPr>
              <a:t>ramging</a:t>
            </a:r>
            <a:r>
              <a:rPr lang="en-US" sz="2000" dirty="0" smtClean="0">
                <a:latin typeface="Chalkboard"/>
                <a:cs typeface="Chalkboard"/>
              </a:rPr>
              <a:t> </a:t>
            </a:r>
            <a:r>
              <a:rPr lang="en-US" sz="2000" dirty="0" smtClean="0">
                <a:latin typeface="Chalkboard"/>
                <a:cs typeface="Chalkboard"/>
              </a:rPr>
              <a:t>from </a:t>
            </a:r>
            <a:r>
              <a:rPr lang="en-US" sz="2000" dirty="0" smtClean="0">
                <a:solidFill>
                  <a:srgbClr val="3366FF"/>
                </a:solidFill>
                <a:latin typeface="Chalkboard"/>
                <a:cs typeface="Chalkboard"/>
              </a:rPr>
              <a:t>±40 </a:t>
            </a:r>
            <a:r>
              <a:rPr lang="en-US" sz="2000" dirty="0" err="1">
                <a:solidFill>
                  <a:srgbClr val="3366FF"/>
                </a:solidFill>
                <a:latin typeface="Chalkboard"/>
                <a:cs typeface="Chalkboard"/>
              </a:rPr>
              <a:t>mrad</a:t>
            </a:r>
            <a:r>
              <a:rPr lang="en-US" sz="2000" dirty="0">
                <a:solidFill>
                  <a:srgbClr val="3366FF"/>
                </a:solidFill>
                <a:latin typeface="Chalkboard"/>
                <a:cs typeface="Chalkboard"/>
              </a:rPr>
              <a:t> </a:t>
            </a:r>
            <a:r>
              <a:rPr lang="en-US" sz="2000" dirty="0" smtClean="0">
                <a:solidFill>
                  <a:srgbClr val="3366FF"/>
                </a:solidFill>
                <a:latin typeface="Chalkboard"/>
                <a:cs typeface="Chalkboard"/>
              </a:rPr>
              <a:t>(at inner radius)</a:t>
            </a:r>
            <a:r>
              <a:rPr lang="en-US" sz="2000" dirty="0" smtClean="0">
                <a:latin typeface="Chalkboard"/>
                <a:cs typeface="Chalkboard"/>
              </a:rPr>
              <a:t> to </a:t>
            </a:r>
            <a:r>
              <a:rPr lang="en-US" sz="2000" dirty="0" smtClean="0">
                <a:solidFill>
                  <a:srgbClr val="3366FF"/>
                </a:solidFill>
                <a:latin typeface="Chalkboard"/>
                <a:cs typeface="Chalkboard"/>
              </a:rPr>
              <a:t>±360 </a:t>
            </a:r>
            <a:r>
              <a:rPr lang="en-US" sz="2000" dirty="0" err="1" smtClean="0">
                <a:solidFill>
                  <a:srgbClr val="3366FF"/>
                </a:solidFill>
                <a:latin typeface="Chalkboard"/>
                <a:cs typeface="Chalkboard"/>
              </a:rPr>
              <a:t>mrad</a:t>
            </a:r>
            <a:r>
              <a:rPr lang="en-US" sz="2000" dirty="0" smtClean="0">
                <a:solidFill>
                  <a:srgbClr val="3366FF"/>
                </a:solidFill>
                <a:latin typeface="Chalkboard"/>
                <a:cs typeface="Chalkboard"/>
              </a:rPr>
              <a:t> (at outer radius)</a:t>
            </a:r>
            <a:r>
              <a:rPr lang="en-US" sz="2000" dirty="0" smtClean="0">
                <a:latin typeface="Chalkboard"/>
                <a:cs typeface="Chalkboard"/>
              </a:rPr>
              <a:t>;</a:t>
            </a:r>
            <a:endParaRPr lang="en-US" sz="2000" dirty="0">
              <a:latin typeface="Chalkboard"/>
              <a:cs typeface="Chalkboard"/>
            </a:endParaRPr>
          </a:p>
          <a:p>
            <a:pPr marL="285750" indent="-285750">
              <a:buFont typeface="Wingdings" charset="2"/>
              <a:buChar char="q"/>
            </a:pPr>
            <a:r>
              <a:rPr lang="en-US" sz="2000" dirty="0" smtClean="0">
                <a:solidFill>
                  <a:srgbClr val="3366FF"/>
                </a:solidFill>
                <a:latin typeface="Chalkboard"/>
                <a:cs typeface="Chalkboard"/>
              </a:rPr>
              <a:t>10 square drift cells </a:t>
            </a:r>
            <a:r>
              <a:rPr lang="en-US" sz="2000" dirty="0" smtClean="0">
                <a:solidFill>
                  <a:srgbClr val="FFFFFF"/>
                </a:solidFill>
                <a:latin typeface="Chalkboard"/>
                <a:cs typeface="Chalkboard"/>
              </a:rPr>
              <a:t>per sector on first super-layer with </a:t>
            </a:r>
            <a:r>
              <a:rPr lang="en-US" sz="2000" dirty="0" smtClean="0">
                <a:solidFill>
                  <a:srgbClr val="3366FF"/>
                </a:solidFill>
                <a:latin typeface="Chalkboard"/>
                <a:cs typeface="Chalkboard"/>
              </a:rPr>
              <a:t>5 cells increment </a:t>
            </a:r>
            <a:r>
              <a:rPr lang="en-US" sz="2000" dirty="0" smtClean="0">
                <a:solidFill>
                  <a:srgbClr val="FFFFFF"/>
                </a:solidFill>
                <a:latin typeface="Chalkboard"/>
                <a:cs typeface="Chalkboard"/>
              </a:rPr>
              <a:t>on each successive super-layer </a:t>
            </a:r>
            <a:r>
              <a:rPr lang="en-US" sz="2000" dirty="0" smtClean="0">
                <a:latin typeface="Chalkboard"/>
                <a:cs typeface="Chalkboard"/>
              </a:rPr>
              <a:t>to keep cell size constant as a function of super-layer radius;</a:t>
            </a:r>
          </a:p>
          <a:p>
            <a:pPr marL="285750" indent="-285750">
              <a:buFont typeface="Wingdings" charset="2"/>
              <a:buChar char="q"/>
            </a:pPr>
            <a:r>
              <a:rPr lang="en-US" sz="2000" dirty="0" smtClean="0">
                <a:solidFill>
                  <a:srgbClr val="FFFFFF"/>
                </a:solidFill>
                <a:latin typeface="Chalkboard"/>
                <a:cs typeface="Chalkboard"/>
              </a:rPr>
              <a:t>average cell size </a:t>
            </a:r>
            <a:r>
              <a:rPr lang="en-US" sz="2000" dirty="0" smtClean="0">
                <a:solidFill>
                  <a:srgbClr val="3366FF"/>
                </a:solidFill>
                <a:latin typeface="Chalkboard"/>
                <a:cs typeface="Chalkboard"/>
              </a:rPr>
              <a:t>9.5 mm </a:t>
            </a:r>
            <a:r>
              <a:rPr lang="en-US" sz="2000" dirty="0" smtClean="0">
                <a:solidFill>
                  <a:srgbClr val="FFFFFF"/>
                </a:solidFill>
                <a:latin typeface="Chalkboard"/>
                <a:cs typeface="Chalkboard"/>
              </a:rPr>
              <a:t>at z = 0 growing </a:t>
            </a:r>
            <a:r>
              <a:rPr lang="en-US" sz="2000" dirty="0" smtClean="0">
                <a:latin typeface="Chalkboard"/>
                <a:cs typeface="Chalkboard"/>
              </a:rPr>
              <a:t>to </a:t>
            </a:r>
            <a:r>
              <a:rPr lang="en-US" sz="2000" dirty="0" smtClean="0">
                <a:solidFill>
                  <a:srgbClr val="3366FF"/>
                </a:solidFill>
                <a:latin typeface="Chalkboard"/>
                <a:cs typeface="Chalkboard"/>
              </a:rPr>
              <a:t>+8.2</a:t>
            </a:r>
            <a:r>
              <a:rPr lang="en-US" sz="2000" dirty="0" smtClean="0">
                <a:solidFill>
                  <a:srgbClr val="3366FF"/>
                </a:solidFill>
                <a:latin typeface="Chalkboard"/>
                <a:cs typeface="Chalkboard"/>
              </a:rPr>
              <a:t>% </a:t>
            </a:r>
            <a:r>
              <a:rPr lang="en-US" sz="2000" dirty="0" smtClean="0">
                <a:solidFill>
                  <a:srgbClr val="FFFFFF"/>
                </a:solidFill>
                <a:latin typeface="Chalkboard"/>
                <a:cs typeface="Chalkboard"/>
              </a:rPr>
              <a:t>at z = ±L/2</a:t>
            </a:r>
            <a:r>
              <a:rPr lang="en-US" sz="2000" dirty="0" smtClean="0">
                <a:latin typeface="Chalkboard"/>
                <a:cs typeface="Chalkboard"/>
              </a:rPr>
              <a:t>;</a:t>
            </a:r>
          </a:p>
          <a:p>
            <a:pPr marL="342900" indent="-342900">
              <a:buFont typeface="Wingdings" charset="2"/>
              <a:buChar char="q"/>
            </a:pPr>
            <a:r>
              <a:rPr lang="en-US" sz="2000" dirty="0">
                <a:solidFill>
                  <a:srgbClr val="FFFFFF"/>
                </a:solidFill>
                <a:latin typeface="Chalkboard"/>
                <a:cs typeface="Chalkboard"/>
              </a:rPr>
              <a:t>ratio </a:t>
            </a:r>
            <a:r>
              <a:rPr lang="en-US" sz="2000" dirty="0" smtClean="0">
                <a:solidFill>
                  <a:srgbClr val="FFFFFF"/>
                </a:solidFill>
                <a:latin typeface="Chalkboard"/>
                <a:cs typeface="Chalkboard"/>
              </a:rPr>
              <a:t>of field </a:t>
            </a:r>
            <a:r>
              <a:rPr lang="en-US" sz="2000" dirty="0">
                <a:solidFill>
                  <a:srgbClr val="FFFFFF"/>
                </a:solidFill>
                <a:latin typeface="Chalkboard"/>
                <a:cs typeface="Chalkboard"/>
              </a:rPr>
              <a:t>wires </a:t>
            </a:r>
            <a:r>
              <a:rPr lang="en-US" sz="2000" dirty="0" smtClean="0">
                <a:solidFill>
                  <a:srgbClr val="FFFFFF"/>
                </a:solidFill>
                <a:latin typeface="Chalkboard"/>
                <a:cs typeface="Chalkboard"/>
              </a:rPr>
              <a:t>to </a:t>
            </a:r>
            <a:r>
              <a:rPr lang="en-US" sz="2000" dirty="0">
                <a:solidFill>
                  <a:srgbClr val="FFFFFF"/>
                </a:solidFill>
                <a:latin typeface="Chalkboard"/>
                <a:cs typeface="Chalkboard"/>
              </a:rPr>
              <a:t>sense wires = </a:t>
            </a:r>
            <a:r>
              <a:rPr lang="en-US" sz="2000" dirty="0">
                <a:solidFill>
                  <a:srgbClr val="3366FF"/>
                </a:solidFill>
                <a:latin typeface="Chalkboard"/>
                <a:cs typeface="Chalkboard"/>
              </a:rPr>
              <a:t>5 : 1</a:t>
            </a:r>
            <a:r>
              <a:rPr lang="en-US" sz="2000" dirty="0">
                <a:latin typeface="Chalkboard"/>
                <a:cs typeface="Chalkboard"/>
              </a:rPr>
              <a:t>;</a:t>
            </a:r>
          </a:p>
          <a:p>
            <a:pPr marL="342900" indent="-342900">
              <a:buFont typeface="Wingdings" charset="2"/>
              <a:buChar char="q"/>
            </a:pPr>
            <a:r>
              <a:rPr lang="en-US" sz="2000" dirty="0" smtClean="0">
                <a:solidFill>
                  <a:srgbClr val="3366FF"/>
                </a:solidFill>
                <a:latin typeface="Chalkboard"/>
                <a:cs typeface="Chalkboard"/>
              </a:rPr>
              <a:t>36480 </a:t>
            </a:r>
            <a:r>
              <a:rPr lang="en-US" sz="2000" dirty="0" smtClean="0">
                <a:solidFill>
                  <a:srgbClr val="FFFFFF"/>
                </a:solidFill>
                <a:latin typeface="Chalkboard"/>
                <a:cs typeface="Chalkboard"/>
              </a:rPr>
              <a:t>sense wires </a:t>
            </a:r>
            <a:r>
              <a:rPr lang="en-US" sz="2000" dirty="0" smtClean="0">
                <a:latin typeface="Chalkboard"/>
                <a:cs typeface="Chalkboard"/>
              </a:rPr>
              <a:t>– </a:t>
            </a:r>
            <a:r>
              <a:rPr lang="en-US" sz="2000" dirty="0" smtClean="0">
                <a:solidFill>
                  <a:srgbClr val="3366FF"/>
                </a:solidFill>
                <a:latin typeface="Chalkboard"/>
                <a:cs typeface="Chalkboard"/>
              </a:rPr>
              <a:t>186960 </a:t>
            </a:r>
            <a:r>
              <a:rPr lang="en-US" sz="2000" dirty="0" smtClean="0">
                <a:solidFill>
                  <a:srgbClr val="FFFFFF"/>
                </a:solidFill>
                <a:latin typeface="Chalkboard"/>
                <a:cs typeface="Chalkboard"/>
              </a:rPr>
              <a:t>field and guard </a:t>
            </a:r>
            <a:r>
              <a:rPr lang="en-US" sz="2000" dirty="0" smtClean="0">
                <a:latin typeface="Chalkboard"/>
                <a:cs typeface="Chalkboard"/>
              </a:rPr>
              <a:t>wires;</a:t>
            </a:r>
          </a:p>
          <a:p>
            <a:pPr marL="342900" indent="-342900">
              <a:buFont typeface="Wingdings" charset="2"/>
              <a:buChar char="q"/>
            </a:pPr>
            <a:r>
              <a:rPr lang="en-US" sz="2000" dirty="0" smtClean="0">
                <a:latin typeface="Chalkboard"/>
                <a:cs typeface="Chalkboard"/>
              </a:rPr>
              <a:t>sense wires</a:t>
            </a:r>
            <a:r>
              <a:rPr lang="en-US" sz="2000" dirty="0" smtClean="0">
                <a:solidFill>
                  <a:srgbClr val="3366FF"/>
                </a:solidFill>
                <a:latin typeface="Chalkboard"/>
                <a:cs typeface="Chalkboard"/>
              </a:rPr>
              <a:t> 20 </a:t>
            </a:r>
            <a:r>
              <a:rPr lang="en-US" sz="2000" dirty="0" err="1">
                <a:solidFill>
                  <a:srgbClr val="3366FF"/>
                </a:solidFill>
                <a:latin typeface="Symbol" charset="2"/>
                <a:cs typeface="Symbol" charset="2"/>
              </a:rPr>
              <a:t>μ</a:t>
            </a:r>
            <a:r>
              <a:rPr lang="en-US" sz="2000" dirty="0" err="1" smtClean="0">
                <a:solidFill>
                  <a:srgbClr val="3366FF"/>
                </a:solidFill>
                <a:latin typeface="Chalkboard"/>
                <a:cs typeface="Chalkboard"/>
              </a:rPr>
              <a:t>m</a:t>
            </a:r>
            <a:r>
              <a:rPr lang="en-US" sz="2000" dirty="0" smtClean="0">
                <a:solidFill>
                  <a:srgbClr val="3366FF"/>
                </a:solidFill>
                <a:latin typeface="Chalkboard"/>
                <a:cs typeface="Chalkboard"/>
              </a:rPr>
              <a:t> diameter gold plated W </a:t>
            </a:r>
            <a:r>
              <a:rPr lang="en-US" sz="2000" dirty="0" smtClean="0">
                <a:latin typeface="Chalkboard"/>
                <a:cs typeface="Chalkboard"/>
              </a:rPr>
              <a:t>(20g /180 </a:t>
            </a:r>
            <a:r>
              <a:rPr lang="en-US" sz="2000" dirty="0" err="1" smtClean="0">
                <a:latin typeface="Symbol" charset="2"/>
                <a:cs typeface="Symbol" charset="2"/>
              </a:rPr>
              <a:t>μ</a:t>
            </a:r>
            <a:r>
              <a:rPr lang="en-US" sz="2000" dirty="0" err="1" smtClean="0">
                <a:latin typeface="Chalkboard"/>
                <a:cs typeface="Chalkboard"/>
              </a:rPr>
              <a:t>m</a:t>
            </a:r>
            <a:r>
              <a:rPr lang="en-US" sz="2000" dirty="0" smtClean="0">
                <a:latin typeface="Chalkboard"/>
                <a:cs typeface="Chalkboard"/>
              </a:rPr>
              <a:t> sag);</a:t>
            </a:r>
          </a:p>
          <a:p>
            <a:pPr marL="342900" indent="-342900">
              <a:buFont typeface="Wingdings" charset="2"/>
              <a:buChar char="q"/>
            </a:pPr>
            <a:r>
              <a:rPr lang="en-US" sz="2000" dirty="0" smtClean="0">
                <a:solidFill>
                  <a:srgbClr val="FFFFFF"/>
                </a:solidFill>
                <a:latin typeface="Chalkboard"/>
                <a:cs typeface="Chalkboard"/>
              </a:rPr>
              <a:t>field and guard wires </a:t>
            </a:r>
            <a:r>
              <a:rPr lang="en-US" sz="2000" dirty="0" smtClean="0">
                <a:solidFill>
                  <a:srgbClr val="3366FF"/>
                </a:solidFill>
                <a:latin typeface="Chalkboard"/>
                <a:cs typeface="Chalkboard"/>
              </a:rPr>
              <a:t>40 (50) </a:t>
            </a:r>
            <a:r>
              <a:rPr lang="en-US" sz="2000" dirty="0" err="1">
                <a:solidFill>
                  <a:srgbClr val="3366FF"/>
                </a:solidFill>
                <a:latin typeface="Symbol" charset="2"/>
                <a:cs typeface="Symbol" charset="2"/>
              </a:rPr>
              <a:t>μ</a:t>
            </a:r>
            <a:r>
              <a:rPr lang="en-US" sz="2000" dirty="0" err="1">
                <a:solidFill>
                  <a:srgbClr val="3366FF"/>
                </a:solidFill>
                <a:latin typeface="Chalkboard"/>
                <a:cs typeface="Chalkboard"/>
              </a:rPr>
              <a:t>m</a:t>
            </a:r>
            <a:r>
              <a:rPr lang="en-US" sz="2000" dirty="0">
                <a:solidFill>
                  <a:srgbClr val="3366FF"/>
                </a:solidFill>
                <a:latin typeface="Chalkboard"/>
                <a:cs typeface="Chalkboard"/>
              </a:rPr>
              <a:t> diameter </a:t>
            </a:r>
            <a:r>
              <a:rPr lang="en-US" sz="2000" dirty="0" smtClean="0">
                <a:solidFill>
                  <a:srgbClr val="3366FF"/>
                </a:solidFill>
                <a:latin typeface="Chalkboard"/>
                <a:cs typeface="Chalkboard"/>
              </a:rPr>
              <a:t>silver plated Al </a:t>
            </a:r>
            <a:r>
              <a:rPr lang="en-US" sz="2000" dirty="0" smtClean="0">
                <a:latin typeface="Chalkboard"/>
                <a:cs typeface="Chalkboard"/>
              </a:rPr>
              <a:t>(16g </a:t>
            </a:r>
            <a:r>
              <a:rPr lang="en-US" sz="2000" dirty="0">
                <a:latin typeface="Chalkboard"/>
                <a:cs typeface="Chalkboard"/>
              </a:rPr>
              <a:t>/</a:t>
            </a:r>
            <a:r>
              <a:rPr lang="en-US" sz="2000" dirty="0" smtClean="0">
                <a:latin typeface="Chalkboard"/>
                <a:cs typeface="Chalkboard"/>
              </a:rPr>
              <a:t>180 </a:t>
            </a:r>
            <a:r>
              <a:rPr lang="en-US" sz="2000" dirty="0" err="1" smtClean="0">
                <a:latin typeface="Symbol" charset="2"/>
                <a:cs typeface="Symbol" charset="2"/>
              </a:rPr>
              <a:t>μ</a:t>
            </a:r>
            <a:r>
              <a:rPr lang="en-US" sz="2000" dirty="0" err="1" smtClean="0">
                <a:latin typeface="Chalkboard"/>
                <a:cs typeface="Chalkboard"/>
              </a:rPr>
              <a:t>m</a:t>
            </a:r>
            <a:r>
              <a:rPr lang="en-US" sz="2000" dirty="0" smtClean="0">
                <a:latin typeface="Chalkboard"/>
                <a:cs typeface="Chalkboard"/>
              </a:rPr>
              <a:t> sag);</a:t>
            </a:r>
          </a:p>
          <a:p>
            <a:pPr marL="342900" indent="-342900">
              <a:buFont typeface="Wingdings" charset="2"/>
              <a:buChar char="q"/>
            </a:pPr>
            <a:r>
              <a:rPr lang="en-US" sz="2000" dirty="0" smtClean="0">
                <a:latin typeface="Chalkboard"/>
                <a:cs typeface="Chalkboard"/>
              </a:rPr>
              <a:t>total </a:t>
            </a:r>
            <a:r>
              <a:rPr lang="en-US" sz="2000" dirty="0" smtClean="0">
                <a:solidFill>
                  <a:srgbClr val="FFFFFF"/>
                </a:solidFill>
                <a:latin typeface="Chalkboard"/>
                <a:cs typeface="Chalkboard"/>
              </a:rPr>
              <a:t>wire tension about </a:t>
            </a:r>
            <a:r>
              <a:rPr lang="en-US" sz="2000" dirty="0" smtClean="0">
                <a:solidFill>
                  <a:srgbClr val="3366FF"/>
                </a:solidFill>
                <a:latin typeface="Chalkboard"/>
                <a:cs typeface="Chalkboard"/>
              </a:rPr>
              <a:t>4 Ton</a:t>
            </a:r>
            <a:r>
              <a:rPr lang="en-US" sz="2000" dirty="0" smtClean="0">
                <a:latin typeface="Chalkboard"/>
                <a:cs typeface="Chalkboard"/>
              </a:rPr>
              <a:t>.</a:t>
            </a:r>
          </a:p>
        </p:txBody>
      </p:sp>
    </p:spTree>
    <p:extLst>
      <p:ext uri="{BB962C8B-B14F-4D97-AF65-F5344CB8AC3E}">
        <p14:creationId xmlns:p14="http://schemas.microsoft.com/office/powerpoint/2010/main" val="9725136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3999" cy="1429871"/>
          </a:xfrm>
        </p:spPr>
        <p:txBody>
          <a:bodyPr>
            <a:normAutofit/>
          </a:bodyPr>
          <a:lstStyle/>
          <a:p>
            <a:r>
              <a:rPr lang="en-US" dirty="0" smtClean="0"/>
              <a:t>A proposal for a Flavor Factory</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22</a:t>
            </a:fld>
            <a:endParaRPr lang="en-US"/>
          </a:p>
        </p:txBody>
      </p:sp>
      <p:sp>
        <p:nvSpPr>
          <p:cNvPr id="17" name="TextBox 16"/>
          <p:cNvSpPr txBox="1"/>
          <p:nvPr/>
        </p:nvSpPr>
        <p:spPr>
          <a:xfrm>
            <a:off x="1035169" y="4231444"/>
            <a:ext cx="3407229" cy="707886"/>
          </a:xfrm>
          <a:prstGeom prst="rect">
            <a:avLst/>
          </a:prstGeom>
          <a:noFill/>
        </p:spPr>
        <p:txBody>
          <a:bodyPr wrap="none" rtlCol="0">
            <a:spAutoFit/>
          </a:bodyPr>
          <a:lstStyle/>
          <a:p>
            <a:pPr algn="ctr"/>
            <a:r>
              <a:rPr lang="en-US" sz="2000" b="1" dirty="0" smtClean="0">
                <a:latin typeface="Chalkboard"/>
                <a:cs typeface="Chalkboard"/>
              </a:rPr>
              <a:t>field and guard wires: </a:t>
            </a:r>
          </a:p>
          <a:p>
            <a:pPr algn="ctr"/>
            <a:r>
              <a:rPr lang="en-US" sz="2000" b="1" dirty="0" smtClean="0">
                <a:latin typeface="Chalkboard"/>
                <a:cs typeface="Chalkboard"/>
              </a:rPr>
              <a:t>40 </a:t>
            </a:r>
            <a:r>
              <a:rPr lang="en-US" sz="2000" b="1" dirty="0" err="1" smtClean="0">
                <a:latin typeface="Lucida Grande"/>
                <a:ea typeface="Lucida Grande"/>
                <a:cs typeface="Lucida Grande"/>
              </a:rPr>
              <a:t>μ</a:t>
            </a:r>
            <a:r>
              <a:rPr lang="en-US" sz="2000" b="1" dirty="0" err="1" smtClean="0">
                <a:latin typeface="Chalkboard"/>
                <a:cs typeface="Chalkboard"/>
              </a:rPr>
              <a:t>m</a:t>
            </a:r>
            <a:r>
              <a:rPr lang="en-US" sz="2000" b="1" dirty="0" smtClean="0">
                <a:latin typeface="Chalkboard"/>
                <a:cs typeface="Chalkboard"/>
              </a:rPr>
              <a:t> and 50 </a:t>
            </a:r>
            <a:r>
              <a:rPr lang="en-US" sz="2000" b="1" dirty="0" err="1">
                <a:latin typeface="Lucida Grande"/>
                <a:ea typeface="Lucida Grande"/>
                <a:cs typeface="Lucida Grande"/>
              </a:rPr>
              <a:t>μ</a:t>
            </a:r>
            <a:r>
              <a:rPr lang="en-US" sz="2000" b="1" dirty="0" err="1">
                <a:latin typeface="Chalkboard"/>
                <a:cs typeface="Chalkboard"/>
              </a:rPr>
              <a:t>m</a:t>
            </a:r>
            <a:r>
              <a:rPr lang="en-US" sz="2000" b="1" dirty="0">
                <a:latin typeface="Chalkboard"/>
                <a:cs typeface="Chalkboard"/>
              </a:rPr>
              <a:t>  </a:t>
            </a:r>
            <a:r>
              <a:rPr lang="en-US" sz="2000" b="1" dirty="0" smtClean="0">
                <a:latin typeface="Chalkboard"/>
                <a:cs typeface="Chalkboard"/>
              </a:rPr>
              <a:t>Al(Ag)</a:t>
            </a:r>
            <a:endParaRPr lang="en-US" sz="2000" b="1" dirty="0">
              <a:latin typeface="Chalkboard"/>
              <a:cs typeface="Chalkboard"/>
            </a:endParaRPr>
          </a:p>
        </p:txBody>
      </p:sp>
      <p:sp>
        <p:nvSpPr>
          <p:cNvPr id="19" name="TextBox 18"/>
          <p:cNvSpPr txBox="1"/>
          <p:nvPr/>
        </p:nvSpPr>
        <p:spPr>
          <a:xfrm>
            <a:off x="655108" y="5320963"/>
            <a:ext cx="7571303" cy="707886"/>
          </a:xfrm>
          <a:prstGeom prst="rect">
            <a:avLst/>
          </a:prstGeom>
          <a:noFill/>
        </p:spPr>
        <p:txBody>
          <a:bodyPr wrap="none" rtlCol="0">
            <a:spAutoFit/>
          </a:bodyPr>
          <a:lstStyle/>
          <a:p>
            <a:pPr algn="ctr"/>
            <a:r>
              <a:rPr lang="en-US" sz="2000" b="1" dirty="0">
                <a:solidFill>
                  <a:srgbClr val="FFFF00"/>
                </a:solidFill>
                <a:latin typeface="Chalkboard"/>
                <a:cs typeface="Chalkboard"/>
              </a:rPr>
              <a:t>a</a:t>
            </a:r>
            <a:r>
              <a:rPr lang="en-US" sz="2000" b="1" dirty="0" smtClean="0">
                <a:solidFill>
                  <a:srgbClr val="FFFF00"/>
                </a:solidFill>
                <a:latin typeface="Chalkboard"/>
                <a:cs typeface="Chalkboard"/>
              </a:rPr>
              <a:t>verage cell full width: </a:t>
            </a:r>
            <a:r>
              <a:rPr lang="en-US" sz="2000" b="1" dirty="0" smtClean="0">
                <a:solidFill>
                  <a:srgbClr val="00FF00"/>
                </a:solidFill>
                <a:latin typeface="Chalkboard"/>
                <a:cs typeface="Chalkboard"/>
              </a:rPr>
              <a:t>9.5 mm </a:t>
            </a:r>
            <a:r>
              <a:rPr lang="en-US" sz="2000" b="1" dirty="0" smtClean="0">
                <a:solidFill>
                  <a:srgbClr val="FFFF00"/>
                </a:solidFill>
                <a:latin typeface="Chalkboard"/>
                <a:cs typeface="Chalkboard"/>
              </a:rPr>
              <a:t>at z=0 (</a:t>
            </a:r>
            <a:r>
              <a:rPr lang="en-US" sz="2000" b="1" dirty="0" smtClean="0">
                <a:solidFill>
                  <a:srgbClr val="00FF00"/>
                </a:solidFill>
                <a:latin typeface="Chalkboard"/>
                <a:cs typeface="Chalkboard"/>
              </a:rPr>
              <a:t>10.3 mm </a:t>
            </a:r>
            <a:r>
              <a:rPr lang="en-US" sz="2000" b="1" dirty="0" smtClean="0">
                <a:solidFill>
                  <a:srgbClr val="FFFF00"/>
                </a:solidFill>
                <a:latin typeface="Chalkboard"/>
                <a:cs typeface="Chalkboard"/>
              </a:rPr>
              <a:t>at z=±L/2)</a:t>
            </a:r>
          </a:p>
          <a:p>
            <a:pPr algn="ctr"/>
            <a:r>
              <a:rPr lang="en-US" sz="2000" b="1" dirty="0" smtClean="0">
                <a:solidFill>
                  <a:srgbClr val="FFFF00"/>
                </a:solidFill>
                <a:latin typeface="Chalkboard"/>
                <a:cs typeface="Chalkboard"/>
              </a:rPr>
              <a:t>   average stereo angle </a:t>
            </a:r>
            <a:r>
              <a:rPr lang="en-US" sz="2000" b="1" dirty="0" smtClean="0">
                <a:solidFill>
                  <a:srgbClr val="00FF00"/>
                </a:solidFill>
                <a:latin typeface="Chalkboard"/>
                <a:cs typeface="Chalkboard"/>
              </a:rPr>
              <a:t>200 </a:t>
            </a:r>
            <a:r>
              <a:rPr lang="en-US" sz="2000" b="1" dirty="0" err="1" smtClean="0">
                <a:solidFill>
                  <a:srgbClr val="00FF00"/>
                </a:solidFill>
                <a:latin typeface="Chalkboard"/>
                <a:cs typeface="Chalkboard"/>
              </a:rPr>
              <a:t>mrad</a:t>
            </a:r>
            <a:r>
              <a:rPr lang="en-US" sz="2000" b="1" dirty="0" smtClean="0">
                <a:solidFill>
                  <a:srgbClr val="00FF00"/>
                </a:solidFill>
                <a:latin typeface="Chalkboard"/>
                <a:cs typeface="Chalkboard"/>
              </a:rPr>
              <a:t> </a:t>
            </a:r>
            <a:r>
              <a:rPr lang="en-US" sz="2000" b="1" dirty="0" smtClean="0">
                <a:solidFill>
                  <a:srgbClr val="FFFF00"/>
                </a:solidFill>
                <a:latin typeface="Chalkboard"/>
                <a:cs typeface="Chalkboard"/>
              </a:rPr>
              <a:t>(40÷360 </a:t>
            </a:r>
            <a:r>
              <a:rPr lang="en-US" sz="2000" b="1" dirty="0" err="1" smtClean="0">
                <a:solidFill>
                  <a:srgbClr val="FFFF00"/>
                </a:solidFill>
                <a:latin typeface="Chalkboard"/>
                <a:cs typeface="Chalkboard"/>
              </a:rPr>
              <a:t>mrad</a:t>
            </a:r>
            <a:r>
              <a:rPr lang="en-US" sz="2000" b="1" dirty="0" smtClean="0">
                <a:solidFill>
                  <a:srgbClr val="FFFF00"/>
                </a:solidFill>
                <a:latin typeface="Chalkboard"/>
                <a:cs typeface="Chalkboard"/>
              </a:rPr>
              <a:t>) </a:t>
            </a:r>
          </a:p>
        </p:txBody>
      </p:sp>
      <p:grpSp>
        <p:nvGrpSpPr>
          <p:cNvPr id="43" name="Group 42"/>
          <p:cNvGrpSpPr/>
          <p:nvPr/>
        </p:nvGrpSpPr>
        <p:grpSpPr>
          <a:xfrm>
            <a:off x="3268250" y="1653669"/>
            <a:ext cx="4505030" cy="2324657"/>
            <a:chOff x="344241" y="1725954"/>
            <a:chExt cx="4505030" cy="2324657"/>
          </a:xfrm>
        </p:grpSpPr>
        <p:grpSp>
          <p:nvGrpSpPr>
            <p:cNvPr id="3" name="Group 2"/>
            <p:cNvGrpSpPr/>
            <p:nvPr/>
          </p:nvGrpSpPr>
          <p:grpSpPr>
            <a:xfrm>
              <a:off x="363457" y="1725954"/>
              <a:ext cx="4485814" cy="2324657"/>
              <a:chOff x="453260" y="1405254"/>
              <a:chExt cx="4485814" cy="2324657"/>
            </a:xfrm>
          </p:grpSpPr>
          <p:pic>
            <p:nvPicPr>
              <p:cNvPr id="31" name="Picture 30"/>
              <p:cNvPicPr>
                <a:picLocks noChangeAspect="1"/>
              </p:cNvPicPr>
              <p:nvPr/>
            </p:nvPicPr>
            <p:blipFill>
              <a:blip r:embed="rId2"/>
              <a:stretch>
                <a:fillRect/>
              </a:stretch>
            </p:blipFill>
            <p:spPr>
              <a:xfrm>
                <a:off x="453260" y="1405811"/>
                <a:ext cx="2552700" cy="2324100"/>
              </a:xfrm>
              <a:prstGeom prst="rect">
                <a:avLst/>
              </a:prstGeom>
            </p:spPr>
          </p:pic>
          <p:sp>
            <p:nvSpPr>
              <p:cNvPr id="32" name="Rectangle 31"/>
              <p:cNvSpPr/>
              <p:nvPr/>
            </p:nvSpPr>
            <p:spPr>
              <a:xfrm>
                <a:off x="2894047" y="1405254"/>
                <a:ext cx="111913" cy="115872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964622" y="2512662"/>
                <a:ext cx="45719" cy="120906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66089" y="3513540"/>
                <a:ext cx="57759" cy="2081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53260" y="2223610"/>
                <a:ext cx="111773" cy="2958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V="1">
                <a:off x="1333951" y="2962820"/>
                <a:ext cx="792683" cy="7273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245719" y="2268590"/>
                <a:ext cx="792683" cy="7273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6200000" flipV="1">
                <a:off x="1672153" y="2616864"/>
                <a:ext cx="792683" cy="7273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V="1">
                <a:off x="901244" y="2661192"/>
                <a:ext cx="792683" cy="7273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851944" y="2223610"/>
                <a:ext cx="792683" cy="7273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1763712" y="1529380"/>
                <a:ext cx="792683" cy="7273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V="1">
                <a:off x="2190146" y="1877654"/>
                <a:ext cx="792683" cy="7273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6200000" flipV="1">
                <a:off x="1419237" y="1921982"/>
                <a:ext cx="792683" cy="7273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10341" y="1662303"/>
                <a:ext cx="1928733" cy="400110"/>
              </a:xfrm>
              <a:prstGeom prst="rect">
                <a:avLst/>
              </a:prstGeom>
              <a:noFill/>
            </p:spPr>
            <p:txBody>
              <a:bodyPr wrap="none" rtlCol="0">
                <a:spAutoFit/>
              </a:bodyPr>
              <a:lstStyle/>
              <a:p>
                <a:r>
                  <a:rPr lang="en-US" sz="2000" b="1" dirty="0" smtClean="0">
                    <a:solidFill>
                      <a:srgbClr val="FF0000"/>
                    </a:solidFill>
                    <a:latin typeface="Chalkboard"/>
                    <a:cs typeface="Chalkboard"/>
                  </a:rPr>
                  <a:t>+ stereo angle</a:t>
                </a:r>
                <a:endParaRPr lang="en-US" sz="2000" b="1" dirty="0">
                  <a:solidFill>
                    <a:srgbClr val="FF0000"/>
                  </a:solidFill>
                  <a:latin typeface="Chalkboard"/>
                  <a:cs typeface="Chalkboard"/>
                </a:endParaRPr>
              </a:p>
            </p:txBody>
          </p:sp>
          <p:sp>
            <p:nvSpPr>
              <p:cNvPr id="11" name="TextBox 10"/>
              <p:cNvSpPr txBox="1"/>
              <p:nvPr/>
            </p:nvSpPr>
            <p:spPr>
              <a:xfrm>
                <a:off x="3030771" y="2323731"/>
                <a:ext cx="1908303" cy="400110"/>
              </a:xfrm>
              <a:prstGeom prst="rect">
                <a:avLst/>
              </a:prstGeom>
              <a:noFill/>
            </p:spPr>
            <p:txBody>
              <a:bodyPr wrap="none" rtlCol="0">
                <a:spAutoFit/>
              </a:bodyPr>
              <a:lstStyle/>
              <a:p>
                <a:r>
                  <a:rPr lang="en-US" sz="2000" b="1" dirty="0" smtClean="0">
                    <a:solidFill>
                      <a:srgbClr val="0000FF"/>
                    </a:solidFill>
                    <a:latin typeface="Chalkboard"/>
                    <a:cs typeface="Chalkboard"/>
                  </a:rPr>
                  <a:t>- stereo angle</a:t>
                </a:r>
                <a:endParaRPr lang="en-US" sz="2000" b="1" dirty="0">
                  <a:solidFill>
                    <a:srgbClr val="0000FF"/>
                  </a:solidFill>
                  <a:latin typeface="Chalkboard"/>
                  <a:cs typeface="Chalkboard"/>
                </a:endParaRPr>
              </a:p>
            </p:txBody>
          </p:sp>
          <p:sp>
            <p:nvSpPr>
              <p:cNvPr id="12" name="TextBox 11"/>
              <p:cNvSpPr txBox="1"/>
              <p:nvPr/>
            </p:nvSpPr>
            <p:spPr>
              <a:xfrm>
                <a:off x="3181678" y="3211257"/>
                <a:ext cx="1608133" cy="400110"/>
              </a:xfrm>
              <a:prstGeom prst="rect">
                <a:avLst/>
              </a:prstGeom>
              <a:noFill/>
            </p:spPr>
            <p:txBody>
              <a:bodyPr wrap="none" rtlCol="0">
                <a:spAutoFit/>
              </a:bodyPr>
              <a:lstStyle/>
              <a:p>
                <a:r>
                  <a:rPr lang="en-US" sz="2000" b="1" dirty="0" smtClean="0">
                    <a:solidFill>
                      <a:srgbClr val="008000"/>
                    </a:solidFill>
                    <a:latin typeface="Chalkboard"/>
                    <a:cs typeface="Chalkboard"/>
                  </a:rPr>
                  <a:t>guard</a:t>
                </a:r>
                <a:r>
                  <a:rPr lang="en-US" sz="2000" b="1" dirty="0" smtClean="0">
                    <a:solidFill>
                      <a:srgbClr val="0000FF"/>
                    </a:solidFill>
                    <a:latin typeface="Chalkboard"/>
                    <a:cs typeface="Chalkboard"/>
                  </a:rPr>
                  <a:t> </a:t>
                </a:r>
                <a:r>
                  <a:rPr lang="en-US" sz="2000" b="1" dirty="0" smtClean="0">
                    <a:solidFill>
                      <a:srgbClr val="FF6600"/>
                    </a:solidFill>
                    <a:latin typeface="Chalkboard"/>
                    <a:cs typeface="Chalkboard"/>
                  </a:rPr>
                  <a:t>layer</a:t>
                </a:r>
                <a:endParaRPr lang="en-US" sz="2000" b="1" dirty="0">
                  <a:solidFill>
                    <a:srgbClr val="FF6600"/>
                  </a:solidFill>
                  <a:latin typeface="Chalkboard"/>
                  <a:cs typeface="Chalkboard"/>
                </a:endParaRPr>
              </a:p>
            </p:txBody>
          </p:sp>
        </p:grpSp>
        <p:sp>
          <p:nvSpPr>
            <p:cNvPr id="7" name="Oval 6"/>
            <p:cNvSpPr/>
            <p:nvPr/>
          </p:nvSpPr>
          <p:spPr>
            <a:xfrm>
              <a:off x="344241" y="2978550"/>
              <a:ext cx="179608" cy="159867"/>
            </a:xfrm>
            <a:prstGeom prst="ellipse">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115281" y="2910330"/>
              <a:ext cx="179608" cy="159867"/>
            </a:xfrm>
            <a:prstGeom prst="ellipse">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884453" y="2855769"/>
              <a:ext cx="179608" cy="159867"/>
            </a:xfrm>
            <a:prstGeom prst="ellipse">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657427" y="2807706"/>
              <a:ext cx="179608" cy="159867"/>
            </a:xfrm>
            <a:prstGeom prst="ellipse">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843722" y="2236074"/>
              <a:ext cx="179608" cy="1598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633850" y="2181927"/>
              <a:ext cx="179608" cy="1598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2400017" y="2127649"/>
              <a:ext cx="179608" cy="15986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TextBox 43"/>
          <p:cNvSpPr txBox="1"/>
          <p:nvPr/>
        </p:nvSpPr>
        <p:spPr>
          <a:xfrm>
            <a:off x="1305627" y="2109642"/>
            <a:ext cx="1316560" cy="1323439"/>
          </a:xfrm>
          <a:prstGeom prst="rect">
            <a:avLst/>
          </a:prstGeom>
          <a:noFill/>
        </p:spPr>
        <p:txBody>
          <a:bodyPr wrap="none" rtlCol="0">
            <a:spAutoFit/>
          </a:bodyPr>
          <a:lstStyle/>
          <a:p>
            <a:pPr algn="ctr"/>
            <a:r>
              <a:rPr lang="en-US" sz="4000" b="1" dirty="0" smtClean="0">
                <a:solidFill>
                  <a:srgbClr val="FFFF00"/>
                </a:solidFill>
                <a:latin typeface="Chalkboard"/>
                <a:cs typeface="Chalkboard"/>
              </a:rPr>
              <a:t>drift</a:t>
            </a:r>
          </a:p>
          <a:p>
            <a:pPr algn="ctr"/>
            <a:r>
              <a:rPr lang="en-US" sz="4000" b="1" dirty="0" smtClean="0">
                <a:solidFill>
                  <a:srgbClr val="FFFF00"/>
                </a:solidFill>
                <a:latin typeface="Chalkboard"/>
                <a:cs typeface="Chalkboard"/>
              </a:rPr>
              <a:t>cell</a:t>
            </a:r>
            <a:endParaRPr lang="en-US" sz="4000" b="1" dirty="0">
              <a:solidFill>
                <a:srgbClr val="FFFF00"/>
              </a:solidFill>
              <a:latin typeface="Chalkboard"/>
              <a:cs typeface="Chalkboard"/>
            </a:endParaRPr>
          </a:p>
        </p:txBody>
      </p:sp>
      <p:sp>
        <p:nvSpPr>
          <p:cNvPr id="45" name="TextBox 44"/>
          <p:cNvSpPr txBox="1"/>
          <p:nvPr/>
        </p:nvSpPr>
        <p:spPr>
          <a:xfrm>
            <a:off x="5138992" y="4266728"/>
            <a:ext cx="1959045" cy="707886"/>
          </a:xfrm>
          <a:prstGeom prst="rect">
            <a:avLst/>
          </a:prstGeom>
          <a:noFill/>
        </p:spPr>
        <p:txBody>
          <a:bodyPr wrap="none" rtlCol="0">
            <a:spAutoFit/>
          </a:bodyPr>
          <a:lstStyle/>
          <a:p>
            <a:pPr algn="ctr"/>
            <a:r>
              <a:rPr lang="en-US" sz="2000" b="1" dirty="0" smtClean="0">
                <a:latin typeface="Chalkboard"/>
                <a:cs typeface="Chalkboard"/>
              </a:rPr>
              <a:t>sense wires: </a:t>
            </a:r>
          </a:p>
          <a:p>
            <a:pPr algn="ctr"/>
            <a:r>
              <a:rPr lang="en-US" sz="2000" b="1" dirty="0">
                <a:latin typeface="Chalkboard"/>
                <a:cs typeface="Chalkboard"/>
              </a:rPr>
              <a:t>2</a:t>
            </a:r>
            <a:r>
              <a:rPr lang="en-US" sz="2000" b="1" dirty="0" smtClean="0">
                <a:latin typeface="Chalkboard"/>
                <a:cs typeface="Chalkboard"/>
              </a:rPr>
              <a:t>0 </a:t>
            </a:r>
            <a:r>
              <a:rPr lang="en-US" sz="2000" b="1" dirty="0" err="1">
                <a:latin typeface="Lucida Grande"/>
                <a:ea typeface="Lucida Grande"/>
                <a:cs typeface="Lucida Grande"/>
              </a:rPr>
              <a:t>μ</a:t>
            </a:r>
            <a:r>
              <a:rPr lang="en-US" sz="2000" b="1" dirty="0" err="1">
                <a:latin typeface="Chalkboard"/>
                <a:cs typeface="Chalkboard"/>
              </a:rPr>
              <a:t>m</a:t>
            </a:r>
            <a:r>
              <a:rPr lang="en-US" sz="2000" b="1" dirty="0">
                <a:latin typeface="Chalkboard"/>
                <a:cs typeface="Chalkboard"/>
              </a:rPr>
              <a:t>  W</a:t>
            </a:r>
            <a:r>
              <a:rPr lang="en-US" sz="2000" b="1" dirty="0" smtClean="0">
                <a:latin typeface="Chalkboard"/>
                <a:cs typeface="Chalkboard"/>
              </a:rPr>
              <a:t>(Au)</a:t>
            </a:r>
            <a:endParaRPr lang="en-US" sz="2000" b="1" dirty="0">
              <a:latin typeface="Chalkboard"/>
              <a:cs typeface="Chalkboard"/>
            </a:endParaRPr>
          </a:p>
        </p:txBody>
      </p:sp>
    </p:spTree>
    <p:extLst>
      <p:ext uri="{BB962C8B-B14F-4D97-AF65-F5344CB8AC3E}">
        <p14:creationId xmlns:p14="http://schemas.microsoft.com/office/powerpoint/2010/main" val="48808257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3999" cy="1429871"/>
          </a:xfrm>
        </p:spPr>
        <p:txBody>
          <a:bodyPr>
            <a:normAutofit/>
          </a:bodyPr>
          <a:lstStyle/>
          <a:p>
            <a:r>
              <a:rPr lang="en-US" dirty="0" smtClean="0"/>
              <a:t>A proposal for a Flavor Factory</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23</a:t>
            </a:fld>
            <a:endParaRPr lang="en-US"/>
          </a:p>
        </p:txBody>
      </p:sp>
      <p:sp>
        <p:nvSpPr>
          <p:cNvPr id="8" name="TextBox 7"/>
          <p:cNvSpPr txBox="1"/>
          <p:nvPr/>
        </p:nvSpPr>
        <p:spPr>
          <a:xfrm>
            <a:off x="2584424" y="1372562"/>
            <a:ext cx="4036011" cy="523220"/>
          </a:xfrm>
          <a:prstGeom prst="rect">
            <a:avLst/>
          </a:prstGeom>
          <a:noFill/>
        </p:spPr>
        <p:txBody>
          <a:bodyPr wrap="none" rtlCol="0">
            <a:spAutoFit/>
          </a:bodyPr>
          <a:lstStyle/>
          <a:p>
            <a:r>
              <a:rPr lang="en-US" sz="2800" b="1" dirty="0" smtClean="0">
                <a:latin typeface="Chalkboard"/>
                <a:cs typeface="Chalkboard"/>
              </a:rPr>
              <a:t>Expected Performance</a:t>
            </a:r>
            <a:endParaRPr lang="en-US" sz="2800" b="1" dirty="0">
              <a:latin typeface="Chalkboard"/>
              <a:cs typeface="Chalkboard"/>
            </a:endParaRPr>
          </a:p>
        </p:txBody>
      </p:sp>
      <p:sp>
        <p:nvSpPr>
          <p:cNvPr id="9" name="TextBox 8"/>
          <p:cNvSpPr txBox="1"/>
          <p:nvPr/>
        </p:nvSpPr>
        <p:spPr>
          <a:xfrm>
            <a:off x="410534" y="4564071"/>
            <a:ext cx="8148384" cy="461665"/>
          </a:xfrm>
          <a:prstGeom prst="rect">
            <a:avLst/>
          </a:prstGeom>
          <a:noFill/>
        </p:spPr>
        <p:txBody>
          <a:bodyPr wrap="none" rtlCol="0">
            <a:spAutoFit/>
          </a:bodyPr>
          <a:lstStyle/>
          <a:p>
            <a:pPr marL="342900" indent="-342900">
              <a:buFont typeface="Arial"/>
              <a:buChar char="•"/>
            </a:pPr>
            <a:r>
              <a:rPr lang="en-US" sz="2400" b="1" dirty="0" err="1" smtClean="0">
                <a:solidFill>
                  <a:srgbClr val="00FFFF"/>
                </a:solidFill>
                <a:latin typeface="Chalkboard"/>
                <a:cs typeface="Chalkboard"/>
              </a:rPr>
              <a:t>Hermeticity</a:t>
            </a:r>
            <a:r>
              <a:rPr lang="en-US" sz="2400" dirty="0" smtClean="0">
                <a:solidFill>
                  <a:srgbClr val="00FFFF"/>
                </a:solidFill>
                <a:latin typeface="Chalkboard"/>
                <a:cs typeface="Chalkboard"/>
              </a:rPr>
              <a:t>: </a:t>
            </a:r>
            <a:r>
              <a:rPr lang="en-US" sz="2400" dirty="0" smtClean="0">
                <a:latin typeface="Chalkboard"/>
                <a:cs typeface="Chalkboard"/>
              </a:rPr>
              <a:t>require at least 12 points =&gt; </a:t>
            </a:r>
            <a:r>
              <a:rPr lang="en-US" sz="2400" dirty="0" err="1" smtClean="0">
                <a:latin typeface="Chalkboard"/>
                <a:cs typeface="Chalkboard"/>
              </a:rPr>
              <a:t>R</a:t>
            </a:r>
            <a:r>
              <a:rPr lang="en-US" sz="2400" baseline="-25000" dirty="0" err="1" smtClean="0">
                <a:latin typeface="Chalkboard"/>
                <a:cs typeface="Chalkboard"/>
              </a:rPr>
              <a:t>min</a:t>
            </a:r>
            <a:r>
              <a:rPr lang="en-US" sz="2400" dirty="0" smtClean="0">
                <a:latin typeface="Chalkboard"/>
                <a:cs typeface="Chalkboard"/>
              </a:rPr>
              <a:t> = 24 cm	</a:t>
            </a:r>
            <a:endParaRPr lang="en-US" sz="2400" dirty="0">
              <a:latin typeface="Chalkboard"/>
              <a:cs typeface="Chalkboard"/>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694609939"/>
              </p:ext>
            </p:extLst>
          </p:nvPr>
        </p:nvGraphicFramePr>
        <p:xfrm>
          <a:off x="3084291" y="5138056"/>
          <a:ext cx="2701670" cy="862591"/>
        </p:xfrm>
        <a:graphic>
          <a:graphicData uri="http://schemas.openxmlformats.org/presentationml/2006/ole">
            <mc:AlternateContent xmlns:mc="http://schemas.openxmlformats.org/markup-compatibility/2006">
              <mc:Choice xmlns:v="urn:schemas-microsoft-com:vml" Requires="v">
                <p:oleObj spid="_x0000_s1042" name="Equation" r:id="rId3" imgW="1473200" imgH="469900" progId="Equation.3">
                  <p:embed/>
                </p:oleObj>
              </mc:Choice>
              <mc:Fallback>
                <p:oleObj name="Equation" r:id="rId3" imgW="1473200" imgH="469900" progId="Equation.3">
                  <p:embed/>
                  <p:pic>
                    <p:nvPicPr>
                      <p:cNvPr id="0" name=""/>
                      <p:cNvPicPr/>
                      <p:nvPr/>
                    </p:nvPicPr>
                    <p:blipFill>
                      <a:blip r:embed="rId4"/>
                      <a:stretch>
                        <a:fillRect/>
                      </a:stretch>
                    </p:blipFill>
                    <p:spPr>
                      <a:xfrm>
                        <a:off x="3084291" y="5138056"/>
                        <a:ext cx="2701670" cy="862591"/>
                      </a:xfrm>
                      <a:prstGeom prst="rect">
                        <a:avLst/>
                      </a:prstGeom>
                      <a:solidFill>
                        <a:srgbClr val="FFFFFF"/>
                      </a:solidFill>
                      <a:ln>
                        <a:solidFill>
                          <a:schemeClr val="tx1"/>
                        </a:solidFill>
                      </a:ln>
                    </p:spPr>
                  </p:pic>
                </p:oleObj>
              </mc:Fallback>
            </mc:AlternateContent>
          </a:graphicData>
        </a:graphic>
      </p:graphicFrame>
      <p:sp>
        <p:nvSpPr>
          <p:cNvPr id="14" name="TextBox 13"/>
          <p:cNvSpPr txBox="1"/>
          <p:nvPr/>
        </p:nvSpPr>
        <p:spPr>
          <a:xfrm>
            <a:off x="2745446" y="6016231"/>
            <a:ext cx="3239254" cy="461665"/>
          </a:xfrm>
          <a:prstGeom prst="rect">
            <a:avLst/>
          </a:prstGeom>
          <a:noFill/>
        </p:spPr>
        <p:txBody>
          <a:bodyPr wrap="none" rtlCol="0">
            <a:spAutoFit/>
          </a:bodyPr>
          <a:lstStyle/>
          <a:p>
            <a:r>
              <a:rPr lang="en-US" sz="2400" dirty="0" smtClean="0">
                <a:latin typeface="Chalkboard"/>
                <a:cs typeface="Chalkboard"/>
              </a:rPr>
              <a:t>down to p = 36 MeV/c </a:t>
            </a:r>
            <a:endParaRPr lang="en-US" sz="2400" dirty="0">
              <a:latin typeface="Chalkboard"/>
              <a:cs typeface="Chalkboard"/>
            </a:endParaRPr>
          </a:p>
        </p:txBody>
      </p:sp>
      <p:sp>
        <p:nvSpPr>
          <p:cNvPr id="46" name="TextBox 45"/>
          <p:cNvSpPr txBox="1"/>
          <p:nvPr/>
        </p:nvSpPr>
        <p:spPr>
          <a:xfrm>
            <a:off x="354104" y="1914560"/>
            <a:ext cx="8305593" cy="2554546"/>
          </a:xfrm>
          <a:prstGeom prst="rect">
            <a:avLst/>
          </a:prstGeom>
          <a:noFill/>
        </p:spPr>
        <p:txBody>
          <a:bodyPr wrap="square" rtlCol="0">
            <a:spAutoFit/>
          </a:bodyPr>
          <a:lstStyle/>
          <a:p>
            <a:pPr marL="342900" indent="-342900">
              <a:buFont typeface="Arial"/>
              <a:buChar char="•"/>
            </a:pPr>
            <a:r>
              <a:rPr lang="en-US" sz="2400" b="1" dirty="0" smtClean="0">
                <a:solidFill>
                  <a:srgbClr val="00FFFF"/>
                </a:solidFill>
                <a:latin typeface="Chalkboard"/>
                <a:cs typeface="Chalkboard"/>
              </a:rPr>
              <a:t>Wire and gas contribution to multiple scattering per 1 m track</a:t>
            </a:r>
            <a:r>
              <a:rPr lang="en-US" sz="2400" dirty="0" smtClean="0">
                <a:solidFill>
                  <a:srgbClr val="00FFFF"/>
                </a:solidFill>
                <a:latin typeface="Chalkboard"/>
                <a:cs typeface="Chalkboard"/>
              </a:rPr>
              <a:t>:</a:t>
            </a:r>
          </a:p>
          <a:p>
            <a:r>
              <a:rPr lang="en-US" sz="800" dirty="0" smtClean="0">
                <a:solidFill>
                  <a:srgbClr val="00FFFF"/>
                </a:solidFill>
                <a:latin typeface="Chalkboard"/>
                <a:cs typeface="Chalkboard"/>
              </a:rPr>
              <a:t> </a:t>
            </a:r>
          </a:p>
          <a:p>
            <a:r>
              <a:rPr lang="en-US" sz="2400" dirty="0">
                <a:solidFill>
                  <a:srgbClr val="00FFFF"/>
                </a:solidFill>
                <a:latin typeface="Chalkboard"/>
                <a:cs typeface="Chalkboard"/>
              </a:rPr>
              <a:t>	</a:t>
            </a:r>
            <a:r>
              <a:rPr lang="en-US" sz="2400" dirty="0" smtClean="0">
                <a:solidFill>
                  <a:srgbClr val="00FFFF"/>
                </a:solidFill>
                <a:latin typeface="Chalkboard"/>
                <a:cs typeface="Chalkboard"/>
              </a:rPr>
              <a:t>	</a:t>
            </a:r>
            <a:r>
              <a:rPr lang="en-US" sz="2400" dirty="0" smtClean="0">
                <a:solidFill>
                  <a:srgbClr val="FFFFFF"/>
                </a:solidFill>
                <a:latin typeface="Chalkboard"/>
                <a:cs typeface="Chalkboard"/>
              </a:rPr>
              <a:t>sense wires (W)  </a:t>
            </a:r>
            <a:r>
              <a:rPr lang="en-US" sz="2400" b="1" dirty="0" smtClean="0">
                <a:solidFill>
                  <a:srgbClr val="FFFFFF"/>
                </a:solidFill>
                <a:latin typeface="Chalkboard"/>
                <a:cs typeface="Chalkboard"/>
              </a:rPr>
              <a:t>0.006   g/cm</a:t>
            </a:r>
            <a:r>
              <a:rPr lang="en-US" sz="2400" b="1" baseline="30000" dirty="0" smtClean="0">
                <a:solidFill>
                  <a:srgbClr val="FFFFFF"/>
                </a:solidFill>
                <a:latin typeface="Chalkboard"/>
                <a:cs typeface="Chalkboard"/>
              </a:rPr>
              <a:t>2</a:t>
            </a:r>
            <a:r>
              <a:rPr lang="en-US" sz="2400" b="1" dirty="0" smtClean="0">
                <a:solidFill>
                  <a:srgbClr val="FFFFFF"/>
                </a:solidFill>
                <a:latin typeface="Chalkboard"/>
                <a:cs typeface="Chalkboard"/>
              </a:rPr>
              <a:t>   or   8.7x10</a:t>
            </a:r>
            <a:r>
              <a:rPr lang="en-US" sz="2400" b="1" baseline="30000" dirty="0" smtClean="0">
                <a:solidFill>
                  <a:srgbClr val="FFFFFF"/>
                </a:solidFill>
                <a:latin typeface="Chalkboard"/>
                <a:cs typeface="Chalkboard"/>
              </a:rPr>
              <a:t>-4</a:t>
            </a:r>
            <a:r>
              <a:rPr lang="en-US" sz="2400" b="1" dirty="0" smtClean="0">
                <a:solidFill>
                  <a:srgbClr val="FFFFFF"/>
                </a:solidFill>
                <a:latin typeface="Chalkboard"/>
                <a:cs typeface="Chalkboard"/>
              </a:rPr>
              <a:t> X</a:t>
            </a:r>
            <a:r>
              <a:rPr lang="en-US" sz="2400" b="1" baseline="-25000" dirty="0" smtClean="0">
                <a:solidFill>
                  <a:srgbClr val="FFFFFF"/>
                </a:solidFill>
                <a:latin typeface="Chalkboard"/>
                <a:cs typeface="Chalkboard"/>
              </a:rPr>
              <a:t>0</a:t>
            </a:r>
          </a:p>
          <a:p>
            <a:r>
              <a:rPr lang="en-US" sz="2400" baseline="-25000" dirty="0" smtClean="0">
                <a:solidFill>
                  <a:srgbClr val="FFFFFF"/>
                </a:solidFill>
                <a:latin typeface="Chalkboard"/>
                <a:cs typeface="Chalkboard"/>
              </a:rPr>
              <a:t>		</a:t>
            </a:r>
            <a:r>
              <a:rPr lang="en-US" sz="2400" dirty="0" smtClean="0">
                <a:solidFill>
                  <a:srgbClr val="FFFFFF"/>
                </a:solidFill>
                <a:latin typeface="Chalkboard"/>
                <a:cs typeface="Chalkboard"/>
              </a:rPr>
              <a:t>field  </a:t>
            </a:r>
            <a:r>
              <a:rPr lang="en-US" sz="2400" dirty="0">
                <a:solidFill>
                  <a:srgbClr val="FFFFFF"/>
                </a:solidFill>
                <a:latin typeface="Chalkboard"/>
                <a:cs typeface="Chalkboard"/>
              </a:rPr>
              <a:t>wires </a:t>
            </a:r>
            <a:r>
              <a:rPr lang="en-US" sz="2400" dirty="0" smtClean="0">
                <a:solidFill>
                  <a:srgbClr val="FFFFFF"/>
                </a:solidFill>
                <a:latin typeface="Chalkboard"/>
                <a:cs typeface="Chalkboard"/>
              </a:rPr>
              <a:t>(Al)   </a:t>
            </a:r>
            <a:r>
              <a:rPr lang="en-US" sz="2400" b="1" dirty="0" smtClean="0">
                <a:solidFill>
                  <a:srgbClr val="FFFFFF"/>
                </a:solidFill>
                <a:latin typeface="Chalkboard"/>
                <a:cs typeface="Chalkboard"/>
              </a:rPr>
              <a:t>0.021   </a:t>
            </a:r>
            <a:r>
              <a:rPr lang="en-US" sz="2400" b="1" dirty="0">
                <a:solidFill>
                  <a:srgbClr val="FFFFFF"/>
                </a:solidFill>
                <a:latin typeface="Chalkboard"/>
                <a:cs typeface="Chalkboard"/>
              </a:rPr>
              <a:t>g/cm</a:t>
            </a:r>
            <a:r>
              <a:rPr lang="en-US" sz="2400" b="1" baseline="30000" dirty="0">
                <a:solidFill>
                  <a:srgbClr val="FFFFFF"/>
                </a:solidFill>
                <a:latin typeface="Chalkboard"/>
                <a:cs typeface="Chalkboard"/>
              </a:rPr>
              <a:t>2</a:t>
            </a:r>
            <a:r>
              <a:rPr lang="en-US" sz="2400" b="1" dirty="0">
                <a:solidFill>
                  <a:srgbClr val="FFFFFF"/>
                </a:solidFill>
                <a:latin typeface="Chalkboard"/>
                <a:cs typeface="Chalkboard"/>
              </a:rPr>
              <a:t>   or   </a:t>
            </a:r>
            <a:r>
              <a:rPr lang="en-US" sz="2400" b="1" dirty="0" smtClean="0">
                <a:solidFill>
                  <a:srgbClr val="FFFFFF"/>
                </a:solidFill>
                <a:latin typeface="Chalkboard"/>
                <a:cs typeface="Chalkboard"/>
              </a:rPr>
              <a:t>8.8x10</a:t>
            </a:r>
            <a:r>
              <a:rPr lang="en-US" sz="2400" b="1" baseline="30000" dirty="0">
                <a:solidFill>
                  <a:srgbClr val="FFFFFF"/>
                </a:solidFill>
                <a:latin typeface="Chalkboard"/>
                <a:cs typeface="Chalkboard"/>
              </a:rPr>
              <a:t>-4</a:t>
            </a:r>
            <a:r>
              <a:rPr lang="en-US" sz="2400" b="1" dirty="0">
                <a:solidFill>
                  <a:srgbClr val="FFFFFF"/>
                </a:solidFill>
                <a:latin typeface="Chalkboard"/>
                <a:cs typeface="Chalkboard"/>
              </a:rPr>
              <a:t> X</a:t>
            </a:r>
            <a:r>
              <a:rPr lang="en-US" sz="2400" b="1" baseline="-25000" dirty="0">
                <a:solidFill>
                  <a:srgbClr val="FFFFFF"/>
                </a:solidFill>
                <a:latin typeface="Chalkboard"/>
                <a:cs typeface="Chalkboard"/>
              </a:rPr>
              <a:t>0</a:t>
            </a:r>
          </a:p>
          <a:p>
            <a:r>
              <a:rPr lang="en-US" sz="2400" dirty="0" smtClean="0">
                <a:solidFill>
                  <a:srgbClr val="00FFFF"/>
                </a:solidFill>
                <a:latin typeface="Chalkboard"/>
                <a:cs typeface="Chalkboard"/>
              </a:rPr>
              <a:t> </a:t>
            </a:r>
            <a:r>
              <a:rPr lang="en-US" sz="2400" dirty="0" smtClean="0">
                <a:latin typeface="Chalkboard"/>
                <a:cs typeface="Chalkboard"/>
              </a:rPr>
              <a:t>		</a:t>
            </a:r>
            <a:r>
              <a:rPr lang="en-US" sz="2400" dirty="0" smtClean="0">
                <a:solidFill>
                  <a:srgbClr val="FFFFFF"/>
                </a:solidFill>
                <a:latin typeface="Chalkboard"/>
                <a:cs typeface="Chalkboard"/>
              </a:rPr>
              <a:t>gas  (90/10)       </a:t>
            </a:r>
            <a:r>
              <a:rPr lang="en-US" sz="2400" b="1" dirty="0" smtClean="0">
                <a:solidFill>
                  <a:srgbClr val="FFFFFF"/>
                </a:solidFill>
                <a:latin typeface="Chalkboard"/>
                <a:cs typeface="Chalkboard"/>
              </a:rPr>
              <a:t>0.040   </a:t>
            </a:r>
            <a:r>
              <a:rPr lang="en-US" sz="2400" b="1" dirty="0">
                <a:solidFill>
                  <a:srgbClr val="FFFFFF"/>
                </a:solidFill>
                <a:latin typeface="Chalkboard"/>
                <a:cs typeface="Chalkboard"/>
              </a:rPr>
              <a:t>g/cm</a:t>
            </a:r>
            <a:r>
              <a:rPr lang="en-US" sz="2400" b="1" baseline="30000" dirty="0">
                <a:solidFill>
                  <a:srgbClr val="FFFFFF"/>
                </a:solidFill>
                <a:latin typeface="Chalkboard"/>
                <a:cs typeface="Chalkboard"/>
              </a:rPr>
              <a:t>2</a:t>
            </a:r>
            <a:r>
              <a:rPr lang="en-US" sz="2400" b="1" dirty="0">
                <a:solidFill>
                  <a:srgbClr val="FFFFFF"/>
                </a:solidFill>
                <a:latin typeface="Chalkboard"/>
                <a:cs typeface="Chalkboard"/>
              </a:rPr>
              <a:t>   or   </a:t>
            </a:r>
            <a:r>
              <a:rPr lang="en-US" sz="2400" b="1" dirty="0" smtClean="0">
                <a:solidFill>
                  <a:srgbClr val="FFFFFF"/>
                </a:solidFill>
                <a:latin typeface="Chalkboard"/>
                <a:cs typeface="Chalkboard"/>
              </a:rPr>
              <a:t>6.3x10</a:t>
            </a:r>
            <a:r>
              <a:rPr lang="en-US" sz="2400" b="1" baseline="30000" dirty="0">
                <a:solidFill>
                  <a:srgbClr val="FFFFFF"/>
                </a:solidFill>
                <a:latin typeface="Chalkboard"/>
                <a:cs typeface="Chalkboard"/>
              </a:rPr>
              <a:t>-4</a:t>
            </a:r>
            <a:r>
              <a:rPr lang="en-US" sz="2400" b="1" dirty="0">
                <a:solidFill>
                  <a:srgbClr val="FFFFFF"/>
                </a:solidFill>
                <a:latin typeface="Chalkboard"/>
                <a:cs typeface="Chalkboard"/>
              </a:rPr>
              <a:t> </a:t>
            </a:r>
            <a:r>
              <a:rPr lang="en-US" sz="2400" b="1" dirty="0" smtClean="0">
                <a:solidFill>
                  <a:srgbClr val="FFFFFF"/>
                </a:solidFill>
                <a:latin typeface="Chalkboard"/>
                <a:cs typeface="Chalkboard"/>
              </a:rPr>
              <a:t>X</a:t>
            </a:r>
            <a:r>
              <a:rPr lang="en-US" sz="2400" b="1" baseline="-25000" dirty="0" smtClean="0">
                <a:solidFill>
                  <a:srgbClr val="FFFFFF"/>
                </a:solidFill>
                <a:latin typeface="Chalkboard"/>
                <a:cs typeface="Chalkboard"/>
              </a:rPr>
              <a:t>0</a:t>
            </a:r>
            <a:endParaRPr lang="en-US" sz="2400" b="1" dirty="0" smtClean="0">
              <a:solidFill>
                <a:srgbClr val="FFFFFF"/>
              </a:solidFill>
              <a:latin typeface="Chalkboard"/>
              <a:cs typeface="Chalkboard"/>
            </a:endParaRPr>
          </a:p>
          <a:p>
            <a:r>
              <a:rPr lang="en-US" sz="800" dirty="0" smtClean="0">
                <a:solidFill>
                  <a:srgbClr val="FFFFFF"/>
                </a:solidFill>
                <a:latin typeface="Chalkboard"/>
                <a:cs typeface="Chalkboard"/>
              </a:rPr>
              <a:t> </a:t>
            </a:r>
          </a:p>
          <a:p>
            <a:r>
              <a:rPr lang="en-US" sz="2400" dirty="0">
                <a:solidFill>
                  <a:srgbClr val="FFFFFF"/>
                </a:solidFill>
                <a:latin typeface="Chalkboard"/>
                <a:cs typeface="Chalkboard"/>
              </a:rPr>
              <a:t>	</a:t>
            </a:r>
            <a:r>
              <a:rPr lang="en-US" sz="2400" dirty="0" smtClean="0">
                <a:solidFill>
                  <a:srgbClr val="FFFFFF"/>
                </a:solidFill>
                <a:latin typeface="Chalkboard"/>
                <a:cs typeface="Chalkboard"/>
              </a:rPr>
              <a:t>				</a:t>
            </a:r>
            <a:r>
              <a:rPr lang="en-US" sz="2400" b="1" dirty="0" smtClean="0">
                <a:solidFill>
                  <a:srgbClr val="FF0000"/>
                </a:solidFill>
                <a:latin typeface="Chalkboard"/>
                <a:cs typeface="Chalkboard"/>
              </a:rPr>
              <a:t>Total	  0.067  </a:t>
            </a:r>
            <a:r>
              <a:rPr lang="en-US" sz="2400" b="1" dirty="0">
                <a:solidFill>
                  <a:srgbClr val="FF0000"/>
                </a:solidFill>
                <a:latin typeface="Chalkboard"/>
                <a:cs typeface="Chalkboard"/>
              </a:rPr>
              <a:t>g/cm</a:t>
            </a:r>
            <a:r>
              <a:rPr lang="en-US" sz="2400" b="1" baseline="30000" dirty="0">
                <a:solidFill>
                  <a:srgbClr val="FF0000"/>
                </a:solidFill>
                <a:latin typeface="Chalkboard"/>
                <a:cs typeface="Chalkboard"/>
              </a:rPr>
              <a:t>2</a:t>
            </a:r>
            <a:r>
              <a:rPr lang="en-US" sz="2400" b="1" dirty="0">
                <a:solidFill>
                  <a:srgbClr val="FF0000"/>
                </a:solidFill>
                <a:latin typeface="Chalkboard"/>
                <a:cs typeface="Chalkboard"/>
              </a:rPr>
              <a:t> </a:t>
            </a:r>
            <a:r>
              <a:rPr lang="en-US" sz="2400" b="1" dirty="0" smtClean="0">
                <a:solidFill>
                  <a:srgbClr val="FF0000"/>
                </a:solidFill>
                <a:latin typeface="Chalkboard"/>
                <a:cs typeface="Chalkboard"/>
              </a:rPr>
              <a:t>  or   2.4x10</a:t>
            </a:r>
            <a:r>
              <a:rPr lang="en-US" sz="2400" b="1" baseline="30000" dirty="0" smtClean="0">
                <a:solidFill>
                  <a:srgbClr val="FF0000"/>
                </a:solidFill>
                <a:latin typeface="Chalkboard"/>
                <a:cs typeface="Chalkboard"/>
              </a:rPr>
              <a:t>-3</a:t>
            </a:r>
            <a:r>
              <a:rPr lang="en-US" sz="2400" b="1" dirty="0" smtClean="0">
                <a:solidFill>
                  <a:srgbClr val="FF0000"/>
                </a:solidFill>
                <a:latin typeface="Chalkboard"/>
                <a:cs typeface="Chalkboard"/>
              </a:rPr>
              <a:t> </a:t>
            </a:r>
            <a:r>
              <a:rPr lang="en-US" sz="2400" b="1" dirty="0">
                <a:solidFill>
                  <a:srgbClr val="FF0000"/>
                </a:solidFill>
                <a:latin typeface="Chalkboard"/>
                <a:cs typeface="Chalkboard"/>
              </a:rPr>
              <a:t>X</a:t>
            </a:r>
            <a:r>
              <a:rPr lang="en-US" sz="2400" b="1" baseline="-25000" dirty="0">
                <a:solidFill>
                  <a:srgbClr val="FF0000"/>
                </a:solidFill>
                <a:latin typeface="Chalkboard"/>
                <a:cs typeface="Chalkboard"/>
              </a:rPr>
              <a:t>0</a:t>
            </a:r>
            <a:endParaRPr lang="en-US" sz="2400" b="1" dirty="0">
              <a:solidFill>
                <a:srgbClr val="FF0000"/>
              </a:solidFill>
              <a:latin typeface="Chalkboard"/>
              <a:cs typeface="Chalkboard"/>
            </a:endParaRPr>
          </a:p>
        </p:txBody>
      </p:sp>
    </p:spTree>
    <p:extLst>
      <p:ext uri="{BB962C8B-B14F-4D97-AF65-F5344CB8AC3E}">
        <p14:creationId xmlns:p14="http://schemas.microsoft.com/office/powerpoint/2010/main" val="22298226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28630" y="2890402"/>
            <a:ext cx="7974033" cy="300807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21023"/>
            <a:ext cx="9143999" cy="1429871"/>
          </a:xfrm>
        </p:spPr>
        <p:txBody>
          <a:bodyPr>
            <a:normAutofit/>
          </a:bodyPr>
          <a:lstStyle/>
          <a:p>
            <a:r>
              <a:rPr lang="en-US" dirty="0" smtClean="0"/>
              <a:t>A proposal for a Flavor Factory</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24</a:t>
            </a:fld>
            <a:endParaRPr lang="en-US"/>
          </a:p>
        </p:txBody>
      </p:sp>
      <p:sp>
        <p:nvSpPr>
          <p:cNvPr id="8" name="TextBox 7"/>
          <p:cNvSpPr txBox="1"/>
          <p:nvPr/>
        </p:nvSpPr>
        <p:spPr>
          <a:xfrm>
            <a:off x="18623" y="1372562"/>
            <a:ext cx="9125375" cy="1200328"/>
          </a:xfrm>
          <a:prstGeom prst="rect">
            <a:avLst/>
          </a:prstGeom>
          <a:noFill/>
        </p:spPr>
        <p:txBody>
          <a:bodyPr wrap="square" rtlCol="0">
            <a:spAutoFit/>
          </a:bodyPr>
          <a:lstStyle/>
          <a:p>
            <a:r>
              <a:rPr lang="en-US" sz="2400" b="1" dirty="0" smtClean="0">
                <a:latin typeface="Chalkboard"/>
                <a:cs typeface="Chalkboard"/>
              </a:rPr>
              <a:t>      Expected Performance: </a:t>
            </a:r>
            <a:r>
              <a:rPr lang="en-US" sz="2400" b="1" dirty="0">
                <a:solidFill>
                  <a:srgbClr val="00FFFF"/>
                </a:solidFill>
                <a:latin typeface="Chalkboard"/>
                <a:cs typeface="Chalkboard"/>
              </a:rPr>
              <a:t>Track parameters </a:t>
            </a:r>
            <a:r>
              <a:rPr lang="en-US" sz="2400" b="1" dirty="0" smtClean="0">
                <a:solidFill>
                  <a:srgbClr val="00FFFF"/>
                </a:solidFill>
                <a:latin typeface="Chalkboard"/>
                <a:cs typeface="Chalkboard"/>
              </a:rPr>
              <a:t>resolutions</a:t>
            </a:r>
          </a:p>
          <a:p>
            <a:r>
              <a:rPr lang="en-US" sz="2800" dirty="0">
                <a:solidFill>
                  <a:srgbClr val="00FFFF"/>
                </a:solidFill>
                <a:latin typeface="Chalkboard"/>
                <a:cs typeface="Chalkboard"/>
              </a:rPr>
              <a:t>	</a:t>
            </a:r>
            <a:r>
              <a:rPr lang="en-US" sz="2800" dirty="0" smtClean="0">
                <a:solidFill>
                  <a:srgbClr val="00FFFF"/>
                </a:solidFill>
                <a:latin typeface="Chalkboard"/>
                <a:cs typeface="Chalkboard"/>
              </a:rPr>
              <a:t> </a:t>
            </a:r>
            <a:r>
              <a:rPr lang="en-US" sz="2000" dirty="0" smtClean="0">
                <a:solidFill>
                  <a:srgbClr val="FFFFFF"/>
                </a:solidFill>
                <a:latin typeface="Chalkboard"/>
                <a:cs typeface="Chalkboard"/>
              </a:rPr>
              <a:t> </a:t>
            </a:r>
            <a:r>
              <a:rPr lang="en-US" sz="2000" dirty="0" smtClean="0">
                <a:solidFill>
                  <a:srgbClr val="FFFFFF"/>
                </a:solidFill>
                <a:latin typeface="Chalkboard"/>
                <a:cs typeface="Chalkboard"/>
              </a:rPr>
              <a:t>n = 96, B = 1 T, R</a:t>
            </a:r>
            <a:r>
              <a:rPr lang="en-US" sz="2000" baseline="-25000" dirty="0" smtClean="0">
                <a:solidFill>
                  <a:srgbClr val="FFFFFF"/>
                </a:solidFill>
                <a:latin typeface="Chalkboard"/>
                <a:cs typeface="Chalkboard"/>
              </a:rPr>
              <a:t>out</a:t>
            </a:r>
            <a:r>
              <a:rPr lang="en-US" sz="2000" dirty="0" smtClean="0">
                <a:solidFill>
                  <a:srgbClr val="FFFFFF"/>
                </a:solidFill>
                <a:latin typeface="Chalkboard"/>
                <a:cs typeface="Chalkboard"/>
              </a:rPr>
              <a:t> = 1.1 m, l = 2.4x10</a:t>
            </a:r>
            <a:r>
              <a:rPr lang="en-US" sz="2000" baseline="30000" dirty="0" smtClean="0">
                <a:solidFill>
                  <a:srgbClr val="FFFFFF"/>
                </a:solidFill>
                <a:latin typeface="Chalkboard"/>
                <a:cs typeface="Chalkboard"/>
              </a:rPr>
              <a:t>-3</a:t>
            </a:r>
            <a:r>
              <a:rPr lang="en-US" sz="2000" dirty="0" smtClean="0">
                <a:solidFill>
                  <a:srgbClr val="FFFFFF"/>
                </a:solidFill>
                <a:latin typeface="Chalkboard"/>
                <a:cs typeface="Chalkboard"/>
              </a:rPr>
              <a:t> X</a:t>
            </a:r>
            <a:r>
              <a:rPr lang="en-US" sz="2000" baseline="-25000" dirty="0" smtClean="0">
                <a:solidFill>
                  <a:srgbClr val="FFFFFF"/>
                </a:solidFill>
                <a:latin typeface="Chalkboard"/>
                <a:cs typeface="Chalkboard"/>
              </a:rPr>
              <a:t>0</a:t>
            </a:r>
            <a:r>
              <a:rPr lang="en-US" sz="2000" dirty="0" smtClean="0">
                <a:solidFill>
                  <a:srgbClr val="FFFFFF"/>
                </a:solidFill>
                <a:latin typeface="Chalkboard"/>
                <a:cs typeface="Chalkboard"/>
              </a:rPr>
              <a:t>, </a:t>
            </a:r>
            <a:r>
              <a:rPr lang="en-US" sz="2000" dirty="0" smtClean="0">
                <a:solidFill>
                  <a:srgbClr val="FFFFFF"/>
                </a:solidFill>
                <a:latin typeface="Symbol" charset="2"/>
                <a:cs typeface="Symbol" charset="2"/>
              </a:rPr>
              <a:t>s</a:t>
            </a:r>
            <a:r>
              <a:rPr lang="en-US" sz="2000" dirty="0" smtClean="0">
                <a:solidFill>
                  <a:srgbClr val="FFFFFF"/>
                </a:solidFill>
                <a:latin typeface="Chalkboard"/>
                <a:cs typeface="Chalkboard"/>
              </a:rPr>
              <a:t> = 150 </a:t>
            </a:r>
            <a:r>
              <a:rPr lang="en-US" sz="2000" dirty="0" smtClean="0">
                <a:solidFill>
                  <a:srgbClr val="FFFFFF"/>
                </a:solidFill>
                <a:latin typeface="Symbol" charset="2"/>
                <a:cs typeface="Symbol" charset="2"/>
              </a:rPr>
              <a:t>m</a:t>
            </a:r>
            <a:r>
              <a:rPr lang="en-US" sz="2000" dirty="0" smtClean="0">
                <a:solidFill>
                  <a:srgbClr val="FFFFFF"/>
                </a:solidFill>
                <a:latin typeface="Chalkboard"/>
                <a:cs typeface="Chalkboard"/>
              </a:rPr>
              <a:t>m, </a:t>
            </a:r>
            <a:r>
              <a:rPr lang="en-US" sz="2000" dirty="0" err="1" smtClean="0">
                <a:solidFill>
                  <a:srgbClr val="FFFFFF"/>
                </a:solidFill>
                <a:latin typeface="Symbol" charset="2"/>
                <a:cs typeface="Symbol" charset="2"/>
              </a:rPr>
              <a:t>s</a:t>
            </a:r>
            <a:r>
              <a:rPr lang="en-US" sz="2000" baseline="-25000" dirty="0" err="1" smtClean="0">
                <a:solidFill>
                  <a:srgbClr val="FFFFFF"/>
                </a:solidFill>
                <a:latin typeface="Chalkboard"/>
                <a:cs typeface="Chalkboard"/>
              </a:rPr>
              <a:t>z</a:t>
            </a:r>
            <a:r>
              <a:rPr lang="en-US" sz="2000" dirty="0" smtClean="0">
                <a:solidFill>
                  <a:srgbClr val="FFFFFF"/>
                </a:solidFill>
                <a:latin typeface="Chalkboard"/>
                <a:cs typeface="Chalkboard"/>
              </a:rPr>
              <a:t> </a:t>
            </a:r>
            <a:r>
              <a:rPr lang="en-US" sz="2000" dirty="0">
                <a:solidFill>
                  <a:srgbClr val="FFFFFF"/>
                </a:solidFill>
                <a:latin typeface="Chalkboard"/>
                <a:cs typeface="Chalkboard"/>
              </a:rPr>
              <a:t>= </a:t>
            </a:r>
            <a:r>
              <a:rPr lang="en-US" sz="2000" dirty="0" smtClean="0">
                <a:solidFill>
                  <a:srgbClr val="FFFFFF"/>
                </a:solidFill>
                <a:latin typeface="Chalkboard"/>
                <a:cs typeface="Chalkboard"/>
              </a:rPr>
              <a:t>750 </a:t>
            </a:r>
            <a:r>
              <a:rPr lang="en-US" sz="2000" dirty="0">
                <a:solidFill>
                  <a:srgbClr val="FFFFFF"/>
                </a:solidFill>
                <a:latin typeface="Symbol" charset="2"/>
                <a:cs typeface="Symbol" charset="2"/>
              </a:rPr>
              <a:t>m</a:t>
            </a:r>
            <a:r>
              <a:rPr lang="en-US" sz="2000" dirty="0">
                <a:solidFill>
                  <a:srgbClr val="FFFFFF"/>
                </a:solidFill>
                <a:latin typeface="Chalkboard"/>
                <a:cs typeface="Chalkboard"/>
              </a:rPr>
              <a:t>m</a:t>
            </a:r>
            <a:endParaRPr lang="en-US" sz="2000" dirty="0">
              <a:solidFill>
                <a:srgbClr val="FFFFFF"/>
              </a:solidFill>
              <a:latin typeface="Chalkboard"/>
              <a:cs typeface="Chalkboard"/>
            </a:endParaRPr>
          </a:p>
          <a:p>
            <a:endParaRPr lang="en-US" sz="2000" b="1" dirty="0">
              <a:latin typeface="Chalkboard"/>
              <a:cs typeface="Chalkboard"/>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499128377"/>
              </p:ext>
            </p:extLst>
          </p:nvPr>
        </p:nvGraphicFramePr>
        <p:xfrm>
          <a:off x="835025" y="2890402"/>
          <a:ext cx="3484563" cy="842963"/>
        </p:xfrm>
        <a:graphic>
          <a:graphicData uri="http://schemas.openxmlformats.org/presentationml/2006/ole">
            <mc:AlternateContent xmlns:mc="http://schemas.openxmlformats.org/markup-compatibility/2006">
              <mc:Choice xmlns:v="urn:schemas-microsoft-com:vml" Requires="v">
                <p:oleObj spid="_x0000_s2143" name="Equation" r:id="rId3" imgW="1943100" imgH="469900" progId="Equation.3">
                  <p:embed/>
                </p:oleObj>
              </mc:Choice>
              <mc:Fallback>
                <p:oleObj name="Equation" r:id="rId3" imgW="1943100" imgH="469900" progId="Equation.3">
                  <p:embed/>
                  <p:pic>
                    <p:nvPicPr>
                      <p:cNvPr id="0" name=""/>
                      <p:cNvPicPr/>
                      <p:nvPr/>
                    </p:nvPicPr>
                    <p:blipFill>
                      <a:blip r:embed="rId4"/>
                      <a:stretch>
                        <a:fillRect/>
                      </a:stretch>
                    </p:blipFill>
                    <p:spPr>
                      <a:xfrm>
                        <a:off x="835025" y="2890402"/>
                        <a:ext cx="3484563" cy="842963"/>
                      </a:xfrm>
                      <a:prstGeom prst="rect">
                        <a:avLst/>
                      </a:prstGeom>
                      <a:solidFill>
                        <a:srgbClr val="FFFFFF"/>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7427689"/>
              </p:ext>
            </p:extLst>
          </p:nvPr>
        </p:nvGraphicFramePr>
        <p:xfrm>
          <a:off x="4778375" y="2890402"/>
          <a:ext cx="3824288" cy="842963"/>
        </p:xfrm>
        <a:graphic>
          <a:graphicData uri="http://schemas.openxmlformats.org/presentationml/2006/ole">
            <mc:AlternateContent xmlns:mc="http://schemas.openxmlformats.org/markup-compatibility/2006">
              <mc:Choice xmlns:v="urn:schemas-microsoft-com:vml" Requires="v">
                <p:oleObj spid="_x0000_s2144" name="Equation" r:id="rId5" imgW="2133600" imgH="469900" progId="Equation.3">
                  <p:embed/>
                </p:oleObj>
              </mc:Choice>
              <mc:Fallback>
                <p:oleObj name="Equation" r:id="rId5" imgW="2133600" imgH="469900" progId="Equation.3">
                  <p:embed/>
                  <p:pic>
                    <p:nvPicPr>
                      <p:cNvPr id="0" name=""/>
                      <p:cNvPicPr/>
                      <p:nvPr/>
                    </p:nvPicPr>
                    <p:blipFill>
                      <a:blip r:embed="rId6"/>
                      <a:stretch>
                        <a:fillRect/>
                      </a:stretch>
                    </p:blipFill>
                    <p:spPr>
                      <a:xfrm>
                        <a:off x="4778375" y="2890402"/>
                        <a:ext cx="3824288" cy="842963"/>
                      </a:xfrm>
                      <a:prstGeom prst="rect">
                        <a:avLst/>
                      </a:prstGeom>
                      <a:solidFill>
                        <a:srgbClr val="FFFFFF"/>
                      </a:solid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817862475"/>
              </p:ext>
            </p:extLst>
          </p:nvPr>
        </p:nvGraphicFramePr>
        <p:xfrm>
          <a:off x="1182688" y="3955103"/>
          <a:ext cx="2824162" cy="842962"/>
        </p:xfrm>
        <a:graphic>
          <a:graphicData uri="http://schemas.openxmlformats.org/presentationml/2006/ole">
            <mc:AlternateContent xmlns:mc="http://schemas.openxmlformats.org/markup-compatibility/2006">
              <mc:Choice xmlns:v="urn:schemas-microsoft-com:vml" Requires="v">
                <p:oleObj spid="_x0000_s2145" name="Equation" r:id="rId7" imgW="1574800" imgH="469900" progId="Equation.3">
                  <p:embed/>
                </p:oleObj>
              </mc:Choice>
              <mc:Fallback>
                <p:oleObj name="Equation" r:id="rId7" imgW="1574800" imgH="469900" progId="Equation.3">
                  <p:embed/>
                  <p:pic>
                    <p:nvPicPr>
                      <p:cNvPr id="0" name=""/>
                      <p:cNvPicPr/>
                      <p:nvPr/>
                    </p:nvPicPr>
                    <p:blipFill>
                      <a:blip r:embed="rId8"/>
                      <a:stretch>
                        <a:fillRect/>
                      </a:stretch>
                    </p:blipFill>
                    <p:spPr>
                      <a:xfrm>
                        <a:off x="1182688" y="3955103"/>
                        <a:ext cx="2824162" cy="842962"/>
                      </a:xfrm>
                      <a:prstGeom prst="rect">
                        <a:avLst/>
                      </a:prstGeom>
                      <a:solidFill>
                        <a:srgbClr val="FFFFFF"/>
                      </a:solid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603480849"/>
              </p:ext>
            </p:extLst>
          </p:nvPr>
        </p:nvGraphicFramePr>
        <p:xfrm>
          <a:off x="4870549" y="3955103"/>
          <a:ext cx="3690807" cy="842962"/>
        </p:xfrm>
        <a:graphic>
          <a:graphicData uri="http://schemas.openxmlformats.org/presentationml/2006/ole">
            <mc:AlternateContent xmlns:mc="http://schemas.openxmlformats.org/markup-compatibility/2006">
              <mc:Choice xmlns:v="urn:schemas-microsoft-com:vml" Requires="v">
                <p:oleObj spid="_x0000_s2146" name="Equation" r:id="rId9" imgW="2057400" imgH="469900" progId="Equation.3">
                  <p:embed/>
                </p:oleObj>
              </mc:Choice>
              <mc:Fallback>
                <p:oleObj name="Equation" r:id="rId9" imgW="2057400" imgH="469900" progId="Equation.3">
                  <p:embed/>
                  <p:pic>
                    <p:nvPicPr>
                      <p:cNvPr id="0" name=""/>
                      <p:cNvPicPr/>
                      <p:nvPr/>
                    </p:nvPicPr>
                    <p:blipFill>
                      <a:blip r:embed="rId10"/>
                      <a:stretch>
                        <a:fillRect/>
                      </a:stretch>
                    </p:blipFill>
                    <p:spPr>
                      <a:xfrm>
                        <a:off x="4870549" y="3955103"/>
                        <a:ext cx="3690807" cy="842962"/>
                      </a:xfrm>
                      <a:prstGeom prst="rect">
                        <a:avLst/>
                      </a:prstGeom>
                      <a:solidFill>
                        <a:srgbClr val="FFFFFF"/>
                      </a:solid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3644503"/>
              </p:ext>
            </p:extLst>
          </p:nvPr>
        </p:nvGraphicFramePr>
        <p:xfrm>
          <a:off x="989013" y="5057775"/>
          <a:ext cx="3227387" cy="841375"/>
        </p:xfrm>
        <a:graphic>
          <a:graphicData uri="http://schemas.openxmlformats.org/presentationml/2006/ole">
            <mc:AlternateContent xmlns:mc="http://schemas.openxmlformats.org/markup-compatibility/2006">
              <mc:Choice xmlns:v="urn:schemas-microsoft-com:vml" Requires="v">
                <p:oleObj spid="_x0000_s2147" name="Equation" r:id="rId11" imgW="1854200" imgH="482600" progId="Equation.3">
                  <p:embed/>
                </p:oleObj>
              </mc:Choice>
              <mc:Fallback>
                <p:oleObj name="Equation" r:id="rId11" imgW="1854200" imgH="482600" progId="Equation.3">
                  <p:embed/>
                  <p:pic>
                    <p:nvPicPr>
                      <p:cNvPr id="0" name=""/>
                      <p:cNvPicPr/>
                      <p:nvPr/>
                    </p:nvPicPr>
                    <p:blipFill>
                      <a:blip r:embed="rId12"/>
                      <a:stretch>
                        <a:fillRect/>
                      </a:stretch>
                    </p:blipFill>
                    <p:spPr>
                      <a:xfrm>
                        <a:off x="989013" y="5057775"/>
                        <a:ext cx="3227387" cy="841375"/>
                      </a:xfrm>
                      <a:prstGeom prst="rect">
                        <a:avLst/>
                      </a:prstGeom>
                      <a:solidFill>
                        <a:srgbClr val="FFFFFF"/>
                      </a:solidFill>
                    </p:spPr>
                  </p:pic>
                </p:oleObj>
              </mc:Fallback>
            </mc:AlternateContent>
          </a:graphicData>
        </a:graphic>
      </p:graphicFrame>
      <p:sp>
        <p:nvSpPr>
          <p:cNvPr id="12" name="TextBox 11"/>
          <p:cNvSpPr txBox="1"/>
          <p:nvPr/>
        </p:nvSpPr>
        <p:spPr>
          <a:xfrm>
            <a:off x="1783256" y="2372835"/>
            <a:ext cx="1715593" cy="400110"/>
          </a:xfrm>
          <a:prstGeom prst="rect">
            <a:avLst/>
          </a:prstGeom>
          <a:noFill/>
        </p:spPr>
        <p:txBody>
          <a:bodyPr wrap="none" rtlCol="0">
            <a:spAutoFit/>
          </a:bodyPr>
          <a:lstStyle/>
          <a:p>
            <a:r>
              <a:rPr lang="en-US" sz="2000" dirty="0" smtClean="0">
                <a:solidFill>
                  <a:srgbClr val="FFFFFF"/>
                </a:solidFill>
                <a:latin typeface="Chalkboard"/>
                <a:cs typeface="Chalkboard"/>
              </a:rPr>
              <a:t>measurement</a:t>
            </a:r>
            <a:endParaRPr lang="en-US" sz="2000" dirty="0">
              <a:solidFill>
                <a:srgbClr val="FFFFFF"/>
              </a:solidFill>
              <a:latin typeface="Chalkboard"/>
              <a:cs typeface="Chalkboard"/>
            </a:endParaRPr>
          </a:p>
        </p:txBody>
      </p:sp>
      <p:sp>
        <p:nvSpPr>
          <p:cNvPr id="13" name="TextBox 12"/>
          <p:cNvSpPr txBox="1"/>
          <p:nvPr/>
        </p:nvSpPr>
        <p:spPr>
          <a:xfrm>
            <a:off x="5425192" y="2375000"/>
            <a:ext cx="2350124" cy="400110"/>
          </a:xfrm>
          <a:prstGeom prst="rect">
            <a:avLst/>
          </a:prstGeom>
          <a:noFill/>
        </p:spPr>
        <p:txBody>
          <a:bodyPr wrap="none" rtlCol="0">
            <a:spAutoFit/>
          </a:bodyPr>
          <a:lstStyle/>
          <a:p>
            <a:r>
              <a:rPr lang="en-US" sz="2000" dirty="0" smtClean="0">
                <a:solidFill>
                  <a:srgbClr val="FFFFFF"/>
                </a:solidFill>
                <a:latin typeface="Chalkboard"/>
                <a:cs typeface="Chalkboard"/>
              </a:rPr>
              <a:t>multiple scattering</a:t>
            </a:r>
            <a:endParaRPr lang="en-US" sz="2000" dirty="0">
              <a:solidFill>
                <a:srgbClr val="FFFFFF"/>
              </a:solidFill>
              <a:latin typeface="Chalkboard"/>
              <a:cs typeface="Chalkboard"/>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078407153"/>
              </p:ext>
            </p:extLst>
          </p:nvPr>
        </p:nvGraphicFramePr>
        <p:xfrm>
          <a:off x="4945151" y="5058283"/>
          <a:ext cx="3587847" cy="840192"/>
        </p:xfrm>
        <a:graphic>
          <a:graphicData uri="http://schemas.openxmlformats.org/presentationml/2006/ole">
            <mc:AlternateContent xmlns:mc="http://schemas.openxmlformats.org/markup-compatibility/2006">
              <mc:Choice xmlns:v="urn:schemas-microsoft-com:vml" Requires="v">
                <p:oleObj spid="_x0000_s2148" name="Equation" r:id="rId13" imgW="2006600" imgH="469900" progId="Equation.3">
                  <p:embed/>
                </p:oleObj>
              </mc:Choice>
              <mc:Fallback>
                <p:oleObj name="Equation" r:id="rId13" imgW="2006600" imgH="469900" progId="Equation.3">
                  <p:embed/>
                  <p:pic>
                    <p:nvPicPr>
                      <p:cNvPr id="0" name=""/>
                      <p:cNvPicPr/>
                      <p:nvPr/>
                    </p:nvPicPr>
                    <p:blipFill>
                      <a:blip r:embed="rId14"/>
                      <a:stretch>
                        <a:fillRect/>
                      </a:stretch>
                    </p:blipFill>
                    <p:spPr>
                      <a:xfrm>
                        <a:off x="4945151" y="5058283"/>
                        <a:ext cx="3587847" cy="840192"/>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6384738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3999" cy="1429871"/>
          </a:xfrm>
        </p:spPr>
        <p:txBody>
          <a:bodyPr>
            <a:normAutofit/>
          </a:bodyPr>
          <a:lstStyle/>
          <a:p>
            <a:r>
              <a:rPr lang="en-US" dirty="0" smtClean="0"/>
              <a:t>A proposal for a Flavor Factory</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25</a:t>
            </a:fld>
            <a:endParaRPr lang="en-US"/>
          </a:p>
        </p:txBody>
      </p:sp>
      <p:sp>
        <p:nvSpPr>
          <p:cNvPr id="8" name="TextBox 7"/>
          <p:cNvSpPr txBox="1"/>
          <p:nvPr/>
        </p:nvSpPr>
        <p:spPr>
          <a:xfrm>
            <a:off x="18623" y="1372562"/>
            <a:ext cx="9125375" cy="1200328"/>
          </a:xfrm>
          <a:prstGeom prst="rect">
            <a:avLst/>
          </a:prstGeom>
          <a:noFill/>
        </p:spPr>
        <p:txBody>
          <a:bodyPr wrap="square" rtlCol="0">
            <a:spAutoFit/>
          </a:bodyPr>
          <a:lstStyle/>
          <a:p>
            <a:r>
              <a:rPr lang="en-US" sz="2400" b="1" dirty="0" smtClean="0">
                <a:latin typeface="Chalkboard"/>
                <a:cs typeface="Chalkboard"/>
              </a:rPr>
              <a:t>      Expected Performance: </a:t>
            </a:r>
            <a:r>
              <a:rPr lang="en-US" sz="2400" b="1" dirty="0" smtClean="0">
                <a:solidFill>
                  <a:srgbClr val="00FFFF"/>
                </a:solidFill>
                <a:latin typeface="Chalkboard"/>
                <a:cs typeface="Chalkboard"/>
              </a:rPr>
              <a:t>Invariant Mass</a:t>
            </a:r>
            <a:endParaRPr lang="en-US" sz="2400" b="1" dirty="0" smtClean="0">
              <a:solidFill>
                <a:srgbClr val="00FFFF"/>
              </a:solidFill>
              <a:latin typeface="Chalkboard"/>
              <a:cs typeface="Chalkboard"/>
            </a:endParaRPr>
          </a:p>
          <a:p>
            <a:r>
              <a:rPr lang="en-US" sz="2800" dirty="0">
                <a:solidFill>
                  <a:srgbClr val="00FFFF"/>
                </a:solidFill>
                <a:latin typeface="Chalkboard"/>
                <a:cs typeface="Chalkboard"/>
              </a:rPr>
              <a:t>	</a:t>
            </a:r>
            <a:r>
              <a:rPr lang="en-US" sz="2800" dirty="0" smtClean="0">
                <a:solidFill>
                  <a:srgbClr val="00FFFF"/>
                </a:solidFill>
                <a:latin typeface="Chalkboard"/>
                <a:cs typeface="Chalkboard"/>
              </a:rPr>
              <a:t> </a:t>
            </a:r>
            <a:r>
              <a:rPr lang="en-US" sz="2000" dirty="0" smtClean="0">
                <a:solidFill>
                  <a:srgbClr val="FFFFFF"/>
                </a:solidFill>
                <a:latin typeface="Chalkboard"/>
                <a:cs typeface="Chalkboard"/>
              </a:rPr>
              <a:t> </a:t>
            </a:r>
            <a:r>
              <a:rPr lang="en-US" sz="2000" dirty="0" smtClean="0">
                <a:solidFill>
                  <a:srgbClr val="FFFFFF"/>
                </a:solidFill>
                <a:latin typeface="Chalkboard"/>
                <a:cs typeface="Chalkboard"/>
              </a:rPr>
              <a:t>n = 96, B = 1 T, R</a:t>
            </a:r>
            <a:r>
              <a:rPr lang="en-US" sz="2000" baseline="-25000" dirty="0" smtClean="0">
                <a:solidFill>
                  <a:srgbClr val="FFFFFF"/>
                </a:solidFill>
                <a:latin typeface="Chalkboard"/>
                <a:cs typeface="Chalkboard"/>
              </a:rPr>
              <a:t>out</a:t>
            </a:r>
            <a:r>
              <a:rPr lang="en-US" sz="2000" dirty="0" smtClean="0">
                <a:solidFill>
                  <a:srgbClr val="FFFFFF"/>
                </a:solidFill>
                <a:latin typeface="Chalkboard"/>
                <a:cs typeface="Chalkboard"/>
              </a:rPr>
              <a:t> = 1.1 m, l = 2.4x10</a:t>
            </a:r>
            <a:r>
              <a:rPr lang="en-US" sz="2000" baseline="30000" dirty="0" smtClean="0">
                <a:solidFill>
                  <a:srgbClr val="FFFFFF"/>
                </a:solidFill>
                <a:latin typeface="Chalkboard"/>
                <a:cs typeface="Chalkboard"/>
              </a:rPr>
              <a:t>-3</a:t>
            </a:r>
            <a:r>
              <a:rPr lang="en-US" sz="2000" dirty="0" smtClean="0">
                <a:solidFill>
                  <a:srgbClr val="FFFFFF"/>
                </a:solidFill>
                <a:latin typeface="Chalkboard"/>
                <a:cs typeface="Chalkboard"/>
              </a:rPr>
              <a:t> X</a:t>
            </a:r>
            <a:r>
              <a:rPr lang="en-US" sz="2000" baseline="-25000" dirty="0" smtClean="0">
                <a:solidFill>
                  <a:srgbClr val="FFFFFF"/>
                </a:solidFill>
                <a:latin typeface="Chalkboard"/>
                <a:cs typeface="Chalkboard"/>
              </a:rPr>
              <a:t>0</a:t>
            </a:r>
            <a:r>
              <a:rPr lang="en-US" sz="2000" dirty="0" smtClean="0">
                <a:solidFill>
                  <a:srgbClr val="FFFFFF"/>
                </a:solidFill>
                <a:latin typeface="Chalkboard"/>
                <a:cs typeface="Chalkboard"/>
              </a:rPr>
              <a:t>, </a:t>
            </a:r>
            <a:r>
              <a:rPr lang="en-US" sz="2000" dirty="0" smtClean="0">
                <a:solidFill>
                  <a:srgbClr val="FFFFFF"/>
                </a:solidFill>
                <a:latin typeface="Symbol" charset="2"/>
                <a:cs typeface="Symbol" charset="2"/>
              </a:rPr>
              <a:t>s</a:t>
            </a:r>
            <a:r>
              <a:rPr lang="en-US" sz="2000" dirty="0" smtClean="0">
                <a:solidFill>
                  <a:srgbClr val="FFFFFF"/>
                </a:solidFill>
                <a:latin typeface="Chalkboard"/>
                <a:cs typeface="Chalkboard"/>
              </a:rPr>
              <a:t> = 150 </a:t>
            </a:r>
            <a:r>
              <a:rPr lang="en-US" sz="2000" dirty="0" smtClean="0">
                <a:solidFill>
                  <a:srgbClr val="FFFFFF"/>
                </a:solidFill>
                <a:latin typeface="Symbol" charset="2"/>
                <a:cs typeface="Symbol" charset="2"/>
              </a:rPr>
              <a:t>m</a:t>
            </a:r>
            <a:r>
              <a:rPr lang="en-US" sz="2000" dirty="0" smtClean="0">
                <a:solidFill>
                  <a:srgbClr val="FFFFFF"/>
                </a:solidFill>
                <a:latin typeface="Chalkboard"/>
                <a:cs typeface="Chalkboard"/>
              </a:rPr>
              <a:t>m, </a:t>
            </a:r>
            <a:r>
              <a:rPr lang="en-US" sz="2000" dirty="0" err="1" smtClean="0">
                <a:solidFill>
                  <a:srgbClr val="FFFFFF"/>
                </a:solidFill>
                <a:latin typeface="Symbol" charset="2"/>
                <a:cs typeface="Symbol" charset="2"/>
              </a:rPr>
              <a:t>s</a:t>
            </a:r>
            <a:r>
              <a:rPr lang="en-US" sz="2000" baseline="-25000" dirty="0" err="1" smtClean="0">
                <a:solidFill>
                  <a:srgbClr val="FFFFFF"/>
                </a:solidFill>
                <a:latin typeface="Chalkboard"/>
                <a:cs typeface="Chalkboard"/>
              </a:rPr>
              <a:t>z</a:t>
            </a:r>
            <a:r>
              <a:rPr lang="en-US" sz="2000" dirty="0" smtClean="0">
                <a:solidFill>
                  <a:srgbClr val="FFFFFF"/>
                </a:solidFill>
                <a:latin typeface="Chalkboard"/>
                <a:cs typeface="Chalkboard"/>
              </a:rPr>
              <a:t> </a:t>
            </a:r>
            <a:r>
              <a:rPr lang="en-US" sz="2000" dirty="0">
                <a:solidFill>
                  <a:srgbClr val="FFFFFF"/>
                </a:solidFill>
                <a:latin typeface="Chalkboard"/>
                <a:cs typeface="Chalkboard"/>
              </a:rPr>
              <a:t>= </a:t>
            </a:r>
            <a:r>
              <a:rPr lang="en-US" sz="2000" dirty="0" smtClean="0">
                <a:solidFill>
                  <a:srgbClr val="FFFFFF"/>
                </a:solidFill>
                <a:latin typeface="Chalkboard"/>
                <a:cs typeface="Chalkboard"/>
              </a:rPr>
              <a:t>750 </a:t>
            </a:r>
            <a:r>
              <a:rPr lang="en-US" sz="2000" dirty="0">
                <a:solidFill>
                  <a:srgbClr val="FFFFFF"/>
                </a:solidFill>
                <a:latin typeface="Symbol" charset="2"/>
                <a:cs typeface="Symbol" charset="2"/>
              </a:rPr>
              <a:t>m</a:t>
            </a:r>
            <a:r>
              <a:rPr lang="en-US" sz="2000" dirty="0">
                <a:solidFill>
                  <a:srgbClr val="FFFFFF"/>
                </a:solidFill>
                <a:latin typeface="Chalkboard"/>
                <a:cs typeface="Chalkboard"/>
              </a:rPr>
              <a:t>m</a:t>
            </a:r>
            <a:endParaRPr lang="en-US" sz="2000" dirty="0">
              <a:solidFill>
                <a:srgbClr val="FFFFFF"/>
              </a:solidFill>
              <a:latin typeface="Chalkboard"/>
              <a:cs typeface="Chalkboard"/>
            </a:endParaRPr>
          </a:p>
          <a:p>
            <a:endParaRPr lang="en-US" sz="2000" b="1" dirty="0">
              <a:latin typeface="Chalkboard"/>
              <a:cs typeface="Chalkboard"/>
            </a:endParaRPr>
          </a:p>
        </p:txBody>
      </p:sp>
      <p:sp>
        <p:nvSpPr>
          <p:cNvPr id="12" name="TextBox 11"/>
          <p:cNvSpPr txBox="1"/>
          <p:nvPr/>
        </p:nvSpPr>
        <p:spPr>
          <a:xfrm>
            <a:off x="354105" y="2444613"/>
            <a:ext cx="4368887" cy="461665"/>
          </a:xfrm>
          <a:prstGeom prst="rect">
            <a:avLst/>
          </a:prstGeom>
          <a:noFill/>
        </p:spPr>
        <p:txBody>
          <a:bodyPr wrap="none" rtlCol="0">
            <a:spAutoFit/>
          </a:bodyPr>
          <a:lstStyle/>
          <a:p>
            <a:r>
              <a:rPr lang="en-US" sz="2400" dirty="0" smtClean="0">
                <a:solidFill>
                  <a:srgbClr val="FFFFFF"/>
                </a:solidFill>
                <a:latin typeface="Chalkboard"/>
                <a:cs typeface="Chalkboard"/>
              </a:rPr>
              <a:t>Invariant mass depends on </a:t>
            </a:r>
            <a:r>
              <a:rPr lang="en-US" sz="2400" dirty="0" err="1" smtClean="0">
                <a:solidFill>
                  <a:srgbClr val="FFFFFF"/>
                </a:solidFill>
                <a:latin typeface="Lucida Grande"/>
                <a:ea typeface="Lucida Grande"/>
                <a:cs typeface="Lucida Grande"/>
              </a:rPr>
              <a:t>Δ</a:t>
            </a:r>
            <a:r>
              <a:rPr lang="en-US" sz="2400" dirty="0" err="1" smtClean="0">
                <a:solidFill>
                  <a:srgbClr val="FFFFFF"/>
                </a:solidFill>
                <a:latin typeface="Chalkboard"/>
                <a:cs typeface="Chalkboard"/>
              </a:rPr>
              <a:t>p</a:t>
            </a:r>
            <a:endParaRPr lang="en-US" sz="2400" dirty="0">
              <a:solidFill>
                <a:srgbClr val="FFFFFF"/>
              </a:solidFill>
              <a:latin typeface="Chalkboard"/>
              <a:cs typeface="Chalkboard"/>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036772340"/>
              </p:ext>
            </p:extLst>
          </p:nvPr>
        </p:nvGraphicFramePr>
        <p:xfrm>
          <a:off x="1815106" y="3174617"/>
          <a:ext cx="5355188" cy="827620"/>
        </p:xfrm>
        <a:graphic>
          <a:graphicData uri="http://schemas.openxmlformats.org/presentationml/2006/ole">
            <mc:AlternateContent xmlns:mc="http://schemas.openxmlformats.org/markup-compatibility/2006">
              <mc:Choice xmlns:v="urn:schemas-microsoft-com:vml" Requires="v">
                <p:oleObj spid="_x0000_s9220" name="Equation" r:id="rId3" imgW="2794000" imgH="431800" progId="Equation.3">
                  <p:embed/>
                </p:oleObj>
              </mc:Choice>
              <mc:Fallback>
                <p:oleObj name="Equation" r:id="rId3" imgW="2794000" imgH="431800" progId="Equation.3">
                  <p:embed/>
                  <p:pic>
                    <p:nvPicPr>
                      <p:cNvPr id="0" name=""/>
                      <p:cNvPicPr/>
                      <p:nvPr/>
                    </p:nvPicPr>
                    <p:blipFill>
                      <a:blip r:embed="rId4"/>
                      <a:stretch>
                        <a:fillRect/>
                      </a:stretch>
                    </p:blipFill>
                    <p:spPr>
                      <a:xfrm>
                        <a:off x="1815106" y="3174617"/>
                        <a:ext cx="5355188" cy="827620"/>
                      </a:xfrm>
                      <a:prstGeom prst="rect">
                        <a:avLst/>
                      </a:prstGeom>
                      <a:solidFill>
                        <a:srgbClr val="FFFFFF"/>
                      </a:solidFill>
                    </p:spPr>
                  </p:pic>
                </p:oleObj>
              </mc:Fallback>
            </mc:AlternateContent>
          </a:graphicData>
        </a:graphic>
      </p:graphicFrame>
      <p:sp>
        <p:nvSpPr>
          <p:cNvPr id="17" name="TextBox 16"/>
          <p:cNvSpPr txBox="1"/>
          <p:nvPr/>
        </p:nvSpPr>
        <p:spPr>
          <a:xfrm>
            <a:off x="258341" y="4238956"/>
            <a:ext cx="8712642" cy="1200328"/>
          </a:xfrm>
          <a:prstGeom prst="rect">
            <a:avLst/>
          </a:prstGeom>
          <a:noFill/>
        </p:spPr>
        <p:txBody>
          <a:bodyPr wrap="none" rtlCol="0">
            <a:spAutoFit/>
          </a:bodyPr>
          <a:lstStyle/>
          <a:p>
            <a:r>
              <a:rPr lang="en-US" sz="2400" dirty="0" smtClean="0">
                <a:solidFill>
                  <a:srgbClr val="FFFFFF"/>
                </a:solidFill>
                <a:latin typeface="Lucida Grande"/>
                <a:ea typeface="Lucida Grande"/>
                <a:cs typeface="Lucida Grande"/>
              </a:rPr>
              <a:t>and </a:t>
            </a:r>
            <a:r>
              <a:rPr lang="en-US" sz="2400" dirty="0" err="1" smtClean="0">
                <a:solidFill>
                  <a:srgbClr val="FFFFFF"/>
                </a:solidFill>
                <a:latin typeface="Lucida Grande"/>
                <a:ea typeface="Lucida Grande"/>
                <a:cs typeface="Lucida Grande"/>
              </a:rPr>
              <a:t>Δ</a:t>
            </a:r>
            <a:r>
              <a:rPr lang="en-US" sz="2400" dirty="0" err="1" smtClean="0">
                <a:solidFill>
                  <a:srgbClr val="FFFFFF"/>
                </a:solidFill>
                <a:latin typeface="Chalkboard"/>
                <a:cs typeface="Chalkboard"/>
              </a:rPr>
              <a:t>p</a:t>
            </a:r>
            <a:r>
              <a:rPr lang="en-US" sz="2400" dirty="0" smtClean="0">
                <a:solidFill>
                  <a:srgbClr val="FFFFFF"/>
                </a:solidFill>
                <a:latin typeface="Chalkboard"/>
                <a:cs typeface="Chalkboard"/>
              </a:rPr>
              <a:t> dominated by the the contribution to the transverse </a:t>
            </a:r>
          </a:p>
          <a:p>
            <a:r>
              <a:rPr lang="en-US" sz="2400" dirty="0" smtClean="0">
                <a:solidFill>
                  <a:srgbClr val="FFFFFF"/>
                </a:solidFill>
                <a:latin typeface="Chalkboard"/>
                <a:cs typeface="Chalkboard"/>
              </a:rPr>
              <a:t>momentum due to the multiple scattering inside the chamber</a:t>
            </a:r>
          </a:p>
          <a:p>
            <a:r>
              <a:rPr lang="en-US" sz="2400" dirty="0" smtClean="0">
                <a:solidFill>
                  <a:srgbClr val="FFFFFF"/>
                </a:solidFill>
                <a:latin typeface="Chalkboard"/>
                <a:cs typeface="Chalkboard"/>
              </a:rPr>
              <a:t>at the level of a few tenths of a %.</a:t>
            </a:r>
          </a:p>
        </p:txBody>
      </p:sp>
    </p:spTree>
    <p:extLst>
      <p:ext uri="{BB962C8B-B14F-4D97-AF65-F5344CB8AC3E}">
        <p14:creationId xmlns:p14="http://schemas.microsoft.com/office/powerpoint/2010/main" val="7125321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3999" cy="1429871"/>
          </a:xfrm>
        </p:spPr>
        <p:txBody>
          <a:bodyPr>
            <a:normAutofit/>
          </a:bodyPr>
          <a:lstStyle/>
          <a:p>
            <a:r>
              <a:rPr lang="en-US" dirty="0" smtClean="0"/>
              <a:t>A proposal for a Flavor Factory</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26</a:t>
            </a:fld>
            <a:endParaRPr lang="en-US"/>
          </a:p>
        </p:txBody>
      </p:sp>
      <p:sp>
        <p:nvSpPr>
          <p:cNvPr id="8" name="TextBox 7"/>
          <p:cNvSpPr txBox="1"/>
          <p:nvPr/>
        </p:nvSpPr>
        <p:spPr>
          <a:xfrm>
            <a:off x="18623" y="1372562"/>
            <a:ext cx="9125375" cy="1508105"/>
          </a:xfrm>
          <a:prstGeom prst="rect">
            <a:avLst/>
          </a:prstGeom>
          <a:noFill/>
        </p:spPr>
        <p:txBody>
          <a:bodyPr wrap="square" rtlCol="0">
            <a:spAutoFit/>
          </a:bodyPr>
          <a:lstStyle/>
          <a:p>
            <a:r>
              <a:rPr lang="en-US" sz="2400" b="1" dirty="0" smtClean="0">
                <a:latin typeface="Chalkboard"/>
                <a:cs typeface="Chalkboard"/>
              </a:rPr>
              <a:t>      Expected Performance: </a:t>
            </a:r>
            <a:r>
              <a:rPr lang="en-US" sz="2400" b="1" dirty="0" smtClean="0">
                <a:solidFill>
                  <a:srgbClr val="00FFFF"/>
                </a:solidFill>
                <a:latin typeface="Chalkboard"/>
                <a:cs typeface="Chalkboard"/>
              </a:rPr>
              <a:t>Vertex extrapolation </a:t>
            </a:r>
            <a:r>
              <a:rPr lang="en-US" sz="2400" b="1" dirty="0" smtClean="0">
                <a:solidFill>
                  <a:srgbClr val="00FFFF"/>
                </a:solidFill>
                <a:latin typeface="Chalkboard"/>
                <a:cs typeface="Chalkboard"/>
              </a:rPr>
              <a:t>resolutions</a:t>
            </a:r>
          </a:p>
          <a:p>
            <a:r>
              <a:rPr lang="en-US" sz="2800" dirty="0">
                <a:solidFill>
                  <a:srgbClr val="00FFFF"/>
                </a:solidFill>
                <a:latin typeface="Chalkboard"/>
                <a:cs typeface="Chalkboard"/>
              </a:rPr>
              <a:t>	</a:t>
            </a:r>
            <a:r>
              <a:rPr lang="en-US" sz="2800" dirty="0">
                <a:solidFill>
                  <a:srgbClr val="00FFFF"/>
                </a:solidFill>
                <a:latin typeface="Chalkboard"/>
                <a:cs typeface="Chalkboard"/>
              </a:rPr>
              <a:t> </a:t>
            </a:r>
            <a:r>
              <a:rPr lang="en-US" sz="2000" dirty="0" smtClean="0">
                <a:solidFill>
                  <a:srgbClr val="FFFFFF"/>
                </a:solidFill>
                <a:latin typeface="Chalkboard"/>
                <a:cs typeface="Chalkboard"/>
              </a:rPr>
              <a:t> </a:t>
            </a:r>
            <a:r>
              <a:rPr lang="en-US" sz="2000" dirty="0" smtClean="0">
                <a:solidFill>
                  <a:srgbClr val="FFFFFF"/>
                </a:solidFill>
                <a:latin typeface="Chalkboard"/>
                <a:cs typeface="Chalkboard"/>
              </a:rPr>
              <a:t>n = 96, B = 1 T, R</a:t>
            </a:r>
            <a:r>
              <a:rPr lang="en-US" sz="2000" baseline="-25000" dirty="0" smtClean="0">
                <a:solidFill>
                  <a:srgbClr val="FFFFFF"/>
                </a:solidFill>
                <a:latin typeface="Chalkboard"/>
                <a:cs typeface="Chalkboard"/>
              </a:rPr>
              <a:t>out</a:t>
            </a:r>
            <a:r>
              <a:rPr lang="en-US" sz="2000" dirty="0" smtClean="0">
                <a:solidFill>
                  <a:srgbClr val="FFFFFF"/>
                </a:solidFill>
                <a:latin typeface="Chalkboard"/>
                <a:cs typeface="Chalkboard"/>
              </a:rPr>
              <a:t> = 1.1 m, l = 2.4x10</a:t>
            </a:r>
            <a:r>
              <a:rPr lang="en-US" sz="2000" baseline="30000" dirty="0" smtClean="0">
                <a:solidFill>
                  <a:srgbClr val="FFFFFF"/>
                </a:solidFill>
                <a:latin typeface="Chalkboard"/>
                <a:cs typeface="Chalkboard"/>
              </a:rPr>
              <a:t>-3</a:t>
            </a:r>
            <a:r>
              <a:rPr lang="en-US" sz="2000" dirty="0" smtClean="0">
                <a:solidFill>
                  <a:srgbClr val="FFFFFF"/>
                </a:solidFill>
                <a:latin typeface="Chalkboard"/>
                <a:cs typeface="Chalkboard"/>
              </a:rPr>
              <a:t> X</a:t>
            </a:r>
            <a:r>
              <a:rPr lang="en-US" sz="2000" baseline="-25000" dirty="0" smtClean="0">
                <a:solidFill>
                  <a:srgbClr val="FFFFFF"/>
                </a:solidFill>
                <a:latin typeface="Chalkboard"/>
                <a:cs typeface="Chalkboard"/>
              </a:rPr>
              <a:t>0</a:t>
            </a:r>
            <a:r>
              <a:rPr lang="en-US" sz="2000" dirty="0" smtClean="0">
                <a:solidFill>
                  <a:srgbClr val="FFFFFF"/>
                </a:solidFill>
                <a:latin typeface="Chalkboard"/>
                <a:cs typeface="Chalkboard"/>
              </a:rPr>
              <a:t>, </a:t>
            </a:r>
            <a:r>
              <a:rPr lang="en-US" sz="2000" dirty="0" smtClean="0">
                <a:solidFill>
                  <a:srgbClr val="FFFFFF"/>
                </a:solidFill>
                <a:latin typeface="Symbol" charset="2"/>
                <a:cs typeface="Symbol" charset="2"/>
              </a:rPr>
              <a:t>s</a:t>
            </a:r>
            <a:r>
              <a:rPr lang="en-US" sz="2000" dirty="0" smtClean="0">
                <a:solidFill>
                  <a:srgbClr val="FFFFFF"/>
                </a:solidFill>
                <a:latin typeface="Chalkboard"/>
                <a:cs typeface="Chalkboard"/>
              </a:rPr>
              <a:t> = 150 </a:t>
            </a:r>
            <a:r>
              <a:rPr lang="en-US" sz="2000" dirty="0" smtClean="0">
                <a:solidFill>
                  <a:srgbClr val="FFFFFF"/>
                </a:solidFill>
                <a:latin typeface="Symbol" charset="2"/>
                <a:cs typeface="Symbol" charset="2"/>
              </a:rPr>
              <a:t>m</a:t>
            </a:r>
            <a:r>
              <a:rPr lang="en-US" sz="2000" dirty="0" smtClean="0">
                <a:solidFill>
                  <a:srgbClr val="FFFFFF"/>
                </a:solidFill>
                <a:latin typeface="Chalkboard"/>
                <a:cs typeface="Chalkboard"/>
              </a:rPr>
              <a:t>m, </a:t>
            </a:r>
            <a:r>
              <a:rPr lang="en-US" sz="2000" dirty="0" err="1">
                <a:solidFill>
                  <a:srgbClr val="FFFFFF"/>
                </a:solidFill>
                <a:latin typeface="Symbol" charset="2"/>
                <a:cs typeface="Symbol" charset="2"/>
              </a:rPr>
              <a:t>s</a:t>
            </a:r>
            <a:r>
              <a:rPr lang="en-US" sz="2000" baseline="-25000" dirty="0" err="1">
                <a:solidFill>
                  <a:srgbClr val="FFFFFF"/>
                </a:solidFill>
                <a:latin typeface="Chalkboard"/>
                <a:cs typeface="Chalkboard"/>
              </a:rPr>
              <a:t>z</a:t>
            </a:r>
            <a:r>
              <a:rPr lang="en-US" sz="2000" dirty="0">
                <a:solidFill>
                  <a:srgbClr val="FFFFFF"/>
                </a:solidFill>
                <a:latin typeface="Chalkboard"/>
                <a:cs typeface="Chalkboard"/>
              </a:rPr>
              <a:t> = 750 </a:t>
            </a:r>
            <a:r>
              <a:rPr lang="en-US" sz="2000" dirty="0">
                <a:solidFill>
                  <a:srgbClr val="FFFFFF"/>
                </a:solidFill>
                <a:latin typeface="Symbol" charset="2"/>
                <a:cs typeface="Symbol" charset="2"/>
              </a:rPr>
              <a:t>m</a:t>
            </a:r>
            <a:r>
              <a:rPr lang="en-US" sz="2000" dirty="0">
                <a:solidFill>
                  <a:srgbClr val="FFFFFF"/>
                </a:solidFill>
                <a:latin typeface="Chalkboard"/>
                <a:cs typeface="Chalkboard"/>
              </a:rPr>
              <a:t>m</a:t>
            </a:r>
          </a:p>
          <a:p>
            <a:endParaRPr lang="en-US" sz="2000" dirty="0">
              <a:solidFill>
                <a:srgbClr val="FFFFFF"/>
              </a:solidFill>
              <a:latin typeface="Chalkboard"/>
              <a:cs typeface="Chalkboard"/>
            </a:endParaRPr>
          </a:p>
          <a:p>
            <a:endParaRPr lang="en-US" sz="2000" b="1" dirty="0">
              <a:latin typeface="Chalkboard"/>
              <a:cs typeface="Chalkboard"/>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86533865"/>
              </p:ext>
            </p:extLst>
          </p:nvPr>
        </p:nvGraphicFramePr>
        <p:xfrm>
          <a:off x="1484313" y="2884488"/>
          <a:ext cx="2185987" cy="750887"/>
        </p:xfrm>
        <a:graphic>
          <a:graphicData uri="http://schemas.openxmlformats.org/presentationml/2006/ole">
            <mc:AlternateContent xmlns:mc="http://schemas.openxmlformats.org/markup-compatibility/2006">
              <mc:Choice xmlns:v="urn:schemas-microsoft-com:vml" Requires="v">
                <p:oleObj spid="_x0000_s3127" name="Equation" r:id="rId3" imgW="1219200" imgH="419100" progId="Equation.3">
                  <p:embed/>
                </p:oleObj>
              </mc:Choice>
              <mc:Fallback>
                <p:oleObj name="Equation" r:id="rId3" imgW="1219200" imgH="419100" progId="Equation.3">
                  <p:embed/>
                  <p:pic>
                    <p:nvPicPr>
                      <p:cNvPr id="0" name=""/>
                      <p:cNvPicPr/>
                      <p:nvPr/>
                    </p:nvPicPr>
                    <p:blipFill>
                      <a:blip r:embed="rId4"/>
                      <a:stretch>
                        <a:fillRect/>
                      </a:stretch>
                    </p:blipFill>
                    <p:spPr>
                      <a:xfrm>
                        <a:off x="1484313" y="2884488"/>
                        <a:ext cx="2185987" cy="750887"/>
                      </a:xfrm>
                      <a:prstGeom prst="rect">
                        <a:avLst/>
                      </a:prstGeom>
                      <a:solidFill>
                        <a:srgbClr val="FFFFFF"/>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242496290"/>
              </p:ext>
            </p:extLst>
          </p:nvPr>
        </p:nvGraphicFramePr>
        <p:xfrm>
          <a:off x="5962650" y="3054350"/>
          <a:ext cx="1455738" cy="409575"/>
        </p:xfrm>
        <a:graphic>
          <a:graphicData uri="http://schemas.openxmlformats.org/presentationml/2006/ole">
            <mc:AlternateContent xmlns:mc="http://schemas.openxmlformats.org/markup-compatibility/2006">
              <mc:Choice xmlns:v="urn:schemas-microsoft-com:vml" Requires="v">
                <p:oleObj spid="_x0000_s3128" name="Equation" r:id="rId5" imgW="812800" imgH="228600" progId="Equation.3">
                  <p:embed/>
                </p:oleObj>
              </mc:Choice>
              <mc:Fallback>
                <p:oleObj name="Equation" r:id="rId5" imgW="812800" imgH="228600" progId="Equation.3">
                  <p:embed/>
                  <p:pic>
                    <p:nvPicPr>
                      <p:cNvPr id="0" name=""/>
                      <p:cNvPicPr/>
                      <p:nvPr/>
                    </p:nvPicPr>
                    <p:blipFill>
                      <a:blip r:embed="rId6"/>
                      <a:stretch>
                        <a:fillRect/>
                      </a:stretch>
                    </p:blipFill>
                    <p:spPr>
                      <a:xfrm>
                        <a:off x="5962650" y="3054350"/>
                        <a:ext cx="1455738" cy="409575"/>
                      </a:xfrm>
                      <a:prstGeom prst="rect">
                        <a:avLst/>
                      </a:prstGeom>
                      <a:solidFill>
                        <a:srgbClr val="FFFFFF"/>
                      </a:solid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958909083"/>
              </p:ext>
            </p:extLst>
          </p:nvPr>
        </p:nvGraphicFramePr>
        <p:xfrm>
          <a:off x="1409700" y="3948113"/>
          <a:ext cx="2368550" cy="752475"/>
        </p:xfrm>
        <a:graphic>
          <a:graphicData uri="http://schemas.openxmlformats.org/presentationml/2006/ole">
            <mc:AlternateContent xmlns:mc="http://schemas.openxmlformats.org/markup-compatibility/2006">
              <mc:Choice xmlns:v="urn:schemas-microsoft-com:vml" Requires="v">
                <p:oleObj spid="_x0000_s3129" name="Equation" r:id="rId7" imgW="1320800" imgH="419100" progId="Equation.3">
                  <p:embed/>
                </p:oleObj>
              </mc:Choice>
              <mc:Fallback>
                <p:oleObj name="Equation" r:id="rId7" imgW="1320800" imgH="419100" progId="Equation.3">
                  <p:embed/>
                  <p:pic>
                    <p:nvPicPr>
                      <p:cNvPr id="0" name=""/>
                      <p:cNvPicPr/>
                      <p:nvPr/>
                    </p:nvPicPr>
                    <p:blipFill>
                      <a:blip r:embed="rId8"/>
                      <a:stretch>
                        <a:fillRect/>
                      </a:stretch>
                    </p:blipFill>
                    <p:spPr>
                      <a:xfrm>
                        <a:off x="1409700" y="3948113"/>
                        <a:ext cx="2368550" cy="752475"/>
                      </a:xfrm>
                      <a:prstGeom prst="rect">
                        <a:avLst/>
                      </a:prstGeom>
                      <a:solidFill>
                        <a:srgbClr val="FFFFFF"/>
                      </a:solid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82595497"/>
              </p:ext>
            </p:extLst>
          </p:nvPr>
        </p:nvGraphicFramePr>
        <p:xfrm>
          <a:off x="5986463" y="4119563"/>
          <a:ext cx="1458912" cy="411162"/>
        </p:xfrm>
        <a:graphic>
          <a:graphicData uri="http://schemas.openxmlformats.org/presentationml/2006/ole">
            <mc:AlternateContent xmlns:mc="http://schemas.openxmlformats.org/markup-compatibility/2006">
              <mc:Choice xmlns:v="urn:schemas-microsoft-com:vml" Requires="v">
                <p:oleObj spid="_x0000_s3130" name="Equation" r:id="rId9" imgW="812800" imgH="228600" progId="Equation.3">
                  <p:embed/>
                </p:oleObj>
              </mc:Choice>
              <mc:Fallback>
                <p:oleObj name="Equation" r:id="rId9" imgW="812800" imgH="228600" progId="Equation.3">
                  <p:embed/>
                  <p:pic>
                    <p:nvPicPr>
                      <p:cNvPr id="0" name=""/>
                      <p:cNvPicPr/>
                      <p:nvPr/>
                    </p:nvPicPr>
                    <p:blipFill>
                      <a:blip r:embed="rId10"/>
                      <a:stretch>
                        <a:fillRect/>
                      </a:stretch>
                    </p:blipFill>
                    <p:spPr>
                      <a:xfrm>
                        <a:off x="5986463" y="4119563"/>
                        <a:ext cx="1458912" cy="411162"/>
                      </a:xfrm>
                      <a:prstGeom prst="rect">
                        <a:avLst/>
                      </a:prstGeom>
                      <a:solidFill>
                        <a:srgbClr val="FFFFFF"/>
                      </a:solidFill>
                    </p:spPr>
                  </p:pic>
                </p:oleObj>
              </mc:Fallback>
            </mc:AlternateContent>
          </a:graphicData>
        </a:graphic>
      </p:graphicFrame>
      <p:sp>
        <p:nvSpPr>
          <p:cNvPr id="12" name="TextBox 11"/>
          <p:cNvSpPr txBox="1"/>
          <p:nvPr/>
        </p:nvSpPr>
        <p:spPr>
          <a:xfrm>
            <a:off x="1783256" y="2372835"/>
            <a:ext cx="1715593" cy="400110"/>
          </a:xfrm>
          <a:prstGeom prst="rect">
            <a:avLst/>
          </a:prstGeom>
          <a:noFill/>
        </p:spPr>
        <p:txBody>
          <a:bodyPr wrap="none" rtlCol="0">
            <a:spAutoFit/>
          </a:bodyPr>
          <a:lstStyle/>
          <a:p>
            <a:r>
              <a:rPr lang="en-US" sz="2000" dirty="0" smtClean="0">
                <a:solidFill>
                  <a:srgbClr val="FFFFFF"/>
                </a:solidFill>
                <a:latin typeface="Chalkboard"/>
                <a:cs typeface="Chalkboard"/>
              </a:rPr>
              <a:t>measurement</a:t>
            </a:r>
            <a:endParaRPr lang="en-US" sz="2000" dirty="0">
              <a:solidFill>
                <a:srgbClr val="FFFFFF"/>
              </a:solidFill>
              <a:latin typeface="Chalkboard"/>
              <a:cs typeface="Chalkboard"/>
            </a:endParaRPr>
          </a:p>
        </p:txBody>
      </p:sp>
      <p:sp>
        <p:nvSpPr>
          <p:cNvPr id="13" name="TextBox 12"/>
          <p:cNvSpPr txBox="1"/>
          <p:nvPr/>
        </p:nvSpPr>
        <p:spPr>
          <a:xfrm>
            <a:off x="5425192" y="2375000"/>
            <a:ext cx="2350124" cy="400110"/>
          </a:xfrm>
          <a:prstGeom prst="rect">
            <a:avLst/>
          </a:prstGeom>
          <a:noFill/>
        </p:spPr>
        <p:txBody>
          <a:bodyPr wrap="none" rtlCol="0">
            <a:spAutoFit/>
          </a:bodyPr>
          <a:lstStyle/>
          <a:p>
            <a:r>
              <a:rPr lang="en-US" sz="2000" dirty="0" smtClean="0">
                <a:solidFill>
                  <a:srgbClr val="FFFFFF"/>
                </a:solidFill>
                <a:latin typeface="Chalkboard"/>
                <a:cs typeface="Chalkboard"/>
              </a:rPr>
              <a:t>multiple scattering</a:t>
            </a:r>
            <a:endParaRPr lang="en-US" sz="2000" dirty="0">
              <a:solidFill>
                <a:srgbClr val="FFFFFF"/>
              </a:solidFill>
              <a:latin typeface="Chalkboard"/>
              <a:cs typeface="Chalkboard"/>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4244789966"/>
              </p:ext>
            </p:extLst>
          </p:nvPr>
        </p:nvGraphicFramePr>
        <p:xfrm>
          <a:off x="5839625" y="4878580"/>
          <a:ext cx="1708377" cy="776535"/>
        </p:xfrm>
        <a:graphic>
          <a:graphicData uri="http://schemas.openxmlformats.org/presentationml/2006/ole">
            <mc:AlternateContent xmlns:mc="http://schemas.openxmlformats.org/markup-compatibility/2006">
              <mc:Choice xmlns:v="urn:schemas-microsoft-com:vml" Requires="v">
                <p:oleObj spid="_x0000_s3131" name="Equation" r:id="rId11" imgW="977900" imgH="444500" progId="Equation.3">
                  <p:embed/>
                </p:oleObj>
              </mc:Choice>
              <mc:Fallback>
                <p:oleObj name="Equation" r:id="rId11" imgW="977900" imgH="444500" progId="Equation.3">
                  <p:embed/>
                  <p:pic>
                    <p:nvPicPr>
                      <p:cNvPr id="0" name=""/>
                      <p:cNvPicPr/>
                      <p:nvPr/>
                    </p:nvPicPr>
                    <p:blipFill>
                      <a:blip r:embed="rId12"/>
                      <a:stretch>
                        <a:fillRect/>
                      </a:stretch>
                    </p:blipFill>
                    <p:spPr>
                      <a:xfrm>
                        <a:off x="5839625" y="4878580"/>
                        <a:ext cx="1708377" cy="776535"/>
                      </a:xfrm>
                      <a:prstGeom prst="rect">
                        <a:avLst/>
                      </a:prstGeom>
                      <a:solidFill>
                        <a:srgbClr val="FFFFFF"/>
                      </a:solidFill>
                    </p:spPr>
                  </p:pic>
                </p:oleObj>
              </mc:Fallback>
            </mc:AlternateContent>
          </a:graphicData>
        </a:graphic>
      </p:graphicFrame>
      <p:sp>
        <p:nvSpPr>
          <p:cNvPr id="14" name="TextBox 13"/>
          <p:cNvSpPr txBox="1"/>
          <p:nvPr/>
        </p:nvSpPr>
        <p:spPr>
          <a:xfrm>
            <a:off x="4890018" y="5710019"/>
            <a:ext cx="3839513" cy="646331"/>
          </a:xfrm>
          <a:prstGeom prst="rect">
            <a:avLst/>
          </a:prstGeom>
          <a:noFill/>
        </p:spPr>
        <p:txBody>
          <a:bodyPr wrap="none" rtlCol="0">
            <a:spAutoFit/>
          </a:bodyPr>
          <a:lstStyle/>
          <a:p>
            <a:pPr algn="ctr"/>
            <a:r>
              <a:rPr lang="en-US" dirty="0" smtClean="0">
                <a:latin typeface="Chalkboard"/>
                <a:cs typeface="Chalkboard"/>
              </a:rPr>
              <a:t>Multiple scattering due to </a:t>
            </a:r>
          </a:p>
          <a:p>
            <a:pPr algn="ctr"/>
            <a:r>
              <a:rPr lang="en-US" dirty="0" smtClean="0">
                <a:latin typeface="Chalkboard"/>
                <a:cs typeface="Chalkboard"/>
              </a:rPr>
              <a:t>2 mm Be beam pipe at 2 cm radius</a:t>
            </a:r>
            <a:endParaRPr lang="en-US" dirty="0">
              <a:latin typeface="Chalkboard"/>
              <a:cs typeface="Chalkboard"/>
            </a:endParaRPr>
          </a:p>
        </p:txBody>
      </p:sp>
    </p:spTree>
    <p:extLst>
      <p:ext uri="{BB962C8B-B14F-4D97-AF65-F5344CB8AC3E}">
        <p14:creationId xmlns:p14="http://schemas.microsoft.com/office/powerpoint/2010/main" val="16155272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3999" cy="1429871"/>
          </a:xfrm>
        </p:spPr>
        <p:txBody>
          <a:bodyPr>
            <a:normAutofit/>
          </a:bodyPr>
          <a:lstStyle/>
          <a:p>
            <a:r>
              <a:rPr lang="en-US" dirty="0" smtClean="0"/>
              <a:t>A proposal for a Flavor Factory</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27</a:t>
            </a:fld>
            <a:endParaRPr lang="en-US"/>
          </a:p>
        </p:txBody>
      </p:sp>
      <p:sp>
        <p:nvSpPr>
          <p:cNvPr id="8" name="TextBox 7"/>
          <p:cNvSpPr txBox="1"/>
          <p:nvPr/>
        </p:nvSpPr>
        <p:spPr>
          <a:xfrm>
            <a:off x="18623" y="1372562"/>
            <a:ext cx="9125375" cy="1508105"/>
          </a:xfrm>
          <a:prstGeom prst="rect">
            <a:avLst/>
          </a:prstGeom>
          <a:noFill/>
        </p:spPr>
        <p:txBody>
          <a:bodyPr wrap="square" rtlCol="0">
            <a:spAutoFit/>
          </a:bodyPr>
          <a:lstStyle/>
          <a:p>
            <a:r>
              <a:rPr lang="en-US" sz="2400" b="1" dirty="0" smtClean="0">
                <a:latin typeface="Chalkboard"/>
                <a:cs typeface="Chalkboard"/>
              </a:rPr>
              <a:t>      Expected Performance: </a:t>
            </a:r>
            <a:r>
              <a:rPr lang="en-US" sz="2400" b="1" dirty="0" smtClean="0">
                <a:solidFill>
                  <a:srgbClr val="00FFFF"/>
                </a:solidFill>
                <a:latin typeface="Chalkboard"/>
                <a:cs typeface="Chalkboard"/>
              </a:rPr>
              <a:t>Particle Identification</a:t>
            </a:r>
            <a:endParaRPr lang="en-US" sz="2400" b="1" dirty="0" smtClean="0">
              <a:solidFill>
                <a:srgbClr val="00FFFF"/>
              </a:solidFill>
              <a:latin typeface="Chalkboard"/>
              <a:cs typeface="Chalkboard"/>
            </a:endParaRPr>
          </a:p>
          <a:p>
            <a:r>
              <a:rPr lang="en-US" sz="2800" dirty="0">
                <a:solidFill>
                  <a:srgbClr val="00FFFF"/>
                </a:solidFill>
                <a:latin typeface="Chalkboard"/>
                <a:cs typeface="Chalkboard"/>
              </a:rPr>
              <a:t>	</a:t>
            </a:r>
            <a:r>
              <a:rPr lang="en-US" sz="2800" dirty="0" smtClean="0">
                <a:solidFill>
                  <a:srgbClr val="00FFFF"/>
                </a:solidFill>
                <a:latin typeface="Chalkboard"/>
                <a:cs typeface="Chalkboard"/>
              </a:rPr>
              <a:t>  </a:t>
            </a:r>
            <a:r>
              <a:rPr lang="en-US" sz="2000" dirty="0" smtClean="0">
                <a:solidFill>
                  <a:srgbClr val="FFFFFF"/>
                </a:solidFill>
                <a:latin typeface="Chalkboard"/>
                <a:cs typeface="Chalkboard"/>
              </a:rPr>
              <a:t>n </a:t>
            </a:r>
            <a:r>
              <a:rPr lang="en-US" sz="2000" dirty="0" smtClean="0">
                <a:solidFill>
                  <a:srgbClr val="FFFFFF"/>
                </a:solidFill>
                <a:latin typeface="Chalkboard"/>
                <a:cs typeface="Chalkboard"/>
              </a:rPr>
              <a:t>= 96, B = 1 T, R</a:t>
            </a:r>
            <a:r>
              <a:rPr lang="en-US" sz="2000" baseline="-25000" dirty="0" smtClean="0">
                <a:solidFill>
                  <a:srgbClr val="FFFFFF"/>
                </a:solidFill>
                <a:latin typeface="Chalkboard"/>
                <a:cs typeface="Chalkboard"/>
              </a:rPr>
              <a:t>out</a:t>
            </a:r>
            <a:r>
              <a:rPr lang="en-US" sz="2000" dirty="0" smtClean="0">
                <a:solidFill>
                  <a:srgbClr val="FFFFFF"/>
                </a:solidFill>
                <a:latin typeface="Chalkboard"/>
                <a:cs typeface="Chalkboard"/>
              </a:rPr>
              <a:t> = 1.1 m, l = 2.4x10</a:t>
            </a:r>
            <a:r>
              <a:rPr lang="en-US" sz="2000" baseline="30000" dirty="0" smtClean="0">
                <a:solidFill>
                  <a:srgbClr val="FFFFFF"/>
                </a:solidFill>
                <a:latin typeface="Chalkboard"/>
                <a:cs typeface="Chalkboard"/>
              </a:rPr>
              <a:t>-3</a:t>
            </a:r>
            <a:r>
              <a:rPr lang="en-US" sz="2000" dirty="0" smtClean="0">
                <a:solidFill>
                  <a:srgbClr val="FFFFFF"/>
                </a:solidFill>
                <a:latin typeface="Chalkboard"/>
                <a:cs typeface="Chalkboard"/>
              </a:rPr>
              <a:t> X</a:t>
            </a:r>
            <a:r>
              <a:rPr lang="en-US" sz="2000" baseline="-25000" dirty="0" smtClean="0">
                <a:solidFill>
                  <a:srgbClr val="FFFFFF"/>
                </a:solidFill>
                <a:latin typeface="Chalkboard"/>
                <a:cs typeface="Chalkboard"/>
              </a:rPr>
              <a:t>0</a:t>
            </a:r>
            <a:r>
              <a:rPr lang="en-US" sz="2000" dirty="0" smtClean="0">
                <a:solidFill>
                  <a:srgbClr val="FFFFFF"/>
                </a:solidFill>
                <a:latin typeface="Chalkboard"/>
                <a:cs typeface="Chalkboard"/>
              </a:rPr>
              <a:t>, </a:t>
            </a:r>
            <a:r>
              <a:rPr lang="en-US" sz="2000" dirty="0" smtClean="0">
                <a:solidFill>
                  <a:srgbClr val="FFFFFF"/>
                </a:solidFill>
                <a:latin typeface="Symbol" charset="2"/>
                <a:cs typeface="Symbol" charset="2"/>
              </a:rPr>
              <a:t>s</a:t>
            </a:r>
            <a:r>
              <a:rPr lang="en-US" sz="2000" dirty="0" smtClean="0">
                <a:solidFill>
                  <a:srgbClr val="FFFFFF"/>
                </a:solidFill>
                <a:latin typeface="Chalkboard"/>
                <a:cs typeface="Chalkboard"/>
              </a:rPr>
              <a:t> = 150 </a:t>
            </a:r>
            <a:r>
              <a:rPr lang="en-US" sz="2000" dirty="0" smtClean="0">
                <a:solidFill>
                  <a:srgbClr val="FFFFFF"/>
                </a:solidFill>
                <a:latin typeface="Symbol" charset="2"/>
                <a:cs typeface="Symbol" charset="2"/>
              </a:rPr>
              <a:t>m</a:t>
            </a:r>
            <a:r>
              <a:rPr lang="en-US" sz="2000" dirty="0" smtClean="0">
                <a:solidFill>
                  <a:srgbClr val="FFFFFF"/>
                </a:solidFill>
                <a:latin typeface="Chalkboard"/>
                <a:cs typeface="Chalkboard"/>
              </a:rPr>
              <a:t>m, </a:t>
            </a:r>
            <a:r>
              <a:rPr lang="en-US" sz="2000" dirty="0" err="1">
                <a:solidFill>
                  <a:srgbClr val="FFFFFF"/>
                </a:solidFill>
                <a:latin typeface="Symbol" charset="2"/>
                <a:cs typeface="Symbol" charset="2"/>
              </a:rPr>
              <a:t>s</a:t>
            </a:r>
            <a:r>
              <a:rPr lang="en-US" sz="2000" baseline="-25000" dirty="0" err="1">
                <a:solidFill>
                  <a:srgbClr val="FFFFFF"/>
                </a:solidFill>
                <a:latin typeface="Chalkboard"/>
                <a:cs typeface="Chalkboard"/>
              </a:rPr>
              <a:t>z</a:t>
            </a:r>
            <a:r>
              <a:rPr lang="en-US" sz="2000" dirty="0">
                <a:solidFill>
                  <a:srgbClr val="FFFFFF"/>
                </a:solidFill>
                <a:latin typeface="Chalkboard"/>
                <a:cs typeface="Chalkboard"/>
              </a:rPr>
              <a:t> = 750 </a:t>
            </a:r>
            <a:r>
              <a:rPr lang="en-US" sz="2000" dirty="0">
                <a:solidFill>
                  <a:srgbClr val="FFFFFF"/>
                </a:solidFill>
                <a:latin typeface="Symbol" charset="2"/>
                <a:cs typeface="Symbol" charset="2"/>
              </a:rPr>
              <a:t>m</a:t>
            </a:r>
            <a:r>
              <a:rPr lang="en-US" sz="2000" dirty="0">
                <a:solidFill>
                  <a:srgbClr val="FFFFFF"/>
                </a:solidFill>
                <a:latin typeface="Chalkboard"/>
                <a:cs typeface="Chalkboard"/>
              </a:rPr>
              <a:t>m</a:t>
            </a:r>
          </a:p>
          <a:p>
            <a:endParaRPr lang="en-US" sz="2000" dirty="0">
              <a:solidFill>
                <a:srgbClr val="FFFFFF"/>
              </a:solidFill>
              <a:latin typeface="Chalkboard"/>
              <a:cs typeface="Chalkboard"/>
            </a:endParaRPr>
          </a:p>
          <a:p>
            <a:endParaRPr lang="en-US" sz="2000" b="1" dirty="0">
              <a:latin typeface="Chalkboard"/>
              <a:cs typeface="Chalkboard"/>
            </a:endParaRPr>
          </a:p>
        </p:txBody>
      </p:sp>
      <p:pic>
        <p:nvPicPr>
          <p:cNvPr id="9" name="Picture 8"/>
          <p:cNvPicPr>
            <a:picLocks noChangeAspect="1"/>
          </p:cNvPicPr>
          <p:nvPr/>
        </p:nvPicPr>
        <p:blipFill>
          <a:blip r:embed="rId2"/>
          <a:stretch>
            <a:fillRect/>
          </a:stretch>
        </p:blipFill>
        <p:spPr>
          <a:xfrm>
            <a:off x="1026333" y="2272749"/>
            <a:ext cx="3820624" cy="3970159"/>
          </a:xfrm>
          <a:prstGeom prst="rect">
            <a:avLst/>
          </a:prstGeom>
        </p:spPr>
      </p:pic>
      <p:pic>
        <p:nvPicPr>
          <p:cNvPr id="12" name="Picture 11"/>
          <p:cNvPicPr>
            <a:picLocks noChangeAspect="1"/>
          </p:cNvPicPr>
          <p:nvPr/>
        </p:nvPicPr>
        <p:blipFill>
          <a:blip r:embed="rId3"/>
          <a:stretch>
            <a:fillRect/>
          </a:stretch>
        </p:blipFill>
        <p:spPr>
          <a:xfrm>
            <a:off x="5062298" y="2272749"/>
            <a:ext cx="2928559" cy="3970159"/>
          </a:xfrm>
          <a:prstGeom prst="rect">
            <a:avLst/>
          </a:prstGeom>
        </p:spPr>
      </p:pic>
    </p:spTree>
    <p:extLst>
      <p:ext uri="{BB962C8B-B14F-4D97-AF65-F5344CB8AC3E}">
        <p14:creationId xmlns:p14="http://schemas.microsoft.com/office/powerpoint/2010/main" val="390345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3999" cy="1429871"/>
          </a:xfrm>
        </p:spPr>
        <p:txBody>
          <a:bodyPr>
            <a:normAutofit/>
          </a:bodyPr>
          <a:lstStyle/>
          <a:p>
            <a:r>
              <a:rPr lang="en-US" dirty="0" smtClean="0"/>
              <a:t>A proposal for a Flavor Factory</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28</a:t>
            </a:fld>
            <a:endParaRPr lang="en-US"/>
          </a:p>
        </p:txBody>
      </p:sp>
      <p:sp>
        <p:nvSpPr>
          <p:cNvPr id="8" name="TextBox 7"/>
          <p:cNvSpPr txBox="1"/>
          <p:nvPr/>
        </p:nvSpPr>
        <p:spPr>
          <a:xfrm>
            <a:off x="18623" y="1372562"/>
            <a:ext cx="9125375" cy="1508105"/>
          </a:xfrm>
          <a:prstGeom prst="rect">
            <a:avLst/>
          </a:prstGeom>
          <a:noFill/>
        </p:spPr>
        <p:txBody>
          <a:bodyPr wrap="square" rtlCol="0">
            <a:spAutoFit/>
          </a:bodyPr>
          <a:lstStyle/>
          <a:p>
            <a:r>
              <a:rPr lang="en-US" sz="2400" b="1" dirty="0" smtClean="0">
                <a:latin typeface="Chalkboard"/>
                <a:cs typeface="Chalkboard"/>
              </a:rPr>
              <a:t>      Expected Performance: </a:t>
            </a:r>
            <a:r>
              <a:rPr lang="en-US" sz="2400" b="1" dirty="0" smtClean="0">
                <a:solidFill>
                  <a:srgbClr val="00FFFF"/>
                </a:solidFill>
                <a:latin typeface="Chalkboard"/>
                <a:cs typeface="Chalkboard"/>
              </a:rPr>
              <a:t>Particle Identification</a:t>
            </a:r>
            <a:endParaRPr lang="en-US" sz="2400" b="1" dirty="0" smtClean="0">
              <a:solidFill>
                <a:srgbClr val="00FFFF"/>
              </a:solidFill>
              <a:latin typeface="Chalkboard"/>
              <a:cs typeface="Chalkboard"/>
            </a:endParaRPr>
          </a:p>
          <a:p>
            <a:r>
              <a:rPr lang="en-US" sz="2800" dirty="0">
                <a:solidFill>
                  <a:srgbClr val="00FFFF"/>
                </a:solidFill>
                <a:latin typeface="Chalkboard"/>
                <a:cs typeface="Chalkboard"/>
              </a:rPr>
              <a:t>	</a:t>
            </a:r>
            <a:r>
              <a:rPr lang="en-US" sz="2800" dirty="0" smtClean="0">
                <a:solidFill>
                  <a:srgbClr val="00FFFF"/>
                </a:solidFill>
                <a:latin typeface="Chalkboard"/>
                <a:cs typeface="Chalkboard"/>
              </a:rPr>
              <a:t> </a:t>
            </a:r>
            <a:r>
              <a:rPr lang="en-US" sz="2800" dirty="0" smtClean="0">
                <a:solidFill>
                  <a:srgbClr val="00FFFF"/>
                </a:solidFill>
                <a:latin typeface="Chalkboard"/>
                <a:cs typeface="Chalkboard"/>
              </a:rPr>
              <a:t> </a:t>
            </a:r>
            <a:r>
              <a:rPr lang="en-US" sz="2000" dirty="0" smtClean="0">
                <a:solidFill>
                  <a:srgbClr val="FFFFFF"/>
                </a:solidFill>
                <a:latin typeface="Chalkboard"/>
                <a:cs typeface="Chalkboard"/>
              </a:rPr>
              <a:t>n </a:t>
            </a:r>
            <a:r>
              <a:rPr lang="en-US" sz="2000" dirty="0" smtClean="0">
                <a:solidFill>
                  <a:srgbClr val="FFFFFF"/>
                </a:solidFill>
                <a:latin typeface="Chalkboard"/>
                <a:cs typeface="Chalkboard"/>
              </a:rPr>
              <a:t>= 96, B = 1 T, R</a:t>
            </a:r>
            <a:r>
              <a:rPr lang="en-US" sz="2000" baseline="-25000" dirty="0" smtClean="0">
                <a:solidFill>
                  <a:srgbClr val="FFFFFF"/>
                </a:solidFill>
                <a:latin typeface="Chalkboard"/>
                <a:cs typeface="Chalkboard"/>
              </a:rPr>
              <a:t>out</a:t>
            </a:r>
            <a:r>
              <a:rPr lang="en-US" sz="2000" dirty="0" smtClean="0">
                <a:solidFill>
                  <a:srgbClr val="FFFFFF"/>
                </a:solidFill>
                <a:latin typeface="Chalkboard"/>
                <a:cs typeface="Chalkboard"/>
              </a:rPr>
              <a:t> = 1.1 m, l = 2.4x10</a:t>
            </a:r>
            <a:r>
              <a:rPr lang="en-US" sz="2000" baseline="30000" dirty="0" smtClean="0">
                <a:solidFill>
                  <a:srgbClr val="FFFFFF"/>
                </a:solidFill>
                <a:latin typeface="Chalkboard"/>
                <a:cs typeface="Chalkboard"/>
              </a:rPr>
              <a:t>-3</a:t>
            </a:r>
            <a:r>
              <a:rPr lang="en-US" sz="2000" dirty="0" smtClean="0">
                <a:solidFill>
                  <a:srgbClr val="FFFFFF"/>
                </a:solidFill>
                <a:latin typeface="Chalkboard"/>
                <a:cs typeface="Chalkboard"/>
              </a:rPr>
              <a:t> X</a:t>
            </a:r>
            <a:r>
              <a:rPr lang="en-US" sz="2000" baseline="-25000" dirty="0" smtClean="0">
                <a:solidFill>
                  <a:srgbClr val="FFFFFF"/>
                </a:solidFill>
                <a:latin typeface="Chalkboard"/>
                <a:cs typeface="Chalkboard"/>
              </a:rPr>
              <a:t>0</a:t>
            </a:r>
            <a:r>
              <a:rPr lang="en-US" sz="2000" dirty="0" smtClean="0">
                <a:solidFill>
                  <a:srgbClr val="FFFFFF"/>
                </a:solidFill>
                <a:latin typeface="Chalkboard"/>
                <a:cs typeface="Chalkboard"/>
              </a:rPr>
              <a:t>, </a:t>
            </a:r>
            <a:r>
              <a:rPr lang="en-US" sz="2000" dirty="0" smtClean="0">
                <a:solidFill>
                  <a:srgbClr val="FFFFFF"/>
                </a:solidFill>
                <a:latin typeface="Symbol" charset="2"/>
                <a:cs typeface="Symbol" charset="2"/>
              </a:rPr>
              <a:t>s</a:t>
            </a:r>
            <a:r>
              <a:rPr lang="en-US" sz="2000" dirty="0" smtClean="0">
                <a:solidFill>
                  <a:srgbClr val="FFFFFF"/>
                </a:solidFill>
                <a:latin typeface="Chalkboard"/>
                <a:cs typeface="Chalkboard"/>
              </a:rPr>
              <a:t> = 150 </a:t>
            </a:r>
            <a:r>
              <a:rPr lang="en-US" sz="2000" dirty="0" smtClean="0">
                <a:solidFill>
                  <a:srgbClr val="FFFFFF"/>
                </a:solidFill>
                <a:latin typeface="Symbol" charset="2"/>
                <a:cs typeface="Symbol" charset="2"/>
              </a:rPr>
              <a:t>m</a:t>
            </a:r>
            <a:r>
              <a:rPr lang="en-US" sz="2000" dirty="0" smtClean="0">
                <a:solidFill>
                  <a:srgbClr val="FFFFFF"/>
                </a:solidFill>
                <a:latin typeface="Chalkboard"/>
                <a:cs typeface="Chalkboard"/>
              </a:rPr>
              <a:t>m, </a:t>
            </a:r>
            <a:r>
              <a:rPr lang="en-US" sz="2000" dirty="0" err="1">
                <a:solidFill>
                  <a:srgbClr val="FFFFFF"/>
                </a:solidFill>
                <a:latin typeface="Symbol" charset="2"/>
                <a:cs typeface="Symbol" charset="2"/>
              </a:rPr>
              <a:t>s</a:t>
            </a:r>
            <a:r>
              <a:rPr lang="en-US" sz="2000" baseline="-25000" dirty="0" err="1">
                <a:solidFill>
                  <a:srgbClr val="FFFFFF"/>
                </a:solidFill>
                <a:latin typeface="Chalkboard"/>
                <a:cs typeface="Chalkboard"/>
              </a:rPr>
              <a:t>z</a:t>
            </a:r>
            <a:r>
              <a:rPr lang="en-US" sz="2000" dirty="0">
                <a:solidFill>
                  <a:srgbClr val="FFFFFF"/>
                </a:solidFill>
                <a:latin typeface="Chalkboard"/>
                <a:cs typeface="Chalkboard"/>
              </a:rPr>
              <a:t> = 750 </a:t>
            </a:r>
            <a:r>
              <a:rPr lang="en-US" sz="2000" dirty="0">
                <a:solidFill>
                  <a:srgbClr val="FFFFFF"/>
                </a:solidFill>
                <a:latin typeface="Symbol" charset="2"/>
                <a:cs typeface="Symbol" charset="2"/>
              </a:rPr>
              <a:t>m</a:t>
            </a:r>
            <a:r>
              <a:rPr lang="en-US" sz="2000" dirty="0">
                <a:solidFill>
                  <a:srgbClr val="FFFFFF"/>
                </a:solidFill>
                <a:latin typeface="Chalkboard"/>
                <a:cs typeface="Chalkboard"/>
              </a:rPr>
              <a:t>m</a:t>
            </a:r>
          </a:p>
          <a:p>
            <a:endParaRPr lang="en-US" sz="2000" dirty="0">
              <a:solidFill>
                <a:srgbClr val="FFFFFF"/>
              </a:solidFill>
              <a:latin typeface="Chalkboard"/>
              <a:cs typeface="Chalkboard"/>
            </a:endParaRPr>
          </a:p>
          <a:p>
            <a:endParaRPr lang="en-US" sz="2000" b="1" dirty="0">
              <a:latin typeface="Chalkboard"/>
              <a:cs typeface="Chalkboard"/>
            </a:endParaRPr>
          </a:p>
        </p:txBody>
      </p:sp>
      <p:pic>
        <p:nvPicPr>
          <p:cNvPr id="3" name="Picture 2"/>
          <p:cNvPicPr>
            <a:picLocks noChangeAspect="1"/>
          </p:cNvPicPr>
          <p:nvPr/>
        </p:nvPicPr>
        <p:blipFill>
          <a:blip r:embed="rId2"/>
          <a:stretch>
            <a:fillRect/>
          </a:stretch>
        </p:blipFill>
        <p:spPr>
          <a:xfrm>
            <a:off x="1739982" y="2316055"/>
            <a:ext cx="5696660" cy="4040295"/>
          </a:xfrm>
          <a:prstGeom prst="rect">
            <a:avLst/>
          </a:prstGeom>
        </p:spPr>
      </p:pic>
    </p:spTree>
    <p:extLst>
      <p:ext uri="{BB962C8B-B14F-4D97-AF65-F5344CB8AC3E}">
        <p14:creationId xmlns:p14="http://schemas.microsoft.com/office/powerpoint/2010/main" val="37589017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Counting</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29</a:t>
            </a:fld>
            <a:endParaRPr lang="en-US"/>
          </a:p>
        </p:txBody>
      </p:sp>
      <p:pic>
        <p:nvPicPr>
          <p:cNvPr id="8" name="Picture 7" descr="tu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05" y="1326605"/>
            <a:ext cx="2468315" cy="2288801"/>
          </a:xfrm>
          <a:prstGeom prst="rect">
            <a:avLst/>
          </a:prstGeom>
          <a:solidFill>
            <a:schemeClr val="tx1"/>
          </a:solidFill>
        </p:spPr>
      </p:pic>
      <p:pic>
        <p:nvPicPr>
          <p:cNvPr id="9" name="Picture 8" descr="pul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706" y="1326605"/>
            <a:ext cx="4595254" cy="2288801"/>
          </a:xfrm>
          <a:prstGeom prst="rect">
            <a:avLst/>
          </a:prstGeom>
          <a:solidFill>
            <a:srgbClr val="FFFFFF"/>
          </a:solidFill>
        </p:spPr>
      </p:pic>
      <p:pic>
        <p:nvPicPr>
          <p:cNvPr id="10" name="Picture 9" descr="puls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7187" y="3734640"/>
            <a:ext cx="1128969" cy="2621710"/>
          </a:xfrm>
          <a:prstGeom prst="rect">
            <a:avLst/>
          </a:prstGeom>
          <a:solidFill>
            <a:srgbClr val="FFFFFF"/>
          </a:solidFill>
        </p:spPr>
      </p:pic>
      <p:sp>
        <p:nvSpPr>
          <p:cNvPr id="11" name="TextBox 10"/>
          <p:cNvSpPr txBox="1"/>
          <p:nvPr/>
        </p:nvSpPr>
        <p:spPr>
          <a:xfrm>
            <a:off x="5976531" y="3734640"/>
            <a:ext cx="1686906" cy="830997"/>
          </a:xfrm>
          <a:prstGeom prst="rect">
            <a:avLst/>
          </a:prstGeom>
          <a:noFill/>
        </p:spPr>
        <p:txBody>
          <a:bodyPr wrap="none" rtlCol="0">
            <a:spAutoFit/>
          </a:bodyPr>
          <a:lstStyle/>
          <a:p>
            <a:pPr algn="ctr"/>
            <a:r>
              <a:rPr lang="en-US" sz="1600" b="1" dirty="0" smtClean="0">
                <a:latin typeface="Chalkboard"/>
                <a:cs typeface="Chalkboard"/>
              </a:rPr>
              <a:t>Peaks found by</a:t>
            </a:r>
          </a:p>
          <a:p>
            <a:pPr algn="ctr"/>
            <a:r>
              <a:rPr lang="en-US" sz="1600" b="1" dirty="0" smtClean="0">
                <a:latin typeface="Chalkboard"/>
                <a:cs typeface="Chalkboard"/>
              </a:rPr>
              <a:t>PEAKFIT</a:t>
            </a:r>
          </a:p>
          <a:p>
            <a:pPr algn="ctr"/>
            <a:r>
              <a:rPr lang="en-US" sz="1600" b="1" dirty="0" smtClean="0">
                <a:latin typeface="Chalkboard"/>
                <a:cs typeface="Chalkboard"/>
              </a:rPr>
              <a:t>software</a:t>
            </a:r>
            <a:endParaRPr lang="en-US" sz="1600" b="1" dirty="0">
              <a:latin typeface="Chalkboard"/>
              <a:cs typeface="Chalkboard"/>
            </a:endParaRPr>
          </a:p>
        </p:txBody>
      </p:sp>
      <p:sp>
        <p:nvSpPr>
          <p:cNvPr id="12" name="TextBox 11"/>
          <p:cNvSpPr txBox="1"/>
          <p:nvPr/>
        </p:nvSpPr>
        <p:spPr>
          <a:xfrm>
            <a:off x="6050646" y="4849116"/>
            <a:ext cx="1535007" cy="1077218"/>
          </a:xfrm>
          <a:prstGeom prst="rect">
            <a:avLst/>
          </a:prstGeom>
          <a:noFill/>
        </p:spPr>
        <p:txBody>
          <a:bodyPr wrap="none" rtlCol="0">
            <a:spAutoFit/>
          </a:bodyPr>
          <a:lstStyle/>
          <a:p>
            <a:pPr algn="ctr"/>
            <a:r>
              <a:rPr lang="en-US" sz="1600" b="1" dirty="0" smtClean="0">
                <a:latin typeface="Chalkboard"/>
                <a:cs typeface="Chalkboard"/>
              </a:rPr>
              <a:t>Peaks </a:t>
            </a:r>
          </a:p>
          <a:p>
            <a:pPr algn="ctr"/>
            <a:r>
              <a:rPr lang="en-US" sz="1600" b="1" dirty="0" smtClean="0">
                <a:latin typeface="Chalkboard"/>
                <a:cs typeface="Chalkboard"/>
              </a:rPr>
              <a:t>reconstructed</a:t>
            </a:r>
          </a:p>
          <a:p>
            <a:pPr algn="ctr"/>
            <a:r>
              <a:rPr lang="en-US" sz="1600" b="1" dirty="0" smtClean="0">
                <a:latin typeface="Chalkboard"/>
                <a:cs typeface="Chalkboard"/>
              </a:rPr>
              <a:t> by ON-LINE</a:t>
            </a:r>
          </a:p>
          <a:p>
            <a:pPr algn="ctr"/>
            <a:r>
              <a:rPr lang="en-US" sz="1600" b="1" dirty="0" smtClean="0">
                <a:latin typeface="Chalkboard"/>
                <a:cs typeface="Chalkboard"/>
              </a:rPr>
              <a:t>software</a:t>
            </a:r>
            <a:endParaRPr lang="en-US" sz="1600" b="1" dirty="0">
              <a:latin typeface="Chalkboard"/>
              <a:cs typeface="Chalkboard"/>
            </a:endParaRPr>
          </a:p>
        </p:txBody>
      </p:sp>
      <p:sp>
        <p:nvSpPr>
          <p:cNvPr id="13" name="TextBox 12"/>
          <p:cNvSpPr txBox="1"/>
          <p:nvPr/>
        </p:nvSpPr>
        <p:spPr>
          <a:xfrm>
            <a:off x="354105" y="3902723"/>
            <a:ext cx="3467616" cy="1631216"/>
          </a:xfrm>
          <a:prstGeom prst="rect">
            <a:avLst/>
          </a:prstGeom>
          <a:noFill/>
        </p:spPr>
        <p:txBody>
          <a:bodyPr wrap="none" rtlCol="0">
            <a:spAutoFit/>
          </a:bodyPr>
          <a:lstStyle/>
          <a:p>
            <a:r>
              <a:rPr lang="en-US" sz="2000" b="1" dirty="0" smtClean="0">
                <a:latin typeface="Chalkboard"/>
                <a:cs typeface="Chalkboard"/>
              </a:rPr>
              <a:t>Single electron peaks must</a:t>
            </a:r>
          </a:p>
          <a:p>
            <a:r>
              <a:rPr lang="en-US" sz="2000" b="1" dirty="0" smtClean="0">
                <a:latin typeface="Chalkboard"/>
                <a:cs typeface="Chalkboard"/>
              </a:rPr>
              <a:t>be associated in clusters </a:t>
            </a:r>
          </a:p>
          <a:p>
            <a:r>
              <a:rPr lang="en-US" sz="2000" b="1" dirty="0" smtClean="0">
                <a:latin typeface="Chalkboard"/>
                <a:cs typeface="Chalkboard"/>
              </a:rPr>
              <a:t>according to their relative</a:t>
            </a:r>
          </a:p>
          <a:p>
            <a:r>
              <a:rPr lang="en-US" sz="2000" b="1" dirty="0" smtClean="0">
                <a:latin typeface="Chalkboard"/>
                <a:cs typeface="Chalkboard"/>
              </a:rPr>
              <a:t>time difference (cluster</a:t>
            </a:r>
          </a:p>
          <a:p>
            <a:r>
              <a:rPr lang="en-US" sz="2000" b="1" dirty="0" smtClean="0">
                <a:latin typeface="Chalkboard"/>
                <a:cs typeface="Chalkboard"/>
              </a:rPr>
              <a:t>separation </a:t>
            </a:r>
            <a:r>
              <a:rPr lang="en-US" sz="2000" b="1" dirty="0" err="1" smtClean="0">
                <a:latin typeface="Chalkboard"/>
                <a:cs typeface="Chalkboard"/>
              </a:rPr>
              <a:t>vs</a:t>
            </a:r>
            <a:r>
              <a:rPr lang="en-US" sz="2000" b="1" dirty="0" smtClean="0">
                <a:latin typeface="Chalkboard"/>
                <a:cs typeface="Chalkboard"/>
              </a:rPr>
              <a:t> diffusion).</a:t>
            </a:r>
            <a:endParaRPr lang="en-US" sz="2000" b="1" dirty="0">
              <a:latin typeface="Chalkboard"/>
              <a:cs typeface="Chalkboard"/>
            </a:endParaRPr>
          </a:p>
        </p:txBody>
      </p:sp>
    </p:spTree>
    <p:extLst>
      <p:ext uri="{BB962C8B-B14F-4D97-AF65-F5344CB8AC3E}">
        <p14:creationId xmlns:p14="http://schemas.microsoft.com/office/powerpoint/2010/main" val="11309582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at </a:t>
            </a:r>
            <a:r>
              <a:rPr lang="en-US" dirty="0" err="1" smtClean="0"/>
              <a:t>Fermilab</a:t>
            </a:r>
            <a:endParaRPr lang="en-US" dirty="0"/>
          </a:p>
        </p:txBody>
      </p:sp>
      <p:sp>
        <p:nvSpPr>
          <p:cNvPr id="3" name="Content Placeholder 2"/>
          <p:cNvSpPr>
            <a:spLocks noGrp="1"/>
          </p:cNvSpPr>
          <p:nvPr>
            <p:ph idx="1"/>
          </p:nvPr>
        </p:nvSpPr>
        <p:spPr>
          <a:xfrm>
            <a:off x="685800" y="1332287"/>
            <a:ext cx="7770813" cy="4257022"/>
          </a:xfrm>
        </p:spPr>
        <p:txBody>
          <a:bodyPr/>
          <a:lstStyle/>
          <a:p>
            <a:pPr marL="0" indent="0" algn="ctr">
              <a:buNone/>
            </a:pPr>
            <a:r>
              <a:rPr lang="en-US" sz="2800" dirty="0" smtClean="0"/>
              <a:t>A search for charged </a:t>
            </a:r>
            <a:r>
              <a:rPr lang="en-US" sz="2800" dirty="0"/>
              <a:t>l</a:t>
            </a:r>
            <a:r>
              <a:rPr lang="en-US" sz="2800" dirty="0" smtClean="0"/>
              <a:t>epton </a:t>
            </a:r>
            <a:r>
              <a:rPr lang="en-US" sz="2800" dirty="0"/>
              <a:t>f</a:t>
            </a:r>
            <a:r>
              <a:rPr lang="en-US" sz="2800" dirty="0" smtClean="0"/>
              <a:t>lavor violation in</a:t>
            </a:r>
          </a:p>
          <a:p>
            <a:pPr marL="0" indent="0" algn="ctr">
              <a:buNone/>
            </a:pPr>
            <a:r>
              <a:rPr lang="en-US" sz="2800" dirty="0" err="1" smtClean="0"/>
              <a:t>muon</a:t>
            </a:r>
            <a:r>
              <a:rPr lang="en-US" sz="2800" dirty="0" smtClean="0"/>
              <a:t> to electron conversion </a:t>
            </a:r>
          </a:p>
          <a:p>
            <a:pPr marL="0" indent="0" algn="ctr">
              <a:buNone/>
            </a:pPr>
            <a:r>
              <a:rPr lang="en-US" sz="2800" dirty="0" smtClean="0"/>
              <a:t>with a single event sensitivity of 10</a:t>
            </a:r>
            <a:r>
              <a:rPr lang="en-US" sz="2800" baseline="30000" dirty="0" smtClean="0"/>
              <a:t>-17</a:t>
            </a:r>
            <a:r>
              <a:rPr lang="en-US" sz="2800" dirty="0" smtClean="0"/>
              <a:t>.</a:t>
            </a: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2"/>
          <a:stretch>
            <a:fillRect/>
          </a:stretch>
        </p:blipFill>
        <p:spPr>
          <a:xfrm>
            <a:off x="201348" y="3608680"/>
            <a:ext cx="4760991" cy="2372278"/>
          </a:xfrm>
          <a:prstGeom prst="rect">
            <a:avLst/>
          </a:prstGeom>
        </p:spPr>
      </p:pic>
      <p:pic>
        <p:nvPicPr>
          <p:cNvPr id="5" name="Picture 4"/>
          <p:cNvPicPr>
            <a:picLocks noChangeAspect="1"/>
          </p:cNvPicPr>
          <p:nvPr/>
        </p:nvPicPr>
        <p:blipFill>
          <a:blip r:embed="rId3"/>
          <a:stretch>
            <a:fillRect/>
          </a:stretch>
        </p:blipFill>
        <p:spPr>
          <a:xfrm>
            <a:off x="5187812" y="3608679"/>
            <a:ext cx="3772885" cy="2372279"/>
          </a:xfrm>
          <a:prstGeom prst="rect">
            <a:avLst/>
          </a:prstGeom>
        </p:spPr>
      </p:pic>
      <p:sp>
        <p:nvSpPr>
          <p:cNvPr id="6" name="Date Placeholder 5"/>
          <p:cNvSpPr>
            <a:spLocks noGrp="1"/>
          </p:cNvSpPr>
          <p:nvPr>
            <p:ph type="dt" sz="half" idx="10"/>
          </p:nvPr>
        </p:nvSpPr>
        <p:spPr/>
        <p:txBody>
          <a:bodyPr/>
          <a:lstStyle/>
          <a:p>
            <a:r>
              <a:rPr lang="it-IT" smtClean="0"/>
              <a:t>F. Grancagnolo - 28/05/2013</a:t>
            </a:r>
            <a:endParaRPr lang="en-US"/>
          </a:p>
        </p:txBody>
      </p:sp>
      <p:sp>
        <p:nvSpPr>
          <p:cNvPr id="7" name="Footer Placeholder 6"/>
          <p:cNvSpPr>
            <a:spLocks noGrp="1"/>
          </p:cNvSpPr>
          <p:nvPr>
            <p:ph type="ftr" sz="quarter" idx="11"/>
          </p:nvPr>
        </p:nvSpPr>
        <p:spPr/>
        <p:txBody>
          <a:bodyPr/>
          <a:lstStyle/>
          <a:p>
            <a:r>
              <a:rPr lang="en-US" smtClean="0"/>
              <a:t>Tau-Charm at High Luminosity - Elba</a:t>
            </a:r>
            <a:endParaRPr lang="en-US"/>
          </a:p>
        </p:txBody>
      </p:sp>
      <p:sp>
        <p:nvSpPr>
          <p:cNvPr id="8" name="Slide Number Placeholder 7"/>
          <p:cNvSpPr>
            <a:spLocks noGrp="1"/>
          </p:cNvSpPr>
          <p:nvPr>
            <p:ph type="sldNum" sz="quarter" idx="12"/>
          </p:nvPr>
        </p:nvSpPr>
        <p:spPr/>
        <p:txBody>
          <a:bodyPr/>
          <a:lstStyle/>
          <a:p>
            <a:fld id="{57297086-9604-F246-8A24-F3B676DFCB27}" type="slidenum">
              <a:rPr lang="en-US" smtClean="0"/>
              <a:t>3</a:t>
            </a:fld>
            <a:endParaRPr lang="en-US"/>
          </a:p>
        </p:txBody>
      </p:sp>
    </p:spTree>
    <p:extLst>
      <p:ext uri="{BB962C8B-B14F-4D97-AF65-F5344CB8AC3E}">
        <p14:creationId xmlns:p14="http://schemas.microsoft.com/office/powerpoint/2010/main" val="15805024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Counting</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dirty="0" smtClean="0"/>
              <a:t>Tau-Charm at High Luminosity - Elba</a:t>
            </a:r>
            <a:endParaRPr lang="en-US" dirty="0"/>
          </a:p>
        </p:txBody>
      </p:sp>
      <p:sp>
        <p:nvSpPr>
          <p:cNvPr id="6" name="Slide Number Placeholder 5"/>
          <p:cNvSpPr>
            <a:spLocks noGrp="1"/>
          </p:cNvSpPr>
          <p:nvPr>
            <p:ph type="sldNum" sz="quarter" idx="12"/>
          </p:nvPr>
        </p:nvSpPr>
        <p:spPr/>
        <p:txBody>
          <a:bodyPr/>
          <a:lstStyle/>
          <a:p>
            <a:fld id="{57297086-9604-F246-8A24-F3B676DFCB27}" type="slidenum">
              <a:rPr lang="en-US" smtClean="0"/>
              <a:t>30</a:t>
            </a:fld>
            <a:endParaRPr lang="en-US"/>
          </a:p>
        </p:txBody>
      </p:sp>
      <p:pic>
        <p:nvPicPr>
          <p:cNvPr id="10" name="Picture 3" descr="algo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88" y="3399748"/>
            <a:ext cx="3652278" cy="221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485088" y="1254609"/>
            <a:ext cx="4108817" cy="204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eaLnBrk="1" hangingPunct="1">
              <a:lnSpc>
                <a:spcPct val="130000"/>
              </a:lnSpc>
            </a:pPr>
            <a:r>
              <a:rPr lang="en-US" sz="1400" b="1" dirty="0" smtClean="0">
                <a:latin typeface="Chalkboard"/>
                <a:cs typeface="Chalkboard"/>
              </a:rPr>
              <a:t>1994 b</a:t>
            </a:r>
            <a:r>
              <a:rPr lang="en-US" sz="1400" b="1" dirty="0" smtClean="0">
                <a:latin typeface="Chalkboard"/>
                <a:cs typeface="Chalkboard"/>
              </a:rPr>
              <a:t>eam test at </a:t>
            </a:r>
            <a:r>
              <a:rPr lang="en-US" sz="1400" b="1" dirty="0">
                <a:latin typeface="Chalkboard"/>
                <a:cs typeface="Chalkboard"/>
              </a:rPr>
              <a:t>PSI:</a:t>
            </a:r>
          </a:p>
          <a:p>
            <a:pPr eaLnBrk="1" hangingPunct="1">
              <a:lnSpc>
                <a:spcPct val="130000"/>
              </a:lnSpc>
              <a:buFontTx/>
              <a:buChar char="•"/>
            </a:pPr>
            <a:r>
              <a:rPr lang="en-US" sz="1400" b="1" dirty="0">
                <a:latin typeface="Chalkboard"/>
                <a:cs typeface="Chalkboard"/>
              </a:rPr>
              <a:t> squared drift tube with side, </a:t>
            </a:r>
            <a:r>
              <a:rPr lang="en-US" sz="1400" b="1" dirty="0" smtClean="0">
                <a:latin typeface="Chalkboard"/>
                <a:cs typeface="Chalkboard"/>
              </a:rPr>
              <a:t>2.6cm at 45°;</a:t>
            </a:r>
            <a:endParaRPr lang="en-US" sz="1400" b="1" dirty="0">
              <a:latin typeface="Chalkboard"/>
              <a:cs typeface="Chalkboard"/>
            </a:endParaRPr>
          </a:p>
          <a:p>
            <a:pPr eaLnBrk="1" hangingPunct="1">
              <a:lnSpc>
                <a:spcPct val="130000"/>
              </a:lnSpc>
              <a:buFontTx/>
              <a:buChar char="•"/>
            </a:pPr>
            <a:r>
              <a:rPr lang="en-US" sz="1400" b="1" dirty="0">
                <a:latin typeface="Chalkboard"/>
                <a:cs typeface="Chalkboard"/>
              </a:rPr>
              <a:t> 20 µm W sense wires;</a:t>
            </a:r>
          </a:p>
          <a:p>
            <a:pPr eaLnBrk="1" hangingPunct="1">
              <a:lnSpc>
                <a:spcPct val="130000"/>
              </a:lnSpc>
              <a:buFontTx/>
              <a:buChar char="•"/>
            </a:pPr>
            <a:r>
              <a:rPr lang="en-US" sz="1400" b="1" dirty="0">
                <a:latin typeface="Chalkboard"/>
                <a:cs typeface="Chalkboard"/>
              </a:rPr>
              <a:t> 95%He - 5%iC4H10 (~8.4 clusters/cm);</a:t>
            </a:r>
          </a:p>
          <a:p>
            <a:pPr eaLnBrk="1" hangingPunct="1">
              <a:lnSpc>
                <a:spcPct val="130000"/>
              </a:lnSpc>
              <a:buFontTx/>
              <a:buChar char="•"/>
            </a:pPr>
            <a:r>
              <a:rPr lang="en-US" sz="1400" b="1" dirty="0">
                <a:latin typeface="Chalkboard"/>
                <a:cs typeface="Chalkboard"/>
              </a:rPr>
              <a:t> 200 MeV/c </a:t>
            </a:r>
            <a:r>
              <a:rPr lang="en-US" sz="1400" b="1" dirty="0">
                <a:latin typeface="Chalkboard"/>
                <a:cs typeface="Chalkboard"/>
                <a:sym typeface="Symbol" charset="0"/>
              </a:rPr>
              <a:t> (=1.4)</a:t>
            </a:r>
            <a:r>
              <a:rPr lang="en-US" sz="1400" b="1" dirty="0">
                <a:latin typeface="Chalkboard"/>
                <a:cs typeface="Chalkboard"/>
              </a:rPr>
              <a:t> and </a:t>
            </a:r>
            <a:r>
              <a:rPr lang="en-US" sz="1400" b="1" dirty="0">
                <a:latin typeface="Chalkboard"/>
                <a:cs typeface="Chalkboard"/>
                <a:sym typeface="Symbol" charset="0"/>
              </a:rPr>
              <a:t> ( =1.9)</a:t>
            </a:r>
            <a:r>
              <a:rPr lang="en-US" sz="1400" b="1" dirty="0">
                <a:latin typeface="Chalkboard"/>
                <a:cs typeface="Chalkboard"/>
              </a:rPr>
              <a:t>;</a:t>
            </a:r>
          </a:p>
          <a:p>
            <a:pPr eaLnBrk="1" hangingPunct="1">
              <a:lnSpc>
                <a:spcPct val="130000"/>
              </a:lnSpc>
              <a:buFontTx/>
              <a:buChar char="•"/>
            </a:pPr>
            <a:r>
              <a:rPr lang="en-US" sz="1400" b="1" dirty="0">
                <a:latin typeface="Chalkboard"/>
                <a:cs typeface="Chalkboard"/>
              </a:rPr>
              <a:t> preamplifier bandwidth 1.7 </a:t>
            </a:r>
            <a:r>
              <a:rPr lang="en-US" sz="1400" b="1" dirty="0" smtClean="0">
                <a:latin typeface="Chalkboard"/>
                <a:cs typeface="Chalkboard"/>
              </a:rPr>
              <a:t>GHz</a:t>
            </a:r>
          </a:p>
          <a:p>
            <a:pPr eaLnBrk="1" hangingPunct="1">
              <a:lnSpc>
                <a:spcPct val="130000"/>
              </a:lnSpc>
              <a:buFontTx/>
              <a:buChar char="•"/>
            </a:pPr>
            <a:r>
              <a:rPr lang="en-US" sz="1400" b="1" dirty="0" smtClean="0">
                <a:latin typeface="Chalkboard"/>
                <a:cs typeface="Chalkboard"/>
              </a:rPr>
              <a:t> 8 </a:t>
            </a:r>
            <a:r>
              <a:rPr lang="en-US" sz="1400" b="1" dirty="0">
                <a:latin typeface="Chalkboard"/>
                <a:cs typeface="Chalkboard"/>
              </a:rPr>
              <a:t>bit ADC @ 2Gs/</a:t>
            </a:r>
            <a:r>
              <a:rPr lang="en-US" sz="1400" b="1" dirty="0" smtClean="0">
                <a:latin typeface="Chalkboard"/>
                <a:cs typeface="Chalkboard"/>
              </a:rPr>
              <a:t>s</a:t>
            </a:r>
            <a:endParaRPr lang="en-US" sz="1400" b="1" dirty="0">
              <a:latin typeface="Chalkboard"/>
              <a:cs typeface="Chalkboard"/>
            </a:endParaRPr>
          </a:p>
        </p:txBody>
      </p:sp>
      <p:pic>
        <p:nvPicPr>
          <p:cNvPr id="13" name="Picture 5" descr="clucou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002" y="5657001"/>
            <a:ext cx="2637732" cy="73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4"/>
          <p:cNvSpPr txBox="1">
            <a:spLocks noChangeArrowheads="1"/>
          </p:cNvSpPr>
          <p:nvPr/>
        </p:nvSpPr>
        <p:spPr bwMode="auto">
          <a:xfrm>
            <a:off x="3374799" y="5777809"/>
            <a:ext cx="20413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eaLnBrk="1" hangingPunct="1"/>
            <a:r>
              <a:rPr lang="en-US" sz="1200" b="1" dirty="0" smtClean="0">
                <a:solidFill>
                  <a:srgbClr val="0000FF"/>
                </a:solidFill>
                <a:latin typeface="Chalkboard"/>
                <a:cs typeface="Chalkboard"/>
              </a:rPr>
              <a:t>NIM </a:t>
            </a:r>
            <a:r>
              <a:rPr lang="en-US" sz="1200" dirty="0">
                <a:solidFill>
                  <a:srgbClr val="0000FF"/>
                </a:solidFill>
                <a:latin typeface="Chalkboard"/>
                <a:cs typeface="Chalkboard"/>
              </a:rPr>
              <a:t>A386 (1997) 458-469</a:t>
            </a:r>
          </a:p>
        </p:txBody>
      </p:sp>
      <p:pic>
        <p:nvPicPr>
          <p:cNvPr id="17" name="Picture 12" descr="dnd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1257239"/>
            <a:ext cx="2746109" cy="210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ded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0" y="3399749"/>
            <a:ext cx="2746109" cy="223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5"/>
          <p:cNvSpPr txBox="1">
            <a:spLocks noChangeArrowheads="1"/>
          </p:cNvSpPr>
          <p:nvPr/>
        </p:nvSpPr>
        <p:spPr bwMode="auto">
          <a:xfrm>
            <a:off x="7402457" y="2566618"/>
            <a:ext cx="17415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algn="ctr"/>
            <a:r>
              <a:rPr lang="en-US" sz="1200" dirty="0" smtClean="0">
                <a:latin typeface="Chalkboard"/>
                <a:cs typeface="Chalkboard"/>
              </a:rPr>
              <a:t>20% truncated mean</a:t>
            </a:r>
          </a:p>
          <a:p>
            <a:pPr algn="ctr"/>
            <a:r>
              <a:rPr lang="en-US" sz="1200" dirty="0" smtClean="0">
                <a:latin typeface="Chalkboard"/>
                <a:cs typeface="Chalkboard"/>
              </a:rPr>
              <a:t>gives </a:t>
            </a:r>
            <a:r>
              <a:rPr lang="en-US" sz="1200" dirty="0" smtClean="0">
                <a:solidFill>
                  <a:srgbClr val="FF0033"/>
                </a:solidFill>
                <a:latin typeface="Chalkboard"/>
                <a:cs typeface="Chalkboard"/>
              </a:rPr>
              <a:t> </a:t>
            </a:r>
            <a:r>
              <a:rPr lang="en-US" sz="1200" b="1" dirty="0">
                <a:solidFill>
                  <a:srgbClr val="FF0033"/>
                </a:solidFill>
                <a:latin typeface="Chalkboard"/>
                <a:cs typeface="Chalkboard"/>
                <a:sym typeface="Symbol" charset="0"/>
              </a:rPr>
              <a:t> = 6</a:t>
            </a:r>
            <a:r>
              <a:rPr lang="en-US" sz="1200" b="1" dirty="0" smtClean="0">
                <a:solidFill>
                  <a:srgbClr val="FF0033"/>
                </a:solidFill>
                <a:latin typeface="Chalkboard"/>
                <a:cs typeface="Chalkboard"/>
                <a:sym typeface="Symbol" charset="0"/>
              </a:rPr>
              <a:t>% or</a:t>
            </a:r>
            <a:endParaRPr lang="en-US" sz="1200" dirty="0" smtClean="0">
              <a:latin typeface="Chalkboard"/>
              <a:cs typeface="Chalkboard"/>
            </a:endParaRPr>
          </a:p>
          <a:p>
            <a:pPr algn="ctr"/>
            <a:r>
              <a:rPr lang="en-US" sz="1200" dirty="0" smtClean="0">
                <a:solidFill>
                  <a:srgbClr val="FF0033"/>
                </a:solidFill>
                <a:latin typeface="Chalkboard"/>
                <a:cs typeface="Chalkboard"/>
              </a:rPr>
              <a:t>≈ 2</a:t>
            </a:r>
            <a:r>
              <a:rPr lang="en-US" sz="1200" b="1" dirty="0" smtClean="0">
                <a:solidFill>
                  <a:srgbClr val="FF0033"/>
                </a:solidFill>
                <a:latin typeface="Chalkboard"/>
                <a:cs typeface="Chalkboard"/>
                <a:sym typeface="Symbol" charset="0"/>
              </a:rPr>
              <a:t> </a:t>
            </a:r>
            <a:r>
              <a:rPr lang="en-US" sz="1200" dirty="0" smtClean="0">
                <a:solidFill>
                  <a:srgbClr val="FF0033"/>
                </a:solidFill>
                <a:latin typeface="Chalkboard"/>
                <a:cs typeface="Chalkboard"/>
                <a:sym typeface="Symbol" charset="0"/>
              </a:rPr>
              <a:t>separation</a:t>
            </a:r>
            <a:endParaRPr lang="en-US" sz="1200" b="1" dirty="0">
              <a:solidFill>
                <a:srgbClr val="FF0033"/>
              </a:solidFill>
              <a:latin typeface="Chalkboard"/>
              <a:cs typeface="Chalkboard"/>
              <a:sym typeface="Symbol" charset="0"/>
            </a:endParaRPr>
          </a:p>
        </p:txBody>
      </p:sp>
      <p:sp>
        <p:nvSpPr>
          <p:cNvPr id="23" name="Text Box 15"/>
          <p:cNvSpPr txBox="1">
            <a:spLocks noChangeArrowheads="1"/>
          </p:cNvSpPr>
          <p:nvPr/>
        </p:nvSpPr>
        <p:spPr bwMode="auto">
          <a:xfrm>
            <a:off x="7402457" y="1653518"/>
            <a:ext cx="174154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algn="ctr"/>
            <a:r>
              <a:rPr lang="en-US" sz="1200" dirty="0" smtClean="0">
                <a:latin typeface="Chalkboard"/>
                <a:cs typeface="Chalkboard"/>
              </a:rPr>
              <a:t>100 samples 3.7 cm </a:t>
            </a:r>
          </a:p>
          <a:p>
            <a:pPr algn="ctr"/>
            <a:r>
              <a:rPr lang="en-US" sz="1200" dirty="0" err="1" smtClean="0">
                <a:latin typeface="Chalkboard"/>
                <a:cs typeface="Chalkboard"/>
              </a:rPr>
              <a:t>parametrization</a:t>
            </a:r>
            <a:endParaRPr lang="en-US" sz="1200" dirty="0" smtClean="0">
              <a:latin typeface="Chalkboard"/>
              <a:cs typeface="Chalkboard"/>
            </a:endParaRPr>
          </a:p>
          <a:p>
            <a:pPr algn="ctr"/>
            <a:r>
              <a:rPr lang="en-US" sz="1200" dirty="0">
                <a:latin typeface="Chalkboard"/>
                <a:cs typeface="Chalkboard"/>
              </a:rPr>
              <a:t>g</a:t>
            </a:r>
            <a:r>
              <a:rPr lang="en-US" sz="1200" dirty="0" smtClean="0">
                <a:latin typeface="Chalkboard"/>
                <a:cs typeface="Chalkboard"/>
              </a:rPr>
              <a:t>ives </a:t>
            </a:r>
            <a:r>
              <a:rPr lang="en-US" sz="1200" b="1" dirty="0" smtClean="0">
                <a:solidFill>
                  <a:srgbClr val="FF0033"/>
                </a:solidFill>
                <a:latin typeface="Chalkboard"/>
                <a:cs typeface="Chalkboard"/>
              </a:rPr>
              <a:t> </a:t>
            </a:r>
            <a:r>
              <a:rPr lang="en-US" sz="1200" b="1" dirty="0">
                <a:solidFill>
                  <a:srgbClr val="FF0033"/>
                </a:solidFill>
                <a:latin typeface="Chalkboard"/>
                <a:cs typeface="Chalkboard"/>
                <a:sym typeface="Symbol" charset="0"/>
              </a:rPr>
              <a:t> = 4.3</a:t>
            </a:r>
            <a:r>
              <a:rPr lang="en-US" sz="1200" b="1" dirty="0" smtClean="0">
                <a:solidFill>
                  <a:srgbClr val="FF0033"/>
                </a:solidFill>
                <a:latin typeface="Chalkboard"/>
                <a:cs typeface="Chalkboard"/>
                <a:sym typeface="Symbol" charset="0"/>
              </a:rPr>
              <a:t>% or</a:t>
            </a:r>
            <a:endParaRPr lang="en-US" sz="1200" dirty="0" smtClean="0">
              <a:latin typeface="Chalkboard"/>
              <a:cs typeface="Chalkboard"/>
            </a:endParaRPr>
          </a:p>
          <a:p>
            <a:pPr algn="ctr"/>
            <a:r>
              <a:rPr lang="en-US" sz="1200" dirty="0" smtClean="0">
                <a:solidFill>
                  <a:srgbClr val="FF0033"/>
                </a:solidFill>
                <a:latin typeface="Chalkboard"/>
                <a:cs typeface="Chalkboard"/>
              </a:rPr>
              <a:t>≈ </a:t>
            </a:r>
            <a:r>
              <a:rPr lang="en-US" sz="1200" dirty="0">
                <a:solidFill>
                  <a:srgbClr val="FF0033"/>
                </a:solidFill>
                <a:latin typeface="Chalkboard"/>
                <a:cs typeface="Chalkboard"/>
              </a:rPr>
              <a:t>2.8</a:t>
            </a:r>
            <a:r>
              <a:rPr lang="en-US" sz="1200" b="1" dirty="0" smtClean="0">
                <a:solidFill>
                  <a:srgbClr val="FF0033"/>
                </a:solidFill>
                <a:latin typeface="Chalkboard"/>
                <a:cs typeface="Chalkboard"/>
                <a:sym typeface="Symbol" charset="0"/>
              </a:rPr>
              <a:t> </a:t>
            </a:r>
            <a:r>
              <a:rPr lang="en-US" sz="1200" dirty="0" smtClean="0">
                <a:solidFill>
                  <a:srgbClr val="FF0033"/>
                </a:solidFill>
                <a:latin typeface="Chalkboard"/>
                <a:cs typeface="Chalkboard"/>
                <a:sym typeface="Symbol" charset="0"/>
              </a:rPr>
              <a:t>separation</a:t>
            </a:r>
            <a:endParaRPr lang="en-US" sz="1200" b="1" dirty="0">
              <a:solidFill>
                <a:srgbClr val="FF0033"/>
              </a:solidFill>
              <a:latin typeface="Chalkboard"/>
              <a:cs typeface="Chalkboard"/>
              <a:sym typeface="Symbol" charset="0"/>
            </a:endParaRPr>
          </a:p>
        </p:txBody>
      </p:sp>
      <p:sp>
        <p:nvSpPr>
          <p:cNvPr id="25" name="Text Box 23"/>
          <p:cNvSpPr txBox="1">
            <a:spLocks noChangeArrowheads="1"/>
          </p:cNvSpPr>
          <p:nvPr/>
        </p:nvSpPr>
        <p:spPr bwMode="auto">
          <a:xfrm>
            <a:off x="7402457" y="4664409"/>
            <a:ext cx="17415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algn="ctr"/>
            <a:r>
              <a:rPr lang="en-US" sz="1200" dirty="0">
                <a:latin typeface="Chalkboard"/>
                <a:cs typeface="Chalkboard"/>
              </a:rPr>
              <a:t>Experimental </a:t>
            </a:r>
            <a:endParaRPr lang="en-US" sz="1200" dirty="0" smtClean="0">
              <a:latin typeface="Chalkboard"/>
              <a:cs typeface="Chalkboard"/>
            </a:endParaRPr>
          </a:p>
          <a:p>
            <a:pPr algn="ctr"/>
            <a:r>
              <a:rPr lang="en-US" sz="1200" dirty="0" smtClean="0">
                <a:latin typeface="Chalkboard"/>
                <a:cs typeface="Chalkboard"/>
              </a:rPr>
              <a:t>distribution </a:t>
            </a:r>
          </a:p>
          <a:p>
            <a:pPr algn="ctr"/>
            <a:r>
              <a:rPr lang="en-US" sz="1200" dirty="0">
                <a:latin typeface="Chalkboard"/>
                <a:cs typeface="Chalkboard"/>
              </a:rPr>
              <a:t>g</a:t>
            </a:r>
            <a:r>
              <a:rPr lang="en-US" sz="1200" dirty="0" smtClean="0">
                <a:latin typeface="Chalkboard"/>
                <a:cs typeface="Chalkboard"/>
              </a:rPr>
              <a:t>ives </a:t>
            </a:r>
            <a:r>
              <a:rPr lang="en-US" sz="1200" b="1" dirty="0" smtClean="0">
                <a:solidFill>
                  <a:srgbClr val="FF0033"/>
                </a:solidFill>
                <a:latin typeface="Chalkboard"/>
                <a:cs typeface="Chalkboard"/>
                <a:sym typeface="Symbol" charset="0"/>
              </a:rPr>
              <a:t> </a:t>
            </a:r>
            <a:r>
              <a:rPr lang="en-US" sz="1200" b="1" dirty="0">
                <a:solidFill>
                  <a:srgbClr val="FF0033"/>
                </a:solidFill>
                <a:latin typeface="Chalkboard"/>
                <a:cs typeface="Chalkboard"/>
                <a:sym typeface="Symbol" charset="0"/>
              </a:rPr>
              <a:t>= 3.7</a:t>
            </a:r>
            <a:r>
              <a:rPr lang="en-US" sz="1200" b="1" dirty="0" smtClean="0">
                <a:solidFill>
                  <a:srgbClr val="FF0033"/>
                </a:solidFill>
                <a:latin typeface="Chalkboard"/>
                <a:cs typeface="Chalkboard"/>
                <a:sym typeface="Symbol" charset="0"/>
              </a:rPr>
              <a:t>% or</a:t>
            </a:r>
            <a:endParaRPr lang="en-US" sz="1200" b="1" dirty="0">
              <a:solidFill>
                <a:srgbClr val="FF0033"/>
              </a:solidFill>
              <a:latin typeface="Chalkboard"/>
              <a:cs typeface="Chalkboard"/>
              <a:sym typeface="Symbol" charset="0"/>
            </a:endParaRPr>
          </a:p>
          <a:p>
            <a:pPr algn="ctr"/>
            <a:r>
              <a:rPr lang="en-US" sz="1200" dirty="0">
                <a:solidFill>
                  <a:srgbClr val="FF0033"/>
                </a:solidFill>
                <a:latin typeface="Chalkboard"/>
                <a:cs typeface="Chalkboard"/>
              </a:rPr>
              <a:t>≈ 3.2</a:t>
            </a:r>
            <a:r>
              <a:rPr lang="en-US" sz="1200" b="1" dirty="0" smtClean="0">
                <a:solidFill>
                  <a:srgbClr val="FF0033"/>
                </a:solidFill>
                <a:latin typeface="Chalkboard"/>
                <a:cs typeface="Chalkboard"/>
                <a:sym typeface="Symbol" charset="0"/>
              </a:rPr>
              <a:t> </a:t>
            </a:r>
            <a:r>
              <a:rPr lang="en-US" sz="1200" dirty="0" smtClean="0">
                <a:solidFill>
                  <a:srgbClr val="FF0033"/>
                </a:solidFill>
                <a:latin typeface="Chalkboard"/>
                <a:cs typeface="Chalkboard"/>
                <a:sym typeface="Symbol" charset="0"/>
              </a:rPr>
              <a:t>separation</a:t>
            </a:r>
            <a:r>
              <a:rPr lang="en-US" sz="1200" dirty="0" smtClean="0">
                <a:solidFill>
                  <a:srgbClr val="FF0033"/>
                </a:solidFill>
                <a:latin typeface="Chalkboard"/>
                <a:cs typeface="Chalkboard"/>
              </a:rPr>
              <a:t> </a:t>
            </a:r>
            <a:endParaRPr lang="en-US" sz="1200" b="1" dirty="0">
              <a:solidFill>
                <a:srgbClr val="FF0033"/>
              </a:solidFill>
              <a:latin typeface="Chalkboard"/>
              <a:cs typeface="Chalkboard"/>
              <a:sym typeface="Symbol" charset="0"/>
            </a:endParaRPr>
          </a:p>
        </p:txBody>
      </p:sp>
      <p:sp>
        <p:nvSpPr>
          <p:cNvPr id="27" name="Text Box 26"/>
          <p:cNvSpPr txBox="1">
            <a:spLocks noChangeArrowheads="1"/>
          </p:cNvSpPr>
          <p:nvPr/>
        </p:nvSpPr>
        <p:spPr bwMode="auto">
          <a:xfrm>
            <a:off x="7355673" y="3934353"/>
            <a:ext cx="17883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Calibri" charset="0"/>
                <a:ea typeface="ＭＳ Ｐゴシック" charset="0"/>
                <a:cs typeface="Arial" charset="0"/>
              </a:defRPr>
            </a:lvl1pPr>
            <a:lvl2pPr marL="742950" indent="-285750" eaLnBrk="0" hangingPunct="0">
              <a:defRPr sz="3600">
                <a:solidFill>
                  <a:schemeClr val="tx1"/>
                </a:solidFill>
                <a:latin typeface="Calibri" charset="0"/>
                <a:ea typeface="Arial" charset="0"/>
                <a:cs typeface="Arial" charset="0"/>
              </a:defRPr>
            </a:lvl2pPr>
            <a:lvl3pPr marL="1143000" indent="-228600" eaLnBrk="0" hangingPunct="0">
              <a:defRPr sz="3600">
                <a:solidFill>
                  <a:schemeClr val="tx1"/>
                </a:solidFill>
                <a:latin typeface="Calibri" charset="0"/>
                <a:ea typeface="Arial" charset="0"/>
                <a:cs typeface="Arial" charset="0"/>
              </a:defRPr>
            </a:lvl3pPr>
            <a:lvl4pPr marL="1600200" indent="-228600" eaLnBrk="0" hangingPunct="0">
              <a:defRPr sz="3600">
                <a:solidFill>
                  <a:schemeClr val="tx1"/>
                </a:solidFill>
                <a:latin typeface="Calibri" charset="0"/>
                <a:ea typeface="Arial" charset="0"/>
                <a:cs typeface="Arial" charset="0"/>
              </a:defRPr>
            </a:lvl4pPr>
            <a:lvl5pPr marL="2057400" indent="-228600" eaLnBrk="0" hangingPunct="0">
              <a:defRPr sz="3600">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sz="3600">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sz="3600">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sz="3600">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sz="3600">
                <a:solidFill>
                  <a:schemeClr val="tx1"/>
                </a:solidFill>
                <a:latin typeface="Calibri" charset="0"/>
                <a:ea typeface="Arial" charset="0"/>
                <a:cs typeface="Arial" charset="0"/>
              </a:defRPr>
            </a:lvl9pPr>
          </a:lstStyle>
          <a:p>
            <a:pPr algn="ctr"/>
            <a:r>
              <a:rPr lang="en-US" sz="1200" dirty="0" err="1">
                <a:latin typeface="Chalkboard"/>
                <a:cs typeface="Chalkboard"/>
              </a:rPr>
              <a:t>T</a:t>
            </a:r>
            <a:r>
              <a:rPr lang="en-US" sz="1200" dirty="0" err="1" smtClean="0">
                <a:latin typeface="Chalkboard"/>
                <a:cs typeface="Chalkboard"/>
              </a:rPr>
              <a:t>eory</a:t>
            </a:r>
            <a:r>
              <a:rPr lang="en-US" sz="1200" dirty="0" smtClean="0">
                <a:latin typeface="Chalkboard"/>
                <a:cs typeface="Chalkboard"/>
              </a:rPr>
              <a:t> </a:t>
            </a:r>
            <a:r>
              <a:rPr lang="en-US" sz="1200" dirty="0">
                <a:latin typeface="Chalkboard"/>
                <a:cs typeface="Chalkboard"/>
              </a:rPr>
              <a:t>distribution </a:t>
            </a:r>
            <a:r>
              <a:rPr lang="en-US" sz="1200" dirty="0" smtClean="0">
                <a:latin typeface="Chalkboard"/>
                <a:cs typeface="Chalkboard"/>
              </a:rPr>
              <a:t> </a:t>
            </a:r>
            <a:r>
              <a:rPr lang="en-US" sz="1200" dirty="0">
                <a:latin typeface="Chalkboard"/>
                <a:cs typeface="Chalkboard"/>
              </a:rPr>
              <a:t>gives </a:t>
            </a:r>
            <a:r>
              <a:rPr lang="en-US" sz="1200" b="1" dirty="0" smtClean="0">
                <a:solidFill>
                  <a:srgbClr val="FF0033"/>
                </a:solidFill>
                <a:latin typeface="Chalkboard"/>
                <a:cs typeface="Chalkboard"/>
                <a:sym typeface="Symbol" charset="0"/>
              </a:rPr>
              <a:t> = </a:t>
            </a:r>
            <a:r>
              <a:rPr lang="en-US" sz="1200" b="1" dirty="0">
                <a:solidFill>
                  <a:srgbClr val="FF0033"/>
                </a:solidFill>
                <a:latin typeface="Chalkboard"/>
                <a:cs typeface="Chalkboard"/>
                <a:sym typeface="Symbol" charset="0"/>
              </a:rPr>
              <a:t>2.4</a:t>
            </a:r>
            <a:r>
              <a:rPr lang="en-US" sz="1200" b="1" dirty="0" smtClean="0">
                <a:solidFill>
                  <a:srgbClr val="FF0033"/>
                </a:solidFill>
                <a:latin typeface="Chalkboard"/>
                <a:cs typeface="Chalkboard"/>
                <a:sym typeface="Symbol" charset="0"/>
              </a:rPr>
              <a:t>% or</a:t>
            </a:r>
            <a:endParaRPr lang="en-US" sz="1200" b="1" dirty="0">
              <a:solidFill>
                <a:srgbClr val="FF0033"/>
              </a:solidFill>
              <a:latin typeface="Chalkboard"/>
              <a:cs typeface="Chalkboard"/>
              <a:sym typeface="Symbol" charset="0"/>
            </a:endParaRPr>
          </a:p>
          <a:p>
            <a:pPr algn="ctr"/>
            <a:r>
              <a:rPr lang="en-US" sz="1200" dirty="0" smtClean="0">
                <a:solidFill>
                  <a:srgbClr val="FF0033"/>
                </a:solidFill>
                <a:latin typeface="Chalkboard"/>
                <a:cs typeface="Chalkboard"/>
              </a:rPr>
              <a:t>≈ </a:t>
            </a:r>
            <a:r>
              <a:rPr lang="en-US" sz="1200" dirty="0">
                <a:solidFill>
                  <a:srgbClr val="FF0033"/>
                </a:solidFill>
                <a:latin typeface="Chalkboard"/>
                <a:cs typeface="Chalkboard"/>
              </a:rPr>
              <a:t>5</a:t>
            </a:r>
            <a:r>
              <a:rPr lang="en-US" sz="1200" b="1" dirty="0">
                <a:solidFill>
                  <a:srgbClr val="FF0033"/>
                </a:solidFill>
                <a:latin typeface="Chalkboard"/>
                <a:cs typeface="Chalkboard"/>
                <a:sym typeface="Symbol" charset="0"/>
              </a:rPr>
              <a:t></a:t>
            </a:r>
            <a:r>
              <a:rPr lang="en-US" sz="1200" b="1" dirty="0">
                <a:solidFill>
                  <a:srgbClr val="FF0033"/>
                </a:solidFill>
                <a:latin typeface="Chalkboard"/>
                <a:cs typeface="Chalkboard"/>
              </a:rPr>
              <a:t> </a:t>
            </a:r>
            <a:r>
              <a:rPr lang="en-US" sz="1200" dirty="0">
                <a:solidFill>
                  <a:srgbClr val="FF0033"/>
                </a:solidFill>
                <a:latin typeface="Chalkboard"/>
                <a:cs typeface="Chalkboard"/>
                <a:sym typeface="Symbol" charset="0"/>
              </a:rPr>
              <a:t>separation</a:t>
            </a:r>
            <a:r>
              <a:rPr lang="en-US" sz="1200" dirty="0">
                <a:solidFill>
                  <a:srgbClr val="FF0033"/>
                </a:solidFill>
                <a:latin typeface="Chalkboard"/>
                <a:cs typeface="Chalkboard"/>
              </a:rPr>
              <a:t> </a:t>
            </a:r>
            <a:endParaRPr lang="en-US" sz="1200" b="1" dirty="0">
              <a:solidFill>
                <a:srgbClr val="FF0033"/>
              </a:solidFill>
              <a:latin typeface="Chalkboard"/>
              <a:cs typeface="Chalkboard"/>
              <a:sym typeface="Symbol" charset="0"/>
            </a:endParaRPr>
          </a:p>
        </p:txBody>
      </p:sp>
      <p:sp>
        <p:nvSpPr>
          <p:cNvPr id="29" name="TextBox 28"/>
          <p:cNvSpPr txBox="1"/>
          <p:nvPr/>
        </p:nvSpPr>
        <p:spPr>
          <a:xfrm>
            <a:off x="7800142" y="1257239"/>
            <a:ext cx="837106" cy="369332"/>
          </a:xfrm>
          <a:prstGeom prst="rect">
            <a:avLst/>
          </a:prstGeom>
          <a:noFill/>
        </p:spPr>
        <p:txBody>
          <a:bodyPr wrap="none" rtlCol="0">
            <a:spAutoFit/>
          </a:bodyPr>
          <a:lstStyle/>
          <a:p>
            <a:r>
              <a:rPr lang="en-US" b="1" dirty="0" err="1" smtClean="0">
                <a:solidFill>
                  <a:srgbClr val="008000"/>
                </a:solidFill>
                <a:latin typeface="Chalkboard"/>
                <a:cs typeface="Chalkboard"/>
              </a:rPr>
              <a:t>dE</a:t>
            </a:r>
            <a:r>
              <a:rPr lang="en-US" b="1" dirty="0" smtClean="0">
                <a:solidFill>
                  <a:srgbClr val="008000"/>
                </a:solidFill>
                <a:latin typeface="Chalkboard"/>
                <a:cs typeface="Chalkboard"/>
              </a:rPr>
              <a:t>/dx</a:t>
            </a:r>
            <a:endParaRPr lang="en-US" b="1" dirty="0">
              <a:solidFill>
                <a:srgbClr val="008000"/>
              </a:solidFill>
              <a:latin typeface="Chalkboard"/>
              <a:cs typeface="Chalkboard"/>
            </a:endParaRPr>
          </a:p>
        </p:txBody>
      </p:sp>
      <p:sp>
        <p:nvSpPr>
          <p:cNvPr id="30" name="TextBox 29"/>
          <p:cNvSpPr txBox="1"/>
          <p:nvPr/>
        </p:nvSpPr>
        <p:spPr>
          <a:xfrm>
            <a:off x="7762615" y="3549936"/>
            <a:ext cx="991420" cy="369332"/>
          </a:xfrm>
          <a:prstGeom prst="rect">
            <a:avLst/>
          </a:prstGeom>
          <a:noFill/>
        </p:spPr>
        <p:txBody>
          <a:bodyPr wrap="none" rtlCol="0">
            <a:spAutoFit/>
          </a:bodyPr>
          <a:lstStyle/>
          <a:p>
            <a:r>
              <a:rPr lang="en-US" b="1" dirty="0" err="1" smtClean="0">
                <a:solidFill>
                  <a:srgbClr val="0000FF"/>
                </a:solidFill>
                <a:latin typeface="Chalkboard"/>
                <a:cs typeface="Chalkboard"/>
              </a:rPr>
              <a:t>dN</a:t>
            </a:r>
            <a:r>
              <a:rPr lang="en-US" b="1" baseline="-25000" dirty="0" err="1" smtClean="0">
                <a:solidFill>
                  <a:srgbClr val="0000FF"/>
                </a:solidFill>
                <a:latin typeface="Chalkboard"/>
                <a:cs typeface="Chalkboard"/>
              </a:rPr>
              <a:t>cl</a:t>
            </a:r>
            <a:r>
              <a:rPr lang="en-US" b="1" dirty="0" smtClean="0">
                <a:solidFill>
                  <a:srgbClr val="0000FF"/>
                </a:solidFill>
                <a:latin typeface="Chalkboard"/>
                <a:cs typeface="Chalkboard"/>
              </a:rPr>
              <a:t>/dx</a:t>
            </a:r>
            <a:endParaRPr lang="en-US" b="1" dirty="0">
              <a:solidFill>
                <a:srgbClr val="0000FF"/>
              </a:solidFill>
              <a:latin typeface="Chalkboard"/>
              <a:cs typeface="Chalkboard"/>
            </a:endParaRPr>
          </a:p>
        </p:txBody>
      </p:sp>
    </p:spTree>
    <p:extLst>
      <p:ext uri="{BB962C8B-B14F-4D97-AF65-F5344CB8AC3E}">
        <p14:creationId xmlns:p14="http://schemas.microsoft.com/office/powerpoint/2010/main" val="39747606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609" y="121023"/>
            <a:ext cx="9557742" cy="1429871"/>
          </a:xfrm>
        </p:spPr>
        <p:txBody>
          <a:bodyPr>
            <a:normAutofit/>
          </a:bodyPr>
          <a:lstStyle/>
          <a:p>
            <a:r>
              <a:rPr lang="en-US" dirty="0" smtClean="0"/>
              <a:t>Cluster </a:t>
            </a:r>
            <a:r>
              <a:rPr lang="en-US" dirty="0" smtClean="0"/>
              <a:t>Timing: Spatial resolution</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31</a:t>
            </a:fld>
            <a:endParaRPr lang="en-US"/>
          </a:p>
        </p:txBody>
      </p:sp>
      <p:sp>
        <p:nvSpPr>
          <p:cNvPr id="8" name="TextBox 7"/>
          <p:cNvSpPr txBox="1"/>
          <p:nvPr/>
        </p:nvSpPr>
        <p:spPr>
          <a:xfrm>
            <a:off x="551655" y="1282579"/>
            <a:ext cx="8005410" cy="2308324"/>
          </a:xfrm>
          <a:prstGeom prst="rect">
            <a:avLst/>
          </a:prstGeom>
          <a:noFill/>
        </p:spPr>
        <p:txBody>
          <a:bodyPr wrap="square" rtlCol="0">
            <a:spAutoFit/>
          </a:bodyPr>
          <a:lstStyle/>
          <a:p>
            <a:r>
              <a:rPr lang="en-US" sz="2400" dirty="0" smtClean="0">
                <a:latin typeface="Chalkboard"/>
                <a:cs typeface="Chalkboard"/>
              </a:rPr>
              <a:t>Besides Cluster Counting, for particle identification, one can use the drift time of each individual ionization cluster, following in time the first one, to improve the drift distance resolution at impact parameters close to the wire, wher</a:t>
            </a:r>
            <a:r>
              <a:rPr lang="en-US" sz="2400" dirty="0" smtClean="0">
                <a:latin typeface="Chalkboard"/>
                <a:cs typeface="Chalkboard"/>
              </a:rPr>
              <a:t>e ionization statistics fluctuations contribute most.</a:t>
            </a:r>
            <a:endParaRPr lang="en-US" sz="2400" dirty="0" smtClean="0">
              <a:latin typeface="Chalkboard"/>
              <a:cs typeface="Chalkboard"/>
            </a:endParaRPr>
          </a:p>
        </p:txBody>
      </p:sp>
      <p:pic>
        <p:nvPicPr>
          <p:cNvPr id="7" name="Picture 5" descr="sig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301" y="3706355"/>
            <a:ext cx="44958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350443" y="4322929"/>
            <a:ext cx="2267932" cy="400110"/>
          </a:xfrm>
          <a:prstGeom prst="rect">
            <a:avLst/>
          </a:prstGeom>
          <a:noFill/>
        </p:spPr>
        <p:txBody>
          <a:bodyPr wrap="none" rtlCol="0">
            <a:spAutoFit/>
          </a:bodyPr>
          <a:lstStyle/>
          <a:p>
            <a:r>
              <a:rPr lang="en-US" sz="2000" b="1" dirty="0" smtClean="0">
                <a:solidFill>
                  <a:srgbClr val="FF0000"/>
                </a:solidFill>
                <a:latin typeface="Chalkboard"/>
                <a:cs typeface="Chalkboard"/>
              </a:rPr>
              <a:t>First cluster only</a:t>
            </a:r>
            <a:endParaRPr lang="en-US" sz="2000" b="1" dirty="0">
              <a:solidFill>
                <a:srgbClr val="FF0000"/>
              </a:solidFill>
              <a:latin typeface="Chalkboard"/>
              <a:cs typeface="Chalkboard"/>
            </a:endParaRPr>
          </a:p>
        </p:txBody>
      </p:sp>
      <p:sp>
        <p:nvSpPr>
          <p:cNvPr id="9" name="TextBox 8"/>
          <p:cNvSpPr txBox="1"/>
          <p:nvPr/>
        </p:nvSpPr>
        <p:spPr>
          <a:xfrm>
            <a:off x="6330101" y="4762439"/>
            <a:ext cx="2454518" cy="1015663"/>
          </a:xfrm>
          <a:prstGeom prst="rect">
            <a:avLst/>
          </a:prstGeom>
          <a:noFill/>
        </p:spPr>
        <p:txBody>
          <a:bodyPr wrap="none" rtlCol="0">
            <a:spAutoFit/>
          </a:bodyPr>
          <a:lstStyle/>
          <a:p>
            <a:r>
              <a:rPr lang="en-US" sz="2000" b="1" dirty="0" smtClean="0">
                <a:solidFill>
                  <a:srgbClr val="008000"/>
                </a:solidFill>
                <a:latin typeface="Chalkboard"/>
                <a:cs typeface="Chalkboard"/>
              </a:rPr>
              <a:t>All clusters </a:t>
            </a:r>
          </a:p>
          <a:p>
            <a:r>
              <a:rPr lang="en-US" sz="2000" b="1" dirty="0">
                <a:solidFill>
                  <a:srgbClr val="008000"/>
                </a:solidFill>
                <a:latin typeface="Chalkboard"/>
                <a:cs typeface="Chalkboard"/>
              </a:rPr>
              <a:t>(</a:t>
            </a:r>
            <a:r>
              <a:rPr lang="en-US" sz="2000" b="1" dirty="0" smtClean="0">
                <a:solidFill>
                  <a:srgbClr val="008000"/>
                </a:solidFill>
                <a:latin typeface="Chalkboard"/>
                <a:cs typeface="Chalkboard"/>
              </a:rPr>
              <a:t>only the first few </a:t>
            </a:r>
          </a:p>
          <a:p>
            <a:r>
              <a:rPr lang="en-US" sz="2000" b="1" dirty="0" smtClean="0">
                <a:solidFill>
                  <a:srgbClr val="008000"/>
                </a:solidFill>
                <a:latin typeface="Chalkboard"/>
                <a:cs typeface="Chalkboard"/>
              </a:rPr>
              <a:t>Contribute)</a:t>
            </a:r>
            <a:endParaRPr lang="en-US" sz="2000" b="1" dirty="0">
              <a:solidFill>
                <a:srgbClr val="008000"/>
              </a:solidFill>
              <a:latin typeface="Chalkboard"/>
              <a:cs typeface="Chalkboard"/>
            </a:endParaRPr>
          </a:p>
        </p:txBody>
      </p:sp>
      <p:sp>
        <p:nvSpPr>
          <p:cNvPr id="10" name="TextBox 9"/>
          <p:cNvSpPr txBox="1"/>
          <p:nvPr/>
        </p:nvSpPr>
        <p:spPr>
          <a:xfrm>
            <a:off x="3621600" y="4320261"/>
            <a:ext cx="1742315" cy="369332"/>
          </a:xfrm>
          <a:prstGeom prst="rect">
            <a:avLst/>
          </a:prstGeom>
          <a:noFill/>
        </p:spPr>
        <p:txBody>
          <a:bodyPr wrap="none" rtlCol="0">
            <a:spAutoFit/>
          </a:bodyPr>
          <a:lstStyle/>
          <a:p>
            <a:r>
              <a:rPr lang="en-US" dirty="0" smtClean="0">
                <a:solidFill>
                  <a:srgbClr val="FF0000"/>
                </a:solidFill>
                <a:latin typeface="Chalkboard"/>
                <a:cs typeface="Chalkboard"/>
              </a:rPr>
              <a:t>&lt;</a:t>
            </a:r>
            <a:r>
              <a:rPr lang="en-US" dirty="0" err="1" smtClean="0">
                <a:solidFill>
                  <a:srgbClr val="FF0000"/>
                </a:solidFill>
                <a:latin typeface="Chalkboard"/>
                <a:cs typeface="Chalkboard"/>
              </a:rPr>
              <a:t>σ</a:t>
            </a:r>
            <a:r>
              <a:rPr lang="en-US" dirty="0" smtClean="0">
                <a:solidFill>
                  <a:srgbClr val="FF0000"/>
                </a:solidFill>
                <a:latin typeface="Chalkboard"/>
                <a:cs typeface="Chalkboard"/>
              </a:rPr>
              <a:t>&gt; = 150 </a:t>
            </a:r>
            <a:r>
              <a:rPr lang="en-US" dirty="0" err="1" smtClean="0">
                <a:solidFill>
                  <a:srgbClr val="FF0000"/>
                </a:solidFill>
                <a:latin typeface="Chalkboard"/>
                <a:cs typeface="Chalkboard"/>
              </a:rPr>
              <a:t>μm</a:t>
            </a:r>
            <a:endParaRPr lang="en-US" dirty="0">
              <a:solidFill>
                <a:srgbClr val="FF0000"/>
              </a:solidFill>
              <a:latin typeface="Chalkboard"/>
              <a:cs typeface="Chalkboard"/>
            </a:endParaRPr>
          </a:p>
        </p:txBody>
      </p:sp>
      <p:sp>
        <p:nvSpPr>
          <p:cNvPr id="11" name="TextBox 10"/>
          <p:cNvSpPr txBox="1"/>
          <p:nvPr/>
        </p:nvSpPr>
        <p:spPr>
          <a:xfrm>
            <a:off x="3678667" y="5293633"/>
            <a:ext cx="1659429" cy="369332"/>
          </a:xfrm>
          <a:prstGeom prst="rect">
            <a:avLst/>
          </a:prstGeom>
          <a:noFill/>
        </p:spPr>
        <p:txBody>
          <a:bodyPr wrap="none" rtlCol="0">
            <a:spAutoFit/>
          </a:bodyPr>
          <a:lstStyle/>
          <a:p>
            <a:r>
              <a:rPr lang="en-US" dirty="0" smtClean="0">
                <a:solidFill>
                  <a:srgbClr val="008000"/>
                </a:solidFill>
                <a:latin typeface="Chalkboard"/>
                <a:cs typeface="Chalkboard"/>
              </a:rPr>
              <a:t>&lt;</a:t>
            </a:r>
            <a:r>
              <a:rPr lang="en-US" dirty="0" err="1" smtClean="0">
                <a:solidFill>
                  <a:srgbClr val="008000"/>
                </a:solidFill>
                <a:latin typeface="Chalkboard"/>
                <a:cs typeface="Chalkboard"/>
              </a:rPr>
              <a:t>σ</a:t>
            </a:r>
            <a:r>
              <a:rPr lang="en-US" dirty="0" smtClean="0">
                <a:solidFill>
                  <a:srgbClr val="008000"/>
                </a:solidFill>
                <a:latin typeface="Chalkboard"/>
                <a:cs typeface="Chalkboard"/>
              </a:rPr>
              <a:t>&gt; = 50 </a:t>
            </a:r>
            <a:r>
              <a:rPr lang="en-US" dirty="0" err="1" smtClean="0">
                <a:solidFill>
                  <a:srgbClr val="008000"/>
                </a:solidFill>
                <a:latin typeface="Chalkboard"/>
                <a:cs typeface="Chalkboard"/>
              </a:rPr>
              <a:t>μm</a:t>
            </a:r>
            <a:endParaRPr lang="en-US" dirty="0">
              <a:solidFill>
                <a:srgbClr val="008000"/>
              </a:solidFill>
              <a:latin typeface="Chalkboard"/>
              <a:cs typeface="Chalkboard"/>
            </a:endParaRPr>
          </a:p>
        </p:txBody>
      </p:sp>
      <p:sp>
        <p:nvSpPr>
          <p:cNvPr id="12" name="TextBox 11"/>
          <p:cNvSpPr txBox="1"/>
          <p:nvPr/>
        </p:nvSpPr>
        <p:spPr>
          <a:xfrm>
            <a:off x="551655" y="4314787"/>
            <a:ext cx="825867" cy="1200328"/>
          </a:xfrm>
          <a:prstGeom prst="rect">
            <a:avLst/>
          </a:prstGeom>
          <a:noFill/>
        </p:spPr>
        <p:txBody>
          <a:bodyPr wrap="none" rtlCol="0">
            <a:spAutoFit/>
          </a:bodyPr>
          <a:lstStyle/>
          <a:p>
            <a:pPr algn="ctr"/>
            <a:r>
              <a:rPr lang="en-US" sz="2400" dirty="0" smtClean="0">
                <a:latin typeface="Chalkboard"/>
                <a:cs typeface="Chalkboard"/>
              </a:rPr>
              <a:t>1 cm</a:t>
            </a:r>
          </a:p>
          <a:p>
            <a:pPr algn="ctr"/>
            <a:r>
              <a:rPr lang="en-US" sz="2400" dirty="0" smtClean="0">
                <a:latin typeface="Chalkboard"/>
                <a:cs typeface="Chalkboard"/>
              </a:rPr>
              <a:t>drift </a:t>
            </a:r>
          </a:p>
          <a:p>
            <a:pPr algn="ctr"/>
            <a:r>
              <a:rPr lang="en-US" sz="2400" dirty="0" smtClean="0">
                <a:latin typeface="Chalkboard"/>
                <a:cs typeface="Chalkboard"/>
              </a:rPr>
              <a:t>tube</a:t>
            </a:r>
            <a:endParaRPr lang="en-US" sz="2400" dirty="0">
              <a:latin typeface="Chalkboard"/>
              <a:cs typeface="Chalkboard"/>
            </a:endParaRPr>
          </a:p>
        </p:txBody>
      </p:sp>
    </p:spTree>
    <p:extLst>
      <p:ext uri="{BB962C8B-B14F-4D97-AF65-F5344CB8AC3E}">
        <p14:creationId xmlns:p14="http://schemas.microsoft.com/office/powerpoint/2010/main" val="26685435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20845" y="3114141"/>
            <a:ext cx="8433190" cy="3269127"/>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3950" y="121023"/>
            <a:ext cx="9506424" cy="1429871"/>
          </a:xfrm>
        </p:spPr>
        <p:txBody>
          <a:bodyPr>
            <a:normAutofit/>
          </a:bodyPr>
          <a:lstStyle/>
          <a:p>
            <a:r>
              <a:rPr lang="en-US" dirty="0" smtClean="0"/>
              <a:t>Cluster </a:t>
            </a:r>
            <a:r>
              <a:rPr lang="en-US" dirty="0" smtClean="0"/>
              <a:t>Timing: Trigger capability</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32</a:t>
            </a:fld>
            <a:endParaRPr lang="en-US"/>
          </a:p>
        </p:txBody>
      </p:sp>
      <p:sp>
        <p:nvSpPr>
          <p:cNvPr id="8" name="TextBox 7"/>
          <p:cNvSpPr txBox="1"/>
          <p:nvPr/>
        </p:nvSpPr>
        <p:spPr>
          <a:xfrm>
            <a:off x="295067" y="1282579"/>
            <a:ext cx="8557065" cy="1477328"/>
          </a:xfrm>
          <a:prstGeom prst="rect">
            <a:avLst/>
          </a:prstGeom>
          <a:noFill/>
        </p:spPr>
        <p:txBody>
          <a:bodyPr wrap="square" rtlCol="0">
            <a:spAutoFit/>
          </a:bodyPr>
          <a:lstStyle/>
          <a:p>
            <a:r>
              <a:rPr lang="en-US" dirty="0" smtClean="0">
                <a:latin typeface="Chalkboard"/>
                <a:cs typeface="Chalkboard"/>
              </a:rPr>
              <a:t>In a drift tube, the </a:t>
            </a:r>
            <a:r>
              <a:rPr lang="en-US" dirty="0">
                <a:latin typeface="Chalkboard"/>
                <a:cs typeface="Chalkboard"/>
              </a:rPr>
              <a:t>last cluster </a:t>
            </a:r>
            <a:r>
              <a:rPr lang="en-US" dirty="0" smtClean="0">
                <a:latin typeface="Chalkboard"/>
                <a:cs typeface="Chalkboard"/>
              </a:rPr>
              <a:t>in a hit always comes </a:t>
            </a:r>
            <a:r>
              <a:rPr lang="en-US" dirty="0">
                <a:latin typeface="Chalkboard"/>
                <a:cs typeface="Chalkboard"/>
              </a:rPr>
              <a:t>from a </a:t>
            </a:r>
            <a:r>
              <a:rPr lang="en-US" dirty="0" smtClean="0">
                <a:latin typeface="Chalkboard"/>
                <a:cs typeface="Chalkboard"/>
              </a:rPr>
              <a:t>drift distance equivalent to the </a:t>
            </a:r>
            <a:r>
              <a:rPr lang="en-US" dirty="0">
                <a:latin typeface="Chalkboard"/>
                <a:cs typeface="Chalkboard"/>
              </a:rPr>
              <a:t>cell </a:t>
            </a:r>
            <a:r>
              <a:rPr lang="en-US" dirty="0" smtClean="0">
                <a:latin typeface="Chalkboard"/>
                <a:cs typeface="Chalkboard"/>
              </a:rPr>
              <a:t>radius, independently of the impact parameter and of the track angle. For square drift cells, this is smeared by the field at the boundary and by the track angle. It, however, can </a:t>
            </a:r>
            <a:r>
              <a:rPr lang="en-US" dirty="0">
                <a:latin typeface="Chalkboard"/>
                <a:cs typeface="Chalkboard"/>
              </a:rPr>
              <a:t>be used to </a:t>
            </a:r>
            <a:r>
              <a:rPr lang="en-US" dirty="0" smtClean="0">
                <a:latin typeface="Chalkboard"/>
                <a:cs typeface="Chalkboard"/>
              </a:rPr>
              <a:t>determine the </a:t>
            </a:r>
            <a:r>
              <a:rPr lang="en-US" dirty="0">
                <a:latin typeface="Chalkboard"/>
                <a:cs typeface="Chalkboard"/>
              </a:rPr>
              <a:t>timing </a:t>
            </a:r>
            <a:r>
              <a:rPr lang="en-US" dirty="0" smtClean="0">
                <a:latin typeface="Chalkboard"/>
                <a:cs typeface="Chalkboard"/>
              </a:rPr>
              <a:t>of the event without </a:t>
            </a:r>
            <a:r>
              <a:rPr lang="en-US" dirty="0">
                <a:latin typeface="Chalkboard"/>
                <a:cs typeface="Chalkboard"/>
              </a:rPr>
              <a:t>the need for an external </a:t>
            </a:r>
            <a:r>
              <a:rPr lang="en-US" dirty="0" smtClean="0">
                <a:latin typeface="Chalkboard"/>
                <a:cs typeface="Chalkboard"/>
              </a:rPr>
              <a:t>trigger.</a:t>
            </a:r>
            <a:endParaRPr lang="en-US" dirty="0">
              <a:latin typeface="Chalkboard"/>
              <a:cs typeface="Chalkboard"/>
            </a:endParaRPr>
          </a:p>
        </p:txBody>
      </p:sp>
      <p:grpSp>
        <p:nvGrpSpPr>
          <p:cNvPr id="13" name="Group 12"/>
          <p:cNvGrpSpPr/>
          <p:nvPr/>
        </p:nvGrpSpPr>
        <p:grpSpPr>
          <a:xfrm>
            <a:off x="13330238" y="28821063"/>
            <a:ext cx="11109325" cy="4295775"/>
            <a:chOff x="13330238" y="28821063"/>
            <a:chExt cx="11109325" cy="4295775"/>
          </a:xfrm>
        </p:grpSpPr>
        <p:pic>
          <p:nvPicPr>
            <p:cNvPr id="14" name="Picture 132"/>
            <p:cNvPicPr>
              <a:picLocks noChangeAspect="1" noChangeArrowheads="1"/>
            </p:cNvPicPr>
            <p:nvPr/>
          </p:nvPicPr>
          <p:blipFill>
            <a:blip r:embed="rId2">
              <a:extLst>
                <a:ext uri="{28A0092B-C50C-407E-A947-70E740481C1C}">
                  <a14:useLocalDpi xmlns:a14="http://schemas.microsoft.com/office/drawing/2010/main" val="0"/>
                </a:ext>
              </a:extLst>
            </a:blip>
            <a:srcRect t="5122"/>
            <a:stretch>
              <a:fillRect/>
            </a:stretch>
          </p:blipFill>
          <p:spPr bwMode="auto">
            <a:xfrm>
              <a:off x="18137188" y="28854400"/>
              <a:ext cx="6302375" cy="4262437"/>
            </a:xfrm>
            <a:prstGeom prst="rect">
              <a:avLst/>
            </a:prstGeom>
            <a:noFill/>
            <a:ln>
              <a:noFill/>
            </a:ln>
            <a:effectLst/>
            <a:extLst>
              <a:ext uri="{909E8E84-426E-40dd-AFC4-6F175D3DCCD1}">
                <a14:hiddenFill xmlns:a14="http://schemas.microsoft.com/office/drawing/2010/main">
                  <a:blipFill dpi="0" rotWithShape="0">
                    <a:blip/>
                    <a:srcRect t="512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1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0238" y="28821063"/>
              <a:ext cx="4943475" cy="4295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16" name="Group 15"/>
          <p:cNvGrpSpPr/>
          <p:nvPr/>
        </p:nvGrpSpPr>
        <p:grpSpPr>
          <a:xfrm>
            <a:off x="13482638" y="28973463"/>
            <a:ext cx="11109325" cy="4295775"/>
            <a:chOff x="13330238" y="28821063"/>
            <a:chExt cx="11109325" cy="4295775"/>
          </a:xfrm>
        </p:grpSpPr>
        <p:pic>
          <p:nvPicPr>
            <p:cNvPr id="17" name="Picture 132"/>
            <p:cNvPicPr>
              <a:picLocks noChangeAspect="1" noChangeArrowheads="1"/>
            </p:cNvPicPr>
            <p:nvPr/>
          </p:nvPicPr>
          <p:blipFill>
            <a:blip r:embed="rId2">
              <a:extLst>
                <a:ext uri="{28A0092B-C50C-407E-A947-70E740481C1C}">
                  <a14:useLocalDpi xmlns:a14="http://schemas.microsoft.com/office/drawing/2010/main" val="0"/>
                </a:ext>
              </a:extLst>
            </a:blip>
            <a:srcRect t="5122"/>
            <a:stretch>
              <a:fillRect/>
            </a:stretch>
          </p:blipFill>
          <p:spPr bwMode="auto">
            <a:xfrm>
              <a:off x="18137188" y="28854400"/>
              <a:ext cx="6302375" cy="4262437"/>
            </a:xfrm>
            <a:prstGeom prst="rect">
              <a:avLst/>
            </a:prstGeom>
            <a:noFill/>
            <a:ln>
              <a:noFill/>
            </a:ln>
            <a:effectLst/>
            <a:extLst>
              <a:ext uri="{909E8E84-426E-40dd-AFC4-6F175D3DCCD1}">
                <a14:hiddenFill xmlns:a14="http://schemas.microsoft.com/office/drawing/2010/main">
                  <a:blipFill dpi="0" rotWithShape="0">
                    <a:blip/>
                    <a:srcRect t="512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 name="Picture 1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0238" y="28821063"/>
              <a:ext cx="4943475" cy="4295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19" name="Group 18"/>
          <p:cNvGrpSpPr/>
          <p:nvPr/>
        </p:nvGrpSpPr>
        <p:grpSpPr>
          <a:xfrm>
            <a:off x="13635038" y="29125863"/>
            <a:ext cx="11109325" cy="4295775"/>
            <a:chOff x="13330238" y="28821063"/>
            <a:chExt cx="11109325" cy="4295775"/>
          </a:xfrm>
        </p:grpSpPr>
        <p:pic>
          <p:nvPicPr>
            <p:cNvPr id="20" name="Picture 132"/>
            <p:cNvPicPr>
              <a:picLocks noChangeAspect="1" noChangeArrowheads="1"/>
            </p:cNvPicPr>
            <p:nvPr/>
          </p:nvPicPr>
          <p:blipFill>
            <a:blip r:embed="rId2">
              <a:extLst>
                <a:ext uri="{28A0092B-C50C-407E-A947-70E740481C1C}">
                  <a14:useLocalDpi xmlns:a14="http://schemas.microsoft.com/office/drawing/2010/main" val="0"/>
                </a:ext>
              </a:extLst>
            </a:blip>
            <a:srcRect t="5122"/>
            <a:stretch>
              <a:fillRect/>
            </a:stretch>
          </p:blipFill>
          <p:spPr bwMode="auto">
            <a:xfrm>
              <a:off x="18137188" y="28854400"/>
              <a:ext cx="6302375" cy="4262437"/>
            </a:xfrm>
            <a:prstGeom prst="rect">
              <a:avLst/>
            </a:prstGeom>
            <a:noFill/>
            <a:ln>
              <a:noFill/>
            </a:ln>
            <a:effectLst/>
            <a:extLst>
              <a:ext uri="{909E8E84-426E-40dd-AFC4-6F175D3DCCD1}">
                <a14:hiddenFill xmlns:a14="http://schemas.microsoft.com/office/drawing/2010/main">
                  <a:blipFill dpi="0" rotWithShape="0">
                    <a:blip/>
                    <a:srcRect t="512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 name="Picture 1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0238" y="28821063"/>
              <a:ext cx="4943475" cy="4295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22" name="Picture 21" descr="trigg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845" y="2998689"/>
            <a:ext cx="8446019" cy="3269127"/>
          </a:xfrm>
          <a:prstGeom prst="rect">
            <a:avLst/>
          </a:prstGeom>
        </p:spPr>
      </p:pic>
      <p:sp>
        <p:nvSpPr>
          <p:cNvPr id="24" name="Text Box 129"/>
          <p:cNvSpPr txBox="1">
            <a:spLocks noChangeArrowheads="1"/>
          </p:cNvSpPr>
          <p:nvPr/>
        </p:nvSpPr>
        <p:spPr bwMode="auto">
          <a:xfrm>
            <a:off x="13258800" y="26289000"/>
            <a:ext cx="11155363" cy="338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a:solidFill>
                  <a:srgbClr val="000000"/>
                </a:solidFill>
                <a:latin typeface="Arial" charset="0"/>
                <a:ea typeface="ＭＳ Ｐゴシック" charset="0"/>
                <a:cs typeface="Droid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a:solidFill>
                  <a:srgbClr val="000000"/>
                </a:solidFill>
                <a:latin typeface="Arial" charset="0"/>
                <a:ea typeface="ＭＳ Ｐゴシック" charset="0"/>
                <a:cs typeface="Droid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a:solidFill>
                  <a:srgbClr val="000000"/>
                </a:solidFill>
                <a:latin typeface="Arial" charset="0"/>
                <a:ea typeface="ＭＳ Ｐゴシック" charset="0"/>
                <a:cs typeface="Droid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a:solidFill>
                  <a:srgbClr val="000000"/>
                </a:solidFill>
                <a:latin typeface="Arial" charset="0"/>
                <a:ea typeface="ＭＳ Ｐゴシック" charset="0"/>
                <a:cs typeface="Droid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a:solidFill>
                  <a:srgbClr val="000000"/>
                </a:solidFill>
                <a:latin typeface="Arial" charset="0"/>
                <a:ea typeface="ＭＳ Ｐゴシック" charset="0"/>
                <a:cs typeface="Droid Sans"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a:solidFill>
                  <a:srgbClr val="000000"/>
                </a:solidFill>
                <a:latin typeface="Arial" charset="0"/>
                <a:ea typeface="ＭＳ Ｐゴシック" charset="0"/>
                <a:cs typeface="Droid Sans"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a:solidFill>
                  <a:srgbClr val="000000"/>
                </a:solidFill>
                <a:latin typeface="Arial" charset="0"/>
                <a:ea typeface="ＭＳ Ｐゴシック" charset="0"/>
                <a:cs typeface="Droid Sans"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a:solidFill>
                  <a:srgbClr val="000000"/>
                </a:solidFill>
                <a:latin typeface="Arial" charset="0"/>
                <a:ea typeface="ＭＳ Ｐゴシック" charset="0"/>
                <a:cs typeface="Droid Sans"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a:solidFill>
                  <a:srgbClr val="000000"/>
                </a:solidFill>
                <a:latin typeface="Arial" charset="0"/>
                <a:ea typeface="ＭＳ Ｐゴシック" charset="0"/>
                <a:cs typeface="Droid Sans" charset="0"/>
              </a:defRPr>
            </a:lvl9pPr>
          </a:lstStyle>
          <a:p>
            <a:r>
              <a:rPr lang="en-US" sz="2200" dirty="0">
                <a:solidFill>
                  <a:srgbClr val="0000FF"/>
                </a:solidFill>
                <a:latin typeface="Book Antiqua" charset="0"/>
              </a:rPr>
              <a:t>The last cluster always come from a radius eq. To the cell radius. As its impact parameter is known its time can be used to obtain timing information on the event.</a:t>
            </a:r>
          </a:p>
          <a:p>
            <a:r>
              <a:rPr lang="en-US" sz="2200" dirty="0">
                <a:solidFill>
                  <a:srgbClr val="0000FF"/>
                </a:solidFill>
                <a:latin typeface="Book Antiqua" charset="0"/>
              </a:rPr>
              <a:t>This technique can be used either to filter hits that do not not belong to a certain track or to determine the t</a:t>
            </a:r>
            <a:r>
              <a:rPr lang="en-US" sz="2200" baseline="-33000" dirty="0">
                <a:solidFill>
                  <a:srgbClr val="0000FF"/>
                </a:solidFill>
                <a:latin typeface="Book Antiqua" charset="0"/>
              </a:rPr>
              <a:t>0</a:t>
            </a:r>
            <a:r>
              <a:rPr lang="en-US" sz="2200" dirty="0">
                <a:solidFill>
                  <a:srgbClr val="0000FF"/>
                </a:solidFill>
                <a:latin typeface="Book Antiqua" charset="0"/>
              </a:rPr>
              <a:t> of the track without the need for an external detector. A few preliminary results obtained with the Mu2e </a:t>
            </a:r>
            <a:r>
              <a:rPr lang="en-US" sz="2200" dirty="0" err="1">
                <a:solidFill>
                  <a:srgbClr val="0000FF"/>
                </a:solidFill>
                <a:latin typeface="Book Antiqua" charset="0"/>
              </a:rPr>
              <a:t>simuation</a:t>
            </a:r>
            <a:r>
              <a:rPr lang="en-US" sz="2200" dirty="0">
                <a:solidFill>
                  <a:srgbClr val="0000FF"/>
                </a:solidFill>
                <a:latin typeface="Book Antiqua" charset="0"/>
              </a:rPr>
              <a:t> are shown below.</a:t>
            </a:r>
          </a:p>
          <a:p>
            <a:endParaRPr lang="en-US" sz="2200" dirty="0">
              <a:solidFill>
                <a:srgbClr val="0000FF"/>
              </a:solidFill>
              <a:latin typeface="Book Antiqua" charset="0"/>
            </a:endParaRPr>
          </a:p>
        </p:txBody>
      </p:sp>
      <p:sp>
        <p:nvSpPr>
          <p:cNvPr id="25" name="TextBox 24"/>
          <p:cNvSpPr txBox="1"/>
          <p:nvPr/>
        </p:nvSpPr>
        <p:spPr>
          <a:xfrm>
            <a:off x="2257937" y="3275963"/>
            <a:ext cx="3748698" cy="400110"/>
          </a:xfrm>
          <a:prstGeom prst="rect">
            <a:avLst/>
          </a:prstGeom>
          <a:noFill/>
        </p:spPr>
        <p:txBody>
          <a:bodyPr wrap="none" rtlCol="0">
            <a:spAutoFit/>
          </a:bodyPr>
          <a:lstStyle/>
          <a:p>
            <a:r>
              <a:rPr lang="en-US" sz="2000" dirty="0" smtClean="0">
                <a:solidFill>
                  <a:srgbClr val="3366FF"/>
                </a:solidFill>
                <a:latin typeface="Chalkboard"/>
                <a:cs typeface="Chalkboard"/>
              </a:rPr>
              <a:t>Mu2e drift chamber simulation</a:t>
            </a:r>
            <a:endParaRPr lang="en-US" sz="2000" dirty="0">
              <a:solidFill>
                <a:srgbClr val="3366FF"/>
              </a:solidFill>
              <a:latin typeface="Chalkboard"/>
              <a:cs typeface="Chalkboard"/>
            </a:endParaRPr>
          </a:p>
        </p:txBody>
      </p:sp>
      <p:sp>
        <p:nvSpPr>
          <p:cNvPr id="26" name="TextBox 25"/>
          <p:cNvSpPr txBox="1"/>
          <p:nvPr/>
        </p:nvSpPr>
        <p:spPr>
          <a:xfrm>
            <a:off x="960640" y="3831840"/>
            <a:ext cx="1138873" cy="400110"/>
          </a:xfrm>
          <a:prstGeom prst="rect">
            <a:avLst/>
          </a:prstGeom>
          <a:noFill/>
        </p:spPr>
        <p:txBody>
          <a:bodyPr wrap="none" rtlCol="0">
            <a:spAutoFit/>
          </a:bodyPr>
          <a:lstStyle/>
          <a:p>
            <a:r>
              <a:rPr lang="en-US" sz="2000" dirty="0" smtClean="0">
                <a:solidFill>
                  <a:srgbClr val="3366FF"/>
                </a:solidFill>
                <a:latin typeface="Chalkboard"/>
                <a:cs typeface="Chalkboard"/>
              </a:rPr>
              <a:t>2 tracks</a:t>
            </a:r>
            <a:endParaRPr lang="en-US" sz="2000" dirty="0">
              <a:solidFill>
                <a:srgbClr val="3366FF"/>
              </a:solidFill>
              <a:latin typeface="Chalkboard"/>
              <a:cs typeface="Chalkboard"/>
            </a:endParaRPr>
          </a:p>
        </p:txBody>
      </p:sp>
      <p:sp>
        <p:nvSpPr>
          <p:cNvPr id="27" name="TextBox 26"/>
          <p:cNvSpPr txBox="1"/>
          <p:nvPr/>
        </p:nvSpPr>
        <p:spPr>
          <a:xfrm>
            <a:off x="6620435" y="4689766"/>
            <a:ext cx="1501883" cy="1015663"/>
          </a:xfrm>
          <a:prstGeom prst="rect">
            <a:avLst/>
          </a:prstGeom>
          <a:noFill/>
        </p:spPr>
        <p:txBody>
          <a:bodyPr wrap="none" rtlCol="0">
            <a:spAutoFit/>
          </a:bodyPr>
          <a:lstStyle/>
          <a:p>
            <a:pPr algn="ctr"/>
            <a:r>
              <a:rPr lang="en-US" sz="2000" dirty="0" smtClean="0">
                <a:solidFill>
                  <a:srgbClr val="3366FF"/>
                </a:solidFill>
                <a:latin typeface="Chalkboard"/>
                <a:cs typeface="Chalkboard"/>
              </a:rPr>
              <a:t>single </a:t>
            </a:r>
          </a:p>
          <a:p>
            <a:pPr algn="ctr"/>
            <a:r>
              <a:rPr lang="en-US" sz="2000" dirty="0" smtClean="0">
                <a:solidFill>
                  <a:srgbClr val="3366FF"/>
                </a:solidFill>
                <a:latin typeface="Chalkboard"/>
                <a:cs typeface="Chalkboard"/>
              </a:rPr>
              <a:t>track</a:t>
            </a:r>
          </a:p>
          <a:p>
            <a:pPr algn="ctr"/>
            <a:r>
              <a:rPr lang="el-GR" sz="2000" dirty="0" smtClean="0">
                <a:solidFill>
                  <a:srgbClr val="3366FF"/>
                </a:solidFill>
                <a:latin typeface="Lucida Grande"/>
                <a:ea typeface="Lucida Grande"/>
                <a:cs typeface="Lucida Grande"/>
              </a:rPr>
              <a:t>σ</a:t>
            </a:r>
            <a:r>
              <a:rPr lang="en-US" sz="2000" dirty="0" smtClean="0">
                <a:solidFill>
                  <a:srgbClr val="3366FF"/>
                </a:solidFill>
                <a:latin typeface="Lucida Grande"/>
                <a:ea typeface="Lucida Grande"/>
                <a:cs typeface="Lucida Grande"/>
              </a:rPr>
              <a:t> ≈ 2.3 ns</a:t>
            </a:r>
            <a:endParaRPr lang="en-US" sz="2000" dirty="0">
              <a:solidFill>
                <a:srgbClr val="3366FF"/>
              </a:solidFill>
              <a:latin typeface="Chalkboard"/>
              <a:cs typeface="Chalkboard"/>
            </a:endParaRPr>
          </a:p>
        </p:txBody>
      </p:sp>
    </p:spTree>
    <p:extLst>
      <p:ext uri="{BB962C8B-B14F-4D97-AF65-F5344CB8AC3E}">
        <p14:creationId xmlns:p14="http://schemas.microsoft.com/office/powerpoint/2010/main" val="4880834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4000" cy="1429871"/>
          </a:xfrm>
        </p:spPr>
        <p:txBody>
          <a:bodyPr>
            <a:normAutofit fontScale="90000"/>
          </a:bodyPr>
          <a:lstStyle/>
          <a:p>
            <a:r>
              <a:rPr lang="en-US" dirty="0" smtClean="0"/>
              <a:t>Double </a:t>
            </a:r>
            <a:r>
              <a:rPr lang="en-US" dirty="0" smtClean="0"/>
              <a:t>Solenoid: 4</a:t>
            </a:r>
            <a:r>
              <a:rPr lang="en-US" baseline="30000" dirty="0" smtClean="0"/>
              <a:t>th</a:t>
            </a:r>
            <a:r>
              <a:rPr lang="en-US" dirty="0" smtClean="0"/>
              <a:t> Concept at ILC</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33</a:t>
            </a:fld>
            <a:endParaRPr lang="en-US"/>
          </a:p>
        </p:txBody>
      </p:sp>
      <p:pic>
        <p:nvPicPr>
          <p:cNvPr id="8" name="Picture 7"/>
          <p:cNvPicPr>
            <a:picLocks noChangeAspect="1"/>
          </p:cNvPicPr>
          <p:nvPr/>
        </p:nvPicPr>
        <p:blipFill>
          <a:blip r:embed="rId2"/>
          <a:stretch>
            <a:fillRect/>
          </a:stretch>
        </p:blipFill>
        <p:spPr>
          <a:xfrm>
            <a:off x="230925" y="1324421"/>
            <a:ext cx="4915203" cy="4929307"/>
          </a:xfrm>
          <a:prstGeom prst="rect">
            <a:avLst/>
          </a:prstGeom>
        </p:spPr>
      </p:pic>
      <p:sp>
        <p:nvSpPr>
          <p:cNvPr id="9" name="TextBox 8"/>
          <p:cNvSpPr txBox="1"/>
          <p:nvPr/>
        </p:nvSpPr>
        <p:spPr>
          <a:xfrm>
            <a:off x="5362772" y="1863184"/>
            <a:ext cx="3391263" cy="3539431"/>
          </a:xfrm>
          <a:prstGeom prst="rect">
            <a:avLst/>
          </a:prstGeom>
          <a:noFill/>
        </p:spPr>
        <p:txBody>
          <a:bodyPr wrap="none" rtlCol="0">
            <a:spAutoFit/>
          </a:bodyPr>
          <a:lstStyle/>
          <a:p>
            <a:r>
              <a:rPr lang="en-US" sz="2800" dirty="0" smtClean="0">
                <a:latin typeface="Chalkboard"/>
                <a:cs typeface="Chalkboard"/>
              </a:rPr>
              <a:t>No flux return</a:t>
            </a:r>
          </a:p>
          <a:p>
            <a:endParaRPr lang="en-US" sz="2800" dirty="0" smtClean="0">
              <a:latin typeface="Chalkboard"/>
              <a:cs typeface="Chalkboard"/>
            </a:endParaRPr>
          </a:p>
          <a:p>
            <a:r>
              <a:rPr lang="en-US" sz="2800" dirty="0" smtClean="0">
                <a:latin typeface="Chalkboard"/>
                <a:cs typeface="Chalkboard"/>
              </a:rPr>
              <a:t>Moderate cost for </a:t>
            </a:r>
          </a:p>
          <a:p>
            <a:r>
              <a:rPr lang="en-US" sz="2800" dirty="0" smtClean="0">
                <a:latin typeface="Chalkboard"/>
                <a:cs typeface="Chalkboard"/>
              </a:rPr>
              <a:t>outer solenoid</a:t>
            </a:r>
          </a:p>
          <a:p>
            <a:endParaRPr lang="en-US" sz="2800" dirty="0" smtClean="0">
              <a:latin typeface="Chalkboard"/>
              <a:cs typeface="Chalkboard"/>
            </a:endParaRPr>
          </a:p>
          <a:p>
            <a:r>
              <a:rPr lang="en-US" sz="2800" dirty="0" smtClean="0">
                <a:latin typeface="Chalkboard"/>
                <a:cs typeface="Chalkboard"/>
              </a:rPr>
              <a:t>High precision </a:t>
            </a:r>
            <a:r>
              <a:rPr lang="en-US" sz="2800" dirty="0" err="1" smtClean="0">
                <a:latin typeface="Chalkboard"/>
                <a:cs typeface="Chalkboard"/>
              </a:rPr>
              <a:t>muon</a:t>
            </a:r>
            <a:endParaRPr lang="en-US" sz="2800" dirty="0" smtClean="0">
              <a:latin typeface="Chalkboard"/>
              <a:cs typeface="Chalkboard"/>
            </a:endParaRPr>
          </a:p>
          <a:p>
            <a:r>
              <a:rPr lang="en-US" sz="2800" dirty="0" smtClean="0">
                <a:latin typeface="Chalkboard"/>
                <a:cs typeface="Chalkboard"/>
              </a:rPr>
              <a:t>detector</a:t>
            </a:r>
          </a:p>
          <a:p>
            <a:endParaRPr lang="en-US" sz="2800" dirty="0">
              <a:latin typeface="Chalkboard"/>
              <a:cs typeface="Chalkboard"/>
            </a:endParaRPr>
          </a:p>
        </p:txBody>
      </p:sp>
    </p:spTree>
    <p:extLst>
      <p:ext uri="{BB962C8B-B14F-4D97-AF65-F5344CB8AC3E}">
        <p14:creationId xmlns:p14="http://schemas.microsoft.com/office/powerpoint/2010/main" val="250682172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34</a:t>
            </a:fld>
            <a:endParaRPr lang="en-US"/>
          </a:p>
        </p:txBody>
      </p:sp>
      <p:sp>
        <p:nvSpPr>
          <p:cNvPr id="7" name="Content Placeholder 6"/>
          <p:cNvSpPr>
            <a:spLocks noGrp="1"/>
          </p:cNvSpPr>
          <p:nvPr>
            <p:ph idx="1"/>
          </p:nvPr>
        </p:nvSpPr>
        <p:spPr>
          <a:xfrm>
            <a:off x="685800" y="1550894"/>
            <a:ext cx="7896923" cy="4257022"/>
          </a:xfrm>
        </p:spPr>
        <p:txBody>
          <a:bodyPr>
            <a:normAutofit fontScale="92500" lnSpcReduction="10000"/>
          </a:bodyPr>
          <a:lstStyle/>
          <a:p>
            <a:r>
              <a:rPr lang="en-US" dirty="0" smtClean="0"/>
              <a:t>An ultra-low mass drift chamber for a tau/charm factory with a transparency of 0.067 g/cm</a:t>
            </a:r>
            <a:r>
              <a:rPr lang="en-US" baseline="30000" dirty="0" smtClean="0"/>
              <a:t>2</a:t>
            </a:r>
            <a:r>
              <a:rPr lang="en-US" dirty="0" smtClean="0"/>
              <a:t> or 2.4x10</a:t>
            </a:r>
            <a:r>
              <a:rPr lang="en-US" baseline="30000" dirty="0" smtClean="0"/>
              <a:t>-3</a:t>
            </a:r>
            <a:r>
              <a:rPr lang="en-US" dirty="0" smtClean="0"/>
              <a:t> X</a:t>
            </a:r>
            <a:r>
              <a:rPr lang="en-US" baseline="-25000" dirty="0" smtClean="0"/>
              <a:t>0</a:t>
            </a:r>
            <a:r>
              <a:rPr lang="en-US" dirty="0" smtClean="0"/>
              <a:t>   (gas + wires) can be built</a:t>
            </a:r>
            <a:endParaRPr lang="en-US" dirty="0" smtClean="0"/>
          </a:p>
          <a:p>
            <a:r>
              <a:rPr lang="en-US" dirty="0" smtClean="0"/>
              <a:t>The large number of wires (225,000) is not a problem with the wiring scheme proposed and tested</a:t>
            </a:r>
            <a:endParaRPr lang="en-US" dirty="0" smtClean="0"/>
          </a:p>
          <a:p>
            <a:r>
              <a:rPr lang="en-US" dirty="0" smtClean="0"/>
              <a:t>Resolutions in momentum and in invariant mass of a few per mille can be reached</a:t>
            </a:r>
          </a:p>
          <a:p>
            <a:r>
              <a:rPr lang="en-US" dirty="0" smtClean="0"/>
              <a:t>Particle identification at the level of a few percent with cluster counting and trigger possibility with cluster timing exist</a:t>
            </a:r>
          </a:p>
          <a:p>
            <a:r>
              <a:rPr lang="en-US" dirty="0" smtClean="0"/>
              <a:t>A suggestion for a novel approach to </a:t>
            </a:r>
            <a:r>
              <a:rPr lang="en-US" dirty="0" err="1" smtClean="0"/>
              <a:t>muon</a:t>
            </a:r>
            <a:r>
              <a:rPr lang="en-US" dirty="0" smtClean="0"/>
              <a:t> identification has been given</a:t>
            </a: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842983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t="2519" b="2519"/>
          <a:stretch>
            <a:fillRect/>
          </a:stretch>
        </p:blipFill>
        <p:spPr>
          <a:xfrm>
            <a:off x="96609" y="1159649"/>
            <a:ext cx="5030621" cy="2755884"/>
          </a:xfrm>
        </p:spPr>
      </p:pic>
      <p:sp>
        <p:nvSpPr>
          <p:cNvPr id="4" name="Title 1"/>
          <p:cNvSpPr>
            <a:spLocks noGrp="1"/>
          </p:cNvSpPr>
          <p:nvPr>
            <p:ph type="title"/>
          </p:nvPr>
        </p:nvSpPr>
        <p:spPr/>
        <p:txBody>
          <a:bodyPr/>
          <a:lstStyle/>
          <a:p>
            <a:r>
              <a:rPr lang="en-US" dirty="0" smtClean="0"/>
              <a:t>Mu2e at </a:t>
            </a:r>
            <a:r>
              <a:rPr lang="en-US" dirty="0" err="1" smtClean="0"/>
              <a:t>Fermilab</a:t>
            </a:r>
            <a:endParaRPr lang="en-US" dirty="0"/>
          </a:p>
        </p:txBody>
      </p:sp>
      <p:pic>
        <p:nvPicPr>
          <p:cNvPr id="6" name="Picture 5"/>
          <p:cNvPicPr>
            <a:picLocks noChangeAspect="1"/>
          </p:cNvPicPr>
          <p:nvPr/>
        </p:nvPicPr>
        <p:blipFill>
          <a:blip r:embed="rId3"/>
          <a:stretch>
            <a:fillRect/>
          </a:stretch>
        </p:blipFill>
        <p:spPr>
          <a:xfrm>
            <a:off x="96610" y="3981003"/>
            <a:ext cx="3271685" cy="2398094"/>
          </a:xfrm>
          <a:prstGeom prst="rect">
            <a:avLst/>
          </a:prstGeom>
        </p:spPr>
      </p:pic>
      <p:pic>
        <p:nvPicPr>
          <p:cNvPr id="7" name="Picture 6"/>
          <p:cNvPicPr>
            <a:picLocks noChangeAspect="1"/>
          </p:cNvPicPr>
          <p:nvPr/>
        </p:nvPicPr>
        <p:blipFill>
          <a:blip r:embed="rId4"/>
          <a:stretch>
            <a:fillRect/>
          </a:stretch>
        </p:blipFill>
        <p:spPr>
          <a:xfrm>
            <a:off x="3431943" y="3981003"/>
            <a:ext cx="1695287" cy="2398094"/>
          </a:xfrm>
          <a:prstGeom prst="rect">
            <a:avLst/>
          </a:prstGeom>
        </p:spPr>
      </p:pic>
      <p:pic>
        <p:nvPicPr>
          <p:cNvPr id="8" name="Picture 7"/>
          <p:cNvPicPr>
            <a:picLocks noChangeAspect="1"/>
          </p:cNvPicPr>
          <p:nvPr/>
        </p:nvPicPr>
        <p:blipFill>
          <a:blip r:embed="rId5"/>
          <a:stretch>
            <a:fillRect/>
          </a:stretch>
        </p:blipFill>
        <p:spPr>
          <a:xfrm>
            <a:off x="5192695" y="1159649"/>
            <a:ext cx="3875770" cy="3375072"/>
          </a:xfrm>
          <a:prstGeom prst="rect">
            <a:avLst/>
          </a:prstGeom>
        </p:spPr>
      </p:pic>
      <p:sp>
        <p:nvSpPr>
          <p:cNvPr id="9" name="TextBox 8"/>
          <p:cNvSpPr txBox="1"/>
          <p:nvPr/>
        </p:nvSpPr>
        <p:spPr>
          <a:xfrm>
            <a:off x="5140323" y="4735769"/>
            <a:ext cx="3839513" cy="1446550"/>
          </a:xfrm>
          <a:prstGeom prst="rect">
            <a:avLst/>
          </a:prstGeom>
          <a:noFill/>
        </p:spPr>
        <p:txBody>
          <a:bodyPr wrap="none" rtlCol="0">
            <a:spAutoFit/>
          </a:bodyPr>
          <a:lstStyle/>
          <a:p>
            <a:r>
              <a:rPr lang="en-US" sz="2400" dirty="0" smtClean="0">
                <a:latin typeface="Chalkboard"/>
              </a:rPr>
              <a:t>    Tracker requirements:</a:t>
            </a:r>
          </a:p>
          <a:p>
            <a:endParaRPr lang="en-US" sz="2400" dirty="0" smtClean="0">
              <a:latin typeface="Chalkboard"/>
            </a:endParaRPr>
          </a:p>
          <a:p>
            <a:pPr marL="342900" indent="-342900">
              <a:buFont typeface="Arial"/>
              <a:buChar char="•"/>
            </a:pPr>
            <a:r>
              <a:rPr lang="en-US" sz="2000" dirty="0" smtClean="0">
                <a:latin typeface="Chalkboard"/>
              </a:rPr>
              <a:t>momentum resolution ≈ 10</a:t>
            </a:r>
            <a:r>
              <a:rPr lang="en-US" sz="2000" baseline="30000" dirty="0" smtClean="0">
                <a:latin typeface="Chalkboard"/>
              </a:rPr>
              <a:t>-3</a:t>
            </a:r>
            <a:endParaRPr lang="en-US" sz="2000" dirty="0" smtClean="0">
              <a:latin typeface="Chalkboard"/>
            </a:endParaRPr>
          </a:p>
          <a:p>
            <a:pPr marL="342900" indent="-342900">
              <a:buFont typeface="Arial"/>
              <a:buChar char="•"/>
            </a:pPr>
            <a:r>
              <a:rPr lang="en-US" sz="2000" dirty="0">
                <a:latin typeface="Chalkboard"/>
              </a:rPr>
              <a:t>v</a:t>
            </a:r>
            <a:r>
              <a:rPr lang="en-US" sz="2000" dirty="0" smtClean="0">
                <a:latin typeface="Chalkboard"/>
              </a:rPr>
              <a:t>ery low mass to limit </a:t>
            </a:r>
            <a:r>
              <a:rPr lang="en-US" sz="2000" dirty="0" err="1" smtClean="0">
                <a:latin typeface="Chalkboard"/>
              </a:rPr>
              <a:t>dE</a:t>
            </a:r>
            <a:r>
              <a:rPr lang="en-US" sz="2000" dirty="0" smtClean="0">
                <a:latin typeface="Chalkboard"/>
              </a:rPr>
              <a:t>/dx</a:t>
            </a:r>
          </a:p>
        </p:txBody>
      </p:sp>
      <p:sp>
        <p:nvSpPr>
          <p:cNvPr id="2" name="Date Placeholder 1"/>
          <p:cNvSpPr>
            <a:spLocks noGrp="1"/>
          </p:cNvSpPr>
          <p:nvPr>
            <p:ph type="dt" sz="half" idx="10"/>
          </p:nvPr>
        </p:nvSpPr>
        <p:spPr/>
        <p:txBody>
          <a:bodyPr/>
          <a:lstStyle/>
          <a:p>
            <a:r>
              <a:rPr lang="it-IT" smtClean="0"/>
              <a:t>F. Grancagnolo - 28/05/2013</a:t>
            </a:r>
            <a:endParaRPr lang="en-US"/>
          </a:p>
        </p:txBody>
      </p:sp>
      <p:sp>
        <p:nvSpPr>
          <p:cNvPr id="3" name="Footer Placeholder 2"/>
          <p:cNvSpPr>
            <a:spLocks noGrp="1"/>
          </p:cNvSpPr>
          <p:nvPr>
            <p:ph type="ftr" sz="quarter" idx="11"/>
          </p:nvPr>
        </p:nvSpPr>
        <p:spPr/>
        <p:txBody>
          <a:bodyPr/>
          <a:lstStyle/>
          <a:p>
            <a:r>
              <a:rPr lang="en-US" smtClean="0"/>
              <a:t>Tau-Charm at High Luminosity - Elba</a:t>
            </a:r>
            <a:endParaRPr lang="en-US"/>
          </a:p>
        </p:txBody>
      </p:sp>
      <p:sp>
        <p:nvSpPr>
          <p:cNvPr id="10" name="Slide Number Placeholder 9"/>
          <p:cNvSpPr>
            <a:spLocks noGrp="1"/>
          </p:cNvSpPr>
          <p:nvPr>
            <p:ph type="sldNum" sz="quarter" idx="12"/>
          </p:nvPr>
        </p:nvSpPr>
        <p:spPr/>
        <p:txBody>
          <a:bodyPr/>
          <a:lstStyle/>
          <a:p>
            <a:fld id="{57297086-9604-F246-8A24-F3B676DFCB27}" type="slidenum">
              <a:rPr lang="en-US" smtClean="0"/>
              <a:t>4</a:t>
            </a:fld>
            <a:endParaRPr lang="en-US"/>
          </a:p>
        </p:txBody>
      </p:sp>
    </p:spTree>
    <p:extLst>
      <p:ext uri="{BB962C8B-B14F-4D97-AF65-F5344CB8AC3E}">
        <p14:creationId xmlns:p14="http://schemas.microsoft.com/office/powerpoint/2010/main" val="24362480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Mu2e I-Tracker</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5</a:t>
            </a:fld>
            <a:endParaRPr lang="en-US"/>
          </a:p>
        </p:txBody>
      </p:sp>
      <p:pic>
        <p:nvPicPr>
          <p:cNvPr id="8" name="Picture 7"/>
          <p:cNvPicPr>
            <a:picLocks noChangeAspect="1"/>
          </p:cNvPicPr>
          <p:nvPr/>
        </p:nvPicPr>
        <p:blipFill>
          <a:blip r:embed="rId3"/>
          <a:stretch>
            <a:fillRect/>
          </a:stretch>
        </p:blipFill>
        <p:spPr>
          <a:xfrm>
            <a:off x="1305035" y="1170075"/>
            <a:ext cx="6717863" cy="3531924"/>
          </a:xfrm>
          <a:prstGeom prst="rect">
            <a:avLst/>
          </a:prstGeom>
          <a:ln>
            <a:solidFill>
              <a:srgbClr val="3366FF"/>
            </a:solidFill>
          </a:ln>
        </p:spPr>
      </p:pic>
      <p:sp>
        <p:nvSpPr>
          <p:cNvPr id="9" name="TextBox 8"/>
          <p:cNvSpPr txBox="1"/>
          <p:nvPr/>
        </p:nvSpPr>
        <p:spPr>
          <a:xfrm>
            <a:off x="1278758" y="2382345"/>
            <a:ext cx="1505540" cy="307777"/>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1400" b="1" spc="150" dirty="0" smtClean="0">
                <a:ln w="11430">
                  <a:solidFill>
                    <a:srgbClr val="3366FF"/>
                  </a:solidFill>
                </a:ln>
                <a:solidFill>
                  <a:srgbClr val="3366FF"/>
                </a:solidFill>
                <a:effectLst>
                  <a:outerShdw blurRad="25400" algn="tl" rotWithShape="0">
                    <a:srgbClr val="000000">
                      <a:alpha val="43000"/>
                    </a:srgbClr>
                  </a:outerShdw>
                </a:effectLst>
                <a:latin typeface="Chalkboard"/>
              </a:rPr>
              <a:t>Gas envelope</a:t>
            </a:r>
            <a:endParaRPr lang="en-US" sz="1400" b="1" spc="150" dirty="0">
              <a:ln w="11430">
                <a:solidFill>
                  <a:srgbClr val="3366FF"/>
                </a:solidFill>
              </a:ln>
              <a:solidFill>
                <a:srgbClr val="3366FF"/>
              </a:solidFill>
              <a:effectLst>
                <a:outerShdw blurRad="25400" algn="tl" rotWithShape="0">
                  <a:srgbClr val="000000">
                    <a:alpha val="43000"/>
                  </a:srgbClr>
                </a:outerShdw>
              </a:effectLst>
              <a:latin typeface="Chalkboard"/>
            </a:endParaRPr>
          </a:p>
        </p:txBody>
      </p:sp>
      <p:cxnSp>
        <p:nvCxnSpPr>
          <p:cNvPr id="11" name="Straight Arrow Connector 10"/>
          <p:cNvCxnSpPr/>
          <p:nvPr/>
        </p:nvCxnSpPr>
        <p:spPr>
          <a:xfrm>
            <a:off x="1966005" y="2751677"/>
            <a:ext cx="258685" cy="629151"/>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966005" y="2690122"/>
            <a:ext cx="924340" cy="615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347887" y="1428891"/>
            <a:ext cx="1236236" cy="307777"/>
          </a:xfrm>
          <a:prstGeom prst="rect">
            <a:avLst/>
          </a:prstGeom>
          <a:noFill/>
          <a:ln>
            <a:noFill/>
          </a:ln>
        </p:spPr>
        <p:txBody>
          <a:bodyPr wrap="none" rtlCol="0">
            <a:spAutoFit/>
            <a:scene3d>
              <a:camera prst="orthographicFront"/>
              <a:lightRig rig="soft" dir="t">
                <a:rot lat="0" lon="0" rev="10800000"/>
              </a:lightRig>
            </a:scene3d>
            <a:sp3d>
              <a:bevelT w="27940" h="12700"/>
              <a:contourClr>
                <a:srgbClr val="DDDDDD"/>
              </a:contourClr>
            </a:sp3d>
          </a:bodyPr>
          <a:lstStyle/>
          <a:p>
            <a:r>
              <a:rPr lang="en-US" sz="1400" b="1" spc="150" dirty="0" smtClean="0">
                <a:ln w="11430">
                  <a:solidFill>
                    <a:srgbClr val="FFFF00"/>
                  </a:solidFill>
                </a:ln>
                <a:solidFill>
                  <a:srgbClr val="FFFF00"/>
                </a:solidFill>
                <a:effectLst>
                  <a:outerShdw blurRad="25400" algn="tl" rotWithShape="0">
                    <a:srgbClr val="000000">
                      <a:alpha val="43000"/>
                    </a:srgbClr>
                  </a:outerShdw>
                </a:effectLst>
                <a:latin typeface="Chalkboard"/>
              </a:rPr>
              <a:t>Wire Cage</a:t>
            </a:r>
            <a:endParaRPr lang="en-US" sz="1400" b="1" spc="150" dirty="0">
              <a:ln w="11430">
                <a:solidFill>
                  <a:srgbClr val="FFFF00"/>
                </a:solidFill>
              </a:ln>
              <a:solidFill>
                <a:srgbClr val="FFFF00"/>
              </a:solidFill>
              <a:effectLst>
                <a:outerShdw blurRad="25400" algn="tl" rotWithShape="0">
                  <a:srgbClr val="000000">
                    <a:alpha val="43000"/>
                  </a:srgbClr>
                </a:outerShdw>
              </a:effectLst>
              <a:latin typeface="Chalkboard"/>
            </a:endParaRPr>
          </a:p>
        </p:txBody>
      </p:sp>
      <p:cxnSp>
        <p:nvCxnSpPr>
          <p:cNvPr id="15" name="Straight Arrow Connector 14"/>
          <p:cNvCxnSpPr/>
          <p:nvPr/>
        </p:nvCxnSpPr>
        <p:spPr>
          <a:xfrm>
            <a:off x="1966005" y="1736668"/>
            <a:ext cx="1625029" cy="74202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966005" y="2751678"/>
            <a:ext cx="1852754" cy="2875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6156229" y="2731464"/>
            <a:ext cx="1736373" cy="307777"/>
          </a:xfrm>
          <a:prstGeom prst="rect">
            <a:avLst/>
          </a:prstGeom>
          <a:noFill/>
          <a:ln>
            <a:noFill/>
          </a:ln>
        </p:spPr>
        <p:txBody>
          <a:bodyPr wrap="none" rtlCol="0">
            <a:spAutoFit/>
            <a:scene3d>
              <a:camera prst="orthographicFront"/>
              <a:lightRig rig="soft" dir="t">
                <a:rot lat="0" lon="0" rev="10800000"/>
              </a:lightRig>
            </a:scene3d>
            <a:sp3d>
              <a:bevelT w="27940" h="12700"/>
              <a:contourClr>
                <a:srgbClr val="DDDDDD"/>
              </a:contourClr>
            </a:sp3d>
          </a:bodyPr>
          <a:lstStyle/>
          <a:p>
            <a:r>
              <a:rPr lang="en-US" sz="1400" b="1" spc="150" dirty="0" smtClean="0">
                <a:ln w="11430">
                  <a:solidFill>
                    <a:schemeClr val="accent3"/>
                  </a:solidFill>
                </a:ln>
                <a:solidFill>
                  <a:schemeClr val="accent3"/>
                </a:solidFill>
                <a:effectLst>
                  <a:outerShdw blurRad="25400" algn="tl" rotWithShape="0">
                    <a:srgbClr val="000000">
                      <a:alpha val="43000"/>
                    </a:srgbClr>
                  </a:outerShdw>
                </a:effectLst>
                <a:latin typeface="Chalkboard"/>
              </a:rPr>
              <a:t>F.E. electronics</a:t>
            </a:r>
            <a:endParaRPr lang="en-US" sz="1400" b="1" spc="150" dirty="0">
              <a:ln w="11430">
                <a:solidFill>
                  <a:schemeClr val="accent3"/>
                </a:solidFill>
              </a:ln>
              <a:solidFill>
                <a:schemeClr val="accent3"/>
              </a:solidFill>
              <a:effectLst>
                <a:outerShdw blurRad="25400" algn="tl" rotWithShape="0">
                  <a:srgbClr val="000000">
                    <a:alpha val="43000"/>
                  </a:srgbClr>
                </a:outerShdw>
              </a:effectLst>
              <a:latin typeface="Chalkboard"/>
            </a:endParaRPr>
          </a:p>
        </p:txBody>
      </p:sp>
      <p:cxnSp>
        <p:nvCxnSpPr>
          <p:cNvPr id="59" name="Straight Arrow Connector 58"/>
          <p:cNvCxnSpPr/>
          <p:nvPr/>
        </p:nvCxnSpPr>
        <p:spPr>
          <a:xfrm flipH="1">
            <a:off x="4624553" y="3039241"/>
            <a:ext cx="2399862" cy="140138"/>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218832" y="4928528"/>
            <a:ext cx="2557110" cy="461665"/>
          </a:xfrm>
          <a:prstGeom prst="rect">
            <a:avLst/>
          </a:prstGeom>
          <a:noFill/>
        </p:spPr>
        <p:txBody>
          <a:bodyPr wrap="none" rtlCol="0">
            <a:spAutoFit/>
          </a:bodyPr>
          <a:lstStyle/>
          <a:p>
            <a:r>
              <a:rPr lang="en-US" sz="2400" b="1" dirty="0" smtClean="0">
                <a:solidFill>
                  <a:srgbClr val="3366FF"/>
                </a:solidFill>
                <a:latin typeface="Chalkboard"/>
              </a:rPr>
              <a:t>Gas containment</a:t>
            </a:r>
            <a:endParaRPr lang="en-US" sz="2400" b="1" dirty="0">
              <a:solidFill>
                <a:srgbClr val="3366FF"/>
              </a:solidFill>
              <a:latin typeface="Chalkboard"/>
            </a:endParaRPr>
          </a:p>
        </p:txBody>
      </p:sp>
      <p:sp>
        <p:nvSpPr>
          <p:cNvPr id="74" name="TextBox 73"/>
          <p:cNvSpPr txBox="1"/>
          <p:nvPr/>
        </p:nvSpPr>
        <p:spPr>
          <a:xfrm>
            <a:off x="218832" y="5726431"/>
            <a:ext cx="2121093" cy="461665"/>
          </a:xfrm>
          <a:prstGeom prst="rect">
            <a:avLst/>
          </a:prstGeom>
          <a:noFill/>
        </p:spPr>
        <p:txBody>
          <a:bodyPr wrap="none" rtlCol="0">
            <a:spAutoFit/>
          </a:bodyPr>
          <a:lstStyle/>
          <a:p>
            <a:r>
              <a:rPr lang="en-US" sz="2400" b="1" dirty="0" smtClean="0">
                <a:solidFill>
                  <a:srgbClr val="FFFF00"/>
                </a:solidFill>
                <a:latin typeface="Chalkboard"/>
              </a:rPr>
              <a:t>Wire support</a:t>
            </a:r>
            <a:endParaRPr lang="en-US" sz="2400" b="1" dirty="0">
              <a:solidFill>
                <a:srgbClr val="FFFF00"/>
              </a:solidFill>
              <a:latin typeface="Chalkboard"/>
            </a:endParaRPr>
          </a:p>
        </p:txBody>
      </p:sp>
      <p:sp>
        <p:nvSpPr>
          <p:cNvPr id="75" name="TextBox 74"/>
          <p:cNvSpPr txBox="1"/>
          <p:nvPr/>
        </p:nvSpPr>
        <p:spPr>
          <a:xfrm>
            <a:off x="2784298" y="4814476"/>
            <a:ext cx="6059822" cy="707886"/>
          </a:xfrm>
          <a:prstGeom prst="rect">
            <a:avLst/>
          </a:prstGeom>
          <a:noFill/>
        </p:spPr>
        <p:txBody>
          <a:bodyPr wrap="none" rtlCol="0">
            <a:spAutoFit/>
          </a:bodyPr>
          <a:lstStyle/>
          <a:p>
            <a:r>
              <a:rPr lang="en-US" sz="2000" b="1" dirty="0" smtClean="0">
                <a:solidFill>
                  <a:srgbClr val="3366FF"/>
                </a:solidFill>
                <a:latin typeface="Chalkboard"/>
              </a:rPr>
              <a:t>Gas envelope </a:t>
            </a:r>
            <a:r>
              <a:rPr lang="en-US" sz="2000" dirty="0" smtClean="0">
                <a:latin typeface="Chalkboard"/>
              </a:rPr>
              <a:t>can freely </a:t>
            </a:r>
            <a:r>
              <a:rPr lang="en-US" sz="2000" dirty="0">
                <a:latin typeface="Chalkboard"/>
              </a:rPr>
              <a:t>deform without affecting </a:t>
            </a:r>
            <a:endParaRPr lang="en-US" sz="2000" dirty="0" smtClean="0">
              <a:latin typeface="Chalkboard"/>
            </a:endParaRPr>
          </a:p>
          <a:p>
            <a:r>
              <a:rPr lang="en-US" sz="2000" dirty="0" smtClean="0">
                <a:latin typeface="Chalkboard"/>
              </a:rPr>
              <a:t>the </a:t>
            </a:r>
            <a:r>
              <a:rPr lang="en-US" sz="2000" dirty="0">
                <a:latin typeface="Chalkboard"/>
              </a:rPr>
              <a:t>internal </a:t>
            </a:r>
            <a:r>
              <a:rPr lang="en-US" sz="2000" dirty="0" smtClean="0">
                <a:latin typeface="Chalkboard"/>
              </a:rPr>
              <a:t>wire position </a:t>
            </a:r>
            <a:r>
              <a:rPr lang="en-US" sz="2000" dirty="0">
                <a:latin typeface="Chalkboard"/>
              </a:rPr>
              <a:t>and tension.</a:t>
            </a:r>
          </a:p>
        </p:txBody>
      </p:sp>
      <p:sp>
        <p:nvSpPr>
          <p:cNvPr id="76" name="TextBox 75"/>
          <p:cNvSpPr txBox="1"/>
          <p:nvPr/>
        </p:nvSpPr>
        <p:spPr>
          <a:xfrm>
            <a:off x="2784298" y="5600660"/>
            <a:ext cx="5756581" cy="707886"/>
          </a:xfrm>
          <a:prstGeom prst="rect">
            <a:avLst/>
          </a:prstGeom>
          <a:noFill/>
        </p:spPr>
        <p:txBody>
          <a:bodyPr wrap="none" rtlCol="0">
            <a:spAutoFit/>
          </a:bodyPr>
          <a:lstStyle/>
          <a:p>
            <a:r>
              <a:rPr lang="en-US" sz="2000" b="1" dirty="0" smtClean="0">
                <a:solidFill>
                  <a:srgbClr val="FFFF00"/>
                </a:solidFill>
                <a:latin typeface="Chalkboard"/>
              </a:rPr>
              <a:t>Wire cage </a:t>
            </a:r>
            <a:r>
              <a:rPr lang="en-US" sz="2000" dirty="0" smtClean="0">
                <a:latin typeface="Chalkboard"/>
              </a:rPr>
              <a:t>structure not subject to differential </a:t>
            </a:r>
          </a:p>
          <a:p>
            <a:r>
              <a:rPr lang="en-US" sz="2000" dirty="0" smtClean="0">
                <a:latin typeface="Chalkboard"/>
              </a:rPr>
              <a:t>pressure can be light and feed-through-less.</a:t>
            </a:r>
            <a:endParaRPr lang="en-US" sz="2000" dirty="0">
              <a:latin typeface="Chalkboard"/>
            </a:endParaRPr>
          </a:p>
        </p:txBody>
      </p:sp>
    </p:spTree>
    <p:extLst>
      <p:ext uri="{BB962C8B-B14F-4D97-AF65-F5344CB8AC3E}">
        <p14:creationId xmlns:p14="http://schemas.microsoft.com/office/powerpoint/2010/main" val="30609099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Mu2e I-Tracker</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6</a:t>
            </a:fld>
            <a:endParaRPr lang="en-US"/>
          </a:p>
        </p:txBody>
      </p:sp>
      <p:sp>
        <p:nvSpPr>
          <p:cNvPr id="7" name="TextBox 6"/>
          <p:cNvSpPr txBox="1"/>
          <p:nvPr/>
        </p:nvSpPr>
        <p:spPr>
          <a:xfrm>
            <a:off x="345346" y="1367493"/>
            <a:ext cx="4217892" cy="2062103"/>
          </a:xfrm>
          <a:prstGeom prst="rect">
            <a:avLst/>
          </a:prstGeom>
          <a:noFill/>
        </p:spPr>
        <p:txBody>
          <a:bodyPr wrap="square" rtlCol="0">
            <a:spAutoFit/>
          </a:bodyPr>
          <a:lstStyle/>
          <a:p>
            <a:r>
              <a:rPr lang="en-US" sz="3200" b="1" dirty="0" smtClean="0">
                <a:solidFill>
                  <a:srgbClr val="FFFF00"/>
                </a:solidFill>
                <a:latin typeface="Chalkboard"/>
              </a:rPr>
              <a:t>    Gas Envelope</a:t>
            </a:r>
          </a:p>
          <a:p>
            <a:r>
              <a:rPr lang="en-US" sz="1600" dirty="0" smtClean="0">
                <a:latin typeface="Chalkboard"/>
              </a:rPr>
              <a:t> </a:t>
            </a:r>
          </a:p>
          <a:p>
            <a:r>
              <a:rPr lang="en-US" sz="1600" dirty="0" smtClean="0">
                <a:latin typeface="Chalkboard"/>
              </a:rPr>
              <a:t>A structural multivariate analysis software  (</a:t>
            </a:r>
            <a:r>
              <a:rPr lang="en-US" sz="1600" b="1" dirty="0" err="1" smtClean="0">
                <a:solidFill>
                  <a:srgbClr val="FFFF00"/>
                </a:solidFill>
                <a:latin typeface="Chalkboard"/>
              </a:rPr>
              <a:t>ModeFrontier</a:t>
            </a:r>
            <a:r>
              <a:rPr lang="en-US" sz="1600" dirty="0" smtClean="0">
                <a:latin typeface="Chalkboard"/>
              </a:rPr>
              <a:t>®) has enabled to find the optimal shape for the</a:t>
            </a:r>
            <a:r>
              <a:rPr lang="en-US" sz="1600" b="1" dirty="0" smtClean="0">
                <a:latin typeface="Chalkboard"/>
              </a:rPr>
              <a:t> </a:t>
            </a:r>
            <a:r>
              <a:rPr lang="en-US" sz="1600" b="1" dirty="0" smtClean="0">
                <a:solidFill>
                  <a:srgbClr val="FF0000"/>
                </a:solidFill>
                <a:latin typeface="Chalkboard"/>
              </a:rPr>
              <a:t>profile of the end plates</a:t>
            </a:r>
            <a:r>
              <a:rPr lang="en-US" sz="1600" dirty="0" smtClean="0">
                <a:latin typeface="Chalkboard"/>
              </a:rPr>
              <a:t> by minimizing maximum stress and stress on inner cylinder</a:t>
            </a:r>
            <a:endParaRPr lang="en-US" sz="1600" dirty="0">
              <a:latin typeface="Chalkboard"/>
            </a:endParaRPr>
          </a:p>
        </p:txBody>
      </p:sp>
      <p:pic>
        <p:nvPicPr>
          <p:cNvPr id="10" name="Picture 9"/>
          <p:cNvPicPr>
            <a:picLocks noChangeAspect="1"/>
          </p:cNvPicPr>
          <p:nvPr/>
        </p:nvPicPr>
        <p:blipFill>
          <a:blip r:embed="rId2"/>
          <a:stretch>
            <a:fillRect/>
          </a:stretch>
        </p:blipFill>
        <p:spPr>
          <a:xfrm>
            <a:off x="4725440" y="1411288"/>
            <a:ext cx="3669860" cy="2005887"/>
          </a:xfrm>
          <a:prstGeom prst="rect">
            <a:avLst/>
          </a:prstGeom>
        </p:spPr>
      </p:pic>
      <p:grpSp>
        <p:nvGrpSpPr>
          <p:cNvPr id="42" name="Group 41"/>
          <p:cNvGrpSpPr/>
          <p:nvPr/>
        </p:nvGrpSpPr>
        <p:grpSpPr>
          <a:xfrm>
            <a:off x="4725440" y="3553393"/>
            <a:ext cx="3669860" cy="1042511"/>
            <a:chOff x="303213" y="1928813"/>
            <a:chExt cx="8516937" cy="4537075"/>
          </a:xfrm>
        </p:grpSpPr>
        <p:pic>
          <p:nvPicPr>
            <p:cNvPr id="4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933575"/>
              <a:ext cx="2741613" cy="16811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75" y="1933575"/>
              <a:ext cx="2736850" cy="16795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89363"/>
              <a:ext cx="2349500" cy="26638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1928813"/>
              <a:ext cx="2735262" cy="16843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8775" y="3789363"/>
              <a:ext cx="5913438" cy="26765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48" name="Picture 47"/>
          <p:cNvPicPr>
            <a:picLocks noChangeAspect="1"/>
          </p:cNvPicPr>
          <p:nvPr/>
        </p:nvPicPr>
        <p:blipFill>
          <a:blip r:embed="rId8"/>
          <a:stretch>
            <a:fillRect/>
          </a:stretch>
        </p:blipFill>
        <p:spPr>
          <a:xfrm>
            <a:off x="3003607" y="4779835"/>
            <a:ext cx="1695562" cy="1461990"/>
          </a:xfrm>
          <a:prstGeom prst="rect">
            <a:avLst/>
          </a:prstGeom>
        </p:spPr>
      </p:pic>
      <p:sp>
        <p:nvSpPr>
          <p:cNvPr id="12" name="Rectangle 11"/>
          <p:cNvSpPr/>
          <p:nvPr/>
        </p:nvSpPr>
        <p:spPr>
          <a:xfrm>
            <a:off x="-87603" y="3553393"/>
            <a:ext cx="4379324" cy="2862322"/>
          </a:xfrm>
          <a:prstGeom prst="rect">
            <a:avLst/>
          </a:prstGeom>
        </p:spPr>
        <p:txBody>
          <a:bodyPr wrap="square">
            <a:spAutoFit/>
          </a:bodyPr>
          <a:lstStyle/>
          <a:p>
            <a:pPr lvl="1"/>
            <a:r>
              <a:rPr lang="en-US" sz="1600" b="1" dirty="0" smtClean="0">
                <a:solidFill>
                  <a:srgbClr val="FFFF00"/>
                </a:solidFill>
                <a:latin typeface="Chalkboard"/>
              </a:rPr>
              <a:t>ANSYS ACP</a:t>
            </a:r>
            <a:r>
              <a:rPr lang="en-US" sz="1600" dirty="0">
                <a:latin typeface="Chalkboard"/>
              </a:rPr>
              <a:t>®</a:t>
            </a:r>
            <a:r>
              <a:rPr lang="en-US" sz="1600" b="1" dirty="0" smtClean="0">
                <a:solidFill>
                  <a:srgbClr val="FFFF00"/>
                </a:solidFill>
                <a:latin typeface="Chalkboard"/>
              </a:rPr>
              <a:t> </a:t>
            </a:r>
            <a:r>
              <a:rPr lang="en-US" sz="1600" dirty="0" smtClean="0">
                <a:latin typeface="Chalkboard"/>
              </a:rPr>
              <a:t>has chosen the </a:t>
            </a:r>
            <a:r>
              <a:rPr lang="en-US" sz="1600" dirty="0">
                <a:latin typeface="Chalkboard"/>
              </a:rPr>
              <a:t>proper unidirectional </a:t>
            </a:r>
            <a:r>
              <a:rPr lang="en-US" sz="1600" dirty="0" err="1">
                <a:latin typeface="Chalkboard"/>
              </a:rPr>
              <a:t>prepreg</a:t>
            </a:r>
            <a:r>
              <a:rPr lang="en-US" sz="1600" dirty="0">
                <a:latin typeface="Chalkboard"/>
              </a:rPr>
              <a:t> </a:t>
            </a:r>
            <a:r>
              <a:rPr lang="en-US" sz="1600" dirty="0" smtClean="0">
                <a:latin typeface="Chalkboard"/>
              </a:rPr>
              <a:t>to form </a:t>
            </a:r>
            <a:r>
              <a:rPr lang="en-US" sz="1600" b="1" dirty="0" smtClean="0">
                <a:solidFill>
                  <a:srgbClr val="FF0000"/>
                </a:solidFill>
                <a:latin typeface="Chalkboard"/>
              </a:rPr>
              <a:t>ply</a:t>
            </a:r>
            <a:r>
              <a:rPr lang="en-US" sz="1600" dirty="0" smtClean="0">
                <a:latin typeface="Chalkboard"/>
              </a:rPr>
              <a:t>,</a:t>
            </a:r>
            <a:endParaRPr lang="en-US" sz="1600" dirty="0">
              <a:latin typeface="Chalkboard"/>
            </a:endParaRPr>
          </a:p>
          <a:p>
            <a:pPr lvl="1"/>
            <a:r>
              <a:rPr lang="en-US" sz="1600" b="1" dirty="0" smtClean="0">
                <a:solidFill>
                  <a:srgbClr val="FF0000"/>
                </a:solidFill>
                <a:latin typeface="Chalkboard"/>
              </a:rPr>
              <a:t>draping</a:t>
            </a:r>
            <a:r>
              <a:rPr lang="en-US" sz="1600" dirty="0" smtClean="0">
                <a:latin typeface="Chalkboard"/>
              </a:rPr>
              <a:t> </a:t>
            </a:r>
            <a:r>
              <a:rPr lang="en-US" sz="1600" dirty="0">
                <a:latin typeface="Chalkboard"/>
              </a:rPr>
              <a:t>of the laminates and </a:t>
            </a:r>
            <a:r>
              <a:rPr lang="en-US" sz="1600" b="1" dirty="0">
                <a:solidFill>
                  <a:srgbClr val="FF0000"/>
                </a:solidFill>
                <a:latin typeface="Chalkboard"/>
              </a:rPr>
              <a:t>flat-wrap </a:t>
            </a:r>
            <a:r>
              <a:rPr lang="en-US" sz="1600" dirty="0">
                <a:latin typeface="Chalkboard"/>
              </a:rPr>
              <a:t>of the </a:t>
            </a:r>
            <a:r>
              <a:rPr lang="en-US" sz="1600" dirty="0" smtClean="0">
                <a:latin typeface="Chalkboard"/>
              </a:rPr>
              <a:t>optimized model</a:t>
            </a:r>
          </a:p>
          <a:p>
            <a:pPr lvl="1"/>
            <a:r>
              <a:rPr lang="en-US" sz="1400" dirty="0" smtClean="0">
                <a:latin typeface="Chalkboard"/>
              </a:rPr>
              <a:t> </a:t>
            </a:r>
            <a:endParaRPr lang="en-US" sz="1400" dirty="0">
              <a:latin typeface="Chalkboard"/>
            </a:endParaRPr>
          </a:p>
          <a:p>
            <a:pPr lvl="1"/>
            <a:r>
              <a:rPr lang="en-US" sz="1600" dirty="0" smtClean="0">
                <a:latin typeface="Chalkboard"/>
              </a:rPr>
              <a:t>Solve buckling problems</a:t>
            </a:r>
          </a:p>
          <a:p>
            <a:pPr lvl="1"/>
            <a:r>
              <a:rPr lang="en-US" sz="1600" dirty="0" smtClean="0">
                <a:latin typeface="Chalkboard"/>
              </a:rPr>
              <a:t>of inner cylinder by</a:t>
            </a:r>
          </a:p>
          <a:p>
            <a:pPr lvl="1"/>
            <a:r>
              <a:rPr lang="en-US" sz="1600" dirty="0" smtClean="0">
                <a:latin typeface="Chalkboard"/>
              </a:rPr>
              <a:t>increasing the </a:t>
            </a:r>
            <a:r>
              <a:rPr lang="en-US" sz="1600" b="1" dirty="0" smtClean="0">
                <a:solidFill>
                  <a:srgbClr val="FF0000"/>
                </a:solidFill>
                <a:latin typeface="Chalkboard"/>
              </a:rPr>
              <a:t>moment of</a:t>
            </a:r>
          </a:p>
          <a:p>
            <a:pPr lvl="1"/>
            <a:r>
              <a:rPr lang="en-US" sz="1600" b="1" dirty="0" smtClean="0">
                <a:solidFill>
                  <a:srgbClr val="FF0000"/>
                </a:solidFill>
                <a:latin typeface="Chalkboard"/>
              </a:rPr>
              <a:t>inertia</a:t>
            </a:r>
            <a:r>
              <a:rPr lang="en-US" sz="1600" dirty="0" smtClean="0">
                <a:latin typeface="Chalkboard"/>
              </a:rPr>
              <a:t> with use of proper</a:t>
            </a:r>
          </a:p>
          <a:p>
            <a:pPr lvl="1"/>
            <a:r>
              <a:rPr lang="en-US" sz="1600" dirty="0" smtClean="0">
                <a:latin typeface="Chalkboard"/>
              </a:rPr>
              <a:t>light core composite</a:t>
            </a:r>
          </a:p>
          <a:p>
            <a:pPr lvl="1"/>
            <a:r>
              <a:rPr lang="en-US" sz="1600" dirty="0" smtClean="0">
                <a:latin typeface="Chalkboard"/>
              </a:rPr>
              <a:t>sandwich</a:t>
            </a:r>
            <a:endParaRPr lang="en-US" sz="1600" dirty="0">
              <a:latin typeface="Chalkboard"/>
            </a:endParaRPr>
          </a:p>
        </p:txBody>
      </p:sp>
      <p:sp>
        <p:nvSpPr>
          <p:cNvPr id="50" name="TextBox 49"/>
          <p:cNvSpPr txBox="1"/>
          <p:nvPr/>
        </p:nvSpPr>
        <p:spPr>
          <a:xfrm>
            <a:off x="6901814" y="4778841"/>
            <a:ext cx="1943293" cy="1446550"/>
          </a:xfrm>
          <a:prstGeom prst="rect">
            <a:avLst/>
          </a:prstGeom>
          <a:noFill/>
        </p:spPr>
        <p:txBody>
          <a:bodyPr wrap="none" rtlCol="0">
            <a:spAutoFit/>
          </a:bodyPr>
          <a:lstStyle/>
          <a:p>
            <a:pPr algn="ctr"/>
            <a:r>
              <a:rPr lang="en-US" b="1" dirty="0" smtClean="0">
                <a:solidFill>
                  <a:srgbClr val="FFFF00"/>
                </a:solidFill>
                <a:latin typeface="Chalkboard"/>
              </a:rPr>
              <a:t>Inner cylinder:</a:t>
            </a:r>
          </a:p>
          <a:p>
            <a:pPr algn="ctr"/>
            <a:r>
              <a:rPr lang="en-US" sz="1400" b="1" dirty="0" smtClean="0">
                <a:solidFill>
                  <a:srgbClr val="FFFF00"/>
                </a:solidFill>
                <a:latin typeface="Chalkboard"/>
              </a:rPr>
              <a:t> </a:t>
            </a:r>
            <a:endParaRPr lang="en-US" b="1" dirty="0" smtClean="0">
              <a:solidFill>
                <a:srgbClr val="FFFF00"/>
              </a:solidFill>
              <a:latin typeface="Chalkboard"/>
            </a:endParaRPr>
          </a:p>
          <a:p>
            <a:pPr algn="ctr"/>
            <a:r>
              <a:rPr lang="en-US" sz="1400" dirty="0" smtClean="0">
                <a:latin typeface="Chalkboard"/>
              </a:rPr>
              <a:t>2 C-fiber skins, 2-ply, </a:t>
            </a:r>
          </a:p>
          <a:p>
            <a:pPr algn="ctr"/>
            <a:r>
              <a:rPr lang="en-US" sz="1400" dirty="0" smtClean="0">
                <a:latin typeface="Chalkboard"/>
              </a:rPr>
              <a:t>C-foam core, 5 mm </a:t>
            </a:r>
          </a:p>
          <a:p>
            <a:pPr algn="ctr"/>
            <a:r>
              <a:rPr lang="en-US" sz="1400" b="1" dirty="0" smtClean="0">
                <a:solidFill>
                  <a:srgbClr val="008000"/>
                </a:solidFill>
                <a:latin typeface="Chalkboard"/>
              </a:rPr>
              <a:t>0.036 g/cm</a:t>
            </a:r>
            <a:r>
              <a:rPr lang="en-US" sz="1400" b="1" baseline="30000" dirty="0" smtClean="0">
                <a:solidFill>
                  <a:srgbClr val="008000"/>
                </a:solidFill>
                <a:latin typeface="Chalkboard"/>
              </a:rPr>
              <a:t>2</a:t>
            </a:r>
          </a:p>
          <a:p>
            <a:pPr algn="ctr"/>
            <a:r>
              <a:rPr lang="en-US" sz="1400" b="1" dirty="0" smtClean="0">
                <a:solidFill>
                  <a:srgbClr val="008000"/>
                </a:solidFill>
                <a:latin typeface="Chalkboard"/>
              </a:rPr>
              <a:t>8</a:t>
            </a:r>
            <a:r>
              <a:rPr lang="en-US" sz="1400" b="1" dirty="0" smtClean="0">
                <a:solidFill>
                  <a:srgbClr val="008000"/>
                </a:solidFill>
                <a:latin typeface="ＭＳ ゴシック"/>
                <a:ea typeface="ＭＳ ゴシック"/>
                <a:cs typeface="ＭＳ ゴシック"/>
              </a:rPr>
              <a:t>×</a:t>
            </a:r>
            <a:r>
              <a:rPr lang="en-US" sz="1400" b="1" dirty="0">
                <a:solidFill>
                  <a:srgbClr val="008000"/>
                </a:solidFill>
                <a:latin typeface="Chalkboard"/>
              </a:rPr>
              <a:t>10</a:t>
            </a:r>
            <a:r>
              <a:rPr lang="en-US" sz="1400" b="1" baseline="30000" dirty="0" smtClean="0">
                <a:solidFill>
                  <a:srgbClr val="008000"/>
                </a:solidFill>
                <a:latin typeface="Chalkboard"/>
              </a:rPr>
              <a:t>-4</a:t>
            </a:r>
            <a:r>
              <a:rPr lang="en-US" sz="1400" b="1" dirty="0" smtClean="0">
                <a:solidFill>
                  <a:srgbClr val="008000"/>
                </a:solidFill>
                <a:latin typeface="Chalkboard"/>
              </a:rPr>
              <a:t> X</a:t>
            </a:r>
            <a:r>
              <a:rPr lang="en-US" sz="1400" b="1" baseline="-25000" dirty="0" smtClean="0">
                <a:solidFill>
                  <a:srgbClr val="008000"/>
                </a:solidFill>
                <a:latin typeface="Chalkboard"/>
              </a:rPr>
              <a:t>0</a:t>
            </a:r>
            <a:endParaRPr lang="en-US" sz="1400" dirty="0" smtClean="0">
              <a:solidFill>
                <a:srgbClr val="000000"/>
              </a:solidFill>
              <a:latin typeface="Chalkboard"/>
            </a:endParaRPr>
          </a:p>
        </p:txBody>
      </p:sp>
      <p:sp>
        <p:nvSpPr>
          <p:cNvPr id="51" name="TextBox 50"/>
          <p:cNvSpPr txBox="1"/>
          <p:nvPr/>
        </p:nvSpPr>
        <p:spPr>
          <a:xfrm>
            <a:off x="4791775" y="4779835"/>
            <a:ext cx="2110039" cy="1446550"/>
          </a:xfrm>
          <a:prstGeom prst="rect">
            <a:avLst/>
          </a:prstGeom>
          <a:noFill/>
        </p:spPr>
        <p:txBody>
          <a:bodyPr wrap="square" rtlCol="0">
            <a:spAutoFit/>
          </a:bodyPr>
          <a:lstStyle/>
          <a:p>
            <a:pPr algn="ctr"/>
            <a:r>
              <a:rPr lang="en-US" b="1" dirty="0" smtClean="0">
                <a:solidFill>
                  <a:srgbClr val="FFFF00"/>
                </a:solidFill>
                <a:latin typeface="Chalkboard"/>
              </a:rPr>
              <a:t>End plates:</a:t>
            </a:r>
          </a:p>
          <a:p>
            <a:pPr algn="ctr"/>
            <a:r>
              <a:rPr lang="en-US" sz="1400" b="1" dirty="0" smtClean="0">
                <a:solidFill>
                  <a:srgbClr val="FFFF00"/>
                </a:solidFill>
                <a:latin typeface="Chalkboard"/>
              </a:rPr>
              <a:t>  </a:t>
            </a:r>
          </a:p>
          <a:p>
            <a:pPr algn="ctr"/>
            <a:r>
              <a:rPr lang="en-US" sz="1400" dirty="0" smtClean="0">
                <a:latin typeface="Chalkboard"/>
              </a:rPr>
              <a:t>4</a:t>
            </a:r>
            <a:r>
              <a:rPr lang="en-US" sz="1400" dirty="0">
                <a:latin typeface="Chalkboard"/>
              </a:rPr>
              <a:t>-</a:t>
            </a:r>
            <a:r>
              <a:rPr lang="en-US" sz="1400" dirty="0" smtClean="0">
                <a:latin typeface="Chalkboard"/>
              </a:rPr>
              <a:t>ply 38μm</a:t>
            </a:r>
            <a:r>
              <a:rPr lang="en-US" sz="1400" dirty="0">
                <a:latin typeface="Chalkboard"/>
              </a:rPr>
              <a:t>/ply </a:t>
            </a:r>
            <a:endParaRPr lang="en-US" sz="1400" dirty="0" smtClean="0">
              <a:latin typeface="Chalkboard"/>
            </a:endParaRPr>
          </a:p>
          <a:p>
            <a:pPr algn="ctr"/>
            <a:r>
              <a:rPr lang="en-US" sz="1400" dirty="0" smtClean="0">
                <a:latin typeface="Chalkboard"/>
              </a:rPr>
              <a:t>orthotropic </a:t>
            </a:r>
            <a:r>
              <a:rPr lang="en-US" sz="1400" dirty="0">
                <a:latin typeface="Chalkboard"/>
              </a:rPr>
              <a:t>(</a:t>
            </a:r>
            <a:r>
              <a:rPr lang="en-US" sz="1400" dirty="0" smtClean="0">
                <a:latin typeface="Chalkboard"/>
              </a:rPr>
              <a:t>0/90</a:t>
            </a:r>
            <a:r>
              <a:rPr lang="en-US" sz="1400" dirty="0">
                <a:latin typeface="Chalkboard"/>
              </a:rPr>
              <a:t>/</a:t>
            </a:r>
            <a:r>
              <a:rPr lang="en-US" sz="1400" dirty="0" smtClean="0">
                <a:latin typeface="Chalkboard"/>
              </a:rPr>
              <a:t>90</a:t>
            </a:r>
            <a:r>
              <a:rPr lang="en-US" sz="1400" dirty="0">
                <a:latin typeface="Chalkboard"/>
              </a:rPr>
              <a:t>/</a:t>
            </a:r>
            <a:r>
              <a:rPr lang="en-US" sz="1400" dirty="0" smtClean="0">
                <a:latin typeface="Chalkboard"/>
              </a:rPr>
              <a:t>0</a:t>
            </a:r>
            <a:r>
              <a:rPr lang="en-US" sz="1400" dirty="0">
                <a:latin typeface="Chalkboard"/>
              </a:rPr>
              <a:t>) </a:t>
            </a:r>
          </a:p>
          <a:p>
            <a:pPr algn="ctr"/>
            <a:r>
              <a:rPr lang="en-US" sz="1400" dirty="0" smtClean="0">
                <a:solidFill>
                  <a:srgbClr val="008000"/>
                </a:solidFill>
                <a:latin typeface="Chalkboard"/>
              </a:rPr>
              <a:t>0</a:t>
            </a:r>
            <a:r>
              <a:rPr lang="en-US" sz="1400" b="1" dirty="0" smtClean="0">
                <a:solidFill>
                  <a:srgbClr val="008000"/>
                </a:solidFill>
                <a:latin typeface="Chalkboard"/>
              </a:rPr>
              <a:t>.021 </a:t>
            </a:r>
            <a:r>
              <a:rPr lang="en-US" sz="1400" b="1" dirty="0">
                <a:solidFill>
                  <a:srgbClr val="008000"/>
                </a:solidFill>
                <a:latin typeface="Chalkboard"/>
              </a:rPr>
              <a:t>g/</a:t>
            </a:r>
            <a:r>
              <a:rPr lang="en-US" sz="1400" b="1" dirty="0" smtClean="0">
                <a:solidFill>
                  <a:srgbClr val="008000"/>
                </a:solidFill>
                <a:latin typeface="Chalkboard"/>
              </a:rPr>
              <a:t>cm</a:t>
            </a:r>
            <a:r>
              <a:rPr lang="en-US" sz="1400" b="1" baseline="30000" dirty="0" smtClean="0">
                <a:solidFill>
                  <a:srgbClr val="008000"/>
                </a:solidFill>
                <a:latin typeface="Chalkboard"/>
              </a:rPr>
              <a:t>2</a:t>
            </a:r>
            <a:r>
              <a:rPr lang="en-US" sz="1400" b="1" dirty="0" smtClean="0">
                <a:solidFill>
                  <a:srgbClr val="008000"/>
                </a:solidFill>
                <a:latin typeface="Chalkboard"/>
              </a:rPr>
              <a:t> </a:t>
            </a:r>
          </a:p>
          <a:p>
            <a:pPr algn="ctr"/>
            <a:r>
              <a:rPr lang="en-US" sz="1400" b="1" dirty="0" smtClean="0">
                <a:solidFill>
                  <a:srgbClr val="008000"/>
                </a:solidFill>
                <a:latin typeface="Chalkboard"/>
              </a:rPr>
              <a:t>6</a:t>
            </a:r>
            <a:r>
              <a:rPr lang="en-US" sz="1400" b="1" dirty="0" smtClean="0">
                <a:solidFill>
                  <a:srgbClr val="008000"/>
                </a:solidFill>
                <a:latin typeface="ＭＳ ゴシック"/>
                <a:ea typeface="ＭＳ ゴシック"/>
                <a:cs typeface="ＭＳ ゴシック"/>
              </a:rPr>
              <a:t>×</a:t>
            </a:r>
            <a:r>
              <a:rPr lang="en-US" sz="1400" b="1" dirty="0" smtClean="0">
                <a:solidFill>
                  <a:srgbClr val="008000"/>
                </a:solidFill>
                <a:latin typeface="Chalkboard"/>
              </a:rPr>
              <a:t>10</a:t>
            </a:r>
            <a:r>
              <a:rPr lang="en-US" sz="1400" b="1" baseline="30000" dirty="0" smtClean="0">
                <a:solidFill>
                  <a:srgbClr val="008000"/>
                </a:solidFill>
                <a:latin typeface="Chalkboard"/>
              </a:rPr>
              <a:t>-4</a:t>
            </a:r>
            <a:r>
              <a:rPr lang="en-US" sz="1400" b="1" dirty="0" smtClean="0">
                <a:solidFill>
                  <a:srgbClr val="008000"/>
                </a:solidFill>
                <a:latin typeface="Chalkboard"/>
              </a:rPr>
              <a:t> X</a:t>
            </a:r>
            <a:r>
              <a:rPr lang="en-US" sz="1400" b="1" baseline="-25000" dirty="0" smtClean="0">
                <a:solidFill>
                  <a:srgbClr val="008000"/>
                </a:solidFill>
                <a:latin typeface="Chalkboard"/>
              </a:rPr>
              <a:t>0</a:t>
            </a:r>
            <a:endParaRPr lang="en-US" sz="1400" baseline="-25000" dirty="0">
              <a:solidFill>
                <a:srgbClr val="008000"/>
              </a:solidFill>
              <a:latin typeface="Chalkboard"/>
            </a:endParaRPr>
          </a:p>
        </p:txBody>
      </p:sp>
    </p:spTree>
    <p:extLst>
      <p:ext uri="{BB962C8B-B14F-4D97-AF65-F5344CB8AC3E}">
        <p14:creationId xmlns:p14="http://schemas.microsoft.com/office/powerpoint/2010/main" val="11669189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Mu2e I-Tracker</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7</a:t>
            </a:fld>
            <a:endParaRPr lang="en-US"/>
          </a:p>
        </p:txBody>
      </p:sp>
      <p:sp>
        <p:nvSpPr>
          <p:cNvPr id="3" name="Rectangle 2"/>
          <p:cNvSpPr/>
          <p:nvPr/>
        </p:nvSpPr>
        <p:spPr>
          <a:xfrm>
            <a:off x="1007509" y="1345305"/>
            <a:ext cx="7126354" cy="584776"/>
          </a:xfrm>
          <a:prstGeom prst="rect">
            <a:avLst/>
          </a:prstGeom>
        </p:spPr>
        <p:txBody>
          <a:bodyPr wrap="none">
            <a:spAutoFit/>
          </a:bodyPr>
          <a:lstStyle/>
          <a:p>
            <a:r>
              <a:rPr lang="en-US" sz="3200" b="1" dirty="0" smtClean="0">
                <a:solidFill>
                  <a:srgbClr val="3366FF"/>
                </a:solidFill>
                <a:latin typeface="Chalkboard"/>
              </a:rPr>
              <a:t>Wire Cage (wire support structure)</a:t>
            </a:r>
            <a:endParaRPr lang="en-US" sz="3200" dirty="0">
              <a:solidFill>
                <a:srgbClr val="3366FF"/>
              </a:solidFill>
              <a:latin typeface="Chalkboard"/>
            </a:endParaRPr>
          </a:p>
        </p:txBody>
      </p:sp>
      <p:sp>
        <p:nvSpPr>
          <p:cNvPr id="15" name="TextBox 14"/>
          <p:cNvSpPr txBox="1"/>
          <p:nvPr/>
        </p:nvSpPr>
        <p:spPr>
          <a:xfrm>
            <a:off x="632600" y="2540160"/>
            <a:ext cx="7917552" cy="2554545"/>
          </a:xfrm>
          <a:prstGeom prst="rect">
            <a:avLst/>
          </a:prstGeom>
          <a:noFill/>
        </p:spPr>
        <p:txBody>
          <a:bodyPr wrap="none" rtlCol="0">
            <a:spAutoFit/>
          </a:bodyPr>
          <a:lstStyle/>
          <a:p>
            <a:pPr marL="285750" indent="-285750">
              <a:buFont typeface="Arial"/>
              <a:buChar char="•"/>
            </a:pPr>
            <a:r>
              <a:rPr lang="en-US" sz="2000" dirty="0" smtClean="0">
                <a:latin typeface="Chalkboard"/>
              </a:rPr>
              <a:t>A feed-through-less chamber allows for reducing wire spacing, </a:t>
            </a:r>
          </a:p>
          <a:p>
            <a:r>
              <a:rPr lang="en-US" sz="2000" dirty="0">
                <a:latin typeface="Chalkboard"/>
              </a:rPr>
              <a:t>	</a:t>
            </a:r>
            <a:r>
              <a:rPr lang="en-US" sz="2000" dirty="0" smtClean="0">
                <a:latin typeface="Chalkboard"/>
              </a:rPr>
              <a:t>i.e. </a:t>
            </a:r>
            <a:r>
              <a:rPr lang="en-US" sz="2000" b="1" dirty="0" smtClean="0">
                <a:solidFill>
                  <a:srgbClr val="00FF00"/>
                </a:solidFill>
                <a:latin typeface="Chalkboard"/>
              </a:rPr>
              <a:t>smaller cells </a:t>
            </a:r>
            <a:r>
              <a:rPr lang="en-US" sz="2000" dirty="0" smtClean="0">
                <a:latin typeface="Chalkboard"/>
              </a:rPr>
              <a:t>and </a:t>
            </a:r>
            <a:r>
              <a:rPr lang="en-US" sz="2000" b="1" dirty="0" smtClean="0">
                <a:solidFill>
                  <a:srgbClr val="00FF00"/>
                </a:solidFill>
                <a:latin typeface="Chalkboard"/>
              </a:rPr>
              <a:t>larger field to sense wires ratios</a:t>
            </a:r>
            <a:r>
              <a:rPr lang="en-US" sz="2000" dirty="0" smtClean="0">
                <a:latin typeface="Chalkboard"/>
              </a:rPr>
              <a:t>.</a:t>
            </a:r>
          </a:p>
          <a:p>
            <a:pPr marL="342900" indent="-342900">
              <a:buFont typeface="Arial"/>
              <a:buChar char="•"/>
            </a:pPr>
            <a:r>
              <a:rPr lang="en-US" sz="2000" dirty="0" smtClean="0">
                <a:latin typeface="Chalkboard"/>
              </a:rPr>
              <a:t>Larger field to sense wires ratios allows for thinner field wires,</a:t>
            </a:r>
            <a:r>
              <a:rPr lang="en-US" sz="2000" dirty="0">
                <a:latin typeface="Chalkboard"/>
              </a:rPr>
              <a:t> </a:t>
            </a:r>
            <a:endParaRPr lang="en-US" sz="2000" dirty="0" smtClean="0">
              <a:latin typeface="Chalkboard"/>
            </a:endParaRPr>
          </a:p>
          <a:p>
            <a:r>
              <a:rPr lang="en-US" sz="2000" dirty="0">
                <a:latin typeface="Chalkboard"/>
              </a:rPr>
              <a:t>	</a:t>
            </a:r>
            <a:r>
              <a:rPr lang="en-US" sz="2000" dirty="0" smtClean="0">
                <a:latin typeface="Chalkboard"/>
              </a:rPr>
              <a:t>thus reducing </a:t>
            </a:r>
            <a:r>
              <a:rPr lang="en-US" sz="2000" b="1" dirty="0" smtClean="0">
                <a:solidFill>
                  <a:srgbClr val="00FF00"/>
                </a:solidFill>
                <a:latin typeface="Chalkboard"/>
              </a:rPr>
              <a:t>wire contribution to multiple scattering </a:t>
            </a:r>
            <a:r>
              <a:rPr lang="en-US" sz="2000" dirty="0" smtClean="0">
                <a:latin typeface="Chalkboard"/>
              </a:rPr>
              <a:t>and </a:t>
            </a:r>
          </a:p>
          <a:p>
            <a:r>
              <a:rPr lang="en-US" sz="2000" b="1" dirty="0">
                <a:solidFill>
                  <a:srgbClr val="00FF00"/>
                </a:solidFill>
                <a:latin typeface="Chalkboard"/>
              </a:rPr>
              <a:t>	</a:t>
            </a:r>
            <a:r>
              <a:rPr lang="en-US" sz="2000" b="1" dirty="0" smtClean="0">
                <a:solidFill>
                  <a:srgbClr val="00FF00"/>
                </a:solidFill>
                <a:latin typeface="Chalkboard"/>
              </a:rPr>
              <a:t>total wire tension </a:t>
            </a:r>
            <a:r>
              <a:rPr lang="en-US" sz="2000" dirty="0" smtClean="0">
                <a:latin typeface="Chalkboard"/>
              </a:rPr>
              <a:t>on wire support structure.</a:t>
            </a:r>
          </a:p>
          <a:p>
            <a:pPr marL="342900" indent="-342900">
              <a:buFont typeface="Arial"/>
              <a:buChar char="•"/>
            </a:pPr>
            <a:r>
              <a:rPr lang="en-US" sz="2000" dirty="0" smtClean="0">
                <a:latin typeface="Chalkboard"/>
              </a:rPr>
              <a:t>Large number of wires, however, would require complicated </a:t>
            </a:r>
          </a:p>
          <a:p>
            <a:r>
              <a:rPr lang="en-US" sz="2000" dirty="0">
                <a:latin typeface="Chalkboard"/>
              </a:rPr>
              <a:t>	</a:t>
            </a:r>
            <a:r>
              <a:rPr lang="en-US" sz="2000" dirty="0" smtClean="0">
                <a:latin typeface="Chalkboard"/>
              </a:rPr>
              <a:t>and time consuming </a:t>
            </a:r>
            <a:r>
              <a:rPr lang="en-US" sz="2000" b="1" dirty="0" smtClean="0">
                <a:solidFill>
                  <a:srgbClr val="00FF00"/>
                </a:solidFill>
                <a:latin typeface="Chalkboard"/>
              </a:rPr>
              <a:t>assembly procedures </a:t>
            </a:r>
            <a:r>
              <a:rPr lang="en-US" sz="2000" dirty="0" smtClean="0">
                <a:latin typeface="Chalkboard"/>
              </a:rPr>
              <a:t>and, therefore the </a:t>
            </a:r>
          </a:p>
          <a:p>
            <a:r>
              <a:rPr lang="en-US" sz="2000" dirty="0">
                <a:latin typeface="Chalkboard"/>
              </a:rPr>
              <a:t>	</a:t>
            </a:r>
            <a:r>
              <a:rPr lang="en-US" sz="2000" dirty="0" smtClean="0">
                <a:latin typeface="Chalkboard"/>
              </a:rPr>
              <a:t>need for a </a:t>
            </a:r>
            <a:r>
              <a:rPr lang="en-US" sz="2000" b="1" dirty="0" smtClean="0">
                <a:solidFill>
                  <a:srgbClr val="00FF00"/>
                </a:solidFill>
                <a:latin typeface="Chalkboard"/>
              </a:rPr>
              <a:t>novel approach </a:t>
            </a:r>
            <a:r>
              <a:rPr lang="en-US" sz="2000" dirty="0" smtClean="0">
                <a:latin typeface="Chalkboard"/>
              </a:rPr>
              <a:t>to the problem</a:t>
            </a:r>
          </a:p>
        </p:txBody>
      </p:sp>
    </p:spTree>
    <p:extLst>
      <p:ext uri="{BB962C8B-B14F-4D97-AF65-F5344CB8AC3E}">
        <p14:creationId xmlns:p14="http://schemas.microsoft.com/office/powerpoint/2010/main" val="15814315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735" y="121023"/>
            <a:ext cx="7770813" cy="1429871"/>
          </a:xfrm>
        </p:spPr>
        <p:txBody>
          <a:bodyPr/>
          <a:lstStyle/>
          <a:p>
            <a:r>
              <a:rPr lang="en-US" dirty="0" smtClean="0"/>
              <a:t>The Wiring Technique</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8</a:t>
            </a:fld>
            <a:endParaRPr lang="en-US"/>
          </a:p>
        </p:txBody>
      </p:sp>
      <p:pic>
        <p:nvPicPr>
          <p:cNvPr id="7" name="Picture 6"/>
          <p:cNvPicPr>
            <a:picLocks noChangeAspect="1"/>
          </p:cNvPicPr>
          <p:nvPr/>
        </p:nvPicPr>
        <p:blipFill>
          <a:blip r:embed="rId2"/>
          <a:stretch>
            <a:fillRect/>
          </a:stretch>
        </p:blipFill>
        <p:spPr>
          <a:xfrm>
            <a:off x="126259" y="2074632"/>
            <a:ext cx="3580714" cy="4016568"/>
          </a:xfrm>
          <a:prstGeom prst="rect">
            <a:avLst/>
          </a:prstGeom>
        </p:spPr>
      </p:pic>
      <p:sp>
        <p:nvSpPr>
          <p:cNvPr id="9" name="Rectangle 8"/>
          <p:cNvSpPr/>
          <p:nvPr/>
        </p:nvSpPr>
        <p:spPr>
          <a:xfrm>
            <a:off x="760295" y="1346748"/>
            <a:ext cx="2089110" cy="461665"/>
          </a:xfrm>
          <a:prstGeom prst="rect">
            <a:avLst/>
          </a:prstGeom>
        </p:spPr>
        <p:txBody>
          <a:bodyPr wrap="none">
            <a:spAutoFit/>
          </a:bodyPr>
          <a:lstStyle/>
          <a:p>
            <a:r>
              <a:rPr lang="en-US" sz="2400" b="1" dirty="0" smtClean="0">
                <a:solidFill>
                  <a:srgbClr val="3366FF"/>
                </a:solidFill>
                <a:latin typeface="Chalkboard"/>
              </a:rPr>
              <a:t>The Old Way</a:t>
            </a:r>
            <a:endParaRPr lang="en-US" sz="2400" dirty="0">
              <a:solidFill>
                <a:srgbClr val="3366FF"/>
              </a:solidFill>
              <a:latin typeface="Chalkboard"/>
            </a:endParaRPr>
          </a:p>
        </p:txBody>
      </p:sp>
      <p:sp>
        <p:nvSpPr>
          <p:cNvPr id="14" name="TextBox 13"/>
          <p:cNvSpPr txBox="1"/>
          <p:nvPr/>
        </p:nvSpPr>
        <p:spPr>
          <a:xfrm>
            <a:off x="466535" y="2057352"/>
            <a:ext cx="3028515" cy="369332"/>
          </a:xfrm>
          <a:prstGeom prst="rect">
            <a:avLst/>
          </a:prstGeom>
          <a:noFill/>
        </p:spPr>
        <p:txBody>
          <a:bodyPr wrap="none" rtlCol="0">
            <a:spAutoFit/>
          </a:bodyPr>
          <a:lstStyle/>
          <a:p>
            <a:r>
              <a:rPr lang="en-US" b="1" dirty="0" smtClean="0">
                <a:solidFill>
                  <a:srgbClr val="FFFF00"/>
                </a:solidFill>
                <a:latin typeface="Chalkboard"/>
              </a:rPr>
              <a:t>The Three </a:t>
            </a:r>
            <a:r>
              <a:rPr lang="el-GR" b="1" dirty="0" smtClean="0">
                <a:solidFill>
                  <a:srgbClr val="FFFF00"/>
                </a:solidFill>
                <a:latin typeface="Chalkboard"/>
                <a:cs typeface="Chalkboard"/>
              </a:rPr>
              <a:t>Μοῖραι</a:t>
            </a:r>
            <a:r>
              <a:rPr lang="it-IT" b="1" dirty="0" smtClean="0">
                <a:solidFill>
                  <a:srgbClr val="FFFF00"/>
                </a:solidFill>
                <a:latin typeface="Chalkboard"/>
                <a:cs typeface="Chalkboard"/>
              </a:rPr>
              <a:t> (</a:t>
            </a:r>
            <a:r>
              <a:rPr lang="it-IT" b="1" dirty="0" err="1" smtClean="0">
                <a:solidFill>
                  <a:srgbClr val="FFFF00"/>
                </a:solidFill>
                <a:latin typeface="Chalkboard"/>
                <a:cs typeface="Chalkboard"/>
              </a:rPr>
              <a:t>Fates</a:t>
            </a:r>
            <a:r>
              <a:rPr lang="it-IT" b="1" dirty="0" smtClean="0">
                <a:solidFill>
                  <a:srgbClr val="FFFF00"/>
                </a:solidFill>
                <a:latin typeface="Chalkboard"/>
                <a:cs typeface="Chalkboard"/>
              </a:rPr>
              <a:t>)</a:t>
            </a:r>
            <a:endParaRPr lang="en-US" b="1" dirty="0">
              <a:solidFill>
                <a:srgbClr val="FFFF00"/>
              </a:solidFill>
              <a:latin typeface="Chalkboard"/>
              <a:cs typeface="Chalkboard"/>
            </a:endParaRPr>
          </a:p>
        </p:txBody>
      </p:sp>
      <p:sp>
        <p:nvSpPr>
          <p:cNvPr id="11" name="TextBox 10"/>
          <p:cNvSpPr txBox="1"/>
          <p:nvPr/>
        </p:nvSpPr>
        <p:spPr>
          <a:xfrm>
            <a:off x="2540060" y="5721868"/>
            <a:ext cx="1098641" cy="369332"/>
          </a:xfrm>
          <a:prstGeom prst="rect">
            <a:avLst/>
          </a:prstGeom>
          <a:noFill/>
        </p:spPr>
        <p:txBody>
          <a:bodyPr wrap="none" rtlCol="0">
            <a:spAutoFit/>
          </a:bodyPr>
          <a:lstStyle/>
          <a:p>
            <a:r>
              <a:rPr lang="en-US" dirty="0" err="1" smtClean="0">
                <a:latin typeface="Symbol" charset="2"/>
                <a:cs typeface="Symbol" charset="2"/>
              </a:rPr>
              <a:t>Atropoς</a:t>
            </a:r>
            <a:endParaRPr lang="en-US" dirty="0">
              <a:latin typeface="Symbol" charset="2"/>
              <a:cs typeface="Symbol" charset="2"/>
            </a:endParaRPr>
          </a:p>
        </p:txBody>
      </p:sp>
      <p:sp>
        <p:nvSpPr>
          <p:cNvPr id="20" name="TextBox 19"/>
          <p:cNvSpPr txBox="1"/>
          <p:nvPr/>
        </p:nvSpPr>
        <p:spPr>
          <a:xfrm>
            <a:off x="2596951" y="2893759"/>
            <a:ext cx="1058177" cy="369332"/>
          </a:xfrm>
          <a:prstGeom prst="rect">
            <a:avLst/>
          </a:prstGeom>
          <a:noFill/>
        </p:spPr>
        <p:txBody>
          <a:bodyPr wrap="none" rtlCol="0">
            <a:spAutoFit/>
          </a:bodyPr>
          <a:lstStyle/>
          <a:p>
            <a:r>
              <a:rPr lang="en-US" dirty="0" err="1" smtClean="0">
                <a:latin typeface="Symbol" charset="2"/>
                <a:cs typeface="Symbol" charset="2"/>
              </a:rPr>
              <a:t>Laχesiς</a:t>
            </a:r>
            <a:endParaRPr lang="en-US" dirty="0">
              <a:latin typeface="Symbol" charset="2"/>
              <a:cs typeface="Symbol" charset="2"/>
            </a:endParaRPr>
          </a:p>
        </p:txBody>
      </p:sp>
      <p:sp>
        <p:nvSpPr>
          <p:cNvPr id="21" name="TextBox 20"/>
          <p:cNvSpPr txBox="1"/>
          <p:nvPr/>
        </p:nvSpPr>
        <p:spPr>
          <a:xfrm>
            <a:off x="126259" y="2509335"/>
            <a:ext cx="954107" cy="369332"/>
          </a:xfrm>
          <a:prstGeom prst="rect">
            <a:avLst/>
          </a:prstGeom>
          <a:noFill/>
        </p:spPr>
        <p:txBody>
          <a:bodyPr wrap="none" rtlCol="0">
            <a:spAutoFit/>
          </a:bodyPr>
          <a:lstStyle/>
          <a:p>
            <a:r>
              <a:rPr lang="en-US" dirty="0" err="1" smtClean="0">
                <a:latin typeface="Symbol" charset="2"/>
                <a:cs typeface="Symbol" charset="2"/>
              </a:rPr>
              <a:t>Klωϑϖ</a:t>
            </a:r>
            <a:endParaRPr lang="en-US" dirty="0">
              <a:latin typeface="Symbol" charset="2"/>
              <a:cs typeface="Symbol" charset="2"/>
            </a:endParaRPr>
          </a:p>
        </p:txBody>
      </p:sp>
      <p:sp>
        <p:nvSpPr>
          <p:cNvPr id="23" name="TextBox 22"/>
          <p:cNvSpPr txBox="1"/>
          <p:nvPr/>
        </p:nvSpPr>
        <p:spPr>
          <a:xfrm>
            <a:off x="126259" y="6056640"/>
            <a:ext cx="2932727" cy="215444"/>
          </a:xfrm>
          <a:prstGeom prst="rect">
            <a:avLst/>
          </a:prstGeom>
          <a:noFill/>
        </p:spPr>
        <p:txBody>
          <a:bodyPr wrap="none" rtlCol="0">
            <a:spAutoFit/>
          </a:bodyPr>
          <a:lstStyle/>
          <a:p>
            <a:r>
              <a:rPr lang="en-US" sz="800" b="1" dirty="0" smtClean="0">
                <a:latin typeface="Chalkboard"/>
                <a:cs typeface="Chalkboard"/>
              </a:rPr>
              <a:t>Bernardo </a:t>
            </a:r>
            <a:r>
              <a:rPr lang="en-US" sz="800" b="1" dirty="0" err="1" smtClean="0">
                <a:latin typeface="Chalkboard"/>
                <a:cs typeface="Chalkboard"/>
              </a:rPr>
              <a:t>Strozzi</a:t>
            </a:r>
            <a:r>
              <a:rPr lang="en-US" sz="800" b="1" dirty="0" smtClean="0">
                <a:latin typeface="Chalkboard"/>
                <a:cs typeface="Chalkboard"/>
              </a:rPr>
              <a:t> – Le </a:t>
            </a:r>
            <a:r>
              <a:rPr lang="en-US" sz="800" b="1" dirty="0" err="1" smtClean="0">
                <a:latin typeface="Chalkboard"/>
                <a:cs typeface="Chalkboard"/>
              </a:rPr>
              <a:t>tre</a:t>
            </a:r>
            <a:r>
              <a:rPr lang="en-US" sz="800" b="1" dirty="0" smtClean="0">
                <a:latin typeface="Chalkboard"/>
                <a:cs typeface="Chalkboard"/>
              </a:rPr>
              <a:t> </a:t>
            </a:r>
            <a:r>
              <a:rPr lang="en-US" sz="800" b="1" dirty="0" err="1" smtClean="0">
                <a:latin typeface="Chalkboard"/>
                <a:cs typeface="Chalkboard"/>
              </a:rPr>
              <a:t>Parche</a:t>
            </a:r>
            <a:r>
              <a:rPr lang="en-US" sz="800" b="1" dirty="0" smtClean="0">
                <a:latin typeface="Chalkboard"/>
                <a:cs typeface="Chalkboard"/>
              </a:rPr>
              <a:t> – </a:t>
            </a:r>
            <a:r>
              <a:rPr lang="en-US" sz="800" b="1" dirty="0" err="1" smtClean="0">
                <a:latin typeface="Chalkboard"/>
                <a:cs typeface="Chalkboard"/>
              </a:rPr>
              <a:t>Venezia</a:t>
            </a:r>
            <a:r>
              <a:rPr lang="en-US" sz="800" b="1" dirty="0" smtClean="0">
                <a:latin typeface="Chalkboard"/>
                <a:cs typeface="Chalkboard"/>
              </a:rPr>
              <a:t>, circa 1620</a:t>
            </a:r>
            <a:endParaRPr lang="en-US" sz="800" b="1" dirty="0">
              <a:latin typeface="Chalkboard"/>
              <a:cs typeface="Chalkboard"/>
            </a:endParaRPr>
          </a:p>
        </p:txBody>
      </p:sp>
    </p:spTree>
    <p:extLst>
      <p:ext uri="{BB962C8B-B14F-4D97-AF65-F5344CB8AC3E}">
        <p14:creationId xmlns:p14="http://schemas.microsoft.com/office/powerpoint/2010/main" val="11977495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735" y="121023"/>
            <a:ext cx="7770813" cy="1429871"/>
          </a:xfrm>
        </p:spPr>
        <p:txBody>
          <a:bodyPr/>
          <a:lstStyle/>
          <a:p>
            <a:r>
              <a:rPr lang="en-US" dirty="0" smtClean="0"/>
              <a:t>The Wiring Technique</a:t>
            </a:r>
            <a:endParaRPr lang="en-US" dirty="0"/>
          </a:p>
        </p:txBody>
      </p:sp>
      <p:sp>
        <p:nvSpPr>
          <p:cNvPr id="4" name="Date Placeholder 3"/>
          <p:cNvSpPr>
            <a:spLocks noGrp="1"/>
          </p:cNvSpPr>
          <p:nvPr>
            <p:ph type="dt" sz="half" idx="10"/>
          </p:nvPr>
        </p:nvSpPr>
        <p:spPr/>
        <p:txBody>
          <a:bodyPr/>
          <a:lstStyle/>
          <a:p>
            <a:r>
              <a:rPr lang="it-IT" smtClean="0"/>
              <a:t>F. Grancagnolo - 28/05/2013</a:t>
            </a:r>
            <a:endParaRPr lang="en-US"/>
          </a:p>
        </p:txBody>
      </p:sp>
      <p:sp>
        <p:nvSpPr>
          <p:cNvPr id="5" name="Footer Placeholder 4"/>
          <p:cNvSpPr>
            <a:spLocks noGrp="1"/>
          </p:cNvSpPr>
          <p:nvPr>
            <p:ph type="ftr" sz="quarter" idx="11"/>
          </p:nvPr>
        </p:nvSpPr>
        <p:spPr/>
        <p:txBody>
          <a:bodyPr/>
          <a:lstStyle/>
          <a:p>
            <a:r>
              <a:rPr lang="en-US" smtClean="0"/>
              <a:t>Tau-Charm at High Luminosity - Elba</a:t>
            </a:r>
            <a:endParaRPr lang="en-US"/>
          </a:p>
        </p:txBody>
      </p:sp>
      <p:sp>
        <p:nvSpPr>
          <p:cNvPr id="6" name="Slide Number Placeholder 5"/>
          <p:cNvSpPr>
            <a:spLocks noGrp="1"/>
          </p:cNvSpPr>
          <p:nvPr>
            <p:ph type="sldNum" sz="quarter" idx="12"/>
          </p:nvPr>
        </p:nvSpPr>
        <p:spPr/>
        <p:txBody>
          <a:bodyPr/>
          <a:lstStyle/>
          <a:p>
            <a:fld id="{57297086-9604-F246-8A24-F3B676DFCB27}" type="slidenum">
              <a:rPr lang="en-US" smtClean="0"/>
              <a:t>9</a:t>
            </a:fld>
            <a:endParaRPr lang="en-US"/>
          </a:p>
        </p:txBody>
      </p:sp>
      <p:pic>
        <p:nvPicPr>
          <p:cNvPr id="7" name="Picture 6"/>
          <p:cNvPicPr>
            <a:picLocks noChangeAspect="1"/>
          </p:cNvPicPr>
          <p:nvPr/>
        </p:nvPicPr>
        <p:blipFill>
          <a:blip r:embed="rId2"/>
          <a:stretch>
            <a:fillRect/>
          </a:stretch>
        </p:blipFill>
        <p:spPr>
          <a:xfrm>
            <a:off x="126259" y="2074632"/>
            <a:ext cx="3580714" cy="4016568"/>
          </a:xfrm>
          <a:prstGeom prst="rect">
            <a:avLst/>
          </a:prstGeom>
        </p:spPr>
      </p:pic>
      <p:sp>
        <p:nvSpPr>
          <p:cNvPr id="9" name="Rectangle 8"/>
          <p:cNvSpPr/>
          <p:nvPr/>
        </p:nvSpPr>
        <p:spPr>
          <a:xfrm>
            <a:off x="3706973" y="1355388"/>
            <a:ext cx="5438098" cy="461665"/>
          </a:xfrm>
          <a:prstGeom prst="rect">
            <a:avLst/>
          </a:prstGeom>
        </p:spPr>
        <p:txBody>
          <a:bodyPr wrap="square">
            <a:spAutoFit/>
          </a:bodyPr>
          <a:lstStyle/>
          <a:p>
            <a:r>
              <a:rPr lang="en-US" sz="2400" b="1" dirty="0" smtClean="0">
                <a:solidFill>
                  <a:srgbClr val="3366FF"/>
                </a:solidFill>
                <a:latin typeface="Chalkboard"/>
              </a:rPr>
              <a:t>A novel approach: the Wiring Robot</a:t>
            </a:r>
            <a:endParaRPr lang="en-US" sz="2400" dirty="0">
              <a:solidFill>
                <a:srgbClr val="3366FF"/>
              </a:solidFill>
              <a:latin typeface="Chalkboard"/>
            </a:endParaRPr>
          </a:p>
        </p:txBody>
      </p:sp>
      <p:sp>
        <p:nvSpPr>
          <p:cNvPr id="14" name="TextBox 13"/>
          <p:cNvSpPr txBox="1"/>
          <p:nvPr/>
        </p:nvSpPr>
        <p:spPr>
          <a:xfrm>
            <a:off x="466535" y="2057352"/>
            <a:ext cx="3028515" cy="369332"/>
          </a:xfrm>
          <a:prstGeom prst="rect">
            <a:avLst/>
          </a:prstGeom>
          <a:noFill/>
        </p:spPr>
        <p:txBody>
          <a:bodyPr wrap="none" rtlCol="0">
            <a:spAutoFit/>
          </a:bodyPr>
          <a:lstStyle/>
          <a:p>
            <a:r>
              <a:rPr lang="en-US" b="1" dirty="0" smtClean="0">
                <a:solidFill>
                  <a:srgbClr val="FFFF00"/>
                </a:solidFill>
                <a:latin typeface="Chalkboard"/>
              </a:rPr>
              <a:t>The Three </a:t>
            </a:r>
            <a:r>
              <a:rPr lang="el-GR" b="1" dirty="0" smtClean="0">
                <a:solidFill>
                  <a:srgbClr val="FFFF00"/>
                </a:solidFill>
                <a:latin typeface="Chalkboard"/>
                <a:cs typeface="Chalkboard"/>
              </a:rPr>
              <a:t>Μοῖραι</a:t>
            </a:r>
            <a:r>
              <a:rPr lang="it-IT" b="1" dirty="0" smtClean="0">
                <a:solidFill>
                  <a:srgbClr val="FFFF00"/>
                </a:solidFill>
                <a:latin typeface="Chalkboard"/>
                <a:cs typeface="Chalkboard"/>
              </a:rPr>
              <a:t> (</a:t>
            </a:r>
            <a:r>
              <a:rPr lang="it-IT" b="1" dirty="0" err="1" smtClean="0">
                <a:solidFill>
                  <a:srgbClr val="FFFF00"/>
                </a:solidFill>
                <a:latin typeface="Chalkboard"/>
                <a:cs typeface="Chalkboard"/>
              </a:rPr>
              <a:t>Fates</a:t>
            </a:r>
            <a:r>
              <a:rPr lang="it-IT" b="1" dirty="0" smtClean="0">
                <a:solidFill>
                  <a:srgbClr val="FFFF00"/>
                </a:solidFill>
                <a:latin typeface="Chalkboard"/>
                <a:cs typeface="Chalkboard"/>
              </a:rPr>
              <a:t>)</a:t>
            </a:r>
            <a:endParaRPr lang="en-US" b="1" dirty="0">
              <a:solidFill>
                <a:srgbClr val="FFFF00"/>
              </a:solidFill>
              <a:latin typeface="Chalkboard"/>
              <a:cs typeface="Chalkboard"/>
            </a:endParaRPr>
          </a:p>
        </p:txBody>
      </p:sp>
      <p:pic>
        <p:nvPicPr>
          <p:cNvPr id="16" name="Picture 15" descr="robo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829" y="1878240"/>
            <a:ext cx="6206404" cy="4385760"/>
          </a:xfrm>
          <a:prstGeom prst="rect">
            <a:avLst/>
          </a:prstGeom>
        </p:spPr>
      </p:pic>
      <p:sp>
        <p:nvSpPr>
          <p:cNvPr id="17" name="TextBox 16"/>
          <p:cNvSpPr txBox="1"/>
          <p:nvPr/>
        </p:nvSpPr>
        <p:spPr>
          <a:xfrm>
            <a:off x="7761401" y="3460672"/>
            <a:ext cx="787395" cy="338554"/>
          </a:xfrm>
          <a:prstGeom prst="rect">
            <a:avLst/>
          </a:prstGeom>
          <a:noFill/>
        </p:spPr>
        <p:txBody>
          <a:bodyPr wrap="none" rtlCol="0">
            <a:spAutoFit/>
          </a:bodyPr>
          <a:lstStyle/>
          <a:p>
            <a:r>
              <a:rPr lang="en-US" sz="1600" b="1" dirty="0" err="1" smtClean="0">
                <a:latin typeface="Chalkboard"/>
                <a:cs typeface="Chalkboard"/>
              </a:rPr>
              <a:t>Clotho</a:t>
            </a:r>
            <a:endParaRPr lang="en-US" sz="1600" b="1" dirty="0">
              <a:latin typeface="Chalkboard"/>
              <a:cs typeface="Chalkboard"/>
            </a:endParaRPr>
          </a:p>
        </p:txBody>
      </p:sp>
      <p:sp>
        <p:nvSpPr>
          <p:cNvPr id="18" name="TextBox 17"/>
          <p:cNvSpPr txBox="1"/>
          <p:nvPr/>
        </p:nvSpPr>
        <p:spPr>
          <a:xfrm>
            <a:off x="6949107" y="2633224"/>
            <a:ext cx="979755" cy="338554"/>
          </a:xfrm>
          <a:prstGeom prst="rect">
            <a:avLst/>
          </a:prstGeom>
          <a:noFill/>
        </p:spPr>
        <p:txBody>
          <a:bodyPr wrap="none" rtlCol="0">
            <a:spAutoFit/>
          </a:bodyPr>
          <a:lstStyle/>
          <a:p>
            <a:r>
              <a:rPr lang="en-US" sz="1600" b="1" dirty="0" err="1" smtClean="0">
                <a:solidFill>
                  <a:srgbClr val="FFFFFF"/>
                </a:solidFill>
                <a:latin typeface="Chalkboard"/>
                <a:cs typeface="Chalkboard"/>
              </a:rPr>
              <a:t>Lachesis</a:t>
            </a:r>
            <a:endParaRPr lang="en-US" sz="1600" b="1" dirty="0">
              <a:solidFill>
                <a:srgbClr val="FFFFFF"/>
              </a:solidFill>
              <a:latin typeface="Chalkboard"/>
              <a:cs typeface="Chalkboard"/>
            </a:endParaRPr>
          </a:p>
        </p:txBody>
      </p:sp>
      <p:sp>
        <p:nvSpPr>
          <p:cNvPr id="19" name="TextBox 18"/>
          <p:cNvSpPr txBox="1"/>
          <p:nvPr/>
        </p:nvSpPr>
        <p:spPr>
          <a:xfrm>
            <a:off x="4997272" y="2802501"/>
            <a:ext cx="934651" cy="338554"/>
          </a:xfrm>
          <a:prstGeom prst="rect">
            <a:avLst/>
          </a:prstGeom>
          <a:noFill/>
        </p:spPr>
        <p:txBody>
          <a:bodyPr wrap="none" rtlCol="0">
            <a:spAutoFit/>
          </a:bodyPr>
          <a:lstStyle/>
          <a:p>
            <a:r>
              <a:rPr lang="en-US" sz="1600" b="1" dirty="0" err="1" smtClean="0">
                <a:latin typeface="Chalkboard"/>
                <a:cs typeface="Chalkboard"/>
              </a:rPr>
              <a:t>Atropos</a:t>
            </a:r>
            <a:endParaRPr lang="en-US" sz="1600" b="1" dirty="0">
              <a:latin typeface="Chalkboard"/>
              <a:cs typeface="Chalkboard"/>
            </a:endParaRPr>
          </a:p>
        </p:txBody>
      </p:sp>
      <p:sp>
        <p:nvSpPr>
          <p:cNvPr id="11" name="TextBox 10"/>
          <p:cNvSpPr txBox="1"/>
          <p:nvPr/>
        </p:nvSpPr>
        <p:spPr>
          <a:xfrm>
            <a:off x="2540060" y="5721868"/>
            <a:ext cx="1098641" cy="369332"/>
          </a:xfrm>
          <a:prstGeom prst="rect">
            <a:avLst/>
          </a:prstGeom>
          <a:noFill/>
        </p:spPr>
        <p:txBody>
          <a:bodyPr wrap="none" rtlCol="0">
            <a:spAutoFit/>
          </a:bodyPr>
          <a:lstStyle/>
          <a:p>
            <a:r>
              <a:rPr lang="en-US" dirty="0" err="1" smtClean="0">
                <a:latin typeface="Symbol" charset="2"/>
                <a:cs typeface="Symbol" charset="2"/>
              </a:rPr>
              <a:t>Atropoς</a:t>
            </a:r>
            <a:endParaRPr lang="en-US" dirty="0">
              <a:latin typeface="Symbol" charset="2"/>
              <a:cs typeface="Symbol" charset="2"/>
            </a:endParaRPr>
          </a:p>
        </p:txBody>
      </p:sp>
      <p:sp>
        <p:nvSpPr>
          <p:cNvPr id="20" name="TextBox 19"/>
          <p:cNvSpPr txBox="1"/>
          <p:nvPr/>
        </p:nvSpPr>
        <p:spPr>
          <a:xfrm>
            <a:off x="2596951" y="2893759"/>
            <a:ext cx="1058177" cy="369332"/>
          </a:xfrm>
          <a:prstGeom prst="rect">
            <a:avLst/>
          </a:prstGeom>
          <a:noFill/>
        </p:spPr>
        <p:txBody>
          <a:bodyPr wrap="none" rtlCol="0">
            <a:spAutoFit/>
          </a:bodyPr>
          <a:lstStyle/>
          <a:p>
            <a:r>
              <a:rPr lang="en-US" dirty="0" err="1" smtClean="0">
                <a:latin typeface="Symbol" charset="2"/>
                <a:cs typeface="Symbol" charset="2"/>
              </a:rPr>
              <a:t>Laχesiς</a:t>
            </a:r>
            <a:endParaRPr lang="en-US" dirty="0">
              <a:latin typeface="Symbol" charset="2"/>
              <a:cs typeface="Symbol" charset="2"/>
            </a:endParaRPr>
          </a:p>
        </p:txBody>
      </p:sp>
      <p:sp>
        <p:nvSpPr>
          <p:cNvPr id="21" name="TextBox 20"/>
          <p:cNvSpPr txBox="1"/>
          <p:nvPr/>
        </p:nvSpPr>
        <p:spPr>
          <a:xfrm>
            <a:off x="126259" y="2509335"/>
            <a:ext cx="954107" cy="369332"/>
          </a:xfrm>
          <a:prstGeom prst="rect">
            <a:avLst/>
          </a:prstGeom>
          <a:noFill/>
        </p:spPr>
        <p:txBody>
          <a:bodyPr wrap="none" rtlCol="0">
            <a:spAutoFit/>
          </a:bodyPr>
          <a:lstStyle/>
          <a:p>
            <a:r>
              <a:rPr lang="en-US" dirty="0" err="1" smtClean="0">
                <a:latin typeface="Symbol" charset="2"/>
                <a:cs typeface="Symbol" charset="2"/>
              </a:rPr>
              <a:t>Klωϑϖ</a:t>
            </a:r>
            <a:endParaRPr lang="en-US" dirty="0">
              <a:latin typeface="Symbol" charset="2"/>
              <a:cs typeface="Symbol" charset="2"/>
            </a:endParaRPr>
          </a:p>
        </p:txBody>
      </p:sp>
      <p:sp>
        <p:nvSpPr>
          <p:cNvPr id="22" name="Rectangle 21"/>
          <p:cNvSpPr/>
          <p:nvPr/>
        </p:nvSpPr>
        <p:spPr>
          <a:xfrm>
            <a:off x="760295" y="1346748"/>
            <a:ext cx="2089110" cy="461665"/>
          </a:xfrm>
          <a:prstGeom prst="rect">
            <a:avLst/>
          </a:prstGeom>
        </p:spPr>
        <p:txBody>
          <a:bodyPr wrap="none">
            <a:spAutoFit/>
          </a:bodyPr>
          <a:lstStyle/>
          <a:p>
            <a:r>
              <a:rPr lang="en-US" sz="2400" b="1" dirty="0" smtClean="0">
                <a:solidFill>
                  <a:srgbClr val="3366FF"/>
                </a:solidFill>
                <a:latin typeface="Chalkboard"/>
              </a:rPr>
              <a:t>The Old Way</a:t>
            </a:r>
            <a:endParaRPr lang="en-US" sz="2400" dirty="0">
              <a:solidFill>
                <a:srgbClr val="3366FF"/>
              </a:solidFill>
              <a:latin typeface="Chalkboard"/>
            </a:endParaRPr>
          </a:p>
        </p:txBody>
      </p:sp>
      <p:sp>
        <p:nvSpPr>
          <p:cNvPr id="3" name="TextBox 2"/>
          <p:cNvSpPr txBox="1"/>
          <p:nvPr/>
        </p:nvSpPr>
        <p:spPr>
          <a:xfrm>
            <a:off x="126259" y="6056640"/>
            <a:ext cx="2932727" cy="215444"/>
          </a:xfrm>
          <a:prstGeom prst="rect">
            <a:avLst/>
          </a:prstGeom>
          <a:noFill/>
        </p:spPr>
        <p:txBody>
          <a:bodyPr wrap="none" rtlCol="0">
            <a:spAutoFit/>
          </a:bodyPr>
          <a:lstStyle/>
          <a:p>
            <a:r>
              <a:rPr lang="en-US" sz="800" b="1" dirty="0" smtClean="0">
                <a:latin typeface="Chalkboard"/>
                <a:cs typeface="Chalkboard"/>
              </a:rPr>
              <a:t>Bernardo </a:t>
            </a:r>
            <a:r>
              <a:rPr lang="en-US" sz="800" b="1" dirty="0" err="1" smtClean="0">
                <a:latin typeface="Chalkboard"/>
                <a:cs typeface="Chalkboard"/>
              </a:rPr>
              <a:t>Strozzi</a:t>
            </a:r>
            <a:r>
              <a:rPr lang="en-US" sz="800" b="1" dirty="0" smtClean="0">
                <a:latin typeface="Chalkboard"/>
                <a:cs typeface="Chalkboard"/>
              </a:rPr>
              <a:t> – Le </a:t>
            </a:r>
            <a:r>
              <a:rPr lang="en-US" sz="800" b="1" dirty="0" err="1" smtClean="0">
                <a:latin typeface="Chalkboard"/>
                <a:cs typeface="Chalkboard"/>
              </a:rPr>
              <a:t>tre</a:t>
            </a:r>
            <a:r>
              <a:rPr lang="en-US" sz="800" b="1" dirty="0" smtClean="0">
                <a:latin typeface="Chalkboard"/>
                <a:cs typeface="Chalkboard"/>
              </a:rPr>
              <a:t> </a:t>
            </a:r>
            <a:r>
              <a:rPr lang="en-US" sz="800" b="1" dirty="0" err="1" smtClean="0">
                <a:latin typeface="Chalkboard"/>
                <a:cs typeface="Chalkboard"/>
              </a:rPr>
              <a:t>Parche</a:t>
            </a:r>
            <a:r>
              <a:rPr lang="en-US" sz="800" b="1" dirty="0" smtClean="0">
                <a:latin typeface="Chalkboard"/>
                <a:cs typeface="Chalkboard"/>
              </a:rPr>
              <a:t> – </a:t>
            </a:r>
            <a:r>
              <a:rPr lang="en-US" sz="800" b="1" dirty="0" err="1" smtClean="0">
                <a:latin typeface="Chalkboard"/>
                <a:cs typeface="Chalkboard"/>
              </a:rPr>
              <a:t>Venezia</a:t>
            </a:r>
            <a:r>
              <a:rPr lang="en-US" sz="800" b="1" dirty="0" smtClean="0">
                <a:latin typeface="Chalkboard"/>
                <a:cs typeface="Chalkboard"/>
              </a:rPr>
              <a:t>, circa 1620</a:t>
            </a:r>
            <a:endParaRPr lang="en-US" sz="800" b="1" dirty="0">
              <a:latin typeface="Chalkboard"/>
              <a:cs typeface="Chalkboard"/>
            </a:endParaRPr>
          </a:p>
        </p:txBody>
      </p:sp>
    </p:spTree>
    <p:extLst>
      <p:ext uri="{BB962C8B-B14F-4D97-AF65-F5344CB8AC3E}">
        <p14:creationId xmlns:p14="http://schemas.microsoft.com/office/powerpoint/2010/main" val="20125065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23542</TotalTime>
  <Words>2559</Words>
  <Application>Microsoft Macintosh PowerPoint</Application>
  <PresentationFormat>On-screen Show (4:3)</PresentationFormat>
  <Paragraphs>467</Paragraphs>
  <Slides>34</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34</vt:i4>
      </vt:variant>
    </vt:vector>
  </HeadingPairs>
  <TitlesOfParts>
    <vt:vector size="37" baseType="lpstr">
      <vt:lpstr>Story</vt:lpstr>
      <vt:lpstr>Equation</vt:lpstr>
      <vt:lpstr>Microsoft Equation</vt:lpstr>
      <vt:lpstr>CluCou  an ultra-low mass  Drift Chamber with  Particle Identification capabilities</vt:lpstr>
      <vt:lpstr>outline</vt:lpstr>
      <vt:lpstr>Mu2e at Fermilab</vt:lpstr>
      <vt:lpstr>Mu2e at Fermilab</vt:lpstr>
      <vt:lpstr>The Mu2e I-Tracker</vt:lpstr>
      <vt:lpstr>The Mu2e I-Tracker</vt:lpstr>
      <vt:lpstr>The Mu2e I-Tracker</vt:lpstr>
      <vt:lpstr>The Wiring Technique</vt:lpstr>
      <vt:lpstr>The Wiring Technique</vt:lpstr>
      <vt:lpstr>The Wiring Robot</vt:lpstr>
      <vt:lpstr>The Wiring Robot</vt:lpstr>
      <vt:lpstr>The Wiring Procedure</vt:lpstr>
      <vt:lpstr>The Mu2e Prototype</vt:lpstr>
      <vt:lpstr>The Mu2e I-Tracker</vt:lpstr>
      <vt:lpstr>The Mu2e I-Tracker</vt:lpstr>
      <vt:lpstr>The Mu2e I-Tracker</vt:lpstr>
      <vt:lpstr>The Mu2e I-Tracker</vt:lpstr>
      <vt:lpstr>A proposal for a Flavor Factory</vt:lpstr>
      <vt:lpstr>A proposal for a Flavor Factory</vt:lpstr>
      <vt:lpstr>A proposal for a Flavor Factory</vt:lpstr>
      <vt:lpstr>A proposal for a Flavor Factory</vt:lpstr>
      <vt:lpstr>A proposal for a Flavor Factory</vt:lpstr>
      <vt:lpstr>A proposal for a Flavor Factory</vt:lpstr>
      <vt:lpstr>A proposal for a Flavor Factory</vt:lpstr>
      <vt:lpstr>A proposal for a Flavor Factory</vt:lpstr>
      <vt:lpstr>A proposal for a Flavor Factory</vt:lpstr>
      <vt:lpstr>A proposal for a Flavor Factory</vt:lpstr>
      <vt:lpstr>A proposal for a Flavor Factory</vt:lpstr>
      <vt:lpstr>Cluster Counting</vt:lpstr>
      <vt:lpstr>Cluster Counting</vt:lpstr>
      <vt:lpstr>Cluster Timing: Spatial resolution</vt:lpstr>
      <vt:lpstr>Cluster Timing: Trigger capability</vt:lpstr>
      <vt:lpstr>Double Solenoid: 4th Concept at ILC</vt:lpstr>
      <vt:lpstr>CONCLUSIONS</vt:lpstr>
    </vt:vector>
  </TitlesOfParts>
  <Company>infn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Franco Grancagnolo</dc:creator>
  <cp:lastModifiedBy>Franco Grancagnolo</cp:lastModifiedBy>
  <cp:revision>133</cp:revision>
  <dcterms:created xsi:type="dcterms:W3CDTF">2013-05-11T17:29:20Z</dcterms:created>
  <dcterms:modified xsi:type="dcterms:W3CDTF">2013-05-28T13:52:21Z</dcterms:modified>
</cp:coreProperties>
</file>