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3.xml" ContentType="application/vnd.openxmlformats-officedocument.theme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theme/theme4.xml" ContentType="application/vnd.openxmlformats-officedocument.theme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theme/theme5.xml" ContentType="application/vnd.openxmlformats-officedocument.theme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theme/theme6.xml" ContentType="application/vnd.openxmlformats-officedocument.theme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theme/theme7.xml" ContentType="application/vnd.openxmlformats-officedocument.theme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theme/theme8.xml" ContentType="application/vnd.openxmlformats-officedocument.theme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theme/theme9.xml" ContentType="application/vnd.openxmlformats-officedocument.theme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theme/theme10.xml" ContentType="application/vnd.openxmlformats-officedocument.theme+xml"/>
  <Override PartName="/ppt/theme/theme11.xml" ContentType="application/vnd.openxmlformats-officedocument.theme+xml"/>
  <Override PartName="/ppt/theme/theme1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5" r:id="rId3"/>
    <p:sldMasterId id="2147483714" r:id="rId4"/>
    <p:sldMasterId id="2147483729" r:id="rId5"/>
    <p:sldMasterId id="2147483760" r:id="rId6"/>
    <p:sldMasterId id="2147483927" r:id="rId7"/>
    <p:sldMasterId id="2147483931" r:id="rId8"/>
    <p:sldMasterId id="2147483947" r:id="rId9"/>
    <p:sldMasterId id="2147483962" r:id="rId10"/>
  </p:sldMasterIdLst>
  <p:notesMasterIdLst>
    <p:notesMasterId r:id="rId25"/>
  </p:notesMasterIdLst>
  <p:handoutMasterIdLst>
    <p:handoutMasterId r:id="rId26"/>
  </p:handoutMasterIdLst>
  <p:sldIdLst>
    <p:sldId id="256" r:id="rId11"/>
    <p:sldId id="375" r:id="rId12"/>
    <p:sldId id="270" r:id="rId13"/>
    <p:sldId id="271" r:id="rId14"/>
    <p:sldId id="319" r:id="rId15"/>
    <p:sldId id="350" r:id="rId16"/>
    <p:sldId id="305" r:id="rId17"/>
    <p:sldId id="377" r:id="rId18"/>
    <p:sldId id="380" r:id="rId19"/>
    <p:sldId id="376" r:id="rId20"/>
    <p:sldId id="378" r:id="rId21"/>
    <p:sldId id="311" r:id="rId22"/>
    <p:sldId id="318" r:id="rId23"/>
    <p:sldId id="381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728" autoAdjust="0"/>
  </p:normalViewPr>
  <p:slideViewPr>
    <p:cSldViewPr>
      <p:cViewPr varScale="1">
        <p:scale>
          <a:sx n="67" d="100"/>
          <a:sy n="67" d="100"/>
        </p:scale>
        <p:origin x="-117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138" y="456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49" d="100"/>
          <a:sy n="49" d="100"/>
        </p:scale>
        <p:origin x="-2452" y="-103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3.xml"/><Relationship Id="rId18" Type="http://schemas.openxmlformats.org/officeDocument/2006/relationships/slide" Target="slides/slide8.xml"/><Relationship Id="rId26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1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2.xml"/><Relationship Id="rId17" Type="http://schemas.openxmlformats.org/officeDocument/2006/relationships/slide" Target="slides/slide7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6.xml"/><Relationship Id="rId20" Type="http://schemas.openxmlformats.org/officeDocument/2006/relationships/slide" Target="slides/slide10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1.xml"/><Relationship Id="rId24" Type="http://schemas.openxmlformats.org/officeDocument/2006/relationships/slide" Target="slides/slide14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5.xml"/><Relationship Id="rId23" Type="http://schemas.openxmlformats.org/officeDocument/2006/relationships/slide" Target="slides/slide13.xml"/><Relationship Id="rId28" Type="http://schemas.openxmlformats.org/officeDocument/2006/relationships/viewProps" Target="viewProps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9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4.xml"/><Relationship Id="rId22" Type="http://schemas.openxmlformats.org/officeDocument/2006/relationships/slide" Target="slides/slide12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5F1385-666F-4A4B-A676-200D5C27F5D0}" type="datetimeFigureOut">
              <a:rPr lang="en-US" smtClean="0"/>
              <a:pPr/>
              <a:t>5/28/2013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4012F3-513E-4501-A91E-1DDE1818F89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6637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957129-2ED8-4EE8-B298-5B4432108817}" type="datetimeFigureOut">
              <a:rPr lang="en-US" smtClean="0"/>
              <a:pPr/>
              <a:t>5/28/2013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9C39F7-68A9-4A26-849D-3D1680D01E3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0700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9C39F7-68A9-4A26-849D-3D1680D01E31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F56BEEB-1C18-46F9-9991-61C24255C53F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3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F56BEEB-1C18-46F9-9991-61C24255C53F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4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9C39F7-68A9-4A26-849D-3D1680D01E31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F56BEEB-1C18-46F9-9991-61C24255C53F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6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9C39F7-68A9-4A26-849D-3D1680D01E31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F56BEEB-1C18-46F9-9991-61C24255C53F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9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9C39F7-68A9-4A26-849D-3D1680D01E31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9C39F7-68A9-4A26-849D-3D1680D01E31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6.xml"/><Relationship Id="rId4" Type="http://schemas.openxmlformats.org/officeDocument/2006/relationships/image" Target="../media/image1.png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Tx" preserve="1">
  <p:cSld name="Title, 2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36513"/>
            <a:ext cx="8763000" cy="533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1188" y="685800"/>
            <a:ext cx="3884612" cy="2698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1188" y="3536950"/>
            <a:ext cx="3884612" cy="2700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4648200" y="685800"/>
            <a:ext cx="3884613" cy="55514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6378588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olo, contenuto 2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52400" y="36513"/>
            <a:ext cx="8763000" cy="53340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611188" y="685800"/>
            <a:ext cx="3884612" cy="269875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quarter" idx="2"/>
          </p:nvPr>
        </p:nvSpPr>
        <p:spPr>
          <a:xfrm>
            <a:off x="611188" y="3536950"/>
            <a:ext cx="3884612" cy="2700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contenuto 4"/>
          <p:cNvSpPr>
            <a:spLocks noGrp="1"/>
          </p:cNvSpPr>
          <p:nvPr>
            <p:ph sz="half" idx="3"/>
          </p:nvPr>
        </p:nvSpPr>
        <p:spPr>
          <a:xfrm>
            <a:off x="4648200" y="685800"/>
            <a:ext cx="3884613" cy="55514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60789493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304925"/>
            <a:ext cx="7772400" cy="2295525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/>
            </a:r>
            <a:br>
              <a:rPr lang="en-US"/>
            </a:br>
            <a:r>
              <a:rPr lang="en-US"/>
              <a:t/>
            </a:r>
            <a:br>
              <a:rPr lang="en-US"/>
            </a:br>
            <a:r>
              <a:rPr lang="en-US"/>
              <a:t>Fare clic per modificare lo stile del titolo</a:t>
            </a:r>
            <a:br>
              <a:rPr lang="en-US"/>
            </a:br>
            <a:r>
              <a:rPr lang="en-US"/>
              <a:t/>
            </a:r>
            <a:br>
              <a:rPr lang="en-US"/>
            </a:br>
            <a:endParaRPr lang="en-US"/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algn="ctr">
              <a:buFontTx/>
              <a:buNone/>
              <a:defRPr>
                <a:solidFill>
                  <a:schemeClr val="folHlink"/>
                </a:solidFill>
              </a:defRPr>
            </a:lvl1pPr>
          </a:lstStyle>
          <a:p>
            <a:r>
              <a:rPr lang="en-US"/>
              <a:t>Fare clic per modificare lo stile del sottotitolo dello schema</a:t>
            </a:r>
          </a:p>
        </p:txBody>
      </p:sp>
    </p:spTree>
    <p:extLst>
      <p:ext uri="{BB962C8B-B14F-4D97-AF65-F5344CB8AC3E}">
        <p14:creationId xmlns:p14="http://schemas.microsoft.com/office/powerpoint/2010/main" val="3532674606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6915614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6000467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11188" y="685800"/>
            <a:ext cx="3884612" cy="55514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85800"/>
            <a:ext cx="3884613" cy="55514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4110287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225350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78862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55332726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529782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53607901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7525013"/>
      </p:ext>
    </p:extLst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4650" y="36513"/>
            <a:ext cx="2190750" cy="62007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36513"/>
            <a:ext cx="6419850" cy="62007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3357081"/>
      </p:ext>
    </p:extLst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152400" y="36513"/>
            <a:ext cx="8763000" cy="533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1188" y="685800"/>
            <a:ext cx="3884612" cy="2698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685800"/>
            <a:ext cx="3884613" cy="2698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11188" y="3536950"/>
            <a:ext cx="3884612" cy="2700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536950"/>
            <a:ext cx="3884613" cy="2700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0713875"/>
      </p:ext>
    </p:extLst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Tx" preserve="1">
  <p:cSld name="Title, 2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36513"/>
            <a:ext cx="8763000" cy="533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1188" y="685800"/>
            <a:ext cx="3884612" cy="2698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1188" y="3536950"/>
            <a:ext cx="3884612" cy="2700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4648200" y="685800"/>
            <a:ext cx="3884613" cy="55514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2405460"/>
      </p:ext>
    </p:extLst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olo, contenuto 2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52400" y="36513"/>
            <a:ext cx="8763000" cy="53340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611188" y="685800"/>
            <a:ext cx="3884612" cy="269875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quarter" idx="2"/>
          </p:nvPr>
        </p:nvSpPr>
        <p:spPr>
          <a:xfrm>
            <a:off x="611188" y="3536950"/>
            <a:ext cx="3884612" cy="2700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contenuto 4"/>
          <p:cNvSpPr>
            <a:spLocks noGrp="1"/>
          </p:cNvSpPr>
          <p:nvPr>
            <p:ph sz="half" idx="3"/>
          </p:nvPr>
        </p:nvSpPr>
        <p:spPr>
          <a:xfrm>
            <a:off x="4648200" y="685800"/>
            <a:ext cx="3884613" cy="55514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098958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304925"/>
            <a:ext cx="7772400" cy="2295525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/>
            </a:r>
            <a:br>
              <a:rPr lang="en-US"/>
            </a:br>
            <a:r>
              <a:rPr lang="en-US"/>
              <a:t/>
            </a:r>
            <a:br>
              <a:rPr lang="en-US"/>
            </a:br>
            <a:r>
              <a:rPr lang="en-US"/>
              <a:t>Fare clic per modificare lo stile del titolo</a:t>
            </a:r>
            <a:br>
              <a:rPr lang="en-US"/>
            </a:br>
            <a:r>
              <a:rPr lang="en-US"/>
              <a:t/>
            </a:r>
            <a:br>
              <a:rPr lang="en-US"/>
            </a:br>
            <a:endParaRPr lang="en-US"/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algn="ctr">
              <a:buFontTx/>
              <a:buNone/>
              <a:defRPr>
                <a:solidFill>
                  <a:schemeClr val="folHlink"/>
                </a:solidFill>
              </a:defRPr>
            </a:lvl1pPr>
          </a:lstStyle>
          <a:p>
            <a:r>
              <a:rPr lang="en-US"/>
              <a:t>Fare clic per modificare lo stile del sottotitolo dello schema</a:t>
            </a:r>
          </a:p>
        </p:txBody>
      </p:sp>
    </p:spTree>
    <p:extLst>
      <p:ext uri="{BB962C8B-B14F-4D97-AF65-F5344CB8AC3E}">
        <p14:creationId xmlns:p14="http://schemas.microsoft.com/office/powerpoint/2010/main" val="20601148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67398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242432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11188" y="685800"/>
            <a:ext cx="3884612" cy="55514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85800"/>
            <a:ext cx="3884613" cy="55514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44974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808971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10212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757591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386209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6638178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28081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4650" y="36513"/>
            <a:ext cx="2190750" cy="62007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36513"/>
            <a:ext cx="6419850" cy="62007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17885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152400" y="36513"/>
            <a:ext cx="8763000" cy="533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1188" y="685800"/>
            <a:ext cx="3884612" cy="2698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685800"/>
            <a:ext cx="3884613" cy="2698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11188" y="3536950"/>
            <a:ext cx="3884612" cy="2700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536950"/>
            <a:ext cx="3884613" cy="2700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822746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Tx" preserve="1">
  <p:cSld name="Title, 2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36513"/>
            <a:ext cx="8763000" cy="533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1188" y="685800"/>
            <a:ext cx="3884612" cy="2698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1188" y="3536950"/>
            <a:ext cx="3884612" cy="2700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4648200" y="685800"/>
            <a:ext cx="3884613" cy="55514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665908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olo, contenuto 2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52400" y="36513"/>
            <a:ext cx="8763000" cy="53340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611188" y="685800"/>
            <a:ext cx="3884612" cy="269875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quarter" idx="2"/>
          </p:nvPr>
        </p:nvSpPr>
        <p:spPr>
          <a:xfrm>
            <a:off x="611188" y="3536950"/>
            <a:ext cx="3884612" cy="2700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contenuto 4"/>
          <p:cNvSpPr>
            <a:spLocks noGrp="1"/>
          </p:cNvSpPr>
          <p:nvPr>
            <p:ph sz="half" idx="3"/>
          </p:nvPr>
        </p:nvSpPr>
        <p:spPr>
          <a:xfrm>
            <a:off x="4648200" y="685800"/>
            <a:ext cx="3884613" cy="55514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9740803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304925"/>
            <a:ext cx="7772400" cy="2295525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/>
            </a:r>
            <a:br>
              <a:rPr lang="en-US"/>
            </a:br>
            <a:r>
              <a:rPr lang="en-US"/>
              <a:t/>
            </a:r>
            <a:br>
              <a:rPr lang="en-US"/>
            </a:br>
            <a:r>
              <a:rPr lang="en-US"/>
              <a:t>Fare clic per modificare lo stile del titolo</a:t>
            </a:r>
            <a:br>
              <a:rPr lang="en-US"/>
            </a:br>
            <a:r>
              <a:rPr lang="en-US"/>
              <a:t/>
            </a:r>
            <a:br>
              <a:rPr lang="en-US"/>
            </a:br>
            <a:endParaRPr lang="en-US"/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algn="ctr">
              <a:buFontTx/>
              <a:buNone/>
              <a:defRPr>
                <a:solidFill>
                  <a:schemeClr val="folHlink"/>
                </a:solidFill>
              </a:defRPr>
            </a:lvl1pPr>
          </a:lstStyle>
          <a:p>
            <a:r>
              <a:rPr lang="en-US"/>
              <a:t>Fare clic per modificare lo stile del sottotitolo dello schema</a:t>
            </a:r>
          </a:p>
        </p:txBody>
      </p:sp>
    </p:spTree>
    <p:extLst>
      <p:ext uri="{BB962C8B-B14F-4D97-AF65-F5344CB8AC3E}">
        <p14:creationId xmlns:p14="http://schemas.microsoft.com/office/powerpoint/2010/main" val="90560170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716824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7233575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11188" y="685800"/>
            <a:ext cx="3884612" cy="55514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85800"/>
            <a:ext cx="3884613" cy="55514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7919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587454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622392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2623473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2076019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6607822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98728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4650" y="36513"/>
            <a:ext cx="2190750" cy="62007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36513"/>
            <a:ext cx="6419850" cy="62007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4444634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152400" y="36513"/>
            <a:ext cx="8763000" cy="533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1188" y="685800"/>
            <a:ext cx="3884612" cy="2698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685800"/>
            <a:ext cx="3884613" cy="2698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11188" y="3536950"/>
            <a:ext cx="3884612" cy="2700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536950"/>
            <a:ext cx="3884613" cy="2700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1436176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Tx" preserve="1">
  <p:cSld name="Title, 2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36513"/>
            <a:ext cx="8763000" cy="533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1188" y="685800"/>
            <a:ext cx="3884612" cy="2698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1188" y="3536950"/>
            <a:ext cx="3884612" cy="2700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4648200" y="685800"/>
            <a:ext cx="3884613" cy="55514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3108070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olo, contenuto 2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52400" y="36513"/>
            <a:ext cx="8763000" cy="53340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611188" y="685800"/>
            <a:ext cx="3884612" cy="269875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quarter" idx="2"/>
          </p:nvPr>
        </p:nvSpPr>
        <p:spPr>
          <a:xfrm>
            <a:off x="611188" y="3536950"/>
            <a:ext cx="3884612" cy="2700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contenuto 4"/>
          <p:cNvSpPr>
            <a:spLocks noGrp="1"/>
          </p:cNvSpPr>
          <p:nvPr>
            <p:ph sz="half" idx="3"/>
          </p:nvPr>
        </p:nvSpPr>
        <p:spPr>
          <a:xfrm>
            <a:off x="4648200" y="685800"/>
            <a:ext cx="3884613" cy="55514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147510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304925"/>
            <a:ext cx="7772400" cy="2295525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/>
            </a:r>
            <a:br>
              <a:rPr lang="en-US"/>
            </a:br>
            <a:r>
              <a:rPr lang="en-US"/>
              <a:t/>
            </a:r>
            <a:br>
              <a:rPr lang="en-US"/>
            </a:br>
            <a:r>
              <a:rPr lang="en-US"/>
              <a:t>Fare clic per modificare lo stile del titolo</a:t>
            </a:r>
            <a:br>
              <a:rPr lang="en-US"/>
            </a:br>
            <a:r>
              <a:rPr lang="en-US"/>
              <a:t/>
            </a:r>
            <a:br>
              <a:rPr lang="en-US"/>
            </a:br>
            <a:endParaRPr lang="en-US"/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algn="ctr">
              <a:buFontTx/>
              <a:buNone/>
              <a:defRPr>
                <a:solidFill>
                  <a:schemeClr val="folHlink"/>
                </a:solidFill>
              </a:defRPr>
            </a:lvl1pPr>
          </a:lstStyle>
          <a:p>
            <a:r>
              <a:rPr lang="en-US"/>
              <a:t>Fare clic per modificare lo stile del sottotitolo dello schema</a:t>
            </a:r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11188" y="685800"/>
            <a:ext cx="3884612" cy="55514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85800"/>
            <a:ext cx="3884613" cy="55514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4650" y="36513"/>
            <a:ext cx="2190750" cy="62007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36513"/>
            <a:ext cx="6419850" cy="62007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152400" y="36513"/>
            <a:ext cx="8763000" cy="533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1188" y="685800"/>
            <a:ext cx="3884612" cy="2698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685800"/>
            <a:ext cx="3884613" cy="2698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11188" y="3536950"/>
            <a:ext cx="3884612" cy="2700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536950"/>
            <a:ext cx="3884613" cy="2700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Tx" preserve="1">
  <p:cSld name="Title, 2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36513"/>
            <a:ext cx="8763000" cy="533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1188" y="685800"/>
            <a:ext cx="3884612" cy="2698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1188" y="3536950"/>
            <a:ext cx="3884612" cy="2700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4648200" y="685800"/>
            <a:ext cx="3884613" cy="55514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olo, contenuto 2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52400" y="36513"/>
            <a:ext cx="8763000" cy="53340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611188" y="685800"/>
            <a:ext cx="3884612" cy="269875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quarter" idx="2"/>
          </p:nvPr>
        </p:nvSpPr>
        <p:spPr>
          <a:xfrm>
            <a:off x="611188" y="3536950"/>
            <a:ext cx="3884612" cy="2700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contenuto 4"/>
          <p:cNvSpPr>
            <a:spLocks noGrp="1"/>
          </p:cNvSpPr>
          <p:nvPr>
            <p:ph sz="half" idx="3"/>
          </p:nvPr>
        </p:nvSpPr>
        <p:spPr>
          <a:xfrm>
            <a:off x="4648200" y="685800"/>
            <a:ext cx="3884613" cy="55514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304925"/>
            <a:ext cx="7772400" cy="2295525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/>
            </a:r>
            <a:br>
              <a:rPr lang="en-US"/>
            </a:br>
            <a:r>
              <a:rPr lang="en-US"/>
              <a:t/>
            </a:r>
            <a:br>
              <a:rPr lang="en-US"/>
            </a:br>
            <a:r>
              <a:rPr lang="en-US"/>
              <a:t>Fare clic per modificare lo stile del titolo</a:t>
            </a:r>
            <a:br>
              <a:rPr lang="en-US"/>
            </a:br>
            <a:r>
              <a:rPr lang="en-US"/>
              <a:t/>
            </a:r>
            <a:br>
              <a:rPr lang="en-US"/>
            </a:br>
            <a:endParaRPr lang="en-US"/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algn="ctr">
              <a:buFontTx/>
              <a:buNone/>
              <a:defRPr>
                <a:solidFill>
                  <a:schemeClr val="folHlink"/>
                </a:solidFill>
              </a:defRPr>
            </a:lvl1pPr>
          </a:lstStyle>
          <a:p>
            <a:r>
              <a:rPr lang="en-US"/>
              <a:t>Fare clic per modificare lo stile del sottotitolo dello schema</a:t>
            </a:r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11188" y="685800"/>
            <a:ext cx="3884612" cy="55514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85800"/>
            <a:ext cx="3884613" cy="55514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4650" y="36513"/>
            <a:ext cx="2190750" cy="62007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36513"/>
            <a:ext cx="6419850" cy="62007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152400" y="36513"/>
            <a:ext cx="8763000" cy="533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1188" y="685800"/>
            <a:ext cx="3884612" cy="2698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685800"/>
            <a:ext cx="3884613" cy="2698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11188" y="3536950"/>
            <a:ext cx="3884612" cy="2700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536950"/>
            <a:ext cx="3884613" cy="2700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Tx" preserve="1">
  <p:cSld name="Title, 2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36513"/>
            <a:ext cx="8763000" cy="533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1188" y="685800"/>
            <a:ext cx="3884612" cy="2698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1188" y="3536950"/>
            <a:ext cx="3884612" cy="2700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4648200" y="685800"/>
            <a:ext cx="3884613" cy="55514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olo, contenuto 2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52400" y="36513"/>
            <a:ext cx="8763000" cy="53340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611188" y="685800"/>
            <a:ext cx="3884612" cy="269875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quarter" idx="2"/>
          </p:nvPr>
        </p:nvSpPr>
        <p:spPr>
          <a:xfrm>
            <a:off x="611188" y="3536950"/>
            <a:ext cx="3884612" cy="2700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contenuto 4"/>
          <p:cNvSpPr>
            <a:spLocks noGrp="1"/>
          </p:cNvSpPr>
          <p:nvPr>
            <p:ph sz="half" idx="3"/>
          </p:nvPr>
        </p:nvSpPr>
        <p:spPr>
          <a:xfrm>
            <a:off x="4648200" y="685800"/>
            <a:ext cx="3884613" cy="55514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7"/>
          <p:cNvSpPr txBox="1">
            <a:spLocks noChangeArrowheads="1"/>
          </p:cNvSpPr>
          <p:nvPr userDrawn="1"/>
        </p:nvSpPr>
        <p:spPr bwMode="auto">
          <a:xfrm>
            <a:off x="1295400" y="0"/>
            <a:ext cx="762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fontAlgn="ctr" hangingPunct="0">
              <a:spcBef>
                <a:spcPct val="50000"/>
              </a:spcBef>
              <a:spcAft>
                <a:spcPct val="0"/>
              </a:spcAft>
              <a:defRPr/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7" name="Text Box 8"/>
          <p:cNvSpPr txBox="1">
            <a:spLocks noChangeArrowheads="1"/>
          </p:cNvSpPr>
          <p:nvPr userDrawn="1"/>
        </p:nvSpPr>
        <p:spPr bwMode="auto">
          <a:xfrm>
            <a:off x="1828800" y="0"/>
            <a:ext cx="6629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fontAlgn="ctr" hangingPunct="0">
              <a:spcBef>
                <a:spcPct val="50000"/>
              </a:spcBef>
              <a:spcAft>
                <a:spcPct val="0"/>
              </a:spcAft>
              <a:defRPr/>
            </a:pPr>
            <a:endParaRPr lang="en-US" sz="2400">
              <a:solidFill>
                <a:srgbClr val="000000"/>
              </a:solidFill>
            </a:endParaRPr>
          </a:p>
        </p:txBody>
      </p:sp>
      <p:pic>
        <p:nvPicPr>
          <p:cNvPr id="8" name="Picture 10" descr="1024_greendot_divider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096000"/>
            <a:ext cx="9144000" cy="179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5778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latin typeface="Calibri" pitchFamily="34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5785" name="Rectangle 9"/>
          <p:cNvSpPr>
            <a:spLocks noGrp="1" noChangeArrowheads="1"/>
          </p:cNvSpPr>
          <p:nvPr>
            <p:ph type="ctrTitle"/>
          </p:nvPr>
        </p:nvSpPr>
        <p:spPr>
          <a:xfrm>
            <a:off x="762000" y="2286000"/>
            <a:ext cx="7772400" cy="1143000"/>
          </a:xfrm>
        </p:spPr>
        <p:txBody>
          <a:bodyPr/>
          <a:lstStyle>
            <a:lvl1pPr>
              <a:defRPr sz="4800"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Rectangle 3"/>
          <p:cNvSpPr>
            <a:spLocks noGrp="1" noChangeArrowheads="1"/>
          </p:cNvSpPr>
          <p:nvPr>
            <p:ph type="dt" sz="half" idx="10"/>
          </p:nvPr>
        </p:nvSpPr>
        <p:spPr>
          <a:xfrm>
            <a:off x="381000" y="6248400"/>
            <a:ext cx="3048000" cy="457200"/>
          </a:xfrm>
          <a:prstGeom prst="rect">
            <a:avLst/>
          </a:prstGeom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 smtClean="0"/>
              <a:t>27-30 May, 2013</a:t>
            </a:r>
          </a:p>
        </p:txBody>
      </p:sp>
      <p:sp>
        <p:nvSpPr>
          <p:cNvPr id="10" name="Rectangle 4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0CC9D1-98DD-40DB-994E-38CF0BE4E27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11" name="Rectangle 10"/>
          <p:cNvSpPr>
            <a:spLocks noGrp="1" noChangeArrowheads="1"/>
          </p:cNvSpPr>
          <p:nvPr>
            <p:ph type="ftr" sz="quarter" idx="12"/>
          </p:nvPr>
        </p:nvSpPr>
        <p:spPr>
          <a:xfrm>
            <a:off x="3048000" y="6324600"/>
            <a:ext cx="3287713" cy="457200"/>
          </a:xfrm>
        </p:spPr>
        <p:txBody>
          <a:bodyPr/>
          <a:lstStyle>
            <a:lvl1pPr>
              <a:defRPr sz="1800" b="0">
                <a:latin typeface="Calibri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Tau-Charm @ high L</a:t>
            </a:r>
            <a:endParaRPr lang="en-US" dirty="0"/>
          </a:p>
        </p:txBody>
      </p:sp>
      <p:pic>
        <p:nvPicPr>
          <p:cNvPr id="12" name="Content Placeholder 3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01000" y="0"/>
            <a:ext cx="1219200" cy="1219200"/>
          </a:xfrm>
          <a:prstGeom prst="rect">
            <a:avLst/>
          </a:prstGeom>
        </p:spPr>
      </p:pic>
      <p:pic>
        <p:nvPicPr>
          <p:cNvPr id="15" name="Picture 7" descr="1024_greendot_divider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1141412"/>
            <a:ext cx="7848600" cy="153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6" descr="ilccolor"/>
          <p:cNvPicPr>
            <a:picLocks noChangeAspect="1" noChangeArrowheads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117475"/>
            <a:ext cx="990600" cy="79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 txBox="1">
            <a:spLocks noChangeArrowheads="1"/>
          </p:cNvSpPr>
          <p:nvPr userDrawn="1"/>
        </p:nvSpPr>
        <p:spPr bwMode="auto">
          <a:xfrm>
            <a:off x="3276600" y="64008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600" b="0">
                <a:solidFill>
                  <a:srgbClr val="23346C"/>
                </a:solidFill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z="1800" dirty="0" smtClean="0">
                <a:solidFill>
                  <a:schemeClr val="tx1"/>
                </a:solidFill>
                <a:latin typeface="Calibri" pitchFamily="34" charset="0"/>
              </a:rPr>
              <a:t>Tau-Charm @ high L</a:t>
            </a:r>
            <a:endParaRPr lang="en-US" sz="18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8382000" cy="50292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381000" y="6400800"/>
            <a:ext cx="3048000" cy="457200"/>
          </a:xfrm>
          <a:prstGeom prst="rect">
            <a:avLst/>
          </a:prstGeom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/>
              <a:t> 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4A4C9C-E095-4D25-8C00-895B1C4BB18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11188" y="685800"/>
            <a:ext cx="3884612" cy="55514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85800"/>
            <a:ext cx="3884613" cy="55514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507783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8"/>
            <a:ext cx="7772400" cy="14700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2"/>
            <a:ext cx="6400800" cy="1752600"/>
          </a:xfrm>
        </p:spPr>
        <p:txBody>
          <a:bodyPr/>
          <a:lstStyle>
            <a:lvl1pPr marL="0" indent="0" algn="ctr">
              <a:buNone/>
              <a:defRPr>
                <a:latin typeface="Calibri" pitchFamily="34" charset="0"/>
              </a:defRPr>
            </a:lvl1pPr>
            <a:lvl2pPr marL="457059" indent="0" algn="ctr">
              <a:buNone/>
              <a:defRPr/>
            </a:lvl2pPr>
            <a:lvl3pPr marL="914116" indent="0" algn="ctr">
              <a:buNone/>
              <a:defRPr/>
            </a:lvl3pPr>
            <a:lvl4pPr marL="1371174" indent="0" algn="ctr">
              <a:buNone/>
              <a:defRPr/>
            </a:lvl4pPr>
            <a:lvl5pPr marL="1828231" indent="0" algn="ctr">
              <a:buNone/>
              <a:defRPr/>
            </a:lvl5pPr>
            <a:lvl6pPr marL="2285289" indent="0" algn="ctr">
              <a:buNone/>
              <a:defRPr/>
            </a:lvl6pPr>
            <a:lvl7pPr marL="2742346" indent="0" algn="ctr">
              <a:buNone/>
              <a:defRPr/>
            </a:lvl7pPr>
            <a:lvl8pPr marL="3199404" indent="0" algn="ctr">
              <a:buNone/>
              <a:defRPr/>
            </a:lvl8pPr>
            <a:lvl9pPr marL="3656462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11738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rgbClr val="004992"/>
                </a:solidFill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004992"/>
                </a:solidFill>
                <a:latin typeface="Calibri" pitchFamily="34" charset="0"/>
              </a:defRPr>
            </a:lvl1pPr>
            <a:lvl2pPr>
              <a:defRPr>
                <a:solidFill>
                  <a:srgbClr val="004992"/>
                </a:solidFill>
                <a:latin typeface="Calibri" pitchFamily="34" charset="0"/>
              </a:defRPr>
            </a:lvl2pPr>
            <a:lvl3pPr>
              <a:defRPr>
                <a:solidFill>
                  <a:srgbClr val="004992"/>
                </a:solidFill>
                <a:latin typeface="Calibri" pitchFamily="34" charset="0"/>
              </a:defRPr>
            </a:lvl3pPr>
            <a:lvl4pPr>
              <a:defRPr>
                <a:solidFill>
                  <a:srgbClr val="004992"/>
                </a:solidFill>
                <a:latin typeface="Calibri" pitchFamily="34" charset="0"/>
              </a:defRPr>
            </a:lvl4pPr>
            <a:lvl5pPr>
              <a:defRPr>
                <a:solidFill>
                  <a:srgbClr val="004992"/>
                </a:solidFill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Footer Placeholder 3"/>
          <p:cNvSpPr>
            <a:spLocks noGrp="1"/>
          </p:cNvSpPr>
          <p:nvPr userDrawn="1">
            <p:ph type="ftr" sz="quarter" idx="4294967295"/>
          </p:nvPr>
        </p:nvSpPr>
        <p:spPr>
          <a:xfrm>
            <a:off x="3581400" y="6405400"/>
            <a:ext cx="2133600" cy="400050"/>
          </a:xfrm>
          <a:prstGeom prst="rect">
            <a:avLst/>
          </a:prstGeom>
        </p:spPr>
        <p:txBody>
          <a:bodyPr/>
          <a:lstStyle>
            <a:lvl1pPr>
              <a:defRPr sz="1600">
                <a:latin typeface="Calibri" pitchFamily="34" charset="0"/>
              </a:defRPr>
            </a:lvl1pPr>
          </a:lstStyle>
          <a:p>
            <a:pPr algn="ctr"/>
            <a:r>
              <a:rPr lang="en-US" dirty="0" smtClean="0">
                <a:solidFill>
                  <a:srgbClr val="004992"/>
                </a:solidFill>
              </a:rPr>
              <a:t>Tau-Cham @ high L</a:t>
            </a:r>
            <a:endParaRPr lang="en-US" dirty="0">
              <a:solidFill>
                <a:srgbClr val="004992"/>
              </a:solidFill>
            </a:endParaRP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304800" y="1066800"/>
            <a:ext cx="8610600" cy="0"/>
          </a:xfrm>
          <a:prstGeom prst="line">
            <a:avLst/>
          </a:prstGeom>
          <a:ln w="19050">
            <a:solidFill>
              <a:srgbClr val="00499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304800" y="6248400"/>
            <a:ext cx="8610600" cy="0"/>
          </a:xfrm>
          <a:prstGeom prst="line">
            <a:avLst/>
          </a:prstGeom>
          <a:ln w="19050">
            <a:solidFill>
              <a:srgbClr val="00499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Footer Placeholder 3"/>
          <p:cNvSpPr txBox="1">
            <a:spLocks/>
          </p:cNvSpPr>
          <p:nvPr userDrawn="1"/>
        </p:nvSpPr>
        <p:spPr>
          <a:xfrm>
            <a:off x="76200" y="6457950"/>
            <a:ext cx="2895600" cy="400050"/>
          </a:xfrm>
          <a:prstGeom prst="rect">
            <a:avLst/>
          </a:prstGeom>
        </p:spPr>
        <p:txBody>
          <a:bodyPr/>
          <a:lstStyle/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dirty="0" smtClean="0">
                <a:solidFill>
                  <a:srgbClr val="004992"/>
                </a:solidFill>
              </a:rPr>
              <a:t>27-30 May 2013</a:t>
            </a:r>
            <a:endParaRPr lang="en-US" sz="1600" dirty="0">
              <a:solidFill>
                <a:srgbClr val="00499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60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 userDrawn="1"/>
        </p:nvCxnSpPr>
        <p:spPr>
          <a:xfrm>
            <a:off x="304800" y="1066800"/>
            <a:ext cx="8610600" cy="0"/>
          </a:xfrm>
          <a:prstGeom prst="line">
            <a:avLst/>
          </a:prstGeom>
          <a:ln w="19050">
            <a:solidFill>
              <a:srgbClr val="00499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 userDrawn="1"/>
        </p:nvCxnSpPr>
        <p:spPr>
          <a:xfrm>
            <a:off x="304800" y="6248400"/>
            <a:ext cx="8610600" cy="0"/>
          </a:xfrm>
          <a:prstGeom prst="line">
            <a:avLst/>
          </a:prstGeom>
          <a:ln w="19050">
            <a:solidFill>
              <a:srgbClr val="00499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Footer Placeholder 3"/>
          <p:cNvSpPr txBox="1">
            <a:spLocks/>
          </p:cNvSpPr>
          <p:nvPr userDrawn="1"/>
        </p:nvSpPr>
        <p:spPr>
          <a:xfrm>
            <a:off x="152400" y="6457950"/>
            <a:ext cx="3048000" cy="400050"/>
          </a:xfrm>
          <a:prstGeom prst="rect">
            <a:avLst/>
          </a:prstGeom>
        </p:spPr>
        <p:txBody>
          <a:bodyPr/>
          <a:lstStyle/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dirty="0" smtClean="0">
                <a:solidFill>
                  <a:srgbClr val="004992"/>
                </a:solidFill>
              </a:rPr>
              <a:t>27-30 May 2013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600" dirty="0">
              <a:solidFill>
                <a:srgbClr val="004992"/>
              </a:solidFill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04803" y="152400"/>
            <a:ext cx="8610600" cy="762000"/>
          </a:xfrm>
        </p:spPr>
        <p:txBody>
          <a:bodyPr/>
          <a:lstStyle>
            <a:lvl1pPr>
              <a:defRPr b="0">
                <a:solidFill>
                  <a:srgbClr val="004992"/>
                </a:solidFill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292103" y="1219202"/>
            <a:ext cx="8610600" cy="4525963"/>
          </a:xfrm>
        </p:spPr>
        <p:txBody>
          <a:bodyPr/>
          <a:lstStyle>
            <a:lvl1pPr>
              <a:defRPr>
                <a:solidFill>
                  <a:srgbClr val="004992"/>
                </a:solidFill>
                <a:latin typeface="Calibri" pitchFamily="34" charset="0"/>
              </a:defRPr>
            </a:lvl1pPr>
            <a:lvl2pPr>
              <a:defRPr>
                <a:solidFill>
                  <a:srgbClr val="004992"/>
                </a:solidFill>
                <a:latin typeface="Calibri" pitchFamily="34" charset="0"/>
              </a:defRPr>
            </a:lvl2pPr>
            <a:lvl3pPr>
              <a:defRPr>
                <a:solidFill>
                  <a:srgbClr val="004992"/>
                </a:solidFill>
                <a:latin typeface="Calibri" pitchFamily="34" charset="0"/>
              </a:defRPr>
            </a:lvl3pPr>
            <a:lvl4pPr>
              <a:defRPr>
                <a:solidFill>
                  <a:srgbClr val="004992"/>
                </a:solidFill>
                <a:latin typeface="Calibri" pitchFamily="34" charset="0"/>
              </a:defRPr>
            </a:lvl4pPr>
            <a:lvl5pPr>
              <a:defRPr>
                <a:solidFill>
                  <a:srgbClr val="004992"/>
                </a:solidFill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3581400" y="6405400"/>
            <a:ext cx="1904999" cy="400050"/>
          </a:xfrm>
          <a:prstGeom prst="rect">
            <a:avLst/>
          </a:prstGeom>
        </p:spPr>
        <p:txBody>
          <a:bodyPr/>
          <a:lstStyle>
            <a:lvl1pPr>
              <a:defRPr sz="1600">
                <a:latin typeface="Calibri" pitchFamily="34" charset="0"/>
              </a:defRPr>
            </a:lvl1pPr>
          </a:lstStyle>
          <a:p>
            <a:pPr algn="ctr"/>
            <a:r>
              <a:rPr lang="en-US" dirty="0" smtClean="0">
                <a:solidFill>
                  <a:srgbClr val="004992"/>
                </a:solidFill>
              </a:rPr>
              <a:t>Tau-Charm @ high L</a:t>
            </a:r>
            <a:endParaRPr lang="en-US" dirty="0">
              <a:solidFill>
                <a:srgbClr val="00499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94493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304925"/>
            <a:ext cx="7772400" cy="2295525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/>
            </a:r>
            <a:br>
              <a:rPr lang="en-US"/>
            </a:br>
            <a:r>
              <a:rPr lang="en-US"/>
              <a:t/>
            </a:r>
            <a:br>
              <a:rPr lang="en-US"/>
            </a:br>
            <a:r>
              <a:rPr lang="en-US"/>
              <a:t>Fare clic per modificare lo stile del titolo</a:t>
            </a:r>
            <a:br>
              <a:rPr lang="en-US"/>
            </a:br>
            <a:r>
              <a:rPr lang="en-US"/>
              <a:t/>
            </a:r>
            <a:br>
              <a:rPr lang="en-US"/>
            </a:br>
            <a:endParaRPr lang="en-US"/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algn="ctr">
              <a:buFontTx/>
              <a:buNone/>
              <a:defRPr>
                <a:solidFill>
                  <a:schemeClr val="folHlink"/>
                </a:solidFill>
              </a:defRPr>
            </a:lvl1pPr>
          </a:lstStyle>
          <a:p>
            <a:r>
              <a:rPr lang="en-US"/>
              <a:t>Fare clic per modificare lo stile del sottotitolo dello schema</a:t>
            </a:r>
          </a:p>
        </p:txBody>
      </p:sp>
    </p:spTree>
    <p:extLst>
      <p:ext uri="{BB962C8B-B14F-4D97-AF65-F5344CB8AC3E}">
        <p14:creationId xmlns:p14="http://schemas.microsoft.com/office/powerpoint/2010/main" val="2168374578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4130859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57063770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11188" y="685800"/>
            <a:ext cx="3884612" cy="55514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85800"/>
            <a:ext cx="3884613" cy="55514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567542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4401157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41689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30456484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65768972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00859416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3877315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4650" y="36513"/>
            <a:ext cx="2190750" cy="62007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36513"/>
            <a:ext cx="6419850" cy="62007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845918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152400" y="36513"/>
            <a:ext cx="8763000" cy="533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1188" y="685800"/>
            <a:ext cx="3884612" cy="2698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685800"/>
            <a:ext cx="3884613" cy="2698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11188" y="3536950"/>
            <a:ext cx="3884612" cy="2700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536950"/>
            <a:ext cx="3884613" cy="2700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4846359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Tx" preserve="1">
  <p:cSld name="Title, 2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36513"/>
            <a:ext cx="8763000" cy="533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1188" y="685800"/>
            <a:ext cx="3884612" cy="2698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1188" y="3536950"/>
            <a:ext cx="3884612" cy="2700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4648200" y="685800"/>
            <a:ext cx="3884613" cy="55514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3725053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olo, contenuto 2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52400" y="36513"/>
            <a:ext cx="8763000" cy="53340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611188" y="685800"/>
            <a:ext cx="3884612" cy="269875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quarter" idx="2"/>
          </p:nvPr>
        </p:nvSpPr>
        <p:spPr>
          <a:xfrm>
            <a:off x="611188" y="3536950"/>
            <a:ext cx="3884612" cy="2700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contenuto 4"/>
          <p:cNvSpPr>
            <a:spLocks noGrp="1"/>
          </p:cNvSpPr>
          <p:nvPr>
            <p:ph sz="half" idx="3"/>
          </p:nvPr>
        </p:nvSpPr>
        <p:spPr>
          <a:xfrm>
            <a:off x="4648200" y="685800"/>
            <a:ext cx="3884613" cy="55514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96120853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304925"/>
            <a:ext cx="7772400" cy="2295525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/>
            </a:r>
            <a:br>
              <a:rPr lang="en-US"/>
            </a:br>
            <a:r>
              <a:rPr lang="en-US"/>
              <a:t/>
            </a:r>
            <a:br>
              <a:rPr lang="en-US"/>
            </a:br>
            <a:r>
              <a:rPr lang="en-US"/>
              <a:t>Fare clic per modificare lo stile del titolo</a:t>
            </a:r>
            <a:br>
              <a:rPr lang="en-US"/>
            </a:br>
            <a:r>
              <a:rPr lang="en-US"/>
              <a:t/>
            </a:r>
            <a:br>
              <a:rPr lang="en-US"/>
            </a:br>
            <a:endParaRPr lang="en-US"/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algn="ctr">
              <a:buFontTx/>
              <a:buNone/>
              <a:defRPr>
                <a:solidFill>
                  <a:schemeClr val="folHlink"/>
                </a:solidFill>
              </a:defRPr>
            </a:lvl1pPr>
          </a:lstStyle>
          <a:p>
            <a:r>
              <a:rPr lang="en-US"/>
              <a:t>Fare clic per modificare lo stile del sottotitolo dello schema</a:t>
            </a:r>
          </a:p>
        </p:txBody>
      </p:sp>
    </p:spTree>
    <p:extLst>
      <p:ext uri="{BB962C8B-B14F-4D97-AF65-F5344CB8AC3E}">
        <p14:creationId xmlns:p14="http://schemas.microsoft.com/office/powerpoint/2010/main" val="2406156816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8941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69236593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11188" y="685800"/>
            <a:ext cx="3884612" cy="55514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85800"/>
            <a:ext cx="3884613" cy="55514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854280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2773757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650419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46899770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60414311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79956548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5948984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4650" y="36513"/>
            <a:ext cx="2190750" cy="62007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36513"/>
            <a:ext cx="6419850" cy="62007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1597403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152400" y="36513"/>
            <a:ext cx="8763000" cy="533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1188" y="685800"/>
            <a:ext cx="3884612" cy="2698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685800"/>
            <a:ext cx="3884613" cy="2698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11188" y="3536950"/>
            <a:ext cx="3884612" cy="2700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536950"/>
            <a:ext cx="3884613" cy="2700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13850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9.xml"/><Relationship Id="rId13" Type="http://schemas.openxmlformats.org/officeDocument/2006/relationships/slideLayout" Target="../slideLayouts/slideLayout114.xml"/><Relationship Id="rId3" Type="http://schemas.openxmlformats.org/officeDocument/2006/relationships/slideLayout" Target="../slideLayouts/slideLayout104.xml"/><Relationship Id="rId7" Type="http://schemas.openxmlformats.org/officeDocument/2006/relationships/slideLayout" Target="../slideLayouts/slideLayout108.xml"/><Relationship Id="rId12" Type="http://schemas.openxmlformats.org/officeDocument/2006/relationships/slideLayout" Target="../slideLayouts/slideLayout113.xml"/><Relationship Id="rId2" Type="http://schemas.openxmlformats.org/officeDocument/2006/relationships/slideLayout" Target="../slideLayouts/slideLayout103.xml"/><Relationship Id="rId1" Type="http://schemas.openxmlformats.org/officeDocument/2006/relationships/slideLayout" Target="../slideLayouts/slideLayout102.xml"/><Relationship Id="rId6" Type="http://schemas.openxmlformats.org/officeDocument/2006/relationships/slideLayout" Target="../slideLayouts/slideLayout107.xml"/><Relationship Id="rId11" Type="http://schemas.openxmlformats.org/officeDocument/2006/relationships/slideLayout" Target="../slideLayouts/slideLayout112.xml"/><Relationship Id="rId5" Type="http://schemas.openxmlformats.org/officeDocument/2006/relationships/slideLayout" Target="../slideLayouts/slideLayout106.xml"/><Relationship Id="rId15" Type="http://schemas.openxmlformats.org/officeDocument/2006/relationships/theme" Target="../theme/theme10.xml"/><Relationship Id="rId10" Type="http://schemas.openxmlformats.org/officeDocument/2006/relationships/slideLayout" Target="../slideLayouts/slideLayout111.xml"/><Relationship Id="rId4" Type="http://schemas.openxmlformats.org/officeDocument/2006/relationships/slideLayout" Target="../slideLayouts/slideLayout105.xml"/><Relationship Id="rId9" Type="http://schemas.openxmlformats.org/officeDocument/2006/relationships/slideLayout" Target="../slideLayouts/slideLayout110.xml"/><Relationship Id="rId14" Type="http://schemas.openxmlformats.org/officeDocument/2006/relationships/slideLayout" Target="../slideLayouts/slideLayout115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3.xml"/><Relationship Id="rId13" Type="http://schemas.openxmlformats.org/officeDocument/2006/relationships/slideLayout" Target="../slideLayouts/slideLayout38.xml"/><Relationship Id="rId3" Type="http://schemas.openxmlformats.org/officeDocument/2006/relationships/slideLayout" Target="../slideLayouts/slideLayout28.xml"/><Relationship Id="rId7" Type="http://schemas.openxmlformats.org/officeDocument/2006/relationships/slideLayout" Target="../slideLayouts/slideLayout32.xml"/><Relationship Id="rId12" Type="http://schemas.openxmlformats.org/officeDocument/2006/relationships/slideLayout" Target="../slideLayouts/slideLayout37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6" Type="http://schemas.openxmlformats.org/officeDocument/2006/relationships/slideLayout" Target="../slideLayouts/slideLayout31.xml"/><Relationship Id="rId11" Type="http://schemas.openxmlformats.org/officeDocument/2006/relationships/slideLayout" Target="../slideLayouts/slideLayout36.xml"/><Relationship Id="rId5" Type="http://schemas.openxmlformats.org/officeDocument/2006/relationships/slideLayout" Target="../slideLayouts/slideLayout30.xml"/><Relationship Id="rId15" Type="http://schemas.openxmlformats.org/officeDocument/2006/relationships/theme" Target="../theme/theme3.xml"/><Relationship Id="rId10" Type="http://schemas.openxmlformats.org/officeDocument/2006/relationships/slideLayout" Target="../slideLayouts/slideLayout35.xml"/><Relationship Id="rId4" Type="http://schemas.openxmlformats.org/officeDocument/2006/relationships/slideLayout" Target="../slideLayouts/slideLayout29.xml"/><Relationship Id="rId9" Type="http://schemas.openxmlformats.org/officeDocument/2006/relationships/slideLayout" Target="../slideLayouts/slideLayout34.xml"/><Relationship Id="rId14" Type="http://schemas.openxmlformats.org/officeDocument/2006/relationships/slideLayout" Target="../slideLayouts/slideLayout39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7.xml"/><Relationship Id="rId13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2.xml"/><Relationship Id="rId7" Type="http://schemas.openxmlformats.org/officeDocument/2006/relationships/slideLayout" Target="../slideLayouts/slideLayout46.xml"/><Relationship Id="rId12" Type="http://schemas.openxmlformats.org/officeDocument/2006/relationships/slideLayout" Target="../slideLayouts/slideLayout51.xml"/><Relationship Id="rId2" Type="http://schemas.openxmlformats.org/officeDocument/2006/relationships/slideLayout" Target="../slideLayouts/slideLayout41.xml"/><Relationship Id="rId1" Type="http://schemas.openxmlformats.org/officeDocument/2006/relationships/slideLayout" Target="../slideLayouts/slideLayout40.xml"/><Relationship Id="rId6" Type="http://schemas.openxmlformats.org/officeDocument/2006/relationships/slideLayout" Target="../slideLayouts/slideLayout45.xml"/><Relationship Id="rId11" Type="http://schemas.openxmlformats.org/officeDocument/2006/relationships/slideLayout" Target="../slideLayouts/slideLayout50.xml"/><Relationship Id="rId5" Type="http://schemas.openxmlformats.org/officeDocument/2006/relationships/slideLayout" Target="../slideLayouts/slideLayout44.xml"/><Relationship Id="rId15" Type="http://schemas.openxmlformats.org/officeDocument/2006/relationships/theme" Target="../theme/theme4.xml"/><Relationship Id="rId10" Type="http://schemas.openxmlformats.org/officeDocument/2006/relationships/slideLayout" Target="../slideLayouts/slideLayout49.xml"/><Relationship Id="rId4" Type="http://schemas.openxmlformats.org/officeDocument/2006/relationships/slideLayout" Target="../slideLayouts/slideLayout43.xml"/><Relationship Id="rId9" Type="http://schemas.openxmlformats.org/officeDocument/2006/relationships/slideLayout" Target="../slideLayouts/slideLayout48.xml"/><Relationship Id="rId14" Type="http://schemas.openxmlformats.org/officeDocument/2006/relationships/slideLayout" Target="../slideLayouts/slideLayout53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1.xml"/><Relationship Id="rId13" Type="http://schemas.openxmlformats.org/officeDocument/2006/relationships/slideLayout" Target="../slideLayouts/slideLayout66.xml"/><Relationship Id="rId3" Type="http://schemas.openxmlformats.org/officeDocument/2006/relationships/slideLayout" Target="../slideLayouts/slideLayout56.xml"/><Relationship Id="rId7" Type="http://schemas.openxmlformats.org/officeDocument/2006/relationships/slideLayout" Target="../slideLayouts/slideLayout60.xml"/><Relationship Id="rId12" Type="http://schemas.openxmlformats.org/officeDocument/2006/relationships/slideLayout" Target="../slideLayouts/slideLayout65.xml"/><Relationship Id="rId2" Type="http://schemas.openxmlformats.org/officeDocument/2006/relationships/slideLayout" Target="../slideLayouts/slideLayout55.xml"/><Relationship Id="rId1" Type="http://schemas.openxmlformats.org/officeDocument/2006/relationships/slideLayout" Target="../slideLayouts/slideLayout54.xml"/><Relationship Id="rId6" Type="http://schemas.openxmlformats.org/officeDocument/2006/relationships/slideLayout" Target="../slideLayouts/slideLayout59.xml"/><Relationship Id="rId11" Type="http://schemas.openxmlformats.org/officeDocument/2006/relationships/slideLayout" Target="../slideLayouts/slideLayout64.xml"/><Relationship Id="rId5" Type="http://schemas.openxmlformats.org/officeDocument/2006/relationships/slideLayout" Target="../slideLayouts/slideLayout58.xml"/><Relationship Id="rId15" Type="http://schemas.openxmlformats.org/officeDocument/2006/relationships/theme" Target="../theme/theme5.xml"/><Relationship Id="rId10" Type="http://schemas.openxmlformats.org/officeDocument/2006/relationships/slideLayout" Target="../slideLayouts/slideLayout63.xml"/><Relationship Id="rId4" Type="http://schemas.openxmlformats.org/officeDocument/2006/relationships/slideLayout" Target="../slideLayouts/slideLayout57.xml"/><Relationship Id="rId9" Type="http://schemas.openxmlformats.org/officeDocument/2006/relationships/slideLayout" Target="../slideLayouts/slideLayout62.xml"/><Relationship Id="rId14" Type="http://schemas.openxmlformats.org/officeDocument/2006/relationships/slideLayout" Target="../slideLayouts/slideLayout67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0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69.xml"/><Relationship Id="rId1" Type="http://schemas.openxmlformats.org/officeDocument/2006/relationships/slideLayout" Target="../slideLayouts/slideLayout68.xml"/><Relationship Id="rId6" Type="http://schemas.openxmlformats.org/officeDocument/2006/relationships/image" Target="../media/image2.jpeg"/><Relationship Id="rId5" Type="http://schemas.openxmlformats.org/officeDocument/2006/relationships/image" Target="../media/image1.png"/><Relationship Id="rId4" Type="http://schemas.openxmlformats.org/officeDocument/2006/relationships/theme" Target="../theme/theme6.xml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3.xml"/><Relationship Id="rId2" Type="http://schemas.openxmlformats.org/officeDocument/2006/relationships/slideLayout" Target="../slideLayouts/slideLayout72.xml"/><Relationship Id="rId1" Type="http://schemas.openxmlformats.org/officeDocument/2006/relationships/slideLayout" Target="../slideLayouts/slideLayout71.xml"/><Relationship Id="rId4" Type="http://schemas.openxmlformats.org/officeDocument/2006/relationships/theme" Target="../theme/theme7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1.xml"/><Relationship Id="rId13" Type="http://schemas.openxmlformats.org/officeDocument/2006/relationships/slideLayout" Target="../slideLayouts/slideLayout86.xml"/><Relationship Id="rId3" Type="http://schemas.openxmlformats.org/officeDocument/2006/relationships/slideLayout" Target="../slideLayouts/slideLayout76.xml"/><Relationship Id="rId7" Type="http://schemas.openxmlformats.org/officeDocument/2006/relationships/slideLayout" Target="../slideLayouts/slideLayout80.xml"/><Relationship Id="rId12" Type="http://schemas.openxmlformats.org/officeDocument/2006/relationships/slideLayout" Target="../slideLayouts/slideLayout85.xml"/><Relationship Id="rId2" Type="http://schemas.openxmlformats.org/officeDocument/2006/relationships/slideLayout" Target="../slideLayouts/slideLayout75.xml"/><Relationship Id="rId1" Type="http://schemas.openxmlformats.org/officeDocument/2006/relationships/slideLayout" Target="../slideLayouts/slideLayout74.xml"/><Relationship Id="rId6" Type="http://schemas.openxmlformats.org/officeDocument/2006/relationships/slideLayout" Target="../slideLayouts/slideLayout79.xml"/><Relationship Id="rId11" Type="http://schemas.openxmlformats.org/officeDocument/2006/relationships/slideLayout" Target="../slideLayouts/slideLayout84.xml"/><Relationship Id="rId5" Type="http://schemas.openxmlformats.org/officeDocument/2006/relationships/slideLayout" Target="../slideLayouts/slideLayout78.xml"/><Relationship Id="rId15" Type="http://schemas.openxmlformats.org/officeDocument/2006/relationships/theme" Target="../theme/theme8.xml"/><Relationship Id="rId10" Type="http://schemas.openxmlformats.org/officeDocument/2006/relationships/slideLayout" Target="../slideLayouts/slideLayout83.xml"/><Relationship Id="rId4" Type="http://schemas.openxmlformats.org/officeDocument/2006/relationships/slideLayout" Target="../slideLayouts/slideLayout77.xml"/><Relationship Id="rId9" Type="http://schemas.openxmlformats.org/officeDocument/2006/relationships/slideLayout" Target="../slideLayouts/slideLayout82.xml"/><Relationship Id="rId14" Type="http://schemas.openxmlformats.org/officeDocument/2006/relationships/slideLayout" Target="../slideLayouts/slideLayout87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5.xml"/><Relationship Id="rId13" Type="http://schemas.openxmlformats.org/officeDocument/2006/relationships/slideLayout" Target="../slideLayouts/slideLayout100.xml"/><Relationship Id="rId3" Type="http://schemas.openxmlformats.org/officeDocument/2006/relationships/slideLayout" Target="../slideLayouts/slideLayout90.xml"/><Relationship Id="rId7" Type="http://schemas.openxmlformats.org/officeDocument/2006/relationships/slideLayout" Target="../slideLayouts/slideLayout94.xml"/><Relationship Id="rId12" Type="http://schemas.openxmlformats.org/officeDocument/2006/relationships/slideLayout" Target="../slideLayouts/slideLayout99.xml"/><Relationship Id="rId2" Type="http://schemas.openxmlformats.org/officeDocument/2006/relationships/slideLayout" Target="../slideLayouts/slideLayout89.xml"/><Relationship Id="rId1" Type="http://schemas.openxmlformats.org/officeDocument/2006/relationships/slideLayout" Target="../slideLayouts/slideLayout88.xml"/><Relationship Id="rId6" Type="http://schemas.openxmlformats.org/officeDocument/2006/relationships/slideLayout" Target="../slideLayouts/slideLayout93.xml"/><Relationship Id="rId11" Type="http://schemas.openxmlformats.org/officeDocument/2006/relationships/slideLayout" Target="../slideLayouts/slideLayout98.xml"/><Relationship Id="rId5" Type="http://schemas.openxmlformats.org/officeDocument/2006/relationships/slideLayout" Target="../slideLayouts/slideLayout92.xml"/><Relationship Id="rId15" Type="http://schemas.openxmlformats.org/officeDocument/2006/relationships/theme" Target="../theme/theme9.xml"/><Relationship Id="rId10" Type="http://schemas.openxmlformats.org/officeDocument/2006/relationships/slideLayout" Target="../slideLayouts/slideLayout97.xml"/><Relationship Id="rId4" Type="http://schemas.openxmlformats.org/officeDocument/2006/relationships/slideLayout" Target="../slideLayouts/slideLayout91.xml"/><Relationship Id="rId9" Type="http://schemas.openxmlformats.org/officeDocument/2006/relationships/slideLayout" Target="../slideLayouts/slideLayout96.xml"/><Relationship Id="rId14" Type="http://schemas.openxmlformats.org/officeDocument/2006/relationships/slideLayout" Target="../slideLayouts/slideLayout10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36513"/>
            <a:ext cx="8763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Fare clic per modificare lo stile del titolo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11188" y="685800"/>
            <a:ext cx="7921625" cy="5551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Fare clic per modificare gli stili del testo dello schema</a:t>
            </a:r>
          </a:p>
          <a:p>
            <a:pPr lvl="1"/>
            <a:r>
              <a:rPr lang="en-US" smtClean="0"/>
              <a:t>Secondo livello</a:t>
            </a:r>
          </a:p>
          <a:p>
            <a:pPr lvl="2"/>
            <a:r>
              <a:rPr lang="en-US" smtClean="0"/>
              <a:t>Terzo livello</a:t>
            </a:r>
          </a:p>
          <a:p>
            <a:pPr lvl="3"/>
            <a:r>
              <a:rPr lang="en-US" smtClean="0"/>
              <a:t>Quarto livello</a:t>
            </a:r>
          </a:p>
          <a:p>
            <a:pPr lvl="4"/>
            <a:r>
              <a:rPr lang="en-US" smtClean="0"/>
              <a:t>Quinto livello</a:t>
            </a:r>
          </a:p>
        </p:txBody>
      </p:sp>
      <p:sp>
        <p:nvSpPr>
          <p:cNvPr id="117764" name="Rectangle 4"/>
          <p:cNvSpPr>
            <a:spLocks noChangeArrowheads="1"/>
          </p:cNvSpPr>
          <p:nvPr/>
        </p:nvSpPr>
        <p:spPr bwMode="auto">
          <a:xfrm>
            <a:off x="0" y="584200"/>
            <a:ext cx="9140825" cy="28575"/>
          </a:xfrm>
          <a:prstGeom prst="rect">
            <a:avLst/>
          </a:prstGeom>
          <a:gradFill rotWithShape="1">
            <a:gsLst>
              <a:gs pos="0">
                <a:schemeClr val="tx2">
                  <a:gamma/>
                  <a:tint val="0"/>
                  <a:invGamma/>
                </a:schemeClr>
              </a:gs>
              <a:gs pos="50000">
                <a:schemeClr val="tx2"/>
              </a:gs>
              <a:gs pos="100000">
                <a:schemeClr val="tx2">
                  <a:gamma/>
                  <a:tint val="0"/>
                  <a:invGamma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117765" name="Text Box 5"/>
          <p:cNvSpPr txBox="1">
            <a:spLocks noChangeArrowheads="1"/>
          </p:cNvSpPr>
          <p:nvPr/>
        </p:nvSpPr>
        <p:spPr bwMode="auto">
          <a:xfrm>
            <a:off x="8050213" y="6438900"/>
            <a:ext cx="9144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fld id="{03AE1FFF-D417-4BC4-AD1C-E45DB3EBF518}" type="slidenum">
              <a:rPr lang="en-US" sz="1000">
                <a:solidFill>
                  <a:srgbClr val="B2B2B2"/>
                </a:solidFill>
                <a:cs typeface="Arial" pitchFamily="34" charset="0"/>
              </a:rPr>
              <a:pPr algn="r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sz="1000">
              <a:solidFill>
                <a:srgbClr val="B2B2B2"/>
              </a:solidFill>
              <a:cs typeface="Arial" pitchFamily="34" charset="0"/>
            </a:endParaRPr>
          </a:p>
        </p:txBody>
      </p:sp>
      <p:sp>
        <p:nvSpPr>
          <p:cNvPr id="117766" name="Rectangle 6"/>
          <p:cNvSpPr>
            <a:spLocks noChangeArrowheads="1"/>
          </p:cNvSpPr>
          <p:nvPr/>
        </p:nvSpPr>
        <p:spPr bwMode="auto">
          <a:xfrm>
            <a:off x="1588" y="6308725"/>
            <a:ext cx="9140825" cy="28575"/>
          </a:xfrm>
          <a:prstGeom prst="rect">
            <a:avLst/>
          </a:prstGeom>
          <a:gradFill rotWithShape="1">
            <a:gsLst>
              <a:gs pos="0">
                <a:schemeClr val="tx2">
                  <a:gamma/>
                  <a:tint val="0"/>
                  <a:invGamma/>
                </a:schemeClr>
              </a:gs>
              <a:gs pos="50000">
                <a:schemeClr val="tx2"/>
              </a:gs>
              <a:gs pos="100000">
                <a:schemeClr val="tx2">
                  <a:gamma/>
                  <a:tint val="0"/>
                  <a:invGamma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29290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63" r:id="rId1"/>
    <p:sldLayoutId id="2147483964" r:id="rId2"/>
    <p:sldLayoutId id="2147483965" r:id="rId3"/>
    <p:sldLayoutId id="2147483966" r:id="rId4"/>
    <p:sldLayoutId id="2147483967" r:id="rId5"/>
    <p:sldLayoutId id="2147483968" r:id="rId6"/>
    <p:sldLayoutId id="2147483969" r:id="rId7"/>
    <p:sldLayoutId id="2147483970" r:id="rId8"/>
    <p:sldLayoutId id="2147483971" r:id="rId9"/>
    <p:sldLayoutId id="2147483972" r:id="rId10"/>
    <p:sldLayoutId id="2147483973" r:id="rId11"/>
    <p:sldLayoutId id="2147483974" r:id="rId12"/>
    <p:sldLayoutId id="2147483975" r:id="rId13"/>
    <p:sldLayoutId id="2147483976" r:id="rId1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24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400">
          <a:solidFill>
            <a:srgbClr val="FF0000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400">
          <a:solidFill>
            <a:srgbClr val="FF0000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400">
          <a:solidFill>
            <a:srgbClr val="FF0000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400">
          <a:solidFill>
            <a:srgbClr val="FF0000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400">
          <a:solidFill>
            <a:srgbClr val="FF0000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400">
          <a:solidFill>
            <a:srgbClr val="FF0000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400">
          <a:solidFill>
            <a:srgbClr val="FF0000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400">
          <a:solidFill>
            <a:srgbClr val="FF000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358775" indent="98425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717550" indent="19685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3pPr>
      <a:lvl4pPr marL="1076325" indent="295275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435100" indent="3937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18923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3495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28067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2639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36513"/>
            <a:ext cx="8763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Fare clic per modificare lo stile del titolo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11188" y="685800"/>
            <a:ext cx="7921625" cy="555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Fare clic per modificare gli stili del testo dello schema</a:t>
            </a:r>
          </a:p>
          <a:p>
            <a:pPr lvl="1"/>
            <a:r>
              <a:rPr lang="en-US" smtClean="0"/>
              <a:t>Secondo livello</a:t>
            </a:r>
          </a:p>
          <a:p>
            <a:pPr lvl="2"/>
            <a:r>
              <a:rPr lang="en-US" smtClean="0"/>
              <a:t>Terzo livello</a:t>
            </a:r>
          </a:p>
          <a:p>
            <a:pPr lvl="3"/>
            <a:r>
              <a:rPr lang="en-US" smtClean="0"/>
              <a:t>Quarto livello</a:t>
            </a:r>
          </a:p>
          <a:p>
            <a:pPr lvl="4"/>
            <a:r>
              <a:rPr lang="en-US" smtClean="0"/>
              <a:t>Quinto livello</a:t>
            </a:r>
          </a:p>
        </p:txBody>
      </p:sp>
      <p:sp>
        <p:nvSpPr>
          <p:cNvPr id="117764" name="Rectangle 4"/>
          <p:cNvSpPr>
            <a:spLocks noChangeArrowheads="1"/>
          </p:cNvSpPr>
          <p:nvPr/>
        </p:nvSpPr>
        <p:spPr bwMode="auto">
          <a:xfrm>
            <a:off x="0" y="584200"/>
            <a:ext cx="9140825" cy="28575"/>
          </a:xfrm>
          <a:prstGeom prst="rect">
            <a:avLst/>
          </a:prstGeom>
          <a:gradFill rotWithShape="1">
            <a:gsLst>
              <a:gs pos="0">
                <a:schemeClr val="tx2">
                  <a:gamma/>
                  <a:tint val="0"/>
                  <a:invGamma/>
                </a:schemeClr>
              </a:gs>
              <a:gs pos="50000">
                <a:schemeClr val="tx2"/>
              </a:gs>
              <a:gs pos="100000">
                <a:schemeClr val="tx2">
                  <a:gamma/>
                  <a:tint val="0"/>
                  <a:invGamma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117765" name="Text Box 5"/>
          <p:cNvSpPr txBox="1">
            <a:spLocks noChangeArrowheads="1"/>
          </p:cNvSpPr>
          <p:nvPr/>
        </p:nvSpPr>
        <p:spPr bwMode="auto">
          <a:xfrm>
            <a:off x="8050213" y="6438900"/>
            <a:ext cx="9144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fld id="{48A7115E-6412-4A9D-85BC-C86F6D1A4785}" type="slidenum">
              <a:rPr lang="en-US" sz="1000">
                <a:solidFill>
                  <a:srgbClr val="B2B2B2"/>
                </a:solidFill>
                <a:cs typeface="Arial" pitchFamily="34" charset="0"/>
              </a:rPr>
              <a:pPr algn="r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sz="1000">
              <a:solidFill>
                <a:srgbClr val="B2B2B2"/>
              </a:solidFill>
              <a:cs typeface="Arial" pitchFamily="34" charset="0"/>
            </a:endParaRPr>
          </a:p>
        </p:txBody>
      </p:sp>
      <p:sp>
        <p:nvSpPr>
          <p:cNvPr id="117766" name="Rectangle 6"/>
          <p:cNvSpPr>
            <a:spLocks noChangeArrowheads="1"/>
          </p:cNvSpPr>
          <p:nvPr/>
        </p:nvSpPr>
        <p:spPr bwMode="auto">
          <a:xfrm>
            <a:off x="1588" y="6308725"/>
            <a:ext cx="9140825" cy="28575"/>
          </a:xfrm>
          <a:prstGeom prst="rect">
            <a:avLst/>
          </a:prstGeom>
          <a:gradFill rotWithShape="1">
            <a:gsLst>
              <a:gs pos="0">
                <a:schemeClr val="tx2">
                  <a:gamma/>
                  <a:tint val="0"/>
                  <a:invGamma/>
                </a:schemeClr>
              </a:gs>
              <a:gs pos="50000">
                <a:schemeClr val="tx2"/>
              </a:gs>
              <a:gs pos="100000">
                <a:schemeClr val="tx2">
                  <a:gamma/>
                  <a:tint val="0"/>
                  <a:invGamma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69150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24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400">
          <a:solidFill>
            <a:srgbClr val="FF0000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400">
          <a:solidFill>
            <a:srgbClr val="FF0000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400">
          <a:solidFill>
            <a:srgbClr val="FF0000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400">
          <a:solidFill>
            <a:srgbClr val="FF0000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400">
          <a:solidFill>
            <a:srgbClr val="FF0000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400">
          <a:solidFill>
            <a:srgbClr val="FF0000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400">
          <a:solidFill>
            <a:srgbClr val="FF0000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400">
          <a:solidFill>
            <a:srgbClr val="FF000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358775" indent="98425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717550" indent="19685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3pPr>
      <a:lvl4pPr marL="1076325" indent="295275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435100" indent="3937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18923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3495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28067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2639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36513"/>
            <a:ext cx="8763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Fare clic per modificare lo stile del titolo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11188" y="685800"/>
            <a:ext cx="7921625" cy="555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Fare clic per modificare gli stili del testo dello schema</a:t>
            </a:r>
          </a:p>
          <a:p>
            <a:pPr lvl="1"/>
            <a:r>
              <a:rPr lang="en-US" smtClean="0"/>
              <a:t>Secondo livello</a:t>
            </a:r>
          </a:p>
          <a:p>
            <a:pPr lvl="2"/>
            <a:r>
              <a:rPr lang="en-US" smtClean="0"/>
              <a:t>Terzo livello</a:t>
            </a:r>
          </a:p>
          <a:p>
            <a:pPr lvl="3"/>
            <a:r>
              <a:rPr lang="en-US" smtClean="0"/>
              <a:t>Quarto livello</a:t>
            </a:r>
          </a:p>
          <a:p>
            <a:pPr lvl="4"/>
            <a:r>
              <a:rPr lang="en-US" smtClean="0"/>
              <a:t>Quinto livello</a:t>
            </a:r>
          </a:p>
        </p:txBody>
      </p:sp>
      <p:sp>
        <p:nvSpPr>
          <p:cNvPr id="117764" name="Rectangle 4"/>
          <p:cNvSpPr>
            <a:spLocks noChangeArrowheads="1"/>
          </p:cNvSpPr>
          <p:nvPr/>
        </p:nvSpPr>
        <p:spPr bwMode="auto">
          <a:xfrm>
            <a:off x="0" y="584200"/>
            <a:ext cx="9140825" cy="28575"/>
          </a:xfrm>
          <a:prstGeom prst="rect">
            <a:avLst/>
          </a:prstGeom>
          <a:gradFill rotWithShape="1">
            <a:gsLst>
              <a:gs pos="0">
                <a:schemeClr val="tx2">
                  <a:gamma/>
                  <a:tint val="0"/>
                  <a:invGamma/>
                </a:schemeClr>
              </a:gs>
              <a:gs pos="50000">
                <a:schemeClr val="tx2"/>
              </a:gs>
              <a:gs pos="100000">
                <a:schemeClr val="tx2">
                  <a:gamma/>
                  <a:tint val="0"/>
                  <a:invGamma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117765" name="Text Box 5"/>
          <p:cNvSpPr txBox="1">
            <a:spLocks noChangeArrowheads="1"/>
          </p:cNvSpPr>
          <p:nvPr/>
        </p:nvSpPr>
        <p:spPr bwMode="auto">
          <a:xfrm>
            <a:off x="8050213" y="6438900"/>
            <a:ext cx="9144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fld id="{48A7115E-6412-4A9D-85BC-C86F6D1A4785}" type="slidenum">
              <a:rPr lang="en-US" sz="1000">
                <a:solidFill>
                  <a:srgbClr val="B2B2B2"/>
                </a:solidFill>
                <a:cs typeface="Arial" pitchFamily="34" charset="0"/>
              </a:rPr>
              <a:pPr algn="r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sz="1000">
              <a:solidFill>
                <a:srgbClr val="B2B2B2"/>
              </a:solidFill>
              <a:cs typeface="Arial" pitchFamily="34" charset="0"/>
            </a:endParaRPr>
          </a:p>
        </p:txBody>
      </p:sp>
      <p:sp>
        <p:nvSpPr>
          <p:cNvPr id="117766" name="Rectangle 6"/>
          <p:cNvSpPr>
            <a:spLocks noChangeArrowheads="1"/>
          </p:cNvSpPr>
          <p:nvPr/>
        </p:nvSpPr>
        <p:spPr bwMode="auto">
          <a:xfrm>
            <a:off x="1588" y="6308725"/>
            <a:ext cx="9140825" cy="28575"/>
          </a:xfrm>
          <a:prstGeom prst="rect">
            <a:avLst/>
          </a:prstGeom>
          <a:gradFill rotWithShape="1">
            <a:gsLst>
              <a:gs pos="0">
                <a:schemeClr val="tx2">
                  <a:gamma/>
                  <a:tint val="0"/>
                  <a:invGamma/>
                </a:schemeClr>
              </a:gs>
              <a:gs pos="50000">
                <a:schemeClr val="tx2"/>
              </a:gs>
              <a:gs pos="100000">
                <a:schemeClr val="tx2">
                  <a:gamma/>
                  <a:tint val="0"/>
                  <a:invGamma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31580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87" r:id="rId12"/>
    <p:sldLayoutId id="2147483688" r:id="rId13"/>
    <p:sldLayoutId id="2147483689" r:id="rId1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24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400">
          <a:solidFill>
            <a:srgbClr val="FF0000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400">
          <a:solidFill>
            <a:srgbClr val="FF0000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400">
          <a:solidFill>
            <a:srgbClr val="FF0000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400">
          <a:solidFill>
            <a:srgbClr val="FF0000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400">
          <a:solidFill>
            <a:srgbClr val="FF0000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400">
          <a:solidFill>
            <a:srgbClr val="FF0000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400">
          <a:solidFill>
            <a:srgbClr val="FF0000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400">
          <a:solidFill>
            <a:srgbClr val="FF000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358775" indent="98425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717550" indent="19685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3pPr>
      <a:lvl4pPr marL="1076325" indent="295275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435100" indent="3937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18923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3495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28067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2639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36513"/>
            <a:ext cx="8763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Fare clic per modificare lo stile del titolo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11188" y="685800"/>
            <a:ext cx="7921625" cy="555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Fare clic per modificare gli stili del testo dello schema</a:t>
            </a:r>
          </a:p>
          <a:p>
            <a:pPr lvl="1"/>
            <a:r>
              <a:rPr lang="en-US" smtClean="0"/>
              <a:t>Secondo livello</a:t>
            </a:r>
          </a:p>
          <a:p>
            <a:pPr lvl="2"/>
            <a:r>
              <a:rPr lang="en-US" smtClean="0"/>
              <a:t>Terzo livello</a:t>
            </a:r>
          </a:p>
          <a:p>
            <a:pPr lvl="3"/>
            <a:r>
              <a:rPr lang="en-US" smtClean="0"/>
              <a:t>Quarto livello</a:t>
            </a:r>
          </a:p>
          <a:p>
            <a:pPr lvl="4"/>
            <a:r>
              <a:rPr lang="en-US" smtClean="0"/>
              <a:t>Quinto livello</a:t>
            </a:r>
          </a:p>
        </p:txBody>
      </p:sp>
      <p:sp>
        <p:nvSpPr>
          <p:cNvPr id="117764" name="Rectangle 4"/>
          <p:cNvSpPr>
            <a:spLocks noChangeArrowheads="1"/>
          </p:cNvSpPr>
          <p:nvPr/>
        </p:nvSpPr>
        <p:spPr bwMode="auto">
          <a:xfrm>
            <a:off x="0" y="584200"/>
            <a:ext cx="9140825" cy="28575"/>
          </a:xfrm>
          <a:prstGeom prst="rect">
            <a:avLst/>
          </a:prstGeom>
          <a:gradFill rotWithShape="1">
            <a:gsLst>
              <a:gs pos="0">
                <a:schemeClr val="tx2">
                  <a:gamma/>
                  <a:tint val="0"/>
                  <a:invGamma/>
                </a:schemeClr>
              </a:gs>
              <a:gs pos="50000">
                <a:schemeClr val="tx2"/>
              </a:gs>
              <a:gs pos="100000">
                <a:schemeClr val="tx2">
                  <a:gamma/>
                  <a:tint val="0"/>
                  <a:invGamma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117765" name="Text Box 5"/>
          <p:cNvSpPr txBox="1">
            <a:spLocks noChangeArrowheads="1"/>
          </p:cNvSpPr>
          <p:nvPr/>
        </p:nvSpPr>
        <p:spPr bwMode="auto">
          <a:xfrm>
            <a:off x="8050213" y="6438900"/>
            <a:ext cx="9144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fld id="{48A7115E-6412-4A9D-85BC-C86F6D1A4785}" type="slidenum">
              <a:rPr lang="en-US" sz="1000">
                <a:solidFill>
                  <a:srgbClr val="B2B2B2"/>
                </a:solidFill>
                <a:cs typeface="Arial" pitchFamily="34" charset="0"/>
              </a:rPr>
              <a:pPr algn="r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sz="1000">
              <a:solidFill>
                <a:srgbClr val="B2B2B2"/>
              </a:solidFill>
              <a:cs typeface="Arial" pitchFamily="34" charset="0"/>
            </a:endParaRPr>
          </a:p>
        </p:txBody>
      </p:sp>
      <p:sp>
        <p:nvSpPr>
          <p:cNvPr id="117766" name="Rectangle 6"/>
          <p:cNvSpPr>
            <a:spLocks noChangeArrowheads="1"/>
          </p:cNvSpPr>
          <p:nvPr/>
        </p:nvSpPr>
        <p:spPr bwMode="auto">
          <a:xfrm>
            <a:off x="1588" y="6308725"/>
            <a:ext cx="9140825" cy="28575"/>
          </a:xfrm>
          <a:prstGeom prst="rect">
            <a:avLst/>
          </a:prstGeom>
          <a:gradFill rotWithShape="1">
            <a:gsLst>
              <a:gs pos="0">
                <a:schemeClr val="tx2">
                  <a:gamma/>
                  <a:tint val="0"/>
                  <a:invGamma/>
                </a:schemeClr>
              </a:gs>
              <a:gs pos="50000">
                <a:schemeClr val="tx2"/>
              </a:gs>
              <a:gs pos="100000">
                <a:schemeClr val="tx2">
                  <a:gamma/>
                  <a:tint val="0"/>
                  <a:invGamma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  <a:cs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726" r:id="rId12"/>
    <p:sldLayoutId id="2147483727" r:id="rId13"/>
    <p:sldLayoutId id="2147483728" r:id="rId1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24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400">
          <a:solidFill>
            <a:srgbClr val="FF0000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400">
          <a:solidFill>
            <a:srgbClr val="FF0000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400">
          <a:solidFill>
            <a:srgbClr val="FF0000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400">
          <a:solidFill>
            <a:srgbClr val="FF0000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400">
          <a:solidFill>
            <a:srgbClr val="FF0000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400">
          <a:solidFill>
            <a:srgbClr val="FF0000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400">
          <a:solidFill>
            <a:srgbClr val="FF0000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400">
          <a:solidFill>
            <a:srgbClr val="FF000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358775" indent="98425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717550" indent="19685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3pPr>
      <a:lvl4pPr marL="1076325" indent="295275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435100" indent="3937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18923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3495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28067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2639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36513"/>
            <a:ext cx="8763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Fare clic per modificare lo stile del titolo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11188" y="685800"/>
            <a:ext cx="7921625" cy="555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Fare clic per modificare gli stili del testo dello schema</a:t>
            </a:r>
          </a:p>
          <a:p>
            <a:pPr lvl="1"/>
            <a:r>
              <a:rPr lang="en-US" smtClean="0"/>
              <a:t>Secondo livello</a:t>
            </a:r>
          </a:p>
          <a:p>
            <a:pPr lvl="2"/>
            <a:r>
              <a:rPr lang="en-US" smtClean="0"/>
              <a:t>Terzo livello</a:t>
            </a:r>
          </a:p>
          <a:p>
            <a:pPr lvl="3"/>
            <a:r>
              <a:rPr lang="en-US" smtClean="0"/>
              <a:t>Quarto livello</a:t>
            </a:r>
          </a:p>
          <a:p>
            <a:pPr lvl="4"/>
            <a:r>
              <a:rPr lang="en-US" smtClean="0"/>
              <a:t>Quinto livello</a:t>
            </a:r>
          </a:p>
        </p:txBody>
      </p:sp>
      <p:sp>
        <p:nvSpPr>
          <p:cNvPr id="117764" name="Rectangle 4"/>
          <p:cNvSpPr>
            <a:spLocks noChangeArrowheads="1"/>
          </p:cNvSpPr>
          <p:nvPr/>
        </p:nvSpPr>
        <p:spPr bwMode="auto">
          <a:xfrm>
            <a:off x="0" y="584200"/>
            <a:ext cx="9140825" cy="28575"/>
          </a:xfrm>
          <a:prstGeom prst="rect">
            <a:avLst/>
          </a:prstGeom>
          <a:gradFill rotWithShape="1">
            <a:gsLst>
              <a:gs pos="0">
                <a:schemeClr val="tx2">
                  <a:gamma/>
                  <a:tint val="0"/>
                  <a:invGamma/>
                </a:schemeClr>
              </a:gs>
              <a:gs pos="50000">
                <a:schemeClr val="tx2"/>
              </a:gs>
              <a:gs pos="100000">
                <a:schemeClr val="tx2">
                  <a:gamma/>
                  <a:tint val="0"/>
                  <a:invGamma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117765" name="Text Box 5"/>
          <p:cNvSpPr txBox="1">
            <a:spLocks noChangeArrowheads="1"/>
          </p:cNvSpPr>
          <p:nvPr/>
        </p:nvSpPr>
        <p:spPr bwMode="auto">
          <a:xfrm>
            <a:off x="8050213" y="6438900"/>
            <a:ext cx="9144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fld id="{48A7115E-6412-4A9D-85BC-C86F6D1A4785}" type="slidenum">
              <a:rPr lang="en-US" sz="1000">
                <a:solidFill>
                  <a:srgbClr val="B2B2B2"/>
                </a:solidFill>
                <a:cs typeface="Arial" pitchFamily="34" charset="0"/>
              </a:rPr>
              <a:pPr algn="r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sz="1000">
              <a:solidFill>
                <a:srgbClr val="B2B2B2"/>
              </a:solidFill>
              <a:cs typeface="Arial" pitchFamily="34" charset="0"/>
            </a:endParaRPr>
          </a:p>
        </p:txBody>
      </p:sp>
      <p:sp>
        <p:nvSpPr>
          <p:cNvPr id="117766" name="Rectangle 6"/>
          <p:cNvSpPr>
            <a:spLocks noChangeArrowheads="1"/>
          </p:cNvSpPr>
          <p:nvPr/>
        </p:nvSpPr>
        <p:spPr bwMode="auto">
          <a:xfrm>
            <a:off x="1588" y="6308725"/>
            <a:ext cx="9140825" cy="28575"/>
          </a:xfrm>
          <a:prstGeom prst="rect">
            <a:avLst/>
          </a:prstGeom>
          <a:gradFill rotWithShape="1">
            <a:gsLst>
              <a:gs pos="0">
                <a:schemeClr val="tx2">
                  <a:gamma/>
                  <a:tint val="0"/>
                  <a:invGamma/>
                </a:schemeClr>
              </a:gs>
              <a:gs pos="50000">
                <a:schemeClr val="tx2"/>
              </a:gs>
              <a:gs pos="100000">
                <a:schemeClr val="tx2">
                  <a:gamma/>
                  <a:tint val="0"/>
                  <a:invGamma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  <a:cs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0" r:id="rId1"/>
    <p:sldLayoutId id="2147483731" r:id="rId2"/>
    <p:sldLayoutId id="2147483732" r:id="rId3"/>
    <p:sldLayoutId id="2147483733" r:id="rId4"/>
    <p:sldLayoutId id="2147483734" r:id="rId5"/>
    <p:sldLayoutId id="2147483735" r:id="rId6"/>
    <p:sldLayoutId id="2147483736" r:id="rId7"/>
    <p:sldLayoutId id="2147483737" r:id="rId8"/>
    <p:sldLayoutId id="2147483738" r:id="rId9"/>
    <p:sldLayoutId id="2147483739" r:id="rId10"/>
    <p:sldLayoutId id="2147483740" r:id="rId11"/>
    <p:sldLayoutId id="2147483741" r:id="rId12"/>
    <p:sldLayoutId id="2147483742" r:id="rId13"/>
    <p:sldLayoutId id="2147483743" r:id="rId1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24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400">
          <a:solidFill>
            <a:srgbClr val="FF0000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400">
          <a:solidFill>
            <a:srgbClr val="FF0000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400">
          <a:solidFill>
            <a:srgbClr val="FF0000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400">
          <a:solidFill>
            <a:srgbClr val="FF0000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400">
          <a:solidFill>
            <a:srgbClr val="FF0000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400">
          <a:solidFill>
            <a:srgbClr val="FF0000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400">
          <a:solidFill>
            <a:srgbClr val="FF0000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400">
          <a:solidFill>
            <a:srgbClr val="FF000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358775" indent="98425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717550" indent="19685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3pPr>
      <a:lvl4pPr marL="1076325" indent="295275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435100" indent="3937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18923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3495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28067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2639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295400"/>
            <a:ext cx="83820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74756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008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800" b="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Tau-Charm @ high L</a:t>
            </a:r>
            <a:endParaRPr lang="en-US" dirty="0"/>
          </a:p>
        </p:txBody>
      </p:sp>
      <p:sp>
        <p:nvSpPr>
          <p:cNvPr id="74757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ea typeface="+mn-ea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6E0F03B-A0FB-4040-8EEB-E1744C644046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pic>
        <p:nvPicPr>
          <p:cNvPr id="1029" name="Picture 6" descr="ilccolor"/>
          <p:cNvPicPr>
            <a:picLocks noChangeAspect="1" noChangeArrowheads="1"/>
          </p:cNvPicPr>
          <p:nvPr userDrawn="1"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117475"/>
            <a:ext cx="990600" cy="79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0" name="Picture 7" descr="1024_greendot_divider"/>
          <p:cNvPicPr>
            <a:picLocks noChangeAspect="1" noChangeArrowheads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143000" y="1141412"/>
            <a:ext cx="7848600" cy="153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4760" name="Text Box 8"/>
          <p:cNvSpPr txBox="1">
            <a:spLocks noChangeArrowheads="1"/>
          </p:cNvSpPr>
          <p:nvPr userDrawn="1"/>
        </p:nvSpPr>
        <p:spPr bwMode="auto">
          <a:xfrm>
            <a:off x="1295400" y="0"/>
            <a:ext cx="762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fontAlgn="ctr" hangingPunct="0">
              <a:spcBef>
                <a:spcPct val="50000"/>
              </a:spcBef>
              <a:spcAft>
                <a:spcPct val="0"/>
              </a:spcAft>
              <a:defRPr/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74761" name="Text Box 9"/>
          <p:cNvSpPr txBox="1">
            <a:spLocks noChangeArrowheads="1"/>
          </p:cNvSpPr>
          <p:nvPr userDrawn="1"/>
        </p:nvSpPr>
        <p:spPr bwMode="auto">
          <a:xfrm>
            <a:off x="1828800" y="0"/>
            <a:ext cx="6629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fontAlgn="ctr" hangingPunct="0">
              <a:spcBef>
                <a:spcPct val="50000"/>
              </a:spcBef>
              <a:spcAft>
                <a:spcPct val="0"/>
              </a:spcAft>
              <a:defRPr/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1033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1295400" y="0"/>
            <a:ext cx="7086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pic>
        <p:nvPicPr>
          <p:cNvPr id="1034" name="Picture 11" descr="1024_greendot_divider"/>
          <p:cNvPicPr>
            <a:picLocks noChangeAspect="1" noChangeArrowheads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6248400"/>
            <a:ext cx="9144000" cy="179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Rectangle 3"/>
          <p:cNvSpPr txBox="1">
            <a:spLocks noChangeArrowheads="1"/>
          </p:cNvSpPr>
          <p:nvPr userDrawn="1"/>
        </p:nvSpPr>
        <p:spPr>
          <a:xfrm>
            <a:off x="381000" y="6400800"/>
            <a:ext cx="3048000" cy="4572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23346C"/>
                </a:solidFill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dirty="0" smtClean="0">
                <a:solidFill>
                  <a:schemeClr val="tx1"/>
                </a:solidFill>
                <a:latin typeface="Calibri" pitchFamily="34" charset="0"/>
              </a:rPr>
              <a:t>27-30 May, 2013</a:t>
            </a:r>
          </a:p>
        </p:txBody>
      </p:sp>
      <p:pic>
        <p:nvPicPr>
          <p:cNvPr id="12" name="Content Placeholder 3"/>
          <p:cNvPicPr>
            <a:picLocks noChangeAspect="1"/>
          </p:cNvPicPr>
          <p:nvPr userDrawn="1"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01000" y="0"/>
            <a:ext cx="1219200" cy="12192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61" r:id="rId1"/>
    <p:sldLayoutId id="2147483762" r:id="rId2"/>
    <p:sldLayoutId id="2147483946" r:id="rId3"/>
  </p:sldLayoutIdLst>
  <p:timing>
    <p:tnLst>
      <p:par>
        <p:cTn id="1" dur="indefinite" restart="never" nodeType="tmRoot"/>
      </p:par>
    </p:tnLst>
  </p:timing>
  <p:hf sldNum="0"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Calibri" pitchFamily="34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23346C"/>
          </a:solidFill>
          <a:latin typeface="Arial" charset="0"/>
          <a:ea typeface="Arial Unicode MS" pitchFamily="34" charset="-128"/>
          <a:cs typeface="Arial Unicode MS" pitchFamily="3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23346C"/>
          </a:solidFill>
          <a:latin typeface="Arial" charset="0"/>
          <a:ea typeface="Arial Unicode MS" pitchFamily="34" charset="-128"/>
          <a:cs typeface="Arial Unicode MS" pitchFamily="3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23346C"/>
          </a:solidFill>
          <a:latin typeface="Arial" charset="0"/>
          <a:ea typeface="Arial Unicode MS" pitchFamily="34" charset="-128"/>
          <a:cs typeface="Arial Unicode MS" pitchFamily="3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23346C"/>
          </a:solidFill>
          <a:latin typeface="Arial" charset="0"/>
          <a:ea typeface="Arial Unicode MS" pitchFamily="34" charset="-128"/>
          <a:cs typeface="Arial Unicode MS" pitchFamily="34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rgbClr val="23346C"/>
          </a:solidFill>
          <a:latin typeface="Arial" charset="0"/>
          <a:ea typeface="Arial Unicode MS" pitchFamily="34" charset="-128"/>
          <a:cs typeface="Arial Unicode MS" pitchFamily="34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rgbClr val="23346C"/>
          </a:solidFill>
          <a:latin typeface="Arial" charset="0"/>
          <a:ea typeface="Arial Unicode MS" pitchFamily="34" charset="-128"/>
          <a:cs typeface="Arial Unicode MS" pitchFamily="34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rgbClr val="23346C"/>
          </a:solidFill>
          <a:latin typeface="Arial" charset="0"/>
          <a:ea typeface="Arial Unicode MS" pitchFamily="34" charset="-128"/>
          <a:cs typeface="Arial Unicode MS" pitchFamily="34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rgbClr val="23346C"/>
          </a:solidFill>
          <a:latin typeface="Arial" charset="0"/>
          <a:ea typeface="Arial Unicode MS" pitchFamily="34" charset="-128"/>
          <a:cs typeface="Arial Unicode MS" pitchFamily="34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b="0">
          <a:solidFill>
            <a:schemeClr val="tx1"/>
          </a:solidFill>
          <a:latin typeface="Calibri" pitchFamily="34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Calibri" pitchFamily="34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2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304803" y="152400"/>
            <a:ext cx="8610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0" tIns="45706" rIns="91410" bIns="4570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292103" y="1219202"/>
            <a:ext cx="8610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0" tIns="45706" rIns="91410" bIns="4570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3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581400" y="6457950"/>
            <a:ext cx="1904999" cy="400050"/>
          </a:xfrm>
          <a:prstGeom prst="rect">
            <a:avLst/>
          </a:prstGeom>
        </p:spPr>
        <p:txBody>
          <a:bodyPr/>
          <a:lstStyle>
            <a:lvl1pPr>
              <a:defRPr sz="1600">
                <a:latin typeface="Calibri" pitchFamily="34" charset="0"/>
              </a:defRPr>
            </a:lvl1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4992"/>
                </a:solidFill>
              </a:rPr>
              <a:t>Mauro Pivi</a:t>
            </a:r>
            <a:endParaRPr lang="en-US" dirty="0">
              <a:solidFill>
                <a:srgbClr val="00499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58344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8" r:id="rId1"/>
    <p:sldLayoutId id="2147483929" r:id="rId2"/>
    <p:sldLayoutId id="2147483930" r:id="rId3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fontAlgn="base">
        <a:spcBef>
          <a:spcPct val="0"/>
        </a:spcBef>
        <a:spcAft>
          <a:spcPct val="0"/>
        </a:spcAft>
        <a:defRPr sz="3600" b="0">
          <a:solidFill>
            <a:srgbClr val="00499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5pPr>
      <a:lvl6pPr marL="457059"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6pPr>
      <a:lvl7pPr marL="914116"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7pPr>
      <a:lvl8pPr marL="1371174"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8pPr>
      <a:lvl9pPr marL="1828231"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9pPr>
    </p:titleStyle>
    <p:bodyStyle>
      <a:lvl1pPr marL="342793" indent="-342793" algn="l" rtl="0" fontAlgn="base">
        <a:spcBef>
          <a:spcPct val="20000"/>
        </a:spcBef>
        <a:spcAft>
          <a:spcPct val="0"/>
        </a:spcAft>
        <a:buChar char="•"/>
        <a:defRPr sz="3200">
          <a:solidFill>
            <a:srgbClr val="004992"/>
          </a:solidFill>
          <a:latin typeface="+mn-lt"/>
          <a:ea typeface="+mn-ea"/>
          <a:cs typeface="+mn-cs"/>
        </a:defRPr>
      </a:lvl1pPr>
      <a:lvl2pPr marL="742719" indent="-285660" algn="l" rtl="0" fontAlgn="base">
        <a:spcBef>
          <a:spcPct val="20000"/>
        </a:spcBef>
        <a:spcAft>
          <a:spcPct val="0"/>
        </a:spcAft>
        <a:buChar char="–"/>
        <a:defRPr sz="2800">
          <a:solidFill>
            <a:srgbClr val="004992"/>
          </a:solidFill>
          <a:latin typeface="+mn-lt"/>
        </a:defRPr>
      </a:lvl2pPr>
      <a:lvl3pPr marL="1142646" indent="-228529" algn="l" rtl="0" fontAlgn="base">
        <a:spcBef>
          <a:spcPct val="20000"/>
        </a:spcBef>
        <a:spcAft>
          <a:spcPct val="0"/>
        </a:spcAft>
        <a:buChar char="•"/>
        <a:defRPr sz="2400">
          <a:solidFill>
            <a:srgbClr val="004992"/>
          </a:solidFill>
          <a:latin typeface="+mn-lt"/>
        </a:defRPr>
      </a:lvl3pPr>
      <a:lvl4pPr marL="1599702" indent="-228529" algn="l" rtl="0" fontAlgn="base">
        <a:spcBef>
          <a:spcPct val="20000"/>
        </a:spcBef>
        <a:spcAft>
          <a:spcPct val="0"/>
        </a:spcAft>
        <a:buChar char="–"/>
        <a:defRPr sz="2000">
          <a:solidFill>
            <a:srgbClr val="004992"/>
          </a:solidFill>
          <a:latin typeface="+mn-lt"/>
        </a:defRPr>
      </a:lvl4pPr>
      <a:lvl5pPr marL="2056760" indent="-228529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4992"/>
          </a:solidFill>
          <a:latin typeface="+mn-lt"/>
        </a:defRPr>
      </a:lvl5pPr>
      <a:lvl6pPr marL="2513818" indent="-228529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0876" indent="-228529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7934" indent="-228529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4991" indent="-228529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11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059" algn="l" defTabSz="91411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116" algn="l" defTabSz="91411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174" algn="l" defTabSz="91411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231" algn="l" defTabSz="91411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289" algn="l" defTabSz="91411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346" algn="l" defTabSz="91411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404" algn="l" defTabSz="91411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462" algn="l" defTabSz="91411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36513"/>
            <a:ext cx="8763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Fare clic per modificare lo stile del titolo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11188" y="685800"/>
            <a:ext cx="7921625" cy="5551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Fare clic per modificare gli stili del testo dello schema</a:t>
            </a:r>
          </a:p>
          <a:p>
            <a:pPr lvl="1"/>
            <a:r>
              <a:rPr lang="en-US" smtClean="0"/>
              <a:t>Secondo livello</a:t>
            </a:r>
          </a:p>
          <a:p>
            <a:pPr lvl="2"/>
            <a:r>
              <a:rPr lang="en-US" smtClean="0"/>
              <a:t>Terzo livello</a:t>
            </a:r>
          </a:p>
          <a:p>
            <a:pPr lvl="3"/>
            <a:r>
              <a:rPr lang="en-US" smtClean="0"/>
              <a:t>Quarto livello</a:t>
            </a:r>
          </a:p>
          <a:p>
            <a:pPr lvl="4"/>
            <a:r>
              <a:rPr lang="en-US" smtClean="0"/>
              <a:t>Quinto livello</a:t>
            </a:r>
          </a:p>
        </p:txBody>
      </p:sp>
      <p:sp>
        <p:nvSpPr>
          <p:cNvPr id="117764" name="Rectangle 4"/>
          <p:cNvSpPr>
            <a:spLocks noChangeArrowheads="1"/>
          </p:cNvSpPr>
          <p:nvPr/>
        </p:nvSpPr>
        <p:spPr bwMode="auto">
          <a:xfrm>
            <a:off x="0" y="584200"/>
            <a:ext cx="9140825" cy="28575"/>
          </a:xfrm>
          <a:prstGeom prst="rect">
            <a:avLst/>
          </a:prstGeom>
          <a:gradFill rotWithShape="1">
            <a:gsLst>
              <a:gs pos="0">
                <a:schemeClr val="tx2">
                  <a:gamma/>
                  <a:tint val="0"/>
                  <a:invGamma/>
                </a:schemeClr>
              </a:gs>
              <a:gs pos="50000">
                <a:schemeClr val="tx2"/>
              </a:gs>
              <a:gs pos="100000">
                <a:schemeClr val="tx2">
                  <a:gamma/>
                  <a:tint val="0"/>
                  <a:invGamma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117765" name="Text Box 5"/>
          <p:cNvSpPr txBox="1">
            <a:spLocks noChangeArrowheads="1"/>
          </p:cNvSpPr>
          <p:nvPr/>
        </p:nvSpPr>
        <p:spPr bwMode="auto">
          <a:xfrm>
            <a:off x="8050213" y="6438900"/>
            <a:ext cx="9144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fld id="{03AE1FFF-D417-4BC4-AD1C-E45DB3EBF518}" type="slidenum">
              <a:rPr lang="en-US" sz="1000">
                <a:solidFill>
                  <a:srgbClr val="B2B2B2"/>
                </a:solidFill>
                <a:cs typeface="Arial" pitchFamily="34" charset="0"/>
              </a:rPr>
              <a:pPr algn="r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sz="1000">
              <a:solidFill>
                <a:srgbClr val="B2B2B2"/>
              </a:solidFill>
              <a:cs typeface="Arial" pitchFamily="34" charset="0"/>
            </a:endParaRPr>
          </a:p>
        </p:txBody>
      </p:sp>
      <p:sp>
        <p:nvSpPr>
          <p:cNvPr id="117766" name="Rectangle 6"/>
          <p:cNvSpPr>
            <a:spLocks noChangeArrowheads="1"/>
          </p:cNvSpPr>
          <p:nvPr/>
        </p:nvSpPr>
        <p:spPr bwMode="auto">
          <a:xfrm>
            <a:off x="1588" y="6308725"/>
            <a:ext cx="9140825" cy="28575"/>
          </a:xfrm>
          <a:prstGeom prst="rect">
            <a:avLst/>
          </a:prstGeom>
          <a:gradFill rotWithShape="1">
            <a:gsLst>
              <a:gs pos="0">
                <a:schemeClr val="tx2">
                  <a:gamma/>
                  <a:tint val="0"/>
                  <a:invGamma/>
                </a:schemeClr>
              </a:gs>
              <a:gs pos="50000">
                <a:schemeClr val="tx2"/>
              </a:gs>
              <a:gs pos="100000">
                <a:schemeClr val="tx2">
                  <a:gamma/>
                  <a:tint val="0"/>
                  <a:invGamma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0294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2" r:id="rId1"/>
    <p:sldLayoutId id="2147483933" r:id="rId2"/>
    <p:sldLayoutId id="2147483934" r:id="rId3"/>
    <p:sldLayoutId id="2147483935" r:id="rId4"/>
    <p:sldLayoutId id="2147483936" r:id="rId5"/>
    <p:sldLayoutId id="2147483937" r:id="rId6"/>
    <p:sldLayoutId id="2147483938" r:id="rId7"/>
    <p:sldLayoutId id="2147483939" r:id="rId8"/>
    <p:sldLayoutId id="2147483940" r:id="rId9"/>
    <p:sldLayoutId id="2147483941" r:id="rId10"/>
    <p:sldLayoutId id="2147483942" r:id="rId11"/>
    <p:sldLayoutId id="2147483943" r:id="rId12"/>
    <p:sldLayoutId id="2147483944" r:id="rId13"/>
    <p:sldLayoutId id="2147483945" r:id="rId1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24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400">
          <a:solidFill>
            <a:srgbClr val="FF0000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400">
          <a:solidFill>
            <a:srgbClr val="FF0000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400">
          <a:solidFill>
            <a:srgbClr val="FF0000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400">
          <a:solidFill>
            <a:srgbClr val="FF0000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400">
          <a:solidFill>
            <a:srgbClr val="FF0000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400">
          <a:solidFill>
            <a:srgbClr val="FF0000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400">
          <a:solidFill>
            <a:srgbClr val="FF0000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400">
          <a:solidFill>
            <a:srgbClr val="FF000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358775" indent="98425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717550" indent="19685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3pPr>
      <a:lvl4pPr marL="1076325" indent="295275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435100" indent="3937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18923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3495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28067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2639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36513"/>
            <a:ext cx="8763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Fare clic per modificare lo stile del titolo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11188" y="685800"/>
            <a:ext cx="7921625" cy="5551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Fare clic per modificare gli stili del testo dello schema</a:t>
            </a:r>
          </a:p>
          <a:p>
            <a:pPr lvl="1"/>
            <a:r>
              <a:rPr lang="en-US" smtClean="0"/>
              <a:t>Secondo livello</a:t>
            </a:r>
          </a:p>
          <a:p>
            <a:pPr lvl="2"/>
            <a:r>
              <a:rPr lang="en-US" smtClean="0"/>
              <a:t>Terzo livello</a:t>
            </a:r>
          </a:p>
          <a:p>
            <a:pPr lvl="3"/>
            <a:r>
              <a:rPr lang="en-US" smtClean="0"/>
              <a:t>Quarto livello</a:t>
            </a:r>
          </a:p>
          <a:p>
            <a:pPr lvl="4"/>
            <a:r>
              <a:rPr lang="en-US" smtClean="0"/>
              <a:t>Quinto livello</a:t>
            </a:r>
          </a:p>
        </p:txBody>
      </p:sp>
      <p:sp>
        <p:nvSpPr>
          <p:cNvPr id="117764" name="Rectangle 4"/>
          <p:cNvSpPr>
            <a:spLocks noChangeArrowheads="1"/>
          </p:cNvSpPr>
          <p:nvPr/>
        </p:nvSpPr>
        <p:spPr bwMode="auto">
          <a:xfrm>
            <a:off x="0" y="584200"/>
            <a:ext cx="9140825" cy="28575"/>
          </a:xfrm>
          <a:prstGeom prst="rect">
            <a:avLst/>
          </a:prstGeom>
          <a:gradFill rotWithShape="1">
            <a:gsLst>
              <a:gs pos="0">
                <a:schemeClr val="tx2">
                  <a:gamma/>
                  <a:tint val="0"/>
                  <a:invGamma/>
                </a:schemeClr>
              </a:gs>
              <a:gs pos="50000">
                <a:schemeClr val="tx2"/>
              </a:gs>
              <a:gs pos="100000">
                <a:schemeClr val="tx2">
                  <a:gamma/>
                  <a:tint val="0"/>
                  <a:invGamma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117765" name="Text Box 5"/>
          <p:cNvSpPr txBox="1">
            <a:spLocks noChangeArrowheads="1"/>
          </p:cNvSpPr>
          <p:nvPr/>
        </p:nvSpPr>
        <p:spPr bwMode="auto">
          <a:xfrm>
            <a:off x="8050213" y="6438900"/>
            <a:ext cx="9144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fld id="{03AE1FFF-D417-4BC4-AD1C-E45DB3EBF518}" type="slidenum">
              <a:rPr lang="en-US" sz="1000">
                <a:solidFill>
                  <a:srgbClr val="B2B2B2"/>
                </a:solidFill>
                <a:cs typeface="Arial" pitchFamily="34" charset="0"/>
              </a:rPr>
              <a:pPr algn="r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sz="1000">
              <a:solidFill>
                <a:srgbClr val="B2B2B2"/>
              </a:solidFill>
              <a:cs typeface="Arial" pitchFamily="34" charset="0"/>
            </a:endParaRPr>
          </a:p>
        </p:txBody>
      </p:sp>
      <p:sp>
        <p:nvSpPr>
          <p:cNvPr id="117766" name="Rectangle 6"/>
          <p:cNvSpPr>
            <a:spLocks noChangeArrowheads="1"/>
          </p:cNvSpPr>
          <p:nvPr/>
        </p:nvSpPr>
        <p:spPr bwMode="auto">
          <a:xfrm>
            <a:off x="1588" y="6308725"/>
            <a:ext cx="9140825" cy="28575"/>
          </a:xfrm>
          <a:prstGeom prst="rect">
            <a:avLst/>
          </a:prstGeom>
          <a:gradFill rotWithShape="1">
            <a:gsLst>
              <a:gs pos="0">
                <a:schemeClr val="tx2">
                  <a:gamma/>
                  <a:tint val="0"/>
                  <a:invGamma/>
                </a:schemeClr>
              </a:gs>
              <a:gs pos="50000">
                <a:schemeClr val="tx2"/>
              </a:gs>
              <a:gs pos="100000">
                <a:schemeClr val="tx2">
                  <a:gamma/>
                  <a:tint val="0"/>
                  <a:invGamma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63998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48" r:id="rId1"/>
    <p:sldLayoutId id="2147483949" r:id="rId2"/>
    <p:sldLayoutId id="2147483950" r:id="rId3"/>
    <p:sldLayoutId id="2147483951" r:id="rId4"/>
    <p:sldLayoutId id="2147483952" r:id="rId5"/>
    <p:sldLayoutId id="2147483953" r:id="rId6"/>
    <p:sldLayoutId id="2147483954" r:id="rId7"/>
    <p:sldLayoutId id="2147483955" r:id="rId8"/>
    <p:sldLayoutId id="2147483956" r:id="rId9"/>
    <p:sldLayoutId id="2147483957" r:id="rId10"/>
    <p:sldLayoutId id="2147483958" r:id="rId11"/>
    <p:sldLayoutId id="2147483959" r:id="rId12"/>
    <p:sldLayoutId id="2147483960" r:id="rId13"/>
    <p:sldLayoutId id="2147483961" r:id="rId1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24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400">
          <a:solidFill>
            <a:srgbClr val="FF0000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400">
          <a:solidFill>
            <a:srgbClr val="FF0000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400">
          <a:solidFill>
            <a:srgbClr val="FF0000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400">
          <a:solidFill>
            <a:srgbClr val="FF0000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400">
          <a:solidFill>
            <a:srgbClr val="FF0000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400">
          <a:solidFill>
            <a:srgbClr val="FF0000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400">
          <a:solidFill>
            <a:srgbClr val="FF0000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400">
          <a:solidFill>
            <a:srgbClr val="FF000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358775" indent="98425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717550" indent="19685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3pPr>
      <a:lvl4pPr marL="1076325" indent="295275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435100" indent="3937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18923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3495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28067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2639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7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10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9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5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4.xml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9.png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7.xml"/><Relationship Id="rId6" Type="http://schemas.openxmlformats.org/officeDocument/2006/relationships/image" Target="../media/image12.wmf"/><Relationship Id="rId5" Type="http://schemas.openxmlformats.org/officeDocument/2006/relationships/image" Target="../media/image11.wmf"/><Relationship Id="rId4" Type="http://schemas.openxmlformats.org/officeDocument/2006/relationships/image" Target="../media/image10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-user.slac.stanford.edu/gstewart/movies/particlesimulation_animation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7" Type="http://schemas.openxmlformats.org/officeDocument/2006/relationships/image" Target="../media/image1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3.xml"/><Relationship Id="rId6" Type="http://schemas.openxmlformats.org/officeDocument/2006/relationships/image" Target="../media/image3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9.xml"/><Relationship Id="rId5" Type="http://schemas.openxmlformats.org/officeDocument/2006/relationships/image" Target="../media/image19.gif"/><Relationship Id="rId4" Type="http://schemas.openxmlformats.org/officeDocument/2006/relationships/image" Target="../media/image1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94.xml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jpeg"/><Relationship Id="rId3" Type="http://schemas.openxmlformats.org/officeDocument/2006/relationships/image" Target="../media/image24.jpeg"/><Relationship Id="rId7" Type="http://schemas.openxmlformats.org/officeDocument/2006/relationships/image" Target="../media/image28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94.xml"/><Relationship Id="rId6" Type="http://schemas.openxmlformats.org/officeDocument/2006/relationships/image" Target="../media/image27.jpeg"/><Relationship Id="rId5" Type="http://schemas.openxmlformats.org/officeDocument/2006/relationships/image" Target="../media/image26.jpeg"/><Relationship Id="rId4" Type="http://schemas.openxmlformats.org/officeDocument/2006/relationships/image" Target="../media/image25.jpeg"/><Relationship Id="rId9" Type="http://schemas.openxmlformats.org/officeDocument/2006/relationships/image" Target="../media/image2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95400"/>
            <a:ext cx="7772400" cy="1847850"/>
          </a:xfrm>
        </p:spPr>
        <p:txBody>
          <a:bodyPr>
            <a:normAutofit/>
          </a:bodyPr>
          <a:lstStyle/>
          <a:p>
            <a:pPr algn="l"/>
            <a:r>
              <a:rPr lang="en-US" dirty="0" smtClean="0"/>
              <a:t>Intra-Beam Scattering modeling for </a:t>
            </a:r>
            <a:r>
              <a:rPr lang="en-US" dirty="0" err="1" smtClean="0"/>
              <a:t>SuperB</a:t>
            </a:r>
            <a:r>
              <a:rPr lang="en-US" dirty="0" smtClean="0"/>
              <a:t> and CLIC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00400"/>
            <a:ext cx="6705600" cy="3505200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</a:pPr>
            <a:r>
              <a:rPr lang="en-US" sz="2400" dirty="0" smtClean="0">
                <a:solidFill>
                  <a:schemeClr val="tx1"/>
                </a:solidFill>
              </a:rPr>
              <a:t>Mauro </a:t>
            </a:r>
            <a:r>
              <a:rPr lang="en-US" sz="2400" dirty="0" err="1" smtClean="0">
                <a:solidFill>
                  <a:schemeClr val="tx1"/>
                </a:solidFill>
              </a:rPr>
              <a:t>Pivi</a:t>
            </a:r>
            <a:r>
              <a:rPr lang="en-US" sz="2400" dirty="0" smtClean="0">
                <a:solidFill>
                  <a:schemeClr val="tx1"/>
                </a:solidFill>
              </a:rPr>
              <a:t>                                                                              </a:t>
            </a:r>
            <a:r>
              <a:rPr lang="en-US" sz="1800" dirty="0" smtClean="0">
                <a:solidFill>
                  <a:schemeClr val="tx1"/>
                </a:solidFill>
              </a:rPr>
              <a:t>work performed while at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400" dirty="0" smtClean="0">
                <a:solidFill>
                  <a:schemeClr val="tx1"/>
                </a:solidFill>
              </a:rPr>
              <a:t>SLAC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endParaRPr lang="it-IT" sz="2400" dirty="0" smtClean="0">
              <a:solidFill>
                <a:schemeClr val="tx1"/>
              </a:solidFill>
            </a:endParaRP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it-IT" sz="2400" dirty="0" smtClean="0">
                <a:solidFill>
                  <a:schemeClr val="tx1"/>
                </a:solidFill>
              </a:rPr>
              <a:t>Tau-Charm @ High Luminosity Workshop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it-IT" sz="2400" dirty="0" smtClean="0">
                <a:solidFill>
                  <a:schemeClr val="tx1"/>
                </a:solidFill>
              </a:rPr>
              <a:t>27-30 May, 2013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endParaRPr lang="it-IT" sz="2400" dirty="0" smtClean="0">
              <a:solidFill>
                <a:schemeClr val="tx2"/>
              </a:solidFill>
            </a:endParaRPr>
          </a:p>
          <a:p>
            <a:pPr>
              <a:lnSpc>
                <a:spcPct val="120000"/>
              </a:lnSpc>
              <a:spcBef>
                <a:spcPts val="600"/>
              </a:spcBef>
            </a:pPr>
            <a:endParaRPr lang="it-IT" sz="2400" dirty="0">
              <a:solidFill>
                <a:schemeClr val="tx2"/>
              </a:solidFill>
            </a:endParaRPr>
          </a:p>
          <a:p>
            <a:pPr>
              <a:lnSpc>
                <a:spcPct val="120000"/>
              </a:lnSpc>
              <a:spcBef>
                <a:spcPts val="600"/>
              </a:spcBef>
            </a:pP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olo 1"/>
          <p:cNvSpPr>
            <a:spLocks noGrp="1"/>
          </p:cNvSpPr>
          <p:nvPr>
            <p:ph type="title"/>
          </p:nvPr>
        </p:nvSpPr>
        <p:spPr>
          <a:xfrm>
            <a:off x="1143000" y="0"/>
            <a:ext cx="7086600" cy="914400"/>
          </a:xfrm>
        </p:spPr>
        <p:txBody>
          <a:bodyPr/>
          <a:lstStyle/>
          <a:p>
            <a:pPr algn="l"/>
            <a:r>
              <a:rPr lang="it-IT" sz="3200" dirty="0" smtClean="0"/>
              <a:t>‘</a:t>
            </a:r>
            <a:r>
              <a:rPr lang="it-IT" sz="3200" dirty="0" err="1" smtClean="0"/>
              <a:t>Equivalent</a:t>
            </a:r>
            <a:r>
              <a:rPr lang="it-IT" sz="3200" dirty="0" smtClean="0"/>
              <a:t>’ Long </a:t>
            </a:r>
            <a:r>
              <a:rPr lang="it-IT" sz="3200" dirty="0" err="1" smtClean="0"/>
              <a:t>term</a:t>
            </a:r>
            <a:r>
              <a:rPr lang="it-IT" sz="3200" dirty="0" smtClean="0"/>
              <a:t> </a:t>
            </a:r>
            <a:r>
              <a:rPr lang="it-IT" sz="3200" dirty="0" err="1" smtClean="0"/>
              <a:t>Emittance</a:t>
            </a:r>
            <a:r>
              <a:rPr lang="it-IT" sz="3200" dirty="0" smtClean="0"/>
              <a:t> </a:t>
            </a:r>
            <a:r>
              <a:rPr lang="it-IT" sz="3200" dirty="0" err="1" smtClean="0"/>
              <a:t>Evolution</a:t>
            </a:r>
            <a:r>
              <a:rPr lang="it-IT" sz="3200" dirty="0" smtClean="0"/>
              <a:t> in </a:t>
            </a:r>
            <a:r>
              <a:rPr lang="it-IT" sz="3200" dirty="0" err="1" smtClean="0"/>
              <a:t>SuperB</a:t>
            </a:r>
            <a:r>
              <a:rPr lang="it-IT" sz="3200" dirty="0" smtClean="0"/>
              <a:t> LER </a:t>
            </a:r>
          </a:p>
        </p:txBody>
      </p:sp>
      <p:sp>
        <p:nvSpPr>
          <p:cNvPr id="17411" name="Segnaposto contenuto 15"/>
          <p:cNvSpPr>
            <a:spLocks noGrp="1"/>
          </p:cNvSpPr>
          <p:nvPr>
            <p:ph sz="half" idx="2"/>
          </p:nvPr>
        </p:nvSpPr>
        <p:spPr>
          <a:xfrm>
            <a:off x="4938713" y="1371600"/>
            <a:ext cx="3884612" cy="4572000"/>
          </a:xfrm>
        </p:spPr>
        <p:txBody>
          <a:bodyPr/>
          <a:lstStyle/>
          <a:p>
            <a:pPr marL="0" indent="0">
              <a:buNone/>
            </a:pPr>
            <a:r>
              <a:rPr lang="it-IT" sz="2200" dirty="0" err="1" smtClean="0">
                <a:solidFill>
                  <a:srgbClr val="002060"/>
                </a:solidFill>
              </a:rPr>
              <a:t>These</a:t>
            </a:r>
            <a:r>
              <a:rPr lang="it-IT" sz="2200" dirty="0" smtClean="0">
                <a:solidFill>
                  <a:srgbClr val="002060"/>
                </a:solidFill>
              </a:rPr>
              <a:t> </a:t>
            </a:r>
            <a:r>
              <a:rPr lang="it-IT" sz="2200" dirty="0" err="1" smtClean="0">
                <a:solidFill>
                  <a:srgbClr val="002060"/>
                </a:solidFill>
              </a:rPr>
              <a:t>preliminary</a:t>
            </a:r>
            <a:r>
              <a:rPr lang="it-IT" sz="2200" dirty="0" smtClean="0">
                <a:solidFill>
                  <a:srgbClr val="002060"/>
                </a:solidFill>
              </a:rPr>
              <a:t> </a:t>
            </a:r>
            <a:r>
              <a:rPr lang="it-IT" sz="2200" dirty="0" err="1" smtClean="0">
                <a:solidFill>
                  <a:srgbClr val="002060"/>
                </a:solidFill>
              </a:rPr>
              <a:t>simulations</a:t>
            </a:r>
            <a:r>
              <a:rPr lang="it-IT" sz="2200" dirty="0" smtClean="0">
                <a:solidFill>
                  <a:srgbClr val="002060"/>
                </a:solidFill>
              </a:rPr>
              <a:t> are </a:t>
            </a:r>
            <a:r>
              <a:rPr lang="it-IT" sz="2200" dirty="0" err="1">
                <a:solidFill>
                  <a:srgbClr val="002060"/>
                </a:solidFill>
              </a:rPr>
              <a:t>performed</a:t>
            </a:r>
            <a:r>
              <a:rPr lang="it-IT" sz="2200" dirty="0">
                <a:solidFill>
                  <a:srgbClr val="002060"/>
                </a:solidFill>
              </a:rPr>
              <a:t> </a:t>
            </a:r>
            <a:r>
              <a:rPr lang="it-IT" sz="2200" dirty="0" err="1">
                <a:solidFill>
                  <a:srgbClr val="002060"/>
                </a:solidFill>
              </a:rPr>
              <a:t>using</a:t>
            </a:r>
            <a:r>
              <a:rPr lang="it-IT" sz="2200" dirty="0">
                <a:solidFill>
                  <a:srgbClr val="002060"/>
                </a:solidFill>
              </a:rPr>
              <a:t> a</a:t>
            </a:r>
            <a:r>
              <a:rPr lang="it-IT" sz="2200" dirty="0" smtClean="0">
                <a:solidFill>
                  <a:srgbClr val="002060"/>
                </a:solidFill>
              </a:rPr>
              <a:t> </a:t>
            </a:r>
            <a:r>
              <a:rPr lang="it-IT" sz="2200" dirty="0" err="1" smtClean="0">
                <a:solidFill>
                  <a:srgbClr val="002060"/>
                </a:solidFill>
              </a:rPr>
              <a:t>factor</a:t>
            </a:r>
            <a:r>
              <a:rPr lang="it-IT" sz="2200" dirty="0" smtClean="0">
                <a:solidFill>
                  <a:srgbClr val="002060"/>
                </a:solidFill>
              </a:rPr>
              <a:t> F=10 </a:t>
            </a:r>
            <a:r>
              <a:rPr lang="it-IT" sz="2200" dirty="0" err="1">
                <a:solidFill>
                  <a:srgbClr val="002060"/>
                </a:solidFill>
              </a:rPr>
              <a:t>faster</a:t>
            </a:r>
            <a:r>
              <a:rPr lang="it-IT" sz="2200" dirty="0">
                <a:solidFill>
                  <a:srgbClr val="002060"/>
                </a:solidFill>
              </a:rPr>
              <a:t> </a:t>
            </a:r>
            <a:r>
              <a:rPr lang="it-IT" sz="2200" dirty="0" err="1">
                <a:solidFill>
                  <a:srgbClr val="002060"/>
                </a:solidFill>
              </a:rPr>
              <a:t>damping</a:t>
            </a:r>
            <a:r>
              <a:rPr lang="it-IT" sz="2200" dirty="0">
                <a:solidFill>
                  <a:srgbClr val="002060"/>
                </a:solidFill>
              </a:rPr>
              <a:t> time </a:t>
            </a:r>
            <a:r>
              <a:rPr lang="it-IT" sz="2200" dirty="0" smtClean="0">
                <a:solidFill>
                  <a:srgbClr val="002060"/>
                </a:solidFill>
              </a:rPr>
              <a:t>and a </a:t>
            </a:r>
            <a:r>
              <a:rPr lang="it-IT" sz="2200" dirty="0" err="1" smtClean="0">
                <a:solidFill>
                  <a:srgbClr val="002060"/>
                </a:solidFill>
              </a:rPr>
              <a:t>factor</a:t>
            </a:r>
            <a:r>
              <a:rPr lang="it-IT" sz="2200" dirty="0" smtClean="0">
                <a:solidFill>
                  <a:srgbClr val="002060"/>
                </a:solidFill>
              </a:rPr>
              <a:t> 10 </a:t>
            </a:r>
            <a:r>
              <a:rPr lang="it-IT" sz="2200" dirty="0" err="1">
                <a:solidFill>
                  <a:srgbClr val="002060"/>
                </a:solidFill>
              </a:rPr>
              <a:t>larger</a:t>
            </a:r>
            <a:r>
              <a:rPr lang="it-IT" sz="2200" dirty="0">
                <a:solidFill>
                  <a:srgbClr val="002060"/>
                </a:solidFill>
              </a:rPr>
              <a:t> </a:t>
            </a:r>
            <a:r>
              <a:rPr lang="it-IT" sz="2200" dirty="0" err="1">
                <a:solidFill>
                  <a:srgbClr val="002060"/>
                </a:solidFill>
              </a:rPr>
              <a:t>beam</a:t>
            </a:r>
            <a:r>
              <a:rPr lang="it-IT" sz="2200" dirty="0">
                <a:solidFill>
                  <a:srgbClr val="002060"/>
                </a:solidFill>
              </a:rPr>
              <a:t> </a:t>
            </a:r>
            <a:r>
              <a:rPr lang="it-IT" sz="2200" dirty="0" err="1" smtClean="0">
                <a:solidFill>
                  <a:srgbClr val="002060"/>
                </a:solidFill>
              </a:rPr>
              <a:t>intensity</a:t>
            </a:r>
            <a:r>
              <a:rPr lang="it-IT" sz="2200" dirty="0" smtClean="0">
                <a:solidFill>
                  <a:srgbClr val="002060"/>
                </a:solidFill>
              </a:rPr>
              <a:t> </a:t>
            </a:r>
            <a:r>
              <a:rPr lang="it-IT" dirty="0">
                <a:solidFill>
                  <a:srgbClr val="002060"/>
                </a:solidFill>
                <a:latin typeface="Mathematica1Mono" pitchFamily="18" charset="2"/>
              </a:rPr>
              <a:t>	</a:t>
            </a:r>
            <a:endParaRPr lang="it-IT" dirty="0" smtClean="0">
              <a:solidFill>
                <a:srgbClr val="002060"/>
              </a:solidFill>
              <a:latin typeface="Mathematica1Mono" pitchFamily="18" charset="2"/>
            </a:endParaRPr>
          </a:p>
          <a:p>
            <a:pPr marL="0" indent="0">
              <a:buNone/>
            </a:pPr>
            <a:r>
              <a:rPr lang="it-IT" sz="2000" baseline="30000" dirty="0">
                <a:solidFill>
                  <a:srgbClr val="002060"/>
                </a:solidFill>
                <a:latin typeface="Mathematica1Mono" pitchFamily="18" charset="2"/>
              </a:rPr>
              <a:t> </a:t>
            </a:r>
            <a:r>
              <a:rPr lang="it-IT" sz="2000" dirty="0" smtClean="0">
                <a:solidFill>
                  <a:srgbClr val="002060"/>
                </a:solidFill>
                <a:latin typeface="Mathematica1Mono" pitchFamily="18" charset="2"/>
              </a:rPr>
              <a:t>   </a:t>
            </a:r>
          </a:p>
          <a:p>
            <a:pPr marL="0" indent="0">
              <a:buNone/>
            </a:pPr>
            <a:r>
              <a:rPr lang="it-IT" sz="2000" dirty="0">
                <a:solidFill>
                  <a:srgbClr val="002060"/>
                </a:solidFill>
                <a:latin typeface="Mathematica1Mono" pitchFamily="18" charset="2"/>
              </a:rPr>
              <a:t> </a:t>
            </a:r>
            <a:r>
              <a:rPr lang="it-IT" sz="2000" dirty="0" smtClean="0">
                <a:solidFill>
                  <a:srgbClr val="002060"/>
                </a:solidFill>
                <a:latin typeface="Mathematica1Mono" pitchFamily="18" charset="2"/>
              </a:rPr>
              <a:t>    </a:t>
            </a:r>
            <a:r>
              <a:rPr lang="it-IT" sz="2000" dirty="0" err="1" smtClean="0">
                <a:solidFill>
                  <a:srgbClr val="002060"/>
                </a:solidFill>
                <a:latin typeface="Mathematica1Mono" pitchFamily="18" charset="2"/>
              </a:rPr>
              <a:t>t</a:t>
            </a:r>
            <a:r>
              <a:rPr lang="it-IT" sz="2000" baseline="-25000" dirty="0" err="1" smtClean="0">
                <a:solidFill>
                  <a:srgbClr val="002060"/>
                </a:solidFill>
                <a:latin typeface="Courier"/>
              </a:rPr>
              <a:t>x</a:t>
            </a:r>
            <a:r>
              <a:rPr lang="it-IT" sz="2000" baseline="-25000" dirty="0" smtClean="0">
                <a:solidFill>
                  <a:srgbClr val="002060"/>
                </a:solidFill>
                <a:latin typeface="Courier"/>
              </a:rPr>
              <a:t> </a:t>
            </a:r>
            <a:r>
              <a:rPr lang="it-IT" sz="2000" dirty="0">
                <a:solidFill>
                  <a:srgbClr val="002060"/>
                </a:solidFill>
                <a:latin typeface="Courier"/>
              </a:rPr>
              <a:t>= 10</a:t>
            </a:r>
            <a:r>
              <a:rPr lang="it-IT" sz="2000" baseline="30000" dirty="0">
                <a:solidFill>
                  <a:srgbClr val="002060"/>
                </a:solidFill>
                <a:latin typeface="Courier"/>
              </a:rPr>
              <a:t>-1 </a:t>
            </a:r>
            <a:r>
              <a:rPr lang="it-IT" sz="2000" dirty="0">
                <a:solidFill>
                  <a:srgbClr val="002060"/>
                </a:solidFill>
                <a:latin typeface="Courier"/>
              </a:rPr>
              <a:t>x 40 </a:t>
            </a:r>
            <a:r>
              <a:rPr lang="it-IT" sz="2000" dirty="0" err="1">
                <a:solidFill>
                  <a:srgbClr val="002060"/>
                </a:solidFill>
                <a:latin typeface="Courier"/>
              </a:rPr>
              <a:t>ms</a:t>
            </a:r>
            <a:endParaRPr lang="it-IT" sz="2000" baseline="30000" dirty="0">
              <a:solidFill>
                <a:srgbClr val="002060"/>
              </a:solidFill>
              <a:latin typeface="Courier"/>
            </a:endParaRPr>
          </a:p>
          <a:p>
            <a:pPr lvl="0">
              <a:buNone/>
            </a:pPr>
            <a:r>
              <a:rPr lang="it-IT" sz="2000" dirty="0">
                <a:solidFill>
                  <a:srgbClr val="002060"/>
                </a:solidFill>
                <a:latin typeface="Mathematica1Mono" pitchFamily="18" charset="2"/>
              </a:rPr>
              <a:t>	</a:t>
            </a:r>
            <a:r>
              <a:rPr lang="it-IT" sz="2000" dirty="0" err="1">
                <a:solidFill>
                  <a:srgbClr val="002060"/>
                </a:solidFill>
                <a:latin typeface="Mathematica1Mono" pitchFamily="18" charset="2"/>
              </a:rPr>
              <a:t>t</a:t>
            </a:r>
            <a:r>
              <a:rPr lang="it-IT" sz="2000" baseline="-25000" dirty="0" err="1">
                <a:solidFill>
                  <a:srgbClr val="002060"/>
                </a:solidFill>
                <a:latin typeface="Courier"/>
              </a:rPr>
              <a:t>y</a:t>
            </a:r>
            <a:r>
              <a:rPr lang="it-IT" sz="2000" baseline="-25000" dirty="0">
                <a:solidFill>
                  <a:srgbClr val="002060"/>
                </a:solidFill>
                <a:latin typeface="Courier"/>
              </a:rPr>
              <a:t> </a:t>
            </a:r>
            <a:r>
              <a:rPr lang="it-IT" sz="2000" dirty="0">
                <a:solidFill>
                  <a:srgbClr val="002060"/>
                </a:solidFill>
                <a:latin typeface="Courier"/>
              </a:rPr>
              <a:t>= 10</a:t>
            </a:r>
            <a:r>
              <a:rPr lang="it-IT" sz="2000" baseline="30000" dirty="0">
                <a:solidFill>
                  <a:srgbClr val="002060"/>
                </a:solidFill>
                <a:latin typeface="Courier"/>
              </a:rPr>
              <a:t>-1</a:t>
            </a:r>
            <a:r>
              <a:rPr lang="it-IT" sz="2000" dirty="0">
                <a:solidFill>
                  <a:srgbClr val="002060"/>
                </a:solidFill>
                <a:latin typeface="Courier"/>
              </a:rPr>
              <a:t>x 40 </a:t>
            </a:r>
            <a:r>
              <a:rPr lang="it-IT" sz="2000" dirty="0" err="1">
                <a:solidFill>
                  <a:srgbClr val="002060"/>
                </a:solidFill>
                <a:latin typeface="Courier"/>
              </a:rPr>
              <a:t>ms</a:t>
            </a:r>
            <a:endParaRPr lang="it-IT" sz="2000" dirty="0">
              <a:solidFill>
                <a:srgbClr val="002060"/>
              </a:solidFill>
              <a:latin typeface="Courier"/>
            </a:endParaRPr>
          </a:p>
          <a:p>
            <a:pPr lvl="0">
              <a:buNone/>
            </a:pPr>
            <a:r>
              <a:rPr lang="it-IT" sz="2000" dirty="0">
                <a:solidFill>
                  <a:srgbClr val="002060"/>
                </a:solidFill>
                <a:latin typeface="Mathematica1Mono" pitchFamily="18" charset="2"/>
              </a:rPr>
              <a:t>	</a:t>
            </a:r>
            <a:r>
              <a:rPr lang="it-IT" sz="2000" dirty="0" err="1">
                <a:solidFill>
                  <a:srgbClr val="002060"/>
                </a:solidFill>
                <a:latin typeface="Mathematica1Mono" pitchFamily="18" charset="2"/>
              </a:rPr>
              <a:t>t</a:t>
            </a:r>
            <a:r>
              <a:rPr lang="it-IT" sz="2000" baseline="-25000" dirty="0" err="1">
                <a:solidFill>
                  <a:srgbClr val="002060"/>
                </a:solidFill>
                <a:latin typeface="Courier"/>
              </a:rPr>
              <a:t>s</a:t>
            </a:r>
            <a:r>
              <a:rPr lang="it-IT" sz="2000" baseline="-25000" dirty="0">
                <a:solidFill>
                  <a:srgbClr val="002060"/>
                </a:solidFill>
                <a:latin typeface="Courier"/>
              </a:rPr>
              <a:t> </a:t>
            </a:r>
            <a:r>
              <a:rPr lang="it-IT" sz="2000" dirty="0">
                <a:solidFill>
                  <a:srgbClr val="002060"/>
                </a:solidFill>
                <a:latin typeface="Courier"/>
              </a:rPr>
              <a:t>= 10</a:t>
            </a:r>
            <a:r>
              <a:rPr lang="it-IT" sz="2000" baseline="30000" dirty="0">
                <a:solidFill>
                  <a:srgbClr val="002060"/>
                </a:solidFill>
                <a:latin typeface="Courier"/>
              </a:rPr>
              <a:t> -1</a:t>
            </a:r>
            <a:r>
              <a:rPr lang="it-IT" sz="2000" dirty="0">
                <a:solidFill>
                  <a:srgbClr val="002060"/>
                </a:solidFill>
                <a:latin typeface="Courier"/>
              </a:rPr>
              <a:t>x 20 </a:t>
            </a:r>
            <a:r>
              <a:rPr lang="it-IT" sz="2000" dirty="0" err="1">
                <a:solidFill>
                  <a:srgbClr val="002060"/>
                </a:solidFill>
                <a:latin typeface="Courier"/>
              </a:rPr>
              <a:t>ms</a:t>
            </a:r>
            <a:endParaRPr lang="it-IT" sz="2000" baseline="30000" dirty="0">
              <a:solidFill>
                <a:srgbClr val="002060"/>
              </a:solidFill>
              <a:latin typeface="Courier"/>
            </a:endParaRPr>
          </a:p>
          <a:p>
            <a:pPr lvl="0">
              <a:buNone/>
            </a:pPr>
            <a:endParaRPr lang="it-IT" sz="2000" dirty="0">
              <a:solidFill>
                <a:srgbClr val="000000"/>
              </a:solidFill>
            </a:endParaRPr>
          </a:p>
          <a:p>
            <a:r>
              <a:rPr lang="it-IT" dirty="0" smtClean="0">
                <a:solidFill>
                  <a:srgbClr val="002060"/>
                </a:solidFill>
              </a:rPr>
              <a:t>For </a:t>
            </a:r>
            <a:r>
              <a:rPr lang="it-IT" dirty="0" err="1" smtClean="0">
                <a:solidFill>
                  <a:srgbClr val="002060"/>
                </a:solidFill>
              </a:rPr>
              <a:t>SuperB</a:t>
            </a:r>
            <a:r>
              <a:rPr lang="it-IT" dirty="0" smtClean="0">
                <a:solidFill>
                  <a:srgbClr val="002060"/>
                </a:solidFill>
              </a:rPr>
              <a:t> V12 LER</a:t>
            </a:r>
          </a:p>
          <a:p>
            <a:pPr>
              <a:buFontTx/>
              <a:buNone/>
            </a:pPr>
            <a:r>
              <a:rPr lang="it-IT" sz="2000" dirty="0" smtClean="0">
                <a:solidFill>
                  <a:srgbClr val="002060"/>
                </a:solidFill>
              </a:rPr>
              <a:t>      Nb= 2x10</a:t>
            </a:r>
            <a:r>
              <a:rPr lang="it-IT" sz="2000" baseline="30000" dirty="0" smtClean="0">
                <a:solidFill>
                  <a:srgbClr val="002060"/>
                </a:solidFill>
              </a:rPr>
              <a:t>10</a:t>
            </a:r>
            <a:r>
              <a:rPr lang="it-IT" sz="2000" dirty="0" smtClean="0">
                <a:solidFill>
                  <a:srgbClr val="002060"/>
                </a:solidFill>
              </a:rPr>
              <a:t>  - 12x10</a:t>
            </a:r>
            <a:r>
              <a:rPr lang="it-IT" sz="2000" baseline="30000" dirty="0" smtClean="0">
                <a:solidFill>
                  <a:srgbClr val="002060"/>
                </a:solidFill>
              </a:rPr>
              <a:t>10 </a:t>
            </a:r>
          </a:p>
        </p:txBody>
      </p:sp>
      <p:pic>
        <p:nvPicPr>
          <p:cNvPr id="17412" name="Picture 4" descr="view_cmadout_1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4288" y="942975"/>
            <a:ext cx="4734436" cy="5915025"/>
          </a:xfrm>
        </p:spPr>
      </p:pic>
    </p:spTree>
    <p:extLst>
      <p:ext uri="{BB962C8B-B14F-4D97-AF65-F5344CB8AC3E}">
        <p14:creationId xmlns:p14="http://schemas.microsoft.com/office/powerpoint/2010/main" val="4107644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5807833"/>
              </p:ext>
            </p:extLst>
          </p:nvPr>
        </p:nvGraphicFramePr>
        <p:xfrm>
          <a:off x="115888" y="3933825"/>
          <a:ext cx="4803775" cy="17557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15691"/>
                <a:gridCol w="1379205"/>
                <a:gridCol w="1508879"/>
              </a:tblGrid>
              <a:tr h="378901">
                <a:tc>
                  <a:txBody>
                    <a:bodyPr/>
                    <a:lstStyle/>
                    <a:p>
                      <a:endParaRPr lang="fr-FR" sz="1600" dirty="0"/>
                    </a:p>
                  </a:txBody>
                  <a:tcPr marL="91432" marR="91432" marT="45708" marB="45708"/>
                </a:tc>
                <a:tc>
                  <a:txBody>
                    <a:bodyPr/>
                    <a:lstStyle/>
                    <a:p>
                      <a:r>
                        <a:rPr lang="fr-FR" sz="1600" baseline="0" dirty="0" smtClean="0">
                          <a:solidFill>
                            <a:schemeClr val="tx1"/>
                          </a:solidFill>
                          <a:latin typeface="Symbol" pitchFamily="18" charset="2"/>
                        </a:rPr>
                        <a:t>e</a:t>
                      </a:r>
                      <a:r>
                        <a:rPr lang="fr-FR" sz="1600" baseline="-25000" dirty="0" smtClean="0">
                          <a:solidFill>
                            <a:schemeClr val="tx1"/>
                          </a:solidFill>
                        </a:rPr>
                        <a:t>x </a:t>
                      </a:r>
                      <a:r>
                        <a:rPr lang="fr-FR" sz="1600" baseline="0" dirty="0" smtClean="0">
                          <a:solidFill>
                            <a:schemeClr val="tx1"/>
                          </a:solidFill>
                        </a:rPr>
                        <a:t> (m)</a:t>
                      </a:r>
                      <a:endParaRPr lang="fr-FR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32" marR="91432" marT="45708" marB="45708"/>
                </a:tc>
                <a:tc>
                  <a:txBody>
                    <a:bodyPr/>
                    <a:lstStyle/>
                    <a:p>
                      <a:r>
                        <a:rPr lang="fr-FR" sz="1600" baseline="0" dirty="0" err="1" smtClean="0">
                          <a:solidFill>
                            <a:schemeClr val="tx1"/>
                          </a:solidFill>
                          <a:latin typeface="Symbol" pitchFamily="18" charset="2"/>
                        </a:rPr>
                        <a:t>e</a:t>
                      </a:r>
                      <a:r>
                        <a:rPr lang="fr-FR" sz="1600" baseline="-25000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z</a:t>
                      </a:r>
                      <a:r>
                        <a:rPr lang="fr-FR" sz="1600" baseline="0" dirty="0" smtClean="0">
                          <a:solidFill>
                            <a:schemeClr val="tx1"/>
                          </a:solidFill>
                        </a:rPr>
                        <a:t>  (m)</a:t>
                      </a:r>
                      <a:r>
                        <a:rPr lang="fr-FR" sz="16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fr-FR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32" marR="91432" marT="45708" marB="45708"/>
                </a:tc>
              </a:tr>
              <a:tr h="378901"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Injection</a:t>
                      </a:r>
                      <a:endParaRPr lang="fr-FR" sz="1600" dirty="0"/>
                    </a:p>
                  </a:txBody>
                  <a:tcPr marL="91432" marR="91432"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/>
                        <a:t>1100e-9</a:t>
                      </a:r>
                      <a:endParaRPr lang="fr-FR" sz="1600" dirty="0"/>
                    </a:p>
                  </a:txBody>
                  <a:tcPr marL="91432" marR="91432"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/>
                        <a:t>1.5e-4</a:t>
                      </a:r>
                      <a:endParaRPr lang="fr-FR" sz="1600" dirty="0"/>
                    </a:p>
                  </a:txBody>
                  <a:tcPr marL="91432" marR="91432" marT="45708" marB="45708"/>
                </a:tc>
              </a:tr>
              <a:tr h="498986">
                <a:tc>
                  <a:txBody>
                    <a:bodyPr/>
                    <a:lstStyle/>
                    <a:p>
                      <a:r>
                        <a:rPr lang="fr-FR" sz="1600" b="1" dirty="0" smtClean="0"/>
                        <a:t>Extraction  w/</a:t>
                      </a:r>
                      <a:r>
                        <a:rPr lang="fr-FR" sz="1600" b="1" baseline="0" dirty="0" smtClean="0"/>
                        <a:t> </a:t>
                      </a:r>
                      <a:r>
                        <a:rPr lang="fr-FR" sz="1600" b="1" dirty="0" smtClean="0"/>
                        <a:t>IBS</a:t>
                      </a:r>
                      <a:endParaRPr lang="fr-FR" sz="1600" b="1" dirty="0"/>
                    </a:p>
                  </a:txBody>
                  <a:tcPr marL="91432" marR="91432"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aseline="0" dirty="0" smtClean="0"/>
                        <a:t>25e-9</a:t>
                      </a:r>
                      <a:endParaRPr lang="fr-FR" sz="1600" baseline="0" dirty="0"/>
                    </a:p>
                  </a:txBody>
                  <a:tcPr marL="91432" marR="91432"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/>
                        <a:t>3.3e-6</a:t>
                      </a:r>
                      <a:endParaRPr lang="fr-FR" sz="1600" dirty="0"/>
                    </a:p>
                  </a:txBody>
                  <a:tcPr marL="91432" marR="91432" marT="45708" marB="45708"/>
                </a:tc>
              </a:tr>
              <a:tr h="49898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 smtClean="0"/>
                        <a:t>Extraction  w/</a:t>
                      </a:r>
                      <a:r>
                        <a:rPr lang="fr-FR" sz="1600" baseline="0" dirty="0" smtClean="0"/>
                        <a:t>o </a:t>
                      </a:r>
                      <a:r>
                        <a:rPr lang="fr-FR" sz="1600" dirty="0" smtClean="0"/>
                        <a:t>IBS</a:t>
                      </a:r>
                    </a:p>
                  </a:txBody>
                  <a:tcPr marL="91432" marR="91432"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aseline="0" dirty="0" smtClean="0"/>
                        <a:t>23e-9</a:t>
                      </a:r>
                      <a:endParaRPr lang="fr-FR" sz="1600" dirty="0"/>
                    </a:p>
                  </a:txBody>
                  <a:tcPr marL="91432" marR="91432"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/>
                        <a:t>2.97e-6</a:t>
                      </a:r>
                      <a:endParaRPr lang="fr-FR" sz="1600" dirty="0"/>
                    </a:p>
                  </a:txBody>
                  <a:tcPr marL="91432" marR="91432" marT="45708" marB="45708"/>
                </a:tc>
              </a:tr>
            </a:tbl>
          </a:graphicData>
        </a:graphic>
      </p:graphicFrame>
      <p:sp>
        <p:nvSpPr>
          <p:cNvPr id="12" name="Title 1"/>
          <p:cNvSpPr txBox="1">
            <a:spLocks/>
          </p:cNvSpPr>
          <p:nvPr/>
        </p:nvSpPr>
        <p:spPr>
          <a:xfrm>
            <a:off x="442913" y="6350"/>
            <a:ext cx="8229600" cy="889000"/>
          </a:xfrm>
          <a:prstGeom prst="rect">
            <a:avLst/>
          </a:prstGeom>
        </p:spPr>
        <p:txBody>
          <a:bodyPr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00" kern="0" dirty="0">
                <a:solidFill>
                  <a:srgbClr val="FF0000"/>
                </a:solidFill>
                <a:cs typeface="Arial" pitchFamily="34" charset="0"/>
              </a:rPr>
              <a:t>IBS in </a:t>
            </a:r>
            <a:r>
              <a:rPr lang="en-US" sz="2400" kern="0" dirty="0" err="1">
                <a:solidFill>
                  <a:srgbClr val="FF0000"/>
                </a:solidFill>
                <a:cs typeface="Arial" pitchFamily="34" charset="0"/>
              </a:rPr>
              <a:t>SuperB</a:t>
            </a:r>
            <a:r>
              <a:rPr lang="en-US" sz="2400" kern="0" dirty="0">
                <a:solidFill>
                  <a:srgbClr val="FF0000"/>
                </a:solidFill>
                <a:cs typeface="Arial" pitchFamily="34" charset="0"/>
              </a:rPr>
              <a:t> Damping Ring</a:t>
            </a:r>
          </a:p>
        </p:txBody>
      </p:sp>
      <p:pic>
        <p:nvPicPr>
          <p:cNvPr id="25625" name="Immagine 12" descr="ex_SBDR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2463"/>
            <a:ext cx="4500563" cy="288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26" name="Immagine 13" descr="ez_SBDR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8663" y="673100"/>
            <a:ext cx="4500562" cy="293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27" name="CasellaDiTesto 14"/>
          <p:cNvSpPr txBox="1">
            <a:spLocks noChangeArrowheads="1"/>
          </p:cNvSpPr>
          <p:nvPr/>
        </p:nvSpPr>
        <p:spPr bwMode="auto">
          <a:xfrm>
            <a:off x="5051425" y="4106863"/>
            <a:ext cx="412115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it-IT" b="1" dirty="0" err="1" smtClean="0">
                <a:solidFill>
                  <a:srgbClr val="FF0000"/>
                </a:solidFill>
              </a:rPr>
              <a:t>Evolution</a:t>
            </a:r>
            <a:r>
              <a:rPr lang="it-IT" b="1" dirty="0" smtClean="0">
                <a:solidFill>
                  <a:srgbClr val="FF0000"/>
                </a:solidFill>
              </a:rPr>
              <a:t> of </a:t>
            </a:r>
            <a:r>
              <a:rPr lang="it-IT" b="1" dirty="0" err="1" smtClean="0">
                <a:solidFill>
                  <a:srgbClr val="FF0000"/>
                </a:solidFill>
              </a:rPr>
              <a:t>emittance</a:t>
            </a:r>
            <a:r>
              <a:rPr lang="it-IT" b="1" dirty="0" smtClean="0">
                <a:solidFill>
                  <a:srgbClr val="FF0000"/>
                </a:solidFill>
              </a:rPr>
              <a:t> with </a:t>
            </a:r>
            <a:r>
              <a:rPr lang="it-IT" b="1" dirty="0" err="1" smtClean="0">
                <a:solidFill>
                  <a:srgbClr val="FF0000"/>
                </a:solidFill>
              </a:rPr>
              <a:t>radiation</a:t>
            </a:r>
            <a:r>
              <a:rPr lang="it-IT" b="1" dirty="0" smtClean="0">
                <a:solidFill>
                  <a:srgbClr val="FF0000"/>
                </a:solidFill>
              </a:rPr>
              <a:t> </a:t>
            </a:r>
            <a:r>
              <a:rPr lang="it-IT" b="1" dirty="0" err="1" smtClean="0">
                <a:solidFill>
                  <a:srgbClr val="FF0000"/>
                </a:solidFill>
              </a:rPr>
              <a:t>damping</a:t>
            </a:r>
            <a:r>
              <a:rPr lang="it-IT" b="1" dirty="0" smtClean="0">
                <a:solidFill>
                  <a:srgbClr val="FF0000"/>
                </a:solidFill>
              </a:rPr>
              <a:t> and IBS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it-IT" b="1" dirty="0">
              <a:solidFill>
                <a:srgbClr val="FF0000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it-IT" b="1" dirty="0" smtClean="0">
                <a:solidFill>
                  <a:srgbClr val="FF0000"/>
                </a:solidFill>
              </a:rPr>
              <a:t>Just 1 IP per </a:t>
            </a:r>
            <a:r>
              <a:rPr lang="it-IT" b="1" dirty="0" err="1" smtClean="0">
                <a:solidFill>
                  <a:srgbClr val="FF0000"/>
                </a:solidFill>
              </a:rPr>
              <a:t>tun</a:t>
            </a:r>
            <a:r>
              <a:rPr lang="it-IT" b="1" dirty="0" smtClean="0">
                <a:solidFill>
                  <a:srgbClr val="FF0000"/>
                </a:solidFill>
              </a:rPr>
              <a:t> </a:t>
            </a:r>
            <a:r>
              <a:rPr lang="it-IT" b="1" dirty="0" err="1" smtClean="0">
                <a:solidFill>
                  <a:srgbClr val="FF0000"/>
                </a:solidFill>
              </a:rPr>
              <a:t>is</a:t>
            </a:r>
            <a:r>
              <a:rPr lang="it-IT" b="1" dirty="0" smtClean="0">
                <a:solidFill>
                  <a:srgbClr val="FF0000"/>
                </a:solidFill>
              </a:rPr>
              <a:t> </a:t>
            </a:r>
            <a:r>
              <a:rPr lang="it-IT" b="1" dirty="0" err="1" smtClean="0">
                <a:solidFill>
                  <a:srgbClr val="FF0000"/>
                </a:solidFill>
              </a:rPr>
              <a:t>considered</a:t>
            </a:r>
            <a:r>
              <a:rPr lang="it-IT" b="1" dirty="0" smtClean="0">
                <a:solidFill>
                  <a:srgbClr val="FF0000"/>
                </a:solidFill>
              </a:rPr>
              <a:t> </a:t>
            </a:r>
            <a:r>
              <a:rPr lang="it-IT" b="1" dirty="0" err="1" smtClean="0">
                <a:solidFill>
                  <a:srgbClr val="FF0000"/>
                </a:solidFill>
              </a:rPr>
              <a:t>here</a:t>
            </a:r>
            <a:endParaRPr lang="it-IT" b="1" dirty="0" smtClean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447800" y="710684"/>
            <a:ext cx="1905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Beam injection</a:t>
            </a:r>
            <a:endParaRPr lang="de-AT" sz="1600" dirty="0"/>
          </a:p>
        </p:txBody>
      </p:sp>
      <p:cxnSp>
        <p:nvCxnSpPr>
          <p:cNvPr id="4" name="Straight Arrow Connector 3"/>
          <p:cNvCxnSpPr>
            <a:stCxn id="8" idx="1"/>
          </p:cNvCxnSpPr>
          <p:nvPr/>
        </p:nvCxnSpPr>
        <p:spPr>
          <a:xfrm flipH="1" flipV="1">
            <a:off x="917576" y="821532"/>
            <a:ext cx="530224" cy="5842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6858000" y="1414464"/>
            <a:ext cx="381000" cy="0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7315200" y="1219200"/>
            <a:ext cx="172402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/>
              <a:t>w</a:t>
            </a:r>
            <a:r>
              <a:rPr lang="en-US" sz="1500" dirty="0" smtClean="0"/>
              <a:t>ith IBS</a:t>
            </a:r>
          </a:p>
          <a:p>
            <a:r>
              <a:rPr lang="en-US" sz="1500" dirty="0"/>
              <a:t>w</a:t>
            </a:r>
            <a:r>
              <a:rPr lang="en-US" sz="1500" dirty="0" smtClean="0"/>
              <a:t>ithout IBS</a:t>
            </a:r>
            <a:endParaRPr lang="de-AT" sz="1500" dirty="0"/>
          </a:p>
        </p:txBody>
      </p:sp>
      <p:cxnSp>
        <p:nvCxnSpPr>
          <p:cNvPr id="18" name="Straight Connector 17"/>
          <p:cNvCxnSpPr/>
          <p:nvPr/>
        </p:nvCxnSpPr>
        <p:spPr>
          <a:xfrm>
            <a:off x="6858000" y="1628776"/>
            <a:ext cx="3810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56555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152400"/>
            <a:ext cx="7239000" cy="914400"/>
          </a:xfrm>
        </p:spPr>
        <p:txBody>
          <a:bodyPr/>
          <a:lstStyle/>
          <a:p>
            <a:r>
              <a:rPr lang="en-US" sz="4200" dirty="0" smtClean="0"/>
              <a:t>IBS evaluation next steps</a:t>
            </a:r>
            <a:endParaRPr lang="en-US" sz="4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534400" cy="50292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Code validation: benchmark recent experiments made at </a:t>
            </a:r>
            <a:r>
              <a:rPr lang="en-US" dirty="0" err="1"/>
              <a:t>CesrTA</a:t>
            </a:r>
            <a:r>
              <a:rPr lang="en-US" dirty="0"/>
              <a:t> and SLS with simulations </a:t>
            </a:r>
          </a:p>
          <a:p>
            <a:r>
              <a:rPr lang="en-US" dirty="0" smtClean="0"/>
              <a:t>Tau-Charm factory estimate gives larger IBS growth than </a:t>
            </a:r>
            <a:r>
              <a:rPr lang="en-US" dirty="0" err="1" smtClean="0"/>
              <a:t>SuperB</a:t>
            </a:r>
            <a:r>
              <a:rPr lang="en-US" dirty="0" smtClean="0"/>
              <a:t> because of larger beam intensity </a:t>
            </a:r>
            <a:r>
              <a:rPr lang="en-US" dirty="0" smtClean="0">
                <a:solidFill>
                  <a:srgbClr val="FF0000"/>
                </a:solidFill>
              </a:rPr>
              <a:t>and lower energy</a:t>
            </a:r>
          </a:p>
          <a:p>
            <a:r>
              <a:rPr lang="en-US" dirty="0" smtClean="0"/>
              <a:t>Code predictions: long term beam evolution in Tau-Charm and CLIC Damping Rings</a:t>
            </a:r>
          </a:p>
          <a:p>
            <a:pPr lvl="1"/>
            <a:r>
              <a:rPr lang="en-US" b="0" dirty="0" smtClean="0"/>
              <a:t>Included magnet vertical misalignments and vertical dispersion</a:t>
            </a:r>
          </a:p>
          <a:p>
            <a:pPr lvl="1"/>
            <a:r>
              <a:rPr lang="en-US" b="0" dirty="0" smtClean="0"/>
              <a:t>Next: Include magnet rotation and coupling also to closely benchmark experimental data (</a:t>
            </a:r>
            <a:r>
              <a:rPr lang="en-US" b="0" dirty="0" err="1" smtClean="0"/>
              <a:t>CesrTA</a:t>
            </a:r>
            <a:r>
              <a:rPr lang="en-US" b="0" dirty="0" smtClean="0"/>
              <a:t>, SLS)</a:t>
            </a:r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2313997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76200"/>
            <a:ext cx="7086600" cy="914400"/>
          </a:xfrm>
        </p:spPr>
        <p:txBody>
          <a:bodyPr/>
          <a:lstStyle/>
          <a:p>
            <a:r>
              <a:rPr lang="en-GB" dirty="0" smtClean="0"/>
              <a:t>Summary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8763000" cy="5029200"/>
          </a:xfrm>
        </p:spPr>
        <p:txBody>
          <a:bodyPr/>
          <a:lstStyle/>
          <a:p>
            <a:r>
              <a:rPr lang="en-GB" dirty="0" smtClean="0"/>
              <a:t>Developed multi-particle simulation codes for Intra-beam scattering</a:t>
            </a:r>
          </a:p>
          <a:p>
            <a:r>
              <a:rPr lang="en-GB" dirty="0" smtClean="0"/>
              <a:t>Codes in agreement with theoretical models</a:t>
            </a:r>
          </a:p>
          <a:p>
            <a:r>
              <a:rPr lang="en-GB" dirty="0" smtClean="0"/>
              <a:t>Estimations for Super-B</a:t>
            </a:r>
          </a:p>
          <a:p>
            <a:r>
              <a:rPr lang="en-GB" dirty="0" smtClean="0"/>
              <a:t>Plans for methodical evaluation of IBS in </a:t>
            </a:r>
            <a:r>
              <a:rPr lang="en-GB" dirty="0"/>
              <a:t>T</a:t>
            </a:r>
            <a:r>
              <a:rPr lang="en-GB" dirty="0" smtClean="0"/>
              <a:t>au-Charm are needed.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19436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Thanks to:</a:t>
            </a:r>
          </a:p>
          <a:p>
            <a:pPr marL="0" indent="0">
              <a:buNone/>
            </a:pPr>
            <a:r>
              <a:rPr lang="en-US" dirty="0" smtClean="0"/>
              <a:t>M. </a:t>
            </a:r>
            <a:r>
              <a:rPr lang="en-US" dirty="0" err="1" smtClean="0"/>
              <a:t>Boscolo</a:t>
            </a:r>
            <a:r>
              <a:rPr lang="en-US" dirty="0" smtClean="0"/>
              <a:t>, M. E. </a:t>
            </a:r>
            <a:r>
              <a:rPr lang="en-US" dirty="0" err="1" smtClean="0"/>
              <a:t>Biagini</a:t>
            </a:r>
            <a:r>
              <a:rPr lang="en-US" dirty="0" smtClean="0"/>
              <a:t>, A. Chao</a:t>
            </a:r>
            <a:endParaRPr lang="de-AT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/>
              <a:t>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8670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 sz="quarter"/>
          </p:nvPr>
        </p:nvSpPr>
        <p:spPr>
          <a:xfrm>
            <a:off x="457200" y="44450"/>
            <a:ext cx="8229600" cy="504825"/>
          </a:xfrm>
        </p:spPr>
        <p:txBody>
          <a:bodyPr/>
          <a:lstStyle/>
          <a:p>
            <a:pPr eaLnBrk="1" hangingPunct="1"/>
            <a:r>
              <a:rPr lang="it-IT" dirty="0" err="1" smtClean="0"/>
              <a:t>Analytical</a:t>
            </a:r>
            <a:r>
              <a:rPr lang="it-IT" dirty="0" smtClean="0"/>
              <a:t> </a:t>
            </a:r>
            <a:r>
              <a:rPr lang="it-IT" dirty="0" smtClean="0"/>
              <a:t>IBS in </a:t>
            </a:r>
            <a:r>
              <a:rPr lang="it-IT" dirty="0" err="1" smtClean="0"/>
              <a:t>SuperB</a:t>
            </a:r>
            <a:r>
              <a:rPr lang="it-IT" dirty="0" smtClean="0"/>
              <a:t> LER (lattice V12)</a:t>
            </a:r>
            <a:endParaRPr lang="en-US" dirty="0" smtClean="0"/>
          </a:p>
        </p:txBody>
      </p:sp>
      <p:sp>
        <p:nvSpPr>
          <p:cNvPr id="13315" name="Text Box 169"/>
          <p:cNvSpPr txBox="1">
            <a:spLocks noChangeArrowheads="1"/>
          </p:cNvSpPr>
          <p:nvPr/>
        </p:nvSpPr>
        <p:spPr bwMode="auto">
          <a:xfrm>
            <a:off x="4733925" y="3521075"/>
            <a:ext cx="4324350" cy="1708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lvl="1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GB" sz="1500" dirty="0" smtClean="0">
                <a:solidFill>
                  <a:srgbClr val="000000"/>
                </a:solidFill>
              </a:rPr>
              <a:t>Effect is reasonably small. Nonetheless, there are some interesting questions to answer:</a:t>
            </a:r>
          </a:p>
          <a:p>
            <a:pPr lvl="1" eaLnBrk="1" fontAlgn="base" hangingPunct="1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GB" sz="1500" dirty="0" smtClean="0">
                <a:solidFill>
                  <a:srgbClr val="FF0000"/>
                </a:solidFill>
              </a:rPr>
              <a:t>What will be the impact of IBS during the damping process?</a:t>
            </a:r>
          </a:p>
          <a:p>
            <a:pPr lvl="1" eaLnBrk="1" fontAlgn="base" hangingPunct="1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GB" sz="1500" dirty="0" smtClean="0">
                <a:solidFill>
                  <a:srgbClr val="FF0000"/>
                </a:solidFill>
              </a:rPr>
              <a:t>Could IBS affect the beam distribution, perhaps generating tails?</a:t>
            </a:r>
          </a:p>
        </p:txBody>
      </p:sp>
      <p:pic>
        <p:nvPicPr>
          <p:cNvPr id="13316" name="Picture 175" descr="eh_SBV12_LER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636588"/>
            <a:ext cx="4500563" cy="2936875"/>
          </a:xfrm>
        </p:spPr>
      </p:pic>
      <p:pic>
        <p:nvPicPr>
          <p:cNvPr id="13317" name="Picture 176" descr="ev_SBV12_LER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59313" y="627063"/>
            <a:ext cx="4427537" cy="2889250"/>
          </a:xfrm>
        </p:spPr>
      </p:pic>
      <p:pic>
        <p:nvPicPr>
          <p:cNvPr id="13318" name="Picture 177" descr="sz_SBV12_LER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3559175"/>
            <a:ext cx="4500563" cy="2938463"/>
          </a:xfrm>
        </p:spPr>
      </p:pic>
      <p:sp>
        <p:nvSpPr>
          <p:cNvPr id="13319" name="Text Box 178"/>
          <p:cNvSpPr txBox="1">
            <a:spLocks noChangeArrowheads="1"/>
          </p:cNvSpPr>
          <p:nvPr/>
        </p:nvSpPr>
        <p:spPr bwMode="auto">
          <a:xfrm>
            <a:off x="2700338" y="2133600"/>
            <a:ext cx="1727200" cy="931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sz="2800" smtClean="0">
                <a:solidFill>
                  <a:srgbClr val="33CC33"/>
                </a:solidFill>
                <a:sym typeface="Symbol" pitchFamily="18" charset="2"/>
              </a:rPr>
              <a:t></a:t>
            </a:r>
            <a:r>
              <a:rPr lang="en-US" baseline="-25000" smtClean="0">
                <a:solidFill>
                  <a:srgbClr val="33CC33"/>
                </a:solidFill>
              </a:rPr>
              <a:t>h</a:t>
            </a:r>
            <a:r>
              <a:rPr lang="en-US" smtClean="0">
                <a:solidFill>
                  <a:srgbClr val="33CC33"/>
                </a:solidFill>
              </a:rPr>
              <a:t>=2.412 nm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smtClean="0">
                <a:solidFill>
                  <a:srgbClr val="33CC33"/>
                </a:solidFill>
              </a:rPr>
              <a:t>@N=6.5e10</a:t>
            </a:r>
          </a:p>
        </p:txBody>
      </p:sp>
      <p:sp>
        <p:nvSpPr>
          <p:cNvPr id="13320" name="Text Box 179"/>
          <p:cNvSpPr txBox="1">
            <a:spLocks noChangeArrowheads="1"/>
          </p:cNvSpPr>
          <p:nvPr/>
        </p:nvSpPr>
        <p:spPr bwMode="auto">
          <a:xfrm>
            <a:off x="7251700" y="2008188"/>
            <a:ext cx="1727200" cy="931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sz="2800" smtClean="0">
                <a:solidFill>
                  <a:srgbClr val="33CC33"/>
                </a:solidFill>
                <a:sym typeface="Symbol" pitchFamily="18" charset="2"/>
              </a:rPr>
              <a:t></a:t>
            </a:r>
            <a:r>
              <a:rPr lang="en-US" baseline="-25000" smtClean="0">
                <a:solidFill>
                  <a:srgbClr val="33CC33"/>
                </a:solidFill>
              </a:rPr>
              <a:t>v</a:t>
            </a:r>
            <a:r>
              <a:rPr lang="en-US" smtClean="0">
                <a:solidFill>
                  <a:srgbClr val="33CC33"/>
                </a:solidFill>
              </a:rPr>
              <a:t>=5.812 pm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smtClean="0">
                <a:solidFill>
                  <a:srgbClr val="33CC33"/>
                </a:solidFill>
              </a:rPr>
              <a:t>@N=6.5e10</a:t>
            </a:r>
          </a:p>
        </p:txBody>
      </p:sp>
      <p:sp>
        <p:nvSpPr>
          <p:cNvPr id="13321" name="Text Box 180"/>
          <p:cNvSpPr txBox="1">
            <a:spLocks noChangeArrowheads="1"/>
          </p:cNvSpPr>
          <p:nvPr/>
        </p:nvSpPr>
        <p:spPr bwMode="auto">
          <a:xfrm>
            <a:off x="2700338" y="4960938"/>
            <a:ext cx="1727200" cy="931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sz="2800" smtClean="0">
                <a:solidFill>
                  <a:srgbClr val="33CC33"/>
                </a:solidFill>
                <a:sym typeface="Symbol" pitchFamily="18" charset="2"/>
              </a:rPr>
              <a:t></a:t>
            </a:r>
            <a:r>
              <a:rPr lang="en-US" baseline="-25000" smtClean="0">
                <a:solidFill>
                  <a:srgbClr val="33CC33"/>
                </a:solidFill>
              </a:rPr>
              <a:t>z</a:t>
            </a:r>
            <a:r>
              <a:rPr lang="en-US" smtClean="0">
                <a:solidFill>
                  <a:srgbClr val="33CC33"/>
                </a:solidFill>
              </a:rPr>
              <a:t>=4.97 mm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smtClean="0">
                <a:solidFill>
                  <a:srgbClr val="33CC33"/>
                </a:solidFill>
              </a:rPr>
              <a:t>@N=6.5e10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633015" y="6429829"/>
            <a:ext cx="2438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Theo </a:t>
            </a:r>
            <a:r>
              <a:rPr lang="en-US" sz="1400" dirty="0" err="1" smtClean="0"/>
              <a:t>Demma</a:t>
            </a:r>
            <a:r>
              <a:rPr lang="en-US" sz="1400" dirty="0" smtClean="0"/>
              <a:t> 2012</a:t>
            </a:r>
            <a:endParaRPr lang="de-AT" sz="1400" dirty="0"/>
          </a:p>
        </p:txBody>
      </p:sp>
    </p:spTree>
    <p:extLst>
      <p:ext uri="{BB962C8B-B14F-4D97-AF65-F5344CB8AC3E}">
        <p14:creationId xmlns:p14="http://schemas.microsoft.com/office/powerpoint/2010/main" val="1003430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3"/>
          <p:cNvSpPr>
            <a:spLocks noGrp="1" noChangeArrowheads="1"/>
          </p:cNvSpPr>
          <p:nvPr>
            <p:ph type="title"/>
          </p:nvPr>
        </p:nvSpPr>
        <p:spPr>
          <a:xfrm>
            <a:off x="304800" y="65088"/>
            <a:ext cx="8763000" cy="5334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161645"/>
                </a:solidFill>
              </a:rPr>
              <a:t>Intra-Beam Scattering (IBS) Simulation Algorithm: CMAD</a:t>
            </a:r>
          </a:p>
        </p:txBody>
      </p:sp>
      <p:pic>
        <p:nvPicPr>
          <p:cNvPr id="14339" name="Picture 77" descr="IBS4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3733800"/>
            <a:ext cx="4578350" cy="2209800"/>
          </a:xfrm>
        </p:spPr>
      </p:pic>
      <p:sp>
        <p:nvSpPr>
          <p:cNvPr id="14343" name="Rectangle 76"/>
          <p:cNvSpPr>
            <a:spLocks noChangeArrowheads="1"/>
          </p:cNvSpPr>
          <p:nvPr/>
        </p:nvSpPr>
        <p:spPr bwMode="auto">
          <a:xfrm>
            <a:off x="4371974" y="685800"/>
            <a:ext cx="4543425" cy="563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115888" indent="-115888" fontAlgn="base">
              <a:spcBef>
                <a:spcPct val="0"/>
              </a:spcBef>
              <a:spcAft>
                <a:spcPct val="70000"/>
              </a:spcAft>
              <a:buFontTx/>
              <a:buChar char="•"/>
            </a:pPr>
            <a:r>
              <a:rPr lang="en-US" sz="1600" dirty="0" smtClean="0">
                <a:solidFill>
                  <a:srgbClr val="000000"/>
                </a:solidFill>
                <a:cs typeface="Arial" pitchFamily="34" charset="0"/>
              </a:rPr>
              <a:t>CMAD parallel code: </a:t>
            </a:r>
            <a:r>
              <a:rPr lang="en-US" sz="1600" b="1" dirty="0" smtClean="0">
                <a:solidFill>
                  <a:srgbClr val="000000"/>
                </a:solidFill>
                <a:cs typeface="Arial" pitchFamily="34" charset="0"/>
              </a:rPr>
              <a:t>C</a:t>
            </a:r>
            <a:r>
              <a:rPr lang="en-US" sz="1600" dirty="0" smtClean="0">
                <a:solidFill>
                  <a:srgbClr val="000000"/>
                </a:solidFill>
                <a:cs typeface="Arial" pitchFamily="34" charset="0"/>
              </a:rPr>
              <a:t>ollective effects &amp; </a:t>
            </a:r>
            <a:r>
              <a:rPr lang="en-US" sz="1600" b="1" dirty="0" smtClean="0">
                <a:solidFill>
                  <a:srgbClr val="000000"/>
                </a:solidFill>
                <a:cs typeface="Arial" pitchFamily="34" charset="0"/>
              </a:rPr>
              <a:t>MAD</a:t>
            </a:r>
          </a:p>
          <a:p>
            <a:pPr marL="115888" indent="-115888" fontAlgn="base">
              <a:spcBef>
                <a:spcPct val="0"/>
              </a:spcBef>
              <a:spcAft>
                <a:spcPct val="70000"/>
              </a:spcAft>
              <a:buFontTx/>
              <a:buChar char="•"/>
            </a:pPr>
            <a:r>
              <a:rPr lang="en-US" sz="1600" dirty="0" smtClean="0">
                <a:solidFill>
                  <a:srgbClr val="000000"/>
                </a:solidFill>
                <a:cs typeface="Arial" pitchFamily="34" charset="0"/>
              </a:rPr>
              <a:t>Lattice </a:t>
            </a:r>
            <a:r>
              <a:rPr lang="en-US" sz="1600" dirty="0">
                <a:solidFill>
                  <a:srgbClr val="000000"/>
                </a:solidFill>
                <a:cs typeface="Arial" pitchFamily="34" charset="0"/>
              </a:rPr>
              <a:t>read </a:t>
            </a:r>
            <a:r>
              <a:rPr lang="en-US" sz="1600" dirty="0" smtClean="0">
                <a:solidFill>
                  <a:srgbClr val="000000"/>
                </a:solidFill>
                <a:cs typeface="Arial" pitchFamily="34" charset="0"/>
              </a:rPr>
              <a:t>from MADX </a:t>
            </a:r>
            <a:r>
              <a:rPr lang="en-US" sz="1600" dirty="0">
                <a:solidFill>
                  <a:srgbClr val="000000"/>
                </a:solidFill>
                <a:cs typeface="Arial" pitchFamily="34" charset="0"/>
              </a:rPr>
              <a:t>files </a:t>
            </a:r>
            <a:r>
              <a:rPr lang="en-US" sz="1600" dirty="0" smtClean="0">
                <a:solidFill>
                  <a:srgbClr val="000000"/>
                </a:solidFill>
                <a:cs typeface="Arial" pitchFamily="34" charset="0"/>
              </a:rPr>
              <a:t>containing </a:t>
            </a:r>
            <a:r>
              <a:rPr lang="en-US" sz="1600" dirty="0" err="1" smtClean="0">
                <a:solidFill>
                  <a:srgbClr val="000000"/>
                </a:solidFill>
                <a:cs typeface="Arial" pitchFamily="34" charset="0"/>
              </a:rPr>
              <a:t>Twiss</a:t>
            </a:r>
            <a:r>
              <a:rPr lang="en-US" sz="1600" dirty="0" smtClean="0">
                <a:solidFill>
                  <a:srgbClr val="000000"/>
                </a:solidFill>
                <a:cs typeface="Arial" pitchFamily="34" charset="0"/>
              </a:rPr>
              <a:t> </a:t>
            </a:r>
            <a:r>
              <a:rPr lang="en-US" sz="1600" dirty="0">
                <a:solidFill>
                  <a:srgbClr val="000000"/>
                </a:solidFill>
                <a:cs typeface="Arial" pitchFamily="34" charset="0"/>
              </a:rPr>
              <a:t>functions and </a:t>
            </a:r>
            <a:r>
              <a:rPr lang="en-US" sz="1600" dirty="0" smtClean="0">
                <a:solidFill>
                  <a:srgbClr val="000000"/>
                </a:solidFill>
                <a:cs typeface="Arial" pitchFamily="34" charset="0"/>
              </a:rPr>
              <a:t>transport matrices</a:t>
            </a:r>
          </a:p>
          <a:p>
            <a:pPr marL="115888" indent="-115888" fontAlgn="base">
              <a:spcBef>
                <a:spcPct val="0"/>
              </a:spcBef>
              <a:spcAft>
                <a:spcPct val="70000"/>
              </a:spcAft>
              <a:buFontTx/>
              <a:buChar char="•"/>
            </a:pPr>
            <a:r>
              <a:rPr lang="en-US" sz="1600" u="sng" dirty="0" smtClean="0">
                <a:solidFill>
                  <a:srgbClr val="000000"/>
                </a:solidFill>
                <a:cs typeface="Arial" pitchFamily="34" charset="0"/>
              </a:rPr>
              <a:t>At each element in the ring</a:t>
            </a:r>
            <a:r>
              <a:rPr lang="en-US" sz="1600" dirty="0" smtClean="0">
                <a:solidFill>
                  <a:srgbClr val="000000"/>
                </a:solidFill>
                <a:cs typeface="Arial" pitchFamily="34" charset="0"/>
              </a:rPr>
              <a:t>, the IBS scattering </a:t>
            </a:r>
            <a:r>
              <a:rPr lang="en-US" sz="1600" dirty="0">
                <a:solidFill>
                  <a:srgbClr val="000000"/>
                </a:solidFill>
                <a:cs typeface="Arial" pitchFamily="34" charset="0"/>
              </a:rPr>
              <a:t>routine is </a:t>
            </a:r>
            <a:r>
              <a:rPr lang="en-US" sz="1600" dirty="0" smtClean="0">
                <a:solidFill>
                  <a:srgbClr val="000000"/>
                </a:solidFill>
                <a:cs typeface="Arial" pitchFamily="34" charset="0"/>
              </a:rPr>
              <a:t>called. At each element:</a:t>
            </a:r>
            <a:endParaRPr lang="en-US" sz="1600" dirty="0">
              <a:solidFill>
                <a:srgbClr val="000000"/>
              </a:solidFill>
              <a:cs typeface="Arial" pitchFamily="34" charset="0"/>
            </a:endParaRPr>
          </a:p>
          <a:p>
            <a:pPr marL="511175" lvl="1" indent="-152400" fontAlgn="base">
              <a:spcBef>
                <a:spcPct val="0"/>
              </a:spcBef>
              <a:spcAft>
                <a:spcPct val="70000"/>
              </a:spcAft>
              <a:buFontTx/>
              <a:buChar char="–"/>
            </a:pPr>
            <a:r>
              <a:rPr lang="en-US" sz="1600" dirty="0" smtClean="0">
                <a:solidFill>
                  <a:srgbClr val="000000"/>
                </a:solidFill>
                <a:cs typeface="Arial" pitchFamily="34" charset="0"/>
              </a:rPr>
              <a:t>Particles </a:t>
            </a:r>
            <a:r>
              <a:rPr lang="en-US" sz="1600" dirty="0">
                <a:solidFill>
                  <a:srgbClr val="000000"/>
                </a:solidFill>
                <a:cs typeface="Arial" pitchFamily="34" charset="0"/>
              </a:rPr>
              <a:t>of the beam are grouped in cells.</a:t>
            </a:r>
          </a:p>
          <a:p>
            <a:pPr marL="511175" lvl="1" indent="-152400" fontAlgn="base">
              <a:spcBef>
                <a:spcPct val="0"/>
              </a:spcBef>
              <a:spcAft>
                <a:spcPct val="70000"/>
              </a:spcAft>
              <a:buFontTx/>
              <a:buChar char="–"/>
            </a:pPr>
            <a:r>
              <a:rPr lang="en-US" sz="1600" dirty="0">
                <a:solidFill>
                  <a:srgbClr val="000000"/>
                </a:solidFill>
                <a:cs typeface="Arial" pitchFamily="34" charset="0"/>
              </a:rPr>
              <a:t>Particles inside a cell are coupled</a:t>
            </a:r>
          </a:p>
          <a:p>
            <a:pPr marL="511175" lvl="1" indent="-152400" fontAlgn="base">
              <a:spcBef>
                <a:spcPct val="0"/>
              </a:spcBef>
              <a:spcAft>
                <a:spcPct val="70000"/>
              </a:spcAft>
              <a:buFontTx/>
              <a:buChar char="–"/>
            </a:pPr>
            <a:r>
              <a:rPr lang="en-US" sz="1600" dirty="0" smtClean="0">
                <a:solidFill>
                  <a:srgbClr val="000000"/>
                </a:solidFill>
                <a:cs typeface="Arial" pitchFamily="34" charset="0"/>
              </a:rPr>
              <a:t>Momentum </a:t>
            </a:r>
            <a:r>
              <a:rPr lang="en-US" sz="1600" dirty="0">
                <a:solidFill>
                  <a:srgbClr val="000000"/>
                </a:solidFill>
                <a:cs typeface="Arial" pitchFamily="34" charset="0"/>
              </a:rPr>
              <a:t>of particles is changed </a:t>
            </a:r>
            <a:r>
              <a:rPr lang="en-US" sz="1600" dirty="0" smtClean="0">
                <a:solidFill>
                  <a:srgbClr val="000000"/>
                </a:solidFill>
                <a:cs typeface="Arial" pitchFamily="34" charset="0"/>
              </a:rPr>
              <a:t>because </a:t>
            </a:r>
            <a:r>
              <a:rPr lang="en-US" sz="1600" dirty="0">
                <a:solidFill>
                  <a:srgbClr val="000000"/>
                </a:solidFill>
                <a:cs typeface="Arial" pitchFamily="34" charset="0"/>
              </a:rPr>
              <a:t>of scattering</a:t>
            </a:r>
            <a:r>
              <a:rPr lang="en-US" sz="1600" dirty="0" smtClean="0">
                <a:solidFill>
                  <a:srgbClr val="000000"/>
                </a:solidFill>
                <a:cs typeface="Arial" pitchFamily="34" charset="0"/>
              </a:rPr>
              <a:t>.</a:t>
            </a:r>
          </a:p>
          <a:p>
            <a:pPr marL="115888" indent="-115888" fontAlgn="base">
              <a:spcBef>
                <a:spcPct val="0"/>
              </a:spcBef>
              <a:spcAft>
                <a:spcPct val="70000"/>
              </a:spcAft>
              <a:buFontTx/>
              <a:buChar char="•"/>
            </a:pPr>
            <a:r>
              <a:rPr lang="en-US" sz="1600" dirty="0" smtClean="0">
                <a:solidFill>
                  <a:srgbClr val="000000"/>
                </a:solidFill>
                <a:cs typeface="Arial" pitchFamily="34" charset="0"/>
              </a:rPr>
              <a:t>Particles </a:t>
            </a:r>
            <a:r>
              <a:rPr lang="en-US" sz="1600" dirty="0">
                <a:solidFill>
                  <a:srgbClr val="000000"/>
                </a:solidFill>
                <a:cs typeface="Arial" pitchFamily="34" charset="0"/>
              </a:rPr>
              <a:t>are </a:t>
            </a:r>
            <a:r>
              <a:rPr lang="en-US" sz="1600" dirty="0" smtClean="0">
                <a:solidFill>
                  <a:srgbClr val="000000"/>
                </a:solidFill>
                <a:cs typeface="Arial" pitchFamily="34" charset="0"/>
              </a:rPr>
              <a:t>transported to the </a:t>
            </a:r>
            <a:r>
              <a:rPr lang="en-US" sz="1600" dirty="0">
                <a:solidFill>
                  <a:srgbClr val="000000"/>
                </a:solidFill>
                <a:cs typeface="Arial" pitchFamily="34" charset="0"/>
              </a:rPr>
              <a:t>next </a:t>
            </a:r>
            <a:r>
              <a:rPr lang="en-US" sz="1600" dirty="0" smtClean="0">
                <a:solidFill>
                  <a:srgbClr val="000000"/>
                </a:solidFill>
                <a:cs typeface="Arial" pitchFamily="34" charset="0"/>
              </a:rPr>
              <a:t>element.</a:t>
            </a:r>
          </a:p>
          <a:p>
            <a:pPr marL="115888" indent="-115888" fontAlgn="base">
              <a:spcBef>
                <a:spcPct val="0"/>
              </a:spcBef>
              <a:spcAft>
                <a:spcPct val="70000"/>
              </a:spcAft>
              <a:buFontTx/>
              <a:buChar char="•"/>
            </a:pPr>
            <a:r>
              <a:rPr lang="en-US" sz="1600" dirty="0" smtClean="0">
                <a:solidFill>
                  <a:srgbClr val="000000"/>
                </a:solidFill>
                <a:cs typeface="Arial" pitchFamily="34" charset="0"/>
              </a:rPr>
              <a:t>Radiation </a:t>
            </a:r>
            <a:r>
              <a:rPr lang="en-US" sz="1600" dirty="0">
                <a:solidFill>
                  <a:srgbClr val="000000"/>
                </a:solidFill>
                <a:cs typeface="Arial" pitchFamily="34" charset="0"/>
              </a:rPr>
              <a:t>damping and excitation effects are evaluated at each turn. </a:t>
            </a:r>
            <a:endParaRPr lang="en-US" sz="1600" dirty="0" smtClean="0">
              <a:solidFill>
                <a:srgbClr val="000000"/>
              </a:solidFill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fr-FR" sz="1600" dirty="0" smtClean="0"/>
              <a:t> Vertical dispersion </a:t>
            </a:r>
            <a:r>
              <a:rPr lang="fr-FR" sz="1600" dirty="0" err="1" smtClean="0"/>
              <a:t>is</a:t>
            </a:r>
            <a:r>
              <a:rPr lang="fr-FR" sz="1600" dirty="0" smtClean="0"/>
              <a:t> </a:t>
            </a:r>
            <a:r>
              <a:rPr lang="fr-FR" sz="1600" dirty="0" err="1" smtClean="0"/>
              <a:t>included</a:t>
            </a:r>
            <a:endParaRPr lang="fr-FR" sz="1600" dirty="0" smtClean="0"/>
          </a:p>
          <a:p>
            <a:endParaRPr lang="fr-FR" sz="1600" dirty="0" smtClean="0"/>
          </a:p>
          <a:p>
            <a:pPr>
              <a:buFont typeface="Arial" pitchFamily="34" charset="0"/>
              <a:buChar char="•"/>
              <a:tabLst>
                <a:tab pos="120650" algn="l"/>
              </a:tabLst>
            </a:pPr>
            <a:r>
              <a:rPr lang="fr-FR" sz="1600" dirty="0" smtClean="0"/>
              <a:t> </a:t>
            </a:r>
            <a:r>
              <a:rPr lang="fr-FR" sz="1600" b="1" dirty="0" smtClean="0"/>
              <a:t>Code: Electron Cloud + IBS + 	Radiation </a:t>
            </a:r>
            <a:r>
              <a:rPr lang="fr-FR" sz="1600" b="1" dirty="0" err="1" smtClean="0"/>
              <a:t>Damping</a:t>
            </a:r>
            <a:r>
              <a:rPr lang="fr-FR" sz="1600" b="1" dirty="0" smtClean="0"/>
              <a:t> &amp; Quantum Excitation</a:t>
            </a:r>
          </a:p>
          <a:p>
            <a:pPr marL="115888" indent="-115888" fontAlgn="base">
              <a:spcBef>
                <a:spcPct val="0"/>
              </a:spcBef>
              <a:spcAft>
                <a:spcPct val="70000"/>
              </a:spcAft>
              <a:buFontTx/>
              <a:buChar char="•"/>
            </a:pPr>
            <a:endParaRPr lang="en-US" sz="1600" dirty="0">
              <a:solidFill>
                <a:srgbClr val="000000"/>
              </a:solidFill>
              <a:cs typeface="Arial" pitchFamily="34" charset="0"/>
            </a:endParaRPr>
          </a:p>
        </p:txBody>
      </p:sp>
      <p:pic>
        <p:nvPicPr>
          <p:cNvPr id="347138" name="Picture 2"/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3011" y="1116012"/>
            <a:ext cx="4267200" cy="2317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" name="Straight Arrow Connector 7"/>
          <p:cNvCxnSpPr/>
          <p:nvPr/>
        </p:nvCxnSpPr>
        <p:spPr>
          <a:xfrm>
            <a:off x="1692876" y="990600"/>
            <a:ext cx="228600" cy="228600"/>
          </a:xfrm>
          <a:prstGeom prst="straightConnector1">
            <a:avLst/>
          </a:prstGeom>
          <a:ln>
            <a:solidFill>
              <a:srgbClr val="161645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35924" y="732263"/>
            <a:ext cx="3581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 smtClean="0">
                <a:solidFill>
                  <a:srgbClr val="000000"/>
                </a:solidFill>
              </a:rPr>
              <a:t>IBS applied at each element of the Ring</a:t>
            </a:r>
            <a:endParaRPr lang="en-US" sz="1400" b="1" dirty="0">
              <a:solidFill>
                <a:srgbClr val="000000"/>
              </a:solidFill>
            </a:endParaRPr>
          </a:p>
        </p:txBody>
      </p:sp>
      <p:sp>
        <p:nvSpPr>
          <p:cNvPr id="9" name="Footer Placeholder 2"/>
          <p:cNvSpPr txBox="1">
            <a:spLocks/>
          </p:cNvSpPr>
          <p:nvPr/>
        </p:nvSpPr>
        <p:spPr bwMode="auto">
          <a:xfrm>
            <a:off x="4572000" y="6283508"/>
            <a:ext cx="4800600" cy="54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rgbClr val="FF0000"/>
                </a:solidFill>
                <a:cs typeface="Arial" pitchFamily="34" charset="0"/>
              </a:rPr>
              <a:t>M. </a:t>
            </a:r>
            <a:r>
              <a:rPr lang="en-US" sz="1600" dirty="0" err="1" smtClean="0">
                <a:solidFill>
                  <a:srgbClr val="FF0000"/>
                </a:solidFill>
                <a:cs typeface="Arial" pitchFamily="34" charset="0"/>
              </a:rPr>
              <a:t>Pivi</a:t>
            </a:r>
            <a:r>
              <a:rPr lang="en-US" sz="1600" dirty="0" smtClean="0">
                <a:solidFill>
                  <a:srgbClr val="FF0000"/>
                </a:solidFill>
                <a:cs typeface="Arial" pitchFamily="34" charset="0"/>
              </a:rPr>
              <a:t>, T. </a:t>
            </a:r>
            <a:r>
              <a:rPr lang="en-US" sz="1600" dirty="0" err="1" smtClean="0">
                <a:solidFill>
                  <a:srgbClr val="FF0000"/>
                </a:solidFill>
                <a:cs typeface="Arial" pitchFamily="34" charset="0"/>
              </a:rPr>
              <a:t>Demma</a:t>
            </a:r>
            <a:r>
              <a:rPr lang="en-US" sz="1600" dirty="0">
                <a:solidFill>
                  <a:srgbClr val="FF0000"/>
                </a:solidFill>
                <a:cs typeface="Arial" pitchFamily="34" charset="0"/>
              </a:rPr>
              <a:t> </a:t>
            </a:r>
            <a:r>
              <a:rPr lang="en-US" sz="1600" dirty="0" smtClean="0">
                <a:solidFill>
                  <a:srgbClr val="FF0000"/>
                </a:solidFill>
                <a:cs typeface="Arial" pitchFamily="34" charset="0"/>
              </a:rPr>
              <a:t>(SLAC, LAL), A. Chao (SLAC)</a:t>
            </a:r>
            <a:endParaRPr lang="fr-FR" sz="1600" dirty="0">
              <a:solidFill>
                <a:srgbClr val="FF0000"/>
              </a:solidFill>
              <a:cs typeface="Arial" pitchFamily="34" charset="0"/>
            </a:endParaRPr>
          </a:p>
        </p:txBody>
      </p:sp>
      <p:sp>
        <p:nvSpPr>
          <p:cNvPr id="12" name="Date Placeholder 3"/>
          <p:cNvSpPr txBox="1">
            <a:spLocks/>
          </p:cNvSpPr>
          <p:nvPr/>
        </p:nvSpPr>
        <p:spPr>
          <a:xfrm>
            <a:off x="228600" y="6477000"/>
            <a:ext cx="3429000" cy="457200"/>
          </a:xfrm>
          <a:prstGeom prst="rect">
            <a:avLst/>
          </a:prstGeo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dirty="0" smtClean="0">
                <a:solidFill>
                  <a:srgbClr val="000000"/>
                </a:solidFill>
              </a:rPr>
              <a:t>27-30 May, 2013</a:t>
            </a:r>
            <a:endParaRPr lang="en-US" sz="1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97150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33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438150" y="1581150"/>
            <a:ext cx="3948113" cy="161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3" name="Picture 34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3774233" y="3962400"/>
            <a:ext cx="52465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4" name="Picture 35"/>
          <p:cNvPicPr>
            <a:picLocks noChangeAspect="1" noChangeArrowheads="1"/>
          </p:cNvPicPr>
          <p:nvPr/>
        </p:nvPicPr>
        <p:blipFill>
          <a:blip r:embed="rId5" cstate="screen"/>
          <a:srcRect/>
          <a:stretch>
            <a:fillRect/>
          </a:stretch>
        </p:blipFill>
        <p:spPr bwMode="auto">
          <a:xfrm>
            <a:off x="4648392" y="1713495"/>
            <a:ext cx="4363489" cy="4794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15365" name="Text Box 36"/>
          <p:cNvSpPr txBox="1">
            <a:spLocks noChangeArrowheads="1"/>
          </p:cNvSpPr>
          <p:nvPr/>
        </p:nvSpPr>
        <p:spPr bwMode="auto">
          <a:xfrm>
            <a:off x="300038" y="979487"/>
            <a:ext cx="848995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rgbClr val="000000"/>
                </a:solidFill>
                <a:cs typeface="Arial" pitchFamily="34" charset="0"/>
              </a:rPr>
              <a:t>For two particles colliding with each other, the changes in momentum for particle 1 can be expressed as:</a:t>
            </a:r>
          </a:p>
        </p:txBody>
      </p:sp>
      <p:sp>
        <p:nvSpPr>
          <p:cNvPr id="15366" name="Text Box 37"/>
          <p:cNvSpPr txBox="1">
            <a:spLocks noChangeArrowheads="1"/>
          </p:cNvSpPr>
          <p:nvPr/>
        </p:nvSpPr>
        <p:spPr bwMode="auto">
          <a:xfrm>
            <a:off x="301625" y="3155950"/>
            <a:ext cx="8489950" cy="88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>
                <a:solidFill>
                  <a:srgbClr val="000000"/>
                </a:solidFill>
                <a:cs typeface="Arial" pitchFamily="34" charset="0"/>
              </a:rPr>
              <a:t>with the equivalent polar angle </a:t>
            </a:r>
            <a:r>
              <a:rPr lang="en-US" sz="2000">
                <a:solidFill>
                  <a:srgbClr val="000000"/>
                </a:solidFill>
                <a:cs typeface="Arial" pitchFamily="34" charset="0"/>
              </a:rPr>
              <a:t> </a:t>
            </a:r>
            <a:r>
              <a:rPr lang="en-US" sz="2000">
                <a:solidFill>
                  <a:srgbClr val="000000"/>
                </a:solidFill>
                <a:cs typeface="Arial" pitchFamily="34" charset="0"/>
                <a:sym typeface="Symbol" pitchFamily="18" charset="2"/>
              </a:rPr>
              <a:t></a:t>
            </a:r>
            <a:r>
              <a:rPr lang="en-US" sz="1600" baseline="-25000">
                <a:solidFill>
                  <a:srgbClr val="000000"/>
                </a:solidFill>
                <a:cs typeface="Arial" pitchFamily="34" charset="0"/>
                <a:sym typeface="Symbol" pitchFamily="18" charset="2"/>
              </a:rPr>
              <a:t>eff</a:t>
            </a:r>
            <a:r>
              <a:rPr lang="en-US" sz="1600">
                <a:solidFill>
                  <a:srgbClr val="000000"/>
                </a:solidFill>
                <a:cs typeface="Arial" pitchFamily="34" charset="0"/>
                <a:sym typeface="Symbol" pitchFamily="18" charset="2"/>
              </a:rPr>
              <a:t> </a:t>
            </a:r>
            <a:r>
              <a:rPr lang="en-US" sz="1600">
                <a:solidFill>
                  <a:srgbClr val="000000"/>
                </a:solidFill>
                <a:cs typeface="Arial" pitchFamily="34" charset="0"/>
              </a:rPr>
              <a:t>and the azimuthal angle </a:t>
            </a:r>
            <a:r>
              <a:rPr lang="en-US" sz="1600">
                <a:solidFill>
                  <a:srgbClr val="000000"/>
                </a:solidFill>
                <a:cs typeface="Arial" pitchFamily="34" charset="0"/>
                <a:sym typeface="Symbol" pitchFamily="18" charset="2"/>
              </a:rPr>
              <a:t></a:t>
            </a:r>
            <a:r>
              <a:rPr lang="en-US" sz="1600">
                <a:solidFill>
                  <a:srgbClr val="000000"/>
                </a:solidFill>
                <a:cs typeface="Arial" pitchFamily="34" charset="0"/>
              </a:rPr>
              <a:t> distributing uniformly in [0; 2</a:t>
            </a:r>
            <a:r>
              <a:rPr lang="en-US" sz="1600">
                <a:solidFill>
                  <a:srgbClr val="000000"/>
                </a:solidFill>
                <a:cs typeface="Arial" pitchFamily="34" charset="0"/>
                <a:sym typeface="Symbol" pitchFamily="18" charset="2"/>
              </a:rPr>
              <a:t></a:t>
            </a:r>
            <a:r>
              <a:rPr lang="en-US" sz="1600">
                <a:solidFill>
                  <a:srgbClr val="000000"/>
                </a:solidFill>
                <a:cs typeface="Arial" pitchFamily="34" charset="0"/>
              </a:rPr>
              <a:t>], the invariant changes caused by the equivalent random process are the same as that of the IBS in the time interval </a:t>
            </a:r>
            <a:r>
              <a:rPr lang="en-US" sz="1600">
                <a:solidFill>
                  <a:srgbClr val="000000"/>
                </a:solidFill>
                <a:cs typeface="Arial" pitchFamily="34" charset="0"/>
                <a:sym typeface="Symbol" pitchFamily="18" charset="2"/>
              </a:rPr>
              <a:t></a:t>
            </a:r>
            <a:r>
              <a:rPr lang="en-US" sz="1600">
                <a:solidFill>
                  <a:srgbClr val="000000"/>
                </a:solidFill>
                <a:cs typeface="Arial" pitchFamily="34" charset="0"/>
              </a:rPr>
              <a:t>ts</a:t>
            </a:r>
          </a:p>
        </p:txBody>
      </p:sp>
      <p:pic>
        <p:nvPicPr>
          <p:cNvPr id="15367" name="Picture 38"/>
          <p:cNvPicPr>
            <a:picLocks noChangeAspect="1" noChangeArrowheads="1"/>
          </p:cNvPicPr>
          <p:nvPr/>
        </p:nvPicPr>
        <p:blipFill>
          <a:blip r:embed="rId6" cstate="screen"/>
          <a:srcRect/>
          <a:stretch>
            <a:fillRect/>
          </a:stretch>
        </p:blipFill>
        <p:spPr bwMode="auto">
          <a:xfrm>
            <a:off x="611188" y="4510088"/>
            <a:ext cx="1839912" cy="65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8" name="Rectangle 3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dirty="0" smtClean="0">
                <a:solidFill>
                  <a:srgbClr val="161645"/>
                </a:solidFill>
              </a:rPr>
              <a:t>IBS - </a:t>
            </a:r>
            <a:r>
              <a:rPr lang="fr-FR" dirty="0" err="1" smtClean="0">
                <a:solidFill>
                  <a:srgbClr val="161645"/>
                </a:solidFill>
              </a:rPr>
              <a:t>Zenkevich</a:t>
            </a:r>
            <a:r>
              <a:rPr lang="fr-FR" dirty="0" smtClean="0">
                <a:solidFill>
                  <a:srgbClr val="161645"/>
                </a:solidFill>
              </a:rPr>
              <a:t>-</a:t>
            </a:r>
            <a:r>
              <a:rPr lang="fr-FR" dirty="0" err="1" smtClean="0">
                <a:solidFill>
                  <a:srgbClr val="161645"/>
                </a:solidFill>
              </a:rPr>
              <a:t>Bolshakov</a:t>
            </a:r>
            <a:r>
              <a:rPr lang="fr-FR" dirty="0" smtClean="0">
                <a:solidFill>
                  <a:srgbClr val="161645"/>
                </a:solidFill>
              </a:rPr>
              <a:t> </a:t>
            </a:r>
            <a:r>
              <a:rPr lang="fr-FR" dirty="0" err="1" smtClean="0">
                <a:solidFill>
                  <a:srgbClr val="161645"/>
                </a:solidFill>
              </a:rPr>
              <a:t>Algorithm</a:t>
            </a:r>
            <a:endParaRPr lang="en-US" dirty="0" smtClean="0">
              <a:solidFill>
                <a:srgbClr val="161645"/>
              </a:solidFill>
            </a:endParaRPr>
          </a:p>
        </p:txBody>
      </p:sp>
      <p:sp>
        <p:nvSpPr>
          <p:cNvPr id="15369" name="AutoShape 41"/>
          <p:cNvSpPr>
            <a:spLocks noChangeArrowheads="1"/>
          </p:cNvSpPr>
          <p:nvPr/>
        </p:nvSpPr>
        <p:spPr bwMode="auto">
          <a:xfrm>
            <a:off x="2705100" y="4645025"/>
            <a:ext cx="919163" cy="384175"/>
          </a:xfrm>
          <a:prstGeom prst="rightArrow">
            <a:avLst>
              <a:gd name="adj1" fmla="val 50000"/>
              <a:gd name="adj2" fmla="val 5981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13" name="Footer Placeholder 1"/>
          <p:cNvSpPr txBox="1">
            <a:spLocks/>
          </p:cNvSpPr>
          <p:nvPr/>
        </p:nvSpPr>
        <p:spPr>
          <a:xfrm>
            <a:off x="3810000" y="6457950"/>
            <a:ext cx="2584620" cy="476250"/>
          </a:xfrm>
          <a:prstGeom prst="rect">
            <a:avLst/>
          </a:prstGeo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b="1" dirty="0" smtClean="0">
                <a:solidFill>
                  <a:srgbClr val="000000"/>
                </a:solidFill>
              </a:rPr>
              <a:t>Tau-Charm @ high L</a:t>
            </a:r>
            <a:endParaRPr lang="en-US" sz="1400" b="1" dirty="0">
              <a:solidFill>
                <a:srgbClr val="00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04800" y="5943600"/>
            <a:ext cx="7010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rgbClr val="000000"/>
                </a:solidFill>
              </a:rPr>
              <a:t>SIRE code uses similar implementation (A. </a:t>
            </a:r>
            <a:r>
              <a:rPr lang="en-US" sz="1400" dirty="0" err="1" smtClean="0">
                <a:solidFill>
                  <a:srgbClr val="000000"/>
                </a:solidFill>
              </a:rPr>
              <a:t>Vivoli</a:t>
            </a:r>
            <a:r>
              <a:rPr lang="en-US" sz="1400" dirty="0" smtClean="0">
                <a:solidFill>
                  <a:srgbClr val="000000"/>
                </a:solidFill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</a:rPr>
              <a:t>Fermilab</a:t>
            </a:r>
            <a:r>
              <a:rPr lang="en-US" sz="1400" dirty="0" smtClean="0">
                <a:solidFill>
                  <a:srgbClr val="000000"/>
                </a:solidFill>
              </a:rPr>
              <a:t>, Y. Papaphilippou CERN)</a:t>
            </a:r>
            <a:endParaRPr lang="en-US" sz="1400" dirty="0">
              <a:solidFill>
                <a:srgbClr val="000000"/>
              </a:solidFill>
            </a:endParaRPr>
          </a:p>
        </p:txBody>
      </p:sp>
      <p:sp>
        <p:nvSpPr>
          <p:cNvPr id="15" name="Date Placeholder 3"/>
          <p:cNvSpPr txBox="1">
            <a:spLocks/>
          </p:cNvSpPr>
          <p:nvPr/>
        </p:nvSpPr>
        <p:spPr>
          <a:xfrm>
            <a:off x="228600" y="6477000"/>
            <a:ext cx="3429000" cy="457200"/>
          </a:xfrm>
          <a:prstGeom prst="rect">
            <a:avLst/>
          </a:prstGeo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dirty="0" smtClean="0">
                <a:solidFill>
                  <a:srgbClr val="000000"/>
                </a:solidFill>
              </a:rPr>
              <a:t>27-30 May, 2013</a:t>
            </a:r>
            <a:endParaRPr lang="en-US" sz="1400" dirty="0">
              <a:solidFill>
                <a:srgbClr val="000000"/>
              </a:solidFill>
            </a:endParaRPr>
          </a:p>
        </p:txBody>
      </p:sp>
      <p:pic>
        <p:nvPicPr>
          <p:cNvPr id="16" name="Content Placeholder 3"/>
          <p:cNvPicPr>
            <a:picLocks noChangeAspect="1"/>
          </p:cNvPicPr>
          <p:nvPr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01000" y="0"/>
            <a:ext cx="1219200" cy="1219200"/>
          </a:xfrm>
          <a:prstGeom prst="rect">
            <a:avLst/>
          </a:prstGeom>
        </p:spPr>
      </p:pic>
      <p:pic>
        <p:nvPicPr>
          <p:cNvPr id="17" name="Picture 5" descr="ilccolor"/>
          <p:cNvPicPr>
            <a:picLocks noChangeAspect="1" noChangeArrowheads="1"/>
          </p:cNvPicPr>
          <p:nvPr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304800" y="152400"/>
            <a:ext cx="1219200" cy="79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135531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IBS modeling: animation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362200"/>
            <a:ext cx="8382000" cy="2438400"/>
          </a:xfrm>
        </p:spPr>
        <p:txBody>
          <a:bodyPr/>
          <a:lstStyle/>
          <a:p>
            <a:r>
              <a:rPr lang="en-US" u="sng" dirty="0" smtClean="0">
                <a:hlinkClick r:id="rId3"/>
              </a:rPr>
              <a:t>http://www-user.slac.stanford.edu/gstewart/movies/particlesimulation_animation/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/>
              <a:t> 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olo 1"/>
          <p:cNvSpPr>
            <a:spLocks noGrp="1"/>
          </p:cNvSpPr>
          <p:nvPr>
            <p:ph type="title" sz="quarter"/>
          </p:nvPr>
        </p:nvSpPr>
        <p:spPr/>
        <p:txBody>
          <a:bodyPr/>
          <a:lstStyle/>
          <a:p>
            <a:r>
              <a:rPr lang="it-IT" sz="2800" dirty="0" smtClean="0">
                <a:solidFill>
                  <a:srgbClr val="161645"/>
                </a:solidFill>
              </a:rPr>
              <a:t>IBS evaluation in SuperB</a:t>
            </a:r>
          </a:p>
        </p:txBody>
      </p:sp>
      <p:pic>
        <p:nvPicPr>
          <p:cNvPr id="16387" name="Segnaposto contenuto 7" descr="WEPC105f1-a.jpg"/>
          <p:cNvPicPr>
            <a:picLocks noGrp="1" noChangeAspect="1"/>
          </p:cNvPicPr>
          <p:nvPr>
            <p:ph sz="quarter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0" y="741362"/>
            <a:ext cx="4495800" cy="2840038"/>
          </a:xfrm>
        </p:spPr>
      </p:pic>
      <p:pic>
        <p:nvPicPr>
          <p:cNvPr id="16388" name="Segnaposto contenuto 8" descr="IBS_Bane_SBV12_LER,forcomp.png"/>
          <p:cNvPicPr>
            <a:picLocks noGrp="1" noChangeAspect="1"/>
          </p:cNvPicPr>
          <p:nvPr>
            <p:ph sz="quarter" idx="3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-14288" y="3600450"/>
            <a:ext cx="4584701" cy="2876550"/>
          </a:xfrm>
        </p:spPr>
      </p:pic>
      <p:graphicFrame>
        <p:nvGraphicFramePr>
          <p:cNvPr id="12" name="Tabella 11"/>
          <p:cNvGraphicFramePr>
            <a:graphicFrameLocks noGrp="1"/>
          </p:cNvGraphicFramePr>
          <p:nvPr/>
        </p:nvGraphicFramePr>
        <p:xfrm>
          <a:off x="4819650" y="811127"/>
          <a:ext cx="4092280" cy="2536009"/>
        </p:xfrm>
        <a:graphic>
          <a:graphicData uri="http://schemas.openxmlformats.org/drawingml/2006/table">
            <a:tbl>
              <a:tblPr/>
              <a:tblGrid>
                <a:gridCol w="2060275"/>
                <a:gridCol w="952990"/>
                <a:gridCol w="985035"/>
                <a:gridCol w="93980"/>
              </a:tblGrid>
              <a:tr h="197632"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400" b="1" kern="800" dirty="0">
                          <a:latin typeface="Times New Roman"/>
                          <a:ea typeface="Times New Roman"/>
                          <a:cs typeface="Times New Roman"/>
                        </a:rPr>
                        <a:t>Parameter</a:t>
                      </a:r>
                      <a:endParaRPr lang="it-IT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400" b="1" kern="800">
                          <a:latin typeface="Times New Roman"/>
                          <a:ea typeface="Times New Roman"/>
                          <a:cs typeface="Times New Roman"/>
                        </a:rPr>
                        <a:t>Unit</a:t>
                      </a:r>
                      <a:endParaRPr lang="it-IT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400" b="1" kern="800">
                          <a:latin typeface="Times New Roman"/>
                          <a:ea typeface="Times New Roman"/>
                          <a:cs typeface="Times New Roman"/>
                        </a:rPr>
                        <a:t>Value</a:t>
                      </a:r>
                      <a:endParaRPr lang="it-IT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220505"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400" kern="800">
                          <a:latin typeface="Times New Roman"/>
                          <a:ea typeface="Times New Roman"/>
                          <a:cs typeface="Times New Roman"/>
                        </a:rPr>
                        <a:t>Energy</a:t>
                      </a:r>
                      <a:endParaRPr lang="it-IT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400" kern="800">
                          <a:latin typeface="Times New Roman"/>
                          <a:ea typeface="Times New Roman"/>
                          <a:cs typeface="Times New Roman"/>
                        </a:rPr>
                        <a:t>GeV</a:t>
                      </a:r>
                      <a:endParaRPr lang="it-IT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400" kern="800">
                          <a:latin typeface="Times New Roman"/>
                          <a:ea typeface="Times New Roman"/>
                          <a:cs typeface="Times New Roman"/>
                        </a:rPr>
                        <a:t>4.18</a:t>
                      </a:r>
                      <a:endParaRPr lang="it-IT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219592"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400" kern="800">
                          <a:latin typeface="Times New Roman"/>
                          <a:ea typeface="Times New Roman"/>
                          <a:cs typeface="Times New Roman"/>
                        </a:rPr>
                        <a:t>Bunch population</a:t>
                      </a:r>
                      <a:endParaRPr lang="it-IT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400" kern="800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r>
                        <a:rPr lang="en-GB" sz="1400" kern="800" baseline="30000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it-IT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400" kern="800">
                          <a:latin typeface="Times New Roman"/>
                          <a:ea typeface="Times New Roman"/>
                          <a:cs typeface="Times New Roman"/>
                        </a:rPr>
                        <a:t>6.5</a:t>
                      </a:r>
                      <a:endParaRPr lang="it-IT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t-IT" sz="1600">
                          <a:latin typeface="Times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19592"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400" kern="800">
                          <a:latin typeface="Times New Roman"/>
                          <a:ea typeface="Times New Roman"/>
                          <a:cs typeface="Times New Roman"/>
                        </a:rPr>
                        <a:t>Circumference</a:t>
                      </a:r>
                      <a:endParaRPr lang="it-IT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400" kern="800">
                          <a:latin typeface="Times New Roman"/>
                          <a:ea typeface="Times New Roman"/>
                          <a:cs typeface="Times New Roman"/>
                        </a:rPr>
                        <a:t>m</a:t>
                      </a:r>
                      <a:endParaRPr lang="it-IT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400" kern="800">
                          <a:latin typeface="Times New Roman"/>
                          <a:ea typeface="Times New Roman"/>
                          <a:cs typeface="Times New Roman"/>
                        </a:rPr>
                        <a:t>1257</a:t>
                      </a:r>
                      <a:endParaRPr lang="it-IT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t-IT" sz="1600">
                          <a:latin typeface="Times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9592"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400" kern="800">
                          <a:latin typeface="Times New Roman"/>
                          <a:ea typeface="Times New Roman"/>
                          <a:cs typeface="Times New Roman"/>
                        </a:rPr>
                        <a:t>Emittances (H/V)</a:t>
                      </a:r>
                      <a:endParaRPr lang="it-IT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400" kern="800" dirty="0">
                          <a:latin typeface="Times New Roman"/>
                          <a:ea typeface="Times New Roman"/>
                          <a:cs typeface="Times New Roman"/>
                        </a:rPr>
                        <a:t>nm/pm</a:t>
                      </a:r>
                      <a:endParaRPr lang="it-IT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400" kern="800" dirty="0" smtClean="0">
                          <a:latin typeface="Times New Roman"/>
                          <a:ea typeface="Times New Roman"/>
                          <a:cs typeface="Times New Roman"/>
                        </a:rPr>
                        <a:t>1.8/4.5</a:t>
                      </a:r>
                      <a:endParaRPr lang="it-IT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t-IT" sz="1600">
                          <a:latin typeface="Times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9592"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400" kern="800">
                          <a:latin typeface="Times New Roman"/>
                          <a:ea typeface="Times New Roman"/>
                          <a:cs typeface="Times New Roman"/>
                        </a:rPr>
                        <a:t>Bunch Length</a:t>
                      </a:r>
                      <a:endParaRPr lang="it-IT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400" kern="800">
                          <a:latin typeface="Times New Roman"/>
                          <a:ea typeface="Times New Roman"/>
                          <a:cs typeface="Times New Roman"/>
                        </a:rPr>
                        <a:t>mm</a:t>
                      </a:r>
                      <a:endParaRPr lang="it-IT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400" kern="800">
                          <a:latin typeface="Times New Roman"/>
                          <a:ea typeface="Times New Roman"/>
                          <a:cs typeface="Times New Roman"/>
                        </a:rPr>
                        <a:t>3.99</a:t>
                      </a:r>
                      <a:endParaRPr lang="it-IT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t-IT" sz="1600">
                          <a:latin typeface="Times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9592"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400" kern="800">
                          <a:latin typeface="Times New Roman"/>
                          <a:ea typeface="Times New Roman"/>
                          <a:cs typeface="Times New Roman"/>
                        </a:rPr>
                        <a:t>Momentum spread</a:t>
                      </a:r>
                      <a:endParaRPr lang="it-IT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400" kern="800"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  <a:endParaRPr lang="it-IT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400" kern="800">
                          <a:latin typeface="Times New Roman"/>
                          <a:ea typeface="Times New Roman"/>
                          <a:cs typeface="Times New Roman"/>
                        </a:rPr>
                        <a:t>0.0667</a:t>
                      </a:r>
                      <a:endParaRPr lang="it-IT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t-IT" sz="1600">
                          <a:latin typeface="Times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9592"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400" kern="800">
                          <a:latin typeface="Times New Roman"/>
                          <a:ea typeface="Times New Roman"/>
                          <a:cs typeface="Times New Roman"/>
                        </a:rPr>
                        <a:t>Damping times (H/V/L)</a:t>
                      </a:r>
                      <a:endParaRPr lang="it-IT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400" kern="800">
                          <a:latin typeface="Times New Roman"/>
                          <a:ea typeface="Times New Roman"/>
                          <a:cs typeface="Times New Roman"/>
                        </a:rPr>
                        <a:t>ms</a:t>
                      </a:r>
                      <a:endParaRPr lang="it-IT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400" kern="800">
                          <a:latin typeface="Times New Roman"/>
                          <a:ea typeface="Times New Roman"/>
                          <a:cs typeface="Times New Roman"/>
                        </a:rPr>
                        <a:t>40/40/20</a:t>
                      </a:r>
                      <a:endParaRPr lang="it-IT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t-IT" sz="1600">
                          <a:latin typeface="Times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9592"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400" kern="800">
                          <a:latin typeface="Times New Roman"/>
                          <a:ea typeface="Times New Roman"/>
                          <a:cs typeface="Times New Roman"/>
                        </a:rPr>
                        <a:t>N. of macroparticles</a:t>
                      </a:r>
                      <a:endParaRPr lang="it-IT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400" kern="80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it-IT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400" kern="800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r>
                        <a:rPr lang="en-GB" sz="1400" kern="800" baseline="3000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it-IT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t-IT" sz="1600">
                          <a:latin typeface="Times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5264"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400" kern="800">
                          <a:latin typeface="Times New Roman"/>
                          <a:ea typeface="Times New Roman"/>
                          <a:cs typeface="Times New Roman"/>
                        </a:rPr>
                        <a:t>N. of grid cells</a:t>
                      </a:r>
                      <a:endParaRPr lang="it-IT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400" kern="80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it-IT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400" kern="800">
                          <a:latin typeface="Times New Roman"/>
                          <a:ea typeface="Times New Roman"/>
                          <a:cs typeface="Times New Roman"/>
                        </a:rPr>
                        <a:t>64x64x64</a:t>
                      </a:r>
                      <a:endParaRPr lang="it-IT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t-IT" sz="1600" dirty="0">
                          <a:latin typeface="Times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16440" name="CasellaDiTesto 6"/>
          <p:cNvSpPr txBox="1">
            <a:spLocks noChangeArrowheads="1"/>
          </p:cNvSpPr>
          <p:nvPr/>
        </p:nvSpPr>
        <p:spPr bwMode="auto">
          <a:xfrm>
            <a:off x="652462" y="3762375"/>
            <a:ext cx="178593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it-IT" sz="1600" b="1" dirty="0">
                <a:solidFill>
                  <a:srgbClr val="92D050"/>
                </a:solidFill>
                <a:cs typeface="Arial" pitchFamily="34" charset="0"/>
              </a:rPr>
              <a:t>Bane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it-IT" sz="1600" b="1" dirty="0">
                <a:solidFill>
                  <a:srgbClr val="FF0000"/>
                </a:solidFill>
                <a:cs typeface="Arial" pitchFamily="34" charset="0"/>
              </a:rPr>
              <a:t>Piwinski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it-IT" sz="1600" b="1" dirty="0" smtClean="0">
                <a:solidFill>
                  <a:srgbClr val="0000FF"/>
                </a:solidFill>
                <a:cs typeface="Arial" pitchFamily="34" charset="0"/>
              </a:rPr>
              <a:t>IBS-</a:t>
            </a:r>
            <a:r>
              <a:rPr lang="it-IT" sz="1600" b="1" dirty="0" err="1" smtClean="0">
                <a:solidFill>
                  <a:srgbClr val="0000FF"/>
                </a:solidFill>
                <a:cs typeface="Arial" pitchFamily="34" charset="0"/>
              </a:rPr>
              <a:t>Track</a:t>
            </a:r>
            <a:r>
              <a:rPr lang="it-IT" sz="1600" b="1" dirty="0" smtClean="0">
                <a:solidFill>
                  <a:srgbClr val="0000FF"/>
                </a:solidFill>
                <a:cs typeface="Arial" pitchFamily="34" charset="0"/>
              </a:rPr>
              <a:t>/CMAD</a:t>
            </a:r>
            <a:endParaRPr lang="it-IT" sz="1600" b="1" dirty="0">
              <a:solidFill>
                <a:srgbClr val="0000FF"/>
              </a:solidFill>
              <a:cs typeface="Arial" pitchFamily="34" charset="0"/>
            </a:endParaRPr>
          </a:p>
        </p:txBody>
      </p:sp>
      <p:sp>
        <p:nvSpPr>
          <p:cNvPr id="9" name="Footer Placeholder 2"/>
          <p:cNvSpPr txBox="1">
            <a:spLocks/>
          </p:cNvSpPr>
          <p:nvPr/>
        </p:nvSpPr>
        <p:spPr bwMode="auto">
          <a:xfrm>
            <a:off x="6705600" y="6313488"/>
            <a:ext cx="2192338" cy="45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 smtClean="0">
                <a:solidFill>
                  <a:srgbClr val="FF0000"/>
                </a:solidFill>
                <a:cs typeface="Arial" pitchFamily="34" charset="0"/>
              </a:rPr>
              <a:t>M. </a:t>
            </a:r>
            <a:r>
              <a:rPr lang="en-US" sz="1600" dirty="0" err="1" smtClean="0">
                <a:solidFill>
                  <a:srgbClr val="FF0000"/>
                </a:solidFill>
                <a:cs typeface="Arial" pitchFamily="34" charset="0"/>
              </a:rPr>
              <a:t>Pivi</a:t>
            </a:r>
            <a:r>
              <a:rPr lang="en-US" sz="1600" dirty="0" smtClean="0">
                <a:solidFill>
                  <a:srgbClr val="FF0000"/>
                </a:solidFill>
                <a:cs typeface="Arial" pitchFamily="34" charset="0"/>
              </a:rPr>
              <a:t>, T. </a:t>
            </a:r>
            <a:r>
              <a:rPr lang="en-US" sz="1600" dirty="0" err="1" smtClean="0">
                <a:solidFill>
                  <a:srgbClr val="FF0000"/>
                </a:solidFill>
                <a:cs typeface="Arial" pitchFamily="34" charset="0"/>
              </a:rPr>
              <a:t>Demma</a:t>
            </a:r>
            <a:endParaRPr lang="fr-FR" sz="1600" dirty="0">
              <a:solidFill>
                <a:srgbClr val="FF0000"/>
              </a:solidFill>
              <a:cs typeface="Arial" pitchFamily="34" charset="0"/>
            </a:endParaRPr>
          </a:p>
        </p:txBody>
      </p:sp>
      <p:sp>
        <p:nvSpPr>
          <p:cNvPr id="13" name="Date Placeholder 3"/>
          <p:cNvSpPr txBox="1">
            <a:spLocks/>
          </p:cNvSpPr>
          <p:nvPr/>
        </p:nvSpPr>
        <p:spPr>
          <a:xfrm>
            <a:off x="228600" y="6477000"/>
            <a:ext cx="3429000" cy="457200"/>
          </a:xfrm>
          <a:prstGeom prst="rect">
            <a:avLst/>
          </a:prstGeo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dirty="0" smtClean="0">
                <a:solidFill>
                  <a:srgbClr val="000000"/>
                </a:solidFill>
              </a:rPr>
              <a:t>27-30 May, 2013</a:t>
            </a:r>
            <a:endParaRPr lang="en-US" sz="1400" dirty="0">
              <a:solidFill>
                <a:srgbClr val="000000"/>
              </a:solidFill>
            </a:endParaRPr>
          </a:p>
        </p:txBody>
      </p:sp>
      <p:pic>
        <p:nvPicPr>
          <p:cNvPr id="15" name="Picture 4" descr="view_cmadout_1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4648200" y="3545342"/>
            <a:ext cx="4495800" cy="2808287"/>
          </a:xfrm>
        </p:spPr>
      </p:pic>
      <p:sp>
        <p:nvSpPr>
          <p:cNvPr id="16" name="CasellaDiTesto 7"/>
          <p:cNvSpPr txBox="1">
            <a:spLocks noChangeArrowheads="1"/>
          </p:cNvSpPr>
          <p:nvPr/>
        </p:nvSpPr>
        <p:spPr bwMode="auto">
          <a:xfrm>
            <a:off x="5243513" y="3787243"/>
            <a:ext cx="146526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it-IT" sz="1600" b="1" dirty="0" smtClean="0">
                <a:solidFill>
                  <a:srgbClr val="92D050"/>
                </a:solidFill>
                <a:cs typeface="Arial" pitchFamily="34" charset="0"/>
              </a:rPr>
              <a:t>- IBS-</a:t>
            </a:r>
            <a:r>
              <a:rPr lang="it-IT" sz="1600" b="1" dirty="0" err="1" smtClean="0">
                <a:solidFill>
                  <a:srgbClr val="92D050"/>
                </a:solidFill>
                <a:cs typeface="Arial" pitchFamily="34" charset="0"/>
              </a:rPr>
              <a:t>Track</a:t>
            </a:r>
            <a:r>
              <a:rPr lang="it-IT" sz="1600" b="1" dirty="0" smtClean="0">
                <a:solidFill>
                  <a:srgbClr val="92D050"/>
                </a:solidFill>
                <a:cs typeface="Arial" pitchFamily="34" charset="0"/>
              </a:rPr>
              <a:t> </a:t>
            </a:r>
            <a:endParaRPr lang="it-IT" sz="1600" b="1" dirty="0">
              <a:solidFill>
                <a:srgbClr val="92D050"/>
              </a:solidFill>
              <a:cs typeface="Arial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it-IT" sz="1600" b="1" dirty="0" smtClean="0">
                <a:solidFill>
                  <a:srgbClr val="000000"/>
                </a:solidFill>
                <a:cs typeface="Arial" pitchFamily="34" charset="0"/>
              </a:rPr>
              <a:t>- C-MAD</a:t>
            </a:r>
            <a:endParaRPr lang="it-IT" sz="1600" b="1" dirty="0">
              <a:solidFill>
                <a:srgbClr val="000000"/>
              </a:solidFill>
              <a:cs typeface="Arial" pitchFamily="34" charset="0"/>
            </a:endParaRPr>
          </a:p>
        </p:txBody>
      </p:sp>
      <p:pic>
        <p:nvPicPr>
          <p:cNvPr id="18" name="Content Placeholder 3"/>
          <p:cNvPicPr>
            <a:picLocks noChangeAspect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01000" y="0"/>
            <a:ext cx="1219200" cy="1219200"/>
          </a:xfrm>
          <a:prstGeom prst="rect">
            <a:avLst/>
          </a:prstGeom>
        </p:spPr>
      </p:pic>
      <p:pic>
        <p:nvPicPr>
          <p:cNvPr id="19" name="Picture 5" descr="ilccolor"/>
          <p:cNvPicPr>
            <a:picLocks noChangeAspect="1" noChangeArrowheads="1"/>
          </p:cNvPicPr>
          <p:nvPr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304800" y="152400"/>
            <a:ext cx="1219200" cy="79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2090736" y="5556290"/>
            <a:ext cx="25908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500" u="sng" dirty="0" smtClean="0"/>
              <a:t>One turn evolution:</a:t>
            </a:r>
            <a:r>
              <a:rPr lang="en-GB" sz="1500" dirty="0" smtClean="0"/>
              <a:t>  compare codes and theory</a:t>
            </a:r>
            <a:endParaRPr lang="en-GB" sz="1500" dirty="0"/>
          </a:p>
        </p:txBody>
      </p:sp>
      <p:sp>
        <p:nvSpPr>
          <p:cNvPr id="17" name="TextBox 16"/>
          <p:cNvSpPr txBox="1"/>
          <p:nvPr/>
        </p:nvSpPr>
        <p:spPr>
          <a:xfrm>
            <a:off x="7086600" y="5486400"/>
            <a:ext cx="183502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500" u="sng" dirty="0" smtClean="0"/>
              <a:t>One turn evolution:</a:t>
            </a:r>
            <a:r>
              <a:rPr lang="en-GB" sz="1500" dirty="0" smtClean="0"/>
              <a:t> compare codes</a:t>
            </a:r>
            <a:endParaRPr lang="en-GB" sz="1500" dirty="0"/>
          </a:p>
        </p:txBody>
      </p:sp>
    </p:spTree>
    <p:extLst>
      <p:ext uri="{BB962C8B-B14F-4D97-AF65-F5344CB8AC3E}">
        <p14:creationId xmlns:p14="http://schemas.microsoft.com/office/powerpoint/2010/main" val="2113153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GB" sz="3200" dirty="0" smtClean="0"/>
              <a:t>IBS evaluation for CLIC DR</a:t>
            </a:r>
            <a:endParaRPr lang="en-GB" sz="3200" dirty="0"/>
          </a:p>
        </p:txBody>
      </p:sp>
      <p:pic>
        <p:nvPicPr>
          <p:cNvPr id="4" name="Content Placeholder 3" descr="Emittancex_compare.gif"/>
          <p:cNvPicPr>
            <a:picLocks noGrp="1" noChangeAspect="1"/>
          </p:cNvPicPr>
          <p:nvPr>
            <p:ph idx="1"/>
          </p:nvPr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28600" y="2438400"/>
            <a:ext cx="5257800" cy="3055059"/>
          </a:xfrm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1524000"/>
            <a:ext cx="8229600" cy="5105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Ideal lattice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lvl="0">
              <a:spcBef>
                <a:spcPct val="20000"/>
              </a:spcBef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lvl="0">
              <a:spcBef>
                <a:spcPct val="20000"/>
              </a:spcBef>
            </a:pP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CMAD simulations compare with theory</a:t>
            </a:r>
            <a:r>
              <a:rPr lang="en-GB" sz="2400" dirty="0" smtClean="0"/>
              <a:t>: o</a:t>
            </a: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ne turn evolution</a:t>
            </a:r>
            <a:r>
              <a:rPr kumimoji="0" lang="en-GB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en-GB" sz="2400" dirty="0" smtClean="0"/>
              <a:t>of </a:t>
            </a:r>
            <a:r>
              <a:rPr lang="en-GB" sz="2400" dirty="0" err="1" smtClean="0"/>
              <a:t>emittance</a:t>
            </a:r>
            <a:r>
              <a:rPr lang="en-GB" sz="2400" dirty="0" smtClean="0"/>
              <a:t> growth in the CLIC Damping Ring. 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6553200" y="1295400"/>
          <a:ext cx="2286000" cy="1615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3000"/>
                <a:gridCol w="1143000"/>
              </a:tblGrid>
              <a:tr h="28956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Energy (</a:t>
                      </a:r>
                      <a:r>
                        <a:rPr lang="en-US" sz="1200" dirty="0" err="1" smtClean="0"/>
                        <a:t>GeV</a:t>
                      </a:r>
                      <a:r>
                        <a:rPr lang="en-US" sz="1200" dirty="0" smtClean="0"/>
                        <a:t>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2.86</a:t>
                      </a:r>
                      <a:endParaRPr lang="en-US" sz="1200" dirty="0"/>
                    </a:p>
                  </a:txBody>
                  <a:tcPr/>
                </a:tc>
              </a:tr>
              <a:tr h="289560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emitx</a:t>
                      </a:r>
                      <a:r>
                        <a:rPr lang="en-US" sz="1200" dirty="0" smtClean="0"/>
                        <a:t> (m)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5.554e-11</a:t>
                      </a:r>
                      <a:endParaRPr lang="en-US" sz="1200" dirty="0"/>
                    </a:p>
                  </a:txBody>
                  <a:tcPr/>
                </a:tc>
              </a:tr>
              <a:tr h="289560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emity</a:t>
                      </a:r>
                      <a:r>
                        <a:rPr lang="en-US" sz="1200" dirty="0" smtClean="0"/>
                        <a:t> (m)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5.8193 e-13</a:t>
                      </a:r>
                      <a:endParaRPr lang="en-US" sz="1200" dirty="0"/>
                    </a:p>
                  </a:txBody>
                  <a:tcPr/>
                </a:tc>
              </a:tr>
              <a:tr h="289560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Deltap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1.209209e-3</a:t>
                      </a:r>
                      <a:endParaRPr lang="en-US" sz="1200" dirty="0"/>
                    </a:p>
                  </a:txBody>
                  <a:tcPr/>
                </a:tc>
              </a:tr>
              <a:tr h="289560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sigmaz</a:t>
                      </a:r>
                      <a:r>
                        <a:rPr lang="en-US" sz="1200" dirty="0" smtClean="0"/>
                        <a:t> (m)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0.001461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627086" y="1143000"/>
            <a:ext cx="3773714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715000" y="3366832"/>
            <a:ext cx="3062221" cy="1814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3480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Box 7"/>
          <p:cNvSpPr txBox="1">
            <a:spLocks noChangeArrowheads="1"/>
          </p:cNvSpPr>
          <p:nvPr/>
        </p:nvSpPr>
        <p:spPr bwMode="auto">
          <a:xfrm>
            <a:off x="0" y="0"/>
            <a:ext cx="91440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fr-FR" sz="3600" smtClean="0">
                <a:solidFill>
                  <a:srgbClr val="FF0000"/>
                </a:solidFill>
              </a:rPr>
              <a:t>IBS Distribution study</a:t>
            </a:r>
          </a:p>
        </p:txBody>
      </p:sp>
      <p:graphicFrame>
        <p:nvGraphicFramePr>
          <p:cNvPr id="18" name="Table 17"/>
          <p:cNvGraphicFramePr>
            <a:graphicFrameLocks noGrp="1"/>
          </p:cNvGraphicFramePr>
          <p:nvPr/>
        </p:nvGraphicFramePr>
        <p:xfrm>
          <a:off x="4949825" y="4224338"/>
          <a:ext cx="3933825" cy="18002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11275"/>
                <a:gridCol w="1311275"/>
                <a:gridCol w="1311275"/>
              </a:tblGrid>
              <a:tr h="450056">
                <a:tc>
                  <a:txBody>
                    <a:bodyPr/>
                    <a:lstStyle/>
                    <a:p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Parameter</a:t>
                      </a:r>
                      <a:endParaRPr lang="en-US" sz="1600" baseline="0" dirty="0">
                        <a:solidFill>
                          <a:schemeClr val="tx1"/>
                        </a:solidFill>
                      </a:endParaRPr>
                    </a:p>
                  </a:txBody>
                  <a:tcPr marL="91451" marR="91451" marT="45732" marB="45732"/>
                </a:tc>
                <a:tc>
                  <a:txBody>
                    <a:bodyPr/>
                    <a:lstStyle/>
                    <a:p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latin typeface="Symbol" pitchFamily="18" charset="2"/>
                        </a:rPr>
                        <a:t>c</a:t>
                      </a:r>
                      <a:r>
                        <a:rPr lang="en-US" sz="1800" baseline="30000" dirty="0" smtClean="0">
                          <a:solidFill>
                            <a:schemeClr val="tx1"/>
                          </a:solidFill>
                          <a:latin typeface="Symbol" pitchFamily="18" charset="2"/>
                        </a:rPr>
                        <a:t>2</a:t>
                      </a:r>
                      <a:r>
                        <a:rPr lang="en-US" sz="1800" baseline="-25000" dirty="0" smtClean="0">
                          <a:solidFill>
                            <a:schemeClr val="tx1"/>
                          </a:solidFill>
                          <a:latin typeface="Symbol" pitchFamily="18" charset="2"/>
                        </a:rPr>
                        <a:t>799</a:t>
                      </a:r>
                      <a:endParaRPr lang="en-US" sz="1800" baseline="-25000" dirty="0">
                        <a:solidFill>
                          <a:schemeClr val="tx1"/>
                        </a:solidFill>
                        <a:latin typeface="Symbol" pitchFamily="18" charset="2"/>
                      </a:endParaRPr>
                    </a:p>
                  </a:txBody>
                  <a:tcPr marL="91451" marR="91451" marT="45732" marB="45732"/>
                </a:tc>
                <a:tc>
                  <a:txBody>
                    <a:bodyPr/>
                    <a:lstStyle/>
                    <a:p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Confidence</a:t>
                      </a:r>
                      <a:endParaRPr lang="en-US" sz="1600" baseline="0" dirty="0">
                        <a:solidFill>
                          <a:schemeClr val="tx1"/>
                        </a:solidFill>
                      </a:endParaRPr>
                    </a:p>
                  </a:txBody>
                  <a:tcPr marL="91451" marR="91451" marT="45732" marB="45732"/>
                </a:tc>
              </a:tr>
              <a:tr h="450056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Symbol" pitchFamily="18" charset="2"/>
                        </a:rPr>
                        <a:t>Z</a:t>
                      </a:r>
                      <a:endParaRPr lang="en-US" sz="1600" dirty="0"/>
                    </a:p>
                  </a:txBody>
                  <a:tcPr marL="91451" marR="91451" marT="45732" marB="45732"/>
                </a:tc>
                <a:tc>
                  <a:txBody>
                    <a:bodyPr/>
                    <a:lstStyle/>
                    <a:p>
                      <a:r>
                        <a:rPr lang="it-IT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1857.56</a:t>
                      </a:r>
                      <a:endParaRPr lang="en-US" sz="1600" dirty="0"/>
                    </a:p>
                  </a:txBody>
                  <a:tcPr marL="91451" marR="91451" marT="45732" marB="45732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&lt;1e-6</a:t>
                      </a:r>
                      <a:endParaRPr lang="en-US" sz="1600" dirty="0"/>
                    </a:p>
                  </a:txBody>
                  <a:tcPr marL="91451" marR="91451" marT="45732" marB="45732"/>
                </a:tc>
              </a:tr>
              <a:tr h="450056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X</a:t>
                      </a:r>
                      <a:endParaRPr lang="en-US" sz="1600" dirty="0"/>
                    </a:p>
                  </a:txBody>
                  <a:tcPr marL="91451" marR="91451" marT="45732" marB="45732"/>
                </a:tc>
                <a:tc>
                  <a:txBody>
                    <a:bodyPr/>
                    <a:lstStyle/>
                    <a:p>
                      <a:r>
                        <a:rPr lang="it-IT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1455.68</a:t>
                      </a:r>
                      <a:endParaRPr lang="en-US" sz="1600" dirty="0"/>
                    </a:p>
                  </a:txBody>
                  <a:tcPr marL="91451" marR="91451" marT="45732" marB="45732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&lt;1e-6</a:t>
                      </a:r>
                    </a:p>
                  </a:txBody>
                  <a:tcPr marL="91451" marR="91451" marT="45732" marB="45732"/>
                </a:tc>
              </a:tr>
              <a:tr h="450056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Y</a:t>
                      </a:r>
                      <a:endParaRPr lang="en-US" sz="1600" dirty="0"/>
                    </a:p>
                  </a:txBody>
                  <a:tcPr marL="91451" marR="91451" marT="45732" marB="45732"/>
                </a:tc>
                <a:tc>
                  <a:txBody>
                    <a:bodyPr/>
                    <a:lstStyle/>
                    <a:p>
                      <a:r>
                        <a:rPr lang="it-IT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778.228</a:t>
                      </a:r>
                      <a:endParaRPr lang="en-US" sz="1600" dirty="0" smtClean="0"/>
                    </a:p>
                  </a:txBody>
                  <a:tcPr marL="91451" marR="91451" marT="45732" marB="45732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0.6920</a:t>
                      </a:r>
                      <a:endParaRPr lang="en-US" sz="1600" dirty="0"/>
                    </a:p>
                  </a:txBody>
                  <a:tcPr marL="91451" marR="91451" marT="45732" marB="45732"/>
                </a:tc>
              </a:tr>
            </a:tbl>
          </a:graphicData>
        </a:graphic>
      </p:graphicFrame>
      <p:pic>
        <p:nvPicPr>
          <p:cNvPr id="22553" name="Picture 6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525" y="3324225"/>
            <a:ext cx="2019300" cy="698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54" name="Immagine 12" descr="pdf_z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1838" y="619125"/>
            <a:ext cx="4319587" cy="280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55" name="Immagine 13" descr="pdf_x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7063"/>
            <a:ext cx="4319588" cy="2774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56" name="Immagine 14" descr="pdf_y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490913"/>
            <a:ext cx="4319588" cy="272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57" name="Footer Placeholder 2"/>
          <p:cNvSpPr txBox="1">
            <a:spLocks/>
          </p:cNvSpPr>
          <p:nvPr/>
        </p:nvSpPr>
        <p:spPr bwMode="auto">
          <a:xfrm>
            <a:off x="5597525" y="6302375"/>
            <a:ext cx="3640138" cy="315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600" smtClean="0">
                <a:solidFill>
                  <a:srgbClr val="FF0000"/>
                </a:solidFill>
              </a:rPr>
              <a:t>M. Pivi (SLAC), T. Demma (INFN)</a:t>
            </a:r>
            <a:endParaRPr lang="fr-FR" sz="160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8680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Box 7"/>
          <p:cNvSpPr txBox="1">
            <a:spLocks noChangeArrowheads="1"/>
          </p:cNvSpPr>
          <p:nvPr/>
        </p:nvSpPr>
        <p:spPr bwMode="auto">
          <a:xfrm>
            <a:off x="0" y="142875"/>
            <a:ext cx="9144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2000" dirty="0" err="1" smtClean="0">
                <a:solidFill>
                  <a:srgbClr val="000000"/>
                </a:solidFill>
                <a:cs typeface="Arial" pitchFamily="34" charset="0"/>
              </a:rPr>
              <a:t>Previous</a:t>
            </a:r>
            <a:r>
              <a:rPr lang="fr-FR" sz="2000" dirty="0" smtClean="0">
                <a:solidFill>
                  <a:srgbClr val="000000"/>
                </a:solidFill>
                <a:cs typeface="Arial" pitchFamily="34" charset="0"/>
              </a:rPr>
              <a:t> </a:t>
            </a:r>
            <a:r>
              <a:rPr lang="fr-FR" sz="2000" dirty="0" err="1" smtClean="0">
                <a:solidFill>
                  <a:srgbClr val="000000"/>
                </a:solidFill>
                <a:cs typeface="Arial" pitchFamily="34" charset="0"/>
              </a:rPr>
              <a:t>work</a:t>
            </a:r>
            <a:r>
              <a:rPr lang="fr-FR" sz="2000" dirty="0" smtClean="0">
                <a:solidFill>
                  <a:srgbClr val="000000"/>
                </a:solidFill>
                <a:cs typeface="Arial" pitchFamily="34" charset="0"/>
              </a:rPr>
              <a:t> </a:t>
            </a:r>
            <a:r>
              <a:rPr lang="fr-FR" sz="2000" dirty="0" err="1" smtClean="0">
                <a:solidFill>
                  <a:srgbClr val="000000"/>
                </a:solidFill>
                <a:cs typeface="Arial" pitchFamily="34" charset="0"/>
              </a:rPr>
              <a:t>at</a:t>
            </a:r>
            <a:r>
              <a:rPr lang="fr-FR" sz="2000" dirty="0" smtClean="0">
                <a:solidFill>
                  <a:srgbClr val="000000"/>
                </a:solidFill>
                <a:cs typeface="Arial" pitchFamily="34" charset="0"/>
              </a:rPr>
              <a:t> CERN: SIRE </a:t>
            </a:r>
            <a:r>
              <a:rPr lang="fr-FR" sz="2000" dirty="0">
                <a:solidFill>
                  <a:srgbClr val="000000"/>
                </a:solidFill>
                <a:cs typeface="Arial" pitchFamily="34" charset="0"/>
              </a:rPr>
              <a:t>IBS Distribution </a:t>
            </a:r>
            <a:r>
              <a:rPr lang="fr-FR" sz="2000" dirty="0" err="1" smtClean="0">
                <a:solidFill>
                  <a:srgbClr val="000000"/>
                </a:solidFill>
                <a:cs typeface="Arial" pitchFamily="34" charset="0"/>
              </a:rPr>
              <a:t>study</a:t>
            </a:r>
            <a:endParaRPr lang="fr-FR" sz="2000" dirty="0">
              <a:solidFill>
                <a:srgbClr val="000000"/>
              </a:solidFill>
              <a:cs typeface="Arial" pitchFamily="34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5508625" y="3933825"/>
          <a:ext cx="24384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1219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200" baseline="0" dirty="0" smtClean="0">
                          <a:solidFill>
                            <a:schemeClr val="tx1"/>
                          </a:solidFill>
                        </a:rPr>
                        <a:t>Parameter</a:t>
                      </a:r>
                      <a:endParaRPr lang="en-US" sz="1200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aseline="0" dirty="0" smtClean="0">
                          <a:solidFill>
                            <a:schemeClr val="tx1"/>
                          </a:solidFill>
                        </a:rPr>
                        <a:t>Value</a:t>
                      </a:r>
                      <a:endParaRPr lang="en-US" sz="1200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Eq. </a:t>
                      </a:r>
                      <a:r>
                        <a:rPr lang="en-US" sz="1000" dirty="0" smtClean="0">
                          <a:latin typeface="Symbol" pitchFamily="18" charset="2"/>
                        </a:rPr>
                        <a:t>e</a:t>
                      </a:r>
                      <a:r>
                        <a:rPr lang="en-US" sz="1000" baseline="-25000" dirty="0" smtClean="0"/>
                        <a:t>x</a:t>
                      </a:r>
                      <a:r>
                        <a:rPr lang="en-US" sz="1000" baseline="0" dirty="0" smtClean="0"/>
                        <a:t>  (m </a:t>
                      </a:r>
                      <a:r>
                        <a:rPr lang="en-US" sz="1000" baseline="0" dirty="0" err="1" smtClean="0"/>
                        <a:t>rad</a:t>
                      </a:r>
                      <a:r>
                        <a:rPr lang="en-US" sz="1000" baseline="0" dirty="0" smtClean="0"/>
                        <a:t>)</a:t>
                      </a:r>
                      <a:endParaRPr lang="en-US" sz="10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aseline="0" dirty="0" smtClean="0"/>
                        <a:t>2.001e-10</a:t>
                      </a:r>
                      <a:endParaRPr lang="fr-FR" sz="1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Eq. </a:t>
                      </a:r>
                      <a:r>
                        <a:rPr lang="en-US" sz="1000" dirty="0" err="1" smtClean="0">
                          <a:latin typeface="Symbol" pitchFamily="18" charset="2"/>
                        </a:rPr>
                        <a:t>e</a:t>
                      </a:r>
                      <a:r>
                        <a:rPr lang="en-US" sz="1000" baseline="-25000" dirty="0" err="1" smtClean="0">
                          <a:latin typeface="+mn-lt"/>
                        </a:rPr>
                        <a:t>y</a:t>
                      </a:r>
                      <a:r>
                        <a:rPr lang="en-US" sz="1000" baseline="0" dirty="0" smtClean="0"/>
                        <a:t>  (m </a:t>
                      </a:r>
                      <a:r>
                        <a:rPr lang="en-US" sz="1000" baseline="0" dirty="0" err="1" smtClean="0"/>
                        <a:t>rad</a:t>
                      </a:r>
                      <a:r>
                        <a:rPr lang="en-US" sz="1000" baseline="0" dirty="0" smtClean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2.064e-12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Eq. </a:t>
                      </a:r>
                      <a:r>
                        <a:rPr lang="en-US" sz="1000" dirty="0" err="1" smtClean="0">
                          <a:latin typeface="Symbol" pitchFamily="18" charset="2"/>
                        </a:rPr>
                        <a:t>s</a:t>
                      </a:r>
                      <a:r>
                        <a:rPr lang="en-US" sz="1000" baseline="-25000" dirty="0" err="1" smtClean="0">
                          <a:latin typeface="Symbol" pitchFamily="18" charset="2"/>
                        </a:rPr>
                        <a:t>d</a:t>
                      </a:r>
                      <a:r>
                        <a:rPr lang="en-US" sz="1000" baseline="0" dirty="0" smtClean="0"/>
                        <a:t>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1.992e-3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Eq. </a:t>
                      </a:r>
                      <a:r>
                        <a:rPr lang="en-US" sz="1000" dirty="0" err="1" smtClean="0">
                          <a:latin typeface="Symbol" pitchFamily="18" charset="2"/>
                        </a:rPr>
                        <a:t>s</a:t>
                      </a:r>
                      <a:r>
                        <a:rPr lang="en-US" sz="1000" baseline="-25000" dirty="0" err="1" smtClean="0">
                          <a:latin typeface="+mn-lt"/>
                        </a:rPr>
                        <a:t>z</a:t>
                      </a:r>
                      <a:r>
                        <a:rPr lang="en-US" sz="1000" baseline="0" dirty="0" smtClean="0"/>
                        <a:t>  (m)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1.687e-3</a:t>
                      </a: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27671" name="Picture 7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588" y="620713"/>
            <a:ext cx="2206625" cy="1655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72" name="Picture 10"/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2566988"/>
            <a:ext cx="2206625" cy="165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73" name="Picture 12"/>
          <p:cNvPicPr>
            <a:picLocks noChangeAspect="1" noChangeArrowheads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195513" y="4365625"/>
            <a:ext cx="2303462" cy="172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8" name="Table 17"/>
          <p:cNvGraphicFramePr>
            <a:graphicFrameLocks noGrp="1"/>
          </p:cNvGraphicFramePr>
          <p:nvPr/>
        </p:nvGraphicFramePr>
        <p:xfrm>
          <a:off x="5148263" y="1916113"/>
          <a:ext cx="3348372" cy="17281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6124"/>
                <a:gridCol w="1116124"/>
                <a:gridCol w="1116124"/>
              </a:tblGrid>
              <a:tr h="432048">
                <a:tc>
                  <a:txBody>
                    <a:bodyPr/>
                    <a:lstStyle/>
                    <a:p>
                      <a:r>
                        <a:rPr lang="en-US" sz="1200" baseline="0" dirty="0" smtClean="0">
                          <a:solidFill>
                            <a:schemeClr val="tx1"/>
                          </a:solidFill>
                        </a:rPr>
                        <a:t>Parameter</a:t>
                      </a:r>
                      <a:endParaRPr lang="en-US" sz="1200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baseline="0" dirty="0" smtClean="0">
                          <a:solidFill>
                            <a:schemeClr val="tx1"/>
                          </a:solidFill>
                          <a:latin typeface="Symbol" pitchFamily="18" charset="2"/>
                        </a:rPr>
                        <a:t>c</a:t>
                      </a:r>
                      <a:r>
                        <a:rPr lang="en-US" sz="1500" baseline="30000" dirty="0" smtClean="0">
                          <a:solidFill>
                            <a:schemeClr val="tx1"/>
                          </a:solidFill>
                          <a:latin typeface="Symbol" pitchFamily="18" charset="2"/>
                        </a:rPr>
                        <a:t>2</a:t>
                      </a:r>
                      <a:r>
                        <a:rPr lang="en-US" sz="1500" baseline="-25000" dirty="0" smtClean="0">
                          <a:solidFill>
                            <a:schemeClr val="tx1"/>
                          </a:solidFill>
                          <a:latin typeface="Symbol" pitchFamily="18" charset="2"/>
                        </a:rPr>
                        <a:t>999</a:t>
                      </a:r>
                      <a:endParaRPr lang="en-US" sz="1500" baseline="-25000" dirty="0">
                        <a:solidFill>
                          <a:schemeClr val="tx1"/>
                        </a:solidFill>
                        <a:latin typeface="Symbol" pitchFamily="18" charset="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aseline="0" dirty="0" smtClean="0">
                          <a:solidFill>
                            <a:schemeClr val="tx1"/>
                          </a:solidFill>
                        </a:rPr>
                        <a:t>Confidence</a:t>
                      </a:r>
                      <a:endParaRPr lang="en-US" sz="1200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32048">
                <a:tc>
                  <a:txBody>
                    <a:bodyPr/>
                    <a:lstStyle/>
                    <a:p>
                      <a:r>
                        <a:rPr lang="en-US" sz="1200" dirty="0" err="1" smtClean="0">
                          <a:latin typeface="Symbol" pitchFamily="18" charset="2"/>
                        </a:rPr>
                        <a:t>D</a:t>
                      </a:r>
                      <a:r>
                        <a:rPr lang="en-US" sz="1200" dirty="0" err="1" smtClean="0">
                          <a:latin typeface="+mn-lt"/>
                        </a:rPr>
                        <a:t>p</a:t>
                      </a:r>
                      <a:r>
                        <a:rPr lang="en-US" sz="1200" dirty="0" smtClean="0"/>
                        <a:t>/p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3048.7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&lt;1e-15</a:t>
                      </a:r>
                      <a:endParaRPr lang="en-US" sz="1200" dirty="0"/>
                    </a:p>
                  </a:txBody>
                  <a:tcPr/>
                </a:tc>
              </a:tr>
              <a:tr h="432048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X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1441.7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&lt;1e-15</a:t>
                      </a:r>
                    </a:p>
                  </a:txBody>
                  <a:tcPr/>
                </a:tc>
              </a:tr>
              <a:tr h="432048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Y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1466.9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&lt;1e-15</a:t>
                      </a: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27696" name="Picture 54"/>
          <p:cNvPicPr>
            <a:picLocks noChangeAspect="1" noChangeArrowheads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4414838"/>
            <a:ext cx="2143125" cy="160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97" name="Picture 7" descr="CLIC_A_p_gauss_log.jpg"/>
          <p:cNvPicPr>
            <a:picLocks noChangeAspect="1"/>
          </p:cNvPicPr>
          <p:nvPr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124075" y="549275"/>
            <a:ext cx="2495550" cy="1871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98" name="Picture 9"/>
          <p:cNvPicPr>
            <a:picLocks noChangeAspect="1" noChangeArrowheads="1"/>
          </p:cNvPicPr>
          <p:nvPr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173288" y="2492375"/>
            <a:ext cx="2327275" cy="174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99" name="Picture 54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724525" y="1052513"/>
            <a:ext cx="20193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700" name="Footer Placeholder 2"/>
          <p:cNvSpPr txBox="1">
            <a:spLocks/>
          </p:cNvSpPr>
          <p:nvPr/>
        </p:nvSpPr>
        <p:spPr bwMode="auto">
          <a:xfrm>
            <a:off x="119062" y="6229350"/>
            <a:ext cx="422433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FF0000"/>
                </a:solidFill>
                <a:cs typeface="Arial" pitchFamily="34" charset="0"/>
              </a:rPr>
              <a:t>A. </a:t>
            </a:r>
            <a:r>
              <a:rPr lang="en-US" dirty="0" err="1" smtClean="0">
                <a:solidFill>
                  <a:srgbClr val="FF0000"/>
                </a:solidFill>
                <a:cs typeface="Arial" pitchFamily="34" charset="0"/>
              </a:rPr>
              <a:t>Vivoli</a:t>
            </a:r>
            <a:r>
              <a:rPr lang="en-US" dirty="0" smtClean="0">
                <a:solidFill>
                  <a:srgbClr val="FF0000"/>
                </a:solidFill>
                <a:cs typeface="Arial" pitchFamily="34" charset="0"/>
              </a:rPr>
              <a:t> , Y. </a:t>
            </a:r>
            <a:r>
              <a:rPr lang="en-US" dirty="0" err="1" smtClean="0">
                <a:solidFill>
                  <a:srgbClr val="FF0000"/>
                </a:solidFill>
                <a:cs typeface="Arial" pitchFamily="34" charset="0"/>
              </a:rPr>
              <a:t>Papaphilippou</a:t>
            </a:r>
            <a:r>
              <a:rPr lang="en-US" dirty="0" smtClean="0">
                <a:solidFill>
                  <a:srgbClr val="FF0000"/>
                </a:solidFill>
                <a:cs typeface="Arial" pitchFamily="34" charset="0"/>
              </a:rPr>
              <a:t> CERN</a:t>
            </a:r>
            <a:endParaRPr lang="fr-FR" dirty="0">
              <a:solidFill>
                <a:srgbClr val="FF0000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1933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6_SuperB">
  <a:themeElements>
    <a:clrScheme name="SuperB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uperB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uperB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uperB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uperB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uperB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uperB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uperB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uperB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SuperB">
  <a:themeElements>
    <a:clrScheme name="SuperB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uperB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uperB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uperB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uperB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uperB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uperB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uperB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uperB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SuperB">
  <a:themeElements>
    <a:clrScheme name="SuperB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uperB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uperB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uperB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uperB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uperB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uperB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uperB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uperB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2_SuperB">
  <a:themeElements>
    <a:clrScheme name="SuperB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uperB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uperB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uperB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uperB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uperB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uperB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uperB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uperB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3_SuperB">
  <a:themeElements>
    <a:clrScheme name="SuperB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uperB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uperB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uperB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uperB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uperB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uperB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uperB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uperB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1_Blank Presentation">
  <a:themeElements>
    <a:clrScheme name="1_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Blank Presentation">
      <a:majorFont>
        <a:latin typeface="Arial"/>
        <a:ea typeface="Arial Unicode MS"/>
        <a:cs typeface="Arial Unicode MS"/>
      </a:majorFont>
      <a:minorFont>
        <a:latin typeface="Arial"/>
        <a:ea typeface="Arial Unicode MS"/>
        <a:cs typeface="Arial Unicode M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4_Default Design">
  <a:themeElements>
    <a:clrScheme name="2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4_SuperB">
  <a:themeElements>
    <a:clrScheme name="SuperB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uperB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uperB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uperB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uperB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uperB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uperB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uperB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uperB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5_SuperB">
  <a:themeElements>
    <a:clrScheme name="SuperB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uperB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uperB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uperB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uperB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uperB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uperB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uperB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uperB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752</Words>
  <Application>Microsoft Office PowerPoint</Application>
  <PresentationFormat>On-screen Show (4:3)</PresentationFormat>
  <Paragraphs>198</Paragraphs>
  <Slides>14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10</vt:i4>
      </vt:variant>
      <vt:variant>
        <vt:lpstr>Slide Titles</vt:lpstr>
      </vt:variant>
      <vt:variant>
        <vt:i4>14</vt:i4>
      </vt:variant>
    </vt:vector>
  </HeadingPairs>
  <TitlesOfParts>
    <vt:vector size="24" baseType="lpstr">
      <vt:lpstr>Office Theme</vt:lpstr>
      <vt:lpstr>1_SuperB</vt:lpstr>
      <vt:lpstr>SuperB</vt:lpstr>
      <vt:lpstr>2_SuperB</vt:lpstr>
      <vt:lpstr>3_SuperB</vt:lpstr>
      <vt:lpstr>1_Blank Presentation</vt:lpstr>
      <vt:lpstr>4_Default Design</vt:lpstr>
      <vt:lpstr>4_SuperB</vt:lpstr>
      <vt:lpstr>5_SuperB</vt:lpstr>
      <vt:lpstr>6_SuperB</vt:lpstr>
      <vt:lpstr>Intra-Beam Scattering modeling for SuperB and CLIC</vt:lpstr>
      <vt:lpstr>Analytical IBS in SuperB LER (lattice V12)</vt:lpstr>
      <vt:lpstr>Intra-Beam Scattering (IBS) Simulation Algorithm: CMAD</vt:lpstr>
      <vt:lpstr>IBS - Zenkevich-Bolshakov Algorithm</vt:lpstr>
      <vt:lpstr>IBS modeling: animation</vt:lpstr>
      <vt:lpstr>IBS evaluation in SuperB</vt:lpstr>
      <vt:lpstr>IBS evaluation for CLIC DR</vt:lpstr>
      <vt:lpstr>PowerPoint Presentation</vt:lpstr>
      <vt:lpstr>PowerPoint Presentation</vt:lpstr>
      <vt:lpstr>‘Equivalent’ Long term Emittance Evolution in SuperB LER </vt:lpstr>
      <vt:lpstr>PowerPoint Presentation</vt:lpstr>
      <vt:lpstr>IBS evaluation next steps</vt:lpstr>
      <vt:lpstr>Summary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/>
  <cp:lastModifiedBy>ismail - [2010]</cp:lastModifiedBy>
  <cp:revision>310</cp:revision>
  <dcterms:created xsi:type="dcterms:W3CDTF">2006-08-16T00:00:00Z</dcterms:created>
  <dcterms:modified xsi:type="dcterms:W3CDTF">2013-05-28T10:05:42Z</dcterms:modified>
</cp:coreProperties>
</file>