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436" r:id="rId2"/>
    <p:sldId id="438" r:id="rId3"/>
    <p:sldId id="444" r:id="rId4"/>
    <p:sldId id="442" r:id="rId5"/>
    <p:sldId id="443" r:id="rId6"/>
    <p:sldId id="449" r:id="rId7"/>
    <p:sldId id="446" r:id="rId8"/>
    <p:sldId id="448" r:id="rId9"/>
    <p:sldId id="450" r:id="rId10"/>
    <p:sldId id="440" r:id="rId11"/>
    <p:sldId id="433" r:id="rId12"/>
    <p:sldId id="451" r:id="rId13"/>
    <p:sldId id="452" r:id="rId14"/>
    <p:sldId id="453" r:id="rId15"/>
    <p:sldId id="454" r:id="rId16"/>
    <p:sldId id="45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D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71913-8D29-F64B-857B-34E6DD79C005}" type="datetimeFigureOut">
              <a:rPr lang="en-US" smtClean="0"/>
              <a:t>5/30/13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930D8-00C1-B443-8C52-3146E321C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0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1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4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5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1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5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1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7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7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71DE-808B-D64C-90AE-5B05A998F5CB}" type="datetimeFigureOut">
              <a:rPr lang="en-US" smtClean="0"/>
              <a:t>5/30/13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9EA4-13E1-464B-B821-28E846AC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9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round table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questions and </a:t>
            </a:r>
            <a:r>
              <a:rPr lang="en-US" dirty="0" smtClean="0">
                <a:solidFill>
                  <a:srgbClr val="33D528"/>
                </a:solidFill>
              </a:rPr>
              <a:t>new questions</a:t>
            </a:r>
            <a:endParaRPr lang="en-US" dirty="0">
              <a:solidFill>
                <a:srgbClr val="33D5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4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4C8CAD-2235-204A-93BA-72F8C874B2BC}" type="slidenum">
              <a:rPr lang="ru-RU"/>
              <a:pPr eaLnBrk="1" hangingPunct="1"/>
              <a:t>10</a:t>
            </a:fld>
            <a:endParaRPr lang="ru-RU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Arial" charset="0"/>
              </a:rPr>
              <a:t>Very preliminary cost</a:t>
            </a:r>
            <a:endParaRPr lang="ru-RU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9500"/>
            <a:ext cx="8435975" cy="4965700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Arial" charset="0"/>
              </a:rPr>
              <a:t>Item		  800 m 2.5 </a:t>
            </a:r>
            <a:r>
              <a:rPr lang="en-US" sz="2400" dirty="0" err="1">
                <a:latin typeface="Arial" charset="0"/>
              </a:rPr>
              <a:t>GeV</a:t>
            </a:r>
            <a:r>
              <a:rPr lang="en-US" sz="2400" dirty="0">
                <a:latin typeface="Arial" charset="0"/>
              </a:rPr>
              <a:t>   400 m 2.1 </a:t>
            </a:r>
            <a:r>
              <a:rPr lang="en-US" sz="2400" dirty="0" err="1">
                <a:latin typeface="Arial" charset="0"/>
              </a:rPr>
              <a:t>GeV</a:t>
            </a:r>
            <a:endParaRPr lang="en-US" sz="2400" dirty="0">
              <a:latin typeface="Arial" charset="0"/>
            </a:endParaRPr>
          </a:p>
          <a:p>
            <a:pPr marL="0" indent="0">
              <a:buFontTx/>
              <a:buNone/>
            </a:pPr>
            <a:r>
              <a:rPr lang="en-US" sz="1800" dirty="0">
                <a:latin typeface="Arial" charset="0"/>
              </a:rPr>
              <a:t>_____________________</a:t>
            </a:r>
            <a:r>
              <a:rPr lang="en-US" sz="2400" u="sng" dirty="0">
                <a:latin typeface="Arial" charset="0"/>
              </a:rPr>
              <a:t>M€_________ M€__________           </a:t>
            </a:r>
          </a:p>
          <a:p>
            <a:pPr marL="0" indent="0"/>
            <a:r>
              <a:rPr lang="en-US" sz="2400" dirty="0">
                <a:latin typeface="Arial" charset="0"/>
              </a:rPr>
              <a:t>Detector		</a:t>
            </a:r>
            <a:r>
              <a:rPr lang="en-US" sz="2400" dirty="0" smtClean="0">
                <a:latin typeface="Arial" charset="0"/>
              </a:rPr>
              <a:t>		100</a:t>
            </a:r>
            <a:r>
              <a:rPr lang="en-US" sz="2400" dirty="0">
                <a:latin typeface="Arial" charset="0"/>
              </a:rPr>
              <a:t>		</a:t>
            </a:r>
            <a:r>
              <a:rPr lang="en-US" sz="2400" dirty="0" smtClean="0">
                <a:latin typeface="Arial" charset="0"/>
              </a:rPr>
              <a:t>	100</a:t>
            </a:r>
            <a:endParaRPr lang="en-US" sz="2400" dirty="0">
              <a:latin typeface="Arial" charset="0"/>
            </a:endParaRPr>
          </a:p>
          <a:p>
            <a:pPr marL="0" indent="0"/>
            <a:r>
              <a:rPr lang="en-US" sz="2400" dirty="0">
                <a:latin typeface="Arial" charset="0"/>
              </a:rPr>
              <a:t>Collider		</a:t>
            </a:r>
            <a:r>
              <a:rPr lang="en-US" sz="2400" dirty="0" smtClean="0">
                <a:latin typeface="Arial" charset="0"/>
              </a:rPr>
              <a:t>		250</a:t>
            </a:r>
            <a:r>
              <a:rPr lang="en-US" sz="2400" dirty="0">
                <a:latin typeface="Arial" charset="0"/>
              </a:rPr>
              <a:t>		</a:t>
            </a:r>
            <a:r>
              <a:rPr lang="en-US" sz="2400" dirty="0" smtClean="0">
                <a:latin typeface="Arial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100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1400" dirty="0">
                <a:latin typeface="Arial" charset="0"/>
              </a:rPr>
              <a:t>(1/2, less spin rot. and damping wig.)</a:t>
            </a:r>
            <a:endParaRPr lang="en-US" sz="2400" dirty="0">
              <a:latin typeface="Arial" charset="0"/>
            </a:endParaRPr>
          </a:p>
          <a:p>
            <a:pPr marL="0" indent="0"/>
            <a:r>
              <a:rPr lang="en-US" sz="2400" dirty="0" err="1">
                <a:latin typeface="Arial" charset="0"/>
              </a:rPr>
              <a:t>Linac</a:t>
            </a:r>
            <a:r>
              <a:rPr lang="en-US" sz="2400" dirty="0">
                <a:latin typeface="Arial" charset="0"/>
              </a:rPr>
              <a:t>		</a:t>
            </a:r>
            <a:r>
              <a:rPr lang="en-US" sz="2400" dirty="0" smtClean="0">
                <a:latin typeface="Arial" charset="0"/>
              </a:rPr>
              <a:t>			40</a:t>
            </a:r>
            <a:r>
              <a:rPr lang="en-US" sz="2400" dirty="0">
                <a:latin typeface="Arial" charset="0"/>
              </a:rPr>
              <a:t>		</a:t>
            </a: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30</a:t>
            </a:r>
            <a:endParaRPr lang="ru-RU" sz="2400" dirty="0">
              <a:solidFill>
                <a:srgbClr val="FF0000"/>
              </a:solidFill>
              <a:latin typeface="Arial" charset="0"/>
            </a:endParaRPr>
          </a:p>
          <a:p>
            <a:pPr marL="0" indent="0"/>
            <a:r>
              <a:rPr lang="en-US" sz="2400" dirty="0" err="1">
                <a:latin typeface="Arial" charset="0"/>
              </a:rPr>
              <a:t>Pol.e</a:t>
            </a:r>
            <a:r>
              <a:rPr lang="en-US" sz="2400" dirty="0">
                <a:latin typeface="Arial" charset="0"/>
              </a:rPr>
              <a:t> source	</a:t>
            </a:r>
            <a:r>
              <a:rPr lang="en-US" sz="2400" dirty="0" smtClean="0">
                <a:latin typeface="Arial" charset="0"/>
              </a:rPr>
              <a:t>		1</a:t>
            </a:r>
            <a:r>
              <a:rPr lang="en-US" sz="2400" dirty="0">
                <a:latin typeface="Arial" charset="0"/>
              </a:rPr>
              <a:t>		</a:t>
            </a: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smtClean="0">
                <a:solidFill>
                  <a:srgbClr val="FF6600"/>
                </a:solidFill>
                <a:latin typeface="Arial" charset="0"/>
              </a:rPr>
              <a:t>1</a:t>
            </a:r>
            <a:endParaRPr lang="ru-RU" sz="2400" dirty="0">
              <a:solidFill>
                <a:srgbClr val="FF6600"/>
              </a:solidFill>
              <a:latin typeface="Arial" charset="0"/>
            </a:endParaRPr>
          </a:p>
          <a:p>
            <a:pPr marL="0" indent="0"/>
            <a:r>
              <a:rPr lang="en-US" sz="2400" dirty="0">
                <a:latin typeface="Arial" charset="0"/>
              </a:rPr>
              <a:t>Building, tunnels,	50		 </a:t>
            </a:r>
            <a:r>
              <a:rPr lang="en-US" sz="2400" dirty="0" smtClean="0">
                <a:latin typeface="Arial" charset="0"/>
              </a:rPr>
              <a:t>		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</a:rPr>
              <a:t>10 </a:t>
            </a:r>
            <a:r>
              <a:rPr lang="en-US" sz="1400" dirty="0">
                <a:latin typeface="Arial" charset="0"/>
              </a:rPr>
              <a:t>(renovation of equipment)</a:t>
            </a:r>
            <a:endParaRPr lang="en-US" sz="2400" dirty="0">
              <a:latin typeface="Arial" charset="0"/>
            </a:endParaRPr>
          </a:p>
          <a:p>
            <a:pPr marL="0" indent="0">
              <a:buFontTx/>
              <a:buNone/>
            </a:pPr>
            <a:r>
              <a:rPr lang="en-US" sz="2400" dirty="0">
                <a:latin typeface="Arial" charset="0"/>
              </a:rPr>
              <a:t>    engineering, etc.</a:t>
            </a:r>
          </a:p>
          <a:p>
            <a:pPr marL="0" indent="0">
              <a:buFontTx/>
              <a:buNone/>
            </a:pPr>
            <a:r>
              <a:rPr lang="en-US" sz="2400" dirty="0" smtClean="0">
                <a:solidFill>
                  <a:srgbClr val="33D528"/>
                </a:solidFill>
                <a:latin typeface="Arial" charset="0"/>
              </a:rPr>
              <a:t>Civil engineering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(IT)                      </a:t>
            </a:r>
            <a:r>
              <a:rPr lang="en-US" sz="2400" dirty="0" smtClean="0">
                <a:solidFill>
                  <a:srgbClr val="33D528"/>
                </a:solidFill>
                <a:latin typeface="Arial" charset="0"/>
              </a:rPr>
              <a:t>35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Arial" charset="0"/>
              </a:rPr>
              <a:t>__________________________________________</a:t>
            </a:r>
            <a:endParaRPr lang="ru-RU" sz="2400" dirty="0">
              <a:latin typeface="Arial" charset="0"/>
            </a:endParaRPr>
          </a:p>
          <a:p>
            <a:pPr marL="0" indent="0"/>
            <a:r>
              <a:rPr lang="en-US" sz="2400" dirty="0">
                <a:latin typeface="Arial" charset="0"/>
              </a:rPr>
              <a:t>TOTAL		</a:t>
            </a:r>
            <a:r>
              <a:rPr lang="en-US" sz="2400" dirty="0" smtClean="0">
                <a:latin typeface="Arial" charset="0"/>
              </a:rPr>
              <a:t>		441</a:t>
            </a:r>
            <a:r>
              <a:rPr lang="en-US" sz="2400" dirty="0">
                <a:latin typeface="Arial" charset="0"/>
              </a:rPr>
              <a:t>		</a:t>
            </a:r>
            <a:r>
              <a:rPr lang="en-US" sz="2400" dirty="0" smtClean="0">
                <a:latin typeface="Arial" charset="0"/>
              </a:rPr>
              <a:t>	241 (</a:t>
            </a:r>
            <a:r>
              <a:rPr lang="en-US" sz="2400" dirty="0" smtClean="0">
                <a:solidFill>
                  <a:srgbClr val="FF6600"/>
                </a:solidFill>
                <a:latin typeface="Arial" charset="0"/>
              </a:rPr>
              <a:t>141</a:t>
            </a:r>
            <a:r>
              <a:rPr lang="en-US" sz="2400" dirty="0" smtClean="0">
                <a:latin typeface="Arial" charset="0"/>
              </a:rPr>
              <a:t> + </a:t>
            </a:r>
            <a:r>
              <a:rPr lang="en-US" sz="2400" dirty="0" smtClean="0">
                <a:solidFill>
                  <a:srgbClr val="33D528"/>
                </a:solidFill>
                <a:latin typeface="Arial" charset="0"/>
              </a:rPr>
              <a:t>35</a:t>
            </a:r>
            <a:r>
              <a:rPr lang="en-US" sz="2400" dirty="0" smtClean="0">
                <a:latin typeface="Arial" charset="0"/>
              </a:rPr>
              <a:t>)</a:t>
            </a:r>
            <a:endParaRPr lang="ru-RU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Physics </a:t>
            </a:r>
            <a:r>
              <a:rPr lang="en-US" dirty="0" smtClean="0">
                <a:solidFill>
                  <a:srgbClr val="FF6600"/>
                </a:solidFill>
              </a:rPr>
              <a:t>original questions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re there unique discovery physics cases?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Mainly on CPV and Flavor violation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Lepton universality to be better explored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Accessible NP scales to be investigated systematically</a:t>
            </a:r>
          </a:p>
          <a:p>
            <a:r>
              <a:rPr lang="en-US" dirty="0" smtClean="0"/>
              <a:t>Is there an ideal window of opportunity?</a:t>
            </a:r>
          </a:p>
          <a:p>
            <a:r>
              <a:rPr lang="en-US" dirty="0" smtClean="0"/>
              <a:t>What is the progress achievable on “standard measurements” for example in charm decays and </a:t>
            </a:r>
            <a:r>
              <a:rPr lang="en-US" dirty="0" err="1" smtClean="0"/>
              <a:t>charmonium</a:t>
            </a:r>
            <a:r>
              <a:rPr lang="en-US" dirty="0" smtClean="0"/>
              <a:t> states?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1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74638"/>
            <a:ext cx="88011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Late evening estimates of NP scale reach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Ingredients</a:t>
            </a:r>
          </a:p>
          <a:p>
            <a:pPr lvl="1"/>
            <a:r>
              <a:rPr lang="en-US" dirty="0" smtClean="0"/>
              <a:t>Dimension six operators with a scale LAMBDA</a:t>
            </a:r>
          </a:p>
          <a:p>
            <a:pPr lvl="1"/>
            <a:r>
              <a:rPr lang="en-US" dirty="0" err="1"/>
              <a:t>Heff</a:t>
            </a:r>
            <a:r>
              <a:rPr lang="en-US" dirty="0"/>
              <a:t>=</a:t>
            </a:r>
            <a:r>
              <a:rPr lang="en-US" dirty="0" err="1"/>
              <a:t>i</a:t>
            </a:r>
            <a:r>
              <a:rPr lang="en-US" dirty="0" smtClean="0"/>
              <a:t>(</a:t>
            </a:r>
            <a:r>
              <a:rPr lang="en-US" dirty="0"/>
              <a:t>1</a:t>
            </a:r>
            <a:r>
              <a:rPr lang="en-US" dirty="0" smtClean="0"/>
              <a:t>/^2) O_6</a:t>
            </a:r>
          </a:p>
          <a:p>
            <a:pPr lvl="1"/>
            <a:r>
              <a:rPr lang="en-US" dirty="0" smtClean="0"/>
              <a:t>Dimensional analysis for Sigma and assuming 100 “rare” events ( before cuts…) or BR of the order of 10^-9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Production, four fermions: 4-6 </a:t>
            </a:r>
            <a:r>
              <a:rPr lang="en-US" dirty="0" err="1" smtClean="0">
                <a:solidFill>
                  <a:srgbClr val="FF6600"/>
                </a:solidFill>
              </a:rPr>
              <a:t>TeV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Production, two fermions: 25 </a:t>
            </a:r>
            <a:r>
              <a:rPr lang="en-US" dirty="0" err="1" smtClean="0">
                <a:solidFill>
                  <a:srgbClr val="FF6600"/>
                </a:solidFill>
              </a:rPr>
              <a:t>TeV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Branching ratios 10^-9 in decays, four fermions: 30 </a:t>
            </a:r>
            <a:r>
              <a:rPr lang="en-US" dirty="0" err="1" smtClean="0">
                <a:solidFill>
                  <a:srgbClr val="FF6600"/>
                </a:solidFill>
              </a:rPr>
              <a:t>TeV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>
                <a:solidFill>
                  <a:srgbClr val="FF6600"/>
                </a:solidFill>
              </a:rPr>
              <a:t>Branching ratios 10^-9 in decays, </a:t>
            </a:r>
            <a:r>
              <a:rPr lang="en-US" dirty="0" smtClean="0">
                <a:solidFill>
                  <a:srgbClr val="FF6600"/>
                </a:solidFill>
              </a:rPr>
              <a:t>two </a:t>
            </a:r>
            <a:r>
              <a:rPr lang="en-US" dirty="0">
                <a:solidFill>
                  <a:srgbClr val="FF6600"/>
                </a:solidFill>
              </a:rPr>
              <a:t>fermions: </a:t>
            </a:r>
            <a:r>
              <a:rPr lang="en-US" dirty="0">
                <a:solidFill>
                  <a:srgbClr val="FF6600"/>
                </a:solidFill>
              </a:rPr>
              <a:t>3</a:t>
            </a:r>
            <a:r>
              <a:rPr lang="en-US" dirty="0" smtClean="0">
                <a:solidFill>
                  <a:srgbClr val="FF6600"/>
                </a:solidFill>
              </a:rPr>
              <a:t>00 </a:t>
            </a:r>
            <a:r>
              <a:rPr lang="en-US" dirty="0" err="1">
                <a:solidFill>
                  <a:srgbClr val="FF6600"/>
                </a:solidFill>
              </a:rPr>
              <a:t>TeV</a:t>
            </a:r>
            <a:endParaRPr lang="en-US" dirty="0">
              <a:solidFill>
                <a:srgbClr val="FF660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FF6600"/>
                </a:solidFill>
              </a:rPr>
              <a:t>(units h=c=1=…2pi..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pPr marL="514350" indent="-457200"/>
            <a:r>
              <a:rPr lang="en-US" dirty="0" smtClean="0">
                <a:solidFill>
                  <a:srgbClr val="0000FF"/>
                </a:solidFill>
              </a:rPr>
              <a:t>Interference effects </a:t>
            </a:r>
            <a:r>
              <a:rPr lang="en-US" smtClean="0">
                <a:solidFill>
                  <a:srgbClr val="0000FF"/>
                </a:solidFill>
              </a:rPr>
              <a:t>gives much </a:t>
            </a:r>
            <a:r>
              <a:rPr lang="en-US" dirty="0" smtClean="0">
                <a:solidFill>
                  <a:srgbClr val="0000FF"/>
                </a:solidFill>
              </a:rPr>
              <a:t>higher limits but need more data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97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Luminosity and threshold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Luminosity wins for the number of events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Threshold conditions </a:t>
            </a:r>
            <a:r>
              <a:rPr lang="en-US" dirty="0" smtClean="0">
                <a:solidFill>
                  <a:srgbClr val="FF6600"/>
                </a:solidFill>
              </a:rPr>
              <a:t>may strongly reduce background ( phase space and PID of neutrals)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MC needed</a:t>
            </a:r>
          </a:p>
          <a:p>
            <a:pPr lvl="1"/>
            <a:r>
              <a:rPr lang="en-US" sz="3200" dirty="0" smtClean="0">
                <a:solidFill>
                  <a:srgbClr val="0000FF"/>
                </a:solidFill>
              </a:rPr>
              <a:t>…. Detector needed…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50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Physics </a:t>
            </a:r>
            <a:r>
              <a:rPr lang="en-US" dirty="0" smtClean="0">
                <a:solidFill>
                  <a:srgbClr val="FF6600"/>
                </a:solidFill>
              </a:rPr>
              <a:t>original questions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there an ideal window of opportunity?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Probably before possible </a:t>
            </a:r>
            <a:r>
              <a:rPr lang="en-US" dirty="0" err="1">
                <a:solidFill>
                  <a:srgbClr val="FF6600"/>
                </a:solidFill>
              </a:rPr>
              <a:t>S</a:t>
            </a:r>
            <a:r>
              <a:rPr lang="en-US" dirty="0" err="1" smtClean="0">
                <a:solidFill>
                  <a:srgbClr val="FF6600"/>
                </a:solidFill>
              </a:rPr>
              <a:t>uperkekB</a:t>
            </a:r>
            <a:r>
              <a:rPr lang="en-US" dirty="0" smtClean="0">
                <a:solidFill>
                  <a:srgbClr val="FF6600"/>
                </a:solidFill>
              </a:rPr>
              <a:t> upgrade ( 25 ??</a:t>
            </a:r>
            <a:r>
              <a:rPr lang="en-US" dirty="0" smtClean="0">
                <a:solidFill>
                  <a:srgbClr val="FF66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… but also tau charm may get an upgrade…</a:t>
            </a: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/>
              <a:t>What is the progress achievable on “standard measurements” for example in charm decays and </a:t>
            </a:r>
            <a:r>
              <a:rPr lang="en-US" dirty="0" err="1" smtClean="0"/>
              <a:t>charmonium</a:t>
            </a:r>
            <a:r>
              <a:rPr lang="en-US" dirty="0" smtClean="0"/>
              <a:t> states?</a:t>
            </a:r>
          </a:p>
          <a:p>
            <a:pPr lvl="1"/>
            <a:r>
              <a:rPr lang="en-US" dirty="0" smtClean="0"/>
              <a:t>PANDA energy resolution on </a:t>
            </a:r>
            <a:r>
              <a:rPr lang="en-US" dirty="0" err="1" smtClean="0"/>
              <a:t>charmonium</a:t>
            </a:r>
            <a:r>
              <a:rPr lang="en-US" dirty="0" smtClean="0"/>
              <a:t> in p-</a:t>
            </a:r>
            <a:r>
              <a:rPr lang="en-US" dirty="0" err="1" smtClean="0"/>
              <a:t>pbar</a:t>
            </a:r>
            <a:r>
              <a:rPr lang="en-US" dirty="0" smtClean="0"/>
              <a:t> mode cannot be challenged.</a:t>
            </a:r>
          </a:p>
          <a:p>
            <a:pPr lvl="1"/>
            <a:r>
              <a:rPr lang="en-US" dirty="0" smtClean="0"/>
              <a:t>Gamma gamma may provide non 1- states</a:t>
            </a:r>
          </a:p>
          <a:p>
            <a:pPr lvl="1"/>
            <a:r>
              <a:rPr lang="en-US" dirty="0" smtClean="0"/>
              <a:t>Definite QCD progress ( </a:t>
            </a:r>
            <a:r>
              <a:rPr lang="en-US" dirty="0" err="1" smtClean="0"/>
              <a:t>alfa</a:t>
            </a:r>
            <a:r>
              <a:rPr lang="en-US" dirty="0" smtClean="0"/>
              <a:t>, fragmentation functions, </a:t>
            </a:r>
            <a:r>
              <a:rPr lang="en-US" dirty="0" err="1" smtClean="0"/>
              <a:t>Passemar’s</a:t>
            </a:r>
            <a:r>
              <a:rPr lang="en-US" dirty="0" smtClean="0"/>
              <a:t> talk)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26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93900"/>
            <a:ext cx="8229600" cy="25582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 err="1" smtClean="0">
                <a:solidFill>
                  <a:srgbClr val="FF0000"/>
                </a:solidFill>
                <a:latin typeface="Symbol" pitchFamily="18" charset="2"/>
              </a:rPr>
              <a:t>t</a:t>
            </a:r>
            <a:r>
              <a:rPr lang="en-US" sz="6700" dirty="0" err="1" smtClean="0">
                <a:solidFill>
                  <a:srgbClr val="FF0000"/>
                </a:solidFill>
              </a:rPr>
              <a:t>CHEAP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0000FF"/>
                </a:solidFill>
              </a:rPr>
              <a:t>(/</a:t>
            </a:r>
            <a:r>
              <a:rPr lang="en-US" sz="3600" dirty="0" err="1" smtClean="0">
                <a:solidFill>
                  <a:srgbClr val="0000FF"/>
                </a:solidFill>
              </a:rPr>
              <a:t>ttʃiːp</a:t>
            </a:r>
            <a:r>
              <a:rPr lang="en-US" sz="3600" dirty="0" smtClean="0">
                <a:solidFill>
                  <a:srgbClr val="0000FF"/>
                </a:solidFill>
              </a:rPr>
              <a:t>/)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or (</a:t>
            </a:r>
            <a:r>
              <a:rPr lang="en-US" sz="3600" dirty="0" err="1" smtClean="0">
                <a:solidFill>
                  <a:srgbClr val="0000FF"/>
                </a:solidFill>
              </a:rPr>
              <a:t>tch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ēp</a:t>
            </a:r>
            <a:r>
              <a:rPr lang="en-US" sz="3600" dirty="0" smtClean="0">
                <a:solidFill>
                  <a:srgbClr val="0000FF"/>
                </a:solidFill>
              </a:rPr>
              <a:t>)</a:t>
            </a:r>
            <a:br>
              <a:rPr lang="en-US" sz="3600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au </a:t>
            </a:r>
            <a:r>
              <a:rPr lang="en-US" dirty="0" err="1" smtClean="0">
                <a:solidFill>
                  <a:srgbClr val="FF0000"/>
                </a:solidFill>
              </a:rPr>
              <a:t>CH</a:t>
            </a:r>
            <a:r>
              <a:rPr lang="en-US" dirty="0" err="1" smtClean="0"/>
              <a:t>arm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uropean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ccelerator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roject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324040" y="972922"/>
            <a:ext cx="2571186" cy="1928853"/>
            <a:chOff x="6324040" y="972922"/>
            <a:chExt cx="2571186" cy="192885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4381" y="1086025"/>
              <a:ext cx="1680845" cy="1815750"/>
            </a:xfrm>
            <a:prstGeom prst="rect">
              <a:avLst/>
            </a:prstGeom>
          </p:spPr>
        </p:pic>
        <p:sp>
          <p:nvSpPr>
            <p:cNvPr id="4" name="Oval Callout 3"/>
            <p:cNvSpPr/>
            <p:nvPr/>
          </p:nvSpPr>
          <p:spPr>
            <a:xfrm flipH="1">
              <a:off x="6324040" y="972922"/>
              <a:ext cx="890341" cy="619026"/>
            </a:xfrm>
            <a:prstGeom prst="wedgeEllipseCallout">
              <a:avLst>
                <a:gd name="adj1" fmla="val -44362"/>
                <a:gd name="adj2" fmla="val 94229"/>
              </a:avLst>
            </a:prstGeom>
            <a:noFill/>
            <a:ln w="1905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54975" y="1112993"/>
              <a:ext cx="6084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!!!!!!</a:t>
              </a:r>
              <a:endParaRPr lang="en-US" sz="2000" dirty="0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04685"/>
            <a:ext cx="2529360" cy="15745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88696" y="64946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29623" y="1060617"/>
            <a:ext cx="422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e+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e-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75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93900"/>
            <a:ext cx="8026400" cy="25582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 err="1" smtClean="0">
                <a:solidFill>
                  <a:srgbClr val="FF0000"/>
                </a:solidFill>
                <a:latin typeface="Symbol" pitchFamily="18" charset="2"/>
              </a:rPr>
              <a:t>t</a:t>
            </a:r>
            <a:r>
              <a:rPr lang="en-US" sz="6700" dirty="0" err="1" smtClean="0">
                <a:solidFill>
                  <a:srgbClr val="FF0000"/>
                </a:solidFill>
              </a:rPr>
              <a:t>CHEA</a:t>
            </a:r>
            <a:r>
              <a:rPr lang="en-US" sz="6700" dirty="0" err="1" smtClean="0">
                <a:solidFill>
                  <a:srgbClr val="FF66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0000FF"/>
                </a:solidFill>
              </a:rPr>
              <a:t>(/</a:t>
            </a:r>
            <a:r>
              <a:rPr lang="en-US" sz="3600" dirty="0" err="1" smtClean="0">
                <a:solidFill>
                  <a:srgbClr val="0000FF"/>
                </a:solidFill>
              </a:rPr>
              <a:t>ttʃiːt</a:t>
            </a:r>
            <a:r>
              <a:rPr lang="en-US" sz="3600" dirty="0" smtClean="0">
                <a:solidFill>
                  <a:srgbClr val="0000FF"/>
                </a:solidFill>
              </a:rPr>
              <a:t>/</a:t>
            </a:r>
            <a:r>
              <a:rPr lang="en-US" sz="3600" dirty="0" smtClean="0">
                <a:solidFill>
                  <a:srgbClr val="0000FF"/>
                </a:solidFill>
              </a:rPr>
              <a:t>)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smtClean="0">
                <a:solidFill>
                  <a:srgbClr val="0000FF"/>
                </a:solidFill>
              </a:rPr>
              <a:t>or (</a:t>
            </a:r>
            <a:r>
              <a:rPr lang="en-US" sz="3600" dirty="0" err="1" smtClean="0">
                <a:solidFill>
                  <a:srgbClr val="0000FF"/>
                </a:solidFill>
              </a:rPr>
              <a:t>tch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ēt</a:t>
            </a:r>
            <a:r>
              <a:rPr lang="en-US" sz="3600" dirty="0" smtClean="0">
                <a:solidFill>
                  <a:srgbClr val="0000FF"/>
                </a:solidFill>
              </a:rPr>
              <a:t>)</a:t>
            </a:r>
            <a:r>
              <a:rPr lang="en-US" sz="3600" dirty="0" smtClean="0">
                <a:solidFill>
                  <a:srgbClr val="0000FF"/>
                </a:solidFill>
              </a:rPr>
              <a:t/>
            </a:r>
            <a:br>
              <a:rPr lang="en-US" sz="3600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au </a:t>
            </a:r>
            <a:r>
              <a:rPr lang="en-US" dirty="0" err="1" smtClean="0">
                <a:solidFill>
                  <a:srgbClr val="FF0000"/>
                </a:solidFill>
              </a:rPr>
              <a:t>CH</a:t>
            </a:r>
            <a:r>
              <a:rPr lang="en-US" dirty="0" err="1" smtClean="0"/>
              <a:t>arm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uropean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ccelerator </a:t>
            </a:r>
            <a:r>
              <a:rPr lang="en-US" dirty="0">
                <a:solidFill>
                  <a:srgbClr val="FF6600"/>
                </a:solidFill>
              </a:rPr>
              <a:t>T</a:t>
            </a:r>
            <a:r>
              <a:rPr lang="en-US" dirty="0" smtClean="0"/>
              <a:t>rap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324040" y="972922"/>
            <a:ext cx="2571186" cy="1928853"/>
            <a:chOff x="6324040" y="972922"/>
            <a:chExt cx="2571186" cy="192885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4381" y="1086025"/>
              <a:ext cx="1680845" cy="1815750"/>
            </a:xfrm>
            <a:prstGeom prst="rect">
              <a:avLst/>
            </a:prstGeom>
          </p:spPr>
        </p:pic>
        <p:sp>
          <p:nvSpPr>
            <p:cNvPr id="4" name="Oval Callout 3"/>
            <p:cNvSpPr/>
            <p:nvPr/>
          </p:nvSpPr>
          <p:spPr>
            <a:xfrm flipH="1">
              <a:off x="6324040" y="972922"/>
              <a:ext cx="890341" cy="619026"/>
            </a:xfrm>
            <a:prstGeom prst="wedgeEllipseCallout">
              <a:avLst>
                <a:gd name="adj1" fmla="val -44362"/>
                <a:gd name="adj2" fmla="val 94229"/>
              </a:avLst>
            </a:prstGeom>
            <a:noFill/>
            <a:ln w="19050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54975" y="1112993"/>
              <a:ext cx="6084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!!!!!!</a:t>
              </a:r>
              <a:endParaRPr lang="en-US" sz="2000" dirty="0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804685"/>
            <a:ext cx="2529360" cy="15745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88696" y="64946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29623" y="1060617"/>
            <a:ext cx="422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e+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e-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5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274638"/>
            <a:ext cx="84709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Accelerator </a:t>
            </a:r>
            <a:r>
              <a:rPr lang="en-US" dirty="0" smtClean="0">
                <a:solidFill>
                  <a:srgbClr val="FF6600"/>
                </a:solidFill>
              </a:rPr>
              <a:t>original questions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 symmetric machine a strong limitation?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For charm CPV use </a:t>
            </a:r>
            <a:r>
              <a:rPr lang="en-US" dirty="0" err="1" smtClean="0">
                <a:solidFill>
                  <a:srgbClr val="FF0000"/>
                </a:solidFill>
              </a:rPr>
              <a:t>Dalitz</a:t>
            </a:r>
            <a:r>
              <a:rPr lang="en-US" dirty="0" smtClean="0">
                <a:solidFill>
                  <a:srgbClr val="FF0000"/>
                </a:solidFill>
              </a:rPr>
              <a:t> plot correlations (</a:t>
            </a:r>
            <a:r>
              <a:rPr lang="en-US" dirty="0" err="1" smtClean="0">
                <a:solidFill>
                  <a:srgbClr val="FF0000"/>
                </a:solidFill>
              </a:rPr>
              <a:t>Bondar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To be checked with appropriate MC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A taken decision</a:t>
            </a:r>
          </a:p>
          <a:p>
            <a:pPr lvl="1"/>
            <a:r>
              <a:rPr lang="en-US" dirty="0" smtClean="0">
                <a:solidFill>
                  <a:srgbClr val="33D528"/>
                </a:solidFill>
              </a:rPr>
              <a:t>A possible asset by inverting beam charge?</a:t>
            </a:r>
          </a:p>
          <a:p>
            <a:pPr marL="1371600" lvl="3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competition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4843" b="-248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86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071" r="2071"/>
          <a:stretch>
            <a:fillRect/>
          </a:stretch>
        </p:blipFill>
        <p:spPr>
          <a:xfrm>
            <a:off x="457200" y="419100"/>
            <a:ext cx="8229600" cy="6438900"/>
          </a:xfrm>
        </p:spPr>
      </p:pic>
      <p:sp>
        <p:nvSpPr>
          <p:cNvPr id="5" name="TextBox 4"/>
          <p:cNvSpPr txBox="1"/>
          <p:nvPr/>
        </p:nvSpPr>
        <p:spPr>
          <a:xfrm>
            <a:off x="977900" y="18990"/>
            <a:ext cx="633080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3"/>
            <a:r>
              <a:rPr lang="en-US" sz="2800" dirty="0">
                <a:solidFill>
                  <a:srgbClr val="33D528"/>
                </a:solidFill>
              </a:rPr>
              <a:t>Uniform efficiency over the </a:t>
            </a:r>
            <a:r>
              <a:rPr lang="en-US" sz="2800" dirty="0" err="1">
                <a:solidFill>
                  <a:srgbClr val="33D528"/>
                </a:solidFill>
              </a:rPr>
              <a:t>dalitz</a:t>
            </a:r>
            <a:r>
              <a:rPr lang="en-US" sz="2800" dirty="0">
                <a:solidFill>
                  <a:srgbClr val="33D528"/>
                </a:solidFill>
              </a:rPr>
              <a:t> plot…(?)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2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Accelerator </a:t>
            </a:r>
            <a:r>
              <a:rPr lang="en-US" dirty="0">
                <a:solidFill>
                  <a:srgbClr val="FF6600"/>
                </a:solidFill>
              </a:rPr>
              <a:t>original </a:t>
            </a:r>
            <a:r>
              <a:rPr lang="en-US" dirty="0" smtClean="0">
                <a:solidFill>
                  <a:srgbClr val="FF6600"/>
                </a:solidFill>
              </a:rPr>
              <a:t>questions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the polarization still an asset?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Polarized beams allow to be sensitive to tau polarization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Triple product for tau production involve tau’s low momentum…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Tau spin may be used for correlations with decay products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Polarization </a:t>
            </a:r>
            <a:r>
              <a:rPr lang="en-US" dirty="0" smtClean="0">
                <a:solidFill>
                  <a:srgbClr val="FF6600"/>
                </a:solidFill>
              </a:rPr>
              <a:t>as an </a:t>
            </a:r>
            <a:r>
              <a:rPr lang="en-US" dirty="0" smtClean="0">
                <a:solidFill>
                  <a:srgbClr val="FF6600"/>
                </a:solidFill>
              </a:rPr>
              <a:t>asset to decrease background and enhance the signal yield. MC needed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Relevant for “difficult” tau decays </a:t>
            </a:r>
          </a:p>
          <a:p>
            <a:pPr lvl="1"/>
            <a:r>
              <a:rPr lang="en-US" dirty="0" smtClean="0"/>
              <a:t> </a:t>
            </a:r>
            <a:r>
              <a:rPr lang="en-US" sz="3900" dirty="0" smtClean="0">
                <a:solidFill>
                  <a:srgbClr val="0000FF"/>
                </a:solidFill>
              </a:rPr>
              <a:t>single energy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00100" y="5467350"/>
            <a:ext cx="444500" cy="2921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3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Accelerator </a:t>
            </a:r>
            <a:r>
              <a:rPr lang="en-US" dirty="0">
                <a:solidFill>
                  <a:srgbClr val="FF6600"/>
                </a:solidFill>
              </a:rPr>
              <a:t>original </a:t>
            </a:r>
            <a:r>
              <a:rPr lang="en-US" dirty="0" smtClean="0">
                <a:solidFill>
                  <a:srgbClr val="FF6600"/>
                </a:solidFill>
              </a:rPr>
              <a:t>questions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quoted luminosity value confortable?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Two independent lattice design with similar ring’s length came to the same conclusion</a:t>
            </a:r>
          </a:p>
        </p:txBody>
      </p:sp>
    </p:spTree>
    <p:extLst>
      <p:ext uri="{BB962C8B-B14F-4D97-AF65-F5344CB8AC3E}">
        <p14:creationId xmlns:p14="http://schemas.microsoft.com/office/powerpoint/2010/main" val="119186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187047-9B09-7E41-8117-D7576ABA9FFC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030A0"/>
                </a:solidFill>
                <a:latin typeface="Arial" charset="0"/>
              </a:rPr>
              <a:t>Luminosity tune scan</a:t>
            </a:r>
            <a:endParaRPr lang="ru-RU">
              <a:solidFill>
                <a:srgbClr val="7030A0"/>
              </a:solidFill>
              <a:latin typeface="Arial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6408737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940425" y="1628775"/>
            <a:ext cx="3024188" cy="3416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CW advantage:</a:t>
            </a:r>
          </a:p>
          <a:p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BB coupling resonances are suppressed</a:t>
            </a:r>
          </a:p>
          <a:p>
            <a:endParaRPr lang="en-US" sz="2400" dirty="0"/>
          </a:p>
          <a:p>
            <a:pPr>
              <a:buFontTx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Wide red area corresponds to 10</a:t>
            </a:r>
            <a:r>
              <a:rPr lang="en-US" sz="2400" baseline="30000" dirty="0">
                <a:solidFill>
                  <a:srgbClr val="0000FF"/>
                </a:solidFill>
              </a:rPr>
              <a:t>35</a:t>
            </a:r>
            <a:r>
              <a:rPr lang="en-US" sz="2400" dirty="0">
                <a:solidFill>
                  <a:srgbClr val="0000FF"/>
                </a:solidFill>
              </a:rPr>
              <a:t> cm</a:t>
            </a:r>
            <a:r>
              <a:rPr lang="en-US" sz="2400" baseline="30000" dirty="0">
                <a:solidFill>
                  <a:srgbClr val="0000FF"/>
                </a:solidFill>
              </a:rPr>
              <a:t>-2</a:t>
            </a:r>
            <a:r>
              <a:rPr lang="en-US" sz="2400" dirty="0">
                <a:solidFill>
                  <a:srgbClr val="0000FF"/>
                </a:solidFill>
              </a:rPr>
              <a:t>s</a:t>
            </a:r>
            <a:r>
              <a:rPr lang="en-US" sz="2400" baseline="30000" dirty="0">
                <a:solidFill>
                  <a:srgbClr val="0000FF"/>
                </a:solidFill>
              </a:rPr>
              <a:t>-1</a:t>
            </a:r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7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Accelerator </a:t>
            </a:r>
            <a:r>
              <a:rPr lang="en-US" dirty="0">
                <a:solidFill>
                  <a:srgbClr val="FF6600"/>
                </a:solidFill>
              </a:rPr>
              <a:t>original </a:t>
            </a:r>
            <a:r>
              <a:rPr lang="en-US" dirty="0" smtClean="0">
                <a:solidFill>
                  <a:srgbClr val="FF6600"/>
                </a:solidFill>
              </a:rPr>
              <a:t>questions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there critical issues that require some further studies?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Final focus </a:t>
            </a:r>
            <a:r>
              <a:rPr lang="en-US" dirty="0" smtClean="0">
                <a:solidFill>
                  <a:srgbClr val="FF6600"/>
                </a:solidFill>
              </a:rPr>
              <a:t>design and background</a:t>
            </a:r>
            <a:endParaRPr lang="en-US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Polarization implementation</a:t>
            </a:r>
          </a:p>
          <a:p>
            <a:r>
              <a:rPr lang="en-US" dirty="0" smtClean="0"/>
              <a:t>Is the coexistence with an X-FEL operation mode pacific?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NOT discussed</a:t>
            </a:r>
          </a:p>
          <a:p>
            <a:r>
              <a:rPr lang="en-US" dirty="0" smtClean="0"/>
              <a:t>Is the luminosity at low energy competitive?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To be explored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7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Accelerator </a:t>
            </a:r>
            <a:r>
              <a:rPr lang="en-US" dirty="0" smtClean="0">
                <a:solidFill>
                  <a:srgbClr val="33D528"/>
                </a:solidFill>
              </a:rPr>
              <a:t>additional question</a:t>
            </a:r>
            <a:endParaRPr lang="en-US" dirty="0">
              <a:solidFill>
                <a:srgbClr val="33D52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cost “projection” realistic 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IT tau charm points to a bare cost below 190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BINP layout is valued similarly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Enough to proceed to engineered components evaluation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46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499</Words>
  <Application>Microsoft Macintosh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round table</vt:lpstr>
      <vt:lpstr>Accelerator original questions </vt:lpstr>
      <vt:lpstr>competition</vt:lpstr>
      <vt:lpstr>PowerPoint Presentation</vt:lpstr>
      <vt:lpstr>Accelerator original questions</vt:lpstr>
      <vt:lpstr>Accelerator original questions</vt:lpstr>
      <vt:lpstr>Luminosity tune scan</vt:lpstr>
      <vt:lpstr>Accelerator original questions</vt:lpstr>
      <vt:lpstr>Accelerator additional question</vt:lpstr>
      <vt:lpstr>Very preliminary cost</vt:lpstr>
      <vt:lpstr>Physics original questions</vt:lpstr>
      <vt:lpstr>Late evening estimates of NP scale reach</vt:lpstr>
      <vt:lpstr>Luminosity and threshold production</vt:lpstr>
      <vt:lpstr>Physics original questions</vt:lpstr>
      <vt:lpstr>tCHEAP  (/ttʃiːp/) or (tch ēp) Tau CHarm European Accelerator Project</vt:lpstr>
      <vt:lpstr>tCHEAT  (/ttʃiːt/) or (tch ēt) Tau CHarm European Accelerator Trap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SuperB project</dc:title>
  <dc:creator>Roberto Petronzio</dc:creator>
  <cp:lastModifiedBy>Roberto Petronzio</cp:lastModifiedBy>
  <cp:revision>342</cp:revision>
  <dcterms:created xsi:type="dcterms:W3CDTF">2012-11-14T13:04:27Z</dcterms:created>
  <dcterms:modified xsi:type="dcterms:W3CDTF">2013-05-30T08:21:55Z</dcterms:modified>
</cp:coreProperties>
</file>