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5" r:id="rId2"/>
  </p:sldMasterIdLst>
  <p:notesMasterIdLst>
    <p:notesMasterId r:id="rId42"/>
  </p:notesMasterIdLst>
  <p:sldIdLst>
    <p:sldId id="258" r:id="rId3"/>
    <p:sldId id="527" r:id="rId4"/>
    <p:sldId id="531" r:id="rId5"/>
    <p:sldId id="529" r:id="rId6"/>
    <p:sldId id="530" r:id="rId7"/>
    <p:sldId id="532" r:id="rId8"/>
    <p:sldId id="535" r:id="rId9"/>
    <p:sldId id="503" r:id="rId10"/>
    <p:sldId id="533" r:id="rId11"/>
    <p:sldId id="534" r:id="rId12"/>
    <p:sldId id="504" r:id="rId13"/>
    <p:sldId id="553" r:id="rId14"/>
    <p:sldId id="554" r:id="rId15"/>
    <p:sldId id="536" r:id="rId16"/>
    <p:sldId id="548" r:id="rId17"/>
    <p:sldId id="539" r:id="rId18"/>
    <p:sldId id="538" r:id="rId19"/>
    <p:sldId id="552" r:id="rId20"/>
    <p:sldId id="537" r:id="rId21"/>
    <p:sldId id="555" r:id="rId22"/>
    <p:sldId id="556" r:id="rId23"/>
    <p:sldId id="540" r:id="rId24"/>
    <p:sldId id="558" r:id="rId25"/>
    <p:sldId id="550" r:id="rId26"/>
    <p:sldId id="549" r:id="rId27"/>
    <p:sldId id="551" r:id="rId28"/>
    <p:sldId id="557" r:id="rId29"/>
    <p:sldId id="560" r:id="rId30"/>
    <p:sldId id="547" r:id="rId31"/>
    <p:sldId id="505" r:id="rId32"/>
    <p:sldId id="507" r:id="rId33"/>
    <p:sldId id="541" r:id="rId34"/>
    <p:sldId id="559" r:id="rId35"/>
    <p:sldId id="544" r:id="rId36"/>
    <p:sldId id="561" r:id="rId37"/>
    <p:sldId id="486" r:id="rId38"/>
    <p:sldId id="472" r:id="rId39"/>
    <p:sldId id="542" r:id="rId40"/>
    <p:sldId id="528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4AF6"/>
    <a:srgbClr val="0000CC"/>
    <a:srgbClr val="0000FF"/>
    <a:srgbClr val="FF0000"/>
    <a:srgbClr val="006600"/>
    <a:srgbClr val="CC3300"/>
    <a:srgbClr val="7F7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43" autoAdjust="0"/>
    <p:restoredTop sz="94692" autoAdjust="0"/>
  </p:normalViewPr>
  <p:slideViewPr>
    <p:cSldViewPr>
      <p:cViewPr>
        <p:scale>
          <a:sx n="70" d="100"/>
          <a:sy n="70" d="100"/>
        </p:scale>
        <p:origin x="-78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5B879-DCB5-4A4B-8B19-6FC11B26607D}" type="doc">
      <dgm:prSet loTypeId="urn:microsoft.com/office/officeart/2005/8/layout/cycle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D30B54-C531-FF41-9381-14CD597E60EC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accent4"/>
              </a:solidFill>
            </a:rPr>
            <a:t>Successful Operation of 805 MHz “All Seasons” Cavity in 3T Magnetic Field under Vacuum </a:t>
          </a:r>
        </a:p>
        <a:p>
          <a:r>
            <a:rPr lang="en-US" sz="1600" dirty="0" err="1" smtClean="0">
              <a:solidFill>
                <a:schemeClr val="accent4"/>
              </a:solidFill>
            </a:rPr>
            <a:t>MuCool</a:t>
          </a:r>
          <a:r>
            <a:rPr lang="en-US" sz="1600" dirty="0" smtClean="0">
              <a:solidFill>
                <a:schemeClr val="accent4"/>
              </a:solidFill>
            </a:rPr>
            <a:t> Test Area/</a:t>
          </a:r>
          <a:r>
            <a:rPr lang="en-US" sz="1600" dirty="0" err="1" smtClean="0">
              <a:solidFill>
                <a:schemeClr val="accent4"/>
              </a:solidFill>
            </a:rPr>
            <a:t>Muons</a:t>
          </a:r>
          <a:r>
            <a:rPr lang="en-US" sz="1600" dirty="0" smtClean="0">
              <a:solidFill>
                <a:schemeClr val="accent4"/>
              </a:solidFill>
            </a:rPr>
            <a:t> </a:t>
          </a:r>
          <a:r>
            <a:rPr lang="en-US" sz="1600" dirty="0" err="1" smtClean="0">
              <a:solidFill>
                <a:schemeClr val="accent4"/>
              </a:solidFill>
            </a:rPr>
            <a:t>Inc</a:t>
          </a:r>
          <a:endParaRPr lang="en-US" sz="1600" dirty="0">
            <a:solidFill>
              <a:schemeClr val="accent4"/>
            </a:solidFill>
          </a:endParaRPr>
        </a:p>
      </dgm:t>
    </dgm:pt>
    <dgm:pt modelId="{63284D12-BC21-634C-B07C-D364767B037B}" type="parTrans" cxnId="{F056B8D7-EE55-0A4D-9C30-08F344E2EDCC}">
      <dgm:prSet/>
      <dgm:spPr/>
      <dgm:t>
        <a:bodyPr/>
        <a:lstStyle/>
        <a:p>
          <a:endParaRPr lang="en-US"/>
        </a:p>
      </dgm:t>
    </dgm:pt>
    <dgm:pt modelId="{3EFE83EA-50EB-304F-A837-826F9701203D}" type="sibTrans" cxnId="{F056B8D7-EE55-0A4D-9C30-08F344E2EDCC}">
      <dgm:prSet/>
      <dgm:spPr/>
      <dgm:t>
        <a:bodyPr/>
        <a:lstStyle/>
        <a:p>
          <a:endParaRPr lang="en-US"/>
        </a:p>
      </dgm:t>
    </dgm:pt>
    <dgm:pt modelId="{522C2D24-B12C-8847-B84E-AA6693281BC7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accent4"/>
              </a:solidFill>
            </a:rPr>
            <a:t>World Record </a:t>
          </a:r>
          <a:br>
            <a:rPr lang="en-US" sz="2000" b="1" dirty="0" smtClean="0">
              <a:solidFill>
                <a:schemeClr val="accent4"/>
              </a:solidFill>
            </a:rPr>
          </a:br>
          <a:r>
            <a:rPr lang="en-US" sz="2000" b="1" dirty="0" smtClean="0">
              <a:solidFill>
                <a:schemeClr val="accent4"/>
              </a:solidFill>
            </a:rPr>
            <a:t>HTS-only Coil</a:t>
          </a:r>
          <a:r>
            <a:rPr lang="en-US" sz="2000" dirty="0" smtClean="0">
              <a:solidFill>
                <a:schemeClr val="accent4"/>
              </a:solidFill>
            </a:rPr>
            <a:t/>
          </a:r>
          <a:br>
            <a:rPr lang="en-US" sz="2000" dirty="0" smtClean="0">
              <a:solidFill>
                <a:schemeClr val="accent4"/>
              </a:solidFill>
            </a:rPr>
          </a:br>
          <a:r>
            <a:rPr lang="en-US" sz="1600" dirty="0" smtClean="0">
              <a:solidFill>
                <a:schemeClr val="accent4"/>
              </a:solidFill>
            </a:rPr>
            <a:t>15T on-axis field</a:t>
          </a:r>
          <a:br>
            <a:rPr lang="en-US" sz="1600" dirty="0" smtClean="0">
              <a:solidFill>
                <a:schemeClr val="accent4"/>
              </a:solidFill>
            </a:rPr>
          </a:br>
          <a:r>
            <a:rPr lang="en-US" sz="1600" dirty="0" smtClean="0">
              <a:solidFill>
                <a:schemeClr val="accent4"/>
              </a:solidFill>
            </a:rPr>
            <a:t>16T on coil</a:t>
          </a:r>
        </a:p>
        <a:p>
          <a:r>
            <a:rPr lang="en-US" sz="1600" dirty="0" smtClean="0">
              <a:solidFill>
                <a:schemeClr val="accent4"/>
              </a:solidFill>
            </a:rPr>
            <a:t>PBL/BNL</a:t>
          </a:r>
        </a:p>
      </dgm:t>
    </dgm:pt>
    <dgm:pt modelId="{3AA0FF36-4457-864E-9645-CA73A0590F86}" type="parTrans" cxnId="{FEFAE5EA-5D39-064E-8A23-E64B1C4013DE}">
      <dgm:prSet/>
      <dgm:spPr/>
      <dgm:t>
        <a:bodyPr/>
        <a:lstStyle/>
        <a:p>
          <a:endParaRPr lang="en-US"/>
        </a:p>
      </dgm:t>
    </dgm:pt>
    <dgm:pt modelId="{FF10E19E-ECFA-4745-82E6-BF249049EC9B}" type="sibTrans" cxnId="{FEFAE5EA-5D39-064E-8A23-E64B1C4013DE}">
      <dgm:prSet/>
      <dgm:spPr/>
      <dgm:t>
        <a:bodyPr/>
        <a:lstStyle/>
        <a:p>
          <a:endParaRPr lang="en-US"/>
        </a:p>
      </dgm:t>
    </dgm:pt>
    <dgm:pt modelId="{416A14BE-8E63-F548-9A49-C9BE862D890F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accent4"/>
              </a:solidFill>
            </a:rPr>
            <a:t>Demonstration of High Pressure RF Cavity </a:t>
          </a:r>
          <a:r>
            <a:rPr lang="en-US" sz="2000" b="1" u="sng" dirty="0" smtClean="0">
              <a:solidFill>
                <a:schemeClr val="accent4"/>
              </a:solidFill>
            </a:rPr>
            <a:t>in 3T Magnetic Field with Beam</a:t>
          </a:r>
        </a:p>
        <a:p>
          <a:r>
            <a:rPr lang="en-US" sz="1600" b="0" dirty="0" smtClean="0">
              <a:solidFill>
                <a:schemeClr val="accent4"/>
              </a:solidFill>
            </a:rPr>
            <a:t>Extrapolates to </a:t>
          </a:r>
          <a:br>
            <a:rPr lang="en-US" sz="1600" b="0" dirty="0" smtClean="0">
              <a:solidFill>
                <a:schemeClr val="accent4"/>
              </a:solidFill>
            </a:rPr>
          </a:br>
          <a:r>
            <a:rPr lang="en-US" sz="1600" b="0" dirty="0" smtClean="0">
              <a:solidFill>
                <a:schemeClr val="accent4"/>
              </a:solidFill>
              <a:latin typeface="Symbol" charset="2"/>
              <a:cs typeface="Symbol" charset="2"/>
            </a:rPr>
            <a:t>m</a:t>
          </a:r>
          <a:r>
            <a:rPr lang="en-US" sz="1600" b="0" dirty="0" smtClean="0">
              <a:solidFill>
                <a:schemeClr val="accent4"/>
              </a:solidFill>
              <a:latin typeface="+mn-lt"/>
              <a:cs typeface="Symbol" charset="2"/>
            </a:rPr>
            <a:t>-Collider Parameters</a:t>
          </a:r>
        </a:p>
        <a:p>
          <a:r>
            <a:rPr lang="en-US" sz="1600" dirty="0" err="1" smtClean="0">
              <a:solidFill>
                <a:schemeClr val="accent4"/>
              </a:solidFill>
            </a:rPr>
            <a:t>MuCool</a:t>
          </a:r>
          <a:r>
            <a:rPr lang="en-US" sz="1600" dirty="0" smtClean="0">
              <a:solidFill>
                <a:schemeClr val="accent4"/>
              </a:solidFill>
            </a:rPr>
            <a:t> Test Area</a:t>
          </a:r>
          <a:endParaRPr lang="en-US" sz="1600" dirty="0">
            <a:solidFill>
              <a:schemeClr val="accent4"/>
            </a:solidFill>
          </a:endParaRPr>
        </a:p>
      </dgm:t>
    </dgm:pt>
    <dgm:pt modelId="{1442E1C4-B16C-8A4D-B6A6-0E45C905396D}" type="parTrans" cxnId="{764DCCD6-EF2D-984E-B8BC-238C1CEFF6F9}">
      <dgm:prSet/>
      <dgm:spPr/>
      <dgm:t>
        <a:bodyPr/>
        <a:lstStyle/>
        <a:p>
          <a:endParaRPr lang="en-US"/>
        </a:p>
      </dgm:t>
    </dgm:pt>
    <dgm:pt modelId="{96C5DDDD-7F50-9842-B016-8A87E5B9F0B9}" type="sibTrans" cxnId="{764DCCD6-EF2D-984E-B8BC-238C1CEFF6F9}">
      <dgm:prSet/>
      <dgm:spPr/>
      <dgm:t>
        <a:bodyPr/>
        <a:lstStyle/>
        <a:p>
          <a:endParaRPr lang="en-US"/>
        </a:p>
      </dgm:t>
    </dgm:pt>
    <dgm:pt modelId="{6AFD20AC-1626-8F44-94B4-F6075385BE50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accent4"/>
              </a:solidFill>
            </a:rPr>
            <a:t>Breakthrough in HTS Cable Performance with Cables Matching Strand Performance</a:t>
          </a:r>
        </a:p>
        <a:p>
          <a:r>
            <a:rPr lang="en-US" sz="1600" b="0" dirty="0" smtClean="0">
              <a:solidFill>
                <a:schemeClr val="accent4"/>
              </a:solidFill>
            </a:rPr>
            <a:t>FNAL-Tech </a:t>
          </a:r>
          <a:r>
            <a:rPr lang="en-US" sz="1600" b="0" dirty="0" err="1" smtClean="0">
              <a:solidFill>
                <a:schemeClr val="accent4"/>
              </a:solidFill>
            </a:rPr>
            <a:t>Div</a:t>
          </a:r>
          <a:r>
            <a:rPr lang="en-US" sz="1600" b="0" dirty="0" smtClean="0">
              <a:solidFill>
                <a:schemeClr val="accent4"/>
              </a:solidFill>
            </a:rPr>
            <a:t/>
          </a:r>
          <a:br>
            <a:rPr lang="en-US" sz="1600" b="0" dirty="0" smtClean="0">
              <a:solidFill>
                <a:schemeClr val="accent4"/>
              </a:solidFill>
            </a:rPr>
          </a:br>
          <a:r>
            <a:rPr lang="en-US" sz="1600" b="0" dirty="0" smtClean="0">
              <a:solidFill>
                <a:schemeClr val="accent4"/>
              </a:solidFill>
            </a:rPr>
            <a:t>T. </a:t>
          </a:r>
          <a:r>
            <a:rPr lang="en-US" sz="1600" b="0" dirty="0" err="1" smtClean="0">
              <a:solidFill>
                <a:schemeClr val="accent4"/>
              </a:solidFill>
            </a:rPr>
            <a:t>Shen</a:t>
          </a:r>
          <a:r>
            <a:rPr lang="en-US" sz="1600" b="0" dirty="0" smtClean="0">
              <a:solidFill>
                <a:schemeClr val="accent4"/>
              </a:solidFill>
            </a:rPr>
            <a:t>-Early Career Award</a:t>
          </a:r>
        </a:p>
      </dgm:t>
    </dgm:pt>
    <dgm:pt modelId="{89DB970C-415E-334B-8636-08DD2716A935}" type="parTrans" cxnId="{DF3E45C3-7336-304F-8AF1-E8CAE5C3862B}">
      <dgm:prSet/>
      <dgm:spPr/>
      <dgm:t>
        <a:bodyPr/>
        <a:lstStyle/>
        <a:p>
          <a:endParaRPr lang="en-US"/>
        </a:p>
      </dgm:t>
    </dgm:pt>
    <dgm:pt modelId="{5150C0D8-4BD9-E845-B47A-07003EEDBD6C}" type="sibTrans" cxnId="{DF3E45C3-7336-304F-8AF1-E8CAE5C3862B}">
      <dgm:prSet/>
      <dgm:spPr/>
      <dgm:t>
        <a:bodyPr/>
        <a:lstStyle/>
        <a:p>
          <a:endParaRPr lang="en-US"/>
        </a:p>
      </dgm:t>
    </dgm:pt>
    <dgm:pt modelId="{3192B418-6557-214F-9792-BC19C0EF4A82}" type="pres">
      <dgm:prSet presAssocID="{9415B879-DCB5-4A4B-8B19-6FC11B2660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0222F-CC53-4B41-9B66-E1B1434B7356}" type="pres">
      <dgm:prSet presAssocID="{A8D30B54-C531-FF41-9381-14CD597E60EC}" presName="node" presStyleLbl="node1" presStyleIdx="0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4C503-8A61-264A-BCB4-41FD544CD610}" type="pres">
      <dgm:prSet presAssocID="{A8D30B54-C531-FF41-9381-14CD597E60EC}" presName="spNode" presStyleCnt="0"/>
      <dgm:spPr/>
    </dgm:pt>
    <dgm:pt modelId="{AF0B31C1-E562-964A-B32C-82B34504BAA3}" type="pres">
      <dgm:prSet presAssocID="{3EFE83EA-50EB-304F-A837-826F9701203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B2BCFF92-BBDE-5440-822F-5CE7C986F2B4}" type="pres">
      <dgm:prSet presAssocID="{522C2D24-B12C-8847-B84E-AA6693281BC7}" presName="node" presStyleLbl="node1" presStyleIdx="1" presStyleCnt="4" custScaleX="153488" custScaleY="157424" custRadScaleRad="138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6911-C9EC-A446-AA13-1917461EF9E6}" type="pres">
      <dgm:prSet presAssocID="{522C2D24-B12C-8847-B84E-AA6693281BC7}" presName="spNode" presStyleCnt="0"/>
      <dgm:spPr/>
    </dgm:pt>
    <dgm:pt modelId="{23F01BA2-B6FB-A24E-8725-6DE422261A0F}" type="pres">
      <dgm:prSet presAssocID="{FF10E19E-ECFA-4745-82E6-BF249049EC9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49060B8-4CFC-094C-8B3A-315638FD23A0}" type="pres">
      <dgm:prSet presAssocID="{416A14BE-8E63-F548-9A49-C9BE862D890F}" presName="node" presStyleLbl="node1" presStyleIdx="2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7770-1A75-3640-9F25-41674251E4F4}" type="pres">
      <dgm:prSet presAssocID="{416A14BE-8E63-F548-9A49-C9BE862D890F}" presName="spNode" presStyleCnt="0"/>
      <dgm:spPr/>
    </dgm:pt>
    <dgm:pt modelId="{9BAFE6F9-B52A-204C-9152-862E96DD7B14}" type="pres">
      <dgm:prSet presAssocID="{96C5DDDD-7F50-9842-B016-8A87E5B9F0B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3DDE35D-0F8F-C94F-8DDF-06DFBC66497A}" type="pres">
      <dgm:prSet presAssocID="{6AFD20AC-1626-8F44-94B4-F6075385BE50}" presName="node" presStyleLbl="node1" presStyleIdx="3" presStyleCnt="4" custScaleX="153488" custScaleY="157424" custRadScaleRad="136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91A5E-6ECA-AA47-847E-FA2FB575EF0D}" type="pres">
      <dgm:prSet presAssocID="{6AFD20AC-1626-8F44-94B4-F6075385BE50}" presName="spNode" presStyleCnt="0"/>
      <dgm:spPr/>
    </dgm:pt>
    <dgm:pt modelId="{EA74452A-15A2-A040-8E31-E8C1179CE922}" type="pres">
      <dgm:prSet presAssocID="{5150C0D8-4BD9-E845-B47A-07003EEDBD6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5E66AB7F-71EF-44D4-9B78-1C889D9CA1C9}" type="presOf" srcId="{3EFE83EA-50EB-304F-A837-826F9701203D}" destId="{AF0B31C1-E562-964A-B32C-82B34504BAA3}" srcOrd="0" destOrd="0" presId="urn:microsoft.com/office/officeart/2005/8/layout/cycle6"/>
    <dgm:cxn modelId="{5356A8E4-1768-4DAC-9F31-350D43A7774E}" type="presOf" srcId="{96C5DDDD-7F50-9842-B016-8A87E5B9F0B9}" destId="{9BAFE6F9-B52A-204C-9152-862E96DD7B14}" srcOrd="0" destOrd="0" presId="urn:microsoft.com/office/officeart/2005/8/layout/cycle6"/>
    <dgm:cxn modelId="{40C8C3BF-1AE2-4351-A950-E05B800BDE0C}" type="presOf" srcId="{9415B879-DCB5-4A4B-8B19-6FC11B26607D}" destId="{3192B418-6557-214F-9792-BC19C0EF4A82}" srcOrd="0" destOrd="0" presId="urn:microsoft.com/office/officeart/2005/8/layout/cycle6"/>
    <dgm:cxn modelId="{9874E60E-330F-40AB-9207-1B5E8AFA8EB8}" type="presOf" srcId="{522C2D24-B12C-8847-B84E-AA6693281BC7}" destId="{B2BCFF92-BBDE-5440-822F-5CE7C986F2B4}" srcOrd="0" destOrd="0" presId="urn:microsoft.com/office/officeart/2005/8/layout/cycle6"/>
    <dgm:cxn modelId="{290D24BE-E6DC-4F7B-A234-2C06AC8A57A6}" type="presOf" srcId="{A8D30B54-C531-FF41-9381-14CD597E60EC}" destId="{C1C0222F-CC53-4B41-9B66-E1B1434B7356}" srcOrd="0" destOrd="0" presId="urn:microsoft.com/office/officeart/2005/8/layout/cycle6"/>
    <dgm:cxn modelId="{86E25A69-BBFB-4677-943F-5CA0287EB2E4}" type="presOf" srcId="{FF10E19E-ECFA-4745-82E6-BF249049EC9B}" destId="{23F01BA2-B6FB-A24E-8725-6DE422261A0F}" srcOrd="0" destOrd="0" presId="urn:microsoft.com/office/officeart/2005/8/layout/cycle6"/>
    <dgm:cxn modelId="{B46AA195-3322-48AE-AD8C-77D29A5D36DB}" type="presOf" srcId="{5150C0D8-4BD9-E845-B47A-07003EEDBD6C}" destId="{EA74452A-15A2-A040-8E31-E8C1179CE922}" srcOrd="0" destOrd="0" presId="urn:microsoft.com/office/officeart/2005/8/layout/cycle6"/>
    <dgm:cxn modelId="{4EEFAB21-EF79-4A52-AF0A-13AB5F6BA1A0}" type="presOf" srcId="{416A14BE-8E63-F548-9A49-C9BE862D890F}" destId="{C49060B8-4CFC-094C-8B3A-315638FD23A0}" srcOrd="0" destOrd="0" presId="urn:microsoft.com/office/officeart/2005/8/layout/cycle6"/>
    <dgm:cxn modelId="{DF3E45C3-7336-304F-8AF1-E8CAE5C3862B}" srcId="{9415B879-DCB5-4A4B-8B19-6FC11B26607D}" destId="{6AFD20AC-1626-8F44-94B4-F6075385BE50}" srcOrd="3" destOrd="0" parTransId="{89DB970C-415E-334B-8636-08DD2716A935}" sibTransId="{5150C0D8-4BD9-E845-B47A-07003EEDBD6C}"/>
    <dgm:cxn modelId="{764DCCD6-EF2D-984E-B8BC-238C1CEFF6F9}" srcId="{9415B879-DCB5-4A4B-8B19-6FC11B26607D}" destId="{416A14BE-8E63-F548-9A49-C9BE862D890F}" srcOrd="2" destOrd="0" parTransId="{1442E1C4-B16C-8A4D-B6A6-0E45C905396D}" sibTransId="{96C5DDDD-7F50-9842-B016-8A87E5B9F0B9}"/>
    <dgm:cxn modelId="{FEFAE5EA-5D39-064E-8A23-E64B1C4013DE}" srcId="{9415B879-DCB5-4A4B-8B19-6FC11B26607D}" destId="{522C2D24-B12C-8847-B84E-AA6693281BC7}" srcOrd="1" destOrd="0" parTransId="{3AA0FF36-4457-864E-9645-CA73A0590F86}" sibTransId="{FF10E19E-ECFA-4745-82E6-BF249049EC9B}"/>
    <dgm:cxn modelId="{F056B8D7-EE55-0A4D-9C30-08F344E2EDCC}" srcId="{9415B879-DCB5-4A4B-8B19-6FC11B26607D}" destId="{A8D30B54-C531-FF41-9381-14CD597E60EC}" srcOrd="0" destOrd="0" parTransId="{63284D12-BC21-634C-B07C-D364767B037B}" sibTransId="{3EFE83EA-50EB-304F-A837-826F9701203D}"/>
    <dgm:cxn modelId="{9FC1E1D7-EBF1-4944-942C-D69F663F4CB2}" type="presOf" srcId="{6AFD20AC-1626-8F44-94B4-F6075385BE50}" destId="{93DDE35D-0F8F-C94F-8DDF-06DFBC66497A}" srcOrd="0" destOrd="0" presId="urn:microsoft.com/office/officeart/2005/8/layout/cycle6"/>
    <dgm:cxn modelId="{8F65DCD3-9F58-49ED-8DD3-F263C265927E}" type="presParOf" srcId="{3192B418-6557-214F-9792-BC19C0EF4A82}" destId="{C1C0222F-CC53-4B41-9B66-E1B1434B7356}" srcOrd="0" destOrd="0" presId="urn:microsoft.com/office/officeart/2005/8/layout/cycle6"/>
    <dgm:cxn modelId="{68CFE533-792C-4B34-9479-F4D9E0694D40}" type="presParOf" srcId="{3192B418-6557-214F-9792-BC19C0EF4A82}" destId="{7D44C503-8A61-264A-BCB4-41FD544CD610}" srcOrd="1" destOrd="0" presId="urn:microsoft.com/office/officeart/2005/8/layout/cycle6"/>
    <dgm:cxn modelId="{578265DA-4DF9-4728-95C6-7AD79EAB48EC}" type="presParOf" srcId="{3192B418-6557-214F-9792-BC19C0EF4A82}" destId="{AF0B31C1-E562-964A-B32C-82B34504BAA3}" srcOrd="2" destOrd="0" presId="urn:microsoft.com/office/officeart/2005/8/layout/cycle6"/>
    <dgm:cxn modelId="{0A779F35-6482-4BF6-A164-D3C1F2A45418}" type="presParOf" srcId="{3192B418-6557-214F-9792-BC19C0EF4A82}" destId="{B2BCFF92-BBDE-5440-822F-5CE7C986F2B4}" srcOrd="3" destOrd="0" presId="urn:microsoft.com/office/officeart/2005/8/layout/cycle6"/>
    <dgm:cxn modelId="{154C5094-3524-4582-857F-6C6B649E18DB}" type="presParOf" srcId="{3192B418-6557-214F-9792-BC19C0EF4A82}" destId="{A4C56911-C9EC-A446-AA13-1917461EF9E6}" srcOrd="4" destOrd="0" presId="urn:microsoft.com/office/officeart/2005/8/layout/cycle6"/>
    <dgm:cxn modelId="{21CB979E-5116-4134-8547-46DD0EECE3C5}" type="presParOf" srcId="{3192B418-6557-214F-9792-BC19C0EF4A82}" destId="{23F01BA2-B6FB-A24E-8725-6DE422261A0F}" srcOrd="5" destOrd="0" presId="urn:microsoft.com/office/officeart/2005/8/layout/cycle6"/>
    <dgm:cxn modelId="{B54F468E-E2E0-4CF4-9E2C-B29A6BB9C0F4}" type="presParOf" srcId="{3192B418-6557-214F-9792-BC19C0EF4A82}" destId="{C49060B8-4CFC-094C-8B3A-315638FD23A0}" srcOrd="6" destOrd="0" presId="urn:microsoft.com/office/officeart/2005/8/layout/cycle6"/>
    <dgm:cxn modelId="{6814249E-9CA3-49CF-A9A6-768DD5A315A0}" type="presParOf" srcId="{3192B418-6557-214F-9792-BC19C0EF4A82}" destId="{2F367770-1A75-3640-9F25-41674251E4F4}" srcOrd="7" destOrd="0" presId="urn:microsoft.com/office/officeart/2005/8/layout/cycle6"/>
    <dgm:cxn modelId="{2F1BDF51-3F58-4BBB-96A6-CB5760C916CF}" type="presParOf" srcId="{3192B418-6557-214F-9792-BC19C0EF4A82}" destId="{9BAFE6F9-B52A-204C-9152-862E96DD7B14}" srcOrd="8" destOrd="0" presId="urn:microsoft.com/office/officeart/2005/8/layout/cycle6"/>
    <dgm:cxn modelId="{17F9CD02-1FBB-41A1-8BF0-782353D9B235}" type="presParOf" srcId="{3192B418-6557-214F-9792-BC19C0EF4A82}" destId="{93DDE35D-0F8F-C94F-8DDF-06DFBC66497A}" srcOrd="9" destOrd="0" presId="urn:microsoft.com/office/officeart/2005/8/layout/cycle6"/>
    <dgm:cxn modelId="{81E53DFD-4F3A-42CA-B67D-1B465A477265}" type="presParOf" srcId="{3192B418-6557-214F-9792-BC19C0EF4A82}" destId="{33F91A5E-6ECA-AA47-847E-FA2FB575EF0D}" srcOrd="10" destOrd="0" presId="urn:microsoft.com/office/officeart/2005/8/layout/cycle6"/>
    <dgm:cxn modelId="{005F36AE-7192-4778-B0C0-10CE328CF5DA}" type="presParOf" srcId="{3192B418-6557-214F-9792-BC19C0EF4A82}" destId="{EA74452A-15A2-A040-8E31-E8C1179CE9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0222F-CC53-4B41-9B66-E1B1434B7356}">
      <dsp:nvSpPr>
        <dsp:cNvPr id="0" name=""/>
        <dsp:cNvSpPr/>
      </dsp:nvSpPr>
      <dsp:spPr>
        <a:xfrm>
          <a:off x="3024272" y="-358913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accent4"/>
              </a:solidFill>
            </a:rPr>
            <a:t>Successful Operation of 805 MHz “All Seasons” Cavity in 3T Magnetic Field under Vacuum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chemeClr val="accent4"/>
              </a:solidFill>
            </a:rPr>
            <a:t>MuCool</a:t>
          </a:r>
          <a:r>
            <a:rPr lang="en-US" sz="1600" kern="1200" dirty="0" smtClean="0">
              <a:solidFill>
                <a:schemeClr val="accent4"/>
              </a:solidFill>
            </a:rPr>
            <a:t> Test Area/</a:t>
          </a:r>
          <a:r>
            <a:rPr lang="en-US" sz="1600" kern="1200" dirty="0" err="1" smtClean="0">
              <a:solidFill>
                <a:schemeClr val="accent4"/>
              </a:solidFill>
            </a:rPr>
            <a:t>Muons</a:t>
          </a:r>
          <a:r>
            <a:rPr lang="en-US" sz="1600" kern="1200" dirty="0" smtClean="0">
              <a:solidFill>
                <a:schemeClr val="accent4"/>
              </a:solidFill>
            </a:rPr>
            <a:t> </a:t>
          </a:r>
          <a:r>
            <a:rPr lang="en-US" sz="1600" kern="1200" dirty="0" err="1" smtClean="0">
              <a:solidFill>
                <a:schemeClr val="accent4"/>
              </a:solidFill>
            </a:rPr>
            <a:t>Inc</a:t>
          </a:r>
          <a:endParaRPr lang="en-US" sz="1600" kern="1200" dirty="0">
            <a:solidFill>
              <a:schemeClr val="accent4"/>
            </a:solidFill>
          </a:endParaRPr>
        </a:p>
      </dsp:txBody>
      <dsp:txXfrm>
        <a:off x="3120464" y="-262721"/>
        <a:ext cx="2763371" cy="1778124"/>
      </dsp:txXfrm>
    </dsp:sp>
    <dsp:sp modelId="{AF0B31C1-E562-964A-B32C-82B34504BAA3}">
      <dsp:nvSpPr>
        <dsp:cNvPr id="0" name=""/>
        <dsp:cNvSpPr/>
      </dsp:nvSpPr>
      <dsp:spPr>
        <a:xfrm>
          <a:off x="3827941" y="1246836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2165050" y="2372"/>
              </a:moveTo>
              <a:arcTo wR="2066058" hR="2066058" stAng="16364777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CFF92-BBDE-5440-822F-5CE7C986F2B4}">
      <dsp:nvSpPr>
        <dsp:cNvPr id="0" name=""/>
        <dsp:cNvSpPr/>
      </dsp:nvSpPr>
      <dsp:spPr>
        <a:xfrm>
          <a:off x="5890825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accent4"/>
              </a:solidFill>
            </a:rPr>
            <a:t>World Record </a:t>
          </a:r>
          <a:br>
            <a:rPr lang="en-US" sz="2000" b="1" kern="1200" dirty="0" smtClean="0">
              <a:solidFill>
                <a:schemeClr val="accent4"/>
              </a:solidFill>
            </a:rPr>
          </a:br>
          <a:r>
            <a:rPr lang="en-US" sz="2000" b="1" kern="1200" dirty="0" smtClean="0">
              <a:solidFill>
                <a:schemeClr val="accent4"/>
              </a:solidFill>
            </a:rPr>
            <a:t>HTS-only Coil</a:t>
          </a:r>
          <a:r>
            <a:rPr lang="en-US" sz="2000" kern="1200" dirty="0" smtClean="0">
              <a:solidFill>
                <a:schemeClr val="accent4"/>
              </a:solidFill>
            </a:rPr>
            <a:t/>
          </a:r>
          <a:br>
            <a:rPr lang="en-US" sz="2000" kern="1200" dirty="0" smtClean="0">
              <a:solidFill>
                <a:schemeClr val="accent4"/>
              </a:solidFill>
            </a:rPr>
          </a:br>
          <a:r>
            <a:rPr lang="en-US" sz="1600" kern="1200" dirty="0" smtClean="0">
              <a:solidFill>
                <a:schemeClr val="accent4"/>
              </a:solidFill>
            </a:rPr>
            <a:t>15T on-axis field</a:t>
          </a:r>
          <a:br>
            <a:rPr lang="en-US" sz="1600" kern="1200" dirty="0" smtClean="0">
              <a:solidFill>
                <a:schemeClr val="accent4"/>
              </a:solidFill>
            </a:rPr>
          </a:br>
          <a:r>
            <a:rPr lang="en-US" sz="1600" kern="1200" dirty="0" smtClean="0">
              <a:solidFill>
                <a:schemeClr val="accent4"/>
              </a:solidFill>
            </a:rPr>
            <a:t>16T on coil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accent4"/>
              </a:solidFill>
            </a:rPr>
            <a:t>PBL/BNL</a:t>
          </a:r>
        </a:p>
      </dsp:txBody>
      <dsp:txXfrm>
        <a:off x="5987017" y="1803337"/>
        <a:ext cx="2763371" cy="1778124"/>
      </dsp:txXfrm>
    </dsp:sp>
    <dsp:sp modelId="{23F01BA2-B6FB-A24E-8725-6DE422261A0F}">
      <dsp:nvSpPr>
        <dsp:cNvPr id="0" name=""/>
        <dsp:cNvSpPr/>
      </dsp:nvSpPr>
      <dsp:spPr>
        <a:xfrm>
          <a:off x="3827941" y="5845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3356010" y="3679943"/>
              </a:moveTo>
              <a:arcTo wR="2066058" hR="2066058" stAng="3081913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060B8-4CFC-094C-8B3A-315638FD23A0}">
      <dsp:nvSpPr>
        <dsp:cNvPr id="0" name=""/>
        <dsp:cNvSpPr/>
      </dsp:nvSpPr>
      <dsp:spPr>
        <a:xfrm>
          <a:off x="3024272" y="3773204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accent4"/>
              </a:solidFill>
            </a:rPr>
            <a:t>Demonstration of High Pressure RF Cavity </a:t>
          </a:r>
          <a:r>
            <a:rPr lang="en-US" sz="2000" b="1" u="sng" kern="1200" dirty="0" smtClean="0">
              <a:solidFill>
                <a:schemeClr val="accent4"/>
              </a:solidFill>
            </a:rPr>
            <a:t>in 3T Magnetic Field with Beam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accent4"/>
              </a:solidFill>
            </a:rPr>
            <a:t>Extrapolates to </a:t>
          </a:r>
          <a:br>
            <a:rPr lang="en-US" sz="1600" b="0" kern="1200" dirty="0" smtClean="0">
              <a:solidFill>
                <a:schemeClr val="accent4"/>
              </a:solidFill>
            </a:rPr>
          </a:br>
          <a:r>
            <a:rPr lang="en-US" sz="1600" b="0" kern="1200" dirty="0" smtClean="0">
              <a:solidFill>
                <a:schemeClr val="accent4"/>
              </a:solidFill>
              <a:latin typeface="Symbol" charset="2"/>
              <a:cs typeface="Symbol" charset="2"/>
            </a:rPr>
            <a:t>m</a:t>
          </a:r>
          <a:r>
            <a:rPr lang="en-US" sz="1600" b="0" kern="1200" dirty="0" smtClean="0">
              <a:solidFill>
                <a:schemeClr val="accent4"/>
              </a:solidFill>
              <a:latin typeface="+mn-lt"/>
              <a:cs typeface="Symbol" charset="2"/>
            </a:rPr>
            <a:t>-Collider Parameters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chemeClr val="accent4"/>
              </a:solidFill>
            </a:rPr>
            <a:t>MuCool</a:t>
          </a:r>
          <a:r>
            <a:rPr lang="en-US" sz="1600" kern="1200" dirty="0" smtClean="0">
              <a:solidFill>
                <a:schemeClr val="accent4"/>
              </a:solidFill>
            </a:rPr>
            <a:t> Test Area</a:t>
          </a:r>
          <a:endParaRPr lang="en-US" sz="1600" kern="1200" dirty="0">
            <a:solidFill>
              <a:schemeClr val="accent4"/>
            </a:solidFill>
          </a:endParaRPr>
        </a:p>
      </dsp:txBody>
      <dsp:txXfrm>
        <a:off x="3120464" y="3869396"/>
        <a:ext cx="2763371" cy="1778124"/>
      </dsp:txXfrm>
    </dsp:sp>
    <dsp:sp modelId="{9BAFE6F9-B52A-204C-9152-862E96DD7B14}">
      <dsp:nvSpPr>
        <dsp:cNvPr id="0" name=""/>
        <dsp:cNvSpPr/>
      </dsp:nvSpPr>
      <dsp:spPr>
        <a:xfrm>
          <a:off x="1101127" y="9002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1910694" y="4126267"/>
              </a:moveTo>
              <a:arcTo wR="2066058" hR="2066058" stAng="5658758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DE35D-0F8F-C94F-8DDF-06DFBC66497A}">
      <dsp:nvSpPr>
        <dsp:cNvPr id="0" name=""/>
        <dsp:cNvSpPr/>
      </dsp:nvSpPr>
      <dsp:spPr>
        <a:xfrm>
          <a:off x="207428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accent4"/>
              </a:solidFill>
            </a:rPr>
            <a:t>Breakthrough in HTS Cable Performance with Cables Matching Strand Performance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accent4"/>
              </a:solidFill>
            </a:rPr>
            <a:t>FNAL-Tech </a:t>
          </a:r>
          <a:r>
            <a:rPr lang="en-US" sz="1600" b="0" kern="1200" dirty="0" err="1" smtClean="0">
              <a:solidFill>
                <a:schemeClr val="accent4"/>
              </a:solidFill>
            </a:rPr>
            <a:t>Div</a:t>
          </a:r>
          <a:r>
            <a:rPr lang="en-US" sz="1600" b="0" kern="1200" dirty="0" smtClean="0">
              <a:solidFill>
                <a:schemeClr val="accent4"/>
              </a:solidFill>
            </a:rPr>
            <a:t/>
          </a:r>
          <a:br>
            <a:rPr lang="en-US" sz="1600" b="0" kern="1200" dirty="0" smtClean="0">
              <a:solidFill>
                <a:schemeClr val="accent4"/>
              </a:solidFill>
            </a:rPr>
          </a:br>
          <a:r>
            <a:rPr lang="en-US" sz="1600" b="0" kern="1200" dirty="0" smtClean="0">
              <a:solidFill>
                <a:schemeClr val="accent4"/>
              </a:solidFill>
            </a:rPr>
            <a:t>T. </a:t>
          </a:r>
          <a:r>
            <a:rPr lang="en-US" sz="1600" b="0" kern="1200" dirty="0" err="1" smtClean="0">
              <a:solidFill>
                <a:schemeClr val="accent4"/>
              </a:solidFill>
            </a:rPr>
            <a:t>Shen</a:t>
          </a:r>
          <a:r>
            <a:rPr lang="en-US" sz="1600" b="0" kern="1200" dirty="0" smtClean="0">
              <a:solidFill>
                <a:schemeClr val="accent4"/>
              </a:solidFill>
            </a:rPr>
            <a:t>-Early Career Award</a:t>
          </a:r>
        </a:p>
      </dsp:txBody>
      <dsp:txXfrm>
        <a:off x="303620" y="1803337"/>
        <a:ext cx="2763371" cy="1778124"/>
      </dsp:txXfrm>
    </dsp:sp>
    <dsp:sp modelId="{EA74452A-15A2-A040-8E31-E8C1179CE922}">
      <dsp:nvSpPr>
        <dsp:cNvPr id="0" name=""/>
        <dsp:cNvSpPr/>
      </dsp:nvSpPr>
      <dsp:spPr>
        <a:xfrm>
          <a:off x="1101127" y="1243680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771812" y="455616"/>
              </a:moveTo>
              <a:arcTo wR="2066058" hR="2066058" stAng="13872755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10D5299-1AB7-4FF9-BC1F-229D0E8A7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84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A2D9DDA-21E2-4F3F-9BF2-D46A6C0C1A34}" type="slidenum">
              <a:rPr lang="en-US" sz="1200" smtClean="0"/>
              <a:pPr/>
              <a:t>1</a:t>
            </a:fld>
            <a:endParaRPr lang="en-US" sz="120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EC5AAE-9FCC-46EF-AEA2-09A0A6E4E393}" type="slidenum">
              <a:rPr lang="en-US"/>
              <a:pPr/>
              <a:t>2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6554A-9C04-4DD4-8846-CDC41FA0FD5C}" type="slidenum">
              <a:rPr lang="en-US"/>
              <a:pPr/>
              <a:t>3</a:t>
            </a:fld>
            <a:endParaRPr lang="en-US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868791-F010-49A4-8D34-F68E9E8881E3}" type="slidenum">
              <a:rPr lang="en-US"/>
              <a:pPr/>
              <a:t>4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C2A19C-953B-49E2-A7E3-E8D5F562B02E}" type="slidenum">
              <a:rPr lang="en-US"/>
              <a:pPr/>
              <a:t>5</a:t>
            </a:fld>
            <a:endParaRPr lang="en-US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6105C6-A237-4770-A378-CDB85EF8567B}" type="slidenum">
              <a:rPr lang="en-US"/>
              <a:pPr/>
              <a:t>6</a:t>
            </a:fld>
            <a:endParaRPr lang="en-US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C3085-59B6-4A9B-B8F4-384205EBC8E3}" type="slidenum">
              <a:rPr lang="en-US"/>
              <a:pPr/>
              <a:t>9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E0C0731-A8F3-4757-B004-88A94A70E4DD}" type="slidenum">
              <a:rPr lang="en-US" sz="1200" smtClean="0"/>
              <a:pPr/>
              <a:t>37</a:t>
            </a:fld>
            <a:endParaRPr lang="en-US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724E3-7A40-4178-A310-A96FF42F2256}" type="slidenum">
              <a:rPr lang="en-US"/>
              <a:pPr/>
              <a:t>39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609600" y="1981200"/>
            <a:ext cx="8153400" cy="0"/>
          </a:xfrm>
          <a:prstGeom prst="line">
            <a:avLst/>
          </a:prstGeom>
          <a:noFill/>
          <a:ln w="57150" cmpd="thickThin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43200" y="5715000"/>
            <a:ext cx="6019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mtClean="0"/>
              <a:t>Harold G. Kirk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mtClean="0"/>
              <a:t>Brookhaven National Laboratory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609600" y="57150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6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7150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"/>
            <a:ext cx="871538" cy="9906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09800"/>
            <a:ext cx="8077200" cy="33528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64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4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04800"/>
            <a:ext cx="2044700" cy="5619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81700" cy="5619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5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248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13200" cy="470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219200"/>
            <a:ext cx="4013200" cy="470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53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56CCE-464C-494C-B5A5-CA85C9197EAC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E2662-7132-4C55-B3BF-0E58CDCF3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99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97647-8D0F-401A-BA0B-E0FF5A6A83BA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9B67A-539C-419E-994D-41C02478F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47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3F8FE-C8B6-434B-AFFC-62601428C88F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6D702-B0FD-469F-AC3E-E78C43C54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66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2309F-570E-46BA-BB8E-64AC9CA74DCD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9A2BA-F837-42B6-8FB8-72121E8E2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87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E4129-383F-47D7-B9A7-0BA094EEDCBE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BD88E-7AF4-436D-8E84-36669A586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57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9E729-319B-462D-9369-4B1BC37CED2C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74121-BDF3-4C26-BCDA-902CB39FC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45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182AA-2B65-46B7-ACB2-8AE997838441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CE1B-E78F-4ED0-804F-C92EEB4FB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84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1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29CC5-C046-4B42-BB6F-C91EED72FFE6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5F642-29C2-4572-B24E-66CD67514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21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7FC9D-2355-4E49-A837-D0193EB9414F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9C238-2D16-411B-88ED-1A6BA3B57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2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C5C61-3BC3-4785-BC38-7D58DF0F536B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EE113-CAE6-4978-8C1D-9A02311F0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6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81EF7-D1B5-4218-981F-845EDF99D57A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F4EF-DBAC-484A-8554-8168A6941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2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12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13200" cy="470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219200"/>
            <a:ext cx="4013200" cy="470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4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7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9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34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4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76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304800"/>
            <a:ext cx="6248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1788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1028"/>
          <p:cNvSpPr>
            <a:spLocks noChangeShapeType="1"/>
          </p:cNvSpPr>
          <p:nvPr/>
        </p:nvSpPr>
        <p:spPr bwMode="auto">
          <a:xfrm>
            <a:off x="457200" y="1066800"/>
            <a:ext cx="8153400" cy="0"/>
          </a:xfrm>
          <a:prstGeom prst="line">
            <a:avLst/>
          </a:prstGeom>
          <a:noFill/>
          <a:ln w="57150" cmpd="thickThin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9" name="Object 1029"/>
          <p:cNvGraphicFramePr>
            <a:graphicFrameLocks noChangeAspect="1"/>
          </p:cNvGraphicFramePr>
          <p:nvPr/>
        </p:nvGraphicFramePr>
        <p:xfrm>
          <a:off x="457200" y="60198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Document" r:id="rId15" imgW="1943100" imgH="723900" progId="Word.Document.8">
                  <p:embed/>
                </p:oleObj>
              </mc:Choice>
              <mc:Fallback>
                <p:oleObj name="Document" r:id="rId15" imgW="1943100" imgH="723900" progId="Word.Document.8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0198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1030"/>
          <p:cNvSpPr txBox="1">
            <a:spLocks noChangeArrowheads="1"/>
          </p:cNvSpPr>
          <p:nvPr/>
        </p:nvSpPr>
        <p:spPr bwMode="auto">
          <a:xfrm>
            <a:off x="7315200" y="6096000"/>
            <a:ext cx="1265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>
              <a:defRPr/>
            </a:pPr>
            <a:r>
              <a:rPr lang="en-US" sz="1400" dirty="0" smtClean="0"/>
              <a:t>Harold G. Kirk</a:t>
            </a:r>
          </a:p>
        </p:txBody>
      </p:sp>
      <p:sp>
        <p:nvSpPr>
          <p:cNvPr id="1031" name="Text Box 1036"/>
          <p:cNvSpPr txBox="1">
            <a:spLocks noChangeArrowheads="1"/>
          </p:cNvSpPr>
          <p:nvPr/>
        </p:nvSpPr>
        <p:spPr bwMode="auto">
          <a:xfrm>
            <a:off x="7924800" y="6400800"/>
            <a:ext cx="422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>
              <a:defRPr/>
            </a:pPr>
            <a:fld id="{8982F433-3B1D-4927-8224-B140BF5EFE04}" type="slidenum">
              <a:rPr lang="en-US" smtClean="0"/>
              <a:pPr>
                <a:defRPr/>
              </a:pPr>
              <a:t>‹#›</a:t>
            </a:fld>
            <a:endParaRPr lang="en-US" smtClean="0"/>
          </a:p>
        </p:txBody>
      </p:sp>
      <p:pic>
        <p:nvPicPr>
          <p:cNvPr id="9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52400" y="152400"/>
            <a:ext cx="671513" cy="7620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124200" y="6230521"/>
            <a:ext cx="3863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ILC &amp; More,  Lake Como, May 16-17, 2013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Monotype Sorts" pitchFamily="2" charset="2"/>
        <a:defRPr kumimoji="1" sz="2000">
          <a:solidFill>
            <a:srgbClr val="0000CC"/>
          </a:solidFill>
          <a:latin typeface="+mn-lt"/>
          <a:ea typeface="+mn-ea"/>
          <a:cs typeface="+mn-cs"/>
        </a:defRPr>
      </a:lvl1pPr>
      <a:lvl2pPr marL="447675" indent="-223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l"/>
        <a:defRPr kumimoji="1" sz="2000">
          <a:solidFill>
            <a:srgbClr val="0000CC"/>
          </a:solidFill>
          <a:latin typeface="+mn-lt"/>
        </a:defRPr>
      </a:lvl2pPr>
      <a:lvl3pPr marL="914400" indent="-223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latin typeface="+mn-lt"/>
        </a:defRPr>
      </a:lvl3pPr>
      <a:lvl4pPr marL="1363663" indent="-223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m"/>
        <a:defRPr kumimoji="1" sz="2000">
          <a:solidFill>
            <a:schemeClr val="tx1"/>
          </a:solidFill>
          <a:latin typeface="+mn-lt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</a:defRPr>
      </a:lvl5pPr>
      <a:lvl6pPr marL="2286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</a:defRPr>
      </a:lvl6pPr>
      <a:lvl7pPr marL="2743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</a:defRPr>
      </a:lvl7pPr>
      <a:lvl8pPr marL="3200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</a:defRPr>
      </a:lvl8pPr>
      <a:lvl9pPr marL="3657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F7E06ED8-1C89-4BD7-928C-1B7F63AB7D89}" type="datetimeFigureOut">
              <a:rPr lang="en-US"/>
              <a:pPr>
                <a:defRPr/>
              </a:pPr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7768D267-8BC1-428E-85BC-A091882F5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4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1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609600"/>
            <a:ext cx="8305800" cy="1143000"/>
          </a:xfrm>
          <a:noFill/>
        </p:spPr>
        <p:txBody>
          <a:bodyPr/>
          <a:lstStyle/>
          <a:p>
            <a:r>
              <a:rPr lang="en-US" sz="4400" dirty="0" smtClean="0"/>
              <a:t>Future </a:t>
            </a:r>
            <a:r>
              <a:rPr lang="en-US" sz="4400" dirty="0" err="1" smtClean="0"/>
              <a:t>Muon</a:t>
            </a:r>
            <a:r>
              <a:rPr lang="en-US" sz="4400" dirty="0" smtClean="0"/>
              <a:t> Colliders: A Perspective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133600"/>
            <a:ext cx="7848600" cy="3200400"/>
          </a:xfrm>
        </p:spPr>
        <p:txBody>
          <a:bodyPr/>
          <a:lstStyle/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endParaRPr lang="en-US" dirty="0" smtClean="0"/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r>
              <a:rPr lang="en-US" dirty="0" smtClean="0"/>
              <a:t>   </a:t>
            </a:r>
            <a:r>
              <a:rPr lang="en-US" sz="3200" dirty="0" smtClean="0"/>
              <a:t>              </a:t>
            </a:r>
            <a:r>
              <a:rPr lang="en-US" sz="3200" b="1" dirty="0" smtClean="0"/>
              <a:t>ILC and More Workshop</a:t>
            </a:r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endParaRPr lang="en-US" sz="3200" b="1" dirty="0" smtClean="0"/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r>
              <a:rPr lang="en-US" sz="3200" b="1" dirty="0" smtClean="0"/>
              <a:t>                    Lake Como, Italy</a:t>
            </a:r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r>
              <a:rPr lang="en-US" sz="3200" b="1" dirty="0" smtClean="0"/>
              <a:t>       </a:t>
            </a:r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r>
              <a:rPr lang="en-US" sz="3200" b="1" dirty="0" smtClean="0"/>
              <a:t>                      May 16-17,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0320" y="1114119"/>
            <a:ext cx="7739380" cy="2424241"/>
            <a:chOff x="20320" y="1380819"/>
            <a:chExt cx="7739380" cy="2424241"/>
          </a:xfrm>
        </p:grpSpPr>
        <p:pic>
          <p:nvPicPr>
            <p:cNvPr id="8" name="Picture 7" descr="Block_Diagrams_R5_NF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" y="1380819"/>
              <a:ext cx="7739380" cy="242424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273800" y="2882900"/>
              <a:ext cx="1066800" cy="461665"/>
            </a:xfrm>
            <a:prstGeom prst="rect">
              <a:avLst/>
            </a:prstGeom>
            <a:solidFill>
              <a:srgbClr val="F1F9CD"/>
            </a:solidFill>
            <a:effectLst>
              <a:softEdge rad="254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464 m</a:t>
              </a:r>
            </a:p>
            <a:p>
              <a:pPr algn="ctr"/>
              <a:r>
                <a:rPr lang="en-US" sz="1200" dirty="0" smtClean="0"/>
                <a:t>IDS-NF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Factory Concept</a:t>
            </a:r>
            <a:endParaRPr lang="en-US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500120" y="4119051"/>
            <a:ext cx="185928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Symbol" charset="2"/>
                <a:cs typeface="Symbol" charset="2"/>
                <a:sym typeface="Symbol" pitchFamily="18" charset="2"/>
              </a:rPr>
              <a:t>n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cs typeface="Symbol" charset="2"/>
                <a:sym typeface="Symbol" pitchFamily="18" charset="2"/>
              </a:rPr>
              <a:t>Factory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Goal: </a:t>
            </a:r>
            <a:b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</a:b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O(10</a:t>
            </a:r>
            <a:r>
              <a:rPr lang="en-US" b="1" baseline="30000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21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)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/year </a:t>
            </a:r>
          </a:p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within the </a:t>
            </a:r>
            <a:b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</a:b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accelerator </a:t>
            </a:r>
          </a:p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acceptance</a:t>
            </a:r>
            <a:endParaRPr lang="en-US" b="1" dirty="0">
              <a:solidFill>
                <a:schemeClr val="bg2">
                  <a:lumMod val="25000"/>
                </a:schemeClr>
              </a:solidFill>
              <a:sym typeface="Symbol" pitchFamily="18" charset="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23360" y="3568366"/>
            <a:ext cx="45719" cy="4571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9" idx="0"/>
          </p:cNvCxnSpPr>
          <p:nvPr/>
        </p:nvCxnSpPr>
        <p:spPr>
          <a:xfrm flipV="1">
            <a:off x="4429760" y="3470399"/>
            <a:ext cx="10160" cy="6486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461000" y="3877804"/>
            <a:ext cx="3632200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cs typeface="Symbol" charset="2"/>
                <a:sym typeface="Symbol" pitchFamily="18" charset="2"/>
              </a:rPr>
              <a:t>IDS-NF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: </a:t>
            </a:r>
            <a:b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</a:b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10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GeV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 Ring pointed at a magnetized detector @2500km</a:t>
            </a:r>
          </a:p>
          <a:p>
            <a:pPr algn="ctr"/>
            <a:r>
              <a:rPr lang="en-US" sz="400" b="1" dirty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________________________________________________________________________________________________________________</a:t>
            </a:r>
            <a:endParaRPr lang="en-US" sz="400" b="1" dirty="0" smtClean="0">
              <a:solidFill>
                <a:schemeClr val="bg2">
                  <a:lumMod val="25000"/>
                </a:schemeClr>
              </a:solidFill>
              <a:sym typeface="Symbol" pitchFamily="18" charset="2"/>
            </a:endParaRPr>
          </a:p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MAP</a:t>
            </a:r>
          </a:p>
          <a:p>
            <a:pPr algn="ctr"/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Muon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 Accelerator Staging Study:</a:t>
            </a:r>
          </a:p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Studying a ~5GeV ring delivering</a:t>
            </a:r>
          </a:p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Symbol" charset="2"/>
                <a:cs typeface="Symbol" charset="2"/>
                <a:sym typeface="Symbol" pitchFamily="18" charset="2"/>
              </a:rPr>
              <a:t>n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cs typeface="Symbol" charset="2"/>
                <a:sym typeface="Symbol" pitchFamily="18" charset="2"/>
              </a:rPr>
              <a:t>s to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cs typeface="Symbol" charset="2"/>
                <a:sym typeface="Symbol" pitchFamily="18" charset="2"/>
              </a:rPr>
              <a:t>Homestake</a:t>
            </a:r>
            <a:endParaRPr lang="en-US" b="1" dirty="0" smtClean="0">
              <a:solidFill>
                <a:schemeClr val="bg2">
                  <a:lumMod val="25000"/>
                </a:schemeClr>
              </a:solidFill>
              <a:latin typeface="Symbol" charset="2"/>
              <a:cs typeface="Symbol" charset="2"/>
              <a:sym typeface="Symbol" pitchFamily="18" charset="2"/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V="1">
            <a:off x="7277100" y="3474860"/>
            <a:ext cx="0" cy="4029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0320" y="3763504"/>
            <a:ext cx="3383280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cs typeface="Symbol" charset="2"/>
                <a:sym typeface="Symbol" pitchFamily="18" charset="2"/>
              </a:rPr>
              <a:t>IDS-NF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: </a:t>
            </a:r>
            <a:b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</a:b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4 MW Proton Source </a:t>
            </a:r>
            <a:b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</a:b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(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eg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, Project X Stage IV) with ~2ns long bunches</a:t>
            </a:r>
          </a:p>
          <a:p>
            <a:pPr algn="ctr"/>
            <a:r>
              <a:rPr lang="en-US" sz="400" b="1" u="sng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     </a:t>
            </a:r>
            <a:r>
              <a:rPr lang="en-US" sz="400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_________________________________________________________________________________________________________________</a:t>
            </a:r>
            <a:endParaRPr lang="en-US" sz="400" b="1" u="sng" dirty="0" smtClean="0">
              <a:solidFill>
                <a:schemeClr val="bg2">
                  <a:lumMod val="25000"/>
                </a:schemeClr>
              </a:solidFill>
              <a:sym typeface="Symbol" pitchFamily="18" charset="2"/>
            </a:endParaRPr>
          </a:p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MAP</a:t>
            </a:r>
          </a:p>
          <a:p>
            <a:pPr algn="ctr"/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Muon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 Accelerator Staging Study:</a:t>
            </a:r>
          </a:p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Utilize Project X Stage II beam starting at 1MW</a:t>
            </a:r>
            <a:endParaRPr lang="en-US" b="1" dirty="0" smtClean="0">
              <a:solidFill>
                <a:schemeClr val="bg2">
                  <a:lumMod val="25000"/>
                </a:schemeClr>
              </a:solidFill>
              <a:latin typeface="Symbol" charset="2"/>
              <a:cs typeface="Symbol" charset="2"/>
              <a:sym typeface="Symbol" pitchFamily="18" charset="2"/>
            </a:endParaRP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V="1">
            <a:off x="1711960" y="3470398"/>
            <a:ext cx="2540" cy="29310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09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7086600" cy="609600"/>
          </a:xfrm>
        </p:spPr>
        <p:txBody>
          <a:bodyPr/>
          <a:lstStyle/>
          <a:p>
            <a:r>
              <a:rPr lang="en-US" sz="4400" dirty="0" smtClean="0"/>
              <a:t>The MC Cooling Scenario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199"/>
            <a:ext cx="7132849" cy="4900431"/>
          </a:xfrm>
        </p:spPr>
      </p:pic>
    </p:spTree>
    <p:extLst>
      <p:ext uri="{BB962C8B-B14F-4D97-AF65-F5344CB8AC3E}">
        <p14:creationId xmlns:p14="http://schemas.microsoft.com/office/powerpoint/2010/main" val="328100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76400" y="-3192"/>
            <a:ext cx="7162800" cy="993792"/>
          </a:xfrm>
        </p:spPr>
        <p:txBody>
          <a:bodyPr>
            <a:noAutofit/>
          </a:bodyPr>
          <a:lstStyle/>
          <a:p>
            <a:r>
              <a:rPr lang="en-US" sz="3600" dirty="0"/>
              <a:t>A</a:t>
            </a:r>
            <a:r>
              <a:rPr lang="en-US" sz="3600" dirty="0" smtClean="0"/>
              <a:t> </a:t>
            </a:r>
            <a:r>
              <a:rPr lang="en-US" sz="3600" dirty="0" err="1" smtClean="0"/>
              <a:t>Muon</a:t>
            </a:r>
            <a:r>
              <a:rPr lang="en-US" sz="3600" dirty="0" smtClean="0"/>
              <a:t>-Based Higgs Factory</a:t>
            </a:r>
            <a:br>
              <a:rPr lang="en-US" sz="3600" dirty="0" smtClean="0"/>
            </a:br>
            <a:r>
              <a:rPr lang="en-US" sz="3600" dirty="0" smtClean="0"/>
              <a:t> and Energy Frontier Collider</a:t>
            </a:r>
            <a:endParaRPr lang="en-US" sz="3600" dirty="0"/>
          </a:p>
        </p:txBody>
      </p:sp>
      <p:pic>
        <p:nvPicPr>
          <p:cNvPr id="6" name="Content Placeholder 1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39" r="-565"/>
          <a:stretch/>
        </p:blipFill>
        <p:spPr>
          <a:xfrm>
            <a:off x="1892300" y="972075"/>
            <a:ext cx="7251700" cy="5557072"/>
          </a:xfrm>
          <a:solidFill>
            <a:schemeClr val="bg1"/>
          </a:solidFill>
        </p:spPr>
      </p:pic>
      <p:sp>
        <p:nvSpPr>
          <p:cNvPr id="11" name="Oval 10"/>
          <p:cNvSpPr/>
          <p:nvPr/>
        </p:nvSpPr>
        <p:spPr>
          <a:xfrm>
            <a:off x="5486400" y="2743200"/>
            <a:ext cx="1921396" cy="304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6" idx="3"/>
            <a:endCxn id="11" idx="3"/>
          </p:cNvCxnSpPr>
          <p:nvPr/>
        </p:nvCxnSpPr>
        <p:spPr>
          <a:xfrm flipV="1">
            <a:off x="1993900" y="3003363"/>
            <a:ext cx="3773882" cy="112545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934" y="3467100"/>
            <a:ext cx="1976966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Exquisite Energy </a:t>
            </a:r>
            <a:br>
              <a:rPr lang="en-US" b="1" dirty="0" smtClean="0">
                <a:solidFill>
                  <a:schemeClr val="accent4"/>
                </a:solidFill>
              </a:rPr>
            </a:br>
            <a:r>
              <a:rPr lang="en-US" b="1" dirty="0" smtClean="0">
                <a:solidFill>
                  <a:schemeClr val="accent4"/>
                </a:solidFill>
              </a:rPr>
              <a:t>Resolution </a:t>
            </a:r>
            <a:br>
              <a:rPr lang="en-US" b="1" dirty="0" smtClean="0">
                <a:solidFill>
                  <a:schemeClr val="accent4"/>
                </a:solidFill>
              </a:rPr>
            </a:br>
            <a:r>
              <a:rPr lang="en-US" b="1" dirty="0" smtClean="0">
                <a:solidFill>
                  <a:schemeClr val="accent4"/>
                </a:solidFill>
              </a:rPr>
              <a:t>Allows Direct </a:t>
            </a:r>
          </a:p>
          <a:p>
            <a:r>
              <a:rPr lang="en-US" b="1" dirty="0" smtClean="0">
                <a:solidFill>
                  <a:schemeClr val="accent4"/>
                </a:solidFill>
              </a:rPr>
              <a:t>Measurement </a:t>
            </a:r>
          </a:p>
          <a:p>
            <a:r>
              <a:rPr lang="en-US" b="1" dirty="0" smtClean="0">
                <a:solidFill>
                  <a:schemeClr val="accent4"/>
                </a:solidFill>
              </a:rPr>
              <a:t>of Higgs Width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4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381000" y="174325"/>
            <a:ext cx="7620000" cy="5769275"/>
            <a:chOff x="76200" y="174324"/>
            <a:chExt cx="8153400" cy="62368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174324"/>
              <a:ext cx="8153400" cy="62368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5053" y="2768600"/>
              <a:ext cx="3662947" cy="3479800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/>
          <p:nvPr/>
        </p:nvCxnSpPr>
        <p:spPr>
          <a:xfrm flipH="1" flipV="1">
            <a:off x="4759321" y="4206872"/>
            <a:ext cx="1295400" cy="88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56514" y="4038600"/>
            <a:ext cx="106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One IP in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the latest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design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705600" cy="762000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R&amp;D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62000" y="2438400"/>
            <a:ext cx="7772400" cy="1500187"/>
          </a:xfrm>
        </p:spPr>
        <p:txBody>
          <a:bodyPr/>
          <a:lstStyle/>
          <a:p>
            <a:r>
              <a:rPr lang="en-US" sz="4800" b="1" dirty="0" smtClean="0"/>
              <a:t>The Technology Challenges</a:t>
            </a:r>
            <a:endParaRPr lang="en-US" sz="4800" b="1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9448800" y="2667000"/>
            <a:ext cx="1143000" cy="1219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2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-21515"/>
            <a:ext cx="7198660" cy="762000"/>
          </a:xfrm>
        </p:spPr>
        <p:txBody>
          <a:bodyPr/>
          <a:lstStyle/>
          <a:p>
            <a:r>
              <a:rPr lang="en-US" sz="3600" dirty="0" smtClean="0"/>
              <a:t>Production of Intense </a:t>
            </a:r>
            <a:br>
              <a:rPr lang="en-US" sz="3600" dirty="0" smtClean="0"/>
            </a:br>
            <a:r>
              <a:rPr lang="en-US" sz="3600" dirty="0"/>
              <a:t> </a:t>
            </a:r>
            <a:r>
              <a:rPr lang="en-US" sz="3600" dirty="0" smtClean="0"/>
              <a:t>       </a:t>
            </a:r>
            <a:r>
              <a:rPr lang="en-US" sz="3600" dirty="0" err="1" smtClean="0"/>
              <a:t>Muon</a:t>
            </a:r>
            <a:r>
              <a:rPr lang="en-US" sz="3600" dirty="0" smtClean="0"/>
              <a:t> Beams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772400" cy="685800"/>
          </a:xfrm>
        </p:spPr>
        <p:txBody>
          <a:bodyPr/>
          <a:lstStyle/>
          <a:p>
            <a:r>
              <a:rPr lang="en-US" sz="2400" b="1" dirty="0" err="1"/>
              <a:t>Muon</a:t>
            </a:r>
            <a:r>
              <a:rPr lang="en-US" sz="2400" b="1" dirty="0"/>
              <a:t> beams produced as tertiary </a:t>
            </a:r>
            <a:r>
              <a:rPr lang="en-US" sz="2400" b="1" dirty="0" smtClean="0"/>
              <a:t>beams</a:t>
            </a:r>
            <a:r>
              <a:rPr lang="en-US" sz="2800" b="1" dirty="0" smtClean="0"/>
              <a:t>:   p </a:t>
            </a:r>
            <a:r>
              <a:rPr lang="en-US" sz="2800" b="1" dirty="0" smtClean="0">
                <a:sym typeface="Wingdings" pitchFamily="2" charset="2"/>
              </a:rPr>
              <a:t> </a:t>
            </a:r>
            <a:r>
              <a:rPr lang="el-GR" sz="2800" b="1" dirty="0" smtClean="0">
                <a:sym typeface="Wingdings" pitchFamily="2" charset="2"/>
              </a:rPr>
              <a:t>π</a:t>
            </a:r>
            <a:r>
              <a:rPr lang="en-US" sz="2800" b="1" dirty="0" smtClean="0">
                <a:sym typeface="Wingdings" pitchFamily="2" charset="2"/>
              </a:rPr>
              <a:t>  </a:t>
            </a:r>
            <a:r>
              <a:rPr lang="el-GR" sz="2800" b="1" dirty="0" smtClean="0">
                <a:sym typeface="Wingdings" pitchFamily="2" charset="2"/>
              </a:rPr>
              <a:t>μ</a:t>
            </a:r>
            <a:r>
              <a:rPr lang="en-US" sz="2400" b="1" dirty="0" smtClean="0"/>
              <a:t> 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3104246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03929"/>
            <a:ext cx="376078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6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6629400" cy="990600"/>
          </a:xfrm>
        </p:spPr>
        <p:txBody>
          <a:bodyPr>
            <a:noAutofit/>
          </a:bodyPr>
          <a:lstStyle/>
          <a:p>
            <a:r>
              <a:rPr lang="en-US" sz="4400" dirty="0" smtClean="0"/>
              <a:t>The Capture Solenoid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8851900" cy="5183270"/>
          </a:xfrm>
        </p:spPr>
        <p:txBody>
          <a:bodyPr>
            <a:normAutofit/>
          </a:bodyPr>
          <a:lstStyle/>
          <a:p>
            <a:r>
              <a:rPr lang="en-US" b="1" dirty="0" smtClean="0"/>
              <a:t>A Neutrino Factory and/or </a:t>
            </a:r>
            <a:r>
              <a:rPr lang="en-US" b="1" dirty="0" err="1" smtClean="0"/>
              <a:t>Muon</a:t>
            </a:r>
            <a:r>
              <a:rPr lang="en-US" b="1" dirty="0" smtClean="0"/>
              <a:t> Collider Facility requires challenging magnet design in several areas:</a:t>
            </a:r>
          </a:p>
          <a:p>
            <a:pPr lvl="1"/>
            <a:r>
              <a:rPr lang="en-US" b="1" dirty="0" smtClean="0"/>
              <a:t>Target Capture SC Solenoid (15T with large aperture) </a:t>
            </a:r>
          </a:p>
          <a:p>
            <a:pPr lvl="1"/>
            <a:r>
              <a:rPr lang="en-US" b="1" dirty="0" smtClean="0"/>
              <a:t>Stored Energy ~ </a:t>
            </a:r>
            <a:r>
              <a:rPr lang="en-US" b="1" dirty="0"/>
              <a:t>3 </a:t>
            </a:r>
            <a:r>
              <a:rPr lang="en-US" b="1" dirty="0" smtClean="0"/>
              <a:t>GJ</a:t>
            </a:r>
          </a:p>
          <a:p>
            <a:pPr lvl="1"/>
            <a:r>
              <a:rPr lang="en-US" b="1" dirty="0"/>
              <a:t>10MW, 5T resistive </a:t>
            </a:r>
            <a:br>
              <a:rPr lang="en-US" b="1" dirty="0"/>
            </a:br>
            <a:r>
              <a:rPr lang="en-US" b="1" dirty="0"/>
              <a:t>coil in high radiation</a:t>
            </a:r>
            <a:br>
              <a:rPr lang="en-US" b="1" dirty="0"/>
            </a:br>
            <a:r>
              <a:rPr lang="en-US" b="1" dirty="0"/>
              <a:t>environment</a:t>
            </a:r>
          </a:p>
          <a:p>
            <a:pPr lvl="1"/>
            <a:r>
              <a:rPr lang="en-US" b="1" dirty="0" smtClean="0"/>
              <a:t>Liquid Hg Jet</a:t>
            </a:r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r>
              <a:rPr lang="en-US" b="1" dirty="0" smtClean="0"/>
              <a:t>Possible application </a:t>
            </a:r>
          </a:p>
          <a:p>
            <a:pPr marL="457200" lvl="1" indent="0">
              <a:buNone/>
            </a:pPr>
            <a:r>
              <a:rPr lang="en-US" b="1" dirty="0" smtClean="0"/>
              <a:t>for High </a:t>
            </a:r>
          </a:p>
          <a:p>
            <a:pPr marL="457200" lvl="1" indent="0">
              <a:buNone/>
            </a:pPr>
            <a:r>
              <a:rPr lang="en-US" b="1" dirty="0" smtClean="0"/>
              <a:t>Temperature</a:t>
            </a:r>
            <a:br>
              <a:rPr lang="en-US" b="1" dirty="0" smtClean="0"/>
            </a:br>
            <a:r>
              <a:rPr lang="en-US" b="1" dirty="0" smtClean="0"/>
              <a:t>Superconducting</a:t>
            </a:r>
            <a:br>
              <a:rPr lang="en-US" b="1" dirty="0" smtClean="0"/>
            </a:br>
            <a:r>
              <a:rPr lang="en-US" b="1" dirty="0" smtClean="0"/>
              <a:t>magnet technology</a:t>
            </a:r>
            <a:endParaRPr lang="en-US" b="1" dirty="0"/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6014427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6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05700" cy="741362"/>
          </a:xfrm>
        </p:spPr>
        <p:txBody>
          <a:bodyPr>
            <a:noAutofit/>
          </a:bodyPr>
          <a:lstStyle/>
          <a:p>
            <a:r>
              <a:rPr lang="en-US" sz="4400" dirty="0" smtClean="0"/>
              <a:t>The MERIT </a:t>
            </a:r>
            <a:r>
              <a:rPr lang="en-US" sz="4800" dirty="0" smtClean="0"/>
              <a:t>Experiment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7" y="1159362"/>
            <a:ext cx="6032500" cy="36449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The MERIT Experiment at the CERN PS</a:t>
            </a:r>
          </a:p>
          <a:p>
            <a:pPr lvl="1"/>
            <a:r>
              <a:rPr lang="en-US" sz="2000" b="1" dirty="0" smtClean="0"/>
              <a:t>Proof</a:t>
            </a:r>
            <a:r>
              <a:rPr lang="en-US" sz="2000" b="1" dirty="0"/>
              <a:t>-of-principle demonstration of a liquid Hg jet target in high-field </a:t>
            </a:r>
            <a:r>
              <a:rPr lang="en-US" sz="2000" b="1" dirty="0" smtClean="0"/>
              <a:t>solenoid in Fall `07 </a:t>
            </a:r>
            <a:endParaRPr lang="en-US" sz="2000" b="1" dirty="0"/>
          </a:p>
          <a:p>
            <a:pPr lvl="1"/>
            <a:r>
              <a:rPr lang="en-US" sz="2000" b="1" dirty="0"/>
              <a:t>D</a:t>
            </a:r>
            <a:r>
              <a:rPr lang="en-US" sz="2000" b="1" dirty="0" smtClean="0"/>
              <a:t>emonstrated </a:t>
            </a:r>
            <a:r>
              <a:rPr lang="en-US" sz="2000" b="1" dirty="0"/>
              <a:t>a 20m/s </a:t>
            </a:r>
            <a:r>
              <a:rPr lang="en-US" sz="2000" b="1" dirty="0" smtClean="0"/>
              <a:t>liquid </a:t>
            </a:r>
            <a:r>
              <a:rPr lang="en-US" sz="2000" b="1" dirty="0"/>
              <a:t>Hg jet </a:t>
            </a:r>
            <a:r>
              <a:rPr lang="en-US" sz="2000" b="1" dirty="0" smtClean="0"/>
              <a:t>injected </a:t>
            </a:r>
            <a:r>
              <a:rPr lang="en-US" sz="2000" b="1" dirty="0"/>
              <a:t>into a 15 T </a:t>
            </a:r>
            <a:r>
              <a:rPr lang="en-US" sz="2000" b="1" dirty="0" smtClean="0"/>
              <a:t>solenoid</a:t>
            </a:r>
            <a:r>
              <a:rPr lang="en-US" sz="2000" b="1" dirty="0"/>
              <a:t> </a:t>
            </a:r>
            <a:r>
              <a:rPr lang="en-US" sz="2000" b="1" dirty="0" smtClean="0"/>
              <a:t>and </a:t>
            </a:r>
            <a:r>
              <a:rPr lang="en-US" sz="2000" b="1" dirty="0"/>
              <a:t>hit with a </a:t>
            </a:r>
            <a:r>
              <a:rPr lang="en-US" sz="2000" b="1" dirty="0" smtClean="0"/>
              <a:t>115 KJ/pulse beam! </a:t>
            </a:r>
            <a:endParaRPr lang="en-US" sz="2000" b="1" dirty="0"/>
          </a:p>
          <a:p>
            <a:pPr marL="749300" lvl="1" indent="-292100"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000" b="1" dirty="0" smtClean="0">
                <a:solidFill>
                  <a:srgbClr val="C00000"/>
                </a:solidFill>
              </a:rPr>
              <a:t> Technology </a:t>
            </a:r>
            <a:r>
              <a:rPr lang="en-US" sz="2000" b="1" dirty="0">
                <a:solidFill>
                  <a:srgbClr val="C00000"/>
                </a:solidFill>
              </a:rPr>
              <a:t>OK for beam powers </a:t>
            </a:r>
            <a:r>
              <a:rPr lang="en-US" sz="2000" b="1" dirty="0" smtClean="0">
                <a:solidFill>
                  <a:srgbClr val="C00000"/>
                </a:solidFill>
              </a:rPr>
              <a:t>up </a:t>
            </a:r>
            <a:r>
              <a:rPr lang="en-US" sz="2000" b="1" dirty="0">
                <a:solidFill>
                  <a:srgbClr val="C00000"/>
                </a:solidFill>
              </a:rPr>
              <a:t>to </a:t>
            </a:r>
            <a:r>
              <a:rPr lang="en-US" sz="2000" b="1" dirty="0" smtClean="0">
                <a:solidFill>
                  <a:srgbClr val="C00000"/>
                </a:solidFill>
              </a:rPr>
              <a:t/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2000" b="1" dirty="0" smtClean="0">
                <a:solidFill>
                  <a:srgbClr val="C00000"/>
                </a:solidFill>
              </a:rPr>
              <a:t> 8 </a:t>
            </a:r>
            <a:r>
              <a:rPr lang="en-US" sz="2000" b="1" dirty="0">
                <a:solidFill>
                  <a:srgbClr val="C00000"/>
                </a:solidFill>
              </a:rPr>
              <a:t>MW with </a:t>
            </a:r>
            <a:r>
              <a:rPr lang="en-US" sz="2000" b="1" dirty="0" smtClean="0">
                <a:solidFill>
                  <a:srgbClr val="C00000"/>
                </a:solidFill>
              </a:rPr>
              <a:t>a repetition </a:t>
            </a:r>
            <a:r>
              <a:rPr lang="en-US" sz="2000" b="1" dirty="0">
                <a:solidFill>
                  <a:srgbClr val="C00000"/>
                </a:solidFill>
              </a:rPr>
              <a:t>rate of </a:t>
            </a:r>
            <a:r>
              <a:rPr lang="en-US" sz="2000" b="1" dirty="0" smtClean="0">
                <a:solidFill>
                  <a:srgbClr val="C00000"/>
                </a:solidFill>
              </a:rPr>
              <a:t>70 Hz!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317740" y="6465970"/>
            <a:ext cx="171196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April 17,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943100" y="6464300"/>
            <a:ext cx="53746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800" y="6464300"/>
            <a:ext cx="457200" cy="365125"/>
          </a:xfrm>
          <a:prstGeom prst="rect">
            <a:avLst/>
          </a:prstGeom>
        </p:spPr>
        <p:txBody>
          <a:bodyPr/>
          <a:lstStyle/>
          <a:p>
            <a:fld id="{31A889FD-0FCF-D447-9510-B18AD815D43D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5" descr="DSCN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6010" y="1094933"/>
            <a:ext cx="3094490" cy="232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854700" y="5561013"/>
            <a:ext cx="3048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Hg jet in a 15 T solenoid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with measured </a:t>
            </a:r>
            <a:r>
              <a:rPr lang="en-US" dirty="0">
                <a:solidFill>
                  <a:srgbClr val="FFFFFF"/>
                </a:solidFill>
              </a:rPr>
              <a:t>disruption length </a:t>
            </a:r>
            <a:r>
              <a:rPr lang="en-US" dirty="0" smtClean="0">
                <a:solidFill>
                  <a:srgbClr val="FFFFFF"/>
                </a:solidFill>
              </a:rPr>
              <a:t>~ </a:t>
            </a:r>
            <a:r>
              <a:rPr lang="en-US" dirty="0">
                <a:solidFill>
                  <a:srgbClr val="FFFFFF"/>
                </a:solidFill>
              </a:rPr>
              <a:t>28 cm</a:t>
            </a:r>
          </a:p>
        </p:txBody>
      </p:sp>
      <p:pic>
        <p:nvPicPr>
          <p:cNvPr id="9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550" y="3517900"/>
            <a:ext cx="213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8521700" y="4527550"/>
            <a:ext cx="571500" cy="28575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1 cm</a:t>
            </a:r>
          </a:p>
        </p:txBody>
      </p:sp>
      <p:cxnSp>
        <p:nvCxnSpPr>
          <p:cNvPr id="11" name="Straight Arrow Connector 16"/>
          <p:cNvCxnSpPr>
            <a:cxnSpLocks noChangeShapeType="1"/>
          </p:cNvCxnSpPr>
          <p:nvPr/>
        </p:nvCxnSpPr>
        <p:spPr bwMode="auto">
          <a:xfrm rot="5400000">
            <a:off x="8331994" y="4623594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pic>
        <p:nvPicPr>
          <p:cNvPr id="12" name="Picture 5" descr="MER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3665111"/>
            <a:ext cx="5740814" cy="286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24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MERIT Results</a:t>
            </a:r>
            <a:endParaRPr lang="en-US" sz="4000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76" y="2057400"/>
            <a:ext cx="404308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440205" cy="343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9750" y="1509088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Jet Disruption Length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1512958"/>
            <a:ext cx="3072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Filament Ejection Velocity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6461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1500" y="1104899"/>
            <a:ext cx="7488767" cy="4186767"/>
            <a:chOff x="571500" y="1663699"/>
            <a:chExt cx="7488767" cy="4186767"/>
          </a:xfrm>
        </p:grpSpPr>
        <p:sp>
          <p:nvSpPr>
            <p:cNvPr id="7" name="Rectangle 6"/>
            <p:cNvSpPr/>
            <p:nvPr/>
          </p:nvSpPr>
          <p:spPr>
            <a:xfrm>
              <a:off x="571500" y="1663699"/>
              <a:ext cx="7488767" cy="4186767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Content Placeholder 6" descr="MUsperP.jpg"/>
            <p:cNvPicPr>
              <a:picLocks noChangeAspect="1"/>
            </p:cNvPicPr>
            <p:nvPr/>
          </p:nvPicPr>
          <p:blipFill rotWithShape="1">
            <a:blip r:embed="rId2"/>
            <a:srcRect l="1593" t="2906" r="397" b="2588"/>
            <a:stretch/>
          </p:blipFill>
          <p:spPr>
            <a:xfrm>
              <a:off x="687388" y="1922463"/>
              <a:ext cx="7313612" cy="3868737"/>
            </a:xfrm>
            <a:prstGeom prst="rect">
              <a:avLst/>
            </a:prstGeom>
          </p:spPr>
        </p:pic>
        <p:sp>
          <p:nvSpPr>
            <p:cNvPr id="9" name="Rectangle 39"/>
            <p:cNvSpPr>
              <a:spLocks noChangeArrowheads="1"/>
            </p:cNvSpPr>
            <p:nvPr/>
          </p:nvSpPr>
          <p:spPr bwMode="auto">
            <a:xfrm>
              <a:off x="1398588" y="1854200"/>
              <a:ext cx="6088062" cy="11922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36" descr="coollinebase102"/>
            <p:cNvPicPr>
              <a:picLocks noChangeAspect="1" noChangeArrowheads="1"/>
            </p:cNvPicPr>
            <p:nvPr/>
          </p:nvPicPr>
          <p:blipFill rotWithShape="1">
            <a:blip r:embed="rId3"/>
            <a:srcRect t="19418" b="15858"/>
            <a:stretch/>
          </p:blipFill>
          <p:spPr bwMode="auto">
            <a:xfrm>
              <a:off x="1333500" y="1778001"/>
              <a:ext cx="556895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6156325" y="4614863"/>
              <a:ext cx="854075" cy="338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B050"/>
                  </a:solidFill>
                </a:rPr>
                <a:t>Neuffer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94163" y="3825875"/>
              <a:ext cx="463550" cy="122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227013" y="5232400"/>
            <a:ext cx="8661400" cy="1096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A</a:t>
            </a:r>
            <a:r>
              <a:rPr lang="en-US" sz="2000" b="1" dirty="0" smtClean="0">
                <a:solidFill>
                  <a:srgbClr val="0000FF"/>
                </a:solidFill>
              </a:rPr>
              <a:t> multi-MW proton source will enable  O(10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21</a:t>
            </a:r>
            <a:r>
              <a:rPr lang="en-US" sz="2000" b="1" dirty="0" smtClean="0">
                <a:solidFill>
                  <a:srgbClr val="0000FF"/>
                </a:solidFill>
              </a:rPr>
              <a:t>) </a:t>
            </a:r>
            <a:r>
              <a:rPr lang="en-US" sz="2000" b="1" dirty="0" err="1" smtClean="0">
                <a:solidFill>
                  <a:srgbClr val="0000FF"/>
                </a:solidFill>
              </a:rPr>
              <a:t>muons</a:t>
            </a:r>
            <a:r>
              <a:rPr lang="en-US" sz="2000" b="1" dirty="0" smtClean="0">
                <a:solidFill>
                  <a:srgbClr val="0000FF"/>
                </a:solidFill>
              </a:rPr>
              <a:t>/year to be produced, bunched and cooled within the acceptance of a subsequent  accelerator</a:t>
            </a:r>
            <a:r>
              <a:rPr lang="en-US" sz="2400" b="1" dirty="0" smtClean="0">
                <a:solidFill>
                  <a:srgbClr val="0000FF"/>
                </a:solidFill>
              </a:rPr>
              <a:t>.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The Front End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4847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</a:t>
            </a:r>
            <a:r>
              <a:rPr lang="en-US" sz="4400" dirty="0" err="1"/>
              <a:t>Muons</a:t>
            </a:r>
            <a:r>
              <a:rPr lang="en-US" sz="4400" dirty="0"/>
              <a:t>?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b="1" dirty="0"/>
              <a:t>What’s so special about </a:t>
            </a:r>
            <a:r>
              <a:rPr lang="en-US" sz="3600" b="1" dirty="0" err="1"/>
              <a:t>Muons</a:t>
            </a:r>
            <a:r>
              <a:rPr lang="en-US" sz="3600" b="1" dirty="0"/>
              <a:t>?</a:t>
            </a:r>
          </a:p>
          <a:p>
            <a:endParaRPr lang="en-US" sz="3600" b="1" dirty="0"/>
          </a:p>
          <a:p>
            <a:r>
              <a:rPr lang="en-US" sz="3600" b="1" dirty="0" err="1"/>
              <a:t>Muons</a:t>
            </a:r>
            <a:r>
              <a:rPr lang="en-US" sz="3600" b="1" dirty="0"/>
              <a:t> are </a:t>
            </a:r>
            <a:r>
              <a:rPr lang="en-US" sz="4400" b="1" u="sng" dirty="0">
                <a:solidFill>
                  <a:srgbClr val="FF0000"/>
                </a:solidFill>
              </a:rPr>
              <a:t>Heavy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/>
              <a:t>Leptons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3962400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</a:t>
            </a:r>
            <a:r>
              <a:rPr lang="el-GR" sz="3600" b="1" baseline="-25000" dirty="0" smtClean="0"/>
              <a:t>μ</a:t>
            </a:r>
            <a:r>
              <a:rPr lang="en-US" sz="3600" b="1" dirty="0" smtClean="0"/>
              <a:t>/M</a:t>
            </a:r>
            <a:r>
              <a:rPr lang="en-US" sz="3600" b="1" baseline="-25000" dirty="0" smtClean="0"/>
              <a:t>e</a:t>
            </a:r>
            <a:r>
              <a:rPr lang="en-US" sz="3600" b="1" dirty="0" smtClean="0"/>
              <a:t> =  207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6934200" cy="533400"/>
          </a:xfrm>
        </p:spPr>
        <p:txBody>
          <a:bodyPr/>
          <a:lstStyle/>
          <a:p>
            <a:r>
              <a:rPr lang="en-US" dirty="0" smtClean="0"/>
              <a:t>Ionization Cooling (D. Neuffer, FNAL)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7" y="1219200"/>
            <a:ext cx="7551885" cy="4705350"/>
          </a:xfrm>
        </p:spPr>
      </p:pic>
    </p:spTree>
    <p:extLst>
      <p:ext uri="{BB962C8B-B14F-4D97-AF65-F5344CB8AC3E}">
        <p14:creationId xmlns:p14="http://schemas.microsoft.com/office/powerpoint/2010/main" val="143728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Transverse 4D Cooling</a:t>
            </a:r>
            <a:endParaRPr lang="en-US" sz="4400" dirty="0"/>
          </a:p>
        </p:txBody>
      </p:sp>
      <p:pic>
        <p:nvPicPr>
          <p:cNvPr id="624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328704" cy="239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91" y="3048000"/>
            <a:ext cx="5349109" cy="2397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3765" y="1640541"/>
            <a:ext cx="3364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IDS-NF Cooling Cell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95799" y="5560366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MICE Cooling Cells</a:t>
            </a:r>
            <a:endParaRPr lang="en-US" sz="2400" b="1" dirty="0"/>
          </a:p>
        </p:txBody>
      </p:sp>
      <p:sp>
        <p:nvSpPr>
          <p:cNvPr id="6" name="Right Arrow 5"/>
          <p:cNvSpPr/>
          <p:nvPr/>
        </p:nvSpPr>
        <p:spPr bwMode="auto">
          <a:xfrm rot="10800000">
            <a:off x="4572000" y="2286000"/>
            <a:ext cx="19050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1583" y="2667000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Focusing Solenoids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          RF</a:t>
            </a:r>
            <a:endParaRPr lang="en-US" sz="1800" b="1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324600" y="3313331"/>
            <a:ext cx="609600" cy="9333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5021583" y="3313331"/>
            <a:ext cx="900247" cy="93338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953000" y="2990165"/>
            <a:ext cx="228600" cy="6674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6781800" y="3048000"/>
            <a:ext cx="303168" cy="7320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77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137" y="0"/>
            <a:ext cx="7861300" cy="609600"/>
          </a:xfrm>
        </p:spPr>
        <p:txBody>
          <a:bodyPr>
            <a:noAutofit/>
          </a:bodyPr>
          <a:lstStyle/>
          <a:p>
            <a:r>
              <a:rPr lang="en-US" sz="2800" dirty="0" err="1"/>
              <a:t>Muon</a:t>
            </a:r>
            <a:r>
              <a:rPr lang="en-US" sz="2800" dirty="0"/>
              <a:t> Ionization Cooling Experiment (</a:t>
            </a:r>
            <a:r>
              <a:rPr lang="en-US" dirty="0"/>
              <a:t>MICE</a:t>
            </a:r>
            <a:r>
              <a:rPr lang="en-US" sz="2800" dirty="0"/>
              <a:t>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0"/>
            <a:ext cx="2819400" cy="2590800"/>
          </a:xfr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endParaRPr lang="en-GB" dirty="0" smtClean="0">
              <a:cs typeface="Wingdings 3" charset="2"/>
            </a:endParaRPr>
          </a:p>
          <a:p>
            <a:pPr marL="223837" lvl="1" indent="0">
              <a:buNone/>
            </a:pPr>
            <a:r>
              <a:rPr lang="en-GB" sz="2200" b="1" dirty="0" smtClean="0">
                <a:solidFill>
                  <a:schemeClr val="accent4"/>
                </a:solidFill>
              </a:rPr>
              <a:t>Initial beam </a:t>
            </a:r>
            <a:r>
              <a:rPr lang="en-GB" sz="2200" b="1" dirty="0" err="1" smtClean="0">
                <a:solidFill>
                  <a:schemeClr val="accent4"/>
                </a:solidFill>
              </a:rPr>
              <a:t>emittance</a:t>
            </a:r>
            <a:r>
              <a:rPr lang="en-GB" sz="2200" b="1" dirty="0" smtClean="0">
                <a:solidFill>
                  <a:schemeClr val="accent4"/>
                </a:solidFill>
              </a:rPr>
              <a:t> intrinsically large</a:t>
            </a:r>
          </a:p>
          <a:p>
            <a:r>
              <a:rPr lang="en-GB" b="1" dirty="0" err="1" smtClean="0">
                <a:solidFill>
                  <a:schemeClr val="accent4"/>
                </a:solidFill>
              </a:rPr>
              <a:t>Muon</a:t>
            </a:r>
            <a:r>
              <a:rPr lang="en-GB" b="1" dirty="0" smtClean="0">
                <a:solidFill>
                  <a:schemeClr val="accent4"/>
                </a:solidFill>
              </a:rPr>
              <a:t> Cooling </a:t>
            </a:r>
            <a:r>
              <a:rPr lang="en-GB" b="1" dirty="0" smtClean="0">
                <a:solidFill>
                  <a:schemeClr val="accent4"/>
                </a:solidFill>
                <a:latin typeface="Wingdings 3" charset="2"/>
                <a:cs typeface="Wingdings 3" charset="2"/>
              </a:rPr>
              <a:t>a</a:t>
            </a:r>
            <a:r>
              <a:rPr lang="en-GB" b="1" dirty="0" smtClean="0">
                <a:solidFill>
                  <a:schemeClr val="accent4"/>
                </a:solidFill>
                <a:cs typeface="Wingdings 3" charset="2"/>
              </a:rPr>
              <a:t> </a:t>
            </a:r>
            <a:r>
              <a:rPr lang="en-GB" b="1" dirty="0" smtClean="0">
                <a:solidFill>
                  <a:schemeClr val="accent4"/>
                </a:solidFill>
              </a:rPr>
              <a:t>Ionization Cooling </a:t>
            </a:r>
          </a:p>
          <a:p>
            <a:pPr lvl="2"/>
            <a:r>
              <a:rPr lang="en-GB" b="1" dirty="0" err="1" smtClean="0"/>
              <a:t>dE</a:t>
            </a:r>
            <a:r>
              <a:rPr lang="en-GB" b="1" dirty="0" smtClean="0"/>
              <a:t>/dx energy loss in materials</a:t>
            </a:r>
          </a:p>
          <a:p>
            <a:pPr lvl="2"/>
            <a:r>
              <a:rPr lang="en-GB" b="1" dirty="0" smtClean="0"/>
              <a:t>RF to replace </a:t>
            </a:r>
            <a:r>
              <a:rPr lang="en-GB" b="1" i="1" dirty="0" err="1" smtClean="0"/>
              <a:t>p</a:t>
            </a:r>
            <a:r>
              <a:rPr lang="en-GB" b="1" i="1" baseline="-25000" dirty="0" err="1" smtClean="0"/>
              <a:t>long</a:t>
            </a:r>
            <a:endParaRPr lang="en-GB" b="1" dirty="0" smtClean="0"/>
          </a:p>
          <a:p>
            <a:pPr lvl="1"/>
            <a:endParaRPr lang="en-GB" sz="2000" dirty="0" smtClean="0"/>
          </a:p>
        </p:txBody>
      </p:sp>
      <p:sp>
        <p:nvSpPr>
          <p:cNvPr id="7" name="Rectangle 6"/>
          <p:cNvSpPr/>
          <p:nvPr/>
        </p:nvSpPr>
        <p:spPr>
          <a:xfrm rot="20806502">
            <a:off x="2880702" y="3746571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54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Spectrometer</a:t>
              </a:r>
              <a:b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Solenoids</a:t>
              </a:r>
              <a:endParaRPr lang="en-US" sz="1800" dirty="0">
                <a:solidFill>
                  <a:srgbClr val="ACCBF9">
                    <a:lumMod val="25000"/>
                  </a:srgbClr>
                </a:solidFill>
                <a:latin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32883" y="4114800"/>
            <a:ext cx="3455945" cy="2400300"/>
            <a:chOff x="5380483" y="3962400"/>
            <a:chExt cx="3455945" cy="2400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629400" y="3962400"/>
              <a:ext cx="739371" cy="1938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380483" y="4191000"/>
              <a:ext cx="1988289" cy="17100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RF-Coupling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Coil (RFCC) 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Units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</p:grp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"/>
          <a:stretch/>
        </p:blipFill>
        <p:spPr>
          <a:xfrm>
            <a:off x="5080001" y="609600"/>
            <a:ext cx="3149599" cy="3110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7787" y="2362200"/>
            <a:ext cx="304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Spectrometer Solenoid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Now Commissioned!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934200" y="2971800"/>
            <a:ext cx="12192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953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H="1" flipV="1">
            <a:off x="3048000" y="3124200"/>
            <a:ext cx="25908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2000" y="533400"/>
            <a:ext cx="34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Coupling Coil Cold Mass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 Being Readied for Training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7900" y="3389094"/>
            <a:ext cx="3406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b="1" dirty="0" smtClean="0">
                <a:solidFill>
                  <a:srgbClr val="FFFF00"/>
                </a:solidFill>
                <a:latin typeface="Arial"/>
              </a:rPr>
              <a:t>Fermilab Solenoid Test Facility</a:t>
            </a:r>
            <a:endParaRPr lang="en-US" sz="1800" b="1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62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543800" cy="757237"/>
          </a:xfrm>
        </p:spPr>
        <p:txBody>
          <a:bodyPr>
            <a:noAutofit/>
          </a:bodyPr>
          <a:lstStyle/>
          <a:p>
            <a:r>
              <a:rPr lang="en-US" sz="4000" dirty="0" smtClean="0"/>
              <a:t>Longitudinal  </a:t>
            </a:r>
            <a:r>
              <a:rPr lang="en-US" sz="4000" dirty="0"/>
              <a:t>Ionization </a:t>
            </a:r>
            <a:r>
              <a:rPr lang="en-US" sz="4000" dirty="0" smtClean="0"/>
              <a:t>Cooling</a:t>
            </a:r>
            <a:endParaRPr lang="en-US" sz="4000" i="1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400800"/>
            <a:ext cx="685800" cy="304800"/>
          </a:xfrm>
          <a:prstGeom prst="rect">
            <a:avLst/>
          </a:prstGeom>
        </p:spPr>
        <p:txBody>
          <a:bodyPr/>
          <a:lstStyle/>
          <a:p>
            <a:fld id="{51F6C9E5-376E-4B89-A4A0-09CABB481328}" type="slidenum">
              <a:rPr lang="en-US"/>
              <a:pPr/>
              <a:t>23</a:t>
            </a:fld>
            <a:endParaRPr lang="en-US" dirty="0"/>
          </a:p>
        </p:txBody>
      </p:sp>
      <p:pic>
        <p:nvPicPr>
          <p:cNvPr id="258057" name="Picture 9" descr="REME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6728" y="1219200"/>
            <a:ext cx="5053678" cy="2438400"/>
          </a:xfrm>
          <a:prstGeom prst="rect">
            <a:avLst/>
          </a:prstGeom>
          <a:noFill/>
        </p:spPr>
      </p:pic>
      <p:pic>
        <p:nvPicPr>
          <p:cNvPr id="9" name="Picture 2" descr="44b_6-d_Cooling_05"/>
          <p:cNvPicPr>
            <a:picLocks noChangeAspect="1" noChangeArrowheads="1"/>
          </p:cNvPicPr>
          <p:nvPr/>
        </p:nvPicPr>
        <p:blipFill>
          <a:blip r:embed="rId3" cstate="print"/>
          <a:srcRect t="16487" b="47726"/>
          <a:stretch>
            <a:fillRect/>
          </a:stretch>
        </p:blipFill>
        <p:spPr bwMode="auto">
          <a:xfrm>
            <a:off x="2057400" y="3733800"/>
            <a:ext cx="543233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uonsIn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5334000"/>
            <a:ext cx="838200" cy="479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6D Cooling Rings</a:t>
            </a:r>
            <a:endParaRPr lang="en-US" sz="44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28" y="1157344"/>
            <a:ext cx="2549592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157344"/>
            <a:ext cx="4876800" cy="4767206"/>
          </a:xfrm>
        </p:spPr>
        <p:txBody>
          <a:bodyPr/>
          <a:lstStyle/>
          <a:p>
            <a:r>
              <a:rPr lang="en-US" sz="2800" b="1" dirty="0" smtClean="0"/>
              <a:t>The “Guggenheim” Approach</a:t>
            </a:r>
          </a:p>
          <a:p>
            <a:endParaRPr lang="en-US" sz="2400" b="1" dirty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Beam dispersion in each ring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Wedge absorbers in each ring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Smaller rings feature higher frequency RF and stronger focusing  solenoids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Requires injection and extraction systems for each ring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877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086600" cy="685800"/>
          </a:xfrm>
        </p:spPr>
        <p:txBody>
          <a:bodyPr/>
          <a:lstStyle/>
          <a:p>
            <a:r>
              <a:rPr lang="en-US" sz="3600" dirty="0" smtClean="0"/>
              <a:t>Elimination of Injection/Extraction</a:t>
            </a:r>
            <a:endParaRPr lang="en-US" sz="3600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346" y="1219200"/>
            <a:ext cx="2920206" cy="401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395663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 bwMode="auto">
          <a:xfrm>
            <a:off x="4038600" y="2819400"/>
            <a:ext cx="1066800" cy="609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237639"/>
            <a:ext cx="4101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Requires Injection/Extraction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256905"/>
            <a:ext cx="4657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Injection/Extraction not Required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0" t="27837" r="1704" b="50000"/>
          <a:stretch>
            <a:fillRect/>
          </a:stretch>
        </p:blipFill>
        <p:spPr bwMode="auto">
          <a:xfrm>
            <a:off x="19050" y="3505200"/>
            <a:ext cx="8926513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38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6" t="23090" r="1765" b="49474"/>
          <a:stretch>
            <a:fillRect/>
          </a:stretch>
        </p:blipFill>
        <p:spPr bwMode="auto">
          <a:xfrm>
            <a:off x="109538" y="1295400"/>
            <a:ext cx="889793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045325" y="1295400"/>
            <a:ext cx="1674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374E5F"/>
                </a:solidFill>
              </a:rPr>
              <a:t>TOP VIEW</a:t>
            </a:r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6659563" y="3505200"/>
            <a:ext cx="1773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SIDE VIEW</a:t>
            </a:r>
          </a:p>
        </p:txBody>
      </p:sp>
      <p:sp>
        <p:nvSpPr>
          <p:cNvPr id="16391" name="Content Placeholder 2"/>
          <p:cNvSpPr>
            <a:spLocks noGrp="1"/>
          </p:cNvSpPr>
          <p:nvPr>
            <p:ph idx="1"/>
          </p:nvPr>
        </p:nvSpPr>
        <p:spPr>
          <a:xfrm>
            <a:off x="0" y="5257800"/>
            <a:ext cx="8915400" cy="838200"/>
          </a:xfrm>
        </p:spPr>
        <p:txBody>
          <a:bodyPr/>
          <a:lstStyle/>
          <a:p>
            <a:r>
              <a:rPr lang="en-US" sz="2600" b="1" dirty="0" smtClean="0"/>
              <a:t> </a:t>
            </a:r>
            <a:r>
              <a:rPr lang="en-US" sz="2800" b="1" dirty="0"/>
              <a:t>T</a:t>
            </a:r>
            <a:r>
              <a:rPr lang="en-US" sz="2800" b="1" dirty="0" smtClean="0"/>
              <a:t>ilted alternating solenoids with wedge absorbers</a:t>
            </a:r>
          </a:p>
        </p:txBody>
      </p:sp>
      <p:sp>
        <p:nvSpPr>
          <p:cNvPr id="16392" name="TextBox 4"/>
          <p:cNvSpPr txBox="1">
            <a:spLocks noChangeArrowheads="1"/>
          </p:cNvSpPr>
          <p:nvPr/>
        </p:nvSpPr>
        <p:spPr bwMode="auto">
          <a:xfrm>
            <a:off x="6934200" y="3176588"/>
            <a:ext cx="1773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374E5F"/>
                </a:solidFill>
              </a:rPr>
              <a:t>SIDE VIEW</a:t>
            </a:r>
          </a:p>
        </p:txBody>
      </p:sp>
      <p:sp>
        <p:nvSpPr>
          <p:cNvPr id="16393" name="Slide Number Placeholder 5"/>
          <p:cNvSpPr txBox="1">
            <a:spLocks/>
          </p:cNvSpPr>
          <p:nvPr/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28EC258-689F-49B0-8B39-A3C54036F21F}" type="slidenum">
              <a:rPr lang="en-US" sz="1400">
                <a:solidFill>
                  <a:srgbClr val="374E5F"/>
                </a:solidFill>
              </a:rPr>
              <a:pPr algn="r" eaLnBrk="1" hangingPunct="1"/>
              <a:t>26</a:t>
            </a:fld>
            <a:endParaRPr lang="en-US" sz="1400">
              <a:solidFill>
                <a:srgbClr val="374E5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Rectilinear 6D Cooling Channel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188117"/>
            <a:ext cx="2728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V. </a:t>
            </a:r>
            <a:r>
              <a:rPr lang="en-US" sz="2400" b="1" dirty="0" err="1" smtClean="0"/>
              <a:t>Balbekov</a:t>
            </a:r>
            <a:r>
              <a:rPr lang="en-US" sz="2400" b="1" dirty="0" smtClean="0"/>
              <a:t>, FNAL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Helical Cooling Channel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45" y="1126490"/>
            <a:ext cx="3060700" cy="2089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35100"/>
            <a:ext cx="3365500" cy="1765300"/>
          </a:xfrm>
          <a:prstGeom prst="rect">
            <a:avLst/>
          </a:prstGeom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607269"/>
            <a:ext cx="38100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83915"/>
            <a:ext cx="3002309" cy="200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5847" y="5574711"/>
            <a:ext cx="29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Helical Snake Design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91301" y="5592771"/>
            <a:ext cx="4236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Linear Helical Solenoid Design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1752697"/>
            <a:ext cx="18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High Momentum</a:t>
            </a:r>
          </a:p>
          <a:p>
            <a:r>
              <a:rPr lang="en-US" sz="1800" b="1" dirty="0" smtClean="0"/>
              <a:t>Low Momentum</a:t>
            </a:r>
            <a:endParaRPr lang="en-US" sz="1800" b="1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6705600" y="1905000"/>
            <a:ext cx="6096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564AF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6553200" y="2317750"/>
            <a:ext cx="838200" cy="8127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343400" y="4485156"/>
            <a:ext cx="2340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Channels filled</a:t>
            </a:r>
          </a:p>
          <a:p>
            <a:r>
              <a:rPr lang="en-US" sz="2400" b="1" dirty="0" smtClean="0"/>
              <a:t>With HP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Gas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609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P_test_cell_da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200399"/>
            <a:ext cx="5212501" cy="2900289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599" y="228600"/>
            <a:ext cx="7498501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/>
              <a:t>High-Pressure H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Filled Cavities</a:t>
            </a:r>
            <a:endParaRPr lang="en-US" sz="4000" i="1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088313" cy="16764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b="1" dirty="0" smtClean="0"/>
              <a:t>High Pressure Test Cell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b="1" dirty="0" smtClean="0"/>
              <a:t>Study breakdown properties of materials in H</a:t>
            </a:r>
            <a:r>
              <a:rPr lang="en-US" sz="2000" b="1" baseline="-25000" dirty="0" smtClean="0"/>
              <a:t>2 </a:t>
            </a:r>
            <a:r>
              <a:rPr lang="en-US" sz="2000" b="1" dirty="0" smtClean="0"/>
              <a:t>gas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b="1" dirty="0" smtClean="0"/>
              <a:t>Operation in B field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b="1" dirty="0" smtClean="0"/>
              <a:t>No degradation in up to 3T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H="1">
            <a:off x="7315200" y="2667000"/>
            <a:ext cx="685800" cy="1371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HP_test_ce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53" y="2552700"/>
            <a:ext cx="3517347" cy="2971800"/>
          </a:xfrm>
          <a:prstGeom prst="rect">
            <a:avLst/>
          </a:prstGeom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7152755" y="1959114"/>
            <a:ext cx="1696490" cy="707886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No Difference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B=0 &amp; B=3T</a:t>
            </a:r>
          </a:p>
        </p:txBody>
      </p:sp>
      <p:sp>
        <p:nvSpPr>
          <p:cNvPr id="14" name="Oval 13"/>
          <p:cNvSpPr/>
          <p:nvPr/>
        </p:nvSpPr>
        <p:spPr>
          <a:xfrm>
            <a:off x="6329193" y="4102231"/>
            <a:ext cx="1371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229600" y="6400800"/>
            <a:ext cx="685800" cy="304800"/>
          </a:xfrm>
          <a:prstGeom prst="rect">
            <a:avLst/>
          </a:prstGeom>
        </p:spPr>
        <p:txBody>
          <a:bodyPr/>
          <a:lstStyle/>
          <a:p>
            <a:fld id="{8C41E61B-8344-4EA2-9F73-9B16EAB0AE5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14993" y="1146146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Muons</a:t>
            </a:r>
            <a:r>
              <a:rPr lang="en-US" sz="2400" b="1" dirty="0" smtClean="0"/>
              <a:t>, Inc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7086600" cy="609600"/>
          </a:xfrm>
        </p:spPr>
        <p:txBody>
          <a:bodyPr/>
          <a:lstStyle/>
          <a:p>
            <a:r>
              <a:rPr lang="en-US" sz="4400" dirty="0" smtClean="0"/>
              <a:t>The MC Cooling Scenario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199"/>
            <a:ext cx="7513849" cy="5162187"/>
          </a:xfrm>
        </p:spPr>
      </p:pic>
      <p:sp>
        <p:nvSpPr>
          <p:cNvPr id="5" name="Oval 4"/>
          <p:cNvSpPr/>
          <p:nvPr/>
        </p:nvSpPr>
        <p:spPr bwMode="auto">
          <a:xfrm rot="19086236">
            <a:off x="2787805" y="2717096"/>
            <a:ext cx="457200" cy="2590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Beamstrahlung Effects</a:t>
            </a:r>
          </a:p>
        </p:txBody>
      </p:sp>
      <p:pic>
        <p:nvPicPr>
          <p:cNvPr id="397316" name="Picture 5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5638800" cy="398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5562600" y="1295400"/>
            <a:ext cx="3352800" cy="4419600"/>
          </a:xfrm>
        </p:spPr>
        <p:txBody>
          <a:bodyPr/>
          <a:lstStyle/>
          <a:p>
            <a:r>
              <a:rPr lang="en-US" sz="3200" b="1" dirty="0" smtClean="0"/>
              <a:t>   Reduced </a:t>
            </a:r>
            <a:r>
              <a:rPr lang="en-US" sz="3200" b="1" dirty="0" err="1"/>
              <a:t>beamstrahlung</a:t>
            </a:r>
            <a:r>
              <a:rPr lang="en-US" sz="3200" b="1" dirty="0"/>
              <a:t> for </a:t>
            </a:r>
            <a:r>
              <a:rPr lang="en-US" sz="3200" b="1" dirty="0" err="1"/>
              <a:t>muons</a:t>
            </a:r>
            <a:r>
              <a:rPr lang="en-US" sz="3200" b="1" dirty="0"/>
              <a:t> results in enhanced energy resolution at the collision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5000" y="52578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MC:    95% of Luminosity in </a:t>
            </a:r>
            <a:r>
              <a:rPr lang="en-US" sz="2400" b="1" dirty="0" err="1" smtClean="0">
                <a:solidFill>
                  <a:srgbClr val="C00000"/>
                </a:solidFill>
              </a:rPr>
              <a:t>dE</a:t>
            </a:r>
            <a:r>
              <a:rPr lang="en-US" sz="2400" b="1" dirty="0" smtClean="0">
                <a:solidFill>
                  <a:srgbClr val="C00000"/>
                </a:solidFill>
              </a:rPr>
              <a:t>/E </a:t>
            </a:r>
            <a:r>
              <a:rPr lang="en-US" sz="2400" b="1" dirty="0">
                <a:solidFill>
                  <a:srgbClr val="C00000"/>
                </a:solidFill>
              </a:rPr>
              <a:t>~</a:t>
            </a:r>
            <a:r>
              <a:rPr lang="en-US" sz="2400" b="1" dirty="0" smtClean="0">
                <a:solidFill>
                  <a:srgbClr val="C00000"/>
                </a:solidFill>
              </a:rPr>
              <a:t> 0.1%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CLIC: 30% of Luminosity in </a:t>
            </a:r>
            <a:r>
              <a:rPr lang="en-US" sz="2400" b="1" dirty="0" err="1" smtClean="0">
                <a:solidFill>
                  <a:srgbClr val="C00000"/>
                </a:solidFill>
              </a:rPr>
              <a:t>dE</a:t>
            </a:r>
            <a:r>
              <a:rPr lang="en-US" sz="2400" b="1" dirty="0" smtClean="0">
                <a:solidFill>
                  <a:srgbClr val="C00000"/>
                </a:solidFill>
              </a:rPr>
              <a:t>/E ~ 1.0%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010400" cy="685800"/>
          </a:xfrm>
        </p:spPr>
        <p:txBody>
          <a:bodyPr/>
          <a:lstStyle/>
          <a:p>
            <a:r>
              <a:rPr lang="en-US" sz="4000" dirty="0" smtClean="0"/>
              <a:t>Proposed Final Cooling Lattice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67" y="1968972"/>
            <a:ext cx="7456465" cy="3205805"/>
          </a:xfrm>
        </p:spPr>
      </p:pic>
      <p:sp>
        <p:nvSpPr>
          <p:cNvPr id="3" name="TextBox 2"/>
          <p:cNvSpPr txBox="1"/>
          <p:nvPr/>
        </p:nvSpPr>
        <p:spPr>
          <a:xfrm>
            <a:off x="6748577" y="1140812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R.B. Palmer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311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315200" cy="533400"/>
          </a:xfrm>
        </p:spPr>
        <p:txBody>
          <a:bodyPr/>
          <a:lstStyle/>
          <a:p>
            <a:r>
              <a:rPr lang="en-US" dirty="0" smtClean="0"/>
              <a:t>Two Solenoids are being built and tested</a:t>
            </a:r>
            <a:endParaRPr lang="en-US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3688605" cy="312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19200"/>
            <a:ext cx="4242189" cy="327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0800" y="4813012"/>
            <a:ext cx="153118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Solenoid #1</a:t>
            </a:r>
          </a:p>
          <a:p>
            <a:r>
              <a:rPr lang="en-US" sz="2000" b="1" dirty="0" smtClean="0"/>
              <a:t>(Mid-</a:t>
            </a:r>
            <a:r>
              <a:rPr lang="en-US" sz="2000" b="1" dirty="0" err="1" smtClean="0"/>
              <a:t>sert</a:t>
            </a:r>
            <a:r>
              <a:rPr lang="en-US" sz="2000" b="1" dirty="0" smtClean="0"/>
              <a:t>)</a:t>
            </a:r>
          </a:p>
          <a:p>
            <a:r>
              <a:rPr lang="en-US" sz="2000" b="1" dirty="0" smtClean="0"/>
              <a:t>ID = 10cm</a:t>
            </a:r>
          </a:p>
          <a:p>
            <a:r>
              <a:rPr lang="en-US" sz="2000" b="1" dirty="0" smtClean="0"/>
              <a:t>OD=17cm</a:t>
            </a:r>
          </a:p>
          <a:p>
            <a:r>
              <a:rPr lang="en-US" sz="2000" b="1" dirty="0" smtClean="0"/>
              <a:t>24 Pancakes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07428" y="4813012"/>
            <a:ext cx="198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/>
              <a:t>Solenoid #2</a:t>
            </a:r>
          </a:p>
          <a:p>
            <a:r>
              <a:rPr lang="en-US" sz="1800" b="1" dirty="0" smtClean="0"/>
              <a:t>(Insert)</a:t>
            </a:r>
          </a:p>
          <a:p>
            <a:r>
              <a:rPr lang="en-US" sz="1800" b="1" dirty="0" smtClean="0"/>
              <a:t>ID = 2.5cm</a:t>
            </a:r>
          </a:p>
          <a:p>
            <a:r>
              <a:rPr lang="en-US" sz="1800" b="1" dirty="0" smtClean="0"/>
              <a:t>OD=9.1cm</a:t>
            </a:r>
          </a:p>
          <a:p>
            <a:r>
              <a:rPr lang="en-US" sz="1800" b="1" dirty="0" smtClean="0"/>
              <a:t>14 Pancakes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1447800" y="2971800"/>
            <a:ext cx="1600200" cy="18412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3472543" y="3055265"/>
            <a:ext cx="1600200" cy="18412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3810000" y="2209800"/>
            <a:ext cx="2188028" cy="26032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6248400" y="2667000"/>
            <a:ext cx="1524000" cy="2057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79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3338"/>
            <a:ext cx="6978650" cy="627062"/>
          </a:xfrm>
        </p:spPr>
        <p:txBody>
          <a:bodyPr>
            <a:noAutofit/>
          </a:bodyPr>
          <a:lstStyle/>
          <a:p>
            <a:r>
              <a:rPr lang="en-US" sz="3600" dirty="0" smtClean="0"/>
              <a:t>Recent Technology Highlights</a:t>
            </a:r>
            <a:endParaRPr lang="en-US" sz="3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835417"/>
              </p:ext>
            </p:extLst>
          </p:nvPr>
        </p:nvGraphicFramePr>
        <p:xfrm>
          <a:off x="0" y="1028700"/>
          <a:ext cx="90043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901700"/>
            <a:ext cx="2273073" cy="164043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645150" y="1714500"/>
            <a:ext cx="69215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8138" y="4616450"/>
            <a:ext cx="2727942" cy="1907561"/>
            <a:chOff x="5242147" y="3701548"/>
            <a:chExt cx="4118276" cy="2756969"/>
          </a:xfrm>
        </p:grpSpPr>
        <p:pic>
          <p:nvPicPr>
            <p:cNvPr id="20" name="Picture 19" descr="withB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1" name="Group 20"/>
            <p:cNvGrpSpPr/>
            <p:nvPr/>
          </p:nvGrpSpPr>
          <p:grpSpPr>
            <a:xfrm>
              <a:off x="5453270" y="3701548"/>
              <a:ext cx="3899343" cy="2756969"/>
              <a:chOff x="5453270" y="3701548"/>
              <a:chExt cx="3899343" cy="2756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8012744" y="4030126"/>
                <a:ext cx="1213198" cy="369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Pure GH2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7014" y="3701548"/>
                <a:ext cx="3605599" cy="44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1% Dry Air (0.2% O2) in GH2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53270" y="6058175"/>
                <a:ext cx="1728280" cy="40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544777" y="5399396"/>
                <a:ext cx="2866179" cy="7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prstClr val="white"/>
                    </a:solidFill>
                  </a:rPr>
                  <a:t>~50X reduction in</a:t>
                </a:r>
              </a:p>
              <a:p>
                <a:r>
                  <a:rPr lang="en-US" sz="1200" dirty="0" smtClean="0">
                    <a:solidFill>
                      <a:prstClr val="white"/>
                    </a:solidFill>
                  </a:rPr>
                  <a:t>RF  power dissipation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845505" y="4399431"/>
                <a:ext cx="1451681" cy="1323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O2)</a:t>
                </a:r>
              </a:p>
              <a:p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GH2 at </a:t>
                </a:r>
              </a:p>
              <a:p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  <a:endParaRPr lang="en-US" sz="1200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/>
          <a:stretch/>
        </p:blipFill>
        <p:spPr bwMode="auto">
          <a:xfrm>
            <a:off x="6397365" y="4616450"/>
            <a:ext cx="2405322" cy="159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hen_plot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0" y="920750"/>
            <a:ext cx="2290156" cy="1809750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7879476" y="4083050"/>
            <a:ext cx="324724" cy="1079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48730" y="5972178"/>
            <a:ext cx="75487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70050" y="2139950"/>
            <a:ext cx="0" cy="7366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12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 Staging Scenario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u="sng" dirty="0" smtClean="0"/>
              <a:t>Facility	</a:t>
            </a:r>
            <a:r>
              <a:rPr lang="en-US" b="1" dirty="0" smtClean="0"/>
              <a:t>		</a:t>
            </a:r>
            <a:r>
              <a:rPr lang="en-US" sz="2400" b="1" u="sng" dirty="0" smtClean="0"/>
              <a:t>Required </a:t>
            </a:r>
            <a:r>
              <a:rPr lang="en-US" sz="2400" b="1" u="sng" dirty="0" smtClean="0"/>
              <a:t>New Technology</a:t>
            </a:r>
            <a:endParaRPr lang="en-US" sz="2400" b="1" u="sng" dirty="0" smtClean="0"/>
          </a:p>
          <a:p>
            <a:endParaRPr lang="en-US" b="1" dirty="0"/>
          </a:p>
          <a:p>
            <a:r>
              <a:rPr lang="en-US" b="1" dirty="0" err="1" smtClean="0"/>
              <a:t>νSTORM</a:t>
            </a:r>
            <a:r>
              <a:rPr lang="en-US" b="1" dirty="0" smtClean="0"/>
              <a:t>					----</a:t>
            </a:r>
          </a:p>
          <a:p>
            <a:endParaRPr lang="en-US" b="1" dirty="0"/>
          </a:p>
          <a:p>
            <a:r>
              <a:rPr lang="en-US" b="1" dirty="0" smtClean="0"/>
              <a:t>Entry Level </a:t>
            </a:r>
            <a:r>
              <a:rPr lang="el-GR" b="1" dirty="0" smtClean="0"/>
              <a:t>ν</a:t>
            </a:r>
            <a:r>
              <a:rPr lang="en-US" b="1" dirty="0" smtClean="0"/>
              <a:t>Factory		Solenoid Capture; RF in </a:t>
            </a:r>
            <a:r>
              <a:rPr lang="en-US" b="1" dirty="0" smtClean="0"/>
              <a:t>3-T</a:t>
            </a:r>
            <a:r>
              <a:rPr lang="en-US" b="1" dirty="0" smtClean="0"/>
              <a:t> </a:t>
            </a:r>
            <a:r>
              <a:rPr lang="en-US" b="1" dirty="0" smtClean="0"/>
              <a:t>B Field</a:t>
            </a:r>
          </a:p>
          <a:p>
            <a:r>
              <a:rPr lang="en-US" b="1" dirty="0" smtClean="0"/>
              <a:t>High Luminosity  </a:t>
            </a:r>
            <a:r>
              <a:rPr lang="el-GR" b="1" dirty="0"/>
              <a:t>ν</a:t>
            </a:r>
            <a:r>
              <a:rPr lang="en-US" b="1" dirty="0" smtClean="0"/>
              <a:t>Factory	4D Cooling, Multi-MW Target Station</a:t>
            </a:r>
          </a:p>
          <a:p>
            <a:endParaRPr lang="en-US" b="1" dirty="0"/>
          </a:p>
          <a:p>
            <a:r>
              <a:rPr lang="en-US" b="1" dirty="0" smtClean="0"/>
              <a:t>Higgs Factory				</a:t>
            </a:r>
            <a:r>
              <a:rPr lang="en-US" b="1" dirty="0" smtClean="0"/>
              <a:t>        6D </a:t>
            </a:r>
            <a:r>
              <a:rPr lang="en-US" b="1" dirty="0" smtClean="0"/>
              <a:t>Cooling</a:t>
            </a:r>
          </a:p>
          <a:p>
            <a:endParaRPr lang="en-US" b="1" dirty="0"/>
          </a:p>
          <a:p>
            <a:r>
              <a:rPr lang="en-US" b="1" dirty="0" err="1" smtClean="0"/>
              <a:t>Muon</a:t>
            </a:r>
            <a:r>
              <a:rPr lang="en-US" b="1" dirty="0" smtClean="0"/>
              <a:t> Collider				High-Field Solenoids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99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The MAP Timeline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557683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05300" y="1663700"/>
            <a:ext cx="495300" cy="34163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00600" y="2133600"/>
            <a:ext cx="152400" cy="2946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375400" y="3149600"/>
            <a:ext cx="0" cy="1930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375400" y="4025900"/>
            <a:ext cx="2768600" cy="8255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54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Physics program can build on Phase II of Project X</a:t>
            </a:r>
            <a:endParaRPr lang="en-US" sz="1800" dirty="0">
              <a:solidFill>
                <a:schemeClr val="accent4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05300" y="1663700"/>
            <a:ext cx="0" cy="4064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14700" y="4152900"/>
            <a:ext cx="1485900" cy="10033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75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2940"/>
          <a:stretch>
            <a:fillRect/>
          </a:stretch>
        </p:blipFill>
        <p:spPr bwMode="auto">
          <a:xfrm>
            <a:off x="0" y="26988"/>
            <a:ext cx="9144000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106" name="Straight Connector 71"/>
          <p:cNvCxnSpPr>
            <a:cxnSpLocks noChangeShapeType="1"/>
          </p:cNvCxnSpPr>
          <p:nvPr/>
        </p:nvCxnSpPr>
        <p:spPr bwMode="auto">
          <a:xfrm rot="2280000" flipH="1">
            <a:off x="4537075" y="3905250"/>
            <a:ext cx="982663" cy="293688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sp>
        <p:nvSpPr>
          <p:cNvPr id="74" name="Oval 73"/>
          <p:cNvSpPr/>
          <p:nvPr/>
        </p:nvSpPr>
        <p:spPr bwMode="auto">
          <a:xfrm rot="1366647">
            <a:off x="3830638" y="3392488"/>
            <a:ext cx="393700" cy="134937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Oval 74"/>
          <p:cNvSpPr/>
          <p:nvPr/>
        </p:nvSpPr>
        <p:spPr bwMode="auto">
          <a:xfrm rot="1297032">
            <a:off x="3760788" y="3362325"/>
            <a:ext cx="395287" cy="136525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 bwMode="auto">
          <a:xfrm rot="1210249">
            <a:off x="3686175" y="3335338"/>
            <a:ext cx="395288" cy="136525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" name="Oval 76"/>
          <p:cNvSpPr/>
          <p:nvPr/>
        </p:nvSpPr>
        <p:spPr bwMode="auto">
          <a:xfrm rot="960000">
            <a:off x="4177903" y="3531739"/>
            <a:ext cx="395288" cy="1349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7124" name="Group 97"/>
          <p:cNvGrpSpPr>
            <a:grpSpLocks/>
          </p:cNvGrpSpPr>
          <p:nvPr/>
        </p:nvGrpSpPr>
        <p:grpSpPr bwMode="auto">
          <a:xfrm rot="2283539">
            <a:off x="5528813" y="3422222"/>
            <a:ext cx="677903" cy="687388"/>
            <a:chOff x="5658977" y="1216827"/>
            <a:chExt cx="678728" cy="687879"/>
          </a:xfrm>
        </p:grpSpPr>
        <p:cxnSp>
          <p:nvCxnSpPr>
            <p:cNvPr id="47149" name="Straight Connector 122"/>
            <p:cNvCxnSpPr>
              <a:cxnSpLocks noChangeShapeType="1"/>
            </p:cNvCxnSpPr>
            <p:nvPr/>
          </p:nvCxnSpPr>
          <p:spPr bwMode="auto">
            <a:xfrm flipV="1">
              <a:off x="5658977" y="1551313"/>
              <a:ext cx="419506" cy="249985"/>
            </a:xfrm>
            <a:prstGeom prst="line">
              <a:avLst/>
            </a:prstGeom>
            <a:noFill/>
            <a:ln w="28575">
              <a:solidFill>
                <a:srgbClr val="5F1F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7150" name="Group 123"/>
            <p:cNvGrpSpPr>
              <a:grpSpLocks/>
            </p:cNvGrpSpPr>
            <p:nvPr/>
          </p:nvGrpSpPr>
          <p:grpSpPr bwMode="auto">
            <a:xfrm>
              <a:off x="5826753" y="1216827"/>
              <a:ext cx="510952" cy="687879"/>
              <a:chOff x="5826753" y="1216827"/>
              <a:chExt cx="510952" cy="687879"/>
            </a:xfrm>
          </p:grpSpPr>
          <p:grpSp>
            <p:nvGrpSpPr>
              <p:cNvPr id="47151" name="Group 124"/>
              <p:cNvGrpSpPr>
                <a:grpSpLocks/>
              </p:cNvGrpSpPr>
              <p:nvPr/>
            </p:nvGrpSpPr>
            <p:grpSpPr bwMode="auto">
              <a:xfrm>
                <a:off x="5826753" y="1613806"/>
                <a:ext cx="182259" cy="290900"/>
                <a:chOff x="5944228" y="1585231"/>
                <a:chExt cx="182259" cy="290900"/>
              </a:xfrm>
            </p:grpSpPr>
            <p:sp>
              <p:nvSpPr>
                <p:cNvPr id="47156" name="Freeform 129"/>
                <p:cNvSpPr>
                  <a:spLocks/>
                </p:cNvSpPr>
                <p:nvPr/>
              </p:nvSpPr>
              <p:spPr bwMode="auto">
                <a:xfrm rot="-3099392">
                  <a:off x="5922720" y="1645712"/>
                  <a:ext cx="226655" cy="151001"/>
                </a:xfrm>
                <a:custGeom>
                  <a:avLst/>
                  <a:gdLst>
                    <a:gd name="T0" fmla="*/ 57 w 1803400"/>
                    <a:gd name="T1" fmla="*/ 40 h 996950"/>
                    <a:gd name="T2" fmla="*/ 48 w 1803400"/>
                    <a:gd name="T3" fmla="*/ 36 h 996950"/>
                    <a:gd name="T4" fmla="*/ 41 w 1803400"/>
                    <a:gd name="T5" fmla="*/ 29 h 996950"/>
                    <a:gd name="T6" fmla="*/ 26 w 1803400"/>
                    <a:gd name="T7" fmla="*/ 5 h 996950"/>
                    <a:gd name="T8" fmla="*/ 22 w 1803400"/>
                    <a:gd name="T9" fmla="*/ 2 h 996950"/>
                    <a:gd name="T10" fmla="*/ 18 w 1803400"/>
                    <a:gd name="T11" fmla="*/ 0 h 996950"/>
                    <a:gd name="T12" fmla="*/ 15 w 1803400"/>
                    <a:gd name="T13" fmla="*/ 0 h 996950"/>
                    <a:gd name="T14" fmla="*/ 11 w 1803400"/>
                    <a:gd name="T15" fmla="*/ 3 h 996950"/>
                    <a:gd name="T16" fmla="*/ 8 w 1803400"/>
                    <a:gd name="T17" fmla="*/ 7 h 996950"/>
                    <a:gd name="T18" fmla="*/ 5 w 1803400"/>
                    <a:gd name="T19" fmla="*/ 12 h 996950"/>
                    <a:gd name="T20" fmla="*/ 3 w 1803400"/>
                    <a:gd name="T21" fmla="*/ 20 h 996950"/>
                    <a:gd name="T22" fmla="*/ 1 w 1803400"/>
                    <a:gd name="T23" fmla="*/ 27 h 996950"/>
                    <a:gd name="T24" fmla="*/ 0 w 1803400"/>
                    <a:gd name="T25" fmla="*/ 35 h 996950"/>
                    <a:gd name="T26" fmla="*/ 0 w 1803400"/>
                    <a:gd name="T27" fmla="*/ 43 h 996950"/>
                    <a:gd name="T28" fmla="*/ 1 w 1803400"/>
                    <a:gd name="T29" fmla="*/ 52 h 996950"/>
                    <a:gd name="T30" fmla="*/ 2 w 1803400"/>
                    <a:gd name="T31" fmla="*/ 60 h 996950"/>
                    <a:gd name="T32" fmla="*/ 5 w 1803400"/>
                    <a:gd name="T33" fmla="*/ 67 h 996950"/>
                    <a:gd name="T34" fmla="*/ 8 w 1803400"/>
                    <a:gd name="T35" fmla="*/ 73 h 996950"/>
                    <a:gd name="T36" fmla="*/ 11 w 1803400"/>
                    <a:gd name="T37" fmla="*/ 77 h 996950"/>
                    <a:gd name="T38" fmla="*/ 15 w 1803400"/>
                    <a:gd name="T39" fmla="*/ 79 h 996950"/>
                    <a:gd name="T40" fmla="*/ 18 w 1803400"/>
                    <a:gd name="T41" fmla="*/ 80 h 996950"/>
                    <a:gd name="T42" fmla="*/ 22 w 1803400"/>
                    <a:gd name="T43" fmla="*/ 78 h 996950"/>
                    <a:gd name="T44" fmla="*/ 26 w 1803400"/>
                    <a:gd name="T45" fmla="*/ 74 h 996950"/>
                    <a:gd name="T46" fmla="*/ 41 w 1803400"/>
                    <a:gd name="T47" fmla="*/ 51 h 996950"/>
                    <a:gd name="T48" fmla="*/ 48 w 1803400"/>
                    <a:gd name="T49" fmla="*/ 44 h 996950"/>
                    <a:gd name="T50" fmla="*/ 57 w 1803400"/>
                    <a:gd name="T51" fmla="*/ 40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57" name="Freeform 130"/>
                <p:cNvSpPr>
                  <a:spLocks/>
                </p:cNvSpPr>
                <p:nvPr/>
              </p:nvSpPr>
              <p:spPr bwMode="auto">
                <a:xfrm rot="-3099392">
                  <a:off x="5889908" y="1639551"/>
                  <a:ext cx="290900" cy="182259"/>
                </a:xfrm>
                <a:custGeom>
                  <a:avLst/>
                  <a:gdLst>
                    <a:gd name="T0" fmla="*/ 73 w 2314575"/>
                    <a:gd name="T1" fmla="*/ 48 h 1203325"/>
                    <a:gd name="T2" fmla="*/ 61 w 2314575"/>
                    <a:gd name="T3" fmla="*/ 45 h 1203325"/>
                    <a:gd name="T4" fmla="*/ 51 w 2314575"/>
                    <a:gd name="T5" fmla="*/ 37 h 1203325"/>
                    <a:gd name="T6" fmla="*/ 31 w 2314575"/>
                    <a:gd name="T7" fmla="*/ 5 h 1203325"/>
                    <a:gd name="T8" fmla="*/ 26 w 2314575"/>
                    <a:gd name="T9" fmla="*/ 2 h 1203325"/>
                    <a:gd name="T10" fmla="*/ 21 w 2314575"/>
                    <a:gd name="T11" fmla="*/ 0 h 1203325"/>
                    <a:gd name="T12" fmla="*/ 16 w 2314575"/>
                    <a:gd name="T13" fmla="*/ 1 h 1203325"/>
                    <a:gd name="T14" fmla="*/ 11 w 2314575"/>
                    <a:gd name="T15" fmla="*/ 5 h 1203325"/>
                    <a:gd name="T16" fmla="*/ 7 w 2314575"/>
                    <a:gd name="T17" fmla="*/ 12 h 1203325"/>
                    <a:gd name="T18" fmla="*/ 4 w 2314575"/>
                    <a:gd name="T19" fmla="*/ 21 h 1203325"/>
                    <a:gd name="T20" fmla="*/ 1 w 2314575"/>
                    <a:gd name="T21" fmla="*/ 31 h 1203325"/>
                    <a:gd name="T22" fmla="*/ 0 w 2314575"/>
                    <a:gd name="T23" fmla="*/ 42 h 1203325"/>
                    <a:gd name="T24" fmla="*/ 0 w 2314575"/>
                    <a:gd name="T25" fmla="*/ 53 h 1203325"/>
                    <a:gd name="T26" fmla="*/ 1 w 2314575"/>
                    <a:gd name="T27" fmla="*/ 65 h 1203325"/>
                    <a:gd name="T28" fmla="*/ 4 w 2314575"/>
                    <a:gd name="T29" fmla="*/ 75 h 1203325"/>
                    <a:gd name="T30" fmla="*/ 7 w 2314575"/>
                    <a:gd name="T31" fmla="*/ 83 h 1203325"/>
                    <a:gd name="T32" fmla="*/ 11 w 2314575"/>
                    <a:gd name="T33" fmla="*/ 90 h 1203325"/>
                    <a:gd name="T34" fmla="*/ 16 w 2314575"/>
                    <a:gd name="T35" fmla="*/ 94 h 1203325"/>
                    <a:gd name="T36" fmla="*/ 20 w 2314575"/>
                    <a:gd name="T37" fmla="*/ 96 h 1203325"/>
                    <a:gd name="T38" fmla="*/ 26 w 2314575"/>
                    <a:gd name="T39" fmla="*/ 95 h 1203325"/>
                    <a:gd name="T40" fmla="*/ 31 w 2314575"/>
                    <a:gd name="T41" fmla="*/ 91 h 1203325"/>
                    <a:gd name="T42" fmla="*/ 51 w 2314575"/>
                    <a:gd name="T43" fmla="*/ 59 h 1203325"/>
                    <a:gd name="T44" fmla="*/ 61 w 2314575"/>
                    <a:gd name="T45" fmla="*/ 51 h 1203325"/>
                    <a:gd name="T46" fmla="*/ 73 w 2314575"/>
                    <a:gd name="T47" fmla="*/ 48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152" name="Group 125"/>
              <p:cNvGrpSpPr>
                <a:grpSpLocks/>
              </p:cNvGrpSpPr>
              <p:nvPr/>
            </p:nvGrpSpPr>
            <p:grpSpPr bwMode="auto">
              <a:xfrm>
                <a:off x="6173508" y="1216827"/>
                <a:ext cx="164197" cy="253789"/>
                <a:chOff x="6230658" y="1242227"/>
                <a:chExt cx="164197" cy="253789"/>
              </a:xfrm>
            </p:grpSpPr>
            <p:sp>
              <p:nvSpPr>
                <p:cNvPr id="47154" name="Freeform 127"/>
                <p:cNvSpPr>
                  <a:spLocks/>
                </p:cNvSpPr>
                <p:nvPr/>
              </p:nvSpPr>
              <p:spPr bwMode="auto">
                <a:xfrm rot="-3099392">
                  <a:off x="6198218" y="1325070"/>
                  <a:ext cx="197126" cy="132246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7 w 1568450"/>
                    <a:gd name="T3" fmla="*/ 31 h 873125"/>
                    <a:gd name="T4" fmla="*/ 13 w 1568450"/>
                    <a:gd name="T5" fmla="*/ 26 h 873125"/>
                    <a:gd name="T6" fmla="*/ 27 w 1568450"/>
                    <a:gd name="T7" fmla="*/ 4 h 873125"/>
                    <a:gd name="T8" fmla="*/ 30 w 1568450"/>
                    <a:gd name="T9" fmla="*/ 1 h 873125"/>
                    <a:gd name="T10" fmla="*/ 33 w 1568450"/>
                    <a:gd name="T11" fmla="*/ 0 h 873125"/>
                    <a:gd name="T12" fmla="*/ 36 w 1568450"/>
                    <a:gd name="T13" fmla="*/ 0 h 873125"/>
                    <a:gd name="T14" fmla="*/ 39 w 1568450"/>
                    <a:gd name="T15" fmla="*/ 2 h 873125"/>
                    <a:gd name="T16" fmla="*/ 42 w 1568450"/>
                    <a:gd name="T17" fmla="*/ 6 h 873125"/>
                    <a:gd name="T18" fmla="*/ 45 w 1568450"/>
                    <a:gd name="T19" fmla="*/ 10 h 873125"/>
                    <a:gd name="T20" fmla="*/ 47 w 1568450"/>
                    <a:gd name="T21" fmla="*/ 17 h 873125"/>
                    <a:gd name="T22" fmla="*/ 48 w 1568450"/>
                    <a:gd name="T23" fmla="*/ 23 h 873125"/>
                    <a:gd name="T24" fmla="*/ 49 w 1568450"/>
                    <a:gd name="T25" fmla="*/ 31 h 873125"/>
                    <a:gd name="T26" fmla="*/ 49 w 1568450"/>
                    <a:gd name="T27" fmla="*/ 38 h 873125"/>
                    <a:gd name="T28" fmla="*/ 48 w 1568450"/>
                    <a:gd name="T29" fmla="*/ 46 h 873125"/>
                    <a:gd name="T30" fmla="*/ 47 w 1568450"/>
                    <a:gd name="T31" fmla="*/ 53 h 873125"/>
                    <a:gd name="T32" fmla="*/ 45 w 1568450"/>
                    <a:gd name="T33" fmla="*/ 59 h 873125"/>
                    <a:gd name="T34" fmla="*/ 42 w 1568450"/>
                    <a:gd name="T35" fmla="*/ 64 h 873125"/>
                    <a:gd name="T36" fmla="*/ 40 w 1568450"/>
                    <a:gd name="T37" fmla="*/ 67 h 873125"/>
                    <a:gd name="T38" fmla="*/ 36 w 1568450"/>
                    <a:gd name="T39" fmla="*/ 70 h 873125"/>
                    <a:gd name="T40" fmla="*/ 33 w 1568450"/>
                    <a:gd name="T41" fmla="*/ 70 h 873125"/>
                    <a:gd name="T42" fmla="*/ 30 w 1568450"/>
                    <a:gd name="T43" fmla="*/ 69 h 873125"/>
                    <a:gd name="T44" fmla="*/ 27 w 1568450"/>
                    <a:gd name="T45" fmla="*/ 65 h 873125"/>
                    <a:gd name="T46" fmla="*/ 13 w 1568450"/>
                    <a:gd name="T47" fmla="*/ 45 h 873125"/>
                    <a:gd name="T48" fmla="*/ 7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55" name="Freeform 128"/>
                <p:cNvSpPr>
                  <a:spLocks/>
                </p:cNvSpPr>
                <p:nvPr/>
              </p:nvSpPr>
              <p:spPr bwMode="auto">
                <a:xfrm rot="-3099392">
                  <a:off x="6187651" y="1288812"/>
                  <a:ext cx="253789" cy="160619"/>
                </a:xfrm>
                <a:custGeom>
                  <a:avLst/>
                  <a:gdLst>
                    <a:gd name="T0" fmla="*/ 0 w 2019300"/>
                    <a:gd name="T1" fmla="*/ 42 h 1060450"/>
                    <a:gd name="T2" fmla="*/ 10 w 2019300"/>
                    <a:gd name="T3" fmla="*/ 40 h 1060450"/>
                    <a:gd name="T4" fmla="*/ 18 w 2019300"/>
                    <a:gd name="T5" fmla="*/ 33 h 1060450"/>
                    <a:gd name="T6" fmla="*/ 37 w 2019300"/>
                    <a:gd name="T7" fmla="*/ 5 h 1060450"/>
                    <a:gd name="T8" fmla="*/ 40 w 2019300"/>
                    <a:gd name="T9" fmla="*/ 1 h 1060450"/>
                    <a:gd name="T10" fmla="*/ 45 w 2019300"/>
                    <a:gd name="T11" fmla="*/ 0 h 1060450"/>
                    <a:gd name="T12" fmla="*/ 50 w 2019300"/>
                    <a:gd name="T13" fmla="*/ 1 h 1060450"/>
                    <a:gd name="T14" fmla="*/ 54 w 2019300"/>
                    <a:gd name="T15" fmla="*/ 5 h 1060450"/>
                    <a:gd name="T16" fmla="*/ 57 w 2019300"/>
                    <a:gd name="T17" fmla="*/ 11 h 1060450"/>
                    <a:gd name="T18" fmla="*/ 60 w 2019300"/>
                    <a:gd name="T19" fmla="*/ 18 h 1060450"/>
                    <a:gd name="T20" fmla="*/ 62 w 2019300"/>
                    <a:gd name="T21" fmla="*/ 27 h 1060450"/>
                    <a:gd name="T22" fmla="*/ 63 w 2019300"/>
                    <a:gd name="T23" fmla="*/ 37 h 1060450"/>
                    <a:gd name="T24" fmla="*/ 63 w 2019300"/>
                    <a:gd name="T25" fmla="*/ 47 h 1060450"/>
                    <a:gd name="T26" fmla="*/ 62 w 2019300"/>
                    <a:gd name="T27" fmla="*/ 57 h 1060450"/>
                    <a:gd name="T28" fmla="*/ 60 w 2019300"/>
                    <a:gd name="T29" fmla="*/ 66 h 1060450"/>
                    <a:gd name="T30" fmla="*/ 57 w 2019300"/>
                    <a:gd name="T31" fmla="*/ 74 h 1060450"/>
                    <a:gd name="T32" fmla="*/ 54 w 2019300"/>
                    <a:gd name="T33" fmla="*/ 80 h 1060450"/>
                    <a:gd name="T34" fmla="*/ 50 w 2019300"/>
                    <a:gd name="T35" fmla="*/ 83 h 1060450"/>
                    <a:gd name="T36" fmla="*/ 45 w 2019300"/>
                    <a:gd name="T37" fmla="*/ 85 h 1060450"/>
                    <a:gd name="T38" fmla="*/ 41 w 2019300"/>
                    <a:gd name="T39" fmla="*/ 83 h 1060450"/>
                    <a:gd name="T40" fmla="*/ 37 w 2019300"/>
                    <a:gd name="T41" fmla="*/ 80 h 1060450"/>
                    <a:gd name="T42" fmla="*/ 18 w 2019300"/>
                    <a:gd name="T43" fmla="*/ 52 h 1060450"/>
                    <a:gd name="T44" fmla="*/ 10 w 2019300"/>
                    <a:gd name="T45" fmla="*/ 45 h 1060450"/>
                    <a:gd name="T46" fmla="*/ 0 w 2019300"/>
                    <a:gd name="T47" fmla="*/ 42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47153" name="Straight Connector 126"/>
              <p:cNvCxnSpPr>
                <a:cxnSpLocks noChangeShapeType="1"/>
              </p:cNvCxnSpPr>
              <p:nvPr/>
            </p:nvCxnSpPr>
            <p:spPr bwMode="auto">
              <a:xfrm flipV="1">
                <a:off x="5996019" y="1438447"/>
                <a:ext cx="185657" cy="217491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7125" name="Group 103"/>
          <p:cNvGrpSpPr>
            <a:grpSpLocks/>
          </p:cNvGrpSpPr>
          <p:nvPr/>
        </p:nvGrpSpPr>
        <p:grpSpPr bwMode="auto">
          <a:xfrm rot="1029669">
            <a:off x="6405614" y="3047326"/>
            <a:ext cx="1581590" cy="968893"/>
            <a:chOff x="6326791" y="532275"/>
            <a:chExt cx="1581898" cy="970235"/>
          </a:xfrm>
        </p:grpSpPr>
        <p:grpSp>
          <p:nvGrpSpPr>
            <p:cNvPr id="47132" name="Group 105"/>
            <p:cNvGrpSpPr>
              <a:grpSpLocks/>
            </p:cNvGrpSpPr>
            <p:nvPr/>
          </p:nvGrpSpPr>
          <p:grpSpPr bwMode="auto">
            <a:xfrm>
              <a:off x="6326791" y="833197"/>
              <a:ext cx="1203327" cy="669313"/>
              <a:chOff x="6052966" y="1211875"/>
              <a:chExt cx="1203327" cy="669313"/>
            </a:xfrm>
          </p:grpSpPr>
          <p:grpSp>
            <p:nvGrpSpPr>
              <p:cNvPr id="47138" name="Group 111"/>
              <p:cNvGrpSpPr>
                <a:grpSpLocks/>
              </p:cNvGrpSpPr>
              <p:nvPr/>
            </p:nvGrpSpPr>
            <p:grpSpPr bwMode="auto">
              <a:xfrm>
                <a:off x="6052966" y="1577292"/>
                <a:ext cx="466896" cy="303896"/>
                <a:chOff x="6210129" y="1663017"/>
                <a:chExt cx="484212" cy="335756"/>
              </a:xfrm>
            </p:grpSpPr>
            <p:sp>
              <p:nvSpPr>
                <p:cNvPr id="47145" name="Freeform 118"/>
                <p:cNvSpPr>
                  <a:spLocks/>
                </p:cNvSpPr>
                <p:nvPr/>
              </p:nvSpPr>
              <p:spPr bwMode="auto">
                <a:xfrm rot="-1536348">
                  <a:off x="6286393" y="1676854"/>
                  <a:ext cx="386471" cy="278173"/>
                </a:xfrm>
                <a:custGeom>
                  <a:avLst/>
                  <a:gdLst>
                    <a:gd name="T0" fmla="*/ 815 w 1803400"/>
                    <a:gd name="T1" fmla="*/ 854 h 996950"/>
                    <a:gd name="T2" fmla="*/ 695 w 1803400"/>
                    <a:gd name="T3" fmla="*/ 757 h 996950"/>
                    <a:gd name="T4" fmla="*/ 594 w 1803400"/>
                    <a:gd name="T5" fmla="*/ 617 h 996950"/>
                    <a:gd name="T6" fmla="*/ 370 w 1803400"/>
                    <a:gd name="T7" fmla="*/ 102 h 996950"/>
                    <a:gd name="T8" fmla="*/ 320 w 1803400"/>
                    <a:gd name="T9" fmla="*/ 38 h 996950"/>
                    <a:gd name="T10" fmla="*/ 267 w 1803400"/>
                    <a:gd name="T11" fmla="*/ 0 h 996950"/>
                    <a:gd name="T12" fmla="*/ 212 w 1803400"/>
                    <a:gd name="T13" fmla="*/ 11 h 996950"/>
                    <a:gd name="T14" fmla="*/ 161 w 1803400"/>
                    <a:gd name="T15" fmla="*/ 59 h 996950"/>
                    <a:gd name="T16" fmla="*/ 115 w 1803400"/>
                    <a:gd name="T17" fmla="*/ 140 h 996950"/>
                    <a:gd name="T18" fmla="*/ 70 w 1803400"/>
                    <a:gd name="T19" fmla="*/ 253 h 996950"/>
                    <a:gd name="T20" fmla="*/ 37 w 1803400"/>
                    <a:gd name="T21" fmla="*/ 419 h 996950"/>
                    <a:gd name="T22" fmla="*/ 13 w 1803400"/>
                    <a:gd name="T23" fmla="*/ 569 h 996950"/>
                    <a:gd name="T24" fmla="*/ 2 w 1803400"/>
                    <a:gd name="T25" fmla="*/ 741 h 996950"/>
                    <a:gd name="T26" fmla="*/ 0 w 1803400"/>
                    <a:gd name="T27" fmla="*/ 902 h 996950"/>
                    <a:gd name="T28" fmla="*/ 10 w 1803400"/>
                    <a:gd name="T29" fmla="*/ 1112 h 996950"/>
                    <a:gd name="T30" fmla="*/ 35 w 1803400"/>
                    <a:gd name="T31" fmla="*/ 1278 h 996950"/>
                    <a:gd name="T32" fmla="*/ 66 w 1803400"/>
                    <a:gd name="T33" fmla="*/ 1423 h 996950"/>
                    <a:gd name="T34" fmla="*/ 111 w 1803400"/>
                    <a:gd name="T35" fmla="*/ 1541 h 996950"/>
                    <a:gd name="T36" fmla="*/ 158 w 1803400"/>
                    <a:gd name="T37" fmla="*/ 1627 h 996950"/>
                    <a:gd name="T38" fmla="*/ 210 w 1803400"/>
                    <a:gd name="T39" fmla="*/ 1681 h 996950"/>
                    <a:gd name="T40" fmla="*/ 261 w 1803400"/>
                    <a:gd name="T41" fmla="*/ 1686 h 996950"/>
                    <a:gd name="T42" fmla="*/ 316 w 1803400"/>
                    <a:gd name="T43" fmla="*/ 1654 h 996950"/>
                    <a:gd name="T44" fmla="*/ 370 w 1803400"/>
                    <a:gd name="T45" fmla="*/ 1573 h 996950"/>
                    <a:gd name="T46" fmla="*/ 596 w 1803400"/>
                    <a:gd name="T47" fmla="*/ 1090 h 996950"/>
                    <a:gd name="T48" fmla="*/ 692 w 1803400"/>
                    <a:gd name="T49" fmla="*/ 934 h 996950"/>
                    <a:gd name="T50" fmla="*/ 815 w 1803400"/>
                    <a:gd name="T51" fmla="*/ 854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6" name="Freeform 119"/>
                <p:cNvSpPr>
                  <a:spLocks/>
                </p:cNvSpPr>
                <p:nvPr/>
              </p:nvSpPr>
              <p:spPr bwMode="auto">
                <a:xfrm rot="-1536348">
                  <a:off x="6210129" y="1663017"/>
                  <a:ext cx="484212" cy="335756"/>
                </a:xfrm>
                <a:custGeom>
                  <a:avLst/>
                  <a:gdLst>
                    <a:gd name="T0" fmla="*/ 927 w 2314575"/>
                    <a:gd name="T1" fmla="*/ 1020 h 1203325"/>
                    <a:gd name="T2" fmla="*/ 777 w 2314575"/>
                    <a:gd name="T3" fmla="*/ 956 h 1203325"/>
                    <a:gd name="T4" fmla="*/ 655 w 2314575"/>
                    <a:gd name="T5" fmla="*/ 784 h 1203325"/>
                    <a:gd name="T6" fmla="*/ 392 w 2314575"/>
                    <a:gd name="T7" fmla="*/ 107 h 1203325"/>
                    <a:gd name="T8" fmla="*/ 331 w 2314575"/>
                    <a:gd name="T9" fmla="*/ 32 h 1203325"/>
                    <a:gd name="T10" fmla="*/ 265 w 2314575"/>
                    <a:gd name="T11" fmla="*/ 0 h 1203325"/>
                    <a:gd name="T12" fmla="*/ 201 w 2314575"/>
                    <a:gd name="T13" fmla="*/ 27 h 1203325"/>
                    <a:gd name="T14" fmla="*/ 142 w 2314575"/>
                    <a:gd name="T15" fmla="*/ 113 h 1203325"/>
                    <a:gd name="T16" fmla="*/ 89 w 2314575"/>
                    <a:gd name="T17" fmla="*/ 263 h 1203325"/>
                    <a:gd name="T18" fmla="*/ 46 w 2314575"/>
                    <a:gd name="T19" fmla="*/ 446 h 1203325"/>
                    <a:gd name="T20" fmla="*/ 17 w 2314575"/>
                    <a:gd name="T21" fmla="*/ 660 h 1203325"/>
                    <a:gd name="T22" fmla="*/ 0 w 2314575"/>
                    <a:gd name="T23" fmla="*/ 886 h 1203325"/>
                    <a:gd name="T24" fmla="*/ 0 w 2314575"/>
                    <a:gd name="T25" fmla="*/ 1133 h 1203325"/>
                    <a:gd name="T26" fmla="*/ 18 w 2314575"/>
                    <a:gd name="T27" fmla="*/ 1375 h 1203325"/>
                    <a:gd name="T28" fmla="*/ 47 w 2314575"/>
                    <a:gd name="T29" fmla="*/ 1600 h 1203325"/>
                    <a:gd name="T30" fmla="*/ 87 w 2314575"/>
                    <a:gd name="T31" fmla="*/ 1766 h 1203325"/>
                    <a:gd name="T32" fmla="*/ 139 w 2314575"/>
                    <a:gd name="T33" fmla="*/ 1906 h 1203325"/>
                    <a:gd name="T34" fmla="*/ 199 w 2314575"/>
                    <a:gd name="T35" fmla="*/ 1998 h 1203325"/>
                    <a:gd name="T36" fmla="*/ 261 w 2314575"/>
                    <a:gd name="T37" fmla="*/ 2035 h 1203325"/>
                    <a:gd name="T38" fmla="*/ 327 w 2314575"/>
                    <a:gd name="T39" fmla="*/ 2008 h 1203325"/>
                    <a:gd name="T40" fmla="*/ 391 w 2314575"/>
                    <a:gd name="T41" fmla="*/ 1928 h 1203325"/>
                    <a:gd name="T42" fmla="*/ 656 w 2314575"/>
                    <a:gd name="T43" fmla="*/ 1251 h 1203325"/>
                    <a:gd name="T44" fmla="*/ 776 w 2314575"/>
                    <a:gd name="T45" fmla="*/ 1090 h 1203325"/>
                    <a:gd name="T46" fmla="*/ 927 w 2314575"/>
                    <a:gd name="T47" fmla="*/ 1020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7" name="Freeform 120"/>
                <p:cNvSpPr>
                  <a:spLocks/>
                </p:cNvSpPr>
                <p:nvPr/>
              </p:nvSpPr>
              <p:spPr bwMode="auto">
                <a:xfrm rot="-1536348">
                  <a:off x="6352387" y="1718844"/>
                  <a:ext cx="249920" cy="195865"/>
                </a:xfrm>
                <a:custGeom>
                  <a:avLst/>
                  <a:gdLst>
                    <a:gd name="T0" fmla="*/ 92 w 1803400"/>
                    <a:gd name="T1" fmla="*/ 148 h 996950"/>
                    <a:gd name="T2" fmla="*/ 79 w 1803400"/>
                    <a:gd name="T3" fmla="*/ 131 h 996950"/>
                    <a:gd name="T4" fmla="*/ 67 w 1803400"/>
                    <a:gd name="T5" fmla="*/ 107 h 996950"/>
                    <a:gd name="T6" fmla="*/ 42 w 1803400"/>
                    <a:gd name="T7" fmla="*/ 18 h 996950"/>
                    <a:gd name="T8" fmla="*/ 36 w 1803400"/>
                    <a:gd name="T9" fmla="*/ 6 h 996950"/>
                    <a:gd name="T10" fmla="*/ 30 w 1803400"/>
                    <a:gd name="T11" fmla="*/ 0 h 996950"/>
                    <a:gd name="T12" fmla="*/ 24 w 1803400"/>
                    <a:gd name="T13" fmla="*/ 2 h 996950"/>
                    <a:gd name="T14" fmla="*/ 18 w 1803400"/>
                    <a:gd name="T15" fmla="*/ 10 h 996950"/>
                    <a:gd name="T16" fmla="*/ 13 w 1803400"/>
                    <a:gd name="T17" fmla="*/ 24 h 996950"/>
                    <a:gd name="T18" fmla="*/ 8 w 1803400"/>
                    <a:gd name="T19" fmla="*/ 44 h 996950"/>
                    <a:gd name="T20" fmla="*/ 4 w 1803400"/>
                    <a:gd name="T21" fmla="*/ 72 h 996950"/>
                    <a:gd name="T22" fmla="*/ 2 w 1803400"/>
                    <a:gd name="T23" fmla="*/ 98 h 996950"/>
                    <a:gd name="T24" fmla="*/ 0 w 1803400"/>
                    <a:gd name="T25" fmla="*/ 128 h 996950"/>
                    <a:gd name="T26" fmla="*/ 0 w 1803400"/>
                    <a:gd name="T27" fmla="*/ 156 h 996950"/>
                    <a:gd name="T28" fmla="*/ 1 w 1803400"/>
                    <a:gd name="T29" fmla="*/ 192 h 996950"/>
                    <a:gd name="T30" fmla="*/ 4 w 1803400"/>
                    <a:gd name="T31" fmla="*/ 221 h 996950"/>
                    <a:gd name="T32" fmla="*/ 7 w 1803400"/>
                    <a:gd name="T33" fmla="*/ 246 h 996950"/>
                    <a:gd name="T34" fmla="*/ 12 w 1803400"/>
                    <a:gd name="T35" fmla="*/ 267 h 996950"/>
                    <a:gd name="T36" fmla="*/ 18 w 1803400"/>
                    <a:gd name="T37" fmla="*/ 282 h 996950"/>
                    <a:gd name="T38" fmla="*/ 24 w 1803400"/>
                    <a:gd name="T39" fmla="*/ 291 h 996950"/>
                    <a:gd name="T40" fmla="*/ 30 w 1803400"/>
                    <a:gd name="T41" fmla="*/ 292 h 996950"/>
                    <a:gd name="T42" fmla="*/ 36 w 1803400"/>
                    <a:gd name="T43" fmla="*/ 286 h 996950"/>
                    <a:gd name="T44" fmla="*/ 42 w 1803400"/>
                    <a:gd name="T45" fmla="*/ 272 h 996950"/>
                    <a:gd name="T46" fmla="*/ 67 w 1803400"/>
                    <a:gd name="T47" fmla="*/ 189 h 996950"/>
                    <a:gd name="T48" fmla="*/ 78 w 1803400"/>
                    <a:gd name="T49" fmla="*/ 162 h 996950"/>
                    <a:gd name="T50" fmla="*/ 92 w 1803400"/>
                    <a:gd name="T51" fmla="*/ 148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8" name="Freeform 121"/>
                <p:cNvSpPr>
                  <a:spLocks/>
                </p:cNvSpPr>
                <p:nvPr/>
              </p:nvSpPr>
              <p:spPr bwMode="auto">
                <a:xfrm rot="-1536348">
                  <a:off x="6412959" y="1713635"/>
                  <a:ext cx="191028" cy="172036"/>
                </a:xfrm>
                <a:custGeom>
                  <a:avLst/>
                  <a:gdLst>
                    <a:gd name="T0" fmla="*/ 24 w 1803400"/>
                    <a:gd name="T1" fmla="*/ 77 h 996950"/>
                    <a:gd name="T2" fmla="*/ 20 w 1803400"/>
                    <a:gd name="T3" fmla="*/ 69 h 996950"/>
                    <a:gd name="T4" fmla="*/ 17 w 1803400"/>
                    <a:gd name="T5" fmla="*/ 56 h 996950"/>
                    <a:gd name="T6" fmla="*/ 11 w 1803400"/>
                    <a:gd name="T7" fmla="*/ 9 h 996950"/>
                    <a:gd name="T8" fmla="*/ 9 w 1803400"/>
                    <a:gd name="T9" fmla="*/ 3 h 996950"/>
                    <a:gd name="T10" fmla="*/ 8 w 1803400"/>
                    <a:gd name="T11" fmla="*/ 0 h 996950"/>
                    <a:gd name="T12" fmla="*/ 6 w 1803400"/>
                    <a:gd name="T13" fmla="*/ 1 h 996950"/>
                    <a:gd name="T14" fmla="*/ 5 w 1803400"/>
                    <a:gd name="T15" fmla="*/ 5 h 996950"/>
                    <a:gd name="T16" fmla="*/ 3 w 1803400"/>
                    <a:gd name="T17" fmla="*/ 13 h 996950"/>
                    <a:gd name="T18" fmla="*/ 2 w 1803400"/>
                    <a:gd name="T19" fmla="*/ 23 h 996950"/>
                    <a:gd name="T20" fmla="*/ 1 w 1803400"/>
                    <a:gd name="T21" fmla="*/ 38 h 996950"/>
                    <a:gd name="T22" fmla="*/ 0 w 1803400"/>
                    <a:gd name="T23" fmla="*/ 51 h 996950"/>
                    <a:gd name="T24" fmla="*/ 0 w 1803400"/>
                    <a:gd name="T25" fmla="*/ 67 h 996950"/>
                    <a:gd name="T26" fmla="*/ 0 w 1803400"/>
                    <a:gd name="T27" fmla="*/ 82 h 996950"/>
                    <a:gd name="T28" fmla="*/ 0 w 1803400"/>
                    <a:gd name="T29" fmla="*/ 101 h 996950"/>
                    <a:gd name="T30" fmla="*/ 1 w 1803400"/>
                    <a:gd name="T31" fmla="*/ 116 h 996950"/>
                    <a:gd name="T32" fmla="*/ 2 w 1803400"/>
                    <a:gd name="T33" fmla="*/ 129 h 996950"/>
                    <a:gd name="T34" fmla="*/ 3 w 1803400"/>
                    <a:gd name="T35" fmla="*/ 139 h 996950"/>
                    <a:gd name="T36" fmla="*/ 5 w 1803400"/>
                    <a:gd name="T37" fmla="*/ 147 h 996950"/>
                    <a:gd name="T38" fmla="*/ 6 w 1803400"/>
                    <a:gd name="T39" fmla="*/ 152 h 996950"/>
                    <a:gd name="T40" fmla="*/ 8 w 1803400"/>
                    <a:gd name="T41" fmla="*/ 153 h 996950"/>
                    <a:gd name="T42" fmla="*/ 9 w 1803400"/>
                    <a:gd name="T43" fmla="*/ 150 h 996950"/>
                    <a:gd name="T44" fmla="*/ 11 w 1803400"/>
                    <a:gd name="T45" fmla="*/ 142 h 996950"/>
                    <a:gd name="T46" fmla="*/ 18 w 1803400"/>
                    <a:gd name="T47" fmla="*/ 99 h 996950"/>
                    <a:gd name="T48" fmla="*/ 20 w 1803400"/>
                    <a:gd name="T49" fmla="*/ 85 h 996950"/>
                    <a:gd name="T50" fmla="*/ 24 w 1803400"/>
                    <a:gd name="T51" fmla="*/ 77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139" name="Group 112"/>
              <p:cNvGrpSpPr>
                <a:grpSpLocks/>
              </p:cNvGrpSpPr>
              <p:nvPr/>
            </p:nvGrpSpPr>
            <p:grpSpPr bwMode="auto">
              <a:xfrm>
                <a:off x="6924432" y="1211875"/>
                <a:ext cx="331861" cy="215860"/>
                <a:chOff x="6660114" y="1345226"/>
                <a:chExt cx="331861" cy="215860"/>
              </a:xfrm>
            </p:grpSpPr>
            <p:sp>
              <p:nvSpPr>
                <p:cNvPr id="47141" name="Freeform 114"/>
                <p:cNvSpPr>
                  <a:spLocks/>
                </p:cNvSpPr>
                <p:nvPr/>
              </p:nvSpPr>
              <p:spPr bwMode="auto">
                <a:xfrm rot="-1536348">
                  <a:off x="6666212" y="1415355"/>
                  <a:ext cx="206582" cy="132613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9 w 1568450"/>
                    <a:gd name="T3" fmla="*/ 32 h 873125"/>
                    <a:gd name="T4" fmla="*/ 17 w 1568450"/>
                    <a:gd name="T5" fmla="*/ 26 h 873125"/>
                    <a:gd name="T6" fmla="*/ 34 w 1568450"/>
                    <a:gd name="T7" fmla="*/ 4 h 873125"/>
                    <a:gd name="T8" fmla="*/ 38 w 1568450"/>
                    <a:gd name="T9" fmla="*/ 1 h 873125"/>
                    <a:gd name="T10" fmla="*/ 42 w 1568450"/>
                    <a:gd name="T11" fmla="*/ 0 h 873125"/>
                    <a:gd name="T12" fmla="*/ 46 w 1568450"/>
                    <a:gd name="T13" fmla="*/ 0 h 873125"/>
                    <a:gd name="T14" fmla="*/ 50 w 1568450"/>
                    <a:gd name="T15" fmla="*/ 2 h 873125"/>
                    <a:gd name="T16" fmla="*/ 53 w 1568450"/>
                    <a:gd name="T17" fmla="*/ 6 h 873125"/>
                    <a:gd name="T18" fmla="*/ 57 w 1568450"/>
                    <a:gd name="T19" fmla="*/ 10 h 873125"/>
                    <a:gd name="T20" fmla="*/ 59 w 1568450"/>
                    <a:gd name="T21" fmla="*/ 17 h 873125"/>
                    <a:gd name="T22" fmla="*/ 61 w 1568450"/>
                    <a:gd name="T23" fmla="*/ 24 h 873125"/>
                    <a:gd name="T24" fmla="*/ 62 w 1568450"/>
                    <a:gd name="T25" fmla="*/ 32 h 873125"/>
                    <a:gd name="T26" fmla="*/ 62 w 1568450"/>
                    <a:gd name="T27" fmla="*/ 39 h 873125"/>
                    <a:gd name="T28" fmla="*/ 61 w 1568450"/>
                    <a:gd name="T29" fmla="*/ 47 h 873125"/>
                    <a:gd name="T30" fmla="*/ 59 w 1568450"/>
                    <a:gd name="T31" fmla="*/ 53 h 873125"/>
                    <a:gd name="T32" fmla="*/ 57 w 1568450"/>
                    <a:gd name="T33" fmla="*/ 60 h 873125"/>
                    <a:gd name="T34" fmla="*/ 54 w 1568450"/>
                    <a:gd name="T35" fmla="*/ 65 h 873125"/>
                    <a:gd name="T36" fmla="*/ 50 w 1568450"/>
                    <a:gd name="T37" fmla="*/ 68 h 873125"/>
                    <a:gd name="T38" fmla="*/ 46 w 1568450"/>
                    <a:gd name="T39" fmla="*/ 71 h 873125"/>
                    <a:gd name="T40" fmla="*/ 42 w 1568450"/>
                    <a:gd name="T41" fmla="*/ 71 h 873125"/>
                    <a:gd name="T42" fmla="*/ 38 w 1568450"/>
                    <a:gd name="T43" fmla="*/ 70 h 873125"/>
                    <a:gd name="T44" fmla="*/ 34 w 1568450"/>
                    <a:gd name="T45" fmla="*/ 66 h 873125"/>
                    <a:gd name="T46" fmla="*/ 17 w 1568450"/>
                    <a:gd name="T47" fmla="*/ 46 h 873125"/>
                    <a:gd name="T48" fmla="*/ 9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2" name="Freeform 115"/>
                <p:cNvSpPr>
                  <a:spLocks/>
                </p:cNvSpPr>
                <p:nvPr/>
              </p:nvSpPr>
              <p:spPr bwMode="auto">
                <a:xfrm rot="-1536348">
                  <a:off x="6663399" y="1388332"/>
                  <a:ext cx="265963" cy="161064"/>
                </a:xfrm>
                <a:custGeom>
                  <a:avLst/>
                  <a:gdLst>
                    <a:gd name="T0" fmla="*/ 0 w 2019300"/>
                    <a:gd name="T1" fmla="*/ 43 h 1060450"/>
                    <a:gd name="T2" fmla="*/ 13 w 2019300"/>
                    <a:gd name="T3" fmla="*/ 41 h 1060450"/>
                    <a:gd name="T4" fmla="*/ 23 w 2019300"/>
                    <a:gd name="T5" fmla="*/ 34 h 1060450"/>
                    <a:gd name="T6" fmla="*/ 46 w 2019300"/>
                    <a:gd name="T7" fmla="*/ 5 h 1060450"/>
                    <a:gd name="T8" fmla="*/ 51 w 2019300"/>
                    <a:gd name="T9" fmla="*/ 1 h 1060450"/>
                    <a:gd name="T10" fmla="*/ 57 w 2019300"/>
                    <a:gd name="T11" fmla="*/ 0 h 1060450"/>
                    <a:gd name="T12" fmla="*/ 63 w 2019300"/>
                    <a:gd name="T13" fmla="*/ 1 h 1060450"/>
                    <a:gd name="T14" fmla="*/ 68 w 2019300"/>
                    <a:gd name="T15" fmla="*/ 5 h 1060450"/>
                    <a:gd name="T16" fmla="*/ 72 w 2019300"/>
                    <a:gd name="T17" fmla="*/ 11 h 1060450"/>
                    <a:gd name="T18" fmla="*/ 76 w 2019300"/>
                    <a:gd name="T19" fmla="*/ 19 h 1060450"/>
                    <a:gd name="T20" fmla="*/ 78 w 2019300"/>
                    <a:gd name="T21" fmla="*/ 28 h 1060450"/>
                    <a:gd name="T22" fmla="*/ 80 w 2019300"/>
                    <a:gd name="T23" fmla="*/ 38 h 1060450"/>
                    <a:gd name="T24" fmla="*/ 80 w 2019300"/>
                    <a:gd name="T25" fmla="*/ 48 h 1060450"/>
                    <a:gd name="T26" fmla="*/ 79 w 2019300"/>
                    <a:gd name="T27" fmla="*/ 58 h 1060450"/>
                    <a:gd name="T28" fmla="*/ 76 w 2019300"/>
                    <a:gd name="T29" fmla="*/ 67 h 1060450"/>
                    <a:gd name="T30" fmla="*/ 72 w 2019300"/>
                    <a:gd name="T31" fmla="*/ 75 h 1060450"/>
                    <a:gd name="T32" fmla="*/ 68 w 2019300"/>
                    <a:gd name="T33" fmla="*/ 81 h 1060450"/>
                    <a:gd name="T34" fmla="*/ 63 w 2019300"/>
                    <a:gd name="T35" fmla="*/ 84 h 1060450"/>
                    <a:gd name="T36" fmla="*/ 57 w 2019300"/>
                    <a:gd name="T37" fmla="*/ 86 h 1060450"/>
                    <a:gd name="T38" fmla="*/ 51 w 2019300"/>
                    <a:gd name="T39" fmla="*/ 84 h 1060450"/>
                    <a:gd name="T40" fmla="*/ 46 w 2019300"/>
                    <a:gd name="T41" fmla="*/ 81 h 1060450"/>
                    <a:gd name="T42" fmla="*/ 23 w 2019300"/>
                    <a:gd name="T43" fmla="*/ 53 h 1060450"/>
                    <a:gd name="T44" fmla="*/ 13 w 2019300"/>
                    <a:gd name="T45" fmla="*/ 46 h 1060450"/>
                    <a:gd name="T46" fmla="*/ 0 w 2019300"/>
                    <a:gd name="T47" fmla="*/ 43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3" name="Freeform 116"/>
                <p:cNvSpPr>
                  <a:spLocks/>
                </p:cNvSpPr>
                <p:nvPr/>
              </p:nvSpPr>
              <p:spPr bwMode="auto">
                <a:xfrm rot="-1536348">
                  <a:off x="6692323" y="1450821"/>
                  <a:ext cx="127829" cy="73806"/>
                </a:xfrm>
                <a:custGeom>
                  <a:avLst/>
                  <a:gdLst>
                    <a:gd name="T0" fmla="*/ 0 w 1568450"/>
                    <a:gd name="T1" fmla="*/ 2 h 873125"/>
                    <a:gd name="T2" fmla="*/ 1 w 1568450"/>
                    <a:gd name="T3" fmla="*/ 2 h 873125"/>
                    <a:gd name="T4" fmla="*/ 2 w 1568450"/>
                    <a:gd name="T5" fmla="*/ 1 h 873125"/>
                    <a:gd name="T6" fmla="*/ 3 w 1568450"/>
                    <a:gd name="T7" fmla="*/ 0 h 873125"/>
                    <a:gd name="T8" fmla="*/ 3 w 1568450"/>
                    <a:gd name="T9" fmla="*/ 0 h 873125"/>
                    <a:gd name="T10" fmla="*/ 4 w 1568450"/>
                    <a:gd name="T11" fmla="*/ 0 h 873125"/>
                    <a:gd name="T12" fmla="*/ 4 w 1568450"/>
                    <a:gd name="T13" fmla="*/ 0 h 873125"/>
                    <a:gd name="T14" fmla="*/ 4 w 1568450"/>
                    <a:gd name="T15" fmla="*/ 0 h 873125"/>
                    <a:gd name="T16" fmla="*/ 5 w 1568450"/>
                    <a:gd name="T17" fmla="*/ 0 h 873125"/>
                    <a:gd name="T18" fmla="*/ 5 w 1568450"/>
                    <a:gd name="T19" fmla="*/ 1 h 873125"/>
                    <a:gd name="T20" fmla="*/ 5 w 1568450"/>
                    <a:gd name="T21" fmla="*/ 1 h 873125"/>
                    <a:gd name="T22" fmla="*/ 6 w 1568450"/>
                    <a:gd name="T23" fmla="*/ 1 h 873125"/>
                    <a:gd name="T24" fmla="*/ 6 w 1568450"/>
                    <a:gd name="T25" fmla="*/ 2 h 873125"/>
                    <a:gd name="T26" fmla="*/ 6 w 1568450"/>
                    <a:gd name="T27" fmla="*/ 2 h 873125"/>
                    <a:gd name="T28" fmla="*/ 6 w 1568450"/>
                    <a:gd name="T29" fmla="*/ 3 h 873125"/>
                    <a:gd name="T30" fmla="*/ 5 w 1568450"/>
                    <a:gd name="T31" fmla="*/ 3 h 873125"/>
                    <a:gd name="T32" fmla="*/ 5 w 1568450"/>
                    <a:gd name="T33" fmla="*/ 3 h 873125"/>
                    <a:gd name="T34" fmla="*/ 5 w 1568450"/>
                    <a:gd name="T35" fmla="*/ 3 h 873125"/>
                    <a:gd name="T36" fmla="*/ 5 w 1568450"/>
                    <a:gd name="T37" fmla="*/ 4 h 873125"/>
                    <a:gd name="T38" fmla="*/ 4 w 1568450"/>
                    <a:gd name="T39" fmla="*/ 4 h 873125"/>
                    <a:gd name="T40" fmla="*/ 4 w 1568450"/>
                    <a:gd name="T41" fmla="*/ 4 h 873125"/>
                    <a:gd name="T42" fmla="*/ 3 w 1568450"/>
                    <a:gd name="T43" fmla="*/ 4 h 873125"/>
                    <a:gd name="T44" fmla="*/ 3 w 1568450"/>
                    <a:gd name="T45" fmla="*/ 4 h 873125"/>
                    <a:gd name="T46" fmla="*/ 2 w 1568450"/>
                    <a:gd name="T47" fmla="*/ 2 h 873125"/>
                    <a:gd name="T48" fmla="*/ 1 w 1568450"/>
                    <a:gd name="T49" fmla="*/ 2 h 873125"/>
                    <a:gd name="T50" fmla="*/ 0 w 1568450"/>
                    <a:gd name="T51" fmla="*/ 2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4" name="Freeform 117"/>
                <p:cNvSpPr>
                  <a:spLocks/>
                </p:cNvSpPr>
                <p:nvPr/>
              </p:nvSpPr>
              <p:spPr bwMode="auto">
                <a:xfrm rot="-1536348">
                  <a:off x="6660114" y="1345226"/>
                  <a:ext cx="331861" cy="215860"/>
                </a:xfrm>
                <a:custGeom>
                  <a:avLst/>
                  <a:gdLst>
                    <a:gd name="T0" fmla="*/ 0 w 2019300"/>
                    <a:gd name="T1" fmla="*/ 185 h 1060450"/>
                    <a:gd name="T2" fmla="*/ 38 w 2019300"/>
                    <a:gd name="T3" fmla="*/ 175 h 1060450"/>
                    <a:gd name="T4" fmla="*/ 70 w 2019300"/>
                    <a:gd name="T5" fmla="*/ 145 h 1060450"/>
                    <a:gd name="T6" fmla="*/ 140 w 2019300"/>
                    <a:gd name="T7" fmla="*/ 21 h 1060450"/>
                    <a:gd name="T8" fmla="*/ 155 w 2019300"/>
                    <a:gd name="T9" fmla="*/ 4 h 1060450"/>
                    <a:gd name="T10" fmla="*/ 172 w 2019300"/>
                    <a:gd name="T11" fmla="*/ 0 h 1060450"/>
                    <a:gd name="T12" fmla="*/ 189 w 2019300"/>
                    <a:gd name="T13" fmla="*/ 5 h 1060450"/>
                    <a:gd name="T14" fmla="*/ 205 w 2019300"/>
                    <a:gd name="T15" fmla="*/ 21 h 1060450"/>
                    <a:gd name="T16" fmla="*/ 219 w 2019300"/>
                    <a:gd name="T17" fmla="*/ 48 h 1060450"/>
                    <a:gd name="T18" fmla="*/ 230 w 2019300"/>
                    <a:gd name="T19" fmla="*/ 80 h 1060450"/>
                    <a:gd name="T20" fmla="*/ 237 w 2019300"/>
                    <a:gd name="T21" fmla="*/ 120 h 1060450"/>
                    <a:gd name="T22" fmla="*/ 242 w 2019300"/>
                    <a:gd name="T23" fmla="*/ 163 h 1060450"/>
                    <a:gd name="T24" fmla="*/ 242 w 2019300"/>
                    <a:gd name="T25" fmla="*/ 205 h 1060450"/>
                    <a:gd name="T26" fmla="*/ 238 w 2019300"/>
                    <a:gd name="T27" fmla="*/ 252 h 1060450"/>
                    <a:gd name="T28" fmla="*/ 230 w 2019300"/>
                    <a:gd name="T29" fmla="*/ 292 h 1060450"/>
                    <a:gd name="T30" fmla="*/ 219 w 2019300"/>
                    <a:gd name="T31" fmla="*/ 323 h 1060450"/>
                    <a:gd name="T32" fmla="*/ 206 w 2019300"/>
                    <a:gd name="T33" fmla="*/ 348 h 1060450"/>
                    <a:gd name="T34" fmla="*/ 189 w 2019300"/>
                    <a:gd name="T35" fmla="*/ 364 h 1060450"/>
                    <a:gd name="T36" fmla="*/ 172 w 2019300"/>
                    <a:gd name="T37" fmla="*/ 371 h 1060450"/>
                    <a:gd name="T38" fmla="*/ 156 w 2019300"/>
                    <a:gd name="T39" fmla="*/ 365 h 1060450"/>
                    <a:gd name="T40" fmla="*/ 140 w 2019300"/>
                    <a:gd name="T41" fmla="*/ 348 h 1060450"/>
                    <a:gd name="T42" fmla="*/ 69 w 2019300"/>
                    <a:gd name="T43" fmla="*/ 228 h 1060450"/>
                    <a:gd name="T44" fmla="*/ 38 w 2019300"/>
                    <a:gd name="T45" fmla="*/ 197 h 1060450"/>
                    <a:gd name="T46" fmla="*/ 0 w 2019300"/>
                    <a:gd name="T47" fmla="*/ 185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47140" name="Straight Connector 113"/>
              <p:cNvCxnSpPr>
                <a:cxnSpLocks noChangeShapeType="1"/>
              </p:cNvCxnSpPr>
              <p:nvPr/>
            </p:nvCxnSpPr>
            <p:spPr bwMode="auto">
              <a:xfrm flipV="1">
                <a:off x="6415050" y="1393031"/>
                <a:ext cx="526294" cy="277076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7133" name="Group 106"/>
            <p:cNvGrpSpPr>
              <a:grpSpLocks/>
            </p:cNvGrpSpPr>
            <p:nvPr/>
          </p:nvGrpSpPr>
          <p:grpSpPr bwMode="auto">
            <a:xfrm>
              <a:off x="6882367" y="532275"/>
              <a:ext cx="1026322" cy="646971"/>
              <a:chOff x="6882367" y="189339"/>
              <a:chExt cx="1026322" cy="646971"/>
            </a:xfrm>
          </p:grpSpPr>
          <p:grpSp>
            <p:nvGrpSpPr>
              <p:cNvPr id="47135" name="Group 108"/>
              <p:cNvGrpSpPr>
                <a:grpSpLocks/>
              </p:cNvGrpSpPr>
              <p:nvPr/>
            </p:nvGrpSpPr>
            <p:grpSpPr bwMode="auto">
              <a:xfrm>
                <a:off x="6882367" y="466570"/>
                <a:ext cx="752029" cy="369740"/>
                <a:chOff x="6591855" y="1166657"/>
                <a:chExt cx="752029" cy="369740"/>
              </a:xfrm>
            </p:grpSpPr>
            <p:sp>
              <p:nvSpPr>
                <p:cNvPr id="98" name="Arc 97"/>
                <p:cNvSpPr/>
                <p:nvPr/>
              </p:nvSpPr>
              <p:spPr>
                <a:xfrm rot="20015699">
                  <a:off x="6687587" y="1342064"/>
                  <a:ext cx="654177" cy="19394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9" name="Arc 98"/>
                <p:cNvSpPr/>
                <p:nvPr/>
              </p:nvSpPr>
              <p:spPr>
                <a:xfrm rot="19840219" flipV="1">
                  <a:off x="6587395" y="1163613"/>
                  <a:ext cx="652589" cy="19235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96" name="Oval 95"/>
              <p:cNvSpPr/>
              <p:nvPr/>
            </p:nvSpPr>
            <p:spPr>
              <a:xfrm>
                <a:off x="7486332" y="189339"/>
                <a:ext cx="422357" cy="42127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cxnSp>
        <p:nvCxnSpPr>
          <p:cNvPr id="47126" name="Straight Connector 104"/>
          <p:cNvCxnSpPr>
            <a:cxnSpLocks noChangeShapeType="1"/>
          </p:cNvCxnSpPr>
          <p:nvPr/>
        </p:nvCxnSpPr>
        <p:spPr bwMode="auto">
          <a:xfrm rot="1029669" flipV="1">
            <a:off x="6141598" y="3582928"/>
            <a:ext cx="526191" cy="276693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" name="Straight Connector 112"/>
          <p:cNvCxnSpPr>
            <a:stCxn id="116" idx="3"/>
          </p:cNvCxnSpPr>
          <p:nvPr/>
        </p:nvCxnSpPr>
        <p:spPr bwMode="auto">
          <a:xfrm>
            <a:off x="4685950" y="3619830"/>
            <a:ext cx="259547" cy="428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 bwMode="auto">
          <a:xfrm>
            <a:off x="4039550" y="3393535"/>
            <a:ext cx="656410" cy="216903"/>
          </a:xfrm>
          <a:prstGeom prst="lin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ounded Rectangle 115"/>
          <p:cNvSpPr/>
          <p:nvPr/>
        </p:nvSpPr>
        <p:spPr bwMode="auto">
          <a:xfrm rot="1440000">
            <a:off x="4632790" y="3583924"/>
            <a:ext cx="55562" cy="49212"/>
          </a:xfrm>
          <a:prstGeom prst="roundRect">
            <a:avLst/>
          </a:prstGeom>
          <a:ln>
            <a:solidFill>
              <a:srgbClr val="8D5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Rounded Rectangle 120"/>
          <p:cNvSpPr/>
          <p:nvPr/>
        </p:nvSpPr>
        <p:spPr bwMode="auto">
          <a:xfrm rot="1063620">
            <a:off x="5303015" y="3502906"/>
            <a:ext cx="852803" cy="96311"/>
          </a:xfrm>
          <a:prstGeom prst="roundRect">
            <a:avLst/>
          </a:prstGeom>
          <a:noFill/>
          <a:ln w="254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2" name="Straight Connector 121"/>
          <p:cNvCxnSpPr>
            <a:cxnSpLocks noChangeShapeType="1"/>
          </p:cNvCxnSpPr>
          <p:nvPr/>
        </p:nvCxnSpPr>
        <p:spPr bwMode="auto">
          <a:xfrm>
            <a:off x="311151" y="1744663"/>
            <a:ext cx="5016500" cy="1625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" name="Freeform 123"/>
          <p:cNvSpPr>
            <a:spLocks/>
          </p:cNvSpPr>
          <p:nvPr/>
        </p:nvSpPr>
        <p:spPr bwMode="auto">
          <a:xfrm rot="16749996" flipV="1">
            <a:off x="6125369" y="3701256"/>
            <a:ext cx="71438" cy="79375"/>
          </a:xfrm>
          <a:custGeom>
            <a:avLst/>
            <a:gdLst>
              <a:gd name="T0" fmla="*/ 0 w 146050"/>
              <a:gd name="T1" fmla="*/ 107284 h 80673"/>
              <a:gd name="T2" fmla="*/ 47467 w 146050"/>
              <a:gd name="T3" fmla="*/ 14393 h 80673"/>
              <a:gd name="T4" fmla="*/ 128440 w 146050"/>
              <a:gd name="T5" fmla="*/ 1727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5" name="Freeform 124"/>
          <p:cNvSpPr>
            <a:spLocks/>
          </p:cNvSpPr>
          <p:nvPr/>
        </p:nvSpPr>
        <p:spPr bwMode="auto">
          <a:xfrm rot="11674642" flipV="1">
            <a:off x="6110288" y="3640138"/>
            <a:ext cx="104775" cy="66675"/>
          </a:xfrm>
          <a:custGeom>
            <a:avLst/>
            <a:gdLst>
              <a:gd name="T0" fmla="*/ 0 w 146050"/>
              <a:gd name="T1" fmla="*/ 107284 h 80673"/>
              <a:gd name="T2" fmla="*/ 57378 w 146050"/>
              <a:gd name="T3" fmla="*/ 14393 h 80673"/>
              <a:gd name="T4" fmla="*/ 155258 w 146050"/>
              <a:gd name="T5" fmla="*/ 1727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6" name="Freeform 125"/>
          <p:cNvSpPr>
            <a:spLocks/>
          </p:cNvSpPr>
          <p:nvPr/>
        </p:nvSpPr>
        <p:spPr bwMode="auto">
          <a:xfrm rot="14404172" flipV="1">
            <a:off x="6097369" y="3727174"/>
            <a:ext cx="50325" cy="45899"/>
          </a:xfrm>
          <a:custGeom>
            <a:avLst/>
            <a:gdLst>
              <a:gd name="T0" fmla="*/ 0 w 146050"/>
              <a:gd name="T1" fmla="*/ 85125 h 80673"/>
              <a:gd name="T2" fmla="*/ 38642 w 146050"/>
              <a:gd name="T3" fmla="*/ 11421 h 80673"/>
              <a:gd name="T4" fmla="*/ 104559 w 146050"/>
              <a:gd name="T5" fmla="*/ 1370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29" name="Straight Connector 128"/>
          <p:cNvCxnSpPr>
            <a:cxnSpLocks noChangeShapeType="1"/>
          </p:cNvCxnSpPr>
          <p:nvPr/>
        </p:nvCxnSpPr>
        <p:spPr bwMode="auto">
          <a:xfrm>
            <a:off x="330200" y="2425700"/>
            <a:ext cx="1898650" cy="5969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" name="Straight Connector 132"/>
          <p:cNvCxnSpPr/>
          <p:nvPr/>
        </p:nvCxnSpPr>
        <p:spPr>
          <a:xfrm>
            <a:off x="3802063" y="3444875"/>
            <a:ext cx="427037" cy="187325"/>
          </a:xfrm>
          <a:prstGeom prst="lin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/>
          <p:cNvSpPr/>
          <p:nvPr/>
        </p:nvSpPr>
        <p:spPr bwMode="auto">
          <a:xfrm>
            <a:off x="0" y="6413500"/>
            <a:ext cx="787400" cy="330200"/>
          </a:xfrm>
          <a:prstGeom prst="rect">
            <a:avLst/>
          </a:prstGeom>
          <a:solidFill>
            <a:srgbClr val="B9B0A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lIns="90488" tIns="44450" rIns="90488" bIns="44450" anchor="ctr"/>
          <a:lstStyle/>
          <a:p>
            <a:pPr>
              <a:defRPr/>
            </a:pPr>
            <a:endParaRPr lang="en-US">
              <a:latin typeface="Arial Unicode MS" pitchFamily="34" charset="-128"/>
            </a:endParaRPr>
          </a:p>
        </p:txBody>
      </p: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>
            <a:off x="285751" y="1833563"/>
            <a:ext cx="5016500" cy="1625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311150" y="2571750"/>
            <a:ext cx="673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LBNE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12850" y="1795462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lang="en-US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Homestake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06858" y="2559488"/>
            <a:ext cx="14441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36868F"/>
                </a:solidFill>
                <a:latin typeface="Arial"/>
                <a:cs typeface="Arial"/>
              </a:rPr>
              <a:t>Buncher</a:t>
            </a:r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/</a:t>
            </a:r>
          </a:p>
          <a:p>
            <a:pPr algn="ctr"/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Accumulator</a:t>
            </a:r>
          </a:p>
          <a:p>
            <a:pPr algn="ctr"/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Rings &amp; Target</a:t>
            </a:r>
            <a:endParaRPr lang="en-US" sz="1400" b="1" dirty="0">
              <a:solidFill>
                <a:srgbClr val="36868F"/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07632" y="4794250"/>
            <a:ext cx="962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  <a:t>Project X</a:t>
            </a:r>
            <a:b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</a:br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  <a:t>Stage I</a:t>
            </a:r>
            <a:endParaRPr lang="en-US" sz="1400" b="1" dirty="0">
              <a:ln>
                <a:solidFill>
                  <a:schemeClr val="tx2">
                    <a:alpha val="25000"/>
                  </a:schemeClr>
                </a:solidFill>
              </a:ln>
              <a:solidFill>
                <a:srgbClr val="FF00FF"/>
              </a:solidFill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25128" y="4561820"/>
            <a:ext cx="962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  <a:t>Project X</a:t>
            </a:r>
            <a:b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</a:br>
            <a: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  <a:t>Stage II</a:t>
            </a:r>
            <a:endParaRPr lang="en-US" sz="1400" b="1" dirty="0">
              <a:ln w="3175">
                <a:solidFill>
                  <a:schemeClr val="tx2">
                    <a:alpha val="25000"/>
                  </a:schemeClr>
                </a:solidFill>
              </a:ln>
              <a:solidFill>
                <a:srgbClr val="7AFFFF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74382" y="4025900"/>
            <a:ext cx="962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  <a:t>Project X</a:t>
            </a:r>
            <a:b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</a:br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  <a:t>Stage III</a:t>
            </a:r>
            <a:endParaRPr lang="en-US" sz="1400" b="1" dirty="0">
              <a:ln>
                <a:solidFill>
                  <a:schemeClr val="tx2">
                    <a:alpha val="25000"/>
                  </a:schemeClr>
                </a:solidFill>
              </a:ln>
              <a:solidFill>
                <a:srgbClr val="00FF00"/>
              </a:solidFill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 rot="20968861">
            <a:off x="3003867" y="5905578"/>
            <a:ext cx="485359" cy="108984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flipH="1">
            <a:off x="3505200" y="5060950"/>
            <a:ext cx="4629150" cy="889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TextBox 93"/>
          <p:cNvSpPr txBox="1">
            <a:spLocks noChangeArrowheads="1"/>
          </p:cNvSpPr>
          <p:nvPr/>
        </p:nvSpPr>
        <p:spPr bwMode="auto">
          <a:xfrm>
            <a:off x="5603875" y="3919538"/>
            <a:ext cx="20967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err="1">
                <a:solidFill>
                  <a:srgbClr val="5F1FBD"/>
                </a:solidFill>
                <a:latin typeface="Arial"/>
                <a:cs typeface="Arial"/>
              </a:rPr>
              <a:t>Linac</a:t>
            </a:r>
            <a:r>
              <a:rPr lang="en-US" sz="1400" b="1" dirty="0">
                <a:solidFill>
                  <a:srgbClr val="5F1FBD"/>
                </a:solidFill>
                <a:latin typeface="Arial"/>
                <a:cs typeface="Arial"/>
              </a:rPr>
              <a:t> + RLA to 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~4 </a:t>
            </a:r>
            <a:r>
              <a:rPr lang="en-US" sz="1400" b="1" dirty="0" err="1">
                <a:solidFill>
                  <a:srgbClr val="5F1FBD"/>
                </a:solidFill>
                <a:latin typeface="Arial"/>
                <a:cs typeface="Arial"/>
              </a:rPr>
              <a:t>GeV</a:t>
            </a:r>
            <a:endParaRPr lang="en-US" sz="1400" b="1" dirty="0">
              <a:solidFill>
                <a:srgbClr val="5F1FBD"/>
              </a:solidFill>
              <a:latin typeface="Arial"/>
              <a:cs typeface="Arial"/>
            </a:endParaRPr>
          </a:p>
        </p:txBody>
      </p:sp>
      <p:sp>
        <p:nvSpPr>
          <p:cNvPr id="68" name="TextBox 84"/>
          <p:cNvSpPr txBox="1">
            <a:spLocks noChangeArrowheads="1"/>
          </p:cNvSpPr>
          <p:nvPr/>
        </p:nvSpPr>
        <p:spPr bwMode="auto">
          <a:xfrm>
            <a:off x="5058582" y="2833610"/>
            <a:ext cx="162095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NF Decay Ring:</a:t>
            </a:r>
            <a:endParaRPr lang="en-US" sz="1400" b="1" dirty="0">
              <a:solidFill>
                <a:srgbClr val="FF66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ts val="1200"/>
              </a:lnSpc>
            </a:pPr>
            <a:r>
              <a:rPr lang="en-US" sz="1400" b="1" dirty="0"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="1" dirty="0">
                <a:solidFill>
                  <a:srgbClr val="FF6600"/>
                </a:solidFill>
                <a:latin typeface="Arial"/>
                <a:cs typeface="Arial"/>
              </a:rPr>
              <a:t>s to </a:t>
            </a:r>
            <a:r>
              <a:rPr lang="en-US" sz="1400" b="1" dirty="0" err="1" smtClean="0">
                <a:solidFill>
                  <a:srgbClr val="FF6600"/>
                </a:solidFill>
                <a:latin typeface="Arial"/>
                <a:cs typeface="Arial"/>
              </a:rPr>
              <a:t>Homestake</a:t>
            </a:r>
            <a:endParaRPr lang="en-US" sz="14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 rot="660000">
            <a:off x="4248846" y="3395190"/>
            <a:ext cx="1700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Front End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+4D</a:t>
            </a:r>
            <a:r>
              <a:rPr lang="en-US" sz="1400" b="1" dirty="0" smtClean="0">
                <a:solidFill>
                  <a:srgbClr val="F9CB3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+6D</a:t>
            </a:r>
            <a:endParaRPr lang="en-US" sz="1400" b="1" dirty="0">
              <a:solidFill>
                <a:srgbClr val="F9CB3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0" name="TextBox 93"/>
          <p:cNvSpPr txBox="1">
            <a:spLocks noChangeArrowheads="1"/>
          </p:cNvSpPr>
          <p:nvPr/>
        </p:nvSpPr>
        <p:spPr bwMode="auto">
          <a:xfrm>
            <a:off x="6818819" y="2654409"/>
            <a:ext cx="1890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RLA </a:t>
            </a:r>
            <a:r>
              <a:rPr lang="en-US" sz="1400" b="1" dirty="0">
                <a:solidFill>
                  <a:srgbClr val="5F1FBD"/>
                </a:solidFill>
                <a:latin typeface="Arial"/>
                <a:cs typeface="Arial"/>
              </a:rPr>
              <a:t>to 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63 </a:t>
            </a:r>
            <a:r>
              <a:rPr lang="en-US" sz="1400" b="1" dirty="0" err="1" smtClean="0">
                <a:solidFill>
                  <a:srgbClr val="5F1FBD"/>
                </a:solidFill>
                <a:latin typeface="Arial"/>
                <a:cs typeface="Arial"/>
              </a:rPr>
              <a:t>GeV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 +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300m Higgs Factory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1" name="TextBox 84"/>
          <p:cNvSpPr txBox="1">
            <a:spLocks noChangeArrowheads="1"/>
          </p:cNvSpPr>
          <p:nvPr/>
        </p:nvSpPr>
        <p:spPr bwMode="auto">
          <a:xfrm>
            <a:off x="2968347" y="5994400"/>
            <a:ext cx="214527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400" b="1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="1" dirty="0" err="1" smtClean="0">
                <a:solidFill>
                  <a:srgbClr val="FF6600"/>
                </a:solidFill>
                <a:latin typeface="Arial"/>
                <a:cs typeface="Arial"/>
              </a:rPr>
              <a:t>STORM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Muon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 Beam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R&amp;D Facility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0096253">
            <a:off x="3762030" y="5669817"/>
            <a:ext cx="251006" cy="116532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0" name="Straight Connector 9"/>
          <p:cNvCxnSpPr>
            <a:stCxn id="63" idx="3"/>
            <a:endCxn id="8" idx="1"/>
          </p:cNvCxnSpPr>
          <p:nvPr/>
        </p:nvCxnSpPr>
        <p:spPr bwMode="auto">
          <a:xfrm flipV="1">
            <a:off x="3485148" y="5781247"/>
            <a:ext cx="288699" cy="1345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3228" y="6558965"/>
            <a:ext cx="1732895" cy="28574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J.P.Delahaye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07796" y="6547616"/>
            <a:ext cx="1736203" cy="310384"/>
          </a:xfrm>
          <a:prstGeom prst="rect">
            <a:avLst/>
          </a:prstGeom>
        </p:spPr>
        <p:txBody>
          <a:bodyPr/>
          <a:lstStyle/>
          <a:p>
            <a:fld id="{98817235-C917-8F48-A936-FEF3725D9AF4}" type="slidenum">
              <a:rPr lang="en-US" smtClean="0">
                <a:solidFill>
                  <a:schemeClr val="tx1"/>
                </a:solidFill>
              </a:rPr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112141" y="69878"/>
            <a:ext cx="2853537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Very preliminary</a:t>
            </a:r>
          </a:p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work in progress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923250" y="3655767"/>
            <a:ext cx="770696" cy="109838"/>
          </a:xfrm>
          <a:prstGeom prst="line">
            <a:avLst/>
          </a:prstGeom>
          <a:ln>
            <a:solidFill>
              <a:srgbClr val="6600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 bwMode="auto">
          <a:xfrm>
            <a:off x="4945497" y="3662682"/>
            <a:ext cx="516656" cy="81367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 bwMode="auto">
          <a:xfrm rot="2283539" flipV="1">
            <a:off x="5457825" y="3697289"/>
            <a:ext cx="201613" cy="125412"/>
          </a:xfrm>
          <a:prstGeom prst="line">
            <a:avLst/>
          </a:prstGeom>
          <a:ln w="28575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732895" y="6547616"/>
            <a:ext cx="5674901" cy="310384"/>
          </a:xfrm>
          <a:prstGeom prst="rect">
            <a:avLst/>
          </a:prstGeom>
        </p:spPr>
        <p:txBody>
          <a:bodyPr/>
          <a:lstStyle/>
          <a:p>
            <a:r>
              <a:rPr lang="nn-NO" smtClean="0"/>
              <a:t>MAP seminar (April 26, 2013)</a:t>
            </a:r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40964" y="69878"/>
            <a:ext cx="4238020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A Staging Scenario</a:t>
            </a:r>
          </a:p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Based on FNAL  project X</a:t>
            </a:r>
            <a:endParaRPr lang="en-US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116" grpId="0" animBg="1"/>
      <p:bldP spid="121" grpId="0" animBg="1"/>
      <p:bldP spid="58" grpId="0"/>
      <p:bldP spid="59" grpId="0"/>
      <p:bldP spid="67" grpId="0"/>
      <p:bldP spid="68" grpId="0"/>
      <p:bldP spid="69" grpId="0"/>
      <p:bldP spid="7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3124200" y="192088"/>
            <a:ext cx="31718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1524000"/>
            <a:ext cx="7772400" cy="4038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Monotype Sorts" pitchFamily="2" charset="2"/>
              <a:defRPr kumimoji="1" sz="20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447675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" charset="2"/>
              <a:buChar char="l"/>
              <a:defRPr kumimoji="1" sz="2000">
                <a:solidFill>
                  <a:srgbClr val="0000CC"/>
                </a:solidFill>
                <a:latin typeface="+mn-lt"/>
              </a:defRPr>
            </a:lvl2pPr>
            <a:lvl3pPr marL="91440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3pPr>
            <a:lvl4pPr marL="13636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" charset="2"/>
              <a:buChar char="m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1828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" charset="2"/>
              <a:buChar char="u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286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" charset="2"/>
              <a:buChar char="u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743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" charset="2"/>
              <a:buChar char="u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200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" charset="2"/>
              <a:buChar char="u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657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" charset="2"/>
              <a:buChar char="u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566738" lvl="1" indent="-342900">
              <a:spcBef>
                <a:spcPct val="0"/>
              </a:spcBef>
              <a:defRPr/>
            </a:pPr>
            <a:r>
              <a:rPr lang="en-US" sz="2800" b="1" dirty="0" err="1" smtClean="0"/>
              <a:t>Muons</a:t>
            </a:r>
            <a:r>
              <a:rPr lang="en-US" sz="2800" b="1" dirty="0" smtClean="0"/>
              <a:t> provide an attractive option for a future Lepton Collider</a:t>
            </a:r>
          </a:p>
          <a:p>
            <a:pPr marL="566738" lvl="1" indent="-342900">
              <a:spcBef>
                <a:spcPct val="0"/>
              </a:spcBef>
              <a:defRPr/>
            </a:pPr>
            <a:r>
              <a:rPr lang="en-US" sz="2800" b="1" dirty="0" smtClean="0"/>
              <a:t> The U.S. </a:t>
            </a:r>
            <a:r>
              <a:rPr lang="en-US" sz="2800" b="1" dirty="0" err="1" smtClean="0"/>
              <a:t>Muon</a:t>
            </a:r>
            <a:r>
              <a:rPr lang="en-US" sz="2800" b="1" dirty="0" smtClean="0"/>
              <a:t> Accelerator Program has embarked on a 6-year MC </a:t>
            </a:r>
            <a:r>
              <a:rPr lang="en-US" sz="2800" b="1" dirty="0" err="1" smtClean="0"/>
              <a:t>fesaability</a:t>
            </a:r>
            <a:r>
              <a:rPr lang="en-US" sz="2800" b="1" dirty="0" smtClean="0"/>
              <a:t> study</a:t>
            </a:r>
            <a:endParaRPr lang="en-US" sz="3200" b="1" u="sng" dirty="0" smtClean="0">
              <a:solidFill>
                <a:srgbClr val="FF0000"/>
              </a:solidFill>
            </a:endParaRPr>
          </a:p>
          <a:p>
            <a:pPr marL="566738" lvl="1" indent="-342900">
              <a:spcBef>
                <a:spcPct val="0"/>
              </a:spcBef>
              <a:defRPr/>
            </a:pPr>
            <a:r>
              <a:rPr lang="en-US" sz="2800" b="1" dirty="0"/>
              <a:t> </a:t>
            </a:r>
            <a:r>
              <a:rPr lang="en-US" sz="2800" b="1" dirty="0" smtClean="0"/>
              <a:t>Key technical issues are being addressed</a:t>
            </a:r>
          </a:p>
          <a:p>
            <a:pPr marL="1033463" lvl="2" indent="-342900">
              <a:spcBef>
                <a:spcPct val="0"/>
              </a:spcBef>
              <a:defRPr/>
            </a:pPr>
            <a:r>
              <a:rPr lang="en-US" sz="2800" b="1" dirty="0" smtClean="0"/>
              <a:t>Multi-MW Target Stations</a:t>
            </a:r>
          </a:p>
          <a:p>
            <a:pPr marL="1033463" lvl="2" indent="-342900">
              <a:spcBef>
                <a:spcPct val="0"/>
              </a:spcBef>
              <a:defRPr/>
            </a:pPr>
            <a:r>
              <a:rPr lang="en-US" sz="2800" b="1" dirty="0" smtClean="0"/>
              <a:t>High-gradient RF in strong magnetic fields</a:t>
            </a:r>
          </a:p>
          <a:p>
            <a:pPr marL="1033463" lvl="2" indent="-342900">
              <a:spcBef>
                <a:spcPct val="0"/>
              </a:spcBef>
              <a:defRPr/>
            </a:pPr>
            <a:r>
              <a:rPr lang="en-US" sz="2800" b="1" dirty="0" smtClean="0"/>
              <a:t>High-field (30-40T) solenoid development</a:t>
            </a:r>
          </a:p>
          <a:p>
            <a:pPr marL="1147763" lvl="2" indent="-457200">
              <a:spcBef>
                <a:spcPct val="0"/>
              </a:spcBef>
              <a:defRPr/>
            </a:pPr>
            <a:r>
              <a:rPr lang="en-US" sz="2800" b="1" dirty="0" smtClean="0"/>
              <a:t>6D Cooling  (</a:t>
            </a:r>
            <a:r>
              <a:rPr lang="en-US" sz="2800" b="1" dirty="0" smtClean="0">
                <a:solidFill>
                  <a:srgbClr val="FF0000"/>
                </a:solidFill>
              </a:rPr>
              <a:t>Critical for a </a:t>
            </a:r>
            <a:r>
              <a:rPr lang="en-US" sz="2800" b="1" dirty="0" err="1" smtClean="0">
                <a:solidFill>
                  <a:srgbClr val="FF0000"/>
                </a:solidFill>
              </a:rPr>
              <a:t>Muon</a:t>
            </a:r>
            <a:r>
              <a:rPr lang="en-US" sz="2800" b="1" dirty="0" smtClean="0">
                <a:solidFill>
                  <a:srgbClr val="FF0000"/>
                </a:solidFill>
              </a:rPr>
              <a:t> Collider</a:t>
            </a:r>
            <a:r>
              <a:rPr lang="en-US" sz="2800" b="1" dirty="0" smtClean="0"/>
              <a:t>)</a:t>
            </a:r>
          </a:p>
          <a:p>
            <a:pPr marL="566738" lvl="1" indent="-342900">
              <a:spcBef>
                <a:spcPct val="0"/>
              </a:spcBef>
              <a:defRPr/>
            </a:pPr>
            <a:endParaRPr lang="en-US" sz="3600" b="1" dirty="0" smtClean="0"/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  <a:defRPr/>
            </a:pPr>
            <a:endParaRPr lang="en-US" sz="3200" b="1" dirty="0" smtClean="0"/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3200" b="1" dirty="0" smtClean="0"/>
              <a:t>       </a:t>
            </a:r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3200" b="1" dirty="0" smtClean="0"/>
              <a:t>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Backup Slides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1104900" y="48578"/>
            <a:ext cx="7150100" cy="9318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err="1" smtClean="0"/>
              <a:t>Muon</a:t>
            </a:r>
            <a:r>
              <a:rPr lang="en-US" sz="3200" dirty="0" smtClean="0"/>
              <a:t> Collider </a:t>
            </a:r>
            <a:r>
              <a:rPr lang="en-US" dirty="0" smtClean="0"/>
              <a:t>-</a:t>
            </a:r>
            <a:r>
              <a:rPr lang="en-US" sz="3200" dirty="0" smtClean="0"/>
              <a:t> Neutrino Factory Comparison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5994401" y="6426200"/>
            <a:ext cx="1472856" cy="365125"/>
          </a:xfrm>
          <a:prstGeom prst="rect">
            <a:avLst/>
          </a:prstGeo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latin typeface="+mn-lt"/>
              </a:rPr>
              <a:t>April 17, 2013</a:t>
            </a:r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73100" y="6426200"/>
            <a:ext cx="5321300" cy="365125"/>
          </a:xfrm>
          <a:prstGeom prst="rect">
            <a:avLst/>
          </a:prstGeo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latin typeface="+mn-lt"/>
              </a:rPr>
              <a:t>BNL Snowmass `13 Frontier Facilities Meeting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AB0F1F-CDA5-432B-AE28-B2C45B61F39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12296" name="TextBox 165"/>
          <p:cNvSpPr txBox="1">
            <a:spLocks noChangeArrowheads="1"/>
          </p:cNvSpPr>
          <p:nvPr/>
        </p:nvSpPr>
        <p:spPr bwMode="auto">
          <a:xfrm>
            <a:off x="3274060" y="1011487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2F2F2"/>
                </a:solidFill>
              </a:rPr>
              <a:t>NEUTRINO FACTORY</a:t>
            </a:r>
            <a:endParaRPr lang="en-US" b="1" dirty="0">
              <a:solidFill>
                <a:srgbClr val="F2F2F2"/>
              </a:solidFill>
            </a:endParaRPr>
          </a:p>
        </p:txBody>
      </p:sp>
      <p:sp>
        <p:nvSpPr>
          <p:cNvPr id="12297" name="TextBox 166"/>
          <p:cNvSpPr txBox="1">
            <a:spLocks noChangeArrowheads="1"/>
          </p:cNvSpPr>
          <p:nvPr/>
        </p:nvSpPr>
        <p:spPr bwMode="auto">
          <a:xfrm>
            <a:off x="3418840" y="3846102"/>
            <a:ext cx="226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2F2F2"/>
                </a:solidFill>
              </a:rPr>
              <a:t>MUON COLLIDER</a:t>
            </a:r>
            <a:endParaRPr lang="en-US" b="1" dirty="0">
              <a:solidFill>
                <a:srgbClr val="F2F2F2"/>
              </a:solidFill>
            </a:endParaRPr>
          </a:p>
        </p:txBody>
      </p:sp>
      <p:sp>
        <p:nvSpPr>
          <p:cNvPr id="12299" name="AutoShape 6"/>
          <p:cNvSpPr>
            <a:spLocks/>
          </p:cNvSpPr>
          <p:nvPr/>
        </p:nvSpPr>
        <p:spPr bwMode="auto">
          <a:xfrm rot="5400000">
            <a:off x="2209800" y="4551998"/>
            <a:ext cx="152400" cy="2590800"/>
          </a:xfrm>
          <a:prstGeom prst="rightBrace">
            <a:avLst>
              <a:gd name="adj1" fmla="val 26759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2" name="Picture 11" descr="Block_Diagrams_R7_M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4215362"/>
            <a:ext cx="9112210" cy="2206076"/>
          </a:xfrm>
          <a:prstGeom prst="rect">
            <a:avLst/>
          </a:prstGeom>
        </p:spPr>
      </p:pic>
      <p:pic>
        <p:nvPicPr>
          <p:cNvPr id="13" name="Picture 12" descr="Block_Diagrams_R5_NF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1380819"/>
            <a:ext cx="7040052" cy="22051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320" y="1615440"/>
            <a:ext cx="3449320" cy="4805998"/>
            <a:chOff x="20320" y="1615440"/>
            <a:chExt cx="3449320" cy="4805998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469640" y="1615440"/>
              <a:ext cx="0" cy="4805998"/>
            </a:xfrm>
            <a:prstGeom prst="line">
              <a:avLst/>
            </a:prstGeom>
            <a:ln>
              <a:solidFill>
                <a:srgbClr val="4DFF3C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0320" y="3846102"/>
              <a:ext cx="3449320" cy="0"/>
            </a:xfrm>
            <a:prstGeom prst="straightConnector1">
              <a:avLst/>
            </a:prstGeom>
            <a:ln>
              <a:solidFill>
                <a:srgbClr val="4DFF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16560" y="3815622"/>
              <a:ext cx="2352890" cy="369332"/>
            </a:xfrm>
            <a:prstGeom prst="rect">
              <a:avLst/>
            </a:prstGeom>
            <a:noFill/>
            <a:ln>
              <a:solidFill>
                <a:srgbClr val="4DFF3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DFF3C"/>
                  </a:solidFill>
                </a:rPr>
                <a:t>Share same complex</a:t>
              </a:r>
              <a:endParaRPr lang="en-US" dirty="0">
                <a:solidFill>
                  <a:srgbClr val="4DFF3C"/>
                </a:solidFill>
              </a:endParaRPr>
            </a:p>
          </p:txBody>
        </p:sp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172960" y="2091038"/>
            <a:ext cx="185928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Symbol" charset="2"/>
                <a:cs typeface="Symbol" charset="2"/>
                <a:sym typeface="Symbol" pitchFamily="18" charset="2"/>
              </a:rPr>
              <a:t>n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Symbol" charset="2"/>
                <a:sym typeface="Symbol" pitchFamily="18" charset="2"/>
              </a:rPr>
              <a:t>Factory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Goal: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O(10</a:t>
            </a:r>
            <a:r>
              <a:rPr lang="en-US" baseline="30000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21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)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/year 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within the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accelerator 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acceptance</a:t>
            </a:r>
            <a:endParaRPr lang="en-US" dirty="0">
              <a:solidFill>
                <a:schemeClr val="bg2">
                  <a:lumMod val="25000"/>
                </a:schemeClr>
              </a:solidFill>
              <a:sym typeface="Symbol" pitchFamily="18" charset="2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23360" y="3568366"/>
            <a:ext cx="45719" cy="4571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Elbow Connector 24"/>
          <p:cNvCxnSpPr>
            <a:stCxn id="15" idx="2"/>
            <a:endCxn id="21" idx="3"/>
          </p:cNvCxnSpPr>
          <p:nvPr/>
        </p:nvCxnSpPr>
        <p:spPr>
          <a:xfrm rot="5400000">
            <a:off x="6046816" y="1551606"/>
            <a:ext cx="39024" cy="4072545"/>
          </a:xfrm>
          <a:prstGeom prst="bentConnector3">
            <a:avLst>
              <a:gd name="adj1" fmla="val 702949"/>
            </a:avLst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4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162800" cy="609600"/>
          </a:xfrm>
        </p:spPr>
        <p:txBody>
          <a:bodyPr/>
          <a:lstStyle/>
          <a:p>
            <a:r>
              <a:rPr lang="en-US" sz="4000"/>
              <a:t>The Lepton Advantage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200" b="1"/>
              <a:t>Proton are composite particles while leptons are point-like</a:t>
            </a:r>
          </a:p>
          <a:p>
            <a:pPr>
              <a:lnSpc>
                <a:spcPct val="90000"/>
              </a:lnSpc>
              <a:buFont typeface="Monotype Sorts" pitchFamily="2" charset="2"/>
              <a:buChar char="l"/>
            </a:pPr>
            <a:r>
              <a:rPr lang="en-US" sz="3200" b="1"/>
              <a:t> Proton collisions are richer but more complicated.</a:t>
            </a:r>
            <a:endParaRPr lang="en-US" sz="2800" b="1"/>
          </a:p>
          <a:p>
            <a:pPr>
              <a:lnSpc>
                <a:spcPct val="90000"/>
              </a:lnSpc>
              <a:buFont typeface="Monotype Sorts" pitchFamily="2" charset="2"/>
              <a:buChar char="l"/>
            </a:pPr>
            <a:r>
              <a:rPr lang="en-US" sz="3200" b="1"/>
              <a:t> Lepton collisions tend to be simpler and easier to decipher.</a:t>
            </a:r>
            <a:endParaRPr lang="en-US" sz="2800" b="1"/>
          </a:p>
          <a:p>
            <a:pPr>
              <a:lnSpc>
                <a:spcPct val="90000"/>
              </a:lnSpc>
              <a:buFont typeface="Monotype Sorts" pitchFamily="2" charset="2"/>
              <a:buChar char="l"/>
            </a:pPr>
            <a:r>
              <a:rPr lang="en-US" sz="2800" b="1"/>
              <a:t> For colliding leptons, the full energy of the collision is available.  The energy reach of a </a:t>
            </a:r>
            <a:r>
              <a:rPr lang="en-US" sz="2800" b="1">
                <a:solidFill>
                  <a:srgbClr val="FF0000"/>
                </a:solidFill>
              </a:rPr>
              <a:t>1.4TeV</a:t>
            </a:r>
            <a:r>
              <a:rPr lang="en-US" sz="2800" b="1"/>
              <a:t> lepton machine is roughly equivalent to the </a:t>
            </a:r>
            <a:r>
              <a:rPr lang="en-US" sz="2800" b="1">
                <a:solidFill>
                  <a:srgbClr val="FF0000"/>
                </a:solidFill>
              </a:rPr>
              <a:t>14TeV</a:t>
            </a:r>
            <a:r>
              <a:rPr lang="en-US" sz="2800" b="1"/>
              <a:t> LHC.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Key  Muon Advantage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962400"/>
            <a:ext cx="8255000" cy="1962150"/>
          </a:xfrm>
        </p:spPr>
        <p:txBody>
          <a:bodyPr/>
          <a:lstStyle/>
          <a:p>
            <a:r>
              <a:rPr lang="en-US" sz="2800" b="1" dirty="0"/>
              <a:t>Reduced Synchrotron Radiation:</a:t>
            </a:r>
          </a:p>
          <a:p>
            <a:pPr>
              <a:buFont typeface="Monotype Sorts" pitchFamily="2" charset="2"/>
              <a:buChar char="l"/>
            </a:pPr>
            <a:r>
              <a:rPr lang="en-US" sz="2800" b="1" dirty="0"/>
              <a:t> Reuse of accelerating </a:t>
            </a:r>
            <a:r>
              <a:rPr lang="en-US" sz="2800" b="1" dirty="0" err="1"/>
              <a:t>rf</a:t>
            </a:r>
            <a:r>
              <a:rPr lang="en-US" sz="2800" b="1" dirty="0"/>
              <a:t> (reduce both operating and construction costs)</a:t>
            </a:r>
          </a:p>
          <a:p>
            <a:pPr>
              <a:buFont typeface="Monotype Sorts" pitchFamily="2" charset="2"/>
              <a:buChar char="l"/>
            </a:pPr>
            <a:r>
              <a:rPr lang="en-US" sz="2800" b="1" dirty="0"/>
              <a:t> Smaller footprint </a:t>
            </a:r>
            <a:r>
              <a:rPr lang="en-US" sz="2800" b="1" dirty="0" smtClean="0"/>
              <a:t>(</a:t>
            </a:r>
            <a:r>
              <a:rPr lang="en-US" sz="2800" b="1" dirty="0" smtClean="0"/>
              <a:t>can fit on existing lab sites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pic>
        <p:nvPicPr>
          <p:cNvPr id="395268" name="Picture 4" descr="Dog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447800"/>
            <a:ext cx="8461375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Machine Footprints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5105400"/>
            <a:ext cx="5410200" cy="971550"/>
          </a:xfrm>
        </p:spPr>
        <p:txBody>
          <a:bodyPr/>
          <a:lstStyle/>
          <a:p>
            <a:r>
              <a:rPr lang="en-US" sz="2800" b="1"/>
              <a:t>A 4 TeV </a:t>
            </a:r>
            <a:r>
              <a:rPr lang="el-GR" sz="2800" b="1">
                <a:cs typeface="Times New Roman" pitchFamily="18" charset="0"/>
              </a:rPr>
              <a:t>μ</a:t>
            </a:r>
            <a:r>
              <a:rPr lang="en-US" sz="2800" b="1" baseline="30000">
                <a:cs typeface="Times New Roman" pitchFamily="18" charset="0"/>
              </a:rPr>
              <a:t>+ </a:t>
            </a:r>
            <a:r>
              <a:rPr lang="el-GR" sz="2800" b="1">
                <a:cs typeface="Times New Roman" pitchFamily="18" charset="0"/>
              </a:rPr>
              <a:t>μ</a:t>
            </a:r>
            <a:r>
              <a:rPr lang="en-US" sz="2800" b="1" baseline="30000">
                <a:cs typeface="Times New Roman" pitchFamily="18" charset="0"/>
              </a:rPr>
              <a:t>-</a:t>
            </a:r>
            <a:r>
              <a:rPr lang="en-US" sz="2800" b="1">
                <a:cs typeface="Times New Roman" pitchFamily="18" charset="0"/>
              </a:rPr>
              <a:t> Collider can fit on an existing laboratory site.</a:t>
            </a:r>
            <a:endParaRPr lang="el-GR" sz="2800" b="1">
              <a:cs typeface="Times New Roman" pitchFamily="18" charset="0"/>
            </a:endParaRPr>
          </a:p>
        </p:txBody>
      </p:sp>
      <p:pic>
        <p:nvPicPr>
          <p:cNvPr id="400388" name="Picture 4" descr="Foot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219200"/>
            <a:ext cx="6892925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6248400" cy="609600"/>
          </a:xfrm>
        </p:spPr>
        <p:txBody>
          <a:bodyPr/>
          <a:lstStyle/>
          <a:p>
            <a:r>
              <a:rPr lang="en-US" sz="4400" dirty="0" err="1" smtClean="0"/>
              <a:t>Muons</a:t>
            </a:r>
            <a:r>
              <a:rPr lang="en-US" sz="4400" dirty="0" smtClean="0"/>
              <a:t>: The Downside</a:t>
            </a:r>
            <a:endParaRPr lang="en-US" sz="4400" dirty="0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2400" b="1" dirty="0" smtClean="0"/>
              <a:t> </a:t>
            </a:r>
            <a:r>
              <a:rPr lang="en-US" sz="2800" b="1" dirty="0" err="1"/>
              <a:t>Muon</a:t>
            </a:r>
            <a:r>
              <a:rPr lang="en-US" sz="2800" b="1" dirty="0"/>
              <a:t> decay:</a:t>
            </a:r>
          </a:p>
          <a:p>
            <a:pPr>
              <a:lnSpc>
                <a:spcPct val="90000"/>
              </a:lnSpc>
            </a:pPr>
            <a:endParaRPr lang="en-US" sz="2800" b="1" dirty="0"/>
          </a:p>
          <a:p>
            <a:pPr>
              <a:lnSpc>
                <a:spcPct val="90000"/>
              </a:lnSpc>
            </a:pP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800" b="1" dirty="0"/>
              <a:t>The </a:t>
            </a:r>
            <a:r>
              <a:rPr lang="en-US" sz="2800" b="1" dirty="0" err="1"/>
              <a:t>muon</a:t>
            </a:r>
            <a:r>
              <a:rPr lang="en-US" sz="2800" b="1" dirty="0"/>
              <a:t> half-life at rest is: </a:t>
            </a:r>
            <a:r>
              <a:rPr lang="el-GR" sz="2800" b="1" dirty="0">
                <a:cs typeface="Times New Roman" pitchFamily="18" charset="0"/>
              </a:rPr>
              <a:t>τ</a:t>
            </a:r>
            <a:r>
              <a:rPr lang="en-US" sz="2800" b="1" dirty="0">
                <a:cs typeface="Times New Roman" pitchFamily="18" charset="0"/>
              </a:rPr>
              <a:t> = 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2.2</a:t>
            </a:r>
            <a:r>
              <a:rPr lang="el-GR" sz="2800" b="1" u="sng" dirty="0">
                <a:solidFill>
                  <a:srgbClr val="FF0000"/>
                </a:solidFill>
                <a:cs typeface="Times New Roman" pitchFamily="18" charset="0"/>
              </a:rPr>
              <a:t>μ</a:t>
            </a:r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s</a:t>
            </a:r>
            <a:endParaRPr lang="el-GR" sz="2800" b="1" u="sng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800" b="1" dirty="0"/>
              <a:t>Must capture and </a:t>
            </a:r>
            <a:r>
              <a:rPr lang="en-US" sz="2800" b="1" dirty="0" smtClean="0"/>
              <a:t>accelerate </a:t>
            </a:r>
            <a:r>
              <a:rPr lang="en-US" sz="2800" b="1" dirty="0"/>
              <a:t>the </a:t>
            </a:r>
            <a:r>
              <a:rPr lang="en-US" sz="2800" b="1" dirty="0" err="1" smtClean="0"/>
              <a:t>muons</a:t>
            </a:r>
            <a:r>
              <a:rPr lang="en-US" sz="2800" b="1" dirty="0" smtClean="0"/>
              <a:t> quickly.</a:t>
            </a:r>
            <a:endParaRPr lang="en-US" sz="2800" b="1" dirty="0"/>
          </a:p>
          <a:p>
            <a:pPr>
              <a:lnSpc>
                <a:spcPct val="90000"/>
              </a:lnSpc>
            </a:pP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800" b="1" dirty="0"/>
              <a:t>1/3 of the beam energy is dissipated in the machine as </a:t>
            </a:r>
            <a:r>
              <a:rPr lang="en-US" sz="2800" b="1" dirty="0" err="1"/>
              <a:t>e</a:t>
            </a:r>
            <a:r>
              <a:rPr lang="en-US" sz="2800" b="1" baseline="30000" dirty="0" err="1"/>
              <a:t>+</a:t>
            </a:r>
            <a:r>
              <a:rPr lang="en-US" sz="2800" b="1" dirty="0" err="1"/>
              <a:t>’s</a:t>
            </a:r>
            <a:r>
              <a:rPr lang="en-US" sz="2800" b="1" dirty="0"/>
              <a:t> and e</a:t>
            </a:r>
            <a:r>
              <a:rPr lang="en-US" sz="2800" b="1" baseline="30000" dirty="0"/>
              <a:t>-</a:t>
            </a:r>
            <a:r>
              <a:rPr lang="en-US" sz="2800" b="1" dirty="0"/>
              <a:t>’s.  This an important issue for the storage ring and the Interaction Points (IPs).</a:t>
            </a:r>
          </a:p>
        </p:txBody>
      </p:sp>
      <p:grpSp>
        <p:nvGrpSpPr>
          <p:cNvPr id="402436" name="Group 4"/>
          <p:cNvGrpSpPr>
            <a:grpSpLocks/>
          </p:cNvGrpSpPr>
          <p:nvPr/>
        </p:nvGrpSpPr>
        <p:grpSpPr bwMode="auto">
          <a:xfrm>
            <a:off x="2819400" y="1524000"/>
            <a:ext cx="3505200" cy="1219200"/>
            <a:chOff x="1848" y="1576"/>
            <a:chExt cx="1854" cy="523"/>
          </a:xfrm>
        </p:grpSpPr>
        <p:graphicFrame>
          <p:nvGraphicFramePr>
            <p:cNvPr id="402437" name="Object 5"/>
            <p:cNvGraphicFramePr>
              <a:graphicFrameLocks noChangeAspect="1"/>
            </p:cNvGraphicFramePr>
            <p:nvPr/>
          </p:nvGraphicFramePr>
          <p:xfrm>
            <a:off x="1920" y="1576"/>
            <a:ext cx="1698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48" name="Equation" r:id="rId4" imgW="2298700" imgH="317500" progId="Equation.3">
                    <p:embed/>
                  </p:oleObj>
                </mc:Choice>
                <mc:Fallback>
                  <p:oleObj name="Equation" r:id="rId4" imgW="2298700" imgH="317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1576"/>
                          <a:ext cx="1698" cy="2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2438" name="Object 6"/>
            <p:cNvGraphicFramePr>
              <a:graphicFrameLocks noChangeAspect="1"/>
            </p:cNvGraphicFramePr>
            <p:nvPr/>
          </p:nvGraphicFramePr>
          <p:xfrm>
            <a:off x="1848" y="1853"/>
            <a:ext cx="1854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49" name="Equation" r:id="rId6" imgW="2349500" imgH="317500" progId="Equation.3">
                    <p:embed/>
                  </p:oleObj>
                </mc:Choice>
                <mc:Fallback>
                  <p:oleObj name="Equation" r:id="rId6" imgW="2349500" imgH="317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8" y="1853"/>
                          <a:ext cx="1854" cy="2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Concept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159" y="4084638"/>
            <a:ext cx="280416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Proton source:  </a:t>
            </a:r>
            <a:endParaRPr lang="en-US" b="1" dirty="0" smtClean="0">
              <a:solidFill>
                <a:srgbClr val="002060"/>
              </a:solidFill>
              <a:sym typeface="Symbol" pitchFamily="18" charset="2"/>
            </a:endParaRPr>
          </a:p>
          <a:p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For example PROJECT 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X 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Stage IV at 4 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MW, 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with 2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±1 ns 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long bunches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83560" y="4084638"/>
            <a:ext cx="27686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Goal: </a:t>
            </a:r>
            <a:br>
              <a:rPr lang="en-US" b="1" dirty="0" smtClean="0">
                <a:solidFill>
                  <a:srgbClr val="002060"/>
                </a:solidFill>
                <a:sym typeface="Symbol" pitchFamily="18" charset="2"/>
              </a:rPr>
            </a:b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Produce a high intensity  </a:t>
            </a:r>
            <a:r>
              <a:rPr lang="en-US" b="1" dirty="0" smtClean="0">
                <a:solidFill>
                  <a:srgbClr val="002060"/>
                </a:solidFill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 beam whose 6D phase space is reduced by a factor of ~10</a:t>
            </a:r>
            <a:r>
              <a:rPr lang="en-US" b="1" baseline="30000" dirty="0" smtClean="0">
                <a:solidFill>
                  <a:srgbClr val="002060"/>
                </a:solidFill>
                <a:sym typeface="Symbol" pitchFamily="18" charset="2"/>
              </a:rPr>
              <a:t>6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-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10</a:t>
            </a:r>
            <a:r>
              <a:rPr lang="en-US" b="1" baseline="30000" dirty="0" smtClean="0">
                <a:solidFill>
                  <a:srgbClr val="002060"/>
                </a:solidFill>
                <a:sym typeface="Symbol" pitchFamily="18" charset="2"/>
              </a:rPr>
              <a:t>7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 from its value at the production target</a:t>
            </a:r>
            <a:endParaRPr lang="en-US" b="1" dirty="0">
              <a:solidFill>
                <a:srgbClr val="002060"/>
              </a:solidFill>
              <a:sym typeface="Symbol" pitchFamily="18" charset="2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246878" y="4084638"/>
            <a:ext cx="281940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Collider:  √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s = 3 </a:t>
            </a:r>
            <a:r>
              <a:rPr lang="en-US" b="1" dirty="0" err="1">
                <a:solidFill>
                  <a:srgbClr val="002060"/>
                </a:solidFill>
                <a:sym typeface="Symbol" pitchFamily="18" charset="2"/>
              </a:rPr>
              <a:t>TeV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 </a:t>
            </a:r>
          </a:p>
          <a:p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Circumference 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 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4.5km</a:t>
            </a:r>
            <a:br>
              <a:rPr lang="en-US" b="1" dirty="0">
                <a:solidFill>
                  <a:srgbClr val="002060"/>
                </a:solidFill>
                <a:sym typeface="Symbol" pitchFamily="18" charset="2"/>
              </a:rPr>
            </a:br>
            <a:r>
              <a:rPr lang="en-US" b="1" i="1" dirty="0">
                <a:solidFill>
                  <a:srgbClr val="002060"/>
                </a:solidFill>
                <a:sym typeface="Symbol" pitchFamily="18" charset="2"/>
              </a:rPr>
              <a:t>L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 = 3×10</a:t>
            </a:r>
            <a:r>
              <a:rPr lang="en-US" b="1" baseline="30000" dirty="0">
                <a:solidFill>
                  <a:srgbClr val="002060"/>
                </a:solidFill>
                <a:sym typeface="Symbol" pitchFamily="18" charset="2"/>
              </a:rPr>
              <a:t>34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 cm</a:t>
            </a:r>
            <a:r>
              <a:rPr lang="en-US" b="1" baseline="30000" dirty="0">
                <a:solidFill>
                  <a:srgbClr val="002060"/>
                </a:solidFill>
                <a:sym typeface="Symbol" pitchFamily="18" charset="2"/>
              </a:rPr>
              <a:t>-2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s</a:t>
            </a:r>
            <a:r>
              <a:rPr lang="en-US" b="1" baseline="30000" dirty="0">
                <a:solidFill>
                  <a:srgbClr val="002060"/>
                </a:solidFill>
                <a:sym typeface="Symbol" pitchFamily="18" charset="2"/>
              </a:rPr>
              <a:t>-</a:t>
            </a:r>
            <a:r>
              <a:rPr lang="en-US" b="1" baseline="30000" dirty="0" smtClean="0">
                <a:solidFill>
                  <a:srgbClr val="002060"/>
                </a:solidFill>
                <a:sym typeface="Symbol" pitchFamily="18" charset="2"/>
              </a:rPr>
              <a:t>1</a:t>
            </a:r>
            <a:br>
              <a:rPr lang="en-US" b="1" baseline="30000" dirty="0" smtClean="0">
                <a:solidFill>
                  <a:srgbClr val="002060"/>
                </a:solidFill>
                <a:sym typeface="Symbol" pitchFamily="18" charset="2"/>
              </a:rPr>
            </a:br>
            <a:r>
              <a:rPr lang="en-US" b="1" i="1" dirty="0" smtClean="0">
                <a:solidFill>
                  <a:srgbClr val="002060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/bunch = 2x10</a:t>
            </a:r>
            <a:r>
              <a:rPr lang="en-US" b="1" baseline="30000" dirty="0">
                <a:solidFill>
                  <a:srgbClr val="002060"/>
                </a:solidFill>
                <a:sym typeface="Symbol" pitchFamily="18" charset="2"/>
              </a:rPr>
              <a:t>12</a:t>
            </a:r>
          </a:p>
          <a:p>
            <a:r>
              <a:rPr lang="en-US" b="1" i="1" dirty="0">
                <a:solidFill>
                  <a:srgbClr val="00206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en-US" b="1" i="1" dirty="0">
                <a:solidFill>
                  <a:srgbClr val="002060"/>
                </a:solidFill>
                <a:sym typeface="Symbol" pitchFamily="18" charset="2"/>
              </a:rPr>
              <a:t>(p)/p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 = 0.1%</a:t>
            </a:r>
          </a:p>
          <a:p>
            <a:r>
              <a:rPr lang="en-US" b="1" i="1" dirty="0" err="1">
                <a:solidFill>
                  <a:srgbClr val="002060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b="1" baseline="-25000" dirty="0" err="1">
                <a:solidFill>
                  <a:srgbClr val="002060"/>
                </a:solidFill>
                <a:latin typeface="Comic Sans MS" pitchFamily="66" charset="0"/>
                <a:sym typeface="Symbol" pitchFamily="18" charset="2"/>
              </a:rPr>
              <a:t></a:t>
            </a:r>
            <a:r>
              <a:rPr lang="en-US" b="1" baseline="-25000" dirty="0" err="1">
                <a:solidFill>
                  <a:srgbClr val="002060"/>
                </a:solidFill>
                <a:sym typeface="Symbol" pitchFamily="18" charset="2"/>
              </a:rPr>
              <a:t>N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 = 25 </a:t>
            </a:r>
            <a:r>
              <a:rPr lang="en-US" b="1" dirty="0" smtClean="0">
                <a:solidFill>
                  <a:srgbClr val="002060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m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, </a:t>
            </a:r>
            <a:r>
              <a:rPr lang="en-US" b="1" i="1" dirty="0">
                <a:solidFill>
                  <a:srgbClr val="002060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b="1" baseline="-25000" dirty="0">
                <a:solidFill>
                  <a:srgbClr val="002060"/>
                </a:solidFill>
                <a:sym typeface="Symbol" pitchFamily="18" charset="2"/>
              </a:rPr>
              <a:t>//N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=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72 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mm</a:t>
            </a:r>
          </a:p>
          <a:p>
            <a:r>
              <a:rPr lang="en-US" b="1" i="1" dirty="0">
                <a:solidFill>
                  <a:srgbClr val="002060"/>
                </a:solidFill>
                <a:latin typeface="Symbol" pitchFamily="18" charset="2"/>
                <a:sym typeface="Symbol" pitchFamily="18" charset="2"/>
              </a:rPr>
              <a:t>b</a:t>
            </a:r>
            <a:r>
              <a:rPr lang="en-US" b="1" i="1" dirty="0">
                <a:solidFill>
                  <a:srgbClr val="002060"/>
                </a:solidFill>
                <a:sym typeface="Symbol" pitchFamily="18" charset="2"/>
              </a:rPr>
              <a:t>*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 = 5mm</a:t>
            </a:r>
          </a:p>
          <a:p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Rep. </a:t>
            </a:r>
            <a:r>
              <a:rPr lang="en-US" b="1" dirty="0">
                <a:solidFill>
                  <a:srgbClr val="002060"/>
                </a:solidFill>
                <a:sym typeface="Symbol" pitchFamily="18" charset="2"/>
              </a:rPr>
              <a:t>Rate = </a:t>
            </a:r>
            <a:r>
              <a:rPr lang="en-US" b="1" dirty="0" smtClean="0">
                <a:solidFill>
                  <a:srgbClr val="002060"/>
                </a:solidFill>
                <a:sym typeface="Symbol" pitchFamily="18" charset="2"/>
              </a:rPr>
              <a:t>12 Hz</a:t>
            </a:r>
            <a:endParaRPr lang="en-US" b="1" dirty="0">
              <a:solidFill>
                <a:srgbClr val="002060"/>
              </a:solidFill>
              <a:sym typeface="Symbol" pitchFamily="18" charset="2"/>
            </a:endParaRPr>
          </a:p>
        </p:txBody>
      </p:sp>
      <p:pic>
        <p:nvPicPr>
          <p:cNvPr id="14" name="Picture 13" descr="Block_Diagrams_R7_M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1583922"/>
            <a:ext cx="8984998" cy="2175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4737" y="1122257"/>
            <a:ext cx="4170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</a:rPr>
              <a:t>Muon</a:t>
            </a:r>
            <a:r>
              <a:rPr lang="en-US" sz="2400" b="1" dirty="0" smtClean="0">
                <a:solidFill>
                  <a:srgbClr val="0000CC"/>
                </a:solidFill>
              </a:rPr>
              <a:t> Collider Block Diagram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 rot="5400000">
            <a:off x="2612072" y="1238567"/>
            <a:ext cx="333375" cy="5374640"/>
          </a:xfrm>
          <a:prstGeom prst="rightBrace">
            <a:avLst>
              <a:gd name="adj1" fmla="val 8333"/>
              <a:gd name="adj2" fmla="val 37524"/>
            </a:avLst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6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248400" cy="609600"/>
          </a:xfrm>
        </p:spPr>
        <p:txBody>
          <a:bodyPr/>
          <a:lstStyle/>
          <a:p>
            <a:r>
              <a:rPr lang="en-US" sz="4000" dirty="0" err="1" smtClean="0"/>
              <a:t>Muon</a:t>
            </a:r>
            <a:r>
              <a:rPr lang="en-US" sz="4000" dirty="0" smtClean="0"/>
              <a:t> Collider Parameters</a:t>
            </a:r>
          </a:p>
        </p:txBody>
      </p:sp>
      <p:pic>
        <p:nvPicPr>
          <p:cNvPr id="512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188" y="1219200"/>
            <a:ext cx="6854825" cy="4705350"/>
          </a:xfrm>
        </p:spPr>
      </p:pic>
      <p:sp>
        <p:nvSpPr>
          <p:cNvPr id="2" name="Oval 1"/>
          <p:cNvSpPr/>
          <p:nvPr/>
        </p:nvSpPr>
        <p:spPr bwMode="auto">
          <a:xfrm>
            <a:off x="3581400" y="5029200"/>
            <a:ext cx="4191000" cy="8382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The Neutrino Factory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The </a:t>
            </a:r>
            <a:r>
              <a:rPr lang="en-US" sz="3200" b="1" dirty="0" err="1"/>
              <a:t>muons</a:t>
            </a:r>
            <a:r>
              <a:rPr lang="en-US" sz="3200" b="1" dirty="0"/>
              <a:t> in a storage ring decay such that:</a:t>
            </a:r>
          </a:p>
          <a:p>
            <a:r>
              <a:rPr lang="el-GR" sz="3200" b="1" dirty="0">
                <a:cs typeface="Times New Roman" pitchFamily="18" charset="0"/>
              </a:rPr>
              <a:t>μ</a:t>
            </a:r>
            <a:r>
              <a:rPr lang="en-US" sz="3200" b="1" baseline="30000" dirty="0">
                <a:cs typeface="Times New Roman" pitchFamily="18" charset="0"/>
              </a:rPr>
              <a:t>+ </a:t>
            </a:r>
            <a:r>
              <a:rPr lang="en-US" sz="3200" b="1" dirty="0">
                <a:cs typeface="Times New Roman" pitchFamily="18" charset="0"/>
                <a:sym typeface="Wingdings" pitchFamily="2" charset="2"/>
              </a:rPr>
              <a:t> e</a:t>
            </a:r>
            <a:r>
              <a:rPr lang="en-US" sz="3200" b="1" baseline="30000" dirty="0"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3200" b="1" dirty="0">
                <a:cs typeface="Times New Roman" pitchFamily="18" charset="0"/>
                <a:sym typeface="Wingdings" pitchFamily="2" charset="2"/>
              </a:rPr>
              <a:t> </a:t>
            </a:r>
            <a:r>
              <a:rPr lang="el-GR" sz="3200" b="1" dirty="0">
                <a:cs typeface="Times New Roman" pitchFamily="18" charset="0"/>
                <a:sym typeface="Wingdings" pitchFamily="2" charset="2"/>
              </a:rPr>
              <a:t>ν</a:t>
            </a:r>
            <a:r>
              <a:rPr lang="en-US" sz="3200" b="1" baseline="-25000" dirty="0"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3200" b="1" dirty="0">
                <a:cs typeface="Times New Roman" pitchFamily="18" charset="0"/>
                <a:sym typeface="Wingdings" pitchFamily="2" charset="2"/>
              </a:rPr>
              <a:t> </a:t>
            </a:r>
            <a:r>
              <a:rPr lang="el-GR" sz="3200" b="1" dirty="0">
                <a:cs typeface="Times New Roman" pitchFamily="18" charset="0"/>
                <a:sym typeface="Wingdings" pitchFamily="2" charset="2"/>
              </a:rPr>
              <a:t>ν</a:t>
            </a:r>
            <a:r>
              <a:rPr lang="el-GR" sz="3200" b="1" baseline="-25000" dirty="0"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3200" b="1" baseline="-25000" dirty="0"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3200" b="1" dirty="0">
                <a:cs typeface="Times New Roman" pitchFamily="18" charset="0"/>
                <a:sym typeface="Wingdings" pitchFamily="2" charset="2"/>
              </a:rPr>
              <a:t>and  </a:t>
            </a:r>
            <a:r>
              <a:rPr lang="el-GR" sz="3200" b="1" dirty="0">
                <a:cs typeface="Times New Roman" pitchFamily="18" charset="0"/>
              </a:rPr>
              <a:t>μ</a:t>
            </a:r>
            <a:r>
              <a:rPr lang="en-US" sz="3200" b="1" baseline="30000" dirty="0">
                <a:cs typeface="Times New Roman" pitchFamily="18" charset="0"/>
              </a:rPr>
              <a:t>- </a:t>
            </a:r>
            <a:r>
              <a:rPr lang="en-US" sz="3200" b="1" dirty="0">
                <a:cs typeface="Times New Roman" pitchFamily="18" charset="0"/>
                <a:sym typeface="Wingdings" pitchFamily="2" charset="2"/>
              </a:rPr>
              <a:t> e</a:t>
            </a:r>
            <a:r>
              <a:rPr lang="en-US" sz="3200" b="1" baseline="30000" dirty="0"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3200" b="1" dirty="0">
                <a:cs typeface="Times New Roman" pitchFamily="18" charset="0"/>
                <a:sym typeface="Wingdings" pitchFamily="2" charset="2"/>
              </a:rPr>
              <a:t> </a:t>
            </a:r>
            <a:r>
              <a:rPr lang="el-GR" sz="3200" b="1" dirty="0">
                <a:cs typeface="Times New Roman" pitchFamily="18" charset="0"/>
                <a:sym typeface="Wingdings" pitchFamily="2" charset="2"/>
              </a:rPr>
              <a:t>ν</a:t>
            </a:r>
            <a:r>
              <a:rPr lang="en-US" sz="3200" b="1" baseline="-25000" dirty="0"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3200" b="1" dirty="0">
                <a:cs typeface="Times New Roman" pitchFamily="18" charset="0"/>
                <a:sym typeface="Wingdings" pitchFamily="2" charset="2"/>
              </a:rPr>
              <a:t> </a:t>
            </a:r>
            <a:r>
              <a:rPr lang="el-GR" sz="3200" b="1" dirty="0">
                <a:cs typeface="Times New Roman" pitchFamily="18" charset="0"/>
                <a:sym typeface="Wingdings" pitchFamily="2" charset="2"/>
              </a:rPr>
              <a:t>ν</a:t>
            </a:r>
            <a:r>
              <a:rPr lang="el-GR" sz="3200" b="1" baseline="-25000" dirty="0">
                <a:cs typeface="Times New Roman" pitchFamily="18" charset="0"/>
                <a:sym typeface="Wingdings" pitchFamily="2" charset="2"/>
              </a:rPr>
              <a:t>μ</a:t>
            </a:r>
            <a:endParaRPr lang="en-US" sz="3200" b="1" baseline="-25000" dirty="0">
              <a:cs typeface="Times New Roman" pitchFamily="18" charset="0"/>
              <a:sym typeface="Wingdings" pitchFamily="2" charset="2"/>
            </a:endParaRPr>
          </a:p>
          <a:p>
            <a:endParaRPr lang="en-US" sz="3200" b="1" baseline="-25000" dirty="0">
              <a:cs typeface="Times New Roman" pitchFamily="18" charset="0"/>
              <a:sym typeface="Wingdings" pitchFamily="2" charset="2"/>
            </a:endParaRPr>
          </a:p>
          <a:p>
            <a:r>
              <a:rPr lang="en-US" sz="3200" b="1" dirty="0">
                <a:cs typeface="Times New Roman" pitchFamily="18" charset="0"/>
                <a:sym typeface="Wingdings" pitchFamily="2" charset="2"/>
              </a:rPr>
              <a:t>Further, the </a:t>
            </a:r>
            <a:r>
              <a:rPr lang="el-GR" sz="3200" b="1" dirty="0">
                <a:cs typeface="Times New Roman" pitchFamily="18" charset="0"/>
                <a:sym typeface="Wingdings" pitchFamily="2" charset="2"/>
              </a:rPr>
              <a:t>ν</a:t>
            </a:r>
            <a:r>
              <a:rPr lang="en-US" sz="3200" b="1" dirty="0">
                <a:cs typeface="Times New Roman" pitchFamily="18" charset="0"/>
                <a:sym typeface="Wingdings" pitchFamily="2" charset="2"/>
              </a:rPr>
              <a:t>’s are projected forward with an opening angle ~ 1/</a:t>
            </a:r>
            <a:r>
              <a:rPr lang="el-GR" sz="3200" b="1" dirty="0">
                <a:cs typeface="Times New Roman" pitchFamily="18" charset="0"/>
                <a:sym typeface="Wingdings" pitchFamily="2" charset="2"/>
              </a:rPr>
              <a:t>γ</a:t>
            </a:r>
            <a:r>
              <a:rPr lang="en-US" sz="3200" b="1" dirty="0">
                <a:cs typeface="Times New Roman" pitchFamily="18" charset="0"/>
                <a:sym typeface="Wingdings" pitchFamily="2" charset="2"/>
              </a:rPr>
              <a:t>.</a:t>
            </a:r>
          </a:p>
          <a:p>
            <a:endParaRPr lang="en-US" sz="3200" b="1" dirty="0">
              <a:cs typeface="Times New Roman" pitchFamily="18" charset="0"/>
              <a:sym typeface="Wingdings" pitchFamily="2" charset="2"/>
            </a:endParaRPr>
          </a:p>
          <a:p>
            <a:r>
              <a:rPr lang="en-US" sz="3200" b="1" dirty="0">
                <a:cs typeface="Times New Roman" pitchFamily="18" charset="0"/>
                <a:sym typeface="Wingdings" pitchFamily="2" charset="2"/>
              </a:rPr>
              <a:t>This gives rise to a very powerful </a:t>
            </a:r>
            <a:r>
              <a:rPr lang="el-GR" sz="3200" b="1" dirty="0">
                <a:cs typeface="Times New Roman" pitchFamily="18" charset="0"/>
                <a:sym typeface="Wingdings" pitchFamily="2" charset="2"/>
              </a:rPr>
              <a:t>ν</a:t>
            </a:r>
            <a:r>
              <a:rPr lang="en-US" sz="3200" b="1" dirty="0">
                <a:cs typeface="Times New Roman" pitchFamily="18" charset="0"/>
                <a:sym typeface="Wingdings" pitchFamily="2" charset="2"/>
              </a:rPr>
              <a:t> beam capable of being projected over long baseline distances.</a:t>
            </a:r>
            <a:endParaRPr lang="el-GR" sz="3200" b="1" dirty="0">
              <a:cs typeface="Times New Roman" pitchFamily="18" charset="0"/>
              <a:sym typeface="Wingdings" pitchFamily="2" charset="2"/>
            </a:endParaRPr>
          </a:p>
          <a:p>
            <a:endParaRPr lang="el-GR" sz="2800" b="1" dirty="0">
              <a:cs typeface="Times New Roman" pitchFamily="18" charset="0"/>
            </a:endParaRPr>
          </a:p>
        </p:txBody>
      </p:sp>
      <p:sp>
        <p:nvSpPr>
          <p:cNvPr id="422917" name="Line 5"/>
          <p:cNvSpPr>
            <a:spLocks noChangeShapeType="1"/>
          </p:cNvSpPr>
          <p:nvPr/>
        </p:nvSpPr>
        <p:spPr bwMode="auto">
          <a:xfrm>
            <a:off x="4876800" y="19812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2918" name="Line 6"/>
          <p:cNvSpPr>
            <a:spLocks noChangeShapeType="1"/>
          </p:cNvSpPr>
          <p:nvPr/>
        </p:nvSpPr>
        <p:spPr bwMode="auto">
          <a:xfrm>
            <a:off x="2286000" y="19812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gkirk">
  <a:themeElements>
    <a:clrScheme name="hgkirk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hgkir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hgkirk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gkirk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gkirk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gkirk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gkirk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gkirk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gkirk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Settings\kirk.BNL\Application Data\Microsoft\Templates\hgkirk.pot</Template>
  <TotalTime>83973</TotalTime>
  <Words>1051</Words>
  <Application>Microsoft Office PowerPoint</Application>
  <PresentationFormat>On-screen Show (4:3)</PresentationFormat>
  <Paragraphs>272</Paragraphs>
  <Slides>39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hgkirk</vt:lpstr>
      <vt:lpstr>Custom Design</vt:lpstr>
      <vt:lpstr>Document</vt:lpstr>
      <vt:lpstr>Equation</vt:lpstr>
      <vt:lpstr>Future Muon Colliders: A Perspective</vt:lpstr>
      <vt:lpstr>Why Muons?</vt:lpstr>
      <vt:lpstr>Beamstrahlung Effects</vt:lpstr>
      <vt:lpstr>The Key  Muon Advantage</vt:lpstr>
      <vt:lpstr>Machine Footprints</vt:lpstr>
      <vt:lpstr>Muons: The Downside</vt:lpstr>
      <vt:lpstr>Muon Collider Concept</vt:lpstr>
      <vt:lpstr>Muon Collider Parameters</vt:lpstr>
      <vt:lpstr>The Neutrino Factory</vt:lpstr>
      <vt:lpstr>Neutrino Factory Concept</vt:lpstr>
      <vt:lpstr>The MC Cooling Scenario</vt:lpstr>
      <vt:lpstr>A Muon-Based Higgs Factory  and Energy Frontier Collider</vt:lpstr>
      <vt:lpstr>PowerPoint Presentation</vt:lpstr>
      <vt:lpstr>Muon Collider R&amp;D</vt:lpstr>
      <vt:lpstr>Production of Intense          Muon Beams</vt:lpstr>
      <vt:lpstr>The Capture Solenoid</vt:lpstr>
      <vt:lpstr>The MERIT Experiment</vt:lpstr>
      <vt:lpstr>MERIT Results</vt:lpstr>
      <vt:lpstr>The Front End</vt:lpstr>
      <vt:lpstr>Ionization Cooling (D. Neuffer, FNAL)</vt:lpstr>
      <vt:lpstr>Transverse 4D Cooling</vt:lpstr>
      <vt:lpstr>Muon Ionization Cooling Experiment (MICE)</vt:lpstr>
      <vt:lpstr>Longitudinal  Ionization Cooling</vt:lpstr>
      <vt:lpstr>6D Cooling Rings</vt:lpstr>
      <vt:lpstr>Elimination of Injection/Extraction</vt:lpstr>
      <vt:lpstr>A Rectilinear 6D Cooling Channel</vt:lpstr>
      <vt:lpstr>Helical Cooling Channel</vt:lpstr>
      <vt:lpstr>High-Pressure H2 Filled Cavities</vt:lpstr>
      <vt:lpstr>The MC Cooling Scenario</vt:lpstr>
      <vt:lpstr>Proposed Final Cooling Lattice</vt:lpstr>
      <vt:lpstr>Two Solenoids are being built and tested</vt:lpstr>
      <vt:lpstr>Recent Technology Highlights</vt:lpstr>
      <vt:lpstr>A Staging Scenario</vt:lpstr>
      <vt:lpstr>The MAP Timeline</vt:lpstr>
      <vt:lpstr>PowerPoint Presentation</vt:lpstr>
      <vt:lpstr>PowerPoint Presentation</vt:lpstr>
      <vt:lpstr>Backup Slides</vt:lpstr>
      <vt:lpstr>Muon Collider - Neutrino Factory Comparison</vt:lpstr>
      <vt:lpstr>The Lepton Advantage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Solenoid Collection Systems</dc:title>
  <dc:creator>Harold Kirk</dc:creator>
  <cp:lastModifiedBy>Harold Kirk</cp:lastModifiedBy>
  <cp:revision>448</cp:revision>
  <cp:lastPrinted>2012-06-07T18:55:50Z</cp:lastPrinted>
  <dcterms:created xsi:type="dcterms:W3CDTF">2003-05-29T13:42:59Z</dcterms:created>
  <dcterms:modified xsi:type="dcterms:W3CDTF">2013-05-16T08:10:03Z</dcterms:modified>
</cp:coreProperties>
</file>