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59" r:id="rId3"/>
    <p:sldId id="261" r:id="rId4"/>
    <p:sldId id="260" r:id="rId5"/>
    <p:sldId id="266" r:id="rId6"/>
    <p:sldId id="262" r:id="rId7"/>
    <p:sldId id="264" r:id="rId8"/>
    <p:sldId id="268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24ADC5B-AF83-403E-B9E2-9EF56A4DF0E8}">
          <p14:sldIdLst>
            <p14:sldId id="263"/>
            <p14:sldId id="259"/>
            <p14:sldId id="261"/>
            <p14:sldId id="260"/>
            <p14:sldId id="266"/>
            <p14:sldId id="262"/>
            <p14:sldId id="264"/>
            <p14:sldId id="268"/>
            <p14:sldId id="265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9A"/>
    <a:srgbClr val="D3FCD0"/>
    <a:srgbClr val="C1FBBD"/>
    <a:srgbClr val="AA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5B3FC-5DD1-4777-84C7-AD02A13C632F}" type="datetimeFigureOut">
              <a:rPr lang="it-IT" smtClean="0"/>
              <a:t>14/05/2013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D313-EC18-4FD6-9FFD-86AFAA8DD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9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F7FD5B24-8746-4A28-BC11-452CCA5DE556}" type="slidenum">
              <a:rPr lang="it-IT" sz="1200" smtClean="0"/>
              <a:pPr eaLnBrk="1" hangingPunct="1">
                <a:buFontTx/>
                <a:buNone/>
              </a:pPr>
              <a:t>1</a:t>
            </a:fld>
            <a:endParaRPr lang="it-IT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5163"/>
            <a:ext cx="4649787" cy="34877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73" tIns="44687" rIns="89373" bIns="44687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B5A4F8-7C92-416E-9337-6A87B2942E53}" type="slidenum">
              <a:rPr lang="it-IT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92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46088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88138" y="333375"/>
            <a:ext cx="2071687" cy="50403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67425" cy="50403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45788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icola\Documents\CAEN-USA\Resources\Carta intestata\CAEN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"/>
            <a:ext cx="1381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Nicola\Documents\CAEN-USA\Resources\Carta intestata\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3175"/>
            <a:ext cx="476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3737"/>
      </p:ext>
    </p:extLst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icola\Documents\CAEN-USA\Resources\Carta intestata\CAEN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"/>
            <a:ext cx="1381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Nicola\Documents\CAEN-USA\Resources\Carta intestata\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3175"/>
            <a:ext cx="476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 userDrawn="1"/>
        </p:nvSpPr>
        <p:spPr bwMode="auto">
          <a:xfrm>
            <a:off x="0" y="476250"/>
            <a:ext cx="1547813" cy="649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98"/>
      </p:ext>
    </p:extLst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91512" cy="8683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68313" y="1773238"/>
            <a:ext cx="8229600" cy="360045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06043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1898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10609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00240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85614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11548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 bwMode="auto">
          <a:xfrm>
            <a:off x="323850" y="0"/>
            <a:ext cx="1655763" cy="908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 descr="D:\Nicola\Documents\CAEN-USA\Resources\Carta intestata\CAEN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25"/>
            <a:ext cx="1381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Nicola\Documents\CAEN-USA\Resources\Carta intestata\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3175"/>
            <a:ext cx="476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 userDrawn="1"/>
        </p:nvSpPr>
        <p:spPr bwMode="auto">
          <a:xfrm>
            <a:off x="107950" y="476250"/>
            <a:ext cx="1511300" cy="43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</a:t>
            </a:r>
            <a:r>
              <a:rPr lang="en-US" err="1">
                <a:solidFill>
                  <a:srgbClr val="000000"/>
                </a:solidFill>
              </a:rPr>
              <a:t>S.p.A</a:t>
            </a:r>
            <a:r>
              <a:rPr lang="en-US">
                <a:solidFill>
                  <a:srgbClr val="000000"/>
                </a:solidFill>
              </a:rPr>
              <a:t>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9865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19548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00182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8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915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800" i="1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S.p.A. is prohibited </a:t>
            </a:r>
          </a:p>
          <a:p>
            <a:pPr fontAlgn="base"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7" name="Picture 7" descr="logo CAEN RGB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1950" y="188913"/>
            <a:ext cx="1079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 userDrawn="1"/>
        </p:nvSpPr>
        <p:spPr bwMode="auto">
          <a:xfrm>
            <a:off x="323850" y="0"/>
            <a:ext cx="1655763" cy="908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plit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9" descr="CAEN-Logo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2098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1400" b="1" i="1" dirty="0">
                <a:solidFill>
                  <a:srgbClr val="B2B2B2"/>
                </a:solidFill>
              </a:rPr>
              <a:t>Tools for </a:t>
            </a:r>
            <a:r>
              <a:rPr lang="it-IT" sz="1400" b="1" i="1" dirty="0" err="1">
                <a:solidFill>
                  <a:srgbClr val="B2B2B2"/>
                </a:solidFill>
              </a:rPr>
              <a:t>Discovery</a:t>
            </a:r>
            <a:endParaRPr lang="it-IT" sz="1400" b="1" i="1" dirty="0">
              <a:solidFill>
                <a:srgbClr val="B2B2B2"/>
              </a:solidFill>
            </a:endParaRPr>
          </a:p>
        </p:txBody>
      </p:sp>
      <p:pic>
        <p:nvPicPr>
          <p:cNvPr id="17433" name="Picture 25" descr="Immagin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82296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57200" y="2133600"/>
            <a:ext cx="8229600" cy="2714589"/>
          </a:xfrm>
          <a:prstGeom prst="rect">
            <a:avLst/>
          </a:prstGeom>
          <a:solidFill>
            <a:srgbClr val="BBCDED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4053" dir="1857825" algn="ctr" rotWithShape="0">
                    <a:srgbClr val="4D4D4D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E81D18"/>
                </a:solidFill>
                <a:latin typeface="Arial Black" pitchFamily="34" charset="0"/>
              </a:rPr>
              <a:t>Digital Readout and Advanced Triggering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200" b="1" dirty="0" smtClean="0">
              <a:solidFill>
                <a:srgbClr val="E81D18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E81D18"/>
                </a:solidFill>
                <a:latin typeface="Arial Black" pitchFamily="34" charset="0"/>
              </a:rPr>
              <a:t>May 17</a:t>
            </a:r>
            <a:r>
              <a:rPr lang="en-US" sz="2400" b="1" baseline="30000" dirty="0" smtClean="0">
                <a:solidFill>
                  <a:srgbClr val="E81D18"/>
                </a:solidFill>
                <a:latin typeface="Arial Black" pitchFamily="34" charset="0"/>
              </a:rPr>
              <a:t>th</a:t>
            </a:r>
            <a:r>
              <a:rPr lang="en-US" sz="2400" b="1" dirty="0" smtClean="0">
                <a:solidFill>
                  <a:srgbClr val="E81D18"/>
                </a:solidFill>
                <a:latin typeface="Arial Black" pitchFamily="34" charset="0"/>
              </a:rPr>
              <a:t> 2013, Centro Volta</a:t>
            </a:r>
            <a:endParaRPr lang="en-US" sz="2400" b="1" dirty="0">
              <a:solidFill>
                <a:srgbClr val="E81D18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E81D18"/>
                </a:solidFill>
                <a:latin typeface="Arial Black" pitchFamily="34" charset="0"/>
              </a:rPr>
              <a:t>Marco </a:t>
            </a:r>
            <a:r>
              <a:rPr lang="en-US" dirty="0" err="1" smtClean="0">
                <a:solidFill>
                  <a:srgbClr val="E81D18"/>
                </a:solidFill>
                <a:latin typeface="Arial Black" pitchFamily="34" charset="0"/>
              </a:rPr>
              <a:t>Locatelli</a:t>
            </a:r>
            <a:endParaRPr lang="en-US" dirty="0" smtClean="0">
              <a:solidFill>
                <a:srgbClr val="E81D18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40000"/>
              </a:spcBef>
            </a:pPr>
            <a:r>
              <a:rPr lang="en-US" sz="1800" dirty="0" smtClean="0">
                <a:solidFill>
                  <a:srgbClr val="E81D18"/>
                </a:solidFill>
                <a:latin typeface="Arial Black" pitchFamily="34" charset="0"/>
              </a:rPr>
              <a:t>-CAEN-</a:t>
            </a:r>
            <a:endParaRPr lang="en-US" sz="1800" dirty="0">
              <a:solidFill>
                <a:srgbClr val="E81D18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1504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23706" y="124194"/>
            <a:ext cx="12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err="1" smtClean="0">
                <a:latin typeface="Bell MT" pitchFamily="18" charset="0"/>
              </a:rPr>
              <a:t>Conclusions</a:t>
            </a:r>
            <a:endParaRPr lang="it-IT" i="1" u="sng" dirty="0">
              <a:latin typeface="Bell MT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196752"/>
            <a:ext cx="7740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Digital Readout is a well established and reliable technique.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Synchronization made it ideal for both small lab applications and big physics experiment.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Digital Pulse Processing is a powerful data reduction tool.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On-board Logic manage easily simple trigger conditions and propagation.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Very complex trigger conditions can be achieved by programming external logic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6890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157288" y="2132856"/>
            <a:ext cx="6438900" cy="187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1140925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052736"/>
            <a:ext cx="7776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Digital readout is now a standard in modern physics experiments and applications:</a:t>
            </a:r>
          </a:p>
          <a:p>
            <a:r>
              <a:rPr lang="en-US" dirty="0" smtClean="0"/>
              <a:t>		. HEP </a:t>
            </a:r>
          </a:p>
          <a:p>
            <a:r>
              <a:rPr lang="en-US" dirty="0" smtClean="0"/>
              <a:t>		. Nuclear</a:t>
            </a:r>
          </a:p>
          <a:p>
            <a:r>
              <a:rPr lang="en-US" dirty="0" smtClean="0"/>
              <a:t>		. </a:t>
            </a:r>
            <a:r>
              <a:rPr lang="en-US" dirty="0" err="1" smtClean="0"/>
              <a:t>Astroparticle</a:t>
            </a:r>
            <a:endParaRPr lang="en-US" dirty="0" smtClean="0"/>
          </a:p>
          <a:p>
            <a:r>
              <a:rPr lang="en-US" dirty="0" smtClean="0"/>
              <a:t>		. Fusion</a:t>
            </a:r>
          </a:p>
          <a:p>
            <a:r>
              <a:rPr lang="en-US" dirty="0" smtClean="0"/>
              <a:t>		. Homeland Security, Environmental, Medical…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72744"/>
              </p:ext>
            </p:extLst>
          </p:nvPr>
        </p:nvGraphicFramePr>
        <p:xfrm>
          <a:off x="5436096" y="1484784"/>
          <a:ext cx="3419488" cy="131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Visio" r:id="rId4" imgW="5400000" imgH="1650600" progId="Visio.Drawing.11">
                  <p:embed/>
                </p:oleObj>
              </mc:Choice>
              <mc:Fallback>
                <p:oleObj name="Visio" r:id="rId4" imgW="5400000" imgH="16506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484784"/>
                        <a:ext cx="3419488" cy="1311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36934"/>
              </p:ext>
            </p:extLst>
          </p:nvPr>
        </p:nvGraphicFramePr>
        <p:xfrm>
          <a:off x="755576" y="4077072"/>
          <a:ext cx="4536306" cy="117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Visio" r:id="rId6" imgW="6093000" imgH="1584000" progId="Visio.Drawing.11">
                  <p:embed/>
                </p:oleObj>
              </mc:Choice>
              <mc:Fallback>
                <p:oleObj name="Visio" r:id="rId6" imgW="6093000" imgH="15840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77072"/>
                        <a:ext cx="4536306" cy="117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731171" y="124194"/>
            <a:ext cx="21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latin typeface="Bell MT" pitchFamily="18" charset="0"/>
              </a:rPr>
              <a:t>The Digital </a:t>
            </a:r>
            <a:r>
              <a:rPr lang="it-IT" i="1" u="sng" dirty="0" err="1" smtClean="0">
                <a:latin typeface="Bell MT" pitchFamily="18" charset="0"/>
              </a:rPr>
              <a:t>Approach</a:t>
            </a:r>
            <a:endParaRPr lang="it-IT" i="1" u="sng" dirty="0">
              <a:latin typeface="Bell MT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3573016"/>
            <a:ext cx="856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board </a:t>
            </a:r>
            <a:r>
              <a:rPr lang="en-US" b="1" dirty="0" smtClean="0">
                <a:solidFill>
                  <a:srgbClr val="FF0000"/>
                </a:solidFill>
              </a:rPr>
              <a:t>Digital Pulse Processing </a:t>
            </a:r>
            <a:r>
              <a:rPr lang="en-US" dirty="0" smtClean="0"/>
              <a:t>(DPP) ensures:</a:t>
            </a:r>
          </a:p>
          <a:p>
            <a:r>
              <a:rPr lang="en-US" dirty="0" smtClean="0"/>
              <a:t>						. Flexibility</a:t>
            </a:r>
          </a:p>
          <a:p>
            <a:r>
              <a:rPr lang="en-US" dirty="0" smtClean="0"/>
              <a:t>						. Data Reduction</a:t>
            </a:r>
          </a:p>
          <a:p>
            <a:r>
              <a:rPr lang="en-US" dirty="0" smtClean="0"/>
              <a:t>						. Trigger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157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31171" y="124194"/>
            <a:ext cx="21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smtClean="0">
                <a:latin typeface="Bell MT" pitchFamily="18" charset="0"/>
              </a:rPr>
              <a:t>Trigger modalities</a:t>
            </a:r>
            <a:endParaRPr lang="en-US" i="1" u="sng">
              <a:latin typeface="Bell MT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55576" y="643294"/>
            <a:ext cx="417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Use of an External Global Trigger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0834" y="1258936"/>
            <a:ext cx="696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Typically used in accelerator experiment: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achine trigger, 					dedicated trigger electronics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6586" y="1997447"/>
            <a:ext cx="63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ynchronized Digitizers triggered on the TRG_IN connector 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0148" y="2492896"/>
            <a:ext cx="566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</a:t>
            </a:r>
            <a:r>
              <a:rPr lang="en-US" sz="2000" i="1" dirty="0" smtClean="0">
                <a:solidFill>
                  <a:srgbClr val="FF0000"/>
                </a:solidFill>
              </a:rPr>
              <a:t> XMASS Experiment (</a:t>
            </a:r>
            <a:r>
              <a:rPr lang="en-US" sz="2000" i="1" dirty="0" err="1" smtClean="0">
                <a:solidFill>
                  <a:srgbClr val="FF0000"/>
                </a:solidFill>
              </a:rPr>
              <a:t>Kamioka</a:t>
            </a:r>
            <a:r>
              <a:rPr lang="en-US" sz="2000" i="1" dirty="0" smtClean="0">
                <a:solidFill>
                  <a:srgbClr val="FF0000"/>
                </a:solidFill>
              </a:rPr>
              <a:t>, JP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20688" y="3599523"/>
            <a:ext cx="4104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640 Channels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V1751 based (1 GS/s, 10 bit)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70C0"/>
                </a:solidFill>
              </a:rPr>
              <a:t>No trigger propagation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70C0"/>
                </a:solidFill>
              </a:rPr>
              <a:t>No on-board trigger logic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Waveform </a:t>
            </a:r>
            <a:r>
              <a:rPr lang="en-US" dirty="0" smtClean="0">
                <a:solidFill>
                  <a:srgbClr val="FF0000"/>
                </a:solidFill>
              </a:rPr>
              <a:t>Acquisition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Reduction through DPP-ZLE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00603"/>
              </p:ext>
            </p:extLst>
          </p:nvPr>
        </p:nvGraphicFramePr>
        <p:xfrm>
          <a:off x="547622" y="3181038"/>
          <a:ext cx="4240401" cy="271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Visio" r:id="rId4" imgW="4965160" imgH="3180721" progId="Visio.Drawing.11">
                  <p:embed/>
                </p:oleObj>
              </mc:Choice>
              <mc:Fallback>
                <p:oleObj name="Visio" r:id="rId4" imgW="4965160" imgH="318072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22" y="3181038"/>
                        <a:ext cx="4240401" cy="271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977108" cy="283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3"/>
          <p:cNvCxnSpPr>
            <a:stCxn id="10" idx="3"/>
          </p:cNvCxnSpPr>
          <p:nvPr/>
        </p:nvCxnSpPr>
        <p:spPr bwMode="auto">
          <a:xfrm>
            <a:off x="6516216" y="2182113"/>
            <a:ext cx="163448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ttore 4 19"/>
          <p:cNvCxnSpPr>
            <a:stCxn id="10" idx="3"/>
          </p:cNvCxnSpPr>
          <p:nvPr/>
        </p:nvCxnSpPr>
        <p:spPr bwMode="auto">
          <a:xfrm flipV="1">
            <a:off x="6516216" y="1700808"/>
            <a:ext cx="1294949" cy="481305"/>
          </a:xfrm>
          <a:prstGeom prst="bentConnector3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683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7682" y="1340768"/>
            <a:ext cx="84971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Propagate </a:t>
            </a:r>
            <a:r>
              <a:rPr lang="en-US" dirty="0">
                <a:solidFill>
                  <a:srgbClr val="003546"/>
                </a:solidFill>
                <a:latin typeface="Tahoma" pitchFamily="34" charset="0"/>
              </a:rPr>
              <a:t>local triggers from each channel to the others within the 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board</a:t>
            </a:r>
          </a:p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TR-TV </a:t>
            </a:r>
            <a:r>
              <a:rPr lang="en-US" dirty="0">
                <a:solidFill>
                  <a:srgbClr val="003546"/>
                </a:solidFill>
                <a:latin typeface="Tahoma" pitchFamily="34" charset="0"/>
              </a:rPr>
              <a:t>mode: triggers from other channels (trigger requests) can be used as trigger 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validation. </a:t>
            </a:r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Coincidence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, </a:t>
            </a:r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Neighbor Triggering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…</a:t>
            </a:r>
          </a:p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Apply </a:t>
            </a:r>
            <a:r>
              <a:rPr lang="en-US" dirty="0">
                <a:solidFill>
                  <a:srgbClr val="003546"/>
                </a:solidFill>
                <a:latin typeface="Tahoma" pitchFamily="34" charset="0"/>
              </a:rPr>
              <a:t>individual trigger masks and simple combinatorial logics on board (AND, OR, Majority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)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300193" y="124194"/>
            <a:ext cx="2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On Board Trigger Logic</a:t>
            </a:r>
            <a:endParaRPr lang="en-US" i="1" u="sng" dirty="0">
              <a:latin typeface="Bell MT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7682" y="836712"/>
            <a:ext cx="48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Digitizer running DPP Firmware can: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65539"/>
              </p:ext>
            </p:extLst>
          </p:nvPr>
        </p:nvGraphicFramePr>
        <p:xfrm>
          <a:off x="1589665" y="3503376"/>
          <a:ext cx="6042956" cy="186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Visio" r:id="rId4" imgW="7597843" imgH="2345037" progId="Visio.Drawing.11">
                  <p:embed/>
                </p:oleObj>
              </mc:Choice>
              <mc:Fallback>
                <p:oleObj name="Visio" r:id="rId4" imgW="7597843" imgH="234503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665" y="3503376"/>
                        <a:ext cx="6042956" cy="186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 bwMode="auto">
          <a:xfrm>
            <a:off x="6617459" y="3645678"/>
            <a:ext cx="1152128" cy="17536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6248660" y="3803865"/>
            <a:ext cx="348347" cy="1258022"/>
          </a:xfrm>
          <a:prstGeom prst="rect">
            <a:avLst/>
          </a:prstGeom>
          <a:solidFill>
            <a:srgbClr val="D3F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6000263" y="3888756"/>
            <a:ext cx="247786" cy="1080120"/>
          </a:xfrm>
          <a:prstGeom prst="rect">
            <a:avLst/>
          </a:prstGeom>
          <a:solidFill>
            <a:srgbClr val="FAFC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085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00193" y="124194"/>
            <a:ext cx="2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On Board Trigger Logic</a:t>
            </a:r>
            <a:endParaRPr lang="en-US" i="1" u="sng" dirty="0">
              <a:latin typeface="Bell MT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7403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i="1" dirty="0" err="1" smtClean="0">
                <a:solidFill>
                  <a:srgbClr val="FF0000"/>
                </a:solidFill>
              </a:rPr>
              <a:t>ProSPECTus</a:t>
            </a:r>
            <a:r>
              <a:rPr lang="en-US" sz="2000" i="1" dirty="0" smtClean="0">
                <a:solidFill>
                  <a:srgbClr val="FF0000"/>
                </a:solidFill>
              </a:rPr>
              <a:t> (Liverpool, UK)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53" y="3134481"/>
            <a:ext cx="5670221" cy="262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90274" y="1340768"/>
            <a:ext cx="6902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Main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32 Channels (Segmented Clover Detector)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V1724 </a:t>
            </a:r>
            <a:r>
              <a:rPr lang="en-US" sz="1600" dirty="0"/>
              <a:t>based </a:t>
            </a:r>
            <a:r>
              <a:rPr lang="en-US" sz="1600" dirty="0" smtClean="0"/>
              <a:t>(100 MS/s</a:t>
            </a:r>
            <a:r>
              <a:rPr lang="en-US" sz="1600" dirty="0"/>
              <a:t>, </a:t>
            </a:r>
            <a:r>
              <a:rPr lang="en-US" sz="1600" dirty="0" smtClean="0"/>
              <a:t>14 </a:t>
            </a:r>
            <a:r>
              <a:rPr lang="en-US" sz="1600" dirty="0"/>
              <a:t>bit)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Waveform </a:t>
            </a:r>
            <a:r>
              <a:rPr lang="en-US" sz="1600" dirty="0" smtClean="0"/>
              <a:t>Acquisition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u="sng" dirty="0" smtClean="0">
                <a:solidFill>
                  <a:srgbClr val="0070C0"/>
                </a:solidFill>
                <a:latin typeface="Tahoma" pitchFamily="34" charset="0"/>
              </a:rPr>
              <a:t>Trigger Logic:</a:t>
            </a:r>
            <a:r>
              <a:rPr lang="en-GB" sz="1600" dirty="0" smtClean="0">
                <a:solidFill>
                  <a:srgbClr val="003546"/>
                </a:solidFill>
                <a:latin typeface="Tahoma" pitchFamily="34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Tahoma" pitchFamily="34" charset="0"/>
              </a:rPr>
              <a:t>One </a:t>
            </a:r>
            <a:r>
              <a:rPr lang="en-GB" sz="1600" dirty="0">
                <a:solidFill>
                  <a:srgbClr val="0070C0"/>
                </a:solidFill>
                <a:latin typeface="Tahoma" pitchFamily="34" charset="0"/>
              </a:rPr>
              <a:t>channel triggers itself and also neighbour </a:t>
            </a:r>
            <a:r>
              <a:rPr lang="en-GB" sz="1600" dirty="0" smtClean="0">
                <a:solidFill>
                  <a:srgbClr val="0070C0"/>
                </a:solidFill>
                <a:latin typeface="Tahoma" pitchFamily="34" charset="0"/>
              </a:rPr>
              <a:t>channels</a:t>
            </a:r>
            <a:endParaRPr lang="en-US" sz="1600" dirty="0"/>
          </a:p>
        </p:txBody>
      </p:sp>
      <p:pic>
        <p:nvPicPr>
          <p:cNvPr id="16" name="Picture 6" descr="prospe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22" y="1601009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682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49" y="2636912"/>
            <a:ext cx="4876851" cy="31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3993" y="1084413"/>
            <a:ext cx="849719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Result of on-board logic on </a:t>
            </a:r>
            <a:r>
              <a:rPr lang="en-US" dirty="0">
                <a:solidFill>
                  <a:srgbClr val="003546"/>
                </a:solidFill>
                <a:latin typeface="Tahoma" pitchFamily="34" charset="0"/>
              </a:rPr>
              <a:t>o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ne board can be </a:t>
            </a:r>
            <a:r>
              <a:rPr lang="en-US" dirty="0">
                <a:solidFill>
                  <a:srgbClr val="003546"/>
                </a:solidFill>
                <a:latin typeface="Tahoma" pitchFamily="34" charset="0"/>
              </a:rPr>
              <a:t>p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ropagated to other boards through TRG_OUT - TRG_IN daisy chain</a:t>
            </a:r>
          </a:p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No use of External Logic Units</a:t>
            </a:r>
            <a:endParaRPr lang="en-US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300193" y="124194"/>
            <a:ext cx="2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Trigger Propagation</a:t>
            </a:r>
            <a:endParaRPr lang="en-US" i="1" u="sng" dirty="0">
              <a:latin typeface="Bell MT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7682" y="642096"/>
            <a:ext cx="48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</a:t>
            </a:r>
            <a:r>
              <a:rPr lang="en-US" sz="2000" i="1" dirty="0" smtClean="0">
                <a:solidFill>
                  <a:srgbClr val="FF0000"/>
                </a:solidFill>
              </a:rPr>
              <a:t>rigger Propagation: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5060" y="223680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i="1" dirty="0" err="1" smtClean="0">
                <a:solidFill>
                  <a:srgbClr val="FF0000"/>
                </a:solidFill>
              </a:rPr>
              <a:t>FaNS</a:t>
            </a:r>
            <a:r>
              <a:rPr lang="en-US" sz="2000" i="1" dirty="0" smtClean="0">
                <a:solidFill>
                  <a:srgbClr val="FF0000"/>
                </a:solidFill>
              </a:rPr>
              <a:t> array at NIST (Gaithersburg, USA)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7682" y="29249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Main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56 Channels (Plastics, He3 Tubes)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V1720 </a:t>
            </a:r>
            <a:r>
              <a:rPr lang="en-US" sz="1600" dirty="0"/>
              <a:t>based </a:t>
            </a:r>
            <a:r>
              <a:rPr lang="en-US" sz="1600" dirty="0" smtClean="0"/>
              <a:t>(250 MS/s</a:t>
            </a:r>
            <a:r>
              <a:rPr lang="en-US" sz="1600" dirty="0"/>
              <a:t>, 10 bit)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Waveform Acquisition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70C0"/>
                </a:solidFill>
              </a:rPr>
              <a:t>Trigger </a:t>
            </a:r>
            <a:r>
              <a:rPr lang="en-US" sz="1600" u="sng" dirty="0">
                <a:solidFill>
                  <a:srgbClr val="0070C0"/>
                </a:solidFill>
              </a:rPr>
              <a:t>propagation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</a:rPr>
              <a:t>T</a:t>
            </a:r>
            <a:r>
              <a:rPr lang="en-US" sz="1600" u="sng" dirty="0" smtClean="0">
                <a:solidFill>
                  <a:srgbClr val="0070C0"/>
                </a:solidFill>
              </a:rPr>
              <a:t>rigger logic: </a:t>
            </a:r>
            <a:r>
              <a:rPr lang="en-US" sz="1600" u="sng" dirty="0" smtClean="0">
                <a:solidFill>
                  <a:srgbClr val="0070C0"/>
                </a:solidFill>
              </a:rPr>
              <a:t>OR of the He3 channels </a:t>
            </a:r>
            <a:endParaRPr lang="en-US" sz="1600" u="sng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Data Reduction through DPP-ZLE</a:t>
            </a:r>
          </a:p>
        </p:txBody>
      </p:sp>
    </p:spTree>
    <p:extLst>
      <p:ext uri="{BB962C8B-B14F-4D97-AF65-F5344CB8AC3E}">
        <p14:creationId xmlns:p14="http://schemas.microsoft.com/office/powerpoint/2010/main" val="10191615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7682" y="1340768"/>
            <a:ext cx="849719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Complex trigger requirements can be achieved through the use of External Logic Units 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  <a:sym typeface="Wingdings" pitchFamily="2" charset="2"/>
              </a:rPr>
              <a:t> CAEN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V1495</a:t>
            </a:r>
            <a:r>
              <a:rPr lang="en-US" dirty="0" smtClean="0">
                <a:solidFill>
                  <a:srgbClr val="003546"/>
                </a:solidFill>
                <a:latin typeface="Tahoma" pitchFamily="34" charset="0"/>
              </a:rPr>
              <a:t> </a:t>
            </a:r>
            <a:endParaRPr lang="en-US" dirty="0" smtClean="0"/>
          </a:p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</a:rPr>
              <a:t>User programmable  </a:t>
            </a:r>
            <a:r>
              <a:rPr lang="en-US" dirty="0" smtClean="0"/>
              <a:t>FPGA for customized logic</a:t>
            </a:r>
          </a:p>
          <a:p>
            <a:pPr marL="285750" indent="-285750">
              <a:spcBef>
                <a:spcPts val="1500"/>
              </a:spcBef>
              <a:buClr>
                <a:srgbClr val="003546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High number of I/</a:t>
            </a:r>
            <a:r>
              <a:rPr lang="en-US" dirty="0" err="1" smtClean="0"/>
              <a:t>Os</a:t>
            </a:r>
            <a:r>
              <a:rPr lang="en-US" dirty="0" smtClean="0"/>
              <a:t> expandable with different </a:t>
            </a:r>
            <a:r>
              <a:rPr lang="en-US" dirty="0"/>
              <a:t>p</a:t>
            </a:r>
            <a:r>
              <a:rPr lang="en-US" dirty="0" smtClean="0"/>
              <a:t>iggy </a:t>
            </a:r>
            <a:r>
              <a:rPr lang="en-US" dirty="0"/>
              <a:t>b</a:t>
            </a:r>
            <a:r>
              <a:rPr lang="en-US" dirty="0" smtClean="0"/>
              <a:t>acks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00193" y="124194"/>
            <a:ext cx="2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External Trigger Logic</a:t>
            </a:r>
            <a:endParaRPr lang="en-US" i="1" u="sng" dirty="0">
              <a:latin typeface="Bell MT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7682" y="836712"/>
            <a:ext cx="48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High Level Triggering: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arco\Desktop\Presentazione Centro Volta\95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63933"/>
            <a:ext cx="2068370" cy="4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36499" cy="23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bidirezionale orizzontale 5"/>
          <p:cNvSpPr/>
          <p:nvPr/>
        </p:nvSpPr>
        <p:spPr bwMode="auto">
          <a:xfrm>
            <a:off x="2180854" y="4710894"/>
            <a:ext cx="4680520" cy="43204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5739" y="3068960"/>
            <a:ext cx="4549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advantage of </a:t>
            </a:r>
            <a:r>
              <a:rPr lang="en-US" i="1" dirty="0" smtClean="0">
                <a:solidFill>
                  <a:srgbClr val="0070C0"/>
                </a:solidFill>
              </a:rPr>
              <a:t>digitizers LVDS I/</a:t>
            </a:r>
            <a:r>
              <a:rPr lang="en-US" i="1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. Over-thresholds</a:t>
            </a:r>
          </a:p>
          <a:p>
            <a:r>
              <a:rPr lang="en-US" dirty="0" smtClean="0"/>
              <a:t>. Busy</a:t>
            </a:r>
          </a:p>
          <a:p>
            <a:r>
              <a:rPr lang="en-US" dirty="0" smtClean="0"/>
              <a:t>. Veto</a:t>
            </a:r>
          </a:p>
          <a:p>
            <a:r>
              <a:rPr lang="en-US" dirty="0" smtClean="0"/>
              <a:t>. Individual Trigger propagation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412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948531" y="889000"/>
            <a:ext cx="7391400" cy="4749802"/>
            <a:chOff x="566738" y="889000"/>
            <a:chExt cx="8094662" cy="508952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12988" y="2159000"/>
              <a:ext cx="2687637" cy="2905125"/>
              <a:chOff x="1992" y="1376"/>
              <a:chExt cx="1693" cy="1830"/>
            </a:xfrm>
          </p:grpSpPr>
          <p:grpSp>
            <p:nvGrpSpPr>
              <p:cNvPr id="138" name="Group 5"/>
              <p:cNvGrpSpPr>
                <a:grpSpLocks/>
              </p:cNvGrpSpPr>
              <p:nvPr/>
            </p:nvGrpSpPr>
            <p:grpSpPr bwMode="auto">
              <a:xfrm>
                <a:off x="1992" y="1376"/>
                <a:ext cx="140" cy="1830"/>
                <a:chOff x="1992" y="1376"/>
                <a:chExt cx="140" cy="1830"/>
              </a:xfrm>
            </p:grpSpPr>
            <p:sp>
              <p:nvSpPr>
                <p:cNvPr id="742" name="Rectangle 6"/>
                <p:cNvSpPr>
                  <a:spLocks noChangeArrowheads="1"/>
                </p:cNvSpPr>
                <p:nvPr/>
              </p:nvSpPr>
              <p:spPr bwMode="auto">
                <a:xfrm>
                  <a:off x="1992" y="1376"/>
                  <a:ext cx="140" cy="18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Rectangle 7"/>
                <p:cNvSpPr>
                  <a:spLocks noChangeArrowheads="1"/>
                </p:cNvSpPr>
                <p:nvPr/>
              </p:nvSpPr>
              <p:spPr bwMode="auto">
                <a:xfrm>
                  <a:off x="1992" y="1376"/>
                  <a:ext cx="140" cy="18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8"/>
                <p:cNvSpPr>
                  <a:spLocks/>
                </p:cNvSpPr>
                <p:nvPr/>
              </p:nvSpPr>
              <p:spPr bwMode="auto">
                <a:xfrm>
                  <a:off x="2020" y="1947"/>
                  <a:ext cx="49" cy="49"/>
                </a:xfrm>
                <a:custGeom>
                  <a:avLst/>
                  <a:gdLst>
                    <a:gd name="T0" fmla="*/ 98 w 99"/>
                    <a:gd name="T1" fmla="*/ 43 h 98"/>
                    <a:gd name="T2" fmla="*/ 97 w 99"/>
                    <a:gd name="T3" fmla="*/ 34 h 98"/>
                    <a:gd name="T4" fmla="*/ 92 w 99"/>
                    <a:gd name="T5" fmla="*/ 25 h 98"/>
                    <a:gd name="T6" fmla="*/ 87 w 99"/>
                    <a:gd name="T7" fmla="*/ 17 h 98"/>
                    <a:gd name="T8" fmla="*/ 81 w 99"/>
                    <a:gd name="T9" fmla="*/ 10 h 98"/>
                    <a:gd name="T10" fmla="*/ 73 w 99"/>
                    <a:gd name="T11" fmla="*/ 6 h 98"/>
                    <a:gd name="T12" fmla="*/ 64 w 99"/>
                    <a:gd name="T13" fmla="*/ 1 h 98"/>
                    <a:gd name="T14" fmla="*/ 55 w 99"/>
                    <a:gd name="T15" fmla="*/ 0 h 98"/>
                    <a:gd name="T16" fmla="*/ 44 w 99"/>
                    <a:gd name="T17" fmla="*/ 0 h 98"/>
                    <a:gd name="T18" fmla="*/ 34 w 99"/>
                    <a:gd name="T19" fmla="*/ 1 h 98"/>
                    <a:gd name="T20" fmla="*/ 26 w 99"/>
                    <a:gd name="T21" fmla="*/ 6 h 98"/>
                    <a:gd name="T22" fmla="*/ 18 w 99"/>
                    <a:gd name="T23" fmla="*/ 10 h 98"/>
                    <a:gd name="T24" fmla="*/ 11 w 99"/>
                    <a:gd name="T25" fmla="*/ 17 h 98"/>
                    <a:gd name="T26" fmla="*/ 6 w 99"/>
                    <a:gd name="T27" fmla="*/ 25 h 98"/>
                    <a:gd name="T28" fmla="*/ 2 w 99"/>
                    <a:gd name="T29" fmla="*/ 34 h 98"/>
                    <a:gd name="T30" fmla="*/ 0 w 99"/>
                    <a:gd name="T31" fmla="*/ 43 h 98"/>
                    <a:gd name="T32" fmla="*/ 0 w 99"/>
                    <a:gd name="T33" fmla="*/ 54 h 98"/>
                    <a:gd name="T34" fmla="*/ 2 w 99"/>
                    <a:gd name="T35" fmla="*/ 64 h 98"/>
                    <a:gd name="T36" fmla="*/ 6 w 99"/>
                    <a:gd name="T37" fmla="*/ 72 h 98"/>
                    <a:gd name="T38" fmla="*/ 11 w 99"/>
                    <a:gd name="T39" fmla="*/ 80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4 w 99"/>
                    <a:gd name="T45" fmla="*/ 95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7 w 99"/>
                    <a:gd name="T57" fmla="*/ 80 h 98"/>
                    <a:gd name="T58" fmla="*/ 92 w 99"/>
                    <a:gd name="T59" fmla="*/ 72 h 98"/>
                    <a:gd name="T60" fmla="*/ 97 w 99"/>
                    <a:gd name="T61" fmla="*/ 64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8" y="43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7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1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1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40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7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8"/>
                      </a:lnTo>
                      <a:lnTo>
                        <a:pt x="98" y="54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9"/>
                <p:cNvSpPr>
                  <a:spLocks/>
                </p:cNvSpPr>
                <p:nvPr/>
              </p:nvSpPr>
              <p:spPr bwMode="auto">
                <a:xfrm>
                  <a:off x="2020" y="1947"/>
                  <a:ext cx="49" cy="49"/>
                </a:xfrm>
                <a:custGeom>
                  <a:avLst/>
                  <a:gdLst>
                    <a:gd name="T0" fmla="*/ 98 w 99"/>
                    <a:gd name="T1" fmla="*/ 43 h 98"/>
                    <a:gd name="T2" fmla="*/ 97 w 99"/>
                    <a:gd name="T3" fmla="*/ 34 h 98"/>
                    <a:gd name="T4" fmla="*/ 92 w 99"/>
                    <a:gd name="T5" fmla="*/ 25 h 98"/>
                    <a:gd name="T6" fmla="*/ 87 w 99"/>
                    <a:gd name="T7" fmla="*/ 17 h 98"/>
                    <a:gd name="T8" fmla="*/ 81 w 99"/>
                    <a:gd name="T9" fmla="*/ 10 h 98"/>
                    <a:gd name="T10" fmla="*/ 73 w 99"/>
                    <a:gd name="T11" fmla="*/ 6 h 98"/>
                    <a:gd name="T12" fmla="*/ 64 w 99"/>
                    <a:gd name="T13" fmla="*/ 1 h 98"/>
                    <a:gd name="T14" fmla="*/ 55 w 99"/>
                    <a:gd name="T15" fmla="*/ 0 h 98"/>
                    <a:gd name="T16" fmla="*/ 44 w 99"/>
                    <a:gd name="T17" fmla="*/ 0 h 98"/>
                    <a:gd name="T18" fmla="*/ 34 w 99"/>
                    <a:gd name="T19" fmla="*/ 1 h 98"/>
                    <a:gd name="T20" fmla="*/ 26 w 99"/>
                    <a:gd name="T21" fmla="*/ 6 h 98"/>
                    <a:gd name="T22" fmla="*/ 18 w 99"/>
                    <a:gd name="T23" fmla="*/ 10 h 98"/>
                    <a:gd name="T24" fmla="*/ 11 w 99"/>
                    <a:gd name="T25" fmla="*/ 17 h 98"/>
                    <a:gd name="T26" fmla="*/ 6 w 99"/>
                    <a:gd name="T27" fmla="*/ 25 h 98"/>
                    <a:gd name="T28" fmla="*/ 2 w 99"/>
                    <a:gd name="T29" fmla="*/ 34 h 98"/>
                    <a:gd name="T30" fmla="*/ 0 w 99"/>
                    <a:gd name="T31" fmla="*/ 43 h 98"/>
                    <a:gd name="T32" fmla="*/ 0 w 99"/>
                    <a:gd name="T33" fmla="*/ 54 h 98"/>
                    <a:gd name="T34" fmla="*/ 2 w 99"/>
                    <a:gd name="T35" fmla="*/ 64 h 98"/>
                    <a:gd name="T36" fmla="*/ 6 w 99"/>
                    <a:gd name="T37" fmla="*/ 72 h 98"/>
                    <a:gd name="T38" fmla="*/ 11 w 99"/>
                    <a:gd name="T39" fmla="*/ 80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4 w 99"/>
                    <a:gd name="T45" fmla="*/ 95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7 w 99"/>
                    <a:gd name="T57" fmla="*/ 80 h 98"/>
                    <a:gd name="T58" fmla="*/ 92 w 99"/>
                    <a:gd name="T59" fmla="*/ 72 h 98"/>
                    <a:gd name="T60" fmla="*/ 97 w 99"/>
                    <a:gd name="T61" fmla="*/ 64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8" y="43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7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1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1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40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7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8"/>
                      </a:lnTo>
                      <a:lnTo>
                        <a:pt x="98" y="54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10"/>
                <p:cNvSpPr>
                  <a:spLocks/>
                </p:cNvSpPr>
                <p:nvPr/>
              </p:nvSpPr>
              <p:spPr bwMode="auto">
                <a:xfrm>
                  <a:off x="2039" y="1965"/>
                  <a:ext cx="12" cy="13"/>
                </a:xfrm>
                <a:custGeom>
                  <a:avLst/>
                  <a:gdLst>
                    <a:gd name="T0" fmla="*/ 23 w 23"/>
                    <a:gd name="T1" fmla="*/ 12 h 24"/>
                    <a:gd name="T2" fmla="*/ 23 w 23"/>
                    <a:gd name="T3" fmla="*/ 10 h 24"/>
                    <a:gd name="T4" fmla="*/ 22 w 23"/>
                    <a:gd name="T5" fmla="*/ 7 h 24"/>
                    <a:gd name="T6" fmla="*/ 21 w 23"/>
                    <a:gd name="T7" fmla="*/ 5 h 24"/>
                    <a:gd name="T8" fmla="*/ 20 w 23"/>
                    <a:gd name="T9" fmla="*/ 3 h 24"/>
                    <a:gd name="T10" fmla="*/ 18 w 23"/>
                    <a:gd name="T11" fmla="*/ 2 h 24"/>
                    <a:gd name="T12" fmla="*/ 17 w 23"/>
                    <a:gd name="T13" fmla="*/ 1 h 24"/>
                    <a:gd name="T14" fmla="*/ 13 w 23"/>
                    <a:gd name="T15" fmla="*/ 0 h 24"/>
                    <a:gd name="T16" fmla="*/ 11 w 23"/>
                    <a:gd name="T17" fmla="*/ 0 h 24"/>
                    <a:gd name="T18" fmla="*/ 9 w 23"/>
                    <a:gd name="T19" fmla="*/ 0 h 24"/>
                    <a:gd name="T20" fmla="*/ 6 w 23"/>
                    <a:gd name="T21" fmla="*/ 1 h 24"/>
                    <a:gd name="T22" fmla="*/ 4 w 23"/>
                    <a:gd name="T23" fmla="*/ 2 h 24"/>
                    <a:gd name="T24" fmla="*/ 3 w 23"/>
                    <a:gd name="T25" fmla="*/ 3 h 24"/>
                    <a:gd name="T26" fmla="*/ 1 w 23"/>
                    <a:gd name="T27" fmla="*/ 5 h 24"/>
                    <a:gd name="T28" fmla="*/ 0 w 23"/>
                    <a:gd name="T29" fmla="*/ 7 h 24"/>
                    <a:gd name="T30" fmla="*/ 0 w 23"/>
                    <a:gd name="T31" fmla="*/ 10 h 24"/>
                    <a:gd name="T32" fmla="*/ 0 w 23"/>
                    <a:gd name="T33" fmla="*/ 12 h 24"/>
                    <a:gd name="T34" fmla="*/ 0 w 23"/>
                    <a:gd name="T35" fmla="*/ 14 h 24"/>
                    <a:gd name="T36" fmla="*/ 0 w 23"/>
                    <a:gd name="T37" fmla="*/ 17 h 24"/>
                    <a:gd name="T38" fmla="*/ 1 w 23"/>
                    <a:gd name="T39" fmla="*/ 19 h 24"/>
                    <a:gd name="T40" fmla="*/ 3 w 23"/>
                    <a:gd name="T41" fmla="*/ 20 h 24"/>
                    <a:gd name="T42" fmla="*/ 4 w 23"/>
                    <a:gd name="T43" fmla="*/ 22 h 24"/>
                    <a:gd name="T44" fmla="*/ 6 w 23"/>
                    <a:gd name="T45" fmla="*/ 23 h 24"/>
                    <a:gd name="T46" fmla="*/ 9 w 23"/>
                    <a:gd name="T47" fmla="*/ 23 h 24"/>
                    <a:gd name="T48" fmla="*/ 11 w 23"/>
                    <a:gd name="T49" fmla="*/ 24 h 24"/>
                    <a:gd name="T50" fmla="*/ 13 w 23"/>
                    <a:gd name="T51" fmla="*/ 23 h 24"/>
                    <a:gd name="T52" fmla="*/ 17 w 23"/>
                    <a:gd name="T53" fmla="*/ 23 h 24"/>
                    <a:gd name="T54" fmla="*/ 18 w 23"/>
                    <a:gd name="T55" fmla="*/ 22 h 24"/>
                    <a:gd name="T56" fmla="*/ 20 w 23"/>
                    <a:gd name="T57" fmla="*/ 20 h 24"/>
                    <a:gd name="T58" fmla="*/ 21 w 23"/>
                    <a:gd name="T59" fmla="*/ 19 h 24"/>
                    <a:gd name="T60" fmla="*/ 22 w 23"/>
                    <a:gd name="T61" fmla="*/ 17 h 24"/>
                    <a:gd name="T62" fmla="*/ 23 w 23"/>
                    <a:gd name="T63" fmla="*/ 14 h 24"/>
                    <a:gd name="T64" fmla="*/ 23 w 23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9" y="23"/>
                      </a:ln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7" y="23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11"/>
                <p:cNvSpPr>
                  <a:spLocks/>
                </p:cNvSpPr>
                <p:nvPr/>
              </p:nvSpPr>
              <p:spPr bwMode="auto">
                <a:xfrm>
                  <a:off x="2039" y="1965"/>
                  <a:ext cx="12" cy="13"/>
                </a:xfrm>
                <a:custGeom>
                  <a:avLst/>
                  <a:gdLst>
                    <a:gd name="T0" fmla="*/ 23 w 23"/>
                    <a:gd name="T1" fmla="*/ 12 h 24"/>
                    <a:gd name="T2" fmla="*/ 23 w 23"/>
                    <a:gd name="T3" fmla="*/ 10 h 24"/>
                    <a:gd name="T4" fmla="*/ 22 w 23"/>
                    <a:gd name="T5" fmla="*/ 7 h 24"/>
                    <a:gd name="T6" fmla="*/ 21 w 23"/>
                    <a:gd name="T7" fmla="*/ 5 h 24"/>
                    <a:gd name="T8" fmla="*/ 20 w 23"/>
                    <a:gd name="T9" fmla="*/ 3 h 24"/>
                    <a:gd name="T10" fmla="*/ 18 w 23"/>
                    <a:gd name="T11" fmla="*/ 2 h 24"/>
                    <a:gd name="T12" fmla="*/ 17 w 23"/>
                    <a:gd name="T13" fmla="*/ 1 h 24"/>
                    <a:gd name="T14" fmla="*/ 13 w 23"/>
                    <a:gd name="T15" fmla="*/ 0 h 24"/>
                    <a:gd name="T16" fmla="*/ 11 w 23"/>
                    <a:gd name="T17" fmla="*/ 0 h 24"/>
                    <a:gd name="T18" fmla="*/ 9 w 23"/>
                    <a:gd name="T19" fmla="*/ 0 h 24"/>
                    <a:gd name="T20" fmla="*/ 6 w 23"/>
                    <a:gd name="T21" fmla="*/ 1 h 24"/>
                    <a:gd name="T22" fmla="*/ 4 w 23"/>
                    <a:gd name="T23" fmla="*/ 2 h 24"/>
                    <a:gd name="T24" fmla="*/ 3 w 23"/>
                    <a:gd name="T25" fmla="*/ 3 h 24"/>
                    <a:gd name="T26" fmla="*/ 1 w 23"/>
                    <a:gd name="T27" fmla="*/ 5 h 24"/>
                    <a:gd name="T28" fmla="*/ 0 w 23"/>
                    <a:gd name="T29" fmla="*/ 7 h 24"/>
                    <a:gd name="T30" fmla="*/ 0 w 23"/>
                    <a:gd name="T31" fmla="*/ 10 h 24"/>
                    <a:gd name="T32" fmla="*/ 0 w 23"/>
                    <a:gd name="T33" fmla="*/ 12 h 24"/>
                    <a:gd name="T34" fmla="*/ 0 w 23"/>
                    <a:gd name="T35" fmla="*/ 14 h 24"/>
                    <a:gd name="T36" fmla="*/ 0 w 23"/>
                    <a:gd name="T37" fmla="*/ 17 h 24"/>
                    <a:gd name="T38" fmla="*/ 1 w 23"/>
                    <a:gd name="T39" fmla="*/ 19 h 24"/>
                    <a:gd name="T40" fmla="*/ 3 w 23"/>
                    <a:gd name="T41" fmla="*/ 20 h 24"/>
                    <a:gd name="T42" fmla="*/ 4 w 23"/>
                    <a:gd name="T43" fmla="*/ 22 h 24"/>
                    <a:gd name="T44" fmla="*/ 6 w 23"/>
                    <a:gd name="T45" fmla="*/ 23 h 24"/>
                    <a:gd name="T46" fmla="*/ 9 w 23"/>
                    <a:gd name="T47" fmla="*/ 23 h 24"/>
                    <a:gd name="T48" fmla="*/ 11 w 23"/>
                    <a:gd name="T49" fmla="*/ 24 h 24"/>
                    <a:gd name="T50" fmla="*/ 13 w 23"/>
                    <a:gd name="T51" fmla="*/ 23 h 24"/>
                    <a:gd name="T52" fmla="*/ 17 w 23"/>
                    <a:gd name="T53" fmla="*/ 23 h 24"/>
                    <a:gd name="T54" fmla="*/ 18 w 23"/>
                    <a:gd name="T55" fmla="*/ 22 h 24"/>
                    <a:gd name="T56" fmla="*/ 20 w 23"/>
                    <a:gd name="T57" fmla="*/ 20 h 24"/>
                    <a:gd name="T58" fmla="*/ 21 w 23"/>
                    <a:gd name="T59" fmla="*/ 19 h 24"/>
                    <a:gd name="T60" fmla="*/ 22 w 23"/>
                    <a:gd name="T61" fmla="*/ 17 h 24"/>
                    <a:gd name="T62" fmla="*/ 23 w 23"/>
                    <a:gd name="T63" fmla="*/ 14 h 24"/>
                    <a:gd name="T64" fmla="*/ 23 w 23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2"/>
                      </a:lnTo>
                      <a:lnTo>
                        <a:pt x="6" y="23"/>
                      </a:lnTo>
                      <a:lnTo>
                        <a:pt x="9" y="23"/>
                      </a:lnTo>
                      <a:lnTo>
                        <a:pt x="11" y="24"/>
                      </a:lnTo>
                      <a:lnTo>
                        <a:pt x="13" y="23"/>
                      </a:lnTo>
                      <a:lnTo>
                        <a:pt x="17" y="23"/>
                      </a:lnTo>
                      <a:lnTo>
                        <a:pt x="18" y="22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3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12"/>
                <p:cNvSpPr>
                  <a:spLocks/>
                </p:cNvSpPr>
                <p:nvPr/>
              </p:nvSpPr>
              <p:spPr bwMode="auto">
                <a:xfrm>
                  <a:off x="2020" y="2017"/>
                  <a:ext cx="49" cy="49"/>
                </a:xfrm>
                <a:custGeom>
                  <a:avLst/>
                  <a:gdLst>
                    <a:gd name="T0" fmla="*/ 98 w 99"/>
                    <a:gd name="T1" fmla="*/ 44 h 98"/>
                    <a:gd name="T2" fmla="*/ 97 w 99"/>
                    <a:gd name="T3" fmla="*/ 35 h 98"/>
                    <a:gd name="T4" fmla="*/ 92 w 99"/>
                    <a:gd name="T5" fmla="*/ 26 h 98"/>
                    <a:gd name="T6" fmla="*/ 87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1 h 98"/>
                    <a:gd name="T16" fmla="*/ 44 w 99"/>
                    <a:gd name="T17" fmla="*/ 1 h 98"/>
                    <a:gd name="T18" fmla="*/ 34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1 w 99"/>
                    <a:gd name="T25" fmla="*/ 18 h 98"/>
                    <a:gd name="T26" fmla="*/ 6 w 99"/>
                    <a:gd name="T27" fmla="*/ 26 h 98"/>
                    <a:gd name="T28" fmla="*/ 2 w 99"/>
                    <a:gd name="T29" fmla="*/ 35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2 w 99"/>
                    <a:gd name="T35" fmla="*/ 63 h 98"/>
                    <a:gd name="T36" fmla="*/ 6 w 99"/>
                    <a:gd name="T37" fmla="*/ 72 h 98"/>
                    <a:gd name="T38" fmla="*/ 11 w 99"/>
                    <a:gd name="T39" fmla="*/ 80 h 98"/>
                    <a:gd name="T40" fmla="*/ 18 w 99"/>
                    <a:gd name="T41" fmla="*/ 87 h 98"/>
                    <a:gd name="T42" fmla="*/ 26 w 99"/>
                    <a:gd name="T43" fmla="*/ 93 h 98"/>
                    <a:gd name="T44" fmla="*/ 34 w 99"/>
                    <a:gd name="T45" fmla="*/ 96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6 h 98"/>
                    <a:gd name="T52" fmla="*/ 73 w 99"/>
                    <a:gd name="T53" fmla="*/ 93 h 98"/>
                    <a:gd name="T54" fmla="*/ 81 w 99"/>
                    <a:gd name="T55" fmla="*/ 87 h 98"/>
                    <a:gd name="T56" fmla="*/ 87 w 99"/>
                    <a:gd name="T57" fmla="*/ 80 h 98"/>
                    <a:gd name="T58" fmla="*/ 92 w 99"/>
                    <a:gd name="T59" fmla="*/ 72 h 98"/>
                    <a:gd name="T60" fmla="*/ 97 w 99"/>
                    <a:gd name="T61" fmla="*/ 63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50"/>
                      </a:moveTo>
                      <a:lnTo>
                        <a:pt x="98" y="44"/>
                      </a:lnTo>
                      <a:lnTo>
                        <a:pt x="98" y="39"/>
                      </a:lnTo>
                      <a:lnTo>
                        <a:pt x="97" y="35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7" y="18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2" y="35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3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1" y="80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89"/>
                      </a:lnTo>
                      <a:lnTo>
                        <a:pt x="26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40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6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6" y="89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7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7" y="63"/>
                      </a:lnTo>
                      <a:lnTo>
                        <a:pt x="98" y="59"/>
                      </a:lnTo>
                      <a:lnTo>
                        <a:pt x="98" y="54"/>
                      </a:lnTo>
                      <a:lnTo>
                        <a:pt x="99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13"/>
                <p:cNvSpPr>
                  <a:spLocks/>
                </p:cNvSpPr>
                <p:nvPr/>
              </p:nvSpPr>
              <p:spPr bwMode="auto">
                <a:xfrm>
                  <a:off x="2020" y="2017"/>
                  <a:ext cx="49" cy="49"/>
                </a:xfrm>
                <a:custGeom>
                  <a:avLst/>
                  <a:gdLst>
                    <a:gd name="T0" fmla="*/ 98 w 99"/>
                    <a:gd name="T1" fmla="*/ 44 h 98"/>
                    <a:gd name="T2" fmla="*/ 97 w 99"/>
                    <a:gd name="T3" fmla="*/ 35 h 98"/>
                    <a:gd name="T4" fmla="*/ 92 w 99"/>
                    <a:gd name="T5" fmla="*/ 26 h 98"/>
                    <a:gd name="T6" fmla="*/ 87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1 h 98"/>
                    <a:gd name="T16" fmla="*/ 44 w 99"/>
                    <a:gd name="T17" fmla="*/ 1 h 98"/>
                    <a:gd name="T18" fmla="*/ 34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1 w 99"/>
                    <a:gd name="T25" fmla="*/ 18 h 98"/>
                    <a:gd name="T26" fmla="*/ 6 w 99"/>
                    <a:gd name="T27" fmla="*/ 26 h 98"/>
                    <a:gd name="T28" fmla="*/ 2 w 99"/>
                    <a:gd name="T29" fmla="*/ 35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2 w 99"/>
                    <a:gd name="T35" fmla="*/ 63 h 98"/>
                    <a:gd name="T36" fmla="*/ 6 w 99"/>
                    <a:gd name="T37" fmla="*/ 72 h 98"/>
                    <a:gd name="T38" fmla="*/ 11 w 99"/>
                    <a:gd name="T39" fmla="*/ 80 h 98"/>
                    <a:gd name="T40" fmla="*/ 18 w 99"/>
                    <a:gd name="T41" fmla="*/ 87 h 98"/>
                    <a:gd name="T42" fmla="*/ 26 w 99"/>
                    <a:gd name="T43" fmla="*/ 93 h 98"/>
                    <a:gd name="T44" fmla="*/ 34 w 99"/>
                    <a:gd name="T45" fmla="*/ 96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6 h 98"/>
                    <a:gd name="T52" fmla="*/ 73 w 99"/>
                    <a:gd name="T53" fmla="*/ 93 h 98"/>
                    <a:gd name="T54" fmla="*/ 81 w 99"/>
                    <a:gd name="T55" fmla="*/ 87 h 98"/>
                    <a:gd name="T56" fmla="*/ 87 w 99"/>
                    <a:gd name="T57" fmla="*/ 80 h 98"/>
                    <a:gd name="T58" fmla="*/ 92 w 99"/>
                    <a:gd name="T59" fmla="*/ 72 h 98"/>
                    <a:gd name="T60" fmla="*/ 97 w 99"/>
                    <a:gd name="T61" fmla="*/ 63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50"/>
                      </a:moveTo>
                      <a:lnTo>
                        <a:pt x="98" y="44"/>
                      </a:lnTo>
                      <a:lnTo>
                        <a:pt x="98" y="39"/>
                      </a:lnTo>
                      <a:lnTo>
                        <a:pt x="97" y="35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7" y="18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1"/>
                      </a:lnTo>
                      <a:lnTo>
                        <a:pt x="49" y="0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2" y="35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3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1" y="80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89"/>
                      </a:lnTo>
                      <a:lnTo>
                        <a:pt x="26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40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6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6" y="89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7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7" y="63"/>
                      </a:lnTo>
                      <a:lnTo>
                        <a:pt x="98" y="59"/>
                      </a:lnTo>
                      <a:lnTo>
                        <a:pt x="98" y="54"/>
                      </a:lnTo>
                      <a:lnTo>
                        <a:pt x="99" y="5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14"/>
                <p:cNvSpPr>
                  <a:spLocks/>
                </p:cNvSpPr>
                <p:nvPr/>
              </p:nvSpPr>
              <p:spPr bwMode="auto">
                <a:xfrm>
                  <a:off x="2039" y="2036"/>
                  <a:ext cx="12" cy="11"/>
                </a:xfrm>
                <a:custGeom>
                  <a:avLst/>
                  <a:gdLst>
                    <a:gd name="T0" fmla="*/ 23 w 23"/>
                    <a:gd name="T1" fmla="*/ 13 h 24"/>
                    <a:gd name="T2" fmla="*/ 23 w 23"/>
                    <a:gd name="T3" fmla="*/ 9 h 24"/>
                    <a:gd name="T4" fmla="*/ 22 w 23"/>
                    <a:gd name="T5" fmla="*/ 7 h 24"/>
                    <a:gd name="T6" fmla="*/ 21 w 23"/>
                    <a:gd name="T7" fmla="*/ 6 h 24"/>
                    <a:gd name="T8" fmla="*/ 20 w 23"/>
                    <a:gd name="T9" fmla="*/ 3 h 24"/>
                    <a:gd name="T10" fmla="*/ 18 w 23"/>
                    <a:gd name="T11" fmla="*/ 2 h 24"/>
                    <a:gd name="T12" fmla="*/ 17 w 23"/>
                    <a:gd name="T13" fmla="*/ 1 h 24"/>
                    <a:gd name="T14" fmla="*/ 13 w 23"/>
                    <a:gd name="T15" fmla="*/ 0 h 24"/>
                    <a:gd name="T16" fmla="*/ 11 w 23"/>
                    <a:gd name="T17" fmla="*/ 0 h 24"/>
                    <a:gd name="T18" fmla="*/ 9 w 23"/>
                    <a:gd name="T19" fmla="*/ 0 h 24"/>
                    <a:gd name="T20" fmla="*/ 6 w 23"/>
                    <a:gd name="T21" fmla="*/ 1 h 24"/>
                    <a:gd name="T22" fmla="*/ 4 w 23"/>
                    <a:gd name="T23" fmla="*/ 2 h 24"/>
                    <a:gd name="T24" fmla="*/ 3 w 23"/>
                    <a:gd name="T25" fmla="*/ 3 h 24"/>
                    <a:gd name="T26" fmla="*/ 1 w 23"/>
                    <a:gd name="T27" fmla="*/ 6 h 24"/>
                    <a:gd name="T28" fmla="*/ 0 w 23"/>
                    <a:gd name="T29" fmla="*/ 7 h 24"/>
                    <a:gd name="T30" fmla="*/ 0 w 23"/>
                    <a:gd name="T31" fmla="*/ 9 h 24"/>
                    <a:gd name="T32" fmla="*/ 0 w 23"/>
                    <a:gd name="T33" fmla="*/ 13 h 24"/>
                    <a:gd name="T34" fmla="*/ 0 w 23"/>
                    <a:gd name="T35" fmla="*/ 15 h 24"/>
                    <a:gd name="T36" fmla="*/ 0 w 23"/>
                    <a:gd name="T37" fmla="*/ 17 h 24"/>
                    <a:gd name="T38" fmla="*/ 1 w 23"/>
                    <a:gd name="T39" fmla="*/ 19 h 24"/>
                    <a:gd name="T40" fmla="*/ 3 w 23"/>
                    <a:gd name="T41" fmla="*/ 20 h 24"/>
                    <a:gd name="T42" fmla="*/ 4 w 23"/>
                    <a:gd name="T43" fmla="*/ 23 h 24"/>
                    <a:gd name="T44" fmla="*/ 6 w 23"/>
                    <a:gd name="T45" fmla="*/ 24 h 24"/>
                    <a:gd name="T46" fmla="*/ 9 w 23"/>
                    <a:gd name="T47" fmla="*/ 24 h 24"/>
                    <a:gd name="T48" fmla="*/ 11 w 23"/>
                    <a:gd name="T49" fmla="*/ 24 h 24"/>
                    <a:gd name="T50" fmla="*/ 13 w 23"/>
                    <a:gd name="T51" fmla="*/ 24 h 24"/>
                    <a:gd name="T52" fmla="*/ 17 w 23"/>
                    <a:gd name="T53" fmla="*/ 24 h 24"/>
                    <a:gd name="T54" fmla="*/ 18 w 23"/>
                    <a:gd name="T55" fmla="*/ 23 h 24"/>
                    <a:gd name="T56" fmla="*/ 20 w 23"/>
                    <a:gd name="T57" fmla="*/ 20 h 24"/>
                    <a:gd name="T58" fmla="*/ 21 w 23"/>
                    <a:gd name="T59" fmla="*/ 19 h 24"/>
                    <a:gd name="T60" fmla="*/ 22 w 23"/>
                    <a:gd name="T61" fmla="*/ 17 h 24"/>
                    <a:gd name="T62" fmla="*/ 23 w 23"/>
                    <a:gd name="T63" fmla="*/ 15 h 24"/>
                    <a:gd name="T64" fmla="*/ 23 w 23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4">
                      <a:moveTo>
                        <a:pt x="23" y="13"/>
                      </a:moveTo>
                      <a:lnTo>
                        <a:pt x="23" y="9"/>
                      </a:lnTo>
                      <a:lnTo>
                        <a:pt x="22" y="7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15"/>
                <p:cNvSpPr>
                  <a:spLocks/>
                </p:cNvSpPr>
                <p:nvPr/>
              </p:nvSpPr>
              <p:spPr bwMode="auto">
                <a:xfrm>
                  <a:off x="2039" y="2036"/>
                  <a:ext cx="12" cy="11"/>
                </a:xfrm>
                <a:custGeom>
                  <a:avLst/>
                  <a:gdLst>
                    <a:gd name="T0" fmla="*/ 23 w 23"/>
                    <a:gd name="T1" fmla="*/ 13 h 24"/>
                    <a:gd name="T2" fmla="*/ 23 w 23"/>
                    <a:gd name="T3" fmla="*/ 9 h 24"/>
                    <a:gd name="T4" fmla="*/ 22 w 23"/>
                    <a:gd name="T5" fmla="*/ 7 h 24"/>
                    <a:gd name="T6" fmla="*/ 21 w 23"/>
                    <a:gd name="T7" fmla="*/ 6 h 24"/>
                    <a:gd name="T8" fmla="*/ 20 w 23"/>
                    <a:gd name="T9" fmla="*/ 3 h 24"/>
                    <a:gd name="T10" fmla="*/ 18 w 23"/>
                    <a:gd name="T11" fmla="*/ 2 h 24"/>
                    <a:gd name="T12" fmla="*/ 17 w 23"/>
                    <a:gd name="T13" fmla="*/ 1 h 24"/>
                    <a:gd name="T14" fmla="*/ 13 w 23"/>
                    <a:gd name="T15" fmla="*/ 0 h 24"/>
                    <a:gd name="T16" fmla="*/ 11 w 23"/>
                    <a:gd name="T17" fmla="*/ 0 h 24"/>
                    <a:gd name="T18" fmla="*/ 9 w 23"/>
                    <a:gd name="T19" fmla="*/ 0 h 24"/>
                    <a:gd name="T20" fmla="*/ 6 w 23"/>
                    <a:gd name="T21" fmla="*/ 1 h 24"/>
                    <a:gd name="T22" fmla="*/ 4 w 23"/>
                    <a:gd name="T23" fmla="*/ 2 h 24"/>
                    <a:gd name="T24" fmla="*/ 3 w 23"/>
                    <a:gd name="T25" fmla="*/ 3 h 24"/>
                    <a:gd name="T26" fmla="*/ 1 w 23"/>
                    <a:gd name="T27" fmla="*/ 6 h 24"/>
                    <a:gd name="T28" fmla="*/ 0 w 23"/>
                    <a:gd name="T29" fmla="*/ 7 h 24"/>
                    <a:gd name="T30" fmla="*/ 0 w 23"/>
                    <a:gd name="T31" fmla="*/ 9 h 24"/>
                    <a:gd name="T32" fmla="*/ 0 w 23"/>
                    <a:gd name="T33" fmla="*/ 13 h 24"/>
                    <a:gd name="T34" fmla="*/ 0 w 23"/>
                    <a:gd name="T35" fmla="*/ 15 h 24"/>
                    <a:gd name="T36" fmla="*/ 0 w 23"/>
                    <a:gd name="T37" fmla="*/ 17 h 24"/>
                    <a:gd name="T38" fmla="*/ 1 w 23"/>
                    <a:gd name="T39" fmla="*/ 19 h 24"/>
                    <a:gd name="T40" fmla="*/ 3 w 23"/>
                    <a:gd name="T41" fmla="*/ 20 h 24"/>
                    <a:gd name="T42" fmla="*/ 4 w 23"/>
                    <a:gd name="T43" fmla="*/ 23 h 24"/>
                    <a:gd name="T44" fmla="*/ 6 w 23"/>
                    <a:gd name="T45" fmla="*/ 24 h 24"/>
                    <a:gd name="T46" fmla="*/ 9 w 23"/>
                    <a:gd name="T47" fmla="*/ 24 h 24"/>
                    <a:gd name="T48" fmla="*/ 11 w 23"/>
                    <a:gd name="T49" fmla="*/ 24 h 24"/>
                    <a:gd name="T50" fmla="*/ 13 w 23"/>
                    <a:gd name="T51" fmla="*/ 24 h 24"/>
                    <a:gd name="T52" fmla="*/ 17 w 23"/>
                    <a:gd name="T53" fmla="*/ 24 h 24"/>
                    <a:gd name="T54" fmla="*/ 18 w 23"/>
                    <a:gd name="T55" fmla="*/ 23 h 24"/>
                    <a:gd name="T56" fmla="*/ 20 w 23"/>
                    <a:gd name="T57" fmla="*/ 20 h 24"/>
                    <a:gd name="T58" fmla="*/ 21 w 23"/>
                    <a:gd name="T59" fmla="*/ 19 h 24"/>
                    <a:gd name="T60" fmla="*/ 22 w 23"/>
                    <a:gd name="T61" fmla="*/ 17 h 24"/>
                    <a:gd name="T62" fmla="*/ 23 w 23"/>
                    <a:gd name="T63" fmla="*/ 15 h 24"/>
                    <a:gd name="T64" fmla="*/ 23 w 23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4">
                      <a:moveTo>
                        <a:pt x="23" y="13"/>
                      </a:moveTo>
                      <a:lnTo>
                        <a:pt x="23" y="9"/>
                      </a:lnTo>
                      <a:lnTo>
                        <a:pt x="22" y="7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Freeform 16"/>
                <p:cNvSpPr>
                  <a:spLocks/>
                </p:cNvSpPr>
                <p:nvPr/>
              </p:nvSpPr>
              <p:spPr bwMode="auto">
                <a:xfrm>
                  <a:off x="2020" y="2087"/>
                  <a:ext cx="49" cy="49"/>
                </a:xfrm>
                <a:custGeom>
                  <a:avLst/>
                  <a:gdLst>
                    <a:gd name="T0" fmla="*/ 98 w 99"/>
                    <a:gd name="T1" fmla="*/ 44 h 99"/>
                    <a:gd name="T2" fmla="*/ 97 w 99"/>
                    <a:gd name="T3" fmla="*/ 35 h 99"/>
                    <a:gd name="T4" fmla="*/ 92 w 99"/>
                    <a:gd name="T5" fmla="*/ 26 h 99"/>
                    <a:gd name="T6" fmla="*/ 87 w 99"/>
                    <a:gd name="T7" fmla="*/ 18 h 99"/>
                    <a:gd name="T8" fmla="*/ 81 w 99"/>
                    <a:gd name="T9" fmla="*/ 12 h 99"/>
                    <a:gd name="T10" fmla="*/ 73 w 99"/>
                    <a:gd name="T11" fmla="*/ 6 h 99"/>
                    <a:gd name="T12" fmla="*/ 64 w 99"/>
                    <a:gd name="T13" fmla="*/ 2 h 99"/>
                    <a:gd name="T14" fmla="*/ 55 w 99"/>
                    <a:gd name="T15" fmla="*/ 0 h 99"/>
                    <a:gd name="T16" fmla="*/ 44 w 99"/>
                    <a:gd name="T17" fmla="*/ 0 h 99"/>
                    <a:gd name="T18" fmla="*/ 34 w 99"/>
                    <a:gd name="T19" fmla="*/ 2 h 99"/>
                    <a:gd name="T20" fmla="*/ 26 w 99"/>
                    <a:gd name="T21" fmla="*/ 6 h 99"/>
                    <a:gd name="T22" fmla="*/ 18 w 99"/>
                    <a:gd name="T23" fmla="*/ 12 h 99"/>
                    <a:gd name="T24" fmla="*/ 11 w 99"/>
                    <a:gd name="T25" fmla="*/ 18 h 99"/>
                    <a:gd name="T26" fmla="*/ 6 w 99"/>
                    <a:gd name="T27" fmla="*/ 26 h 99"/>
                    <a:gd name="T28" fmla="*/ 2 w 99"/>
                    <a:gd name="T29" fmla="*/ 35 h 99"/>
                    <a:gd name="T30" fmla="*/ 0 w 99"/>
                    <a:gd name="T31" fmla="*/ 44 h 99"/>
                    <a:gd name="T32" fmla="*/ 0 w 99"/>
                    <a:gd name="T33" fmla="*/ 55 h 99"/>
                    <a:gd name="T34" fmla="*/ 2 w 99"/>
                    <a:gd name="T35" fmla="*/ 64 h 99"/>
                    <a:gd name="T36" fmla="*/ 6 w 99"/>
                    <a:gd name="T37" fmla="*/ 73 h 99"/>
                    <a:gd name="T38" fmla="*/ 11 w 99"/>
                    <a:gd name="T39" fmla="*/ 81 h 99"/>
                    <a:gd name="T40" fmla="*/ 18 w 99"/>
                    <a:gd name="T41" fmla="*/ 87 h 99"/>
                    <a:gd name="T42" fmla="*/ 26 w 99"/>
                    <a:gd name="T43" fmla="*/ 92 h 99"/>
                    <a:gd name="T44" fmla="*/ 34 w 99"/>
                    <a:gd name="T45" fmla="*/ 97 h 99"/>
                    <a:gd name="T46" fmla="*/ 44 w 99"/>
                    <a:gd name="T47" fmla="*/ 98 h 99"/>
                    <a:gd name="T48" fmla="*/ 55 w 99"/>
                    <a:gd name="T49" fmla="*/ 98 h 99"/>
                    <a:gd name="T50" fmla="*/ 64 w 99"/>
                    <a:gd name="T51" fmla="*/ 97 h 99"/>
                    <a:gd name="T52" fmla="*/ 73 w 99"/>
                    <a:gd name="T53" fmla="*/ 92 h 99"/>
                    <a:gd name="T54" fmla="*/ 81 w 99"/>
                    <a:gd name="T55" fmla="*/ 87 h 99"/>
                    <a:gd name="T56" fmla="*/ 87 w 99"/>
                    <a:gd name="T57" fmla="*/ 81 h 99"/>
                    <a:gd name="T58" fmla="*/ 92 w 99"/>
                    <a:gd name="T59" fmla="*/ 73 h 99"/>
                    <a:gd name="T60" fmla="*/ 97 w 99"/>
                    <a:gd name="T61" fmla="*/ 64 h 99"/>
                    <a:gd name="T62" fmla="*/ 98 w 99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9">
                      <a:moveTo>
                        <a:pt x="99" y="49"/>
                      </a:moveTo>
                      <a:lnTo>
                        <a:pt x="98" y="44"/>
                      </a:lnTo>
                      <a:lnTo>
                        <a:pt x="98" y="40"/>
                      </a:lnTo>
                      <a:lnTo>
                        <a:pt x="97" y="35"/>
                      </a:lnTo>
                      <a:lnTo>
                        <a:pt x="94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7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5" y="31"/>
                      </a:lnTo>
                      <a:lnTo>
                        <a:pt x="2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1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40" y="98"/>
                      </a:lnTo>
                      <a:lnTo>
                        <a:pt x="44" y="98"/>
                      </a:lnTo>
                      <a:lnTo>
                        <a:pt x="49" y="99"/>
                      </a:lnTo>
                      <a:lnTo>
                        <a:pt x="55" y="98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7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8" y="55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17"/>
                <p:cNvSpPr>
                  <a:spLocks/>
                </p:cNvSpPr>
                <p:nvPr/>
              </p:nvSpPr>
              <p:spPr bwMode="auto">
                <a:xfrm>
                  <a:off x="2020" y="2087"/>
                  <a:ext cx="49" cy="49"/>
                </a:xfrm>
                <a:custGeom>
                  <a:avLst/>
                  <a:gdLst>
                    <a:gd name="T0" fmla="*/ 98 w 99"/>
                    <a:gd name="T1" fmla="*/ 44 h 99"/>
                    <a:gd name="T2" fmla="*/ 97 w 99"/>
                    <a:gd name="T3" fmla="*/ 35 h 99"/>
                    <a:gd name="T4" fmla="*/ 92 w 99"/>
                    <a:gd name="T5" fmla="*/ 26 h 99"/>
                    <a:gd name="T6" fmla="*/ 87 w 99"/>
                    <a:gd name="T7" fmla="*/ 18 h 99"/>
                    <a:gd name="T8" fmla="*/ 81 w 99"/>
                    <a:gd name="T9" fmla="*/ 12 h 99"/>
                    <a:gd name="T10" fmla="*/ 73 w 99"/>
                    <a:gd name="T11" fmla="*/ 6 h 99"/>
                    <a:gd name="T12" fmla="*/ 64 w 99"/>
                    <a:gd name="T13" fmla="*/ 2 h 99"/>
                    <a:gd name="T14" fmla="*/ 55 w 99"/>
                    <a:gd name="T15" fmla="*/ 0 h 99"/>
                    <a:gd name="T16" fmla="*/ 44 w 99"/>
                    <a:gd name="T17" fmla="*/ 0 h 99"/>
                    <a:gd name="T18" fmla="*/ 34 w 99"/>
                    <a:gd name="T19" fmla="*/ 2 h 99"/>
                    <a:gd name="T20" fmla="*/ 26 w 99"/>
                    <a:gd name="T21" fmla="*/ 6 h 99"/>
                    <a:gd name="T22" fmla="*/ 18 w 99"/>
                    <a:gd name="T23" fmla="*/ 12 h 99"/>
                    <a:gd name="T24" fmla="*/ 11 w 99"/>
                    <a:gd name="T25" fmla="*/ 18 h 99"/>
                    <a:gd name="T26" fmla="*/ 6 w 99"/>
                    <a:gd name="T27" fmla="*/ 26 h 99"/>
                    <a:gd name="T28" fmla="*/ 2 w 99"/>
                    <a:gd name="T29" fmla="*/ 35 h 99"/>
                    <a:gd name="T30" fmla="*/ 0 w 99"/>
                    <a:gd name="T31" fmla="*/ 44 h 99"/>
                    <a:gd name="T32" fmla="*/ 0 w 99"/>
                    <a:gd name="T33" fmla="*/ 55 h 99"/>
                    <a:gd name="T34" fmla="*/ 2 w 99"/>
                    <a:gd name="T35" fmla="*/ 64 h 99"/>
                    <a:gd name="T36" fmla="*/ 6 w 99"/>
                    <a:gd name="T37" fmla="*/ 73 h 99"/>
                    <a:gd name="T38" fmla="*/ 11 w 99"/>
                    <a:gd name="T39" fmla="*/ 81 h 99"/>
                    <a:gd name="T40" fmla="*/ 18 w 99"/>
                    <a:gd name="T41" fmla="*/ 87 h 99"/>
                    <a:gd name="T42" fmla="*/ 26 w 99"/>
                    <a:gd name="T43" fmla="*/ 92 h 99"/>
                    <a:gd name="T44" fmla="*/ 34 w 99"/>
                    <a:gd name="T45" fmla="*/ 97 h 99"/>
                    <a:gd name="T46" fmla="*/ 44 w 99"/>
                    <a:gd name="T47" fmla="*/ 98 h 99"/>
                    <a:gd name="T48" fmla="*/ 55 w 99"/>
                    <a:gd name="T49" fmla="*/ 98 h 99"/>
                    <a:gd name="T50" fmla="*/ 64 w 99"/>
                    <a:gd name="T51" fmla="*/ 97 h 99"/>
                    <a:gd name="T52" fmla="*/ 73 w 99"/>
                    <a:gd name="T53" fmla="*/ 92 h 99"/>
                    <a:gd name="T54" fmla="*/ 81 w 99"/>
                    <a:gd name="T55" fmla="*/ 87 h 99"/>
                    <a:gd name="T56" fmla="*/ 87 w 99"/>
                    <a:gd name="T57" fmla="*/ 81 h 99"/>
                    <a:gd name="T58" fmla="*/ 92 w 99"/>
                    <a:gd name="T59" fmla="*/ 73 h 99"/>
                    <a:gd name="T60" fmla="*/ 97 w 99"/>
                    <a:gd name="T61" fmla="*/ 64 h 99"/>
                    <a:gd name="T62" fmla="*/ 98 w 99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9">
                      <a:moveTo>
                        <a:pt x="99" y="49"/>
                      </a:moveTo>
                      <a:lnTo>
                        <a:pt x="98" y="44"/>
                      </a:lnTo>
                      <a:lnTo>
                        <a:pt x="98" y="40"/>
                      </a:lnTo>
                      <a:lnTo>
                        <a:pt x="97" y="35"/>
                      </a:lnTo>
                      <a:lnTo>
                        <a:pt x="94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7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5" y="31"/>
                      </a:lnTo>
                      <a:lnTo>
                        <a:pt x="2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1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40" y="98"/>
                      </a:lnTo>
                      <a:lnTo>
                        <a:pt x="44" y="98"/>
                      </a:lnTo>
                      <a:lnTo>
                        <a:pt x="49" y="99"/>
                      </a:lnTo>
                      <a:lnTo>
                        <a:pt x="55" y="98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7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8" y="55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18"/>
                <p:cNvSpPr>
                  <a:spLocks/>
                </p:cNvSpPr>
                <p:nvPr/>
              </p:nvSpPr>
              <p:spPr bwMode="auto">
                <a:xfrm>
                  <a:off x="2039" y="2106"/>
                  <a:ext cx="12" cy="12"/>
                </a:xfrm>
                <a:custGeom>
                  <a:avLst/>
                  <a:gdLst>
                    <a:gd name="T0" fmla="*/ 23 w 23"/>
                    <a:gd name="T1" fmla="*/ 11 h 23"/>
                    <a:gd name="T2" fmla="*/ 23 w 23"/>
                    <a:gd name="T3" fmla="*/ 9 h 23"/>
                    <a:gd name="T4" fmla="*/ 22 w 23"/>
                    <a:gd name="T5" fmla="*/ 6 h 23"/>
                    <a:gd name="T6" fmla="*/ 21 w 23"/>
                    <a:gd name="T7" fmla="*/ 4 h 23"/>
                    <a:gd name="T8" fmla="*/ 20 w 23"/>
                    <a:gd name="T9" fmla="*/ 3 h 23"/>
                    <a:gd name="T10" fmla="*/ 18 w 23"/>
                    <a:gd name="T11" fmla="*/ 1 h 23"/>
                    <a:gd name="T12" fmla="*/ 17 w 23"/>
                    <a:gd name="T13" fmla="*/ 0 h 23"/>
                    <a:gd name="T14" fmla="*/ 13 w 23"/>
                    <a:gd name="T15" fmla="*/ 0 h 23"/>
                    <a:gd name="T16" fmla="*/ 11 w 23"/>
                    <a:gd name="T17" fmla="*/ 0 h 23"/>
                    <a:gd name="T18" fmla="*/ 9 w 23"/>
                    <a:gd name="T19" fmla="*/ 0 h 23"/>
                    <a:gd name="T20" fmla="*/ 6 w 23"/>
                    <a:gd name="T21" fmla="*/ 0 h 23"/>
                    <a:gd name="T22" fmla="*/ 4 w 23"/>
                    <a:gd name="T23" fmla="*/ 1 h 23"/>
                    <a:gd name="T24" fmla="*/ 3 w 23"/>
                    <a:gd name="T25" fmla="*/ 3 h 23"/>
                    <a:gd name="T26" fmla="*/ 1 w 23"/>
                    <a:gd name="T27" fmla="*/ 4 h 23"/>
                    <a:gd name="T28" fmla="*/ 0 w 23"/>
                    <a:gd name="T29" fmla="*/ 6 h 23"/>
                    <a:gd name="T30" fmla="*/ 0 w 23"/>
                    <a:gd name="T31" fmla="*/ 9 h 23"/>
                    <a:gd name="T32" fmla="*/ 0 w 23"/>
                    <a:gd name="T33" fmla="*/ 11 h 23"/>
                    <a:gd name="T34" fmla="*/ 0 w 23"/>
                    <a:gd name="T35" fmla="*/ 14 h 23"/>
                    <a:gd name="T36" fmla="*/ 0 w 23"/>
                    <a:gd name="T37" fmla="*/ 17 h 23"/>
                    <a:gd name="T38" fmla="*/ 1 w 23"/>
                    <a:gd name="T39" fmla="*/ 18 h 23"/>
                    <a:gd name="T40" fmla="*/ 3 w 23"/>
                    <a:gd name="T41" fmla="*/ 20 h 23"/>
                    <a:gd name="T42" fmla="*/ 4 w 23"/>
                    <a:gd name="T43" fmla="*/ 21 h 23"/>
                    <a:gd name="T44" fmla="*/ 6 w 23"/>
                    <a:gd name="T45" fmla="*/ 22 h 23"/>
                    <a:gd name="T46" fmla="*/ 9 w 23"/>
                    <a:gd name="T47" fmla="*/ 23 h 23"/>
                    <a:gd name="T48" fmla="*/ 11 w 23"/>
                    <a:gd name="T49" fmla="*/ 23 h 23"/>
                    <a:gd name="T50" fmla="*/ 13 w 23"/>
                    <a:gd name="T51" fmla="*/ 23 h 23"/>
                    <a:gd name="T52" fmla="*/ 17 w 23"/>
                    <a:gd name="T53" fmla="*/ 22 h 23"/>
                    <a:gd name="T54" fmla="*/ 18 w 23"/>
                    <a:gd name="T55" fmla="*/ 21 h 23"/>
                    <a:gd name="T56" fmla="*/ 20 w 23"/>
                    <a:gd name="T57" fmla="*/ 20 h 23"/>
                    <a:gd name="T58" fmla="*/ 21 w 23"/>
                    <a:gd name="T59" fmla="*/ 18 h 23"/>
                    <a:gd name="T60" fmla="*/ 22 w 23"/>
                    <a:gd name="T61" fmla="*/ 17 h 23"/>
                    <a:gd name="T62" fmla="*/ 23 w 23"/>
                    <a:gd name="T63" fmla="*/ 14 h 23"/>
                    <a:gd name="T64" fmla="*/ 23 w 23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3">
                      <a:moveTo>
                        <a:pt x="23" y="11"/>
                      </a:moveTo>
                      <a:lnTo>
                        <a:pt x="23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7" y="22"/>
                      </a:lnTo>
                      <a:lnTo>
                        <a:pt x="18" y="21"/>
                      </a:lnTo>
                      <a:lnTo>
                        <a:pt x="20" y="20"/>
                      </a:lnTo>
                      <a:lnTo>
                        <a:pt x="21" y="18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19"/>
                <p:cNvSpPr>
                  <a:spLocks/>
                </p:cNvSpPr>
                <p:nvPr/>
              </p:nvSpPr>
              <p:spPr bwMode="auto">
                <a:xfrm>
                  <a:off x="2039" y="2106"/>
                  <a:ext cx="12" cy="12"/>
                </a:xfrm>
                <a:custGeom>
                  <a:avLst/>
                  <a:gdLst>
                    <a:gd name="T0" fmla="*/ 23 w 23"/>
                    <a:gd name="T1" fmla="*/ 11 h 23"/>
                    <a:gd name="T2" fmla="*/ 23 w 23"/>
                    <a:gd name="T3" fmla="*/ 9 h 23"/>
                    <a:gd name="T4" fmla="*/ 22 w 23"/>
                    <a:gd name="T5" fmla="*/ 6 h 23"/>
                    <a:gd name="T6" fmla="*/ 21 w 23"/>
                    <a:gd name="T7" fmla="*/ 4 h 23"/>
                    <a:gd name="T8" fmla="*/ 20 w 23"/>
                    <a:gd name="T9" fmla="*/ 3 h 23"/>
                    <a:gd name="T10" fmla="*/ 18 w 23"/>
                    <a:gd name="T11" fmla="*/ 1 h 23"/>
                    <a:gd name="T12" fmla="*/ 17 w 23"/>
                    <a:gd name="T13" fmla="*/ 0 h 23"/>
                    <a:gd name="T14" fmla="*/ 13 w 23"/>
                    <a:gd name="T15" fmla="*/ 0 h 23"/>
                    <a:gd name="T16" fmla="*/ 11 w 23"/>
                    <a:gd name="T17" fmla="*/ 0 h 23"/>
                    <a:gd name="T18" fmla="*/ 9 w 23"/>
                    <a:gd name="T19" fmla="*/ 0 h 23"/>
                    <a:gd name="T20" fmla="*/ 6 w 23"/>
                    <a:gd name="T21" fmla="*/ 0 h 23"/>
                    <a:gd name="T22" fmla="*/ 4 w 23"/>
                    <a:gd name="T23" fmla="*/ 1 h 23"/>
                    <a:gd name="T24" fmla="*/ 3 w 23"/>
                    <a:gd name="T25" fmla="*/ 3 h 23"/>
                    <a:gd name="T26" fmla="*/ 1 w 23"/>
                    <a:gd name="T27" fmla="*/ 4 h 23"/>
                    <a:gd name="T28" fmla="*/ 0 w 23"/>
                    <a:gd name="T29" fmla="*/ 6 h 23"/>
                    <a:gd name="T30" fmla="*/ 0 w 23"/>
                    <a:gd name="T31" fmla="*/ 9 h 23"/>
                    <a:gd name="T32" fmla="*/ 0 w 23"/>
                    <a:gd name="T33" fmla="*/ 11 h 23"/>
                    <a:gd name="T34" fmla="*/ 0 w 23"/>
                    <a:gd name="T35" fmla="*/ 14 h 23"/>
                    <a:gd name="T36" fmla="*/ 0 w 23"/>
                    <a:gd name="T37" fmla="*/ 17 h 23"/>
                    <a:gd name="T38" fmla="*/ 1 w 23"/>
                    <a:gd name="T39" fmla="*/ 18 h 23"/>
                    <a:gd name="T40" fmla="*/ 3 w 23"/>
                    <a:gd name="T41" fmla="*/ 20 h 23"/>
                    <a:gd name="T42" fmla="*/ 4 w 23"/>
                    <a:gd name="T43" fmla="*/ 21 h 23"/>
                    <a:gd name="T44" fmla="*/ 6 w 23"/>
                    <a:gd name="T45" fmla="*/ 22 h 23"/>
                    <a:gd name="T46" fmla="*/ 9 w 23"/>
                    <a:gd name="T47" fmla="*/ 23 h 23"/>
                    <a:gd name="T48" fmla="*/ 11 w 23"/>
                    <a:gd name="T49" fmla="*/ 23 h 23"/>
                    <a:gd name="T50" fmla="*/ 13 w 23"/>
                    <a:gd name="T51" fmla="*/ 23 h 23"/>
                    <a:gd name="T52" fmla="*/ 17 w 23"/>
                    <a:gd name="T53" fmla="*/ 22 h 23"/>
                    <a:gd name="T54" fmla="*/ 18 w 23"/>
                    <a:gd name="T55" fmla="*/ 21 h 23"/>
                    <a:gd name="T56" fmla="*/ 20 w 23"/>
                    <a:gd name="T57" fmla="*/ 20 h 23"/>
                    <a:gd name="T58" fmla="*/ 21 w 23"/>
                    <a:gd name="T59" fmla="*/ 18 h 23"/>
                    <a:gd name="T60" fmla="*/ 22 w 23"/>
                    <a:gd name="T61" fmla="*/ 17 h 23"/>
                    <a:gd name="T62" fmla="*/ 23 w 23"/>
                    <a:gd name="T63" fmla="*/ 14 h 23"/>
                    <a:gd name="T64" fmla="*/ 23 w 23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3">
                      <a:moveTo>
                        <a:pt x="23" y="11"/>
                      </a:moveTo>
                      <a:lnTo>
                        <a:pt x="23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7" y="22"/>
                      </a:lnTo>
                      <a:lnTo>
                        <a:pt x="18" y="21"/>
                      </a:lnTo>
                      <a:lnTo>
                        <a:pt x="20" y="20"/>
                      </a:lnTo>
                      <a:lnTo>
                        <a:pt x="21" y="18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3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Rectangle 20"/>
                <p:cNvSpPr>
                  <a:spLocks noChangeArrowheads="1"/>
                </p:cNvSpPr>
                <p:nvPr/>
              </p:nvSpPr>
              <p:spPr bwMode="auto">
                <a:xfrm>
                  <a:off x="2018" y="1642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018" y="1642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22"/>
                <p:cNvSpPr>
                  <a:spLocks/>
                </p:cNvSpPr>
                <p:nvPr/>
              </p:nvSpPr>
              <p:spPr bwMode="auto">
                <a:xfrm>
                  <a:off x="2025" y="1650"/>
                  <a:ext cx="27" cy="66"/>
                </a:xfrm>
                <a:custGeom>
                  <a:avLst/>
                  <a:gdLst>
                    <a:gd name="T0" fmla="*/ 1 w 56"/>
                    <a:gd name="T1" fmla="*/ 0 h 133"/>
                    <a:gd name="T2" fmla="*/ 56 w 56"/>
                    <a:gd name="T3" fmla="*/ 0 h 133"/>
                    <a:gd name="T4" fmla="*/ 56 w 56"/>
                    <a:gd name="T5" fmla="*/ 133 h 133"/>
                    <a:gd name="T6" fmla="*/ 1 w 56"/>
                    <a:gd name="T7" fmla="*/ 133 h 133"/>
                    <a:gd name="T8" fmla="*/ 1 w 56"/>
                    <a:gd name="T9" fmla="*/ 89 h 133"/>
                    <a:gd name="T10" fmla="*/ 10 w 56"/>
                    <a:gd name="T11" fmla="*/ 89 h 133"/>
                    <a:gd name="T12" fmla="*/ 10 w 56"/>
                    <a:gd name="T13" fmla="*/ 45 h 133"/>
                    <a:gd name="T14" fmla="*/ 0 w 56"/>
                    <a:gd name="T15" fmla="*/ 45 h 133"/>
                    <a:gd name="T16" fmla="*/ 1 w 56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3">
                      <a:moveTo>
                        <a:pt x="1" y="0"/>
                      </a:moveTo>
                      <a:lnTo>
                        <a:pt x="56" y="0"/>
                      </a:lnTo>
                      <a:lnTo>
                        <a:pt x="56" y="133"/>
                      </a:lnTo>
                      <a:lnTo>
                        <a:pt x="1" y="133"/>
                      </a:lnTo>
                      <a:lnTo>
                        <a:pt x="1" y="89"/>
                      </a:lnTo>
                      <a:lnTo>
                        <a:pt x="10" y="89"/>
                      </a:lnTo>
                      <a:lnTo>
                        <a:pt x="10" y="45"/>
                      </a:lnTo>
                      <a:lnTo>
                        <a:pt x="0" y="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23"/>
                <p:cNvSpPr>
                  <a:spLocks/>
                </p:cNvSpPr>
                <p:nvPr/>
              </p:nvSpPr>
              <p:spPr bwMode="auto">
                <a:xfrm>
                  <a:off x="2025" y="1650"/>
                  <a:ext cx="27" cy="66"/>
                </a:xfrm>
                <a:custGeom>
                  <a:avLst/>
                  <a:gdLst>
                    <a:gd name="T0" fmla="*/ 1 w 56"/>
                    <a:gd name="T1" fmla="*/ 0 h 133"/>
                    <a:gd name="T2" fmla="*/ 56 w 56"/>
                    <a:gd name="T3" fmla="*/ 0 h 133"/>
                    <a:gd name="T4" fmla="*/ 56 w 56"/>
                    <a:gd name="T5" fmla="*/ 133 h 133"/>
                    <a:gd name="T6" fmla="*/ 1 w 56"/>
                    <a:gd name="T7" fmla="*/ 133 h 133"/>
                    <a:gd name="T8" fmla="*/ 1 w 56"/>
                    <a:gd name="T9" fmla="*/ 89 h 133"/>
                    <a:gd name="T10" fmla="*/ 10 w 56"/>
                    <a:gd name="T11" fmla="*/ 89 h 133"/>
                    <a:gd name="T12" fmla="*/ 10 w 56"/>
                    <a:gd name="T13" fmla="*/ 45 h 133"/>
                    <a:gd name="T14" fmla="*/ 0 w 56"/>
                    <a:gd name="T15" fmla="*/ 45 h 133"/>
                    <a:gd name="T16" fmla="*/ 1 w 56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3">
                      <a:moveTo>
                        <a:pt x="1" y="0"/>
                      </a:moveTo>
                      <a:lnTo>
                        <a:pt x="56" y="0"/>
                      </a:lnTo>
                      <a:lnTo>
                        <a:pt x="56" y="133"/>
                      </a:lnTo>
                      <a:lnTo>
                        <a:pt x="1" y="133"/>
                      </a:lnTo>
                      <a:lnTo>
                        <a:pt x="1" y="89"/>
                      </a:lnTo>
                      <a:lnTo>
                        <a:pt x="10" y="89"/>
                      </a:lnTo>
                      <a:lnTo>
                        <a:pt x="10" y="45"/>
                      </a:lnTo>
                      <a:lnTo>
                        <a:pt x="0" y="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24"/>
                <p:cNvSpPr>
                  <a:spLocks/>
                </p:cNvSpPr>
                <p:nvPr/>
              </p:nvSpPr>
              <p:spPr bwMode="auto">
                <a:xfrm>
                  <a:off x="2036" y="1658"/>
                  <a:ext cx="8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6 h 20"/>
                    <a:gd name="T6" fmla="*/ 16 w 17"/>
                    <a:gd name="T7" fmla="*/ 5 h 20"/>
                    <a:gd name="T8" fmla="*/ 15 w 17"/>
                    <a:gd name="T9" fmla="*/ 2 h 20"/>
                    <a:gd name="T10" fmla="*/ 14 w 17"/>
                    <a:gd name="T11" fmla="*/ 1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1 h 20"/>
                    <a:gd name="T24" fmla="*/ 2 w 17"/>
                    <a:gd name="T25" fmla="*/ 2 h 20"/>
                    <a:gd name="T26" fmla="*/ 1 w 17"/>
                    <a:gd name="T27" fmla="*/ 5 h 20"/>
                    <a:gd name="T28" fmla="*/ 1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1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Freeform 25"/>
                <p:cNvSpPr>
                  <a:spLocks/>
                </p:cNvSpPr>
                <p:nvPr/>
              </p:nvSpPr>
              <p:spPr bwMode="auto">
                <a:xfrm>
                  <a:off x="2036" y="1658"/>
                  <a:ext cx="8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6 h 20"/>
                    <a:gd name="T6" fmla="*/ 16 w 17"/>
                    <a:gd name="T7" fmla="*/ 5 h 20"/>
                    <a:gd name="T8" fmla="*/ 15 w 17"/>
                    <a:gd name="T9" fmla="*/ 2 h 20"/>
                    <a:gd name="T10" fmla="*/ 14 w 17"/>
                    <a:gd name="T11" fmla="*/ 1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1 h 20"/>
                    <a:gd name="T24" fmla="*/ 2 w 17"/>
                    <a:gd name="T25" fmla="*/ 2 h 20"/>
                    <a:gd name="T26" fmla="*/ 1 w 17"/>
                    <a:gd name="T27" fmla="*/ 5 h 20"/>
                    <a:gd name="T28" fmla="*/ 1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1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Freeform 26"/>
                <p:cNvSpPr>
                  <a:spLocks/>
                </p:cNvSpPr>
                <p:nvPr/>
              </p:nvSpPr>
              <p:spPr bwMode="auto">
                <a:xfrm>
                  <a:off x="2036" y="1677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5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1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27"/>
                <p:cNvSpPr>
                  <a:spLocks/>
                </p:cNvSpPr>
                <p:nvPr/>
              </p:nvSpPr>
              <p:spPr bwMode="auto">
                <a:xfrm>
                  <a:off x="2036" y="1677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5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1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28"/>
                <p:cNvSpPr>
                  <a:spLocks/>
                </p:cNvSpPr>
                <p:nvPr/>
              </p:nvSpPr>
              <p:spPr bwMode="auto">
                <a:xfrm>
                  <a:off x="2036" y="1697"/>
                  <a:ext cx="8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2 w 17"/>
                    <a:gd name="T13" fmla="*/ 2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2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29"/>
                <p:cNvSpPr>
                  <a:spLocks/>
                </p:cNvSpPr>
                <p:nvPr/>
              </p:nvSpPr>
              <p:spPr bwMode="auto">
                <a:xfrm>
                  <a:off x="2036" y="1697"/>
                  <a:ext cx="8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2 w 17"/>
                    <a:gd name="T13" fmla="*/ 2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2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Rectangle 30"/>
                <p:cNvSpPr>
                  <a:spLocks noChangeArrowheads="1"/>
                </p:cNvSpPr>
                <p:nvPr/>
              </p:nvSpPr>
              <p:spPr bwMode="auto">
                <a:xfrm>
                  <a:off x="2018" y="1770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018" y="1770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32"/>
                <p:cNvSpPr>
                  <a:spLocks/>
                </p:cNvSpPr>
                <p:nvPr/>
              </p:nvSpPr>
              <p:spPr bwMode="auto">
                <a:xfrm>
                  <a:off x="2025" y="1778"/>
                  <a:ext cx="27" cy="67"/>
                </a:xfrm>
                <a:custGeom>
                  <a:avLst/>
                  <a:gdLst>
                    <a:gd name="T0" fmla="*/ 1 w 56"/>
                    <a:gd name="T1" fmla="*/ 0 h 132"/>
                    <a:gd name="T2" fmla="*/ 56 w 56"/>
                    <a:gd name="T3" fmla="*/ 0 h 132"/>
                    <a:gd name="T4" fmla="*/ 56 w 56"/>
                    <a:gd name="T5" fmla="*/ 132 h 132"/>
                    <a:gd name="T6" fmla="*/ 1 w 56"/>
                    <a:gd name="T7" fmla="*/ 132 h 132"/>
                    <a:gd name="T8" fmla="*/ 1 w 56"/>
                    <a:gd name="T9" fmla="*/ 88 h 132"/>
                    <a:gd name="T10" fmla="*/ 10 w 56"/>
                    <a:gd name="T11" fmla="*/ 88 h 132"/>
                    <a:gd name="T12" fmla="*/ 10 w 56"/>
                    <a:gd name="T13" fmla="*/ 44 h 132"/>
                    <a:gd name="T14" fmla="*/ 0 w 56"/>
                    <a:gd name="T15" fmla="*/ 44 h 132"/>
                    <a:gd name="T16" fmla="*/ 1 w 56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2">
                      <a:moveTo>
                        <a:pt x="1" y="0"/>
                      </a:moveTo>
                      <a:lnTo>
                        <a:pt x="56" y="0"/>
                      </a:lnTo>
                      <a:lnTo>
                        <a:pt x="56" y="132"/>
                      </a:lnTo>
                      <a:lnTo>
                        <a:pt x="1" y="132"/>
                      </a:lnTo>
                      <a:lnTo>
                        <a:pt x="1" y="88"/>
                      </a:lnTo>
                      <a:lnTo>
                        <a:pt x="10" y="88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33"/>
                <p:cNvSpPr>
                  <a:spLocks/>
                </p:cNvSpPr>
                <p:nvPr/>
              </p:nvSpPr>
              <p:spPr bwMode="auto">
                <a:xfrm>
                  <a:off x="2025" y="1778"/>
                  <a:ext cx="27" cy="67"/>
                </a:xfrm>
                <a:custGeom>
                  <a:avLst/>
                  <a:gdLst>
                    <a:gd name="T0" fmla="*/ 1 w 56"/>
                    <a:gd name="T1" fmla="*/ 0 h 132"/>
                    <a:gd name="T2" fmla="*/ 56 w 56"/>
                    <a:gd name="T3" fmla="*/ 0 h 132"/>
                    <a:gd name="T4" fmla="*/ 56 w 56"/>
                    <a:gd name="T5" fmla="*/ 132 h 132"/>
                    <a:gd name="T6" fmla="*/ 1 w 56"/>
                    <a:gd name="T7" fmla="*/ 132 h 132"/>
                    <a:gd name="T8" fmla="*/ 1 w 56"/>
                    <a:gd name="T9" fmla="*/ 88 h 132"/>
                    <a:gd name="T10" fmla="*/ 10 w 56"/>
                    <a:gd name="T11" fmla="*/ 88 h 132"/>
                    <a:gd name="T12" fmla="*/ 10 w 56"/>
                    <a:gd name="T13" fmla="*/ 44 h 132"/>
                    <a:gd name="T14" fmla="*/ 0 w 56"/>
                    <a:gd name="T15" fmla="*/ 44 h 132"/>
                    <a:gd name="T16" fmla="*/ 1 w 56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2">
                      <a:moveTo>
                        <a:pt x="1" y="0"/>
                      </a:moveTo>
                      <a:lnTo>
                        <a:pt x="56" y="0"/>
                      </a:lnTo>
                      <a:lnTo>
                        <a:pt x="56" y="132"/>
                      </a:lnTo>
                      <a:lnTo>
                        <a:pt x="1" y="132"/>
                      </a:lnTo>
                      <a:lnTo>
                        <a:pt x="1" y="88"/>
                      </a:lnTo>
                      <a:lnTo>
                        <a:pt x="10" y="88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34"/>
                <p:cNvSpPr>
                  <a:spLocks/>
                </p:cNvSpPr>
                <p:nvPr/>
              </p:nvSpPr>
              <p:spPr bwMode="auto">
                <a:xfrm>
                  <a:off x="2036" y="1786"/>
                  <a:ext cx="8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2 w 17"/>
                    <a:gd name="T13" fmla="*/ 1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2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35"/>
                <p:cNvSpPr>
                  <a:spLocks/>
                </p:cNvSpPr>
                <p:nvPr/>
              </p:nvSpPr>
              <p:spPr bwMode="auto">
                <a:xfrm>
                  <a:off x="2036" y="1786"/>
                  <a:ext cx="8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2 w 17"/>
                    <a:gd name="T13" fmla="*/ 1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2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36"/>
                <p:cNvSpPr>
                  <a:spLocks/>
                </p:cNvSpPr>
                <p:nvPr/>
              </p:nvSpPr>
              <p:spPr bwMode="auto">
                <a:xfrm>
                  <a:off x="2036" y="1805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37"/>
                <p:cNvSpPr>
                  <a:spLocks/>
                </p:cNvSpPr>
                <p:nvPr/>
              </p:nvSpPr>
              <p:spPr bwMode="auto">
                <a:xfrm>
                  <a:off x="2036" y="1805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2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2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38"/>
                <p:cNvSpPr>
                  <a:spLocks/>
                </p:cNvSpPr>
                <p:nvPr/>
              </p:nvSpPr>
              <p:spPr bwMode="auto">
                <a:xfrm>
                  <a:off x="2036" y="1826"/>
                  <a:ext cx="8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7 h 19"/>
                    <a:gd name="T4" fmla="*/ 17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2 w 17"/>
                    <a:gd name="T13" fmla="*/ 0 h 19"/>
                    <a:gd name="T14" fmla="*/ 10 w 17"/>
                    <a:gd name="T15" fmla="*/ 0 h 19"/>
                    <a:gd name="T16" fmla="*/ 9 w 17"/>
                    <a:gd name="T17" fmla="*/ 0 h 19"/>
                    <a:gd name="T18" fmla="*/ 7 w 17"/>
                    <a:gd name="T19" fmla="*/ 0 h 19"/>
                    <a:gd name="T20" fmla="*/ 6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1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1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6 w 17"/>
                    <a:gd name="T45" fmla="*/ 18 h 19"/>
                    <a:gd name="T46" fmla="*/ 7 w 17"/>
                    <a:gd name="T47" fmla="*/ 19 h 19"/>
                    <a:gd name="T48" fmla="*/ 9 w 17"/>
                    <a:gd name="T49" fmla="*/ 19 h 19"/>
                    <a:gd name="T50" fmla="*/ 10 w 17"/>
                    <a:gd name="T51" fmla="*/ 19 h 19"/>
                    <a:gd name="T52" fmla="*/ 12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6 h 19"/>
                    <a:gd name="T58" fmla="*/ 16 w 17"/>
                    <a:gd name="T59" fmla="*/ 14 h 19"/>
                    <a:gd name="T60" fmla="*/ 17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39"/>
                <p:cNvSpPr>
                  <a:spLocks/>
                </p:cNvSpPr>
                <p:nvPr/>
              </p:nvSpPr>
              <p:spPr bwMode="auto">
                <a:xfrm>
                  <a:off x="2036" y="1826"/>
                  <a:ext cx="8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7 h 19"/>
                    <a:gd name="T4" fmla="*/ 17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2 w 17"/>
                    <a:gd name="T13" fmla="*/ 0 h 19"/>
                    <a:gd name="T14" fmla="*/ 10 w 17"/>
                    <a:gd name="T15" fmla="*/ 0 h 19"/>
                    <a:gd name="T16" fmla="*/ 9 w 17"/>
                    <a:gd name="T17" fmla="*/ 0 h 19"/>
                    <a:gd name="T18" fmla="*/ 7 w 17"/>
                    <a:gd name="T19" fmla="*/ 0 h 19"/>
                    <a:gd name="T20" fmla="*/ 6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1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1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6 w 17"/>
                    <a:gd name="T45" fmla="*/ 18 h 19"/>
                    <a:gd name="T46" fmla="*/ 7 w 17"/>
                    <a:gd name="T47" fmla="*/ 19 h 19"/>
                    <a:gd name="T48" fmla="*/ 9 w 17"/>
                    <a:gd name="T49" fmla="*/ 19 h 19"/>
                    <a:gd name="T50" fmla="*/ 10 w 17"/>
                    <a:gd name="T51" fmla="*/ 19 h 19"/>
                    <a:gd name="T52" fmla="*/ 12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6 h 19"/>
                    <a:gd name="T58" fmla="*/ 16 w 17"/>
                    <a:gd name="T59" fmla="*/ 14 h 19"/>
                    <a:gd name="T60" fmla="*/ 17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40"/>
                <p:cNvSpPr>
                  <a:spLocks/>
                </p:cNvSpPr>
                <p:nvPr/>
              </p:nvSpPr>
              <p:spPr bwMode="auto">
                <a:xfrm>
                  <a:off x="2090" y="1597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19 h 74"/>
                    <a:gd name="T12" fmla="*/ 67 w 73"/>
                    <a:gd name="T13" fmla="*/ 17 h 74"/>
                    <a:gd name="T14" fmla="*/ 62 w 73"/>
                    <a:gd name="T15" fmla="*/ 11 h 74"/>
                    <a:gd name="T16" fmla="*/ 56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6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6 w 73"/>
                    <a:gd name="T41" fmla="*/ 7 h 74"/>
                    <a:gd name="T42" fmla="*/ 10 w 73"/>
                    <a:gd name="T43" fmla="*/ 11 h 74"/>
                    <a:gd name="T44" fmla="*/ 5 w 73"/>
                    <a:gd name="T45" fmla="*/ 17 h 74"/>
                    <a:gd name="T46" fmla="*/ 4 w 73"/>
                    <a:gd name="T47" fmla="*/ 19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4 h 74"/>
                    <a:gd name="T68" fmla="*/ 5 w 73"/>
                    <a:gd name="T69" fmla="*/ 58 h 74"/>
                    <a:gd name="T70" fmla="*/ 10 w 73"/>
                    <a:gd name="T71" fmla="*/ 63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3 h 74"/>
                    <a:gd name="T100" fmla="*/ 67 w 73"/>
                    <a:gd name="T101" fmla="*/ 58 h 74"/>
                    <a:gd name="T102" fmla="*/ 69 w 73"/>
                    <a:gd name="T103" fmla="*/ 54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Freeform 41"/>
                <p:cNvSpPr>
                  <a:spLocks/>
                </p:cNvSpPr>
                <p:nvPr/>
              </p:nvSpPr>
              <p:spPr bwMode="auto">
                <a:xfrm>
                  <a:off x="2090" y="1597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19 h 74"/>
                    <a:gd name="T12" fmla="*/ 67 w 73"/>
                    <a:gd name="T13" fmla="*/ 17 h 74"/>
                    <a:gd name="T14" fmla="*/ 62 w 73"/>
                    <a:gd name="T15" fmla="*/ 11 h 74"/>
                    <a:gd name="T16" fmla="*/ 56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6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6 w 73"/>
                    <a:gd name="T41" fmla="*/ 7 h 74"/>
                    <a:gd name="T42" fmla="*/ 10 w 73"/>
                    <a:gd name="T43" fmla="*/ 11 h 74"/>
                    <a:gd name="T44" fmla="*/ 5 w 73"/>
                    <a:gd name="T45" fmla="*/ 17 h 74"/>
                    <a:gd name="T46" fmla="*/ 4 w 73"/>
                    <a:gd name="T47" fmla="*/ 19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4 h 74"/>
                    <a:gd name="T68" fmla="*/ 5 w 73"/>
                    <a:gd name="T69" fmla="*/ 58 h 74"/>
                    <a:gd name="T70" fmla="*/ 10 w 73"/>
                    <a:gd name="T71" fmla="*/ 63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3 h 74"/>
                    <a:gd name="T100" fmla="*/ 67 w 73"/>
                    <a:gd name="T101" fmla="*/ 58 h 74"/>
                    <a:gd name="T102" fmla="*/ 69 w 73"/>
                    <a:gd name="T103" fmla="*/ 54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42"/>
                <p:cNvSpPr>
                  <a:spLocks/>
                </p:cNvSpPr>
                <p:nvPr/>
              </p:nvSpPr>
              <p:spPr bwMode="auto">
                <a:xfrm>
                  <a:off x="2104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4 h 18"/>
                    <a:gd name="T8" fmla="*/ 16 w 18"/>
                    <a:gd name="T9" fmla="*/ 3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3 h 18"/>
                    <a:gd name="T26" fmla="*/ 2 w 18"/>
                    <a:gd name="T27" fmla="*/ 4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43"/>
                <p:cNvSpPr>
                  <a:spLocks/>
                </p:cNvSpPr>
                <p:nvPr/>
              </p:nvSpPr>
              <p:spPr bwMode="auto">
                <a:xfrm>
                  <a:off x="2104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4 h 18"/>
                    <a:gd name="T8" fmla="*/ 16 w 18"/>
                    <a:gd name="T9" fmla="*/ 3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3 h 18"/>
                    <a:gd name="T26" fmla="*/ 2 w 18"/>
                    <a:gd name="T27" fmla="*/ 4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44"/>
                <p:cNvSpPr>
                  <a:spLocks/>
                </p:cNvSpPr>
                <p:nvPr/>
              </p:nvSpPr>
              <p:spPr bwMode="auto">
                <a:xfrm>
                  <a:off x="2090" y="1726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20 h 74"/>
                    <a:gd name="T12" fmla="*/ 67 w 73"/>
                    <a:gd name="T13" fmla="*/ 17 h 74"/>
                    <a:gd name="T14" fmla="*/ 62 w 73"/>
                    <a:gd name="T15" fmla="*/ 12 h 74"/>
                    <a:gd name="T16" fmla="*/ 56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6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6 w 73"/>
                    <a:gd name="T41" fmla="*/ 7 h 74"/>
                    <a:gd name="T42" fmla="*/ 10 w 73"/>
                    <a:gd name="T43" fmla="*/ 12 h 74"/>
                    <a:gd name="T44" fmla="*/ 5 w 73"/>
                    <a:gd name="T45" fmla="*/ 17 h 74"/>
                    <a:gd name="T46" fmla="*/ 4 w 73"/>
                    <a:gd name="T47" fmla="*/ 20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5 h 74"/>
                    <a:gd name="T68" fmla="*/ 5 w 73"/>
                    <a:gd name="T69" fmla="*/ 58 h 74"/>
                    <a:gd name="T70" fmla="*/ 10 w 73"/>
                    <a:gd name="T71" fmla="*/ 64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4 h 74"/>
                    <a:gd name="T100" fmla="*/ 67 w 73"/>
                    <a:gd name="T101" fmla="*/ 58 h 74"/>
                    <a:gd name="T102" fmla="*/ 69 w 73"/>
                    <a:gd name="T103" fmla="*/ 55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5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45"/>
                <p:cNvSpPr>
                  <a:spLocks/>
                </p:cNvSpPr>
                <p:nvPr/>
              </p:nvSpPr>
              <p:spPr bwMode="auto">
                <a:xfrm>
                  <a:off x="2090" y="1726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20 h 74"/>
                    <a:gd name="T12" fmla="*/ 67 w 73"/>
                    <a:gd name="T13" fmla="*/ 17 h 74"/>
                    <a:gd name="T14" fmla="*/ 62 w 73"/>
                    <a:gd name="T15" fmla="*/ 12 h 74"/>
                    <a:gd name="T16" fmla="*/ 56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6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6 w 73"/>
                    <a:gd name="T41" fmla="*/ 7 h 74"/>
                    <a:gd name="T42" fmla="*/ 10 w 73"/>
                    <a:gd name="T43" fmla="*/ 12 h 74"/>
                    <a:gd name="T44" fmla="*/ 5 w 73"/>
                    <a:gd name="T45" fmla="*/ 17 h 74"/>
                    <a:gd name="T46" fmla="*/ 4 w 73"/>
                    <a:gd name="T47" fmla="*/ 20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5 h 74"/>
                    <a:gd name="T68" fmla="*/ 5 w 73"/>
                    <a:gd name="T69" fmla="*/ 58 h 74"/>
                    <a:gd name="T70" fmla="*/ 10 w 73"/>
                    <a:gd name="T71" fmla="*/ 64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4 h 74"/>
                    <a:gd name="T100" fmla="*/ 67 w 73"/>
                    <a:gd name="T101" fmla="*/ 58 h 74"/>
                    <a:gd name="T102" fmla="*/ 69 w 73"/>
                    <a:gd name="T103" fmla="*/ 55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5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Freeform 46"/>
                <p:cNvSpPr>
                  <a:spLocks/>
                </p:cNvSpPr>
                <p:nvPr/>
              </p:nvSpPr>
              <p:spPr bwMode="auto">
                <a:xfrm>
                  <a:off x="2104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5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47"/>
                <p:cNvSpPr>
                  <a:spLocks/>
                </p:cNvSpPr>
                <p:nvPr/>
              </p:nvSpPr>
              <p:spPr bwMode="auto">
                <a:xfrm>
                  <a:off x="2104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5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48"/>
                <p:cNvSpPr>
                  <a:spLocks/>
                </p:cNvSpPr>
                <p:nvPr/>
              </p:nvSpPr>
              <p:spPr bwMode="auto">
                <a:xfrm>
                  <a:off x="2090" y="1988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19 h 74"/>
                    <a:gd name="T12" fmla="*/ 67 w 73"/>
                    <a:gd name="T13" fmla="*/ 17 h 74"/>
                    <a:gd name="T14" fmla="*/ 62 w 73"/>
                    <a:gd name="T15" fmla="*/ 11 h 74"/>
                    <a:gd name="T16" fmla="*/ 56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0 h 74"/>
                    <a:gd name="T28" fmla="*/ 36 w 73"/>
                    <a:gd name="T29" fmla="*/ 0 h 74"/>
                    <a:gd name="T30" fmla="*/ 33 w 73"/>
                    <a:gd name="T31" fmla="*/ 0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6 w 73"/>
                    <a:gd name="T41" fmla="*/ 7 h 74"/>
                    <a:gd name="T42" fmla="*/ 10 w 73"/>
                    <a:gd name="T43" fmla="*/ 11 h 74"/>
                    <a:gd name="T44" fmla="*/ 5 w 73"/>
                    <a:gd name="T45" fmla="*/ 17 h 74"/>
                    <a:gd name="T46" fmla="*/ 4 w 73"/>
                    <a:gd name="T47" fmla="*/ 19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7 h 74"/>
                    <a:gd name="T64" fmla="*/ 2 w 73"/>
                    <a:gd name="T65" fmla="*/ 51 h 74"/>
                    <a:gd name="T66" fmla="*/ 4 w 73"/>
                    <a:gd name="T67" fmla="*/ 54 h 74"/>
                    <a:gd name="T68" fmla="*/ 5 w 73"/>
                    <a:gd name="T69" fmla="*/ 58 h 74"/>
                    <a:gd name="T70" fmla="*/ 10 w 73"/>
                    <a:gd name="T71" fmla="*/ 63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2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2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3 h 74"/>
                    <a:gd name="T100" fmla="*/ 67 w 73"/>
                    <a:gd name="T101" fmla="*/ 58 h 74"/>
                    <a:gd name="T102" fmla="*/ 69 w 73"/>
                    <a:gd name="T103" fmla="*/ 54 h 74"/>
                    <a:gd name="T104" fmla="*/ 70 w 73"/>
                    <a:gd name="T105" fmla="*/ 51 h 74"/>
                    <a:gd name="T106" fmla="*/ 71 w 73"/>
                    <a:gd name="T107" fmla="*/ 47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49"/>
                <p:cNvSpPr>
                  <a:spLocks/>
                </p:cNvSpPr>
                <p:nvPr/>
              </p:nvSpPr>
              <p:spPr bwMode="auto">
                <a:xfrm>
                  <a:off x="2090" y="1988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1 w 73"/>
                    <a:gd name="T7" fmla="*/ 26 h 74"/>
                    <a:gd name="T8" fmla="*/ 70 w 73"/>
                    <a:gd name="T9" fmla="*/ 23 h 74"/>
                    <a:gd name="T10" fmla="*/ 69 w 73"/>
                    <a:gd name="T11" fmla="*/ 19 h 74"/>
                    <a:gd name="T12" fmla="*/ 67 w 73"/>
                    <a:gd name="T13" fmla="*/ 17 h 74"/>
                    <a:gd name="T14" fmla="*/ 62 w 73"/>
                    <a:gd name="T15" fmla="*/ 11 h 74"/>
                    <a:gd name="T16" fmla="*/ 56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0 h 74"/>
                    <a:gd name="T28" fmla="*/ 36 w 73"/>
                    <a:gd name="T29" fmla="*/ 0 h 74"/>
                    <a:gd name="T30" fmla="*/ 33 w 73"/>
                    <a:gd name="T31" fmla="*/ 0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6 w 73"/>
                    <a:gd name="T41" fmla="*/ 7 h 74"/>
                    <a:gd name="T42" fmla="*/ 10 w 73"/>
                    <a:gd name="T43" fmla="*/ 11 h 74"/>
                    <a:gd name="T44" fmla="*/ 5 w 73"/>
                    <a:gd name="T45" fmla="*/ 17 h 74"/>
                    <a:gd name="T46" fmla="*/ 4 w 73"/>
                    <a:gd name="T47" fmla="*/ 19 h 74"/>
                    <a:gd name="T48" fmla="*/ 2 w 73"/>
                    <a:gd name="T49" fmla="*/ 23 h 74"/>
                    <a:gd name="T50" fmla="*/ 1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1 w 73"/>
                    <a:gd name="T63" fmla="*/ 47 h 74"/>
                    <a:gd name="T64" fmla="*/ 2 w 73"/>
                    <a:gd name="T65" fmla="*/ 51 h 74"/>
                    <a:gd name="T66" fmla="*/ 4 w 73"/>
                    <a:gd name="T67" fmla="*/ 54 h 74"/>
                    <a:gd name="T68" fmla="*/ 5 w 73"/>
                    <a:gd name="T69" fmla="*/ 58 h 74"/>
                    <a:gd name="T70" fmla="*/ 10 w 73"/>
                    <a:gd name="T71" fmla="*/ 63 h 74"/>
                    <a:gd name="T72" fmla="*/ 16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2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2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6 w 73"/>
                    <a:gd name="T97" fmla="*/ 68 h 74"/>
                    <a:gd name="T98" fmla="*/ 62 w 73"/>
                    <a:gd name="T99" fmla="*/ 63 h 74"/>
                    <a:gd name="T100" fmla="*/ 67 w 73"/>
                    <a:gd name="T101" fmla="*/ 58 h 74"/>
                    <a:gd name="T102" fmla="*/ 69 w 73"/>
                    <a:gd name="T103" fmla="*/ 54 h 74"/>
                    <a:gd name="T104" fmla="*/ 70 w 73"/>
                    <a:gd name="T105" fmla="*/ 51 h 74"/>
                    <a:gd name="T106" fmla="*/ 71 w 73"/>
                    <a:gd name="T107" fmla="*/ 47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Freeform 50"/>
                <p:cNvSpPr>
                  <a:spLocks/>
                </p:cNvSpPr>
                <p:nvPr/>
              </p:nvSpPr>
              <p:spPr bwMode="auto">
                <a:xfrm>
                  <a:off x="2104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4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4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5 h 18"/>
                    <a:gd name="T42" fmla="*/ 4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Freeform 51"/>
                <p:cNvSpPr>
                  <a:spLocks/>
                </p:cNvSpPr>
                <p:nvPr/>
              </p:nvSpPr>
              <p:spPr bwMode="auto">
                <a:xfrm>
                  <a:off x="2104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4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4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5 h 18"/>
                    <a:gd name="T42" fmla="*/ 4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52"/>
                <p:cNvSpPr>
                  <a:spLocks/>
                </p:cNvSpPr>
                <p:nvPr/>
              </p:nvSpPr>
              <p:spPr bwMode="auto">
                <a:xfrm>
                  <a:off x="2090" y="2114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1 w 73"/>
                    <a:gd name="T7" fmla="*/ 27 h 74"/>
                    <a:gd name="T8" fmla="*/ 70 w 73"/>
                    <a:gd name="T9" fmla="*/ 23 h 74"/>
                    <a:gd name="T10" fmla="*/ 69 w 73"/>
                    <a:gd name="T11" fmla="*/ 20 h 74"/>
                    <a:gd name="T12" fmla="*/ 67 w 73"/>
                    <a:gd name="T13" fmla="*/ 17 h 74"/>
                    <a:gd name="T14" fmla="*/ 62 w 73"/>
                    <a:gd name="T15" fmla="*/ 12 h 74"/>
                    <a:gd name="T16" fmla="*/ 56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2 h 74"/>
                    <a:gd name="T26" fmla="*/ 41 w 73"/>
                    <a:gd name="T27" fmla="*/ 2 h 74"/>
                    <a:gd name="T28" fmla="*/ 36 w 73"/>
                    <a:gd name="T29" fmla="*/ 0 h 74"/>
                    <a:gd name="T30" fmla="*/ 33 w 73"/>
                    <a:gd name="T31" fmla="*/ 2 h 74"/>
                    <a:gd name="T32" fmla="*/ 29 w 73"/>
                    <a:gd name="T33" fmla="*/ 2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6 w 73"/>
                    <a:gd name="T41" fmla="*/ 7 h 74"/>
                    <a:gd name="T42" fmla="*/ 10 w 73"/>
                    <a:gd name="T43" fmla="*/ 12 h 74"/>
                    <a:gd name="T44" fmla="*/ 5 w 73"/>
                    <a:gd name="T45" fmla="*/ 17 h 74"/>
                    <a:gd name="T46" fmla="*/ 4 w 73"/>
                    <a:gd name="T47" fmla="*/ 20 h 74"/>
                    <a:gd name="T48" fmla="*/ 2 w 73"/>
                    <a:gd name="T49" fmla="*/ 23 h 74"/>
                    <a:gd name="T50" fmla="*/ 1 w 73"/>
                    <a:gd name="T51" fmla="*/ 27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5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5 h 74"/>
                    <a:gd name="T68" fmla="*/ 5 w 73"/>
                    <a:gd name="T69" fmla="*/ 58 h 74"/>
                    <a:gd name="T70" fmla="*/ 10 w 73"/>
                    <a:gd name="T71" fmla="*/ 64 h 74"/>
                    <a:gd name="T72" fmla="*/ 16 w 73"/>
                    <a:gd name="T73" fmla="*/ 68 h 74"/>
                    <a:gd name="T74" fmla="*/ 19 w 73"/>
                    <a:gd name="T75" fmla="*/ 70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3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3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70 h 74"/>
                    <a:gd name="T96" fmla="*/ 56 w 73"/>
                    <a:gd name="T97" fmla="*/ 68 h 74"/>
                    <a:gd name="T98" fmla="*/ 62 w 73"/>
                    <a:gd name="T99" fmla="*/ 64 h 74"/>
                    <a:gd name="T100" fmla="*/ 67 w 73"/>
                    <a:gd name="T101" fmla="*/ 58 h 74"/>
                    <a:gd name="T102" fmla="*/ 69 w 73"/>
                    <a:gd name="T103" fmla="*/ 55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5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1" y="27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5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70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6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5"/>
                      </a:lnTo>
                      <a:lnTo>
                        <a:pt x="73" y="41"/>
                      </a:lnTo>
                      <a:lnTo>
                        <a:pt x="73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Freeform 53"/>
                <p:cNvSpPr>
                  <a:spLocks/>
                </p:cNvSpPr>
                <p:nvPr/>
              </p:nvSpPr>
              <p:spPr bwMode="auto">
                <a:xfrm>
                  <a:off x="2090" y="2114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1 w 73"/>
                    <a:gd name="T7" fmla="*/ 27 h 74"/>
                    <a:gd name="T8" fmla="*/ 70 w 73"/>
                    <a:gd name="T9" fmla="*/ 23 h 74"/>
                    <a:gd name="T10" fmla="*/ 69 w 73"/>
                    <a:gd name="T11" fmla="*/ 20 h 74"/>
                    <a:gd name="T12" fmla="*/ 67 w 73"/>
                    <a:gd name="T13" fmla="*/ 17 h 74"/>
                    <a:gd name="T14" fmla="*/ 62 w 73"/>
                    <a:gd name="T15" fmla="*/ 12 h 74"/>
                    <a:gd name="T16" fmla="*/ 56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2 h 74"/>
                    <a:gd name="T26" fmla="*/ 41 w 73"/>
                    <a:gd name="T27" fmla="*/ 2 h 74"/>
                    <a:gd name="T28" fmla="*/ 36 w 73"/>
                    <a:gd name="T29" fmla="*/ 0 h 74"/>
                    <a:gd name="T30" fmla="*/ 33 w 73"/>
                    <a:gd name="T31" fmla="*/ 2 h 74"/>
                    <a:gd name="T32" fmla="*/ 29 w 73"/>
                    <a:gd name="T33" fmla="*/ 2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6 w 73"/>
                    <a:gd name="T41" fmla="*/ 7 h 74"/>
                    <a:gd name="T42" fmla="*/ 10 w 73"/>
                    <a:gd name="T43" fmla="*/ 12 h 74"/>
                    <a:gd name="T44" fmla="*/ 5 w 73"/>
                    <a:gd name="T45" fmla="*/ 17 h 74"/>
                    <a:gd name="T46" fmla="*/ 4 w 73"/>
                    <a:gd name="T47" fmla="*/ 20 h 74"/>
                    <a:gd name="T48" fmla="*/ 2 w 73"/>
                    <a:gd name="T49" fmla="*/ 23 h 74"/>
                    <a:gd name="T50" fmla="*/ 1 w 73"/>
                    <a:gd name="T51" fmla="*/ 27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5 h 74"/>
                    <a:gd name="T62" fmla="*/ 1 w 73"/>
                    <a:gd name="T63" fmla="*/ 48 h 74"/>
                    <a:gd name="T64" fmla="*/ 2 w 73"/>
                    <a:gd name="T65" fmla="*/ 51 h 74"/>
                    <a:gd name="T66" fmla="*/ 4 w 73"/>
                    <a:gd name="T67" fmla="*/ 55 h 74"/>
                    <a:gd name="T68" fmla="*/ 5 w 73"/>
                    <a:gd name="T69" fmla="*/ 58 h 74"/>
                    <a:gd name="T70" fmla="*/ 10 w 73"/>
                    <a:gd name="T71" fmla="*/ 64 h 74"/>
                    <a:gd name="T72" fmla="*/ 16 w 73"/>
                    <a:gd name="T73" fmla="*/ 68 h 74"/>
                    <a:gd name="T74" fmla="*/ 19 w 73"/>
                    <a:gd name="T75" fmla="*/ 70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3 h 74"/>
                    <a:gd name="T82" fmla="*/ 33 w 73"/>
                    <a:gd name="T83" fmla="*/ 74 h 74"/>
                    <a:gd name="T84" fmla="*/ 36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3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70 h 74"/>
                    <a:gd name="T96" fmla="*/ 56 w 73"/>
                    <a:gd name="T97" fmla="*/ 68 h 74"/>
                    <a:gd name="T98" fmla="*/ 62 w 73"/>
                    <a:gd name="T99" fmla="*/ 64 h 74"/>
                    <a:gd name="T100" fmla="*/ 67 w 73"/>
                    <a:gd name="T101" fmla="*/ 58 h 74"/>
                    <a:gd name="T102" fmla="*/ 69 w 73"/>
                    <a:gd name="T103" fmla="*/ 55 h 74"/>
                    <a:gd name="T104" fmla="*/ 70 w 73"/>
                    <a:gd name="T105" fmla="*/ 51 h 74"/>
                    <a:gd name="T106" fmla="*/ 71 w 73"/>
                    <a:gd name="T107" fmla="*/ 48 h 74"/>
                    <a:gd name="T108" fmla="*/ 72 w 73"/>
                    <a:gd name="T109" fmla="*/ 45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1" y="27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6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5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5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70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1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6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5"/>
                      </a:lnTo>
                      <a:lnTo>
                        <a:pt x="73" y="41"/>
                      </a:lnTo>
                      <a:lnTo>
                        <a:pt x="73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Freeform 54"/>
                <p:cNvSpPr>
                  <a:spLocks/>
                </p:cNvSpPr>
                <p:nvPr/>
              </p:nvSpPr>
              <p:spPr bwMode="auto">
                <a:xfrm>
                  <a:off x="2104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Freeform 55"/>
                <p:cNvSpPr>
                  <a:spLocks/>
                </p:cNvSpPr>
                <p:nvPr/>
              </p:nvSpPr>
              <p:spPr bwMode="auto">
                <a:xfrm>
                  <a:off x="2104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56"/>
                <p:cNvSpPr>
                  <a:spLocks/>
                </p:cNvSpPr>
                <p:nvPr/>
              </p:nvSpPr>
              <p:spPr bwMode="auto">
                <a:xfrm>
                  <a:off x="2090" y="243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1 w 73"/>
                    <a:gd name="T7" fmla="*/ 26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7 h 73"/>
                    <a:gd name="T14" fmla="*/ 62 w 73"/>
                    <a:gd name="T15" fmla="*/ 11 h 73"/>
                    <a:gd name="T16" fmla="*/ 56 w 73"/>
                    <a:gd name="T17" fmla="*/ 7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1 h 73"/>
                    <a:gd name="T28" fmla="*/ 36 w 73"/>
                    <a:gd name="T29" fmla="*/ 0 h 73"/>
                    <a:gd name="T30" fmla="*/ 33 w 73"/>
                    <a:gd name="T31" fmla="*/ 1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7 h 73"/>
                    <a:gd name="T42" fmla="*/ 10 w 73"/>
                    <a:gd name="T43" fmla="*/ 11 h 73"/>
                    <a:gd name="T44" fmla="*/ 5 w 73"/>
                    <a:gd name="T45" fmla="*/ 17 h 73"/>
                    <a:gd name="T46" fmla="*/ 4 w 73"/>
                    <a:gd name="T47" fmla="*/ 19 h 73"/>
                    <a:gd name="T48" fmla="*/ 2 w 73"/>
                    <a:gd name="T49" fmla="*/ 22 h 73"/>
                    <a:gd name="T50" fmla="*/ 1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1 h 73"/>
                    <a:gd name="T60" fmla="*/ 1 w 73"/>
                    <a:gd name="T61" fmla="*/ 44 h 73"/>
                    <a:gd name="T62" fmla="*/ 1 w 73"/>
                    <a:gd name="T63" fmla="*/ 47 h 73"/>
                    <a:gd name="T64" fmla="*/ 2 w 73"/>
                    <a:gd name="T65" fmla="*/ 51 h 73"/>
                    <a:gd name="T66" fmla="*/ 4 w 73"/>
                    <a:gd name="T67" fmla="*/ 54 h 73"/>
                    <a:gd name="T68" fmla="*/ 5 w 73"/>
                    <a:gd name="T69" fmla="*/ 58 h 73"/>
                    <a:gd name="T70" fmla="*/ 10 w 73"/>
                    <a:gd name="T71" fmla="*/ 63 h 73"/>
                    <a:gd name="T72" fmla="*/ 16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6 w 73"/>
                    <a:gd name="T97" fmla="*/ 68 h 73"/>
                    <a:gd name="T98" fmla="*/ 62 w 73"/>
                    <a:gd name="T99" fmla="*/ 63 h 73"/>
                    <a:gd name="T100" fmla="*/ 67 w 73"/>
                    <a:gd name="T101" fmla="*/ 58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1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57"/>
                <p:cNvSpPr>
                  <a:spLocks/>
                </p:cNvSpPr>
                <p:nvPr/>
              </p:nvSpPr>
              <p:spPr bwMode="auto">
                <a:xfrm>
                  <a:off x="2090" y="243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1 w 73"/>
                    <a:gd name="T7" fmla="*/ 26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7 h 73"/>
                    <a:gd name="T14" fmla="*/ 62 w 73"/>
                    <a:gd name="T15" fmla="*/ 11 h 73"/>
                    <a:gd name="T16" fmla="*/ 56 w 73"/>
                    <a:gd name="T17" fmla="*/ 7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1 h 73"/>
                    <a:gd name="T28" fmla="*/ 36 w 73"/>
                    <a:gd name="T29" fmla="*/ 0 h 73"/>
                    <a:gd name="T30" fmla="*/ 33 w 73"/>
                    <a:gd name="T31" fmla="*/ 1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7 h 73"/>
                    <a:gd name="T42" fmla="*/ 10 w 73"/>
                    <a:gd name="T43" fmla="*/ 11 h 73"/>
                    <a:gd name="T44" fmla="*/ 5 w 73"/>
                    <a:gd name="T45" fmla="*/ 17 h 73"/>
                    <a:gd name="T46" fmla="*/ 4 w 73"/>
                    <a:gd name="T47" fmla="*/ 19 h 73"/>
                    <a:gd name="T48" fmla="*/ 2 w 73"/>
                    <a:gd name="T49" fmla="*/ 22 h 73"/>
                    <a:gd name="T50" fmla="*/ 1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1 h 73"/>
                    <a:gd name="T60" fmla="*/ 1 w 73"/>
                    <a:gd name="T61" fmla="*/ 44 h 73"/>
                    <a:gd name="T62" fmla="*/ 1 w 73"/>
                    <a:gd name="T63" fmla="*/ 47 h 73"/>
                    <a:gd name="T64" fmla="*/ 2 w 73"/>
                    <a:gd name="T65" fmla="*/ 51 h 73"/>
                    <a:gd name="T66" fmla="*/ 4 w 73"/>
                    <a:gd name="T67" fmla="*/ 54 h 73"/>
                    <a:gd name="T68" fmla="*/ 5 w 73"/>
                    <a:gd name="T69" fmla="*/ 58 h 73"/>
                    <a:gd name="T70" fmla="*/ 10 w 73"/>
                    <a:gd name="T71" fmla="*/ 63 h 73"/>
                    <a:gd name="T72" fmla="*/ 16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6 w 73"/>
                    <a:gd name="T97" fmla="*/ 68 h 73"/>
                    <a:gd name="T98" fmla="*/ 62 w 73"/>
                    <a:gd name="T99" fmla="*/ 63 h 73"/>
                    <a:gd name="T100" fmla="*/ 67 w 73"/>
                    <a:gd name="T101" fmla="*/ 58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1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Freeform 58"/>
                <p:cNvSpPr>
                  <a:spLocks/>
                </p:cNvSpPr>
                <p:nvPr/>
              </p:nvSpPr>
              <p:spPr bwMode="auto">
                <a:xfrm>
                  <a:off x="2104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59"/>
                <p:cNvSpPr>
                  <a:spLocks/>
                </p:cNvSpPr>
                <p:nvPr/>
              </p:nvSpPr>
              <p:spPr bwMode="auto">
                <a:xfrm>
                  <a:off x="2104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2 w 18"/>
                    <a:gd name="T39" fmla="*/ 14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60"/>
                <p:cNvSpPr>
                  <a:spLocks/>
                </p:cNvSpPr>
                <p:nvPr/>
              </p:nvSpPr>
              <p:spPr bwMode="auto">
                <a:xfrm>
                  <a:off x="2090" y="256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1 w 73"/>
                    <a:gd name="T7" fmla="*/ 25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6 h 73"/>
                    <a:gd name="T14" fmla="*/ 62 w 73"/>
                    <a:gd name="T15" fmla="*/ 11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1 h 73"/>
                    <a:gd name="T44" fmla="*/ 5 w 73"/>
                    <a:gd name="T45" fmla="*/ 16 h 73"/>
                    <a:gd name="T46" fmla="*/ 4 w 73"/>
                    <a:gd name="T47" fmla="*/ 19 h 73"/>
                    <a:gd name="T48" fmla="*/ 2 w 73"/>
                    <a:gd name="T49" fmla="*/ 22 h 73"/>
                    <a:gd name="T50" fmla="*/ 1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1 w 73"/>
                    <a:gd name="T63" fmla="*/ 48 h 73"/>
                    <a:gd name="T64" fmla="*/ 2 w 73"/>
                    <a:gd name="T65" fmla="*/ 51 h 73"/>
                    <a:gd name="T66" fmla="*/ 4 w 73"/>
                    <a:gd name="T67" fmla="*/ 54 h 73"/>
                    <a:gd name="T68" fmla="*/ 5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6 w 73"/>
                    <a:gd name="T97" fmla="*/ 67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8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2" y="11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6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61"/>
                <p:cNvSpPr>
                  <a:spLocks/>
                </p:cNvSpPr>
                <p:nvPr/>
              </p:nvSpPr>
              <p:spPr bwMode="auto">
                <a:xfrm>
                  <a:off x="2090" y="256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1 w 73"/>
                    <a:gd name="T7" fmla="*/ 25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6 h 73"/>
                    <a:gd name="T14" fmla="*/ 62 w 73"/>
                    <a:gd name="T15" fmla="*/ 11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1 h 73"/>
                    <a:gd name="T44" fmla="*/ 5 w 73"/>
                    <a:gd name="T45" fmla="*/ 16 h 73"/>
                    <a:gd name="T46" fmla="*/ 4 w 73"/>
                    <a:gd name="T47" fmla="*/ 19 h 73"/>
                    <a:gd name="T48" fmla="*/ 2 w 73"/>
                    <a:gd name="T49" fmla="*/ 22 h 73"/>
                    <a:gd name="T50" fmla="*/ 1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1 w 73"/>
                    <a:gd name="T63" fmla="*/ 48 h 73"/>
                    <a:gd name="T64" fmla="*/ 2 w 73"/>
                    <a:gd name="T65" fmla="*/ 51 h 73"/>
                    <a:gd name="T66" fmla="*/ 4 w 73"/>
                    <a:gd name="T67" fmla="*/ 54 h 73"/>
                    <a:gd name="T68" fmla="*/ 5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6 w 73"/>
                    <a:gd name="T97" fmla="*/ 67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8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2" y="11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5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6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62"/>
                <p:cNvSpPr>
                  <a:spLocks/>
                </p:cNvSpPr>
                <p:nvPr/>
              </p:nvSpPr>
              <p:spPr bwMode="auto">
                <a:xfrm>
                  <a:off x="2104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63"/>
                <p:cNvSpPr>
                  <a:spLocks/>
                </p:cNvSpPr>
                <p:nvPr/>
              </p:nvSpPr>
              <p:spPr bwMode="auto">
                <a:xfrm>
                  <a:off x="2104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2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4 w 18"/>
                    <a:gd name="T23" fmla="*/ 1 h 18"/>
                    <a:gd name="T24" fmla="*/ 3 w 18"/>
                    <a:gd name="T25" fmla="*/ 2 h 18"/>
                    <a:gd name="T26" fmla="*/ 2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1 w 18"/>
                    <a:gd name="T37" fmla="*/ 12 h 18"/>
                    <a:gd name="T38" fmla="*/ 2 w 18"/>
                    <a:gd name="T39" fmla="*/ 13 h 18"/>
                    <a:gd name="T40" fmla="*/ 3 w 18"/>
                    <a:gd name="T41" fmla="*/ 16 h 18"/>
                    <a:gd name="T42" fmla="*/ 4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2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64"/>
                <p:cNvSpPr>
                  <a:spLocks/>
                </p:cNvSpPr>
                <p:nvPr/>
              </p:nvSpPr>
              <p:spPr bwMode="auto">
                <a:xfrm>
                  <a:off x="2090" y="282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2 w 73"/>
                    <a:gd name="T5" fmla="*/ 29 h 73"/>
                    <a:gd name="T6" fmla="*/ 71 w 73"/>
                    <a:gd name="T7" fmla="*/ 26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7 h 73"/>
                    <a:gd name="T14" fmla="*/ 62 w 73"/>
                    <a:gd name="T15" fmla="*/ 11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1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1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6 w 73"/>
                    <a:gd name="T97" fmla="*/ 68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65"/>
                <p:cNvSpPr>
                  <a:spLocks/>
                </p:cNvSpPr>
                <p:nvPr/>
              </p:nvSpPr>
              <p:spPr bwMode="auto">
                <a:xfrm>
                  <a:off x="2090" y="282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2 w 73"/>
                    <a:gd name="T5" fmla="*/ 29 h 73"/>
                    <a:gd name="T6" fmla="*/ 71 w 73"/>
                    <a:gd name="T7" fmla="*/ 26 h 73"/>
                    <a:gd name="T8" fmla="*/ 70 w 73"/>
                    <a:gd name="T9" fmla="*/ 22 h 73"/>
                    <a:gd name="T10" fmla="*/ 69 w 73"/>
                    <a:gd name="T11" fmla="*/ 19 h 73"/>
                    <a:gd name="T12" fmla="*/ 67 w 73"/>
                    <a:gd name="T13" fmla="*/ 17 h 73"/>
                    <a:gd name="T14" fmla="*/ 62 w 73"/>
                    <a:gd name="T15" fmla="*/ 11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1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1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6 w 73"/>
                    <a:gd name="T97" fmla="*/ 68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1 h 73"/>
                    <a:gd name="T106" fmla="*/ 71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66"/>
                <p:cNvSpPr>
                  <a:spLocks/>
                </p:cNvSpPr>
                <p:nvPr/>
              </p:nvSpPr>
              <p:spPr bwMode="auto">
                <a:xfrm>
                  <a:off x="2104" y="2837"/>
                  <a:ext cx="10" cy="9"/>
                </a:xfrm>
                <a:custGeom>
                  <a:avLst/>
                  <a:gdLst>
                    <a:gd name="T0" fmla="*/ 19 w 19"/>
                    <a:gd name="T1" fmla="*/ 9 h 18"/>
                    <a:gd name="T2" fmla="*/ 18 w 19"/>
                    <a:gd name="T3" fmla="*/ 7 h 18"/>
                    <a:gd name="T4" fmla="*/ 18 w 19"/>
                    <a:gd name="T5" fmla="*/ 6 h 18"/>
                    <a:gd name="T6" fmla="*/ 17 w 19"/>
                    <a:gd name="T7" fmla="*/ 3 h 18"/>
                    <a:gd name="T8" fmla="*/ 16 w 19"/>
                    <a:gd name="T9" fmla="*/ 2 h 18"/>
                    <a:gd name="T10" fmla="*/ 15 w 19"/>
                    <a:gd name="T11" fmla="*/ 1 h 18"/>
                    <a:gd name="T12" fmla="*/ 12 w 19"/>
                    <a:gd name="T13" fmla="*/ 0 h 18"/>
                    <a:gd name="T14" fmla="*/ 11 w 19"/>
                    <a:gd name="T15" fmla="*/ 0 h 18"/>
                    <a:gd name="T16" fmla="*/ 9 w 19"/>
                    <a:gd name="T17" fmla="*/ 0 h 18"/>
                    <a:gd name="T18" fmla="*/ 8 w 19"/>
                    <a:gd name="T19" fmla="*/ 0 h 18"/>
                    <a:gd name="T20" fmla="*/ 6 w 19"/>
                    <a:gd name="T21" fmla="*/ 0 h 18"/>
                    <a:gd name="T22" fmla="*/ 4 w 19"/>
                    <a:gd name="T23" fmla="*/ 1 h 18"/>
                    <a:gd name="T24" fmla="*/ 3 w 19"/>
                    <a:gd name="T25" fmla="*/ 2 h 18"/>
                    <a:gd name="T26" fmla="*/ 2 w 19"/>
                    <a:gd name="T27" fmla="*/ 3 h 18"/>
                    <a:gd name="T28" fmla="*/ 1 w 19"/>
                    <a:gd name="T29" fmla="*/ 6 h 18"/>
                    <a:gd name="T30" fmla="*/ 0 w 19"/>
                    <a:gd name="T31" fmla="*/ 7 h 18"/>
                    <a:gd name="T32" fmla="*/ 0 w 19"/>
                    <a:gd name="T33" fmla="*/ 9 h 18"/>
                    <a:gd name="T34" fmla="*/ 0 w 19"/>
                    <a:gd name="T35" fmla="*/ 10 h 18"/>
                    <a:gd name="T36" fmla="*/ 1 w 19"/>
                    <a:gd name="T37" fmla="*/ 12 h 18"/>
                    <a:gd name="T38" fmla="*/ 2 w 19"/>
                    <a:gd name="T39" fmla="*/ 13 h 18"/>
                    <a:gd name="T40" fmla="*/ 3 w 19"/>
                    <a:gd name="T41" fmla="*/ 15 h 18"/>
                    <a:gd name="T42" fmla="*/ 4 w 19"/>
                    <a:gd name="T43" fmla="*/ 16 h 18"/>
                    <a:gd name="T44" fmla="*/ 6 w 19"/>
                    <a:gd name="T45" fmla="*/ 17 h 18"/>
                    <a:gd name="T46" fmla="*/ 8 w 19"/>
                    <a:gd name="T47" fmla="*/ 18 h 18"/>
                    <a:gd name="T48" fmla="*/ 9 w 19"/>
                    <a:gd name="T49" fmla="*/ 18 h 18"/>
                    <a:gd name="T50" fmla="*/ 11 w 19"/>
                    <a:gd name="T51" fmla="*/ 18 h 18"/>
                    <a:gd name="T52" fmla="*/ 12 w 19"/>
                    <a:gd name="T53" fmla="*/ 17 h 18"/>
                    <a:gd name="T54" fmla="*/ 15 w 19"/>
                    <a:gd name="T55" fmla="*/ 16 h 18"/>
                    <a:gd name="T56" fmla="*/ 16 w 19"/>
                    <a:gd name="T57" fmla="*/ 15 h 18"/>
                    <a:gd name="T58" fmla="*/ 17 w 19"/>
                    <a:gd name="T59" fmla="*/ 13 h 18"/>
                    <a:gd name="T60" fmla="*/ 18 w 19"/>
                    <a:gd name="T61" fmla="*/ 12 h 18"/>
                    <a:gd name="T62" fmla="*/ 18 w 19"/>
                    <a:gd name="T63" fmla="*/ 10 h 18"/>
                    <a:gd name="T64" fmla="*/ 19 w 19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" h="18">
                      <a:moveTo>
                        <a:pt x="19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67"/>
                <p:cNvSpPr>
                  <a:spLocks/>
                </p:cNvSpPr>
                <p:nvPr/>
              </p:nvSpPr>
              <p:spPr bwMode="auto">
                <a:xfrm>
                  <a:off x="2104" y="2837"/>
                  <a:ext cx="10" cy="9"/>
                </a:xfrm>
                <a:custGeom>
                  <a:avLst/>
                  <a:gdLst>
                    <a:gd name="T0" fmla="*/ 19 w 19"/>
                    <a:gd name="T1" fmla="*/ 9 h 18"/>
                    <a:gd name="T2" fmla="*/ 18 w 19"/>
                    <a:gd name="T3" fmla="*/ 7 h 18"/>
                    <a:gd name="T4" fmla="*/ 18 w 19"/>
                    <a:gd name="T5" fmla="*/ 6 h 18"/>
                    <a:gd name="T6" fmla="*/ 17 w 19"/>
                    <a:gd name="T7" fmla="*/ 3 h 18"/>
                    <a:gd name="T8" fmla="*/ 16 w 19"/>
                    <a:gd name="T9" fmla="*/ 2 h 18"/>
                    <a:gd name="T10" fmla="*/ 15 w 19"/>
                    <a:gd name="T11" fmla="*/ 1 h 18"/>
                    <a:gd name="T12" fmla="*/ 12 w 19"/>
                    <a:gd name="T13" fmla="*/ 0 h 18"/>
                    <a:gd name="T14" fmla="*/ 11 w 19"/>
                    <a:gd name="T15" fmla="*/ 0 h 18"/>
                    <a:gd name="T16" fmla="*/ 9 w 19"/>
                    <a:gd name="T17" fmla="*/ 0 h 18"/>
                    <a:gd name="T18" fmla="*/ 8 w 19"/>
                    <a:gd name="T19" fmla="*/ 0 h 18"/>
                    <a:gd name="T20" fmla="*/ 6 w 19"/>
                    <a:gd name="T21" fmla="*/ 0 h 18"/>
                    <a:gd name="T22" fmla="*/ 4 w 19"/>
                    <a:gd name="T23" fmla="*/ 1 h 18"/>
                    <a:gd name="T24" fmla="*/ 3 w 19"/>
                    <a:gd name="T25" fmla="*/ 2 h 18"/>
                    <a:gd name="T26" fmla="*/ 2 w 19"/>
                    <a:gd name="T27" fmla="*/ 3 h 18"/>
                    <a:gd name="T28" fmla="*/ 1 w 19"/>
                    <a:gd name="T29" fmla="*/ 6 h 18"/>
                    <a:gd name="T30" fmla="*/ 0 w 19"/>
                    <a:gd name="T31" fmla="*/ 7 h 18"/>
                    <a:gd name="T32" fmla="*/ 0 w 19"/>
                    <a:gd name="T33" fmla="*/ 9 h 18"/>
                    <a:gd name="T34" fmla="*/ 0 w 19"/>
                    <a:gd name="T35" fmla="*/ 10 h 18"/>
                    <a:gd name="T36" fmla="*/ 1 w 19"/>
                    <a:gd name="T37" fmla="*/ 12 h 18"/>
                    <a:gd name="T38" fmla="*/ 2 w 19"/>
                    <a:gd name="T39" fmla="*/ 13 h 18"/>
                    <a:gd name="T40" fmla="*/ 3 w 19"/>
                    <a:gd name="T41" fmla="*/ 15 h 18"/>
                    <a:gd name="T42" fmla="*/ 4 w 19"/>
                    <a:gd name="T43" fmla="*/ 16 h 18"/>
                    <a:gd name="T44" fmla="*/ 6 w 19"/>
                    <a:gd name="T45" fmla="*/ 17 h 18"/>
                    <a:gd name="T46" fmla="*/ 8 w 19"/>
                    <a:gd name="T47" fmla="*/ 18 h 18"/>
                    <a:gd name="T48" fmla="*/ 9 w 19"/>
                    <a:gd name="T49" fmla="*/ 18 h 18"/>
                    <a:gd name="T50" fmla="*/ 11 w 19"/>
                    <a:gd name="T51" fmla="*/ 18 h 18"/>
                    <a:gd name="T52" fmla="*/ 12 w 19"/>
                    <a:gd name="T53" fmla="*/ 17 h 18"/>
                    <a:gd name="T54" fmla="*/ 15 w 19"/>
                    <a:gd name="T55" fmla="*/ 16 h 18"/>
                    <a:gd name="T56" fmla="*/ 16 w 19"/>
                    <a:gd name="T57" fmla="*/ 15 h 18"/>
                    <a:gd name="T58" fmla="*/ 17 w 19"/>
                    <a:gd name="T59" fmla="*/ 13 h 18"/>
                    <a:gd name="T60" fmla="*/ 18 w 19"/>
                    <a:gd name="T61" fmla="*/ 12 h 18"/>
                    <a:gd name="T62" fmla="*/ 18 w 19"/>
                    <a:gd name="T63" fmla="*/ 10 h 18"/>
                    <a:gd name="T64" fmla="*/ 19 w 19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" h="18">
                      <a:moveTo>
                        <a:pt x="19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68"/>
                <p:cNvSpPr>
                  <a:spLocks/>
                </p:cNvSpPr>
                <p:nvPr/>
              </p:nvSpPr>
              <p:spPr bwMode="auto">
                <a:xfrm>
                  <a:off x="2090" y="295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2 w 73"/>
                    <a:gd name="T5" fmla="*/ 29 h 73"/>
                    <a:gd name="T6" fmla="*/ 71 w 73"/>
                    <a:gd name="T7" fmla="*/ 25 h 73"/>
                    <a:gd name="T8" fmla="*/ 70 w 73"/>
                    <a:gd name="T9" fmla="*/ 22 h 73"/>
                    <a:gd name="T10" fmla="*/ 69 w 73"/>
                    <a:gd name="T11" fmla="*/ 18 h 73"/>
                    <a:gd name="T12" fmla="*/ 67 w 73"/>
                    <a:gd name="T13" fmla="*/ 16 h 73"/>
                    <a:gd name="T14" fmla="*/ 62 w 73"/>
                    <a:gd name="T15" fmla="*/ 10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1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1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0 h 73"/>
                    <a:gd name="T44" fmla="*/ 7 w 73"/>
                    <a:gd name="T45" fmla="*/ 16 h 73"/>
                    <a:gd name="T46" fmla="*/ 4 w 73"/>
                    <a:gd name="T47" fmla="*/ 18 h 73"/>
                    <a:gd name="T48" fmla="*/ 3 w 73"/>
                    <a:gd name="T49" fmla="*/ 22 h 73"/>
                    <a:gd name="T50" fmla="*/ 1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3 h 73"/>
                    <a:gd name="T62" fmla="*/ 1 w 73"/>
                    <a:gd name="T63" fmla="*/ 47 h 73"/>
                    <a:gd name="T64" fmla="*/ 3 w 73"/>
                    <a:gd name="T65" fmla="*/ 50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6 w 73"/>
                    <a:gd name="T97" fmla="*/ 67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0 h 73"/>
                    <a:gd name="T106" fmla="*/ 71 w 73"/>
                    <a:gd name="T107" fmla="*/ 47 h 73"/>
                    <a:gd name="T108" fmla="*/ 72 w 73"/>
                    <a:gd name="T109" fmla="*/ 43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2" y="10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6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1" y="47"/>
                      </a:lnTo>
                      <a:lnTo>
                        <a:pt x="72" y="43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69"/>
                <p:cNvSpPr>
                  <a:spLocks/>
                </p:cNvSpPr>
                <p:nvPr/>
              </p:nvSpPr>
              <p:spPr bwMode="auto">
                <a:xfrm>
                  <a:off x="2090" y="295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2 w 73"/>
                    <a:gd name="T5" fmla="*/ 29 h 73"/>
                    <a:gd name="T6" fmla="*/ 71 w 73"/>
                    <a:gd name="T7" fmla="*/ 25 h 73"/>
                    <a:gd name="T8" fmla="*/ 70 w 73"/>
                    <a:gd name="T9" fmla="*/ 22 h 73"/>
                    <a:gd name="T10" fmla="*/ 69 w 73"/>
                    <a:gd name="T11" fmla="*/ 18 h 73"/>
                    <a:gd name="T12" fmla="*/ 67 w 73"/>
                    <a:gd name="T13" fmla="*/ 16 h 73"/>
                    <a:gd name="T14" fmla="*/ 62 w 73"/>
                    <a:gd name="T15" fmla="*/ 10 h 73"/>
                    <a:gd name="T16" fmla="*/ 56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1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6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1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6 w 73"/>
                    <a:gd name="T41" fmla="*/ 6 h 73"/>
                    <a:gd name="T42" fmla="*/ 10 w 73"/>
                    <a:gd name="T43" fmla="*/ 10 h 73"/>
                    <a:gd name="T44" fmla="*/ 7 w 73"/>
                    <a:gd name="T45" fmla="*/ 16 h 73"/>
                    <a:gd name="T46" fmla="*/ 4 w 73"/>
                    <a:gd name="T47" fmla="*/ 18 h 73"/>
                    <a:gd name="T48" fmla="*/ 3 w 73"/>
                    <a:gd name="T49" fmla="*/ 22 h 73"/>
                    <a:gd name="T50" fmla="*/ 1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3 h 73"/>
                    <a:gd name="T62" fmla="*/ 1 w 73"/>
                    <a:gd name="T63" fmla="*/ 47 h 73"/>
                    <a:gd name="T64" fmla="*/ 3 w 73"/>
                    <a:gd name="T65" fmla="*/ 50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0 w 73"/>
                    <a:gd name="T71" fmla="*/ 63 h 73"/>
                    <a:gd name="T72" fmla="*/ 16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6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6 w 73"/>
                    <a:gd name="T97" fmla="*/ 67 h 73"/>
                    <a:gd name="T98" fmla="*/ 62 w 73"/>
                    <a:gd name="T99" fmla="*/ 63 h 73"/>
                    <a:gd name="T100" fmla="*/ 67 w 73"/>
                    <a:gd name="T101" fmla="*/ 57 h 73"/>
                    <a:gd name="T102" fmla="*/ 69 w 73"/>
                    <a:gd name="T103" fmla="*/ 54 h 73"/>
                    <a:gd name="T104" fmla="*/ 70 w 73"/>
                    <a:gd name="T105" fmla="*/ 50 h 73"/>
                    <a:gd name="T106" fmla="*/ 71 w 73"/>
                    <a:gd name="T107" fmla="*/ 47 h 73"/>
                    <a:gd name="T108" fmla="*/ 72 w 73"/>
                    <a:gd name="T109" fmla="*/ 43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2" y="10"/>
                      </a:lnTo>
                      <a:lnTo>
                        <a:pt x="56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6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1" y="47"/>
                      </a:lnTo>
                      <a:lnTo>
                        <a:pt x="72" y="43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70"/>
                <p:cNvSpPr>
                  <a:spLocks/>
                </p:cNvSpPr>
                <p:nvPr/>
              </p:nvSpPr>
              <p:spPr bwMode="auto">
                <a:xfrm>
                  <a:off x="2104" y="2963"/>
                  <a:ext cx="10" cy="9"/>
                </a:xfrm>
                <a:custGeom>
                  <a:avLst/>
                  <a:gdLst>
                    <a:gd name="T0" fmla="*/ 19 w 19"/>
                    <a:gd name="T1" fmla="*/ 10 h 19"/>
                    <a:gd name="T2" fmla="*/ 18 w 19"/>
                    <a:gd name="T3" fmla="*/ 7 h 19"/>
                    <a:gd name="T4" fmla="*/ 18 w 19"/>
                    <a:gd name="T5" fmla="*/ 6 h 19"/>
                    <a:gd name="T6" fmla="*/ 17 w 19"/>
                    <a:gd name="T7" fmla="*/ 4 h 19"/>
                    <a:gd name="T8" fmla="*/ 16 w 19"/>
                    <a:gd name="T9" fmla="*/ 3 h 19"/>
                    <a:gd name="T10" fmla="*/ 15 w 19"/>
                    <a:gd name="T11" fmla="*/ 2 h 19"/>
                    <a:gd name="T12" fmla="*/ 12 w 19"/>
                    <a:gd name="T13" fmla="*/ 0 h 19"/>
                    <a:gd name="T14" fmla="*/ 11 w 19"/>
                    <a:gd name="T15" fmla="*/ 0 h 19"/>
                    <a:gd name="T16" fmla="*/ 9 w 19"/>
                    <a:gd name="T17" fmla="*/ 0 h 19"/>
                    <a:gd name="T18" fmla="*/ 8 w 19"/>
                    <a:gd name="T19" fmla="*/ 0 h 19"/>
                    <a:gd name="T20" fmla="*/ 6 w 19"/>
                    <a:gd name="T21" fmla="*/ 0 h 19"/>
                    <a:gd name="T22" fmla="*/ 4 w 19"/>
                    <a:gd name="T23" fmla="*/ 2 h 19"/>
                    <a:gd name="T24" fmla="*/ 3 w 19"/>
                    <a:gd name="T25" fmla="*/ 3 h 19"/>
                    <a:gd name="T26" fmla="*/ 2 w 19"/>
                    <a:gd name="T27" fmla="*/ 4 h 19"/>
                    <a:gd name="T28" fmla="*/ 1 w 19"/>
                    <a:gd name="T29" fmla="*/ 6 h 19"/>
                    <a:gd name="T30" fmla="*/ 0 w 19"/>
                    <a:gd name="T31" fmla="*/ 7 h 19"/>
                    <a:gd name="T32" fmla="*/ 0 w 19"/>
                    <a:gd name="T33" fmla="*/ 10 h 19"/>
                    <a:gd name="T34" fmla="*/ 0 w 19"/>
                    <a:gd name="T35" fmla="*/ 11 h 19"/>
                    <a:gd name="T36" fmla="*/ 1 w 19"/>
                    <a:gd name="T37" fmla="*/ 13 h 19"/>
                    <a:gd name="T38" fmla="*/ 2 w 19"/>
                    <a:gd name="T39" fmla="*/ 14 h 19"/>
                    <a:gd name="T40" fmla="*/ 3 w 19"/>
                    <a:gd name="T41" fmla="*/ 16 h 19"/>
                    <a:gd name="T42" fmla="*/ 4 w 19"/>
                    <a:gd name="T43" fmla="*/ 17 h 19"/>
                    <a:gd name="T44" fmla="*/ 6 w 19"/>
                    <a:gd name="T45" fmla="*/ 17 h 19"/>
                    <a:gd name="T46" fmla="*/ 8 w 19"/>
                    <a:gd name="T47" fmla="*/ 19 h 19"/>
                    <a:gd name="T48" fmla="*/ 9 w 19"/>
                    <a:gd name="T49" fmla="*/ 19 h 19"/>
                    <a:gd name="T50" fmla="*/ 11 w 19"/>
                    <a:gd name="T51" fmla="*/ 19 h 19"/>
                    <a:gd name="T52" fmla="*/ 12 w 19"/>
                    <a:gd name="T53" fmla="*/ 17 h 19"/>
                    <a:gd name="T54" fmla="*/ 15 w 19"/>
                    <a:gd name="T55" fmla="*/ 17 h 19"/>
                    <a:gd name="T56" fmla="*/ 16 w 19"/>
                    <a:gd name="T57" fmla="*/ 16 h 19"/>
                    <a:gd name="T58" fmla="*/ 17 w 19"/>
                    <a:gd name="T59" fmla="*/ 14 h 19"/>
                    <a:gd name="T60" fmla="*/ 18 w 19"/>
                    <a:gd name="T61" fmla="*/ 13 h 19"/>
                    <a:gd name="T62" fmla="*/ 18 w 19"/>
                    <a:gd name="T63" fmla="*/ 11 h 19"/>
                    <a:gd name="T64" fmla="*/ 19 w 19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71"/>
                <p:cNvSpPr>
                  <a:spLocks/>
                </p:cNvSpPr>
                <p:nvPr/>
              </p:nvSpPr>
              <p:spPr bwMode="auto">
                <a:xfrm>
                  <a:off x="2104" y="2963"/>
                  <a:ext cx="10" cy="9"/>
                </a:xfrm>
                <a:custGeom>
                  <a:avLst/>
                  <a:gdLst>
                    <a:gd name="T0" fmla="*/ 19 w 19"/>
                    <a:gd name="T1" fmla="*/ 10 h 19"/>
                    <a:gd name="T2" fmla="*/ 18 w 19"/>
                    <a:gd name="T3" fmla="*/ 7 h 19"/>
                    <a:gd name="T4" fmla="*/ 18 w 19"/>
                    <a:gd name="T5" fmla="*/ 6 h 19"/>
                    <a:gd name="T6" fmla="*/ 17 w 19"/>
                    <a:gd name="T7" fmla="*/ 4 h 19"/>
                    <a:gd name="T8" fmla="*/ 16 w 19"/>
                    <a:gd name="T9" fmla="*/ 3 h 19"/>
                    <a:gd name="T10" fmla="*/ 15 w 19"/>
                    <a:gd name="T11" fmla="*/ 2 h 19"/>
                    <a:gd name="T12" fmla="*/ 12 w 19"/>
                    <a:gd name="T13" fmla="*/ 0 h 19"/>
                    <a:gd name="T14" fmla="*/ 11 w 19"/>
                    <a:gd name="T15" fmla="*/ 0 h 19"/>
                    <a:gd name="T16" fmla="*/ 9 w 19"/>
                    <a:gd name="T17" fmla="*/ 0 h 19"/>
                    <a:gd name="T18" fmla="*/ 8 w 19"/>
                    <a:gd name="T19" fmla="*/ 0 h 19"/>
                    <a:gd name="T20" fmla="*/ 6 w 19"/>
                    <a:gd name="T21" fmla="*/ 0 h 19"/>
                    <a:gd name="T22" fmla="*/ 4 w 19"/>
                    <a:gd name="T23" fmla="*/ 2 h 19"/>
                    <a:gd name="T24" fmla="*/ 3 w 19"/>
                    <a:gd name="T25" fmla="*/ 3 h 19"/>
                    <a:gd name="T26" fmla="*/ 2 w 19"/>
                    <a:gd name="T27" fmla="*/ 4 h 19"/>
                    <a:gd name="T28" fmla="*/ 1 w 19"/>
                    <a:gd name="T29" fmla="*/ 6 h 19"/>
                    <a:gd name="T30" fmla="*/ 0 w 19"/>
                    <a:gd name="T31" fmla="*/ 7 h 19"/>
                    <a:gd name="T32" fmla="*/ 0 w 19"/>
                    <a:gd name="T33" fmla="*/ 10 h 19"/>
                    <a:gd name="T34" fmla="*/ 0 w 19"/>
                    <a:gd name="T35" fmla="*/ 11 h 19"/>
                    <a:gd name="T36" fmla="*/ 1 w 19"/>
                    <a:gd name="T37" fmla="*/ 13 h 19"/>
                    <a:gd name="T38" fmla="*/ 2 w 19"/>
                    <a:gd name="T39" fmla="*/ 14 h 19"/>
                    <a:gd name="T40" fmla="*/ 3 w 19"/>
                    <a:gd name="T41" fmla="*/ 16 h 19"/>
                    <a:gd name="T42" fmla="*/ 4 w 19"/>
                    <a:gd name="T43" fmla="*/ 17 h 19"/>
                    <a:gd name="T44" fmla="*/ 6 w 19"/>
                    <a:gd name="T45" fmla="*/ 17 h 19"/>
                    <a:gd name="T46" fmla="*/ 8 w 19"/>
                    <a:gd name="T47" fmla="*/ 19 h 19"/>
                    <a:gd name="T48" fmla="*/ 9 w 19"/>
                    <a:gd name="T49" fmla="*/ 19 h 19"/>
                    <a:gd name="T50" fmla="*/ 11 w 19"/>
                    <a:gd name="T51" fmla="*/ 19 h 19"/>
                    <a:gd name="T52" fmla="*/ 12 w 19"/>
                    <a:gd name="T53" fmla="*/ 17 h 19"/>
                    <a:gd name="T54" fmla="*/ 15 w 19"/>
                    <a:gd name="T55" fmla="*/ 17 h 19"/>
                    <a:gd name="T56" fmla="*/ 16 w 19"/>
                    <a:gd name="T57" fmla="*/ 16 h 19"/>
                    <a:gd name="T58" fmla="*/ 17 w 19"/>
                    <a:gd name="T59" fmla="*/ 14 h 19"/>
                    <a:gd name="T60" fmla="*/ 18 w 19"/>
                    <a:gd name="T61" fmla="*/ 13 h 19"/>
                    <a:gd name="T62" fmla="*/ 18 w 19"/>
                    <a:gd name="T63" fmla="*/ 11 h 19"/>
                    <a:gd name="T64" fmla="*/ 19 w 19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Rectangle 72"/>
                <p:cNvSpPr>
                  <a:spLocks noChangeArrowheads="1"/>
                </p:cNvSpPr>
                <p:nvPr/>
              </p:nvSpPr>
              <p:spPr bwMode="auto">
                <a:xfrm>
                  <a:off x="2017" y="2675"/>
                  <a:ext cx="53" cy="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Rectangle 73"/>
                <p:cNvSpPr>
                  <a:spLocks noChangeArrowheads="1"/>
                </p:cNvSpPr>
                <p:nvPr/>
              </p:nvSpPr>
              <p:spPr bwMode="auto">
                <a:xfrm>
                  <a:off x="2017" y="2675"/>
                  <a:ext cx="53" cy="3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74"/>
                <p:cNvSpPr>
                  <a:spLocks/>
                </p:cNvSpPr>
                <p:nvPr/>
              </p:nvSpPr>
              <p:spPr bwMode="auto">
                <a:xfrm>
                  <a:off x="2028" y="2874"/>
                  <a:ext cx="10" cy="10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8 h 21"/>
                    <a:gd name="T4" fmla="*/ 20 w 20"/>
                    <a:gd name="T5" fmla="*/ 7 h 21"/>
                    <a:gd name="T6" fmla="*/ 19 w 20"/>
                    <a:gd name="T7" fmla="*/ 5 h 21"/>
                    <a:gd name="T8" fmla="*/ 18 w 20"/>
                    <a:gd name="T9" fmla="*/ 4 h 21"/>
                    <a:gd name="T10" fmla="*/ 16 w 20"/>
                    <a:gd name="T11" fmla="*/ 3 h 21"/>
                    <a:gd name="T12" fmla="*/ 15 w 20"/>
                    <a:gd name="T13" fmla="*/ 2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2 h 21"/>
                    <a:gd name="T22" fmla="*/ 5 w 20"/>
                    <a:gd name="T23" fmla="*/ 3 h 21"/>
                    <a:gd name="T24" fmla="*/ 2 w 20"/>
                    <a:gd name="T25" fmla="*/ 4 h 21"/>
                    <a:gd name="T26" fmla="*/ 1 w 20"/>
                    <a:gd name="T27" fmla="*/ 5 h 21"/>
                    <a:gd name="T28" fmla="*/ 0 w 20"/>
                    <a:gd name="T29" fmla="*/ 7 h 21"/>
                    <a:gd name="T30" fmla="*/ 0 w 20"/>
                    <a:gd name="T31" fmla="*/ 8 h 21"/>
                    <a:gd name="T32" fmla="*/ 0 w 20"/>
                    <a:gd name="T33" fmla="*/ 11 h 21"/>
                    <a:gd name="T34" fmla="*/ 0 w 20"/>
                    <a:gd name="T35" fmla="*/ 13 h 21"/>
                    <a:gd name="T36" fmla="*/ 0 w 20"/>
                    <a:gd name="T37" fmla="*/ 15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5 h 21"/>
                    <a:gd name="T62" fmla="*/ 20 w 20"/>
                    <a:gd name="T63" fmla="*/ 13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75"/>
                <p:cNvSpPr>
                  <a:spLocks/>
                </p:cNvSpPr>
                <p:nvPr/>
              </p:nvSpPr>
              <p:spPr bwMode="auto">
                <a:xfrm>
                  <a:off x="2028" y="2874"/>
                  <a:ext cx="10" cy="10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8 h 21"/>
                    <a:gd name="T4" fmla="*/ 20 w 20"/>
                    <a:gd name="T5" fmla="*/ 7 h 21"/>
                    <a:gd name="T6" fmla="*/ 19 w 20"/>
                    <a:gd name="T7" fmla="*/ 5 h 21"/>
                    <a:gd name="T8" fmla="*/ 18 w 20"/>
                    <a:gd name="T9" fmla="*/ 4 h 21"/>
                    <a:gd name="T10" fmla="*/ 16 w 20"/>
                    <a:gd name="T11" fmla="*/ 3 h 21"/>
                    <a:gd name="T12" fmla="*/ 15 w 20"/>
                    <a:gd name="T13" fmla="*/ 2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2 h 21"/>
                    <a:gd name="T22" fmla="*/ 5 w 20"/>
                    <a:gd name="T23" fmla="*/ 3 h 21"/>
                    <a:gd name="T24" fmla="*/ 2 w 20"/>
                    <a:gd name="T25" fmla="*/ 4 h 21"/>
                    <a:gd name="T26" fmla="*/ 1 w 20"/>
                    <a:gd name="T27" fmla="*/ 5 h 21"/>
                    <a:gd name="T28" fmla="*/ 0 w 20"/>
                    <a:gd name="T29" fmla="*/ 7 h 21"/>
                    <a:gd name="T30" fmla="*/ 0 w 20"/>
                    <a:gd name="T31" fmla="*/ 8 h 21"/>
                    <a:gd name="T32" fmla="*/ 0 w 20"/>
                    <a:gd name="T33" fmla="*/ 11 h 21"/>
                    <a:gd name="T34" fmla="*/ 0 w 20"/>
                    <a:gd name="T35" fmla="*/ 13 h 21"/>
                    <a:gd name="T36" fmla="*/ 0 w 20"/>
                    <a:gd name="T37" fmla="*/ 15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5 h 21"/>
                    <a:gd name="T62" fmla="*/ 20 w 20"/>
                    <a:gd name="T63" fmla="*/ 13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76"/>
                <p:cNvSpPr>
                  <a:spLocks/>
                </p:cNvSpPr>
                <p:nvPr/>
              </p:nvSpPr>
              <p:spPr bwMode="auto">
                <a:xfrm>
                  <a:off x="2028" y="2894"/>
                  <a:ext cx="10" cy="11"/>
                </a:xfrm>
                <a:custGeom>
                  <a:avLst/>
                  <a:gdLst>
                    <a:gd name="T0" fmla="*/ 20 w 20"/>
                    <a:gd name="T1" fmla="*/ 12 h 22"/>
                    <a:gd name="T2" fmla="*/ 20 w 20"/>
                    <a:gd name="T3" fmla="*/ 9 h 22"/>
                    <a:gd name="T4" fmla="*/ 20 w 20"/>
                    <a:gd name="T5" fmla="*/ 7 h 22"/>
                    <a:gd name="T6" fmla="*/ 19 w 20"/>
                    <a:gd name="T7" fmla="*/ 5 h 22"/>
                    <a:gd name="T8" fmla="*/ 18 w 20"/>
                    <a:gd name="T9" fmla="*/ 4 h 22"/>
                    <a:gd name="T10" fmla="*/ 16 w 20"/>
                    <a:gd name="T11" fmla="*/ 2 h 22"/>
                    <a:gd name="T12" fmla="*/ 15 w 20"/>
                    <a:gd name="T13" fmla="*/ 1 h 22"/>
                    <a:gd name="T14" fmla="*/ 12 w 20"/>
                    <a:gd name="T15" fmla="*/ 0 h 22"/>
                    <a:gd name="T16" fmla="*/ 10 w 20"/>
                    <a:gd name="T17" fmla="*/ 0 h 22"/>
                    <a:gd name="T18" fmla="*/ 8 w 20"/>
                    <a:gd name="T19" fmla="*/ 0 h 22"/>
                    <a:gd name="T20" fmla="*/ 6 w 20"/>
                    <a:gd name="T21" fmla="*/ 1 h 22"/>
                    <a:gd name="T22" fmla="*/ 5 w 20"/>
                    <a:gd name="T23" fmla="*/ 2 h 22"/>
                    <a:gd name="T24" fmla="*/ 2 w 20"/>
                    <a:gd name="T25" fmla="*/ 4 h 22"/>
                    <a:gd name="T26" fmla="*/ 1 w 20"/>
                    <a:gd name="T27" fmla="*/ 5 h 22"/>
                    <a:gd name="T28" fmla="*/ 0 w 20"/>
                    <a:gd name="T29" fmla="*/ 7 h 22"/>
                    <a:gd name="T30" fmla="*/ 0 w 20"/>
                    <a:gd name="T31" fmla="*/ 9 h 22"/>
                    <a:gd name="T32" fmla="*/ 0 w 20"/>
                    <a:gd name="T33" fmla="*/ 12 h 22"/>
                    <a:gd name="T34" fmla="*/ 0 w 20"/>
                    <a:gd name="T35" fmla="*/ 13 h 22"/>
                    <a:gd name="T36" fmla="*/ 0 w 20"/>
                    <a:gd name="T37" fmla="*/ 15 h 22"/>
                    <a:gd name="T38" fmla="*/ 1 w 20"/>
                    <a:gd name="T39" fmla="*/ 17 h 22"/>
                    <a:gd name="T40" fmla="*/ 2 w 20"/>
                    <a:gd name="T41" fmla="*/ 18 h 22"/>
                    <a:gd name="T42" fmla="*/ 5 w 20"/>
                    <a:gd name="T43" fmla="*/ 19 h 22"/>
                    <a:gd name="T44" fmla="*/ 6 w 20"/>
                    <a:gd name="T45" fmla="*/ 21 h 22"/>
                    <a:gd name="T46" fmla="*/ 8 w 20"/>
                    <a:gd name="T47" fmla="*/ 21 h 22"/>
                    <a:gd name="T48" fmla="*/ 10 w 20"/>
                    <a:gd name="T49" fmla="*/ 22 h 22"/>
                    <a:gd name="T50" fmla="*/ 12 w 20"/>
                    <a:gd name="T51" fmla="*/ 21 h 22"/>
                    <a:gd name="T52" fmla="*/ 15 w 20"/>
                    <a:gd name="T53" fmla="*/ 21 h 22"/>
                    <a:gd name="T54" fmla="*/ 16 w 20"/>
                    <a:gd name="T55" fmla="*/ 19 h 22"/>
                    <a:gd name="T56" fmla="*/ 18 w 20"/>
                    <a:gd name="T57" fmla="*/ 18 h 22"/>
                    <a:gd name="T58" fmla="*/ 19 w 20"/>
                    <a:gd name="T59" fmla="*/ 17 h 22"/>
                    <a:gd name="T60" fmla="*/ 20 w 20"/>
                    <a:gd name="T61" fmla="*/ 15 h 22"/>
                    <a:gd name="T62" fmla="*/ 20 w 20"/>
                    <a:gd name="T63" fmla="*/ 13 h 22"/>
                    <a:gd name="T64" fmla="*/ 20 w 20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2">
                      <a:moveTo>
                        <a:pt x="20" y="12"/>
                      </a:move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77"/>
                <p:cNvSpPr>
                  <a:spLocks/>
                </p:cNvSpPr>
                <p:nvPr/>
              </p:nvSpPr>
              <p:spPr bwMode="auto">
                <a:xfrm>
                  <a:off x="2028" y="2894"/>
                  <a:ext cx="10" cy="11"/>
                </a:xfrm>
                <a:custGeom>
                  <a:avLst/>
                  <a:gdLst>
                    <a:gd name="T0" fmla="*/ 20 w 20"/>
                    <a:gd name="T1" fmla="*/ 12 h 22"/>
                    <a:gd name="T2" fmla="*/ 20 w 20"/>
                    <a:gd name="T3" fmla="*/ 9 h 22"/>
                    <a:gd name="T4" fmla="*/ 20 w 20"/>
                    <a:gd name="T5" fmla="*/ 7 h 22"/>
                    <a:gd name="T6" fmla="*/ 19 w 20"/>
                    <a:gd name="T7" fmla="*/ 5 h 22"/>
                    <a:gd name="T8" fmla="*/ 18 w 20"/>
                    <a:gd name="T9" fmla="*/ 4 h 22"/>
                    <a:gd name="T10" fmla="*/ 16 w 20"/>
                    <a:gd name="T11" fmla="*/ 2 h 22"/>
                    <a:gd name="T12" fmla="*/ 15 w 20"/>
                    <a:gd name="T13" fmla="*/ 1 h 22"/>
                    <a:gd name="T14" fmla="*/ 12 w 20"/>
                    <a:gd name="T15" fmla="*/ 0 h 22"/>
                    <a:gd name="T16" fmla="*/ 10 w 20"/>
                    <a:gd name="T17" fmla="*/ 0 h 22"/>
                    <a:gd name="T18" fmla="*/ 8 w 20"/>
                    <a:gd name="T19" fmla="*/ 0 h 22"/>
                    <a:gd name="T20" fmla="*/ 6 w 20"/>
                    <a:gd name="T21" fmla="*/ 1 h 22"/>
                    <a:gd name="T22" fmla="*/ 5 w 20"/>
                    <a:gd name="T23" fmla="*/ 2 h 22"/>
                    <a:gd name="T24" fmla="*/ 2 w 20"/>
                    <a:gd name="T25" fmla="*/ 4 h 22"/>
                    <a:gd name="T26" fmla="*/ 1 w 20"/>
                    <a:gd name="T27" fmla="*/ 5 h 22"/>
                    <a:gd name="T28" fmla="*/ 0 w 20"/>
                    <a:gd name="T29" fmla="*/ 7 h 22"/>
                    <a:gd name="T30" fmla="*/ 0 w 20"/>
                    <a:gd name="T31" fmla="*/ 9 h 22"/>
                    <a:gd name="T32" fmla="*/ 0 w 20"/>
                    <a:gd name="T33" fmla="*/ 12 h 22"/>
                    <a:gd name="T34" fmla="*/ 0 w 20"/>
                    <a:gd name="T35" fmla="*/ 13 h 22"/>
                    <a:gd name="T36" fmla="*/ 0 w 20"/>
                    <a:gd name="T37" fmla="*/ 15 h 22"/>
                    <a:gd name="T38" fmla="*/ 1 w 20"/>
                    <a:gd name="T39" fmla="*/ 17 h 22"/>
                    <a:gd name="T40" fmla="*/ 2 w 20"/>
                    <a:gd name="T41" fmla="*/ 18 h 22"/>
                    <a:gd name="T42" fmla="*/ 5 w 20"/>
                    <a:gd name="T43" fmla="*/ 19 h 22"/>
                    <a:gd name="T44" fmla="*/ 6 w 20"/>
                    <a:gd name="T45" fmla="*/ 21 h 22"/>
                    <a:gd name="T46" fmla="*/ 8 w 20"/>
                    <a:gd name="T47" fmla="*/ 21 h 22"/>
                    <a:gd name="T48" fmla="*/ 10 w 20"/>
                    <a:gd name="T49" fmla="*/ 22 h 22"/>
                    <a:gd name="T50" fmla="*/ 12 w 20"/>
                    <a:gd name="T51" fmla="*/ 21 h 22"/>
                    <a:gd name="T52" fmla="*/ 15 w 20"/>
                    <a:gd name="T53" fmla="*/ 21 h 22"/>
                    <a:gd name="T54" fmla="*/ 16 w 20"/>
                    <a:gd name="T55" fmla="*/ 19 h 22"/>
                    <a:gd name="T56" fmla="*/ 18 w 20"/>
                    <a:gd name="T57" fmla="*/ 18 h 22"/>
                    <a:gd name="T58" fmla="*/ 19 w 20"/>
                    <a:gd name="T59" fmla="*/ 17 h 22"/>
                    <a:gd name="T60" fmla="*/ 20 w 20"/>
                    <a:gd name="T61" fmla="*/ 15 h 22"/>
                    <a:gd name="T62" fmla="*/ 20 w 20"/>
                    <a:gd name="T63" fmla="*/ 13 h 22"/>
                    <a:gd name="T64" fmla="*/ 20 w 20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2">
                      <a:moveTo>
                        <a:pt x="20" y="12"/>
                      </a:move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78"/>
                <p:cNvSpPr>
                  <a:spLocks/>
                </p:cNvSpPr>
                <p:nvPr/>
              </p:nvSpPr>
              <p:spPr bwMode="auto">
                <a:xfrm>
                  <a:off x="2028" y="2915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79"/>
                <p:cNvSpPr>
                  <a:spLocks/>
                </p:cNvSpPr>
                <p:nvPr/>
              </p:nvSpPr>
              <p:spPr bwMode="auto">
                <a:xfrm>
                  <a:off x="2028" y="2915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80"/>
                <p:cNvSpPr>
                  <a:spLocks/>
                </p:cNvSpPr>
                <p:nvPr/>
              </p:nvSpPr>
              <p:spPr bwMode="auto">
                <a:xfrm>
                  <a:off x="2028" y="2937"/>
                  <a:ext cx="10" cy="10"/>
                </a:xfrm>
                <a:custGeom>
                  <a:avLst/>
                  <a:gdLst>
                    <a:gd name="T0" fmla="*/ 20 w 20"/>
                    <a:gd name="T1" fmla="*/ 10 h 22"/>
                    <a:gd name="T2" fmla="*/ 20 w 20"/>
                    <a:gd name="T3" fmla="*/ 8 h 22"/>
                    <a:gd name="T4" fmla="*/ 20 w 20"/>
                    <a:gd name="T5" fmla="*/ 7 h 22"/>
                    <a:gd name="T6" fmla="*/ 19 w 20"/>
                    <a:gd name="T7" fmla="*/ 5 h 22"/>
                    <a:gd name="T8" fmla="*/ 18 w 20"/>
                    <a:gd name="T9" fmla="*/ 4 h 22"/>
                    <a:gd name="T10" fmla="*/ 16 w 20"/>
                    <a:gd name="T11" fmla="*/ 2 h 22"/>
                    <a:gd name="T12" fmla="*/ 15 w 20"/>
                    <a:gd name="T13" fmla="*/ 1 h 22"/>
                    <a:gd name="T14" fmla="*/ 12 w 20"/>
                    <a:gd name="T15" fmla="*/ 0 h 22"/>
                    <a:gd name="T16" fmla="*/ 10 w 20"/>
                    <a:gd name="T17" fmla="*/ 0 h 22"/>
                    <a:gd name="T18" fmla="*/ 8 w 20"/>
                    <a:gd name="T19" fmla="*/ 0 h 22"/>
                    <a:gd name="T20" fmla="*/ 6 w 20"/>
                    <a:gd name="T21" fmla="*/ 1 h 22"/>
                    <a:gd name="T22" fmla="*/ 5 w 20"/>
                    <a:gd name="T23" fmla="*/ 2 h 22"/>
                    <a:gd name="T24" fmla="*/ 2 w 20"/>
                    <a:gd name="T25" fmla="*/ 4 h 22"/>
                    <a:gd name="T26" fmla="*/ 1 w 20"/>
                    <a:gd name="T27" fmla="*/ 5 h 22"/>
                    <a:gd name="T28" fmla="*/ 0 w 20"/>
                    <a:gd name="T29" fmla="*/ 7 h 22"/>
                    <a:gd name="T30" fmla="*/ 0 w 20"/>
                    <a:gd name="T31" fmla="*/ 8 h 22"/>
                    <a:gd name="T32" fmla="*/ 0 w 20"/>
                    <a:gd name="T33" fmla="*/ 10 h 22"/>
                    <a:gd name="T34" fmla="*/ 0 w 20"/>
                    <a:gd name="T35" fmla="*/ 13 h 22"/>
                    <a:gd name="T36" fmla="*/ 0 w 20"/>
                    <a:gd name="T37" fmla="*/ 15 h 22"/>
                    <a:gd name="T38" fmla="*/ 1 w 20"/>
                    <a:gd name="T39" fmla="*/ 16 h 22"/>
                    <a:gd name="T40" fmla="*/ 2 w 20"/>
                    <a:gd name="T41" fmla="*/ 18 h 22"/>
                    <a:gd name="T42" fmla="*/ 5 w 20"/>
                    <a:gd name="T43" fmla="*/ 19 h 22"/>
                    <a:gd name="T44" fmla="*/ 6 w 20"/>
                    <a:gd name="T45" fmla="*/ 21 h 22"/>
                    <a:gd name="T46" fmla="*/ 8 w 20"/>
                    <a:gd name="T47" fmla="*/ 21 h 22"/>
                    <a:gd name="T48" fmla="*/ 10 w 20"/>
                    <a:gd name="T49" fmla="*/ 22 h 22"/>
                    <a:gd name="T50" fmla="*/ 12 w 20"/>
                    <a:gd name="T51" fmla="*/ 21 h 22"/>
                    <a:gd name="T52" fmla="*/ 15 w 20"/>
                    <a:gd name="T53" fmla="*/ 21 h 22"/>
                    <a:gd name="T54" fmla="*/ 16 w 20"/>
                    <a:gd name="T55" fmla="*/ 19 h 22"/>
                    <a:gd name="T56" fmla="*/ 18 w 20"/>
                    <a:gd name="T57" fmla="*/ 18 h 22"/>
                    <a:gd name="T58" fmla="*/ 19 w 20"/>
                    <a:gd name="T59" fmla="*/ 16 h 22"/>
                    <a:gd name="T60" fmla="*/ 20 w 20"/>
                    <a:gd name="T61" fmla="*/ 15 h 22"/>
                    <a:gd name="T62" fmla="*/ 20 w 20"/>
                    <a:gd name="T63" fmla="*/ 13 h 22"/>
                    <a:gd name="T64" fmla="*/ 20 w 20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2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81"/>
                <p:cNvSpPr>
                  <a:spLocks/>
                </p:cNvSpPr>
                <p:nvPr/>
              </p:nvSpPr>
              <p:spPr bwMode="auto">
                <a:xfrm>
                  <a:off x="2028" y="2937"/>
                  <a:ext cx="10" cy="10"/>
                </a:xfrm>
                <a:custGeom>
                  <a:avLst/>
                  <a:gdLst>
                    <a:gd name="T0" fmla="*/ 20 w 20"/>
                    <a:gd name="T1" fmla="*/ 10 h 22"/>
                    <a:gd name="T2" fmla="*/ 20 w 20"/>
                    <a:gd name="T3" fmla="*/ 8 h 22"/>
                    <a:gd name="T4" fmla="*/ 20 w 20"/>
                    <a:gd name="T5" fmla="*/ 7 h 22"/>
                    <a:gd name="T6" fmla="*/ 19 w 20"/>
                    <a:gd name="T7" fmla="*/ 5 h 22"/>
                    <a:gd name="T8" fmla="*/ 18 w 20"/>
                    <a:gd name="T9" fmla="*/ 4 h 22"/>
                    <a:gd name="T10" fmla="*/ 16 w 20"/>
                    <a:gd name="T11" fmla="*/ 2 h 22"/>
                    <a:gd name="T12" fmla="*/ 15 w 20"/>
                    <a:gd name="T13" fmla="*/ 1 h 22"/>
                    <a:gd name="T14" fmla="*/ 12 w 20"/>
                    <a:gd name="T15" fmla="*/ 0 h 22"/>
                    <a:gd name="T16" fmla="*/ 10 w 20"/>
                    <a:gd name="T17" fmla="*/ 0 h 22"/>
                    <a:gd name="T18" fmla="*/ 8 w 20"/>
                    <a:gd name="T19" fmla="*/ 0 h 22"/>
                    <a:gd name="T20" fmla="*/ 6 w 20"/>
                    <a:gd name="T21" fmla="*/ 1 h 22"/>
                    <a:gd name="T22" fmla="*/ 5 w 20"/>
                    <a:gd name="T23" fmla="*/ 2 h 22"/>
                    <a:gd name="T24" fmla="*/ 2 w 20"/>
                    <a:gd name="T25" fmla="*/ 4 h 22"/>
                    <a:gd name="T26" fmla="*/ 1 w 20"/>
                    <a:gd name="T27" fmla="*/ 5 h 22"/>
                    <a:gd name="T28" fmla="*/ 0 w 20"/>
                    <a:gd name="T29" fmla="*/ 7 h 22"/>
                    <a:gd name="T30" fmla="*/ 0 w 20"/>
                    <a:gd name="T31" fmla="*/ 8 h 22"/>
                    <a:gd name="T32" fmla="*/ 0 w 20"/>
                    <a:gd name="T33" fmla="*/ 10 h 22"/>
                    <a:gd name="T34" fmla="*/ 0 w 20"/>
                    <a:gd name="T35" fmla="*/ 13 h 22"/>
                    <a:gd name="T36" fmla="*/ 0 w 20"/>
                    <a:gd name="T37" fmla="*/ 15 h 22"/>
                    <a:gd name="T38" fmla="*/ 1 w 20"/>
                    <a:gd name="T39" fmla="*/ 16 h 22"/>
                    <a:gd name="T40" fmla="*/ 2 w 20"/>
                    <a:gd name="T41" fmla="*/ 18 h 22"/>
                    <a:gd name="T42" fmla="*/ 5 w 20"/>
                    <a:gd name="T43" fmla="*/ 19 h 22"/>
                    <a:gd name="T44" fmla="*/ 6 w 20"/>
                    <a:gd name="T45" fmla="*/ 21 h 22"/>
                    <a:gd name="T46" fmla="*/ 8 w 20"/>
                    <a:gd name="T47" fmla="*/ 21 h 22"/>
                    <a:gd name="T48" fmla="*/ 10 w 20"/>
                    <a:gd name="T49" fmla="*/ 22 h 22"/>
                    <a:gd name="T50" fmla="*/ 12 w 20"/>
                    <a:gd name="T51" fmla="*/ 21 h 22"/>
                    <a:gd name="T52" fmla="*/ 15 w 20"/>
                    <a:gd name="T53" fmla="*/ 21 h 22"/>
                    <a:gd name="T54" fmla="*/ 16 w 20"/>
                    <a:gd name="T55" fmla="*/ 19 h 22"/>
                    <a:gd name="T56" fmla="*/ 18 w 20"/>
                    <a:gd name="T57" fmla="*/ 18 h 22"/>
                    <a:gd name="T58" fmla="*/ 19 w 20"/>
                    <a:gd name="T59" fmla="*/ 16 h 22"/>
                    <a:gd name="T60" fmla="*/ 20 w 20"/>
                    <a:gd name="T61" fmla="*/ 15 h 22"/>
                    <a:gd name="T62" fmla="*/ 20 w 20"/>
                    <a:gd name="T63" fmla="*/ 13 h 22"/>
                    <a:gd name="T64" fmla="*/ 20 w 20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2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82"/>
                <p:cNvSpPr>
                  <a:spLocks/>
                </p:cNvSpPr>
                <p:nvPr/>
              </p:nvSpPr>
              <p:spPr bwMode="auto">
                <a:xfrm>
                  <a:off x="2028" y="2958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83"/>
                <p:cNvSpPr>
                  <a:spLocks/>
                </p:cNvSpPr>
                <p:nvPr/>
              </p:nvSpPr>
              <p:spPr bwMode="auto">
                <a:xfrm>
                  <a:off x="2028" y="2958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84"/>
                <p:cNvSpPr>
                  <a:spLocks/>
                </p:cNvSpPr>
                <p:nvPr/>
              </p:nvSpPr>
              <p:spPr bwMode="auto">
                <a:xfrm>
                  <a:off x="2028" y="297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20 w 20"/>
                    <a:gd name="T5" fmla="*/ 7 h 20"/>
                    <a:gd name="T6" fmla="*/ 19 w 20"/>
                    <a:gd name="T7" fmla="*/ 4 h 20"/>
                    <a:gd name="T8" fmla="*/ 18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8 w 20"/>
                    <a:gd name="T57" fmla="*/ 18 h 20"/>
                    <a:gd name="T58" fmla="*/ 19 w 20"/>
                    <a:gd name="T59" fmla="*/ 16 h 20"/>
                    <a:gd name="T60" fmla="*/ 20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85"/>
                <p:cNvSpPr>
                  <a:spLocks/>
                </p:cNvSpPr>
                <p:nvPr/>
              </p:nvSpPr>
              <p:spPr bwMode="auto">
                <a:xfrm>
                  <a:off x="2028" y="297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20 w 20"/>
                    <a:gd name="T5" fmla="*/ 7 h 20"/>
                    <a:gd name="T6" fmla="*/ 19 w 20"/>
                    <a:gd name="T7" fmla="*/ 4 h 20"/>
                    <a:gd name="T8" fmla="*/ 18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8 w 20"/>
                    <a:gd name="T57" fmla="*/ 18 h 20"/>
                    <a:gd name="T58" fmla="*/ 19 w 20"/>
                    <a:gd name="T59" fmla="*/ 16 h 20"/>
                    <a:gd name="T60" fmla="*/ 20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86"/>
                <p:cNvSpPr>
                  <a:spLocks/>
                </p:cNvSpPr>
                <p:nvPr/>
              </p:nvSpPr>
              <p:spPr bwMode="auto">
                <a:xfrm>
                  <a:off x="2028" y="3000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87"/>
                <p:cNvSpPr>
                  <a:spLocks/>
                </p:cNvSpPr>
                <p:nvPr/>
              </p:nvSpPr>
              <p:spPr bwMode="auto">
                <a:xfrm>
                  <a:off x="2028" y="3000"/>
                  <a:ext cx="10" cy="10"/>
                </a:xfrm>
                <a:custGeom>
                  <a:avLst/>
                  <a:gdLst>
                    <a:gd name="T0" fmla="*/ 20 w 20"/>
                    <a:gd name="T1" fmla="*/ 10 h 21"/>
                    <a:gd name="T2" fmla="*/ 20 w 20"/>
                    <a:gd name="T3" fmla="*/ 8 h 21"/>
                    <a:gd name="T4" fmla="*/ 20 w 20"/>
                    <a:gd name="T5" fmla="*/ 6 h 21"/>
                    <a:gd name="T6" fmla="*/ 19 w 20"/>
                    <a:gd name="T7" fmla="*/ 5 h 21"/>
                    <a:gd name="T8" fmla="*/ 18 w 20"/>
                    <a:gd name="T9" fmla="*/ 2 h 21"/>
                    <a:gd name="T10" fmla="*/ 16 w 20"/>
                    <a:gd name="T11" fmla="*/ 1 h 21"/>
                    <a:gd name="T12" fmla="*/ 15 w 20"/>
                    <a:gd name="T13" fmla="*/ 0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0 h 21"/>
                    <a:gd name="T22" fmla="*/ 5 w 20"/>
                    <a:gd name="T23" fmla="*/ 1 h 21"/>
                    <a:gd name="T24" fmla="*/ 2 w 20"/>
                    <a:gd name="T25" fmla="*/ 2 h 21"/>
                    <a:gd name="T26" fmla="*/ 1 w 20"/>
                    <a:gd name="T27" fmla="*/ 5 h 21"/>
                    <a:gd name="T28" fmla="*/ 0 w 20"/>
                    <a:gd name="T29" fmla="*/ 6 h 21"/>
                    <a:gd name="T30" fmla="*/ 0 w 20"/>
                    <a:gd name="T31" fmla="*/ 8 h 21"/>
                    <a:gd name="T32" fmla="*/ 0 w 20"/>
                    <a:gd name="T33" fmla="*/ 10 h 21"/>
                    <a:gd name="T34" fmla="*/ 0 w 20"/>
                    <a:gd name="T35" fmla="*/ 13 h 21"/>
                    <a:gd name="T36" fmla="*/ 0 w 20"/>
                    <a:gd name="T37" fmla="*/ 14 h 21"/>
                    <a:gd name="T38" fmla="*/ 1 w 20"/>
                    <a:gd name="T39" fmla="*/ 16 h 21"/>
                    <a:gd name="T40" fmla="*/ 2 w 20"/>
                    <a:gd name="T41" fmla="*/ 17 h 21"/>
                    <a:gd name="T42" fmla="*/ 5 w 20"/>
                    <a:gd name="T43" fmla="*/ 18 h 21"/>
                    <a:gd name="T44" fmla="*/ 6 w 20"/>
                    <a:gd name="T45" fmla="*/ 19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19 h 21"/>
                    <a:gd name="T54" fmla="*/ 16 w 20"/>
                    <a:gd name="T55" fmla="*/ 18 h 21"/>
                    <a:gd name="T56" fmla="*/ 18 w 20"/>
                    <a:gd name="T57" fmla="*/ 17 h 21"/>
                    <a:gd name="T58" fmla="*/ 19 w 20"/>
                    <a:gd name="T59" fmla="*/ 16 h 21"/>
                    <a:gd name="T60" fmla="*/ 20 w 20"/>
                    <a:gd name="T61" fmla="*/ 14 h 21"/>
                    <a:gd name="T62" fmla="*/ 20 w 20"/>
                    <a:gd name="T63" fmla="*/ 13 h 21"/>
                    <a:gd name="T64" fmla="*/ 20 w 20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88"/>
                <p:cNvSpPr>
                  <a:spLocks/>
                </p:cNvSpPr>
                <p:nvPr/>
              </p:nvSpPr>
              <p:spPr bwMode="auto">
                <a:xfrm>
                  <a:off x="2050" y="2874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6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89"/>
                <p:cNvSpPr>
                  <a:spLocks/>
                </p:cNvSpPr>
                <p:nvPr/>
              </p:nvSpPr>
              <p:spPr bwMode="auto">
                <a:xfrm>
                  <a:off x="2050" y="2874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6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90"/>
                <p:cNvSpPr>
                  <a:spLocks/>
                </p:cNvSpPr>
                <p:nvPr/>
              </p:nvSpPr>
              <p:spPr bwMode="auto">
                <a:xfrm>
                  <a:off x="2050" y="2894"/>
                  <a:ext cx="11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1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6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6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91"/>
                <p:cNvSpPr>
                  <a:spLocks/>
                </p:cNvSpPr>
                <p:nvPr/>
              </p:nvSpPr>
              <p:spPr bwMode="auto">
                <a:xfrm>
                  <a:off x="2050" y="2894"/>
                  <a:ext cx="11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1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6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6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92"/>
                <p:cNvSpPr>
                  <a:spLocks/>
                </p:cNvSpPr>
                <p:nvPr/>
              </p:nvSpPr>
              <p:spPr bwMode="auto">
                <a:xfrm>
                  <a:off x="2050" y="2915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93"/>
                <p:cNvSpPr>
                  <a:spLocks/>
                </p:cNvSpPr>
                <p:nvPr/>
              </p:nvSpPr>
              <p:spPr bwMode="auto">
                <a:xfrm>
                  <a:off x="2050" y="2915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94"/>
                <p:cNvSpPr>
                  <a:spLocks/>
                </p:cNvSpPr>
                <p:nvPr/>
              </p:nvSpPr>
              <p:spPr bwMode="auto">
                <a:xfrm>
                  <a:off x="2050" y="2937"/>
                  <a:ext cx="11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6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6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95"/>
                <p:cNvSpPr>
                  <a:spLocks/>
                </p:cNvSpPr>
                <p:nvPr/>
              </p:nvSpPr>
              <p:spPr bwMode="auto">
                <a:xfrm>
                  <a:off x="2050" y="2937"/>
                  <a:ext cx="11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6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6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96"/>
                <p:cNvSpPr>
                  <a:spLocks/>
                </p:cNvSpPr>
                <p:nvPr/>
              </p:nvSpPr>
              <p:spPr bwMode="auto">
                <a:xfrm>
                  <a:off x="2050" y="2958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97"/>
                <p:cNvSpPr>
                  <a:spLocks/>
                </p:cNvSpPr>
                <p:nvPr/>
              </p:nvSpPr>
              <p:spPr bwMode="auto">
                <a:xfrm>
                  <a:off x="2050" y="2958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98"/>
                <p:cNvSpPr>
                  <a:spLocks/>
                </p:cNvSpPr>
                <p:nvPr/>
              </p:nvSpPr>
              <p:spPr bwMode="auto">
                <a:xfrm>
                  <a:off x="2050" y="297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99"/>
                <p:cNvSpPr>
                  <a:spLocks/>
                </p:cNvSpPr>
                <p:nvPr/>
              </p:nvSpPr>
              <p:spPr bwMode="auto">
                <a:xfrm>
                  <a:off x="2050" y="297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100"/>
                <p:cNvSpPr>
                  <a:spLocks/>
                </p:cNvSpPr>
                <p:nvPr/>
              </p:nvSpPr>
              <p:spPr bwMode="auto">
                <a:xfrm>
                  <a:off x="2050" y="3000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101"/>
                <p:cNvSpPr>
                  <a:spLocks/>
                </p:cNvSpPr>
                <p:nvPr/>
              </p:nvSpPr>
              <p:spPr bwMode="auto">
                <a:xfrm>
                  <a:off x="2050" y="3000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6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6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102"/>
                <p:cNvSpPr>
                  <a:spLocks/>
                </p:cNvSpPr>
                <p:nvPr/>
              </p:nvSpPr>
              <p:spPr bwMode="auto">
                <a:xfrm>
                  <a:off x="2028" y="2727"/>
                  <a:ext cx="10" cy="11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6 h 20"/>
                    <a:gd name="T6" fmla="*/ 19 w 20"/>
                    <a:gd name="T7" fmla="*/ 5 h 20"/>
                    <a:gd name="T8" fmla="*/ 17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5 h 20"/>
                    <a:gd name="T28" fmla="*/ 0 w 20"/>
                    <a:gd name="T29" fmla="*/ 6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4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7 w 20"/>
                    <a:gd name="T57" fmla="*/ 17 h 20"/>
                    <a:gd name="T58" fmla="*/ 19 w 20"/>
                    <a:gd name="T59" fmla="*/ 16 h 20"/>
                    <a:gd name="T60" fmla="*/ 19 w 20"/>
                    <a:gd name="T61" fmla="*/ 14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103"/>
                <p:cNvSpPr>
                  <a:spLocks/>
                </p:cNvSpPr>
                <p:nvPr/>
              </p:nvSpPr>
              <p:spPr bwMode="auto">
                <a:xfrm>
                  <a:off x="2028" y="2727"/>
                  <a:ext cx="10" cy="11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6 h 20"/>
                    <a:gd name="T6" fmla="*/ 19 w 20"/>
                    <a:gd name="T7" fmla="*/ 5 h 20"/>
                    <a:gd name="T8" fmla="*/ 17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5 h 20"/>
                    <a:gd name="T28" fmla="*/ 0 w 20"/>
                    <a:gd name="T29" fmla="*/ 6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4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7 w 20"/>
                    <a:gd name="T57" fmla="*/ 17 h 20"/>
                    <a:gd name="T58" fmla="*/ 19 w 20"/>
                    <a:gd name="T59" fmla="*/ 16 h 20"/>
                    <a:gd name="T60" fmla="*/ 19 w 20"/>
                    <a:gd name="T61" fmla="*/ 14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104"/>
                <p:cNvSpPr>
                  <a:spLocks/>
                </p:cNvSpPr>
                <p:nvPr/>
              </p:nvSpPr>
              <p:spPr bwMode="auto">
                <a:xfrm>
                  <a:off x="2028" y="274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7 h 20"/>
                    <a:gd name="T6" fmla="*/ 19 w 20"/>
                    <a:gd name="T7" fmla="*/ 4 h 20"/>
                    <a:gd name="T8" fmla="*/ 17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7 w 20"/>
                    <a:gd name="T57" fmla="*/ 18 h 20"/>
                    <a:gd name="T58" fmla="*/ 19 w 20"/>
                    <a:gd name="T59" fmla="*/ 16 h 20"/>
                    <a:gd name="T60" fmla="*/ 19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105"/>
                <p:cNvSpPr>
                  <a:spLocks/>
                </p:cNvSpPr>
                <p:nvPr/>
              </p:nvSpPr>
              <p:spPr bwMode="auto">
                <a:xfrm>
                  <a:off x="2028" y="274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7 h 20"/>
                    <a:gd name="T6" fmla="*/ 19 w 20"/>
                    <a:gd name="T7" fmla="*/ 4 h 20"/>
                    <a:gd name="T8" fmla="*/ 17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7 w 20"/>
                    <a:gd name="T57" fmla="*/ 18 h 20"/>
                    <a:gd name="T58" fmla="*/ 19 w 20"/>
                    <a:gd name="T59" fmla="*/ 16 h 20"/>
                    <a:gd name="T60" fmla="*/ 19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106"/>
                <p:cNvSpPr>
                  <a:spLocks/>
                </p:cNvSpPr>
                <p:nvPr/>
              </p:nvSpPr>
              <p:spPr bwMode="auto">
                <a:xfrm>
                  <a:off x="2028" y="2768"/>
                  <a:ext cx="10" cy="11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9 h 21"/>
                    <a:gd name="T4" fmla="*/ 19 w 20"/>
                    <a:gd name="T5" fmla="*/ 6 h 21"/>
                    <a:gd name="T6" fmla="*/ 19 w 20"/>
                    <a:gd name="T7" fmla="*/ 4 h 21"/>
                    <a:gd name="T8" fmla="*/ 17 w 20"/>
                    <a:gd name="T9" fmla="*/ 3 h 21"/>
                    <a:gd name="T10" fmla="*/ 16 w 20"/>
                    <a:gd name="T11" fmla="*/ 2 h 21"/>
                    <a:gd name="T12" fmla="*/ 15 w 20"/>
                    <a:gd name="T13" fmla="*/ 1 h 21"/>
                    <a:gd name="T14" fmla="*/ 12 w 20"/>
                    <a:gd name="T15" fmla="*/ 1 h 21"/>
                    <a:gd name="T16" fmla="*/ 10 w 20"/>
                    <a:gd name="T17" fmla="*/ 0 h 21"/>
                    <a:gd name="T18" fmla="*/ 8 w 20"/>
                    <a:gd name="T19" fmla="*/ 1 h 21"/>
                    <a:gd name="T20" fmla="*/ 6 w 20"/>
                    <a:gd name="T21" fmla="*/ 1 h 21"/>
                    <a:gd name="T22" fmla="*/ 5 w 20"/>
                    <a:gd name="T23" fmla="*/ 2 h 21"/>
                    <a:gd name="T24" fmla="*/ 2 w 20"/>
                    <a:gd name="T25" fmla="*/ 3 h 21"/>
                    <a:gd name="T26" fmla="*/ 1 w 20"/>
                    <a:gd name="T27" fmla="*/ 4 h 21"/>
                    <a:gd name="T28" fmla="*/ 0 w 20"/>
                    <a:gd name="T29" fmla="*/ 6 h 21"/>
                    <a:gd name="T30" fmla="*/ 0 w 20"/>
                    <a:gd name="T31" fmla="*/ 9 h 21"/>
                    <a:gd name="T32" fmla="*/ 0 w 20"/>
                    <a:gd name="T33" fmla="*/ 11 h 21"/>
                    <a:gd name="T34" fmla="*/ 0 w 20"/>
                    <a:gd name="T35" fmla="*/ 12 h 21"/>
                    <a:gd name="T36" fmla="*/ 0 w 20"/>
                    <a:gd name="T37" fmla="*/ 14 h 21"/>
                    <a:gd name="T38" fmla="*/ 1 w 20"/>
                    <a:gd name="T39" fmla="*/ 17 h 21"/>
                    <a:gd name="T40" fmla="*/ 2 w 20"/>
                    <a:gd name="T41" fmla="*/ 18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0 h 21"/>
                    <a:gd name="T48" fmla="*/ 10 w 20"/>
                    <a:gd name="T49" fmla="*/ 21 h 21"/>
                    <a:gd name="T50" fmla="*/ 12 w 20"/>
                    <a:gd name="T51" fmla="*/ 20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7 w 20"/>
                    <a:gd name="T57" fmla="*/ 18 h 21"/>
                    <a:gd name="T58" fmla="*/ 19 w 20"/>
                    <a:gd name="T59" fmla="*/ 17 h 21"/>
                    <a:gd name="T60" fmla="*/ 19 w 20"/>
                    <a:gd name="T61" fmla="*/ 14 h 21"/>
                    <a:gd name="T62" fmla="*/ 20 w 20"/>
                    <a:gd name="T63" fmla="*/ 12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107"/>
                <p:cNvSpPr>
                  <a:spLocks/>
                </p:cNvSpPr>
                <p:nvPr/>
              </p:nvSpPr>
              <p:spPr bwMode="auto">
                <a:xfrm>
                  <a:off x="2028" y="2768"/>
                  <a:ext cx="10" cy="11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9 h 21"/>
                    <a:gd name="T4" fmla="*/ 19 w 20"/>
                    <a:gd name="T5" fmla="*/ 6 h 21"/>
                    <a:gd name="T6" fmla="*/ 19 w 20"/>
                    <a:gd name="T7" fmla="*/ 4 h 21"/>
                    <a:gd name="T8" fmla="*/ 17 w 20"/>
                    <a:gd name="T9" fmla="*/ 3 h 21"/>
                    <a:gd name="T10" fmla="*/ 16 w 20"/>
                    <a:gd name="T11" fmla="*/ 2 h 21"/>
                    <a:gd name="T12" fmla="*/ 15 w 20"/>
                    <a:gd name="T13" fmla="*/ 1 h 21"/>
                    <a:gd name="T14" fmla="*/ 12 w 20"/>
                    <a:gd name="T15" fmla="*/ 1 h 21"/>
                    <a:gd name="T16" fmla="*/ 10 w 20"/>
                    <a:gd name="T17" fmla="*/ 0 h 21"/>
                    <a:gd name="T18" fmla="*/ 8 w 20"/>
                    <a:gd name="T19" fmla="*/ 1 h 21"/>
                    <a:gd name="T20" fmla="*/ 6 w 20"/>
                    <a:gd name="T21" fmla="*/ 1 h 21"/>
                    <a:gd name="T22" fmla="*/ 5 w 20"/>
                    <a:gd name="T23" fmla="*/ 2 h 21"/>
                    <a:gd name="T24" fmla="*/ 2 w 20"/>
                    <a:gd name="T25" fmla="*/ 3 h 21"/>
                    <a:gd name="T26" fmla="*/ 1 w 20"/>
                    <a:gd name="T27" fmla="*/ 4 h 21"/>
                    <a:gd name="T28" fmla="*/ 0 w 20"/>
                    <a:gd name="T29" fmla="*/ 6 h 21"/>
                    <a:gd name="T30" fmla="*/ 0 w 20"/>
                    <a:gd name="T31" fmla="*/ 9 h 21"/>
                    <a:gd name="T32" fmla="*/ 0 w 20"/>
                    <a:gd name="T33" fmla="*/ 11 h 21"/>
                    <a:gd name="T34" fmla="*/ 0 w 20"/>
                    <a:gd name="T35" fmla="*/ 12 h 21"/>
                    <a:gd name="T36" fmla="*/ 0 w 20"/>
                    <a:gd name="T37" fmla="*/ 14 h 21"/>
                    <a:gd name="T38" fmla="*/ 1 w 20"/>
                    <a:gd name="T39" fmla="*/ 17 h 21"/>
                    <a:gd name="T40" fmla="*/ 2 w 20"/>
                    <a:gd name="T41" fmla="*/ 18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0 h 21"/>
                    <a:gd name="T48" fmla="*/ 10 w 20"/>
                    <a:gd name="T49" fmla="*/ 21 h 21"/>
                    <a:gd name="T50" fmla="*/ 12 w 20"/>
                    <a:gd name="T51" fmla="*/ 20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7 w 20"/>
                    <a:gd name="T57" fmla="*/ 18 h 21"/>
                    <a:gd name="T58" fmla="*/ 19 w 20"/>
                    <a:gd name="T59" fmla="*/ 17 h 21"/>
                    <a:gd name="T60" fmla="*/ 19 w 20"/>
                    <a:gd name="T61" fmla="*/ 14 h 21"/>
                    <a:gd name="T62" fmla="*/ 20 w 20"/>
                    <a:gd name="T63" fmla="*/ 12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108"/>
                <p:cNvSpPr>
                  <a:spLocks/>
                </p:cNvSpPr>
                <p:nvPr/>
              </p:nvSpPr>
              <p:spPr bwMode="auto">
                <a:xfrm>
                  <a:off x="2028" y="2790"/>
                  <a:ext cx="10" cy="11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7 h 20"/>
                    <a:gd name="T6" fmla="*/ 19 w 20"/>
                    <a:gd name="T7" fmla="*/ 4 h 20"/>
                    <a:gd name="T8" fmla="*/ 17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7 w 20"/>
                    <a:gd name="T57" fmla="*/ 18 h 20"/>
                    <a:gd name="T58" fmla="*/ 19 w 20"/>
                    <a:gd name="T59" fmla="*/ 16 h 20"/>
                    <a:gd name="T60" fmla="*/ 19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109"/>
                <p:cNvSpPr>
                  <a:spLocks/>
                </p:cNvSpPr>
                <p:nvPr/>
              </p:nvSpPr>
              <p:spPr bwMode="auto">
                <a:xfrm>
                  <a:off x="2028" y="2790"/>
                  <a:ext cx="10" cy="11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7 h 20"/>
                    <a:gd name="T6" fmla="*/ 19 w 20"/>
                    <a:gd name="T7" fmla="*/ 4 h 20"/>
                    <a:gd name="T8" fmla="*/ 17 w 20"/>
                    <a:gd name="T9" fmla="*/ 3 h 20"/>
                    <a:gd name="T10" fmla="*/ 16 w 20"/>
                    <a:gd name="T11" fmla="*/ 2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2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7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5 h 20"/>
                    <a:gd name="T38" fmla="*/ 1 w 20"/>
                    <a:gd name="T39" fmla="*/ 16 h 20"/>
                    <a:gd name="T40" fmla="*/ 2 w 20"/>
                    <a:gd name="T41" fmla="*/ 18 h 20"/>
                    <a:gd name="T42" fmla="*/ 5 w 20"/>
                    <a:gd name="T43" fmla="*/ 19 h 20"/>
                    <a:gd name="T44" fmla="*/ 6 w 20"/>
                    <a:gd name="T45" fmla="*/ 20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20 h 20"/>
                    <a:gd name="T54" fmla="*/ 16 w 20"/>
                    <a:gd name="T55" fmla="*/ 19 h 20"/>
                    <a:gd name="T56" fmla="*/ 17 w 20"/>
                    <a:gd name="T57" fmla="*/ 18 h 20"/>
                    <a:gd name="T58" fmla="*/ 19 w 20"/>
                    <a:gd name="T59" fmla="*/ 16 h 20"/>
                    <a:gd name="T60" fmla="*/ 19 w 20"/>
                    <a:gd name="T61" fmla="*/ 15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110"/>
                <p:cNvSpPr>
                  <a:spLocks/>
                </p:cNvSpPr>
                <p:nvPr/>
              </p:nvSpPr>
              <p:spPr bwMode="auto">
                <a:xfrm>
                  <a:off x="2028" y="2811"/>
                  <a:ext cx="10" cy="11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9 h 21"/>
                    <a:gd name="T4" fmla="*/ 19 w 20"/>
                    <a:gd name="T5" fmla="*/ 6 h 21"/>
                    <a:gd name="T6" fmla="*/ 19 w 20"/>
                    <a:gd name="T7" fmla="*/ 4 h 21"/>
                    <a:gd name="T8" fmla="*/ 17 w 20"/>
                    <a:gd name="T9" fmla="*/ 3 h 21"/>
                    <a:gd name="T10" fmla="*/ 16 w 20"/>
                    <a:gd name="T11" fmla="*/ 2 h 21"/>
                    <a:gd name="T12" fmla="*/ 15 w 20"/>
                    <a:gd name="T13" fmla="*/ 1 h 21"/>
                    <a:gd name="T14" fmla="*/ 12 w 20"/>
                    <a:gd name="T15" fmla="*/ 1 h 21"/>
                    <a:gd name="T16" fmla="*/ 10 w 20"/>
                    <a:gd name="T17" fmla="*/ 0 h 21"/>
                    <a:gd name="T18" fmla="*/ 8 w 20"/>
                    <a:gd name="T19" fmla="*/ 1 h 21"/>
                    <a:gd name="T20" fmla="*/ 6 w 20"/>
                    <a:gd name="T21" fmla="*/ 1 h 21"/>
                    <a:gd name="T22" fmla="*/ 5 w 20"/>
                    <a:gd name="T23" fmla="*/ 2 h 21"/>
                    <a:gd name="T24" fmla="*/ 2 w 20"/>
                    <a:gd name="T25" fmla="*/ 3 h 21"/>
                    <a:gd name="T26" fmla="*/ 1 w 20"/>
                    <a:gd name="T27" fmla="*/ 4 h 21"/>
                    <a:gd name="T28" fmla="*/ 0 w 20"/>
                    <a:gd name="T29" fmla="*/ 6 h 21"/>
                    <a:gd name="T30" fmla="*/ 0 w 20"/>
                    <a:gd name="T31" fmla="*/ 9 h 21"/>
                    <a:gd name="T32" fmla="*/ 0 w 20"/>
                    <a:gd name="T33" fmla="*/ 11 h 21"/>
                    <a:gd name="T34" fmla="*/ 0 w 20"/>
                    <a:gd name="T35" fmla="*/ 12 h 21"/>
                    <a:gd name="T36" fmla="*/ 0 w 20"/>
                    <a:gd name="T37" fmla="*/ 14 h 21"/>
                    <a:gd name="T38" fmla="*/ 1 w 20"/>
                    <a:gd name="T39" fmla="*/ 17 h 21"/>
                    <a:gd name="T40" fmla="*/ 2 w 20"/>
                    <a:gd name="T41" fmla="*/ 18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0 h 21"/>
                    <a:gd name="T48" fmla="*/ 10 w 20"/>
                    <a:gd name="T49" fmla="*/ 21 h 21"/>
                    <a:gd name="T50" fmla="*/ 12 w 20"/>
                    <a:gd name="T51" fmla="*/ 20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7 w 20"/>
                    <a:gd name="T57" fmla="*/ 18 h 21"/>
                    <a:gd name="T58" fmla="*/ 19 w 20"/>
                    <a:gd name="T59" fmla="*/ 17 h 21"/>
                    <a:gd name="T60" fmla="*/ 19 w 20"/>
                    <a:gd name="T61" fmla="*/ 14 h 21"/>
                    <a:gd name="T62" fmla="*/ 20 w 20"/>
                    <a:gd name="T63" fmla="*/ 12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111"/>
                <p:cNvSpPr>
                  <a:spLocks/>
                </p:cNvSpPr>
                <p:nvPr/>
              </p:nvSpPr>
              <p:spPr bwMode="auto">
                <a:xfrm>
                  <a:off x="2028" y="2811"/>
                  <a:ext cx="10" cy="11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9 h 21"/>
                    <a:gd name="T4" fmla="*/ 19 w 20"/>
                    <a:gd name="T5" fmla="*/ 6 h 21"/>
                    <a:gd name="T6" fmla="*/ 19 w 20"/>
                    <a:gd name="T7" fmla="*/ 4 h 21"/>
                    <a:gd name="T8" fmla="*/ 17 w 20"/>
                    <a:gd name="T9" fmla="*/ 3 h 21"/>
                    <a:gd name="T10" fmla="*/ 16 w 20"/>
                    <a:gd name="T11" fmla="*/ 2 h 21"/>
                    <a:gd name="T12" fmla="*/ 15 w 20"/>
                    <a:gd name="T13" fmla="*/ 1 h 21"/>
                    <a:gd name="T14" fmla="*/ 12 w 20"/>
                    <a:gd name="T15" fmla="*/ 1 h 21"/>
                    <a:gd name="T16" fmla="*/ 10 w 20"/>
                    <a:gd name="T17" fmla="*/ 0 h 21"/>
                    <a:gd name="T18" fmla="*/ 8 w 20"/>
                    <a:gd name="T19" fmla="*/ 1 h 21"/>
                    <a:gd name="T20" fmla="*/ 6 w 20"/>
                    <a:gd name="T21" fmla="*/ 1 h 21"/>
                    <a:gd name="T22" fmla="*/ 5 w 20"/>
                    <a:gd name="T23" fmla="*/ 2 h 21"/>
                    <a:gd name="T24" fmla="*/ 2 w 20"/>
                    <a:gd name="T25" fmla="*/ 3 h 21"/>
                    <a:gd name="T26" fmla="*/ 1 w 20"/>
                    <a:gd name="T27" fmla="*/ 4 h 21"/>
                    <a:gd name="T28" fmla="*/ 0 w 20"/>
                    <a:gd name="T29" fmla="*/ 6 h 21"/>
                    <a:gd name="T30" fmla="*/ 0 w 20"/>
                    <a:gd name="T31" fmla="*/ 9 h 21"/>
                    <a:gd name="T32" fmla="*/ 0 w 20"/>
                    <a:gd name="T33" fmla="*/ 11 h 21"/>
                    <a:gd name="T34" fmla="*/ 0 w 20"/>
                    <a:gd name="T35" fmla="*/ 12 h 21"/>
                    <a:gd name="T36" fmla="*/ 0 w 20"/>
                    <a:gd name="T37" fmla="*/ 14 h 21"/>
                    <a:gd name="T38" fmla="*/ 1 w 20"/>
                    <a:gd name="T39" fmla="*/ 17 h 21"/>
                    <a:gd name="T40" fmla="*/ 2 w 20"/>
                    <a:gd name="T41" fmla="*/ 18 h 21"/>
                    <a:gd name="T42" fmla="*/ 5 w 20"/>
                    <a:gd name="T43" fmla="*/ 19 h 21"/>
                    <a:gd name="T44" fmla="*/ 6 w 20"/>
                    <a:gd name="T45" fmla="*/ 20 h 21"/>
                    <a:gd name="T46" fmla="*/ 8 w 20"/>
                    <a:gd name="T47" fmla="*/ 20 h 21"/>
                    <a:gd name="T48" fmla="*/ 10 w 20"/>
                    <a:gd name="T49" fmla="*/ 21 h 21"/>
                    <a:gd name="T50" fmla="*/ 12 w 20"/>
                    <a:gd name="T51" fmla="*/ 20 h 21"/>
                    <a:gd name="T52" fmla="*/ 15 w 20"/>
                    <a:gd name="T53" fmla="*/ 20 h 21"/>
                    <a:gd name="T54" fmla="*/ 16 w 20"/>
                    <a:gd name="T55" fmla="*/ 19 h 21"/>
                    <a:gd name="T56" fmla="*/ 17 w 20"/>
                    <a:gd name="T57" fmla="*/ 18 h 21"/>
                    <a:gd name="T58" fmla="*/ 19 w 20"/>
                    <a:gd name="T59" fmla="*/ 17 h 21"/>
                    <a:gd name="T60" fmla="*/ 19 w 20"/>
                    <a:gd name="T61" fmla="*/ 14 h 21"/>
                    <a:gd name="T62" fmla="*/ 20 w 20"/>
                    <a:gd name="T63" fmla="*/ 12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112"/>
                <p:cNvSpPr>
                  <a:spLocks/>
                </p:cNvSpPr>
                <p:nvPr/>
              </p:nvSpPr>
              <p:spPr bwMode="auto">
                <a:xfrm>
                  <a:off x="2028" y="2832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7 h 20"/>
                    <a:gd name="T4" fmla="*/ 19 w 20"/>
                    <a:gd name="T5" fmla="*/ 5 h 20"/>
                    <a:gd name="T6" fmla="*/ 19 w 20"/>
                    <a:gd name="T7" fmla="*/ 4 h 20"/>
                    <a:gd name="T8" fmla="*/ 17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4 h 20"/>
                    <a:gd name="T28" fmla="*/ 0 w 20"/>
                    <a:gd name="T29" fmla="*/ 5 h 20"/>
                    <a:gd name="T30" fmla="*/ 0 w 20"/>
                    <a:gd name="T31" fmla="*/ 7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3 h 20"/>
                    <a:gd name="T38" fmla="*/ 1 w 20"/>
                    <a:gd name="T39" fmla="*/ 15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7 w 20"/>
                    <a:gd name="T57" fmla="*/ 17 h 20"/>
                    <a:gd name="T58" fmla="*/ 19 w 20"/>
                    <a:gd name="T59" fmla="*/ 15 h 20"/>
                    <a:gd name="T60" fmla="*/ 19 w 20"/>
                    <a:gd name="T61" fmla="*/ 13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113"/>
                <p:cNvSpPr>
                  <a:spLocks/>
                </p:cNvSpPr>
                <p:nvPr/>
              </p:nvSpPr>
              <p:spPr bwMode="auto">
                <a:xfrm>
                  <a:off x="2028" y="2832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7 h 20"/>
                    <a:gd name="T4" fmla="*/ 20 w 20"/>
                    <a:gd name="T5" fmla="*/ 5 h 20"/>
                    <a:gd name="T6" fmla="*/ 19 w 20"/>
                    <a:gd name="T7" fmla="*/ 4 h 20"/>
                    <a:gd name="T8" fmla="*/ 18 w 20"/>
                    <a:gd name="T9" fmla="*/ 3 h 20"/>
                    <a:gd name="T10" fmla="*/ 16 w 20"/>
                    <a:gd name="T11" fmla="*/ 1 h 20"/>
                    <a:gd name="T12" fmla="*/ 15 w 20"/>
                    <a:gd name="T13" fmla="*/ 1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1 h 20"/>
                    <a:gd name="T22" fmla="*/ 5 w 20"/>
                    <a:gd name="T23" fmla="*/ 1 h 20"/>
                    <a:gd name="T24" fmla="*/ 2 w 20"/>
                    <a:gd name="T25" fmla="*/ 3 h 20"/>
                    <a:gd name="T26" fmla="*/ 1 w 20"/>
                    <a:gd name="T27" fmla="*/ 4 h 20"/>
                    <a:gd name="T28" fmla="*/ 0 w 20"/>
                    <a:gd name="T29" fmla="*/ 5 h 20"/>
                    <a:gd name="T30" fmla="*/ 0 w 20"/>
                    <a:gd name="T31" fmla="*/ 7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4 h 20"/>
                    <a:gd name="T38" fmla="*/ 1 w 20"/>
                    <a:gd name="T39" fmla="*/ 15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8 w 20"/>
                    <a:gd name="T57" fmla="*/ 17 h 20"/>
                    <a:gd name="T58" fmla="*/ 19 w 20"/>
                    <a:gd name="T59" fmla="*/ 15 h 20"/>
                    <a:gd name="T60" fmla="*/ 20 w 20"/>
                    <a:gd name="T61" fmla="*/ 14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114"/>
                <p:cNvSpPr>
                  <a:spLocks/>
                </p:cNvSpPr>
                <p:nvPr/>
              </p:nvSpPr>
              <p:spPr bwMode="auto">
                <a:xfrm>
                  <a:off x="2028" y="2854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20 w 20"/>
                    <a:gd name="T5" fmla="*/ 5 h 20"/>
                    <a:gd name="T6" fmla="*/ 19 w 20"/>
                    <a:gd name="T7" fmla="*/ 3 h 20"/>
                    <a:gd name="T8" fmla="*/ 18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3 h 20"/>
                    <a:gd name="T28" fmla="*/ 0 w 20"/>
                    <a:gd name="T29" fmla="*/ 5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1 h 20"/>
                    <a:gd name="T36" fmla="*/ 0 w 20"/>
                    <a:gd name="T37" fmla="*/ 13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19 h 20"/>
                    <a:gd name="T48" fmla="*/ 10 w 20"/>
                    <a:gd name="T49" fmla="*/ 20 h 20"/>
                    <a:gd name="T50" fmla="*/ 12 w 20"/>
                    <a:gd name="T51" fmla="*/ 19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8 w 20"/>
                    <a:gd name="T57" fmla="*/ 17 h 20"/>
                    <a:gd name="T58" fmla="*/ 19 w 20"/>
                    <a:gd name="T59" fmla="*/ 16 h 20"/>
                    <a:gd name="T60" fmla="*/ 20 w 20"/>
                    <a:gd name="T61" fmla="*/ 13 h 20"/>
                    <a:gd name="T62" fmla="*/ 20 w 20"/>
                    <a:gd name="T63" fmla="*/ 11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115"/>
                <p:cNvSpPr>
                  <a:spLocks/>
                </p:cNvSpPr>
                <p:nvPr/>
              </p:nvSpPr>
              <p:spPr bwMode="auto">
                <a:xfrm>
                  <a:off x="2028" y="2854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20 w 20"/>
                    <a:gd name="T5" fmla="*/ 5 h 20"/>
                    <a:gd name="T6" fmla="*/ 19 w 20"/>
                    <a:gd name="T7" fmla="*/ 3 h 20"/>
                    <a:gd name="T8" fmla="*/ 18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3 h 20"/>
                    <a:gd name="T28" fmla="*/ 0 w 20"/>
                    <a:gd name="T29" fmla="*/ 5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1 h 20"/>
                    <a:gd name="T36" fmla="*/ 0 w 20"/>
                    <a:gd name="T37" fmla="*/ 13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19 h 20"/>
                    <a:gd name="T48" fmla="*/ 10 w 20"/>
                    <a:gd name="T49" fmla="*/ 20 h 20"/>
                    <a:gd name="T50" fmla="*/ 12 w 20"/>
                    <a:gd name="T51" fmla="*/ 19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8 w 20"/>
                    <a:gd name="T57" fmla="*/ 17 h 20"/>
                    <a:gd name="T58" fmla="*/ 19 w 20"/>
                    <a:gd name="T59" fmla="*/ 16 h 20"/>
                    <a:gd name="T60" fmla="*/ 20 w 20"/>
                    <a:gd name="T61" fmla="*/ 13 h 20"/>
                    <a:gd name="T62" fmla="*/ 20 w 20"/>
                    <a:gd name="T63" fmla="*/ 11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116"/>
                <p:cNvSpPr>
                  <a:spLocks/>
                </p:cNvSpPr>
                <p:nvPr/>
              </p:nvSpPr>
              <p:spPr bwMode="auto">
                <a:xfrm>
                  <a:off x="2050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6 h 20"/>
                    <a:gd name="T6" fmla="*/ 20 w 21"/>
                    <a:gd name="T7" fmla="*/ 5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5 h 20"/>
                    <a:gd name="T28" fmla="*/ 1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7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117"/>
                <p:cNvSpPr>
                  <a:spLocks/>
                </p:cNvSpPr>
                <p:nvPr/>
              </p:nvSpPr>
              <p:spPr bwMode="auto">
                <a:xfrm>
                  <a:off x="2050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6 h 20"/>
                    <a:gd name="T6" fmla="*/ 20 w 21"/>
                    <a:gd name="T7" fmla="*/ 5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5 h 20"/>
                    <a:gd name="T28" fmla="*/ 1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7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118"/>
                <p:cNvSpPr>
                  <a:spLocks/>
                </p:cNvSpPr>
                <p:nvPr/>
              </p:nvSpPr>
              <p:spPr bwMode="auto">
                <a:xfrm>
                  <a:off x="2050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7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119"/>
                <p:cNvSpPr>
                  <a:spLocks/>
                </p:cNvSpPr>
                <p:nvPr/>
              </p:nvSpPr>
              <p:spPr bwMode="auto">
                <a:xfrm>
                  <a:off x="2050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7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120"/>
                <p:cNvSpPr>
                  <a:spLocks/>
                </p:cNvSpPr>
                <p:nvPr/>
              </p:nvSpPr>
              <p:spPr bwMode="auto">
                <a:xfrm>
                  <a:off x="2050" y="2768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1 w 21"/>
                    <a:gd name="T5" fmla="*/ 6 h 21"/>
                    <a:gd name="T6" fmla="*/ 20 w 21"/>
                    <a:gd name="T7" fmla="*/ 4 h 21"/>
                    <a:gd name="T8" fmla="*/ 18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0 w 21"/>
                    <a:gd name="T17" fmla="*/ 0 h 21"/>
                    <a:gd name="T18" fmla="*/ 8 w 21"/>
                    <a:gd name="T19" fmla="*/ 1 h 21"/>
                    <a:gd name="T20" fmla="*/ 7 w 21"/>
                    <a:gd name="T21" fmla="*/ 1 h 21"/>
                    <a:gd name="T22" fmla="*/ 5 w 21"/>
                    <a:gd name="T23" fmla="*/ 2 h 21"/>
                    <a:gd name="T24" fmla="*/ 4 w 21"/>
                    <a:gd name="T25" fmla="*/ 3 h 21"/>
                    <a:gd name="T26" fmla="*/ 1 w 21"/>
                    <a:gd name="T27" fmla="*/ 4 h 21"/>
                    <a:gd name="T28" fmla="*/ 1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1 w 21"/>
                    <a:gd name="T37" fmla="*/ 14 h 21"/>
                    <a:gd name="T38" fmla="*/ 1 w 21"/>
                    <a:gd name="T39" fmla="*/ 17 h 21"/>
                    <a:gd name="T40" fmla="*/ 4 w 21"/>
                    <a:gd name="T41" fmla="*/ 18 h 21"/>
                    <a:gd name="T42" fmla="*/ 5 w 21"/>
                    <a:gd name="T43" fmla="*/ 19 h 21"/>
                    <a:gd name="T44" fmla="*/ 7 w 21"/>
                    <a:gd name="T45" fmla="*/ 20 h 21"/>
                    <a:gd name="T46" fmla="*/ 8 w 21"/>
                    <a:gd name="T47" fmla="*/ 20 h 21"/>
                    <a:gd name="T48" fmla="*/ 10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8 h 21"/>
                    <a:gd name="T58" fmla="*/ 20 w 21"/>
                    <a:gd name="T59" fmla="*/ 17 h 21"/>
                    <a:gd name="T60" fmla="*/ 21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121"/>
                <p:cNvSpPr>
                  <a:spLocks/>
                </p:cNvSpPr>
                <p:nvPr/>
              </p:nvSpPr>
              <p:spPr bwMode="auto">
                <a:xfrm>
                  <a:off x="2050" y="2768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1 w 21"/>
                    <a:gd name="T5" fmla="*/ 6 h 21"/>
                    <a:gd name="T6" fmla="*/ 20 w 21"/>
                    <a:gd name="T7" fmla="*/ 4 h 21"/>
                    <a:gd name="T8" fmla="*/ 18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0 w 21"/>
                    <a:gd name="T17" fmla="*/ 0 h 21"/>
                    <a:gd name="T18" fmla="*/ 8 w 21"/>
                    <a:gd name="T19" fmla="*/ 1 h 21"/>
                    <a:gd name="T20" fmla="*/ 7 w 21"/>
                    <a:gd name="T21" fmla="*/ 1 h 21"/>
                    <a:gd name="T22" fmla="*/ 5 w 21"/>
                    <a:gd name="T23" fmla="*/ 2 h 21"/>
                    <a:gd name="T24" fmla="*/ 4 w 21"/>
                    <a:gd name="T25" fmla="*/ 3 h 21"/>
                    <a:gd name="T26" fmla="*/ 1 w 21"/>
                    <a:gd name="T27" fmla="*/ 4 h 21"/>
                    <a:gd name="T28" fmla="*/ 1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1 w 21"/>
                    <a:gd name="T37" fmla="*/ 14 h 21"/>
                    <a:gd name="T38" fmla="*/ 1 w 21"/>
                    <a:gd name="T39" fmla="*/ 17 h 21"/>
                    <a:gd name="T40" fmla="*/ 4 w 21"/>
                    <a:gd name="T41" fmla="*/ 18 h 21"/>
                    <a:gd name="T42" fmla="*/ 5 w 21"/>
                    <a:gd name="T43" fmla="*/ 19 h 21"/>
                    <a:gd name="T44" fmla="*/ 7 w 21"/>
                    <a:gd name="T45" fmla="*/ 20 h 21"/>
                    <a:gd name="T46" fmla="*/ 8 w 21"/>
                    <a:gd name="T47" fmla="*/ 20 h 21"/>
                    <a:gd name="T48" fmla="*/ 10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8 h 21"/>
                    <a:gd name="T58" fmla="*/ 20 w 21"/>
                    <a:gd name="T59" fmla="*/ 17 h 21"/>
                    <a:gd name="T60" fmla="*/ 21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122"/>
                <p:cNvSpPr>
                  <a:spLocks/>
                </p:cNvSpPr>
                <p:nvPr/>
              </p:nvSpPr>
              <p:spPr bwMode="auto">
                <a:xfrm>
                  <a:off x="2050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7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123"/>
                <p:cNvSpPr>
                  <a:spLocks/>
                </p:cNvSpPr>
                <p:nvPr/>
              </p:nvSpPr>
              <p:spPr bwMode="auto">
                <a:xfrm>
                  <a:off x="2050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7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124"/>
                <p:cNvSpPr>
                  <a:spLocks/>
                </p:cNvSpPr>
                <p:nvPr/>
              </p:nvSpPr>
              <p:spPr bwMode="auto">
                <a:xfrm>
                  <a:off x="2050" y="2811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1 w 21"/>
                    <a:gd name="T5" fmla="*/ 6 h 21"/>
                    <a:gd name="T6" fmla="*/ 20 w 21"/>
                    <a:gd name="T7" fmla="*/ 4 h 21"/>
                    <a:gd name="T8" fmla="*/ 18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0 w 21"/>
                    <a:gd name="T17" fmla="*/ 0 h 21"/>
                    <a:gd name="T18" fmla="*/ 8 w 21"/>
                    <a:gd name="T19" fmla="*/ 1 h 21"/>
                    <a:gd name="T20" fmla="*/ 7 w 21"/>
                    <a:gd name="T21" fmla="*/ 1 h 21"/>
                    <a:gd name="T22" fmla="*/ 5 w 21"/>
                    <a:gd name="T23" fmla="*/ 2 h 21"/>
                    <a:gd name="T24" fmla="*/ 4 w 21"/>
                    <a:gd name="T25" fmla="*/ 3 h 21"/>
                    <a:gd name="T26" fmla="*/ 1 w 21"/>
                    <a:gd name="T27" fmla="*/ 4 h 21"/>
                    <a:gd name="T28" fmla="*/ 1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1 w 21"/>
                    <a:gd name="T37" fmla="*/ 14 h 21"/>
                    <a:gd name="T38" fmla="*/ 1 w 21"/>
                    <a:gd name="T39" fmla="*/ 17 h 21"/>
                    <a:gd name="T40" fmla="*/ 4 w 21"/>
                    <a:gd name="T41" fmla="*/ 18 h 21"/>
                    <a:gd name="T42" fmla="*/ 5 w 21"/>
                    <a:gd name="T43" fmla="*/ 19 h 21"/>
                    <a:gd name="T44" fmla="*/ 7 w 21"/>
                    <a:gd name="T45" fmla="*/ 20 h 21"/>
                    <a:gd name="T46" fmla="*/ 8 w 21"/>
                    <a:gd name="T47" fmla="*/ 20 h 21"/>
                    <a:gd name="T48" fmla="*/ 10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8 h 21"/>
                    <a:gd name="T58" fmla="*/ 20 w 21"/>
                    <a:gd name="T59" fmla="*/ 17 h 21"/>
                    <a:gd name="T60" fmla="*/ 21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125"/>
                <p:cNvSpPr>
                  <a:spLocks/>
                </p:cNvSpPr>
                <p:nvPr/>
              </p:nvSpPr>
              <p:spPr bwMode="auto">
                <a:xfrm>
                  <a:off x="2050" y="2811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1 w 21"/>
                    <a:gd name="T5" fmla="*/ 6 h 21"/>
                    <a:gd name="T6" fmla="*/ 20 w 21"/>
                    <a:gd name="T7" fmla="*/ 4 h 21"/>
                    <a:gd name="T8" fmla="*/ 18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0 w 21"/>
                    <a:gd name="T17" fmla="*/ 0 h 21"/>
                    <a:gd name="T18" fmla="*/ 8 w 21"/>
                    <a:gd name="T19" fmla="*/ 1 h 21"/>
                    <a:gd name="T20" fmla="*/ 7 w 21"/>
                    <a:gd name="T21" fmla="*/ 1 h 21"/>
                    <a:gd name="T22" fmla="*/ 5 w 21"/>
                    <a:gd name="T23" fmla="*/ 2 h 21"/>
                    <a:gd name="T24" fmla="*/ 4 w 21"/>
                    <a:gd name="T25" fmla="*/ 3 h 21"/>
                    <a:gd name="T26" fmla="*/ 1 w 21"/>
                    <a:gd name="T27" fmla="*/ 4 h 21"/>
                    <a:gd name="T28" fmla="*/ 1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1 w 21"/>
                    <a:gd name="T37" fmla="*/ 14 h 21"/>
                    <a:gd name="T38" fmla="*/ 1 w 21"/>
                    <a:gd name="T39" fmla="*/ 17 h 21"/>
                    <a:gd name="T40" fmla="*/ 4 w 21"/>
                    <a:gd name="T41" fmla="*/ 18 h 21"/>
                    <a:gd name="T42" fmla="*/ 5 w 21"/>
                    <a:gd name="T43" fmla="*/ 19 h 21"/>
                    <a:gd name="T44" fmla="*/ 7 w 21"/>
                    <a:gd name="T45" fmla="*/ 20 h 21"/>
                    <a:gd name="T46" fmla="*/ 8 w 21"/>
                    <a:gd name="T47" fmla="*/ 20 h 21"/>
                    <a:gd name="T48" fmla="*/ 10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8 h 21"/>
                    <a:gd name="T58" fmla="*/ 20 w 21"/>
                    <a:gd name="T59" fmla="*/ 17 h 21"/>
                    <a:gd name="T60" fmla="*/ 21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126"/>
                <p:cNvSpPr>
                  <a:spLocks/>
                </p:cNvSpPr>
                <p:nvPr/>
              </p:nvSpPr>
              <p:spPr bwMode="auto">
                <a:xfrm>
                  <a:off x="2050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21 w 21"/>
                    <a:gd name="T5" fmla="*/ 5 h 20"/>
                    <a:gd name="T6" fmla="*/ 20 w 21"/>
                    <a:gd name="T7" fmla="*/ 4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3 h 20"/>
                    <a:gd name="T38" fmla="*/ 1 w 21"/>
                    <a:gd name="T39" fmla="*/ 15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7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20 w 21"/>
                    <a:gd name="T59" fmla="*/ 15 h 20"/>
                    <a:gd name="T60" fmla="*/ 21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127"/>
                <p:cNvSpPr>
                  <a:spLocks/>
                </p:cNvSpPr>
                <p:nvPr/>
              </p:nvSpPr>
              <p:spPr bwMode="auto">
                <a:xfrm>
                  <a:off x="2050" y="2832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7 h 20"/>
                    <a:gd name="T4" fmla="*/ 21 w 22"/>
                    <a:gd name="T5" fmla="*/ 5 h 20"/>
                    <a:gd name="T6" fmla="*/ 20 w 22"/>
                    <a:gd name="T7" fmla="*/ 4 h 20"/>
                    <a:gd name="T8" fmla="*/ 18 w 22"/>
                    <a:gd name="T9" fmla="*/ 3 h 20"/>
                    <a:gd name="T10" fmla="*/ 16 w 22"/>
                    <a:gd name="T11" fmla="*/ 1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1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3 w 22"/>
                    <a:gd name="T39" fmla="*/ 15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5 h 20"/>
                    <a:gd name="T60" fmla="*/ 21 w 22"/>
                    <a:gd name="T61" fmla="*/ 14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128"/>
                <p:cNvSpPr>
                  <a:spLocks/>
                </p:cNvSpPr>
                <p:nvPr/>
              </p:nvSpPr>
              <p:spPr bwMode="auto">
                <a:xfrm>
                  <a:off x="2050" y="2854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0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129"/>
                <p:cNvSpPr>
                  <a:spLocks/>
                </p:cNvSpPr>
                <p:nvPr/>
              </p:nvSpPr>
              <p:spPr bwMode="auto">
                <a:xfrm>
                  <a:off x="2050" y="2854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0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Freeform 130"/>
                <p:cNvSpPr>
                  <a:spLocks/>
                </p:cNvSpPr>
                <p:nvPr/>
              </p:nvSpPr>
              <p:spPr bwMode="auto">
                <a:xfrm>
                  <a:off x="2028" y="268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5 h 20"/>
                    <a:gd name="T6" fmla="*/ 19 w 20"/>
                    <a:gd name="T7" fmla="*/ 4 h 20"/>
                    <a:gd name="T8" fmla="*/ 17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4 h 20"/>
                    <a:gd name="T28" fmla="*/ 0 w 20"/>
                    <a:gd name="T29" fmla="*/ 5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3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7 w 20"/>
                    <a:gd name="T57" fmla="*/ 17 h 20"/>
                    <a:gd name="T58" fmla="*/ 19 w 20"/>
                    <a:gd name="T59" fmla="*/ 16 h 20"/>
                    <a:gd name="T60" fmla="*/ 19 w 20"/>
                    <a:gd name="T61" fmla="*/ 13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9" y="16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131"/>
                <p:cNvSpPr>
                  <a:spLocks/>
                </p:cNvSpPr>
                <p:nvPr/>
              </p:nvSpPr>
              <p:spPr bwMode="auto">
                <a:xfrm>
                  <a:off x="2028" y="2688"/>
                  <a:ext cx="10" cy="1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8 h 20"/>
                    <a:gd name="T4" fmla="*/ 19 w 20"/>
                    <a:gd name="T5" fmla="*/ 5 h 20"/>
                    <a:gd name="T6" fmla="*/ 19 w 20"/>
                    <a:gd name="T7" fmla="*/ 4 h 20"/>
                    <a:gd name="T8" fmla="*/ 17 w 20"/>
                    <a:gd name="T9" fmla="*/ 2 h 20"/>
                    <a:gd name="T10" fmla="*/ 16 w 20"/>
                    <a:gd name="T11" fmla="*/ 1 h 20"/>
                    <a:gd name="T12" fmla="*/ 15 w 20"/>
                    <a:gd name="T13" fmla="*/ 0 h 20"/>
                    <a:gd name="T14" fmla="*/ 12 w 20"/>
                    <a:gd name="T15" fmla="*/ 0 h 20"/>
                    <a:gd name="T16" fmla="*/ 10 w 20"/>
                    <a:gd name="T17" fmla="*/ 0 h 20"/>
                    <a:gd name="T18" fmla="*/ 8 w 20"/>
                    <a:gd name="T19" fmla="*/ 0 h 20"/>
                    <a:gd name="T20" fmla="*/ 6 w 20"/>
                    <a:gd name="T21" fmla="*/ 0 h 20"/>
                    <a:gd name="T22" fmla="*/ 5 w 20"/>
                    <a:gd name="T23" fmla="*/ 1 h 20"/>
                    <a:gd name="T24" fmla="*/ 2 w 20"/>
                    <a:gd name="T25" fmla="*/ 2 h 20"/>
                    <a:gd name="T26" fmla="*/ 1 w 20"/>
                    <a:gd name="T27" fmla="*/ 4 h 20"/>
                    <a:gd name="T28" fmla="*/ 0 w 20"/>
                    <a:gd name="T29" fmla="*/ 5 h 20"/>
                    <a:gd name="T30" fmla="*/ 0 w 20"/>
                    <a:gd name="T31" fmla="*/ 8 h 20"/>
                    <a:gd name="T32" fmla="*/ 0 w 20"/>
                    <a:gd name="T33" fmla="*/ 10 h 20"/>
                    <a:gd name="T34" fmla="*/ 0 w 20"/>
                    <a:gd name="T35" fmla="*/ 12 h 20"/>
                    <a:gd name="T36" fmla="*/ 0 w 20"/>
                    <a:gd name="T37" fmla="*/ 13 h 20"/>
                    <a:gd name="T38" fmla="*/ 1 w 20"/>
                    <a:gd name="T39" fmla="*/ 16 h 20"/>
                    <a:gd name="T40" fmla="*/ 2 w 20"/>
                    <a:gd name="T41" fmla="*/ 17 h 20"/>
                    <a:gd name="T42" fmla="*/ 5 w 20"/>
                    <a:gd name="T43" fmla="*/ 18 h 20"/>
                    <a:gd name="T44" fmla="*/ 6 w 20"/>
                    <a:gd name="T45" fmla="*/ 19 h 20"/>
                    <a:gd name="T46" fmla="*/ 8 w 20"/>
                    <a:gd name="T47" fmla="*/ 20 h 20"/>
                    <a:gd name="T48" fmla="*/ 10 w 20"/>
                    <a:gd name="T49" fmla="*/ 20 h 20"/>
                    <a:gd name="T50" fmla="*/ 12 w 20"/>
                    <a:gd name="T51" fmla="*/ 20 h 20"/>
                    <a:gd name="T52" fmla="*/ 15 w 20"/>
                    <a:gd name="T53" fmla="*/ 19 h 20"/>
                    <a:gd name="T54" fmla="*/ 16 w 20"/>
                    <a:gd name="T55" fmla="*/ 18 h 20"/>
                    <a:gd name="T56" fmla="*/ 17 w 20"/>
                    <a:gd name="T57" fmla="*/ 17 h 20"/>
                    <a:gd name="T58" fmla="*/ 19 w 20"/>
                    <a:gd name="T59" fmla="*/ 16 h 20"/>
                    <a:gd name="T60" fmla="*/ 19 w 20"/>
                    <a:gd name="T61" fmla="*/ 13 h 20"/>
                    <a:gd name="T62" fmla="*/ 20 w 20"/>
                    <a:gd name="T63" fmla="*/ 12 h 20"/>
                    <a:gd name="T64" fmla="*/ 20 w 20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9" y="16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132"/>
                <p:cNvSpPr>
                  <a:spLocks/>
                </p:cNvSpPr>
                <p:nvPr/>
              </p:nvSpPr>
              <p:spPr bwMode="auto">
                <a:xfrm>
                  <a:off x="2028" y="2708"/>
                  <a:ext cx="10" cy="10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8 h 21"/>
                    <a:gd name="T4" fmla="*/ 19 w 20"/>
                    <a:gd name="T5" fmla="*/ 7 h 21"/>
                    <a:gd name="T6" fmla="*/ 19 w 20"/>
                    <a:gd name="T7" fmla="*/ 5 h 21"/>
                    <a:gd name="T8" fmla="*/ 17 w 20"/>
                    <a:gd name="T9" fmla="*/ 4 h 21"/>
                    <a:gd name="T10" fmla="*/ 16 w 20"/>
                    <a:gd name="T11" fmla="*/ 3 h 21"/>
                    <a:gd name="T12" fmla="*/ 15 w 20"/>
                    <a:gd name="T13" fmla="*/ 2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2 h 21"/>
                    <a:gd name="T22" fmla="*/ 5 w 20"/>
                    <a:gd name="T23" fmla="*/ 3 h 21"/>
                    <a:gd name="T24" fmla="*/ 2 w 20"/>
                    <a:gd name="T25" fmla="*/ 4 h 21"/>
                    <a:gd name="T26" fmla="*/ 1 w 20"/>
                    <a:gd name="T27" fmla="*/ 5 h 21"/>
                    <a:gd name="T28" fmla="*/ 0 w 20"/>
                    <a:gd name="T29" fmla="*/ 7 h 21"/>
                    <a:gd name="T30" fmla="*/ 0 w 20"/>
                    <a:gd name="T31" fmla="*/ 8 h 21"/>
                    <a:gd name="T32" fmla="*/ 0 w 20"/>
                    <a:gd name="T33" fmla="*/ 11 h 21"/>
                    <a:gd name="T34" fmla="*/ 0 w 20"/>
                    <a:gd name="T35" fmla="*/ 13 h 21"/>
                    <a:gd name="T36" fmla="*/ 0 w 20"/>
                    <a:gd name="T37" fmla="*/ 15 h 21"/>
                    <a:gd name="T38" fmla="*/ 1 w 20"/>
                    <a:gd name="T39" fmla="*/ 16 h 21"/>
                    <a:gd name="T40" fmla="*/ 2 w 20"/>
                    <a:gd name="T41" fmla="*/ 19 h 21"/>
                    <a:gd name="T42" fmla="*/ 5 w 20"/>
                    <a:gd name="T43" fmla="*/ 20 h 21"/>
                    <a:gd name="T44" fmla="*/ 6 w 20"/>
                    <a:gd name="T45" fmla="*/ 21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21 h 21"/>
                    <a:gd name="T54" fmla="*/ 16 w 20"/>
                    <a:gd name="T55" fmla="*/ 20 h 21"/>
                    <a:gd name="T56" fmla="*/ 17 w 20"/>
                    <a:gd name="T57" fmla="*/ 19 h 21"/>
                    <a:gd name="T58" fmla="*/ 19 w 20"/>
                    <a:gd name="T59" fmla="*/ 16 h 21"/>
                    <a:gd name="T60" fmla="*/ 19 w 20"/>
                    <a:gd name="T61" fmla="*/ 15 h 21"/>
                    <a:gd name="T62" fmla="*/ 20 w 20"/>
                    <a:gd name="T63" fmla="*/ 13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133"/>
                <p:cNvSpPr>
                  <a:spLocks/>
                </p:cNvSpPr>
                <p:nvPr/>
              </p:nvSpPr>
              <p:spPr bwMode="auto">
                <a:xfrm>
                  <a:off x="2028" y="2708"/>
                  <a:ext cx="10" cy="10"/>
                </a:xfrm>
                <a:custGeom>
                  <a:avLst/>
                  <a:gdLst>
                    <a:gd name="T0" fmla="*/ 20 w 20"/>
                    <a:gd name="T1" fmla="*/ 11 h 21"/>
                    <a:gd name="T2" fmla="*/ 20 w 20"/>
                    <a:gd name="T3" fmla="*/ 8 h 21"/>
                    <a:gd name="T4" fmla="*/ 19 w 20"/>
                    <a:gd name="T5" fmla="*/ 7 h 21"/>
                    <a:gd name="T6" fmla="*/ 19 w 20"/>
                    <a:gd name="T7" fmla="*/ 5 h 21"/>
                    <a:gd name="T8" fmla="*/ 17 w 20"/>
                    <a:gd name="T9" fmla="*/ 4 h 21"/>
                    <a:gd name="T10" fmla="*/ 16 w 20"/>
                    <a:gd name="T11" fmla="*/ 3 h 21"/>
                    <a:gd name="T12" fmla="*/ 15 w 20"/>
                    <a:gd name="T13" fmla="*/ 2 h 21"/>
                    <a:gd name="T14" fmla="*/ 12 w 20"/>
                    <a:gd name="T15" fmla="*/ 0 h 21"/>
                    <a:gd name="T16" fmla="*/ 10 w 20"/>
                    <a:gd name="T17" fmla="*/ 0 h 21"/>
                    <a:gd name="T18" fmla="*/ 8 w 20"/>
                    <a:gd name="T19" fmla="*/ 0 h 21"/>
                    <a:gd name="T20" fmla="*/ 6 w 20"/>
                    <a:gd name="T21" fmla="*/ 2 h 21"/>
                    <a:gd name="T22" fmla="*/ 5 w 20"/>
                    <a:gd name="T23" fmla="*/ 3 h 21"/>
                    <a:gd name="T24" fmla="*/ 2 w 20"/>
                    <a:gd name="T25" fmla="*/ 4 h 21"/>
                    <a:gd name="T26" fmla="*/ 1 w 20"/>
                    <a:gd name="T27" fmla="*/ 5 h 21"/>
                    <a:gd name="T28" fmla="*/ 0 w 20"/>
                    <a:gd name="T29" fmla="*/ 7 h 21"/>
                    <a:gd name="T30" fmla="*/ 0 w 20"/>
                    <a:gd name="T31" fmla="*/ 8 h 21"/>
                    <a:gd name="T32" fmla="*/ 0 w 20"/>
                    <a:gd name="T33" fmla="*/ 11 h 21"/>
                    <a:gd name="T34" fmla="*/ 0 w 20"/>
                    <a:gd name="T35" fmla="*/ 13 h 21"/>
                    <a:gd name="T36" fmla="*/ 0 w 20"/>
                    <a:gd name="T37" fmla="*/ 15 h 21"/>
                    <a:gd name="T38" fmla="*/ 1 w 20"/>
                    <a:gd name="T39" fmla="*/ 16 h 21"/>
                    <a:gd name="T40" fmla="*/ 2 w 20"/>
                    <a:gd name="T41" fmla="*/ 19 h 21"/>
                    <a:gd name="T42" fmla="*/ 5 w 20"/>
                    <a:gd name="T43" fmla="*/ 20 h 21"/>
                    <a:gd name="T44" fmla="*/ 6 w 20"/>
                    <a:gd name="T45" fmla="*/ 21 h 21"/>
                    <a:gd name="T46" fmla="*/ 8 w 20"/>
                    <a:gd name="T47" fmla="*/ 21 h 21"/>
                    <a:gd name="T48" fmla="*/ 10 w 20"/>
                    <a:gd name="T49" fmla="*/ 21 h 21"/>
                    <a:gd name="T50" fmla="*/ 12 w 20"/>
                    <a:gd name="T51" fmla="*/ 21 h 21"/>
                    <a:gd name="T52" fmla="*/ 15 w 20"/>
                    <a:gd name="T53" fmla="*/ 21 h 21"/>
                    <a:gd name="T54" fmla="*/ 16 w 20"/>
                    <a:gd name="T55" fmla="*/ 20 h 21"/>
                    <a:gd name="T56" fmla="*/ 17 w 20"/>
                    <a:gd name="T57" fmla="*/ 19 h 21"/>
                    <a:gd name="T58" fmla="*/ 19 w 20"/>
                    <a:gd name="T59" fmla="*/ 16 h 21"/>
                    <a:gd name="T60" fmla="*/ 19 w 20"/>
                    <a:gd name="T61" fmla="*/ 15 h 21"/>
                    <a:gd name="T62" fmla="*/ 20 w 20"/>
                    <a:gd name="T63" fmla="*/ 13 h 21"/>
                    <a:gd name="T64" fmla="*/ 20 w 20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21">
                      <a:moveTo>
                        <a:pt x="20" y="11"/>
                      </a:move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134"/>
                <p:cNvSpPr>
                  <a:spLocks/>
                </p:cNvSpPr>
                <p:nvPr/>
              </p:nvSpPr>
              <p:spPr bwMode="auto">
                <a:xfrm>
                  <a:off x="2050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20 w 21"/>
                    <a:gd name="T7" fmla="*/ 4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7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135"/>
                <p:cNvSpPr>
                  <a:spLocks/>
                </p:cNvSpPr>
                <p:nvPr/>
              </p:nvSpPr>
              <p:spPr bwMode="auto">
                <a:xfrm>
                  <a:off x="2050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20 w 21"/>
                    <a:gd name="T7" fmla="*/ 4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7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7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136"/>
                <p:cNvSpPr>
                  <a:spLocks/>
                </p:cNvSpPr>
                <p:nvPr/>
              </p:nvSpPr>
              <p:spPr bwMode="auto">
                <a:xfrm>
                  <a:off x="2050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20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7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9 h 21"/>
                    <a:gd name="T42" fmla="*/ 5 w 21"/>
                    <a:gd name="T43" fmla="*/ 20 h 21"/>
                    <a:gd name="T44" fmla="*/ 7 w 21"/>
                    <a:gd name="T45" fmla="*/ 21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8 w 21"/>
                    <a:gd name="T57" fmla="*/ 19 h 21"/>
                    <a:gd name="T58" fmla="*/ 20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137"/>
                <p:cNvSpPr>
                  <a:spLocks/>
                </p:cNvSpPr>
                <p:nvPr/>
              </p:nvSpPr>
              <p:spPr bwMode="auto">
                <a:xfrm>
                  <a:off x="2050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20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7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9 h 21"/>
                    <a:gd name="T42" fmla="*/ 5 w 21"/>
                    <a:gd name="T43" fmla="*/ 20 h 21"/>
                    <a:gd name="T44" fmla="*/ 7 w 21"/>
                    <a:gd name="T45" fmla="*/ 21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8 w 21"/>
                    <a:gd name="T57" fmla="*/ 19 h 21"/>
                    <a:gd name="T58" fmla="*/ 20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070" y="2834"/>
                  <a:ext cx="6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70" y="2834"/>
                  <a:ext cx="6" cy="2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140"/>
                <p:cNvSpPr>
                  <a:spLocks/>
                </p:cNvSpPr>
                <p:nvPr/>
              </p:nvSpPr>
              <p:spPr bwMode="auto">
                <a:xfrm>
                  <a:off x="2020" y="2482"/>
                  <a:ext cx="49" cy="48"/>
                </a:xfrm>
                <a:custGeom>
                  <a:avLst/>
                  <a:gdLst>
                    <a:gd name="T0" fmla="*/ 98 w 99"/>
                    <a:gd name="T1" fmla="*/ 44 h 98"/>
                    <a:gd name="T2" fmla="*/ 97 w 99"/>
                    <a:gd name="T3" fmla="*/ 34 h 98"/>
                    <a:gd name="T4" fmla="*/ 92 w 99"/>
                    <a:gd name="T5" fmla="*/ 26 h 98"/>
                    <a:gd name="T6" fmla="*/ 87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0 h 98"/>
                    <a:gd name="T16" fmla="*/ 44 w 99"/>
                    <a:gd name="T17" fmla="*/ 0 h 98"/>
                    <a:gd name="T18" fmla="*/ 34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1 w 99"/>
                    <a:gd name="T25" fmla="*/ 18 h 98"/>
                    <a:gd name="T26" fmla="*/ 6 w 99"/>
                    <a:gd name="T27" fmla="*/ 26 h 98"/>
                    <a:gd name="T28" fmla="*/ 2 w 99"/>
                    <a:gd name="T29" fmla="*/ 34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2 w 99"/>
                    <a:gd name="T35" fmla="*/ 64 h 98"/>
                    <a:gd name="T36" fmla="*/ 6 w 99"/>
                    <a:gd name="T37" fmla="*/ 73 h 98"/>
                    <a:gd name="T38" fmla="*/ 11 w 99"/>
                    <a:gd name="T39" fmla="*/ 81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4 w 99"/>
                    <a:gd name="T45" fmla="*/ 95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7 w 99"/>
                    <a:gd name="T57" fmla="*/ 81 h 98"/>
                    <a:gd name="T58" fmla="*/ 92 w 99"/>
                    <a:gd name="T59" fmla="*/ 73 h 98"/>
                    <a:gd name="T60" fmla="*/ 97 w 99"/>
                    <a:gd name="T61" fmla="*/ 64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8" y="44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7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1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40" y="96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7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8" y="54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141"/>
                <p:cNvSpPr>
                  <a:spLocks/>
                </p:cNvSpPr>
                <p:nvPr/>
              </p:nvSpPr>
              <p:spPr bwMode="auto">
                <a:xfrm>
                  <a:off x="2020" y="2482"/>
                  <a:ext cx="49" cy="48"/>
                </a:xfrm>
                <a:custGeom>
                  <a:avLst/>
                  <a:gdLst>
                    <a:gd name="T0" fmla="*/ 98 w 99"/>
                    <a:gd name="T1" fmla="*/ 44 h 98"/>
                    <a:gd name="T2" fmla="*/ 97 w 99"/>
                    <a:gd name="T3" fmla="*/ 34 h 98"/>
                    <a:gd name="T4" fmla="*/ 92 w 99"/>
                    <a:gd name="T5" fmla="*/ 26 h 98"/>
                    <a:gd name="T6" fmla="*/ 87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0 h 98"/>
                    <a:gd name="T16" fmla="*/ 44 w 99"/>
                    <a:gd name="T17" fmla="*/ 0 h 98"/>
                    <a:gd name="T18" fmla="*/ 34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1 w 99"/>
                    <a:gd name="T25" fmla="*/ 18 h 98"/>
                    <a:gd name="T26" fmla="*/ 6 w 99"/>
                    <a:gd name="T27" fmla="*/ 26 h 98"/>
                    <a:gd name="T28" fmla="*/ 2 w 99"/>
                    <a:gd name="T29" fmla="*/ 34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2 w 99"/>
                    <a:gd name="T35" fmla="*/ 64 h 98"/>
                    <a:gd name="T36" fmla="*/ 6 w 99"/>
                    <a:gd name="T37" fmla="*/ 73 h 98"/>
                    <a:gd name="T38" fmla="*/ 11 w 99"/>
                    <a:gd name="T39" fmla="*/ 81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4 w 99"/>
                    <a:gd name="T45" fmla="*/ 95 h 98"/>
                    <a:gd name="T46" fmla="*/ 44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7 w 99"/>
                    <a:gd name="T57" fmla="*/ 81 h 98"/>
                    <a:gd name="T58" fmla="*/ 92 w 99"/>
                    <a:gd name="T59" fmla="*/ 73 h 98"/>
                    <a:gd name="T60" fmla="*/ 97 w 99"/>
                    <a:gd name="T61" fmla="*/ 64 h 98"/>
                    <a:gd name="T62" fmla="*/ 98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8" y="44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7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2" y="34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2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1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40" y="96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7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8" y="54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142"/>
                <p:cNvSpPr>
                  <a:spLocks/>
                </p:cNvSpPr>
                <p:nvPr/>
              </p:nvSpPr>
              <p:spPr bwMode="auto">
                <a:xfrm>
                  <a:off x="2039" y="2500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3 h 25"/>
                    <a:gd name="T12" fmla="*/ 17 w 23"/>
                    <a:gd name="T13" fmla="*/ 1 h 25"/>
                    <a:gd name="T14" fmla="*/ 13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6 w 23"/>
                    <a:gd name="T21" fmla="*/ 1 h 25"/>
                    <a:gd name="T22" fmla="*/ 4 w 23"/>
                    <a:gd name="T23" fmla="*/ 3 h 25"/>
                    <a:gd name="T24" fmla="*/ 3 w 23"/>
                    <a:gd name="T25" fmla="*/ 4 h 25"/>
                    <a:gd name="T26" fmla="*/ 1 w 23"/>
                    <a:gd name="T27" fmla="*/ 6 h 25"/>
                    <a:gd name="T28" fmla="*/ 0 w 23"/>
                    <a:gd name="T29" fmla="*/ 8 h 25"/>
                    <a:gd name="T30" fmla="*/ 0 w 23"/>
                    <a:gd name="T31" fmla="*/ 11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0 w 23"/>
                    <a:gd name="T37" fmla="*/ 17 h 25"/>
                    <a:gd name="T38" fmla="*/ 1 w 23"/>
                    <a:gd name="T39" fmla="*/ 20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6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3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20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6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143"/>
                <p:cNvSpPr>
                  <a:spLocks/>
                </p:cNvSpPr>
                <p:nvPr/>
              </p:nvSpPr>
              <p:spPr bwMode="auto">
                <a:xfrm>
                  <a:off x="2039" y="2500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3 h 25"/>
                    <a:gd name="T12" fmla="*/ 17 w 23"/>
                    <a:gd name="T13" fmla="*/ 1 h 25"/>
                    <a:gd name="T14" fmla="*/ 13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6 w 23"/>
                    <a:gd name="T21" fmla="*/ 1 h 25"/>
                    <a:gd name="T22" fmla="*/ 4 w 23"/>
                    <a:gd name="T23" fmla="*/ 3 h 25"/>
                    <a:gd name="T24" fmla="*/ 3 w 23"/>
                    <a:gd name="T25" fmla="*/ 4 h 25"/>
                    <a:gd name="T26" fmla="*/ 1 w 23"/>
                    <a:gd name="T27" fmla="*/ 6 h 25"/>
                    <a:gd name="T28" fmla="*/ 0 w 23"/>
                    <a:gd name="T29" fmla="*/ 8 h 25"/>
                    <a:gd name="T30" fmla="*/ 0 w 23"/>
                    <a:gd name="T31" fmla="*/ 11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0 w 23"/>
                    <a:gd name="T37" fmla="*/ 17 h 25"/>
                    <a:gd name="T38" fmla="*/ 1 w 23"/>
                    <a:gd name="T39" fmla="*/ 20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6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3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20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6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2016" y="2231"/>
                  <a:ext cx="72" cy="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016" y="2231"/>
                  <a:ext cx="72" cy="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146"/>
                <p:cNvSpPr>
                  <a:spLocks/>
                </p:cNvSpPr>
                <p:nvPr/>
              </p:nvSpPr>
              <p:spPr bwMode="auto">
                <a:xfrm>
                  <a:off x="2023" y="2283"/>
                  <a:ext cx="57" cy="38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6 h 75"/>
                    <a:gd name="T8" fmla="*/ 76 w 113"/>
                    <a:gd name="T9" fmla="*/ 66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6" y="66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147"/>
                <p:cNvSpPr>
                  <a:spLocks/>
                </p:cNvSpPr>
                <p:nvPr/>
              </p:nvSpPr>
              <p:spPr bwMode="auto">
                <a:xfrm>
                  <a:off x="2023" y="2283"/>
                  <a:ext cx="57" cy="38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6 h 75"/>
                    <a:gd name="T8" fmla="*/ 76 w 113"/>
                    <a:gd name="T9" fmla="*/ 66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6" y="66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148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57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7 h 75"/>
                    <a:gd name="T8" fmla="*/ 76 w 113"/>
                    <a:gd name="T9" fmla="*/ 67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6" y="67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149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57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7 h 75"/>
                    <a:gd name="T8" fmla="*/ 76 w 113"/>
                    <a:gd name="T9" fmla="*/ 67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6" y="67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150"/>
                <p:cNvSpPr>
                  <a:spLocks/>
                </p:cNvSpPr>
                <p:nvPr/>
              </p:nvSpPr>
              <p:spPr bwMode="auto">
                <a:xfrm>
                  <a:off x="2030" y="2247"/>
                  <a:ext cx="22" cy="24"/>
                </a:xfrm>
                <a:custGeom>
                  <a:avLst/>
                  <a:gdLst>
                    <a:gd name="T0" fmla="*/ 45 w 45"/>
                    <a:gd name="T1" fmla="*/ 24 h 47"/>
                    <a:gd name="T2" fmla="*/ 45 w 45"/>
                    <a:gd name="T3" fmla="*/ 19 h 47"/>
                    <a:gd name="T4" fmla="*/ 44 w 45"/>
                    <a:gd name="T5" fmla="*/ 15 h 47"/>
                    <a:gd name="T6" fmla="*/ 41 w 45"/>
                    <a:gd name="T7" fmla="*/ 10 h 47"/>
                    <a:gd name="T8" fmla="*/ 38 w 45"/>
                    <a:gd name="T9" fmla="*/ 7 h 47"/>
                    <a:gd name="T10" fmla="*/ 36 w 45"/>
                    <a:gd name="T11" fmla="*/ 4 h 47"/>
                    <a:gd name="T12" fmla="*/ 31 w 45"/>
                    <a:gd name="T13" fmla="*/ 2 h 47"/>
                    <a:gd name="T14" fmla="*/ 28 w 45"/>
                    <a:gd name="T15" fmla="*/ 1 h 47"/>
                    <a:gd name="T16" fmla="*/ 23 w 45"/>
                    <a:gd name="T17" fmla="*/ 0 h 47"/>
                    <a:gd name="T18" fmla="*/ 19 w 45"/>
                    <a:gd name="T19" fmla="*/ 1 h 47"/>
                    <a:gd name="T20" fmla="*/ 14 w 45"/>
                    <a:gd name="T21" fmla="*/ 2 h 47"/>
                    <a:gd name="T22" fmla="*/ 11 w 45"/>
                    <a:gd name="T23" fmla="*/ 4 h 47"/>
                    <a:gd name="T24" fmla="*/ 7 w 45"/>
                    <a:gd name="T25" fmla="*/ 7 h 47"/>
                    <a:gd name="T26" fmla="*/ 5 w 45"/>
                    <a:gd name="T27" fmla="*/ 10 h 47"/>
                    <a:gd name="T28" fmla="*/ 3 w 45"/>
                    <a:gd name="T29" fmla="*/ 15 h 47"/>
                    <a:gd name="T30" fmla="*/ 2 w 45"/>
                    <a:gd name="T31" fmla="*/ 19 h 47"/>
                    <a:gd name="T32" fmla="*/ 0 w 45"/>
                    <a:gd name="T33" fmla="*/ 24 h 47"/>
                    <a:gd name="T34" fmla="*/ 2 w 45"/>
                    <a:gd name="T35" fmla="*/ 28 h 47"/>
                    <a:gd name="T36" fmla="*/ 3 w 45"/>
                    <a:gd name="T37" fmla="*/ 33 h 47"/>
                    <a:gd name="T38" fmla="*/ 5 w 45"/>
                    <a:gd name="T39" fmla="*/ 37 h 47"/>
                    <a:gd name="T40" fmla="*/ 7 w 45"/>
                    <a:gd name="T41" fmla="*/ 41 h 47"/>
                    <a:gd name="T42" fmla="*/ 11 w 45"/>
                    <a:gd name="T43" fmla="*/ 43 h 47"/>
                    <a:gd name="T44" fmla="*/ 14 w 45"/>
                    <a:gd name="T45" fmla="*/ 45 h 47"/>
                    <a:gd name="T46" fmla="*/ 19 w 45"/>
                    <a:gd name="T47" fmla="*/ 47 h 47"/>
                    <a:gd name="T48" fmla="*/ 23 w 45"/>
                    <a:gd name="T49" fmla="*/ 47 h 47"/>
                    <a:gd name="T50" fmla="*/ 28 w 45"/>
                    <a:gd name="T51" fmla="*/ 47 h 47"/>
                    <a:gd name="T52" fmla="*/ 31 w 45"/>
                    <a:gd name="T53" fmla="*/ 45 h 47"/>
                    <a:gd name="T54" fmla="*/ 36 w 45"/>
                    <a:gd name="T55" fmla="*/ 43 h 47"/>
                    <a:gd name="T56" fmla="*/ 38 w 45"/>
                    <a:gd name="T57" fmla="*/ 41 h 47"/>
                    <a:gd name="T58" fmla="*/ 41 w 45"/>
                    <a:gd name="T59" fmla="*/ 37 h 47"/>
                    <a:gd name="T60" fmla="*/ 44 w 45"/>
                    <a:gd name="T61" fmla="*/ 33 h 47"/>
                    <a:gd name="T62" fmla="*/ 45 w 45"/>
                    <a:gd name="T63" fmla="*/ 28 h 47"/>
                    <a:gd name="T64" fmla="*/ 45 w 45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" h="47">
                      <a:moveTo>
                        <a:pt x="45" y="24"/>
                      </a:moveTo>
                      <a:lnTo>
                        <a:pt x="45" y="19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8" y="7"/>
                      </a:lnTo>
                      <a:lnTo>
                        <a:pt x="36" y="4"/>
                      </a:lnTo>
                      <a:lnTo>
                        <a:pt x="31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4" y="45"/>
                      </a:lnTo>
                      <a:lnTo>
                        <a:pt x="19" y="47"/>
                      </a:lnTo>
                      <a:lnTo>
                        <a:pt x="23" y="47"/>
                      </a:lnTo>
                      <a:lnTo>
                        <a:pt x="28" y="47"/>
                      </a:lnTo>
                      <a:lnTo>
                        <a:pt x="31" y="45"/>
                      </a:lnTo>
                      <a:lnTo>
                        <a:pt x="36" y="43"/>
                      </a:lnTo>
                      <a:lnTo>
                        <a:pt x="38" y="41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151"/>
                <p:cNvSpPr>
                  <a:spLocks/>
                </p:cNvSpPr>
                <p:nvPr/>
              </p:nvSpPr>
              <p:spPr bwMode="auto">
                <a:xfrm>
                  <a:off x="2030" y="2247"/>
                  <a:ext cx="22" cy="24"/>
                </a:xfrm>
                <a:custGeom>
                  <a:avLst/>
                  <a:gdLst>
                    <a:gd name="T0" fmla="*/ 45 w 45"/>
                    <a:gd name="T1" fmla="*/ 24 h 47"/>
                    <a:gd name="T2" fmla="*/ 45 w 45"/>
                    <a:gd name="T3" fmla="*/ 19 h 47"/>
                    <a:gd name="T4" fmla="*/ 44 w 45"/>
                    <a:gd name="T5" fmla="*/ 15 h 47"/>
                    <a:gd name="T6" fmla="*/ 41 w 45"/>
                    <a:gd name="T7" fmla="*/ 10 h 47"/>
                    <a:gd name="T8" fmla="*/ 38 w 45"/>
                    <a:gd name="T9" fmla="*/ 7 h 47"/>
                    <a:gd name="T10" fmla="*/ 36 w 45"/>
                    <a:gd name="T11" fmla="*/ 4 h 47"/>
                    <a:gd name="T12" fmla="*/ 31 w 45"/>
                    <a:gd name="T13" fmla="*/ 2 h 47"/>
                    <a:gd name="T14" fmla="*/ 28 w 45"/>
                    <a:gd name="T15" fmla="*/ 1 h 47"/>
                    <a:gd name="T16" fmla="*/ 23 w 45"/>
                    <a:gd name="T17" fmla="*/ 0 h 47"/>
                    <a:gd name="T18" fmla="*/ 19 w 45"/>
                    <a:gd name="T19" fmla="*/ 1 h 47"/>
                    <a:gd name="T20" fmla="*/ 14 w 45"/>
                    <a:gd name="T21" fmla="*/ 2 h 47"/>
                    <a:gd name="T22" fmla="*/ 11 w 45"/>
                    <a:gd name="T23" fmla="*/ 4 h 47"/>
                    <a:gd name="T24" fmla="*/ 7 w 45"/>
                    <a:gd name="T25" fmla="*/ 7 h 47"/>
                    <a:gd name="T26" fmla="*/ 5 w 45"/>
                    <a:gd name="T27" fmla="*/ 10 h 47"/>
                    <a:gd name="T28" fmla="*/ 3 w 45"/>
                    <a:gd name="T29" fmla="*/ 15 h 47"/>
                    <a:gd name="T30" fmla="*/ 2 w 45"/>
                    <a:gd name="T31" fmla="*/ 19 h 47"/>
                    <a:gd name="T32" fmla="*/ 0 w 45"/>
                    <a:gd name="T33" fmla="*/ 24 h 47"/>
                    <a:gd name="T34" fmla="*/ 2 w 45"/>
                    <a:gd name="T35" fmla="*/ 28 h 47"/>
                    <a:gd name="T36" fmla="*/ 3 w 45"/>
                    <a:gd name="T37" fmla="*/ 33 h 47"/>
                    <a:gd name="T38" fmla="*/ 5 w 45"/>
                    <a:gd name="T39" fmla="*/ 37 h 47"/>
                    <a:gd name="T40" fmla="*/ 7 w 45"/>
                    <a:gd name="T41" fmla="*/ 41 h 47"/>
                    <a:gd name="T42" fmla="*/ 11 w 45"/>
                    <a:gd name="T43" fmla="*/ 43 h 47"/>
                    <a:gd name="T44" fmla="*/ 14 w 45"/>
                    <a:gd name="T45" fmla="*/ 45 h 47"/>
                    <a:gd name="T46" fmla="*/ 19 w 45"/>
                    <a:gd name="T47" fmla="*/ 47 h 47"/>
                    <a:gd name="T48" fmla="*/ 23 w 45"/>
                    <a:gd name="T49" fmla="*/ 47 h 47"/>
                    <a:gd name="T50" fmla="*/ 28 w 45"/>
                    <a:gd name="T51" fmla="*/ 47 h 47"/>
                    <a:gd name="T52" fmla="*/ 31 w 45"/>
                    <a:gd name="T53" fmla="*/ 45 h 47"/>
                    <a:gd name="T54" fmla="*/ 36 w 45"/>
                    <a:gd name="T55" fmla="*/ 43 h 47"/>
                    <a:gd name="T56" fmla="*/ 38 w 45"/>
                    <a:gd name="T57" fmla="*/ 41 h 47"/>
                    <a:gd name="T58" fmla="*/ 41 w 45"/>
                    <a:gd name="T59" fmla="*/ 37 h 47"/>
                    <a:gd name="T60" fmla="*/ 44 w 45"/>
                    <a:gd name="T61" fmla="*/ 33 h 47"/>
                    <a:gd name="T62" fmla="*/ 45 w 45"/>
                    <a:gd name="T63" fmla="*/ 28 h 47"/>
                    <a:gd name="T64" fmla="*/ 45 w 45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" h="47">
                      <a:moveTo>
                        <a:pt x="45" y="24"/>
                      </a:moveTo>
                      <a:lnTo>
                        <a:pt x="45" y="19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8" y="7"/>
                      </a:lnTo>
                      <a:lnTo>
                        <a:pt x="36" y="4"/>
                      </a:lnTo>
                      <a:lnTo>
                        <a:pt x="31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4" y="45"/>
                      </a:lnTo>
                      <a:lnTo>
                        <a:pt x="19" y="47"/>
                      </a:lnTo>
                      <a:lnTo>
                        <a:pt x="23" y="47"/>
                      </a:lnTo>
                      <a:lnTo>
                        <a:pt x="28" y="47"/>
                      </a:lnTo>
                      <a:lnTo>
                        <a:pt x="31" y="45"/>
                      </a:lnTo>
                      <a:lnTo>
                        <a:pt x="36" y="43"/>
                      </a:lnTo>
                      <a:lnTo>
                        <a:pt x="38" y="41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5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152"/>
                <p:cNvSpPr>
                  <a:spLocks/>
                </p:cNvSpPr>
                <p:nvPr/>
              </p:nvSpPr>
              <p:spPr bwMode="auto">
                <a:xfrm>
                  <a:off x="2035" y="2253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0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2 h 25"/>
                    <a:gd name="T12" fmla="*/ 17 w 23"/>
                    <a:gd name="T13" fmla="*/ 1 h 25"/>
                    <a:gd name="T14" fmla="*/ 14 w 23"/>
                    <a:gd name="T15" fmla="*/ 0 h 25"/>
                    <a:gd name="T16" fmla="*/ 12 w 23"/>
                    <a:gd name="T17" fmla="*/ 0 h 25"/>
                    <a:gd name="T18" fmla="*/ 10 w 23"/>
                    <a:gd name="T19" fmla="*/ 0 h 25"/>
                    <a:gd name="T20" fmla="*/ 8 w 23"/>
                    <a:gd name="T21" fmla="*/ 1 h 25"/>
                    <a:gd name="T22" fmla="*/ 5 w 23"/>
                    <a:gd name="T23" fmla="*/ 2 h 25"/>
                    <a:gd name="T24" fmla="*/ 3 w 23"/>
                    <a:gd name="T25" fmla="*/ 4 h 25"/>
                    <a:gd name="T26" fmla="*/ 2 w 23"/>
                    <a:gd name="T27" fmla="*/ 6 h 25"/>
                    <a:gd name="T28" fmla="*/ 1 w 23"/>
                    <a:gd name="T29" fmla="*/ 8 h 25"/>
                    <a:gd name="T30" fmla="*/ 1 w 23"/>
                    <a:gd name="T31" fmla="*/ 10 h 25"/>
                    <a:gd name="T32" fmla="*/ 0 w 23"/>
                    <a:gd name="T33" fmla="*/ 13 h 25"/>
                    <a:gd name="T34" fmla="*/ 1 w 23"/>
                    <a:gd name="T35" fmla="*/ 15 h 25"/>
                    <a:gd name="T36" fmla="*/ 1 w 23"/>
                    <a:gd name="T37" fmla="*/ 17 h 25"/>
                    <a:gd name="T38" fmla="*/ 2 w 23"/>
                    <a:gd name="T39" fmla="*/ 19 h 25"/>
                    <a:gd name="T40" fmla="*/ 3 w 23"/>
                    <a:gd name="T41" fmla="*/ 22 h 25"/>
                    <a:gd name="T42" fmla="*/ 5 w 23"/>
                    <a:gd name="T43" fmla="*/ 23 h 25"/>
                    <a:gd name="T44" fmla="*/ 8 w 23"/>
                    <a:gd name="T45" fmla="*/ 24 h 25"/>
                    <a:gd name="T46" fmla="*/ 10 w 23"/>
                    <a:gd name="T47" fmla="*/ 25 h 25"/>
                    <a:gd name="T48" fmla="*/ 12 w 23"/>
                    <a:gd name="T49" fmla="*/ 25 h 25"/>
                    <a:gd name="T50" fmla="*/ 14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19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153"/>
                <p:cNvSpPr>
                  <a:spLocks/>
                </p:cNvSpPr>
                <p:nvPr/>
              </p:nvSpPr>
              <p:spPr bwMode="auto">
                <a:xfrm>
                  <a:off x="2035" y="2253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0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2 h 25"/>
                    <a:gd name="T12" fmla="*/ 17 w 23"/>
                    <a:gd name="T13" fmla="*/ 1 h 25"/>
                    <a:gd name="T14" fmla="*/ 14 w 23"/>
                    <a:gd name="T15" fmla="*/ 0 h 25"/>
                    <a:gd name="T16" fmla="*/ 12 w 23"/>
                    <a:gd name="T17" fmla="*/ 0 h 25"/>
                    <a:gd name="T18" fmla="*/ 10 w 23"/>
                    <a:gd name="T19" fmla="*/ 0 h 25"/>
                    <a:gd name="T20" fmla="*/ 8 w 23"/>
                    <a:gd name="T21" fmla="*/ 1 h 25"/>
                    <a:gd name="T22" fmla="*/ 5 w 23"/>
                    <a:gd name="T23" fmla="*/ 2 h 25"/>
                    <a:gd name="T24" fmla="*/ 3 w 23"/>
                    <a:gd name="T25" fmla="*/ 4 h 25"/>
                    <a:gd name="T26" fmla="*/ 2 w 23"/>
                    <a:gd name="T27" fmla="*/ 6 h 25"/>
                    <a:gd name="T28" fmla="*/ 1 w 23"/>
                    <a:gd name="T29" fmla="*/ 8 h 25"/>
                    <a:gd name="T30" fmla="*/ 1 w 23"/>
                    <a:gd name="T31" fmla="*/ 10 h 25"/>
                    <a:gd name="T32" fmla="*/ 0 w 23"/>
                    <a:gd name="T33" fmla="*/ 13 h 25"/>
                    <a:gd name="T34" fmla="*/ 1 w 23"/>
                    <a:gd name="T35" fmla="*/ 15 h 25"/>
                    <a:gd name="T36" fmla="*/ 1 w 23"/>
                    <a:gd name="T37" fmla="*/ 17 h 25"/>
                    <a:gd name="T38" fmla="*/ 2 w 23"/>
                    <a:gd name="T39" fmla="*/ 19 h 25"/>
                    <a:gd name="T40" fmla="*/ 3 w 23"/>
                    <a:gd name="T41" fmla="*/ 22 h 25"/>
                    <a:gd name="T42" fmla="*/ 5 w 23"/>
                    <a:gd name="T43" fmla="*/ 23 h 25"/>
                    <a:gd name="T44" fmla="*/ 8 w 23"/>
                    <a:gd name="T45" fmla="*/ 24 h 25"/>
                    <a:gd name="T46" fmla="*/ 10 w 23"/>
                    <a:gd name="T47" fmla="*/ 25 h 25"/>
                    <a:gd name="T48" fmla="*/ 12 w 23"/>
                    <a:gd name="T49" fmla="*/ 25 h 25"/>
                    <a:gd name="T50" fmla="*/ 14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19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154"/>
                <p:cNvSpPr>
                  <a:spLocks/>
                </p:cNvSpPr>
                <p:nvPr/>
              </p:nvSpPr>
              <p:spPr bwMode="auto">
                <a:xfrm>
                  <a:off x="2030" y="2290"/>
                  <a:ext cx="22" cy="24"/>
                </a:xfrm>
                <a:custGeom>
                  <a:avLst/>
                  <a:gdLst>
                    <a:gd name="T0" fmla="*/ 45 w 45"/>
                    <a:gd name="T1" fmla="*/ 24 h 48"/>
                    <a:gd name="T2" fmla="*/ 45 w 45"/>
                    <a:gd name="T3" fmla="*/ 19 h 48"/>
                    <a:gd name="T4" fmla="*/ 44 w 45"/>
                    <a:gd name="T5" fmla="*/ 15 h 48"/>
                    <a:gd name="T6" fmla="*/ 41 w 45"/>
                    <a:gd name="T7" fmla="*/ 10 h 48"/>
                    <a:gd name="T8" fmla="*/ 38 w 45"/>
                    <a:gd name="T9" fmla="*/ 7 h 48"/>
                    <a:gd name="T10" fmla="*/ 36 w 45"/>
                    <a:gd name="T11" fmla="*/ 5 h 48"/>
                    <a:gd name="T12" fmla="*/ 31 w 45"/>
                    <a:gd name="T13" fmla="*/ 2 h 48"/>
                    <a:gd name="T14" fmla="*/ 28 w 45"/>
                    <a:gd name="T15" fmla="*/ 1 h 48"/>
                    <a:gd name="T16" fmla="*/ 23 w 45"/>
                    <a:gd name="T17" fmla="*/ 0 h 48"/>
                    <a:gd name="T18" fmla="*/ 19 w 45"/>
                    <a:gd name="T19" fmla="*/ 1 h 48"/>
                    <a:gd name="T20" fmla="*/ 14 w 45"/>
                    <a:gd name="T21" fmla="*/ 2 h 48"/>
                    <a:gd name="T22" fmla="*/ 11 w 45"/>
                    <a:gd name="T23" fmla="*/ 5 h 48"/>
                    <a:gd name="T24" fmla="*/ 7 w 45"/>
                    <a:gd name="T25" fmla="*/ 7 h 48"/>
                    <a:gd name="T26" fmla="*/ 5 w 45"/>
                    <a:gd name="T27" fmla="*/ 10 h 48"/>
                    <a:gd name="T28" fmla="*/ 3 w 45"/>
                    <a:gd name="T29" fmla="*/ 15 h 48"/>
                    <a:gd name="T30" fmla="*/ 2 w 45"/>
                    <a:gd name="T31" fmla="*/ 19 h 48"/>
                    <a:gd name="T32" fmla="*/ 0 w 45"/>
                    <a:gd name="T33" fmla="*/ 24 h 48"/>
                    <a:gd name="T34" fmla="*/ 2 w 45"/>
                    <a:gd name="T35" fmla="*/ 28 h 48"/>
                    <a:gd name="T36" fmla="*/ 3 w 45"/>
                    <a:gd name="T37" fmla="*/ 33 h 48"/>
                    <a:gd name="T38" fmla="*/ 5 w 45"/>
                    <a:gd name="T39" fmla="*/ 37 h 48"/>
                    <a:gd name="T40" fmla="*/ 7 w 45"/>
                    <a:gd name="T41" fmla="*/ 41 h 48"/>
                    <a:gd name="T42" fmla="*/ 11 w 45"/>
                    <a:gd name="T43" fmla="*/ 43 h 48"/>
                    <a:gd name="T44" fmla="*/ 14 w 45"/>
                    <a:gd name="T45" fmla="*/ 45 h 48"/>
                    <a:gd name="T46" fmla="*/ 19 w 45"/>
                    <a:gd name="T47" fmla="*/ 46 h 48"/>
                    <a:gd name="T48" fmla="*/ 23 w 45"/>
                    <a:gd name="T49" fmla="*/ 48 h 48"/>
                    <a:gd name="T50" fmla="*/ 28 w 45"/>
                    <a:gd name="T51" fmla="*/ 46 h 48"/>
                    <a:gd name="T52" fmla="*/ 31 w 45"/>
                    <a:gd name="T53" fmla="*/ 45 h 48"/>
                    <a:gd name="T54" fmla="*/ 36 w 45"/>
                    <a:gd name="T55" fmla="*/ 43 h 48"/>
                    <a:gd name="T56" fmla="*/ 38 w 45"/>
                    <a:gd name="T57" fmla="*/ 41 h 48"/>
                    <a:gd name="T58" fmla="*/ 41 w 45"/>
                    <a:gd name="T59" fmla="*/ 37 h 48"/>
                    <a:gd name="T60" fmla="*/ 44 w 45"/>
                    <a:gd name="T61" fmla="*/ 33 h 48"/>
                    <a:gd name="T62" fmla="*/ 45 w 45"/>
                    <a:gd name="T63" fmla="*/ 28 h 48"/>
                    <a:gd name="T64" fmla="*/ 45 w 45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" h="48">
                      <a:moveTo>
                        <a:pt x="45" y="24"/>
                      </a:moveTo>
                      <a:lnTo>
                        <a:pt x="45" y="19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8" y="7"/>
                      </a:lnTo>
                      <a:lnTo>
                        <a:pt x="36" y="5"/>
                      </a:lnTo>
                      <a:lnTo>
                        <a:pt x="31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8"/>
                      </a:lnTo>
                      <a:lnTo>
                        <a:pt x="28" y="46"/>
                      </a:lnTo>
                      <a:lnTo>
                        <a:pt x="31" y="45"/>
                      </a:lnTo>
                      <a:lnTo>
                        <a:pt x="36" y="43"/>
                      </a:lnTo>
                      <a:lnTo>
                        <a:pt x="38" y="41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155"/>
                <p:cNvSpPr>
                  <a:spLocks/>
                </p:cNvSpPr>
                <p:nvPr/>
              </p:nvSpPr>
              <p:spPr bwMode="auto">
                <a:xfrm>
                  <a:off x="2030" y="2290"/>
                  <a:ext cx="22" cy="24"/>
                </a:xfrm>
                <a:custGeom>
                  <a:avLst/>
                  <a:gdLst>
                    <a:gd name="T0" fmla="*/ 45 w 45"/>
                    <a:gd name="T1" fmla="*/ 24 h 48"/>
                    <a:gd name="T2" fmla="*/ 45 w 45"/>
                    <a:gd name="T3" fmla="*/ 19 h 48"/>
                    <a:gd name="T4" fmla="*/ 44 w 45"/>
                    <a:gd name="T5" fmla="*/ 15 h 48"/>
                    <a:gd name="T6" fmla="*/ 41 w 45"/>
                    <a:gd name="T7" fmla="*/ 10 h 48"/>
                    <a:gd name="T8" fmla="*/ 38 w 45"/>
                    <a:gd name="T9" fmla="*/ 7 h 48"/>
                    <a:gd name="T10" fmla="*/ 36 w 45"/>
                    <a:gd name="T11" fmla="*/ 5 h 48"/>
                    <a:gd name="T12" fmla="*/ 31 w 45"/>
                    <a:gd name="T13" fmla="*/ 2 h 48"/>
                    <a:gd name="T14" fmla="*/ 28 w 45"/>
                    <a:gd name="T15" fmla="*/ 1 h 48"/>
                    <a:gd name="T16" fmla="*/ 23 w 45"/>
                    <a:gd name="T17" fmla="*/ 0 h 48"/>
                    <a:gd name="T18" fmla="*/ 19 w 45"/>
                    <a:gd name="T19" fmla="*/ 1 h 48"/>
                    <a:gd name="T20" fmla="*/ 14 w 45"/>
                    <a:gd name="T21" fmla="*/ 2 h 48"/>
                    <a:gd name="T22" fmla="*/ 11 w 45"/>
                    <a:gd name="T23" fmla="*/ 5 h 48"/>
                    <a:gd name="T24" fmla="*/ 7 w 45"/>
                    <a:gd name="T25" fmla="*/ 7 h 48"/>
                    <a:gd name="T26" fmla="*/ 5 w 45"/>
                    <a:gd name="T27" fmla="*/ 10 h 48"/>
                    <a:gd name="T28" fmla="*/ 3 w 45"/>
                    <a:gd name="T29" fmla="*/ 15 h 48"/>
                    <a:gd name="T30" fmla="*/ 2 w 45"/>
                    <a:gd name="T31" fmla="*/ 19 h 48"/>
                    <a:gd name="T32" fmla="*/ 0 w 45"/>
                    <a:gd name="T33" fmla="*/ 24 h 48"/>
                    <a:gd name="T34" fmla="*/ 2 w 45"/>
                    <a:gd name="T35" fmla="*/ 28 h 48"/>
                    <a:gd name="T36" fmla="*/ 3 w 45"/>
                    <a:gd name="T37" fmla="*/ 33 h 48"/>
                    <a:gd name="T38" fmla="*/ 5 w 45"/>
                    <a:gd name="T39" fmla="*/ 37 h 48"/>
                    <a:gd name="T40" fmla="*/ 7 w 45"/>
                    <a:gd name="T41" fmla="*/ 41 h 48"/>
                    <a:gd name="T42" fmla="*/ 11 w 45"/>
                    <a:gd name="T43" fmla="*/ 43 h 48"/>
                    <a:gd name="T44" fmla="*/ 14 w 45"/>
                    <a:gd name="T45" fmla="*/ 45 h 48"/>
                    <a:gd name="T46" fmla="*/ 19 w 45"/>
                    <a:gd name="T47" fmla="*/ 46 h 48"/>
                    <a:gd name="T48" fmla="*/ 23 w 45"/>
                    <a:gd name="T49" fmla="*/ 48 h 48"/>
                    <a:gd name="T50" fmla="*/ 28 w 45"/>
                    <a:gd name="T51" fmla="*/ 46 h 48"/>
                    <a:gd name="T52" fmla="*/ 31 w 45"/>
                    <a:gd name="T53" fmla="*/ 45 h 48"/>
                    <a:gd name="T54" fmla="*/ 36 w 45"/>
                    <a:gd name="T55" fmla="*/ 43 h 48"/>
                    <a:gd name="T56" fmla="*/ 38 w 45"/>
                    <a:gd name="T57" fmla="*/ 41 h 48"/>
                    <a:gd name="T58" fmla="*/ 41 w 45"/>
                    <a:gd name="T59" fmla="*/ 37 h 48"/>
                    <a:gd name="T60" fmla="*/ 44 w 45"/>
                    <a:gd name="T61" fmla="*/ 33 h 48"/>
                    <a:gd name="T62" fmla="*/ 45 w 45"/>
                    <a:gd name="T63" fmla="*/ 28 h 48"/>
                    <a:gd name="T64" fmla="*/ 45 w 45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" h="48">
                      <a:moveTo>
                        <a:pt x="45" y="24"/>
                      </a:moveTo>
                      <a:lnTo>
                        <a:pt x="45" y="19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8" y="7"/>
                      </a:lnTo>
                      <a:lnTo>
                        <a:pt x="36" y="5"/>
                      </a:lnTo>
                      <a:lnTo>
                        <a:pt x="31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8"/>
                      </a:lnTo>
                      <a:lnTo>
                        <a:pt x="28" y="46"/>
                      </a:lnTo>
                      <a:lnTo>
                        <a:pt x="31" y="45"/>
                      </a:lnTo>
                      <a:lnTo>
                        <a:pt x="36" y="43"/>
                      </a:lnTo>
                      <a:lnTo>
                        <a:pt x="38" y="41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5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Freeform 156"/>
                <p:cNvSpPr>
                  <a:spLocks/>
                </p:cNvSpPr>
                <p:nvPr/>
              </p:nvSpPr>
              <p:spPr bwMode="auto">
                <a:xfrm>
                  <a:off x="2035" y="2296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3 h 25"/>
                    <a:gd name="T12" fmla="*/ 17 w 23"/>
                    <a:gd name="T13" fmla="*/ 1 h 25"/>
                    <a:gd name="T14" fmla="*/ 14 w 23"/>
                    <a:gd name="T15" fmla="*/ 0 h 25"/>
                    <a:gd name="T16" fmla="*/ 12 w 23"/>
                    <a:gd name="T17" fmla="*/ 0 h 25"/>
                    <a:gd name="T18" fmla="*/ 10 w 23"/>
                    <a:gd name="T19" fmla="*/ 0 h 25"/>
                    <a:gd name="T20" fmla="*/ 8 w 23"/>
                    <a:gd name="T21" fmla="*/ 1 h 25"/>
                    <a:gd name="T22" fmla="*/ 5 w 23"/>
                    <a:gd name="T23" fmla="*/ 3 h 25"/>
                    <a:gd name="T24" fmla="*/ 3 w 23"/>
                    <a:gd name="T25" fmla="*/ 4 h 25"/>
                    <a:gd name="T26" fmla="*/ 2 w 23"/>
                    <a:gd name="T27" fmla="*/ 6 h 25"/>
                    <a:gd name="T28" fmla="*/ 1 w 23"/>
                    <a:gd name="T29" fmla="*/ 8 h 25"/>
                    <a:gd name="T30" fmla="*/ 1 w 23"/>
                    <a:gd name="T31" fmla="*/ 11 h 25"/>
                    <a:gd name="T32" fmla="*/ 0 w 23"/>
                    <a:gd name="T33" fmla="*/ 13 h 25"/>
                    <a:gd name="T34" fmla="*/ 1 w 23"/>
                    <a:gd name="T35" fmla="*/ 15 h 25"/>
                    <a:gd name="T36" fmla="*/ 1 w 23"/>
                    <a:gd name="T37" fmla="*/ 17 h 25"/>
                    <a:gd name="T38" fmla="*/ 2 w 23"/>
                    <a:gd name="T39" fmla="*/ 20 h 25"/>
                    <a:gd name="T40" fmla="*/ 3 w 23"/>
                    <a:gd name="T41" fmla="*/ 22 h 25"/>
                    <a:gd name="T42" fmla="*/ 5 w 23"/>
                    <a:gd name="T43" fmla="*/ 23 h 25"/>
                    <a:gd name="T44" fmla="*/ 8 w 23"/>
                    <a:gd name="T45" fmla="*/ 24 h 25"/>
                    <a:gd name="T46" fmla="*/ 10 w 23"/>
                    <a:gd name="T47" fmla="*/ 25 h 25"/>
                    <a:gd name="T48" fmla="*/ 12 w 23"/>
                    <a:gd name="T49" fmla="*/ 25 h 25"/>
                    <a:gd name="T50" fmla="*/ 14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20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157"/>
                <p:cNvSpPr>
                  <a:spLocks/>
                </p:cNvSpPr>
                <p:nvPr/>
              </p:nvSpPr>
              <p:spPr bwMode="auto">
                <a:xfrm>
                  <a:off x="2035" y="2296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2 w 23"/>
                    <a:gd name="T5" fmla="*/ 8 h 25"/>
                    <a:gd name="T6" fmla="*/ 21 w 23"/>
                    <a:gd name="T7" fmla="*/ 6 h 25"/>
                    <a:gd name="T8" fmla="*/ 20 w 23"/>
                    <a:gd name="T9" fmla="*/ 4 h 25"/>
                    <a:gd name="T10" fmla="*/ 18 w 23"/>
                    <a:gd name="T11" fmla="*/ 3 h 25"/>
                    <a:gd name="T12" fmla="*/ 17 w 23"/>
                    <a:gd name="T13" fmla="*/ 1 h 25"/>
                    <a:gd name="T14" fmla="*/ 14 w 23"/>
                    <a:gd name="T15" fmla="*/ 0 h 25"/>
                    <a:gd name="T16" fmla="*/ 12 w 23"/>
                    <a:gd name="T17" fmla="*/ 0 h 25"/>
                    <a:gd name="T18" fmla="*/ 10 w 23"/>
                    <a:gd name="T19" fmla="*/ 0 h 25"/>
                    <a:gd name="T20" fmla="*/ 8 w 23"/>
                    <a:gd name="T21" fmla="*/ 1 h 25"/>
                    <a:gd name="T22" fmla="*/ 5 w 23"/>
                    <a:gd name="T23" fmla="*/ 3 h 25"/>
                    <a:gd name="T24" fmla="*/ 3 w 23"/>
                    <a:gd name="T25" fmla="*/ 4 h 25"/>
                    <a:gd name="T26" fmla="*/ 2 w 23"/>
                    <a:gd name="T27" fmla="*/ 6 h 25"/>
                    <a:gd name="T28" fmla="*/ 1 w 23"/>
                    <a:gd name="T29" fmla="*/ 8 h 25"/>
                    <a:gd name="T30" fmla="*/ 1 w 23"/>
                    <a:gd name="T31" fmla="*/ 11 h 25"/>
                    <a:gd name="T32" fmla="*/ 0 w 23"/>
                    <a:gd name="T33" fmla="*/ 13 h 25"/>
                    <a:gd name="T34" fmla="*/ 1 w 23"/>
                    <a:gd name="T35" fmla="*/ 15 h 25"/>
                    <a:gd name="T36" fmla="*/ 1 w 23"/>
                    <a:gd name="T37" fmla="*/ 17 h 25"/>
                    <a:gd name="T38" fmla="*/ 2 w 23"/>
                    <a:gd name="T39" fmla="*/ 20 h 25"/>
                    <a:gd name="T40" fmla="*/ 3 w 23"/>
                    <a:gd name="T41" fmla="*/ 22 h 25"/>
                    <a:gd name="T42" fmla="*/ 5 w 23"/>
                    <a:gd name="T43" fmla="*/ 23 h 25"/>
                    <a:gd name="T44" fmla="*/ 8 w 23"/>
                    <a:gd name="T45" fmla="*/ 24 h 25"/>
                    <a:gd name="T46" fmla="*/ 10 w 23"/>
                    <a:gd name="T47" fmla="*/ 25 h 25"/>
                    <a:gd name="T48" fmla="*/ 12 w 23"/>
                    <a:gd name="T49" fmla="*/ 25 h 25"/>
                    <a:gd name="T50" fmla="*/ 14 w 23"/>
                    <a:gd name="T51" fmla="*/ 25 h 25"/>
                    <a:gd name="T52" fmla="*/ 17 w 23"/>
                    <a:gd name="T53" fmla="*/ 24 h 25"/>
                    <a:gd name="T54" fmla="*/ 18 w 23"/>
                    <a:gd name="T55" fmla="*/ 23 h 25"/>
                    <a:gd name="T56" fmla="*/ 20 w 23"/>
                    <a:gd name="T57" fmla="*/ 22 h 25"/>
                    <a:gd name="T58" fmla="*/ 21 w 23"/>
                    <a:gd name="T59" fmla="*/ 20 h 25"/>
                    <a:gd name="T60" fmla="*/ 22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158"/>
                <p:cNvSpPr>
                  <a:spLocks noChangeShapeType="1"/>
                </p:cNvSpPr>
                <p:nvPr/>
              </p:nvSpPr>
              <p:spPr bwMode="auto">
                <a:xfrm>
                  <a:off x="2080" y="2250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159"/>
                <p:cNvSpPr>
                  <a:spLocks noChangeShapeType="1"/>
                </p:cNvSpPr>
                <p:nvPr/>
              </p:nvSpPr>
              <p:spPr bwMode="auto">
                <a:xfrm>
                  <a:off x="2080" y="2269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160"/>
                <p:cNvSpPr>
                  <a:spLocks noChangeShapeType="1"/>
                </p:cNvSpPr>
                <p:nvPr/>
              </p:nvSpPr>
              <p:spPr bwMode="auto">
                <a:xfrm>
                  <a:off x="2080" y="2293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161"/>
                <p:cNvSpPr>
                  <a:spLocks noChangeShapeType="1"/>
                </p:cNvSpPr>
                <p:nvPr/>
              </p:nvSpPr>
              <p:spPr bwMode="auto">
                <a:xfrm>
                  <a:off x="2080" y="2311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162"/>
                <p:cNvSpPr>
                  <a:spLocks/>
                </p:cNvSpPr>
                <p:nvPr/>
              </p:nvSpPr>
              <p:spPr bwMode="auto">
                <a:xfrm>
                  <a:off x="2026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1 w 33"/>
                    <a:gd name="T7" fmla="*/ 7 h 33"/>
                    <a:gd name="T8" fmla="*/ 29 w 33"/>
                    <a:gd name="T9" fmla="*/ 5 h 33"/>
                    <a:gd name="T10" fmla="*/ 27 w 33"/>
                    <a:gd name="T11" fmla="*/ 4 h 33"/>
                    <a:gd name="T12" fmla="*/ 23 w 33"/>
                    <a:gd name="T13" fmla="*/ 1 h 33"/>
                    <a:gd name="T14" fmla="*/ 21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1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3 w 33"/>
                    <a:gd name="T27" fmla="*/ 7 h 33"/>
                    <a:gd name="T28" fmla="*/ 2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2 w 33"/>
                    <a:gd name="T37" fmla="*/ 23 h 33"/>
                    <a:gd name="T38" fmla="*/ 3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1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21 w 33"/>
                    <a:gd name="T51" fmla="*/ 33 h 33"/>
                    <a:gd name="T52" fmla="*/ 23 w 33"/>
                    <a:gd name="T53" fmla="*/ 32 h 33"/>
                    <a:gd name="T54" fmla="*/ 27 w 33"/>
                    <a:gd name="T55" fmla="*/ 31 h 33"/>
                    <a:gd name="T56" fmla="*/ 29 w 33"/>
                    <a:gd name="T57" fmla="*/ 29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7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163"/>
                <p:cNvSpPr>
                  <a:spLocks/>
                </p:cNvSpPr>
                <p:nvPr/>
              </p:nvSpPr>
              <p:spPr bwMode="auto">
                <a:xfrm>
                  <a:off x="2026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1 w 33"/>
                    <a:gd name="T7" fmla="*/ 7 h 33"/>
                    <a:gd name="T8" fmla="*/ 29 w 33"/>
                    <a:gd name="T9" fmla="*/ 5 h 33"/>
                    <a:gd name="T10" fmla="*/ 27 w 33"/>
                    <a:gd name="T11" fmla="*/ 4 h 33"/>
                    <a:gd name="T12" fmla="*/ 23 w 33"/>
                    <a:gd name="T13" fmla="*/ 1 h 33"/>
                    <a:gd name="T14" fmla="*/ 21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1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3 w 33"/>
                    <a:gd name="T27" fmla="*/ 7 h 33"/>
                    <a:gd name="T28" fmla="*/ 2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2 w 33"/>
                    <a:gd name="T37" fmla="*/ 23 h 33"/>
                    <a:gd name="T38" fmla="*/ 3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1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21 w 33"/>
                    <a:gd name="T51" fmla="*/ 33 h 33"/>
                    <a:gd name="T52" fmla="*/ 23 w 33"/>
                    <a:gd name="T53" fmla="*/ 32 h 33"/>
                    <a:gd name="T54" fmla="*/ 27 w 33"/>
                    <a:gd name="T55" fmla="*/ 31 h 33"/>
                    <a:gd name="T56" fmla="*/ 29 w 33"/>
                    <a:gd name="T57" fmla="*/ 29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7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164"/>
                <p:cNvSpPr>
                  <a:spLocks/>
                </p:cNvSpPr>
                <p:nvPr/>
              </p:nvSpPr>
              <p:spPr bwMode="auto">
                <a:xfrm>
                  <a:off x="2062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1 w 33"/>
                    <a:gd name="T7" fmla="*/ 7 h 33"/>
                    <a:gd name="T8" fmla="*/ 28 w 33"/>
                    <a:gd name="T9" fmla="*/ 5 h 33"/>
                    <a:gd name="T10" fmla="*/ 26 w 33"/>
                    <a:gd name="T11" fmla="*/ 4 h 33"/>
                    <a:gd name="T12" fmla="*/ 23 w 33"/>
                    <a:gd name="T13" fmla="*/ 1 h 33"/>
                    <a:gd name="T14" fmla="*/ 19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0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0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19 w 33"/>
                    <a:gd name="T51" fmla="*/ 33 h 33"/>
                    <a:gd name="T52" fmla="*/ 23 w 33"/>
                    <a:gd name="T53" fmla="*/ 32 h 33"/>
                    <a:gd name="T54" fmla="*/ 26 w 33"/>
                    <a:gd name="T55" fmla="*/ 31 h 33"/>
                    <a:gd name="T56" fmla="*/ 28 w 33"/>
                    <a:gd name="T57" fmla="*/ 29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165"/>
                <p:cNvSpPr>
                  <a:spLocks/>
                </p:cNvSpPr>
                <p:nvPr/>
              </p:nvSpPr>
              <p:spPr bwMode="auto">
                <a:xfrm>
                  <a:off x="2062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1 w 33"/>
                    <a:gd name="T7" fmla="*/ 7 h 33"/>
                    <a:gd name="T8" fmla="*/ 28 w 33"/>
                    <a:gd name="T9" fmla="*/ 5 h 33"/>
                    <a:gd name="T10" fmla="*/ 26 w 33"/>
                    <a:gd name="T11" fmla="*/ 4 h 33"/>
                    <a:gd name="T12" fmla="*/ 23 w 33"/>
                    <a:gd name="T13" fmla="*/ 1 h 33"/>
                    <a:gd name="T14" fmla="*/ 19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0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0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19 w 33"/>
                    <a:gd name="T51" fmla="*/ 33 h 33"/>
                    <a:gd name="T52" fmla="*/ 23 w 33"/>
                    <a:gd name="T53" fmla="*/ 32 h 33"/>
                    <a:gd name="T54" fmla="*/ 26 w 33"/>
                    <a:gd name="T55" fmla="*/ 31 h 33"/>
                    <a:gd name="T56" fmla="*/ 28 w 33"/>
                    <a:gd name="T57" fmla="*/ 29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166"/>
                <p:cNvSpPr>
                  <a:spLocks/>
                </p:cNvSpPr>
                <p:nvPr/>
              </p:nvSpPr>
              <p:spPr bwMode="auto">
                <a:xfrm>
                  <a:off x="1997" y="2151"/>
                  <a:ext cx="15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7 h 30"/>
                    <a:gd name="T8" fmla="*/ 26 w 30"/>
                    <a:gd name="T9" fmla="*/ 5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6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3 h 30"/>
                    <a:gd name="T24" fmla="*/ 4 w 30"/>
                    <a:gd name="T25" fmla="*/ 5 h 30"/>
                    <a:gd name="T26" fmla="*/ 3 w 30"/>
                    <a:gd name="T27" fmla="*/ 7 h 30"/>
                    <a:gd name="T28" fmla="*/ 1 w 30"/>
                    <a:gd name="T29" fmla="*/ 9 h 30"/>
                    <a:gd name="T30" fmla="*/ 1 w 30"/>
                    <a:gd name="T31" fmla="*/ 12 h 30"/>
                    <a:gd name="T32" fmla="*/ 0 w 30"/>
                    <a:gd name="T33" fmla="*/ 15 h 30"/>
                    <a:gd name="T34" fmla="*/ 1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4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6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6 w 30"/>
                    <a:gd name="T57" fmla="*/ 25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6" y="25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167"/>
                <p:cNvSpPr>
                  <a:spLocks/>
                </p:cNvSpPr>
                <p:nvPr/>
              </p:nvSpPr>
              <p:spPr bwMode="auto">
                <a:xfrm>
                  <a:off x="1997" y="2151"/>
                  <a:ext cx="15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7 h 30"/>
                    <a:gd name="T8" fmla="*/ 26 w 30"/>
                    <a:gd name="T9" fmla="*/ 5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6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3 h 30"/>
                    <a:gd name="T24" fmla="*/ 4 w 30"/>
                    <a:gd name="T25" fmla="*/ 5 h 30"/>
                    <a:gd name="T26" fmla="*/ 3 w 30"/>
                    <a:gd name="T27" fmla="*/ 7 h 30"/>
                    <a:gd name="T28" fmla="*/ 1 w 30"/>
                    <a:gd name="T29" fmla="*/ 9 h 30"/>
                    <a:gd name="T30" fmla="*/ 1 w 30"/>
                    <a:gd name="T31" fmla="*/ 12 h 30"/>
                    <a:gd name="T32" fmla="*/ 0 w 30"/>
                    <a:gd name="T33" fmla="*/ 15 h 30"/>
                    <a:gd name="T34" fmla="*/ 1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4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6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6 w 30"/>
                    <a:gd name="T57" fmla="*/ 25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6" y="25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168"/>
                <p:cNvSpPr>
                  <a:spLocks/>
                </p:cNvSpPr>
                <p:nvPr/>
              </p:nvSpPr>
              <p:spPr bwMode="auto">
                <a:xfrm>
                  <a:off x="1997" y="2186"/>
                  <a:ext cx="15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6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6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4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1 w 30"/>
                    <a:gd name="T31" fmla="*/ 12 h 30"/>
                    <a:gd name="T32" fmla="*/ 0 w 30"/>
                    <a:gd name="T33" fmla="*/ 14 h 30"/>
                    <a:gd name="T34" fmla="*/ 1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4 w 30"/>
                    <a:gd name="T41" fmla="*/ 26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6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6 w 30"/>
                    <a:gd name="T57" fmla="*/ 26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6" y="26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169"/>
                <p:cNvSpPr>
                  <a:spLocks/>
                </p:cNvSpPr>
                <p:nvPr/>
              </p:nvSpPr>
              <p:spPr bwMode="auto">
                <a:xfrm>
                  <a:off x="1997" y="2186"/>
                  <a:ext cx="15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6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6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4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1 w 30"/>
                    <a:gd name="T31" fmla="*/ 12 h 30"/>
                    <a:gd name="T32" fmla="*/ 0 w 30"/>
                    <a:gd name="T33" fmla="*/ 14 h 30"/>
                    <a:gd name="T34" fmla="*/ 1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4 w 30"/>
                    <a:gd name="T41" fmla="*/ 26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6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6 w 30"/>
                    <a:gd name="T57" fmla="*/ 26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6" y="26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170"/>
                <p:cNvSpPr>
                  <a:spLocks/>
                </p:cNvSpPr>
                <p:nvPr/>
              </p:nvSpPr>
              <p:spPr bwMode="auto">
                <a:xfrm>
                  <a:off x="1998" y="1618"/>
                  <a:ext cx="15" cy="15"/>
                </a:xfrm>
                <a:custGeom>
                  <a:avLst/>
                  <a:gdLst>
                    <a:gd name="T0" fmla="*/ 29 w 29"/>
                    <a:gd name="T1" fmla="*/ 15 h 29"/>
                    <a:gd name="T2" fmla="*/ 29 w 29"/>
                    <a:gd name="T3" fmla="*/ 11 h 29"/>
                    <a:gd name="T4" fmla="*/ 28 w 29"/>
                    <a:gd name="T5" fmla="*/ 9 h 29"/>
                    <a:gd name="T6" fmla="*/ 27 w 29"/>
                    <a:gd name="T7" fmla="*/ 7 h 29"/>
                    <a:gd name="T8" fmla="*/ 25 w 29"/>
                    <a:gd name="T9" fmla="*/ 4 h 29"/>
                    <a:gd name="T10" fmla="*/ 23 w 29"/>
                    <a:gd name="T11" fmla="*/ 2 h 29"/>
                    <a:gd name="T12" fmla="*/ 20 w 29"/>
                    <a:gd name="T13" fmla="*/ 1 h 29"/>
                    <a:gd name="T14" fmla="*/ 18 w 29"/>
                    <a:gd name="T15" fmla="*/ 0 h 29"/>
                    <a:gd name="T16" fmla="*/ 15 w 29"/>
                    <a:gd name="T17" fmla="*/ 0 h 29"/>
                    <a:gd name="T18" fmla="*/ 11 w 29"/>
                    <a:gd name="T19" fmla="*/ 0 h 29"/>
                    <a:gd name="T20" fmla="*/ 9 w 29"/>
                    <a:gd name="T21" fmla="*/ 1 h 29"/>
                    <a:gd name="T22" fmla="*/ 7 w 29"/>
                    <a:gd name="T23" fmla="*/ 2 h 29"/>
                    <a:gd name="T24" fmla="*/ 4 w 29"/>
                    <a:gd name="T25" fmla="*/ 4 h 29"/>
                    <a:gd name="T26" fmla="*/ 2 w 29"/>
                    <a:gd name="T27" fmla="*/ 7 h 29"/>
                    <a:gd name="T28" fmla="*/ 1 w 29"/>
                    <a:gd name="T29" fmla="*/ 9 h 29"/>
                    <a:gd name="T30" fmla="*/ 0 w 29"/>
                    <a:gd name="T31" fmla="*/ 11 h 29"/>
                    <a:gd name="T32" fmla="*/ 0 w 29"/>
                    <a:gd name="T33" fmla="*/ 15 h 29"/>
                    <a:gd name="T34" fmla="*/ 0 w 29"/>
                    <a:gd name="T35" fmla="*/ 18 h 29"/>
                    <a:gd name="T36" fmla="*/ 1 w 29"/>
                    <a:gd name="T37" fmla="*/ 20 h 29"/>
                    <a:gd name="T38" fmla="*/ 2 w 29"/>
                    <a:gd name="T39" fmla="*/ 23 h 29"/>
                    <a:gd name="T40" fmla="*/ 4 w 29"/>
                    <a:gd name="T41" fmla="*/ 25 h 29"/>
                    <a:gd name="T42" fmla="*/ 7 w 29"/>
                    <a:gd name="T43" fmla="*/ 27 h 29"/>
                    <a:gd name="T44" fmla="*/ 9 w 29"/>
                    <a:gd name="T45" fmla="*/ 28 h 29"/>
                    <a:gd name="T46" fmla="*/ 11 w 29"/>
                    <a:gd name="T47" fmla="*/ 29 h 29"/>
                    <a:gd name="T48" fmla="*/ 15 w 29"/>
                    <a:gd name="T49" fmla="*/ 29 h 29"/>
                    <a:gd name="T50" fmla="*/ 18 w 29"/>
                    <a:gd name="T51" fmla="*/ 29 h 29"/>
                    <a:gd name="T52" fmla="*/ 20 w 29"/>
                    <a:gd name="T53" fmla="*/ 28 h 29"/>
                    <a:gd name="T54" fmla="*/ 23 w 29"/>
                    <a:gd name="T55" fmla="*/ 27 h 29"/>
                    <a:gd name="T56" fmla="*/ 25 w 29"/>
                    <a:gd name="T57" fmla="*/ 25 h 29"/>
                    <a:gd name="T58" fmla="*/ 27 w 29"/>
                    <a:gd name="T59" fmla="*/ 23 h 29"/>
                    <a:gd name="T60" fmla="*/ 28 w 29"/>
                    <a:gd name="T61" fmla="*/ 20 h 29"/>
                    <a:gd name="T62" fmla="*/ 29 w 29"/>
                    <a:gd name="T63" fmla="*/ 18 h 29"/>
                    <a:gd name="T64" fmla="*/ 29 w 29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29">
                      <a:moveTo>
                        <a:pt x="29" y="15"/>
                      </a:move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171"/>
                <p:cNvSpPr>
                  <a:spLocks/>
                </p:cNvSpPr>
                <p:nvPr/>
              </p:nvSpPr>
              <p:spPr bwMode="auto">
                <a:xfrm>
                  <a:off x="1998" y="1618"/>
                  <a:ext cx="15" cy="15"/>
                </a:xfrm>
                <a:custGeom>
                  <a:avLst/>
                  <a:gdLst>
                    <a:gd name="T0" fmla="*/ 29 w 29"/>
                    <a:gd name="T1" fmla="*/ 15 h 29"/>
                    <a:gd name="T2" fmla="*/ 29 w 29"/>
                    <a:gd name="T3" fmla="*/ 11 h 29"/>
                    <a:gd name="T4" fmla="*/ 28 w 29"/>
                    <a:gd name="T5" fmla="*/ 9 h 29"/>
                    <a:gd name="T6" fmla="*/ 27 w 29"/>
                    <a:gd name="T7" fmla="*/ 7 h 29"/>
                    <a:gd name="T8" fmla="*/ 25 w 29"/>
                    <a:gd name="T9" fmla="*/ 4 h 29"/>
                    <a:gd name="T10" fmla="*/ 23 w 29"/>
                    <a:gd name="T11" fmla="*/ 2 h 29"/>
                    <a:gd name="T12" fmla="*/ 20 w 29"/>
                    <a:gd name="T13" fmla="*/ 1 h 29"/>
                    <a:gd name="T14" fmla="*/ 18 w 29"/>
                    <a:gd name="T15" fmla="*/ 0 h 29"/>
                    <a:gd name="T16" fmla="*/ 15 w 29"/>
                    <a:gd name="T17" fmla="*/ 0 h 29"/>
                    <a:gd name="T18" fmla="*/ 11 w 29"/>
                    <a:gd name="T19" fmla="*/ 0 h 29"/>
                    <a:gd name="T20" fmla="*/ 9 w 29"/>
                    <a:gd name="T21" fmla="*/ 1 h 29"/>
                    <a:gd name="T22" fmla="*/ 7 w 29"/>
                    <a:gd name="T23" fmla="*/ 2 h 29"/>
                    <a:gd name="T24" fmla="*/ 4 w 29"/>
                    <a:gd name="T25" fmla="*/ 4 h 29"/>
                    <a:gd name="T26" fmla="*/ 2 w 29"/>
                    <a:gd name="T27" fmla="*/ 7 h 29"/>
                    <a:gd name="T28" fmla="*/ 1 w 29"/>
                    <a:gd name="T29" fmla="*/ 9 h 29"/>
                    <a:gd name="T30" fmla="*/ 0 w 29"/>
                    <a:gd name="T31" fmla="*/ 11 h 29"/>
                    <a:gd name="T32" fmla="*/ 0 w 29"/>
                    <a:gd name="T33" fmla="*/ 15 h 29"/>
                    <a:gd name="T34" fmla="*/ 0 w 29"/>
                    <a:gd name="T35" fmla="*/ 18 h 29"/>
                    <a:gd name="T36" fmla="*/ 1 w 29"/>
                    <a:gd name="T37" fmla="*/ 20 h 29"/>
                    <a:gd name="T38" fmla="*/ 2 w 29"/>
                    <a:gd name="T39" fmla="*/ 23 h 29"/>
                    <a:gd name="T40" fmla="*/ 4 w 29"/>
                    <a:gd name="T41" fmla="*/ 25 h 29"/>
                    <a:gd name="T42" fmla="*/ 7 w 29"/>
                    <a:gd name="T43" fmla="*/ 27 h 29"/>
                    <a:gd name="T44" fmla="*/ 9 w 29"/>
                    <a:gd name="T45" fmla="*/ 28 h 29"/>
                    <a:gd name="T46" fmla="*/ 11 w 29"/>
                    <a:gd name="T47" fmla="*/ 29 h 29"/>
                    <a:gd name="T48" fmla="*/ 15 w 29"/>
                    <a:gd name="T49" fmla="*/ 29 h 29"/>
                    <a:gd name="T50" fmla="*/ 18 w 29"/>
                    <a:gd name="T51" fmla="*/ 29 h 29"/>
                    <a:gd name="T52" fmla="*/ 20 w 29"/>
                    <a:gd name="T53" fmla="*/ 28 h 29"/>
                    <a:gd name="T54" fmla="*/ 23 w 29"/>
                    <a:gd name="T55" fmla="*/ 27 h 29"/>
                    <a:gd name="T56" fmla="*/ 25 w 29"/>
                    <a:gd name="T57" fmla="*/ 25 h 29"/>
                    <a:gd name="T58" fmla="*/ 27 w 29"/>
                    <a:gd name="T59" fmla="*/ 23 h 29"/>
                    <a:gd name="T60" fmla="*/ 28 w 29"/>
                    <a:gd name="T61" fmla="*/ 20 h 29"/>
                    <a:gd name="T62" fmla="*/ 29 w 29"/>
                    <a:gd name="T63" fmla="*/ 18 h 29"/>
                    <a:gd name="T64" fmla="*/ 29 w 29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29">
                      <a:moveTo>
                        <a:pt x="29" y="15"/>
                      </a:move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172"/>
                <p:cNvSpPr>
                  <a:spLocks/>
                </p:cNvSpPr>
                <p:nvPr/>
              </p:nvSpPr>
              <p:spPr bwMode="auto">
                <a:xfrm>
                  <a:off x="2026" y="1560"/>
                  <a:ext cx="16" cy="17"/>
                </a:xfrm>
                <a:custGeom>
                  <a:avLst/>
                  <a:gdLst>
                    <a:gd name="T0" fmla="*/ 33 w 33"/>
                    <a:gd name="T1" fmla="*/ 16 h 33"/>
                    <a:gd name="T2" fmla="*/ 33 w 33"/>
                    <a:gd name="T3" fmla="*/ 13 h 33"/>
                    <a:gd name="T4" fmla="*/ 32 w 33"/>
                    <a:gd name="T5" fmla="*/ 10 h 33"/>
                    <a:gd name="T6" fmla="*/ 31 w 33"/>
                    <a:gd name="T7" fmla="*/ 7 h 33"/>
                    <a:gd name="T8" fmla="*/ 29 w 33"/>
                    <a:gd name="T9" fmla="*/ 5 h 33"/>
                    <a:gd name="T10" fmla="*/ 27 w 33"/>
                    <a:gd name="T11" fmla="*/ 2 h 33"/>
                    <a:gd name="T12" fmla="*/ 23 w 33"/>
                    <a:gd name="T13" fmla="*/ 1 h 33"/>
                    <a:gd name="T14" fmla="*/ 21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1 w 33"/>
                    <a:gd name="T21" fmla="*/ 1 h 33"/>
                    <a:gd name="T22" fmla="*/ 7 w 33"/>
                    <a:gd name="T23" fmla="*/ 2 h 33"/>
                    <a:gd name="T24" fmla="*/ 5 w 33"/>
                    <a:gd name="T25" fmla="*/ 5 h 33"/>
                    <a:gd name="T26" fmla="*/ 3 w 33"/>
                    <a:gd name="T27" fmla="*/ 7 h 33"/>
                    <a:gd name="T28" fmla="*/ 2 w 33"/>
                    <a:gd name="T29" fmla="*/ 10 h 33"/>
                    <a:gd name="T30" fmla="*/ 0 w 33"/>
                    <a:gd name="T31" fmla="*/ 13 h 33"/>
                    <a:gd name="T32" fmla="*/ 0 w 33"/>
                    <a:gd name="T33" fmla="*/ 16 h 33"/>
                    <a:gd name="T34" fmla="*/ 0 w 33"/>
                    <a:gd name="T35" fmla="*/ 19 h 33"/>
                    <a:gd name="T36" fmla="*/ 2 w 33"/>
                    <a:gd name="T37" fmla="*/ 23 h 33"/>
                    <a:gd name="T38" fmla="*/ 3 w 33"/>
                    <a:gd name="T39" fmla="*/ 26 h 33"/>
                    <a:gd name="T40" fmla="*/ 5 w 33"/>
                    <a:gd name="T41" fmla="*/ 28 h 33"/>
                    <a:gd name="T42" fmla="*/ 7 w 33"/>
                    <a:gd name="T43" fmla="*/ 31 h 33"/>
                    <a:gd name="T44" fmla="*/ 11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21 w 33"/>
                    <a:gd name="T51" fmla="*/ 33 h 33"/>
                    <a:gd name="T52" fmla="*/ 23 w 33"/>
                    <a:gd name="T53" fmla="*/ 32 h 33"/>
                    <a:gd name="T54" fmla="*/ 27 w 33"/>
                    <a:gd name="T55" fmla="*/ 31 h 33"/>
                    <a:gd name="T56" fmla="*/ 29 w 33"/>
                    <a:gd name="T57" fmla="*/ 28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19 h 33"/>
                    <a:gd name="T64" fmla="*/ 33 w 33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6"/>
                      </a:moveTo>
                      <a:lnTo>
                        <a:pt x="33" y="13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7" y="2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7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7" y="31"/>
                      </a:lnTo>
                      <a:lnTo>
                        <a:pt x="29" y="28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19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173"/>
                <p:cNvSpPr>
                  <a:spLocks/>
                </p:cNvSpPr>
                <p:nvPr/>
              </p:nvSpPr>
              <p:spPr bwMode="auto">
                <a:xfrm>
                  <a:off x="2026" y="1560"/>
                  <a:ext cx="16" cy="17"/>
                </a:xfrm>
                <a:custGeom>
                  <a:avLst/>
                  <a:gdLst>
                    <a:gd name="T0" fmla="*/ 33 w 33"/>
                    <a:gd name="T1" fmla="*/ 16 h 33"/>
                    <a:gd name="T2" fmla="*/ 33 w 33"/>
                    <a:gd name="T3" fmla="*/ 13 h 33"/>
                    <a:gd name="T4" fmla="*/ 32 w 33"/>
                    <a:gd name="T5" fmla="*/ 10 h 33"/>
                    <a:gd name="T6" fmla="*/ 31 w 33"/>
                    <a:gd name="T7" fmla="*/ 7 h 33"/>
                    <a:gd name="T8" fmla="*/ 29 w 33"/>
                    <a:gd name="T9" fmla="*/ 5 h 33"/>
                    <a:gd name="T10" fmla="*/ 27 w 33"/>
                    <a:gd name="T11" fmla="*/ 2 h 33"/>
                    <a:gd name="T12" fmla="*/ 23 w 33"/>
                    <a:gd name="T13" fmla="*/ 1 h 33"/>
                    <a:gd name="T14" fmla="*/ 21 w 33"/>
                    <a:gd name="T15" fmla="*/ 0 h 33"/>
                    <a:gd name="T16" fmla="*/ 17 w 33"/>
                    <a:gd name="T17" fmla="*/ 0 h 33"/>
                    <a:gd name="T18" fmla="*/ 14 w 33"/>
                    <a:gd name="T19" fmla="*/ 0 h 33"/>
                    <a:gd name="T20" fmla="*/ 11 w 33"/>
                    <a:gd name="T21" fmla="*/ 1 h 33"/>
                    <a:gd name="T22" fmla="*/ 7 w 33"/>
                    <a:gd name="T23" fmla="*/ 2 h 33"/>
                    <a:gd name="T24" fmla="*/ 5 w 33"/>
                    <a:gd name="T25" fmla="*/ 5 h 33"/>
                    <a:gd name="T26" fmla="*/ 3 w 33"/>
                    <a:gd name="T27" fmla="*/ 7 h 33"/>
                    <a:gd name="T28" fmla="*/ 2 w 33"/>
                    <a:gd name="T29" fmla="*/ 10 h 33"/>
                    <a:gd name="T30" fmla="*/ 0 w 33"/>
                    <a:gd name="T31" fmla="*/ 13 h 33"/>
                    <a:gd name="T32" fmla="*/ 0 w 33"/>
                    <a:gd name="T33" fmla="*/ 16 h 33"/>
                    <a:gd name="T34" fmla="*/ 0 w 33"/>
                    <a:gd name="T35" fmla="*/ 19 h 33"/>
                    <a:gd name="T36" fmla="*/ 2 w 33"/>
                    <a:gd name="T37" fmla="*/ 23 h 33"/>
                    <a:gd name="T38" fmla="*/ 3 w 33"/>
                    <a:gd name="T39" fmla="*/ 26 h 33"/>
                    <a:gd name="T40" fmla="*/ 5 w 33"/>
                    <a:gd name="T41" fmla="*/ 28 h 33"/>
                    <a:gd name="T42" fmla="*/ 7 w 33"/>
                    <a:gd name="T43" fmla="*/ 31 h 33"/>
                    <a:gd name="T44" fmla="*/ 11 w 33"/>
                    <a:gd name="T45" fmla="*/ 32 h 33"/>
                    <a:gd name="T46" fmla="*/ 14 w 33"/>
                    <a:gd name="T47" fmla="*/ 33 h 33"/>
                    <a:gd name="T48" fmla="*/ 17 w 33"/>
                    <a:gd name="T49" fmla="*/ 33 h 33"/>
                    <a:gd name="T50" fmla="*/ 21 w 33"/>
                    <a:gd name="T51" fmla="*/ 33 h 33"/>
                    <a:gd name="T52" fmla="*/ 23 w 33"/>
                    <a:gd name="T53" fmla="*/ 32 h 33"/>
                    <a:gd name="T54" fmla="*/ 27 w 33"/>
                    <a:gd name="T55" fmla="*/ 31 h 33"/>
                    <a:gd name="T56" fmla="*/ 29 w 33"/>
                    <a:gd name="T57" fmla="*/ 28 h 33"/>
                    <a:gd name="T58" fmla="*/ 31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19 h 33"/>
                    <a:gd name="T64" fmla="*/ 33 w 33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6"/>
                      </a:moveTo>
                      <a:lnTo>
                        <a:pt x="33" y="13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7" y="2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7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7" y="31"/>
                      </a:lnTo>
                      <a:lnTo>
                        <a:pt x="29" y="28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19"/>
                      </a:lnTo>
                      <a:lnTo>
                        <a:pt x="33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174"/>
                <p:cNvSpPr>
                  <a:spLocks/>
                </p:cNvSpPr>
                <p:nvPr/>
              </p:nvSpPr>
              <p:spPr bwMode="auto">
                <a:xfrm>
                  <a:off x="2008" y="2542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3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175"/>
                <p:cNvSpPr>
                  <a:spLocks/>
                </p:cNvSpPr>
                <p:nvPr/>
              </p:nvSpPr>
              <p:spPr bwMode="auto">
                <a:xfrm>
                  <a:off x="2008" y="2542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3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176"/>
                <p:cNvSpPr>
                  <a:spLocks/>
                </p:cNvSpPr>
                <p:nvPr/>
              </p:nvSpPr>
              <p:spPr bwMode="auto">
                <a:xfrm>
                  <a:off x="2008" y="2564"/>
                  <a:ext cx="14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6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7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177"/>
                <p:cNvSpPr>
                  <a:spLocks/>
                </p:cNvSpPr>
                <p:nvPr/>
              </p:nvSpPr>
              <p:spPr bwMode="auto">
                <a:xfrm>
                  <a:off x="2008" y="2564"/>
                  <a:ext cx="14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6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7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178"/>
                <p:cNvSpPr>
                  <a:spLocks/>
                </p:cNvSpPr>
                <p:nvPr/>
              </p:nvSpPr>
              <p:spPr bwMode="auto">
                <a:xfrm>
                  <a:off x="2008" y="2587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4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4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179"/>
                <p:cNvSpPr>
                  <a:spLocks/>
                </p:cNvSpPr>
                <p:nvPr/>
              </p:nvSpPr>
              <p:spPr bwMode="auto">
                <a:xfrm>
                  <a:off x="2008" y="2587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4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4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180"/>
                <p:cNvSpPr>
                  <a:spLocks/>
                </p:cNvSpPr>
                <p:nvPr/>
              </p:nvSpPr>
              <p:spPr bwMode="auto">
                <a:xfrm>
                  <a:off x="2008" y="2609"/>
                  <a:ext cx="14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1 h 31"/>
                    <a:gd name="T14" fmla="*/ 17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6 w 30"/>
                    <a:gd name="T23" fmla="*/ 3 h 31"/>
                    <a:gd name="T24" fmla="*/ 4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2 w 30"/>
                    <a:gd name="T39" fmla="*/ 24 h 31"/>
                    <a:gd name="T40" fmla="*/ 4 w 30"/>
                    <a:gd name="T41" fmla="*/ 26 h 31"/>
                    <a:gd name="T42" fmla="*/ 6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7 w 30"/>
                    <a:gd name="T51" fmla="*/ 31 h 31"/>
                    <a:gd name="T52" fmla="*/ 21 w 30"/>
                    <a:gd name="T53" fmla="*/ 30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7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0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181"/>
                <p:cNvSpPr>
                  <a:spLocks/>
                </p:cNvSpPr>
                <p:nvPr/>
              </p:nvSpPr>
              <p:spPr bwMode="auto">
                <a:xfrm>
                  <a:off x="2008" y="2609"/>
                  <a:ext cx="14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1 h 31"/>
                    <a:gd name="T14" fmla="*/ 17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6 w 30"/>
                    <a:gd name="T23" fmla="*/ 3 h 31"/>
                    <a:gd name="T24" fmla="*/ 4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2 w 30"/>
                    <a:gd name="T39" fmla="*/ 24 h 31"/>
                    <a:gd name="T40" fmla="*/ 4 w 30"/>
                    <a:gd name="T41" fmla="*/ 26 h 31"/>
                    <a:gd name="T42" fmla="*/ 6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7 w 30"/>
                    <a:gd name="T51" fmla="*/ 31 h 31"/>
                    <a:gd name="T52" fmla="*/ 21 w 30"/>
                    <a:gd name="T53" fmla="*/ 30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7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0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182"/>
                <p:cNvSpPr>
                  <a:spLocks/>
                </p:cNvSpPr>
                <p:nvPr/>
              </p:nvSpPr>
              <p:spPr bwMode="auto">
                <a:xfrm>
                  <a:off x="2008" y="2632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2 h 31"/>
                    <a:gd name="T4" fmla="*/ 29 w 30"/>
                    <a:gd name="T5" fmla="*/ 10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2 h 31"/>
                    <a:gd name="T14" fmla="*/ 17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6 w 30"/>
                    <a:gd name="T23" fmla="*/ 3 h 31"/>
                    <a:gd name="T24" fmla="*/ 4 w 30"/>
                    <a:gd name="T25" fmla="*/ 5 h 31"/>
                    <a:gd name="T26" fmla="*/ 2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2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4 w 30"/>
                    <a:gd name="T41" fmla="*/ 27 h 31"/>
                    <a:gd name="T42" fmla="*/ 6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7 w 30"/>
                    <a:gd name="T51" fmla="*/ 30 h 31"/>
                    <a:gd name="T52" fmla="*/ 21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7 h 31"/>
                    <a:gd name="T58" fmla="*/ 27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7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Freeform 183"/>
                <p:cNvSpPr>
                  <a:spLocks/>
                </p:cNvSpPr>
                <p:nvPr/>
              </p:nvSpPr>
              <p:spPr bwMode="auto">
                <a:xfrm>
                  <a:off x="2008" y="2632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2 h 31"/>
                    <a:gd name="T4" fmla="*/ 29 w 30"/>
                    <a:gd name="T5" fmla="*/ 10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2 h 31"/>
                    <a:gd name="T14" fmla="*/ 17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6 w 30"/>
                    <a:gd name="T23" fmla="*/ 3 h 31"/>
                    <a:gd name="T24" fmla="*/ 4 w 30"/>
                    <a:gd name="T25" fmla="*/ 5 h 31"/>
                    <a:gd name="T26" fmla="*/ 2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2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4 w 30"/>
                    <a:gd name="T41" fmla="*/ 27 h 31"/>
                    <a:gd name="T42" fmla="*/ 6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7 w 30"/>
                    <a:gd name="T51" fmla="*/ 30 h 31"/>
                    <a:gd name="T52" fmla="*/ 21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7 h 31"/>
                    <a:gd name="T58" fmla="*/ 27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7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184"/>
                <p:cNvSpPr>
                  <a:spLocks/>
                </p:cNvSpPr>
                <p:nvPr/>
              </p:nvSpPr>
              <p:spPr bwMode="auto">
                <a:xfrm>
                  <a:off x="2008" y="2654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5 h 29"/>
                    <a:gd name="T8" fmla="*/ 25 w 30"/>
                    <a:gd name="T9" fmla="*/ 3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4 w 30"/>
                    <a:gd name="T25" fmla="*/ 3 h 29"/>
                    <a:gd name="T26" fmla="*/ 2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2 w 30"/>
                    <a:gd name="T39" fmla="*/ 22 h 29"/>
                    <a:gd name="T40" fmla="*/ 4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Freeform 185"/>
                <p:cNvSpPr>
                  <a:spLocks/>
                </p:cNvSpPr>
                <p:nvPr/>
              </p:nvSpPr>
              <p:spPr bwMode="auto">
                <a:xfrm>
                  <a:off x="2008" y="2654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5 h 29"/>
                    <a:gd name="T8" fmla="*/ 25 w 30"/>
                    <a:gd name="T9" fmla="*/ 3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4 w 30"/>
                    <a:gd name="T25" fmla="*/ 3 h 29"/>
                    <a:gd name="T26" fmla="*/ 2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2 w 30"/>
                    <a:gd name="T39" fmla="*/ 22 h 29"/>
                    <a:gd name="T40" fmla="*/ 4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186"/>
                <p:cNvSpPr>
                  <a:spLocks/>
                </p:cNvSpPr>
                <p:nvPr/>
              </p:nvSpPr>
              <p:spPr bwMode="auto">
                <a:xfrm>
                  <a:off x="1998" y="2745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1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1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7 h 30"/>
                    <a:gd name="T44" fmla="*/ 9 w 29"/>
                    <a:gd name="T45" fmla="*/ 28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8 h 30"/>
                    <a:gd name="T54" fmla="*/ 23 w 29"/>
                    <a:gd name="T55" fmla="*/ 27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187"/>
                <p:cNvSpPr>
                  <a:spLocks/>
                </p:cNvSpPr>
                <p:nvPr/>
              </p:nvSpPr>
              <p:spPr bwMode="auto">
                <a:xfrm>
                  <a:off x="1998" y="2745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1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1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7 h 30"/>
                    <a:gd name="T44" fmla="*/ 9 w 29"/>
                    <a:gd name="T45" fmla="*/ 28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8 h 30"/>
                    <a:gd name="T54" fmla="*/ 23 w 29"/>
                    <a:gd name="T55" fmla="*/ 27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188"/>
                <p:cNvSpPr>
                  <a:spLocks/>
                </p:cNvSpPr>
                <p:nvPr/>
              </p:nvSpPr>
              <p:spPr bwMode="auto">
                <a:xfrm>
                  <a:off x="1998" y="2818"/>
                  <a:ext cx="15" cy="14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7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3 w 29"/>
                    <a:gd name="T55" fmla="*/ 27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7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189"/>
                <p:cNvSpPr>
                  <a:spLocks/>
                </p:cNvSpPr>
                <p:nvPr/>
              </p:nvSpPr>
              <p:spPr bwMode="auto">
                <a:xfrm>
                  <a:off x="1998" y="2818"/>
                  <a:ext cx="15" cy="14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7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3 w 29"/>
                    <a:gd name="T55" fmla="*/ 27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7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190"/>
                <p:cNvSpPr>
                  <a:spLocks/>
                </p:cNvSpPr>
                <p:nvPr/>
              </p:nvSpPr>
              <p:spPr bwMode="auto">
                <a:xfrm>
                  <a:off x="1998" y="2886"/>
                  <a:ext cx="15" cy="15"/>
                </a:xfrm>
                <a:custGeom>
                  <a:avLst/>
                  <a:gdLst>
                    <a:gd name="T0" fmla="*/ 29 w 29"/>
                    <a:gd name="T1" fmla="*/ 15 h 31"/>
                    <a:gd name="T2" fmla="*/ 29 w 29"/>
                    <a:gd name="T3" fmla="*/ 13 h 31"/>
                    <a:gd name="T4" fmla="*/ 28 w 29"/>
                    <a:gd name="T5" fmla="*/ 9 h 31"/>
                    <a:gd name="T6" fmla="*/ 27 w 29"/>
                    <a:gd name="T7" fmla="*/ 7 h 31"/>
                    <a:gd name="T8" fmla="*/ 25 w 29"/>
                    <a:gd name="T9" fmla="*/ 5 h 31"/>
                    <a:gd name="T10" fmla="*/ 24 w 29"/>
                    <a:gd name="T11" fmla="*/ 3 h 31"/>
                    <a:gd name="T12" fmla="*/ 20 w 29"/>
                    <a:gd name="T13" fmla="*/ 1 h 31"/>
                    <a:gd name="T14" fmla="*/ 18 w 29"/>
                    <a:gd name="T15" fmla="*/ 0 h 31"/>
                    <a:gd name="T16" fmla="*/ 15 w 29"/>
                    <a:gd name="T17" fmla="*/ 0 h 31"/>
                    <a:gd name="T18" fmla="*/ 11 w 29"/>
                    <a:gd name="T19" fmla="*/ 0 h 31"/>
                    <a:gd name="T20" fmla="*/ 9 w 29"/>
                    <a:gd name="T21" fmla="*/ 1 h 31"/>
                    <a:gd name="T22" fmla="*/ 7 w 29"/>
                    <a:gd name="T23" fmla="*/ 3 h 31"/>
                    <a:gd name="T24" fmla="*/ 4 w 29"/>
                    <a:gd name="T25" fmla="*/ 5 h 31"/>
                    <a:gd name="T26" fmla="*/ 2 w 29"/>
                    <a:gd name="T27" fmla="*/ 7 h 31"/>
                    <a:gd name="T28" fmla="*/ 1 w 29"/>
                    <a:gd name="T29" fmla="*/ 9 h 31"/>
                    <a:gd name="T30" fmla="*/ 0 w 29"/>
                    <a:gd name="T31" fmla="*/ 13 h 31"/>
                    <a:gd name="T32" fmla="*/ 0 w 29"/>
                    <a:gd name="T33" fmla="*/ 15 h 31"/>
                    <a:gd name="T34" fmla="*/ 0 w 29"/>
                    <a:gd name="T35" fmla="*/ 18 h 31"/>
                    <a:gd name="T36" fmla="*/ 1 w 29"/>
                    <a:gd name="T37" fmla="*/ 21 h 31"/>
                    <a:gd name="T38" fmla="*/ 2 w 29"/>
                    <a:gd name="T39" fmla="*/ 24 h 31"/>
                    <a:gd name="T40" fmla="*/ 4 w 29"/>
                    <a:gd name="T41" fmla="*/ 26 h 31"/>
                    <a:gd name="T42" fmla="*/ 7 w 29"/>
                    <a:gd name="T43" fmla="*/ 28 h 31"/>
                    <a:gd name="T44" fmla="*/ 9 w 29"/>
                    <a:gd name="T45" fmla="*/ 29 h 31"/>
                    <a:gd name="T46" fmla="*/ 11 w 29"/>
                    <a:gd name="T47" fmla="*/ 30 h 31"/>
                    <a:gd name="T48" fmla="*/ 15 w 29"/>
                    <a:gd name="T49" fmla="*/ 31 h 31"/>
                    <a:gd name="T50" fmla="*/ 18 w 29"/>
                    <a:gd name="T51" fmla="*/ 30 h 31"/>
                    <a:gd name="T52" fmla="*/ 20 w 29"/>
                    <a:gd name="T53" fmla="*/ 29 h 31"/>
                    <a:gd name="T54" fmla="*/ 24 w 29"/>
                    <a:gd name="T55" fmla="*/ 28 h 31"/>
                    <a:gd name="T56" fmla="*/ 25 w 29"/>
                    <a:gd name="T57" fmla="*/ 26 h 31"/>
                    <a:gd name="T58" fmla="*/ 27 w 29"/>
                    <a:gd name="T59" fmla="*/ 24 h 31"/>
                    <a:gd name="T60" fmla="*/ 28 w 29"/>
                    <a:gd name="T61" fmla="*/ 21 h 31"/>
                    <a:gd name="T62" fmla="*/ 29 w 29"/>
                    <a:gd name="T63" fmla="*/ 18 h 31"/>
                    <a:gd name="T64" fmla="*/ 29 w 29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1">
                      <a:moveTo>
                        <a:pt x="29" y="15"/>
                      </a:moveTo>
                      <a:lnTo>
                        <a:pt x="29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191"/>
                <p:cNvSpPr>
                  <a:spLocks/>
                </p:cNvSpPr>
                <p:nvPr/>
              </p:nvSpPr>
              <p:spPr bwMode="auto">
                <a:xfrm>
                  <a:off x="1998" y="2886"/>
                  <a:ext cx="15" cy="15"/>
                </a:xfrm>
                <a:custGeom>
                  <a:avLst/>
                  <a:gdLst>
                    <a:gd name="T0" fmla="*/ 29 w 29"/>
                    <a:gd name="T1" fmla="*/ 15 h 31"/>
                    <a:gd name="T2" fmla="*/ 29 w 29"/>
                    <a:gd name="T3" fmla="*/ 13 h 31"/>
                    <a:gd name="T4" fmla="*/ 28 w 29"/>
                    <a:gd name="T5" fmla="*/ 9 h 31"/>
                    <a:gd name="T6" fmla="*/ 27 w 29"/>
                    <a:gd name="T7" fmla="*/ 7 h 31"/>
                    <a:gd name="T8" fmla="*/ 25 w 29"/>
                    <a:gd name="T9" fmla="*/ 5 h 31"/>
                    <a:gd name="T10" fmla="*/ 24 w 29"/>
                    <a:gd name="T11" fmla="*/ 3 h 31"/>
                    <a:gd name="T12" fmla="*/ 20 w 29"/>
                    <a:gd name="T13" fmla="*/ 1 h 31"/>
                    <a:gd name="T14" fmla="*/ 18 w 29"/>
                    <a:gd name="T15" fmla="*/ 0 h 31"/>
                    <a:gd name="T16" fmla="*/ 15 w 29"/>
                    <a:gd name="T17" fmla="*/ 0 h 31"/>
                    <a:gd name="T18" fmla="*/ 11 w 29"/>
                    <a:gd name="T19" fmla="*/ 0 h 31"/>
                    <a:gd name="T20" fmla="*/ 9 w 29"/>
                    <a:gd name="T21" fmla="*/ 1 h 31"/>
                    <a:gd name="T22" fmla="*/ 7 w 29"/>
                    <a:gd name="T23" fmla="*/ 3 h 31"/>
                    <a:gd name="T24" fmla="*/ 4 w 29"/>
                    <a:gd name="T25" fmla="*/ 5 h 31"/>
                    <a:gd name="T26" fmla="*/ 2 w 29"/>
                    <a:gd name="T27" fmla="*/ 7 h 31"/>
                    <a:gd name="T28" fmla="*/ 1 w 29"/>
                    <a:gd name="T29" fmla="*/ 9 h 31"/>
                    <a:gd name="T30" fmla="*/ 0 w 29"/>
                    <a:gd name="T31" fmla="*/ 13 h 31"/>
                    <a:gd name="T32" fmla="*/ 0 w 29"/>
                    <a:gd name="T33" fmla="*/ 15 h 31"/>
                    <a:gd name="T34" fmla="*/ 0 w 29"/>
                    <a:gd name="T35" fmla="*/ 18 h 31"/>
                    <a:gd name="T36" fmla="*/ 1 w 29"/>
                    <a:gd name="T37" fmla="*/ 21 h 31"/>
                    <a:gd name="T38" fmla="*/ 2 w 29"/>
                    <a:gd name="T39" fmla="*/ 24 h 31"/>
                    <a:gd name="T40" fmla="*/ 4 w 29"/>
                    <a:gd name="T41" fmla="*/ 26 h 31"/>
                    <a:gd name="T42" fmla="*/ 7 w 29"/>
                    <a:gd name="T43" fmla="*/ 28 h 31"/>
                    <a:gd name="T44" fmla="*/ 9 w 29"/>
                    <a:gd name="T45" fmla="*/ 29 h 31"/>
                    <a:gd name="T46" fmla="*/ 11 w 29"/>
                    <a:gd name="T47" fmla="*/ 30 h 31"/>
                    <a:gd name="T48" fmla="*/ 15 w 29"/>
                    <a:gd name="T49" fmla="*/ 31 h 31"/>
                    <a:gd name="T50" fmla="*/ 18 w 29"/>
                    <a:gd name="T51" fmla="*/ 30 h 31"/>
                    <a:gd name="T52" fmla="*/ 20 w 29"/>
                    <a:gd name="T53" fmla="*/ 29 h 31"/>
                    <a:gd name="T54" fmla="*/ 24 w 29"/>
                    <a:gd name="T55" fmla="*/ 28 h 31"/>
                    <a:gd name="T56" fmla="*/ 25 w 29"/>
                    <a:gd name="T57" fmla="*/ 26 h 31"/>
                    <a:gd name="T58" fmla="*/ 27 w 29"/>
                    <a:gd name="T59" fmla="*/ 24 h 31"/>
                    <a:gd name="T60" fmla="*/ 28 w 29"/>
                    <a:gd name="T61" fmla="*/ 21 h 31"/>
                    <a:gd name="T62" fmla="*/ 29 w 29"/>
                    <a:gd name="T63" fmla="*/ 18 h 31"/>
                    <a:gd name="T64" fmla="*/ 29 w 29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1">
                      <a:moveTo>
                        <a:pt x="29" y="15"/>
                      </a:moveTo>
                      <a:lnTo>
                        <a:pt x="29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192"/>
                <p:cNvSpPr>
                  <a:spLocks/>
                </p:cNvSpPr>
                <p:nvPr/>
              </p:nvSpPr>
              <p:spPr bwMode="auto">
                <a:xfrm>
                  <a:off x="1998" y="2959"/>
                  <a:ext cx="15" cy="14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4 w 29"/>
                    <a:gd name="T11" fmla="*/ 3 h 30"/>
                    <a:gd name="T12" fmla="*/ 20 w 29"/>
                    <a:gd name="T13" fmla="*/ 2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2 h 30"/>
                    <a:gd name="T22" fmla="*/ 7 w 29"/>
                    <a:gd name="T23" fmla="*/ 3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9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4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9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193"/>
                <p:cNvSpPr>
                  <a:spLocks/>
                </p:cNvSpPr>
                <p:nvPr/>
              </p:nvSpPr>
              <p:spPr bwMode="auto">
                <a:xfrm>
                  <a:off x="1998" y="2959"/>
                  <a:ext cx="15" cy="14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4 w 29"/>
                    <a:gd name="T11" fmla="*/ 3 h 30"/>
                    <a:gd name="T12" fmla="*/ 20 w 29"/>
                    <a:gd name="T13" fmla="*/ 2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2 h 30"/>
                    <a:gd name="T22" fmla="*/ 7 w 29"/>
                    <a:gd name="T23" fmla="*/ 3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9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4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9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Rectangle 194"/>
                <p:cNvSpPr>
                  <a:spLocks noChangeArrowheads="1"/>
                </p:cNvSpPr>
                <p:nvPr/>
              </p:nvSpPr>
              <p:spPr bwMode="auto">
                <a:xfrm>
                  <a:off x="1992" y="1416"/>
                  <a:ext cx="140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Rectangle 195"/>
                <p:cNvSpPr>
                  <a:spLocks noChangeArrowheads="1"/>
                </p:cNvSpPr>
                <p:nvPr/>
              </p:nvSpPr>
              <p:spPr bwMode="auto">
                <a:xfrm>
                  <a:off x="1992" y="1416"/>
                  <a:ext cx="140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Rectangle 196"/>
                <p:cNvSpPr>
                  <a:spLocks noChangeArrowheads="1"/>
                </p:cNvSpPr>
                <p:nvPr/>
              </p:nvSpPr>
              <p:spPr bwMode="auto">
                <a:xfrm>
                  <a:off x="1992" y="1409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Rectangle 197"/>
                <p:cNvSpPr>
                  <a:spLocks noChangeArrowheads="1"/>
                </p:cNvSpPr>
                <p:nvPr/>
              </p:nvSpPr>
              <p:spPr bwMode="auto">
                <a:xfrm>
                  <a:off x="1992" y="1409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992" y="1514"/>
                  <a:ext cx="140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Rectangle 199"/>
                <p:cNvSpPr>
                  <a:spLocks noChangeArrowheads="1"/>
                </p:cNvSpPr>
                <p:nvPr/>
              </p:nvSpPr>
              <p:spPr bwMode="auto">
                <a:xfrm>
                  <a:off x="1992" y="1514"/>
                  <a:ext cx="140" cy="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Rectangle 200"/>
                <p:cNvSpPr>
                  <a:spLocks noChangeArrowheads="1"/>
                </p:cNvSpPr>
                <p:nvPr/>
              </p:nvSpPr>
              <p:spPr bwMode="auto">
                <a:xfrm>
                  <a:off x="1992" y="3065"/>
                  <a:ext cx="140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Rectangle 201"/>
                <p:cNvSpPr>
                  <a:spLocks noChangeArrowheads="1"/>
                </p:cNvSpPr>
                <p:nvPr/>
              </p:nvSpPr>
              <p:spPr bwMode="auto">
                <a:xfrm>
                  <a:off x="1992" y="3065"/>
                  <a:ext cx="140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1992" y="3058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992" y="3058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992" y="3163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92" y="3163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206"/>
              <p:cNvGrpSpPr>
                <a:grpSpLocks/>
              </p:cNvGrpSpPr>
              <p:nvPr/>
            </p:nvGrpSpPr>
            <p:grpSpPr bwMode="auto">
              <a:xfrm>
                <a:off x="2510" y="1376"/>
                <a:ext cx="139" cy="1830"/>
                <a:chOff x="2510" y="1376"/>
                <a:chExt cx="139" cy="1830"/>
              </a:xfrm>
            </p:grpSpPr>
            <p:sp>
              <p:nvSpPr>
                <p:cNvPr id="542" name="Rectangle 207"/>
                <p:cNvSpPr>
                  <a:spLocks noChangeArrowheads="1"/>
                </p:cNvSpPr>
                <p:nvPr/>
              </p:nvSpPr>
              <p:spPr bwMode="auto">
                <a:xfrm>
                  <a:off x="2510" y="1376"/>
                  <a:ext cx="139" cy="18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Rectangle 208"/>
                <p:cNvSpPr>
                  <a:spLocks noChangeArrowheads="1"/>
                </p:cNvSpPr>
                <p:nvPr/>
              </p:nvSpPr>
              <p:spPr bwMode="auto">
                <a:xfrm>
                  <a:off x="2510" y="1376"/>
                  <a:ext cx="139" cy="18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209"/>
                <p:cNvSpPr>
                  <a:spLocks/>
                </p:cNvSpPr>
                <p:nvPr/>
              </p:nvSpPr>
              <p:spPr bwMode="auto">
                <a:xfrm>
                  <a:off x="2538" y="1947"/>
                  <a:ext cx="49" cy="49"/>
                </a:xfrm>
                <a:custGeom>
                  <a:avLst/>
                  <a:gdLst>
                    <a:gd name="T0" fmla="*/ 98 w 98"/>
                    <a:gd name="T1" fmla="*/ 43 h 98"/>
                    <a:gd name="T2" fmla="*/ 96 w 98"/>
                    <a:gd name="T3" fmla="*/ 34 h 98"/>
                    <a:gd name="T4" fmla="*/ 92 w 98"/>
                    <a:gd name="T5" fmla="*/ 25 h 98"/>
                    <a:gd name="T6" fmla="*/ 86 w 98"/>
                    <a:gd name="T7" fmla="*/ 17 h 98"/>
                    <a:gd name="T8" fmla="*/ 80 w 98"/>
                    <a:gd name="T9" fmla="*/ 10 h 98"/>
                    <a:gd name="T10" fmla="*/ 72 w 98"/>
                    <a:gd name="T11" fmla="*/ 6 h 98"/>
                    <a:gd name="T12" fmla="*/ 64 w 98"/>
                    <a:gd name="T13" fmla="*/ 1 h 98"/>
                    <a:gd name="T14" fmla="*/ 54 w 98"/>
                    <a:gd name="T15" fmla="*/ 0 h 98"/>
                    <a:gd name="T16" fmla="*/ 43 w 98"/>
                    <a:gd name="T17" fmla="*/ 0 h 98"/>
                    <a:gd name="T18" fmla="*/ 34 w 98"/>
                    <a:gd name="T19" fmla="*/ 1 h 98"/>
                    <a:gd name="T20" fmla="*/ 25 w 98"/>
                    <a:gd name="T21" fmla="*/ 6 h 98"/>
                    <a:gd name="T22" fmla="*/ 17 w 98"/>
                    <a:gd name="T23" fmla="*/ 10 h 98"/>
                    <a:gd name="T24" fmla="*/ 10 w 98"/>
                    <a:gd name="T25" fmla="*/ 17 h 98"/>
                    <a:gd name="T26" fmla="*/ 6 w 98"/>
                    <a:gd name="T27" fmla="*/ 25 h 98"/>
                    <a:gd name="T28" fmla="*/ 1 w 98"/>
                    <a:gd name="T29" fmla="*/ 34 h 98"/>
                    <a:gd name="T30" fmla="*/ 0 w 98"/>
                    <a:gd name="T31" fmla="*/ 43 h 98"/>
                    <a:gd name="T32" fmla="*/ 0 w 98"/>
                    <a:gd name="T33" fmla="*/ 54 h 98"/>
                    <a:gd name="T34" fmla="*/ 1 w 98"/>
                    <a:gd name="T35" fmla="*/ 64 h 98"/>
                    <a:gd name="T36" fmla="*/ 6 w 98"/>
                    <a:gd name="T37" fmla="*/ 72 h 98"/>
                    <a:gd name="T38" fmla="*/ 10 w 98"/>
                    <a:gd name="T39" fmla="*/ 80 h 98"/>
                    <a:gd name="T40" fmla="*/ 17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2 w 98"/>
                    <a:gd name="T53" fmla="*/ 92 h 98"/>
                    <a:gd name="T54" fmla="*/ 80 w 98"/>
                    <a:gd name="T55" fmla="*/ 86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3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3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6" y="17"/>
                      </a:lnTo>
                      <a:lnTo>
                        <a:pt x="83" y="14"/>
                      </a:lnTo>
                      <a:lnTo>
                        <a:pt x="80" y="10"/>
                      </a:lnTo>
                      <a:lnTo>
                        <a:pt x="76" y="8"/>
                      </a:lnTo>
                      <a:lnTo>
                        <a:pt x="72" y="6"/>
                      </a:lnTo>
                      <a:lnTo>
                        <a:pt x="67" y="4"/>
                      </a:lnTo>
                      <a:lnTo>
                        <a:pt x="64" y="1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7" y="10"/>
                      </a:lnTo>
                      <a:lnTo>
                        <a:pt x="14" y="14"/>
                      </a:lnTo>
                      <a:lnTo>
                        <a:pt x="10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4" y="30"/>
                      </a:lnTo>
                      <a:lnTo>
                        <a:pt x="1" y="34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8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0" y="80"/>
                      </a:lnTo>
                      <a:lnTo>
                        <a:pt x="14" y="83"/>
                      </a:lnTo>
                      <a:lnTo>
                        <a:pt x="17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7"/>
                      </a:lnTo>
                      <a:lnTo>
                        <a:pt x="64" y="95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6"/>
                      </a:lnTo>
                      <a:lnTo>
                        <a:pt x="83" y="83"/>
                      </a:lnTo>
                      <a:lnTo>
                        <a:pt x="86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8"/>
                      </a:lnTo>
                      <a:lnTo>
                        <a:pt x="98" y="54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210"/>
                <p:cNvSpPr>
                  <a:spLocks/>
                </p:cNvSpPr>
                <p:nvPr/>
              </p:nvSpPr>
              <p:spPr bwMode="auto">
                <a:xfrm>
                  <a:off x="2538" y="1947"/>
                  <a:ext cx="49" cy="49"/>
                </a:xfrm>
                <a:custGeom>
                  <a:avLst/>
                  <a:gdLst>
                    <a:gd name="T0" fmla="*/ 98 w 98"/>
                    <a:gd name="T1" fmla="*/ 43 h 98"/>
                    <a:gd name="T2" fmla="*/ 96 w 98"/>
                    <a:gd name="T3" fmla="*/ 34 h 98"/>
                    <a:gd name="T4" fmla="*/ 92 w 98"/>
                    <a:gd name="T5" fmla="*/ 25 h 98"/>
                    <a:gd name="T6" fmla="*/ 86 w 98"/>
                    <a:gd name="T7" fmla="*/ 17 h 98"/>
                    <a:gd name="T8" fmla="*/ 80 w 98"/>
                    <a:gd name="T9" fmla="*/ 10 h 98"/>
                    <a:gd name="T10" fmla="*/ 72 w 98"/>
                    <a:gd name="T11" fmla="*/ 6 h 98"/>
                    <a:gd name="T12" fmla="*/ 64 w 98"/>
                    <a:gd name="T13" fmla="*/ 1 h 98"/>
                    <a:gd name="T14" fmla="*/ 54 w 98"/>
                    <a:gd name="T15" fmla="*/ 0 h 98"/>
                    <a:gd name="T16" fmla="*/ 43 w 98"/>
                    <a:gd name="T17" fmla="*/ 0 h 98"/>
                    <a:gd name="T18" fmla="*/ 34 w 98"/>
                    <a:gd name="T19" fmla="*/ 1 h 98"/>
                    <a:gd name="T20" fmla="*/ 25 w 98"/>
                    <a:gd name="T21" fmla="*/ 6 h 98"/>
                    <a:gd name="T22" fmla="*/ 17 w 98"/>
                    <a:gd name="T23" fmla="*/ 10 h 98"/>
                    <a:gd name="T24" fmla="*/ 10 w 98"/>
                    <a:gd name="T25" fmla="*/ 17 h 98"/>
                    <a:gd name="T26" fmla="*/ 6 w 98"/>
                    <a:gd name="T27" fmla="*/ 25 h 98"/>
                    <a:gd name="T28" fmla="*/ 1 w 98"/>
                    <a:gd name="T29" fmla="*/ 34 h 98"/>
                    <a:gd name="T30" fmla="*/ 0 w 98"/>
                    <a:gd name="T31" fmla="*/ 43 h 98"/>
                    <a:gd name="T32" fmla="*/ 0 w 98"/>
                    <a:gd name="T33" fmla="*/ 54 h 98"/>
                    <a:gd name="T34" fmla="*/ 1 w 98"/>
                    <a:gd name="T35" fmla="*/ 64 h 98"/>
                    <a:gd name="T36" fmla="*/ 6 w 98"/>
                    <a:gd name="T37" fmla="*/ 72 h 98"/>
                    <a:gd name="T38" fmla="*/ 10 w 98"/>
                    <a:gd name="T39" fmla="*/ 80 h 98"/>
                    <a:gd name="T40" fmla="*/ 17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2 w 98"/>
                    <a:gd name="T53" fmla="*/ 92 h 98"/>
                    <a:gd name="T54" fmla="*/ 80 w 98"/>
                    <a:gd name="T55" fmla="*/ 86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3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3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6" y="17"/>
                      </a:lnTo>
                      <a:lnTo>
                        <a:pt x="83" y="14"/>
                      </a:lnTo>
                      <a:lnTo>
                        <a:pt x="80" y="10"/>
                      </a:lnTo>
                      <a:lnTo>
                        <a:pt x="76" y="8"/>
                      </a:lnTo>
                      <a:lnTo>
                        <a:pt x="72" y="6"/>
                      </a:lnTo>
                      <a:lnTo>
                        <a:pt x="67" y="4"/>
                      </a:lnTo>
                      <a:lnTo>
                        <a:pt x="64" y="1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7" y="10"/>
                      </a:lnTo>
                      <a:lnTo>
                        <a:pt x="14" y="14"/>
                      </a:lnTo>
                      <a:lnTo>
                        <a:pt x="10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4" y="30"/>
                      </a:lnTo>
                      <a:lnTo>
                        <a:pt x="1" y="34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8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0" y="80"/>
                      </a:lnTo>
                      <a:lnTo>
                        <a:pt x="14" y="83"/>
                      </a:lnTo>
                      <a:lnTo>
                        <a:pt x="17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7"/>
                      </a:lnTo>
                      <a:lnTo>
                        <a:pt x="64" y="95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6"/>
                      </a:lnTo>
                      <a:lnTo>
                        <a:pt x="83" y="83"/>
                      </a:lnTo>
                      <a:lnTo>
                        <a:pt x="86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8"/>
                      </a:lnTo>
                      <a:lnTo>
                        <a:pt x="98" y="54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211"/>
                <p:cNvSpPr>
                  <a:spLocks/>
                </p:cNvSpPr>
                <p:nvPr/>
              </p:nvSpPr>
              <p:spPr bwMode="auto">
                <a:xfrm>
                  <a:off x="2556" y="1965"/>
                  <a:ext cx="13" cy="13"/>
                </a:xfrm>
                <a:custGeom>
                  <a:avLst/>
                  <a:gdLst>
                    <a:gd name="T0" fmla="*/ 25 w 25"/>
                    <a:gd name="T1" fmla="*/ 12 h 24"/>
                    <a:gd name="T2" fmla="*/ 23 w 25"/>
                    <a:gd name="T3" fmla="*/ 10 h 24"/>
                    <a:gd name="T4" fmla="*/ 23 w 25"/>
                    <a:gd name="T5" fmla="*/ 7 h 24"/>
                    <a:gd name="T6" fmla="*/ 22 w 25"/>
                    <a:gd name="T7" fmla="*/ 5 h 24"/>
                    <a:gd name="T8" fmla="*/ 20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9 w 25"/>
                    <a:gd name="T19" fmla="*/ 0 h 24"/>
                    <a:gd name="T20" fmla="*/ 6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5 h 24"/>
                    <a:gd name="T28" fmla="*/ 1 w 25"/>
                    <a:gd name="T29" fmla="*/ 7 h 24"/>
                    <a:gd name="T30" fmla="*/ 0 w 25"/>
                    <a:gd name="T31" fmla="*/ 10 h 24"/>
                    <a:gd name="T32" fmla="*/ 0 w 25"/>
                    <a:gd name="T33" fmla="*/ 12 h 24"/>
                    <a:gd name="T34" fmla="*/ 0 w 25"/>
                    <a:gd name="T35" fmla="*/ 14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2 h 24"/>
                    <a:gd name="T44" fmla="*/ 6 w 25"/>
                    <a:gd name="T45" fmla="*/ 23 h 24"/>
                    <a:gd name="T46" fmla="*/ 9 w 25"/>
                    <a:gd name="T47" fmla="*/ 23 h 24"/>
                    <a:gd name="T48" fmla="*/ 12 w 25"/>
                    <a:gd name="T49" fmla="*/ 24 h 24"/>
                    <a:gd name="T50" fmla="*/ 14 w 25"/>
                    <a:gd name="T51" fmla="*/ 23 h 24"/>
                    <a:gd name="T52" fmla="*/ 17 w 25"/>
                    <a:gd name="T53" fmla="*/ 23 h 24"/>
                    <a:gd name="T54" fmla="*/ 19 w 25"/>
                    <a:gd name="T55" fmla="*/ 22 h 24"/>
                    <a:gd name="T56" fmla="*/ 20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3 w 25"/>
                    <a:gd name="T63" fmla="*/ 14 h 24"/>
                    <a:gd name="T64" fmla="*/ 25 w 25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6" y="23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3" y="1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212"/>
                <p:cNvSpPr>
                  <a:spLocks/>
                </p:cNvSpPr>
                <p:nvPr/>
              </p:nvSpPr>
              <p:spPr bwMode="auto">
                <a:xfrm>
                  <a:off x="2556" y="1965"/>
                  <a:ext cx="13" cy="13"/>
                </a:xfrm>
                <a:custGeom>
                  <a:avLst/>
                  <a:gdLst>
                    <a:gd name="T0" fmla="*/ 25 w 25"/>
                    <a:gd name="T1" fmla="*/ 12 h 24"/>
                    <a:gd name="T2" fmla="*/ 23 w 25"/>
                    <a:gd name="T3" fmla="*/ 10 h 24"/>
                    <a:gd name="T4" fmla="*/ 23 w 25"/>
                    <a:gd name="T5" fmla="*/ 7 h 24"/>
                    <a:gd name="T6" fmla="*/ 22 w 25"/>
                    <a:gd name="T7" fmla="*/ 5 h 24"/>
                    <a:gd name="T8" fmla="*/ 20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9 w 25"/>
                    <a:gd name="T19" fmla="*/ 0 h 24"/>
                    <a:gd name="T20" fmla="*/ 6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5 h 24"/>
                    <a:gd name="T28" fmla="*/ 1 w 25"/>
                    <a:gd name="T29" fmla="*/ 7 h 24"/>
                    <a:gd name="T30" fmla="*/ 0 w 25"/>
                    <a:gd name="T31" fmla="*/ 10 h 24"/>
                    <a:gd name="T32" fmla="*/ 0 w 25"/>
                    <a:gd name="T33" fmla="*/ 12 h 24"/>
                    <a:gd name="T34" fmla="*/ 0 w 25"/>
                    <a:gd name="T35" fmla="*/ 14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2 h 24"/>
                    <a:gd name="T44" fmla="*/ 6 w 25"/>
                    <a:gd name="T45" fmla="*/ 23 h 24"/>
                    <a:gd name="T46" fmla="*/ 9 w 25"/>
                    <a:gd name="T47" fmla="*/ 23 h 24"/>
                    <a:gd name="T48" fmla="*/ 12 w 25"/>
                    <a:gd name="T49" fmla="*/ 24 h 24"/>
                    <a:gd name="T50" fmla="*/ 14 w 25"/>
                    <a:gd name="T51" fmla="*/ 23 h 24"/>
                    <a:gd name="T52" fmla="*/ 17 w 25"/>
                    <a:gd name="T53" fmla="*/ 23 h 24"/>
                    <a:gd name="T54" fmla="*/ 19 w 25"/>
                    <a:gd name="T55" fmla="*/ 22 h 24"/>
                    <a:gd name="T56" fmla="*/ 20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3 w 25"/>
                    <a:gd name="T63" fmla="*/ 14 h 24"/>
                    <a:gd name="T64" fmla="*/ 25 w 25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6" y="23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3" y="14"/>
                      </a:lnTo>
                      <a:lnTo>
                        <a:pt x="25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213"/>
                <p:cNvSpPr>
                  <a:spLocks/>
                </p:cNvSpPr>
                <p:nvPr/>
              </p:nvSpPr>
              <p:spPr bwMode="auto">
                <a:xfrm>
                  <a:off x="2538" y="2017"/>
                  <a:ext cx="49" cy="49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5 h 98"/>
                    <a:gd name="T4" fmla="*/ 92 w 98"/>
                    <a:gd name="T5" fmla="*/ 26 h 98"/>
                    <a:gd name="T6" fmla="*/ 86 w 98"/>
                    <a:gd name="T7" fmla="*/ 18 h 98"/>
                    <a:gd name="T8" fmla="*/ 80 w 98"/>
                    <a:gd name="T9" fmla="*/ 11 h 98"/>
                    <a:gd name="T10" fmla="*/ 72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1 h 98"/>
                    <a:gd name="T16" fmla="*/ 43 w 98"/>
                    <a:gd name="T17" fmla="*/ 1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7 w 98"/>
                    <a:gd name="T23" fmla="*/ 11 h 98"/>
                    <a:gd name="T24" fmla="*/ 10 w 98"/>
                    <a:gd name="T25" fmla="*/ 18 h 98"/>
                    <a:gd name="T26" fmla="*/ 6 w 98"/>
                    <a:gd name="T27" fmla="*/ 26 h 98"/>
                    <a:gd name="T28" fmla="*/ 1 w 98"/>
                    <a:gd name="T29" fmla="*/ 35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1 w 98"/>
                    <a:gd name="T35" fmla="*/ 63 h 98"/>
                    <a:gd name="T36" fmla="*/ 6 w 98"/>
                    <a:gd name="T37" fmla="*/ 72 h 98"/>
                    <a:gd name="T38" fmla="*/ 10 w 98"/>
                    <a:gd name="T39" fmla="*/ 80 h 98"/>
                    <a:gd name="T40" fmla="*/ 17 w 98"/>
                    <a:gd name="T41" fmla="*/ 87 h 98"/>
                    <a:gd name="T42" fmla="*/ 25 w 98"/>
                    <a:gd name="T43" fmla="*/ 93 h 98"/>
                    <a:gd name="T44" fmla="*/ 34 w 98"/>
                    <a:gd name="T45" fmla="*/ 96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6 h 98"/>
                    <a:gd name="T52" fmla="*/ 72 w 98"/>
                    <a:gd name="T53" fmla="*/ 93 h 98"/>
                    <a:gd name="T54" fmla="*/ 80 w 98"/>
                    <a:gd name="T55" fmla="*/ 87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3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50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3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6" y="18"/>
                      </a:lnTo>
                      <a:lnTo>
                        <a:pt x="83" y="14"/>
                      </a:lnTo>
                      <a:lnTo>
                        <a:pt x="80" y="11"/>
                      </a:lnTo>
                      <a:lnTo>
                        <a:pt x="76" y="9"/>
                      </a:lnTo>
                      <a:lnTo>
                        <a:pt x="72" y="6"/>
                      </a:lnTo>
                      <a:lnTo>
                        <a:pt x="67" y="4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7" y="11"/>
                      </a:lnTo>
                      <a:lnTo>
                        <a:pt x="14" y="14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1" y="63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0" y="80"/>
                      </a:lnTo>
                      <a:lnTo>
                        <a:pt x="14" y="84"/>
                      </a:lnTo>
                      <a:lnTo>
                        <a:pt x="17" y="87"/>
                      </a:lnTo>
                      <a:lnTo>
                        <a:pt x="22" y="89"/>
                      </a:lnTo>
                      <a:lnTo>
                        <a:pt x="25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39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7"/>
                      </a:lnTo>
                      <a:lnTo>
                        <a:pt x="64" y="96"/>
                      </a:lnTo>
                      <a:lnTo>
                        <a:pt x="67" y="94"/>
                      </a:lnTo>
                      <a:lnTo>
                        <a:pt x="72" y="93"/>
                      </a:lnTo>
                      <a:lnTo>
                        <a:pt x="76" y="89"/>
                      </a:lnTo>
                      <a:lnTo>
                        <a:pt x="80" y="87"/>
                      </a:lnTo>
                      <a:lnTo>
                        <a:pt x="83" y="84"/>
                      </a:lnTo>
                      <a:lnTo>
                        <a:pt x="86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3" y="68"/>
                      </a:lnTo>
                      <a:lnTo>
                        <a:pt x="96" y="63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214"/>
                <p:cNvSpPr>
                  <a:spLocks/>
                </p:cNvSpPr>
                <p:nvPr/>
              </p:nvSpPr>
              <p:spPr bwMode="auto">
                <a:xfrm>
                  <a:off x="2538" y="2017"/>
                  <a:ext cx="49" cy="49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5 h 98"/>
                    <a:gd name="T4" fmla="*/ 92 w 98"/>
                    <a:gd name="T5" fmla="*/ 26 h 98"/>
                    <a:gd name="T6" fmla="*/ 86 w 98"/>
                    <a:gd name="T7" fmla="*/ 18 h 98"/>
                    <a:gd name="T8" fmla="*/ 80 w 98"/>
                    <a:gd name="T9" fmla="*/ 11 h 98"/>
                    <a:gd name="T10" fmla="*/ 72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1 h 98"/>
                    <a:gd name="T16" fmla="*/ 43 w 98"/>
                    <a:gd name="T17" fmla="*/ 1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7 w 98"/>
                    <a:gd name="T23" fmla="*/ 11 h 98"/>
                    <a:gd name="T24" fmla="*/ 10 w 98"/>
                    <a:gd name="T25" fmla="*/ 18 h 98"/>
                    <a:gd name="T26" fmla="*/ 6 w 98"/>
                    <a:gd name="T27" fmla="*/ 26 h 98"/>
                    <a:gd name="T28" fmla="*/ 1 w 98"/>
                    <a:gd name="T29" fmla="*/ 35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1 w 98"/>
                    <a:gd name="T35" fmla="*/ 63 h 98"/>
                    <a:gd name="T36" fmla="*/ 6 w 98"/>
                    <a:gd name="T37" fmla="*/ 72 h 98"/>
                    <a:gd name="T38" fmla="*/ 10 w 98"/>
                    <a:gd name="T39" fmla="*/ 80 h 98"/>
                    <a:gd name="T40" fmla="*/ 17 w 98"/>
                    <a:gd name="T41" fmla="*/ 87 h 98"/>
                    <a:gd name="T42" fmla="*/ 25 w 98"/>
                    <a:gd name="T43" fmla="*/ 93 h 98"/>
                    <a:gd name="T44" fmla="*/ 34 w 98"/>
                    <a:gd name="T45" fmla="*/ 96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6 h 98"/>
                    <a:gd name="T52" fmla="*/ 72 w 98"/>
                    <a:gd name="T53" fmla="*/ 93 h 98"/>
                    <a:gd name="T54" fmla="*/ 80 w 98"/>
                    <a:gd name="T55" fmla="*/ 87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3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50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3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6" y="18"/>
                      </a:lnTo>
                      <a:lnTo>
                        <a:pt x="83" y="14"/>
                      </a:lnTo>
                      <a:lnTo>
                        <a:pt x="80" y="11"/>
                      </a:lnTo>
                      <a:lnTo>
                        <a:pt x="76" y="9"/>
                      </a:lnTo>
                      <a:lnTo>
                        <a:pt x="72" y="6"/>
                      </a:lnTo>
                      <a:lnTo>
                        <a:pt x="67" y="4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7" y="11"/>
                      </a:lnTo>
                      <a:lnTo>
                        <a:pt x="14" y="14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1" y="63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0" y="80"/>
                      </a:lnTo>
                      <a:lnTo>
                        <a:pt x="14" y="84"/>
                      </a:lnTo>
                      <a:lnTo>
                        <a:pt x="17" y="87"/>
                      </a:lnTo>
                      <a:lnTo>
                        <a:pt x="22" y="89"/>
                      </a:lnTo>
                      <a:lnTo>
                        <a:pt x="25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39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7"/>
                      </a:lnTo>
                      <a:lnTo>
                        <a:pt x="64" y="96"/>
                      </a:lnTo>
                      <a:lnTo>
                        <a:pt x="67" y="94"/>
                      </a:lnTo>
                      <a:lnTo>
                        <a:pt x="72" y="93"/>
                      </a:lnTo>
                      <a:lnTo>
                        <a:pt x="76" y="89"/>
                      </a:lnTo>
                      <a:lnTo>
                        <a:pt x="80" y="87"/>
                      </a:lnTo>
                      <a:lnTo>
                        <a:pt x="83" y="84"/>
                      </a:lnTo>
                      <a:lnTo>
                        <a:pt x="86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3" y="68"/>
                      </a:lnTo>
                      <a:lnTo>
                        <a:pt x="96" y="63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5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215"/>
                <p:cNvSpPr>
                  <a:spLocks/>
                </p:cNvSpPr>
                <p:nvPr/>
              </p:nvSpPr>
              <p:spPr bwMode="auto">
                <a:xfrm>
                  <a:off x="2556" y="2036"/>
                  <a:ext cx="13" cy="11"/>
                </a:xfrm>
                <a:custGeom>
                  <a:avLst/>
                  <a:gdLst>
                    <a:gd name="T0" fmla="*/ 25 w 25"/>
                    <a:gd name="T1" fmla="*/ 13 h 24"/>
                    <a:gd name="T2" fmla="*/ 23 w 25"/>
                    <a:gd name="T3" fmla="*/ 9 h 24"/>
                    <a:gd name="T4" fmla="*/ 23 w 25"/>
                    <a:gd name="T5" fmla="*/ 7 h 24"/>
                    <a:gd name="T6" fmla="*/ 22 w 25"/>
                    <a:gd name="T7" fmla="*/ 6 h 24"/>
                    <a:gd name="T8" fmla="*/ 20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9 w 25"/>
                    <a:gd name="T19" fmla="*/ 0 h 24"/>
                    <a:gd name="T20" fmla="*/ 6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6 h 24"/>
                    <a:gd name="T28" fmla="*/ 1 w 25"/>
                    <a:gd name="T29" fmla="*/ 7 h 24"/>
                    <a:gd name="T30" fmla="*/ 0 w 25"/>
                    <a:gd name="T31" fmla="*/ 9 h 24"/>
                    <a:gd name="T32" fmla="*/ 0 w 25"/>
                    <a:gd name="T33" fmla="*/ 13 h 24"/>
                    <a:gd name="T34" fmla="*/ 0 w 25"/>
                    <a:gd name="T35" fmla="*/ 15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3 h 24"/>
                    <a:gd name="T44" fmla="*/ 6 w 25"/>
                    <a:gd name="T45" fmla="*/ 24 h 24"/>
                    <a:gd name="T46" fmla="*/ 9 w 25"/>
                    <a:gd name="T47" fmla="*/ 24 h 24"/>
                    <a:gd name="T48" fmla="*/ 12 w 25"/>
                    <a:gd name="T49" fmla="*/ 24 h 24"/>
                    <a:gd name="T50" fmla="*/ 14 w 25"/>
                    <a:gd name="T51" fmla="*/ 24 h 24"/>
                    <a:gd name="T52" fmla="*/ 17 w 25"/>
                    <a:gd name="T53" fmla="*/ 24 h 24"/>
                    <a:gd name="T54" fmla="*/ 19 w 25"/>
                    <a:gd name="T55" fmla="*/ 23 h 24"/>
                    <a:gd name="T56" fmla="*/ 20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3 w 25"/>
                    <a:gd name="T63" fmla="*/ 15 h 24"/>
                    <a:gd name="T64" fmla="*/ 25 w 25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3"/>
                      </a:move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216"/>
                <p:cNvSpPr>
                  <a:spLocks/>
                </p:cNvSpPr>
                <p:nvPr/>
              </p:nvSpPr>
              <p:spPr bwMode="auto">
                <a:xfrm>
                  <a:off x="2556" y="2036"/>
                  <a:ext cx="13" cy="11"/>
                </a:xfrm>
                <a:custGeom>
                  <a:avLst/>
                  <a:gdLst>
                    <a:gd name="T0" fmla="*/ 25 w 25"/>
                    <a:gd name="T1" fmla="*/ 13 h 24"/>
                    <a:gd name="T2" fmla="*/ 23 w 25"/>
                    <a:gd name="T3" fmla="*/ 9 h 24"/>
                    <a:gd name="T4" fmla="*/ 23 w 25"/>
                    <a:gd name="T5" fmla="*/ 7 h 24"/>
                    <a:gd name="T6" fmla="*/ 22 w 25"/>
                    <a:gd name="T7" fmla="*/ 6 h 24"/>
                    <a:gd name="T8" fmla="*/ 20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9 w 25"/>
                    <a:gd name="T19" fmla="*/ 0 h 24"/>
                    <a:gd name="T20" fmla="*/ 6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6 h 24"/>
                    <a:gd name="T28" fmla="*/ 1 w 25"/>
                    <a:gd name="T29" fmla="*/ 7 h 24"/>
                    <a:gd name="T30" fmla="*/ 0 w 25"/>
                    <a:gd name="T31" fmla="*/ 9 h 24"/>
                    <a:gd name="T32" fmla="*/ 0 w 25"/>
                    <a:gd name="T33" fmla="*/ 13 h 24"/>
                    <a:gd name="T34" fmla="*/ 0 w 25"/>
                    <a:gd name="T35" fmla="*/ 15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3 h 24"/>
                    <a:gd name="T44" fmla="*/ 6 w 25"/>
                    <a:gd name="T45" fmla="*/ 24 h 24"/>
                    <a:gd name="T46" fmla="*/ 9 w 25"/>
                    <a:gd name="T47" fmla="*/ 24 h 24"/>
                    <a:gd name="T48" fmla="*/ 12 w 25"/>
                    <a:gd name="T49" fmla="*/ 24 h 24"/>
                    <a:gd name="T50" fmla="*/ 14 w 25"/>
                    <a:gd name="T51" fmla="*/ 24 h 24"/>
                    <a:gd name="T52" fmla="*/ 17 w 25"/>
                    <a:gd name="T53" fmla="*/ 24 h 24"/>
                    <a:gd name="T54" fmla="*/ 19 w 25"/>
                    <a:gd name="T55" fmla="*/ 23 h 24"/>
                    <a:gd name="T56" fmla="*/ 20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3 w 25"/>
                    <a:gd name="T63" fmla="*/ 15 h 24"/>
                    <a:gd name="T64" fmla="*/ 25 w 25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3"/>
                      </a:move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5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217"/>
                <p:cNvSpPr>
                  <a:spLocks/>
                </p:cNvSpPr>
                <p:nvPr/>
              </p:nvSpPr>
              <p:spPr bwMode="auto">
                <a:xfrm>
                  <a:off x="2538" y="2087"/>
                  <a:ext cx="49" cy="49"/>
                </a:xfrm>
                <a:custGeom>
                  <a:avLst/>
                  <a:gdLst>
                    <a:gd name="T0" fmla="*/ 98 w 98"/>
                    <a:gd name="T1" fmla="*/ 44 h 99"/>
                    <a:gd name="T2" fmla="*/ 96 w 98"/>
                    <a:gd name="T3" fmla="*/ 35 h 99"/>
                    <a:gd name="T4" fmla="*/ 92 w 98"/>
                    <a:gd name="T5" fmla="*/ 26 h 99"/>
                    <a:gd name="T6" fmla="*/ 86 w 98"/>
                    <a:gd name="T7" fmla="*/ 18 h 99"/>
                    <a:gd name="T8" fmla="*/ 80 w 98"/>
                    <a:gd name="T9" fmla="*/ 12 h 99"/>
                    <a:gd name="T10" fmla="*/ 72 w 98"/>
                    <a:gd name="T11" fmla="*/ 6 h 99"/>
                    <a:gd name="T12" fmla="*/ 64 w 98"/>
                    <a:gd name="T13" fmla="*/ 2 h 99"/>
                    <a:gd name="T14" fmla="*/ 54 w 98"/>
                    <a:gd name="T15" fmla="*/ 0 h 99"/>
                    <a:gd name="T16" fmla="*/ 43 w 98"/>
                    <a:gd name="T17" fmla="*/ 0 h 99"/>
                    <a:gd name="T18" fmla="*/ 34 w 98"/>
                    <a:gd name="T19" fmla="*/ 2 h 99"/>
                    <a:gd name="T20" fmla="*/ 25 w 98"/>
                    <a:gd name="T21" fmla="*/ 6 h 99"/>
                    <a:gd name="T22" fmla="*/ 17 w 98"/>
                    <a:gd name="T23" fmla="*/ 12 h 99"/>
                    <a:gd name="T24" fmla="*/ 10 w 98"/>
                    <a:gd name="T25" fmla="*/ 18 h 99"/>
                    <a:gd name="T26" fmla="*/ 6 w 98"/>
                    <a:gd name="T27" fmla="*/ 26 h 99"/>
                    <a:gd name="T28" fmla="*/ 1 w 98"/>
                    <a:gd name="T29" fmla="*/ 35 h 99"/>
                    <a:gd name="T30" fmla="*/ 0 w 98"/>
                    <a:gd name="T31" fmla="*/ 44 h 99"/>
                    <a:gd name="T32" fmla="*/ 0 w 98"/>
                    <a:gd name="T33" fmla="*/ 55 h 99"/>
                    <a:gd name="T34" fmla="*/ 1 w 98"/>
                    <a:gd name="T35" fmla="*/ 64 h 99"/>
                    <a:gd name="T36" fmla="*/ 6 w 98"/>
                    <a:gd name="T37" fmla="*/ 73 h 99"/>
                    <a:gd name="T38" fmla="*/ 10 w 98"/>
                    <a:gd name="T39" fmla="*/ 81 h 99"/>
                    <a:gd name="T40" fmla="*/ 17 w 98"/>
                    <a:gd name="T41" fmla="*/ 87 h 99"/>
                    <a:gd name="T42" fmla="*/ 25 w 98"/>
                    <a:gd name="T43" fmla="*/ 92 h 99"/>
                    <a:gd name="T44" fmla="*/ 34 w 98"/>
                    <a:gd name="T45" fmla="*/ 97 h 99"/>
                    <a:gd name="T46" fmla="*/ 43 w 98"/>
                    <a:gd name="T47" fmla="*/ 98 h 99"/>
                    <a:gd name="T48" fmla="*/ 54 w 98"/>
                    <a:gd name="T49" fmla="*/ 98 h 99"/>
                    <a:gd name="T50" fmla="*/ 64 w 98"/>
                    <a:gd name="T51" fmla="*/ 97 h 99"/>
                    <a:gd name="T52" fmla="*/ 72 w 98"/>
                    <a:gd name="T53" fmla="*/ 92 h 99"/>
                    <a:gd name="T54" fmla="*/ 80 w 98"/>
                    <a:gd name="T55" fmla="*/ 87 h 99"/>
                    <a:gd name="T56" fmla="*/ 86 w 98"/>
                    <a:gd name="T57" fmla="*/ 81 h 99"/>
                    <a:gd name="T58" fmla="*/ 92 w 98"/>
                    <a:gd name="T59" fmla="*/ 73 h 99"/>
                    <a:gd name="T60" fmla="*/ 96 w 98"/>
                    <a:gd name="T61" fmla="*/ 64 h 99"/>
                    <a:gd name="T62" fmla="*/ 98 w 98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9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40"/>
                      </a:lnTo>
                      <a:lnTo>
                        <a:pt x="96" y="35"/>
                      </a:lnTo>
                      <a:lnTo>
                        <a:pt x="93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3" y="15"/>
                      </a:lnTo>
                      <a:lnTo>
                        <a:pt x="80" y="12"/>
                      </a:lnTo>
                      <a:lnTo>
                        <a:pt x="76" y="9"/>
                      </a:lnTo>
                      <a:lnTo>
                        <a:pt x="72" y="6"/>
                      </a:lnTo>
                      <a:lnTo>
                        <a:pt x="67" y="5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0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1"/>
                      </a:lnTo>
                      <a:lnTo>
                        <a:pt x="1" y="35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4" y="84"/>
                      </a:lnTo>
                      <a:lnTo>
                        <a:pt x="17" y="87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39" y="98"/>
                      </a:lnTo>
                      <a:lnTo>
                        <a:pt x="43" y="98"/>
                      </a:lnTo>
                      <a:lnTo>
                        <a:pt x="49" y="99"/>
                      </a:lnTo>
                      <a:lnTo>
                        <a:pt x="54" y="98"/>
                      </a:lnTo>
                      <a:lnTo>
                        <a:pt x="58" y="98"/>
                      </a:lnTo>
                      <a:lnTo>
                        <a:pt x="64" y="97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7"/>
                      </a:lnTo>
                      <a:lnTo>
                        <a:pt x="83" y="84"/>
                      </a:lnTo>
                      <a:lnTo>
                        <a:pt x="86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5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218"/>
                <p:cNvSpPr>
                  <a:spLocks/>
                </p:cNvSpPr>
                <p:nvPr/>
              </p:nvSpPr>
              <p:spPr bwMode="auto">
                <a:xfrm>
                  <a:off x="2538" y="2087"/>
                  <a:ext cx="49" cy="49"/>
                </a:xfrm>
                <a:custGeom>
                  <a:avLst/>
                  <a:gdLst>
                    <a:gd name="T0" fmla="*/ 98 w 98"/>
                    <a:gd name="T1" fmla="*/ 44 h 99"/>
                    <a:gd name="T2" fmla="*/ 96 w 98"/>
                    <a:gd name="T3" fmla="*/ 35 h 99"/>
                    <a:gd name="T4" fmla="*/ 92 w 98"/>
                    <a:gd name="T5" fmla="*/ 26 h 99"/>
                    <a:gd name="T6" fmla="*/ 86 w 98"/>
                    <a:gd name="T7" fmla="*/ 18 h 99"/>
                    <a:gd name="T8" fmla="*/ 80 w 98"/>
                    <a:gd name="T9" fmla="*/ 12 h 99"/>
                    <a:gd name="T10" fmla="*/ 72 w 98"/>
                    <a:gd name="T11" fmla="*/ 6 h 99"/>
                    <a:gd name="T12" fmla="*/ 64 w 98"/>
                    <a:gd name="T13" fmla="*/ 2 h 99"/>
                    <a:gd name="T14" fmla="*/ 54 w 98"/>
                    <a:gd name="T15" fmla="*/ 0 h 99"/>
                    <a:gd name="T16" fmla="*/ 43 w 98"/>
                    <a:gd name="T17" fmla="*/ 0 h 99"/>
                    <a:gd name="T18" fmla="*/ 34 w 98"/>
                    <a:gd name="T19" fmla="*/ 2 h 99"/>
                    <a:gd name="T20" fmla="*/ 25 w 98"/>
                    <a:gd name="T21" fmla="*/ 6 h 99"/>
                    <a:gd name="T22" fmla="*/ 17 w 98"/>
                    <a:gd name="T23" fmla="*/ 12 h 99"/>
                    <a:gd name="T24" fmla="*/ 10 w 98"/>
                    <a:gd name="T25" fmla="*/ 18 h 99"/>
                    <a:gd name="T26" fmla="*/ 6 w 98"/>
                    <a:gd name="T27" fmla="*/ 26 h 99"/>
                    <a:gd name="T28" fmla="*/ 1 w 98"/>
                    <a:gd name="T29" fmla="*/ 35 h 99"/>
                    <a:gd name="T30" fmla="*/ 0 w 98"/>
                    <a:gd name="T31" fmla="*/ 44 h 99"/>
                    <a:gd name="T32" fmla="*/ 0 w 98"/>
                    <a:gd name="T33" fmla="*/ 55 h 99"/>
                    <a:gd name="T34" fmla="*/ 1 w 98"/>
                    <a:gd name="T35" fmla="*/ 64 h 99"/>
                    <a:gd name="T36" fmla="*/ 6 w 98"/>
                    <a:gd name="T37" fmla="*/ 73 h 99"/>
                    <a:gd name="T38" fmla="*/ 10 w 98"/>
                    <a:gd name="T39" fmla="*/ 81 h 99"/>
                    <a:gd name="T40" fmla="*/ 17 w 98"/>
                    <a:gd name="T41" fmla="*/ 87 h 99"/>
                    <a:gd name="T42" fmla="*/ 25 w 98"/>
                    <a:gd name="T43" fmla="*/ 92 h 99"/>
                    <a:gd name="T44" fmla="*/ 34 w 98"/>
                    <a:gd name="T45" fmla="*/ 97 h 99"/>
                    <a:gd name="T46" fmla="*/ 43 w 98"/>
                    <a:gd name="T47" fmla="*/ 98 h 99"/>
                    <a:gd name="T48" fmla="*/ 54 w 98"/>
                    <a:gd name="T49" fmla="*/ 98 h 99"/>
                    <a:gd name="T50" fmla="*/ 64 w 98"/>
                    <a:gd name="T51" fmla="*/ 97 h 99"/>
                    <a:gd name="T52" fmla="*/ 72 w 98"/>
                    <a:gd name="T53" fmla="*/ 92 h 99"/>
                    <a:gd name="T54" fmla="*/ 80 w 98"/>
                    <a:gd name="T55" fmla="*/ 87 h 99"/>
                    <a:gd name="T56" fmla="*/ 86 w 98"/>
                    <a:gd name="T57" fmla="*/ 81 h 99"/>
                    <a:gd name="T58" fmla="*/ 92 w 98"/>
                    <a:gd name="T59" fmla="*/ 73 h 99"/>
                    <a:gd name="T60" fmla="*/ 96 w 98"/>
                    <a:gd name="T61" fmla="*/ 64 h 99"/>
                    <a:gd name="T62" fmla="*/ 98 w 98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9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40"/>
                      </a:lnTo>
                      <a:lnTo>
                        <a:pt x="96" y="35"/>
                      </a:lnTo>
                      <a:lnTo>
                        <a:pt x="93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3" y="15"/>
                      </a:lnTo>
                      <a:lnTo>
                        <a:pt x="80" y="12"/>
                      </a:lnTo>
                      <a:lnTo>
                        <a:pt x="76" y="9"/>
                      </a:lnTo>
                      <a:lnTo>
                        <a:pt x="72" y="6"/>
                      </a:lnTo>
                      <a:lnTo>
                        <a:pt x="67" y="5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0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1"/>
                      </a:lnTo>
                      <a:lnTo>
                        <a:pt x="1" y="35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0" y="81"/>
                      </a:lnTo>
                      <a:lnTo>
                        <a:pt x="14" y="84"/>
                      </a:lnTo>
                      <a:lnTo>
                        <a:pt x="17" y="87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39" y="98"/>
                      </a:lnTo>
                      <a:lnTo>
                        <a:pt x="43" y="98"/>
                      </a:lnTo>
                      <a:lnTo>
                        <a:pt x="49" y="99"/>
                      </a:lnTo>
                      <a:lnTo>
                        <a:pt x="54" y="98"/>
                      </a:lnTo>
                      <a:lnTo>
                        <a:pt x="58" y="98"/>
                      </a:lnTo>
                      <a:lnTo>
                        <a:pt x="64" y="97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7"/>
                      </a:lnTo>
                      <a:lnTo>
                        <a:pt x="83" y="84"/>
                      </a:lnTo>
                      <a:lnTo>
                        <a:pt x="86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5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219"/>
                <p:cNvSpPr>
                  <a:spLocks/>
                </p:cNvSpPr>
                <p:nvPr/>
              </p:nvSpPr>
              <p:spPr bwMode="auto">
                <a:xfrm>
                  <a:off x="2556" y="2106"/>
                  <a:ext cx="13" cy="12"/>
                </a:xfrm>
                <a:custGeom>
                  <a:avLst/>
                  <a:gdLst>
                    <a:gd name="T0" fmla="*/ 25 w 25"/>
                    <a:gd name="T1" fmla="*/ 11 h 23"/>
                    <a:gd name="T2" fmla="*/ 23 w 25"/>
                    <a:gd name="T3" fmla="*/ 9 h 23"/>
                    <a:gd name="T4" fmla="*/ 23 w 25"/>
                    <a:gd name="T5" fmla="*/ 6 h 23"/>
                    <a:gd name="T6" fmla="*/ 22 w 25"/>
                    <a:gd name="T7" fmla="*/ 4 h 23"/>
                    <a:gd name="T8" fmla="*/ 20 w 25"/>
                    <a:gd name="T9" fmla="*/ 3 h 23"/>
                    <a:gd name="T10" fmla="*/ 19 w 25"/>
                    <a:gd name="T11" fmla="*/ 1 h 23"/>
                    <a:gd name="T12" fmla="*/ 17 w 25"/>
                    <a:gd name="T13" fmla="*/ 0 h 23"/>
                    <a:gd name="T14" fmla="*/ 14 w 25"/>
                    <a:gd name="T15" fmla="*/ 0 h 23"/>
                    <a:gd name="T16" fmla="*/ 12 w 25"/>
                    <a:gd name="T17" fmla="*/ 0 h 23"/>
                    <a:gd name="T18" fmla="*/ 9 w 25"/>
                    <a:gd name="T19" fmla="*/ 0 h 23"/>
                    <a:gd name="T20" fmla="*/ 6 w 25"/>
                    <a:gd name="T21" fmla="*/ 0 h 23"/>
                    <a:gd name="T22" fmla="*/ 5 w 25"/>
                    <a:gd name="T23" fmla="*/ 1 h 23"/>
                    <a:gd name="T24" fmla="*/ 3 w 25"/>
                    <a:gd name="T25" fmla="*/ 3 h 23"/>
                    <a:gd name="T26" fmla="*/ 2 w 25"/>
                    <a:gd name="T27" fmla="*/ 4 h 23"/>
                    <a:gd name="T28" fmla="*/ 1 w 25"/>
                    <a:gd name="T29" fmla="*/ 6 h 23"/>
                    <a:gd name="T30" fmla="*/ 0 w 25"/>
                    <a:gd name="T31" fmla="*/ 9 h 23"/>
                    <a:gd name="T32" fmla="*/ 0 w 25"/>
                    <a:gd name="T33" fmla="*/ 11 h 23"/>
                    <a:gd name="T34" fmla="*/ 0 w 25"/>
                    <a:gd name="T35" fmla="*/ 14 h 23"/>
                    <a:gd name="T36" fmla="*/ 1 w 25"/>
                    <a:gd name="T37" fmla="*/ 17 h 23"/>
                    <a:gd name="T38" fmla="*/ 2 w 25"/>
                    <a:gd name="T39" fmla="*/ 18 h 23"/>
                    <a:gd name="T40" fmla="*/ 3 w 25"/>
                    <a:gd name="T41" fmla="*/ 20 h 23"/>
                    <a:gd name="T42" fmla="*/ 5 w 25"/>
                    <a:gd name="T43" fmla="*/ 21 h 23"/>
                    <a:gd name="T44" fmla="*/ 6 w 25"/>
                    <a:gd name="T45" fmla="*/ 22 h 23"/>
                    <a:gd name="T46" fmla="*/ 9 w 25"/>
                    <a:gd name="T47" fmla="*/ 23 h 23"/>
                    <a:gd name="T48" fmla="*/ 12 w 25"/>
                    <a:gd name="T49" fmla="*/ 23 h 23"/>
                    <a:gd name="T50" fmla="*/ 14 w 25"/>
                    <a:gd name="T51" fmla="*/ 23 h 23"/>
                    <a:gd name="T52" fmla="*/ 17 w 25"/>
                    <a:gd name="T53" fmla="*/ 22 h 23"/>
                    <a:gd name="T54" fmla="*/ 19 w 25"/>
                    <a:gd name="T55" fmla="*/ 21 h 23"/>
                    <a:gd name="T56" fmla="*/ 20 w 25"/>
                    <a:gd name="T57" fmla="*/ 20 h 23"/>
                    <a:gd name="T58" fmla="*/ 22 w 25"/>
                    <a:gd name="T59" fmla="*/ 18 h 23"/>
                    <a:gd name="T60" fmla="*/ 23 w 25"/>
                    <a:gd name="T61" fmla="*/ 17 h 23"/>
                    <a:gd name="T62" fmla="*/ 23 w 25"/>
                    <a:gd name="T63" fmla="*/ 14 h 23"/>
                    <a:gd name="T64" fmla="*/ 25 w 25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5" y="21"/>
                      </a:lnTo>
                      <a:lnTo>
                        <a:pt x="6" y="22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2" y="18"/>
                      </a:lnTo>
                      <a:lnTo>
                        <a:pt x="23" y="17"/>
                      </a:lnTo>
                      <a:lnTo>
                        <a:pt x="23" y="14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220"/>
                <p:cNvSpPr>
                  <a:spLocks/>
                </p:cNvSpPr>
                <p:nvPr/>
              </p:nvSpPr>
              <p:spPr bwMode="auto">
                <a:xfrm>
                  <a:off x="2556" y="2106"/>
                  <a:ext cx="13" cy="12"/>
                </a:xfrm>
                <a:custGeom>
                  <a:avLst/>
                  <a:gdLst>
                    <a:gd name="T0" fmla="*/ 25 w 25"/>
                    <a:gd name="T1" fmla="*/ 11 h 23"/>
                    <a:gd name="T2" fmla="*/ 23 w 25"/>
                    <a:gd name="T3" fmla="*/ 9 h 23"/>
                    <a:gd name="T4" fmla="*/ 23 w 25"/>
                    <a:gd name="T5" fmla="*/ 6 h 23"/>
                    <a:gd name="T6" fmla="*/ 22 w 25"/>
                    <a:gd name="T7" fmla="*/ 4 h 23"/>
                    <a:gd name="T8" fmla="*/ 20 w 25"/>
                    <a:gd name="T9" fmla="*/ 3 h 23"/>
                    <a:gd name="T10" fmla="*/ 19 w 25"/>
                    <a:gd name="T11" fmla="*/ 1 h 23"/>
                    <a:gd name="T12" fmla="*/ 17 w 25"/>
                    <a:gd name="T13" fmla="*/ 0 h 23"/>
                    <a:gd name="T14" fmla="*/ 14 w 25"/>
                    <a:gd name="T15" fmla="*/ 0 h 23"/>
                    <a:gd name="T16" fmla="*/ 12 w 25"/>
                    <a:gd name="T17" fmla="*/ 0 h 23"/>
                    <a:gd name="T18" fmla="*/ 9 w 25"/>
                    <a:gd name="T19" fmla="*/ 0 h 23"/>
                    <a:gd name="T20" fmla="*/ 6 w 25"/>
                    <a:gd name="T21" fmla="*/ 0 h 23"/>
                    <a:gd name="T22" fmla="*/ 5 w 25"/>
                    <a:gd name="T23" fmla="*/ 1 h 23"/>
                    <a:gd name="T24" fmla="*/ 3 w 25"/>
                    <a:gd name="T25" fmla="*/ 3 h 23"/>
                    <a:gd name="T26" fmla="*/ 2 w 25"/>
                    <a:gd name="T27" fmla="*/ 4 h 23"/>
                    <a:gd name="T28" fmla="*/ 1 w 25"/>
                    <a:gd name="T29" fmla="*/ 6 h 23"/>
                    <a:gd name="T30" fmla="*/ 0 w 25"/>
                    <a:gd name="T31" fmla="*/ 9 h 23"/>
                    <a:gd name="T32" fmla="*/ 0 w 25"/>
                    <a:gd name="T33" fmla="*/ 11 h 23"/>
                    <a:gd name="T34" fmla="*/ 0 w 25"/>
                    <a:gd name="T35" fmla="*/ 14 h 23"/>
                    <a:gd name="T36" fmla="*/ 1 w 25"/>
                    <a:gd name="T37" fmla="*/ 17 h 23"/>
                    <a:gd name="T38" fmla="*/ 2 w 25"/>
                    <a:gd name="T39" fmla="*/ 18 h 23"/>
                    <a:gd name="T40" fmla="*/ 3 w 25"/>
                    <a:gd name="T41" fmla="*/ 20 h 23"/>
                    <a:gd name="T42" fmla="*/ 5 w 25"/>
                    <a:gd name="T43" fmla="*/ 21 h 23"/>
                    <a:gd name="T44" fmla="*/ 6 w 25"/>
                    <a:gd name="T45" fmla="*/ 22 h 23"/>
                    <a:gd name="T46" fmla="*/ 9 w 25"/>
                    <a:gd name="T47" fmla="*/ 23 h 23"/>
                    <a:gd name="T48" fmla="*/ 12 w 25"/>
                    <a:gd name="T49" fmla="*/ 23 h 23"/>
                    <a:gd name="T50" fmla="*/ 14 w 25"/>
                    <a:gd name="T51" fmla="*/ 23 h 23"/>
                    <a:gd name="T52" fmla="*/ 17 w 25"/>
                    <a:gd name="T53" fmla="*/ 22 h 23"/>
                    <a:gd name="T54" fmla="*/ 19 w 25"/>
                    <a:gd name="T55" fmla="*/ 21 h 23"/>
                    <a:gd name="T56" fmla="*/ 20 w 25"/>
                    <a:gd name="T57" fmla="*/ 20 h 23"/>
                    <a:gd name="T58" fmla="*/ 22 w 25"/>
                    <a:gd name="T59" fmla="*/ 18 h 23"/>
                    <a:gd name="T60" fmla="*/ 23 w 25"/>
                    <a:gd name="T61" fmla="*/ 17 h 23"/>
                    <a:gd name="T62" fmla="*/ 23 w 25"/>
                    <a:gd name="T63" fmla="*/ 14 h 23"/>
                    <a:gd name="T64" fmla="*/ 25 w 25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5" y="21"/>
                      </a:lnTo>
                      <a:lnTo>
                        <a:pt x="6" y="22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2" y="18"/>
                      </a:lnTo>
                      <a:lnTo>
                        <a:pt x="23" y="17"/>
                      </a:lnTo>
                      <a:lnTo>
                        <a:pt x="23" y="14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36" y="1642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536" y="1642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223"/>
                <p:cNvSpPr>
                  <a:spLocks/>
                </p:cNvSpPr>
                <p:nvPr/>
              </p:nvSpPr>
              <p:spPr bwMode="auto">
                <a:xfrm>
                  <a:off x="2543" y="1650"/>
                  <a:ext cx="27" cy="66"/>
                </a:xfrm>
                <a:custGeom>
                  <a:avLst/>
                  <a:gdLst>
                    <a:gd name="T0" fmla="*/ 0 w 55"/>
                    <a:gd name="T1" fmla="*/ 0 h 133"/>
                    <a:gd name="T2" fmla="*/ 55 w 55"/>
                    <a:gd name="T3" fmla="*/ 0 h 133"/>
                    <a:gd name="T4" fmla="*/ 55 w 55"/>
                    <a:gd name="T5" fmla="*/ 133 h 133"/>
                    <a:gd name="T6" fmla="*/ 0 w 55"/>
                    <a:gd name="T7" fmla="*/ 133 h 133"/>
                    <a:gd name="T8" fmla="*/ 0 w 55"/>
                    <a:gd name="T9" fmla="*/ 89 h 133"/>
                    <a:gd name="T10" fmla="*/ 9 w 55"/>
                    <a:gd name="T11" fmla="*/ 89 h 133"/>
                    <a:gd name="T12" fmla="*/ 9 w 55"/>
                    <a:gd name="T13" fmla="*/ 45 h 133"/>
                    <a:gd name="T14" fmla="*/ 0 w 55"/>
                    <a:gd name="T15" fmla="*/ 45 h 133"/>
                    <a:gd name="T16" fmla="*/ 0 w 55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3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224"/>
                <p:cNvSpPr>
                  <a:spLocks/>
                </p:cNvSpPr>
                <p:nvPr/>
              </p:nvSpPr>
              <p:spPr bwMode="auto">
                <a:xfrm>
                  <a:off x="2543" y="1650"/>
                  <a:ext cx="27" cy="66"/>
                </a:xfrm>
                <a:custGeom>
                  <a:avLst/>
                  <a:gdLst>
                    <a:gd name="T0" fmla="*/ 0 w 55"/>
                    <a:gd name="T1" fmla="*/ 0 h 133"/>
                    <a:gd name="T2" fmla="*/ 55 w 55"/>
                    <a:gd name="T3" fmla="*/ 0 h 133"/>
                    <a:gd name="T4" fmla="*/ 55 w 55"/>
                    <a:gd name="T5" fmla="*/ 133 h 133"/>
                    <a:gd name="T6" fmla="*/ 0 w 55"/>
                    <a:gd name="T7" fmla="*/ 133 h 133"/>
                    <a:gd name="T8" fmla="*/ 0 w 55"/>
                    <a:gd name="T9" fmla="*/ 89 h 133"/>
                    <a:gd name="T10" fmla="*/ 9 w 55"/>
                    <a:gd name="T11" fmla="*/ 89 h 133"/>
                    <a:gd name="T12" fmla="*/ 9 w 55"/>
                    <a:gd name="T13" fmla="*/ 45 h 133"/>
                    <a:gd name="T14" fmla="*/ 0 w 55"/>
                    <a:gd name="T15" fmla="*/ 45 h 133"/>
                    <a:gd name="T16" fmla="*/ 0 w 55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3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225"/>
                <p:cNvSpPr>
                  <a:spLocks/>
                </p:cNvSpPr>
                <p:nvPr/>
              </p:nvSpPr>
              <p:spPr bwMode="auto">
                <a:xfrm>
                  <a:off x="2554" y="1658"/>
                  <a:ext cx="9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6 h 20"/>
                    <a:gd name="T6" fmla="*/ 15 w 17"/>
                    <a:gd name="T7" fmla="*/ 5 h 20"/>
                    <a:gd name="T8" fmla="*/ 14 w 17"/>
                    <a:gd name="T9" fmla="*/ 3 h 20"/>
                    <a:gd name="T10" fmla="*/ 13 w 17"/>
                    <a:gd name="T11" fmla="*/ 1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1 h 20"/>
                    <a:gd name="T24" fmla="*/ 2 w 17"/>
                    <a:gd name="T25" fmla="*/ 3 h 20"/>
                    <a:gd name="T26" fmla="*/ 1 w 17"/>
                    <a:gd name="T27" fmla="*/ 5 h 20"/>
                    <a:gd name="T28" fmla="*/ 0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0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4 h 20"/>
                    <a:gd name="T62" fmla="*/ 16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226"/>
                <p:cNvSpPr>
                  <a:spLocks/>
                </p:cNvSpPr>
                <p:nvPr/>
              </p:nvSpPr>
              <p:spPr bwMode="auto">
                <a:xfrm>
                  <a:off x="2554" y="1658"/>
                  <a:ext cx="9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6 h 20"/>
                    <a:gd name="T6" fmla="*/ 15 w 17"/>
                    <a:gd name="T7" fmla="*/ 5 h 20"/>
                    <a:gd name="T8" fmla="*/ 14 w 17"/>
                    <a:gd name="T9" fmla="*/ 3 h 20"/>
                    <a:gd name="T10" fmla="*/ 13 w 17"/>
                    <a:gd name="T11" fmla="*/ 1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1 h 20"/>
                    <a:gd name="T24" fmla="*/ 2 w 17"/>
                    <a:gd name="T25" fmla="*/ 3 h 20"/>
                    <a:gd name="T26" fmla="*/ 1 w 17"/>
                    <a:gd name="T27" fmla="*/ 5 h 20"/>
                    <a:gd name="T28" fmla="*/ 0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0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4 h 20"/>
                    <a:gd name="T62" fmla="*/ 16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227"/>
                <p:cNvSpPr>
                  <a:spLocks/>
                </p:cNvSpPr>
                <p:nvPr/>
              </p:nvSpPr>
              <p:spPr bwMode="auto">
                <a:xfrm>
                  <a:off x="2554" y="1677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5 h 20"/>
                    <a:gd name="T6" fmla="*/ 15 w 17"/>
                    <a:gd name="T7" fmla="*/ 4 h 20"/>
                    <a:gd name="T8" fmla="*/ 14 w 17"/>
                    <a:gd name="T9" fmla="*/ 3 h 20"/>
                    <a:gd name="T10" fmla="*/ 13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3 h 20"/>
                    <a:gd name="T62" fmla="*/ 16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228"/>
                <p:cNvSpPr>
                  <a:spLocks/>
                </p:cNvSpPr>
                <p:nvPr/>
              </p:nvSpPr>
              <p:spPr bwMode="auto">
                <a:xfrm>
                  <a:off x="2554" y="1677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5 h 20"/>
                    <a:gd name="T6" fmla="*/ 15 w 17"/>
                    <a:gd name="T7" fmla="*/ 4 h 20"/>
                    <a:gd name="T8" fmla="*/ 14 w 17"/>
                    <a:gd name="T9" fmla="*/ 3 h 20"/>
                    <a:gd name="T10" fmla="*/ 13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3 h 20"/>
                    <a:gd name="T62" fmla="*/ 16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229"/>
                <p:cNvSpPr>
                  <a:spLocks/>
                </p:cNvSpPr>
                <p:nvPr/>
              </p:nvSpPr>
              <p:spPr bwMode="auto">
                <a:xfrm>
                  <a:off x="2554" y="1697"/>
                  <a:ext cx="9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6 w 17"/>
                    <a:gd name="T3" fmla="*/ 8 h 21"/>
                    <a:gd name="T4" fmla="*/ 16 w 17"/>
                    <a:gd name="T5" fmla="*/ 7 h 21"/>
                    <a:gd name="T6" fmla="*/ 15 w 17"/>
                    <a:gd name="T7" fmla="*/ 5 h 21"/>
                    <a:gd name="T8" fmla="*/ 14 w 17"/>
                    <a:gd name="T9" fmla="*/ 4 h 21"/>
                    <a:gd name="T10" fmla="*/ 13 w 17"/>
                    <a:gd name="T11" fmla="*/ 3 h 21"/>
                    <a:gd name="T12" fmla="*/ 11 w 17"/>
                    <a:gd name="T13" fmla="*/ 2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3 w 17"/>
                    <a:gd name="T55" fmla="*/ 19 h 21"/>
                    <a:gd name="T56" fmla="*/ 14 w 17"/>
                    <a:gd name="T57" fmla="*/ 17 h 21"/>
                    <a:gd name="T58" fmla="*/ 15 w 17"/>
                    <a:gd name="T59" fmla="*/ 16 h 21"/>
                    <a:gd name="T60" fmla="*/ 16 w 17"/>
                    <a:gd name="T61" fmla="*/ 14 h 21"/>
                    <a:gd name="T62" fmla="*/ 16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230"/>
                <p:cNvSpPr>
                  <a:spLocks/>
                </p:cNvSpPr>
                <p:nvPr/>
              </p:nvSpPr>
              <p:spPr bwMode="auto">
                <a:xfrm>
                  <a:off x="2554" y="1697"/>
                  <a:ext cx="9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6 w 17"/>
                    <a:gd name="T3" fmla="*/ 8 h 21"/>
                    <a:gd name="T4" fmla="*/ 16 w 17"/>
                    <a:gd name="T5" fmla="*/ 7 h 21"/>
                    <a:gd name="T6" fmla="*/ 15 w 17"/>
                    <a:gd name="T7" fmla="*/ 5 h 21"/>
                    <a:gd name="T8" fmla="*/ 14 w 17"/>
                    <a:gd name="T9" fmla="*/ 4 h 21"/>
                    <a:gd name="T10" fmla="*/ 13 w 17"/>
                    <a:gd name="T11" fmla="*/ 3 h 21"/>
                    <a:gd name="T12" fmla="*/ 11 w 17"/>
                    <a:gd name="T13" fmla="*/ 2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3 w 17"/>
                    <a:gd name="T55" fmla="*/ 19 h 21"/>
                    <a:gd name="T56" fmla="*/ 14 w 17"/>
                    <a:gd name="T57" fmla="*/ 17 h 21"/>
                    <a:gd name="T58" fmla="*/ 15 w 17"/>
                    <a:gd name="T59" fmla="*/ 16 h 21"/>
                    <a:gd name="T60" fmla="*/ 16 w 17"/>
                    <a:gd name="T61" fmla="*/ 14 h 21"/>
                    <a:gd name="T62" fmla="*/ 16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Rectangle 231"/>
                <p:cNvSpPr>
                  <a:spLocks noChangeArrowheads="1"/>
                </p:cNvSpPr>
                <p:nvPr/>
              </p:nvSpPr>
              <p:spPr bwMode="auto">
                <a:xfrm>
                  <a:off x="2536" y="1770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Rectangle 232"/>
                <p:cNvSpPr>
                  <a:spLocks noChangeArrowheads="1"/>
                </p:cNvSpPr>
                <p:nvPr/>
              </p:nvSpPr>
              <p:spPr bwMode="auto">
                <a:xfrm>
                  <a:off x="2536" y="1770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233"/>
                <p:cNvSpPr>
                  <a:spLocks/>
                </p:cNvSpPr>
                <p:nvPr/>
              </p:nvSpPr>
              <p:spPr bwMode="auto">
                <a:xfrm>
                  <a:off x="2543" y="1778"/>
                  <a:ext cx="27" cy="67"/>
                </a:xfrm>
                <a:custGeom>
                  <a:avLst/>
                  <a:gdLst>
                    <a:gd name="T0" fmla="*/ 0 w 55"/>
                    <a:gd name="T1" fmla="*/ 0 h 132"/>
                    <a:gd name="T2" fmla="*/ 55 w 55"/>
                    <a:gd name="T3" fmla="*/ 0 h 132"/>
                    <a:gd name="T4" fmla="*/ 55 w 55"/>
                    <a:gd name="T5" fmla="*/ 132 h 132"/>
                    <a:gd name="T6" fmla="*/ 0 w 55"/>
                    <a:gd name="T7" fmla="*/ 132 h 132"/>
                    <a:gd name="T8" fmla="*/ 0 w 55"/>
                    <a:gd name="T9" fmla="*/ 88 h 132"/>
                    <a:gd name="T10" fmla="*/ 9 w 55"/>
                    <a:gd name="T11" fmla="*/ 88 h 132"/>
                    <a:gd name="T12" fmla="*/ 9 w 55"/>
                    <a:gd name="T13" fmla="*/ 44 h 132"/>
                    <a:gd name="T14" fmla="*/ 0 w 55"/>
                    <a:gd name="T15" fmla="*/ 44 h 132"/>
                    <a:gd name="T16" fmla="*/ 0 w 55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2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9" y="88"/>
                      </a:lnTo>
                      <a:lnTo>
                        <a:pt x="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234"/>
                <p:cNvSpPr>
                  <a:spLocks/>
                </p:cNvSpPr>
                <p:nvPr/>
              </p:nvSpPr>
              <p:spPr bwMode="auto">
                <a:xfrm>
                  <a:off x="2543" y="1778"/>
                  <a:ext cx="27" cy="67"/>
                </a:xfrm>
                <a:custGeom>
                  <a:avLst/>
                  <a:gdLst>
                    <a:gd name="T0" fmla="*/ 0 w 55"/>
                    <a:gd name="T1" fmla="*/ 0 h 132"/>
                    <a:gd name="T2" fmla="*/ 55 w 55"/>
                    <a:gd name="T3" fmla="*/ 0 h 132"/>
                    <a:gd name="T4" fmla="*/ 55 w 55"/>
                    <a:gd name="T5" fmla="*/ 132 h 132"/>
                    <a:gd name="T6" fmla="*/ 0 w 55"/>
                    <a:gd name="T7" fmla="*/ 132 h 132"/>
                    <a:gd name="T8" fmla="*/ 0 w 55"/>
                    <a:gd name="T9" fmla="*/ 88 h 132"/>
                    <a:gd name="T10" fmla="*/ 9 w 55"/>
                    <a:gd name="T11" fmla="*/ 88 h 132"/>
                    <a:gd name="T12" fmla="*/ 9 w 55"/>
                    <a:gd name="T13" fmla="*/ 44 h 132"/>
                    <a:gd name="T14" fmla="*/ 0 w 55"/>
                    <a:gd name="T15" fmla="*/ 44 h 132"/>
                    <a:gd name="T16" fmla="*/ 0 w 55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2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9" y="88"/>
                      </a:lnTo>
                      <a:lnTo>
                        <a:pt x="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235"/>
                <p:cNvSpPr>
                  <a:spLocks/>
                </p:cNvSpPr>
                <p:nvPr/>
              </p:nvSpPr>
              <p:spPr bwMode="auto">
                <a:xfrm>
                  <a:off x="2554" y="1786"/>
                  <a:ext cx="9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6 w 17"/>
                    <a:gd name="T3" fmla="*/ 8 h 21"/>
                    <a:gd name="T4" fmla="*/ 16 w 17"/>
                    <a:gd name="T5" fmla="*/ 7 h 21"/>
                    <a:gd name="T6" fmla="*/ 15 w 17"/>
                    <a:gd name="T7" fmla="*/ 5 h 21"/>
                    <a:gd name="T8" fmla="*/ 14 w 17"/>
                    <a:gd name="T9" fmla="*/ 4 h 21"/>
                    <a:gd name="T10" fmla="*/ 13 w 17"/>
                    <a:gd name="T11" fmla="*/ 3 h 21"/>
                    <a:gd name="T12" fmla="*/ 11 w 17"/>
                    <a:gd name="T13" fmla="*/ 1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3 w 17"/>
                    <a:gd name="T55" fmla="*/ 18 h 21"/>
                    <a:gd name="T56" fmla="*/ 14 w 17"/>
                    <a:gd name="T57" fmla="*/ 17 h 21"/>
                    <a:gd name="T58" fmla="*/ 15 w 17"/>
                    <a:gd name="T59" fmla="*/ 16 h 21"/>
                    <a:gd name="T60" fmla="*/ 16 w 17"/>
                    <a:gd name="T61" fmla="*/ 14 h 21"/>
                    <a:gd name="T62" fmla="*/ 16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236"/>
                <p:cNvSpPr>
                  <a:spLocks/>
                </p:cNvSpPr>
                <p:nvPr/>
              </p:nvSpPr>
              <p:spPr bwMode="auto">
                <a:xfrm>
                  <a:off x="2554" y="1786"/>
                  <a:ext cx="9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6 w 17"/>
                    <a:gd name="T3" fmla="*/ 8 h 21"/>
                    <a:gd name="T4" fmla="*/ 16 w 17"/>
                    <a:gd name="T5" fmla="*/ 7 h 21"/>
                    <a:gd name="T6" fmla="*/ 15 w 17"/>
                    <a:gd name="T7" fmla="*/ 5 h 21"/>
                    <a:gd name="T8" fmla="*/ 14 w 17"/>
                    <a:gd name="T9" fmla="*/ 4 h 21"/>
                    <a:gd name="T10" fmla="*/ 13 w 17"/>
                    <a:gd name="T11" fmla="*/ 3 h 21"/>
                    <a:gd name="T12" fmla="*/ 11 w 17"/>
                    <a:gd name="T13" fmla="*/ 1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3 w 17"/>
                    <a:gd name="T55" fmla="*/ 18 h 21"/>
                    <a:gd name="T56" fmla="*/ 14 w 17"/>
                    <a:gd name="T57" fmla="*/ 17 h 21"/>
                    <a:gd name="T58" fmla="*/ 15 w 17"/>
                    <a:gd name="T59" fmla="*/ 16 h 21"/>
                    <a:gd name="T60" fmla="*/ 16 w 17"/>
                    <a:gd name="T61" fmla="*/ 14 h 21"/>
                    <a:gd name="T62" fmla="*/ 16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237"/>
                <p:cNvSpPr>
                  <a:spLocks/>
                </p:cNvSpPr>
                <p:nvPr/>
              </p:nvSpPr>
              <p:spPr bwMode="auto">
                <a:xfrm>
                  <a:off x="2554" y="1805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7 h 20"/>
                    <a:gd name="T6" fmla="*/ 15 w 17"/>
                    <a:gd name="T7" fmla="*/ 4 h 20"/>
                    <a:gd name="T8" fmla="*/ 14 w 17"/>
                    <a:gd name="T9" fmla="*/ 3 h 20"/>
                    <a:gd name="T10" fmla="*/ 13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20 h 20"/>
                    <a:gd name="T48" fmla="*/ 8 w 17"/>
                    <a:gd name="T49" fmla="*/ 20 h 20"/>
                    <a:gd name="T50" fmla="*/ 10 w 17"/>
                    <a:gd name="T51" fmla="*/ 20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5 h 20"/>
                    <a:gd name="T62" fmla="*/ 16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238"/>
                <p:cNvSpPr>
                  <a:spLocks/>
                </p:cNvSpPr>
                <p:nvPr/>
              </p:nvSpPr>
              <p:spPr bwMode="auto">
                <a:xfrm>
                  <a:off x="2554" y="1805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6 w 17"/>
                    <a:gd name="T3" fmla="*/ 8 h 20"/>
                    <a:gd name="T4" fmla="*/ 16 w 17"/>
                    <a:gd name="T5" fmla="*/ 7 h 20"/>
                    <a:gd name="T6" fmla="*/ 15 w 17"/>
                    <a:gd name="T7" fmla="*/ 4 h 20"/>
                    <a:gd name="T8" fmla="*/ 14 w 17"/>
                    <a:gd name="T9" fmla="*/ 3 h 20"/>
                    <a:gd name="T10" fmla="*/ 13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20 h 20"/>
                    <a:gd name="T48" fmla="*/ 8 w 17"/>
                    <a:gd name="T49" fmla="*/ 20 h 20"/>
                    <a:gd name="T50" fmla="*/ 10 w 17"/>
                    <a:gd name="T51" fmla="*/ 20 h 20"/>
                    <a:gd name="T52" fmla="*/ 11 w 17"/>
                    <a:gd name="T53" fmla="*/ 19 h 20"/>
                    <a:gd name="T54" fmla="*/ 13 w 17"/>
                    <a:gd name="T55" fmla="*/ 18 h 20"/>
                    <a:gd name="T56" fmla="*/ 14 w 17"/>
                    <a:gd name="T57" fmla="*/ 17 h 20"/>
                    <a:gd name="T58" fmla="*/ 15 w 17"/>
                    <a:gd name="T59" fmla="*/ 16 h 20"/>
                    <a:gd name="T60" fmla="*/ 16 w 17"/>
                    <a:gd name="T61" fmla="*/ 15 h 20"/>
                    <a:gd name="T62" fmla="*/ 16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239"/>
                <p:cNvSpPr>
                  <a:spLocks/>
                </p:cNvSpPr>
                <p:nvPr/>
              </p:nvSpPr>
              <p:spPr bwMode="auto">
                <a:xfrm>
                  <a:off x="2554" y="1826"/>
                  <a:ext cx="9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6 w 17"/>
                    <a:gd name="T3" fmla="*/ 7 h 19"/>
                    <a:gd name="T4" fmla="*/ 16 w 17"/>
                    <a:gd name="T5" fmla="*/ 5 h 19"/>
                    <a:gd name="T6" fmla="*/ 15 w 17"/>
                    <a:gd name="T7" fmla="*/ 3 h 19"/>
                    <a:gd name="T8" fmla="*/ 14 w 17"/>
                    <a:gd name="T9" fmla="*/ 2 h 19"/>
                    <a:gd name="T10" fmla="*/ 13 w 17"/>
                    <a:gd name="T11" fmla="*/ 1 h 19"/>
                    <a:gd name="T12" fmla="*/ 11 w 17"/>
                    <a:gd name="T13" fmla="*/ 0 h 19"/>
                    <a:gd name="T14" fmla="*/ 10 w 17"/>
                    <a:gd name="T15" fmla="*/ 0 h 19"/>
                    <a:gd name="T16" fmla="*/ 8 w 17"/>
                    <a:gd name="T17" fmla="*/ 0 h 19"/>
                    <a:gd name="T18" fmla="*/ 7 w 17"/>
                    <a:gd name="T19" fmla="*/ 0 h 19"/>
                    <a:gd name="T20" fmla="*/ 5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0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0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5 w 17"/>
                    <a:gd name="T45" fmla="*/ 18 h 19"/>
                    <a:gd name="T46" fmla="*/ 7 w 17"/>
                    <a:gd name="T47" fmla="*/ 19 h 19"/>
                    <a:gd name="T48" fmla="*/ 8 w 17"/>
                    <a:gd name="T49" fmla="*/ 19 h 19"/>
                    <a:gd name="T50" fmla="*/ 10 w 17"/>
                    <a:gd name="T51" fmla="*/ 19 h 19"/>
                    <a:gd name="T52" fmla="*/ 11 w 17"/>
                    <a:gd name="T53" fmla="*/ 18 h 19"/>
                    <a:gd name="T54" fmla="*/ 13 w 17"/>
                    <a:gd name="T55" fmla="*/ 18 h 19"/>
                    <a:gd name="T56" fmla="*/ 14 w 17"/>
                    <a:gd name="T57" fmla="*/ 16 h 19"/>
                    <a:gd name="T58" fmla="*/ 15 w 17"/>
                    <a:gd name="T59" fmla="*/ 14 h 19"/>
                    <a:gd name="T60" fmla="*/ 16 w 17"/>
                    <a:gd name="T61" fmla="*/ 13 h 19"/>
                    <a:gd name="T62" fmla="*/ 16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4" y="16"/>
                      </a:lnTo>
                      <a:lnTo>
                        <a:pt x="15" y="14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240"/>
                <p:cNvSpPr>
                  <a:spLocks/>
                </p:cNvSpPr>
                <p:nvPr/>
              </p:nvSpPr>
              <p:spPr bwMode="auto">
                <a:xfrm>
                  <a:off x="2554" y="1826"/>
                  <a:ext cx="9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6 w 17"/>
                    <a:gd name="T3" fmla="*/ 7 h 19"/>
                    <a:gd name="T4" fmla="*/ 16 w 17"/>
                    <a:gd name="T5" fmla="*/ 5 h 19"/>
                    <a:gd name="T6" fmla="*/ 15 w 17"/>
                    <a:gd name="T7" fmla="*/ 3 h 19"/>
                    <a:gd name="T8" fmla="*/ 14 w 17"/>
                    <a:gd name="T9" fmla="*/ 2 h 19"/>
                    <a:gd name="T10" fmla="*/ 13 w 17"/>
                    <a:gd name="T11" fmla="*/ 1 h 19"/>
                    <a:gd name="T12" fmla="*/ 11 w 17"/>
                    <a:gd name="T13" fmla="*/ 0 h 19"/>
                    <a:gd name="T14" fmla="*/ 10 w 17"/>
                    <a:gd name="T15" fmla="*/ 0 h 19"/>
                    <a:gd name="T16" fmla="*/ 8 w 17"/>
                    <a:gd name="T17" fmla="*/ 0 h 19"/>
                    <a:gd name="T18" fmla="*/ 7 w 17"/>
                    <a:gd name="T19" fmla="*/ 0 h 19"/>
                    <a:gd name="T20" fmla="*/ 5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0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0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5 w 17"/>
                    <a:gd name="T45" fmla="*/ 18 h 19"/>
                    <a:gd name="T46" fmla="*/ 7 w 17"/>
                    <a:gd name="T47" fmla="*/ 19 h 19"/>
                    <a:gd name="T48" fmla="*/ 8 w 17"/>
                    <a:gd name="T49" fmla="*/ 19 h 19"/>
                    <a:gd name="T50" fmla="*/ 10 w 17"/>
                    <a:gd name="T51" fmla="*/ 19 h 19"/>
                    <a:gd name="T52" fmla="*/ 11 w 17"/>
                    <a:gd name="T53" fmla="*/ 18 h 19"/>
                    <a:gd name="T54" fmla="*/ 13 w 17"/>
                    <a:gd name="T55" fmla="*/ 18 h 19"/>
                    <a:gd name="T56" fmla="*/ 14 w 17"/>
                    <a:gd name="T57" fmla="*/ 16 h 19"/>
                    <a:gd name="T58" fmla="*/ 15 w 17"/>
                    <a:gd name="T59" fmla="*/ 14 h 19"/>
                    <a:gd name="T60" fmla="*/ 16 w 17"/>
                    <a:gd name="T61" fmla="*/ 13 h 19"/>
                    <a:gd name="T62" fmla="*/ 16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4" y="16"/>
                      </a:lnTo>
                      <a:lnTo>
                        <a:pt x="15" y="14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7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241"/>
                <p:cNvSpPr>
                  <a:spLocks/>
                </p:cNvSpPr>
                <p:nvPr/>
              </p:nvSpPr>
              <p:spPr bwMode="auto">
                <a:xfrm>
                  <a:off x="2608" y="1597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19 h 74"/>
                    <a:gd name="T12" fmla="*/ 68 w 73"/>
                    <a:gd name="T13" fmla="*/ 17 h 74"/>
                    <a:gd name="T14" fmla="*/ 63 w 73"/>
                    <a:gd name="T15" fmla="*/ 11 h 74"/>
                    <a:gd name="T16" fmla="*/ 58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7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7 w 73"/>
                    <a:gd name="T41" fmla="*/ 7 h 74"/>
                    <a:gd name="T42" fmla="*/ 11 w 73"/>
                    <a:gd name="T43" fmla="*/ 11 h 74"/>
                    <a:gd name="T44" fmla="*/ 7 w 73"/>
                    <a:gd name="T45" fmla="*/ 17 h 74"/>
                    <a:gd name="T46" fmla="*/ 4 w 73"/>
                    <a:gd name="T47" fmla="*/ 19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4 h 74"/>
                    <a:gd name="T68" fmla="*/ 7 w 73"/>
                    <a:gd name="T69" fmla="*/ 58 h 74"/>
                    <a:gd name="T70" fmla="*/ 11 w 73"/>
                    <a:gd name="T71" fmla="*/ 63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3 h 74"/>
                    <a:gd name="T100" fmla="*/ 68 w 73"/>
                    <a:gd name="T101" fmla="*/ 58 h 74"/>
                    <a:gd name="T102" fmla="*/ 69 w 73"/>
                    <a:gd name="T103" fmla="*/ 54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242"/>
                <p:cNvSpPr>
                  <a:spLocks/>
                </p:cNvSpPr>
                <p:nvPr/>
              </p:nvSpPr>
              <p:spPr bwMode="auto">
                <a:xfrm>
                  <a:off x="2608" y="1597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19 h 74"/>
                    <a:gd name="T12" fmla="*/ 68 w 73"/>
                    <a:gd name="T13" fmla="*/ 17 h 74"/>
                    <a:gd name="T14" fmla="*/ 63 w 73"/>
                    <a:gd name="T15" fmla="*/ 11 h 74"/>
                    <a:gd name="T16" fmla="*/ 58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7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7 w 73"/>
                    <a:gd name="T41" fmla="*/ 7 h 74"/>
                    <a:gd name="T42" fmla="*/ 11 w 73"/>
                    <a:gd name="T43" fmla="*/ 11 h 74"/>
                    <a:gd name="T44" fmla="*/ 7 w 73"/>
                    <a:gd name="T45" fmla="*/ 17 h 74"/>
                    <a:gd name="T46" fmla="*/ 4 w 73"/>
                    <a:gd name="T47" fmla="*/ 19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4 h 74"/>
                    <a:gd name="T68" fmla="*/ 7 w 73"/>
                    <a:gd name="T69" fmla="*/ 58 h 74"/>
                    <a:gd name="T70" fmla="*/ 11 w 73"/>
                    <a:gd name="T71" fmla="*/ 63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3 h 74"/>
                    <a:gd name="T100" fmla="*/ 68 w 73"/>
                    <a:gd name="T101" fmla="*/ 58 h 74"/>
                    <a:gd name="T102" fmla="*/ 69 w 73"/>
                    <a:gd name="T103" fmla="*/ 54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243"/>
                <p:cNvSpPr>
                  <a:spLocks/>
                </p:cNvSpPr>
                <p:nvPr/>
              </p:nvSpPr>
              <p:spPr bwMode="auto">
                <a:xfrm>
                  <a:off x="2622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3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244"/>
                <p:cNvSpPr>
                  <a:spLocks/>
                </p:cNvSpPr>
                <p:nvPr/>
              </p:nvSpPr>
              <p:spPr bwMode="auto">
                <a:xfrm>
                  <a:off x="2622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3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245"/>
                <p:cNvSpPr>
                  <a:spLocks/>
                </p:cNvSpPr>
                <p:nvPr/>
              </p:nvSpPr>
              <p:spPr bwMode="auto">
                <a:xfrm>
                  <a:off x="2608" y="1726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20 h 74"/>
                    <a:gd name="T12" fmla="*/ 68 w 73"/>
                    <a:gd name="T13" fmla="*/ 17 h 74"/>
                    <a:gd name="T14" fmla="*/ 63 w 73"/>
                    <a:gd name="T15" fmla="*/ 12 h 74"/>
                    <a:gd name="T16" fmla="*/ 58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7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7 w 73"/>
                    <a:gd name="T41" fmla="*/ 7 h 74"/>
                    <a:gd name="T42" fmla="*/ 11 w 73"/>
                    <a:gd name="T43" fmla="*/ 12 h 74"/>
                    <a:gd name="T44" fmla="*/ 7 w 73"/>
                    <a:gd name="T45" fmla="*/ 17 h 74"/>
                    <a:gd name="T46" fmla="*/ 4 w 73"/>
                    <a:gd name="T47" fmla="*/ 20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5 h 74"/>
                    <a:gd name="T68" fmla="*/ 7 w 73"/>
                    <a:gd name="T69" fmla="*/ 58 h 74"/>
                    <a:gd name="T70" fmla="*/ 11 w 73"/>
                    <a:gd name="T71" fmla="*/ 64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4 h 74"/>
                    <a:gd name="T100" fmla="*/ 68 w 73"/>
                    <a:gd name="T101" fmla="*/ 58 h 74"/>
                    <a:gd name="T102" fmla="*/ 69 w 73"/>
                    <a:gd name="T103" fmla="*/ 55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20"/>
                      </a:lnTo>
                      <a:lnTo>
                        <a:pt x="68" y="17"/>
                      </a:lnTo>
                      <a:lnTo>
                        <a:pt x="63" y="12"/>
                      </a:lnTo>
                      <a:lnTo>
                        <a:pt x="58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5"/>
                      </a:lnTo>
                      <a:lnTo>
                        <a:pt x="7" y="58"/>
                      </a:lnTo>
                      <a:lnTo>
                        <a:pt x="11" y="64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4"/>
                      </a:lnTo>
                      <a:lnTo>
                        <a:pt x="68" y="58"/>
                      </a:lnTo>
                      <a:lnTo>
                        <a:pt x="69" y="55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Freeform 246"/>
                <p:cNvSpPr>
                  <a:spLocks/>
                </p:cNvSpPr>
                <p:nvPr/>
              </p:nvSpPr>
              <p:spPr bwMode="auto">
                <a:xfrm>
                  <a:off x="2608" y="1726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20 h 74"/>
                    <a:gd name="T12" fmla="*/ 68 w 73"/>
                    <a:gd name="T13" fmla="*/ 17 h 74"/>
                    <a:gd name="T14" fmla="*/ 63 w 73"/>
                    <a:gd name="T15" fmla="*/ 12 h 74"/>
                    <a:gd name="T16" fmla="*/ 58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1 h 74"/>
                    <a:gd name="T26" fmla="*/ 41 w 73"/>
                    <a:gd name="T27" fmla="*/ 1 h 74"/>
                    <a:gd name="T28" fmla="*/ 37 w 73"/>
                    <a:gd name="T29" fmla="*/ 0 h 74"/>
                    <a:gd name="T30" fmla="*/ 33 w 73"/>
                    <a:gd name="T31" fmla="*/ 1 h 74"/>
                    <a:gd name="T32" fmla="*/ 29 w 73"/>
                    <a:gd name="T33" fmla="*/ 1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7 w 73"/>
                    <a:gd name="T41" fmla="*/ 7 h 74"/>
                    <a:gd name="T42" fmla="*/ 11 w 73"/>
                    <a:gd name="T43" fmla="*/ 12 h 74"/>
                    <a:gd name="T44" fmla="*/ 7 w 73"/>
                    <a:gd name="T45" fmla="*/ 17 h 74"/>
                    <a:gd name="T46" fmla="*/ 4 w 73"/>
                    <a:gd name="T47" fmla="*/ 20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5 h 74"/>
                    <a:gd name="T68" fmla="*/ 7 w 73"/>
                    <a:gd name="T69" fmla="*/ 58 h 74"/>
                    <a:gd name="T70" fmla="*/ 11 w 73"/>
                    <a:gd name="T71" fmla="*/ 64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4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4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4 h 74"/>
                    <a:gd name="T100" fmla="*/ 68 w 73"/>
                    <a:gd name="T101" fmla="*/ 58 h 74"/>
                    <a:gd name="T102" fmla="*/ 69 w 73"/>
                    <a:gd name="T103" fmla="*/ 55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20"/>
                      </a:lnTo>
                      <a:lnTo>
                        <a:pt x="68" y="17"/>
                      </a:lnTo>
                      <a:lnTo>
                        <a:pt x="63" y="12"/>
                      </a:lnTo>
                      <a:lnTo>
                        <a:pt x="58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5"/>
                      </a:lnTo>
                      <a:lnTo>
                        <a:pt x="7" y="58"/>
                      </a:lnTo>
                      <a:lnTo>
                        <a:pt x="11" y="64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4"/>
                      </a:lnTo>
                      <a:lnTo>
                        <a:pt x="68" y="58"/>
                      </a:lnTo>
                      <a:lnTo>
                        <a:pt x="69" y="55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247"/>
                <p:cNvSpPr>
                  <a:spLocks/>
                </p:cNvSpPr>
                <p:nvPr/>
              </p:nvSpPr>
              <p:spPr bwMode="auto">
                <a:xfrm>
                  <a:off x="2622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248"/>
                <p:cNvSpPr>
                  <a:spLocks/>
                </p:cNvSpPr>
                <p:nvPr/>
              </p:nvSpPr>
              <p:spPr bwMode="auto">
                <a:xfrm>
                  <a:off x="2622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249"/>
                <p:cNvSpPr>
                  <a:spLocks/>
                </p:cNvSpPr>
                <p:nvPr/>
              </p:nvSpPr>
              <p:spPr bwMode="auto">
                <a:xfrm>
                  <a:off x="2608" y="1988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19 h 74"/>
                    <a:gd name="T12" fmla="*/ 68 w 73"/>
                    <a:gd name="T13" fmla="*/ 17 h 74"/>
                    <a:gd name="T14" fmla="*/ 63 w 73"/>
                    <a:gd name="T15" fmla="*/ 11 h 74"/>
                    <a:gd name="T16" fmla="*/ 58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0 h 74"/>
                    <a:gd name="T28" fmla="*/ 37 w 73"/>
                    <a:gd name="T29" fmla="*/ 0 h 74"/>
                    <a:gd name="T30" fmla="*/ 33 w 73"/>
                    <a:gd name="T31" fmla="*/ 0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7 w 73"/>
                    <a:gd name="T41" fmla="*/ 7 h 74"/>
                    <a:gd name="T42" fmla="*/ 11 w 73"/>
                    <a:gd name="T43" fmla="*/ 11 h 74"/>
                    <a:gd name="T44" fmla="*/ 7 w 73"/>
                    <a:gd name="T45" fmla="*/ 17 h 74"/>
                    <a:gd name="T46" fmla="*/ 4 w 73"/>
                    <a:gd name="T47" fmla="*/ 19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7 h 74"/>
                    <a:gd name="T64" fmla="*/ 3 w 73"/>
                    <a:gd name="T65" fmla="*/ 51 h 74"/>
                    <a:gd name="T66" fmla="*/ 4 w 73"/>
                    <a:gd name="T67" fmla="*/ 54 h 74"/>
                    <a:gd name="T68" fmla="*/ 7 w 73"/>
                    <a:gd name="T69" fmla="*/ 58 h 74"/>
                    <a:gd name="T70" fmla="*/ 11 w 73"/>
                    <a:gd name="T71" fmla="*/ 63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2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2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3 h 74"/>
                    <a:gd name="T100" fmla="*/ 68 w 73"/>
                    <a:gd name="T101" fmla="*/ 58 h 74"/>
                    <a:gd name="T102" fmla="*/ 69 w 73"/>
                    <a:gd name="T103" fmla="*/ 54 h 74"/>
                    <a:gd name="T104" fmla="*/ 71 w 73"/>
                    <a:gd name="T105" fmla="*/ 51 h 74"/>
                    <a:gd name="T106" fmla="*/ 72 w 73"/>
                    <a:gd name="T107" fmla="*/ 47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250"/>
                <p:cNvSpPr>
                  <a:spLocks/>
                </p:cNvSpPr>
                <p:nvPr/>
              </p:nvSpPr>
              <p:spPr bwMode="auto">
                <a:xfrm>
                  <a:off x="2608" y="1988"/>
                  <a:ext cx="37" cy="37"/>
                </a:xfrm>
                <a:custGeom>
                  <a:avLst/>
                  <a:gdLst>
                    <a:gd name="T0" fmla="*/ 73 w 73"/>
                    <a:gd name="T1" fmla="*/ 37 h 74"/>
                    <a:gd name="T2" fmla="*/ 73 w 73"/>
                    <a:gd name="T3" fmla="*/ 33 h 74"/>
                    <a:gd name="T4" fmla="*/ 72 w 73"/>
                    <a:gd name="T5" fmla="*/ 29 h 74"/>
                    <a:gd name="T6" fmla="*/ 72 w 73"/>
                    <a:gd name="T7" fmla="*/ 26 h 74"/>
                    <a:gd name="T8" fmla="*/ 71 w 73"/>
                    <a:gd name="T9" fmla="*/ 23 h 74"/>
                    <a:gd name="T10" fmla="*/ 69 w 73"/>
                    <a:gd name="T11" fmla="*/ 19 h 74"/>
                    <a:gd name="T12" fmla="*/ 68 w 73"/>
                    <a:gd name="T13" fmla="*/ 17 h 74"/>
                    <a:gd name="T14" fmla="*/ 63 w 73"/>
                    <a:gd name="T15" fmla="*/ 11 h 74"/>
                    <a:gd name="T16" fmla="*/ 58 w 73"/>
                    <a:gd name="T17" fmla="*/ 7 h 74"/>
                    <a:gd name="T18" fmla="*/ 54 w 73"/>
                    <a:gd name="T19" fmla="*/ 4 h 74"/>
                    <a:gd name="T20" fmla="*/ 51 w 73"/>
                    <a:gd name="T21" fmla="*/ 3 h 74"/>
                    <a:gd name="T22" fmla="*/ 47 w 73"/>
                    <a:gd name="T23" fmla="*/ 2 h 74"/>
                    <a:gd name="T24" fmla="*/ 44 w 73"/>
                    <a:gd name="T25" fmla="*/ 1 h 74"/>
                    <a:gd name="T26" fmla="*/ 41 w 73"/>
                    <a:gd name="T27" fmla="*/ 0 h 74"/>
                    <a:gd name="T28" fmla="*/ 37 w 73"/>
                    <a:gd name="T29" fmla="*/ 0 h 74"/>
                    <a:gd name="T30" fmla="*/ 33 w 73"/>
                    <a:gd name="T31" fmla="*/ 0 h 74"/>
                    <a:gd name="T32" fmla="*/ 29 w 73"/>
                    <a:gd name="T33" fmla="*/ 1 h 74"/>
                    <a:gd name="T34" fmla="*/ 26 w 73"/>
                    <a:gd name="T35" fmla="*/ 2 h 74"/>
                    <a:gd name="T36" fmla="*/ 22 w 73"/>
                    <a:gd name="T37" fmla="*/ 3 h 74"/>
                    <a:gd name="T38" fmla="*/ 19 w 73"/>
                    <a:gd name="T39" fmla="*/ 4 h 74"/>
                    <a:gd name="T40" fmla="*/ 17 w 73"/>
                    <a:gd name="T41" fmla="*/ 7 h 74"/>
                    <a:gd name="T42" fmla="*/ 11 w 73"/>
                    <a:gd name="T43" fmla="*/ 11 h 74"/>
                    <a:gd name="T44" fmla="*/ 7 w 73"/>
                    <a:gd name="T45" fmla="*/ 17 h 74"/>
                    <a:gd name="T46" fmla="*/ 4 w 73"/>
                    <a:gd name="T47" fmla="*/ 19 h 74"/>
                    <a:gd name="T48" fmla="*/ 3 w 73"/>
                    <a:gd name="T49" fmla="*/ 23 h 74"/>
                    <a:gd name="T50" fmla="*/ 2 w 73"/>
                    <a:gd name="T51" fmla="*/ 26 h 74"/>
                    <a:gd name="T52" fmla="*/ 1 w 73"/>
                    <a:gd name="T53" fmla="*/ 29 h 74"/>
                    <a:gd name="T54" fmla="*/ 0 w 73"/>
                    <a:gd name="T55" fmla="*/ 33 h 74"/>
                    <a:gd name="T56" fmla="*/ 0 w 73"/>
                    <a:gd name="T57" fmla="*/ 37 h 74"/>
                    <a:gd name="T58" fmla="*/ 0 w 73"/>
                    <a:gd name="T59" fmla="*/ 41 h 74"/>
                    <a:gd name="T60" fmla="*/ 1 w 73"/>
                    <a:gd name="T61" fmla="*/ 44 h 74"/>
                    <a:gd name="T62" fmla="*/ 2 w 73"/>
                    <a:gd name="T63" fmla="*/ 47 h 74"/>
                    <a:gd name="T64" fmla="*/ 3 w 73"/>
                    <a:gd name="T65" fmla="*/ 51 h 74"/>
                    <a:gd name="T66" fmla="*/ 4 w 73"/>
                    <a:gd name="T67" fmla="*/ 54 h 74"/>
                    <a:gd name="T68" fmla="*/ 7 w 73"/>
                    <a:gd name="T69" fmla="*/ 58 h 74"/>
                    <a:gd name="T70" fmla="*/ 11 w 73"/>
                    <a:gd name="T71" fmla="*/ 63 h 74"/>
                    <a:gd name="T72" fmla="*/ 17 w 73"/>
                    <a:gd name="T73" fmla="*/ 68 h 74"/>
                    <a:gd name="T74" fmla="*/ 19 w 73"/>
                    <a:gd name="T75" fmla="*/ 69 h 74"/>
                    <a:gd name="T76" fmla="*/ 22 w 73"/>
                    <a:gd name="T77" fmla="*/ 71 h 74"/>
                    <a:gd name="T78" fmla="*/ 26 w 73"/>
                    <a:gd name="T79" fmla="*/ 72 h 74"/>
                    <a:gd name="T80" fmla="*/ 29 w 73"/>
                    <a:gd name="T81" fmla="*/ 72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2 h 74"/>
                    <a:gd name="T90" fmla="*/ 47 w 73"/>
                    <a:gd name="T91" fmla="*/ 72 h 74"/>
                    <a:gd name="T92" fmla="*/ 51 w 73"/>
                    <a:gd name="T93" fmla="*/ 71 h 74"/>
                    <a:gd name="T94" fmla="*/ 54 w 73"/>
                    <a:gd name="T95" fmla="*/ 69 h 74"/>
                    <a:gd name="T96" fmla="*/ 58 w 73"/>
                    <a:gd name="T97" fmla="*/ 68 h 74"/>
                    <a:gd name="T98" fmla="*/ 63 w 73"/>
                    <a:gd name="T99" fmla="*/ 63 h 74"/>
                    <a:gd name="T100" fmla="*/ 68 w 73"/>
                    <a:gd name="T101" fmla="*/ 58 h 74"/>
                    <a:gd name="T102" fmla="*/ 69 w 73"/>
                    <a:gd name="T103" fmla="*/ 54 h 74"/>
                    <a:gd name="T104" fmla="*/ 71 w 73"/>
                    <a:gd name="T105" fmla="*/ 51 h 74"/>
                    <a:gd name="T106" fmla="*/ 72 w 73"/>
                    <a:gd name="T107" fmla="*/ 47 h 74"/>
                    <a:gd name="T108" fmla="*/ 72 w 73"/>
                    <a:gd name="T109" fmla="*/ 44 h 74"/>
                    <a:gd name="T110" fmla="*/ 73 w 73"/>
                    <a:gd name="T111" fmla="*/ 41 h 74"/>
                    <a:gd name="T112" fmla="*/ 73 w 73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3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Freeform 251"/>
                <p:cNvSpPr>
                  <a:spLocks/>
                </p:cNvSpPr>
                <p:nvPr/>
              </p:nvSpPr>
              <p:spPr bwMode="auto">
                <a:xfrm>
                  <a:off x="2622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4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3 w 18"/>
                    <a:gd name="T43" fmla="*/ 16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252"/>
                <p:cNvSpPr>
                  <a:spLocks/>
                </p:cNvSpPr>
                <p:nvPr/>
              </p:nvSpPr>
              <p:spPr bwMode="auto">
                <a:xfrm>
                  <a:off x="2622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4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3 w 18"/>
                    <a:gd name="T43" fmla="*/ 16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253"/>
                <p:cNvSpPr>
                  <a:spLocks/>
                </p:cNvSpPr>
                <p:nvPr/>
              </p:nvSpPr>
              <p:spPr bwMode="auto">
                <a:xfrm>
                  <a:off x="2608" y="2114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2 w 73"/>
                    <a:gd name="T7" fmla="*/ 27 h 74"/>
                    <a:gd name="T8" fmla="*/ 71 w 73"/>
                    <a:gd name="T9" fmla="*/ 23 h 74"/>
                    <a:gd name="T10" fmla="*/ 69 w 73"/>
                    <a:gd name="T11" fmla="*/ 20 h 74"/>
                    <a:gd name="T12" fmla="*/ 68 w 73"/>
                    <a:gd name="T13" fmla="*/ 17 h 74"/>
                    <a:gd name="T14" fmla="*/ 63 w 73"/>
                    <a:gd name="T15" fmla="*/ 12 h 74"/>
                    <a:gd name="T16" fmla="*/ 58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2 h 74"/>
                    <a:gd name="T26" fmla="*/ 41 w 73"/>
                    <a:gd name="T27" fmla="*/ 2 h 74"/>
                    <a:gd name="T28" fmla="*/ 37 w 73"/>
                    <a:gd name="T29" fmla="*/ 0 h 74"/>
                    <a:gd name="T30" fmla="*/ 33 w 73"/>
                    <a:gd name="T31" fmla="*/ 2 h 74"/>
                    <a:gd name="T32" fmla="*/ 29 w 73"/>
                    <a:gd name="T33" fmla="*/ 2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7 w 73"/>
                    <a:gd name="T41" fmla="*/ 7 h 74"/>
                    <a:gd name="T42" fmla="*/ 11 w 73"/>
                    <a:gd name="T43" fmla="*/ 12 h 74"/>
                    <a:gd name="T44" fmla="*/ 7 w 73"/>
                    <a:gd name="T45" fmla="*/ 17 h 74"/>
                    <a:gd name="T46" fmla="*/ 4 w 73"/>
                    <a:gd name="T47" fmla="*/ 20 h 74"/>
                    <a:gd name="T48" fmla="*/ 3 w 73"/>
                    <a:gd name="T49" fmla="*/ 23 h 74"/>
                    <a:gd name="T50" fmla="*/ 2 w 73"/>
                    <a:gd name="T51" fmla="*/ 27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5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5 h 74"/>
                    <a:gd name="T68" fmla="*/ 7 w 73"/>
                    <a:gd name="T69" fmla="*/ 58 h 74"/>
                    <a:gd name="T70" fmla="*/ 11 w 73"/>
                    <a:gd name="T71" fmla="*/ 64 h 74"/>
                    <a:gd name="T72" fmla="*/ 17 w 73"/>
                    <a:gd name="T73" fmla="*/ 68 h 74"/>
                    <a:gd name="T74" fmla="*/ 19 w 73"/>
                    <a:gd name="T75" fmla="*/ 70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3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3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70 h 74"/>
                    <a:gd name="T96" fmla="*/ 58 w 73"/>
                    <a:gd name="T97" fmla="*/ 68 h 74"/>
                    <a:gd name="T98" fmla="*/ 63 w 73"/>
                    <a:gd name="T99" fmla="*/ 64 h 74"/>
                    <a:gd name="T100" fmla="*/ 68 w 73"/>
                    <a:gd name="T101" fmla="*/ 58 h 74"/>
                    <a:gd name="T102" fmla="*/ 69 w 73"/>
                    <a:gd name="T103" fmla="*/ 55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5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2" y="27"/>
                      </a:lnTo>
                      <a:lnTo>
                        <a:pt x="71" y="23"/>
                      </a:lnTo>
                      <a:lnTo>
                        <a:pt x="69" y="20"/>
                      </a:lnTo>
                      <a:lnTo>
                        <a:pt x="68" y="17"/>
                      </a:lnTo>
                      <a:lnTo>
                        <a:pt x="63" y="12"/>
                      </a:lnTo>
                      <a:lnTo>
                        <a:pt x="58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7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7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5"/>
                      </a:lnTo>
                      <a:lnTo>
                        <a:pt x="7" y="58"/>
                      </a:lnTo>
                      <a:lnTo>
                        <a:pt x="11" y="64"/>
                      </a:lnTo>
                      <a:lnTo>
                        <a:pt x="17" y="68"/>
                      </a:lnTo>
                      <a:lnTo>
                        <a:pt x="19" y="70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8" y="68"/>
                      </a:lnTo>
                      <a:lnTo>
                        <a:pt x="63" y="64"/>
                      </a:lnTo>
                      <a:lnTo>
                        <a:pt x="68" y="58"/>
                      </a:lnTo>
                      <a:lnTo>
                        <a:pt x="69" y="55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5"/>
                      </a:lnTo>
                      <a:lnTo>
                        <a:pt x="73" y="41"/>
                      </a:lnTo>
                      <a:lnTo>
                        <a:pt x="73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254"/>
                <p:cNvSpPr>
                  <a:spLocks/>
                </p:cNvSpPr>
                <p:nvPr/>
              </p:nvSpPr>
              <p:spPr bwMode="auto">
                <a:xfrm>
                  <a:off x="2608" y="2114"/>
                  <a:ext cx="37" cy="37"/>
                </a:xfrm>
                <a:custGeom>
                  <a:avLst/>
                  <a:gdLst>
                    <a:gd name="T0" fmla="*/ 73 w 73"/>
                    <a:gd name="T1" fmla="*/ 38 h 74"/>
                    <a:gd name="T2" fmla="*/ 73 w 73"/>
                    <a:gd name="T3" fmla="*/ 33 h 74"/>
                    <a:gd name="T4" fmla="*/ 72 w 73"/>
                    <a:gd name="T5" fmla="*/ 30 h 74"/>
                    <a:gd name="T6" fmla="*/ 72 w 73"/>
                    <a:gd name="T7" fmla="*/ 27 h 74"/>
                    <a:gd name="T8" fmla="*/ 71 w 73"/>
                    <a:gd name="T9" fmla="*/ 23 h 74"/>
                    <a:gd name="T10" fmla="*/ 69 w 73"/>
                    <a:gd name="T11" fmla="*/ 20 h 74"/>
                    <a:gd name="T12" fmla="*/ 68 w 73"/>
                    <a:gd name="T13" fmla="*/ 17 h 74"/>
                    <a:gd name="T14" fmla="*/ 63 w 73"/>
                    <a:gd name="T15" fmla="*/ 12 h 74"/>
                    <a:gd name="T16" fmla="*/ 58 w 73"/>
                    <a:gd name="T17" fmla="*/ 7 h 74"/>
                    <a:gd name="T18" fmla="*/ 54 w 73"/>
                    <a:gd name="T19" fmla="*/ 5 h 74"/>
                    <a:gd name="T20" fmla="*/ 51 w 73"/>
                    <a:gd name="T21" fmla="*/ 4 h 74"/>
                    <a:gd name="T22" fmla="*/ 47 w 73"/>
                    <a:gd name="T23" fmla="*/ 3 h 74"/>
                    <a:gd name="T24" fmla="*/ 44 w 73"/>
                    <a:gd name="T25" fmla="*/ 2 h 74"/>
                    <a:gd name="T26" fmla="*/ 41 w 73"/>
                    <a:gd name="T27" fmla="*/ 2 h 74"/>
                    <a:gd name="T28" fmla="*/ 37 w 73"/>
                    <a:gd name="T29" fmla="*/ 0 h 74"/>
                    <a:gd name="T30" fmla="*/ 33 w 73"/>
                    <a:gd name="T31" fmla="*/ 2 h 74"/>
                    <a:gd name="T32" fmla="*/ 29 w 73"/>
                    <a:gd name="T33" fmla="*/ 2 h 74"/>
                    <a:gd name="T34" fmla="*/ 26 w 73"/>
                    <a:gd name="T35" fmla="*/ 3 h 74"/>
                    <a:gd name="T36" fmla="*/ 22 w 73"/>
                    <a:gd name="T37" fmla="*/ 4 h 74"/>
                    <a:gd name="T38" fmla="*/ 19 w 73"/>
                    <a:gd name="T39" fmla="*/ 5 h 74"/>
                    <a:gd name="T40" fmla="*/ 17 w 73"/>
                    <a:gd name="T41" fmla="*/ 7 h 74"/>
                    <a:gd name="T42" fmla="*/ 11 w 73"/>
                    <a:gd name="T43" fmla="*/ 12 h 74"/>
                    <a:gd name="T44" fmla="*/ 7 w 73"/>
                    <a:gd name="T45" fmla="*/ 17 h 74"/>
                    <a:gd name="T46" fmla="*/ 4 w 73"/>
                    <a:gd name="T47" fmla="*/ 20 h 74"/>
                    <a:gd name="T48" fmla="*/ 3 w 73"/>
                    <a:gd name="T49" fmla="*/ 23 h 74"/>
                    <a:gd name="T50" fmla="*/ 2 w 73"/>
                    <a:gd name="T51" fmla="*/ 27 h 74"/>
                    <a:gd name="T52" fmla="*/ 1 w 73"/>
                    <a:gd name="T53" fmla="*/ 30 h 74"/>
                    <a:gd name="T54" fmla="*/ 0 w 73"/>
                    <a:gd name="T55" fmla="*/ 33 h 74"/>
                    <a:gd name="T56" fmla="*/ 0 w 73"/>
                    <a:gd name="T57" fmla="*/ 38 h 74"/>
                    <a:gd name="T58" fmla="*/ 0 w 73"/>
                    <a:gd name="T59" fmla="*/ 41 h 74"/>
                    <a:gd name="T60" fmla="*/ 1 w 73"/>
                    <a:gd name="T61" fmla="*/ 45 h 74"/>
                    <a:gd name="T62" fmla="*/ 2 w 73"/>
                    <a:gd name="T63" fmla="*/ 48 h 74"/>
                    <a:gd name="T64" fmla="*/ 3 w 73"/>
                    <a:gd name="T65" fmla="*/ 51 h 74"/>
                    <a:gd name="T66" fmla="*/ 4 w 73"/>
                    <a:gd name="T67" fmla="*/ 55 h 74"/>
                    <a:gd name="T68" fmla="*/ 7 w 73"/>
                    <a:gd name="T69" fmla="*/ 58 h 74"/>
                    <a:gd name="T70" fmla="*/ 11 w 73"/>
                    <a:gd name="T71" fmla="*/ 64 h 74"/>
                    <a:gd name="T72" fmla="*/ 17 w 73"/>
                    <a:gd name="T73" fmla="*/ 68 h 74"/>
                    <a:gd name="T74" fmla="*/ 19 w 73"/>
                    <a:gd name="T75" fmla="*/ 70 h 74"/>
                    <a:gd name="T76" fmla="*/ 22 w 73"/>
                    <a:gd name="T77" fmla="*/ 72 h 74"/>
                    <a:gd name="T78" fmla="*/ 26 w 73"/>
                    <a:gd name="T79" fmla="*/ 73 h 74"/>
                    <a:gd name="T80" fmla="*/ 29 w 73"/>
                    <a:gd name="T81" fmla="*/ 73 h 74"/>
                    <a:gd name="T82" fmla="*/ 33 w 73"/>
                    <a:gd name="T83" fmla="*/ 74 h 74"/>
                    <a:gd name="T84" fmla="*/ 37 w 73"/>
                    <a:gd name="T85" fmla="*/ 74 h 74"/>
                    <a:gd name="T86" fmla="*/ 41 w 73"/>
                    <a:gd name="T87" fmla="*/ 74 h 74"/>
                    <a:gd name="T88" fmla="*/ 44 w 73"/>
                    <a:gd name="T89" fmla="*/ 73 h 74"/>
                    <a:gd name="T90" fmla="*/ 47 w 73"/>
                    <a:gd name="T91" fmla="*/ 73 h 74"/>
                    <a:gd name="T92" fmla="*/ 51 w 73"/>
                    <a:gd name="T93" fmla="*/ 72 h 74"/>
                    <a:gd name="T94" fmla="*/ 54 w 73"/>
                    <a:gd name="T95" fmla="*/ 70 h 74"/>
                    <a:gd name="T96" fmla="*/ 58 w 73"/>
                    <a:gd name="T97" fmla="*/ 68 h 74"/>
                    <a:gd name="T98" fmla="*/ 63 w 73"/>
                    <a:gd name="T99" fmla="*/ 64 h 74"/>
                    <a:gd name="T100" fmla="*/ 68 w 73"/>
                    <a:gd name="T101" fmla="*/ 58 h 74"/>
                    <a:gd name="T102" fmla="*/ 69 w 73"/>
                    <a:gd name="T103" fmla="*/ 55 h 74"/>
                    <a:gd name="T104" fmla="*/ 71 w 73"/>
                    <a:gd name="T105" fmla="*/ 51 h 74"/>
                    <a:gd name="T106" fmla="*/ 72 w 73"/>
                    <a:gd name="T107" fmla="*/ 48 h 74"/>
                    <a:gd name="T108" fmla="*/ 72 w 73"/>
                    <a:gd name="T109" fmla="*/ 45 h 74"/>
                    <a:gd name="T110" fmla="*/ 73 w 73"/>
                    <a:gd name="T111" fmla="*/ 41 h 74"/>
                    <a:gd name="T112" fmla="*/ 73 w 73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4">
                      <a:moveTo>
                        <a:pt x="73" y="38"/>
                      </a:moveTo>
                      <a:lnTo>
                        <a:pt x="73" y="33"/>
                      </a:lnTo>
                      <a:lnTo>
                        <a:pt x="72" y="30"/>
                      </a:lnTo>
                      <a:lnTo>
                        <a:pt x="72" y="27"/>
                      </a:lnTo>
                      <a:lnTo>
                        <a:pt x="71" y="23"/>
                      </a:lnTo>
                      <a:lnTo>
                        <a:pt x="69" y="20"/>
                      </a:lnTo>
                      <a:lnTo>
                        <a:pt x="68" y="17"/>
                      </a:lnTo>
                      <a:lnTo>
                        <a:pt x="63" y="12"/>
                      </a:lnTo>
                      <a:lnTo>
                        <a:pt x="58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1" y="2"/>
                      </a:lnTo>
                      <a:lnTo>
                        <a:pt x="37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7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5"/>
                      </a:lnTo>
                      <a:lnTo>
                        <a:pt x="7" y="58"/>
                      </a:lnTo>
                      <a:lnTo>
                        <a:pt x="11" y="64"/>
                      </a:lnTo>
                      <a:lnTo>
                        <a:pt x="17" y="68"/>
                      </a:lnTo>
                      <a:lnTo>
                        <a:pt x="19" y="70"/>
                      </a:lnTo>
                      <a:lnTo>
                        <a:pt x="22" y="72"/>
                      </a:lnTo>
                      <a:lnTo>
                        <a:pt x="26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8" y="68"/>
                      </a:lnTo>
                      <a:lnTo>
                        <a:pt x="63" y="64"/>
                      </a:lnTo>
                      <a:lnTo>
                        <a:pt x="68" y="58"/>
                      </a:lnTo>
                      <a:lnTo>
                        <a:pt x="69" y="55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5"/>
                      </a:lnTo>
                      <a:lnTo>
                        <a:pt x="73" y="41"/>
                      </a:lnTo>
                      <a:lnTo>
                        <a:pt x="73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255"/>
                <p:cNvSpPr>
                  <a:spLocks/>
                </p:cNvSpPr>
                <p:nvPr/>
              </p:nvSpPr>
              <p:spPr bwMode="auto">
                <a:xfrm>
                  <a:off x="2622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256"/>
                <p:cNvSpPr>
                  <a:spLocks/>
                </p:cNvSpPr>
                <p:nvPr/>
              </p:nvSpPr>
              <p:spPr bwMode="auto">
                <a:xfrm>
                  <a:off x="2622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257"/>
                <p:cNvSpPr>
                  <a:spLocks/>
                </p:cNvSpPr>
                <p:nvPr/>
              </p:nvSpPr>
              <p:spPr bwMode="auto">
                <a:xfrm>
                  <a:off x="2608" y="243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2 w 73"/>
                    <a:gd name="T7" fmla="*/ 26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7 h 73"/>
                    <a:gd name="T14" fmla="*/ 63 w 73"/>
                    <a:gd name="T15" fmla="*/ 11 h 73"/>
                    <a:gd name="T16" fmla="*/ 58 w 73"/>
                    <a:gd name="T17" fmla="*/ 7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1 h 73"/>
                    <a:gd name="T28" fmla="*/ 37 w 73"/>
                    <a:gd name="T29" fmla="*/ 0 h 73"/>
                    <a:gd name="T30" fmla="*/ 33 w 73"/>
                    <a:gd name="T31" fmla="*/ 1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7 h 73"/>
                    <a:gd name="T42" fmla="*/ 11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1 h 73"/>
                    <a:gd name="T60" fmla="*/ 1 w 73"/>
                    <a:gd name="T61" fmla="*/ 44 h 73"/>
                    <a:gd name="T62" fmla="*/ 2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8 h 73"/>
                    <a:gd name="T70" fmla="*/ 11 w 73"/>
                    <a:gd name="T71" fmla="*/ 63 h 73"/>
                    <a:gd name="T72" fmla="*/ 17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8 w 73"/>
                    <a:gd name="T97" fmla="*/ 68 h 73"/>
                    <a:gd name="T98" fmla="*/ 63 w 73"/>
                    <a:gd name="T99" fmla="*/ 63 h 73"/>
                    <a:gd name="T100" fmla="*/ 68 w 73"/>
                    <a:gd name="T101" fmla="*/ 58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1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258"/>
                <p:cNvSpPr>
                  <a:spLocks/>
                </p:cNvSpPr>
                <p:nvPr/>
              </p:nvSpPr>
              <p:spPr bwMode="auto">
                <a:xfrm>
                  <a:off x="2608" y="243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2 w 73"/>
                    <a:gd name="T7" fmla="*/ 26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7 h 73"/>
                    <a:gd name="T14" fmla="*/ 63 w 73"/>
                    <a:gd name="T15" fmla="*/ 11 h 73"/>
                    <a:gd name="T16" fmla="*/ 58 w 73"/>
                    <a:gd name="T17" fmla="*/ 7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1 h 73"/>
                    <a:gd name="T28" fmla="*/ 37 w 73"/>
                    <a:gd name="T29" fmla="*/ 0 h 73"/>
                    <a:gd name="T30" fmla="*/ 33 w 73"/>
                    <a:gd name="T31" fmla="*/ 1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7 h 73"/>
                    <a:gd name="T42" fmla="*/ 11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1 h 73"/>
                    <a:gd name="T60" fmla="*/ 1 w 73"/>
                    <a:gd name="T61" fmla="*/ 44 h 73"/>
                    <a:gd name="T62" fmla="*/ 2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8 h 73"/>
                    <a:gd name="T70" fmla="*/ 11 w 73"/>
                    <a:gd name="T71" fmla="*/ 63 h 73"/>
                    <a:gd name="T72" fmla="*/ 17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8 w 73"/>
                    <a:gd name="T97" fmla="*/ 68 h 73"/>
                    <a:gd name="T98" fmla="*/ 63 w 73"/>
                    <a:gd name="T99" fmla="*/ 63 h 73"/>
                    <a:gd name="T100" fmla="*/ 68 w 73"/>
                    <a:gd name="T101" fmla="*/ 58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7 h 73"/>
                    <a:gd name="T108" fmla="*/ 72 w 73"/>
                    <a:gd name="T109" fmla="*/ 44 h 73"/>
                    <a:gd name="T110" fmla="*/ 73 w 73"/>
                    <a:gd name="T111" fmla="*/ 41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1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8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3" y="41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259"/>
                <p:cNvSpPr>
                  <a:spLocks/>
                </p:cNvSpPr>
                <p:nvPr/>
              </p:nvSpPr>
              <p:spPr bwMode="auto">
                <a:xfrm>
                  <a:off x="2622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260"/>
                <p:cNvSpPr>
                  <a:spLocks/>
                </p:cNvSpPr>
                <p:nvPr/>
              </p:nvSpPr>
              <p:spPr bwMode="auto">
                <a:xfrm>
                  <a:off x="2622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261"/>
                <p:cNvSpPr>
                  <a:spLocks/>
                </p:cNvSpPr>
                <p:nvPr/>
              </p:nvSpPr>
              <p:spPr bwMode="auto">
                <a:xfrm>
                  <a:off x="2608" y="256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2 w 73"/>
                    <a:gd name="T7" fmla="*/ 25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6 h 73"/>
                    <a:gd name="T14" fmla="*/ 63 w 73"/>
                    <a:gd name="T15" fmla="*/ 11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1 h 73"/>
                    <a:gd name="T44" fmla="*/ 7 w 73"/>
                    <a:gd name="T45" fmla="*/ 16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2 w 73"/>
                    <a:gd name="T63" fmla="*/ 48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8 w 73"/>
                    <a:gd name="T97" fmla="*/ 67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8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262"/>
                <p:cNvSpPr>
                  <a:spLocks/>
                </p:cNvSpPr>
                <p:nvPr/>
              </p:nvSpPr>
              <p:spPr bwMode="auto">
                <a:xfrm>
                  <a:off x="2608" y="256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3 h 73"/>
                    <a:gd name="T4" fmla="*/ 72 w 73"/>
                    <a:gd name="T5" fmla="*/ 29 h 73"/>
                    <a:gd name="T6" fmla="*/ 72 w 73"/>
                    <a:gd name="T7" fmla="*/ 25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6 h 73"/>
                    <a:gd name="T14" fmla="*/ 63 w 73"/>
                    <a:gd name="T15" fmla="*/ 11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1 h 73"/>
                    <a:gd name="T44" fmla="*/ 7 w 73"/>
                    <a:gd name="T45" fmla="*/ 16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3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2 w 73"/>
                    <a:gd name="T63" fmla="*/ 48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8 w 73"/>
                    <a:gd name="T97" fmla="*/ 67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8 h 73"/>
                    <a:gd name="T108" fmla="*/ 72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3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2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8"/>
                      </a:lnTo>
                      <a:lnTo>
                        <a:pt x="72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263"/>
                <p:cNvSpPr>
                  <a:spLocks/>
                </p:cNvSpPr>
                <p:nvPr/>
              </p:nvSpPr>
              <p:spPr bwMode="auto">
                <a:xfrm>
                  <a:off x="2622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264"/>
                <p:cNvSpPr>
                  <a:spLocks/>
                </p:cNvSpPr>
                <p:nvPr/>
              </p:nvSpPr>
              <p:spPr bwMode="auto">
                <a:xfrm>
                  <a:off x="2622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3 w 18"/>
                    <a:gd name="T43" fmla="*/ 17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265"/>
                <p:cNvSpPr>
                  <a:spLocks/>
                </p:cNvSpPr>
                <p:nvPr/>
              </p:nvSpPr>
              <p:spPr bwMode="auto">
                <a:xfrm>
                  <a:off x="2608" y="282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3 w 73"/>
                    <a:gd name="T5" fmla="*/ 29 h 73"/>
                    <a:gd name="T6" fmla="*/ 72 w 73"/>
                    <a:gd name="T7" fmla="*/ 26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7 h 73"/>
                    <a:gd name="T14" fmla="*/ 63 w 73"/>
                    <a:gd name="T15" fmla="*/ 11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2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8 w 73"/>
                    <a:gd name="T97" fmla="*/ 68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7 h 73"/>
                    <a:gd name="T108" fmla="*/ 73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3" y="29"/>
                      </a:lnTo>
                      <a:lnTo>
                        <a:pt x="72" y="26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3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266"/>
                <p:cNvSpPr>
                  <a:spLocks/>
                </p:cNvSpPr>
                <p:nvPr/>
              </p:nvSpPr>
              <p:spPr bwMode="auto">
                <a:xfrm>
                  <a:off x="2608" y="2823"/>
                  <a:ext cx="37" cy="37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3 w 73"/>
                    <a:gd name="T5" fmla="*/ 29 h 73"/>
                    <a:gd name="T6" fmla="*/ 72 w 73"/>
                    <a:gd name="T7" fmla="*/ 26 h 73"/>
                    <a:gd name="T8" fmla="*/ 71 w 73"/>
                    <a:gd name="T9" fmla="*/ 22 h 73"/>
                    <a:gd name="T10" fmla="*/ 69 w 73"/>
                    <a:gd name="T11" fmla="*/ 19 h 73"/>
                    <a:gd name="T12" fmla="*/ 68 w 73"/>
                    <a:gd name="T13" fmla="*/ 17 h 73"/>
                    <a:gd name="T14" fmla="*/ 63 w 73"/>
                    <a:gd name="T15" fmla="*/ 11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2 h 73"/>
                    <a:gd name="T24" fmla="*/ 44 w 73"/>
                    <a:gd name="T25" fmla="*/ 1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1 h 73"/>
                    <a:gd name="T34" fmla="*/ 26 w 73"/>
                    <a:gd name="T35" fmla="*/ 2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1 h 73"/>
                    <a:gd name="T44" fmla="*/ 7 w 73"/>
                    <a:gd name="T45" fmla="*/ 17 h 73"/>
                    <a:gd name="T46" fmla="*/ 4 w 73"/>
                    <a:gd name="T47" fmla="*/ 19 h 73"/>
                    <a:gd name="T48" fmla="*/ 3 w 73"/>
                    <a:gd name="T49" fmla="*/ 22 h 73"/>
                    <a:gd name="T50" fmla="*/ 2 w 73"/>
                    <a:gd name="T51" fmla="*/ 26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4 h 73"/>
                    <a:gd name="T62" fmla="*/ 2 w 73"/>
                    <a:gd name="T63" fmla="*/ 47 h 73"/>
                    <a:gd name="T64" fmla="*/ 3 w 73"/>
                    <a:gd name="T65" fmla="*/ 51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8 h 73"/>
                    <a:gd name="T74" fmla="*/ 19 w 73"/>
                    <a:gd name="T75" fmla="*/ 69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9 h 73"/>
                    <a:gd name="T96" fmla="*/ 58 w 73"/>
                    <a:gd name="T97" fmla="*/ 68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1 h 73"/>
                    <a:gd name="T106" fmla="*/ 72 w 73"/>
                    <a:gd name="T107" fmla="*/ 47 h 73"/>
                    <a:gd name="T108" fmla="*/ 73 w 73"/>
                    <a:gd name="T109" fmla="*/ 44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3" y="29"/>
                      </a:lnTo>
                      <a:lnTo>
                        <a:pt x="72" y="26"/>
                      </a:lnTo>
                      <a:lnTo>
                        <a:pt x="71" y="22"/>
                      </a:lnTo>
                      <a:lnTo>
                        <a:pt x="69" y="19"/>
                      </a:lnTo>
                      <a:lnTo>
                        <a:pt x="68" y="17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8"/>
                      </a:lnTo>
                      <a:lnTo>
                        <a:pt x="19" y="69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1"/>
                      </a:lnTo>
                      <a:lnTo>
                        <a:pt x="72" y="47"/>
                      </a:lnTo>
                      <a:lnTo>
                        <a:pt x="73" y="44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267"/>
                <p:cNvSpPr>
                  <a:spLocks/>
                </p:cNvSpPr>
                <p:nvPr/>
              </p:nvSpPr>
              <p:spPr bwMode="auto">
                <a:xfrm>
                  <a:off x="2622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3 w 18"/>
                    <a:gd name="T43" fmla="*/ 16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268"/>
                <p:cNvSpPr>
                  <a:spLocks/>
                </p:cNvSpPr>
                <p:nvPr/>
              </p:nvSpPr>
              <p:spPr bwMode="auto">
                <a:xfrm>
                  <a:off x="2622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6 w 18"/>
                    <a:gd name="T21" fmla="*/ 0 h 18"/>
                    <a:gd name="T22" fmla="*/ 3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3 w 18"/>
                    <a:gd name="T43" fmla="*/ 16 h 18"/>
                    <a:gd name="T44" fmla="*/ 6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269"/>
                <p:cNvSpPr>
                  <a:spLocks/>
                </p:cNvSpPr>
                <p:nvPr/>
              </p:nvSpPr>
              <p:spPr bwMode="auto">
                <a:xfrm>
                  <a:off x="2608" y="295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3 w 73"/>
                    <a:gd name="T5" fmla="*/ 29 h 73"/>
                    <a:gd name="T6" fmla="*/ 72 w 73"/>
                    <a:gd name="T7" fmla="*/ 25 h 73"/>
                    <a:gd name="T8" fmla="*/ 71 w 73"/>
                    <a:gd name="T9" fmla="*/ 22 h 73"/>
                    <a:gd name="T10" fmla="*/ 69 w 73"/>
                    <a:gd name="T11" fmla="*/ 18 h 73"/>
                    <a:gd name="T12" fmla="*/ 68 w 73"/>
                    <a:gd name="T13" fmla="*/ 16 h 73"/>
                    <a:gd name="T14" fmla="*/ 63 w 73"/>
                    <a:gd name="T15" fmla="*/ 10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1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1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0 h 73"/>
                    <a:gd name="T44" fmla="*/ 7 w 73"/>
                    <a:gd name="T45" fmla="*/ 16 h 73"/>
                    <a:gd name="T46" fmla="*/ 4 w 73"/>
                    <a:gd name="T47" fmla="*/ 18 h 73"/>
                    <a:gd name="T48" fmla="*/ 3 w 73"/>
                    <a:gd name="T49" fmla="*/ 22 h 73"/>
                    <a:gd name="T50" fmla="*/ 2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3 h 73"/>
                    <a:gd name="T62" fmla="*/ 2 w 73"/>
                    <a:gd name="T63" fmla="*/ 47 h 73"/>
                    <a:gd name="T64" fmla="*/ 3 w 73"/>
                    <a:gd name="T65" fmla="*/ 50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8 w 73"/>
                    <a:gd name="T97" fmla="*/ 67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0 h 73"/>
                    <a:gd name="T106" fmla="*/ 72 w 73"/>
                    <a:gd name="T107" fmla="*/ 47 h 73"/>
                    <a:gd name="T108" fmla="*/ 73 w 73"/>
                    <a:gd name="T109" fmla="*/ 43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3" y="29"/>
                      </a:lnTo>
                      <a:lnTo>
                        <a:pt x="72" y="25"/>
                      </a:lnTo>
                      <a:lnTo>
                        <a:pt x="71" y="22"/>
                      </a:lnTo>
                      <a:lnTo>
                        <a:pt x="69" y="18"/>
                      </a:lnTo>
                      <a:lnTo>
                        <a:pt x="68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0"/>
                      </a:lnTo>
                      <a:lnTo>
                        <a:pt x="72" y="47"/>
                      </a:lnTo>
                      <a:lnTo>
                        <a:pt x="73" y="43"/>
                      </a:lnTo>
                      <a:lnTo>
                        <a:pt x="73" y="40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270"/>
                <p:cNvSpPr>
                  <a:spLocks/>
                </p:cNvSpPr>
                <p:nvPr/>
              </p:nvSpPr>
              <p:spPr bwMode="auto">
                <a:xfrm>
                  <a:off x="2608" y="2950"/>
                  <a:ext cx="37" cy="36"/>
                </a:xfrm>
                <a:custGeom>
                  <a:avLst/>
                  <a:gdLst>
                    <a:gd name="T0" fmla="*/ 73 w 73"/>
                    <a:gd name="T1" fmla="*/ 37 h 73"/>
                    <a:gd name="T2" fmla="*/ 73 w 73"/>
                    <a:gd name="T3" fmla="*/ 32 h 73"/>
                    <a:gd name="T4" fmla="*/ 73 w 73"/>
                    <a:gd name="T5" fmla="*/ 29 h 73"/>
                    <a:gd name="T6" fmla="*/ 72 w 73"/>
                    <a:gd name="T7" fmla="*/ 25 h 73"/>
                    <a:gd name="T8" fmla="*/ 71 w 73"/>
                    <a:gd name="T9" fmla="*/ 22 h 73"/>
                    <a:gd name="T10" fmla="*/ 69 w 73"/>
                    <a:gd name="T11" fmla="*/ 18 h 73"/>
                    <a:gd name="T12" fmla="*/ 68 w 73"/>
                    <a:gd name="T13" fmla="*/ 16 h 73"/>
                    <a:gd name="T14" fmla="*/ 63 w 73"/>
                    <a:gd name="T15" fmla="*/ 10 h 73"/>
                    <a:gd name="T16" fmla="*/ 58 w 73"/>
                    <a:gd name="T17" fmla="*/ 6 h 73"/>
                    <a:gd name="T18" fmla="*/ 54 w 73"/>
                    <a:gd name="T19" fmla="*/ 4 h 73"/>
                    <a:gd name="T20" fmla="*/ 51 w 73"/>
                    <a:gd name="T21" fmla="*/ 3 h 73"/>
                    <a:gd name="T22" fmla="*/ 47 w 73"/>
                    <a:gd name="T23" fmla="*/ 1 h 73"/>
                    <a:gd name="T24" fmla="*/ 44 w 73"/>
                    <a:gd name="T25" fmla="*/ 0 h 73"/>
                    <a:gd name="T26" fmla="*/ 41 w 73"/>
                    <a:gd name="T27" fmla="*/ 0 h 73"/>
                    <a:gd name="T28" fmla="*/ 37 w 73"/>
                    <a:gd name="T29" fmla="*/ 0 h 73"/>
                    <a:gd name="T30" fmla="*/ 33 w 73"/>
                    <a:gd name="T31" fmla="*/ 0 h 73"/>
                    <a:gd name="T32" fmla="*/ 29 w 73"/>
                    <a:gd name="T33" fmla="*/ 0 h 73"/>
                    <a:gd name="T34" fmla="*/ 26 w 73"/>
                    <a:gd name="T35" fmla="*/ 1 h 73"/>
                    <a:gd name="T36" fmla="*/ 22 w 73"/>
                    <a:gd name="T37" fmla="*/ 3 h 73"/>
                    <a:gd name="T38" fmla="*/ 19 w 73"/>
                    <a:gd name="T39" fmla="*/ 4 h 73"/>
                    <a:gd name="T40" fmla="*/ 17 w 73"/>
                    <a:gd name="T41" fmla="*/ 6 h 73"/>
                    <a:gd name="T42" fmla="*/ 11 w 73"/>
                    <a:gd name="T43" fmla="*/ 10 h 73"/>
                    <a:gd name="T44" fmla="*/ 7 w 73"/>
                    <a:gd name="T45" fmla="*/ 16 h 73"/>
                    <a:gd name="T46" fmla="*/ 4 w 73"/>
                    <a:gd name="T47" fmla="*/ 18 h 73"/>
                    <a:gd name="T48" fmla="*/ 3 w 73"/>
                    <a:gd name="T49" fmla="*/ 22 h 73"/>
                    <a:gd name="T50" fmla="*/ 2 w 73"/>
                    <a:gd name="T51" fmla="*/ 25 h 73"/>
                    <a:gd name="T52" fmla="*/ 1 w 73"/>
                    <a:gd name="T53" fmla="*/ 29 h 73"/>
                    <a:gd name="T54" fmla="*/ 0 w 73"/>
                    <a:gd name="T55" fmla="*/ 32 h 73"/>
                    <a:gd name="T56" fmla="*/ 0 w 73"/>
                    <a:gd name="T57" fmla="*/ 37 h 73"/>
                    <a:gd name="T58" fmla="*/ 0 w 73"/>
                    <a:gd name="T59" fmla="*/ 40 h 73"/>
                    <a:gd name="T60" fmla="*/ 1 w 73"/>
                    <a:gd name="T61" fmla="*/ 43 h 73"/>
                    <a:gd name="T62" fmla="*/ 2 w 73"/>
                    <a:gd name="T63" fmla="*/ 47 h 73"/>
                    <a:gd name="T64" fmla="*/ 3 w 73"/>
                    <a:gd name="T65" fmla="*/ 50 h 73"/>
                    <a:gd name="T66" fmla="*/ 4 w 73"/>
                    <a:gd name="T67" fmla="*/ 54 h 73"/>
                    <a:gd name="T68" fmla="*/ 7 w 73"/>
                    <a:gd name="T69" fmla="*/ 57 h 73"/>
                    <a:gd name="T70" fmla="*/ 11 w 73"/>
                    <a:gd name="T71" fmla="*/ 63 h 73"/>
                    <a:gd name="T72" fmla="*/ 17 w 73"/>
                    <a:gd name="T73" fmla="*/ 67 h 73"/>
                    <a:gd name="T74" fmla="*/ 19 w 73"/>
                    <a:gd name="T75" fmla="*/ 68 h 73"/>
                    <a:gd name="T76" fmla="*/ 22 w 73"/>
                    <a:gd name="T77" fmla="*/ 71 h 73"/>
                    <a:gd name="T78" fmla="*/ 26 w 73"/>
                    <a:gd name="T79" fmla="*/ 72 h 73"/>
                    <a:gd name="T80" fmla="*/ 29 w 73"/>
                    <a:gd name="T81" fmla="*/ 73 h 73"/>
                    <a:gd name="T82" fmla="*/ 33 w 73"/>
                    <a:gd name="T83" fmla="*/ 73 h 73"/>
                    <a:gd name="T84" fmla="*/ 37 w 73"/>
                    <a:gd name="T85" fmla="*/ 73 h 73"/>
                    <a:gd name="T86" fmla="*/ 41 w 73"/>
                    <a:gd name="T87" fmla="*/ 73 h 73"/>
                    <a:gd name="T88" fmla="*/ 44 w 73"/>
                    <a:gd name="T89" fmla="*/ 73 h 73"/>
                    <a:gd name="T90" fmla="*/ 47 w 73"/>
                    <a:gd name="T91" fmla="*/ 72 h 73"/>
                    <a:gd name="T92" fmla="*/ 51 w 73"/>
                    <a:gd name="T93" fmla="*/ 71 h 73"/>
                    <a:gd name="T94" fmla="*/ 54 w 73"/>
                    <a:gd name="T95" fmla="*/ 68 h 73"/>
                    <a:gd name="T96" fmla="*/ 58 w 73"/>
                    <a:gd name="T97" fmla="*/ 67 h 73"/>
                    <a:gd name="T98" fmla="*/ 63 w 73"/>
                    <a:gd name="T99" fmla="*/ 63 h 73"/>
                    <a:gd name="T100" fmla="*/ 68 w 73"/>
                    <a:gd name="T101" fmla="*/ 57 h 73"/>
                    <a:gd name="T102" fmla="*/ 69 w 73"/>
                    <a:gd name="T103" fmla="*/ 54 h 73"/>
                    <a:gd name="T104" fmla="*/ 71 w 73"/>
                    <a:gd name="T105" fmla="*/ 50 h 73"/>
                    <a:gd name="T106" fmla="*/ 72 w 73"/>
                    <a:gd name="T107" fmla="*/ 47 h 73"/>
                    <a:gd name="T108" fmla="*/ 73 w 73"/>
                    <a:gd name="T109" fmla="*/ 43 h 73"/>
                    <a:gd name="T110" fmla="*/ 73 w 73"/>
                    <a:gd name="T111" fmla="*/ 40 h 73"/>
                    <a:gd name="T112" fmla="*/ 73 w 73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73">
                      <a:moveTo>
                        <a:pt x="73" y="37"/>
                      </a:moveTo>
                      <a:lnTo>
                        <a:pt x="73" y="32"/>
                      </a:lnTo>
                      <a:lnTo>
                        <a:pt x="73" y="29"/>
                      </a:lnTo>
                      <a:lnTo>
                        <a:pt x="72" y="25"/>
                      </a:lnTo>
                      <a:lnTo>
                        <a:pt x="71" y="22"/>
                      </a:lnTo>
                      <a:lnTo>
                        <a:pt x="69" y="18"/>
                      </a:lnTo>
                      <a:lnTo>
                        <a:pt x="68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2" y="3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7" y="67"/>
                      </a:lnTo>
                      <a:lnTo>
                        <a:pt x="19" y="68"/>
                      </a:lnTo>
                      <a:lnTo>
                        <a:pt x="22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8" y="57"/>
                      </a:lnTo>
                      <a:lnTo>
                        <a:pt x="69" y="54"/>
                      </a:lnTo>
                      <a:lnTo>
                        <a:pt x="71" y="50"/>
                      </a:lnTo>
                      <a:lnTo>
                        <a:pt x="72" y="47"/>
                      </a:lnTo>
                      <a:lnTo>
                        <a:pt x="73" y="43"/>
                      </a:lnTo>
                      <a:lnTo>
                        <a:pt x="73" y="40"/>
                      </a:lnTo>
                      <a:lnTo>
                        <a:pt x="73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271"/>
                <p:cNvSpPr>
                  <a:spLocks/>
                </p:cNvSpPr>
                <p:nvPr/>
              </p:nvSpPr>
              <p:spPr bwMode="auto">
                <a:xfrm>
                  <a:off x="2622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7 w 18"/>
                    <a:gd name="T5" fmla="*/ 6 h 19"/>
                    <a:gd name="T6" fmla="*/ 16 w 18"/>
                    <a:gd name="T7" fmla="*/ 4 h 19"/>
                    <a:gd name="T8" fmla="*/ 15 w 18"/>
                    <a:gd name="T9" fmla="*/ 3 h 19"/>
                    <a:gd name="T10" fmla="*/ 14 w 18"/>
                    <a:gd name="T11" fmla="*/ 2 h 19"/>
                    <a:gd name="T12" fmla="*/ 13 w 18"/>
                    <a:gd name="T13" fmla="*/ 0 h 19"/>
                    <a:gd name="T14" fmla="*/ 10 w 18"/>
                    <a:gd name="T15" fmla="*/ 0 h 19"/>
                    <a:gd name="T16" fmla="*/ 9 w 18"/>
                    <a:gd name="T17" fmla="*/ 0 h 19"/>
                    <a:gd name="T18" fmla="*/ 7 w 18"/>
                    <a:gd name="T19" fmla="*/ 0 h 19"/>
                    <a:gd name="T20" fmla="*/ 6 w 18"/>
                    <a:gd name="T21" fmla="*/ 0 h 19"/>
                    <a:gd name="T22" fmla="*/ 3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0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0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3 w 18"/>
                    <a:gd name="T43" fmla="*/ 17 h 19"/>
                    <a:gd name="T44" fmla="*/ 6 w 18"/>
                    <a:gd name="T45" fmla="*/ 17 h 19"/>
                    <a:gd name="T46" fmla="*/ 7 w 18"/>
                    <a:gd name="T47" fmla="*/ 19 h 19"/>
                    <a:gd name="T48" fmla="*/ 9 w 18"/>
                    <a:gd name="T49" fmla="*/ 19 h 19"/>
                    <a:gd name="T50" fmla="*/ 10 w 18"/>
                    <a:gd name="T51" fmla="*/ 19 h 19"/>
                    <a:gd name="T52" fmla="*/ 13 w 18"/>
                    <a:gd name="T53" fmla="*/ 17 h 19"/>
                    <a:gd name="T54" fmla="*/ 14 w 18"/>
                    <a:gd name="T55" fmla="*/ 17 h 19"/>
                    <a:gd name="T56" fmla="*/ 15 w 18"/>
                    <a:gd name="T57" fmla="*/ 16 h 19"/>
                    <a:gd name="T58" fmla="*/ 16 w 18"/>
                    <a:gd name="T59" fmla="*/ 14 h 19"/>
                    <a:gd name="T60" fmla="*/ 17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272"/>
                <p:cNvSpPr>
                  <a:spLocks/>
                </p:cNvSpPr>
                <p:nvPr/>
              </p:nvSpPr>
              <p:spPr bwMode="auto">
                <a:xfrm>
                  <a:off x="2622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7 w 18"/>
                    <a:gd name="T5" fmla="*/ 6 h 19"/>
                    <a:gd name="T6" fmla="*/ 16 w 18"/>
                    <a:gd name="T7" fmla="*/ 4 h 19"/>
                    <a:gd name="T8" fmla="*/ 15 w 18"/>
                    <a:gd name="T9" fmla="*/ 3 h 19"/>
                    <a:gd name="T10" fmla="*/ 14 w 18"/>
                    <a:gd name="T11" fmla="*/ 2 h 19"/>
                    <a:gd name="T12" fmla="*/ 13 w 18"/>
                    <a:gd name="T13" fmla="*/ 0 h 19"/>
                    <a:gd name="T14" fmla="*/ 10 w 18"/>
                    <a:gd name="T15" fmla="*/ 0 h 19"/>
                    <a:gd name="T16" fmla="*/ 9 w 18"/>
                    <a:gd name="T17" fmla="*/ 0 h 19"/>
                    <a:gd name="T18" fmla="*/ 7 w 18"/>
                    <a:gd name="T19" fmla="*/ 0 h 19"/>
                    <a:gd name="T20" fmla="*/ 6 w 18"/>
                    <a:gd name="T21" fmla="*/ 0 h 19"/>
                    <a:gd name="T22" fmla="*/ 3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0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0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3 w 18"/>
                    <a:gd name="T43" fmla="*/ 17 h 19"/>
                    <a:gd name="T44" fmla="*/ 6 w 18"/>
                    <a:gd name="T45" fmla="*/ 17 h 19"/>
                    <a:gd name="T46" fmla="*/ 7 w 18"/>
                    <a:gd name="T47" fmla="*/ 19 h 19"/>
                    <a:gd name="T48" fmla="*/ 9 w 18"/>
                    <a:gd name="T49" fmla="*/ 19 h 19"/>
                    <a:gd name="T50" fmla="*/ 10 w 18"/>
                    <a:gd name="T51" fmla="*/ 19 h 19"/>
                    <a:gd name="T52" fmla="*/ 13 w 18"/>
                    <a:gd name="T53" fmla="*/ 17 h 19"/>
                    <a:gd name="T54" fmla="*/ 14 w 18"/>
                    <a:gd name="T55" fmla="*/ 17 h 19"/>
                    <a:gd name="T56" fmla="*/ 15 w 18"/>
                    <a:gd name="T57" fmla="*/ 16 h 19"/>
                    <a:gd name="T58" fmla="*/ 16 w 18"/>
                    <a:gd name="T59" fmla="*/ 14 h 19"/>
                    <a:gd name="T60" fmla="*/ 17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Rectangle 273"/>
                <p:cNvSpPr>
                  <a:spLocks noChangeArrowheads="1"/>
                </p:cNvSpPr>
                <p:nvPr/>
              </p:nvSpPr>
              <p:spPr bwMode="auto">
                <a:xfrm>
                  <a:off x="2535" y="2675"/>
                  <a:ext cx="52" cy="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535" y="2675"/>
                  <a:ext cx="52" cy="3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275"/>
                <p:cNvSpPr>
                  <a:spLocks/>
                </p:cNvSpPr>
                <p:nvPr/>
              </p:nvSpPr>
              <p:spPr bwMode="auto">
                <a:xfrm>
                  <a:off x="2546" y="2874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0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276"/>
                <p:cNvSpPr>
                  <a:spLocks/>
                </p:cNvSpPr>
                <p:nvPr/>
              </p:nvSpPr>
              <p:spPr bwMode="auto">
                <a:xfrm>
                  <a:off x="2546" y="2874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0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277"/>
                <p:cNvSpPr>
                  <a:spLocks/>
                </p:cNvSpPr>
                <p:nvPr/>
              </p:nvSpPr>
              <p:spPr bwMode="auto">
                <a:xfrm>
                  <a:off x="2546" y="2894"/>
                  <a:ext cx="10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0 w 22"/>
                    <a:gd name="T3" fmla="*/ 9 h 22"/>
                    <a:gd name="T4" fmla="*/ 20 w 22"/>
                    <a:gd name="T5" fmla="*/ 7 h 22"/>
                    <a:gd name="T6" fmla="*/ 19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2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3 w 22"/>
                    <a:gd name="T25" fmla="*/ 4 h 22"/>
                    <a:gd name="T26" fmla="*/ 2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2 w 22"/>
                    <a:gd name="T39" fmla="*/ 17 h 22"/>
                    <a:gd name="T40" fmla="*/ 3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2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19 w 22"/>
                    <a:gd name="T59" fmla="*/ 17 h 22"/>
                    <a:gd name="T60" fmla="*/ 20 w 22"/>
                    <a:gd name="T61" fmla="*/ 15 h 22"/>
                    <a:gd name="T62" fmla="*/ 20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278"/>
                <p:cNvSpPr>
                  <a:spLocks/>
                </p:cNvSpPr>
                <p:nvPr/>
              </p:nvSpPr>
              <p:spPr bwMode="auto">
                <a:xfrm>
                  <a:off x="2546" y="2894"/>
                  <a:ext cx="10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0 w 22"/>
                    <a:gd name="T3" fmla="*/ 9 h 22"/>
                    <a:gd name="T4" fmla="*/ 20 w 22"/>
                    <a:gd name="T5" fmla="*/ 7 h 22"/>
                    <a:gd name="T6" fmla="*/ 19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2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3 w 22"/>
                    <a:gd name="T25" fmla="*/ 4 h 22"/>
                    <a:gd name="T26" fmla="*/ 2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2 w 22"/>
                    <a:gd name="T39" fmla="*/ 17 h 22"/>
                    <a:gd name="T40" fmla="*/ 3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2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19 w 22"/>
                    <a:gd name="T59" fmla="*/ 17 h 22"/>
                    <a:gd name="T60" fmla="*/ 20 w 22"/>
                    <a:gd name="T61" fmla="*/ 15 h 22"/>
                    <a:gd name="T62" fmla="*/ 20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279"/>
                <p:cNvSpPr>
                  <a:spLocks/>
                </p:cNvSpPr>
                <p:nvPr/>
              </p:nvSpPr>
              <p:spPr bwMode="auto">
                <a:xfrm>
                  <a:off x="2546" y="2915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280"/>
                <p:cNvSpPr>
                  <a:spLocks/>
                </p:cNvSpPr>
                <p:nvPr/>
              </p:nvSpPr>
              <p:spPr bwMode="auto">
                <a:xfrm>
                  <a:off x="2546" y="2915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281"/>
                <p:cNvSpPr>
                  <a:spLocks/>
                </p:cNvSpPr>
                <p:nvPr/>
              </p:nvSpPr>
              <p:spPr bwMode="auto">
                <a:xfrm>
                  <a:off x="2546" y="2937"/>
                  <a:ext cx="10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0 w 22"/>
                    <a:gd name="T3" fmla="*/ 8 h 22"/>
                    <a:gd name="T4" fmla="*/ 20 w 22"/>
                    <a:gd name="T5" fmla="*/ 7 h 22"/>
                    <a:gd name="T6" fmla="*/ 19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2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3 w 22"/>
                    <a:gd name="T25" fmla="*/ 4 h 22"/>
                    <a:gd name="T26" fmla="*/ 2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2 w 22"/>
                    <a:gd name="T39" fmla="*/ 16 h 22"/>
                    <a:gd name="T40" fmla="*/ 3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2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19 w 22"/>
                    <a:gd name="T59" fmla="*/ 16 h 22"/>
                    <a:gd name="T60" fmla="*/ 20 w 22"/>
                    <a:gd name="T61" fmla="*/ 15 h 22"/>
                    <a:gd name="T62" fmla="*/ 20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282"/>
                <p:cNvSpPr>
                  <a:spLocks/>
                </p:cNvSpPr>
                <p:nvPr/>
              </p:nvSpPr>
              <p:spPr bwMode="auto">
                <a:xfrm>
                  <a:off x="2546" y="2937"/>
                  <a:ext cx="10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0 w 22"/>
                    <a:gd name="T3" fmla="*/ 8 h 22"/>
                    <a:gd name="T4" fmla="*/ 20 w 22"/>
                    <a:gd name="T5" fmla="*/ 7 h 22"/>
                    <a:gd name="T6" fmla="*/ 19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2 w 22"/>
                    <a:gd name="T15" fmla="*/ 0 h 22"/>
                    <a:gd name="T16" fmla="*/ 10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3 w 22"/>
                    <a:gd name="T25" fmla="*/ 4 h 22"/>
                    <a:gd name="T26" fmla="*/ 2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2 w 22"/>
                    <a:gd name="T39" fmla="*/ 16 h 22"/>
                    <a:gd name="T40" fmla="*/ 3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0 w 22"/>
                    <a:gd name="T49" fmla="*/ 22 h 22"/>
                    <a:gd name="T50" fmla="*/ 12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19 w 22"/>
                    <a:gd name="T59" fmla="*/ 16 h 22"/>
                    <a:gd name="T60" fmla="*/ 20 w 22"/>
                    <a:gd name="T61" fmla="*/ 15 h 22"/>
                    <a:gd name="T62" fmla="*/ 20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283"/>
                <p:cNvSpPr>
                  <a:spLocks/>
                </p:cNvSpPr>
                <p:nvPr/>
              </p:nvSpPr>
              <p:spPr bwMode="auto">
                <a:xfrm>
                  <a:off x="2546" y="2958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284"/>
                <p:cNvSpPr>
                  <a:spLocks/>
                </p:cNvSpPr>
                <p:nvPr/>
              </p:nvSpPr>
              <p:spPr bwMode="auto">
                <a:xfrm>
                  <a:off x="2546" y="2958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285"/>
                <p:cNvSpPr>
                  <a:spLocks/>
                </p:cNvSpPr>
                <p:nvPr/>
              </p:nvSpPr>
              <p:spPr bwMode="auto">
                <a:xfrm>
                  <a:off x="2546" y="297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286"/>
                <p:cNvSpPr>
                  <a:spLocks/>
                </p:cNvSpPr>
                <p:nvPr/>
              </p:nvSpPr>
              <p:spPr bwMode="auto">
                <a:xfrm>
                  <a:off x="2546" y="297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287"/>
                <p:cNvSpPr>
                  <a:spLocks/>
                </p:cNvSpPr>
                <p:nvPr/>
              </p:nvSpPr>
              <p:spPr bwMode="auto">
                <a:xfrm>
                  <a:off x="2546" y="3000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288"/>
                <p:cNvSpPr>
                  <a:spLocks/>
                </p:cNvSpPr>
                <p:nvPr/>
              </p:nvSpPr>
              <p:spPr bwMode="auto">
                <a:xfrm>
                  <a:off x="2546" y="3000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8 h 21"/>
                    <a:gd name="T4" fmla="*/ 20 w 22"/>
                    <a:gd name="T5" fmla="*/ 6 h 21"/>
                    <a:gd name="T6" fmla="*/ 19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3 w 22"/>
                    <a:gd name="T25" fmla="*/ 2 h 21"/>
                    <a:gd name="T26" fmla="*/ 2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2 w 22"/>
                    <a:gd name="T39" fmla="*/ 16 h 21"/>
                    <a:gd name="T40" fmla="*/ 3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19 w 22"/>
                    <a:gd name="T59" fmla="*/ 16 h 21"/>
                    <a:gd name="T60" fmla="*/ 20 w 22"/>
                    <a:gd name="T61" fmla="*/ 14 h 21"/>
                    <a:gd name="T62" fmla="*/ 20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289"/>
                <p:cNvSpPr>
                  <a:spLocks/>
                </p:cNvSpPr>
                <p:nvPr/>
              </p:nvSpPr>
              <p:spPr bwMode="auto">
                <a:xfrm>
                  <a:off x="2568" y="2874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290"/>
                <p:cNvSpPr>
                  <a:spLocks/>
                </p:cNvSpPr>
                <p:nvPr/>
              </p:nvSpPr>
              <p:spPr bwMode="auto">
                <a:xfrm>
                  <a:off x="2568" y="2874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291"/>
                <p:cNvSpPr>
                  <a:spLocks/>
                </p:cNvSpPr>
                <p:nvPr/>
              </p:nvSpPr>
              <p:spPr bwMode="auto">
                <a:xfrm>
                  <a:off x="2568" y="2894"/>
                  <a:ext cx="10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2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2 w 22"/>
                    <a:gd name="T17" fmla="*/ 0 h 22"/>
                    <a:gd name="T18" fmla="*/ 9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9 w 22"/>
                    <a:gd name="T47" fmla="*/ 21 h 22"/>
                    <a:gd name="T48" fmla="*/ 12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2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Freeform 292"/>
                <p:cNvSpPr>
                  <a:spLocks/>
                </p:cNvSpPr>
                <p:nvPr/>
              </p:nvSpPr>
              <p:spPr bwMode="auto">
                <a:xfrm>
                  <a:off x="2568" y="2894"/>
                  <a:ext cx="10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2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2 w 22"/>
                    <a:gd name="T17" fmla="*/ 0 h 22"/>
                    <a:gd name="T18" fmla="*/ 9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9 w 22"/>
                    <a:gd name="T47" fmla="*/ 21 h 22"/>
                    <a:gd name="T48" fmla="*/ 12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2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293"/>
                <p:cNvSpPr>
                  <a:spLocks/>
                </p:cNvSpPr>
                <p:nvPr/>
              </p:nvSpPr>
              <p:spPr bwMode="auto">
                <a:xfrm>
                  <a:off x="2568" y="2915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294"/>
                <p:cNvSpPr>
                  <a:spLocks/>
                </p:cNvSpPr>
                <p:nvPr/>
              </p:nvSpPr>
              <p:spPr bwMode="auto">
                <a:xfrm>
                  <a:off x="2568" y="2915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295"/>
                <p:cNvSpPr>
                  <a:spLocks/>
                </p:cNvSpPr>
                <p:nvPr/>
              </p:nvSpPr>
              <p:spPr bwMode="auto">
                <a:xfrm>
                  <a:off x="2568" y="2937"/>
                  <a:ext cx="10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2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2 w 22"/>
                    <a:gd name="T17" fmla="*/ 0 h 22"/>
                    <a:gd name="T18" fmla="*/ 9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9 w 22"/>
                    <a:gd name="T47" fmla="*/ 21 h 22"/>
                    <a:gd name="T48" fmla="*/ 12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2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296"/>
                <p:cNvSpPr>
                  <a:spLocks/>
                </p:cNvSpPr>
                <p:nvPr/>
              </p:nvSpPr>
              <p:spPr bwMode="auto">
                <a:xfrm>
                  <a:off x="2568" y="2937"/>
                  <a:ext cx="10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2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8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2 w 22"/>
                    <a:gd name="T17" fmla="*/ 0 h 22"/>
                    <a:gd name="T18" fmla="*/ 9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1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1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9 w 22"/>
                    <a:gd name="T47" fmla="*/ 21 h 22"/>
                    <a:gd name="T48" fmla="*/ 12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8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2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297"/>
                <p:cNvSpPr>
                  <a:spLocks/>
                </p:cNvSpPr>
                <p:nvPr/>
              </p:nvSpPr>
              <p:spPr bwMode="auto">
                <a:xfrm>
                  <a:off x="2568" y="2958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298"/>
                <p:cNvSpPr>
                  <a:spLocks/>
                </p:cNvSpPr>
                <p:nvPr/>
              </p:nvSpPr>
              <p:spPr bwMode="auto">
                <a:xfrm>
                  <a:off x="2568" y="2958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299"/>
                <p:cNvSpPr>
                  <a:spLocks/>
                </p:cNvSpPr>
                <p:nvPr/>
              </p:nvSpPr>
              <p:spPr bwMode="auto">
                <a:xfrm>
                  <a:off x="2568" y="297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300"/>
                <p:cNvSpPr>
                  <a:spLocks/>
                </p:cNvSpPr>
                <p:nvPr/>
              </p:nvSpPr>
              <p:spPr bwMode="auto">
                <a:xfrm>
                  <a:off x="2568" y="297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301"/>
                <p:cNvSpPr>
                  <a:spLocks/>
                </p:cNvSpPr>
                <p:nvPr/>
              </p:nvSpPr>
              <p:spPr bwMode="auto">
                <a:xfrm>
                  <a:off x="2568" y="3000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302"/>
                <p:cNvSpPr>
                  <a:spLocks/>
                </p:cNvSpPr>
                <p:nvPr/>
              </p:nvSpPr>
              <p:spPr bwMode="auto">
                <a:xfrm>
                  <a:off x="2568" y="3000"/>
                  <a:ext cx="10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2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8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1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1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8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2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303"/>
                <p:cNvSpPr>
                  <a:spLocks/>
                </p:cNvSpPr>
                <p:nvPr/>
              </p:nvSpPr>
              <p:spPr bwMode="auto">
                <a:xfrm>
                  <a:off x="2546" y="2727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6 h 20"/>
                    <a:gd name="T6" fmla="*/ 19 w 22"/>
                    <a:gd name="T7" fmla="*/ 5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5 h 20"/>
                    <a:gd name="T28" fmla="*/ 1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4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304"/>
                <p:cNvSpPr>
                  <a:spLocks/>
                </p:cNvSpPr>
                <p:nvPr/>
              </p:nvSpPr>
              <p:spPr bwMode="auto">
                <a:xfrm>
                  <a:off x="2546" y="2727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6 h 20"/>
                    <a:gd name="T6" fmla="*/ 19 w 22"/>
                    <a:gd name="T7" fmla="*/ 5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5 h 20"/>
                    <a:gd name="T28" fmla="*/ 1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4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305"/>
                <p:cNvSpPr>
                  <a:spLocks/>
                </p:cNvSpPr>
                <p:nvPr/>
              </p:nvSpPr>
              <p:spPr bwMode="auto">
                <a:xfrm>
                  <a:off x="2546" y="274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306"/>
                <p:cNvSpPr>
                  <a:spLocks/>
                </p:cNvSpPr>
                <p:nvPr/>
              </p:nvSpPr>
              <p:spPr bwMode="auto">
                <a:xfrm>
                  <a:off x="2546" y="274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307"/>
                <p:cNvSpPr>
                  <a:spLocks/>
                </p:cNvSpPr>
                <p:nvPr/>
              </p:nvSpPr>
              <p:spPr bwMode="auto">
                <a:xfrm>
                  <a:off x="2546" y="2768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6 w 22"/>
                    <a:gd name="T11" fmla="*/ 2 h 21"/>
                    <a:gd name="T12" fmla="*/ 15 w 22"/>
                    <a:gd name="T13" fmla="*/ 1 h 21"/>
                    <a:gd name="T14" fmla="*/ 12 w 22"/>
                    <a:gd name="T15" fmla="*/ 1 h 21"/>
                    <a:gd name="T16" fmla="*/ 10 w 22"/>
                    <a:gd name="T17" fmla="*/ 0 h 21"/>
                    <a:gd name="T18" fmla="*/ 8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0 h 21"/>
                    <a:gd name="T48" fmla="*/ 10 w 22"/>
                    <a:gd name="T49" fmla="*/ 21 h 21"/>
                    <a:gd name="T50" fmla="*/ 12 w 22"/>
                    <a:gd name="T51" fmla="*/ 20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0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308"/>
                <p:cNvSpPr>
                  <a:spLocks/>
                </p:cNvSpPr>
                <p:nvPr/>
              </p:nvSpPr>
              <p:spPr bwMode="auto">
                <a:xfrm>
                  <a:off x="2546" y="2768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6 w 22"/>
                    <a:gd name="T11" fmla="*/ 2 h 21"/>
                    <a:gd name="T12" fmla="*/ 15 w 22"/>
                    <a:gd name="T13" fmla="*/ 1 h 21"/>
                    <a:gd name="T14" fmla="*/ 12 w 22"/>
                    <a:gd name="T15" fmla="*/ 1 h 21"/>
                    <a:gd name="T16" fmla="*/ 10 w 22"/>
                    <a:gd name="T17" fmla="*/ 0 h 21"/>
                    <a:gd name="T18" fmla="*/ 8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0 h 21"/>
                    <a:gd name="T48" fmla="*/ 10 w 22"/>
                    <a:gd name="T49" fmla="*/ 21 h 21"/>
                    <a:gd name="T50" fmla="*/ 12 w 22"/>
                    <a:gd name="T51" fmla="*/ 20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0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309"/>
                <p:cNvSpPr>
                  <a:spLocks/>
                </p:cNvSpPr>
                <p:nvPr/>
              </p:nvSpPr>
              <p:spPr bwMode="auto">
                <a:xfrm>
                  <a:off x="2546" y="2790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310"/>
                <p:cNvSpPr>
                  <a:spLocks/>
                </p:cNvSpPr>
                <p:nvPr/>
              </p:nvSpPr>
              <p:spPr bwMode="auto">
                <a:xfrm>
                  <a:off x="2546" y="2790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6 w 22"/>
                    <a:gd name="T11" fmla="*/ 2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20 h 20"/>
                    <a:gd name="T54" fmla="*/ 16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311"/>
                <p:cNvSpPr>
                  <a:spLocks/>
                </p:cNvSpPr>
                <p:nvPr/>
              </p:nvSpPr>
              <p:spPr bwMode="auto">
                <a:xfrm>
                  <a:off x="2546" y="2811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6 w 22"/>
                    <a:gd name="T11" fmla="*/ 2 h 21"/>
                    <a:gd name="T12" fmla="*/ 15 w 22"/>
                    <a:gd name="T13" fmla="*/ 1 h 21"/>
                    <a:gd name="T14" fmla="*/ 12 w 22"/>
                    <a:gd name="T15" fmla="*/ 1 h 21"/>
                    <a:gd name="T16" fmla="*/ 10 w 22"/>
                    <a:gd name="T17" fmla="*/ 0 h 21"/>
                    <a:gd name="T18" fmla="*/ 8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0 h 21"/>
                    <a:gd name="T48" fmla="*/ 10 w 22"/>
                    <a:gd name="T49" fmla="*/ 21 h 21"/>
                    <a:gd name="T50" fmla="*/ 12 w 22"/>
                    <a:gd name="T51" fmla="*/ 20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0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312"/>
                <p:cNvSpPr>
                  <a:spLocks/>
                </p:cNvSpPr>
                <p:nvPr/>
              </p:nvSpPr>
              <p:spPr bwMode="auto">
                <a:xfrm>
                  <a:off x="2546" y="2811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6 w 22"/>
                    <a:gd name="T11" fmla="*/ 2 h 21"/>
                    <a:gd name="T12" fmla="*/ 15 w 22"/>
                    <a:gd name="T13" fmla="*/ 1 h 21"/>
                    <a:gd name="T14" fmla="*/ 12 w 22"/>
                    <a:gd name="T15" fmla="*/ 1 h 21"/>
                    <a:gd name="T16" fmla="*/ 10 w 22"/>
                    <a:gd name="T17" fmla="*/ 0 h 21"/>
                    <a:gd name="T18" fmla="*/ 8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0 h 21"/>
                    <a:gd name="T48" fmla="*/ 10 w 22"/>
                    <a:gd name="T49" fmla="*/ 21 h 21"/>
                    <a:gd name="T50" fmla="*/ 12 w 22"/>
                    <a:gd name="T51" fmla="*/ 20 h 21"/>
                    <a:gd name="T52" fmla="*/ 15 w 22"/>
                    <a:gd name="T53" fmla="*/ 20 h 21"/>
                    <a:gd name="T54" fmla="*/ 16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0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313"/>
                <p:cNvSpPr>
                  <a:spLocks/>
                </p:cNvSpPr>
                <p:nvPr/>
              </p:nvSpPr>
              <p:spPr bwMode="auto">
                <a:xfrm>
                  <a:off x="2546" y="2832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7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5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5 h 20"/>
                    <a:gd name="T60" fmla="*/ 20 w 22"/>
                    <a:gd name="T61" fmla="*/ 13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314"/>
                <p:cNvSpPr>
                  <a:spLocks/>
                </p:cNvSpPr>
                <p:nvPr/>
              </p:nvSpPr>
              <p:spPr bwMode="auto">
                <a:xfrm>
                  <a:off x="2546" y="2832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7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1 h 20"/>
                    <a:gd name="T12" fmla="*/ 15 w 22"/>
                    <a:gd name="T13" fmla="*/ 1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1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2 w 22"/>
                    <a:gd name="T39" fmla="*/ 15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5 h 20"/>
                    <a:gd name="T60" fmla="*/ 20 w 22"/>
                    <a:gd name="T61" fmla="*/ 14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315"/>
                <p:cNvSpPr>
                  <a:spLocks/>
                </p:cNvSpPr>
                <p:nvPr/>
              </p:nvSpPr>
              <p:spPr bwMode="auto">
                <a:xfrm>
                  <a:off x="2546" y="2854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5 h 20"/>
                    <a:gd name="T6" fmla="*/ 19 w 22"/>
                    <a:gd name="T7" fmla="*/ 3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0 w 22"/>
                    <a:gd name="T49" fmla="*/ 20 h 20"/>
                    <a:gd name="T50" fmla="*/ 12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0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316"/>
                <p:cNvSpPr>
                  <a:spLocks/>
                </p:cNvSpPr>
                <p:nvPr/>
              </p:nvSpPr>
              <p:spPr bwMode="auto">
                <a:xfrm>
                  <a:off x="2546" y="2854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5 h 20"/>
                    <a:gd name="T6" fmla="*/ 19 w 22"/>
                    <a:gd name="T7" fmla="*/ 3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0 w 22"/>
                    <a:gd name="T49" fmla="*/ 20 h 20"/>
                    <a:gd name="T50" fmla="*/ 12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0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317"/>
                <p:cNvSpPr>
                  <a:spLocks/>
                </p:cNvSpPr>
                <p:nvPr/>
              </p:nvSpPr>
              <p:spPr bwMode="auto">
                <a:xfrm>
                  <a:off x="2568" y="2727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6 h 20"/>
                    <a:gd name="T6" fmla="*/ 20 w 22"/>
                    <a:gd name="T7" fmla="*/ 5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5 h 20"/>
                    <a:gd name="T28" fmla="*/ 1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4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318"/>
                <p:cNvSpPr>
                  <a:spLocks/>
                </p:cNvSpPr>
                <p:nvPr/>
              </p:nvSpPr>
              <p:spPr bwMode="auto">
                <a:xfrm>
                  <a:off x="2568" y="2727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6 h 20"/>
                    <a:gd name="T6" fmla="*/ 20 w 22"/>
                    <a:gd name="T7" fmla="*/ 5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5 h 20"/>
                    <a:gd name="T28" fmla="*/ 1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4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319"/>
                <p:cNvSpPr>
                  <a:spLocks/>
                </p:cNvSpPr>
                <p:nvPr/>
              </p:nvSpPr>
              <p:spPr bwMode="auto">
                <a:xfrm>
                  <a:off x="2568" y="274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320"/>
                <p:cNvSpPr>
                  <a:spLocks/>
                </p:cNvSpPr>
                <p:nvPr/>
              </p:nvSpPr>
              <p:spPr bwMode="auto">
                <a:xfrm>
                  <a:off x="2568" y="274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321"/>
                <p:cNvSpPr>
                  <a:spLocks/>
                </p:cNvSpPr>
                <p:nvPr/>
              </p:nvSpPr>
              <p:spPr bwMode="auto">
                <a:xfrm>
                  <a:off x="2568" y="2768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1 w 22"/>
                    <a:gd name="T5" fmla="*/ 6 h 21"/>
                    <a:gd name="T6" fmla="*/ 20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3 w 22"/>
                    <a:gd name="T15" fmla="*/ 1 h 21"/>
                    <a:gd name="T16" fmla="*/ 12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4 w 22"/>
                    <a:gd name="T25" fmla="*/ 3 h 21"/>
                    <a:gd name="T26" fmla="*/ 3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3 w 22"/>
                    <a:gd name="T39" fmla="*/ 17 h 21"/>
                    <a:gd name="T40" fmla="*/ 4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2 w 22"/>
                    <a:gd name="T49" fmla="*/ 21 h 21"/>
                    <a:gd name="T50" fmla="*/ 13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20 w 22"/>
                    <a:gd name="T59" fmla="*/ 17 h 21"/>
                    <a:gd name="T60" fmla="*/ 21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322"/>
                <p:cNvSpPr>
                  <a:spLocks/>
                </p:cNvSpPr>
                <p:nvPr/>
              </p:nvSpPr>
              <p:spPr bwMode="auto">
                <a:xfrm>
                  <a:off x="2568" y="2768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1 w 22"/>
                    <a:gd name="T5" fmla="*/ 6 h 21"/>
                    <a:gd name="T6" fmla="*/ 20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3 w 22"/>
                    <a:gd name="T15" fmla="*/ 1 h 21"/>
                    <a:gd name="T16" fmla="*/ 12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4 w 22"/>
                    <a:gd name="T25" fmla="*/ 3 h 21"/>
                    <a:gd name="T26" fmla="*/ 3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3 w 22"/>
                    <a:gd name="T39" fmla="*/ 17 h 21"/>
                    <a:gd name="T40" fmla="*/ 4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2 w 22"/>
                    <a:gd name="T49" fmla="*/ 21 h 21"/>
                    <a:gd name="T50" fmla="*/ 13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20 w 22"/>
                    <a:gd name="T59" fmla="*/ 17 h 21"/>
                    <a:gd name="T60" fmla="*/ 21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323"/>
                <p:cNvSpPr>
                  <a:spLocks/>
                </p:cNvSpPr>
                <p:nvPr/>
              </p:nvSpPr>
              <p:spPr bwMode="auto">
                <a:xfrm>
                  <a:off x="2568" y="2790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324"/>
                <p:cNvSpPr>
                  <a:spLocks/>
                </p:cNvSpPr>
                <p:nvPr/>
              </p:nvSpPr>
              <p:spPr bwMode="auto">
                <a:xfrm>
                  <a:off x="2568" y="2790"/>
                  <a:ext cx="10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325"/>
                <p:cNvSpPr>
                  <a:spLocks/>
                </p:cNvSpPr>
                <p:nvPr/>
              </p:nvSpPr>
              <p:spPr bwMode="auto">
                <a:xfrm>
                  <a:off x="2568" y="2811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1 w 22"/>
                    <a:gd name="T5" fmla="*/ 6 h 21"/>
                    <a:gd name="T6" fmla="*/ 20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3 w 22"/>
                    <a:gd name="T15" fmla="*/ 1 h 21"/>
                    <a:gd name="T16" fmla="*/ 12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4 w 22"/>
                    <a:gd name="T25" fmla="*/ 3 h 21"/>
                    <a:gd name="T26" fmla="*/ 3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3 w 22"/>
                    <a:gd name="T39" fmla="*/ 17 h 21"/>
                    <a:gd name="T40" fmla="*/ 4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2 w 22"/>
                    <a:gd name="T49" fmla="*/ 21 h 21"/>
                    <a:gd name="T50" fmla="*/ 13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20 w 22"/>
                    <a:gd name="T59" fmla="*/ 17 h 21"/>
                    <a:gd name="T60" fmla="*/ 21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326"/>
                <p:cNvSpPr>
                  <a:spLocks/>
                </p:cNvSpPr>
                <p:nvPr/>
              </p:nvSpPr>
              <p:spPr bwMode="auto">
                <a:xfrm>
                  <a:off x="2568" y="2811"/>
                  <a:ext cx="10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1 w 22"/>
                    <a:gd name="T5" fmla="*/ 6 h 21"/>
                    <a:gd name="T6" fmla="*/ 20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3 w 22"/>
                    <a:gd name="T15" fmla="*/ 1 h 21"/>
                    <a:gd name="T16" fmla="*/ 12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4 w 22"/>
                    <a:gd name="T25" fmla="*/ 3 h 21"/>
                    <a:gd name="T26" fmla="*/ 3 w 22"/>
                    <a:gd name="T27" fmla="*/ 4 h 21"/>
                    <a:gd name="T28" fmla="*/ 1 w 22"/>
                    <a:gd name="T29" fmla="*/ 6 h 21"/>
                    <a:gd name="T30" fmla="*/ 0 w 22"/>
                    <a:gd name="T31" fmla="*/ 9 h 21"/>
                    <a:gd name="T32" fmla="*/ 0 w 22"/>
                    <a:gd name="T33" fmla="*/ 11 h 21"/>
                    <a:gd name="T34" fmla="*/ 0 w 22"/>
                    <a:gd name="T35" fmla="*/ 12 h 21"/>
                    <a:gd name="T36" fmla="*/ 1 w 22"/>
                    <a:gd name="T37" fmla="*/ 14 h 21"/>
                    <a:gd name="T38" fmla="*/ 3 w 22"/>
                    <a:gd name="T39" fmla="*/ 17 h 21"/>
                    <a:gd name="T40" fmla="*/ 4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2 w 22"/>
                    <a:gd name="T49" fmla="*/ 21 h 21"/>
                    <a:gd name="T50" fmla="*/ 13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20 w 22"/>
                    <a:gd name="T59" fmla="*/ 17 h 21"/>
                    <a:gd name="T60" fmla="*/ 21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2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327"/>
                <p:cNvSpPr>
                  <a:spLocks/>
                </p:cNvSpPr>
                <p:nvPr/>
              </p:nvSpPr>
              <p:spPr bwMode="auto">
                <a:xfrm>
                  <a:off x="2568" y="2832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7 h 20"/>
                    <a:gd name="T4" fmla="*/ 21 w 22"/>
                    <a:gd name="T5" fmla="*/ 5 h 20"/>
                    <a:gd name="T6" fmla="*/ 20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4 h 20"/>
                    <a:gd name="T28" fmla="*/ 1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3 w 22"/>
                    <a:gd name="T39" fmla="*/ 15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5 h 20"/>
                    <a:gd name="T60" fmla="*/ 21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5"/>
                      </a:lnTo>
                      <a:lnTo>
                        <a:pt x="21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328"/>
                <p:cNvSpPr>
                  <a:spLocks/>
                </p:cNvSpPr>
                <p:nvPr/>
              </p:nvSpPr>
              <p:spPr bwMode="auto">
                <a:xfrm>
                  <a:off x="2568" y="2832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7 h 20"/>
                    <a:gd name="T4" fmla="*/ 21 w 22"/>
                    <a:gd name="T5" fmla="*/ 5 h 20"/>
                    <a:gd name="T6" fmla="*/ 20 w 22"/>
                    <a:gd name="T7" fmla="*/ 4 h 20"/>
                    <a:gd name="T8" fmla="*/ 18 w 22"/>
                    <a:gd name="T9" fmla="*/ 3 h 20"/>
                    <a:gd name="T10" fmla="*/ 17 w 22"/>
                    <a:gd name="T11" fmla="*/ 1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1 h 20"/>
                    <a:gd name="T24" fmla="*/ 4 w 22"/>
                    <a:gd name="T25" fmla="*/ 3 h 20"/>
                    <a:gd name="T26" fmla="*/ 3 w 22"/>
                    <a:gd name="T27" fmla="*/ 4 h 20"/>
                    <a:gd name="T28" fmla="*/ 1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4 h 20"/>
                    <a:gd name="T38" fmla="*/ 3 w 22"/>
                    <a:gd name="T39" fmla="*/ 15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5 h 20"/>
                    <a:gd name="T60" fmla="*/ 21 w 22"/>
                    <a:gd name="T61" fmla="*/ 14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329"/>
                <p:cNvSpPr>
                  <a:spLocks/>
                </p:cNvSpPr>
                <p:nvPr/>
              </p:nvSpPr>
              <p:spPr bwMode="auto">
                <a:xfrm>
                  <a:off x="2568" y="2854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19 h 20"/>
                    <a:gd name="T48" fmla="*/ 12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2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2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330"/>
                <p:cNvSpPr>
                  <a:spLocks/>
                </p:cNvSpPr>
                <p:nvPr/>
              </p:nvSpPr>
              <p:spPr bwMode="auto">
                <a:xfrm>
                  <a:off x="2568" y="2854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19 h 20"/>
                    <a:gd name="T48" fmla="*/ 12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2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2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331"/>
                <p:cNvSpPr>
                  <a:spLocks/>
                </p:cNvSpPr>
                <p:nvPr/>
              </p:nvSpPr>
              <p:spPr bwMode="auto">
                <a:xfrm>
                  <a:off x="2546" y="268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332"/>
                <p:cNvSpPr>
                  <a:spLocks/>
                </p:cNvSpPr>
                <p:nvPr/>
              </p:nvSpPr>
              <p:spPr bwMode="auto">
                <a:xfrm>
                  <a:off x="2546" y="268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0 w 22"/>
                    <a:gd name="T3" fmla="*/ 8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6 w 22"/>
                    <a:gd name="T11" fmla="*/ 1 h 20"/>
                    <a:gd name="T12" fmla="*/ 15 w 22"/>
                    <a:gd name="T13" fmla="*/ 0 h 20"/>
                    <a:gd name="T14" fmla="*/ 12 w 22"/>
                    <a:gd name="T15" fmla="*/ 0 h 20"/>
                    <a:gd name="T16" fmla="*/ 10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0 w 22"/>
                    <a:gd name="T49" fmla="*/ 20 h 20"/>
                    <a:gd name="T50" fmla="*/ 12 w 22"/>
                    <a:gd name="T51" fmla="*/ 20 h 20"/>
                    <a:gd name="T52" fmla="*/ 15 w 22"/>
                    <a:gd name="T53" fmla="*/ 19 h 20"/>
                    <a:gd name="T54" fmla="*/ 16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0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333"/>
                <p:cNvSpPr>
                  <a:spLocks/>
                </p:cNvSpPr>
                <p:nvPr/>
              </p:nvSpPr>
              <p:spPr bwMode="auto">
                <a:xfrm>
                  <a:off x="2546" y="2708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6 w 22"/>
                    <a:gd name="T11" fmla="*/ 3 h 21"/>
                    <a:gd name="T12" fmla="*/ 15 w 22"/>
                    <a:gd name="T13" fmla="*/ 2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21 h 21"/>
                    <a:gd name="T54" fmla="*/ 16 w 22"/>
                    <a:gd name="T55" fmla="*/ 20 h 21"/>
                    <a:gd name="T56" fmla="*/ 18 w 22"/>
                    <a:gd name="T57" fmla="*/ 19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0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334"/>
                <p:cNvSpPr>
                  <a:spLocks/>
                </p:cNvSpPr>
                <p:nvPr/>
              </p:nvSpPr>
              <p:spPr bwMode="auto">
                <a:xfrm>
                  <a:off x="2546" y="2708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0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6 w 22"/>
                    <a:gd name="T11" fmla="*/ 3 h 21"/>
                    <a:gd name="T12" fmla="*/ 15 w 22"/>
                    <a:gd name="T13" fmla="*/ 2 h 21"/>
                    <a:gd name="T14" fmla="*/ 12 w 22"/>
                    <a:gd name="T15" fmla="*/ 0 h 21"/>
                    <a:gd name="T16" fmla="*/ 10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8 w 22"/>
                    <a:gd name="T47" fmla="*/ 21 h 21"/>
                    <a:gd name="T48" fmla="*/ 10 w 22"/>
                    <a:gd name="T49" fmla="*/ 21 h 21"/>
                    <a:gd name="T50" fmla="*/ 12 w 22"/>
                    <a:gd name="T51" fmla="*/ 21 h 21"/>
                    <a:gd name="T52" fmla="*/ 15 w 22"/>
                    <a:gd name="T53" fmla="*/ 21 h 21"/>
                    <a:gd name="T54" fmla="*/ 16 w 22"/>
                    <a:gd name="T55" fmla="*/ 20 h 21"/>
                    <a:gd name="T56" fmla="*/ 18 w 22"/>
                    <a:gd name="T57" fmla="*/ 19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0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335"/>
                <p:cNvSpPr>
                  <a:spLocks/>
                </p:cNvSpPr>
                <p:nvPr/>
              </p:nvSpPr>
              <p:spPr bwMode="auto">
                <a:xfrm>
                  <a:off x="2568" y="268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5 h 20"/>
                    <a:gd name="T6" fmla="*/ 20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4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336"/>
                <p:cNvSpPr>
                  <a:spLocks/>
                </p:cNvSpPr>
                <p:nvPr/>
              </p:nvSpPr>
              <p:spPr bwMode="auto">
                <a:xfrm>
                  <a:off x="2568" y="2688"/>
                  <a:ext cx="10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1 w 22"/>
                    <a:gd name="T5" fmla="*/ 5 h 20"/>
                    <a:gd name="T6" fmla="*/ 20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2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4 h 20"/>
                    <a:gd name="T28" fmla="*/ 1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1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2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337"/>
                <p:cNvSpPr>
                  <a:spLocks/>
                </p:cNvSpPr>
                <p:nvPr/>
              </p:nvSpPr>
              <p:spPr bwMode="auto">
                <a:xfrm>
                  <a:off x="2568" y="2708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8 w 22"/>
                    <a:gd name="T57" fmla="*/ 19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338"/>
                <p:cNvSpPr>
                  <a:spLocks/>
                </p:cNvSpPr>
                <p:nvPr/>
              </p:nvSpPr>
              <p:spPr bwMode="auto">
                <a:xfrm>
                  <a:off x="2568" y="2708"/>
                  <a:ext cx="10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2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1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1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9 w 22"/>
                    <a:gd name="T47" fmla="*/ 21 h 21"/>
                    <a:gd name="T48" fmla="*/ 12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8 w 22"/>
                    <a:gd name="T57" fmla="*/ 19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Rectangle 339"/>
                <p:cNvSpPr>
                  <a:spLocks noChangeArrowheads="1"/>
                </p:cNvSpPr>
                <p:nvPr/>
              </p:nvSpPr>
              <p:spPr bwMode="auto">
                <a:xfrm>
                  <a:off x="2587" y="2834"/>
                  <a:ext cx="6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Rectangle 340"/>
                <p:cNvSpPr>
                  <a:spLocks noChangeArrowheads="1"/>
                </p:cNvSpPr>
                <p:nvPr/>
              </p:nvSpPr>
              <p:spPr bwMode="auto">
                <a:xfrm>
                  <a:off x="2587" y="2834"/>
                  <a:ext cx="6" cy="2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341"/>
                <p:cNvSpPr>
                  <a:spLocks/>
                </p:cNvSpPr>
                <p:nvPr/>
              </p:nvSpPr>
              <p:spPr bwMode="auto">
                <a:xfrm>
                  <a:off x="2538" y="2482"/>
                  <a:ext cx="49" cy="48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4 h 98"/>
                    <a:gd name="T4" fmla="*/ 92 w 98"/>
                    <a:gd name="T5" fmla="*/ 26 h 98"/>
                    <a:gd name="T6" fmla="*/ 86 w 98"/>
                    <a:gd name="T7" fmla="*/ 18 h 98"/>
                    <a:gd name="T8" fmla="*/ 80 w 98"/>
                    <a:gd name="T9" fmla="*/ 11 h 98"/>
                    <a:gd name="T10" fmla="*/ 72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0 h 98"/>
                    <a:gd name="T16" fmla="*/ 43 w 98"/>
                    <a:gd name="T17" fmla="*/ 0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7 w 98"/>
                    <a:gd name="T23" fmla="*/ 11 h 98"/>
                    <a:gd name="T24" fmla="*/ 10 w 98"/>
                    <a:gd name="T25" fmla="*/ 18 h 98"/>
                    <a:gd name="T26" fmla="*/ 6 w 98"/>
                    <a:gd name="T27" fmla="*/ 26 h 98"/>
                    <a:gd name="T28" fmla="*/ 1 w 98"/>
                    <a:gd name="T29" fmla="*/ 34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1 w 98"/>
                    <a:gd name="T35" fmla="*/ 64 h 98"/>
                    <a:gd name="T36" fmla="*/ 6 w 98"/>
                    <a:gd name="T37" fmla="*/ 73 h 98"/>
                    <a:gd name="T38" fmla="*/ 10 w 98"/>
                    <a:gd name="T39" fmla="*/ 81 h 98"/>
                    <a:gd name="T40" fmla="*/ 17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2 w 98"/>
                    <a:gd name="T53" fmla="*/ 92 h 98"/>
                    <a:gd name="T54" fmla="*/ 80 w 98"/>
                    <a:gd name="T55" fmla="*/ 86 h 98"/>
                    <a:gd name="T56" fmla="*/ 86 w 98"/>
                    <a:gd name="T57" fmla="*/ 81 h 98"/>
                    <a:gd name="T58" fmla="*/ 92 w 98"/>
                    <a:gd name="T59" fmla="*/ 73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3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3" y="15"/>
                      </a:lnTo>
                      <a:lnTo>
                        <a:pt x="80" y="11"/>
                      </a:lnTo>
                      <a:lnTo>
                        <a:pt x="76" y="8"/>
                      </a:lnTo>
                      <a:lnTo>
                        <a:pt x="72" y="6"/>
                      </a:lnTo>
                      <a:lnTo>
                        <a:pt x="67" y="3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7" y="11"/>
                      </a:lnTo>
                      <a:lnTo>
                        <a:pt x="14" y="15"/>
                      </a:lnTo>
                      <a:lnTo>
                        <a:pt x="10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1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0" y="81"/>
                      </a:lnTo>
                      <a:lnTo>
                        <a:pt x="14" y="84"/>
                      </a:lnTo>
                      <a:lnTo>
                        <a:pt x="17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6"/>
                      </a:lnTo>
                      <a:lnTo>
                        <a:pt x="64" y="95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6"/>
                      </a:lnTo>
                      <a:lnTo>
                        <a:pt x="83" y="84"/>
                      </a:lnTo>
                      <a:lnTo>
                        <a:pt x="86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342"/>
                <p:cNvSpPr>
                  <a:spLocks/>
                </p:cNvSpPr>
                <p:nvPr/>
              </p:nvSpPr>
              <p:spPr bwMode="auto">
                <a:xfrm>
                  <a:off x="2538" y="2482"/>
                  <a:ext cx="49" cy="48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4 h 98"/>
                    <a:gd name="T4" fmla="*/ 92 w 98"/>
                    <a:gd name="T5" fmla="*/ 26 h 98"/>
                    <a:gd name="T6" fmla="*/ 86 w 98"/>
                    <a:gd name="T7" fmla="*/ 18 h 98"/>
                    <a:gd name="T8" fmla="*/ 80 w 98"/>
                    <a:gd name="T9" fmla="*/ 11 h 98"/>
                    <a:gd name="T10" fmla="*/ 72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0 h 98"/>
                    <a:gd name="T16" fmla="*/ 43 w 98"/>
                    <a:gd name="T17" fmla="*/ 0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7 w 98"/>
                    <a:gd name="T23" fmla="*/ 11 h 98"/>
                    <a:gd name="T24" fmla="*/ 10 w 98"/>
                    <a:gd name="T25" fmla="*/ 18 h 98"/>
                    <a:gd name="T26" fmla="*/ 6 w 98"/>
                    <a:gd name="T27" fmla="*/ 26 h 98"/>
                    <a:gd name="T28" fmla="*/ 1 w 98"/>
                    <a:gd name="T29" fmla="*/ 34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1 w 98"/>
                    <a:gd name="T35" fmla="*/ 64 h 98"/>
                    <a:gd name="T36" fmla="*/ 6 w 98"/>
                    <a:gd name="T37" fmla="*/ 73 h 98"/>
                    <a:gd name="T38" fmla="*/ 10 w 98"/>
                    <a:gd name="T39" fmla="*/ 81 h 98"/>
                    <a:gd name="T40" fmla="*/ 17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3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2 w 98"/>
                    <a:gd name="T53" fmla="*/ 92 h 98"/>
                    <a:gd name="T54" fmla="*/ 80 w 98"/>
                    <a:gd name="T55" fmla="*/ 86 h 98"/>
                    <a:gd name="T56" fmla="*/ 86 w 98"/>
                    <a:gd name="T57" fmla="*/ 81 h 98"/>
                    <a:gd name="T58" fmla="*/ 92 w 98"/>
                    <a:gd name="T59" fmla="*/ 73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3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3" y="15"/>
                      </a:lnTo>
                      <a:lnTo>
                        <a:pt x="80" y="11"/>
                      </a:lnTo>
                      <a:lnTo>
                        <a:pt x="76" y="8"/>
                      </a:lnTo>
                      <a:lnTo>
                        <a:pt x="72" y="6"/>
                      </a:lnTo>
                      <a:lnTo>
                        <a:pt x="67" y="3"/>
                      </a:lnTo>
                      <a:lnTo>
                        <a:pt x="64" y="2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7" y="11"/>
                      </a:lnTo>
                      <a:lnTo>
                        <a:pt x="14" y="15"/>
                      </a:lnTo>
                      <a:lnTo>
                        <a:pt x="10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1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1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0" y="81"/>
                      </a:lnTo>
                      <a:lnTo>
                        <a:pt x="14" y="84"/>
                      </a:lnTo>
                      <a:lnTo>
                        <a:pt x="17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8" y="96"/>
                      </a:lnTo>
                      <a:lnTo>
                        <a:pt x="64" y="95"/>
                      </a:lnTo>
                      <a:lnTo>
                        <a:pt x="67" y="94"/>
                      </a:lnTo>
                      <a:lnTo>
                        <a:pt x="72" y="92"/>
                      </a:lnTo>
                      <a:lnTo>
                        <a:pt x="76" y="90"/>
                      </a:lnTo>
                      <a:lnTo>
                        <a:pt x="80" y="86"/>
                      </a:lnTo>
                      <a:lnTo>
                        <a:pt x="83" y="84"/>
                      </a:lnTo>
                      <a:lnTo>
                        <a:pt x="86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3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343"/>
                <p:cNvSpPr>
                  <a:spLocks/>
                </p:cNvSpPr>
                <p:nvPr/>
              </p:nvSpPr>
              <p:spPr bwMode="auto">
                <a:xfrm>
                  <a:off x="2556" y="2500"/>
                  <a:ext cx="13" cy="12"/>
                </a:xfrm>
                <a:custGeom>
                  <a:avLst/>
                  <a:gdLst>
                    <a:gd name="T0" fmla="*/ 25 w 25"/>
                    <a:gd name="T1" fmla="*/ 13 h 25"/>
                    <a:gd name="T2" fmla="*/ 23 w 25"/>
                    <a:gd name="T3" fmla="*/ 11 h 25"/>
                    <a:gd name="T4" fmla="*/ 23 w 25"/>
                    <a:gd name="T5" fmla="*/ 8 h 25"/>
                    <a:gd name="T6" fmla="*/ 22 w 25"/>
                    <a:gd name="T7" fmla="*/ 6 h 25"/>
                    <a:gd name="T8" fmla="*/ 20 w 25"/>
                    <a:gd name="T9" fmla="*/ 4 h 25"/>
                    <a:gd name="T10" fmla="*/ 19 w 25"/>
                    <a:gd name="T11" fmla="*/ 3 h 25"/>
                    <a:gd name="T12" fmla="*/ 17 w 25"/>
                    <a:gd name="T13" fmla="*/ 1 h 25"/>
                    <a:gd name="T14" fmla="*/ 14 w 25"/>
                    <a:gd name="T15" fmla="*/ 0 h 25"/>
                    <a:gd name="T16" fmla="*/ 12 w 25"/>
                    <a:gd name="T17" fmla="*/ 0 h 25"/>
                    <a:gd name="T18" fmla="*/ 9 w 25"/>
                    <a:gd name="T19" fmla="*/ 0 h 25"/>
                    <a:gd name="T20" fmla="*/ 6 w 25"/>
                    <a:gd name="T21" fmla="*/ 1 h 25"/>
                    <a:gd name="T22" fmla="*/ 5 w 25"/>
                    <a:gd name="T23" fmla="*/ 3 h 25"/>
                    <a:gd name="T24" fmla="*/ 3 w 25"/>
                    <a:gd name="T25" fmla="*/ 4 h 25"/>
                    <a:gd name="T26" fmla="*/ 2 w 25"/>
                    <a:gd name="T27" fmla="*/ 6 h 25"/>
                    <a:gd name="T28" fmla="*/ 1 w 25"/>
                    <a:gd name="T29" fmla="*/ 8 h 25"/>
                    <a:gd name="T30" fmla="*/ 0 w 25"/>
                    <a:gd name="T31" fmla="*/ 11 h 25"/>
                    <a:gd name="T32" fmla="*/ 0 w 25"/>
                    <a:gd name="T33" fmla="*/ 13 h 25"/>
                    <a:gd name="T34" fmla="*/ 0 w 25"/>
                    <a:gd name="T35" fmla="*/ 15 h 25"/>
                    <a:gd name="T36" fmla="*/ 1 w 25"/>
                    <a:gd name="T37" fmla="*/ 17 h 25"/>
                    <a:gd name="T38" fmla="*/ 2 w 25"/>
                    <a:gd name="T39" fmla="*/ 20 h 25"/>
                    <a:gd name="T40" fmla="*/ 3 w 25"/>
                    <a:gd name="T41" fmla="*/ 22 h 25"/>
                    <a:gd name="T42" fmla="*/ 5 w 25"/>
                    <a:gd name="T43" fmla="*/ 23 h 25"/>
                    <a:gd name="T44" fmla="*/ 6 w 25"/>
                    <a:gd name="T45" fmla="*/ 24 h 25"/>
                    <a:gd name="T46" fmla="*/ 9 w 25"/>
                    <a:gd name="T47" fmla="*/ 25 h 25"/>
                    <a:gd name="T48" fmla="*/ 12 w 25"/>
                    <a:gd name="T49" fmla="*/ 25 h 25"/>
                    <a:gd name="T50" fmla="*/ 14 w 25"/>
                    <a:gd name="T51" fmla="*/ 25 h 25"/>
                    <a:gd name="T52" fmla="*/ 17 w 25"/>
                    <a:gd name="T53" fmla="*/ 24 h 25"/>
                    <a:gd name="T54" fmla="*/ 19 w 25"/>
                    <a:gd name="T55" fmla="*/ 23 h 25"/>
                    <a:gd name="T56" fmla="*/ 20 w 25"/>
                    <a:gd name="T57" fmla="*/ 22 h 25"/>
                    <a:gd name="T58" fmla="*/ 22 w 25"/>
                    <a:gd name="T59" fmla="*/ 20 h 25"/>
                    <a:gd name="T60" fmla="*/ 23 w 25"/>
                    <a:gd name="T61" fmla="*/ 17 h 25"/>
                    <a:gd name="T62" fmla="*/ 23 w 25"/>
                    <a:gd name="T63" fmla="*/ 15 h 25"/>
                    <a:gd name="T64" fmla="*/ 25 w 25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344"/>
                <p:cNvSpPr>
                  <a:spLocks/>
                </p:cNvSpPr>
                <p:nvPr/>
              </p:nvSpPr>
              <p:spPr bwMode="auto">
                <a:xfrm>
                  <a:off x="2556" y="2500"/>
                  <a:ext cx="13" cy="12"/>
                </a:xfrm>
                <a:custGeom>
                  <a:avLst/>
                  <a:gdLst>
                    <a:gd name="T0" fmla="*/ 25 w 25"/>
                    <a:gd name="T1" fmla="*/ 13 h 25"/>
                    <a:gd name="T2" fmla="*/ 23 w 25"/>
                    <a:gd name="T3" fmla="*/ 11 h 25"/>
                    <a:gd name="T4" fmla="*/ 23 w 25"/>
                    <a:gd name="T5" fmla="*/ 8 h 25"/>
                    <a:gd name="T6" fmla="*/ 22 w 25"/>
                    <a:gd name="T7" fmla="*/ 6 h 25"/>
                    <a:gd name="T8" fmla="*/ 20 w 25"/>
                    <a:gd name="T9" fmla="*/ 4 h 25"/>
                    <a:gd name="T10" fmla="*/ 19 w 25"/>
                    <a:gd name="T11" fmla="*/ 3 h 25"/>
                    <a:gd name="T12" fmla="*/ 17 w 25"/>
                    <a:gd name="T13" fmla="*/ 1 h 25"/>
                    <a:gd name="T14" fmla="*/ 14 w 25"/>
                    <a:gd name="T15" fmla="*/ 0 h 25"/>
                    <a:gd name="T16" fmla="*/ 12 w 25"/>
                    <a:gd name="T17" fmla="*/ 0 h 25"/>
                    <a:gd name="T18" fmla="*/ 9 w 25"/>
                    <a:gd name="T19" fmla="*/ 0 h 25"/>
                    <a:gd name="T20" fmla="*/ 6 w 25"/>
                    <a:gd name="T21" fmla="*/ 1 h 25"/>
                    <a:gd name="T22" fmla="*/ 5 w 25"/>
                    <a:gd name="T23" fmla="*/ 3 h 25"/>
                    <a:gd name="T24" fmla="*/ 3 w 25"/>
                    <a:gd name="T25" fmla="*/ 4 h 25"/>
                    <a:gd name="T26" fmla="*/ 2 w 25"/>
                    <a:gd name="T27" fmla="*/ 6 h 25"/>
                    <a:gd name="T28" fmla="*/ 1 w 25"/>
                    <a:gd name="T29" fmla="*/ 8 h 25"/>
                    <a:gd name="T30" fmla="*/ 0 w 25"/>
                    <a:gd name="T31" fmla="*/ 11 h 25"/>
                    <a:gd name="T32" fmla="*/ 0 w 25"/>
                    <a:gd name="T33" fmla="*/ 13 h 25"/>
                    <a:gd name="T34" fmla="*/ 0 w 25"/>
                    <a:gd name="T35" fmla="*/ 15 h 25"/>
                    <a:gd name="T36" fmla="*/ 1 w 25"/>
                    <a:gd name="T37" fmla="*/ 17 h 25"/>
                    <a:gd name="T38" fmla="*/ 2 w 25"/>
                    <a:gd name="T39" fmla="*/ 20 h 25"/>
                    <a:gd name="T40" fmla="*/ 3 w 25"/>
                    <a:gd name="T41" fmla="*/ 22 h 25"/>
                    <a:gd name="T42" fmla="*/ 5 w 25"/>
                    <a:gd name="T43" fmla="*/ 23 h 25"/>
                    <a:gd name="T44" fmla="*/ 6 w 25"/>
                    <a:gd name="T45" fmla="*/ 24 h 25"/>
                    <a:gd name="T46" fmla="*/ 9 w 25"/>
                    <a:gd name="T47" fmla="*/ 25 h 25"/>
                    <a:gd name="T48" fmla="*/ 12 w 25"/>
                    <a:gd name="T49" fmla="*/ 25 h 25"/>
                    <a:gd name="T50" fmla="*/ 14 w 25"/>
                    <a:gd name="T51" fmla="*/ 25 h 25"/>
                    <a:gd name="T52" fmla="*/ 17 w 25"/>
                    <a:gd name="T53" fmla="*/ 24 h 25"/>
                    <a:gd name="T54" fmla="*/ 19 w 25"/>
                    <a:gd name="T55" fmla="*/ 23 h 25"/>
                    <a:gd name="T56" fmla="*/ 20 w 25"/>
                    <a:gd name="T57" fmla="*/ 22 h 25"/>
                    <a:gd name="T58" fmla="*/ 22 w 25"/>
                    <a:gd name="T59" fmla="*/ 20 h 25"/>
                    <a:gd name="T60" fmla="*/ 23 w 25"/>
                    <a:gd name="T61" fmla="*/ 17 h 25"/>
                    <a:gd name="T62" fmla="*/ 23 w 25"/>
                    <a:gd name="T63" fmla="*/ 15 h 25"/>
                    <a:gd name="T64" fmla="*/ 25 w 25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5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Rectangle 345"/>
                <p:cNvSpPr>
                  <a:spLocks noChangeArrowheads="1"/>
                </p:cNvSpPr>
                <p:nvPr/>
              </p:nvSpPr>
              <p:spPr bwMode="auto">
                <a:xfrm>
                  <a:off x="2534" y="2231"/>
                  <a:ext cx="72" cy="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Rectangle 346"/>
                <p:cNvSpPr>
                  <a:spLocks noChangeArrowheads="1"/>
                </p:cNvSpPr>
                <p:nvPr/>
              </p:nvSpPr>
              <p:spPr bwMode="auto">
                <a:xfrm>
                  <a:off x="2534" y="2231"/>
                  <a:ext cx="72" cy="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347"/>
                <p:cNvSpPr>
                  <a:spLocks/>
                </p:cNvSpPr>
                <p:nvPr/>
              </p:nvSpPr>
              <p:spPr bwMode="auto">
                <a:xfrm>
                  <a:off x="2541" y="2283"/>
                  <a:ext cx="57" cy="38"/>
                </a:xfrm>
                <a:custGeom>
                  <a:avLst/>
                  <a:gdLst>
                    <a:gd name="T0" fmla="*/ 0 w 114"/>
                    <a:gd name="T1" fmla="*/ 0 h 75"/>
                    <a:gd name="T2" fmla="*/ 0 w 114"/>
                    <a:gd name="T3" fmla="*/ 75 h 75"/>
                    <a:gd name="T4" fmla="*/ 69 w 114"/>
                    <a:gd name="T5" fmla="*/ 75 h 75"/>
                    <a:gd name="T6" fmla="*/ 69 w 114"/>
                    <a:gd name="T7" fmla="*/ 66 h 75"/>
                    <a:gd name="T8" fmla="*/ 77 w 114"/>
                    <a:gd name="T9" fmla="*/ 66 h 75"/>
                    <a:gd name="T10" fmla="*/ 77 w 114"/>
                    <a:gd name="T11" fmla="*/ 75 h 75"/>
                    <a:gd name="T12" fmla="*/ 104 w 114"/>
                    <a:gd name="T13" fmla="*/ 75 h 75"/>
                    <a:gd name="T14" fmla="*/ 104 w 114"/>
                    <a:gd name="T15" fmla="*/ 64 h 75"/>
                    <a:gd name="T16" fmla="*/ 114 w 114"/>
                    <a:gd name="T17" fmla="*/ 64 h 75"/>
                    <a:gd name="T18" fmla="*/ 114 w 114"/>
                    <a:gd name="T19" fmla="*/ 12 h 75"/>
                    <a:gd name="T20" fmla="*/ 104 w 114"/>
                    <a:gd name="T21" fmla="*/ 12 h 75"/>
                    <a:gd name="T22" fmla="*/ 104 w 114"/>
                    <a:gd name="T23" fmla="*/ 0 h 75"/>
                    <a:gd name="T24" fmla="*/ 76 w 114"/>
                    <a:gd name="T25" fmla="*/ 0 h 75"/>
                    <a:gd name="T26" fmla="*/ 76 w 114"/>
                    <a:gd name="T27" fmla="*/ 9 h 75"/>
                    <a:gd name="T28" fmla="*/ 69 w 114"/>
                    <a:gd name="T29" fmla="*/ 9 h 75"/>
                    <a:gd name="T30" fmla="*/ 69 w 114"/>
                    <a:gd name="T31" fmla="*/ 0 h 75"/>
                    <a:gd name="T32" fmla="*/ 0 w 114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7" y="66"/>
                      </a:lnTo>
                      <a:lnTo>
                        <a:pt x="77" y="75"/>
                      </a:lnTo>
                      <a:lnTo>
                        <a:pt x="104" y="75"/>
                      </a:lnTo>
                      <a:lnTo>
                        <a:pt x="104" y="64"/>
                      </a:lnTo>
                      <a:lnTo>
                        <a:pt x="114" y="64"/>
                      </a:lnTo>
                      <a:lnTo>
                        <a:pt x="114" y="12"/>
                      </a:lnTo>
                      <a:lnTo>
                        <a:pt x="104" y="12"/>
                      </a:lnTo>
                      <a:lnTo>
                        <a:pt x="104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348"/>
                <p:cNvSpPr>
                  <a:spLocks/>
                </p:cNvSpPr>
                <p:nvPr/>
              </p:nvSpPr>
              <p:spPr bwMode="auto">
                <a:xfrm>
                  <a:off x="2541" y="2283"/>
                  <a:ext cx="57" cy="38"/>
                </a:xfrm>
                <a:custGeom>
                  <a:avLst/>
                  <a:gdLst>
                    <a:gd name="T0" fmla="*/ 0 w 114"/>
                    <a:gd name="T1" fmla="*/ 0 h 75"/>
                    <a:gd name="T2" fmla="*/ 0 w 114"/>
                    <a:gd name="T3" fmla="*/ 75 h 75"/>
                    <a:gd name="T4" fmla="*/ 69 w 114"/>
                    <a:gd name="T5" fmla="*/ 75 h 75"/>
                    <a:gd name="T6" fmla="*/ 69 w 114"/>
                    <a:gd name="T7" fmla="*/ 66 h 75"/>
                    <a:gd name="T8" fmla="*/ 77 w 114"/>
                    <a:gd name="T9" fmla="*/ 66 h 75"/>
                    <a:gd name="T10" fmla="*/ 77 w 114"/>
                    <a:gd name="T11" fmla="*/ 75 h 75"/>
                    <a:gd name="T12" fmla="*/ 104 w 114"/>
                    <a:gd name="T13" fmla="*/ 75 h 75"/>
                    <a:gd name="T14" fmla="*/ 104 w 114"/>
                    <a:gd name="T15" fmla="*/ 64 h 75"/>
                    <a:gd name="T16" fmla="*/ 114 w 114"/>
                    <a:gd name="T17" fmla="*/ 64 h 75"/>
                    <a:gd name="T18" fmla="*/ 114 w 114"/>
                    <a:gd name="T19" fmla="*/ 12 h 75"/>
                    <a:gd name="T20" fmla="*/ 104 w 114"/>
                    <a:gd name="T21" fmla="*/ 12 h 75"/>
                    <a:gd name="T22" fmla="*/ 104 w 114"/>
                    <a:gd name="T23" fmla="*/ 0 h 75"/>
                    <a:gd name="T24" fmla="*/ 76 w 114"/>
                    <a:gd name="T25" fmla="*/ 0 h 75"/>
                    <a:gd name="T26" fmla="*/ 76 w 114"/>
                    <a:gd name="T27" fmla="*/ 9 h 75"/>
                    <a:gd name="T28" fmla="*/ 69 w 114"/>
                    <a:gd name="T29" fmla="*/ 9 h 75"/>
                    <a:gd name="T30" fmla="*/ 69 w 114"/>
                    <a:gd name="T31" fmla="*/ 0 h 75"/>
                    <a:gd name="T32" fmla="*/ 0 w 114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7" y="66"/>
                      </a:lnTo>
                      <a:lnTo>
                        <a:pt x="77" y="75"/>
                      </a:lnTo>
                      <a:lnTo>
                        <a:pt x="104" y="75"/>
                      </a:lnTo>
                      <a:lnTo>
                        <a:pt x="104" y="64"/>
                      </a:lnTo>
                      <a:lnTo>
                        <a:pt x="114" y="64"/>
                      </a:lnTo>
                      <a:lnTo>
                        <a:pt x="114" y="12"/>
                      </a:lnTo>
                      <a:lnTo>
                        <a:pt x="104" y="12"/>
                      </a:lnTo>
                      <a:lnTo>
                        <a:pt x="104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349"/>
                <p:cNvSpPr>
                  <a:spLocks/>
                </p:cNvSpPr>
                <p:nvPr/>
              </p:nvSpPr>
              <p:spPr bwMode="auto">
                <a:xfrm>
                  <a:off x="2541" y="2241"/>
                  <a:ext cx="57" cy="37"/>
                </a:xfrm>
                <a:custGeom>
                  <a:avLst/>
                  <a:gdLst>
                    <a:gd name="T0" fmla="*/ 0 w 114"/>
                    <a:gd name="T1" fmla="*/ 0 h 75"/>
                    <a:gd name="T2" fmla="*/ 0 w 114"/>
                    <a:gd name="T3" fmla="*/ 75 h 75"/>
                    <a:gd name="T4" fmla="*/ 69 w 114"/>
                    <a:gd name="T5" fmla="*/ 75 h 75"/>
                    <a:gd name="T6" fmla="*/ 69 w 114"/>
                    <a:gd name="T7" fmla="*/ 67 h 75"/>
                    <a:gd name="T8" fmla="*/ 77 w 114"/>
                    <a:gd name="T9" fmla="*/ 67 h 75"/>
                    <a:gd name="T10" fmla="*/ 77 w 114"/>
                    <a:gd name="T11" fmla="*/ 75 h 75"/>
                    <a:gd name="T12" fmla="*/ 104 w 114"/>
                    <a:gd name="T13" fmla="*/ 75 h 75"/>
                    <a:gd name="T14" fmla="*/ 104 w 114"/>
                    <a:gd name="T15" fmla="*/ 64 h 75"/>
                    <a:gd name="T16" fmla="*/ 114 w 114"/>
                    <a:gd name="T17" fmla="*/ 64 h 75"/>
                    <a:gd name="T18" fmla="*/ 114 w 114"/>
                    <a:gd name="T19" fmla="*/ 12 h 75"/>
                    <a:gd name="T20" fmla="*/ 104 w 114"/>
                    <a:gd name="T21" fmla="*/ 12 h 75"/>
                    <a:gd name="T22" fmla="*/ 104 w 114"/>
                    <a:gd name="T23" fmla="*/ 0 h 75"/>
                    <a:gd name="T24" fmla="*/ 76 w 114"/>
                    <a:gd name="T25" fmla="*/ 0 h 75"/>
                    <a:gd name="T26" fmla="*/ 76 w 114"/>
                    <a:gd name="T27" fmla="*/ 9 h 75"/>
                    <a:gd name="T28" fmla="*/ 69 w 114"/>
                    <a:gd name="T29" fmla="*/ 9 h 75"/>
                    <a:gd name="T30" fmla="*/ 69 w 114"/>
                    <a:gd name="T31" fmla="*/ 0 h 75"/>
                    <a:gd name="T32" fmla="*/ 0 w 114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7" y="67"/>
                      </a:lnTo>
                      <a:lnTo>
                        <a:pt x="77" y="75"/>
                      </a:lnTo>
                      <a:lnTo>
                        <a:pt x="104" y="75"/>
                      </a:lnTo>
                      <a:lnTo>
                        <a:pt x="104" y="64"/>
                      </a:lnTo>
                      <a:lnTo>
                        <a:pt x="114" y="64"/>
                      </a:lnTo>
                      <a:lnTo>
                        <a:pt x="114" y="12"/>
                      </a:lnTo>
                      <a:lnTo>
                        <a:pt x="104" y="12"/>
                      </a:lnTo>
                      <a:lnTo>
                        <a:pt x="104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350"/>
                <p:cNvSpPr>
                  <a:spLocks/>
                </p:cNvSpPr>
                <p:nvPr/>
              </p:nvSpPr>
              <p:spPr bwMode="auto">
                <a:xfrm>
                  <a:off x="2541" y="2241"/>
                  <a:ext cx="57" cy="37"/>
                </a:xfrm>
                <a:custGeom>
                  <a:avLst/>
                  <a:gdLst>
                    <a:gd name="T0" fmla="*/ 0 w 114"/>
                    <a:gd name="T1" fmla="*/ 0 h 75"/>
                    <a:gd name="T2" fmla="*/ 0 w 114"/>
                    <a:gd name="T3" fmla="*/ 75 h 75"/>
                    <a:gd name="T4" fmla="*/ 69 w 114"/>
                    <a:gd name="T5" fmla="*/ 75 h 75"/>
                    <a:gd name="T6" fmla="*/ 69 w 114"/>
                    <a:gd name="T7" fmla="*/ 67 h 75"/>
                    <a:gd name="T8" fmla="*/ 77 w 114"/>
                    <a:gd name="T9" fmla="*/ 67 h 75"/>
                    <a:gd name="T10" fmla="*/ 77 w 114"/>
                    <a:gd name="T11" fmla="*/ 75 h 75"/>
                    <a:gd name="T12" fmla="*/ 104 w 114"/>
                    <a:gd name="T13" fmla="*/ 75 h 75"/>
                    <a:gd name="T14" fmla="*/ 104 w 114"/>
                    <a:gd name="T15" fmla="*/ 64 h 75"/>
                    <a:gd name="T16" fmla="*/ 114 w 114"/>
                    <a:gd name="T17" fmla="*/ 64 h 75"/>
                    <a:gd name="T18" fmla="*/ 114 w 114"/>
                    <a:gd name="T19" fmla="*/ 12 h 75"/>
                    <a:gd name="T20" fmla="*/ 104 w 114"/>
                    <a:gd name="T21" fmla="*/ 12 h 75"/>
                    <a:gd name="T22" fmla="*/ 104 w 114"/>
                    <a:gd name="T23" fmla="*/ 0 h 75"/>
                    <a:gd name="T24" fmla="*/ 76 w 114"/>
                    <a:gd name="T25" fmla="*/ 0 h 75"/>
                    <a:gd name="T26" fmla="*/ 76 w 114"/>
                    <a:gd name="T27" fmla="*/ 9 h 75"/>
                    <a:gd name="T28" fmla="*/ 69 w 114"/>
                    <a:gd name="T29" fmla="*/ 9 h 75"/>
                    <a:gd name="T30" fmla="*/ 69 w 114"/>
                    <a:gd name="T31" fmla="*/ 0 h 75"/>
                    <a:gd name="T32" fmla="*/ 0 w 114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7" y="67"/>
                      </a:lnTo>
                      <a:lnTo>
                        <a:pt x="77" y="75"/>
                      </a:lnTo>
                      <a:lnTo>
                        <a:pt x="104" y="75"/>
                      </a:lnTo>
                      <a:lnTo>
                        <a:pt x="104" y="64"/>
                      </a:lnTo>
                      <a:lnTo>
                        <a:pt x="114" y="64"/>
                      </a:lnTo>
                      <a:lnTo>
                        <a:pt x="114" y="12"/>
                      </a:lnTo>
                      <a:lnTo>
                        <a:pt x="104" y="12"/>
                      </a:lnTo>
                      <a:lnTo>
                        <a:pt x="104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351"/>
                <p:cNvSpPr>
                  <a:spLocks/>
                </p:cNvSpPr>
                <p:nvPr/>
              </p:nvSpPr>
              <p:spPr bwMode="auto">
                <a:xfrm>
                  <a:off x="2548" y="2247"/>
                  <a:ext cx="22" cy="24"/>
                </a:xfrm>
                <a:custGeom>
                  <a:avLst/>
                  <a:gdLst>
                    <a:gd name="T0" fmla="*/ 44 w 44"/>
                    <a:gd name="T1" fmla="*/ 24 h 47"/>
                    <a:gd name="T2" fmla="*/ 43 w 44"/>
                    <a:gd name="T3" fmla="*/ 19 h 47"/>
                    <a:gd name="T4" fmla="*/ 42 w 44"/>
                    <a:gd name="T5" fmla="*/ 15 h 47"/>
                    <a:gd name="T6" fmla="*/ 39 w 44"/>
                    <a:gd name="T7" fmla="*/ 10 h 47"/>
                    <a:gd name="T8" fmla="*/ 37 w 44"/>
                    <a:gd name="T9" fmla="*/ 7 h 47"/>
                    <a:gd name="T10" fmla="*/ 34 w 44"/>
                    <a:gd name="T11" fmla="*/ 4 h 47"/>
                    <a:gd name="T12" fmla="*/ 30 w 44"/>
                    <a:gd name="T13" fmla="*/ 2 h 47"/>
                    <a:gd name="T14" fmla="*/ 26 w 44"/>
                    <a:gd name="T15" fmla="*/ 1 h 47"/>
                    <a:gd name="T16" fmla="*/ 21 w 44"/>
                    <a:gd name="T17" fmla="*/ 0 h 47"/>
                    <a:gd name="T18" fmla="*/ 17 w 44"/>
                    <a:gd name="T19" fmla="*/ 1 h 47"/>
                    <a:gd name="T20" fmla="*/ 13 w 44"/>
                    <a:gd name="T21" fmla="*/ 2 h 47"/>
                    <a:gd name="T22" fmla="*/ 9 w 44"/>
                    <a:gd name="T23" fmla="*/ 4 h 47"/>
                    <a:gd name="T24" fmla="*/ 5 w 44"/>
                    <a:gd name="T25" fmla="*/ 7 h 47"/>
                    <a:gd name="T26" fmla="*/ 3 w 44"/>
                    <a:gd name="T27" fmla="*/ 10 h 47"/>
                    <a:gd name="T28" fmla="*/ 1 w 44"/>
                    <a:gd name="T29" fmla="*/ 15 h 47"/>
                    <a:gd name="T30" fmla="*/ 0 w 44"/>
                    <a:gd name="T31" fmla="*/ 19 h 47"/>
                    <a:gd name="T32" fmla="*/ 0 w 44"/>
                    <a:gd name="T33" fmla="*/ 24 h 47"/>
                    <a:gd name="T34" fmla="*/ 0 w 44"/>
                    <a:gd name="T35" fmla="*/ 28 h 47"/>
                    <a:gd name="T36" fmla="*/ 1 w 44"/>
                    <a:gd name="T37" fmla="*/ 33 h 47"/>
                    <a:gd name="T38" fmla="*/ 3 w 44"/>
                    <a:gd name="T39" fmla="*/ 37 h 47"/>
                    <a:gd name="T40" fmla="*/ 5 w 44"/>
                    <a:gd name="T41" fmla="*/ 41 h 47"/>
                    <a:gd name="T42" fmla="*/ 9 w 44"/>
                    <a:gd name="T43" fmla="*/ 43 h 47"/>
                    <a:gd name="T44" fmla="*/ 13 w 44"/>
                    <a:gd name="T45" fmla="*/ 45 h 47"/>
                    <a:gd name="T46" fmla="*/ 17 w 44"/>
                    <a:gd name="T47" fmla="*/ 47 h 47"/>
                    <a:gd name="T48" fmla="*/ 21 w 44"/>
                    <a:gd name="T49" fmla="*/ 47 h 47"/>
                    <a:gd name="T50" fmla="*/ 26 w 44"/>
                    <a:gd name="T51" fmla="*/ 47 h 47"/>
                    <a:gd name="T52" fmla="*/ 30 w 44"/>
                    <a:gd name="T53" fmla="*/ 45 h 47"/>
                    <a:gd name="T54" fmla="*/ 34 w 44"/>
                    <a:gd name="T55" fmla="*/ 43 h 47"/>
                    <a:gd name="T56" fmla="*/ 37 w 44"/>
                    <a:gd name="T57" fmla="*/ 41 h 47"/>
                    <a:gd name="T58" fmla="*/ 39 w 44"/>
                    <a:gd name="T59" fmla="*/ 37 h 47"/>
                    <a:gd name="T60" fmla="*/ 42 w 44"/>
                    <a:gd name="T61" fmla="*/ 33 h 47"/>
                    <a:gd name="T62" fmla="*/ 43 w 44"/>
                    <a:gd name="T63" fmla="*/ 28 h 47"/>
                    <a:gd name="T64" fmla="*/ 44 w 44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7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3" y="45"/>
                      </a:lnTo>
                      <a:lnTo>
                        <a:pt x="17" y="47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352"/>
                <p:cNvSpPr>
                  <a:spLocks/>
                </p:cNvSpPr>
                <p:nvPr/>
              </p:nvSpPr>
              <p:spPr bwMode="auto">
                <a:xfrm>
                  <a:off x="2548" y="2247"/>
                  <a:ext cx="22" cy="24"/>
                </a:xfrm>
                <a:custGeom>
                  <a:avLst/>
                  <a:gdLst>
                    <a:gd name="T0" fmla="*/ 44 w 44"/>
                    <a:gd name="T1" fmla="*/ 24 h 47"/>
                    <a:gd name="T2" fmla="*/ 43 w 44"/>
                    <a:gd name="T3" fmla="*/ 19 h 47"/>
                    <a:gd name="T4" fmla="*/ 42 w 44"/>
                    <a:gd name="T5" fmla="*/ 15 h 47"/>
                    <a:gd name="T6" fmla="*/ 39 w 44"/>
                    <a:gd name="T7" fmla="*/ 10 h 47"/>
                    <a:gd name="T8" fmla="*/ 37 w 44"/>
                    <a:gd name="T9" fmla="*/ 7 h 47"/>
                    <a:gd name="T10" fmla="*/ 34 w 44"/>
                    <a:gd name="T11" fmla="*/ 4 h 47"/>
                    <a:gd name="T12" fmla="*/ 30 w 44"/>
                    <a:gd name="T13" fmla="*/ 2 h 47"/>
                    <a:gd name="T14" fmla="*/ 26 w 44"/>
                    <a:gd name="T15" fmla="*/ 1 h 47"/>
                    <a:gd name="T16" fmla="*/ 21 w 44"/>
                    <a:gd name="T17" fmla="*/ 0 h 47"/>
                    <a:gd name="T18" fmla="*/ 17 w 44"/>
                    <a:gd name="T19" fmla="*/ 1 h 47"/>
                    <a:gd name="T20" fmla="*/ 13 w 44"/>
                    <a:gd name="T21" fmla="*/ 2 h 47"/>
                    <a:gd name="T22" fmla="*/ 9 w 44"/>
                    <a:gd name="T23" fmla="*/ 4 h 47"/>
                    <a:gd name="T24" fmla="*/ 5 w 44"/>
                    <a:gd name="T25" fmla="*/ 7 h 47"/>
                    <a:gd name="T26" fmla="*/ 3 w 44"/>
                    <a:gd name="T27" fmla="*/ 10 h 47"/>
                    <a:gd name="T28" fmla="*/ 1 w 44"/>
                    <a:gd name="T29" fmla="*/ 15 h 47"/>
                    <a:gd name="T30" fmla="*/ 0 w 44"/>
                    <a:gd name="T31" fmla="*/ 19 h 47"/>
                    <a:gd name="T32" fmla="*/ 0 w 44"/>
                    <a:gd name="T33" fmla="*/ 24 h 47"/>
                    <a:gd name="T34" fmla="*/ 0 w 44"/>
                    <a:gd name="T35" fmla="*/ 28 h 47"/>
                    <a:gd name="T36" fmla="*/ 1 w 44"/>
                    <a:gd name="T37" fmla="*/ 33 h 47"/>
                    <a:gd name="T38" fmla="*/ 3 w 44"/>
                    <a:gd name="T39" fmla="*/ 37 h 47"/>
                    <a:gd name="T40" fmla="*/ 5 w 44"/>
                    <a:gd name="T41" fmla="*/ 41 h 47"/>
                    <a:gd name="T42" fmla="*/ 9 w 44"/>
                    <a:gd name="T43" fmla="*/ 43 h 47"/>
                    <a:gd name="T44" fmla="*/ 13 w 44"/>
                    <a:gd name="T45" fmla="*/ 45 h 47"/>
                    <a:gd name="T46" fmla="*/ 17 w 44"/>
                    <a:gd name="T47" fmla="*/ 47 h 47"/>
                    <a:gd name="T48" fmla="*/ 21 w 44"/>
                    <a:gd name="T49" fmla="*/ 47 h 47"/>
                    <a:gd name="T50" fmla="*/ 26 w 44"/>
                    <a:gd name="T51" fmla="*/ 47 h 47"/>
                    <a:gd name="T52" fmla="*/ 30 w 44"/>
                    <a:gd name="T53" fmla="*/ 45 h 47"/>
                    <a:gd name="T54" fmla="*/ 34 w 44"/>
                    <a:gd name="T55" fmla="*/ 43 h 47"/>
                    <a:gd name="T56" fmla="*/ 37 w 44"/>
                    <a:gd name="T57" fmla="*/ 41 h 47"/>
                    <a:gd name="T58" fmla="*/ 39 w 44"/>
                    <a:gd name="T59" fmla="*/ 37 h 47"/>
                    <a:gd name="T60" fmla="*/ 42 w 44"/>
                    <a:gd name="T61" fmla="*/ 33 h 47"/>
                    <a:gd name="T62" fmla="*/ 43 w 44"/>
                    <a:gd name="T63" fmla="*/ 28 h 47"/>
                    <a:gd name="T64" fmla="*/ 44 w 44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7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3" y="45"/>
                      </a:lnTo>
                      <a:lnTo>
                        <a:pt x="17" y="47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353"/>
                <p:cNvSpPr>
                  <a:spLocks/>
                </p:cNvSpPr>
                <p:nvPr/>
              </p:nvSpPr>
              <p:spPr bwMode="auto">
                <a:xfrm>
                  <a:off x="2553" y="2253"/>
                  <a:ext cx="11" cy="12"/>
                </a:xfrm>
                <a:custGeom>
                  <a:avLst/>
                  <a:gdLst>
                    <a:gd name="T0" fmla="*/ 22 w 22"/>
                    <a:gd name="T1" fmla="*/ 13 h 25"/>
                    <a:gd name="T2" fmla="*/ 22 w 22"/>
                    <a:gd name="T3" fmla="*/ 10 h 25"/>
                    <a:gd name="T4" fmla="*/ 22 w 22"/>
                    <a:gd name="T5" fmla="*/ 8 h 25"/>
                    <a:gd name="T6" fmla="*/ 21 w 22"/>
                    <a:gd name="T7" fmla="*/ 6 h 25"/>
                    <a:gd name="T8" fmla="*/ 19 w 22"/>
                    <a:gd name="T9" fmla="*/ 4 h 25"/>
                    <a:gd name="T10" fmla="*/ 18 w 22"/>
                    <a:gd name="T11" fmla="*/ 2 h 25"/>
                    <a:gd name="T12" fmla="*/ 16 w 22"/>
                    <a:gd name="T13" fmla="*/ 1 h 25"/>
                    <a:gd name="T14" fmla="*/ 13 w 22"/>
                    <a:gd name="T15" fmla="*/ 0 h 25"/>
                    <a:gd name="T16" fmla="*/ 11 w 22"/>
                    <a:gd name="T17" fmla="*/ 0 h 25"/>
                    <a:gd name="T18" fmla="*/ 9 w 22"/>
                    <a:gd name="T19" fmla="*/ 0 h 25"/>
                    <a:gd name="T20" fmla="*/ 7 w 22"/>
                    <a:gd name="T21" fmla="*/ 1 h 25"/>
                    <a:gd name="T22" fmla="*/ 4 w 22"/>
                    <a:gd name="T23" fmla="*/ 2 h 25"/>
                    <a:gd name="T24" fmla="*/ 3 w 22"/>
                    <a:gd name="T25" fmla="*/ 4 h 25"/>
                    <a:gd name="T26" fmla="*/ 2 w 22"/>
                    <a:gd name="T27" fmla="*/ 6 h 25"/>
                    <a:gd name="T28" fmla="*/ 1 w 22"/>
                    <a:gd name="T29" fmla="*/ 8 h 25"/>
                    <a:gd name="T30" fmla="*/ 0 w 22"/>
                    <a:gd name="T31" fmla="*/ 10 h 25"/>
                    <a:gd name="T32" fmla="*/ 0 w 22"/>
                    <a:gd name="T33" fmla="*/ 13 h 25"/>
                    <a:gd name="T34" fmla="*/ 0 w 22"/>
                    <a:gd name="T35" fmla="*/ 15 h 25"/>
                    <a:gd name="T36" fmla="*/ 1 w 22"/>
                    <a:gd name="T37" fmla="*/ 17 h 25"/>
                    <a:gd name="T38" fmla="*/ 2 w 22"/>
                    <a:gd name="T39" fmla="*/ 19 h 25"/>
                    <a:gd name="T40" fmla="*/ 3 w 22"/>
                    <a:gd name="T41" fmla="*/ 22 h 25"/>
                    <a:gd name="T42" fmla="*/ 4 w 22"/>
                    <a:gd name="T43" fmla="*/ 23 h 25"/>
                    <a:gd name="T44" fmla="*/ 7 w 22"/>
                    <a:gd name="T45" fmla="*/ 24 h 25"/>
                    <a:gd name="T46" fmla="*/ 9 w 22"/>
                    <a:gd name="T47" fmla="*/ 25 h 25"/>
                    <a:gd name="T48" fmla="*/ 11 w 22"/>
                    <a:gd name="T49" fmla="*/ 25 h 25"/>
                    <a:gd name="T50" fmla="*/ 13 w 22"/>
                    <a:gd name="T51" fmla="*/ 25 h 25"/>
                    <a:gd name="T52" fmla="*/ 16 w 22"/>
                    <a:gd name="T53" fmla="*/ 24 h 25"/>
                    <a:gd name="T54" fmla="*/ 18 w 22"/>
                    <a:gd name="T55" fmla="*/ 23 h 25"/>
                    <a:gd name="T56" fmla="*/ 19 w 22"/>
                    <a:gd name="T57" fmla="*/ 22 h 25"/>
                    <a:gd name="T58" fmla="*/ 21 w 22"/>
                    <a:gd name="T59" fmla="*/ 19 h 25"/>
                    <a:gd name="T60" fmla="*/ 22 w 22"/>
                    <a:gd name="T61" fmla="*/ 17 h 25"/>
                    <a:gd name="T62" fmla="*/ 22 w 22"/>
                    <a:gd name="T63" fmla="*/ 15 h 25"/>
                    <a:gd name="T64" fmla="*/ 22 w 22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5">
                      <a:moveTo>
                        <a:pt x="22" y="13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354"/>
                <p:cNvSpPr>
                  <a:spLocks/>
                </p:cNvSpPr>
                <p:nvPr/>
              </p:nvSpPr>
              <p:spPr bwMode="auto">
                <a:xfrm>
                  <a:off x="2553" y="2253"/>
                  <a:ext cx="11" cy="12"/>
                </a:xfrm>
                <a:custGeom>
                  <a:avLst/>
                  <a:gdLst>
                    <a:gd name="T0" fmla="*/ 22 w 22"/>
                    <a:gd name="T1" fmla="*/ 13 h 25"/>
                    <a:gd name="T2" fmla="*/ 22 w 22"/>
                    <a:gd name="T3" fmla="*/ 10 h 25"/>
                    <a:gd name="T4" fmla="*/ 22 w 22"/>
                    <a:gd name="T5" fmla="*/ 8 h 25"/>
                    <a:gd name="T6" fmla="*/ 21 w 22"/>
                    <a:gd name="T7" fmla="*/ 6 h 25"/>
                    <a:gd name="T8" fmla="*/ 19 w 22"/>
                    <a:gd name="T9" fmla="*/ 4 h 25"/>
                    <a:gd name="T10" fmla="*/ 18 w 22"/>
                    <a:gd name="T11" fmla="*/ 2 h 25"/>
                    <a:gd name="T12" fmla="*/ 16 w 22"/>
                    <a:gd name="T13" fmla="*/ 1 h 25"/>
                    <a:gd name="T14" fmla="*/ 13 w 22"/>
                    <a:gd name="T15" fmla="*/ 0 h 25"/>
                    <a:gd name="T16" fmla="*/ 11 w 22"/>
                    <a:gd name="T17" fmla="*/ 0 h 25"/>
                    <a:gd name="T18" fmla="*/ 9 w 22"/>
                    <a:gd name="T19" fmla="*/ 0 h 25"/>
                    <a:gd name="T20" fmla="*/ 7 w 22"/>
                    <a:gd name="T21" fmla="*/ 1 h 25"/>
                    <a:gd name="T22" fmla="*/ 4 w 22"/>
                    <a:gd name="T23" fmla="*/ 2 h 25"/>
                    <a:gd name="T24" fmla="*/ 3 w 22"/>
                    <a:gd name="T25" fmla="*/ 4 h 25"/>
                    <a:gd name="T26" fmla="*/ 2 w 22"/>
                    <a:gd name="T27" fmla="*/ 6 h 25"/>
                    <a:gd name="T28" fmla="*/ 1 w 22"/>
                    <a:gd name="T29" fmla="*/ 8 h 25"/>
                    <a:gd name="T30" fmla="*/ 0 w 22"/>
                    <a:gd name="T31" fmla="*/ 10 h 25"/>
                    <a:gd name="T32" fmla="*/ 0 w 22"/>
                    <a:gd name="T33" fmla="*/ 13 h 25"/>
                    <a:gd name="T34" fmla="*/ 0 w 22"/>
                    <a:gd name="T35" fmla="*/ 15 h 25"/>
                    <a:gd name="T36" fmla="*/ 1 w 22"/>
                    <a:gd name="T37" fmla="*/ 17 h 25"/>
                    <a:gd name="T38" fmla="*/ 2 w 22"/>
                    <a:gd name="T39" fmla="*/ 19 h 25"/>
                    <a:gd name="T40" fmla="*/ 3 w 22"/>
                    <a:gd name="T41" fmla="*/ 22 h 25"/>
                    <a:gd name="T42" fmla="*/ 4 w 22"/>
                    <a:gd name="T43" fmla="*/ 23 h 25"/>
                    <a:gd name="T44" fmla="*/ 7 w 22"/>
                    <a:gd name="T45" fmla="*/ 24 h 25"/>
                    <a:gd name="T46" fmla="*/ 9 w 22"/>
                    <a:gd name="T47" fmla="*/ 25 h 25"/>
                    <a:gd name="T48" fmla="*/ 11 w 22"/>
                    <a:gd name="T49" fmla="*/ 25 h 25"/>
                    <a:gd name="T50" fmla="*/ 13 w 22"/>
                    <a:gd name="T51" fmla="*/ 25 h 25"/>
                    <a:gd name="T52" fmla="*/ 16 w 22"/>
                    <a:gd name="T53" fmla="*/ 24 h 25"/>
                    <a:gd name="T54" fmla="*/ 18 w 22"/>
                    <a:gd name="T55" fmla="*/ 23 h 25"/>
                    <a:gd name="T56" fmla="*/ 19 w 22"/>
                    <a:gd name="T57" fmla="*/ 22 h 25"/>
                    <a:gd name="T58" fmla="*/ 21 w 22"/>
                    <a:gd name="T59" fmla="*/ 19 h 25"/>
                    <a:gd name="T60" fmla="*/ 22 w 22"/>
                    <a:gd name="T61" fmla="*/ 17 h 25"/>
                    <a:gd name="T62" fmla="*/ 22 w 22"/>
                    <a:gd name="T63" fmla="*/ 15 h 25"/>
                    <a:gd name="T64" fmla="*/ 22 w 22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5">
                      <a:moveTo>
                        <a:pt x="22" y="13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355"/>
                <p:cNvSpPr>
                  <a:spLocks/>
                </p:cNvSpPr>
                <p:nvPr/>
              </p:nvSpPr>
              <p:spPr bwMode="auto">
                <a:xfrm>
                  <a:off x="2548" y="2290"/>
                  <a:ext cx="22" cy="24"/>
                </a:xfrm>
                <a:custGeom>
                  <a:avLst/>
                  <a:gdLst>
                    <a:gd name="T0" fmla="*/ 44 w 44"/>
                    <a:gd name="T1" fmla="*/ 24 h 48"/>
                    <a:gd name="T2" fmla="*/ 43 w 44"/>
                    <a:gd name="T3" fmla="*/ 19 h 48"/>
                    <a:gd name="T4" fmla="*/ 42 w 44"/>
                    <a:gd name="T5" fmla="*/ 15 h 48"/>
                    <a:gd name="T6" fmla="*/ 39 w 44"/>
                    <a:gd name="T7" fmla="*/ 10 h 48"/>
                    <a:gd name="T8" fmla="*/ 37 w 44"/>
                    <a:gd name="T9" fmla="*/ 7 h 48"/>
                    <a:gd name="T10" fmla="*/ 34 w 44"/>
                    <a:gd name="T11" fmla="*/ 5 h 48"/>
                    <a:gd name="T12" fmla="*/ 30 w 44"/>
                    <a:gd name="T13" fmla="*/ 2 h 48"/>
                    <a:gd name="T14" fmla="*/ 26 w 44"/>
                    <a:gd name="T15" fmla="*/ 1 h 48"/>
                    <a:gd name="T16" fmla="*/ 21 w 44"/>
                    <a:gd name="T17" fmla="*/ 0 h 48"/>
                    <a:gd name="T18" fmla="*/ 17 w 44"/>
                    <a:gd name="T19" fmla="*/ 1 h 48"/>
                    <a:gd name="T20" fmla="*/ 13 w 44"/>
                    <a:gd name="T21" fmla="*/ 2 h 48"/>
                    <a:gd name="T22" fmla="*/ 9 w 44"/>
                    <a:gd name="T23" fmla="*/ 5 h 48"/>
                    <a:gd name="T24" fmla="*/ 5 w 44"/>
                    <a:gd name="T25" fmla="*/ 7 h 48"/>
                    <a:gd name="T26" fmla="*/ 3 w 44"/>
                    <a:gd name="T27" fmla="*/ 10 h 48"/>
                    <a:gd name="T28" fmla="*/ 1 w 44"/>
                    <a:gd name="T29" fmla="*/ 15 h 48"/>
                    <a:gd name="T30" fmla="*/ 0 w 44"/>
                    <a:gd name="T31" fmla="*/ 19 h 48"/>
                    <a:gd name="T32" fmla="*/ 0 w 44"/>
                    <a:gd name="T33" fmla="*/ 24 h 48"/>
                    <a:gd name="T34" fmla="*/ 0 w 44"/>
                    <a:gd name="T35" fmla="*/ 28 h 48"/>
                    <a:gd name="T36" fmla="*/ 1 w 44"/>
                    <a:gd name="T37" fmla="*/ 33 h 48"/>
                    <a:gd name="T38" fmla="*/ 3 w 44"/>
                    <a:gd name="T39" fmla="*/ 37 h 48"/>
                    <a:gd name="T40" fmla="*/ 5 w 44"/>
                    <a:gd name="T41" fmla="*/ 41 h 48"/>
                    <a:gd name="T42" fmla="*/ 9 w 44"/>
                    <a:gd name="T43" fmla="*/ 43 h 48"/>
                    <a:gd name="T44" fmla="*/ 13 w 44"/>
                    <a:gd name="T45" fmla="*/ 45 h 48"/>
                    <a:gd name="T46" fmla="*/ 17 w 44"/>
                    <a:gd name="T47" fmla="*/ 46 h 48"/>
                    <a:gd name="T48" fmla="*/ 21 w 44"/>
                    <a:gd name="T49" fmla="*/ 48 h 48"/>
                    <a:gd name="T50" fmla="*/ 26 w 44"/>
                    <a:gd name="T51" fmla="*/ 46 h 48"/>
                    <a:gd name="T52" fmla="*/ 30 w 44"/>
                    <a:gd name="T53" fmla="*/ 45 h 48"/>
                    <a:gd name="T54" fmla="*/ 34 w 44"/>
                    <a:gd name="T55" fmla="*/ 43 h 48"/>
                    <a:gd name="T56" fmla="*/ 37 w 44"/>
                    <a:gd name="T57" fmla="*/ 41 h 48"/>
                    <a:gd name="T58" fmla="*/ 39 w 44"/>
                    <a:gd name="T59" fmla="*/ 37 h 48"/>
                    <a:gd name="T60" fmla="*/ 42 w 44"/>
                    <a:gd name="T61" fmla="*/ 33 h 48"/>
                    <a:gd name="T62" fmla="*/ 43 w 44"/>
                    <a:gd name="T63" fmla="*/ 28 h 48"/>
                    <a:gd name="T64" fmla="*/ 44 w 44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8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3" y="45"/>
                      </a:lnTo>
                      <a:lnTo>
                        <a:pt x="17" y="46"/>
                      </a:lnTo>
                      <a:lnTo>
                        <a:pt x="21" y="48"/>
                      </a:lnTo>
                      <a:lnTo>
                        <a:pt x="26" y="46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356"/>
                <p:cNvSpPr>
                  <a:spLocks/>
                </p:cNvSpPr>
                <p:nvPr/>
              </p:nvSpPr>
              <p:spPr bwMode="auto">
                <a:xfrm>
                  <a:off x="2548" y="2290"/>
                  <a:ext cx="22" cy="24"/>
                </a:xfrm>
                <a:custGeom>
                  <a:avLst/>
                  <a:gdLst>
                    <a:gd name="T0" fmla="*/ 44 w 44"/>
                    <a:gd name="T1" fmla="*/ 24 h 48"/>
                    <a:gd name="T2" fmla="*/ 43 w 44"/>
                    <a:gd name="T3" fmla="*/ 19 h 48"/>
                    <a:gd name="T4" fmla="*/ 42 w 44"/>
                    <a:gd name="T5" fmla="*/ 15 h 48"/>
                    <a:gd name="T6" fmla="*/ 39 w 44"/>
                    <a:gd name="T7" fmla="*/ 10 h 48"/>
                    <a:gd name="T8" fmla="*/ 37 w 44"/>
                    <a:gd name="T9" fmla="*/ 7 h 48"/>
                    <a:gd name="T10" fmla="*/ 34 w 44"/>
                    <a:gd name="T11" fmla="*/ 5 h 48"/>
                    <a:gd name="T12" fmla="*/ 30 w 44"/>
                    <a:gd name="T13" fmla="*/ 2 h 48"/>
                    <a:gd name="T14" fmla="*/ 26 w 44"/>
                    <a:gd name="T15" fmla="*/ 1 h 48"/>
                    <a:gd name="T16" fmla="*/ 21 w 44"/>
                    <a:gd name="T17" fmla="*/ 0 h 48"/>
                    <a:gd name="T18" fmla="*/ 17 w 44"/>
                    <a:gd name="T19" fmla="*/ 1 h 48"/>
                    <a:gd name="T20" fmla="*/ 13 w 44"/>
                    <a:gd name="T21" fmla="*/ 2 h 48"/>
                    <a:gd name="T22" fmla="*/ 9 w 44"/>
                    <a:gd name="T23" fmla="*/ 5 h 48"/>
                    <a:gd name="T24" fmla="*/ 5 w 44"/>
                    <a:gd name="T25" fmla="*/ 7 h 48"/>
                    <a:gd name="T26" fmla="*/ 3 w 44"/>
                    <a:gd name="T27" fmla="*/ 10 h 48"/>
                    <a:gd name="T28" fmla="*/ 1 w 44"/>
                    <a:gd name="T29" fmla="*/ 15 h 48"/>
                    <a:gd name="T30" fmla="*/ 0 w 44"/>
                    <a:gd name="T31" fmla="*/ 19 h 48"/>
                    <a:gd name="T32" fmla="*/ 0 w 44"/>
                    <a:gd name="T33" fmla="*/ 24 h 48"/>
                    <a:gd name="T34" fmla="*/ 0 w 44"/>
                    <a:gd name="T35" fmla="*/ 28 h 48"/>
                    <a:gd name="T36" fmla="*/ 1 w 44"/>
                    <a:gd name="T37" fmla="*/ 33 h 48"/>
                    <a:gd name="T38" fmla="*/ 3 w 44"/>
                    <a:gd name="T39" fmla="*/ 37 h 48"/>
                    <a:gd name="T40" fmla="*/ 5 w 44"/>
                    <a:gd name="T41" fmla="*/ 41 h 48"/>
                    <a:gd name="T42" fmla="*/ 9 w 44"/>
                    <a:gd name="T43" fmla="*/ 43 h 48"/>
                    <a:gd name="T44" fmla="*/ 13 w 44"/>
                    <a:gd name="T45" fmla="*/ 45 h 48"/>
                    <a:gd name="T46" fmla="*/ 17 w 44"/>
                    <a:gd name="T47" fmla="*/ 46 h 48"/>
                    <a:gd name="T48" fmla="*/ 21 w 44"/>
                    <a:gd name="T49" fmla="*/ 48 h 48"/>
                    <a:gd name="T50" fmla="*/ 26 w 44"/>
                    <a:gd name="T51" fmla="*/ 46 h 48"/>
                    <a:gd name="T52" fmla="*/ 30 w 44"/>
                    <a:gd name="T53" fmla="*/ 45 h 48"/>
                    <a:gd name="T54" fmla="*/ 34 w 44"/>
                    <a:gd name="T55" fmla="*/ 43 h 48"/>
                    <a:gd name="T56" fmla="*/ 37 w 44"/>
                    <a:gd name="T57" fmla="*/ 41 h 48"/>
                    <a:gd name="T58" fmla="*/ 39 w 44"/>
                    <a:gd name="T59" fmla="*/ 37 h 48"/>
                    <a:gd name="T60" fmla="*/ 42 w 44"/>
                    <a:gd name="T61" fmla="*/ 33 h 48"/>
                    <a:gd name="T62" fmla="*/ 43 w 44"/>
                    <a:gd name="T63" fmla="*/ 28 h 48"/>
                    <a:gd name="T64" fmla="*/ 44 w 44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8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3" y="45"/>
                      </a:lnTo>
                      <a:lnTo>
                        <a:pt x="17" y="46"/>
                      </a:lnTo>
                      <a:lnTo>
                        <a:pt x="21" y="48"/>
                      </a:lnTo>
                      <a:lnTo>
                        <a:pt x="26" y="46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357"/>
                <p:cNvSpPr>
                  <a:spLocks/>
                </p:cNvSpPr>
                <p:nvPr/>
              </p:nvSpPr>
              <p:spPr bwMode="auto">
                <a:xfrm>
                  <a:off x="2553" y="2296"/>
                  <a:ext cx="11" cy="12"/>
                </a:xfrm>
                <a:custGeom>
                  <a:avLst/>
                  <a:gdLst>
                    <a:gd name="T0" fmla="*/ 22 w 22"/>
                    <a:gd name="T1" fmla="*/ 13 h 25"/>
                    <a:gd name="T2" fmla="*/ 22 w 22"/>
                    <a:gd name="T3" fmla="*/ 11 h 25"/>
                    <a:gd name="T4" fmla="*/ 22 w 22"/>
                    <a:gd name="T5" fmla="*/ 8 h 25"/>
                    <a:gd name="T6" fmla="*/ 21 w 22"/>
                    <a:gd name="T7" fmla="*/ 6 h 25"/>
                    <a:gd name="T8" fmla="*/ 19 w 22"/>
                    <a:gd name="T9" fmla="*/ 4 h 25"/>
                    <a:gd name="T10" fmla="*/ 18 w 22"/>
                    <a:gd name="T11" fmla="*/ 3 h 25"/>
                    <a:gd name="T12" fmla="*/ 16 w 22"/>
                    <a:gd name="T13" fmla="*/ 1 h 25"/>
                    <a:gd name="T14" fmla="*/ 13 w 22"/>
                    <a:gd name="T15" fmla="*/ 0 h 25"/>
                    <a:gd name="T16" fmla="*/ 11 w 22"/>
                    <a:gd name="T17" fmla="*/ 0 h 25"/>
                    <a:gd name="T18" fmla="*/ 9 w 22"/>
                    <a:gd name="T19" fmla="*/ 0 h 25"/>
                    <a:gd name="T20" fmla="*/ 7 w 22"/>
                    <a:gd name="T21" fmla="*/ 1 h 25"/>
                    <a:gd name="T22" fmla="*/ 4 w 22"/>
                    <a:gd name="T23" fmla="*/ 3 h 25"/>
                    <a:gd name="T24" fmla="*/ 3 w 22"/>
                    <a:gd name="T25" fmla="*/ 4 h 25"/>
                    <a:gd name="T26" fmla="*/ 2 w 22"/>
                    <a:gd name="T27" fmla="*/ 6 h 25"/>
                    <a:gd name="T28" fmla="*/ 1 w 22"/>
                    <a:gd name="T29" fmla="*/ 8 h 25"/>
                    <a:gd name="T30" fmla="*/ 0 w 22"/>
                    <a:gd name="T31" fmla="*/ 11 h 25"/>
                    <a:gd name="T32" fmla="*/ 0 w 22"/>
                    <a:gd name="T33" fmla="*/ 13 h 25"/>
                    <a:gd name="T34" fmla="*/ 0 w 22"/>
                    <a:gd name="T35" fmla="*/ 15 h 25"/>
                    <a:gd name="T36" fmla="*/ 1 w 22"/>
                    <a:gd name="T37" fmla="*/ 17 h 25"/>
                    <a:gd name="T38" fmla="*/ 2 w 22"/>
                    <a:gd name="T39" fmla="*/ 20 h 25"/>
                    <a:gd name="T40" fmla="*/ 3 w 22"/>
                    <a:gd name="T41" fmla="*/ 22 h 25"/>
                    <a:gd name="T42" fmla="*/ 4 w 22"/>
                    <a:gd name="T43" fmla="*/ 23 h 25"/>
                    <a:gd name="T44" fmla="*/ 7 w 22"/>
                    <a:gd name="T45" fmla="*/ 24 h 25"/>
                    <a:gd name="T46" fmla="*/ 9 w 22"/>
                    <a:gd name="T47" fmla="*/ 25 h 25"/>
                    <a:gd name="T48" fmla="*/ 11 w 22"/>
                    <a:gd name="T49" fmla="*/ 25 h 25"/>
                    <a:gd name="T50" fmla="*/ 13 w 22"/>
                    <a:gd name="T51" fmla="*/ 25 h 25"/>
                    <a:gd name="T52" fmla="*/ 16 w 22"/>
                    <a:gd name="T53" fmla="*/ 24 h 25"/>
                    <a:gd name="T54" fmla="*/ 18 w 22"/>
                    <a:gd name="T55" fmla="*/ 23 h 25"/>
                    <a:gd name="T56" fmla="*/ 19 w 22"/>
                    <a:gd name="T57" fmla="*/ 22 h 25"/>
                    <a:gd name="T58" fmla="*/ 21 w 22"/>
                    <a:gd name="T59" fmla="*/ 20 h 25"/>
                    <a:gd name="T60" fmla="*/ 22 w 22"/>
                    <a:gd name="T61" fmla="*/ 17 h 25"/>
                    <a:gd name="T62" fmla="*/ 22 w 22"/>
                    <a:gd name="T63" fmla="*/ 15 h 25"/>
                    <a:gd name="T64" fmla="*/ 22 w 22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5">
                      <a:moveTo>
                        <a:pt x="22" y="13"/>
                      </a:moveTo>
                      <a:lnTo>
                        <a:pt x="22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358"/>
                <p:cNvSpPr>
                  <a:spLocks/>
                </p:cNvSpPr>
                <p:nvPr/>
              </p:nvSpPr>
              <p:spPr bwMode="auto">
                <a:xfrm>
                  <a:off x="2553" y="2296"/>
                  <a:ext cx="11" cy="12"/>
                </a:xfrm>
                <a:custGeom>
                  <a:avLst/>
                  <a:gdLst>
                    <a:gd name="T0" fmla="*/ 22 w 22"/>
                    <a:gd name="T1" fmla="*/ 13 h 25"/>
                    <a:gd name="T2" fmla="*/ 22 w 22"/>
                    <a:gd name="T3" fmla="*/ 11 h 25"/>
                    <a:gd name="T4" fmla="*/ 22 w 22"/>
                    <a:gd name="T5" fmla="*/ 8 h 25"/>
                    <a:gd name="T6" fmla="*/ 21 w 22"/>
                    <a:gd name="T7" fmla="*/ 6 h 25"/>
                    <a:gd name="T8" fmla="*/ 19 w 22"/>
                    <a:gd name="T9" fmla="*/ 4 h 25"/>
                    <a:gd name="T10" fmla="*/ 18 w 22"/>
                    <a:gd name="T11" fmla="*/ 3 h 25"/>
                    <a:gd name="T12" fmla="*/ 16 w 22"/>
                    <a:gd name="T13" fmla="*/ 1 h 25"/>
                    <a:gd name="T14" fmla="*/ 13 w 22"/>
                    <a:gd name="T15" fmla="*/ 0 h 25"/>
                    <a:gd name="T16" fmla="*/ 11 w 22"/>
                    <a:gd name="T17" fmla="*/ 0 h 25"/>
                    <a:gd name="T18" fmla="*/ 9 w 22"/>
                    <a:gd name="T19" fmla="*/ 0 h 25"/>
                    <a:gd name="T20" fmla="*/ 7 w 22"/>
                    <a:gd name="T21" fmla="*/ 1 h 25"/>
                    <a:gd name="T22" fmla="*/ 4 w 22"/>
                    <a:gd name="T23" fmla="*/ 3 h 25"/>
                    <a:gd name="T24" fmla="*/ 3 w 22"/>
                    <a:gd name="T25" fmla="*/ 4 h 25"/>
                    <a:gd name="T26" fmla="*/ 2 w 22"/>
                    <a:gd name="T27" fmla="*/ 6 h 25"/>
                    <a:gd name="T28" fmla="*/ 1 w 22"/>
                    <a:gd name="T29" fmla="*/ 8 h 25"/>
                    <a:gd name="T30" fmla="*/ 0 w 22"/>
                    <a:gd name="T31" fmla="*/ 11 h 25"/>
                    <a:gd name="T32" fmla="*/ 0 w 22"/>
                    <a:gd name="T33" fmla="*/ 13 h 25"/>
                    <a:gd name="T34" fmla="*/ 0 w 22"/>
                    <a:gd name="T35" fmla="*/ 15 h 25"/>
                    <a:gd name="T36" fmla="*/ 1 w 22"/>
                    <a:gd name="T37" fmla="*/ 17 h 25"/>
                    <a:gd name="T38" fmla="*/ 2 w 22"/>
                    <a:gd name="T39" fmla="*/ 20 h 25"/>
                    <a:gd name="T40" fmla="*/ 3 w 22"/>
                    <a:gd name="T41" fmla="*/ 22 h 25"/>
                    <a:gd name="T42" fmla="*/ 4 w 22"/>
                    <a:gd name="T43" fmla="*/ 23 h 25"/>
                    <a:gd name="T44" fmla="*/ 7 w 22"/>
                    <a:gd name="T45" fmla="*/ 24 h 25"/>
                    <a:gd name="T46" fmla="*/ 9 w 22"/>
                    <a:gd name="T47" fmla="*/ 25 h 25"/>
                    <a:gd name="T48" fmla="*/ 11 w 22"/>
                    <a:gd name="T49" fmla="*/ 25 h 25"/>
                    <a:gd name="T50" fmla="*/ 13 w 22"/>
                    <a:gd name="T51" fmla="*/ 25 h 25"/>
                    <a:gd name="T52" fmla="*/ 16 w 22"/>
                    <a:gd name="T53" fmla="*/ 24 h 25"/>
                    <a:gd name="T54" fmla="*/ 18 w 22"/>
                    <a:gd name="T55" fmla="*/ 23 h 25"/>
                    <a:gd name="T56" fmla="*/ 19 w 22"/>
                    <a:gd name="T57" fmla="*/ 22 h 25"/>
                    <a:gd name="T58" fmla="*/ 21 w 22"/>
                    <a:gd name="T59" fmla="*/ 20 h 25"/>
                    <a:gd name="T60" fmla="*/ 22 w 22"/>
                    <a:gd name="T61" fmla="*/ 17 h 25"/>
                    <a:gd name="T62" fmla="*/ 22 w 22"/>
                    <a:gd name="T63" fmla="*/ 15 h 25"/>
                    <a:gd name="T64" fmla="*/ 22 w 22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5">
                      <a:moveTo>
                        <a:pt x="22" y="13"/>
                      </a:moveTo>
                      <a:lnTo>
                        <a:pt x="22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359"/>
                <p:cNvSpPr>
                  <a:spLocks noChangeShapeType="1"/>
                </p:cNvSpPr>
                <p:nvPr/>
              </p:nvSpPr>
              <p:spPr bwMode="auto">
                <a:xfrm>
                  <a:off x="2598" y="2250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360"/>
                <p:cNvSpPr>
                  <a:spLocks noChangeShapeType="1"/>
                </p:cNvSpPr>
                <p:nvPr/>
              </p:nvSpPr>
              <p:spPr bwMode="auto">
                <a:xfrm>
                  <a:off x="2598" y="2269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361"/>
                <p:cNvSpPr>
                  <a:spLocks noChangeShapeType="1"/>
                </p:cNvSpPr>
                <p:nvPr/>
              </p:nvSpPr>
              <p:spPr bwMode="auto">
                <a:xfrm>
                  <a:off x="2598" y="2293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362"/>
                <p:cNvSpPr>
                  <a:spLocks noChangeShapeType="1"/>
                </p:cNvSpPr>
                <p:nvPr/>
              </p:nvSpPr>
              <p:spPr bwMode="auto">
                <a:xfrm>
                  <a:off x="2598" y="2311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363"/>
                <p:cNvSpPr>
                  <a:spLocks/>
                </p:cNvSpPr>
                <p:nvPr/>
              </p:nvSpPr>
              <p:spPr bwMode="auto">
                <a:xfrm>
                  <a:off x="2543" y="2351"/>
                  <a:ext cx="17" cy="16"/>
                </a:xfrm>
                <a:custGeom>
                  <a:avLst/>
                  <a:gdLst>
                    <a:gd name="T0" fmla="*/ 35 w 35"/>
                    <a:gd name="T1" fmla="*/ 17 h 33"/>
                    <a:gd name="T2" fmla="*/ 33 w 35"/>
                    <a:gd name="T3" fmla="*/ 14 h 33"/>
                    <a:gd name="T4" fmla="*/ 33 w 35"/>
                    <a:gd name="T5" fmla="*/ 10 h 33"/>
                    <a:gd name="T6" fmla="*/ 31 w 35"/>
                    <a:gd name="T7" fmla="*/ 7 h 33"/>
                    <a:gd name="T8" fmla="*/ 29 w 35"/>
                    <a:gd name="T9" fmla="*/ 5 h 33"/>
                    <a:gd name="T10" fmla="*/ 27 w 35"/>
                    <a:gd name="T11" fmla="*/ 4 h 33"/>
                    <a:gd name="T12" fmla="*/ 24 w 35"/>
                    <a:gd name="T13" fmla="*/ 1 h 33"/>
                    <a:gd name="T14" fmla="*/ 21 w 35"/>
                    <a:gd name="T15" fmla="*/ 0 h 33"/>
                    <a:gd name="T16" fmla="*/ 17 w 35"/>
                    <a:gd name="T17" fmla="*/ 0 h 33"/>
                    <a:gd name="T18" fmla="*/ 14 w 35"/>
                    <a:gd name="T19" fmla="*/ 0 h 33"/>
                    <a:gd name="T20" fmla="*/ 11 w 35"/>
                    <a:gd name="T21" fmla="*/ 1 h 33"/>
                    <a:gd name="T22" fmla="*/ 8 w 35"/>
                    <a:gd name="T23" fmla="*/ 4 h 33"/>
                    <a:gd name="T24" fmla="*/ 6 w 35"/>
                    <a:gd name="T25" fmla="*/ 5 h 33"/>
                    <a:gd name="T26" fmla="*/ 4 w 35"/>
                    <a:gd name="T27" fmla="*/ 7 h 33"/>
                    <a:gd name="T28" fmla="*/ 2 w 35"/>
                    <a:gd name="T29" fmla="*/ 10 h 33"/>
                    <a:gd name="T30" fmla="*/ 2 w 35"/>
                    <a:gd name="T31" fmla="*/ 14 h 33"/>
                    <a:gd name="T32" fmla="*/ 0 w 35"/>
                    <a:gd name="T33" fmla="*/ 17 h 33"/>
                    <a:gd name="T34" fmla="*/ 2 w 35"/>
                    <a:gd name="T35" fmla="*/ 21 h 33"/>
                    <a:gd name="T36" fmla="*/ 2 w 35"/>
                    <a:gd name="T37" fmla="*/ 23 h 33"/>
                    <a:gd name="T38" fmla="*/ 4 w 35"/>
                    <a:gd name="T39" fmla="*/ 26 h 33"/>
                    <a:gd name="T40" fmla="*/ 6 w 35"/>
                    <a:gd name="T41" fmla="*/ 29 h 33"/>
                    <a:gd name="T42" fmla="*/ 8 w 35"/>
                    <a:gd name="T43" fmla="*/ 31 h 33"/>
                    <a:gd name="T44" fmla="*/ 11 w 35"/>
                    <a:gd name="T45" fmla="*/ 32 h 33"/>
                    <a:gd name="T46" fmla="*/ 14 w 35"/>
                    <a:gd name="T47" fmla="*/ 33 h 33"/>
                    <a:gd name="T48" fmla="*/ 17 w 35"/>
                    <a:gd name="T49" fmla="*/ 33 h 33"/>
                    <a:gd name="T50" fmla="*/ 21 w 35"/>
                    <a:gd name="T51" fmla="*/ 33 h 33"/>
                    <a:gd name="T52" fmla="*/ 24 w 35"/>
                    <a:gd name="T53" fmla="*/ 32 h 33"/>
                    <a:gd name="T54" fmla="*/ 27 w 35"/>
                    <a:gd name="T55" fmla="*/ 31 h 33"/>
                    <a:gd name="T56" fmla="*/ 29 w 35"/>
                    <a:gd name="T57" fmla="*/ 29 h 33"/>
                    <a:gd name="T58" fmla="*/ 31 w 35"/>
                    <a:gd name="T59" fmla="*/ 26 h 33"/>
                    <a:gd name="T60" fmla="*/ 33 w 35"/>
                    <a:gd name="T61" fmla="*/ 23 h 33"/>
                    <a:gd name="T62" fmla="*/ 33 w 35"/>
                    <a:gd name="T63" fmla="*/ 21 h 33"/>
                    <a:gd name="T64" fmla="*/ 35 w 35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" h="33">
                      <a:moveTo>
                        <a:pt x="35" y="17"/>
                      </a:moveTo>
                      <a:lnTo>
                        <a:pt x="33" y="14"/>
                      </a:lnTo>
                      <a:lnTo>
                        <a:pt x="33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4" y="32"/>
                      </a:lnTo>
                      <a:lnTo>
                        <a:pt x="27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364"/>
                <p:cNvSpPr>
                  <a:spLocks/>
                </p:cNvSpPr>
                <p:nvPr/>
              </p:nvSpPr>
              <p:spPr bwMode="auto">
                <a:xfrm>
                  <a:off x="2543" y="2351"/>
                  <a:ext cx="17" cy="16"/>
                </a:xfrm>
                <a:custGeom>
                  <a:avLst/>
                  <a:gdLst>
                    <a:gd name="T0" fmla="*/ 35 w 35"/>
                    <a:gd name="T1" fmla="*/ 17 h 33"/>
                    <a:gd name="T2" fmla="*/ 33 w 35"/>
                    <a:gd name="T3" fmla="*/ 14 h 33"/>
                    <a:gd name="T4" fmla="*/ 33 w 35"/>
                    <a:gd name="T5" fmla="*/ 10 h 33"/>
                    <a:gd name="T6" fmla="*/ 31 w 35"/>
                    <a:gd name="T7" fmla="*/ 7 h 33"/>
                    <a:gd name="T8" fmla="*/ 29 w 35"/>
                    <a:gd name="T9" fmla="*/ 5 h 33"/>
                    <a:gd name="T10" fmla="*/ 27 w 35"/>
                    <a:gd name="T11" fmla="*/ 4 h 33"/>
                    <a:gd name="T12" fmla="*/ 24 w 35"/>
                    <a:gd name="T13" fmla="*/ 1 h 33"/>
                    <a:gd name="T14" fmla="*/ 21 w 35"/>
                    <a:gd name="T15" fmla="*/ 0 h 33"/>
                    <a:gd name="T16" fmla="*/ 17 w 35"/>
                    <a:gd name="T17" fmla="*/ 0 h 33"/>
                    <a:gd name="T18" fmla="*/ 14 w 35"/>
                    <a:gd name="T19" fmla="*/ 0 h 33"/>
                    <a:gd name="T20" fmla="*/ 11 w 35"/>
                    <a:gd name="T21" fmla="*/ 1 h 33"/>
                    <a:gd name="T22" fmla="*/ 8 w 35"/>
                    <a:gd name="T23" fmla="*/ 4 h 33"/>
                    <a:gd name="T24" fmla="*/ 6 w 35"/>
                    <a:gd name="T25" fmla="*/ 5 h 33"/>
                    <a:gd name="T26" fmla="*/ 4 w 35"/>
                    <a:gd name="T27" fmla="*/ 7 h 33"/>
                    <a:gd name="T28" fmla="*/ 2 w 35"/>
                    <a:gd name="T29" fmla="*/ 10 h 33"/>
                    <a:gd name="T30" fmla="*/ 2 w 35"/>
                    <a:gd name="T31" fmla="*/ 14 h 33"/>
                    <a:gd name="T32" fmla="*/ 0 w 35"/>
                    <a:gd name="T33" fmla="*/ 17 h 33"/>
                    <a:gd name="T34" fmla="*/ 2 w 35"/>
                    <a:gd name="T35" fmla="*/ 21 h 33"/>
                    <a:gd name="T36" fmla="*/ 2 w 35"/>
                    <a:gd name="T37" fmla="*/ 23 h 33"/>
                    <a:gd name="T38" fmla="*/ 4 w 35"/>
                    <a:gd name="T39" fmla="*/ 26 h 33"/>
                    <a:gd name="T40" fmla="*/ 6 w 35"/>
                    <a:gd name="T41" fmla="*/ 29 h 33"/>
                    <a:gd name="T42" fmla="*/ 8 w 35"/>
                    <a:gd name="T43" fmla="*/ 31 h 33"/>
                    <a:gd name="T44" fmla="*/ 11 w 35"/>
                    <a:gd name="T45" fmla="*/ 32 h 33"/>
                    <a:gd name="T46" fmla="*/ 14 w 35"/>
                    <a:gd name="T47" fmla="*/ 33 h 33"/>
                    <a:gd name="T48" fmla="*/ 17 w 35"/>
                    <a:gd name="T49" fmla="*/ 33 h 33"/>
                    <a:gd name="T50" fmla="*/ 21 w 35"/>
                    <a:gd name="T51" fmla="*/ 33 h 33"/>
                    <a:gd name="T52" fmla="*/ 24 w 35"/>
                    <a:gd name="T53" fmla="*/ 32 h 33"/>
                    <a:gd name="T54" fmla="*/ 27 w 35"/>
                    <a:gd name="T55" fmla="*/ 31 h 33"/>
                    <a:gd name="T56" fmla="*/ 29 w 35"/>
                    <a:gd name="T57" fmla="*/ 29 h 33"/>
                    <a:gd name="T58" fmla="*/ 31 w 35"/>
                    <a:gd name="T59" fmla="*/ 26 h 33"/>
                    <a:gd name="T60" fmla="*/ 33 w 35"/>
                    <a:gd name="T61" fmla="*/ 23 h 33"/>
                    <a:gd name="T62" fmla="*/ 33 w 35"/>
                    <a:gd name="T63" fmla="*/ 21 h 33"/>
                    <a:gd name="T64" fmla="*/ 35 w 35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" h="33">
                      <a:moveTo>
                        <a:pt x="35" y="17"/>
                      </a:moveTo>
                      <a:lnTo>
                        <a:pt x="33" y="14"/>
                      </a:lnTo>
                      <a:lnTo>
                        <a:pt x="33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4" y="32"/>
                      </a:lnTo>
                      <a:lnTo>
                        <a:pt x="27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5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365"/>
                <p:cNvSpPr>
                  <a:spLocks/>
                </p:cNvSpPr>
                <p:nvPr/>
              </p:nvSpPr>
              <p:spPr bwMode="auto">
                <a:xfrm>
                  <a:off x="2580" y="2351"/>
                  <a:ext cx="17" cy="16"/>
                </a:xfrm>
                <a:custGeom>
                  <a:avLst/>
                  <a:gdLst>
                    <a:gd name="T0" fmla="*/ 34 w 34"/>
                    <a:gd name="T1" fmla="*/ 17 h 33"/>
                    <a:gd name="T2" fmla="*/ 33 w 34"/>
                    <a:gd name="T3" fmla="*/ 14 h 33"/>
                    <a:gd name="T4" fmla="*/ 32 w 34"/>
                    <a:gd name="T5" fmla="*/ 10 h 33"/>
                    <a:gd name="T6" fmla="*/ 31 w 34"/>
                    <a:gd name="T7" fmla="*/ 7 h 33"/>
                    <a:gd name="T8" fmla="*/ 28 w 34"/>
                    <a:gd name="T9" fmla="*/ 5 h 33"/>
                    <a:gd name="T10" fmla="*/ 26 w 34"/>
                    <a:gd name="T11" fmla="*/ 4 h 33"/>
                    <a:gd name="T12" fmla="*/ 24 w 34"/>
                    <a:gd name="T13" fmla="*/ 1 h 33"/>
                    <a:gd name="T14" fmla="*/ 20 w 34"/>
                    <a:gd name="T15" fmla="*/ 0 h 33"/>
                    <a:gd name="T16" fmla="*/ 17 w 34"/>
                    <a:gd name="T17" fmla="*/ 0 h 33"/>
                    <a:gd name="T18" fmla="*/ 14 w 34"/>
                    <a:gd name="T19" fmla="*/ 0 h 33"/>
                    <a:gd name="T20" fmla="*/ 10 w 34"/>
                    <a:gd name="T21" fmla="*/ 1 h 33"/>
                    <a:gd name="T22" fmla="*/ 8 w 34"/>
                    <a:gd name="T23" fmla="*/ 4 h 33"/>
                    <a:gd name="T24" fmla="*/ 5 w 34"/>
                    <a:gd name="T25" fmla="*/ 5 h 33"/>
                    <a:gd name="T26" fmla="*/ 3 w 34"/>
                    <a:gd name="T27" fmla="*/ 7 h 33"/>
                    <a:gd name="T28" fmla="*/ 1 w 34"/>
                    <a:gd name="T29" fmla="*/ 10 h 33"/>
                    <a:gd name="T30" fmla="*/ 0 w 34"/>
                    <a:gd name="T31" fmla="*/ 14 h 33"/>
                    <a:gd name="T32" fmla="*/ 0 w 34"/>
                    <a:gd name="T33" fmla="*/ 17 h 33"/>
                    <a:gd name="T34" fmla="*/ 0 w 34"/>
                    <a:gd name="T35" fmla="*/ 21 h 33"/>
                    <a:gd name="T36" fmla="*/ 1 w 34"/>
                    <a:gd name="T37" fmla="*/ 23 h 33"/>
                    <a:gd name="T38" fmla="*/ 3 w 34"/>
                    <a:gd name="T39" fmla="*/ 26 h 33"/>
                    <a:gd name="T40" fmla="*/ 5 w 34"/>
                    <a:gd name="T41" fmla="*/ 29 h 33"/>
                    <a:gd name="T42" fmla="*/ 8 w 34"/>
                    <a:gd name="T43" fmla="*/ 31 h 33"/>
                    <a:gd name="T44" fmla="*/ 10 w 34"/>
                    <a:gd name="T45" fmla="*/ 32 h 33"/>
                    <a:gd name="T46" fmla="*/ 14 w 34"/>
                    <a:gd name="T47" fmla="*/ 33 h 33"/>
                    <a:gd name="T48" fmla="*/ 17 w 34"/>
                    <a:gd name="T49" fmla="*/ 33 h 33"/>
                    <a:gd name="T50" fmla="*/ 20 w 34"/>
                    <a:gd name="T51" fmla="*/ 33 h 33"/>
                    <a:gd name="T52" fmla="*/ 24 w 34"/>
                    <a:gd name="T53" fmla="*/ 32 h 33"/>
                    <a:gd name="T54" fmla="*/ 26 w 34"/>
                    <a:gd name="T55" fmla="*/ 31 h 33"/>
                    <a:gd name="T56" fmla="*/ 28 w 34"/>
                    <a:gd name="T57" fmla="*/ 29 h 33"/>
                    <a:gd name="T58" fmla="*/ 31 w 34"/>
                    <a:gd name="T59" fmla="*/ 26 h 33"/>
                    <a:gd name="T60" fmla="*/ 32 w 34"/>
                    <a:gd name="T61" fmla="*/ 23 h 33"/>
                    <a:gd name="T62" fmla="*/ 33 w 34"/>
                    <a:gd name="T63" fmla="*/ 21 h 33"/>
                    <a:gd name="T64" fmla="*/ 34 w 34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3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0" y="33"/>
                      </a:lnTo>
                      <a:lnTo>
                        <a:pt x="24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366"/>
                <p:cNvSpPr>
                  <a:spLocks/>
                </p:cNvSpPr>
                <p:nvPr/>
              </p:nvSpPr>
              <p:spPr bwMode="auto">
                <a:xfrm>
                  <a:off x="2580" y="2351"/>
                  <a:ext cx="17" cy="16"/>
                </a:xfrm>
                <a:custGeom>
                  <a:avLst/>
                  <a:gdLst>
                    <a:gd name="T0" fmla="*/ 34 w 34"/>
                    <a:gd name="T1" fmla="*/ 17 h 33"/>
                    <a:gd name="T2" fmla="*/ 33 w 34"/>
                    <a:gd name="T3" fmla="*/ 14 h 33"/>
                    <a:gd name="T4" fmla="*/ 32 w 34"/>
                    <a:gd name="T5" fmla="*/ 10 h 33"/>
                    <a:gd name="T6" fmla="*/ 31 w 34"/>
                    <a:gd name="T7" fmla="*/ 7 h 33"/>
                    <a:gd name="T8" fmla="*/ 28 w 34"/>
                    <a:gd name="T9" fmla="*/ 5 h 33"/>
                    <a:gd name="T10" fmla="*/ 26 w 34"/>
                    <a:gd name="T11" fmla="*/ 4 h 33"/>
                    <a:gd name="T12" fmla="*/ 24 w 34"/>
                    <a:gd name="T13" fmla="*/ 1 h 33"/>
                    <a:gd name="T14" fmla="*/ 20 w 34"/>
                    <a:gd name="T15" fmla="*/ 0 h 33"/>
                    <a:gd name="T16" fmla="*/ 17 w 34"/>
                    <a:gd name="T17" fmla="*/ 0 h 33"/>
                    <a:gd name="T18" fmla="*/ 14 w 34"/>
                    <a:gd name="T19" fmla="*/ 0 h 33"/>
                    <a:gd name="T20" fmla="*/ 10 w 34"/>
                    <a:gd name="T21" fmla="*/ 1 h 33"/>
                    <a:gd name="T22" fmla="*/ 8 w 34"/>
                    <a:gd name="T23" fmla="*/ 4 h 33"/>
                    <a:gd name="T24" fmla="*/ 5 w 34"/>
                    <a:gd name="T25" fmla="*/ 5 h 33"/>
                    <a:gd name="T26" fmla="*/ 3 w 34"/>
                    <a:gd name="T27" fmla="*/ 7 h 33"/>
                    <a:gd name="T28" fmla="*/ 1 w 34"/>
                    <a:gd name="T29" fmla="*/ 10 h 33"/>
                    <a:gd name="T30" fmla="*/ 0 w 34"/>
                    <a:gd name="T31" fmla="*/ 14 h 33"/>
                    <a:gd name="T32" fmla="*/ 0 w 34"/>
                    <a:gd name="T33" fmla="*/ 17 h 33"/>
                    <a:gd name="T34" fmla="*/ 0 w 34"/>
                    <a:gd name="T35" fmla="*/ 21 h 33"/>
                    <a:gd name="T36" fmla="*/ 1 w 34"/>
                    <a:gd name="T37" fmla="*/ 23 h 33"/>
                    <a:gd name="T38" fmla="*/ 3 w 34"/>
                    <a:gd name="T39" fmla="*/ 26 h 33"/>
                    <a:gd name="T40" fmla="*/ 5 w 34"/>
                    <a:gd name="T41" fmla="*/ 29 h 33"/>
                    <a:gd name="T42" fmla="*/ 8 w 34"/>
                    <a:gd name="T43" fmla="*/ 31 h 33"/>
                    <a:gd name="T44" fmla="*/ 10 w 34"/>
                    <a:gd name="T45" fmla="*/ 32 h 33"/>
                    <a:gd name="T46" fmla="*/ 14 w 34"/>
                    <a:gd name="T47" fmla="*/ 33 h 33"/>
                    <a:gd name="T48" fmla="*/ 17 w 34"/>
                    <a:gd name="T49" fmla="*/ 33 h 33"/>
                    <a:gd name="T50" fmla="*/ 20 w 34"/>
                    <a:gd name="T51" fmla="*/ 33 h 33"/>
                    <a:gd name="T52" fmla="*/ 24 w 34"/>
                    <a:gd name="T53" fmla="*/ 32 h 33"/>
                    <a:gd name="T54" fmla="*/ 26 w 34"/>
                    <a:gd name="T55" fmla="*/ 31 h 33"/>
                    <a:gd name="T56" fmla="*/ 28 w 34"/>
                    <a:gd name="T57" fmla="*/ 29 h 33"/>
                    <a:gd name="T58" fmla="*/ 31 w 34"/>
                    <a:gd name="T59" fmla="*/ 26 h 33"/>
                    <a:gd name="T60" fmla="*/ 32 w 34"/>
                    <a:gd name="T61" fmla="*/ 23 h 33"/>
                    <a:gd name="T62" fmla="*/ 33 w 34"/>
                    <a:gd name="T63" fmla="*/ 21 h 33"/>
                    <a:gd name="T64" fmla="*/ 34 w 34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3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0" y="33"/>
                      </a:lnTo>
                      <a:lnTo>
                        <a:pt x="24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1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367"/>
                <p:cNvSpPr>
                  <a:spLocks/>
                </p:cNvSpPr>
                <p:nvPr/>
              </p:nvSpPr>
              <p:spPr bwMode="auto">
                <a:xfrm>
                  <a:off x="2515" y="2151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2 w 29"/>
                    <a:gd name="T11" fmla="*/ 3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3 h 30"/>
                    <a:gd name="T24" fmla="*/ 4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2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2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368"/>
                <p:cNvSpPr>
                  <a:spLocks/>
                </p:cNvSpPr>
                <p:nvPr/>
              </p:nvSpPr>
              <p:spPr bwMode="auto">
                <a:xfrm>
                  <a:off x="2515" y="2151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2 w 29"/>
                    <a:gd name="T11" fmla="*/ 3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3 h 30"/>
                    <a:gd name="T24" fmla="*/ 4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5 h 30"/>
                    <a:gd name="T42" fmla="*/ 7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8 w 29"/>
                    <a:gd name="T51" fmla="*/ 30 h 30"/>
                    <a:gd name="T52" fmla="*/ 20 w 29"/>
                    <a:gd name="T53" fmla="*/ 29 h 30"/>
                    <a:gd name="T54" fmla="*/ 22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2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369"/>
                <p:cNvSpPr>
                  <a:spLocks/>
                </p:cNvSpPr>
                <p:nvPr/>
              </p:nvSpPr>
              <p:spPr bwMode="auto">
                <a:xfrm>
                  <a:off x="2515" y="2186"/>
                  <a:ext cx="15" cy="16"/>
                </a:xfrm>
                <a:custGeom>
                  <a:avLst/>
                  <a:gdLst>
                    <a:gd name="T0" fmla="*/ 29 w 29"/>
                    <a:gd name="T1" fmla="*/ 14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2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4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6 h 30"/>
                    <a:gd name="T42" fmla="*/ 7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29 h 30"/>
                    <a:gd name="T48" fmla="*/ 15 w 29"/>
                    <a:gd name="T49" fmla="*/ 30 h 30"/>
                    <a:gd name="T50" fmla="*/ 18 w 29"/>
                    <a:gd name="T51" fmla="*/ 29 h 30"/>
                    <a:gd name="T52" fmla="*/ 20 w 29"/>
                    <a:gd name="T53" fmla="*/ 29 h 30"/>
                    <a:gd name="T54" fmla="*/ 22 w 29"/>
                    <a:gd name="T55" fmla="*/ 27 h 30"/>
                    <a:gd name="T56" fmla="*/ 25 w 29"/>
                    <a:gd name="T57" fmla="*/ 26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4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370"/>
                <p:cNvSpPr>
                  <a:spLocks/>
                </p:cNvSpPr>
                <p:nvPr/>
              </p:nvSpPr>
              <p:spPr bwMode="auto">
                <a:xfrm>
                  <a:off x="2515" y="2186"/>
                  <a:ext cx="15" cy="16"/>
                </a:xfrm>
                <a:custGeom>
                  <a:avLst/>
                  <a:gdLst>
                    <a:gd name="T0" fmla="*/ 29 w 29"/>
                    <a:gd name="T1" fmla="*/ 14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2 w 29"/>
                    <a:gd name="T11" fmla="*/ 2 h 30"/>
                    <a:gd name="T12" fmla="*/ 20 w 29"/>
                    <a:gd name="T13" fmla="*/ 1 h 30"/>
                    <a:gd name="T14" fmla="*/ 18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7 w 29"/>
                    <a:gd name="T23" fmla="*/ 2 h 30"/>
                    <a:gd name="T24" fmla="*/ 4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4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4 w 29"/>
                    <a:gd name="T41" fmla="*/ 26 h 30"/>
                    <a:gd name="T42" fmla="*/ 7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29 h 30"/>
                    <a:gd name="T48" fmla="*/ 15 w 29"/>
                    <a:gd name="T49" fmla="*/ 30 h 30"/>
                    <a:gd name="T50" fmla="*/ 18 w 29"/>
                    <a:gd name="T51" fmla="*/ 29 h 30"/>
                    <a:gd name="T52" fmla="*/ 20 w 29"/>
                    <a:gd name="T53" fmla="*/ 29 h 30"/>
                    <a:gd name="T54" fmla="*/ 22 w 29"/>
                    <a:gd name="T55" fmla="*/ 27 h 30"/>
                    <a:gd name="T56" fmla="*/ 25 w 29"/>
                    <a:gd name="T57" fmla="*/ 26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4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371"/>
                <p:cNvSpPr>
                  <a:spLocks/>
                </p:cNvSpPr>
                <p:nvPr/>
              </p:nvSpPr>
              <p:spPr bwMode="auto">
                <a:xfrm>
                  <a:off x="2515" y="1618"/>
                  <a:ext cx="16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29 w 31"/>
                    <a:gd name="T3" fmla="*/ 11 h 29"/>
                    <a:gd name="T4" fmla="*/ 29 w 31"/>
                    <a:gd name="T5" fmla="*/ 9 h 29"/>
                    <a:gd name="T6" fmla="*/ 27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1 w 31"/>
                    <a:gd name="T13" fmla="*/ 1 h 29"/>
                    <a:gd name="T14" fmla="*/ 18 w 31"/>
                    <a:gd name="T15" fmla="*/ 0 h 29"/>
                    <a:gd name="T16" fmla="*/ 15 w 31"/>
                    <a:gd name="T17" fmla="*/ 0 h 29"/>
                    <a:gd name="T18" fmla="*/ 12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4 w 31"/>
                    <a:gd name="T25" fmla="*/ 4 h 29"/>
                    <a:gd name="T26" fmla="*/ 2 w 31"/>
                    <a:gd name="T27" fmla="*/ 7 h 29"/>
                    <a:gd name="T28" fmla="*/ 1 w 31"/>
                    <a:gd name="T29" fmla="*/ 9 h 29"/>
                    <a:gd name="T30" fmla="*/ 0 w 31"/>
                    <a:gd name="T31" fmla="*/ 11 h 29"/>
                    <a:gd name="T32" fmla="*/ 0 w 31"/>
                    <a:gd name="T33" fmla="*/ 15 h 29"/>
                    <a:gd name="T34" fmla="*/ 0 w 31"/>
                    <a:gd name="T35" fmla="*/ 18 h 29"/>
                    <a:gd name="T36" fmla="*/ 1 w 31"/>
                    <a:gd name="T37" fmla="*/ 20 h 29"/>
                    <a:gd name="T38" fmla="*/ 2 w 31"/>
                    <a:gd name="T39" fmla="*/ 23 h 29"/>
                    <a:gd name="T40" fmla="*/ 4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2 w 31"/>
                    <a:gd name="T47" fmla="*/ 29 h 29"/>
                    <a:gd name="T48" fmla="*/ 15 w 31"/>
                    <a:gd name="T49" fmla="*/ 29 h 29"/>
                    <a:gd name="T50" fmla="*/ 18 w 31"/>
                    <a:gd name="T51" fmla="*/ 29 h 29"/>
                    <a:gd name="T52" fmla="*/ 21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7 w 31"/>
                    <a:gd name="T59" fmla="*/ 23 h 29"/>
                    <a:gd name="T60" fmla="*/ 29 w 31"/>
                    <a:gd name="T61" fmla="*/ 20 h 29"/>
                    <a:gd name="T62" fmla="*/ 29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372"/>
                <p:cNvSpPr>
                  <a:spLocks/>
                </p:cNvSpPr>
                <p:nvPr/>
              </p:nvSpPr>
              <p:spPr bwMode="auto">
                <a:xfrm>
                  <a:off x="2515" y="1618"/>
                  <a:ext cx="16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29 w 31"/>
                    <a:gd name="T3" fmla="*/ 11 h 29"/>
                    <a:gd name="T4" fmla="*/ 29 w 31"/>
                    <a:gd name="T5" fmla="*/ 9 h 29"/>
                    <a:gd name="T6" fmla="*/ 27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1 w 31"/>
                    <a:gd name="T13" fmla="*/ 1 h 29"/>
                    <a:gd name="T14" fmla="*/ 18 w 31"/>
                    <a:gd name="T15" fmla="*/ 0 h 29"/>
                    <a:gd name="T16" fmla="*/ 15 w 31"/>
                    <a:gd name="T17" fmla="*/ 0 h 29"/>
                    <a:gd name="T18" fmla="*/ 12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4 w 31"/>
                    <a:gd name="T25" fmla="*/ 4 h 29"/>
                    <a:gd name="T26" fmla="*/ 2 w 31"/>
                    <a:gd name="T27" fmla="*/ 7 h 29"/>
                    <a:gd name="T28" fmla="*/ 1 w 31"/>
                    <a:gd name="T29" fmla="*/ 9 h 29"/>
                    <a:gd name="T30" fmla="*/ 0 w 31"/>
                    <a:gd name="T31" fmla="*/ 11 h 29"/>
                    <a:gd name="T32" fmla="*/ 0 w 31"/>
                    <a:gd name="T33" fmla="*/ 15 h 29"/>
                    <a:gd name="T34" fmla="*/ 0 w 31"/>
                    <a:gd name="T35" fmla="*/ 18 h 29"/>
                    <a:gd name="T36" fmla="*/ 1 w 31"/>
                    <a:gd name="T37" fmla="*/ 20 h 29"/>
                    <a:gd name="T38" fmla="*/ 2 w 31"/>
                    <a:gd name="T39" fmla="*/ 23 h 29"/>
                    <a:gd name="T40" fmla="*/ 4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2 w 31"/>
                    <a:gd name="T47" fmla="*/ 29 h 29"/>
                    <a:gd name="T48" fmla="*/ 15 w 31"/>
                    <a:gd name="T49" fmla="*/ 29 h 29"/>
                    <a:gd name="T50" fmla="*/ 18 w 31"/>
                    <a:gd name="T51" fmla="*/ 29 h 29"/>
                    <a:gd name="T52" fmla="*/ 21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7 w 31"/>
                    <a:gd name="T59" fmla="*/ 23 h 29"/>
                    <a:gd name="T60" fmla="*/ 29 w 31"/>
                    <a:gd name="T61" fmla="*/ 20 h 29"/>
                    <a:gd name="T62" fmla="*/ 29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373"/>
                <p:cNvSpPr>
                  <a:spLocks/>
                </p:cNvSpPr>
                <p:nvPr/>
              </p:nvSpPr>
              <p:spPr bwMode="auto">
                <a:xfrm>
                  <a:off x="2543" y="1560"/>
                  <a:ext cx="17" cy="17"/>
                </a:xfrm>
                <a:custGeom>
                  <a:avLst/>
                  <a:gdLst>
                    <a:gd name="T0" fmla="*/ 35 w 35"/>
                    <a:gd name="T1" fmla="*/ 16 h 33"/>
                    <a:gd name="T2" fmla="*/ 33 w 35"/>
                    <a:gd name="T3" fmla="*/ 13 h 33"/>
                    <a:gd name="T4" fmla="*/ 33 w 35"/>
                    <a:gd name="T5" fmla="*/ 10 h 33"/>
                    <a:gd name="T6" fmla="*/ 31 w 35"/>
                    <a:gd name="T7" fmla="*/ 7 h 33"/>
                    <a:gd name="T8" fmla="*/ 29 w 35"/>
                    <a:gd name="T9" fmla="*/ 5 h 33"/>
                    <a:gd name="T10" fmla="*/ 27 w 35"/>
                    <a:gd name="T11" fmla="*/ 2 h 33"/>
                    <a:gd name="T12" fmla="*/ 24 w 35"/>
                    <a:gd name="T13" fmla="*/ 1 h 33"/>
                    <a:gd name="T14" fmla="*/ 21 w 35"/>
                    <a:gd name="T15" fmla="*/ 0 h 33"/>
                    <a:gd name="T16" fmla="*/ 17 w 35"/>
                    <a:gd name="T17" fmla="*/ 0 h 33"/>
                    <a:gd name="T18" fmla="*/ 14 w 35"/>
                    <a:gd name="T19" fmla="*/ 0 h 33"/>
                    <a:gd name="T20" fmla="*/ 11 w 35"/>
                    <a:gd name="T21" fmla="*/ 1 h 33"/>
                    <a:gd name="T22" fmla="*/ 8 w 35"/>
                    <a:gd name="T23" fmla="*/ 2 h 33"/>
                    <a:gd name="T24" fmla="*/ 6 w 35"/>
                    <a:gd name="T25" fmla="*/ 5 h 33"/>
                    <a:gd name="T26" fmla="*/ 4 w 35"/>
                    <a:gd name="T27" fmla="*/ 7 h 33"/>
                    <a:gd name="T28" fmla="*/ 2 w 35"/>
                    <a:gd name="T29" fmla="*/ 10 h 33"/>
                    <a:gd name="T30" fmla="*/ 2 w 35"/>
                    <a:gd name="T31" fmla="*/ 13 h 33"/>
                    <a:gd name="T32" fmla="*/ 0 w 35"/>
                    <a:gd name="T33" fmla="*/ 16 h 33"/>
                    <a:gd name="T34" fmla="*/ 2 w 35"/>
                    <a:gd name="T35" fmla="*/ 19 h 33"/>
                    <a:gd name="T36" fmla="*/ 2 w 35"/>
                    <a:gd name="T37" fmla="*/ 23 h 33"/>
                    <a:gd name="T38" fmla="*/ 4 w 35"/>
                    <a:gd name="T39" fmla="*/ 26 h 33"/>
                    <a:gd name="T40" fmla="*/ 6 w 35"/>
                    <a:gd name="T41" fmla="*/ 28 h 33"/>
                    <a:gd name="T42" fmla="*/ 8 w 35"/>
                    <a:gd name="T43" fmla="*/ 30 h 33"/>
                    <a:gd name="T44" fmla="*/ 11 w 35"/>
                    <a:gd name="T45" fmla="*/ 32 h 33"/>
                    <a:gd name="T46" fmla="*/ 14 w 35"/>
                    <a:gd name="T47" fmla="*/ 33 h 33"/>
                    <a:gd name="T48" fmla="*/ 17 w 35"/>
                    <a:gd name="T49" fmla="*/ 33 h 33"/>
                    <a:gd name="T50" fmla="*/ 21 w 35"/>
                    <a:gd name="T51" fmla="*/ 33 h 33"/>
                    <a:gd name="T52" fmla="*/ 24 w 35"/>
                    <a:gd name="T53" fmla="*/ 32 h 33"/>
                    <a:gd name="T54" fmla="*/ 27 w 35"/>
                    <a:gd name="T55" fmla="*/ 30 h 33"/>
                    <a:gd name="T56" fmla="*/ 29 w 35"/>
                    <a:gd name="T57" fmla="*/ 28 h 33"/>
                    <a:gd name="T58" fmla="*/ 31 w 35"/>
                    <a:gd name="T59" fmla="*/ 26 h 33"/>
                    <a:gd name="T60" fmla="*/ 33 w 35"/>
                    <a:gd name="T61" fmla="*/ 23 h 33"/>
                    <a:gd name="T62" fmla="*/ 33 w 35"/>
                    <a:gd name="T63" fmla="*/ 19 h 33"/>
                    <a:gd name="T64" fmla="*/ 35 w 35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" h="33">
                      <a:moveTo>
                        <a:pt x="35" y="16"/>
                      </a:moveTo>
                      <a:lnTo>
                        <a:pt x="33" y="13"/>
                      </a:lnTo>
                      <a:lnTo>
                        <a:pt x="33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4" y="32"/>
                      </a:lnTo>
                      <a:lnTo>
                        <a:pt x="27" y="30"/>
                      </a:lnTo>
                      <a:lnTo>
                        <a:pt x="29" y="28"/>
                      </a:lnTo>
                      <a:lnTo>
                        <a:pt x="31" y="26"/>
                      </a:lnTo>
                      <a:lnTo>
                        <a:pt x="33" y="23"/>
                      </a:lnTo>
                      <a:lnTo>
                        <a:pt x="33" y="19"/>
                      </a:lnTo>
                      <a:lnTo>
                        <a:pt x="35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374"/>
                <p:cNvSpPr>
                  <a:spLocks/>
                </p:cNvSpPr>
                <p:nvPr/>
              </p:nvSpPr>
              <p:spPr bwMode="auto">
                <a:xfrm>
                  <a:off x="2543" y="1560"/>
                  <a:ext cx="17" cy="17"/>
                </a:xfrm>
                <a:custGeom>
                  <a:avLst/>
                  <a:gdLst>
                    <a:gd name="T0" fmla="*/ 35 w 35"/>
                    <a:gd name="T1" fmla="*/ 16 h 33"/>
                    <a:gd name="T2" fmla="*/ 33 w 35"/>
                    <a:gd name="T3" fmla="*/ 13 h 33"/>
                    <a:gd name="T4" fmla="*/ 33 w 35"/>
                    <a:gd name="T5" fmla="*/ 10 h 33"/>
                    <a:gd name="T6" fmla="*/ 31 w 35"/>
                    <a:gd name="T7" fmla="*/ 7 h 33"/>
                    <a:gd name="T8" fmla="*/ 29 w 35"/>
                    <a:gd name="T9" fmla="*/ 5 h 33"/>
                    <a:gd name="T10" fmla="*/ 27 w 35"/>
                    <a:gd name="T11" fmla="*/ 2 h 33"/>
                    <a:gd name="T12" fmla="*/ 24 w 35"/>
                    <a:gd name="T13" fmla="*/ 1 h 33"/>
                    <a:gd name="T14" fmla="*/ 21 w 35"/>
                    <a:gd name="T15" fmla="*/ 0 h 33"/>
                    <a:gd name="T16" fmla="*/ 17 w 35"/>
                    <a:gd name="T17" fmla="*/ 0 h 33"/>
                    <a:gd name="T18" fmla="*/ 14 w 35"/>
                    <a:gd name="T19" fmla="*/ 0 h 33"/>
                    <a:gd name="T20" fmla="*/ 11 w 35"/>
                    <a:gd name="T21" fmla="*/ 1 h 33"/>
                    <a:gd name="T22" fmla="*/ 8 w 35"/>
                    <a:gd name="T23" fmla="*/ 2 h 33"/>
                    <a:gd name="T24" fmla="*/ 6 w 35"/>
                    <a:gd name="T25" fmla="*/ 5 h 33"/>
                    <a:gd name="T26" fmla="*/ 4 w 35"/>
                    <a:gd name="T27" fmla="*/ 7 h 33"/>
                    <a:gd name="T28" fmla="*/ 2 w 35"/>
                    <a:gd name="T29" fmla="*/ 10 h 33"/>
                    <a:gd name="T30" fmla="*/ 2 w 35"/>
                    <a:gd name="T31" fmla="*/ 13 h 33"/>
                    <a:gd name="T32" fmla="*/ 0 w 35"/>
                    <a:gd name="T33" fmla="*/ 16 h 33"/>
                    <a:gd name="T34" fmla="*/ 2 w 35"/>
                    <a:gd name="T35" fmla="*/ 19 h 33"/>
                    <a:gd name="T36" fmla="*/ 2 w 35"/>
                    <a:gd name="T37" fmla="*/ 23 h 33"/>
                    <a:gd name="T38" fmla="*/ 4 w 35"/>
                    <a:gd name="T39" fmla="*/ 26 h 33"/>
                    <a:gd name="T40" fmla="*/ 6 w 35"/>
                    <a:gd name="T41" fmla="*/ 28 h 33"/>
                    <a:gd name="T42" fmla="*/ 8 w 35"/>
                    <a:gd name="T43" fmla="*/ 30 h 33"/>
                    <a:gd name="T44" fmla="*/ 11 w 35"/>
                    <a:gd name="T45" fmla="*/ 32 h 33"/>
                    <a:gd name="T46" fmla="*/ 14 w 35"/>
                    <a:gd name="T47" fmla="*/ 33 h 33"/>
                    <a:gd name="T48" fmla="*/ 17 w 35"/>
                    <a:gd name="T49" fmla="*/ 33 h 33"/>
                    <a:gd name="T50" fmla="*/ 21 w 35"/>
                    <a:gd name="T51" fmla="*/ 33 h 33"/>
                    <a:gd name="T52" fmla="*/ 24 w 35"/>
                    <a:gd name="T53" fmla="*/ 32 h 33"/>
                    <a:gd name="T54" fmla="*/ 27 w 35"/>
                    <a:gd name="T55" fmla="*/ 30 h 33"/>
                    <a:gd name="T56" fmla="*/ 29 w 35"/>
                    <a:gd name="T57" fmla="*/ 28 h 33"/>
                    <a:gd name="T58" fmla="*/ 31 w 35"/>
                    <a:gd name="T59" fmla="*/ 26 h 33"/>
                    <a:gd name="T60" fmla="*/ 33 w 35"/>
                    <a:gd name="T61" fmla="*/ 23 h 33"/>
                    <a:gd name="T62" fmla="*/ 33 w 35"/>
                    <a:gd name="T63" fmla="*/ 19 h 33"/>
                    <a:gd name="T64" fmla="*/ 35 w 35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" h="33">
                      <a:moveTo>
                        <a:pt x="35" y="16"/>
                      </a:moveTo>
                      <a:lnTo>
                        <a:pt x="33" y="13"/>
                      </a:lnTo>
                      <a:lnTo>
                        <a:pt x="33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4" y="32"/>
                      </a:lnTo>
                      <a:lnTo>
                        <a:pt x="27" y="30"/>
                      </a:lnTo>
                      <a:lnTo>
                        <a:pt x="29" y="28"/>
                      </a:lnTo>
                      <a:lnTo>
                        <a:pt x="31" y="26"/>
                      </a:lnTo>
                      <a:lnTo>
                        <a:pt x="33" y="23"/>
                      </a:lnTo>
                      <a:lnTo>
                        <a:pt x="33" y="19"/>
                      </a:lnTo>
                      <a:lnTo>
                        <a:pt x="35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375"/>
                <p:cNvSpPr>
                  <a:spLocks/>
                </p:cNvSpPr>
                <p:nvPr/>
              </p:nvSpPr>
              <p:spPr bwMode="auto">
                <a:xfrm>
                  <a:off x="2525" y="2542"/>
                  <a:ext cx="15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5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5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4 w 30"/>
                    <a:gd name="T55" fmla="*/ 28 h 30"/>
                    <a:gd name="T56" fmla="*/ 26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376"/>
                <p:cNvSpPr>
                  <a:spLocks/>
                </p:cNvSpPr>
                <p:nvPr/>
              </p:nvSpPr>
              <p:spPr bwMode="auto">
                <a:xfrm>
                  <a:off x="2525" y="2542"/>
                  <a:ext cx="15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5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5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4 w 30"/>
                    <a:gd name="T55" fmla="*/ 28 h 30"/>
                    <a:gd name="T56" fmla="*/ 26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377"/>
                <p:cNvSpPr>
                  <a:spLocks/>
                </p:cNvSpPr>
                <p:nvPr/>
              </p:nvSpPr>
              <p:spPr bwMode="auto">
                <a:xfrm>
                  <a:off x="2525" y="2564"/>
                  <a:ext cx="15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2 h 30"/>
                    <a:gd name="T24" fmla="*/ 5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5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4 w 30"/>
                    <a:gd name="T55" fmla="*/ 27 h 30"/>
                    <a:gd name="T56" fmla="*/ 26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378"/>
                <p:cNvSpPr>
                  <a:spLocks/>
                </p:cNvSpPr>
                <p:nvPr/>
              </p:nvSpPr>
              <p:spPr bwMode="auto">
                <a:xfrm>
                  <a:off x="2525" y="2564"/>
                  <a:ext cx="15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30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2 h 30"/>
                    <a:gd name="T24" fmla="*/ 5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5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4 w 30"/>
                    <a:gd name="T55" fmla="*/ 27 h 30"/>
                    <a:gd name="T56" fmla="*/ 26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379"/>
                <p:cNvSpPr>
                  <a:spLocks/>
                </p:cNvSpPr>
                <p:nvPr/>
              </p:nvSpPr>
              <p:spPr bwMode="auto">
                <a:xfrm>
                  <a:off x="2525" y="2587"/>
                  <a:ext cx="15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7 h 29"/>
                    <a:gd name="T8" fmla="*/ 26 w 30"/>
                    <a:gd name="T9" fmla="*/ 4 h 29"/>
                    <a:gd name="T10" fmla="*/ 24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4 w 30"/>
                    <a:gd name="T55" fmla="*/ 27 h 29"/>
                    <a:gd name="T56" fmla="*/ 26 w 30"/>
                    <a:gd name="T57" fmla="*/ 25 h 29"/>
                    <a:gd name="T58" fmla="*/ 27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380"/>
                <p:cNvSpPr>
                  <a:spLocks/>
                </p:cNvSpPr>
                <p:nvPr/>
              </p:nvSpPr>
              <p:spPr bwMode="auto">
                <a:xfrm>
                  <a:off x="2525" y="2587"/>
                  <a:ext cx="15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7 h 29"/>
                    <a:gd name="T8" fmla="*/ 26 w 30"/>
                    <a:gd name="T9" fmla="*/ 4 h 29"/>
                    <a:gd name="T10" fmla="*/ 24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4 w 30"/>
                    <a:gd name="T55" fmla="*/ 27 h 29"/>
                    <a:gd name="T56" fmla="*/ 26 w 30"/>
                    <a:gd name="T57" fmla="*/ 25 h 29"/>
                    <a:gd name="T58" fmla="*/ 27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381"/>
                <p:cNvSpPr>
                  <a:spLocks/>
                </p:cNvSpPr>
                <p:nvPr/>
              </p:nvSpPr>
              <p:spPr bwMode="auto">
                <a:xfrm>
                  <a:off x="2525" y="2609"/>
                  <a:ext cx="15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7 w 30"/>
                    <a:gd name="T7" fmla="*/ 7 h 31"/>
                    <a:gd name="T8" fmla="*/ 26 w 30"/>
                    <a:gd name="T9" fmla="*/ 5 h 31"/>
                    <a:gd name="T10" fmla="*/ 24 w 30"/>
                    <a:gd name="T11" fmla="*/ 3 h 31"/>
                    <a:gd name="T12" fmla="*/ 21 w 30"/>
                    <a:gd name="T13" fmla="*/ 1 h 31"/>
                    <a:gd name="T14" fmla="*/ 18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7 w 30"/>
                    <a:gd name="T23" fmla="*/ 3 h 31"/>
                    <a:gd name="T24" fmla="*/ 5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2 w 30"/>
                    <a:gd name="T39" fmla="*/ 24 h 31"/>
                    <a:gd name="T40" fmla="*/ 5 w 30"/>
                    <a:gd name="T41" fmla="*/ 26 h 31"/>
                    <a:gd name="T42" fmla="*/ 7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8 w 30"/>
                    <a:gd name="T51" fmla="*/ 31 h 31"/>
                    <a:gd name="T52" fmla="*/ 21 w 30"/>
                    <a:gd name="T53" fmla="*/ 30 h 31"/>
                    <a:gd name="T54" fmla="*/ 24 w 30"/>
                    <a:gd name="T55" fmla="*/ 28 h 31"/>
                    <a:gd name="T56" fmla="*/ 26 w 30"/>
                    <a:gd name="T57" fmla="*/ 26 h 31"/>
                    <a:gd name="T58" fmla="*/ 27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382"/>
                <p:cNvSpPr>
                  <a:spLocks/>
                </p:cNvSpPr>
                <p:nvPr/>
              </p:nvSpPr>
              <p:spPr bwMode="auto">
                <a:xfrm>
                  <a:off x="2525" y="2609"/>
                  <a:ext cx="15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7 w 30"/>
                    <a:gd name="T7" fmla="*/ 7 h 31"/>
                    <a:gd name="T8" fmla="*/ 26 w 30"/>
                    <a:gd name="T9" fmla="*/ 5 h 31"/>
                    <a:gd name="T10" fmla="*/ 24 w 30"/>
                    <a:gd name="T11" fmla="*/ 3 h 31"/>
                    <a:gd name="T12" fmla="*/ 21 w 30"/>
                    <a:gd name="T13" fmla="*/ 1 h 31"/>
                    <a:gd name="T14" fmla="*/ 18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7 w 30"/>
                    <a:gd name="T23" fmla="*/ 3 h 31"/>
                    <a:gd name="T24" fmla="*/ 5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2 w 30"/>
                    <a:gd name="T39" fmla="*/ 24 h 31"/>
                    <a:gd name="T40" fmla="*/ 5 w 30"/>
                    <a:gd name="T41" fmla="*/ 26 h 31"/>
                    <a:gd name="T42" fmla="*/ 7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8 w 30"/>
                    <a:gd name="T51" fmla="*/ 31 h 31"/>
                    <a:gd name="T52" fmla="*/ 21 w 30"/>
                    <a:gd name="T53" fmla="*/ 30 h 31"/>
                    <a:gd name="T54" fmla="*/ 24 w 30"/>
                    <a:gd name="T55" fmla="*/ 28 h 31"/>
                    <a:gd name="T56" fmla="*/ 26 w 30"/>
                    <a:gd name="T57" fmla="*/ 26 h 31"/>
                    <a:gd name="T58" fmla="*/ 27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383"/>
                <p:cNvSpPr>
                  <a:spLocks/>
                </p:cNvSpPr>
                <p:nvPr/>
              </p:nvSpPr>
              <p:spPr bwMode="auto">
                <a:xfrm>
                  <a:off x="2525" y="2632"/>
                  <a:ext cx="15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2 h 31"/>
                    <a:gd name="T4" fmla="*/ 29 w 30"/>
                    <a:gd name="T5" fmla="*/ 10 h 31"/>
                    <a:gd name="T6" fmla="*/ 27 w 30"/>
                    <a:gd name="T7" fmla="*/ 7 h 31"/>
                    <a:gd name="T8" fmla="*/ 26 w 30"/>
                    <a:gd name="T9" fmla="*/ 5 h 31"/>
                    <a:gd name="T10" fmla="*/ 24 w 30"/>
                    <a:gd name="T11" fmla="*/ 3 h 31"/>
                    <a:gd name="T12" fmla="*/ 21 w 30"/>
                    <a:gd name="T13" fmla="*/ 2 h 31"/>
                    <a:gd name="T14" fmla="*/ 18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7 w 30"/>
                    <a:gd name="T23" fmla="*/ 3 h 31"/>
                    <a:gd name="T24" fmla="*/ 5 w 30"/>
                    <a:gd name="T25" fmla="*/ 5 h 31"/>
                    <a:gd name="T26" fmla="*/ 2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2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5 w 30"/>
                    <a:gd name="T41" fmla="*/ 27 h 31"/>
                    <a:gd name="T42" fmla="*/ 7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8 w 30"/>
                    <a:gd name="T51" fmla="*/ 30 h 31"/>
                    <a:gd name="T52" fmla="*/ 21 w 30"/>
                    <a:gd name="T53" fmla="*/ 29 h 31"/>
                    <a:gd name="T54" fmla="*/ 24 w 30"/>
                    <a:gd name="T55" fmla="*/ 28 h 31"/>
                    <a:gd name="T56" fmla="*/ 26 w 30"/>
                    <a:gd name="T57" fmla="*/ 27 h 31"/>
                    <a:gd name="T58" fmla="*/ 27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7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384"/>
                <p:cNvSpPr>
                  <a:spLocks/>
                </p:cNvSpPr>
                <p:nvPr/>
              </p:nvSpPr>
              <p:spPr bwMode="auto">
                <a:xfrm>
                  <a:off x="2525" y="2632"/>
                  <a:ext cx="15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2 h 31"/>
                    <a:gd name="T4" fmla="*/ 29 w 30"/>
                    <a:gd name="T5" fmla="*/ 10 h 31"/>
                    <a:gd name="T6" fmla="*/ 27 w 30"/>
                    <a:gd name="T7" fmla="*/ 7 h 31"/>
                    <a:gd name="T8" fmla="*/ 26 w 30"/>
                    <a:gd name="T9" fmla="*/ 5 h 31"/>
                    <a:gd name="T10" fmla="*/ 24 w 30"/>
                    <a:gd name="T11" fmla="*/ 3 h 31"/>
                    <a:gd name="T12" fmla="*/ 21 w 30"/>
                    <a:gd name="T13" fmla="*/ 2 h 31"/>
                    <a:gd name="T14" fmla="*/ 18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7 w 30"/>
                    <a:gd name="T23" fmla="*/ 3 h 31"/>
                    <a:gd name="T24" fmla="*/ 5 w 30"/>
                    <a:gd name="T25" fmla="*/ 5 h 31"/>
                    <a:gd name="T26" fmla="*/ 2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2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5 w 30"/>
                    <a:gd name="T41" fmla="*/ 27 h 31"/>
                    <a:gd name="T42" fmla="*/ 7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8 w 30"/>
                    <a:gd name="T51" fmla="*/ 30 h 31"/>
                    <a:gd name="T52" fmla="*/ 21 w 30"/>
                    <a:gd name="T53" fmla="*/ 29 h 31"/>
                    <a:gd name="T54" fmla="*/ 24 w 30"/>
                    <a:gd name="T55" fmla="*/ 28 h 31"/>
                    <a:gd name="T56" fmla="*/ 26 w 30"/>
                    <a:gd name="T57" fmla="*/ 27 h 31"/>
                    <a:gd name="T58" fmla="*/ 27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7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385"/>
                <p:cNvSpPr>
                  <a:spLocks/>
                </p:cNvSpPr>
                <p:nvPr/>
              </p:nvSpPr>
              <p:spPr bwMode="auto">
                <a:xfrm>
                  <a:off x="2525" y="2654"/>
                  <a:ext cx="15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5 h 29"/>
                    <a:gd name="T8" fmla="*/ 26 w 30"/>
                    <a:gd name="T9" fmla="*/ 3 h 29"/>
                    <a:gd name="T10" fmla="*/ 24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3 h 29"/>
                    <a:gd name="T26" fmla="*/ 2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2 w 30"/>
                    <a:gd name="T39" fmla="*/ 22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4 w 30"/>
                    <a:gd name="T55" fmla="*/ 27 h 29"/>
                    <a:gd name="T56" fmla="*/ 26 w 30"/>
                    <a:gd name="T57" fmla="*/ 25 h 29"/>
                    <a:gd name="T58" fmla="*/ 27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386"/>
                <p:cNvSpPr>
                  <a:spLocks/>
                </p:cNvSpPr>
                <p:nvPr/>
              </p:nvSpPr>
              <p:spPr bwMode="auto">
                <a:xfrm>
                  <a:off x="2525" y="2654"/>
                  <a:ext cx="15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7 w 30"/>
                    <a:gd name="T7" fmla="*/ 5 h 29"/>
                    <a:gd name="T8" fmla="*/ 26 w 30"/>
                    <a:gd name="T9" fmla="*/ 3 h 29"/>
                    <a:gd name="T10" fmla="*/ 24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3 h 29"/>
                    <a:gd name="T26" fmla="*/ 2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2 w 30"/>
                    <a:gd name="T39" fmla="*/ 22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4 w 30"/>
                    <a:gd name="T55" fmla="*/ 27 h 29"/>
                    <a:gd name="T56" fmla="*/ 26 w 30"/>
                    <a:gd name="T57" fmla="*/ 25 h 29"/>
                    <a:gd name="T58" fmla="*/ 27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387"/>
                <p:cNvSpPr>
                  <a:spLocks/>
                </p:cNvSpPr>
                <p:nvPr/>
              </p:nvSpPr>
              <p:spPr bwMode="auto">
                <a:xfrm>
                  <a:off x="2515" y="2745"/>
                  <a:ext cx="16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1 h 30"/>
                    <a:gd name="T4" fmla="*/ 29 w 31"/>
                    <a:gd name="T5" fmla="*/ 9 h 30"/>
                    <a:gd name="T6" fmla="*/ 27 w 31"/>
                    <a:gd name="T7" fmla="*/ 7 h 30"/>
                    <a:gd name="T8" fmla="*/ 26 w 31"/>
                    <a:gd name="T9" fmla="*/ 5 h 30"/>
                    <a:gd name="T10" fmla="*/ 24 w 31"/>
                    <a:gd name="T11" fmla="*/ 2 h 30"/>
                    <a:gd name="T12" fmla="*/ 21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4 w 31"/>
                    <a:gd name="T25" fmla="*/ 5 h 30"/>
                    <a:gd name="T26" fmla="*/ 2 w 31"/>
                    <a:gd name="T27" fmla="*/ 7 h 30"/>
                    <a:gd name="T28" fmla="*/ 1 w 31"/>
                    <a:gd name="T29" fmla="*/ 9 h 30"/>
                    <a:gd name="T30" fmla="*/ 0 w 31"/>
                    <a:gd name="T31" fmla="*/ 11 h 30"/>
                    <a:gd name="T32" fmla="*/ 0 w 31"/>
                    <a:gd name="T33" fmla="*/ 15 h 30"/>
                    <a:gd name="T34" fmla="*/ 0 w 31"/>
                    <a:gd name="T35" fmla="*/ 18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8 h 30"/>
                    <a:gd name="T46" fmla="*/ 12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8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8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388"/>
                <p:cNvSpPr>
                  <a:spLocks/>
                </p:cNvSpPr>
                <p:nvPr/>
              </p:nvSpPr>
              <p:spPr bwMode="auto">
                <a:xfrm>
                  <a:off x="2515" y="2745"/>
                  <a:ext cx="16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1 h 30"/>
                    <a:gd name="T4" fmla="*/ 29 w 31"/>
                    <a:gd name="T5" fmla="*/ 9 h 30"/>
                    <a:gd name="T6" fmla="*/ 27 w 31"/>
                    <a:gd name="T7" fmla="*/ 7 h 30"/>
                    <a:gd name="T8" fmla="*/ 26 w 31"/>
                    <a:gd name="T9" fmla="*/ 5 h 30"/>
                    <a:gd name="T10" fmla="*/ 24 w 31"/>
                    <a:gd name="T11" fmla="*/ 2 h 30"/>
                    <a:gd name="T12" fmla="*/ 21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4 w 31"/>
                    <a:gd name="T25" fmla="*/ 5 h 30"/>
                    <a:gd name="T26" fmla="*/ 2 w 31"/>
                    <a:gd name="T27" fmla="*/ 7 h 30"/>
                    <a:gd name="T28" fmla="*/ 1 w 31"/>
                    <a:gd name="T29" fmla="*/ 9 h 30"/>
                    <a:gd name="T30" fmla="*/ 0 w 31"/>
                    <a:gd name="T31" fmla="*/ 11 h 30"/>
                    <a:gd name="T32" fmla="*/ 0 w 31"/>
                    <a:gd name="T33" fmla="*/ 15 h 30"/>
                    <a:gd name="T34" fmla="*/ 0 w 31"/>
                    <a:gd name="T35" fmla="*/ 18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8 h 30"/>
                    <a:gd name="T46" fmla="*/ 12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8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8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389"/>
                <p:cNvSpPr>
                  <a:spLocks/>
                </p:cNvSpPr>
                <p:nvPr/>
              </p:nvSpPr>
              <p:spPr bwMode="auto">
                <a:xfrm>
                  <a:off x="2515" y="2818"/>
                  <a:ext cx="16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2 h 30"/>
                    <a:gd name="T4" fmla="*/ 29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1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4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7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2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390"/>
                <p:cNvSpPr>
                  <a:spLocks/>
                </p:cNvSpPr>
                <p:nvPr/>
              </p:nvSpPr>
              <p:spPr bwMode="auto">
                <a:xfrm>
                  <a:off x="2515" y="2818"/>
                  <a:ext cx="16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2 h 30"/>
                    <a:gd name="T4" fmla="*/ 29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1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4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7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2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7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391"/>
                <p:cNvSpPr>
                  <a:spLocks/>
                </p:cNvSpPr>
                <p:nvPr/>
              </p:nvSpPr>
              <p:spPr bwMode="auto">
                <a:xfrm>
                  <a:off x="2515" y="2886"/>
                  <a:ext cx="16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29 w 31"/>
                    <a:gd name="T3" fmla="*/ 13 h 31"/>
                    <a:gd name="T4" fmla="*/ 29 w 31"/>
                    <a:gd name="T5" fmla="*/ 9 h 31"/>
                    <a:gd name="T6" fmla="*/ 27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1 w 31"/>
                    <a:gd name="T13" fmla="*/ 1 h 31"/>
                    <a:gd name="T14" fmla="*/ 18 w 31"/>
                    <a:gd name="T15" fmla="*/ 0 h 31"/>
                    <a:gd name="T16" fmla="*/ 16 w 31"/>
                    <a:gd name="T17" fmla="*/ 0 h 31"/>
                    <a:gd name="T18" fmla="*/ 12 w 31"/>
                    <a:gd name="T19" fmla="*/ 0 h 31"/>
                    <a:gd name="T20" fmla="*/ 9 w 31"/>
                    <a:gd name="T21" fmla="*/ 1 h 31"/>
                    <a:gd name="T22" fmla="*/ 7 w 31"/>
                    <a:gd name="T23" fmla="*/ 3 h 31"/>
                    <a:gd name="T24" fmla="*/ 4 w 31"/>
                    <a:gd name="T25" fmla="*/ 5 h 31"/>
                    <a:gd name="T26" fmla="*/ 3 w 31"/>
                    <a:gd name="T27" fmla="*/ 7 h 31"/>
                    <a:gd name="T28" fmla="*/ 1 w 31"/>
                    <a:gd name="T29" fmla="*/ 9 h 31"/>
                    <a:gd name="T30" fmla="*/ 1 w 31"/>
                    <a:gd name="T31" fmla="*/ 13 h 31"/>
                    <a:gd name="T32" fmla="*/ 0 w 31"/>
                    <a:gd name="T33" fmla="*/ 15 h 31"/>
                    <a:gd name="T34" fmla="*/ 1 w 31"/>
                    <a:gd name="T35" fmla="*/ 18 h 31"/>
                    <a:gd name="T36" fmla="*/ 1 w 31"/>
                    <a:gd name="T37" fmla="*/ 21 h 31"/>
                    <a:gd name="T38" fmla="*/ 3 w 31"/>
                    <a:gd name="T39" fmla="*/ 24 h 31"/>
                    <a:gd name="T40" fmla="*/ 4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2 w 31"/>
                    <a:gd name="T47" fmla="*/ 30 h 31"/>
                    <a:gd name="T48" fmla="*/ 16 w 31"/>
                    <a:gd name="T49" fmla="*/ 31 h 31"/>
                    <a:gd name="T50" fmla="*/ 18 w 31"/>
                    <a:gd name="T51" fmla="*/ 30 h 31"/>
                    <a:gd name="T52" fmla="*/ 21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7 w 31"/>
                    <a:gd name="T59" fmla="*/ 24 h 31"/>
                    <a:gd name="T60" fmla="*/ 29 w 31"/>
                    <a:gd name="T61" fmla="*/ 21 h 31"/>
                    <a:gd name="T62" fmla="*/ 29 w 31"/>
                    <a:gd name="T63" fmla="*/ 18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4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392"/>
                <p:cNvSpPr>
                  <a:spLocks/>
                </p:cNvSpPr>
                <p:nvPr/>
              </p:nvSpPr>
              <p:spPr bwMode="auto">
                <a:xfrm>
                  <a:off x="2515" y="2886"/>
                  <a:ext cx="16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29 w 31"/>
                    <a:gd name="T3" fmla="*/ 13 h 31"/>
                    <a:gd name="T4" fmla="*/ 29 w 31"/>
                    <a:gd name="T5" fmla="*/ 9 h 31"/>
                    <a:gd name="T6" fmla="*/ 27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1 w 31"/>
                    <a:gd name="T13" fmla="*/ 1 h 31"/>
                    <a:gd name="T14" fmla="*/ 18 w 31"/>
                    <a:gd name="T15" fmla="*/ 0 h 31"/>
                    <a:gd name="T16" fmla="*/ 16 w 31"/>
                    <a:gd name="T17" fmla="*/ 0 h 31"/>
                    <a:gd name="T18" fmla="*/ 12 w 31"/>
                    <a:gd name="T19" fmla="*/ 0 h 31"/>
                    <a:gd name="T20" fmla="*/ 9 w 31"/>
                    <a:gd name="T21" fmla="*/ 1 h 31"/>
                    <a:gd name="T22" fmla="*/ 7 w 31"/>
                    <a:gd name="T23" fmla="*/ 3 h 31"/>
                    <a:gd name="T24" fmla="*/ 4 w 31"/>
                    <a:gd name="T25" fmla="*/ 5 h 31"/>
                    <a:gd name="T26" fmla="*/ 3 w 31"/>
                    <a:gd name="T27" fmla="*/ 7 h 31"/>
                    <a:gd name="T28" fmla="*/ 1 w 31"/>
                    <a:gd name="T29" fmla="*/ 9 h 31"/>
                    <a:gd name="T30" fmla="*/ 1 w 31"/>
                    <a:gd name="T31" fmla="*/ 13 h 31"/>
                    <a:gd name="T32" fmla="*/ 0 w 31"/>
                    <a:gd name="T33" fmla="*/ 15 h 31"/>
                    <a:gd name="T34" fmla="*/ 1 w 31"/>
                    <a:gd name="T35" fmla="*/ 18 h 31"/>
                    <a:gd name="T36" fmla="*/ 1 w 31"/>
                    <a:gd name="T37" fmla="*/ 21 h 31"/>
                    <a:gd name="T38" fmla="*/ 3 w 31"/>
                    <a:gd name="T39" fmla="*/ 24 h 31"/>
                    <a:gd name="T40" fmla="*/ 4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2 w 31"/>
                    <a:gd name="T47" fmla="*/ 30 h 31"/>
                    <a:gd name="T48" fmla="*/ 16 w 31"/>
                    <a:gd name="T49" fmla="*/ 31 h 31"/>
                    <a:gd name="T50" fmla="*/ 18 w 31"/>
                    <a:gd name="T51" fmla="*/ 30 h 31"/>
                    <a:gd name="T52" fmla="*/ 21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7 w 31"/>
                    <a:gd name="T59" fmla="*/ 24 h 31"/>
                    <a:gd name="T60" fmla="*/ 29 w 31"/>
                    <a:gd name="T61" fmla="*/ 21 h 31"/>
                    <a:gd name="T62" fmla="*/ 29 w 31"/>
                    <a:gd name="T63" fmla="*/ 18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4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393"/>
                <p:cNvSpPr>
                  <a:spLocks/>
                </p:cNvSpPr>
                <p:nvPr/>
              </p:nvSpPr>
              <p:spPr bwMode="auto">
                <a:xfrm>
                  <a:off x="2515" y="2959"/>
                  <a:ext cx="16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2 h 30"/>
                    <a:gd name="T4" fmla="*/ 29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1 w 31"/>
                    <a:gd name="T13" fmla="*/ 2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2 h 30"/>
                    <a:gd name="T22" fmla="*/ 7 w 31"/>
                    <a:gd name="T23" fmla="*/ 3 h 30"/>
                    <a:gd name="T24" fmla="*/ 4 w 31"/>
                    <a:gd name="T25" fmla="*/ 4 h 30"/>
                    <a:gd name="T26" fmla="*/ 3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5 h 30"/>
                    <a:gd name="T34" fmla="*/ 1 w 31"/>
                    <a:gd name="T35" fmla="*/ 19 h 30"/>
                    <a:gd name="T36" fmla="*/ 1 w 31"/>
                    <a:gd name="T37" fmla="*/ 21 h 30"/>
                    <a:gd name="T38" fmla="*/ 3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2 w 31"/>
                    <a:gd name="T47" fmla="*/ 30 h 30"/>
                    <a:gd name="T48" fmla="*/ 16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9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394"/>
                <p:cNvSpPr>
                  <a:spLocks/>
                </p:cNvSpPr>
                <p:nvPr/>
              </p:nvSpPr>
              <p:spPr bwMode="auto">
                <a:xfrm>
                  <a:off x="2515" y="2959"/>
                  <a:ext cx="16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29 w 31"/>
                    <a:gd name="T3" fmla="*/ 12 h 30"/>
                    <a:gd name="T4" fmla="*/ 29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1 w 31"/>
                    <a:gd name="T13" fmla="*/ 2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2 w 31"/>
                    <a:gd name="T19" fmla="*/ 0 h 30"/>
                    <a:gd name="T20" fmla="*/ 9 w 31"/>
                    <a:gd name="T21" fmla="*/ 2 h 30"/>
                    <a:gd name="T22" fmla="*/ 7 w 31"/>
                    <a:gd name="T23" fmla="*/ 3 h 30"/>
                    <a:gd name="T24" fmla="*/ 4 w 31"/>
                    <a:gd name="T25" fmla="*/ 4 h 30"/>
                    <a:gd name="T26" fmla="*/ 3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5 h 30"/>
                    <a:gd name="T34" fmla="*/ 1 w 31"/>
                    <a:gd name="T35" fmla="*/ 19 h 30"/>
                    <a:gd name="T36" fmla="*/ 1 w 31"/>
                    <a:gd name="T37" fmla="*/ 21 h 30"/>
                    <a:gd name="T38" fmla="*/ 3 w 31"/>
                    <a:gd name="T39" fmla="*/ 23 h 30"/>
                    <a:gd name="T40" fmla="*/ 4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2 w 31"/>
                    <a:gd name="T47" fmla="*/ 30 h 30"/>
                    <a:gd name="T48" fmla="*/ 16 w 31"/>
                    <a:gd name="T49" fmla="*/ 30 h 30"/>
                    <a:gd name="T50" fmla="*/ 18 w 31"/>
                    <a:gd name="T51" fmla="*/ 30 h 30"/>
                    <a:gd name="T52" fmla="*/ 21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9 w 31"/>
                    <a:gd name="T61" fmla="*/ 21 h 30"/>
                    <a:gd name="T62" fmla="*/ 29 w 31"/>
                    <a:gd name="T63" fmla="*/ 19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510" y="1416"/>
                  <a:ext cx="139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Rectangle 396"/>
                <p:cNvSpPr>
                  <a:spLocks noChangeArrowheads="1"/>
                </p:cNvSpPr>
                <p:nvPr/>
              </p:nvSpPr>
              <p:spPr bwMode="auto">
                <a:xfrm>
                  <a:off x="2510" y="1416"/>
                  <a:ext cx="139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Rectangle 397"/>
                <p:cNvSpPr>
                  <a:spLocks noChangeArrowheads="1"/>
                </p:cNvSpPr>
                <p:nvPr/>
              </p:nvSpPr>
              <p:spPr bwMode="auto">
                <a:xfrm>
                  <a:off x="2510" y="1409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Rectangle 398"/>
                <p:cNvSpPr>
                  <a:spLocks noChangeArrowheads="1"/>
                </p:cNvSpPr>
                <p:nvPr/>
              </p:nvSpPr>
              <p:spPr bwMode="auto">
                <a:xfrm>
                  <a:off x="2510" y="1409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Rectangle 399"/>
                <p:cNvSpPr>
                  <a:spLocks noChangeArrowheads="1"/>
                </p:cNvSpPr>
                <p:nvPr/>
              </p:nvSpPr>
              <p:spPr bwMode="auto">
                <a:xfrm>
                  <a:off x="2510" y="1514"/>
                  <a:ext cx="139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Rectangle 400"/>
                <p:cNvSpPr>
                  <a:spLocks noChangeArrowheads="1"/>
                </p:cNvSpPr>
                <p:nvPr/>
              </p:nvSpPr>
              <p:spPr bwMode="auto">
                <a:xfrm>
                  <a:off x="2510" y="1514"/>
                  <a:ext cx="139" cy="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10" y="3065"/>
                  <a:ext cx="139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Rectangle 402"/>
                <p:cNvSpPr>
                  <a:spLocks noChangeArrowheads="1"/>
                </p:cNvSpPr>
                <p:nvPr/>
              </p:nvSpPr>
              <p:spPr bwMode="auto">
                <a:xfrm>
                  <a:off x="2510" y="3065"/>
                  <a:ext cx="139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Rectangle 403"/>
                <p:cNvSpPr>
                  <a:spLocks noChangeArrowheads="1"/>
                </p:cNvSpPr>
                <p:nvPr/>
              </p:nvSpPr>
              <p:spPr bwMode="auto">
                <a:xfrm>
                  <a:off x="2510" y="3058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Rectangle 404"/>
                <p:cNvSpPr>
                  <a:spLocks noChangeArrowheads="1"/>
                </p:cNvSpPr>
                <p:nvPr/>
              </p:nvSpPr>
              <p:spPr bwMode="auto">
                <a:xfrm>
                  <a:off x="2510" y="3058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Rectangle 405"/>
                <p:cNvSpPr>
                  <a:spLocks noChangeArrowheads="1"/>
                </p:cNvSpPr>
                <p:nvPr/>
              </p:nvSpPr>
              <p:spPr bwMode="auto">
                <a:xfrm>
                  <a:off x="2510" y="3163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Rectangle 406"/>
                <p:cNvSpPr>
                  <a:spLocks noChangeArrowheads="1"/>
                </p:cNvSpPr>
                <p:nvPr/>
              </p:nvSpPr>
              <p:spPr bwMode="auto">
                <a:xfrm>
                  <a:off x="2510" y="3163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407"/>
              <p:cNvGrpSpPr>
                <a:grpSpLocks/>
              </p:cNvGrpSpPr>
              <p:nvPr/>
            </p:nvGrpSpPr>
            <p:grpSpPr bwMode="auto">
              <a:xfrm>
                <a:off x="3028" y="1376"/>
                <a:ext cx="139" cy="1830"/>
                <a:chOff x="3028" y="1376"/>
                <a:chExt cx="139" cy="1830"/>
              </a:xfrm>
            </p:grpSpPr>
            <p:sp>
              <p:nvSpPr>
                <p:cNvPr id="342" name="Rectangle 408"/>
                <p:cNvSpPr>
                  <a:spLocks noChangeArrowheads="1"/>
                </p:cNvSpPr>
                <p:nvPr/>
              </p:nvSpPr>
              <p:spPr bwMode="auto">
                <a:xfrm>
                  <a:off x="3028" y="1376"/>
                  <a:ext cx="139" cy="18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Rectangle 409"/>
                <p:cNvSpPr>
                  <a:spLocks noChangeArrowheads="1"/>
                </p:cNvSpPr>
                <p:nvPr/>
              </p:nvSpPr>
              <p:spPr bwMode="auto">
                <a:xfrm>
                  <a:off x="3028" y="1376"/>
                  <a:ext cx="139" cy="18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410"/>
                <p:cNvSpPr>
                  <a:spLocks/>
                </p:cNvSpPr>
                <p:nvPr/>
              </p:nvSpPr>
              <p:spPr bwMode="auto">
                <a:xfrm>
                  <a:off x="3056" y="1947"/>
                  <a:ext cx="48" cy="49"/>
                </a:xfrm>
                <a:custGeom>
                  <a:avLst/>
                  <a:gdLst>
                    <a:gd name="T0" fmla="*/ 98 w 98"/>
                    <a:gd name="T1" fmla="*/ 43 h 98"/>
                    <a:gd name="T2" fmla="*/ 96 w 98"/>
                    <a:gd name="T3" fmla="*/ 34 h 98"/>
                    <a:gd name="T4" fmla="*/ 92 w 98"/>
                    <a:gd name="T5" fmla="*/ 25 h 98"/>
                    <a:gd name="T6" fmla="*/ 86 w 98"/>
                    <a:gd name="T7" fmla="*/ 17 h 98"/>
                    <a:gd name="T8" fmla="*/ 81 w 98"/>
                    <a:gd name="T9" fmla="*/ 10 h 98"/>
                    <a:gd name="T10" fmla="*/ 73 w 98"/>
                    <a:gd name="T11" fmla="*/ 6 h 98"/>
                    <a:gd name="T12" fmla="*/ 64 w 98"/>
                    <a:gd name="T13" fmla="*/ 1 h 98"/>
                    <a:gd name="T14" fmla="*/ 54 w 98"/>
                    <a:gd name="T15" fmla="*/ 0 h 98"/>
                    <a:gd name="T16" fmla="*/ 45 w 98"/>
                    <a:gd name="T17" fmla="*/ 0 h 98"/>
                    <a:gd name="T18" fmla="*/ 34 w 98"/>
                    <a:gd name="T19" fmla="*/ 1 h 98"/>
                    <a:gd name="T20" fmla="*/ 25 w 98"/>
                    <a:gd name="T21" fmla="*/ 6 h 98"/>
                    <a:gd name="T22" fmla="*/ 18 w 98"/>
                    <a:gd name="T23" fmla="*/ 10 h 98"/>
                    <a:gd name="T24" fmla="*/ 12 w 98"/>
                    <a:gd name="T25" fmla="*/ 17 h 98"/>
                    <a:gd name="T26" fmla="*/ 6 w 98"/>
                    <a:gd name="T27" fmla="*/ 25 h 98"/>
                    <a:gd name="T28" fmla="*/ 3 w 98"/>
                    <a:gd name="T29" fmla="*/ 34 h 98"/>
                    <a:gd name="T30" fmla="*/ 0 w 98"/>
                    <a:gd name="T31" fmla="*/ 43 h 98"/>
                    <a:gd name="T32" fmla="*/ 0 w 98"/>
                    <a:gd name="T33" fmla="*/ 54 h 98"/>
                    <a:gd name="T34" fmla="*/ 3 w 98"/>
                    <a:gd name="T35" fmla="*/ 64 h 98"/>
                    <a:gd name="T36" fmla="*/ 6 w 98"/>
                    <a:gd name="T37" fmla="*/ 72 h 98"/>
                    <a:gd name="T38" fmla="*/ 12 w 98"/>
                    <a:gd name="T39" fmla="*/ 80 h 98"/>
                    <a:gd name="T40" fmla="*/ 18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3 w 98"/>
                    <a:gd name="T53" fmla="*/ 92 h 98"/>
                    <a:gd name="T54" fmla="*/ 81 w 98"/>
                    <a:gd name="T55" fmla="*/ 86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3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4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6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4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2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7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6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8"/>
                      </a:lnTo>
                      <a:lnTo>
                        <a:pt x="98" y="54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411"/>
                <p:cNvSpPr>
                  <a:spLocks/>
                </p:cNvSpPr>
                <p:nvPr/>
              </p:nvSpPr>
              <p:spPr bwMode="auto">
                <a:xfrm>
                  <a:off x="3056" y="1947"/>
                  <a:ext cx="48" cy="49"/>
                </a:xfrm>
                <a:custGeom>
                  <a:avLst/>
                  <a:gdLst>
                    <a:gd name="T0" fmla="*/ 98 w 98"/>
                    <a:gd name="T1" fmla="*/ 43 h 98"/>
                    <a:gd name="T2" fmla="*/ 96 w 98"/>
                    <a:gd name="T3" fmla="*/ 34 h 98"/>
                    <a:gd name="T4" fmla="*/ 92 w 98"/>
                    <a:gd name="T5" fmla="*/ 25 h 98"/>
                    <a:gd name="T6" fmla="*/ 86 w 98"/>
                    <a:gd name="T7" fmla="*/ 17 h 98"/>
                    <a:gd name="T8" fmla="*/ 81 w 98"/>
                    <a:gd name="T9" fmla="*/ 10 h 98"/>
                    <a:gd name="T10" fmla="*/ 73 w 98"/>
                    <a:gd name="T11" fmla="*/ 6 h 98"/>
                    <a:gd name="T12" fmla="*/ 64 w 98"/>
                    <a:gd name="T13" fmla="*/ 1 h 98"/>
                    <a:gd name="T14" fmla="*/ 54 w 98"/>
                    <a:gd name="T15" fmla="*/ 0 h 98"/>
                    <a:gd name="T16" fmla="*/ 45 w 98"/>
                    <a:gd name="T17" fmla="*/ 0 h 98"/>
                    <a:gd name="T18" fmla="*/ 34 w 98"/>
                    <a:gd name="T19" fmla="*/ 1 h 98"/>
                    <a:gd name="T20" fmla="*/ 25 w 98"/>
                    <a:gd name="T21" fmla="*/ 6 h 98"/>
                    <a:gd name="T22" fmla="*/ 18 w 98"/>
                    <a:gd name="T23" fmla="*/ 10 h 98"/>
                    <a:gd name="T24" fmla="*/ 12 w 98"/>
                    <a:gd name="T25" fmla="*/ 17 h 98"/>
                    <a:gd name="T26" fmla="*/ 6 w 98"/>
                    <a:gd name="T27" fmla="*/ 25 h 98"/>
                    <a:gd name="T28" fmla="*/ 3 w 98"/>
                    <a:gd name="T29" fmla="*/ 34 h 98"/>
                    <a:gd name="T30" fmla="*/ 0 w 98"/>
                    <a:gd name="T31" fmla="*/ 43 h 98"/>
                    <a:gd name="T32" fmla="*/ 0 w 98"/>
                    <a:gd name="T33" fmla="*/ 54 h 98"/>
                    <a:gd name="T34" fmla="*/ 3 w 98"/>
                    <a:gd name="T35" fmla="*/ 64 h 98"/>
                    <a:gd name="T36" fmla="*/ 6 w 98"/>
                    <a:gd name="T37" fmla="*/ 72 h 98"/>
                    <a:gd name="T38" fmla="*/ 12 w 98"/>
                    <a:gd name="T39" fmla="*/ 80 h 98"/>
                    <a:gd name="T40" fmla="*/ 18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3 w 98"/>
                    <a:gd name="T53" fmla="*/ 92 h 98"/>
                    <a:gd name="T54" fmla="*/ 81 w 98"/>
                    <a:gd name="T55" fmla="*/ 86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3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4" y="30"/>
                      </a:lnTo>
                      <a:lnTo>
                        <a:pt x="92" y="25"/>
                      </a:lnTo>
                      <a:lnTo>
                        <a:pt x="90" y="22"/>
                      </a:lnTo>
                      <a:lnTo>
                        <a:pt x="86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1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8" y="22"/>
                      </a:lnTo>
                      <a:lnTo>
                        <a:pt x="6" y="25"/>
                      </a:lnTo>
                      <a:lnTo>
                        <a:pt x="4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8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6"/>
                      </a:lnTo>
                      <a:lnTo>
                        <a:pt x="12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7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6" y="80"/>
                      </a:lnTo>
                      <a:lnTo>
                        <a:pt x="90" y="76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8"/>
                      </a:lnTo>
                      <a:lnTo>
                        <a:pt x="98" y="54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412"/>
                <p:cNvSpPr>
                  <a:spLocks/>
                </p:cNvSpPr>
                <p:nvPr/>
              </p:nvSpPr>
              <p:spPr bwMode="auto">
                <a:xfrm>
                  <a:off x="3074" y="1965"/>
                  <a:ext cx="12" cy="13"/>
                </a:xfrm>
                <a:custGeom>
                  <a:avLst/>
                  <a:gdLst>
                    <a:gd name="T0" fmla="*/ 25 w 25"/>
                    <a:gd name="T1" fmla="*/ 12 h 24"/>
                    <a:gd name="T2" fmla="*/ 25 w 25"/>
                    <a:gd name="T3" fmla="*/ 10 h 24"/>
                    <a:gd name="T4" fmla="*/ 23 w 25"/>
                    <a:gd name="T5" fmla="*/ 7 h 24"/>
                    <a:gd name="T6" fmla="*/ 22 w 25"/>
                    <a:gd name="T7" fmla="*/ 5 h 24"/>
                    <a:gd name="T8" fmla="*/ 21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10 w 25"/>
                    <a:gd name="T19" fmla="*/ 0 h 24"/>
                    <a:gd name="T20" fmla="*/ 8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5 h 24"/>
                    <a:gd name="T28" fmla="*/ 1 w 25"/>
                    <a:gd name="T29" fmla="*/ 7 h 24"/>
                    <a:gd name="T30" fmla="*/ 0 w 25"/>
                    <a:gd name="T31" fmla="*/ 10 h 24"/>
                    <a:gd name="T32" fmla="*/ 0 w 25"/>
                    <a:gd name="T33" fmla="*/ 12 h 24"/>
                    <a:gd name="T34" fmla="*/ 0 w 25"/>
                    <a:gd name="T35" fmla="*/ 14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2 h 24"/>
                    <a:gd name="T44" fmla="*/ 8 w 25"/>
                    <a:gd name="T45" fmla="*/ 23 h 24"/>
                    <a:gd name="T46" fmla="*/ 10 w 25"/>
                    <a:gd name="T47" fmla="*/ 23 h 24"/>
                    <a:gd name="T48" fmla="*/ 12 w 25"/>
                    <a:gd name="T49" fmla="*/ 24 h 24"/>
                    <a:gd name="T50" fmla="*/ 14 w 25"/>
                    <a:gd name="T51" fmla="*/ 23 h 24"/>
                    <a:gd name="T52" fmla="*/ 17 w 25"/>
                    <a:gd name="T53" fmla="*/ 23 h 24"/>
                    <a:gd name="T54" fmla="*/ 19 w 25"/>
                    <a:gd name="T55" fmla="*/ 22 h 24"/>
                    <a:gd name="T56" fmla="*/ 21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5 w 25"/>
                    <a:gd name="T63" fmla="*/ 14 h 24"/>
                    <a:gd name="T64" fmla="*/ 25 w 25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lnTo>
                        <a:pt x="25" y="10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413"/>
                <p:cNvSpPr>
                  <a:spLocks/>
                </p:cNvSpPr>
                <p:nvPr/>
              </p:nvSpPr>
              <p:spPr bwMode="auto">
                <a:xfrm>
                  <a:off x="3074" y="1965"/>
                  <a:ext cx="12" cy="13"/>
                </a:xfrm>
                <a:custGeom>
                  <a:avLst/>
                  <a:gdLst>
                    <a:gd name="T0" fmla="*/ 25 w 25"/>
                    <a:gd name="T1" fmla="*/ 12 h 24"/>
                    <a:gd name="T2" fmla="*/ 25 w 25"/>
                    <a:gd name="T3" fmla="*/ 10 h 24"/>
                    <a:gd name="T4" fmla="*/ 23 w 25"/>
                    <a:gd name="T5" fmla="*/ 7 h 24"/>
                    <a:gd name="T6" fmla="*/ 22 w 25"/>
                    <a:gd name="T7" fmla="*/ 5 h 24"/>
                    <a:gd name="T8" fmla="*/ 21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10 w 25"/>
                    <a:gd name="T19" fmla="*/ 0 h 24"/>
                    <a:gd name="T20" fmla="*/ 8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5 h 24"/>
                    <a:gd name="T28" fmla="*/ 1 w 25"/>
                    <a:gd name="T29" fmla="*/ 7 h 24"/>
                    <a:gd name="T30" fmla="*/ 0 w 25"/>
                    <a:gd name="T31" fmla="*/ 10 h 24"/>
                    <a:gd name="T32" fmla="*/ 0 w 25"/>
                    <a:gd name="T33" fmla="*/ 12 h 24"/>
                    <a:gd name="T34" fmla="*/ 0 w 25"/>
                    <a:gd name="T35" fmla="*/ 14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2 h 24"/>
                    <a:gd name="T44" fmla="*/ 8 w 25"/>
                    <a:gd name="T45" fmla="*/ 23 h 24"/>
                    <a:gd name="T46" fmla="*/ 10 w 25"/>
                    <a:gd name="T47" fmla="*/ 23 h 24"/>
                    <a:gd name="T48" fmla="*/ 12 w 25"/>
                    <a:gd name="T49" fmla="*/ 24 h 24"/>
                    <a:gd name="T50" fmla="*/ 14 w 25"/>
                    <a:gd name="T51" fmla="*/ 23 h 24"/>
                    <a:gd name="T52" fmla="*/ 17 w 25"/>
                    <a:gd name="T53" fmla="*/ 23 h 24"/>
                    <a:gd name="T54" fmla="*/ 19 w 25"/>
                    <a:gd name="T55" fmla="*/ 22 h 24"/>
                    <a:gd name="T56" fmla="*/ 21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5 w 25"/>
                    <a:gd name="T63" fmla="*/ 14 h 24"/>
                    <a:gd name="T64" fmla="*/ 25 w 25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lnTo>
                        <a:pt x="25" y="10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5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414"/>
                <p:cNvSpPr>
                  <a:spLocks/>
                </p:cNvSpPr>
                <p:nvPr/>
              </p:nvSpPr>
              <p:spPr bwMode="auto">
                <a:xfrm>
                  <a:off x="3056" y="2017"/>
                  <a:ext cx="48" cy="49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5 h 98"/>
                    <a:gd name="T4" fmla="*/ 92 w 98"/>
                    <a:gd name="T5" fmla="*/ 26 h 98"/>
                    <a:gd name="T6" fmla="*/ 86 w 98"/>
                    <a:gd name="T7" fmla="*/ 18 h 98"/>
                    <a:gd name="T8" fmla="*/ 81 w 98"/>
                    <a:gd name="T9" fmla="*/ 11 h 98"/>
                    <a:gd name="T10" fmla="*/ 73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1 h 98"/>
                    <a:gd name="T16" fmla="*/ 45 w 98"/>
                    <a:gd name="T17" fmla="*/ 1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8 w 98"/>
                    <a:gd name="T23" fmla="*/ 11 h 98"/>
                    <a:gd name="T24" fmla="*/ 12 w 98"/>
                    <a:gd name="T25" fmla="*/ 18 h 98"/>
                    <a:gd name="T26" fmla="*/ 6 w 98"/>
                    <a:gd name="T27" fmla="*/ 26 h 98"/>
                    <a:gd name="T28" fmla="*/ 3 w 98"/>
                    <a:gd name="T29" fmla="*/ 35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3 w 98"/>
                    <a:gd name="T35" fmla="*/ 63 h 98"/>
                    <a:gd name="T36" fmla="*/ 6 w 98"/>
                    <a:gd name="T37" fmla="*/ 72 h 98"/>
                    <a:gd name="T38" fmla="*/ 12 w 98"/>
                    <a:gd name="T39" fmla="*/ 80 h 98"/>
                    <a:gd name="T40" fmla="*/ 18 w 98"/>
                    <a:gd name="T41" fmla="*/ 87 h 98"/>
                    <a:gd name="T42" fmla="*/ 25 w 98"/>
                    <a:gd name="T43" fmla="*/ 93 h 98"/>
                    <a:gd name="T44" fmla="*/ 34 w 98"/>
                    <a:gd name="T45" fmla="*/ 96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6 h 98"/>
                    <a:gd name="T52" fmla="*/ 73 w 98"/>
                    <a:gd name="T53" fmla="*/ 93 h 98"/>
                    <a:gd name="T54" fmla="*/ 81 w 98"/>
                    <a:gd name="T55" fmla="*/ 87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3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50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6" y="18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3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2" y="80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89"/>
                      </a:lnTo>
                      <a:lnTo>
                        <a:pt x="25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39" y="97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7"/>
                      </a:lnTo>
                      <a:lnTo>
                        <a:pt x="64" y="96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6" y="89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6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6" y="63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415"/>
                <p:cNvSpPr>
                  <a:spLocks/>
                </p:cNvSpPr>
                <p:nvPr/>
              </p:nvSpPr>
              <p:spPr bwMode="auto">
                <a:xfrm>
                  <a:off x="3056" y="2017"/>
                  <a:ext cx="48" cy="49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5 h 98"/>
                    <a:gd name="T4" fmla="*/ 92 w 98"/>
                    <a:gd name="T5" fmla="*/ 26 h 98"/>
                    <a:gd name="T6" fmla="*/ 86 w 98"/>
                    <a:gd name="T7" fmla="*/ 18 h 98"/>
                    <a:gd name="T8" fmla="*/ 81 w 98"/>
                    <a:gd name="T9" fmla="*/ 11 h 98"/>
                    <a:gd name="T10" fmla="*/ 73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1 h 98"/>
                    <a:gd name="T16" fmla="*/ 45 w 98"/>
                    <a:gd name="T17" fmla="*/ 1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8 w 98"/>
                    <a:gd name="T23" fmla="*/ 11 h 98"/>
                    <a:gd name="T24" fmla="*/ 12 w 98"/>
                    <a:gd name="T25" fmla="*/ 18 h 98"/>
                    <a:gd name="T26" fmla="*/ 6 w 98"/>
                    <a:gd name="T27" fmla="*/ 26 h 98"/>
                    <a:gd name="T28" fmla="*/ 3 w 98"/>
                    <a:gd name="T29" fmla="*/ 35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3 w 98"/>
                    <a:gd name="T35" fmla="*/ 63 h 98"/>
                    <a:gd name="T36" fmla="*/ 6 w 98"/>
                    <a:gd name="T37" fmla="*/ 72 h 98"/>
                    <a:gd name="T38" fmla="*/ 12 w 98"/>
                    <a:gd name="T39" fmla="*/ 80 h 98"/>
                    <a:gd name="T40" fmla="*/ 18 w 98"/>
                    <a:gd name="T41" fmla="*/ 87 h 98"/>
                    <a:gd name="T42" fmla="*/ 25 w 98"/>
                    <a:gd name="T43" fmla="*/ 93 h 98"/>
                    <a:gd name="T44" fmla="*/ 34 w 98"/>
                    <a:gd name="T45" fmla="*/ 96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6 h 98"/>
                    <a:gd name="T52" fmla="*/ 73 w 98"/>
                    <a:gd name="T53" fmla="*/ 93 h 98"/>
                    <a:gd name="T54" fmla="*/ 81 w 98"/>
                    <a:gd name="T55" fmla="*/ 87 h 98"/>
                    <a:gd name="T56" fmla="*/ 86 w 98"/>
                    <a:gd name="T57" fmla="*/ 80 h 98"/>
                    <a:gd name="T58" fmla="*/ 92 w 98"/>
                    <a:gd name="T59" fmla="*/ 72 h 98"/>
                    <a:gd name="T60" fmla="*/ 96 w 98"/>
                    <a:gd name="T61" fmla="*/ 63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50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5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1"/>
                      </a:lnTo>
                      <a:lnTo>
                        <a:pt x="86" y="18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8" y="21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3"/>
                      </a:lnTo>
                      <a:lnTo>
                        <a:pt x="4" y="68"/>
                      </a:lnTo>
                      <a:lnTo>
                        <a:pt x="6" y="72"/>
                      </a:lnTo>
                      <a:lnTo>
                        <a:pt x="8" y="77"/>
                      </a:lnTo>
                      <a:lnTo>
                        <a:pt x="12" y="80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89"/>
                      </a:lnTo>
                      <a:lnTo>
                        <a:pt x="25" y="93"/>
                      </a:lnTo>
                      <a:lnTo>
                        <a:pt x="30" y="94"/>
                      </a:lnTo>
                      <a:lnTo>
                        <a:pt x="34" y="96"/>
                      </a:lnTo>
                      <a:lnTo>
                        <a:pt x="39" y="97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7"/>
                      </a:lnTo>
                      <a:lnTo>
                        <a:pt x="64" y="96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6" y="89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6" y="80"/>
                      </a:lnTo>
                      <a:lnTo>
                        <a:pt x="90" y="77"/>
                      </a:lnTo>
                      <a:lnTo>
                        <a:pt x="92" y="72"/>
                      </a:lnTo>
                      <a:lnTo>
                        <a:pt x="94" y="68"/>
                      </a:lnTo>
                      <a:lnTo>
                        <a:pt x="96" y="63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5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416"/>
                <p:cNvSpPr>
                  <a:spLocks/>
                </p:cNvSpPr>
                <p:nvPr/>
              </p:nvSpPr>
              <p:spPr bwMode="auto">
                <a:xfrm>
                  <a:off x="3074" y="2036"/>
                  <a:ext cx="12" cy="11"/>
                </a:xfrm>
                <a:custGeom>
                  <a:avLst/>
                  <a:gdLst>
                    <a:gd name="T0" fmla="*/ 25 w 25"/>
                    <a:gd name="T1" fmla="*/ 13 h 24"/>
                    <a:gd name="T2" fmla="*/ 25 w 25"/>
                    <a:gd name="T3" fmla="*/ 9 h 24"/>
                    <a:gd name="T4" fmla="*/ 23 w 25"/>
                    <a:gd name="T5" fmla="*/ 7 h 24"/>
                    <a:gd name="T6" fmla="*/ 22 w 25"/>
                    <a:gd name="T7" fmla="*/ 6 h 24"/>
                    <a:gd name="T8" fmla="*/ 21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10 w 25"/>
                    <a:gd name="T19" fmla="*/ 0 h 24"/>
                    <a:gd name="T20" fmla="*/ 8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6 h 24"/>
                    <a:gd name="T28" fmla="*/ 1 w 25"/>
                    <a:gd name="T29" fmla="*/ 7 h 24"/>
                    <a:gd name="T30" fmla="*/ 0 w 25"/>
                    <a:gd name="T31" fmla="*/ 9 h 24"/>
                    <a:gd name="T32" fmla="*/ 0 w 25"/>
                    <a:gd name="T33" fmla="*/ 13 h 24"/>
                    <a:gd name="T34" fmla="*/ 0 w 25"/>
                    <a:gd name="T35" fmla="*/ 15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3 h 24"/>
                    <a:gd name="T44" fmla="*/ 8 w 25"/>
                    <a:gd name="T45" fmla="*/ 24 h 24"/>
                    <a:gd name="T46" fmla="*/ 10 w 25"/>
                    <a:gd name="T47" fmla="*/ 24 h 24"/>
                    <a:gd name="T48" fmla="*/ 12 w 25"/>
                    <a:gd name="T49" fmla="*/ 24 h 24"/>
                    <a:gd name="T50" fmla="*/ 14 w 25"/>
                    <a:gd name="T51" fmla="*/ 24 h 24"/>
                    <a:gd name="T52" fmla="*/ 17 w 25"/>
                    <a:gd name="T53" fmla="*/ 24 h 24"/>
                    <a:gd name="T54" fmla="*/ 19 w 25"/>
                    <a:gd name="T55" fmla="*/ 23 h 24"/>
                    <a:gd name="T56" fmla="*/ 21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5 w 25"/>
                    <a:gd name="T63" fmla="*/ 15 h 24"/>
                    <a:gd name="T64" fmla="*/ 25 w 25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3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417"/>
                <p:cNvSpPr>
                  <a:spLocks/>
                </p:cNvSpPr>
                <p:nvPr/>
              </p:nvSpPr>
              <p:spPr bwMode="auto">
                <a:xfrm>
                  <a:off x="3074" y="2036"/>
                  <a:ext cx="12" cy="11"/>
                </a:xfrm>
                <a:custGeom>
                  <a:avLst/>
                  <a:gdLst>
                    <a:gd name="T0" fmla="*/ 25 w 25"/>
                    <a:gd name="T1" fmla="*/ 13 h 24"/>
                    <a:gd name="T2" fmla="*/ 25 w 25"/>
                    <a:gd name="T3" fmla="*/ 9 h 24"/>
                    <a:gd name="T4" fmla="*/ 23 w 25"/>
                    <a:gd name="T5" fmla="*/ 7 h 24"/>
                    <a:gd name="T6" fmla="*/ 22 w 25"/>
                    <a:gd name="T7" fmla="*/ 6 h 24"/>
                    <a:gd name="T8" fmla="*/ 21 w 25"/>
                    <a:gd name="T9" fmla="*/ 3 h 24"/>
                    <a:gd name="T10" fmla="*/ 19 w 25"/>
                    <a:gd name="T11" fmla="*/ 2 h 24"/>
                    <a:gd name="T12" fmla="*/ 17 w 25"/>
                    <a:gd name="T13" fmla="*/ 1 h 24"/>
                    <a:gd name="T14" fmla="*/ 14 w 25"/>
                    <a:gd name="T15" fmla="*/ 0 h 24"/>
                    <a:gd name="T16" fmla="*/ 12 w 25"/>
                    <a:gd name="T17" fmla="*/ 0 h 24"/>
                    <a:gd name="T18" fmla="*/ 10 w 25"/>
                    <a:gd name="T19" fmla="*/ 0 h 24"/>
                    <a:gd name="T20" fmla="*/ 8 w 25"/>
                    <a:gd name="T21" fmla="*/ 1 h 24"/>
                    <a:gd name="T22" fmla="*/ 5 w 25"/>
                    <a:gd name="T23" fmla="*/ 2 h 24"/>
                    <a:gd name="T24" fmla="*/ 3 w 25"/>
                    <a:gd name="T25" fmla="*/ 3 h 24"/>
                    <a:gd name="T26" fmla="*/ 2 w 25"/>
                    <a:gd name="T27" fmla="*/ 6 h 24"/>
                    <a:gd name="T28" fmla="*/ 1 w 25"/>
                    <a:gd name="T29" fmla="*/ 7 h 24"/>
                    <a:gd name="T30" fmla="*/ 0 w 25"/>
                    <a:gd name="T31" fmla="*/ 9 h 24"/>
                    <a:gd name="T32" fmla="*/ 0 w 25"/>
                    <a:gd name="T33" fmla="*/ 13 h 24"/>
                    <a:gd name="T34" fmla="*/ 0 w 25"/>
                    <a:gd name="T35" fmla="*/ 15 h 24"/>
                    <a:gd name="T36" fmla="*/ 1 w 25"/>
                    <a:gd name="T37" fmla="*/ 17 h 24"/>
                    <a:gd name="T38" fmla="*/ 2 w 25"/>
                    <a:gd name="T39" fmla="*/ 19 h 24"/>
                    <a:gd name="T40" fmla="*/ 3 w 25"/>
                    <a:gd name="T41" fmla="*/ 20 h 24"/>
                    <a:gd name="T42" fmla="*/ 5 w 25"/>
                    <a:gd name="T43" fmla="*/ 23 h 24"/>
                    <a:gd name="T44" fmla="*/ 8 w 25"/>
                    <a:gd name="T45" fmla="*/ 24 h 24"/>
                    <a:gd name="T46" fmla="*/ 10 w 25"/>
                    <a:gd name="T47" fmla="*/ 24 h 24"/>
                    <a:gd name="T48" fmla="*/ 12 w 25"/>
                    <a:gd name="T49" fmla="*/ 24 h 24"/>
                    <a:gd name="T50" fmla="*/ 14 w 25"/>
                    <a:gd name="T51" fmla="*/ 24 h 24"/>
                    <a:gd name="T52" fmla="*/ 17 w 25"/>
                    <a:gd name="T53" fmla="*/ 24 h 24"/>
                    <a:gd name="T54" fmla="*/ 19 w 25"/>
                    <a:gd name="T55" fmla="*/ 23 h 24"/>
                    <a:gd name="T56" fmla="*/ 21 w 25"/>
                    <a:gd name="T57" fmla="*/ 20 h 24"/>
                    <a:gd name="T58" fmla="*/ 22 w 25"/>
                    <a:gd name="T59" fmla="*/ 19 h 24"/>
                    <a:gd name="T60" fmla="*/ 23 w 25"/>
                    <a:gd name="T61" fmla="*/ 17 h 24"/>
                    <a:gd name="T62" fmla="*/ 25 w 25"/>
                    <a:gd name="T63" fmla="*/ 15 h 24"/>
                    <a:gd name="T64" fmla="*/ 25 w 25"/>
                    <a:gd name="T6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4">
                      <a:moveTo>
                        <a:pt x="25" y="13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1" y="20"/>
                      </a:lnTo>
                      <a:lnTo>
                        <a:pt x="22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18"/>
                <p:cNvSpPr>
                  <a:spLocks/>
                </p:cNvSpPr>
                <p:nvPr/>
              </p:nvSpPr>
              <p:spPr bwMode="auto">
                <a:xfrm>
                  <a:off x="3056" y="2087"/>
                  <a:ext cx="48" cy="49"/>
                </a:xfrm>
                <a:custGeom>
                  <a:avLst/>
                  <a:gdLst>
                    <a:gd name="T0" fmla="*/ 98 w 98"/>
                    <a:gd name="T1" fmla="*/ 44 h 99"/>
                    <a:gd name="T2" fmla="*/ 96 w 98"/>
                    <a:gd name="T3" fmla="*/ 35 h 99"/>
                    <a:gd name="T4" fmla="*/ 92 w 98"/>
                    <a:gd name="T5" fmla="*/ 26 h 99"/>
                    <a:gd name="T6" fmla="*/ 86 w 98"/>
                    <a:gd name="T7" fmla="*/ 18 h 99"/>
                    <a:gd name="T8" fmla="*/ 81 w 98"/>
                    <a:gd name="T9" fmla="*/ 12 h 99"/>
                    <a:gd name="T10" fmla="*/ 73 w 98"/>
                    <a:gd name="T11" fmla="*/ 6 h 99"/>
                    <a:gd name="T12" fmla="*/ 64 w 98"/>
                    <a:gd name="T13" fmla="*/ 2 h 99"/>
                    <a:gd name="T14" fmla="*/ 54 w 98"/>
                    <a:gd name="T15" fmla="*/ 0 h 99"/>
                    <a:gd name="T16" fmla="*/ 45 w 98"/>
                    <a:gd name="T17" fmla="*/ 0 h 99"/>
                    <a:gd name="T18" fmla="*/ 34 w 98"/>
                    <a:gd name="T19" fmla="*/ 2 h 99"/>
                    <a:gd name="T20" fmla="*/ 25 w 98"/>
                    <a:gd name="T21" fmla="*/ 6 h 99"/>
                    <a:gd name="T22" fmla="*/ 18 w 98"/>
                    <a:gd name="T23" fmla="*/ 12 h 99"/>
                    <a:gd name="T24" fmla="*/ 12 w 98"/>
                    <a:gd name="T25" fmla="*/ 18 h 99"/>
                    <a:gd name="T26" fmla="*/ 6 w 98"/>
                    <a:gd name="T27" fmla="*/ 26 h 99"/>
                    <a:gd name="T28" fmla="*/ 3 w 98"/>
                    <a:gd name="T29" fmla="*/ 35 h 99"/>
                    <a:gd name="T30" fmla="*/ 0 w 98"/>
                    <a:gd name="T31" fmla="*/ 44 h 99"/>
                    <a:gd name="T32" fmla="*/ 0 w 98"/>
                    <a:gd name="T33" fmla="*/ 55 h 99"/>
                    <a:gd name="T34" fmla="*/ 3 w 98"/>
                    <a:gd name="T35" fmla="*/ 64 h 99"/>
                    <a:gd name="T36" fmla="*/ 6 w 98"/>
                    <a:gd name="T37" fmla="*/ 73 h 99"/>
                    <a:gd name="T38" fmla="*/ 12 w 98"/>
                    <a:gd name="T39" fmla="*/ 81 h 99"/>
                    <a:gd name="T40" fmla="*/ 18 w 98"/>
                    <a:gd name="T41" fmla="*/ 87 h 99"/>
                    <a:gd name="T42" fmla="*/ 25 w 98"/>
                    <a:gd name="T43" fmla="*/ 92 h 99"/>
                    <a:gd name="T44" fmla="*/ 34 w 98"/>
                    <a:gd name="T45" fmla="*/ 97 h 99"/>
                    <a:gd name="T46" fmla="*/ 45 w 98"/>
                    <a:gd name="T47" fmla="*/ 98 h 99"/>
                    <a:gd name="T48" fmla="*/ 54 w 98"/>
                    <a:gd name="T49" fmla="*/ 98 h 99"/>
                    <a:gd name="T50" fmla="*/ 64 w 98"/>
                    <a:gd name="T51" fmla="*/ 97 h 99"/>
                    <a:gd name="T52" fmla="*/ 73 w 98"/>
                    <a:gd name="T53" fmla="*/ 92 h 99"/>
                    <a:gd name="T54" fmla="*/ 81 w 98"/>
                    <a:gd name="T55" fmla="*/ 87 h 99"/>
                    <a:gd name="T56" fmla="*/ 86 w 98"/>
                    <a:gd name="T57" fmla="*/ 81 h 99"/>
                    <a:gd name="T58" fmla="*/ 92 w 98"/>
                    <a:gd name="T59" fmla="*/ 73 h 99"/>
                    <a:gd name="T60" fmla="*/ 96 w 98"/>
                    <a:gd name="T61" fmla="*/ 64 h 99"/>
                    <a:gd name="T62" fmla="*/ 98 w 98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9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40"/>
                      </a:lnTo>
                      <a:lnTo>
                        <a:pt x="96" y="35"/>
                      </a:lnTo>
                      <a:lnTo>
                        <a:pt x="94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99"/>
                      </a:lnTo>
                      <a:lnTo>
                        <a:pt x="54" y="98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6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5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419"/>
                <p:cNvSpPr>
                  <a:spLocks/>
                </p:cNvSpPr>
                <p:nvPr/>
              </p:nvSpPr>
              <p:spPr bwMode="auto">
                <a:xfrm>
                  <a:off x="3056" y="2087"/>
                  <a:ext cx="48" cy="49"/>
                </a:xfrm>
                <a:custGeom>
                  <a:avLst/>
                  <a:gdLst>
                    <a:gd name="T0" fmla="*/ 98 w 98"/>
                    <a:gd name="T1" fmla="*/ 44 h 99"/>
                    <a:gd name="T2" fmla="*/ 96 w 98"/>
                    <a:gd name="T3" fmla="*/ 35 h 99"/>
                    <a:gd name="T4" fmla="*/ 92 w 98"/>
                    <a:gd name="T5" fmla="*/ 26 h 99"/>
                    <a:gd name="T6" fmla="*/ 86 w 98"/>
                    <a:gd name="T7" fmla="*/ 18 h 99"/>
                    <a:gd name="T8" fmla="*/ 81 w 98"/>
                    <a:gd name="T9" fmla="*/ 12 h 99"/>
                    <a:gd name="T10" fmla="*/ 73 w 98"/>
                    <a:gd name="T11" fmla="*/ 6 h 99"/>
                    <a:gd name="T12" fmla="*/ 64 w 98"/>
                    <a:gd name="T13" fmla="*/ 2 h 99"/>
                    <a:gd name="T14" fmla="*/ 54 w 98"/>
                    <a:gd name="T15" fmla="*/ 0 h 99"/>
                    <a:gd name="T16" fmla="*/ 45 w 98"/>
                    <a:gd name="T17" fmla="*/ 0 h 99"/>
                    <a:gd name="T18" fmla="*/ 34 w 98"/>
                    <a:gd name="T19" fmla="*/ 2 h 99"/>
                    <a:gd name="T20" fmla="*/ 25 w 98"/>
                    <a:gd name="T21" fmla="*/ 6 h 99"/>
                    <a:gd name="T22" fmla="*/ 18 w 98"/>
                    <a:gd name="T23" fmla="*/ 12 h 99"/>
                    <a:gd name="T24" fmla="*/ 12 w 98"/>
                    <a:gd name="T25" fmla="*/ 18 h 99"/>
                    <a:gd name="T26" fmla="*/ 6 w 98"/>
                    <a:gd name="T27" fmla="*/ 26 h 99"/>
                    <a:gd name="T28" fmla="*/ 3 w 98"/>
                    <a:gd name="T29" fmla="*/ 35 h 99"/>
                    <a:gd name="T30" fmla="*/ 0 w 98"/>
                    <a:gd name="T31" fmla="*/ 44 h 99"/>
                    <a:gd name="T32" fmla="*/ 0 w 98"/>
                    <a:gd name="T33" fmla="*/ 55 h 99"/>
                    <a:gd name="T34" fmla="*/ 3 w 98"/>
                    <a:gd name="T35" fmla="*/ 64 h 99"/>
                    <a:gd name="T36" fmla="*/ 6 w 98"/>
                    <a:gd name="T37" fmla="*/ 73 h 99"/>
                    <a:gd name="T38" fmla="*/ 12 w 98"/>
                    <a:gd name="T39" fmla="*/ 81 h 99"/>
                    <a:gd name="T40" fmla="*/ 18 w 98"/>
                    <a:gd name="T41" fmla="*/ 87 h 99"/>
                    <a:gd name="T42" fmla="*/ 25 w 98"/>
                    <a:gd name="T43" fmla="*/ 92 h 99"/>
                    <a:gd name="T44" fmla="*/ 34 w 98"/>
                    <a:gd name="T45" fmla="*/ 97 h 99"/>
                    <a:gd name="T46" fmla="*/ 45 w 98"/>
                    <a:gd name="T47" fmla="*/ 98 h 99"/>
                    <a:gd name="T48" fmla="*/ 54 w 98"/>
                    <a:gd name="T49" fmla="*/ 98 h 99"/>
                    <a:gd name="T50" fmla="*/ 64 w 98"/>
                    <a:gd name="T51" fmla="*/ 97 h 99"/>
                    <a:gd name="T52" fmla="*/ 73 w 98"/>
                    <a:gd name="T53" fmla="*/ 92 h 99"/>
                    <a:gd name="T54" fmla="*/ 81 w 98"/>
                    <a:gd name="T55" fmla="*/ 87 h 99"/>
                    <a:gd name="T56" fmla="*/ 86 w 98"/>
                    <a:gd name="T57" fmla="*/ 81 h 99"/>
                    <a:gd name="T58" fmla="*/ 92 w 98"/>
                    <a:gd name="T59" fmla="*/ 73 h 99"/>
                    <a:gd name="T60" fmla="*/ 96 w 98"/>
                    <a:gd name="T61" fmla="*/ 64 h 99"/>
                    <a:gd name="T62" fmla="*/ 98 w 98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9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40"/>
                      </a:lnTo>
                      <a:lnTo>
                        <a:pt x="96" y="35"/>
                      </a:lnTo>
                      <a:lnTo>
                        <a:pt x="94" y="31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6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5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7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99"/>
                      </a:lnTo>
                      <a:lnTo>
                        <a:pt x="54" y="98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6" y="81"/>
                      </a:lnTo>
                      <a:lnTo>
                        <a:pt x="90" y="77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5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20"/>
                <p:cNvSpPr>
                  <a:spLocks/>
                </p:cNvSpPr>
                <p:nvPr/>
              </p:nvSpPr>
              <p:spPr bwMode="auto">
                <a:xfrm>
                  <a:off x="3074" y="2106"/>
                  <a:ext cx="12" cy="12"/>
                </a:xfrm>
                <a:custGeom>
                  <a:avLst/>
                  <a:gdLst>
                    <a:gd name="T0" fmla="*/ 25 w 25"/>
                    <a:gd name="T1" fmla="*/ 11 h 23"/>
                    <a:gd name="T2" fmla="*/ 25 w 25"/>
                    <a:gd name="T3" fmla="*/ 9 h 23"/>
                    <a:gd name="T4" fmla="*/ 23 w 25"/>
                    <a:gd name="T5" fmla="*/ 6 h 23"/>
                    <a:gd name="T6" fmla="*/ 22 w 25"/>
                    <a:gd name="T7" fmla="*/ 4 h 23"/>
                    <a:gd name="T8" fmla="*/ 21 w 25"/>
                    <a:gd name="T9" fmla="*/ 3 h 23"/>
                    <a:gd name="T10" fmla="*/ 19 w 25"/>
                    <a:gd name="T11" fmla="*/ 1 h 23"/>
                    <a:gd name="T12" fmla="*/ 17 w 25"/>
                    <a:gd name="T13" fmla="*/ 0 h 23"/>
                    <a:gd name="T14" fmla="*/ 14 w 25"/>
                    <a:gd name="T15" fmla="*/ 0 h 23"/>
                    <a:gd name="T16" fmla="*/ 12 w 25"/>
                    <a:gd name="T17" fmla="*/ 0 h 23"/>
                    <a:gd name="T18" fmla="*/ 10 w 25"/>
                    <a:gd name="T19" fmla="*/ 0 h 23"/>
                    <a:gd name="T20" fmla="*/ 8 w 25"/>
                    <a:gd name="T21" fmla="*/ 0 h 23"/>
                    <a:gd name="T22" fmla="*/ 5 w 25"/>
                    <a:gd name="T23" fmla="*/ 1 h 23"/>
                    <a:gd name="T24" fmla="*/ 3 w 25"/>
                    <a:gd name="T25" fmla="*/ 3 h 23"/>
                    <a:gd name="T26" fmla="*/ 2 w 25"/>
                    <a:gd name="T27" fmla="*/ 4 h 23"/>
                    <a:gd name="T28" fmla="*/ 1 w 25"/>
                    <a:gd name="T29" fmla="*/ 6 h 23"/>
                    <a:gd name="T30" fmla="*/ 0 w 25"/>
                    <a:gd name="T31" fmla="*/ 9 h 23"/>
                    <a:gd name="T32" fmla="*/ 0 w 25"/>
                    <a:gd name="T33" fmla="*/ 11 h 23"/>
                    <a:gd name="T34" fmla="*/ 0 w 25"/>
                    <a:gd name="T35" fmla="*/ 14 h 23"/>
                    <a:gd name="T36" fmla="*/ 1 w 25"/>
                    <a:gd name="T37" fmla="*/ 17 h 23"/>
                    <a:gd name="T38" fmla="*/ 2 w 25"/>
                    <a:gd name="T39" fmla="*/ 18 h 23"/>
                    <a:gd name="T40" fmla="*/ 3 w 25"/>
                    <a:gd name="T41" fmla="*/ 20 h 23"/>
                    <a:gd name="T42" fmla="*/ 5 w 25"/>
                    <a:gd name="T43" fmla="*/ 21 h 23"/>
                    <a:gd name="T44" fmla="*/ 8 w 25"/>
                    <a:gd name="T45" fmla="*/ 22 h 23"/>
                    <a:gd name="T46" fmla="*/ 10 w 25"/>
                    <a:gd name="T47" fmla="*/ 23 h 23"/>
                    <a:gd name="T48" fmla="*/ 12 w 25"/>
                    <a:gd name="T49" fmla="*/ 23 h 23"/>
                    <a:gd name="T50" fmla="*/ 14 w 25"/>
                    <a:gd name="T51" fmla="*/ 23 h 23"/>
                    <a:gd name="T52" fmla="*/ 17 w 25"/>
                    <a:gd name="T53" fmla="*/ 22 h 23"/>
                    <a:gd name="T54" fmla="*/ 19 w 25"/>
                    <a:gd name="T55" fmla="*/ 21 h 23"/>
                    <a:gd name="T56" fmla="*/ 21 w 25"/>
                    <a:gd name="T57" fmla="*/ 20 h 23"/>
                    <a:gd name="T58" fmla="*/ 22 w 25"/>
                    <a:gd name="T59" fmla="*/ 18 h 23"/>
                    <a:gd name="T60" fmla="*/ 23 w 25"/>
                    <a:gd name="T61" fmla="*/ 17 h 23"/>
                    <a:gd name="T62" fmla="*/ 25 w 25"/>
                    <a:gd name="T63" fmla="*/ 14 h 23"/>
                    <a:gd name="T64" fmla="*/ 25 w 25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5" y="21"/>
                      </a:lnTo>
                      <a:lnTo>
                        <a:pt x="8" y="22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2" y="18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421"/>
                <p:cNvSpPr>
                  <a:spLocks/>
                </p:cNvSpPr>
                <p:nvPr/>
              </p:nvSpPr>
              <p:spPr bwMode="auto">
                <a:xfrm>
                  <a:off x="3074" y="2106"/>
                  <a:ext cx="12" cy="12"/>
                </a:xfrm>
                <a:custGeom>
                  <a:avLst/>
                  <a:gdLst>
                    <a:gd name="T0" fmla="*/ 25 w 25"/>
                    <a:gd name="T1" fmla="*/ 11 h 23"/>
                    <a:gd name="T2" fmla="*/ 25 w 25"/>
                    <a:gd name="T3" fmla="*/ 9 h 23"/>
                    <a:gd name="T4" fmla="*/ 23 w 25"/>
                    <a:gd name="T5" fmla="*/ 6 h 23"/>
                    <a:gd name="T6" fmla="*/ 22 w 25"/>
                    <a:gd name="T7" fmla="*/ 4 h 23"/>
                    <a:gd name="T8" fmla="*/ 21 w 25"/>
                    <a:gd name="T9" fmla="*/ 3 h 23"/>
                    <a:gd name="T10" fmla="*/ 19 w 25"/>
                    <a:gd name="T11" fmla="*/ 1 h 23"/>
                    <a:gd name="T12" fmla="*/ 17 w 25"/>
                    <a:gd name="T13" fmla="*/ 0 h 23"/>
                    <a:gd name="T14" fmla="*/ 14 w 25"/>
                    <a:gd name="T15" fmla="*/ 0 h 23"/>
                    <a:gd name="T16" fmla="*/ 12 w 25"/>
                    <a:gd name="T17" fmla="*/ 0 h 23"/>
                    <a:gd name="T18" fmla="*/ 10 w 25"/>
                    <a:gd name="T19" fmla="*/ 0 h 23"/>
                    <a:gd name="T20" fmla="*/ 8 w 25"/>
                    <a:gd name="T21" fmla="*/ 0 h 23"/>
                    <a:gd name="T22" fmla="*/ 5 w 25"/>
                    <a:gd name="T23" fmla="*/ 1 h 23"/>
                    <a:gd name="T24" fmla="*/ 3 w 25"/>
                    <a:gd name="T25" fmla="*/ 3 h 23"/>
                    <a:gd name="T26" fmla="*/ 2 w 25"/>
                    <a:gd name="T27" fmla="*/ 4 h 23"/>
                    <a:gd name="T28" fmla="*/ 1 w 25"/>
                    <a:gd name="T29" fmla="*/ 6 h 23"/>
                    <a:gd name="T30" fmla="*/ 0 w 25"/>
                    <a:gd name="T31" fmla="*/ 9 h 23"/>
                    <a:gd name="T32" fmla="*/ 0 w 25"/>
                    <a:gd name="T33" fmla="*/ 11 h 23"/>
                    <a:gd name="T34" fmla="*/ 0 w 25"/>
                    <a:gd name="T35" fmla="*/ 14 h 23"/>
                    <a:gd name="T36" fmla="*/ 1 w 25"/>
                    <a:gd name="T37" fmla="*/ 17 h 23"/>
                    <a:gd name="T38" fmla="*/ 2 w 25"/>
                    <a:gd name="T39" fmla="*/ 18 h 23"/>
                    <a:gd name="T40" fmla="*/ 3 w 25"/>
                    <a:gd name="T41" fmla="*/ 20 h 23"/>
                    <a:gd name="T42" fmla="*/ 5 w 25"/>
                    <a:gd name="T43" fmla="*/ 21 h 23"/>
                    <a:gd name="T44" fmla="*/ 8 w 25"/>
                    <a:gd name="T45" fmla="*/ 22 h 23"/>
                    <a:gd name="T46" fmla="*/ 10 w 25"/>
                    <a:gd name="T47" fmla="*/ 23 h 23"/>
                    <a:gd name="T48" fmla="*/ 12 w 25"/>
                    <a:gd name="T49" fmla="*/ 23 h 23"/>
                    <a:gd name="T50" fmla="*/ 14 w 25"/>
                    <a:gd name="T51" fmla="*/ 23 h 23"/>
                    <a:gd name="T52" fmla="*/ 17 w 25"/>
                    <a:gd name="T53" fmla="*/ 22 h 23"/>
                    <a:gd name="T54" fmla="*/ 19 w 25"/>
                    <a:gd name="T55" fmla="*/ 21 h 23"/>
                    <a:gd name="T56" fmla="*/ 21 w 25"/>
                    <a:gd name="T57" fmla="*/ 20 h 23"/>
                    <a:gd name="T58" fmla="*/ 22 w 25"/>
                    <a:gd name="T59" fmla="*/ 18 h 23"/>
                    <a:gd name="T60" fmla="*/ 23 w 25"/>
                    <a:gd name="T61" fmla="*/ 17 h 23"/>
                    <a:gd name="T62" fmla="*/ 25 w 25"/>
                    <a:gd name="T63" fmla="*/ 14 h 23"/>
                    <a:gd name="T64" fmla="*/ 25 w 25"/>
                    <a:gd name="T6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5" y="21"/>
                      </a:lnTo>
                      <a:lnTo>
                        <a:pt x="8" y="22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2" y="18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Rectangle 422"/>
                <p:cNvSpPr>
                  <a:spLocks noChangeArrowheads="1"/>
                </p:cNvSpPr>
                <p:nvPr/>
              </p:nvSpPr>
              <p:spPr bwMode="auto">
                <a:xfrm>
                  <a:off x="3053" y="1642"/>
                  <a:ext cx="42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Rectangle 423"/>
                <p:cNvSpPr>
                  <a:spLocks noChangeArrowheads="1"/>
                </p:cNvSpPr>
                <p:nvPr/>
              </p:nvSpPr>
              <p:spPr bwMode="auto">
                <a:xfrm>
                  <a:off x="3053" y="1642"/>
                  <a:ext cx="42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424"/>
                <p:cNvSpPr>
                  <a:spLocks/>
                </p:cNvSpPr>
                <p:nvPr/>
              </p:nvSpPr>
              <p:spPr bwMode="auto">
                <a:xfrm>
                  <a:off x="3060" y="1650"/>
                  <a:ext cx="28" cy="66"/>
                </a:xfrm>
                <a:custGeom>
                  <a:avLst/>
                  <a:gdLst>
                    <a:gd name="T0" fmla="*/ 0 w 56"/>
                    <a:gd name="T1" fmla="*/ 0 h 133"/>
                    <a:gd name="T2" fmla="*/ 56 w 56"/>
                    <a:gd name="T3" fmla="*/ 0 h 133"/>
                    <a:gd name="T4" fmla="*/ 56 w 56"/>
                    <a:gd name="T5" fmla="*/ 133 h 133"/>
                    <a:gd name="T6" fmla="*/ 0 w 56"/>
                    <a:gd name="T7" fmla="*/ 133 h 133"/>
                    <a:gd name="T8" fmla="*/ 0 w 56"/>
                    <a:gd name="T9" fmla="*/ 89 h 133"/>
                    <a:gd name="T10" fmla="*/ 9 w 56"/>
                    <a:gd name="T11" fmla="*/ 89 h 133"/>
                    <a:gd name="T12" fmla="*/ 9 w 56"/>
                    <a:gd name="T13" fmla="*/ 45 h 133"/>
                    <a:gd name="T14" fmla="*/ 0 w 56"/>
                    <a:gd name="T15" fmla="*/ 45 h 133"/>
                    <a:gd name="T16" fmla="*/ 0 w 56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3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56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425"/>
                <p:cNvSpPr>
                  <a:spLocks/>
                </p:cNvSpPr>
                <p:nvPr/>
              </p:nvSpPr>
              <p:spPr bwMode="auto">
                <a:xfrm>
                  <a:off x="3060" y="1650"/>
                  <a:ext cx="28" cy="66"/>
                </a:xfrm>
                <a:custGeom>
                  <a:avLst/>
                  <a:gdLst>
                    <a:gd name="T0" fmla="*/ 0 w 56"/>
                    <a:gd name="T1" fmla="*/ 0 h 133"/>
                    <a:gd name="T2" fmla="*/ 56 w 56"/>
                    <a:gd name="T3" fmla="*/ 0 h 133"/>
                    <a:gd name="T4" fmla="*/ 56 w 56"/>
                    <a:gd name="T5" fmla="*/ 133 h 133"/>
                    <a:gd name="T6" fmla="*/ 0 w 56"/>
                    <a:gd name="T7" fmla="*/ 133 h 133"/>
                    <a:gd name="T8" fmla="*/ 0 w 56"/>
                    <a:gd name="T9" fmla="*/ 89 h 133"/>
                    <a:gd name="T10" fmla="*/ 9 w 56"/>
                    <a:gd name="T11" fmla="*/ 89 h 133"/>
                    <a:gd name="T12" fmla="*/ 9 w 56"/>
                    <a:gd name="T13" fmla="*/ 45 h 133"/>
                    <a:gd name="T14" fmla="*/ 0 w 56"/>
                    <a:gd name="T15" fmla="*/ 45 h 133"/>
                    <a:gd name="T16" fmla="*/ 0 w 56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3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56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426"/>
                <p:cNvSpPr>
                  <a:spLocks/>
                </p:cNvSpPr>
                <p:nvPr/>
              </p:nvSpPr>
              <p:spPr bwMode="auto">
                <a:xfrm>
                  <a:off x="3072" y="1658"/>
                  <a:ext cx="8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6 h 20"/>
                    <a:gd name="T6" fmla="*/ 16 w 17"/>
                    <a:gd name="T7" fmla="*/ 5 h 20"/>
                    <a:gd name="T8" fmla="*/ 15 w 17"/>
                    <a:gd name="T9" fmla="*/ 3 h 20"/>
                    <a:gd name="T10" fmla="*/ 14 w 17"/>
                    <a:gd name="T11" fmla="*/ 1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1 h 20"/>
                    <a:gd name="T24" fmla="*/ 2 w 17"/>
                    <a:gd name="T25" fmla="*/ 3 h 20"/>
                    <a:gd name="T26" fmla="*/ 1 w 17"/>
                    <a:gd name="T27" fmla="*/ 5 h 20"/>
                    <a:gd name="T28" fmla="*/ 0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0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427"/>
                <p:cNvSpPr>
                  <a:spLocks/>
                </p:cNvSpPr>
                <p:nvPr/>
              </p:nvSpPr>
              <p:spPr bwMode="auto">
                <a:xfrm>
                  <a:off x="3072" y="1658"/>
                  <a:ext cx="8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6 h 20"/>
                    <a:gd name="T6" fmla="*/ 16 w 17"/>
                    <a:gd name="T7" fmla="*/ 5 h 20"/>
                    <a:gd name="T8" fmla="*/ 15 w 17"/>
                    <a:gd name="T9" fmla="*/ 3 h 20"/>
                    <a:gd name="T10" fmla="*/ 14 w 17"/>
                    <a:gd name="T11" fmla="*/ 1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1 h 20"/>
                    <a:gd name="T24" fmla="*/ 2 w 17"/>
                    <a:gd name="T25" fmla="*/ 3 h 20"/>
                    <a:gd name="T26" fmla="*/ 1 w 17"/>
                    <a:gd name="T27" fmla="*/ 5 h 20"/>
                    <a:gd name="T28" fmla="*/ 0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0 w 17"/>
                    <a:gd name="T37" fmla="*/ 14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428"/>
                <p:cNvSpPr>
                  <a:spLocks/>
                </p:cNvSpPr>
                <p:nvPr/>
              </p:nvSpPr>
              <p:spPr bwMode="auto">
                <a:xfrm>
                  <a:off x="3072" y="1677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5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429"/>
                <p:cNvSpPr>
                  <a:spLocks/>
                </p:cNvSpPr>
                <p:nvPr/>
              </p:nvSpPr>
              <p:spPr bwMode="auto">
                <a:xfrm>
                  <a:off x="3072" y="1677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5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5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3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19 h 20"/>
                    <a:gd name="T48" fmla="*/ 8 w 17"/>
                    <a:gd name="T49" fmla="*/ 20 h 20"/>
                    <a:gd name="T50" fmla="*/ 10 w 17"/>
                    <a:gd name="T51" fmla="*/ 19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430"/>
                <p:cNvSpPr>
                  <a:spLocks/>
                </p:cNvSpPr>
                <p:nvPr/>
              </p:nvSpPr>
              <p:spPr bwMode="auto">
                <a:xfrm>
                  <a:off x="3072" y="1697"/>
                  <a:ext cx="8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6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1 w 17"/>
                    <a:gd name="T13" fmla="*/ 2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6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431"/>
                <p:cNvSpPr>
                  <a:spLocks/>
                </p:cNvSpPr>
                <p:nvPr/>
              </p:nvSpPr>
              <p:spPr bwMode="auto">
                <a:xfrm>
                  <a:off x="3072" y="1697"/>
                  <a:ext cx="8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6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1 w 17"/>
                    <a:gd name="T13" fmla="*/ 2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2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9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6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Rectangle 432"/>
                <p:cNvSpPr>
                  <a:spLocks noChangeArrowheads="1"/>
                </p:cNvSpPr>
                <p:nvPr/>
              </p:nvSpPr>
              <p:spPr bwMode="auto">
                <a:xfrm>
                  <a:off x="3053" y="1770"/>
                  <a:ext cx="42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Rectangle 433"/>
                <p:cNvSpPr>
                  <a:spLocks noChangeArrowheads="1"/>
                </p:cNvSpPr>
                <p:nvPr/>
              </p:nvSpPr>
              <p:spPr bwMode="auto">
                <a:xfrm>
                  <a:off x="3053" y="1770"/>
                  <a:ext cx="42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434"/>
                <p:cNvSpPr>
                  <a:spLocks/>
                </p:cNvSpPr>
                <p:nvPr/>
              </p:nvSpPr>
              <p:spPr bwMode="auto">
                <a:xfrm>
                  <a:off x="3060" y="1778"/>
                  <a:ext cx="28" cy="67"/>
                </a:xfrm>
                <a:custGeom>
                  <a:avLst/>
                  <a:gdLst>
                    <a:gd name="T0" fmla="*/ 0 w 56"/>
                    <a:gd name="T1" fmla="*/ 0 h 132"/>
                    <a:gd name="T2" fmla="*/ 56 w 56"/>
                    <a:gd name="T3" fmla="*/ 0 h 132"/>
                    <a:gd name="T4" fmla="*/ 56 w 56"/>
                    <a:gd name="T5" fmla="*/ 132 h 132"/>
                    <a:gd name="T6" fmla="*/ 0 w 56"/>
                    <a:gd name="T7" fmla="*/ 132 h 132"/>
                    <a:gd name="T8" fmla="*/ 0 w 56"/>
                    <a:gd name="T9" fmla="*/ 88 h 132"/>
                    <a:gd name="T10" fmla="*/ 9 w 56"/>
                    <a:gd name="T11" fmla="*/ 88 h 132"/>
                    <a:gd name="T12" fmla="*/ 9 w 56"/>
                    <a:gd name="T13" fmla="*/ 44 h 132"/>
                    <a:gd name="T14" fmla="*/ 0 w 56"/>
                    <a:gd name="T15" fmla="*/ 44 h 132"/>
                    <a:gd name="T16" fmla="*/ 0 w 56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2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56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9" y="88"/>
                      </a:lnTo>
                      <a:lnTo>
                        <a:pt x="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435"/>
                <p:cNvSpPr>
                  <a:spLocks/>
                </p:cNvSpPr>
                <p:nvPr/>
              </p:nvSpPr>
              <p:spPr bwMode="auto">
                <a:xfrm>
                  <a:off x="3060" y="1778"/>
                  <a:ext cx="28" cy="67"/>
                </a:xfrm>
                <a:custGeom>
                  <a:avLst/>
                  <a:gdLst>
                    <a:gd name="T0" fmla="*/ 0 w 56"/>
                    <a:gd name="T1" fmla="*/ 0 h 132"/>
                    <a:gd name="T2" fmla="*/ 56 w 56"/>
                    <a:gd name="T3" fmla="*/ 0 h 132"/>
                    <a:gd name="T4" fmla="*/ 56 w 56"/>
                    <a:gd name="T5" fmla="*/ 132 h 132"/>
                    <a:gd name="T6" fmla="*/ 0 w 56"/>
                    <a:gd name="T7" fmla="*/ 132 h 132"/>
                    <a:gd name="T8" fmla="*/ 0 w 56"/>
                    <a:gd name="T9" fmla="*/ 88 h 132"/>
                    <a:gd name="T10" fmla="*/ 9 w 56"/>
                    <a:gd name="T11" fmla="*/ 88 h 132"/>
                    <a:gd name="T12" fmla="*/ 9 w 56"/>
                    <a:gd name="T13" fmla="*/ 44 h 132"/>
                    <a:gd name="T14" fmla="*/ 0 w 56"/>
                    <a:gd name="T15" fmla="*/ 44 h 132"/>
                    <a:gd name="T16" fmla="*/ 0 w 56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32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56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9" y="88"/>
                      </a:lnTo>
                      <a:lnTo>
                        <a:pt x="9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436"/>
                <p:cNvSpPr>
                  <a:spLocks/>
                </p:cNvSpPr>
                <p:nvPr/>
              </p:nvSpPr>
              <p:spPr bwMode="auto">
                <a:xfrm>
                  <a:off x="3072" y="1786"/>
                  <a:ext cx="8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6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1 w 17"/>
                    <a:gd name="T13" fmla="*/ 1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6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437"/>
                <p:cNvSpPr>
                  <a:spLocks/>
                </p:cNvSpPr>
                <p:nvPr/>
              </p:nvSpPr>
              <p:spPr bwMode="auto">
                <a:xfrm>
                  <a:off x="3072" y="1786"/>
                  <a:ext cx="8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6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1 w 17"/>
                    <a:gd name="T13" fmla="*/ 1 h 21"/>
                    <a:gd name="T14" fmla="*/ 10 w 17"/>
                    <a:gd name="T15" fmla="*/ 0 h 21"/>
                    <a:gd name="T16" fmla="*/ 8 w 17"/>
                    <a:gd name="T17" fmla="*/ 0 h 21"/>
                    <a:gd name="T18" fmla="*/ 7 w 17"/>
                    <a:gd name="T19" fmla="*/ 0 h 21"/>
                    <a:gd name="T20" fmla="*/ 5 w 17"/>
                    <a:gd name="T21" fmla="*/ 1 h 21"/>
                    <a:gd name="T22" fmla="*/ 3 w 17"/>
                    <a:gd name="T23" fmla="*/ 3 h 21"/>
                    <a:gd name="T24" fmla="*/ 2 w 17"/>
                    <a:gd name="T25" fmla="*/ 4 h 21"/>
                    <a:gd name="T26" fmla="*/ 1 w 17"/>
                    <a:gd name="T27" fmla="*/ 5 h 21"/>
                    <a:gd name="T28" fmla="*/ 0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0 w 17"/>
                    <a:gd name="T37" fmla="*/ 14 h 21"/>
                    <a:gd name="T38" fmla="*/ 1 w 17"/>
                    <a:gd name="T39" fmla="*/ 16 h 21"/>
                    <a:gd name="T40" fmla="*/ 2 w 17"/>
                    <a:gd name="T41" fmla="*/ 17 h 21"/>
                    <a:gd name="T42" fmla="*/ 3 w 17"/>
                    <a:gd name="T43" fmla="*/ 18 h 21"/>
                    <a:gd name="T44" fmla="*/ 5 w 17"/>
                    <a:gd name="T45" fmla="*/ 20 h 21"/>
                    <a:gd name="T46" fmla="*/ 7 w 17"/>
                    <a:gd name="T47" fmla="*/ 21 h 21"/>
                    <a:gd name="T48" fmla="*/ 8 w 17"/>
                    <a:gd name="T49" fmla="*/ 21 h 21"/>
                    <a:gd name="T50" fmla="*/ 10 w 17"/>
                    <a:gd name="T51" fmla="*/ 21 h 21"/>
                    <a:gd name="T52" fmla="*/ 11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6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438"/>
                <p:cNvSpPr>
                  <a:spLocks/>
                </p:cNvSpPr>
                <p:nvPr/>
              </p:nvSpPr>
              <p:spPr bwMode="auto">
                <a:xfrm>
                  <a:off x="3072" y="1805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20 h 20"/>
                    <a:gd name="T48" fmla="*/ 8 w 17"/>
                    <a:gd name="T49" fmla="*/ 20 h 20"/>
                    <a:gd name="T50" fmla="*/ 10 w 17"/>
                    <a:gd name="T51" fmla="*/ 20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439"/>
                <p:cNvSpPr>
                  <a:spLocks/>
                </p:cNvSpPr>
                <p:nvPr/>
              </p:nvSpPr>
              <p:spPr bwMode="auto">
                <a:xfrm>
                  <a:off x="3072" y="1805"/>
                  <a:ext cx="8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6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1 w 17"/>
                    <a:gd name="T13" fmla="*/ 1 h 20"/>
                    <a:gd name="T14" fmla="*/ 10 w 17"/>
                    <a:gd name="T15" fmla="*/ 0 h 20"/>
                    <a:gd name="T16" fmla="*/ 8 w 17"/>
                    <a:gd name="T17" fmla="*/ 0 h 20"/>
                    <a:gd name="T18" fmla="*/ 7 w 17"/>
                    <a:gd name="T19" fmla="*/ 0 h 20"/>
                    <a:gd name="T20" fmla="*/ 5 w 17"/>
                    <a:gd name="T21" fmla="*/ 1 h 20"/>
                    <a:gd name="T22" fmla="*/ 3 w 17"/>
                    <a:gd name="T23" fmla="*/ 2 h 20"/>
                    <a:gd name="T24" fmla="*/ 2 w 17"/>
                    <a:gd name="T25" fmla="*/ 3 h 20"/>
                    <a:gd name="T26" fmla="*/ 1 w 17"/>
                    <a:gd name="T27" fmla="*/ 4 h 20"/>
                    <a:gd name="T28" fmla="*/ 0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0 w 17"/>
                    <a:gd name="T37" fmla="*/ 15 h 20"/>
                    <a:gd name="T38" fmla="*/ 1 w 17"/>
                    <a:gd name="T39" fmla="*/ 16 h 20"/>
                    <a:gd name="T40" fmla="*/ 2 w 17"/>
                    <a:gd name="T41" fmla="*/ 17 h 20"/>
                    <a:gd name="T42" fmla="*/ 3 w 17"/>
                    <a:gd name="T43" fmla="*/ 18 h 20"/>
                    <a:gd name="T44" fmla="*/ 5 w 17"/>
                    <a:gd name="T45" fmla="*/ 19 h 20"/>
                    <a:gd name="T46" fmla="*/ 7 w 17"/>
                    <a:gd name="T47" fmla="*/ 20 h 20"/>
                    <a:gd name="T48" fmla="*/ 8 w 17"/>
                    <a:gd name="T49" fmla="*/ 20 h 20"/>
                    <a:gd name="T50" fmla="*/ 10 w 17"/>
                    <a:gd name="T51" fmla="*/ 20 h 20"/>
                    <a:gd name="T52" fmla="*/ 11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6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440"/>
                <p:cNvSpPr>
                  <a:spLocks/>
                </p:cNvSpPr>
                <p:nvPr/>
              </p:nvSpPr>
              <p:spPr bwMode="auto">
                <a:xfrm>
                  <a:off x="3072" y="1826"/>
                  <a:ext cx="8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7 h 19"/>
                    <a:gd name="T4" fmla="*/ 16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1 w 17"/>
                    <a:gd name="T13" fmla="*/ 0 h 19"/>
                    <a:gd name="T14" fmla="*/ 10 w 17"/>
                    <a:gd name="T15" fmla="*/ 0 h 19"/>
                    <a:gd name="T16" fmla="*/ 8 w 17"/>
                    <a:gd name="T17" fmla="*/ 0 h 19"/>
                    <a:gd name="T18" fmla="*/ 7 w 17"/>
                    <a:gd name="T19" fmla="*/ 0 h 19"/>
                    <a:gd name="T20" fmla="*/ 5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0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0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5 w 17"/>
                    <a:gd name="T45" fmla="*/ 18 h 19"/>
                    <a:gd name="T46" fmla="*/ 7 w 17"/>
                    <a:gd name="T47" fmla="*/ 19 h 19"/>
                    <a:gd name="T48" fmla="*/ 8 w 17"/>
                    <a:gd name="T49" fmla="*/ 19 h 19"/>
                    <a:gd name="T50" fmla="*/ 10 w 17"/>
                    <a:gd name="T51" fmla="*/ 19 h 19"/>
                    <a:gd name="T52" fmla="*/ 11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6 h 19"/>
                    <a:gd name="T58" fmla="*/ 16 w 17"/>
                    <a:gd name="T59" fmla="*/ 14 h 19"/>
                    <a:gd name="T60" fmla="*/ 16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1" y="18"/>
                      </a:lnTo>
                      <a:lnTo>
                        <a:pt x="14" y="18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441"/>
                <p:cNvSpPr>
                  <a:spLocks/>
                </p:cNvSpPr>
                <p:nvPr/>
              </p:nvSpPr>
              <p:spPr bwMode="auto">
                <a:xfrm>
                  <a:off x="3072" y="1826"/>
                  <a:ext cx="8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7 h 19"/>
                    <a:gd name="T4" fmla="*/ 16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1 w 17"/>
                    <a:gd name="T13" fmla="*/ 0 h 19"/>
                    <a:gd name="T14" fmla="*/ 10 w 17"/>
                    <a:gd name="T15" fmla="*/ 0 h 19"/>
                    <a:gd name="T16" fmla="*/ 8 w 17"/>
                    <a:gd name="T17" fmla="*/ 0 h 19"/>
                    <a:gd name="T18" fmla="*/ 7 w 17"/>
                    <a:gd name="T19" fmla="*/ 0 h 19"/>
                    <a:gd name="T20" fmla="*/ 5 w 17"/>
                    <a:gd name="T21" fmla="*/ 0 h 19"/>
                    <a:gd name="T22" fmla="*/ 3 w 17"/>
                    <a:gd name="T23" fmla="*/ 1 h 19"/>
                    <a:gd name="T24" fmla="*/ 2 w 17"/>
                    <a:gd name="T25" fmla="*/ 2 h 19"/>
                    <a:gd name="T26" fmla="*/ 1 w 17"/>
                    <a:gd name="T27" fmla="*/ 3 h 19"/>
                    <a:gd name="T28" fmla="*/ 0 w 17"/>
                    <a:gd name="T29" fmla="*/ 5 h 19"/>
                    <a:gd name="T30" fmla="*/ 0 w 17"/>
                    <a:gd name="T31" fmla="*/ 7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0 w 17"/>
                    <a:gd name="T37" fmla="*/ 13 h 19"/>
                    <a:gd name="T38" fmla="*/ 1 w 17"/>
                    <a:gd name="T39" fmla="*/ 14 h 19"/>
                    <a:gd name="T40" fmla="*/ 2 w 17"/>
                    <a:gd name="T41" fmla="*/ 16 h 19"/>
                    <a:gd name="T42" fmla="*/ 3 w 17"/>
                    <a:gd name="T43" fmla="*/ 18 h 19"/>
                    <a:gd name="T44" fmla="*/ 5 w 17"/>
                    <a:gd name="T45" fmla="*/ 18 h 19"/>
                    <a:gd name="T46" fmla="*/ 7 w 17"/>
                    <a:gd name="T47" fmla="*/ 19 h 19"/>
                    <a:gd name="T48" fmla="*/ 8 w 17"/>
                    <a:gd name="T49" fmla="*/ 19 h 19"/>
                    <a:gd name="T50" fmla="*/ 10 w 17"/>
                    <a:gd name="T51" fmla="*/ 19 h 19"/>
                    <a:gd name="T52" fmla="*/ 11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6 h 19"/>
                    <a:gd name="T58" fmla="*/ 16 w 17"/>
                    <a:gd name="T59" fmla="*/ 14 h 19"/>
                    <a:gd name="T60" fmla="*/ 16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1" y="18"/>
                      </a:lnTo>
                      <a:lnTo>
                        <a:pt x="14" y="18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442"/>
                <p:cNvSpPr>
                  <a:spLocks/>
                </p:cNvSpPr>
                <p:nvPr/>
              </p:nvSpPr>
              <p:spPr bwMode="auto">
                <a:xfrm>
                  <a:off x="3126" y="1597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2 w 74"/>
                    <a:gd name="T3" fmla="*/ 33 h 74"/>
                    <a:gd name="T4" fmla="*/ 72 w 74"/>
                    <a:gd name="T5" fmla="*/ 29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2 w 74"/>
                    <a:gd name="T15" fmla="*/ 11 h 74"/>
                    <a:gd name="T16" fmla="*/ 57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0 w 74"/>
                    <a:gd name="T27" fmla="*/ 1 h 74"/>
                    <a:gd name="T28" fmla="*/ 36 w 74"/>
                    <a:gd name="T29" fmla="*/ 0 h 74"/>
                    <a:gd name="T30" fmla="*/ 33 w 74"/>
                    <a:gd name="T31" fmla="*/ 1 h 74"/>
                    <a:gd name="T32" fmla="*/ 29 w 74"/>
                    <a:gd name="T33" fmla="*/ 1 h 74"/>
                    <a:gd name="T34" fmla="*/ 25 w 74"/>
                    <a:gd name="T35" fmla="*/ 2 h 74"/>
                    <a:gd name="T36" fmla="*/ 21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0 w 74"/>
                    <a:gd name="T43" fmla="*/ 11 h 74"/>
                    <a:gd name="T44" fmla="*/ 6 w 74"/>
                    <a:gd name="T45" fmla="*/ 17 h 74"/>
                    <a:gd name="T46" fmla="*/ 4 w 74"/>
                    <a:gd name="T47" fmla="*/ 19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4 h 74"/>
                    <a:gd name="T68" fmla="*/ 6 w 74"/>
                    <a:gd name="T69" fmla="*/ 58 h 74"/>
                    <a:gd name="T70" fmla="*/ 10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1 h 74"/>
                    <a:gd name="T78" fmla="*/ 25 w 74"/>
                    <a:gd name="T79" fmla="*/ 72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443"/>
                <p:cNvSpPr>
                  <a:spLocks/>
                </p:cNvSpPr>
                <p:nvPr/>
              </p:nvSpPr>
              <p:spPr bwMode="auto">
                <a:xfrm>
                  <a:off x="3126" y="1597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2 w 74"/>
                    <a:gd name="T3" fmla="*/ 33 h 74"/>
                    <a:gd name="T4" fmla="*/ 72 w 74"/>
                    <a:gd name="T5" fmla="*/ 29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2 w 74"/>
                    <a:gd name="T15" fmla="*/ 11 h 74"/>
                    <a:gd name="T16" fmla="*/ 57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0 w 74"/>
                    <a:gd name="T27" fmla="*/ 1 h 74"/>
                    <a:gd name="T28" fmla="*/ 36 w 74"/>
                    <a:gd name="T29" fmla="*/ 0 h 74"/>
                    <a:gd name="T30" fmla="*/ 33 w 74"/>
                    <a:gd name="T31" fmla="*/ 1 h 74"/>
                    <a:gd name="T32" fmla="*/ 29 w 74"/>
                    <a:gd name="T33" fmla="*/ 1 h 74"/>
                    <a:gd name="T34" fmla="*/ 25 w 74"/>
                    <a:gd name="T35" fmla="*/ 2 h 74"/>
                    <a:gd name="T36" fmla="*/ 21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0 w 74"/>
                    <a:gd name="T43" fmla="*/ 11 h 74"/>
                    <a:gd name="T44" fmla="*/ 6 w 74"/>
                    <a:gd name="T45" fmla="*/ 17 h 74"/>
                    <a:gd name="T46" fmla="*/ 4 w 74"/>
                    <a:gd name="T47" fmla="*/ 19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4 h 74"/>
                    <a:gd name="T68" fmla="*/ 6 w 74"/>
                    <a:gd name="T69" fmla="*/ 58 h 74"/>
                    <a:gd name="T70" fmla="*/ 10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1 h 74"/>
                    <a:gd name="T78" fmla="*/ 25 w 74"/>
                    <a:gd name="T79" fmla="*/ 72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444"/>
                <p:cNvSpPr>
                  <a:spLocks/>
                </p:cNvSpPr>
                <p:nvPr/>
              </p:nvSpPr>
              <p:spPr bwMode="auto">
                <a:xfrm>
                  <a:off x="3140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4 h 18"/>
                    <a:gd name="T8" fmla="*/ 16 w 18"/>
                    <a:gd name="T9" fmla="*/ 3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445"/>
                <p:cNvSpPr>
                  <a:spLocks/>
                </p:cNvSpPr>
                <p:nvPr/>
              </p:nvSpPr>
              <p:spPr bwMode="auto">
                <a:xfrm>
                  <a:off x="3140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4 h 18"/>
                    <a:gd name="T8" fmla="*/ 16 w 18"/>
                    <a:gd name="T9" fmla="*/ 3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446"/>
                <p:cNvSpPr>
                  <a:spLocks/>
                </p:cNvSpPr>
                <p:nvPr/>
              </p:nvSpPr>
              <p:spPr bwMode="auto">
                <a:xfrm>
                  <a:off x="3126" y="1726"/>
                  <a:ext cx="37" cy="37"/>
                </a:xfrm>
                <a:custGeom>
                  <a:avLst/>
                  <a:gdLst>
                    <a:gd name="T0" fmla="*/ 74 w 74"/>
                    <a:gd name="T1" fmla="*/ 38 h 74"/>
                    <a:gd name="T2" fmla="*/ 72 w 74"/>
                    <a:gd name="T3" fmla="*/ 33 h 74"/>
                    <a:gd name="T4" fmla="*/ 72 w 74"/>
                    <a:gd name="T5" fmla="*/ 30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20 h 74"/>
                    <a:gd name="T12" fmla="*/ 67 w 74"/>
                    <a:gd name="T13" fmla="*/ 17 h 74"/>
                    <a:gd name="T14" fmla="*/ 62 w 74"/>
                    <a:gd name="T15" fmla="*/ 12 h 74"/>
                    <a:gd name="T16" fmla="*/ 57 w 74"/>
                    <a:gd name="T17" fmla="*/ 7 h 74"/>
                    <a:gd name="T18" fmla="*/ 54 w 74"/>
                    <a:gd name="T19" fmla="*/ 5 h 74"/>
                    <a:gd name="T20" fmla="*/ 51 w 74"/>
                    <a:gd name="T21" fmla="*/ 4 h 74"/>
                    <a:gd name="T22" fmla="*/ 47 w 74"/>
                    <a:gd name="T23" fmla="*/ 3 h 74"/>
                    <a:gd name="T24" fmla="*/ 44 w 74"/>
                    <a:gd name="T25" fmla="*/ 1 h 74"/>
                    <a:gd name="T26" fmla="*/ 40 w 74"/>
                    <a:gd name="T27" fmla="*/ 1 h 74"/>
                    <a:gd name="T28" fmla="*/ 36 w 74"/>
                    <a:gd name="T29" fmla="*/ 0 h 74"/>
                    <a:gd name="T30" fmla="*/ 33 w 74"/>
                    <a:gd name="T31" fmla="*/ 1 h 74"/>
                    <a:gd name="T32" fmla="*/ 29 w 74"/>
                    <a:gd name="T33" fmla="*/ 1 h 74"/>
                    <a:gd name="T34" fmla="*/ 25 w 74"/>
                    <a:gd name="T35" fmla="*/ 3 h 74"/>
                    <a:gd name="T36" fmla="*/ 21 w 74"/>
                    <a:gd name="T37" fmla="*/ 4 h 74"/>
                    <a:gd name="T38" fmla="*/ 19 w 74"/>
                    <a:gd name="T39" fmla="*/ 5 h 74"/>
                    <a:gd name="T40" fmla="*/ 16 w 74"/>
                    <a:gd name="T41" fmla="*/ 7 h 74"/>
                    <a:gd name="T42" fmla="*/ 10 w 74"/>
                    <a:gd name="T43" fmla="*/ 12 h 74"/>
                    <a:gd name="T44" fmla="*/ 6 w 74"/>
                    <a:gd name="T45" fmla="*/ 17 h 74"/>
                    <a:gd name="T46" fmla="*/ 4 w 74"/>
                    <a:gd name="T47" fmla="*/ 20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30 h 74"/>
                    <a:gd name="T54" fmla="*/ 0 w 74"/>
                    <a:gd name="T55" fmla="*/ 33 h 74"/>
                    <a:gd name="T56" fmla="*/ 0 w 74"/>
                    <a:gd name="T57" fmla="*/ 38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5 h 74"/>
                    <a:gd name="T68" fmla="*/ 6 w 74"/>
                    <a:gd name="T69" fmla="*/ 58 h 74"/>
                    <a:gd name="T70" fmla="*/ 10 w 74"/>
                    <a:gd name="T71" fmla="*/ 64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2 h 74"/>
                    <a:gd name="T78" fmla="*/ 25 w 74"/>
                    <a:gd name="T79" fmla="*/ 73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3 h 74"/>
                    <a:gd name="T92" fmla="*/ 51 w 74"/>
                    <a:gd name="T93" fmla="*/ 72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4 h 74"/>
                    <a:gd name="T100" fmla="*/ 67 w 74"/>
                    <a:gd name="T101" fmla="*/ 58 h 74"/>
                    <a:gd name="T102" fmla="*/ 69 w 74"/>
                    <a:gd name="T103" fmla="*/ 55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8"/>
                      </a:move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7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2"/>
                      </a:lnTo>
                      <a:lnTo>
                        <a:pt x="25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447"/>
                <p:cNvSpPr>
                  <a:spLocks/>
                </p:cNvSpPr>
                <p:nvPr/>
              </p:nvSpPr>
              <p:spPr bwMode="auto">
                <a:xfrm>
                  <a:off x="3126" y="1726"/>
                  <a:ext cx="37" cy="37"/>
                </a:xfrm>
                <a:custGeom>
                  <a:avLst/>
                  <a:gdLst>
                    <a:gd name="T0" fmla="*/ 74 w 74"/>
                    <a:gd name="T1" fmla="*/ 38 h 74"/>
                    <a:gd name="T2" fmla="*/ 72 w 74"/>
                    <a:gd name="T3" fmla="*/ 33 h 74"/>
                    <a:gd name="T4" fmla="*/ 72 w 74"/>
                    <a:gd name="T5" fmla="*/ 30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20 h 74"/>
                    <a:gd name="T12" fmla="*/ 67 w 74"/>
                    <a:gd name="T13" fmla="*/ 17 h 74"/>
                    <a:gd name="T14" fmla="*/ 62 w 74"/>
                    <a:gd name="T15" fmla="*/ 12 h 74"/>
                    <a:gd name="T16" fmla="*/ 57 w 74"/>
                    <a:gd name="T17" fmla="*/ 7 h 74"/>
                    <a:gd name="T18" fmla="*/ 54 w 74"/>
                    <a:gd name="T19" fmla="*/ 5 h 74"/>
                    <a:gd name="T20" fmla="*/ 51 w 74"/>
                    <a:gd name="T21" fmla="*/ 4 h 74"/>
                    <a:gd name="T22" fmla="*/ 47 w 74"/>
                    <a:gd name="T23" fmla="*/ 3 h 74"/>
                    <a:gd name="T24" fmla="*/ 44 w 74"/>
                    <a:gd name="T25" fmla="*/ 1 h 74"/>
                    <a:gd name="T26" fmla="*/ 40 w 74"/>
                    <a:gd name="T27" fmla="*/ 1 h 74"/>
                    <a:gd name="T28" fmla="*/ 36 w 74"/>
                    <a:gd name="T29" fmla="*/ 0 h 74"/>
                    <a:gd name="T30" fmla="*/ 33 w 74"/>
                    <a:gd name="T31" fmla="*/ 1 h 74"/>
                    <a:gd name="T32" fmla="*/ 29 w 74"/>
                    <a:gd name="T33" fmla="*/ 1 h 74"/>
                    <a:gd name="T34" fmla="*/ 25 w 74"/>
                    <a:gd name="T35" fmla="*/ 3 h 74"/>
                    <a:gd name="T36" fmla="*/ 21 w 74"/>
                    <a:gd name="T37" fmla="*/ 4 h 74"/>
                    <a:gd name="T38" fmla="*/ 19 w 74"/>
                    <a:gd name="T39" fmla="*/ 5 h 74"/>
                    <a:gd name="T40" fmla="*/ 16 w 74"/>
                    <a:gd name="T41" fmla="*/ 7 h 74"/>
                    <a:gd name="T42" fmla="*/ 10 w 74"/>
                    <a:gd name="T43" fmla="*/ 12 h 74"/>
                    <a:gd name="T44" fmla="*/ 6 w 74"/>
                    <a:gd name="T45" fmla="*/ 17 h 74"/>
                    <a:gd name="T46" fmla="*/ 4 w 74"/>
                    <a:gd name="T47" fmla="*/ 20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30 h 74"/>
                    <a:gd name="T54" fmla="*/ 0 w 74"/>
                    <a:gd name="T55" fmla="*/ 33 h 74"/>
                    <a:gd name="T56" fmla="*/ 0 w 74"/>
                    <a:gd name="T57" fmla="*/ 38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5 h 74"/>
                    <a:gd name="T68" fmla="*/ 6 w 74"/>
                    <a:gd name="T69" fmla="*/ 58 h 74"/>
                    <a:gd name="T70" fmla="*/ 10 w 74"/>
                    <a:gd name="T71" fmla="*/ 64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2 h 74"/>
                    <a:gd name="T78" fmla="*/ 25 w 74"/>
                    <a:gd name="T79" fmla="*/ 73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3 h 74"/>
                    <a:gd name="T92" fmla="*/ 51 w 74"/>
                    <a:gd name="T93" fmla="*/ 72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4 h 74"/>
                    <a:gd name="T100" fmla="*/ 67 w 74"/>
                    <a:gd name="T101" fmla="*/ 58 h 74"/>
                    <a:gd name="T102" fmla="*/ 69 w 74"/>
                    <a:gd name="T103" fmla="*/ 55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8"/>
                      </a:move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7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2"/>
                      </a:lnTo>
                      <a:lnTo>
                        <a:pt x="25" y="73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4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448"/>
                <p:cNvSpPr>
                  <a:spLocks/>
                </p:cNvSpPr>
                <p:nvPr/>
              </p:nvSpPr>
              <p:spPr bwMode="auto">
                <a:xfrm>
                  <a:off x="3140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449"/>
                <p:cNvSpPr>
                  <a:spLocks/>
                </p:cNvSpPr>
                <p:nvPr/>
              </p:nvSpPr>
              <p:spPr bwMode="auto">
                <a:xfrm>
                  <a:off x="3140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450"/>
                <p:cNvSpPr>
                  <a:spLocks/>
                </p:cNvSpPr>
                <p:nvPr/>
              </p:nvSpPr>
              <p:spPr bwMode="auto">
                <a:xfrm>
                  <a:off x="3126" y="1988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2 w 74"/>
                    <a:gd name="T3" fmla="*/ 33 h 74"/>
                    <a:gd name="T4" fmla="*/ 72 w 74"/>
                    <a:gd name="T5" fmla="*/ 29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2 w 74"/>
                    <a:gd name="T15" fmla="*/ 11 h 74"/>
                    <a:gd name="T16" fmla="*/ 57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0 w 74"/>
                    <a:gd name="T27" fmla="*/ 0 h 74"/>
                    <a:gd name="T28" fmla="*/ 36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1 h 74"/>
                    <a:gd name="T34" fmla="*/ 25 w 74"/>
                    <a:gd name="T35" fmla="*/ 2 h 74"/>
                    <a:gd name="T36" fmla="*/ 21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0 w 74"/>
                    <a:gd name="T43" fmla="*/ 11 h 74"/>
                    <a:gd name="T44" fmla="*/ 6 w 74"/>
                    <a:gd name="T45" fmla="*/ 17 h 74"/>
                    <a:gd name="T46" fmla="*/ 4 w 74"/>
                    <a:gd name="T47" fmla="*/ 19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7 h 74"/>
                    <a:gd name="T64" fmla="*/ 2 w 74"/>
                    <a:gd name="T65" fmla="*/ 51 h 74"/>
                    <a:gd name="T66" fmla="*/ 4 w 74"/>
                    <a:gd name="T67" fmla="*/ 54 h 74"/>
                    <a:gd name="T68" fmla="*/ 6 w 74"/>
                    <a:gd name="T69" fmla="*/ 58 h 74"/>
                    <a:gd name="T70" fmla="*/ 10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1 h 74"/>
                    <a:gd name="T78" fmla="*/ 25 w 74"/>
                    <a:gd name="T79" fmla="*/ 72 h 74"/>
                    <a:gd name="T80" fmla="*/ 29 w 74"/>
                    <a:gd name="T81" fmla="*/ 72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2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1 w 74"/>
                    <a:gd name="T107" fmla="*/ 47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451"/>
                <p:cNvSpPr>
                  <a:spLocks/>
                </p:cNvSpPr>
                <p:nvPr/>
              </p:nvSpPr>
              <p:spPr bwMode="auto">
                <a:xfrm>
                  <a:off x="3126" y="1988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2 w 74"/>
                    <a:gd name="T3" fmla="*/ 33 h 74"/>
                    <a:gd name="T4" fmla="*/ 72 w 74"/>
                    <a:gd name="T5" fmla="*/ 29 h 74"/>
                    <a:gd name="T6" fmla="*/ 71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2 w 74"/>
                    <a:gd name="T15" fmla="*/ 11 h 74"/>
                    <a:gd name="T16" fmla="*/ 57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0 w 74"/>
                    <a:gd name="T27" fmla="*/ 0 h 74"/>
                    <a:gd name="T28" fmla="*/ 36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1 h 74"/>
                    <a:gd name="T34" fmla="*/ 25 w 74"/>
                    <a:gd name="T35" fmla="*/ 2 h 74"/>
                    <a:gd name="T36" fmla="*/ 21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0 w 74"/>
                    <a:gd name="T43" fmla="*/ 11 h 74"/>
                    <a:gd name="T44" fmla="*/ 6 w 74"/>
                    <a:gd name="T45" fmla="*/ 17 h 74"/>
                    <a:gd name="T46" fmla="*/ 4 w 74"/>
                    <a:gd name="T47" fmla="*/ 19 h 74"/>
                    <a:gd name="T48" fmla="*/ 2 w 74"/>
                    <a:gd name="T49" fmla="*/ 23 h 74"/>
                    <a:gd name="T50" fmla="*/ 1 w 74"/>
                    <a:gd name="T51" fmla="*/ 26 h 74"/>
                    <a:gd name="T52" fmla="*/ 0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0 w 74"/>
                    <a:gd name="T61" fmla="*/ 44 h 74"/>
                    <a:gd name="T62" fmla="*/ 1 w 74"/>
                    <a:gd name="T63" fmla="*/ 47 h 74"/>
                    <a:gd name="T64" fmla="*/ 2 w 74"/>
                    <a:gd name="T65" fmla="*/ 51 h 74"/>
                    <a:gd name="T66" fmla="*/ 4 w 74"/>
                    <a:gd name="T67" fmla="*/ 54 h 74"/>
                    <a:gd name="T68" fmla="*/ 6 w 74"/>
                    <a:gd name="T69" fmla="*/ 58 h 74"/>
                    <a:gd name="T70" fmla="*/ 10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1 w 74"/>
                    <a:gd name="T77" fmla="*/ 71 h 74"/>
                    <a:gd name="T78" fmla="*/ 25 w 74"/>
                    <a:gd name="T79" fmla="*/ 72 h 74"/>
                    <a:gd name="T80" fmla="*/ 29 w 74"/>
                    <a:gd name="T81" fmla="*/ 72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2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7 w 74"/>
                    <a:gd name="T97" fmla="*/ 68 h 74"/>
                    <a:gd name="T98" fmla="*/ 62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1 w 74"/>
                    <a:gd name="T107" fmla="*/ 47 h 74"/>
                    <a:gd name="T108" fmla="*/ 72 w 74"/>
                    <a:gd name="T109" fmla="*/ 44 h 74"/>
                    <a:gd name="T110" fmla="*/ 72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2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2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452"/>
                <p:cNvSpPr>
                  <a:spLocks/>
                </p:cNvSpPr>
                <p:nvPr/>
              </p:nvSpPr>
              <p:spPr bwMode="auto">
                <a:xfrm>
                  <a:off x="3140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4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5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453"/>
                <p:cNvSpPr>
                  <a:spLocks/>
                </p:cNvSpPr>
                <p:nvPr/>
              </p:nvSpPr>
              <p:spPr bwMode="auto">
                <a:xfrm>
                  <a:off x="3140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4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5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454"/>
                <p:cNvSpPr>
                  <a:spLocks/>
                </p:cNvSpPr>
                <p:nvPr/>
              </p:nvSpPr>
              <p:spPr bwMode="auto">
                <a:xfrm>
                  <a:off x="3126" y="2114"/>
                  <a:ext cx="37" cy="37"/>
                </a:xfrm>
                <a:custGeom>
                  <a:avLst/>
                  <a:gdLst>
                    <a:gd name="T0" fmla="*/ 74 w 74"/>
                    <a:gd name="T1" fmla="*/ 38 h 74"/>
                    <a:gd name="T2" fmla="*/ 72 w 74"/>
                    <a:gd name="T3" fmla="*/ 33 h 74"/>
                    <a:gd name="T4" fmla="*/ 72 w 74"/>
                    <a:gd name="T5" fmla="*/ 30 h 74"/>
                    <a:gd name="T6" fmla="*/ 71 w 74"/>
                    <a:gd name="T7" fmla="*/ 27 h 74"/>
                    <a:gd name="T8" fmla="*/ 70 w 74"/>
                    <a:gd name="T9" fmla="*/ 23 h 74"/>
                    <a:gd name="T10" fmla="*/ 69 w 74"/>
                    <a:gd name="T11" fmla="*/ 20 h 74"/>
                    <a:gd name="T12" fmla="*/ 67 w 74"/>
                    <a:gd name="T13" fmla="*/ 17 h 74"/>
                    <a:gd name="T14" fmla="*/ 62 w 74"/>
                    <a:gd name="T15" fmla="*/ 12 h 74"/>
                    <a:gd name="T16" fmla="*/ 57 w 74"/>
                    <a:gd name="T17" fmla="*/ 7 h 74"/>
                    <a:gd name="T18" fmla="*/ 54 w 74"/>
                    <a:gd name="T19" fmla="*/ 5 h 74"/>
                    <a:gd name="T20" fmla="*/ 51 w 74"/>
                    <a:gd name="T21" fmla="*/ 4 h 74"/>
                    <a:gd name="T22" fmla="*/ 47 w 74"/>
                    <a:gd name="T23" fmla="*/ 3 h 74"/>
                    <a:gd name="T24" fmla="*/ 44 w 74"/>
                    <a:gd name="T25" fmla="*/ 2 h 74"/>
                    <a:gd name="T26" fmla="*/ 40 w 74"/>
                    <a:gd name="T27" fmla="*/ 2 h 74"/>
                    <a:gd name="T28" fmla="*/ 36 w 74"/>
                    <a:gd name="T29" fmla="*/ 0 h 74"/>
                    <a:gd name="T30" fmla="*/ 33 w 74"/>
                    <a:gd name="T31" fmla="*/ 2 h 74"/>
                    <a:gd name="T32" fmla="*/ 29 w 74"/>
                    <a:gd name="T33" fmla="*/ 2 h 74"/>
                    <a:gd name="T34" fmla="*/ 25 w 74"/>
                    <a:gd name="T35" fmla="*/ 3 h 74"/>
                    <a:gd name="T36" fmla="*/ 21 w 74"/>
                    <a:gd name="T37" fmla="*/ 4 h 74"/>
                    <a:gd name="T38" fmla="*/ 19 w 74"/>
                    <a:gd name="T39" fmla="*/ 5 h 74"/>
                    <a:gd name="T40" fmla="*/ 16 w 74"/>
                    <a:gd name="T41" fmla="*/ 7 h 74"/>
                    <a:gd name="T42" fmla="*/ 10 w 74"/>
                    <a:gd name="T43" fmla="*/ 12 h 74"/>
                    <a:gd name="T44" fmla="*/ 6 w 74"/>
                    <a:gd name="T45" fmla="*/ 17 h 74"/>
                    <a:gd name="T46" fmla="*/ 4 w 74"/>
                    <a:gd name="T47" fmla="*/ 20 h 74"/>
                    <a:gd name="T48" fmla="*/ 2 w 74"/>
                    <a:gd name="T49" fmla="*/ 23 h 74"/>
                    <a:gd name="T50" fmla="*/ 1 w 74"/>
                    <a:gd name="T51" fmla="*/ 27 h 74"/>
                    <a:gd name="T52" fmla="*/ 0 w 74"/>
                    <a:gd name="T53" fmla="*/ 30 h 74"/>
                    <a:gd name="T54" fmla="*/ 0 w 74"/>
                    <a:gd name="T55" fmla="*/ 33 h 74"/>
                    <a:gd name="T56" fmla="*/ 0 w 74"/>
                    <a:gd name="T57" fmla="*/ 38 h 74"/>
                    <a:gd name="T58" fmla="*/ 0 w 74"/>
                    <a:gd name="T59" fmla="*/ 41 h 74"/>
                    <a:gd name="T60" fmla="*/ 0 w 74"/>
                    <a:gd name="T61" fmla="*/ 45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5 h 74"/>
                    <a:gd name="T68" fmla="*/ 6 w 74"/>
                    <a:gd name="T69" fmla="*/ 58 h 74"/>
                    <a:gd name="T70" fmla="*/ 10 w 74"/>
                    <a:gd name="T71" fmla="*/ 64 h 74"/>
                    <a:gd name="T72" fmla="*/ 16 w 74"/>
                    <a:gd name="T73" fmla="*/ 68 h 74"/>
                    <a:gd name="T74" fmla="*/ 19 w 74"/>
                    <a:gd name="T75" fmla="*/ 70 h 74"/>
                    <a:gd name="T76" fmla="*/ 21 w 74"/>
                    <a:gd name="T77" fmla="*/ 72 h 74"/>
                    <a:gd name="T78" fmla="*/ 25 w 74"/>
                    <a:gd name="T79" fmla="*/ 73 h 74"/>
                    <a:gd name="T80" fmla="*/ 29 w 74"/>
                    <a:gd name="T81" fmla="*/ 73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3 h 74"/>
                    <a:gd name="T90" fmla="*/ 47 w 74"/>
                    <a:gd name="T91" fmla="*/ 73 h 74"/>
                    <a:gd name="T92" fmla="*/ 51 w 74"/>
                    <a:gd name="T93" fmla="*/ 72 h 74"/>
                    <a:gd name="T94" fmla="*/ 54 w 74"/>
                    <a:gd name="T95" fmla="*/ 70 h 74"/>
                    <a:gd name="T96" fmla="*/ 57 w 74"/>
                    <a:gd name="T97" fmla="*/ 68 h 74"/>
                    <a:gd name="T98" fmla="*/ 62 w 74"/>
                    <a:gd name="T99" fmla="*/ 64 h 74"/>
                    <a:gd name="T100" fmla="*/ 67 w 74"/>
                    <a:gd name="T101" fmla="*/ 58 h 74"/>
                    <a:gd name="T102" fmla="*/ 69 w 74"/>
                    <a:gd name="T103" fmla="*/ 55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5 h 74"/>
                    <a:gd name="T110" fmla="*/ 72 w 74"/>
                    <a:gd name="T111" fmla="*/ 41 h 74"/>
                    <a:gd name="T112" fmla="*/ 74 w 74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8"/>
                      </a:move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1" y="27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7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70"/>
                      </a:lnTo>
                      <a:lnTo>
                        <a:pt x="21" y="72"/>
                      </a:lnTo>
                      <a:lnTo>
                        <a:pt x="25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7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5"/>
                      </a:lnTo>
                      <a:lnTo>
                        <a:pt x="72" y="41"/>
                      </a:lnTo>
                      <a:lnTo>
                        <a:pt x="74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455"/>
                <p:cNvSpPr>
                  <a:spLocks/>
                </p:cNvSpPr>
                <p:nvPr/>
              </p:nvSpPr>
              <p:spPr bwMode="auto">
                <a:xfrm>
                  <a:off x="3126" y="2114"/>
                  <a:ext cx="37" cy="37"/>
                </a:xfrm>
                <a:custGeom>
                  <a:avLst/>
                  <a:gdLst>
                    <a:gd name="T0" fmla="*/ 74 w 74"/>
                    <a:gd name="T1" fmla="*/ 38 h 74"/>
                    <a:gd name="T2" fmla="*/ 72 w 74"/>
                    <a:gd name="T3" fmla="*/ 33 h 74"/>
                    <a:gd name="T4" fmla="*/ 72 w 74"/>
                    <a:gd name="T5" fmla="*/ 30 h 74"/>
                    <a:gd name="T6" fmla="*/ 71 w 74"/>
                    <a:gd name="T7" fmla="*/ 27 h 74"/>
                    <a:gd name="T8" fmla="*/ 70 w 74"/>
                    <a:gd name="T9" fmla="*/ 23 h 74"/>
                    <a:gd name="T10" fmla="*/ 69 w 74"/>
                    <a:gd name="T11" fmla="*/ 20 h 74"/>
                    <a:gd name="T12" fmla="*/ 67 w 74"/>
                    <a:gd name="T13" fmla="*/ 17 h 74"/>
                    <a:gd name="T14" fmla="*/ 62 w 74"/>
                    <a:gd name="T15" fmla="*/ 12 h 74"/>
                    <a:gd name="T16" fmla="*/ 57 w 74"/>
                    <a:gd name="T17" fmla="*/ 7 h 74"/>
                    <a:gd name="T18" fmla="*/ 54 w 74"/>
                    <a:gd name="T19" fmla="*/ 5 h 74"/>
                    <a:gd name="T20" fmla="*/ 51 w 74"/>
                    <a:gd name="T21" fmla="*/ 4 h 74"/>
                    <a:gd name="T22" fmla="*/ 47 w 74"/>
                    <a:gd name="T23" fmla="*/ 3 h 74"/>
                    <a:gd name="T24" fmla="*/ 44 w 74"/>
                    <a:gd name="T25" fmla="*/ 2 h 74"/>
                    <a:gd name="T26" fmla="*/ 40 w 74"/>
                    <a:gd name="T27" fmla="*/ 2 h 74"/>
                    <a:gd name="T28" fmla="*/ 36 w 74"/>
                    <a:gd name="T29" fmla="*/ 0 h 74"/>
                    <a:gd name="T30" fmla="*/ 33 w 74"/>
                    <a:gd name="T31" fmla="*/ 2 h 74"/>
                    <a:gd name="T32" fmla="*/ 29 w 74"/>
                    <a:gd name="T33" fmla="*/ 2 h 74"/>
                    <a:gd name="T34" fmla="*/ 25 w 74"/>
                    <a:gd name="T35" fmla="*/ 3 h 74"/>
                    <a:gd name="T36" fmla="*/ 21 w 74"/>
                    <a:gd name="T37" fmla="*/ 4 h 74"/>
                    <a:gd name="T38" fmla="*/ 19 w 74"/>
                    <a:gd name="T39" fmla="*/ 5 h 74"/>
                    <a:gd name="T40" fmla="*/ 16 w 74"/>
                    <a:gd name="T41" fmla="*/ 7 h 74"/>
                    <a:gd name="T42" fmla="*/ 10 w 74"/>
                    <a:gd name="T43" fmla="*/ 12 h 74"/>
                    <a:gd name="T44" fmla="*/ 6 w 74"/>
                    <a:gd name="T45" fmla="*/ 17 h 74"/>
                    <a:gd name="T46" fmla="*/ 4 w 74"/>
                    <a:gd name="T47" fmla="*/ 20 h 74"/>
                    <a:gd name="T48" fmla="*/ 2 w 74"/>
                    <a:gd name="T49" fmla="*/ 23 h 74"/>
                    <a:gd name="T50" fmla="*/ 1 w 74"/>
                    <a:gd name="T51" fmla="*/ 27 h 74"/>
                    <a:gd name="T52" fmla="*/ 0 w 74"/>
                    <a:gd name="T53" fmla="*/ 30 h 74"/>
                    <a:gd name="T54" fmla="*/ 0 w 74"/>
                    <a:gd name="T55" fmla="*/ 33 h 74"/>
                    <a:gd name="T56" fmla="*/ 0 w 74"/>
                    <a:gd name="T57" fmla="*/ 38 h 74"/>
                    <a:gd name="T58" fmla="*/ 0 w 74"/>
                    <a:gd name="T59" fmla="*/ 41 h 74"/>
                    <a:gd name="T60" fmla="*/ 0 w 74"/>
                    <a:gd name="T61" fmla="*/ 45 h 74"/>
                    <a:gd name="T62" fmla="*/ 1 w 74"/>
                    <a:gd name="T63" fmla="*/ 48 h 74"/>
                    <a:gd name="T64" fmla="*/ 2 w 74"/>
                    <a:gd name="T65" fmla="*/ 51 h 74"/>
                    <a:gd name="T66" fmla="*/ 4 w 74"/>
                    <a:gd name="T67" fmla="*/ 55 h 74"/>
                    <a:gd name="T68" fmla="*/ 6 w 74"/>
                    <a:gd name="T69" fmla="*/ 58 h 74"/>
                    <a:gd name="T70" fmla="*/ 10 w 74"/>
                    <a:gd name="T71" fmla="*/ 64 h 74"/>
                    <a:gd name="T72" fmla="*/ 16 w 74"/>
                    <a:gd name="T73" fmla="*/ 68 h 74"/>
                    <a:gd name="T74" fmla="*/ 19 w 74"/>
                    <a:gd name="T75" fmla="*/ 70 h 74"/>
                    <a:gd name="T76" fmla="*/ 21 w 74"/>
                    <a:gd name="T77" fmla="*/ 72 h 74"/>
                    <a:gd name="T78" fmla="*/ 25 w 74"/>
                    <a:gd name="T79" fmla="*/ 73 h 74"/>
                    <a:gd name="T80" fmla="*/ 29 w 74"/>
                    <a:gd name="T81" fmla="*/ 73 h 74"/>
                    <a:gd name="T82" fmla="*/ 33 w 74"/>
                    <a:gd name="T83" fmla="*/ 74 h 74"/>
                    <a:gd name="T84" fmla="*/ 36 w 74"/>
                    <a:gd name="T85" fmla="*/ 74 h 74"/>
                    <a:gd name="T86" fmla="*/ 40 w 74"/>
                    <a:gd name="T87" fmla="*/ 74 h 74"/>
                    <a:gd name="T88" fmla="*/ 44 w 74"/>
                    <a:gd name="T89" fmla="*/ 73 h 74"/>
                    <a:gd name="T90" fmla="*/ 47 w 74"/>
                    <a:gd name="T91" fmla="*/ 73 h 74"/>
                    <a:gd name="T92" fmla="*/ 51 w 74"/>
                    <a:gd name="T93" fmla="*/ 72 h 74"/>
                    <a:gd name="T94" fmla="*/ 54 w 74"/>
                    <a:gd name="T95" fmla="*/ 70 h 74"/>
                    <a:gd name="T96" fmla="*/ 57 w 74"/>
                    <a:gd name="T97" fmla="*/ 68 h 74"/>
                    <a:gd name="T98" fmla="*/ 62 w 74"/>
                    <a:gd name="T99" fmla="*/ 64 h 74"/>
                    <a:gd name="T100" fmla="*/ 67 w 74"/>
                    <a:gd name="T101" fmla="*/ 58 h 74"/>
                    <a:gd name="T102" fmla="*/ 69 w 74"/>
                    <a:gd name="T103" fmla="*/ 55 h 74"/>
                    <a:gd name="T104" fmla="*/ 70 w 74"/>
                    <a:gd name="T105" fmla="*/ 51 h 74"/>
                    <a:gd name="T106" fmla="*/ 71 w 74"/>
                    <a:gd name="T107" fmla="*/ 48 h 74"/>
                    <a:gd name="T108" fmla="*/ 72 w 74"/>
                    <a:gd name="T109" fmla="*/ 45 h 74"/>
                    <a:gd name="T110" fmla="*/ 72 w 74"/>
                    <a:gd name="T111" fmla="*/ 41 h 74"/>
                    <a:gd name="T112" fmla="*/ 74 w 74"/>
                    <a:gd name="T113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8"/>
                      </a:move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1" y="27"/>
                      </a:lnTo>
                      <a:lnTo>
                        <a:pt x="70" y="23"/>
                      </a:lnTo>
                      <a:lnTo>
                        <a:pt x="69" y="20"/>
                      </a:lnTo>
                      <a:lnTo>
                        <a:pt x="67" y="17"/>
                      </a:lnTo>
                      <a:lnTo>
                        <a:pt x="62" y="12"/>
                      </a:lnTo>
                      <a:lnTo>
                        <a:pt x="57" y="7"/>
                      </a:lnTo>
                      <a:lnTo>
                        <a:pt x="54" y="5"/>
                      </a:lnTo>
                      <a:lnTo>
                        <a:pt x="51" y="4"/>
                      </a:lnTo>
                      <a:lnTo>
                        <a:pt x="47" y="3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5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9" y="70"/>
                      </a:lnTo>
                      <a:lnTo>
                        <a:pt x="21" y="72"/>
                      </a:lnTo>
                      <a:lnTo>
                        <a:pt x="25" y="73"/>
                      </a:lnTo>
                      <a:lnTo>
                        <a:pt x="29" y="73"/>
                      </a:lnTo>
                      <a:lnTo>
                        <a:pt x="33" y="74"/>
                      </a:lnTo>
                      <a:lnTo>
                        <a:pt x="36" y="74"/>
                      </a:lnTo>
                      <a:lnTo>
                        <a:pt x="40" y="74"/>
                      </a:lnTo>
                      <a:lnTo>
                        <a:pt x="44" y="73"/>
                      </a:lnTo>
                      <a:lnTo>
                        <a:pt x="47" y="73"/>
                      </a:lnTo>
                      <a:lnTo>
                        <a:pt x="51" y="72"/>
                      </a:lnTo>
                      <a:lnTo>
                        <a:pt x="54" y="70"/>
                      </a:lnTo>
                      <a:lnTo>
                        <a:pt x="57" y="68"/>
                      </a:lnTo>
                      <a:lnTo>
                        <a:pt x="62" y="64"/>
                      </a:lnTo>
                      <a:lnTo>
                        <a:pt x="67" y="58"/>
                      </a:lnTo>
                      <a:lnTo>
                        <a:pt x="69" y="55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5"/>
                      </a:lnTo>
                      <a:lnTo>
                        <a:pt x="72" y="41"/>
                      </a:lnTo>
                      <a:lnTo>
                        <a:pt x="74" y="3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456"/>
                <p:cNvSpPr>
                  <a:spLocks/>
                </p:cNvSpPr>
                <p:nvPr/>
              </p:nvSpPr>
              <p:spPr bwMode="auto">
                <a:xfrm>
                  <a:off x="3140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457"/>
                <p:cNvSpPr>
                  <a:spLocks/>
                </p:cNvSpPr>
                <p:nvPr/>
              </p:nvSpPr>
              <p:spPr bwMode="auto">
                <a:xfrm>
                  <a:off x="3140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458"/>
                <p:cNvSpPr>
                  <a:spLocks/>
                </p:cNvSpPr>
                <p:nvPr/>
              </p:nvSpPr>
              <p:spPr bwMode="auto">
                <a:xfrm>
                  <a:off x="3126" y="243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3 h 73"/>
                    <a:gd name="T4" fmla="*/ 72 w 74"/>
                    <a:gd name="T5" fmla="*/ 29 h 73"/>
                    <a:gd name="T6" fmla="*/ 71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2 w 74"/>
                    <a:gd name="T15" fmla="*/ 11 h 73"/>
                    <a:gd name="T16" fmla="*/ 57 w 74"/>
                    <a:gd name="T17" fmla="*/ 7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0 w 74"/>
                    <a:gd name="T27" fmla="*/ 1 h 73"/>
                    <a:gd name="T28" fmla="*/ 36 w 74"/>
                    <a:gd name="T29" fmla="*/ 0 h 73"/>
                    <a:gd name="T30" fmla="*/ 33 w 74"/>
                    <a:gd name="T31" fmla="*/ 1 h 73"/>
                    <a:gd name="T32" fmla="*/ 29 w 74"/>
                    <a:gd name="T33" fmla="*/ 1 h 73"/>
                    <a:gd name="T34" fmla="*/ 25 w 74"/>
                    <a:gd name="T35" fmla="*/ 2 h 73"/>
                    <a:gd name="T36" fmla="*/ 21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7 h 73"/>
                    <a:gd name="T42" fmla="*/ 10 w 74"/>
                    <a:gd name="T43" fmla="*/ 11 h 73"/>
                    <a:gd name="T44" fmla="*/ 6 w 74"/>
                    <a:gd name="T45" fmla="*/ 17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6 h 73"/>
                    <a:gd name="T52" fmla="*/ 0 w 74"/>
                    <a:gd name="T53" fmla="*/ 29 h 73"/>
                    <a:gd name="T54" fmla="*/ 0 w 74"/>
                    <a:gd name="T55" fmla="*/ 33 h 73"/>
                    <a:gd name="T56" fmla="*/ 0 w 74"/>
                    <a:gd name="T57" fmla="*/ 37 h 73"/>
                    <a:gd name="T58" fmla="*/ 0 w 74"/>
                    <a:gd name="T59" fmla="*/ 41 h 73"/>
                    <a:gd name="T60" fmla="*/ 0 w 74"/>
                    <a:gd name="T61" fmla="*/ 44 h 73"/>
                    <a:gd name="T62" fmla="*/ 1 w 74"/>
                    <a:gd name="T63" fmla="*/ 47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8 h 73"/>
                    <a:gd name="T70" fmla="*/ 10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1 w 74"/>
                    <a:gd name="T77" fmla="*/ 71 h 73"/>
                    <a:gd name="T78" fmla="*/ 25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0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7 w 74"/>
                    <a:gd name="T97" fmla="*/ 68 h 73"/>
                    <a:gd name="T98" fmla="*/ 62 w 74"/>
                    <a:gd name="T99" fmla="*/ 63 h 73"/>
                    <a:gd name="T100" fmla="*/ 67 w 74"/>
                    <a:gd name="T101" fmla="*/ 58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7 h 73"/>
                    <a:gd name="T108" fmla="*/ 72 w 74"/>
                    <a:gd name="T109" fmla="*/ 44 h 73"/>
                    <a:gd name="T110" fmla="*/ 72 w 74"/>
                    <a:gd name="T111" fmla="*/ 41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459"/>
                <p:cNvSpPr>
                  <a:spLocks/>
                </p:cNvSpPr>
                <p:nvPr/>
              </p:nvSpPr>
              <p:spPr bwMode="auto">
                <a:xfrm>
                  <a:off x="3126" y="243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3 h 73"/>
                    <a:gd name="T4" fmla="*/ 72 w 74"/>
                    <a:gd name="T5" fmla="*/ 29 h 73"/>
                    <a:gd name="T6" fmla="*/ 71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2 w 74"/>
                    <a:gd name="T15" fmla="*/ 11 h 73"/>
                    <a:gd name="T16" fmla="*/ 57 w 74"/>
                    <a:gd name="T17" fmla="*/ 7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0 w 74"/>
                    <a:gd name="T27" fmla="*/ 1 h 73"/>
                    <a:gd name="T28" fmla="*/ 36 w 74"/>
                    <a:gd name="T29" fmla="*/ 0 h 73"/>
                    <a:gd name="T30" fmla="*/ 33 w 74"/>
                    <a:gd name="T31" fmla="*/ 1 h 73"/>
                    <a:gd name="T32" fmla="*/ 29 w 74"/>
                    <a:gd name="T33" fmla="*/ 1 h 73"/>
                    <a:gd name="T34" fmla="*/ 25 w 74"/>
                    <a:gd name="T35" fmla="*/ 2 h 73"/>
                    <a:gd name="T36" fmla="*/ 21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7 h 73"/>
                    <a:gd name="T42" fmla="*/ 10 w 74"/>
                    <a:gd name="T43" fmla="*/ 11 h 73"/>
                    <a:gd name="T44" fmla="*/ 6 w 74"/>
                    <a:gd name="T45" fmla="*/ 17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6 h 73"/>
                    <a:gd name="T52" fmla="*/ 0 w 74"/>
                    <a:gd name="T53" fmla="*/ 29 h 73"/>
                    <a:gd name="T54" fmla="*/ 0 w 74"/>
                    <a:gd name="T55" fmla="*/ 33 h 73"/>
                    <a:gd name="T56" fmla="*/ 0 w 74"/>
                    <a:gd name="T57" fmla="*/ 37 h 73"/>
                    <a:gd name="T58" fmla="*/ 0 w 74"/>
                    <a:gd name="T59" fmla="*/ 41 h 73"/>
                    <a:gd name="T60" fmla="*/ 0 w 74"/>
                    <a:gd name="T61" fmla="*/ 44 h 73"/>
                    <a:gd name="T62" fmla="*/ 1 w 74"/>
                    <a:gd name="T63" fmla="*/ 47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8 h 73"/>
                    <a:gd name="T70" fmla="*/ 10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1 w 74"/>
                    <a:gd name="T77" fmla="*/ 71 h 73"/>
                    <a:gd name="T78" fmla="*/ 25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0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7 w 74"/>
                    <a:gd name="T97" fmla="*/ 68 h 73"/>
                    <a:gd name="T98" fmla="*/ 62 w 74"/>
                    <a:gd name="T99" fmla="*/ 63 h 73"/>
                    <a:gd name="T100" fmla="*/ 67 w 74"/>
                    <a:gd name="T101" fmla="*/ 58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7 h 73"/>
                    <a:gd name="T108" fmla="*/ 72 w 74"/>
                    <a:gd name="T109" fmla="*/ 44 h 73"/>
                    <a:gd name="T110" fmla="*/ 72 w 74"/>
                    <a:gd name="T111" fmla="*/ 41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8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460"/>
                <p:cNvSpPr>
                  <a:spLocks/>
                </p:cNvSpPr>
                <p:nvPr/>
              </p:nvSpPr>
              <p:spPr bwMode="auto">
                <a:xfrm>
                  <a:off x="3140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461"/>
                <p:cNvSpPr>
                  <a:spLocks/>
                </p:cNvSpPr>
                <p:nvPr/>
              </p:nvSpPr>
              <p:spPr bwMode="auto">
                <a:xfrm>
                  <a:off x="3140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4 h 18"/>
                    <a:gd name="T60" fmla="*/ 18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462"/>
                <p:cNvSpPr>
                  <a:spLocks/>
                </p:cNvSpPr>
                <p:nvPr/>
              </p:nvSpPr>
              <p:spPr bwMode="auto">
                <a:xfrm>
                  <a:off x="3126" y="256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3 h 73"/>
                    <a:gd name="T4" fmla="*/ 72 w 74"/>
                    <a:gd name="T5" fmla="*/ 29 h 73"/>
                    <a:gd name="T6" fmla="*/ 71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6 h 73"/>
                    <a:gd name="T14" fmla="*/ 62 w 74"/>
                    <a:gd name="T15" fmla="*/ 11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0 h 73"/>
                    <a:gd name="T26" fmla="*/ 40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5 w 74"/>
                    <a:gd name="T35" fmla="*/ 2 h 73"/>
                    <a:gd name="T36" fmla="*/ 21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1 h 73"/>
                    <a:gd name="T44" fmla="*/ 6 w 74"/>
                    <a:gd name="T45" fmla="*/ 16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5 h 73"/>
                    <a:gd name="T52" fmla="*/ 0 w 74"/>
                    <a:gd name="T53" fmla="*/ 29 h 73"/>
                    <a:gd name="T54" fmla="*/ 0 w 74"/>
                    <a:gd name="T55" fmla="*/ 33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4 h 73"/>
                    <a:gd name="T62" fmla="*/ 1 w 74"/>
                    <a:gd name="T63" fmla="*/ 48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1 w 74"/>
                    <a:gd name="T77" fmla="*/ 71 h 73"/>
                    <a:gd name="T78" fmla="*/ 25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0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7 w 74"/>
                    <a:gd name="T97" fmla="*/ 67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8 h 73"/>
                    <a:gd name="T108" fmla="*/ 72 w 74"/>
                    <a:gd name="T109" fmla="*/ 44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2" y="11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6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7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463"/>
                <p:cNvSpPr>
                  <a:spLocks/>
                </p:cNvSpPr>
                <p:nvPr/>
              </p:nvSpPr>
              <p:spPr bwMode="auto">
                <a:xfrm>
                  <a:off x="3126" y="256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3 h 73"/>
                    <a:gd name="T4" fmla="*/ 72 w 74"/>
                    <a:gd name="T5" fmla="*/ 29 h 73"/>
                    <a:gd name="T6" fmla="*/ 71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6 h 73"/>
                    <a:gd name="T14" fmla="*/ 62 w 74"/>
                    <a:gd name="T15" fmla="*/ 11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0 h 73"/>
                    <a:gd name="T26" fmla="*/ 40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5 w 74"/>
                    <a:gd name="T35" fmla="*/ 2 h 73"/>
                    <a:gd name="T36" fmla="*/ 21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1 h 73"/>
                    <a:gd name="T44" fmla="*/ 6 w 74"/>
                    <a:gd name="T45" fmla="*/ 16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5 h 73"/>
                    <a:gd name="T52" fmla="*/ 0 w 74"/>
                    <a:gd name="T53" fmla="*/ 29 h 73"/>
                    <a:gd name="T54" fmla="*/ 0 w 74"/>
                    <a:gd name="T55" fmla="*/ 33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4 h 73"/>
                    <a:gd name="T62" fmla="*/ 1 w 74"/>
                    <a:gd name="T63" fmla="*/ 48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1 w 74"/>
                    <a:gd name="T77" fmla="*/ 71 h 73"/>
                    <a:gd name="T78" fmla="*/ 25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0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7 w 74"/>
                    <a:gd name="T97" fmla="*/ 67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8 h 73"/>
                    <a:gd name="T108" fmla="*/ 72 w 74"/>
                    <a:gd name="T109" fmla="*/ 44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3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2" y="11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21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6" y="16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1" y="71"/>
                      </a:lnTo>
                      <a:lnTo>
                        <a:pt x="25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7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2" y="44"/>
                      </a:lnTo>
                      <a:lnTo>
                        <a:pt x="72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464"/>
                <p:cNvSpPr>
                  <a:spLocks/>
                </p:cNvSpPr>
                <p:nvPr/>
              </p:nvSpPr>
              <p:spPr bwMode="auto">
                <a:xfrm>
                  <a:off x="3140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465"/>
                <p:cNvSpPr>
                  <a:spLocks/>
                </p:cNvSpPr>
                <p:nvPr/>
              </p:nvSpPr>
              <p:spPr bwMode="auto">
                <a:xfrm>
                  <a:off x="3140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8 w 18"/>
                    <a:gd name="T5" fmla="*/ 5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5 w 18"/>
                    <a:gd name="T43" fmla="*/ 17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7 h 18"/>
                    <a:gd name="T56" fmla="*/ 16 w 18"/>
                    <a:gd name="T57" fmla="*/ 16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8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466"/>
                <p:cNvSpPr>
                  <a:spLocks/>
                </p:cNvSpPr>
                <p:nvPr/>
              </p:nvSpPr>
              <p:spPr bwMode="auto">
                <a:xfrm>
                  <a:off x="3126" y="282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2 h 73"/>
                    <a:gd name="T4" fmla="*/ 72 w 74"/>
                    <a:gd name="T5" fmla="*/ 29 h 73"/>
                    <a:gd name="T6" fmla="*/ 71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2 w 74"/>
                    <a:gd name="T15" fmla="*/ 11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1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1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1 h 73"/>
                    <a:gd name="T44" fmla="*/ 6 w 74"/>
                    <a:gd name="T45" fmla="*/ 17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6 h 73"/>
                    <a:gd name="T52" fmla="*/ 0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4 h 73"/>
                    <a:gd name="T62" fmla="*/ 1 w 74"/>
                    <a:gd name="T63" fmla="*/ 47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7 w 74"/>
                    <a:gd name="T97" fmla="*/ 68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7 h 73"/>
                    <a:gd name="T108" fmla="*/ 72 w 74"/>
                    <a:gd name="T109" fmla="*/ 44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2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467"/>
                <p:cNvSpPr>
                  <a:spLocks/>
                </p:cNvSpPr>
                <p:nvPr/>
              </p:nvSpPr>
              <p:spPr bwMode="auto">
                <a:xfrm>
                  <a:off x="3126" y="282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2 h 73"/>
                    <a:gd name="T4" fmla="*/ 72 w 74"/>
                    <a:gd name="T5" fmla="*/ 29 h 73"/>
                    <a:gd name="T6" fmla="*/ 71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2 w 74"/>
                    <a:gd name="T15" fmla="*/ 11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1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1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1 h 73"/>
                    <a:gd name="T44" fmla="*/ 6 w 74"/>
                    <a:gd name="T45" fmla="*/ 17 h 73"/>
                    <a:gd name="T46" fmla="*/ 4 w 74"/>
                    <a:gd name="T47" fmla="*/ 19 h 73"/>
                    <a:gd name="T48" fmla="*/ 2 w 74"/>
                    <a:gd name="T49" fmla="*/ 22 h 73"/>
                    <a:gd name="T50" fmla="*/ 1 w 74"/>
                    <a:gd name="T51" fmla="*/ 26 h 73"/>
                    <a:gd name="T52" fmla="*/ 0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4 h 73"/>
                    <a:gd name="T62" fmla="*/ 1 w 74"/>
                    <a:gd name="T63" fmla="*/ 47 h 73"/>
                    <a:gd name="T64" fmla="*/ 2 w 74"/>
                    <a:gd name="T65" fmla="*/ 51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7 w 74"/>
                    <a:gd name="T97" fmla="*/ 68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1 w 74"/>
                    <a:gd name="T107" fmla="*/ 47 h 73"/>
                    <a:gd name="T108" fmla="*/ 72 w 74"/>
                    <a:gd name="T109" fmla="*/ 44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2"/>
                      </a:lnTo>
                      <a:lnTo>
                        <a:pt x="72" y="29"/>
                      </a:lnTo>
                      <a:lnTo>
                        <a:pt x="71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2" y="11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2" y="51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7" y="68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1" y="47"/>
                      </a:lnTo>
                      <a:lnTo>
                        <a:pt x="72" y="44"/>
                      </a:lnTo>
                      <a:lnTo>
                        <a:pt x="72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468"/>
                <p:cNvSpPr>
                  <a:spLocks/>
                </p:cNvSpPr>
                <p:nvPr/>
              </p:nvSpPr>
              <p:spPr bwMode="auto">
                <a:xfrm>
                  <a:off x="3140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5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469"/>
                <p:cNvSpPr>
                  <a:spLocks/>
                </p:cNvSpPr>
                <p:nvPr/>
              </p:nvSpPr>
              <p:spPr bwMode="auto">
                <a:xfrm>
                  <a:off x="3140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8 w 18"/>
                    <a:gd name="T5" fmla="*/ 6 h 18"/>
                    <a:gd name="T6" fmla="*/ 17 w 18"/>
                    <a:gd name="T7" fmla="*/ 3 h 18"/>
                    <a:gd name="T8" fmla="*/ 16 w 18"/>
                    <a:gd name="T9" fmla="*/ 2 h 18"/>
                    <a:gd name="T10" fmla="*/ 15 w 18"/>
                    <a:gd name="T11" fmla="*/ 1 h 18"/>
                    <a:gd name="T12" fmla="*/ 13 w 18"/>
                    <a:gd name="T13" fmla="*/ 0 h 18"/>
                    <a:gd name="T14" fmla="*/ 11 w 18"/>
                    <a:gd name="T15" fmla="*/ 0 h 18"/>
                    <a:gd name="T16" fmla="*/ 9 w 18"/>
                    <a:gd name="T17" fmla="*/ 0 h 18"/>
                    <a:gd name="T18" fmla="*/ 8 w 18"/>
                    <a:gd name="T19" fmla="*/ 0 h 18"/>
                    <a:gd name="T20" fmla="*/ 6 w 18"/>
                    <a:gd name="T21" fmla="*/ 0 h 18"/>
                    <a:gd name="T22" fmla="*/ 5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1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1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5 w 18"/>
                    <a:gd name="T43" fmla="*/ 16 h 18"/>
                    <a:gd name="T44" fmla="*/ 6 w 18"/>
                    <a:gd name="T45" fmla="*/ 17 h 18"/>
                    <a:gd name="T46" fmla="*/ 8 w 18"/>
                    <a:gd name="T47" fmla="*/ 18 h 18"/>
                    <a:gd name="T48" fmla="*/ 9 w 18"/>
                    <a:gd name="T49" fmla="*/ 18 h 18"/>
                    <a:gd name="T50" fmla="*/ 11 w 18"/>
                    <a:gd name="T51" fmla="*/ 18 h 18"/>
                    <a:gd name="T52" fmla="*/ 13 w 18"/>
                    <a:gd name="T53" fmla="*/ 17 h 18"/>
                    <a:gd name="T54" fmla="*/ 15 w 18"/>
                    <a:gd name="T55" fmla="*/ 16 h 18"/>
                    <a:gd name="T56" fmla="*/ 16 w 18"/>
                    <a:gd name="T57" fmla="*/ 15 h 18"/>
                    <a:gd name="T58" fmla="*/ 17 w 18"/>
                    <a:gd name="T59" fmla="*/ 13 h 18"/>
                    <a:gd name="T60" fmla="*/ 18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5" y="16"/>
                      </a:lnTo>
                      <a:lnTo>
                        <a:pt x="6" y="17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470"/>
                <p:cNvSpPr>
                  <a:spLocks/>
                </p:cNvSpPr>
                <p:nvPr/>
              </p:nvSpPr>
              <p:spPr bwMode="auto">
                <a:xfrm>
                  <a:off x="3126" y="295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2 h 73"/>
                    <a:gd name="T4" fmla="*/ 72 w 74"/>
                    <a:gd name="T5" fmla="*/ 29 h 73"/>
                    <a:gd name="T6" fmla="*/ 71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2 w 74"/>
                    <a:gd name="T15" fmla="*/ 10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0 h 73"/>
                    <a:gd name="T44" fmla="*/ 6 w 74"/>
                    <a:gd name="T45" fmla="*/ 16 h 73"/>
                    <a:gd name="T46" fmla="*/ 4 w 74"/>
                    <a:gd name="T47" fmla="*/ 18 h 73"/>
                    <a:gd name="T48" fmla="*/ 2 w 74"/>
                    <a:gd name="T49" fmla="*/ 22 h 73"/>
                    <a:gd name="T50" fmla="*/ 1 w 74"/>
                    <a:gd name="T51" fmla="*/ 25 h 73"/>
                    <a:gd name="T52" fmla="*/ 0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3 h 73"/>
                    <a:gd name="T62" fmla="*/ 1 w 74"/>
                    <a:gd name="T63" fmla="*/ 47 h 73"/>
                    <a:gd name="T64" fmla="*/ 2 w 74"/>
                    <a:gd name="T65" fmla="*/ 50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7 w 74"/>
                    <a:gd name="T97" fmla="*/ 67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1 w 74"/>
                    <a:gd name="T107" fmla="*/ 47 h 73"/>
                    <a:gd name="T108" fmla="*/ 72 w 74"/>
                    <a:gd name="T109" fmla="*/ 43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2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2" y="10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1" y="47"/>
                      </a:lnTo>
                      <a:lnTo>
                        <a:pt x="2" y="50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7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1" y="47"/>
                      </a:lnTo>
                      <a:lnTo>
                        <a:pt x="72" y="43"/>
                      </a:lnTo>
                      <a:lnTo>
                        <a:pt x="72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471"/>
                <p:cNvSpPr>
                  <a:spLocks/>
                </p:cNvSpPr>
                <p:nvPr/>
              </p:nvSpPr>
              <p:spPr bwMode="auto">
                <a:xfrm>
                  <a:off x="3126" y="295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2 w 74"/>
                    <a:gd name="T3" fmla="*/ 32 h 73"/>
                    <a:gd name="T4" fmla="*/ 72 w 74"/>
                    <a:gd name="T5" fmla="*/ 29 h 73"/>
                    <a:gd name="T6" fmla="*/ 71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2 w 74"/>
                    <a:gd name="T15" fmla="*/ 10 h 73"/>
                    <a:gd name="T16" fmla="*/ 57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6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0 w 74"/>
                    <a:gd name="T43" fmla="*/ 10 h 73"/>
                    <a:gd name="T44" fmla="*/ 6 w 74"/>
                    <a:gd name="T45" fmla="*/ 16 h 73"/>
                    <a:gd name="T46" fmla="*/ 4 w 74"/>
                    <a:gd name="T47" fmla="*/ 18 h 73"/>
                    <a:gd name="T48" fmla="*/ 2 w 74"/>
                    <a:gd name="T49" fmla="*/ 22 h 73"/>
                    <a:gd name="T50" fmla="*/ 1 w 74"/>
                    <a:gd name="T51" fmla="*/ 25 h 73"/>
                    <a:gd name="T52" fmla="*/ 0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0 w 74"/>
                    <a:gd name="T61" fmla="*/ 43 h 73"/>
                    <a:gd name="T62" fmla="*/ 1 w 74"/>
                    <a:gd name="T63" fmla="*/ 47 h 73"/>
                    <a:gd name="T64" fmla="*/ 2 w 74"/>
                    <a:gd name="T65" fmla="*/ 50 h 73"/>
                    <a:gd name="T66" fmla="*/ 4 w 74"/>
                    <a:gd name="T67" fmla="*/ 54 h 73"/>
                    <a:gd name="T68" fmla="*/ 6 w 74"/>
                    <a:gd name="T69" fmla="*/ 57 h 73"/>
                    <a:gd name="T70" fmla="*/ 10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6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7 w 74"/>
                    <a:gd name="T97" fmla="*/ 67 h 73"/>
                    <a:gd name="T98" fmla="*/ 62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1 w 74"/>
                    <a:gd name="T107" fmla="*/ 47 h 73"/>
                    <a:gd name="T108" fmla="*/ 72 w 74"/>
                    <a:gd name="T109" fmla="*/ 43 h 73"/>
                    <a:gd name="T110" fmla="*/ 72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2" y="32"/>
                      </a:lnTo>
                      <a:lnTo>
                        <a:pt x="72" y="29"/>
                      </a:lnTo>
                      <a:lnTo>
                        <a:pt x="71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2" y="10"/>
                      </a:lnTo>
                      <a:lnTo>
                        <a:pt x="57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2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1" y="47"/>
                      </a:lnTo>
                      <a:lnTo>
                        <a:pt x="2" y="50"/>
                      </a:lnTo>
                      <a:lnTo>
                        <a:pt x="4" y="54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6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7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1" y="47"/>
                      </a:lnTo>
                      <a:lnTo>
                        <a:pt x="72" y="43"/>
                      </a:lnTo>
                      <a:lnTo>
                        <a:pt x="72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472"/>
                <p:cNvSpPr>
                  <a:spLocks/>
                </p:cNvSpPr>
                <p:nvPr/>
              </p:nvSpPr>
              <p:spPr bwMode="auto">
                <a:xfrm>
                  <a:off x="3140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8 w 18"/>
                    <a:gd name="T5" fmla="*/ 6 h 19"/>
                    <a:gd name="T6" fmla="*/ 17 w 18"/>
                    <a:gd name="T7" fmla="*/ 4 h 19"/>
                    <a:gd name="T8" fmla="*/ 16 w 18"/>
                    <a:gd name="T9" fmla="*/ 3 h 19"/>
                    <a:gd name="T10" fmla="*/ 15 w 18"/>
                    <a:gd name="T11" fmla="*/ 2 h 19"/>
                    <a:gd name="T12" fmla="*/ 13 w 18"/>
                    <a:gd name="T13" fmla="*/ 0 h 19"/>
                    <a:gd name="T14" fmla="*/ 11 w 18"/>
                    <a:gd name="T15" fmla="*/ 0 h 19"/>
                    <a:gd name="T16" fmla="*/ 9 w 18"/>
                    <a:gd name="T17" fmla="*/ 0 h 19"/>
                    <a:gd name="T18" fmla="*/ 8 w 18"/>
                    <a:gd name="T19" fmla="*/ 0 h 19"/>
                    <a:gd name="T20" fmla="*/ 6 w 18"/>
                    <a:gd name="T21" fmla="*/ 0 h 19"/>
                    <a:gd name="T22" fmla="*/ 5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1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1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5 w 18"/>
                    <a:gd name="T43" fmla="*/ 17 h 19"/>
                    <a:gd name="T44" fmla="*/ 6 w 18"/>
                    <a:gd name="T45" fmla="*/ 17 h 19"/>
                    <a:gd name="T46" fmla="*/ 8 w 18"/>
                    <a:gd name="T47" fmla="*/ 19 h 19"/>
                    <a:gd name="T48" fmla="*/ 9 w 18"/>
                    <a:gd name="T49" fmla="*/ 19 h 19"/>
                    <a:gd name="T50" fmla="*/ 11 w 18"/>
                    <a:gd name="T51" fmla="*/ 19 h 19"/>
                    <a:gd name="T52" fmla="*/ 13 w 18"/>
                    <a:gd name="T53" fmla="*/ 17 h 19"/>
                    <a:gd name="T54" fmla="*/ 15 w 18"/>
                    <a:gd name="T55" fmla="*/ 17 h 19"/>
                    <a:gd name="T56" fmla="*/ 16 w 18"/>
                    <a:gd name="T57" fmla="*/ 16 h 19"/>
                    <a:gd name="T58" fmla="*/ 17 w 18"/>
                    <a:gd name="T59" fmla="*/ 14 h 19"/>
                    <a:gd name="T60" fmla="*/ 18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473"/>
                <p:cNvSpPr>
                  <a:spLocks/>
                </p:cNvSpPr>
                <p:nvPr/>
              </p:nvSpPr>
              <p:spPr bwMode="auto">
                <a:xfrm>
                  <a:off x="3140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8 w 18"/>
                    <a:gd name="T5" fmla="*/ 6 h 19"/>
                    <a:gd name="T6" fmla="*/ 17 w 18"/>
                    <a:gd name="T7" fmla="*/ 4 h 19"/>
                    <a:gd name="T8" fmla="*/ 16 w 18"/>
                    <a:gd name="T9" fmla="*/ 3 h 19"/>
                    <a:gd name="T10" fmla="*/ 15 w 18"/>
                    <a:gd name="T11" fmla="*/ 2 h 19"/>
                    <a:gd name="T12" fmla="*/ 13 w 18"/>
                    <a:gd name="T13" fmla="*/ 0 h 19"/>
                    <a:gd name="T14" fmla="*/ 11 w 18"/>
                    <a:gd name="T15" fmla="*/ 0 h 19"/>
                    <a:gd name="T16" fmla="*/ 9 w 18"/>
                    <a:gd name="T17" fmla="*/ 0 h 19"/>
                    <a:gd name="T18" fmla="*/ 8 w 18"/>
                    <a:gd name="T19" fmla="*/ 0 h 19"/>
                    <a:gd name="T20" fmla="*/ 6 w 18"/>
                    <a:gd name="T21" fmla="*/ 0 h 19"/>
                    <a:gd name="T22" fmla="*/ 5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1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1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5 w 18"/>
                    <a:gd name="T43" fmla="*/ 17 h 19"/>
                    <a:gd name="T44" fmla="*/ 6 w 18"/>
                    <a:gd name="T45" fmla="*/ 17 h 19"/>
                    <a:gd name="T46" fmla="*/ 8 w 18"/>
                    <a:gd name="T47" fmla="*/ 19 h 19"/>
                    <a:gd name="T48" fmla="*/ 9 w 18"/>
                    <a:gd name="T49" fmla="*/ 19 h 19"/>
                    <a:gd name="T50" fmla="*/ 11 w 18"/>
                    <a:gd name="T51" fmla="*/ 19 h 19"/>
                    <a:gd name="T52" fmla="*/ 13 w 18"/>
                    <a:gd name="T53" fmla="*/ 17 h 19"/>
                    <a:gd name="T54" fmla="*/ 15 w 18"/>
                    <a:gd name="T55" fmla="*/ 17 h 19"/>
                    <a:gd name="T56" fmla="*/ 16 w 18"/>
                    <a:gd name="T57" fmla="*/ 16 h 19"/>
                    <a:gd name="T58" fmla="*/ 17 w 18"/>
                    <a:gd name="T59" fmla="*/ 14 h 19"/>
                    <a:gd name="T60" fmla="*/ 18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Rectangle 474"/>
                <p:cNvSpPr>
                  <a:spLocks noChangeArrowheads="1"/>
                </p:cNvSpPr>
                <p:nvPr/>
              </p:nvSpPr>
              <p:spPr bwMode="auto">
                <a:xfrm>
                  <a:off x="3053" y="2675"/>
                  <a:ext cx="52" cy="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Rectangle 475"/>
                <p:cNvSpPr>
                  <a:spLocks noChangeArrowheads="1"/>
                </p:cNvSpPr>
                <p:nvPr/>
              </p:nvSpPr>
              <p:spPr bwMode="auto">
                <a:xfrm>
                  <a:off x="3053" y="2675"/>
                  <a:ext cx="52" cy="3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476"/>
                <p:cNvSpPr>
                  <a:spLocks/>
                </p:cNvSpPr>
                <p:nvPr/>
              </p:nvSpPr>
              <p:spPr bwMode="auto">
                <a:xfrm>
                  <a:off x="3064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19 w 21"/>
                    <a:gd name="T5" fmla="*/ 7 h 21"/>
                    <a:gd name="T6" fmla="*/ 18 w 21"/>
                    <a:gd name="T7" fmla="*/ 5 h 21"/>
                    <a:gd name="T8" fmla="*/ 17 w 21"/>
                    <a:gd name="T9" fmla="*/ 4 h 21"/>
                    <a:gd name="T10" fmla="*/ 16 w 21"/>
                    <a:gd name="T11" fmla="*/ 3 h 21"/>
                    <a:gd name="T12" fmla="*/ 14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2 w 21"/>
                    <a:gd name="T25" fmla="*/ 4 h 21"/>
                    <a:gd name="T26" fmla="*/ 1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477"/>
                <p:cNvSpPr>
                  <a:spLocks/>
                </p:cNvSpPr>
                <p:nvPr/>
              </p:nvSpPr>
              <p:spPr bwMode="auto">
                <a:xfrm>
                  <a:off x="3064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19 w 21"/>
                    <a:gd name="T5" fmla="*/ 7 h 21"/>
                    <a:gd name="T6" fmla="*/ 18 w 21"/>
                    <a:gd name="T7" fmla="*/ 5 h 21"/>
                    <a:gd name="T8" fmla="*/ 17 w 21"/>
                    <a:gd name="T9" fmla="*/ 4 h 21"/>
                    <a:gd name="T10" fmla="*/ 16 w 21"/>
                    <a:gd name="T11" fmla="*/ 3 h 21"/>
                    <a:gd name="T12" fmla="*/ 14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2 w 21"/>
                    <a:gd name="T25" fmla="*/ 4 h 21"/>
                    <a:gd name="T26" fmla="*/ 1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478"/>
                <p:cNvSpPr>
                  <a:spLocks/>
                </p:cNvSpPr>
                <p:nvPr/>
              </p:nvSpPr>
              <p:spPr bwMode="auto">
                <a:xfrm>
                  <a:off x="3064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19 w 21"/>
                    <a:gd name="T5" fmla="*/ 7 h 22"/>
                    <a:gd name="T6" fmla="*/ 18 w 21"/>
                    <a:gd name="T7" fmla="*/ 5 h 22"/>
                    <a:gd name="T8" fmla="*/ 17 w 21"/>
                    <a:gd name="T9" fmla="*/ 4 h 22"/>
                    <a:gd name="T10" fmla="*/ 16 w 21"/>
                    <a:gd name="T11" fmla="*/ 2 h 22"/>
                    <a:gd name="T12" fmla="*/ 14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2 w 21"/>
                    <a:gd name="T25" fmla="*/ 4 h 22"/>
                    <a:gd name="T26" fmla="*/ 1 w 21"/>
                    <a:gd name="T27" fmla="*/ 5 h 22"/>
                    <a:gd name="T28" fmla="*/ 0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1 w 21"/>
                    <a:gd name="T39" fmla="*/ 17 h 22"/>
                    <a:gd name="T40" fmla="*/ 2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4 w 21"/>
                    <a:gd name="T53" fmla="*/ 21 h 22"/>
                    <a:gd name="T54" fmla="*/ 16 w 21"/>
                    <a:gd name="T55" fmla="*/ 19 h 22"/>
                    <a:gd name="T56" fmla="*/ 17 w 21"/>
                    <a:gd name="T57" fmla="*/ 18 h 22"/>
                    <a:gd name="T58" fmla="*/ 18 w 21"/>
                    <a:gd name="T59" fmla="*/ 17 h 22"/>
                    <a:gd name="T60" fmla="*/ 19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479"/>
                <p:cNvSpPr>
                  <a:spLocks/>
                </p:cNvSpPr>
                <p:nvPr/>
              </p:nvSpPr>
              <p:spPr bwMode="auto">
                <a:xfrm>
                  <a:off x="3064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19 w 21"/>
                    <a:gd name="T5" fmla="*/ 7 h 22"/>
                    <a:gd name="T6" fmla="*/ 18 w 21"/>
                    <a:gd name="T7" fmla="*/ 5 h 22"/>
                    <a:gd name="T8" fmla="*/ 17 w 21"/>
                    <a:gd name="T9" fmla="*/ 4 h 22"/>
                    <a:gd name="T10" fmla="*/ 16 w 21"/>
                    <a:gd name="T11" fmla="*/ 2 h 22"/>
                    <a:gd name="T12" fmla="*/ 14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2 w 21"/>
                    <a:gd name="T25" fmla="*/ 4 h 22"/>
                    <a:gd name="T26" fmla="*/ 1 w 21"/>
                    <a:gd name="T27" fmla="*/ 5 h 22"/>
                    <a:gd name="T28" fmla="*/ 0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1 w 21"/>
                    <a:gd name="T39" fmla="*/ 17 h 22"/>
                    <a:gd name="T40" fmla="*/ 2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4 w 21"/>
                    <a:gd name="T53" fmla="*/ 21 h 22"/>
                    <a:gd name="T54" fmla="*/ 16 w 21"/>
                    <a:gd name="T55" fmla="*/ 19 h 22"/>
                    <a:gd name="T56" fmla="*/ 17 w 21"/>
                    <a:gd name="T57" fmla="*/ 18 h 22"/>
                    <a:gd name="T58" fmla="*/ 18 w 21"/>
                    <a:gd name="T59" fmla="*/ 17 h 22"/>
                    <a:gd name="T60" fmla="*/ 19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480"/>
                <p:cNvSpPr>
                  <a:spLocks/>
                </p:cNvSpPr>
                <p:nvPr/>
              </p:nvSpPr>
              <p:spPr bwMode="auto">
                <a:xfrm>
                  <a:off x="3064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481"/>
                <p:cNvSpPr>
                  <a:spLocks/>
                </p:cNvSpPr>
                <p:nvPr/>
              </p:nvSpPr>
              <p:spPr bwMode="auto">
                <a:xfrm>
                  <a:off x="3064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482"/>
                <p:cNvSpPr>
                  <a:spLocks/>
                </p:cNvSpPr>
                <p:nvPr/>
              </p:nvSpPr>
              <p:spPr bwMode="auto">
                <a:xfrm>
                  <a:off x="3064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19 w 21"/>
                    <a:gd name="T5" fmla="*/ 7 h 22"/>
                    <a:gd name="T6" fmla="*/ 18 w 21"/>
                    <a:gd name="T7" fmla="*/ 5 h 22"/>
                    <a:gd name="T8" fmla="*/ 17 w 21"/>
                    <a:gd name="T9" fmla="*/ 4 h 22"/>
                    <a:gd name="T10" fmla="*/ 16 w 21"/>
                    <a:gd name="T11" fmla="*/ 2 h 22"/>
                    <a:gd name="T12" fmla="*/ 14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2 w 21"/>
                    <a:gd name="T25" fmla="*/ 4 h 22"/>
                    <a:gd name="T26" fmla="*/ 1 w 21"/>
                    <a:gd name="T27" fmla="*/ 5 h 22"/>
                    <a:gd name="T28" fmla="*/ 0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1 w 21"/>
                    <a:gd name="T39" fmla="*/ 16 h 22"/>
                    <a:gd name="T40" fmla="*/ 2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4 w 21"/>
                    <a:gd name="T53" fmla="*/ 21 h 22"/>
                    <a:gd name="T54" fmla="*/ 16 w 21"/>
                    <a:gd name="T55" fmla="*/ 19 h 22"/>
                    <a:gd name="T56" fmla="*/ 17 w 21"/>
                    <a:gd name="T57" fmla="*/ 18 h 22"/>
                    <a:gd name="T58" fmla="*/ 18 w 21"/>
                    <a:gd name="T59" fmla="*/ 16 h 22"/>
                    <a:gd name="T60" fmla="*/ 19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483"/>
                <p:cNvSpPr>
                  <a:spLocks/>
                </p:cNvSpPr>
                <p:nvPr/>
              </p:nvSpPr>
              <p:spPr bwMode="auto">
                <a:xfrm>
                  <a:off x="3064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19 w 21"/>
                    <a:gd name="T5" fmla="*/ 7 h 22"/>
                    <a:gd name="T6" fmla="*/ 18 w 21"/>
                    <a:gd name="T7" fmla="*/ 5 h 22"/>
                    <a:gd name="T8" fmla="*/ 17 w 21"/>
                    <a:gd name="T9" fmla="*/ 4 h 22"/>
                    <a:gd name="T10" fmla="*/ 16 w 21"/>
                    <a:gd name="T11" fmla="*/ 2 h 22"/>
                    <a:gd name="T12" fmla="*/ 14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2 w 21"/>
                    <a:gd name="T25" fmla="*/ 4 h 22"/>
                    <a:gd name="T26" fmla="*/ 1 w 21"/>
                    <a:gd name="T27" fmla="*/ 5 h 22"/>
                    <a:gd name="T28" fmla="*/ 0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1 w 21"/>
                    <a:gd name="T39" fmla="*/ 16 h 22"/>
                    <a:gd name="T40" fmla="*/ 2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4 w 21"/>
                    <a:gd name="T53" fmla="*/ 21 h 22"/>
                    <a:gd name="T54" fmla="*/ 16 w 21"/>
                    <a:gd name="T55" fmla="*/ 19 h 22"/>
                    <a:gd name="T56" fmla="*/ 17 w 21"/>
                    <a:gd name="T57" fmla="*/ 18 h 22"/>
                    <a:gd name="T58" fmla="*/ 18 w 21"/>
                    <a:gd name="T59" fmla="*/ 16 h 22"/>
                    <a:gd name="T60" fmla="*/ 19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484"/>
                <p:cNvSpPr>
                  <a:spLocks/>
                </p:cNvSpPr>
                <p:nvPr/>
              </p:nvSpPr>
              <p:spPr bwMode="auto">
                <a:xfrm>
                  <a:off x="3064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485"/>
                <p:cNvSpPr>
                  <a:spLocks/>
                </p:cNvSpPr>
                <p:nvPr/>
              </p:nvSpPr>
              <p:spPr bwMode="auto">
                <a:xfrm>
                  <a:off x="3064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486"/>
                <p:cNvSpPr>
                  <a:spLocks/>
                </p:cNvSpPr>
                <p:nvPr/>
              </p:nvSpPr>
              <p:spPr bwMode="auto">
                <a:xfrm>
                  <a:off x="3064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19 w 21"/>
                    <a:gd name="T5" fmla="*/ 7 h 20"/>
                    <a:gd name="T6" fmla="*/ 18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4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2 w 21"/>
                    <a:gd name="T25" fmla="*/ 3 h 20"/>
                    <a:gd name="T26" fmla="*/ 1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1 w 21"/>
                    <a:gd name="T39" fmla="*/ 16 h 20"/>
                    <a:gd name="T40" fmla="*/ 2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4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18 w 21"/>
                    <a:gd name="T59" fmla="*/ 16 h 20"/>
                    <a:gd name="T60" fmla="*/ 19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487"/>
                <p:cNvSpPr>
                  <a:spLocks/>
                </p:cNvSpPr>
                <p:nvPr/>
              </p:nvSpPr>
              <p:spPr bwMode="auto">
                <a:xfrm>
                  <a:off x="3064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19 w 21"/>
                    <a:gd name="T5" fmla="*/ 7 h 20"/>
                    <a:gd name="T6" fmla="*/ 18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4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2 w 21"/>
                    <a:gd name="T25" fmla="*/ 3 h 20"/>
                    <a:gd name="T26" fmla="*/ 1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1 w 21"/>
                    <a:gd name="T39" fmla="*/ 16 h 20"/>
                    <a:gd name="T40" fmla="*/ 2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4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18 w 21"/>
                    <a:gd name="T59" fmla="*/ 16 h 20"/>
                    <a:gd name="T60" fmla="*/ 19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488"/>
                <p:cNvSpPr>
                  <a:spLocks/>
                </p:cNvSpPr>
                <p:nvPr/>
              </p:nvSpPr>
              <p:spPr bwMode="auto">
                <a:xfrm>
                  <a:off x="3064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489"/>
                <p:cNvSpPr>
                  <a:spLocks/>
                </p:cNvSpPr>
                <p:nvPr/>
              </p:nvSpPr>
              <p:spPr bwMode="auto">
                <a:xfrm>
                  <a:off x="3064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19 w 21"/>
                    <a:gd name="T5" fmla="*/ 6 h 21"/>
                    <a:gd name="T6" fmla="*/ 18 w 21"/>
                    <a:gd name="T7" fmla="*/ 5 h 21"/>
                    <a:gd name="T8" fmla="*/ 17 w 21"/>
                    <a:gd name="T9" fmla="*/ 2 h 21"/>
                    <a:gd name="T10" fmla="*/ 16 w 21"/>
                    <a:gd name="T11" fmla="*/ 1 h 21"/>
                    <a:gd name="T12" fmla="*/ 14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2 w 21"/>
                    <a:gd name="T25" fmla="*/ 2 h 21"/>
                    <a:gd name="T26" fmla="*/ 1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1 w 21"/>
                    <a:gd name="T39" fmla="*/ 16 h 21"/>
                    <a:gd name="T40" fmla="*/ 2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4 w 21"/>
                    <a:gd name="T53" fmla="*/ 19 h 21"/>
                    <a:gd name="T54" fmla="*/ 16 w 21"/>
                    <a:gd name="T55" fmla="*/ 18 h 21"/>
                    <a:gd name="T56" fmla="*/ 17 w 21"/>
                    <a:gd name="T57" fmla="*/ 17 h 21"/>
                    <a:gd name="T58" fmla="*/ 18 w 21"/>
                    <a:gd name="T59" fmla="*/ 16 h 21"/>
                    <a:gd name="T60" fmla="*/ 19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490"/>
                <p:cNvSpPr>
                  <a:spLocks/>
                </p:cNvSpPr>
                <p:nvPr/>
              </p:nvSpPr>
              <p:spPr bwMode="auto">
                <a:xfrm>
                  <a:off x="3086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20 w 21"/>
                    <a:gd name="T7" fmla="*/ 5 h 21"/>
                    <a:gd name="T8" fmla="*/ 19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3 w 21"/>
                    <a:gd name="T25" fmla="*/ 4 h 21"/>
                    <a:gd name="T26" fmla="*/ 2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491"/>
                <p:cNvSpPr>
                  <a:spLocks/>
                </p:cNvSpPr>
                <p:nvPr/>
              </p:nvSpPr>
              <p:spPr bwMode="auto">
                <a:xfrm>
                  <a:off x="3086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20 w 21"/>
                    <a:gd name="T7" fmla="*/ 5 h 21"/>
                    <a:gd name="T8" fmla="*/ 19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3 w 21"/>
                    <a:gd name="T25" fmla="*/ 4 h 21"/>
                    <a:gd name="T26" fmla="*/ 2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492"/>
                <p:cNvSpPr>
                  <a:spLocks/>
                </p:cNvSpPr>
                <p:nvPr/>
              </p:nvSpPr>
              <p:spPr bwMode="auto">
                <a:xfrm>
                  <a:off x="3086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21 w 21"/>
                    <a:gd name="T5" fmla="*/ 7 h 22"/>
                    <a:gd name="T6" fmla="*/ 20 w 21"/>
                    <a:gd name="T7" fmla="*/ 5 h 22"/>
                    <a:gd name="T8" fmla="*/ 19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1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3 w 21"/>
                    <a:gd name="T25" fmla="*/ 4 h 22"/>
                    <a:gd name="T26" fmla="*/ 2 w 21"/>
                    <a:gd name="T27" fmla="*/ 5 h 22"/>
                    <a:gd name="T28" fmla="*/ 0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2 w 21"/>
                    <a:gd name="T39" fmla="*/ 17 h 22"/>
                    <a:gd name="T40" fmla="*/ 3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1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9 w 21"/>
                    <a:gd name="T57" fmla="*/ 18 h 22"/>
                    <a:gd name="T58" fmla="*/ 20 w 21"/>
                    <a:gd name="T59" fmla="*/ 17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493"/>
                <p:cNvSpPr>
                  <a:spLocks/>
                </p:cNvSpPr>
                <p:nvPr/>
              </p:nvSpPr>
              <p:spPr bwMode="auto">
                <a:xfrm>
                  <a:off x="3086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21 w 21"/>
                    <a:gd name="T5" fmla="*/ 7 h 22"/>
                    <a:gd name="T6" fmla="*/ 20 w 21"/>
                    <a:gd name="T7" fmla="*/ 5 h 22"/>
                    <a:gd name="T8" fmla="*/ 19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1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3 w 21"/>
                    <a:gd name="T25" fmla="*/ 4 h 22"/>
                    <a:gd name="T26" fmla="*/ 2 w 21"/>
                    <a:gd name="T27" fmla="*/ 5 h 22"/>
                    <a:gd name="T28" fmla="*/ 0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2 w 21"/>
                    <a:gd name="T39" fmla="*/ 17 h 22"/>
                    <a:gd name="T40" fmla="*/ 3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1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9 w 21"/>
                    <a:gd name="T57" fmla="*/ 18 h 22"/>
                    <a:gd name="T58" fmla="*/ 20 w 21"/>
                    <a:gd name="T59" fmla="*/ 17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494"/>
                <p:cNvSpPr>
                  <a:spLocks/>
                </p:cNvSpPr>
                <p:nvPr/>
              </p:nvSpPr>
              <p:spPr bwMode="auto">
                <a:xfrm>
                  <a:off x="3086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495"/>
                <p:cNvSpPr>
                  <a:spLocks/>
                </p:cNvSpPr>
                <p:nvPr/>
              </p:nvSpPr>
              <p:spPr bwMode="auto">
                <a:xfrm>
                  <a:off x="3086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496"/>
                <p:cNvSpPr>
                  <a:spLocks/>
                </p:cNvSpPr>
                <p:nvPr/>
              </p:nvSpPr>
              <p:spPr bwMode="auto">
                <a:xfrm>
                  <a:off x="3086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21 w 21"/>
                    <a:gd name="T5" fmla="*/ 7 h 22"/>
                    <a:gd name="T6" fmla="*/ 20 w 21"/>
                    <a:gd name="T7" fmla="*/ 5 h 22"/>
                    <a:gd name="T8" fmla="*/ 19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1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3 w 21"/>
                    <a:gd name="T25" fmla="*/ 4 h 22"/>
                    <a:gd name="T26" fmla="*/ 2 w 21"/>
                    <a:gd name="T27" fmla="*/ 5 h 22"/>
                    <a:gd name="T28" fmla="*/ 0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2 w 21"/>
                    <a:gd name="T39" fmla="*/ 16 h 22"/>
                    <a:gd name="T40" fmla="*/ 3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1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9 w 21"/>
                    <a:gd name="T57" fmla="*/ 18 h 22"/>
                    <a:gd name="T58" fmla="*/ 20 w 21"/>
                    <a:gd name="T59" fmla="*/ 16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497"/>
                <p:cNvSpPr>
                  <a:spLocks/>
                </p:cNvSpPr>
                <p:nvPr/>
              </p:nvSpPr>
              <p:spPr bwMode="auto">
                <a:xfrm>
                  <a:off x="3086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21 w 21"/>
                    <a:gd name="T5" fmla="*/ 7 h 22"/>
                    <a:gd name="T6" fmla="*/ 20 w 21"/>
                    <a:gd name="T7" fmla="*/ 5 h 22"/>
                    <a:gd name="T8" fmla="*/ 19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1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3 w 21"/>
                    <a:gd name="T25" fmla="*/ 4 h 22"/>
                    <a:gd name="T26" fmla="*/ 2 w 21"/>
                    <a:gd name="T27" fmla="*/ 5 h 22"/>
                    <a:gd name="T28" fmla="*/ 0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0 w 21"/>
                    <a:gd name="T37" fmla="*/ 15 h 22"/>
                    <a:gd name="T38" fmla="*/ 2 w 21"/>
                    <a:gd name="T39" fmla="*/ 16 h 22"/>
                    <a:gd name="T40" fmla="*/ 3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1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9 w 21"/>
                    <a:gd name="T57" fmla="*/ 18 h 22"/>
                    <a:gd name="T58" fmla="*/ 20 w 21"/>
                    <a:gd name="T59" fmla="*/ 16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498"/>
                <p:cNvSpPr>
                  <a:spLocks/>
                </p:cNvSpPr>
                <p:nvPr/>
              </p:nvSpPr>
              <p:spPr bwMode="auto">
                <a:xfrm>
                  <a:off x="3086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499"/>
                <p:cNvSpPr>
                  <a:spLocks/>
                </p:cNvSpPr>
                <p:nvPr/>
              </p:nvSpPr>
              <p:spPr bwMode="auto">
                <a:xfrm>
                  <a:off x="3086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500"/>
                <p:cNvSpPr>
                  <a:spLocks/>
                </p:cNvSpPr>
                <p:nvPr/>
              </p:nvSpPr>
              <p:spPr bwMode="auto">
                <a:xfrm>
                  <a:off x="3086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9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9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501"/>
                <p:cNvSpPr>
                  <a:spLocks/>
                </p:cNvSpPr>
                <p:nvPr/>
              </p:nvSpPr>
              <p:spPr bwMode="auto">
                <a:xfrm>
                  <a:off x="3086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20 w 21"/>
                    <a:gd name="T7" fmla="*/ 4 h 20"/>
                    <a:gd name="T8" fmla="*/ 19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9 w 21"/>
                    <a:gd name="T57" fmla="*/ 18 h 20"/>
                    <a:gd name="T58" fmla="*/ 20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502"/>
                <p:cNvSpPr>
                  <a:spLocks/>
                </p:cNvSpPr>
                <p:nvPr/>
              </p:nvSpPr>
              <p:spPr bwMode="auto">
                <a:xfrm>
                  <a:off x="3086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503"/>
                <p:cNvSpPr>
                  <a:spLocks/>
                </p:cNvSpPr>
                <p:nvPr/>
              </p:nvSpPr>
              <p:spPr bwMode="auto">
                <a:xfrm>
                  <a:off x="3086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20 w 21"/>
                    <a:gd name="T7" fmla="*/ 5 h 21"/>
                    <a:gd name="T8" fmla="*/ 19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3 w 21"/>
                    <a:gd name="T25" fmla="*/ 2 h 21"/>
                    <a:gd name="T26" fmla="*/ 2 w 21"/>
                    <a:gd name="T27" fmla="*/ 5 h 21"/>
                    <a:gd name="T28" fmla="*/ 0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0 w 21"/>
                    <a:gd name="T37" fmla="*/ 14 h 21"/>
                    <a:gd name="T38" fmla="*/ 2 w 21"/>
                    <a:gd name="T39" fmla="*/ 16 h 21"/>
                    <a:gd name="T40" fmla="*/ 3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9 w 21"/>
                    <a:gd name="T57" fmla="*/ 17 h 21"/>
                    <a:gd name="T58" fmla="*/ 20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504"/>
                <p:cNvSpPr>
                  <a:spLocks/>
                </p:cNvSpPr>
                <p:nvPr/>
              </p:nvSpPr>
              <p:spPr bwMode="auto">
                <a:xfrm>
                  <a:off x="3063" y="2727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6 h 20"/>
                    <a:gd name="T6" fmla="*/ 19 w 22"/>
                    <a:gd name="T7" fmla="*/ 5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5 h 20"/>
                    <a:gd name="T28" fmla="*/ 1 w 22"/>
                    <a:gd name="T29" fmla="*/ 6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4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4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505"/>
                <p:cNvSpPr>
                  <a:spLocks/>
                </p:cNvSpPr>
                <p:nvPr/>
              </p:nvSpPr>
              <p:spPr bwMode="auto">
                <a:xfrm>
                  <a:off x="3063" y="2727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6 h 20"/>
                    <a:gd name="T6" fmla="*/ 19 w 22"/>
                    <a:gd name="T7" fmla="*/ 5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5 h 20"/>
                    <a:gd name="T28" fmla="*/ 1 w 22"/>
                    <a:gd name="T29" fmla="*/ 6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4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4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506"/>
                <p:cNvSpPr>
                  <a:spLocks/>
                </p:cNvSpPr>
                <p:nvPr/>
              </p:nvSpPr>
              <p:spPr bwMode="auto">
                <a:xfrm>
                  <a:off x="3063" y="274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507"/>
                <p:cNvSpPr>
                  <a:spLocks/>
                </p:cNvSpPr>
                <p:nvPr/>
              </p:nvSpPr>
              <p:spPr bwMode="auto">
                <a:xfrm>
                  <a:off x="3063" y="274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508"/>
                <p:cNvSpPr>
                  <a:spLocks/>
                </p:cNvSpPr>
                <p:nvPr/>
              </p:nvSpPr>
              <p:spPr bwMode="auto">
                <a:xfrm>
                  <a:off x="3063" y="2768"/>
                  <a:ext cx="11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4 w 22"/>
                    <a:gd name="T15" fmla="*/ 1 h 21"/>
                    <a:gd name="T16" fmla="*/ 11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1 w 22"/>
                    <a:gd name="T31" fmla="*/ 9 h 21"/>
                    <a:gd name="T32" fmla="*/ 0 w 22"/>
                    <a:gd name="T33" fmla="*/ 11 h 21"/>
                    <a:gd name="T34" fmla="*/ 1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1 w 22"/>
                    <a:gd name="T49" fmla="*/ 21 h 21"/>
                    <a:gd name="T50" fmla="*/ 14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1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509"/>
                <p:cNvSpPr>
                  <a:spLocks/>
                </p:cNvSpPr>
                <p:nvPr/>
              </p:nvSpPr>
              <p:spPr bwMode="auto">
                <a:xfrm>
                  <a:off x="3063" y="2768"/>
                  <a:ext cx="11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4 w 22"/>
                    <a:gd name="T15" fmla="*/ 1 h 21"/>
                    <a:gd name="T16" fmla="*/ 11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1 w 22"/>
                    <a:gd name="T31" fmla="*/ 9 h 21"/>
                    <a:gd name="T32" fmla="*/ 0 w 22"/>
                    <a:gd name="T33" fmla="*/ 11 h 21"/>
                    <a:gd name="T34" fmla="*/ 1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1 w 22"/>
                    <a:gd name="T49" fmla="*/ 21 h 21"/>
                    <a:gd name="T50" fmla="*/ 14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1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510"/>
                <p:cNvSpPr>
                  <a:spLocks/>
                </p:cNvSpPr>
                <p:nvPr/>
              </p:nvSpPr>
              <p:spPr bwMode="auto">
                <a:xfrm>
                  <a:off x="3063" y="2790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511"/>
                <p:cNvSpPr>
                  <a:spLocks/>
                </p:cNvSpPr>
                <p:nvPr/>
              </p:nvSpPr>
              <p:spPr bwMode="auto">
                <a:xfrm>
                  <a:off x="3063" y="2790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7 h 20"/>
                    <a:gd name="T6" fmla="*/ 19 w 22"/>
                    <a:gd name="T7" fmla="*/ 4 h 20"/>
                    <a:gd name="T8" fmla="*/ 18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3 w 22"/>
                    <a:gd name="T25" fmla="*/ 3 h 20"/>
                    <a:gd name="T26" fmla="*/ 2 w 22"/>
                    <a:gd name="T27" fmla="*/ 4 h 20"/>
                    <a:gd name="T28" fmla="*/ 1 w 22"/>
                    <a:gd name="T29" fmla="*/ 7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5 h 20"/>
                    <a:gd name="T38" fmla="*/ 2 w 22"/>
                    <a:gd name="T39" fmla="*/ 16 h 20"/>
                    <a:gd name="T40" fmla="*/ 3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8 w 22"/>
                    <a:gd name="T57" fmla="*/ 18 h 20"/>
                    <a:gd name="T58" fmla="*/ 19 w 22"/>
                    <a:gd name="T59" fmla="*/ 16 h 20"/>
                    <a:gd name="T60" fmla="*/ 20 w 22"/>
                    <a:gd name="T61" fmla="*/ 15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512"/>
                <p:cNvSpPr>
                  <a:spLocks/>
                </p:cNvSpPr>
                <p:nvPr/>
              </p:nvSpPr>
              <p:spPr bwMode="auto">
                <a:xfrm>
                  <a:off x="3063" y="2811"/>
                  <a:ext cx="11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4 w 22"/>
                    <a:gd name="T15" fmla="*/ 1 h 21"/>
                    <a:gd name="T16" fmla="*/ 11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1 w 22"/>
                    <a:gd name="T31" fmla="*/ 9 h 21"/>
                    <a:gd name="T32" fmla="*/ 0 w 22"/>
                    <a:gd name="T33" fmla="*/ 11 h 21"/>
                    <a:gd name="T34" fmla="*/ 1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1 w 22"/>
                    <a:gd name="T49" fmla="*/ 21 h 21"/>
                    <a:gd name="T50" fmla="*/ 14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1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513"/>
                <p:cNvSpPr>
                  <a:spLocks/>
                </p:cNvSpPr>
                <p:nvPr/>
              </p:nvSpPr>
              <p:spPr bwMode="auto">
                <a:xfrm>
                  <a:off x="3063" y="2811"/>
                  <a:ext cx="11" cy="11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9 h 21"/>
                    <a:gd name="T4" fmla="*/ 20 w 22"/>
                    <a:gd name="T5" fmla="*/ 6 h 21"/>
                    <a:gd name="T6" fmla="*/ 19 w 22"/>
                    <a:gd name="T7" fmla="*/ 4 h 21"/>
                    <a:gd name="T8" fmla="*/ 18 w 22"/>
                    <a:gd name="T9" fmla="*/ 3 h 21"/>
                    <a:gd name="T10" fmla="*/ 17 w 22"/>
                    <a:gd name="T11" fmla="*/ 2 h 21"/>
                    <a:gd name="T12" fmla="*/ 15 w 22"/>
                    <a:gd name="T13" fmla="*/ 1 h 21"/>
                    <a:gd name="T14" fmla="*/ 14 w 22"/>
                    <a:gd name="T15" fmla="*/ 1 h 21"/>
                    <a:gd name="T16" fmla="*/ 11 w 22"/>
                    <a:gd name="T17" fmla="*/ 0 h 21"/>
                    <a:gd name="T18" fmla="*/ 9 w 22"/>
                    <a:gd name="T19" fmla="*/ 1 h 21"/>
                    <a:gd name="T20" fmla="*/ 7 w 22"/>
                    <a:gd name="T21" fmla="*/ 1 h 21"/>
                    <a:gd name="T22" fmla="*/ 5 w 22"/>
                    <a:gd name="T23" fmla="*/ 2 h 21"/>
                    <a:gd name="T24" fmla="*/ 3 w 22"/>
                    <a:gd name="T25" fmla="*/ 3 h 21"/>
                    <a:gd name="T26" fmla="*/ 2 w 22"/>
                    <a:gd name="T27" fmla="*/ 4 h 21"/>
                    <a:gd name="T28" fmla="*/ 1 w 22"/>
                    <a:gd name="T29" fmla="*/ 6 h 21"/>
                    <a:gd name="T30" fmla="*/ 1 w 22"/>
                    <a:gd name="T31" fmla="*/ 9 h 21"/>
                    <a:gd name="T32" fmla="*/ 0 w 22"/>
                    <a:gd name="T33" fmla="*/ 11 h 21"/>
                    <a:gd name="T34" fmla="*/ 1 w 22"/>
                    <a:gd name="T35" fmla="*/ 12 h 21"/>
                    <a:gd name="T36" fmla="*/ 1 w 22"/>
                    <a:gd name="T37" fmla="*/ 14 h 21"/>
                    <a:gd name="T38" fmla="*/ 2 w 22"/>
                    <a:gd name="T39" fmla="*/ 17 h 21"/>
                    <a:gd name="T40" fmla="*/ 3 w 22"/>
                    <a:gd name="T41" fmla="*/ 18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9 w 22"/>
                    <a:gd name="T47" fmla="*/ 20 h 21"/>
                    <a:gd name="T48" fmla="*/ 11 w 22"/>
                    <a:gd name="T49" fmla="*/ 21 h 21"/>
                    <a:gd name="T50" fmla="*/ 14 w 22"/>
                    <a:gd name="T51" fmla="*/ 20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8 w 22"/>
                    <a:gd name="T57" fmla="*/ 18 h 21"/>
                    <a:gd name="T58" fmla="*/ 19 w 22"/>
                    <a:gd name="T59" fmla="*/ 17 h 21"/>
                    <a:gd name="T60" fmla="*/ 20 w 22"/>
                    <a:gd name="T61" fmla="*/ 14 h 21"/>
                    <a:gd name="T62" fmla="*/ 22 w 22"/>
                    <a:gd name="T63" fmla="*/ 12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9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1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514"/>
                <p:cNvSpPr>
                  <a:spLocks/>
                </p:cNvSpPr>
                <p:nvPr/>
              </p:nvSpPr>
              <p:spPr bwMode="auto">
                <a:xfrm>
                  <a:off x="3063" y="2832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7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1 w 22"/>
                    <a:gd name="T31" fmla="*/ 7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5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5 h 20"/>
                    <a:gd name="T60" fmla="*/ 20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515"/>
                <p:cNvSpPr>
                  <a:spLocks/>
                </p:cNvSpPr>
                <p:nvPr/>
              </p:nvSpPr>
              <p:spPr bwMode="auto">
                <a:xfrm>
                  <a:off x="3064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19 w 21"/>
                    <a:gd name="T5" fmla="*/ 5 h 20"/>
                    <a:gd name="T6" fmla="*/ 18 w 21"/>
                    <a:gd name="T7" fmla="*/ 4 h 20"/>
                    <a:gd name="T8" fmla="*/ 17 w 21"/>
                    <a:gd name="T9" fmla="*/ 3 h 20"/>
                    <a:gd name="T10" fmla="*/ 16 w 21"/>
                    <a:gd name="T11" fmla="*/ 1 h 20"/>
                    <a:gd name="T12" fmla="*/ 14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1 h 20"/>
                    <a:gd name="T24" fmla="*/ 2 w 21"/>
                    <a:gd name="T25" fmla="*/ 3 h 20"/>
                    <a:gd name="T26" fmla="*/ 1 w 21"/>
                    <a:gd name="T27" fmla="*/ 4 h 20"/>
                    <a:gd name="T28" fmla="*/ 0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4 h 20"/>
                    <a:gd name="T38" fmla="*/ 1 w 21"/>
                    <a:gd name="T39" fmla="*/ 15 h 20"/>
                    <a:gd name="T40" fmla="*/ 2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4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18 w 21"/>
                    <a:gd name="T59" fmla="*/ 15 h 20"/>
                    <a:gd name="T60" fmla="*/ 19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5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516"/>
                <p:cNvSpPr>
                  <a:spLocks/>
                </p:cNvSpPr>
                <p:nvPr/>
              </p:nvSpPr>
              <p:spPr bwMode="auto">
                <a:xfrm>
                  <a:off x="3064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19 w 21"/>
                    <a:gd name="T5" fmla="*/ 5 h 20"/>
                    <a:gd name="T6" fmla="*/ 18 w 21"/>
                    <a:gd name="T7" fmla="*/ 3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4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2 w 21"/>
                    <a:gd name="T25" fmla="*/ 2 h 20"/>
                    <a:gd name="T26" fmla="*/ 1 w 21"/>
                    <a:gd name="T27" fmla="*/ 3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0 w 21"/>
                    <a:gd name="T37" fmla="*/ 13 h 20"/>
                    <a:gd name="T38" fmla="*/ 1 w 21"/>
                    <a:gd name="T39" fmla="*/ 16 h 20"/>
                    <a:gd name="T40" fmla="*/ 2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0 w 21"/>
                    <a:gd name="T49" fmla="*/ 20 h 20"/>
                    <a:gd name="T50" fmla="*/ 13 w 21"/>
                    <a:gd name="T51" fmla="*/ 19 h 20"/>
                    <a:gd name="T52" fmla="*/ 14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18 w 21"/>
                    <a:gd name="T59" fmla="*/ 16 h 20"/>
                    <a:gd name="T60" fmla="*/ 19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517"/>
                <p:cNvSpPr>
                  <a:spLocks/>
                </p:cNvSpPr>
                <p:nvPr/>
              </p:nvSpPr>
              <p:spPr bwMode="auto">
                <a:xfrm>
                  <a:off x="3064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19 w 21"/>
                    <a:gd name="T5" fmla="*/ 5 h 20"/>
                    <a:gd name="T6" fmla="*/ 18 w 21"/>
                    <a:gd name="T7" fmla="*/ 3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4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2 w 21"/>
                    <a:gd name="T25" fmla="*/ 2 h 20"/>
                    <a:gd name="T26" fmla="*/ 1 w 21"/>
                    <a:gd name="T27" fmla="*/ 3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0 w 21"/>
                    <a:gd name="T37" fmla="*/ 13 h 20"/>
                    <a:gd name="T38" fmla="*/ 1 w 21"/>
                    <a:gd name="T39" fmla="*/ 16 h 20"/>
                    <a:gd name="T40" fmla="*/ 2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0 w 21"/>
                    <a:gd name="T49" fmla="*/ 20 h 20"/>
                    <a:gd name="T50" fmla="*/ 13 w 21"/>
                    <a:gd name="T51" fmla="*/ 19 h 20"/>
                    <a:gd name="T52" fmla="*/ 14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18 w 21"/>
                    <a:gd name="T59" fmla="*/ 16 h 20"/>
                    <a:gd name="T60" fmla="*/ 19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518"/>
                <p:cNvSpPr>
                  <a:spLocks/>
                </p:cNvSpPr>
                <p:nvPr/>
              </p:nvSpPr>
              <p:spPr bwMode="auto">
                <a:xfrm>
                  <a:off x="3086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6 h 20"/>
                    <a:gd name="T6" fmla="*/ 20 w 21"/>
                    <a:gd name="T7" fmla="*/ 5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5 h 20"/>
                    <a:gd name="T28" fmla="*/ 0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4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20 w 21"/>
                    <a:gd name="T59" fmla="*/ 16 h 20"/>
                    <a:gd name="T60" fmla="*/ 20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519"/>
                <p:cNvSpPr>
                  <a:spLocks/>
                </p:cNvSpPr>
                <p:nvPr/>
              </p:nvSpPr>
              <p:spPr bwMode="auto">
                <a:xfrm>
                  <a:off x="3086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6 h 20"/>
                    <a:gd name="T6" fmla="*/ 20 w 21"/>
                    <a:gd name="T7" fmla="*/ 5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5 h 20"/>
                    <a:gd name="T28" fmla="*/ 0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4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20 w 21"/>
                    <a:gd name="T59" fmla="*/ 16 h 20"/>
                    <a:gd name="T60" fmla="*/ 20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520"/>
                <p:cNvSpPr>
                  <a:spLocks/>
                </p:cNvSpPr>
                <p:nvPr/>
              </p:nvSpPr>
              <p:spPr bwMode="auto">
                <a:xfrm>
                  <a:off x="3086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7 h 20"/>
                    <a:gd name="T6" fmla="*/ 20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20 w 21"/>
                    <a:gd name="T59" fmla="*/ 16 h 20"/>
                    <a:gd name="T60" fmla="*/ 20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521"/>
                <p:cNvSpPr>
                  <a:spLocks/>
                </p:cNvSpPr>
                <p:nvPr/>
              </p:nvSpPr>
              <p:spPr bwMode="auto">
                <a:xfrm>
                  <a:off x="3086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7 h 20"/>
                    <a:gd name="T6" fmla="*/ 20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20 w 21"/>
                    <a:gd name="T59" fmla="*/ 16 h 20"/>
                    <a:gd name="T60" fmla="*/ 20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522"/>
                <p:cNvSpPr>
                  <a:spLocks/>
                </p:cNvSpPr>
                <p:nvPr/>
              </p:nvSpPr>
              <p:spPr bwMode="auto">
                <a:xfrm>
                  <a:off x="3086" y="2768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0 w 21"/>
                    <a:gd name="T5" fmla="*/ 6 h 21"/>
                    <a:gd name="T6" fmla="*/ 20 w 21"/>
                    <a:gd name="T7" fmla="*/ 4 h 21"/>
                    <a:gd name="T8" fmla="*/ 17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1 w 21"/>
                    <a:gd name="T17" fmla="*/ 0 h 21"/>
                    <a:gd name="T18" fmla="*/ 8 w 21"/>
                    <a:gd name="T19" fmla="*/ 1 h 21"/>
                    <a:gd name="T20" fmla="*/ 6 w 21"/>
                    <a:gd name="T21" fmla="*/ 1 h 21"/>
                    <a:gd name="T22" fmla="*/ 5 w 21"/>
                    <a:gd name="T23" fmla="*/ 2 h 21"/>
                    <a:gd name="T24" fmla="*/ 3 w 21"/>
                    <a:gd name="T25" fmla="*/ 3 h 21"/>
                    <a:gd name="T26" fmla="*/ 2 w 21"/>
                    <a:gd name="T27" fmla="*/ 4 h 21"/>
                    <a:gd name="T28" fmla="*/ 0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0 w 21"/>
                    <a:gd name="T37" fmla="*/ 14 h 21"/>
                    <a:gd name="T38" fmla="*/ 2 w 21"/>
                    <a:gd name="T39" fmla="*/ 17 h 21"/>
                    <a:gd name="T40" fmla="*/ 3 w 21"/>
                    <a:gd name="T41" fmla="*/ 18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0 h 21"/>
                    <a:gd name="T48" fmla="*/ 11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8 h 21"/>
                    <a:gd name="T58" fmla="*/ 20 w 21"/>
                    <a:gd name="T59" fmla="*/ 17 h 21"/>
                    <a:gd name="T60" fmla="*/ 20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523"/>
                <p:cNvSpPr>
                  <a:spLocks/>
                </p:cNvSpPr>
                <p:nvPr/>
              </p:nvSpPr>
              <p:spPr bwMode="auto">
                <a:xfrm>
                  <a:off x="3086" y="2768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0 w 21"/>
                    <a:gd name="T5" fmla="*/ 6 h 21"/>
                    <a:gd name="T6" fmla="*/ 20 w 21"/>
                    <a:gd name="T7" fmla="*/ 4 h 21"/>
                    <a:gd name="T8" fmla="*/ 17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1 w 21"/>
                    <a:gd name="T17" fmla="*/ 0 h 21"/>
                    <a:gd name="T18" fmla="*/ 8 w 21"/>
                    <a:gd name="T19" fmla="*/ 1 h 21"/>
                    <a:gd name="T20" fmla="*/ 6 w 21"/>
                    <a:gd name="T21" fmla="*/ 1 h 21"/>
                    <a:gd name="T22" fmla="*/ 5 w 21"/>
                    <a:gd name="T23" fmla="*/ 2 h 21"/>
                    <a:gd name="T24" fmla="*/ 3 w 21"/>
                    <a:gd name="T25" fmla="*/ 3 h 21"/>
                    <a:gd name="T26" fmla="*/ 2 w 21"/>
                    <a:gd name="T27" fmla="*/ 4 h 21"/>
                    <a:gd name="T28" fmla="*/ 0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0 w 21"/>
                    <a:gd name="T37" fmla="*/ 14 h 21"/>
                    <a:gd name="T38" fmla="*/ 2 w 21"/>
                    <a:gd name="T39" fmla="*/ 17 h 21"/>
                    <a:gd name="T40" fmla="*/ 3 w 21"/>
                    <a:gd name="T41" fmla="*/ 18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0 h 21"/>
                    <a:gd name="T48" fmla="*/ 11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8 h 21"/>
                    <a:gd name="T58" fmla="*/ 20 w 21"/>
                    <a:gd name="T59" fmla="*/ 17 h 21"/>
                    <a:gd name="T60" fmla="*/ 20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524"/>
                <p:cNvSpPr>
                  <a:spLocks/>
                </p:cNvSpPr>
                <p:nvPr/>
              </p:nvSpPr>
              <p:spPr bwMode="auto">
                <a:xfrm>
                  <a:off x="3086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7 h 20"/>
                    <a:gd name="T6" fmla="*/ 20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20 w 21"/>
                    <a:gd name="T59" fmla="*/ 16 h 20"/>
                    <a:gd name="T60" fmla="*/ 20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525"/>
                <p:cNvSpPr>
                  <a:spLocks/>
                </p:cNvSpPr>
                <p:nvPr/>
              </p:nvSpPr>
              <p:spPr bwMode="auto">
                <a:xfrm>
                  <a:off x="3086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7 h 20"/>
                    <a:gd name="T6" fmla="*/ 20 w 21"/>
                    <a:gd name="T7" fmla="*/ 4 h 20"/>
                    <a:gd name="T8" fmla="*/ 17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5 h 20"/>
                    <a:gd name="T38" fmla="*/ 2 w 21"/>
                    <a:gd name="T39" fmla="*/ 16 h 20"/>
                    <a:gd name="T40" fmla="*/ 3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7 w 21"/>
                    <a:gd name="T57" fmla="*/ 18 h 20"/>
                    <a:gd name="T58" fmla="*/ 20 w 21"/>
                    <a:gd name="T59" fmla="*/ 16 h 20"/>
                    <a:gd name="T60" fmla="*/ 20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526"/>
                <p:cNvSpPr>
                  <a:spLocks/>
                </p:cNvSpPr>
                <p:nvPr/>
              </p:nvSpPr>
              <p:spPr bwMode="auto">
                <a:xfrm>
                  <a:off x="3086" y="2811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0 w 21"/>
                    <a:gd name="T5" fmla="*/ 6 h 21"/>
                    <a:gd name="T6" fmla="*/ 20 w 21"/>
                    <a:gd name="T7" fmla="*/ 4 h 21"/>
                    <a:gd name="T8" fmla="*/ 17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1 w 21"/>
                    <a:gd name="T17" fmla="*/ 0 h 21"/>
                    <a:gd name="T18" fmla="*/ 8 w 21"/>
                    <a:gd name="T19" fmla="*/ 1 h 21"/>
                    <a:gd name="T20" fmla="*/ 6 w 21"/>
                    <a:gd name="T21" fmla="*/ 1 h 21"/>
                    <a:gd name="T22" fmla="*/ 5 w 21"/>
                    <a:gd name="T23" fmla="*/ 2 h 21"/>
                    <a:gd name="T24" fmla="*/ 3 w 21"/>
                    <a:gd name="T25" fmla="*/ 3 h 21"/>
                    <a:gd name="T26" fmla="*/ 2 w 21"/>
                    <a:gd name="T27" fmla="*/ 4 h 21"/>
                    <a:gd name="T28" fmla="*/ 0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0 w 21"/>
                    <a:gd name="T37" fmla="*/ 14 h 21"/>
                    <a:gd name="T38" fmla="*/ 2 w 21"/>
                    <a:gd name="T39" fmla="*/ 17 h 21"/>
                    <a:gd name="T40" fmla="*/ 3 w 21"/>
                    <a:gd name="T41" fmla="*/ 18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0 h 21"/>
                    <a:gd name="T48" fmla="*/ 11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8 h 21"/>
                    <a:gd name="T58" fmla="*/ 20 w 21"/>
                    <a:gd name="T59" fmla="*/ 17 h 21"/>
                    <a:gd name="T60" fmla="*/ 20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527"/>
                <p:cNvSpPr>
                  <a:spLocks/>
                </p:cNvSpPr>
                <p:nvPr/>
              </p:nvSpPr>
              <p:spPr bwMode="auto">
                <a:xfrm>
                  <a:off x="3086" y="2811"/>
                  <a:ext cx="10" cy="11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9 h 21"/>
                    <a:gd name="T4" fmla="*/ 20 w 21"/>
                    <a:gd name="T5" fmla="*/ 6 h 21"/>
                    <a:gd name="T6" fmla="*/ 20 w 21"/>
                    <a:gd name="T7" fmla="*/ 4 h 21"/>
                    <a:gd name="T8" fmla="*/ 17 w 21"/>
                    <a:gd name="T9" fmla="*/ 3 h 21"/>
                    <a:gd name="T10" fmla="*/ 16 w 21"/>
                    <a:gd name="T11" fmla="*/ 2 h 21"/>
                    <a:gd name="T12" fmla="*/ 15 w 21"/>
                    <a:gd name="T13" fmla="*/ 1 h 21"/>
                    <a:gd name="T14" fmla="*/ 13 w 21"/>
                    <a:gd name="T15" fmla="*/ 1 h 21"/>
                    <a:gd name="T16" fmla="*/ 11 w 21"/>
                    <a:gd name="T17" fmla="*/ 0 h 21"/>
                    <a:gd name="T18" fmla="*/ 8 w 21"/>
                    <a:gd name="T19" fmla="*/ 1 h 21"/>
                    <a:gd name="T20" fmla="*/ 6 w 21"/>
                    <a:gd name="T21" fmla="*/ 1 h 21"/>
                    <a:gd name="T22" fmla="*/ 5 w 21"/>
                    <a:gd name="T23" fmla="*/ 2 h 21"/>
                    <a:gd name="T24" fmla="*/ 3 w 21"/>
                    <a:gd name="T25" fmla="*/ 3 h 21"/>
                    <a:gd name="T26" fmla="*/ 2 w 21"/>
                    <a:gd name="T27" fmla="*/ 4 h 21"/>
                    <a:gd name="T28" fmla="*/ 0 w 21"/>
                    <a:gd name="T29" fmla="*/ 6 h 21"/>
                    <a:gd name="T30" fmla="*/ 0 w 21"/>
                    <a:gd name="T31" fmla="*/ 9 h 21"/>
                    <a:gd name="T32" fmla="*/ 0 w 21"/>
                    <a:gd name="T33" fmla="*/ 11 h 21"/>
                    <a:gd name="T34" fmla="*/ 0 w 21"/>
                    <a:gd name="T35" fmla="*/ 12 h 21"/>
                    <a:gd name="T36" fmla="*/ 0 w 21"/>
                    <a:gd name="T37" fmla="*/ 14 h 21"/>
                    <a:gd name="T38" fmla="*/ 2 w 21"/>
                    <a:gd name="T39" fmla="*/ 17 h 21"/>
                    <a:gd name="T40" fmla="*/ 3 w 21"/>
                    <a:gd name="T41" fmla="*/ 18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0 h 21"/>
                    <a:gd name="T48" fmla="*/ 11 w 21"/>
                    <a:gd name="T49" fmla="*/ 21 h 21"/>
                    <a:gd name="T50" fmla="*/ 13 w 21"/>
                    <a:gd name="T51" fmla="*/ 20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7 w 21"/>
                    <a:gd name="T57" fmla="*/ 18 h 21"/>
                    <a:gd name="T58" fmla="*/ 20 w 21"/>
                    <a:gd name="T59" fmla="*/ 17 h 21"/>
                    <a:gd name="T60" fmla="*/ 20 w 21"/>
                    <a:gd name="T61" fmla="*/ 14 h 21"/>
                    <a:gd name="T62" fmla="*/ 21 w 21"/>
                    <a:gd name="T63" fmla="*/ 12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1" y="21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528"/>
                <p:cNvSpPr>
                  <a:spLocks/>
                </p:cNvSpPr>
                <p:nvPr/>
              </p:nvSpPr>
              <p:spPr bwMode="auto">
                <a:xfrm>
                  <a:off x="3086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20 w 21"/>
                    <a:gd name="T5" fmla="*/ 5 h 20"/>
                    <a:gd name="T6" fmla="*/ 20 w 21"/>
                    <a:gd name="T7" fmla="*/ 4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4 h 20"/>
                    <a:gd name="T28" fmla="*/ 0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3 h 20"/>
                    <a:gd name="T38" fmla="*/ 2 w 21"/>
                    <a:gd name="T39" fmla="*/ 15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20 w 21"/>
                    <a:gd name="T59" fmla="*/ 15 h 20"/>
                    <a:gd name="T60" fmla="*/ 20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529"/>
                <p:cNvSpPr>
                  <a:spLocks/>
                </p:cNvSpPr>
                <p:nvPr/>
              </p:nvSpPr>
              <p:spPr bwMode="auto">
                <a:xfrm>
                  <a:off x="3086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21 w 21"/>
                    <a:gd name="T5" fmla="*/ 5 h 20"/>
                    <a:gd name="T6" fmla="*/ 20 w 21"/>
                    <a:gd name="T7" fmla="*/ 4 h 20"/>
                    <a:gd name="T8" fmla="*/ 19 w 21"/>
                    <a:gd name="T9" fmla="*/ 3 h 20"/>
                    <a:gd name="T10" fmla="*/ 16 w 21"/>
                    <a:gd name="T11" fmla="*/ 1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1 h 20"/>
                    <a:gd name="T24" fmla="*/ 3 w 21"/>
                    <a:gd name="T25" fmla="*/ 3 h 20"/>
                    <a:gd name="T26" fmla="*/ 2 w 21"/>
                    <a:gd name="T27" fmla="*/ 4 h 20"/>
                    <a:gd name="T28" fmla="*/ 0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4 h 20"/>
                    <a:gd name="T38" fmla="*/ 2 w 21"/>
                    <a:gd name="T39" fmla="*/ 15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9 w 21"/>
                    <a:gd name="T57" fmla="*/ 17 h 20"/>
                    <a:gd name="T58" fmla="*/ 20 w 21"/>
                    <a:gd name="T59" fmla="*/ 15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530"/>
                <p:cNvSpPr>
                  <a:spLocks/>
                </p:cNvSpPr>
                <p:nvPr/>
              </p:nvSpPr>
              <p:spPr bwMode="auto">
                <a:xfrm>
                  <a:off x="3086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20 w 21"/>
                    <a:gd name="T7" fmla="*/ 3 h 20"/>
                    <a:gd name="T8" fmla="*/ 19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3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0 w 21"/>
                    <a:gd name="T37" fmla="*/ 13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1 w 21"/>
                    <a:gd name="T49" fmla="*/ 20 h 20"/>
                    <a:gd name="T50" fmla="*/ 13 w 21"/>
                    <a:gd name="T51" fmla="*/ 19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9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531"/>
                <p:cNvSpPr>
                  <a:spLocks/>
                </p:cNvSpPr>
                <p:nvPr/>
              </p:nvSpPr>
              <p:spPr bwMode="auto">
                <a:xfrm>
                  <a:off x="3086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20 w 21"/>
                    <a:gd name="T7" fmla="*/ 3 h 20"/>
                    <a:gd name="T8" fmla="*/ 19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3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0 w 21"/>
                    <a:gd name="T37" fmla="*/ 13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1 w 21"/>
                    <a:gd name="T49" fmla="*/ 20 h 20"/>
                    <a:gd name="T50" fmla="*/ 13 w 21"/>
                    <a:gd name="T51" fmla="*/ 19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9 w 21"/>
                    <a:gd name="T57" fmla="*/ 17 h 20"/>
                    <a:gd name="T58" fmla="*/ 20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532"/>
                <p:cNvSpPr>
                  <a:spLocks/>
                </p:cNvSpPr>
                <p:nvPr/>
              </p:nvSpPr>
              <p:spPr bwMode="auto">
                <a:xfrm>
                  <a:off x="3063" y="268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533"/>
                <p:cNvSpPr>
                  <a:spLocks/>
                </p:cNvSpPr>
                <p:nvPr/>
              </p:nvSpPr>
              <p:spPr bwMode="auto">
                <a:xfrm>
                  <a:off x="3063" y="268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2 w 22"/>
                    <a:gd name="T3" fmla="*/ 8 h 20"/>
                    <a:gd name="T4" fmla="*/ 20 w 22"/>
                    <a:gd name="T5" fmla="*/ 5 h 20"/>
                    <a:gd name="T6" fmla="*/ 19 w 22"/>
                    <a:gd name="T7" fmla="*/ 4 h 20"/>
                    <a:gd name="T8" fmla="*/ 18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4 w 22"/>
                    <a:gd name="T15" fmla="*/ 0 h 20"/>
                    <a:gd name="T16" fmla="*/ 11 w 22"/>
                    <a:gd name="T17" fmla="*/ 0 h 20"/>
                    <a:gd name="T18" fmla="*/ 9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3 w 22"/>
                    <a:gd name="T25" fmla="*/ 2 h 20"/>
                    <a:gd name="T26" fmla="*/ 2 w 22"/>
                    <a:gd name="T27" fmla="*/ 4 h 20"/>
                    <a:gd name="T28" fmla="*/ 1 w 22"/>
                    <a:gd name="T29" fmla="*/ 5 h 20"/>
                    <a:gd name="T30" fmla="*/ 1 w 22"/>
                    <a:gd name="T31" fmla="*/ 8 h 20"/>
                    <a:gd name="T32" fmla="*/ 0 w 22"/>
                    <a:gd name="T33" fmla="*/ 10 h 20"/>
                    <a:gd name="T34" fmla="*/ 1 w 22"/>
                    <a:gd name="T35" fmla="*/ 12 h 20"/>
                    <a:gd name="T36" fmla="*/ 1 w 22"/>
                    <a:gd name="T37" fmla="*/ 13 h 20"/>
                    <a:gd name="T38" fmla="*/ 2 w 22"/>
                    <a:gd name="T39" fmla="*/ 16 h 20"/>
                    <a:gd name="T40" fmla="*/ 3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9 w 22"/>
                    <a:gd name="T47" fmla="*/ 20 h 20"/>
                    <a:gd name="T48" fmla="*/ 11 w 22"/>
                    <a:gd name="T49" fmla="*/ 20 h 20"/>
                    <a:gd name="T50" fmla="*/ 14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8 w 22"/>
                    <a:gd name="T57" fmla="*/ 17 h 20"/>
                    <a:gd name="T58" fmla="*/ 19 w 22"/>
                    <a:gd name="T59" fmla="*/ 16 h 20"/>
                    <a:gd name="T60" fmla="*/ 20 w 22"/>
                    <a:gd name="T61" fmla="*/ 13 h 20"/>
                    <a:gd name="T62" fmla="*/ 22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0" y="13"/>
                      </a:lnTo>
                      <a:lnTo>
                        <a:pt x="22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534"/>
                <p:cNvSpPr>
                  <a:spLocks/>
                </p:cNvSpPr>
                <p:nvPr/>
              </p:nvSpPr>
              <p:spPr bwMode="auto">
                <a:xfrm>
                  <a:off x="3063" y="2708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4 w 22"/>
                    <a:gd name="T15" fmla="*/ 0 h 21"/>
                    <a:gd name="T16" fmla="*/ 11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1 w 22"/>
                    <a:gd name="T31" fmla="*/ 8 h 21"/>
                    <a:gd name="T32" fmla="*/ 0 w 22"/>
                    <a:gd name="T33" fmla="*/ 11 h 21"/>
                    <a:gd name="T34" fmla="*/ 1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9 w 22"/>
                    <a:gd name="T47" fmla="*/ 21 h 21"/>
                    <a:gd name="T48" fmla="*/ 11 w 22"/>
                    <a:gd name="T49" fmla="*/ 21 h 21"/>
                    <a:gd name="T50" fmla="*/ 14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8 w 22"/>
                    <a:gd name="T57" fmla="*/ 19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4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535"/>
                <p:cNvSpPr>
                  <a:spLocks/>
                </p:cNvSpPr>
                <p:nvPr/>
              </p:nvSpPr>
              <p:spPr bwMode="auto">
                <a:xfrm>
                  <a:off x="3063" y="2708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2 w 22"/>
                    <a:gd name="T3" fmla="*/ 8 h 21"/>
                    <a:gd name="T4" fmla="*/ 20 w 22"/>
                    <a:gd name="T5" fmla="*/ 7 h 21"/>
                    <a:gd name="T6" fmla="*/ 19 w 22"/>
                    <a:gd name="T7" fmla="*/ 5 h 21"/>
                    <a:gd name="T8" fmla="*/ 18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4 w 22"/>
                    <a:gd name="T15" fmla="*/ 0 h 21"/>
                    <a:gd name="T16" fmla="*/ 11 w 22"/>
                    <a:gd name="T17" fmla="*/ 0 h 21"/>
                    <a:gd name="T18" fmla="*/ 9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3 w 22"/>
                    <a:gd name="T25" fmla="*/ 4 h 21"/>
                    <a:gd name="T26" fmla="*/ 2 w 22"/>
                    <a:gd name="T27" fmla="*/ 5 h 21"/>
                    <a:gd name="T28" fmla="*/ 1 w 22"/>
                    <a:gd name="T29" fmla="*/ 7 h 21"/>
                    <a:gd name="T30" fmla="*/ 1 w 22"/>
                    <a:gd name="T31" fmla="*/ 8 h 21"/>
                    <a:gd name="T32" fmla="*/ 0 w 22"/>
                    <a:gd name="T33" fmla="*/ 11 h 21"/>
                    <a:gd name="T34" fmla="*/ 1 w 22"/>
                    <a:gd name="T35" fmla="*/ 13 h 21"/>
                    <a:gd name="T36" fmla="*/ 1 w 22"/>
                    <a:gd name="T37" fmla="*/ 15 h 21"/>
                    <a:gd name="T38" fmla="*/ 2 w 22"/>
                    <a:gd name="T39" fmla="*/ 16 h 21"/>
                    <a:gd name="T40" fmla="*/ 3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9 w 22"/>
                    <a:gd name="T47" fmla="*/ 21 h 21"/>
                    <a:gd name="T48" fmla="*/ 11 w 22"/>
                    <a:gd name="T49" fmla="*/ 21 h 21"/>
                    <a:gd name="T50" fmla="*/ 14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8 w 22"/>
                    <a:gd name="T57" fmla="*/ 19 h 21"/>
                    <a:gd name="T58" fmla="*/ 19 w 22"/>
                    <a:gd name="T59" fmla="*/ 16 h 21"/>
                    <a:gd name="T60" fmla="*/ 20 w 22"/>
                    <a:gd name="T61" fmla="*/ 15 h 21"/>
                    <a:gd name="T62" fmla="*/ 22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0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4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536"/>
                <p:cNvSpPr>
                  <a:spLocks/>
                </p:cNvSpPr>
                <p:nvPr/>
              </p:nvSpPr>
              <p:spPr bwMode="auto">
                <a:xfrm>
                  <a:off x="3086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5 h 20"/>
                    <a:gd name="T6" fmla="*/ 20 w 21"/>
                    <a:gd name="T7" fmla="*/ 4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4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3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20 w 21"/>
                    <a:gd name="T59" fmla="*/ 16 h 20"/>
                    <a:gd name="T60" fmla="*/ 20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537"/>
                <p:cNvSpPr>
                  <a:spLocks/>
                </p:cNvSpPr>
                <p:nvPr/>
              </p:nvSpPr>
              <p:spPr bwMode="auto">
                <a:xfrm>
                  <a:off x="3086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0 w 21"/>
                    <a:gd name="T5" fmla="*/ 5 h 20"/>
                    <a:gd name="T6" fmla="*/ 20 w 21"/>
                    <a:gd name="T7" fmla="*/ 4 h 20"/>
                    <a:gd name="T8" fmla="*/ 17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1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3 w 21"/>
                    <a:gd name="T25" fmla="*/ 2 h 20"/>
                    <a:gd name="T26" fmla="*/ 2 w 21"/>
                    <a:gd name="T27" fmla="*/ 4 h 20"/>
                    <a:gd name="T28" fmla="*/ 0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0 w 21"/>
                    <a:gd name="T37" fmla="*/ 13 h 20"/>
                    <a:gd name="T38" fmla="*/ 2 w 21"/>
                    <a:gd name="T39" fmla="*/ 16 h 20"/>
                    <a:gd name="T40" fmla="*/ 3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1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7 w 21"/>
                    <a:gd name="T57" fmla="*/ 17 h 20"/>
                    <a:gd name="T58" fmla="*/ 20 w 21"/>
                    <a:gd name="T59" fmla="*/ 16 h 20"/>
                    <a:gd name="T60" fmla="*/ 20 w 21"/>
                    <a:gd name="T61" fmla="*/ 13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538"/>
                <p:cNvSpPr>
                  <a:spLocks/>
                </p:cNvSpPr>
                <p:nvPr/>
              </p:nvSpPr>
              <p:spPr bwMode="auto">
                <a:xfrm>
                  <a:off x="3086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0 w 21"/>
                    <a:gd name="T5" fmla="*/ 7 h 21"/>
                    <a:gd name="T6" fmla="*/ 20 w 21"/>
                    <a:gd name="T7" fmla="*/ 5 h 21"/>
                    <a:gd name="T8" fmla="*/ 17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3 w 21"/>
                    <a:gd name="T25" fmla="*/ 4 h 21"/>
                    <a:gd name="T26" fmla="*/ 2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2 w 21"/>
                    <a:gd name="T39" fmla="*/ 16 h 21"/>
                    <a:gd name="T40" fmla="*/ 3 w 21"/>
                    <a:gd name="T41" fmla="*/ 19 h 21"/>
                    <a:gd name="T42" fmla="*/ 5 w 21"/>
                    <a:gd name="T43" fmla="*/ 20 h 21"/>
                    <a:gd name="T44" fmla="*/ 6 w 21"/>
                    <a:gd name="T45" fmla="*/ 21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7 w 21"/>
                    <a:gd name="T57" fmla="*/ 19 h 21"/>
                    <a:gd name="T58" fmla="*/ 20 w 21"/>
                    <a:gd name="T59" fmla="*/ 16 h 21"/>
                    <a:gd name="T60" fmla="*/ 20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539"/>
                <p:cNvSpPr>
                  <a:spLocks/>
                </p:cNvSpPr>
                <p:nvPr/>
              </p:nvSpPr>
              <p:spPr bwMode="auto">
                <a:xfrm>
                  <a:off x="3086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0 w 21"/>
                    <a:gd name="T5" fmla="*/ 7 h 21"/>
                    <a:gd name="T6" fmla="*/ 20 w 21"/>
                    <a:gd name="T7" fmla="*/ 5 h 21"/>
                    <a:gd name="T8" fmla="*/ 17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1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3 w 21"/>
                    <a:gd name="T25" fmla="*/ 4 h 21"/>
                    <a:gd name="T26" fmla="*/ 2 w 21"/>
                    <a:gd name="T27" fmla="*/ 5 h 21"/>
                    <a:gd name="T28" fmla="*/ 0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0 w 21"/>
                    <a:gd name="T37" fmla="*/ 15 h 21"/>
                    <a:gd name="T38" fmla="*/ 2 w 21"/>
                    <a:gd name="T39" fmla="*/ 16 h 21"/>
                    <a:gd name="T40" fmla="*/ 3 w 21"/>
                    <a:gd name="T41" fmla="*/ 19 h 21"/>
                    <a:gd name="T42" fmla="*/ 5 w 21"/>
                    <a:gd name="T43" fmla="*/ 20 h 21"/>
                    <a:gd name="T44" fmla="*/ 6 w 21"/>
                    <a:gd name="T45" fmla="*/ 21 h 21"/>
                    <a:gd name="T46" fmla="*/ 8 w 21"/>
                    <a:gd name="T47" fmla="*/ 21 h 21"/>
                    <a:gd name="T48" fmla="*/ 11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7 w 21"/>
                    <a:gd name="T57" fmla="*/ 19 h 21"/>
                    <a:gd name="T58" fmla="*/ 20 w 21"/>
                    <a:gd name="T59" fmla="*/ 16 h 21"/>
                    <a:gd name="T60" fmla="*/ 20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Rectangle 540"/>
                <p:cNvSpPr>
                  <a:spLocks noChangeArrowheads="1"/>
                </p:cNvSpPr>
                <p:nvPr/>
              </p:nvSpPr>
              <p:spPr bwMode="auto">
                <a:xfrm>
                  <a:off x="3105" y="2834"/>
                  <a:ext cx="6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Rectangle 541"/>
                <p:cNvSpPr>
                  <a:spLocks noChangeArrowheads="1"/>
                </p:cNvSpPr>
                <p:nvPr/>
              </p:nvSpPr>
              <p:spPr bwMode="auto">
                <a:xfrm>
                  <a:off x="3105" y="2834"/>
                  <a:ext cx="6" cy="2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542"/>
                <p:cNvSpPr>
                  <a:spLocks/>
                </p:cNvSpPr>
                <p:nvPr/>
              </p:nvSpPr>
              <p:spPr bwMode="auto">
                <a:xfrm>
                  <a:off x="3056" y="2482"/>
                  <a:ext cx="48" cy="48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4 h 98"/>
                    <a:gd name="T4" fmla="*/ 92 w 98"/>
                    <a:gd name="T5" fmla="*/ 26 h 98"/>
                    <a:gd name="T6" fmla="*/ 86 w 98"/>
                    <a:gd name="T7" fmla="*/ 18 h 98"/>
                    <a:gd name="T8" fmla="*/ 81 w 98"/>
                    <a:gd name="T9" fmla="*/ 11 h 98"/>
                    <a:gd name="T10" fmla="*/ 73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0 h 98"/>
                    <a:gd name="T16" fmla="*/ 45 w 98"/>
                    <a:gd name="T17" fmla="*/ 0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8 w 98"/>
                    <a:gd name="T23" fmla="*/ 11 h 98"/>
                    <a:gd name="T24" fmla="*/ 12 w 98"/>
                    <a:gd name="T25" fmla="*/ 18 h 98"/>
                    <a:gd name="T26" fmla="*/ 6 w 98"/>
                    <a:gd name="T27" fmla="*/ 26 h 98"/>
                    <a:gd name="T28" fmla="*/ 3 w 98"/>
                    <a:gd name="T29" fmla="*/ 34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3 w 98"/>
                    <a:gd name="T35" fmla="*/ 64 h 98"/>
                    <a:gd name="T36" fmla="*/ 6 w 98"/>
                    <a:gd name="T37" fmla="*/ 73 h 98"/>
                    <a:gd name="T38" fmla="*/ 12 w 98"/>
                    <a:gd name="T39" fmla="*/ 81 h 98"/>
                    <a:gd name="T40" fmla="*/ 18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3 w 98"/>
                    <a:gd name="T53" fmla="*/ 92 h 98"/>
                    <a:gd name="T54" fmla="*/ 81 w 98"/>
                    <a:gd name="T55" fmla="*/ 86 h 98"/>
                    <a:gd name="T56" fmla="*/ 86 w 98"/>
                    <a:gd name="T57" fmla="*/ 81 h 98"/>
                    <a:gd name="T58" fmla="*/ 92 w 98"/>
                    <a:gd name="T59" fmla="*/ 73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6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543"/>
                <p:cNvSpPr>
                  <a:spLocks/>
                </p:cNvSpPr>
                <p:nvPr/>
              </p:nvSpPr>
              <p:spPr bwMode="auto">
                <a:xfrm>
                  <a:off x="3056" y="2482"/>
                  <a:ext cx="48" cy="48"/>
                </a:xfrm>
                <a:custGeom>
                  <a:avLst/>
                  <a:gdLst>
                    <a:gd name="T0" fmla="*/ 98 w 98"/>
                    <a:gd name="T1" fmla="*/ 44 h 98"/>
                    <a:gd name="T2" fmla="*/ 96 w 98"/>
                    <a:gd name="T3" fmla="*/ 34 h 98"/>
                    <a:gd name="T4" fmla="*/ 92 w 98"/>
                    <a:gd name="T5" fmla="*/ 26 h 98"/>
                    <a:gd name="T6" fmla="*/ 86 w 98"/>
                    <a:gd name="T7" fmla="*/ 18 h 98"/>
                    <a:gd name="T8" fmla="*/ 81 w 98"/>
                    <a:gd name="T9" fmla="*/ 11 h 98"/>
                    <a:gd name="T10" fmla="*/ 73 w 98"/>
                    <a:gd name="T11" fmla="*/ 6 h 98"/>
                    <a:gd name="T12" fmla="*/ 64 w 98"/>
                    <a:gd name="T13" fmla="*/ 2 h 98"/>
                    <a:gd name="T14" fmla="*/ 54 w 98"/>
                    <a:gd name="T15" fmla="*/ 0 h 98"/>
                    <a:gd name="T16" fmla="*/ 45 w 98"/>
                    <a:gd name="T17" fmla="*/ 0 h 98"/>
                    <a:gd name="T18" fmla="*/ 34 w 98"/>
                    <a:gd name="T19" fmla="*/ 2 h 98"/>
                    <a:gd name="T20" fmla="*/ 25 w 98"/>
                    <a:gd name="T21" fmla="*/ 6 h 98"/>
                    <a:gd name="T22" fmla="*/ 18 w 98"/>
                    <a:gd name="T23" fmla="*/ 11 h 98"/>
                    <a:gd name="T24" fmla="*/ 12 w 98"/>
                    <a:gd name="T25" fmla="*/ 18 h 98"/>
                    <a:gd name="T26" fmla="*/ 6 w 98"/>
                    <a:gd name="T27" fmla="*/ 26 h 98"/>
                    <a:gd name="T28" fmla="*/ 3 w 98"/>
                    <a:gd name="T29" fmla="*/ 34 h 98"/>
                    <a:gd name="T30" fmla="*/ 0 w 98"/>
                    <a:gd name="T31" fmla="*/ 44 h 98"/>
                    <a:gd name="T32" fmla="*/ 0 w 98"/>
                    <a:gd name="T33" fmla="*/ 54 h 98"/>
                    <a:gd name="T34" fmla="*/ 3 w 98"/>
                    <a:gd name="T35" fmla="*/ 64 h 98"/>
                    <a:gd name="T36" fmla="*/ 6 w 98"/>
                    <a:gd name="T37" fmla="*/ 73 h 98"/>
                    <a:gd name="T38" fmla="*/ 12 w 98"/>
                    <a:gd name="T39" fmla="*/ 81 h 98"/>
                    <a:gd name="T40" fmla="*/ 18 w 98"/>
                    <a:gd name="T41" fmla="*/ 86 h 98"/>
                    <a:gd name="T42" fmla="*/ 25 w 98"/>
                    <a:gd name="T43" fmla="*/ 92 h 98"/>
                    <a:gd name="T44" fmla="*/ 34 w 98"/>
                    <a:gd name="T45" fmla="*/ 95 h 98"/>
                    <a:gd name="T46" fmla="*/ 45 w 98"/>
                    <a:gd name="T47" fmla="*/ 98 h 98"/>
                    <a:gd name="T48" fmla="*/ 54 w 98"/>
                    <a:gd name="T49" fmla="*/ 98 h 98"/>
                    <a:gd name="T50" fmla="*/ 64 w 98"/>
                    <a:gd name="T51" fmla="*/ 95 h 98"/>
                    <a:gd name="T52" fmla="*/ 73 w 98"/>
                    <a:gd name="T53" fmla="*/ 92 h 98"/>
                    <a:gd name="T54" fmla="*/ 81 w 98"/>
                    <a:gd name="T55" fmla="*/ 86 h 98"/>
                    <a:gd name="T56" fmla="*/ 86 w 98"/>
                    <a:gd name="T57" fmla="*/ 81 h 98"/>
                    <a:gd name="T58" fmla="*/ 92 w 98"/>
                    <a:gd name="T59" fmla="*/ 73 h 98"/>
                    <a:gd name="T60" fmla="*/ 96 w 98"/>
                    <a:gd name="T61" fmla="*/ 64 h 98"/>
                    <a:gd name="T62" fmla="*/ 98 w 98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8" h="98">
                      <a:moveTo>
                        <a:pt x="98" y="49"/>
                      </a:moveTo>
                      <a:lnTo>
                        <a:pt x="98" y="44"/>
                      </a:lnTo>
                      <a:lnTo>
                        <a:pt x="97" y="39"/>
                      </a:lnTo>
                      <a:lnTo>
                        <a:pt x="96" y="34"/>
                      </a:lnTo>
                      <a:lnTo>
                        <a:pt x="94" y="30"/>
                      </a:lnTo>
                      <a:lnTo>
                        <a:pt x="92" y="26"/>
                      </a:lnTo>
                      <a:lnTo>
                        <a:pt x="90" y="22"/>
                      </a:lnTo>
                      <a:lnTo>
                        <a:pt x="86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6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4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6" y="73"/>
                      </a:lnTo>
                      <a:lnTo>
                        <a:pt x="8" y="76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5" y="92"/>
                      </a:lnTo>
                      <a:lnTo>
                        <a:pt x="30" y="94"/>
                      </a:lnTo>
                      <a:lnTo>
                        <a:pt x="34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49" y="98"/>
                      </a:lnTo>
                      <a:lnTo>
                        <a:pt x="54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6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6" y="81"/>
                      </a:lnTo>
                      <a:lnTo>
                        <a:pt x="90" y="76"/>
                      </a:lnTo>
                      <a:lnTo>
                        <a:pt x="92" y="73"/>
                      </a:lnTo>
                      <a:lnTo>
                        <a:pt x="94" y="68"/>
                      </a:lnTo>
                      <a:lnTo>
                        <a:pt x="96" y="64"/>
                      </a:lnTo>
                      <a:lnTo>
                        <a:pt x="97" y="59"/>
                      </a:lnTo>
                      <a:lnTo>
                        <a:pt x="98" y="54"/>
                      </a:lnTo>
                      <a:lnTo>
                        <a:pt x="98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544"/>
                <p:cNvSpPr>
                  <a:spLocks/>
                </p:cNvSpPr>
                <p:nvPr/>
              </p:nvSpPr>
              <p:spPr bwMode="auto">
                <a:xfrm>
                  <a:off x="3074" y="2500"/>
                  <a:ext cx="12" cy="12"/>
                </a:xfrm>
                <a:custGeom>
                  <a:avLst/>
                  <a:gdLst>
                    <a:gd name="T0" fmla="*/ 25 w 25"/>
                    <a:gd name="T1" fmla="*/ 13 h 25"/>
                    <a:gd name="T2" fmla="*/ 25 w 25"/>
                    <a:gd name="T3" fmla="*/ 11 h 25"/>
                    <a:gd name="T4" fmla="*/ 23 w 25"/>
                    <a:gd name="T5" fmla="*/ 8 h 25"/>
                    <a:gd name="T6" fmla="*/ 22 w 25"/>
                    <a:gd name="T7" fmla="*/ 6 h 25"/>
                    <a:gd name="T8" fmla="*/ 21 w 25"/>
                    <a:gd name="T9" fmla="*/ 4 h 25"/>
                    <a:gd name="T10" fmla="*/ 19 w 25"/>
                    <a:gd name="T11" fmla="*/ 3 h 25"/>
                    <a:gd name="T12" fmla="*/ 17 w 25"/>
                    <a:gd name="T13" fmla="*/ 1 h 25"/>
                    <a:gd name="T14" fmla="*/ 14 w 25"/>
                    <a:gd name="T15" fmla="*/ 0 h 25"/>
                    <a:gd name="T16" fmla="*/ 12 w 25"/>
                    <a:gd name="T17" fmla="*/ 0 h 25"/>
                    <a:gd name="T18" fmla="*/ 10 w 25"/>
                    <a:gd name="T19" fmla="*/ 0 h 25"/>
                    <a:gd name="T20" fmla="*/ 8 w 25"/>
                    <a:gd name="T21" fmla="*/ 1 h 25"/>
                    <a:gd name="T22" fmla="*/ 5 w 25"/>
                    <a:gd name="T23" fmla="*/ 3 h 25"/>
                    <a:gd name="T24" fmla="*/ 3 w 25"/>
                    <a:gd name="T25" fmla="*/ 4 h 25"/>
                    <a:gd name="T26" fmla="*/ 2 w 25"/>
                    <a:gd name="T27" fmla="*/ 6 h 25"/>
                    <a:gd name="T28" fmla="*/ 1 w 25"/>
                    <a:gd name="T29" fmla="*/ 8 h 25"/>
                    <a:gd name="T30" fmla="*/ 0 w 25"/>
                    <a:gd name="T31" fmla="*/ 11 h 25"/>
                    <a:gd name="T32" fmla="*/ 0 w 25"/>
                    <a:gd name="T33" fmla="*/ 13 h 25"/>
                    <a:gd name="T34" fmla="*/ 0 w 25"/>
                    <a:gd name="T35" fmla="*/ 15 h 25"/>
                    <a:gd name="T36" fmla="*/ 1 w 25"/>
                    <a:gd name="T37" fmla="*/ 17 h 25"/>
                    <a:gd name="T38" fmla="*/ 2 w 25"/>
                    <a:gd name="T39" fmla="*/ 20 h 25"/>
                    <a:gd name="T40" fmla="*/ 3 w 25"/>
                    <a:gd name="T41" fmla="*/ 22 h 25"/>
                    <a:gd name="T42" fmla="*/ 5 w 25"/>
                    <a:gd name="T43" fmla="*/ 23 h 25"/>
                    <a:gd name="T44" fmla="*/ 8 w 25"/>
                    <a:gd name="T45" fmla="*/ 24 h 25"/>
                    <a:gd name="T46" fmla="*/ 10 w 25"/>
                    <a:gd name="T47" fmla="*/ 25 h 25"/>
                    <a:gd name="T48" fmla="*/ 12 w 25"/>
                    <a:gd name="T49" fmla="*/ 25 h 25"/>
                    <a:gd name="T50" fmla="*/ 14 w 25"/>
                    <a:gd name="T51" fmla="*/ 25 h 25"/>
                    <a:gd name="T52" fmla="*/ 17 w 25"/>
                    <a:gd name="T53" fmla="*/ 24 h 25"/>
                    <a:gd name="T54" fmla="*/ 19 w 25"/>
                    <a:gd name="T55" fmla="*/ 23 h 25"/>
                    <a:gd name="T56" fmla="*/ 21 w 25"/>
                    <a:gd name="T57" fmla="*/ 22 h 25"/>
                    <a:gd name="T58" fmla="*/ 22 w 25"/>
                    <a:gd name="T59" fmla="*/ 20 h 25"/>
                    <a:gd name="T60" fmla="*/ 23 w 25"/>
                    <a:gd name="T61" fmla="*/ 17 h 25"/>
                    <a:gd name="T62" fmla="*/ 25 w 25"/>
                    <a:gd name="T63" fmla="*/ 15 h 25"/>
                    <a:gd name="T64" fmla="*/ 25 w 25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1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1" y="22"/>
                      </a:lnTo>
                      <a:lnTo>
                        <a:pt x="22" y="20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545"/>
                <p:cNvSpPr>
                  <a:spLocks/>
                </p:cNvSpPr>
                <p:nvPr/>
              </p:nvSpPr>
              <p:spPr bwMode="auto">
                <a:xfrm>
                  <a:off x="3074" y="2500"/>
                  <a:ext cx="12" cy="12"/>
                </a:xfrm>
                <a:custGeom>
                  <a:avLst/>
                  <a:gdLst>
                    <a:gd name="T0" fmla="*/ 25 w 25"/>
                    <a:gd name="T1" fmla="*/ 13 h 25"/>
                    <a:gd name="T2" fmla="*/ 25 w 25"/>
                    <a:gd name="T3" fmla="*/ 11 h 25"/>
                    <a:gd name="T4" fmla="*/ 23 w 25"/>
                    <a:gd name="T5" fmla="*/ 8 h 25"/>
                    <a:gd name="T6" fmla="*/ 22 w 25"/>
                    <a:gd name="T7" fmla="*/ 6 h 25"/>
                    <a:gd name="T8" fmla="*/ 21 w 25"/>
                    <a:gd name="T9" fmla="*/ 4 h 25"/>
                    <a:gd name="T10" fmla="*/ 19 w 25"/>
                    <a:gd name="T11" fmla="*/ 3 h 25"/>
                    <a:gd name="T12" fmla="*/ 17 w 25"/>
                    <a:gd name="T13" fmla="*/ 1 h 25"/>
                    <a:gd name="T14" fmla="*/ 14 w 25"/>
                    <a:gd name="T15" fmla="*/ 0 h 25"/>
                    <a:gd name="T16" fmla="*/ 12 w 25"/>
                    <a:gd name="T17" fmla="*/ 0 h 25"/>
                    <a:gd name="T18" fmla="*/ 10 w 25"/>
                    <a:gd name="T19" fmla="*/ 0 h 25"/>
                    <a:gd name="T20" fmla="*/ 8 w 25"/>
                    <a:gd name="T21" fmla="*/ 1 h 25"/>
                    <a:gd name="T22" fmla="*/ 5 w 25"/>
                    <a:gd name="T23" fmla="*/ 3 h 25"/>
                    <a:gd name="T24" fmla="*/ 3 w 25"/>
                    <a:gd name="T25" fmla="*/ 4 h 25"/>
                    <a:gd name="T26" fmla="*/ 2 w 25"/>
                    <a:gd name="T27" fmla="*/ 6 h 25"/>
                    <a:gd name="T28" fmla="*/ 1 w 25"/>
                    <a:gd name="T29" fmla="*/ 8 h 25"/>
                    <a:gd name="T30" fmla="*/ 0 w 25"/>
                    <a:gd name="T31" fmla="*/ 11 h 25"/>
                    <a:gd name="T32" fmla="*/ 0 w 25"/>
                    <a:gd name="T33" fmla="*/ 13 h 25"/>
                    <a:gd name="T34" fmla="*/ 0 w 25"/>
                    <a:gd name="T35" fmla="*/ 15 h 25"/>
                    <a:gd name="T36" fmla="*/ 1 w 25"/>
                    <a:gd name="T37" fmla="*/ 17 h 25"/>
                    <a:gd name="T38" fmla="*/ 2 w 25"/>
                    <a:gd name="T39" fmla="*/ 20 h 25"/>
                    <a:gd name="T40" fmla="*/ 3 w 25"/>
                    <a:gd name="T41" fmla="*/ 22 h 25"/>
                    <a:gd name="T42" fmla="*/ 5 w 25"/>
                    <a:gd name="T43" fmla="*/ 23 h 25"/>
                    <a:gd name="T44" fmla="*/ 8 w 25"/>
                    <a:gd name="T45" fmla="*/ 24 h 25"/>
                    <a:gd name="T46" fmla="*/ 10 w 25"/>
                    <a:gd name="T47" fmla="*/ 25 h 25"/>
                    <a:gd name="T48" fmla="*/ 12 w 25"/>
                    <a:gd name="T49" fmla="*/ 25 h 25"/>
                    <a:gd name="T50" fmla="*/ 14 w 25"/>
                    <a:gd name="T51" fmla="*/ 25 h 25"/>
                    <a:gd name="T52" fmla="*/ 17 w 25"/>
                    <a:gd name="T53" fmla="*/ 24 h 25"/>
                    <a:gd name="T54" fmla="*/ 19 w 25"/>
                    <a:gd name="T55" fmla="*/ 23 h 25"/>
                    <a:gd name="T56" fmla="*/ 21 w 25"/>
                    <a:gd name="T57" fmla="*/ 22 h 25"/>
                    <a:gd name="T58" fmla="*/ 22 w 25"/>
                    <a:gd name="T59" fmla="*/ 20 h 25"/>
                    <a:gd name="T60" fmla="*/ 23 w 25"/>
                    <a:gd name="T61" fmla="*/ 17 h 25"/>
                    <a:gd name="T62" fmla="*/ 25 w 25"/>
                    <a:gd name="T63" fmla="*/ 15 h 25"/>
                    <a:gd name="T64" fmla="*/ 25 w 25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1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1" y="22"/>
                      </a:lnTo>
                      <a:lnTo>
                        <a:pt x="22" y="20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Rectangle 546"/>
                <p:cNvSpPr>
                  <a:spLocks noChangeArrowheads="1"/>
                </p:cNvSpPr>
                <p:nvPr/>
              </p:nvSpPr>
              <p:spPr bwMode="auto">
                <a:xfrm>
                  <a:off x="3051" y="2231"/>
                  <a:ext cx="73" cy="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Rectangle 547"/>
                <p:cNvSpPr>
                  <a:spLocks noChangeArrowheads="1"/>
                </p:cNvSpPr>
                <p:nvPr/>
              </p:nvSpPr>
              <p:spPr bwMode="auto">
                <a:xfrm>
                  <a:off x="3051" y="2231"/>
                  <a:ext cx="73" cy="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548"/>
                <p:cNvSpPr>
                  <a:spLocks/>
                </p:cNvSpPr>
                <p:nvPr/>
              </p:nvSpPr>
              <p:spPr bwMode="auto">
                <a:xfrm>
                  <a:off x="3059" y="2283"/>
                  <a:ext cx="57" cy="38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6 h 75"/>
                    <a:gd name="T8" fmla="*/ 76 w 113"/>
                    <a:gd name="T9" fmla="*/ 66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6" y="66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549"/>
                <p:cNvSpPr>
                  <a:spLocks/>
                </p:cNvSpPr>
                <p:nvPr/>
              </p:nvSpPr>
              <p:spPr bwMode="auto">
                <a:xfrm>
                  <a:off x="3059" y="2283"/>
                  <a:ext cx="57" cy="38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6 h 75"/>
                    <a:gd name="T8" fmla="*/ 76 w 113"/>
                    <a:gd name="T9" fmla="*/ 66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6"/>
                      </a:lnTo>
                      <a:lnTo>
                        <a:pt x="76" y="66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550"/>
                <p:cNvSpPr>
                  <a:spLocks/>
                </p:cNvSpPr>
                <p:nvPr/>
              </p:nvSpPr>
              <p:spPr bwMode="auto">
                <a:xfrm>
                  <a:off x="3059" y="2241"/>
                  <a:ext cx="57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7 h 75"/>
                    <a:gd name="T8" fmla="*/ 76 w 113"/>
                    <a:gd name="T9" fmla="*/ 67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6" y="67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551"/>
                <p:cNvSpPr>
                  <a:spLocks/>
                </p:cNvSpPr>
                <p:nvPr/>
              </p:nvSpPr>
              <p:spPr bwMode="auto">
                <a:xfrm>
                  <a:off x="3059" y="2241"/>
                  <a:ext cx="57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75 h 75"/>
                    <a:gd name="T4" fmla="*/ 69 w 113"/>
                    <a:gd name="T5" fmla="*/ 75 h 75"/>
                    <a:gd name="T6" fmla="*/ 69 w 113"/>
                    <a:gd name="T7" fmla="*/ 67 h 75"/>
                    <a:gd name="T8" fmla="*/ 76 w 113"/>
                    <a:gd name="T9" fmla="*/ 67 h 75"/>
                    <a:gd name="T10" fmla="*/ 76 w 113"/>
                    <a:gd name="T11" fmla="*/ 75 h 75"/>
                    <a:gd name="T12" fmla="*/ 103 w 113"/>
                    <a:gd name="T13" fmla="*/ 75 h 75"/>
                    <a:gd name="T14" fmla="*/ 103 w 113"/>
                    <a:gd name="T15" fmla="*/ 64 h 75"/>
                    <a:gd name="T16" fmla="*/ 113 w 113"/>
                    <a:gd name="T17" fmla="*/ 64 h 75"/>
                    <a:gd name="T18" fmla="*/ 113 w 113"/>
                    <a:gd name="T19" fmla="*/ 12 h 75"/>
                    <a:gd name="T20" fmla="*/ 103 w 113"/>
                    <a:gd name="T21" fmla="*/ 12 h 75"/>
                    <a:gd name="T22" fmla="*/ 103 w 113"/>
                    <a:gd name="T23" fmla="*/ 0 h 75"/>
                    <a:gd name="T24" fmla="*/ 76 w 113"/>
                    <a:gd name="T25" fmla="*/ 0 h 75"/>
                    <a:gd name="T26" fmla="*/ 76 w 113"/>
                    <a:gd name="T27" fmla="*/ 9 h 75"/>
                    <a:gd name="T28" fmla="*/ 69 w 113"/>
                    <a:gd name="T29" fmla="*/ 9 h 75"/>
                    <a:gd name="T30" fmla="*/ 69 w 113"/>
                    <a:gd name="T31" fmla="*/ 0 h 75"/>
                    <a:gd name="T32" fmla="*/ 0 w 11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6" y="67"/>
                      </a:lnTo>
                      <a:lnTo>
                        <a:pt x="76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3" y="64"/>
                      </a:lnTo>
                      <a:lnTo>
                        <a:pt x="113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552"/>
                <p:cNvSpPr>
                  <a:spLocks/>
                </p:cNvSpPr>
                <p:nvPr/>
              </p:nvSpPr>
              <p:spPr bwMode="auto">
                <a:xfrm>
                  <a:off x="3065" y="2247"/>
                  <a:ext cx="22" cy="24"/>
                </a:xfrm>
                <a:custGeom>
                  <a:avLst/>
                  <a:gdLst>
                    <a:gd name="T0" fmla="*/ 44 w 44"/>
                    <a:gd name="T1" fmla="*/ 24 h 47"/>
                    <a:gd name="T2" fmla="*/ 43 w 44"/>
                    <a:gd name="T3" fmla="*/ 19 h 47"/>
                    <a:gd name="T4" fmla="*/ 42 w 44"/>
                    <a:gd name="T5" fmla="*/ 15 h 47"/>
                    <a:gd name="T6" fmla="*/ 40 w 44"/>
                    <a:gd name="T7" fmla="*/ 10 h 47"/>
                    <a:gd name="T8" fmla="*/ 37 w 44"/>
                    <a:gd name="T9" fmla="*/ 7 h 47"/>
                    <a:gd name="T10" fmla="*/ 34 w 44"/>
                    <a:gd name="T11" fmla="*/ 4 h 47"/>
                    <a:gd name="T12" fmla="*/ 30 w 44"/>
                    <a:gd name="T13" fmla="*/ 2 h 47"/>
                    <a:gd name="T14" fmla="*/ 26 w 44"/>
                    <a:gd name="T15" fmla="*/ 1 h 47"/>
                    <a:gd name="T16" fmla="*/ 22 w 44"/>
                    <a:gd name="T17" fmla="*/ 0 h 47"/>
                    <a:gd name="T18" fmla="*/ 18 w 44"/>
                    <a:gd name="T19" fmla="*/ 1 h 47"/>
                    <a:gd name="T20" fmla="*/ 13 w 44"/>
                    <a:gd name="T21" fmla="*/ 2 h 47"/>
                    <a:gd name="T22" fmla="*/ 10 w 44"/>
                    <a:gd name="T23" fmla="*/ 4 h 47"/>
                    <a:gd name="T24" fmla="*/ 6 w 44"/>
                    <a:gd name="T25" fmla="*/ 7 h 47"/>
                    <a:gd name="T26" fmla="*/ 3 w 44"/>
                    <a:gd name="T27" fmla="*/ 10 h 47"/>
                    <a:gd name="T28" fmla="*/ 2 w 44"/>
                    <a:gd name="T29" fmla="*/ 15 h 47"/>
                    <a:gd name="T30" fmla="*/ 1 w 44"/>
                    <a:gd name="T31" fmla="*/ 19 h 47"/>
                    <a:gd name="T32" fmla="*/ 0 w 44"/>
                    <a:gd name="T33" fmla="*/ 24 h 47"/>
                    <a:gd name="T34" fmla="*/ 1 w 44"/>
                    <a:gd name="T35" fmla="*/ 28 h 47"/>
                    <a:gd name="T36" fmla="*/ 2 w 44"/>
                    <a:gd name="T37" fmla="*/ 33 h 47"/>
                    <a:gd name="T38" fmla="*/ 3 w 44"/>
                    <a:gd name="T39" fmla="*/ 37 h 47"/>
                    <a:gd name="T40" fmla="*/ 6 w 44"/>
                    <a:gd name="T41" fmla="*/ 41 h 47"/>
                    <a:gd name="T42" fmla="*/ 10 w 44"/>
                    <a:gd name="T43" fmla="*/ 43 h 47"/>
                    <a:gd name="T44" fmla="*/ 13 w 44"/>
                    <a:gd name="T45" fmla="*/ 45 h 47"/>
                    <a:gd name="T46" fmla="*/ 18 w 44"/>
                    <a:gd name="T47" fmla="*/ 47 h 47"/>
                    <a:gd name="T48" fmla="*/ 22 w 44"/>
                    <a:gd name="T49" fmla="*/ 47 h 47"/>
                    <a:gd name="T50" fmla="*/ 26 w 44"/>
                    <a:gd name="T51" fmla="*/ 47 h 47"/>
                    <a:gd name="T52" fmla="*/ 30 w 44"/>
                    <a:gd name="T53" fmla="*/ 45 h 47"/>
                    <a:gd name="T54" fmla="*/ 34 w 44"/>
                    <a:gd name="T55" fmla="*/ 43 h 47"/>
                    <a:gd name="T56" fmla="*/ 37 w 44"/>
                    <a:gd name="T57" fmla="*/ 41 h 47"/>
                    <a:gd name="T58" fmla="*/ 40 w 44"/>
                    <a:gd name="T59" fmla="*/ 37 h 47"/>
                    <a:gd name="T60" fmla="*/ 42 w 44"/>
                    <a:gd name="T61" fmla="*/ 33 h 47"/>
                    <a:gd name="T62" fmla="*/ 43 w 44"/>
                    <a:gd name="T63" fmla="*/ 28 h 47"/>
                    <a:gd name="T64" fmla="*/ 44 w 44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7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3" y="45"/>
                      </a:lnTo>
                      <a:lnTo>
                        <a:pt x="18" y="47"/>
                      </a:lnTo>
                      <a:lnTo>
                        <a:pt x="22" y="47"/>
                      </a:lnTo>
                      <a:lnTo>
                        <a:pt x="26" y="47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40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553"/>
                <p:cNvSpPr>
                  <a:spLocks/>
                </p:cNvSpPr>
                <p:nvPr/>
              </p:nvSpPr>
              <p:spPr bwMode="auto">
                <a:xfrm>
                  <a:off x="3065" y="2247"/>
                  <a:ext cx="22" cy="24"/>
                </a:xfrm>
                <a:custGeom>
                  <a:avLst/>
                  <a:gdLst>
                    <a:gd name="T0" fmla="*/ 44 w 44"/>
                    <a:gd name="T1" fmla="*/ 24 h 47"/>
                    <a:gd name="T2" fmla="*/ 43 w 44"/>
                    <a:gd name="T3" fmla="*/ 19 h 47"/>
                    <a:gd name="T4" fmla="*/ 42 w 44"/>
                    <a:gd name="T5" fmla="*/ 15 h 47"/>
                    <a:gd name="T6" fmla="*/ 40 w 44"/>
                    <a:gd name="T7" fmla="*/ 10 h 47"/>
                    <a:gd name="T8" fmla="*/ 37 w 44"/>
                    <a:gd name="T9" fmla="*/ 7 h 47"/>
                    <a:gd name="T10" fmla="*/ 34 w 44"/>
                    <a:gd name="T11" fmla="*/ 4 h 47"/>
                    <a:gd name="T12" fmla="*/ 30 w 44"/>
                    <a:gd name="T13" fmla="*/ 2 h 47"/>
                    <a:gd name="T14" fmla="*/ 26 w 44"/>
                    <a:gd name="T15" fmla="*/ 1 h 47"/>
                    <a:gd name="T16" fmla="*/ 22 w 44"/>
                    <a:gd name="T17" fmla="*/ 0 h 47"/>
                    <a:gd name="T18" fmla="*/ 18 w 44"/>
                    <a:gd name="T19" fmla="*/ 1 h 47"/>
                    <a:gd name="T20" fmla="*/ 13 w 44"/>
                    <a:gd name="T21" fmla="*/ 2 h 47"/>
                    <a:gd name="T22" fmla="*/ 10 w 44"/>
                    <a:gd name="T23" fmla="*/ 4 h 47"/>
                    <a:gd name="T24" fmla="*/ 6 w 44"/>
                    <a:gd name="T25" fmla="*/ 7 h 47"/>
                    <a:gd name="T26" fmla="*/ 3 w 44"/>
                    <a:gd name="T27" fmla="*/ 10 h 47"/>
                    <a:gd name="T28" fmla="*/ 2 w 44"/>
                    <a:gd name="T29" fmla="*/ 15 h 47"/>
                    <a:gd name="T30" fmla="*/ 1 w 44"/>
                    <a:gd name="T31" fmla="*/ 19 h 47"/>
                    <a:gd name="T32" fmla="*/ 0 w 44"/>
                    <a:gd name="T33" fmla="*/ 24 h 47"/>
                    <a:gd name="T34" fmla="*/ 1 w 44"/>
                    <a:gd name="T35" fmla="*/ 28 h 47"/>
                    <a:gd name="T36" fmla="*/ 2 w 44"/>
                    <a:gd name="T37" fmla="*/ 33 h 47"/>
                    <a:gd name="T38" fmla="*/ 3 w 44"/>
                    <a:gd name="T39" fmla="*/ 37 h 47"/>
                    <a:gd name="T40" fmla="*/ 6 w 44"/>
                    <a:gd name="T41" fmla="*/ 41 h 47"/>
                    <a:gd name="T42" fmla="*/ 10 w 44"/>
                    <a:gd name="T43" fmla="*/ 43 h 47"/>
                    <a:gd name="T44" fmla="*/ 13 w 44"/>
                    <a:gd name="T45" fmla="*/ 45 h 47"/>
                    <a:gd name="T46" fmla="*/ 18 w 44"/>
                    <a:gd name="T47" fmla="*/ 47 h 47"/>
                    <a:gd name="T48" fmla="*/ 22 w 44"/>
                    <a:gd name="T49" fmla="*/ 47 h 47"/>
                    <a:gd name="T50" fmla="*/ 26 w 44"/>
                    <a:gd name="T51" fmla="*/ 47 h 47"/>
                    <a:gd name="T52" fmla="*/ 30 w 44"/>
                    <a:gd name="T53" fmla="*/ 45 h 47"/>
                    <a:gd name="T54" fmla="*/ 34 w 44"/>
                    <a:gd name="T55" fmla="*/ 43 h 47"/>
                    <a:gd name="T56" fmla="*/ 37 w 44"/>
                    <a:gd name="T57" fmla="*/ 41 h 47"/>
                    <a:gd name="T58" fmla="*/ 40 w 44"/>
                    <a:gd name="T59" fmla="*/ 37 h 47"/>
                    <a:gd name="T60" fmla="*/ 42 w 44"/>
                    <a:gd name="T61" fmla="*/ 33 h 47"/>
                    <a:gd name="T62" fmla="*/ 43 w 44"/>
                    <a:gd name="T63" fmla="*/ 28 h 47"/>
                    <a:gd name="T64" fmla="*/ 44 w 44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7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3" y="45"/>
                      </a:lnTo>
                      <a:lnTo>
                        <a:pt x="18" y="47"/>
                      </a:lnTo>
                      <a:lnTo>
                        <a:pt x="22" y="47"/>
                      </a:lnTo>
                      <a:lnTo>
                        <a:pt x="26" y="47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40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554"/>
                <p:cNvSpPr>
                  <a:spLocks/>
                </p:cNvSpPr>
                <p:nvPr/>
              </p:nvSpPr>
              <p:spPr bwMode="auto">
                <a:xfrm>
                  <a:off x="3070" y="2253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0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4 h 25"/>
                    <a:gd name="T10" fmla="*/ 18 w 24"/>
                    <a:gd name="T11" fmla="*/ 2 h 25"/>
                    <a:gd name="T12" fmla="*/ 16 w 24"/>
                    <a:gd name="T13" fmla="*/ 1 h 25"/>
                    <a:gd name="T14" fmla="*/ 15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5 w 24"/>
                    <a:gd name="T23" fmla="*/ 2 h 25"/>
                    <a:gd name="T24" fmla="*/ 3 w 24"/>
                    <a:gd name="T25" fmla="*/ 4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0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19 h 25"/>
                    <a:gd name="T40" fmla="*/ 3 w 24"/>
                    <a:gd name="T41" fmla="*/ 22 h 25"/>
                    <a:gd name="T42" fmla="*/ 5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5 w 24"/>
                    <a:gd name="T51" fmla="*/ 25 h 25"/>
                    <a:gd name="T52" fmla="*/ 16 w 24"/>
                    <a:gd name="T53" fmla="*/ 24 h 25"/>
                    <a:gd name="T54" fmla="*/ 18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19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5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555"/>
                <p:cNvSpPr>
                  <a:spLocks/>
                </p:cNvSpPr>
                <p:nvPr/>
              </p:nvSpPr>
              <p:spPr bwMode="auto">
                <a:xfrm>
                  <a:off x="3070" y="2253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0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4 h 25"/>
                    <a:gd name="T10" fmla="*/ 18 w 24"/>
                    <a:gd name="T11" fmla="*/ 2 h 25"/>
                    <a:gd name="T12" fmla="*/ 16 w 24"/>
                    <a:gd name="T13" fmla="*/ 1 h 25"/>
                    <a:gd name="T14" fmla="*/ 15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5 w 24"/>
                    <a:gd name="T23" fmla="*/ 2 h 25"/>
                    <a:gd name="T24" fmla="*/ 3 w 24"/>
                    <a:gd name="T25" fmla="*/ 4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0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19 h 25"/>
                    <a:gd name="T40" fmla="*/ 3 w 24"/>
                    <a:gd name="T41" fmla="*/ 22 h 25"/>
                    <a:gd name="T42" fmla="*/ 5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5 w 24"/>
                    <a:gd name="T51" fmla="*/ 25 h 25"/>
                    <a:gd name="T52" fmla="*/ 16 w 24"/>
                    <a:gd name="T53" fmla="*/ 24 h 25"/>
                    <a:gd name="T54" fmla="*/ 18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19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5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556"/>
                <p:cNvSpPr>
                  <a:spLocks/>
                </p:cNvSpPr>
                <p:nvPr/>
              </p:nvSpPr>
              <p:spPr bwMode="auto">
                <a:xfrm>
                  <a:off x="3065" y="2290"/>
                  <a:ext cx="22" cy="24"/>
                </a:xfrm>
                <a:custGeom>
                  <a:avLst/>
                  <a:gdLst>
                    <a:gd name="T0" fmla="*/ 44 w 44"/>
                    <a:gd name="T1" fmla="*/ 24 h 48"/>
                    <a:gd name="T2" fmla="*/ 43 w 44"/>
                    <a:gd name="T3" fmla="*/ 19 h 48"/>
                    <a:gd name="T4" fmla="*/ 42 w 44"/>
                    <a:gd name="T5" fmla="*/ 15 h 48"/>
                    <a:gd name="T6" fmla="*/ 40 w 44"/>
                    <a:gd name="T7" fmla="*/ 10 h 48"/>
                    <a:gd name="T8" fmla="*/ 37 w 44"/>
                    <a:gd name="T9" fmla="*/ 7 h 48"/>
                    <a:gd name="T10" fmla="*/ 34 w 44"/>
                    <a:gd name="T11" fmla="*/ 5 h 48"/>
                    <a:gd name="T12" fmla="*/ 30 w 44"/>
                    <a:gd name="T13" fmla="*/ 2 h 48"/>
                    <a:gd name="T14" fmla="*/ 26 w 44"/>
                    <a:gd name="T15" fmla="*/ 1 h 48"/>
                    <a:gd name="T16" fmla="*/ 22 w 44"/>
                    <a:gd name="T17" fmla="*/ 0 h 48"/>
                    <a:gd name="T18" fmla="*/ 18 w 44"/>
                    <a:gd name="T19" fmla="*/ 1 h 48"/>
                    <a:gd name="T20" fmla="*/ 13 w 44"/>
                    <a:gd name="T21" fmla="*/ 2 h 48"/>
                    <a:gd name="T22" fmla="*/ 10 w 44"/>
                    <a:gd name="T23" fmla="*/ 5 h 48"/>
                    <a:gd name="T24" fmla="*/ 6 w 44"/>
                    <a:gd name="T25" fmla="*/ 7 h 48"/>
                    <a:gd name="T26" fmla="*/ 3 w 44"/>
                    <a:gd name="T27" fmla="*/ 10 h 48"/>
                    <a:gd name="T28" fmla="*/ 2 w 44"/>
                    <a:gd name="T29" fmla="*/ 15 h 48"/>
                    <a:gd name="T30" fmla="*/ 1 w 44"/>
                    <a:gd name="T31" fmla="*/ 19 h 48"/>
                    <a:gd name="T32" fmla="*/ 0 w 44"/>
                    <a:gd name="T33" fmla="*/ 24 h 48"/>
                    <a:gd name="T34" fmla="*/ 1 w 44"/>
                    <a:gd name="T35" fmla="*/ 28 h 48"/>
                    <a:gd name="T36" fmla="*/ 2 w 44"/>
                    <a:gd name="T37" fmla="*/ 33 h 48"/>
                    <a:gd name="T38" fmla="*/ 3 w 44"/>
                    <a:gd name="T39" fmla="*/ 37 h 48"/>
                    <a:gd name="T40" fmla="*/ 6 w 44"/>
                    <a:gd name="T41" fmla="*/ 41 h 48"/>
                    <a:gd name="T42" fmla="*/ 10 w 44"/>
                    <a:gd name="T43" fmla="*/ 43 h 48"/>
                    <a:gd name="T44" fmla="*/ 13 w 44"/>
                    <a:gd name="T45" fmla="*/ 45 h 48"/>
                    <a:gd name="T46" fmla="*/ 18 w 44"/>
                    <a:gd name="T47" fmla="*/ 46 h 48"/>
                    <a:gd name="T48" fmla="*/ 22 w 44"/>
                    <a:gd name="T49" fmla="*/ 48 h 48"/>
                    <a:gd name="T50" fmla="*/ 26 w 44"/>
                    <a:gd name="T51" fmla="*/ 46 h 48"/>
                    <a:gd name="T52" fmla="*/ 30 w 44"/>
                    <a:gd name="T53" fmla="*/ 45 h 48"/>
                    <a:gd name="T54" fmla="*/ 34 w 44"/>
                    <a:gd name="T55" fmla="*/ 43 h 48"/>
                    <a:gd name="T56" fmla="*/ 37 w 44"/>
                    <a:gd name="T57" fmla="*/ 41 h 48"/>
                    <a:gd name="T58" fmla="*/ 40 w 44"/>
                    <a:gd name="T59" fmla="*/ 37 h 48"/>
                    <a:gd name="T60" fmla="*/ 42 w 44"/>
                    <a:gd name="T61" fmla="*/ 33 h 48"/>
                    <a:gd name="T62" fmla="*/ 43 w 44"/>
                    <a:gd name="T63" fmla="*/ 28 h 48"/>
                    <a:gd name="T64" fmla="*/ 44 w 44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8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10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3" y="45"/>
                      </a:lnTo>
                      <a:lnTo>
                        <a:pt x="18" y="46"/>
                      </a:lnTo>
                      <a:lnTo>
                        <a:pt x="22" y="48"/>
                      </a:lnTo>
                      <a:lnTo>
                        <a:pt x="26" y="46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40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557"/>
                <p:cNvSpPr>
                  <a:spLocks/>
                </p:cNvSpPr>
                <p:nvPr/>
              </p:nvSpPr>
              <p:spPr bwMode="auto">
                <a:xfrm>
                  <a:off x="3065" y="2290"/>
                  <a:ext cx="22" cy="24"/>
                </a:xfrm>
                <a:custGeom>
                  <a:avLst/>
                  <a:gdLst>
                    <a:gd name="T0" fmla="*/ 44 w 44"/>
                    <a:gd name="T1" fmla="*/ 24 h 48"/>
                    <a:gd name="T2" fmla="*/ 43 w 44"/>
                    <a:gd name="T3" fmla="*/ 19 h 48"/>
                    <a:gd name="T4" fmla="*/ 42 w 44"/>
                    <a:gd name="T5" fmla="*/ 15 h 48"/>
                    <a:gd name="T6" fmla="*/ 40 w 44"/>
                    <a:gd name="T7" fmla="*/ 10 h 48"/>
                    <a:gd name="T8" fmla="*/ 37 w 44"/>
                    <a:gd name="T9" fmla="*/ 7 h 48"/>
                    <a:gd name="T10" fmla="*/ 34 w 44"/>
                    <a:gd name="T11" fmla="*/ 5 h 48"/>
                    <a:gd name="T12" fmla="*/ 30 w 44"/>
                    <a:gd name="T13" fmla="*/ 2 h 48"/>
                    <a:gd name="T14" fmla="*/ 26 w 44"/>
                    <a:gd name="T15" fmla="*/ 1 h 48"/>
                    <a:gd name="T16" fmla="*/ 22 w 44"/>
                    <a:gd name="T17" fmla="*/ 0 h 48"/>
                    <a:gd name="T18" fmla="*/ 18 w 44"/>
                    <a:gd name="T19" fmla="*/ 1 h 48"/>
                    <a:gd name="T20" fmla="*/ 13 w 44"/>
                    <a:gd name="T21" fmla="*/ 2 h 48"/>
                    <a:gd name="T22" fmla="*/ 10 w 44"/>
                    <a:gd name="T23" fmla="*/ 5 h 48"/>
                    <a:gd name="T24" fmla="*/ 6 w 44"/>
                    <a:gd name="T25" fmla="*/ 7 h 48"/>
                    <a:gd name="T26" fmla="*/ 3 w 44"/>
                    <a:gd name="T27" fmla="*/ 10 h 48"/>
                    <a:gd name="T28" fmla="*/ 2 w 44"/>
                    <a:gd name="T29" fmla="*/ 15 h 48"/>
                    <a:gd name="T30" fmla="*/ 1 w 44"/>
                    <a:gd name="T31" fmla="*/ 19 h 48"/>
                    <a:gd name="T32" fmla="*/ 0 w 44"/>
                    <a:gd name="T33" fmla="*/ 24 h 48"/>
                    <a:gd name="T34" fmla="*/ 1 w 44"/>
                    <a:gd name="T35" fmla="*/ 28 h 48"/>
                    <a:gd name="T36" fmla="*/ 2 w 44"/>
                    <a:gd name="T37" fmla="*/ 33 h 48"/>
                    <a:gd name="T38" fmla="*/ 3 w 44"/>
                    <a:gd name="T39" fmla="*/ 37 h 48"/>
                    <a:gd name="T40" fmla="*/ 6 w 44"/>
                    <a:gd name="T41" fmla="*/ 41 h 48"/>
                    <a:gd name="T42" fmla="*/ 10 w 44"/>
                    <a:gd name="T43" fmla="*/ 43 h 48"/>
                    <a:gd name="T44" fmla="*/ 13 w 44"/>
                    <a:gd name="T45" fmla="*/ 45 h 48"/>
                    <a:gd name="T46" fmla="*/ 18 w 44"/>
                    <a:gd name="T47" fmla="*/ 46 h 48"/>
                    <a:gd name="T48" fmla="*/ 22 w 44"/>
                    <a:gd name="T49" fmla="*/ 48 h 48"/>
                    <a:gd name="T50" fmla="*/ 26 w 44"/>
                    <a:gd name="T51" fmla="*/ 46 h 48"/>
                    <a:gd name="T52" fmla="*/ 30 w 44"/>
                    <a:gd name="T53" fmla="*/ 45 h 48"/>
                    <a:gd name="T54" fmla="*/ 34 w 44"/>
                    <a:gd name="T55" fmla="*/ 43 h 48"/>
                    <a:gd name="T56" fmla="*/ 37 w 44"/>
                    <a:gd name="T57" fmla="*/ 41 h 48"/>
                    <a:gd name="T58" fmla="*/ 40 w 44"/>
                    <a:gd name="T59" fmla="*/ 37 h 48"/>
                    <a:gd name="T60" fmla="*/ 42 w 44"/>
                    <a:gd name="T61" fmla="*/ 33 h 48"/>
                    <a:gd name="T62" fmla="*/ 43 w 44"/>
                    <a:gd name="T63" fmla="*/ 28 h 48"/>
                    <a:gd name="T64" fmla="*/ 44 w 44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48">
                      <a:moveTo>
                        <a:pt x="44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10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3" y="45"/>
                      </a:lnTo>
                      <a:lnTo>
                        <a:pt x="18" y="46"/>
                      </a:lnTo>
                      <a:lnTo>
                        <a:pt x="22" y="48"/>
                      </a:lnTo>
                      <a:lnTo>
                        <a:pt x="26" y="46"/>
                      </a:lnTo>
                      <a:lnTo>
                        <a:pt x="30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40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4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558"/>
                <p:cNvSpPr>
                  <a:spLocks/>
                </p:cNvSpPr>
                <p:nvPr/>
              </p:nvSpPr>
              <p:spPr bwMode="auto">
                <a:xfrm>
                  <a:off x="3070" y="2296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1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4 h 25"/>
                    <a:gd name="T10" fmla="*/ 18 w 24"/>
                    <a:gd name="T11" fmla="*/ 3 h 25"/>
                    <a:gd name="T12" fmla="*/ 16 w 24"/>
                    <a:gd name="T13" fmla="*/ 1 h 25"/>
                    <a:gd name="T14" fmla="*/ 15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5 w 24"/>
                    <a:gd name="T23" fmla="*/ 3 h 25"/>
                    <a:gd name="T24" fmla="*/ 3 w 24"/>
                    <a:gd name="T25" fmla="*/ 4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1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20 h 25"/>
                    <a:gd name="T40" fmla="*/ 3 w 24"/>
                    <a:gd name="T41" fmla="*/ 22 h 25"/>
                    <a:gd name="T42" fmla="*/ 5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5 w 24"/>
                    <a:gd name="T51" fmla="*/ 25 h 25"/>
                    <a:gd name="T52" fmla="*/ 16 w 24"/>
                    <a:gd name="T53" fmla="*/ 24 h 25"/>
                    <a:gd name="T54" fmla="*/ 18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20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5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559"/>
                <p:cNvSpPr>
                  <a:spLocks/>
                </p:cNvSpPr>
                <p:nvPr/>
              </p:nvSpPr>
              <p:spPr bwMode="auto">
                <a:xfrm>
                  <a:off x="3070" y="2296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1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4 h 25"/>
                    <a:gd name="T10" fmla="*/ 18 w 24"/>
                    <a:gd name="T11" fmla="*/ 3 h 25"/>
                    <a:gd name="T12" fmla="*/ 16 w 24"/>
                    <a:gd name="T13" fmla="*/ 1 h 25"/>
                    <a:gd name="T14" fmla="*/ 15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5 w 24"/>
                    <a:gd name="T23" fmla="*/ 3 h 25"/>
                    <a:gd name="T24" fmla="*/ 3 w 24"/>
                    <a:gd name="T25" fmla="*/ 4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1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20 h 25"/>
                    <a:gd name="T40" fmla="*/ 3 w 24"/>
                    <a:gd name="T41" fmla="*/ 22 h 25"/>
                    <a:gd name="T42" fmla="*/ 5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5 w 24"/>
                    <a:gd name="T51" fmla="*/ 25 h 25"/>
                    <a:gd name="T52" fmla="*/ 16 w 24"/>
                    <a:gd name="T53" fmla="*/ 24 h 25"/>
                    <a:gd name="T54" fmla="*/ 18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20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5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560"/>
                <p:cNvSpPr>
                  <a:spLocks noChangeShapeType="1"/>
                </p:cNvSpPr>
                <p:nvPr/>
              </p:nvSpPr>
              <p:spPr bwMode="auto">
                <a:xfrm>
                  <a:off x="3116" y="2250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561"/>
                <p:cNvSpPr>
                  <a:spLocks noChangeShapeType="1"/>
                </p:cNvSpPr>
                <p:nvPr/>
              </p:nvSpPr>
              <p:spPr bwMode="auto">
                <a:xfrm>
                  <a:off x="3116" y="2269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562"/>
                <p:cNvSpPr>
                  <a:spLocks noChangeShapeType="1"/>
                </p:cNvSpPr>
                <p:nvPr/>
              </p:nvSpPr>
              <p:spPr bwMode="auto">
                <a:xfrm>
                  <a:off x="3116" y="2293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563"/>
                <p:cNvSpPr>
                  <a:spLocks noChangeShapeType="1"/>
                </p:cNvSpPr>
                <p:nvPr/>
              </p:nvSpPr>
              <p:spPr bwMode="auto">
                <a:xfrm>
                  <a:off x="3116" y="2311"/>
                  <a:ext cx="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564"/>
                <p:cNvSpPr>
                  <a:spLocks/>
                </p:cNvSpPr>
                <p:nvPr/>
              </p:nvSpPr>
              <p:spPr bwMode="auto">
                <a:xfrm>
                  <a:off x="3061" y="2351"/>
                  <a:ext cx="17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1 w 33"/>
                    <a:gd name="T5" fmla="*/ 10 h 33"/>
                    <a:gd name="T6" fmla="*/ 30 w 33"/>
                    <a:gd name="T7" fmla="*/ 7 h 33"/>
                    <a:gd name="T8" fmla="*/ 28 w 33"/>
                    <a:gd name="T9" fmla="*/ 5 h 33"/>
                    <a:gd name="T10" fmla="*/ 26 w 33"/>
                    <a:gd name="T11" fmla="*/ 4 h 33"/>
                    <a:gd name="T12" fmla="*/ 22 w 33"/>
                    <a:gd name="T13" fmla="*/ 1 h 33"/>
                    <a:gd name="T14" fmla="*/ 19 w 33"/>
                    <a:gd name="T15" fmla="*/ 0 h 33"/>
                    <a:gd name="T16" fmla="*/ 15 w 33"/>
                    <a:gd name="T17" fmla="*/ 0 h 33"/>
                    <a:gd name="T18" fmla="*/ 12 w 33"/>
                    <a:gd name="T19" fmla="*/ 0 h 33"/>
                    <a:gd name="T20" fmla="*/ 10 w 33"/>
                    <a:gd name="T21" fmla="*/ 1 h 33"/>
                    <a:gd name="T22" fmla="*/ 6 w 33"/>
                    <a:gd name="T23" fmla="*/ 4 h 33"/>
                    <a:gd name="T24" fmla="*/ 4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4 w 33"/>
                    <a:gd name="T41" fmla="*/ 29 h 33"/>
                    <a:gd name="T42" fmla="*/ 6 w 33"/>
                    <a:gd name="T43" fmla="*/ 31 h 33"/>
                    <a:gd name="T44" fmla="*/ 10 w 33"/>
                    <a:gd name="T45" fmla="*/ 32 h 33"/>
                    <a:gd name="T46" fmla="*/ 12 w 33"/>
                    <a:gd name="T47" fmla="*/ 33 h 33"/>
                    <a:gd name="T48" fmla="*/ 15 w 33"/>
                    <a:gd name="T49" fmla="*/ 33 h 33"/>
                    <a:gd name="T50" fmla="*/ 19 w 33"/>
                    <a:gd name="T51" fmla="*/ 33 h 33"/>
                    <a:gd name="T52" fmla="*/ 22 w 33"/>
                    <a:gd name="T53" fmla="*/ 32 h 33"/>
                    <a:gd name="T54" fmla="*/ 26 w 33"/>
                    <a:gd name="T55" fmla="*/ 31 h 33"/>
                    <a:gd name="T56" fmla="*/ 28 w 33"/>
                    <a:gd name="T57" fmla="*/ 29 h 33"/>
                    <a:gd name="T58" fmla="*/ 30 w 33"/>
                    <a:gd name="T59" fmla="*/ 26 h 33"/>
                    <a:gd name="T60" fmla="*/ 31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2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565"/>
                <p:cNvSpPr>
                  <a:spLocks/>
                </p:cNvSpPr>
                <p:nvPr/>
              </p:nvSpPr>
              <p:spPr bwMode="auto">
                <a:xfrm>
                  <a:off x="3061" y="2351"/>
                  <a:ext cx="17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1 w 33"/>
                    <a:gd name="T5" fmla="*/ 10 h 33"/>
                    <a:gd name="T6" fmla="*/ 30 w 33"/>
                    <a:gd name="T7" fmla="*/ 7 h 33"/>
                    <a:gd name="T8" fmla="*/ 28 w 33"/>
                    <a:gd name="T9" fmla="*/ 5 h 33"/>
                    <a:gd name="T10" fmla="*/ 26 w 33"/>
                    <a:gd name="T11" fmla="*/ 4 h 33"/>
                    <a:gd name="T12" fmla="*/ 22 w 33"/>
                    <a:gd name="T13" fmla="*/ 1 h 33"/>
                    <a:gd name="T14" fmla="*/ 19 w 33"/>
                    <a:gd name="T15" fmla="*/ 0 h 33"/>
                    <a:gd name="T16" fmla="*/ 15 w 33"/>
                    <a:gd name="T17" fmla="*/ 0 h 33"/>
                    <a:gd name="T18" fmla="*/ 12 w 33"/>
                    <a:gd name="T19" fmla="*/ 0 h 33"/>
                    <a:gd name="T20" fmla="*/ 10 w 33"/>
                    <a:gd name="T21" fmla="*/ 1 h 33"/>
                    <a:gd name="T22" fmla="*/ 6 w 33"/>
                    <a:gd name="T23" fmla="*/ 4 h 33"/>
                    <a:gd name="T24" fmla="*/ 4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4 w 33"/>
                    <a:gd name="T41" fmla="*/ 29 h 33"/>
                    <a:gd name="T42" fmla="*/ 6 w 33"/>
                    <a:gd name="T43" fmla="*/ 31 h 33"/>
                    <a:gd name="T44" fmla="*/ 10 w 33"/>
                    <a:gd name="T45" fmla="*/ 32 h 33"/>
                    <a:gd name="T46" fmla="*/ 12 w 33"/>
                    <a:gd name="T47" fmla="*/ 33 h 33"/>
                    <a:gd name="T48" fmla="*/ 15 w 33"/>
                    <a:gd name="T49" fmla="*/ 33 h 33"/>
                    <a:gd name="T50" fmla="*/ 19 w 33"/>
                    <a:gd name="T51" fmla="*/ 33 h 33"/>
                    <a:gd name="T52" fmla="*/ 22 w 33"/>
                    <a:gd name="T53" fmla="*/ 32 h 33"/>
                    <a:gd name="T54" fmla="*/ 26 w 33"/>
                    <a:gd name="T55" fmla="*/ 31 h 33"/>
                    <a:gd name="T56" fmla="*/ 28 w 33"/>
                    <a:gd name="T57" fmla="*/ 29 h 33"/>
                    <a:gd name="T58" fmla="*/ 30 w 33"/>
                    <a:gd name="T59" fmla="*/ 26 h 33"/>
                    <a:gd name="T60" fmla="*/ 31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2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566"/>
                <p:cNvSpPr>
                  <a:spLocks/>
                </p:cNvSpPr>
                <p:nvPr/>
              </p:nvSpPr>
              <p:spPr bwMode="auto">
                <a:xfrm>
                  <a:off x="3098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0 w 33"/>
                    <a:gd name="T7" fmla="*/ 7 h 33"/>
                    <a:gd name="T8" fmla="*/ 29 w 33"/>
                    <a:gd name="T9" fmla="*/ 5 h 33"/>
                    <a:gd name="T10" fmla="*/ 26 w 33"/>
                    <a:gd name="T11" fmla="*/ 4 h 33"/>
                    <a:gd name="T12" fmla="*/ 23 w 33"/>
                    <a:gd name="T13" fmla="*/ 1 h 33"/>
                    <a:gd name="T14" fmla="*/ 19 w 33"/>
                    <a:gd name="T15" fmla="*/ 0 h 33"/>
                    <a:gd name="T16" fmla="*/ 16 w 33"/>
                    <a:gd name="T17" fmla="*/ 0 h 33"/>
                    <a:gd name="T18" fmla="*/ 13 w 33"/>
                    <a:gd name="T19" fmla="*/ 0 h 33"/>
                    <a:gd name="T20" fmla="*/ 10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0 w 33"/>
                    <a:gd name="T45" fmla="*/ 32 h 33"/>
                    <a:gd name="T46" fmla="*/ 13 w 33"/>
                    <a:gd name="T47" fmla="*/ 33 h 33"/>
                    <a:gd name="T48" fmla="*/ 16 w 33"/>
                    <a:gd name="T49" fmla="*/ 33 h 33"/>
                    <a:gd name="T50" fmla="*/ 19 w 33"/>
                    <a:gd name="T51" fmla="*/ 33 h 33"/>
                    <a:gd name="T52" fmla="*/ 23 w 33"/>
                    <a:gd name="T53" fmla="*/ 32 h 33"/>
                    <a:gd name="T54" fmla="*/ 26 w 33"/>
                    <a:gd name="T55" fmla="*/ 31 h 33"/>
                    <a:gd name="T56" fmla="*/ 29 w 33"/>
                    <a:gd name="T57" fmla="*/ 29 h 33"/>
                    <a:gd name="T58" fmla="*/ 30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0" y="7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6" y="33"/>
                      </a:lnTo>
                      <a:lnTo>
                        <a:pt x="19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0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567"/>
                <p:cNvSpPr>
                  <a:spLocks/>
                </p:cNvSpPr>
                <p:nvPr/>
              </p:nvSpPr>
              <p:spPr bwMode="auto">
                <a:xfrm>
                  <a:off x="3098" y="2351"/>
                  <a:ext cx="16" cy="16"/>
                </a:xfrm>
                <a:custGeom>
                  <a:avLst/>
                  <a:gdLst>
                    <a:gd name="T0" fmla="*/ 33 w 33"/>
                    <a:gd name="T1" fmla="*/ 17 h 33"/>
                    <a:gd name="T2" fmla="*/ 33 w 33"/>
                    <a:gd name="T3" fmla="*/ 14 h 33"/>
                    <a:gd name="T4" fmla="*/ 32 w 33"/>
                    <a:gd name="T5" fmla="*/ 10 h 33"/>
                    <a:gd name="T6" fmla="*/ 30 w 33"/>
                    <a:gd name="T7" fmla="*/ 7 h 33"/>
                    <a:gd name="T8" fmla="*/ 29 w 33"/>
                    <a:gd name="T9" fmla="*/ 5 h 33"/>
                    <a:gd name="T10" fmla="*/ 26 w 33"/>
                    <a:gd name="T11" fmla="*/ 4 h 33"/>
                    <a:gd name="T12" fmla="*/ 23 w 33"/>
                    <a:gd name="T13" fmla="*/ 1 h 33"/>
                    <a:gd name="T14" fmla="*/ 19 w 33"/>
                    <a:gd name="T15" fmla="*/ 0 h 33"/>
                    <a:gd name="T16" fmla="*/ 16 w 33"/>
                    <a:gd name="T17" fmla="*/ 0 h 33"/>
                    <a:gd name="T18" fmla="*/ 13 w 33"/>
                    <a:gd name="T19" fmla="*/ 0 h 33"/>
                    <a:gd name="T20" fmla="*/ 10 w 33"/>
                    <a:gd name="T21" fmla="*/ 1 h 33"/>
                    <a:gd name="T22" fmla="*/ 7 w 33"/>
                    <a:gd name="T23" fmla="*/ 4 h 33"/>
                    <a:gd name="T24" fmla="*/ 5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4 h 33"/>
                    <a:gd name="T32" fmla="*/ 0 w 33"/>
                    <a:gd name="T33" fmla="*/ 17 h 33"/>
                    <a:gd name="T34" fmla="*/ 0 w 33"/>
                    <a:gd name="T35" fmla="*/ 21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5 w 33"/>
                    <a:gd name="T41" fmla="*/ 29 h 33"/>
                    <a:gd name="T42" fmla="*/ 7 w 33"/>
                    <a:gd name="T43" fmla="*/ 31 h 33"/>
                    <a:gd name="T44" fmla="*/ 10 w 33"/>
                    <a:gd name="T45" fmla="*/ 32 h 33"/>
                    <a:gd name="T46" fmla="*/ 13 w 33"/>
                    <a:gd name="T47" fmla="*/ 33 h 33"/>
                    <a:gd name="T48" fmla="*/ 16 w 33"/>
                    <a:gd name="T49" fmla="*/ 33 h 33"/>
                    <a:gd name="T50" fmla="*/ 19 w 33"/>
                    <a:gd name="T51" fmla="*/ 33 h 33"/>
                    <a:gd name="T52" fmla="*/ 23 w 33"/>
                    <a:gd name="T53" fmla="*/ 32 h 33"/>
                    <a:gd name="T54" fmla="*/ 26 w 33"/>
                    <a:gd name="T55" fmla="*/ 31 h 33"/>
                    <a:gd name="T56" fmla="*/ 29 w 33"/>
                    <a:gd name="T57" fmla="*/ 29 h 33"/>
                    <a:gd name="T58" fmla="*/ 30 w 33"/>
                    <a:gd name="T59" fmla="*/ 26 h 33"/>
                    <a:gd name="T60" fmla="*/ 32 w 33"/>
                    <a:gd name="T61" fmla="*/ 23 h 33"/>
                    <a:gd name="T62" fmla="*/ 33 w 33"/>
                    <a:gd name="T63" fmla="*/ 21 h 33"/>
                    <a:gd name="T64" fmla="*/ 33 w 33"/>
                    <a:gd name="T65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0" y="7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6" y="33"/>
                      </a:lnTo>
                      <a:lnTo>
                        <a:pt x="19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0" y="26"/>
                      </a:lnTo>
                      <a:lnTo>
                        <a:pt x="32" y="23"/>
                      </a:lnTo>
                      <a:lnTo>
                        <a:pt x="33" y="21"/>
                      </a:lnTo>
                      <a:lnTo>
                        <a:pt x="33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568"/>
                <p:cNvSpPr>
                  <a:spLocks/>
                </p:cNvSpPr>
                <p:nvPr/>
              </p:nvSpPr>
              <p:spPr bwMode="auto">
                <a:xfrm>
                  <a:off x="3032" y="2151"/>
                  <a:ext cx="16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29 w 30"/>
                    <a:gd name="T3" fmla="*/ 12 h 30"/>
                    <a:gd name="T4" fmla="*/ 29 w 30"/>
                    <a:gd name="T5" fmla="*/ 9 h 30"/>
                    <a:gd name="T6" fmla="*/ 27 w 30"/>
                    <a:gd name="T7" fmla="*/ 7 h 30"/>
                    <a:gd name="T8" fmla="*/ 26 w 30"/>
                    <a:gd name="T9" fmla="*/ 5 h 30"/>
                    <a:gd name="T10" fmla="*/ 24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4 w 30"/>
                    <a:gd name="T25" fmla="*/ 5 h 30"/>
                    <a:gd name="T26" fmla="*/ 2 w 30"/>
                    <a:gd name="T27" fmla="*/ 7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4 w 30"/>
                    <a:gd name="T55" fmla="*/ 28 h 30"/>
                    <a:gd name="T56" fmla="*/ 26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29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569"/>
                <p:cNvSpPr>
                  <a:spLocks/>
                </p:cNvSpPr>
                <p:nvPr/>
              </p:nvSpPr>
              <p:spPr bwMode="auto">
                <a:xfrm>
                  <a:off x="3032" y="2151"/>
                  <a:ext cx="16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29 w 30"/>
                    <a:gd name="T3" fmla="*/ 12 h 30"/>
                    <a:gd name="T4" fmla="*/ 29 w 30"/>
                    <a:gd name="T5" fmla="*/ 9 h 30"/>
                    <a:gd name="T6" fmla="*/ 27 w 30"/>
                    <a:gd name="T7" fmla="*/ 7 h 30"/>
                    <a:gd name="T8" fmla="*/ 26 w 30"/>
                    <a:gd name="T9" fmla="*/ 5 h 30"/>
                    <a:gd name="T10" fmla="*/ 24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4 w 30"/>
                    <a:gd name="T25" fmla="*/ 5 h 30"/>
                    <a:gd name="T26" fmla="*/ 2 w 30"/>
                    <a:gd name="T27" fmla="*/ 7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4 w 30"/>
                    <a:gd name="T55" fmla="*/ 28 h 30"/>
                    <a:gd name="T56" fmla="*/ 26 w 30"/>
                    <a:gd name="T57" fmla="*/ 25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29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570"/>
                <p:cNvSpPr>
                  <a:spLocks/>
                </p:cNvSpPr>
                <p:nvPr/>
              </p:nvSpPr>
              <p:spPr bwMode="auto">
                <a:xfrm>
                  <a:off x="3032" y="2186"/>
                  <a:ext cx="16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29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2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4 w 30"/>
                    <a:gd name="T55" fmla="*/ 27 h 30"/>
                    <a:gd name="T56" fmla="*/ 26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29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571"/>
                <p:cNvSpPr>
                  <a:spLocks/>
                </p:cNvSpPr>
                <p:nvPr/>
              </p:nvSpPr>
              <p:spPr bwMode="auto">
                <a:xfrm>
                  <a:off x="3032" y="2186"/>
                  <a:ext cx="16" cy="16"/>
                </a:xfrm>
                <a:custGeom>
                  <a:avLst/>
                  <a:gdLst>
                    <a:gd name="T0" fmla="*/ 30 w 30"/>
                    <a:gd name="T1" fmla="*/ 14 h 30"/>
                    <a:gd name="T2" fmla="*/ 29 w 30"/>
                    <a:gd name="T3" fmla="*/ 12 h 30"/>
                    <a:gd name="T4" fmla="*/ 29 w 30"/>
                    <a:gd name="T5" fmla="*/ 9 h 30"/>
                    <a:gd name="T6" fmla="*/ 27 w 30"/>
                    <a:gd name="T7" fmla="*/ 6 h 30"/>
                    <a:gd name="T8" fmla="*/ 26 w 30"/>
                    <a:gd name="T9" fmla="*/ 4 h 30"/>
                    <a:gd name="T10" fmla="*/ 24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2 h 30"/>
                    <a:gd name="T24" fmla="*/ 4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4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4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4 w 30"/>
                    <a:gd name="T55" fmla="*/ 27 h 30"/>
                    <a:gd name="T56" fmla="*/ 26 w 30"/>
                    <a:gd name="T57" fmla="*/ 26 h 30"/>
                    <a:gd name="T58" fmla="*/ 27 w 30"/>
                    <a:gd name="T59" fmla="*/ 23 h 30"/>
                    <a:gd name="T60" fmla="*/ 29 w 30"/>
                    <a:gd name="T61" fmla="*/ 21 h 30"/>
                    <a:gd name="T62" fmla="*/ 29 w 30"/>
                    <a:gd name="T63" fmla="*/ 18 h 30"/>
                    <a:gd name="T64" fmla="*/ 30 w 30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4"/>
                      </a:move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8"/>
                      </a:lnTo>
                      <a:lnTo>
                        <a:pt x="30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572"/>
                <p:cNvSpPr>
                  <a:spLocks/>
                </p:cNvSpPr>
                <p:nvPr/>
              </p:nvSpPr>
              <p:spPr bwMode="auto">
                <a:xfrm>
                  <a:off x="3034" y="1618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8 w 30"/>
                    <a:gd name="T5" fmla="*/ 9 h 29"/>
                    <a:gd name="T6" fmla="*/ 27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0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1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3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3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1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0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3 h 29"/>
                    <a:gd name="T60" fmla="*/ 28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573"/>
                <p:cNvSpPr>
                  <a:spLocks/>
                </p:cNvSpPr>
                <p:nvPr/>
              </p:nvSpPr>
              <p:spPr bwMode="auto">
                <a:xfrm>
                  <a:off x="3034" y="1618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8 w 30"/>
                    <a:gd name="T5" fmla="*/ 9 h 29"/>
                    <a:gd name="T6" fmla="*/ 27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0 w 30"/>
                    <a:gd name="T13" fmla="*/ 1 h 29"/>
                    <a:gd name="T14" fmla="*/ 17 w 30"/>
                    <a:gd name="T15" fmla="*/ 0 h 29"/>
                    <a:gd name="T16" fmla="*/ 15 w 30"/>
                    <a:gd name="T17" fmla="*/ 0 h 29"/>
                    <a:gd name="T18" fmla="*/ 11 w 30"/>
                    <a:gd name="T19" fmla="*/ 0 h 29"/>
                    <a:gd name="T20" fmla="*/ 9 w 30"/>
                    <a:gd name="T21" fmla="*/ 1 h 29"/>
                    <a:gd name="T22" fmla="*/ 6 w 30"/>
                    <a:gd name="T23" fmla="*/ 2 h 29"/>
                    <a:gd name="T24" fmla="*/ 3 w 30"/>
                    <a:gd name="T25" fmla="*/ 4 h 29"/>
                    <a:gd name="T26" fmla="*/ 2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2 w 30"/>
                    <a:gd name="T39" fmla="*/ 23 h 29"/>
                    <a:gd name="T40" fmla="*/ 3 w 30"/>
                    <a:gd name="T41" fmla="*/ 25 h 29"/>
                    <a:gd name="T42" fmla="*/ 6 w 30"/>
                    <a:gd name="T43" fmla="*/ 27 h 29"/>
                    <a:gd name="T44" fmla="*/ 9 w 30"/>
                    <a:gd name="T45" fmla="*/ 28 h 29"/>
                    <a:gd name="T46" fmla="*/ 11 w 30"/>
                    <a:gd name="T47" fmla="*/ 29 h 29"/>
                    <a:gd name="T48" fmla="*/ 15 w 30"/>
                    <a:gd name="T49" fmla="*/ 29 h 29"/>
                    <a:gd name="T50" fmla="*/ 17 w 30"/>
                    <a:gd name="T51" fmla="*/ 29 h 29"/>
                    <a:gd name="T52" fmla="*/ 20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7 w 30"/>
                    <a:gd name="T59" fmla="*/ 23 h 29"/>
                    <a:gd name="T60" fmla="*/ 28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574"/>
                <p:cNvSpPr>
                  <a:spLocks/>
                </p:cNvSpPr>
                <p:nvPr/>
              </p:nvSpPr>
              <p:spPr bwMode="auto">
                <a:xfrm>
                  <a:off x="3061" y="1560"/>
                  <a:ext cx="17" cy="17"/>
                </a:xfrm>
                <a:custGeom>
                  <a:avLst/>
                  <a:gdLst>
                    <a:gd name="T0" fmla="*/ 33 w 33"/>
                    <a:gd name="T1" fmla="*/ 16 h 33"/>
                    <a:gd name="T2" fmla="*/ 33 w 33"/>
                    <a:gd name="T3" fmla="*/ 13 h 33"/>
                    <a:gd name="T4" fmla="*/ 31 w 33"/>
                    <a:gd name="T5" fmla="*/ 10 h 33"/>
                    <a:gd name="T6" fmla="*/ 30 w 33"/>
                    <a:gd name="T7" fmla="*/ 7 h 33"/>
                    <a:gd name="T8" fmla="*/ 28 w 33"/>
                    <a:gd name="T9" fmla="*/ 5 h 33"/>
                    <a:gd name="T10" fmla="*/ 26 w 33"/>
                    <a:gd name="T11" fmla="*/ 2 h 33"/>
                    <a:gd name="T12" fmla="*/ 22 w 33"/>
                    <a:gd name="T13" fmla="*/ 1 h 33"/>
                    <a:gd name="T14" fmla="*/ 19 w 33"/>
                    <a:gd name="T15" fmla="*/ 0 h 33"/>
                    <a:gd name="T16" fmla="*/ 15 w 33"/>
                    <a:gd name="T17" fmla="*/ 0 h 33"/>
                    <a:gd name="T18" fmla="*/ 12 w 33"/>
                    <a:gd name="T19" fmla="*/ 0 h 33"/>
                    <a:gd name="T20" fmla="*/ 10 w 33"/>
                    <a:gd name="T21" fmla="*/ 1 h 33"/>
                    <a:gd name="T22" fmla="*/ 6 w 33"/>
                    <a:gd name="T23" fmla="*/ 2 h 33"/>
                    <a:gd name="T24" fmla="*/ 4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3 h 33"/>
                    <a:gd name="T32" fmla="*/ 0 w 33"/>
                    <a:gd name="T33" fmla="*/ 16 h 33"/>
                    <a:gd name="T34" fmla="*/ 0 w 33"/>
                    <a:gd name="T35" fmla="*/ 19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4 w 33"/>
                    <a:gd name="T41" fmla="*/ 28 h 33"/>
                    <a:gd name="T42" fmla="*/ 6 w 33"/>
                    <a:gd name="T43" fmla="*/ 30 h 33"/>
                    <a:gd name="T44" fmla="*/ 10 w 33"/>
                    <a:gd name="T45" fmla="*/ 32 h 33"/>
                    <a:gd name="T46" fmla="*/ 12 w 33"/>
                    <a:gd name="T47" fmla="*/ 33 h 33"/>
                    <a:gd name="T48" fmla="*/ 15 w 33"/>
                    <a:gd name="T49" fmla="*/ 33 h 33"/>
                    <a:gd name="T50" fmla="*/ 19 w 33"/>
                    <a:gd name="T51" fmla="*/ 33 h 33"/>
                    <a:gd name="T52" fmla="*/ 22 w 33"/>
                    <a:gd name="T53" fmla="*/ 32 h 33"/>
                    <a:gd name="T54" fmla="*/ 26 w 33"/>
                    <a:gd name="T55" fmla="*/ 30 h 33"/>
                    <a:gd name="T56" fmla="*/ 28 w 33"/>
                    <a:gd name="T57" fmla="*/ 28 h 33"/>
                    <a:gd name="T58" fmla="*/ 30 w 33"/>
                    <a:gd name="T59" fmla="*/ 26 h 33"/>
                    <a:gd name="T60" fmla="*/ 31 w 33"/>
                    <a:gd name="T61" fmla="*/ 23 h 33"/>
                    <a:gd name="T62" fmla="*/ 33 w 33"/>
                    <a:gd name="T63" fmla="*/ 19 h 33"/>
                    <a:gd name="T64" fmla="*/ 33 w 33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6"/>
                      </a:move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2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2" y="32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575"/>
                <p:cNvSpPr>
                  <a:spLocks/>
                </p:cNvSpPr>
                <p:nvPr/>
              </p:nvSpPr>
              <p:spPr bwMode="auto">
                <a:xfrm>
                  <a:off x="3061" y="1560"/>
                  <a:ext cx="17" cy="17"/>
                </a:xfrm>
                <a:custGeom>
                  <a:avLst/>
                  <a:gdLst>
                    <a:gd name="T0" fmla="*/ 33 w 33"/>
                    <a:gd name="T1" fmla="*/ 16 h 33"/>
                    <a:gd name="T2" fmla="*/ 33 w 33"/>
                    <a:gd name="T3" fmla="*/ 13 h 33"/>
                    <a:gd name="T4" fmla="*/ 31 w 33"/>
                    <a:gd name="T5" fmla="*/ 10 h 33"/>
                    <a:gd name="T6" fmla="*/ 30 w 33"/>
                    <a:gd name="T7" fmla="*/ 7 h 33"/>
                    <a:gd name="T8" fmla="*/ 28 w 33"/>
                    <a:gd name="T9" fmla="*/ 5 h 33"/>
                    <a:gd name="T10" fmla="*/ 26 w 33"/>
                    <a:gd name="T11" fmla="*/ 2 h 33"/>
                    <a:gd name="T12" fmla="*/ 22 w 33"/>
                    <a:gd name="T13" fmla="*/ 1 h 33"/>
                    <a:gd name="T14" fmla="*/ 19 w 33"/>
                    <a:gd name="T15" fmla="*/ 0 h 33"/>
                    <a:gd name="T16" fmla="*/ 15 w 33"/>
                    <a:gd name="T17" fmla="*/ 0 h 33"/>
                    <a:gd name="T18" fmla="*/ 12 w 33"/>
                    <a:gd name="T19" fmla="*/ 0 h 33"/>
                    <a:gd name="T20" fmla="*/ 10 w 33"/>
                    <a:gd name="T21" fmla="*/ 1 h 33"/>
                    <a:gd name="T22" fmla="*/ 6 w 33"/>
                    <a:gd name="T23" fmla="*/ 2 h 33"/>
                    <a:gd name="T24" fmla="*/ 4 w 33"/>
                    <a:gd name="T25" fmla="*/ 5 h 33"/>
                    <a:gd name="T26" fmla="*/ 2 w 33"/>
                    <a:gd name="T27" fmla="*/ 7 h 33"/>
                    <a:gd name="T28" fmla="*/ 1 w 33"/>
                    <a:gd name="T29" fmla="*/ 10 h 33"/>
                    <a:gd name="T30" fmla="*/ 0 w 33"/>
                    <a:gd name="T31" fmla="*/ 13 h 33"/>
                    <a:gd name="T32" fmla="*/ 0 w 33"/>
                    <a:gd name="T33" fmla="*/ 16 h 33"/>
                    <a:gd name="T34" fmla="*/ 0 w 33"/>
                    <a:gd name="T35" fmla="*/ 19 h 33"/>
                    <a:gd name="T36" fmla="*/ 1 w 33"/>
                    <a:gd name="T37" fmla="*/ 23 h 33"/>
                    <a:gd name="T38" fmla="*/ 2 w 33"/>
                    <a:gd name="T39" fmla="*/ 26 h 33"/>
                    <a:gd name="T40" fmla="*/ 4 w 33"/>
                    <a:gd name="T41" fmla="*/ 28 h 33"/>
                    <a:gd name="T42" fmla="*/ 6 w 33"/>
                    <a:gd name="T43" fmla="*/ 30 h 33"/>
                    <a:gd name="T44" fmla="*/ 10 w 33"/>
                    <a:gd name="T45" fmla="*/ 32 h 33"/>
                    <a:gd name="T46" fmla="*/ 12 w 33"/>
                    <a:gd name="T47" fmla="*/ 33 h 33"/>
                    <a:gd name="T48" fmla="*/ 15 w 33"/>
                    <a:gd name="T49" fmla="*/ 33 h 33"/>
                    <a:gd name="T50" fmla="*/ 19 w 33"/>
                    <a:gd name="T51" fmla="*/ 33 h 33"/>
                    <a:gd name="T52" fmla="*/ 22 w 33"/>
                    <a:gd name="T53" fmla="*/ 32 h 33"/>
                    <a:gd name="T54" fmla="*/ 26 w 33"/>
                    <a:gd name="T55" fmla="*/ 30 h 33"/>
                    <a:gd name="T56" fmla="*/ 28 w 33"/>
                    <a:gd name="T57" fmla="*/ 28 h 33"/>
                    <a:gd name="T58" fmla="*/ 30 w 33"/>
                    <a:gd name="T59" fmla="*/ 26 h 33"/>
                    <a:gd name="T60" fmla="*/ 31 w 33"/>
                    <a:gd name="T61" fmla="*/ 23 h 33"/>
                    <a:gd name="T62" fmla="*/ 33 w 33"/>
                    <a:gd name="T63" fmla="*/ 19 h 33"/>
                    <a:gd name="T64" fmla="*/ 33 w 33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33">
                      <a:moveTo>
                        <a:pt x="33" y="16"/>
                      </a:move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2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2" y="32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576"/>
                <p:cNvSpPr>
                  <a:spLocks/>
                </p:cNvSpPr>
                <p:nvPr/>
              </p:nvSpPr>
              <p:spPr bwMode="auto">
                <a:xfrm>
                  <a:off x="3043" y="2542"/>
                  <a:ext cx="15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31 w 31"/>
                    <a:gd name="T3" fmla="*/ 12 h 30"/>
                    <a:gd name="T4" fmla="*/ 30 w 31"/>
                    <a:gd name="T5" fmla="*/ 9 h 30"/>
                    <a:gd name="T6" fmla="*/ 29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2 w 31"/>
                    <a:gd name="T13" fmla="*/ 1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3 h 30"/>
                    <a:gd name="T24" fmla="*/ 5 w 31"/>
                    <a:gd name="T25" fmla="*/ 4 h 30"/>
                    <a:gd name="T26" fmla="*/ 4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5 h 30"/>
                    <a:gd name="T34" fmla="*/ 1 w 31"/>
                    <a:gd name="T35" fmla="*/ 17 h 30"/>
                    <a:gd name="T36" fmla="*/ 1 w 31"/>
                    <a:gd name="T37" fmla="*/ 21 h 30"/>
                    <a:gd name="T38" fmla="*/ 4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6 w 31"/>
                    <a:gd name="T49" fmla="*/ 30 h 30"/>
                    <a:gd name="T50" fmla="*/ 18 w 31"/>
                    <a:gd name="T51" fmla="*/ 30 h 30"/>
                    <a:gd name="T52" fmla="*/ 22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9 w 31"/>
                    <a:gd name="T59" fmla="*/ 23 h 30"/>
                    <a:gd name="T60" fmla="*/ 30 w 31"/>
                    <a:gd name="T61" fmla="*/ 21 h 30"/>
                    <a:gd name="T62" fmla="*/ 31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1" y="12"/>
                      </a:lnTo>
                      <a:lnTo>
                        <a:pt x="30" y="9"/>
                      </a:lnTo>
                      <a:lnTo>
                        <a:pt x="29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2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9" y="23"/>
                      </a:lnTo>
                      <a:lnTo>
                        <a:pt x="30" y="21"/>
                      </a:lnTo>
                      <a:lnTo>
                        <a:pt x="31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577"/>
                <p:cNvSpPr>
                  <a:spLocks/>
                </p:cNvSpPr>
                <p:nvPr/>
              </p:nvSpPr>
              <p:spPr bwMode="auto">
                <a:xfrm>
                  <a:off x="3043" y="2542"/>
                  <a:ext cx="15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31 w 31"/>
                    <a:gd name="T3" fmla="*/ 12 h 30"/>
                    <a:gd name="T4" fmla="*/ 30 w 31"/>
                    <a:gd name="T5" fmla="*/ 9 h 30"/>
                    <a:gd name="T6" fmla="*/ 29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2 w 31"/>
                    <a:gd name="T13" fmla="*/ 1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3 h 30"/>
                    <a:gd name="T24" fmla="*/ 5 w 31"/>
                    <a:gd name="T25" fmla="*/ 4 h 30"/>
                    <a:gd name="T26" fmla="*/ 4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5 h 30"/>
                    <a:gd name="T34" fmla="*/ 1 w 31"/>
                    <a:gd name="T35" fmla="*/ 17 h 30"/>
                    <a:gd name="T36" fmla="*/ 1 w 31"/>
                    <a:gd name="T37" fmla="*/ 21 h 30"/>
                    <a:gd name="T38" fmla="*/ 4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6 w 31"/>
                    <a:gd name="T49" fmla="*/ 30 h 30"/>
                    <a:gd name="T50" fmla="*/ 18 w 31"/>
                    <a:gd name="T51" fmla="*/ 30 h 30"/>
                    <a:gd name="T52" fmla="*/ 22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9 w 31"/>
                    <a:gd name="T59" fmla="*/ 23 h 30"/>
                    <a:gd name="T60" fmla="*/ 30 w 31"/>
                    <a:gd name="T61" fmla="*/ 21 h 30"/>
                    <a:gd name="T62" fmla="*/ 31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1" y="12"/>
                      </a:lnTo>
                      <a:lnTo>
                        <a:pt x="30" y="9"/>
                      </a:lnTo>
                      <a:lnTo>
                        <a:pt x="29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6" y="30"/>
                      </a:lnTo>
                      <a:lnTo>
                        <a:pt x="18" y="30"/>
                      </a:lnTo>
                      <a:lnTo>
                        <a:pt x="22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9" y="23"/>
                      </a:lnTo>
                      <a:lnTo>
                        <a:pt x="30" y="21"/>
                      </a:lnTo>
                      <a:lnTo>
                        <a:pt x="31" y="17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578"/>
                <p:cNvSpPr>
                  <a:spLocks/>
                </p:cNvSpPr>
                <p:nvPr/>
              </p:nvSpPr>
              <p:spPr bwMode="auto">
                <a:xfrm>
                  <a:off x="3043" y="2564"/>
                  <a:ext cx="15" cy="16"/>
                </a:xfrm>
                <a:custGeom>
                  <a:avLst/>
                  <a:gdLst>
                    <a:gd name="T0" fmla="*/ 31 w 31"/>
                    <a:gd name="T1" fmla="*/ 14 h 30"/>
                    <a:gd name="T2" fmla="*/ 31 w 31"/>
                    <a:gd name="T3" fmla="*/ 12 h 30"/>
                    <a:gd name="T4" fmla="*/ 30 w 31"/>
                    <a:gd name="T5" fmla="*/ 9 h 30"/>
                    <a:gd name="T6" fmla="*/ 29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2 w 31"/>
                    <a:gd name="T13" fmla="*/ 1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4 h 30"/>
                    <a:gd name="T26" fmla="*/ 4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4 h 30"/>
                    <a:gd name="T34" fmla="*/ 1 w 31"/>
                    <a:gd name="T35" fmla="*/ 18 h 30"/>
                    <a:gd name="T36" fmla="*/ 1 w 31"/>
                    <a:gd name="T37" fmla="*/ 21 h 30"/>
                    <a:gd name="T38" fmla="*/ 4 w 31"/>
                    <a:gd name="T39" fmla="*/ 23 h 30"/>
                    <a:gd name="T40" fmla="*/ 5 w 31"/>
                    <a:gd name="T41" fmla="*/ 26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3 w 31"/>
                    <a:gd name="T47" fmla="*/ 29 h 30"/>
                    <a:gd name="T48" fmla="*/ 16 w 31"/>
                    <a:gd name="T49" fmla="*/ 30 h 30"/>
                    <a:gd name="T50" fmla="*/ 18 w 31"/>
                    <a:gd name="T51" fmla="*/ 29 h 30"/>
                    <a:gd name="T52" fmla="*/ 22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6 h 30"/>
                    <a:gd name="T58" fmla="*/ 29 w 31"/>
                    <a:gd name="T59" fmla="*/ 23 h 30"/>
                    <a:gd name="T60" fmla="*/ 30 w 31"/>
                    <a:gd name="T61" fmla="*/ 21 h 30"/>
                    <a:gd name="T62" fmla="*/ 31 w 31"/>
                    <a:gd name="T63" fmla="*/ 18 h 30"/>
                    <a:gd name="T64" fmla="*/ 31 w 31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4"/>
                      </a:moveTo>
                      <a:lnTo>
                        <a:pt x="31" y="12"/>
                      </a:lnTo>
                      <a:lnTo>
                        <a:pt x="30" y="9"/>
                      </a:lnTo>
                      <a:lnTo>
                        <a:pt x="29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2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9" y="23"/>
                      </a:lnTo>
                      <a:lnTo>
                        <a:pt x="30" y="21"/>
                      </a:lnTo>
                      <a:lnTo>
                        <a:pt x="31" y="18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579"/>
                <p:cNvSpPr>
                  <a:spLocks/>
                </p:cNvSpPr>
                <p:nvPr/>
              </p:nvSpPr>
              <p:spPr bwMode="auto">
                <a:xfrm>
                  <a:off x="3043" y="2564"/>
                  <a:ext cx="15" cy="16"/>
                </a:xfrm>
                <a:custGeom>
                  <a:avLst/>
                  <a:gdLst>
                    <a:gd name="T0" fmla="*/ 31 w 31"/>
                    <a:gd name="T1" fmla="*/ 14 h 30"/>
                    <a:gd name="T2" fmla="*/ 31 w 31"/>
                    <a:gd name="T3" fmla="*/ 12 h 30"/>
                    <a:gd name="T4" fmla="*/ 30 w 31"/>
                    <a:gd name="T5" fmla="*/ 9 h 30"/>
                    <a:gd name="T6" fmla="*/ 29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2 w 31"/>
                    <a:gd name="T13" fmla="*/ 1 h 30"/>
                    <a:gd name="T14" fmla="*/ 18 w 31"/>
                    <a:gd name="T15" fmla="*/ 0 h 30"/>
                    <a:gd name="T16" fmla="*/ 16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4 h 30"/>
                    <a:gd name="T26" fmla="*/ 4 w 31"/>
                    <a:gd name="T27" fmla="*/ 6 h 30"/>
                    <a:gd name="T28" fmla="*/ 1 w 31"/>
                    <a:gd name="T29" fmla="*/ 9 h 30"/>
                    <a:gd name="T30" fmla="*/ 1 w 31"/>
                    <a:gd name="T31" fmla="*/ 12 h 30"/>
                    <a:gd name="T32" fmla="*/ 0 w 31"/>
                    <a:gd name="T33" fmla="*/ 14 h 30"/>
                    <a:gd name="T34" fmla="*/ 1 w 31"/>
                    <a:gd name="T35" fmla="*/ 18 h 30"/>
                    <a:gd name="T36" fmla="*/ 1 w 31"/>
                    <a:gd name="T37" fmla="*/ 21 h 30"/>
                    <a:gd name="T38" fmla="*/ 4 w 31"/>
                    <a:gd name="T39" fmla="*/ 23 h 30"/>
                    <a:gd name="T40" fmla="*/ 5 w 31"/>
                    <a:gd name="T41" fmla="*/ 26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3 w 31"/>
                    <a:gd name="T47" fmla="*/ 29 h 30"/>
                    <a:gd name="T48" fmla="*/ 16 w 31"/>
                    <a:gd name="T49" fmla="*/ 30 h 30"/>
                    <a:gd name="T50" fmla="*/ 18 w 31"/>
                    <a:gd name="T51" fmla="*/ 29 h 30"/>
                    <a:gd name="T52" fmla="*/ 22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6 h 30"/>
                    <a:gd name="T58" fmla="*/ 29 w 31"/>
                    <a:gd name="T59" fmla="*/ 23 h 30"/>
                    <a:gd name="T60" fmla="*/ 30 w 31"/>
                    <a:gd name="T61" fmla="*/ 21 h 30"/>
                    <a:gd name="T62" fmla="*/ 31 w 31"/>
                    <a:gd name="T63" fmla="*/ 18 h 30"/>
                    <a:gd name="T64" fmla="*/ 31 w 31"/>
                    <a:gd name="T65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4"/>
                      </a:moveTo>
                      <a:lnTo>
                        <a:pt x="31" y="12"/>
                      </a:lnTo>
                      <a:lnTo>
                        <a:pt x="30" y="9"/>
                      </a:lnTo>
                      <a:lnTo>
                        <a:pt x="29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2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9" y="23"/>
                      </a:lnTo>
                      <a:lnTo>
                        <a:pt x="30" y="21"/>
                      </a:lnTo>
                      <a:lnTo>
                        <a:pt x="31" y="18"/>
                      </a:lnTo>
                      <a:lnTo>
                        <a:pt x="31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580"/>
                <p:cNvSpPr>
                  <a:spLocks/>
                </p:cNvSpPr>
                <p:nvPr/>
              </p:nvSpPr>
              <p:spPr bwMode="auto">
                <a:xfrm>
                  <a:off x="3043" y="2587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1 w 31"/>
                    <a:gd name="T3" fmla="*/ 11 h 29"/>
                    <a:gd name="T4" fmla="*/ 30 w 31"/>
                    <a:gd name="T5" fmla="*/ 9 h 29"/>
                    <a:gd name="T6" fmla="*/ 29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2 w 31"/>
                    <a:gd name="T13" fmla="*/ 1 h 29"/>
                    <a:gd name="T14" fmla="*/ 18 w 31"/>
                    <a:gd name="T15" fmla="*/ 0 h 29"/>
                    <a:gd name="T16" fmla="*/ 16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4 h 29"/>
                    <a:gd name="T26" fmla="*/ 4 w 31"/>
                    <a:gd name="T27" fmla="*/ 7 h 29"/>
                    <a:gd name="T28" fmla="*/ 1 w 31"/>
                    <a:gd name="T29" fmla="*/ 9 h 29"/>
                    <a:gd name="T30" fmla="*/ 1 w 31"/>
                    <a:gd name="T31" fmla="*/ 11 h 29"/>
                    <a:gd name="T32" fmla="*/ 0 w 31"/>
                    <a:gd name="T33" fmla="*/ 15 h 29"/>
                    <a:gd name="T34" fmla="*/ 1 w 31"/>
                    <a:gd name="T35" fmla="*/ 18 h 29"/>
                    <a:gd name="T36" fmla="*/ 1 w 31"/>
                    <a:gd name="T37" fmla="*/ 20 h 29"/>
                    <a:gd name="T38" fmla="*/ 4 w 31"/>
                    <a:gd name="T39" fmla="*/ 23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6 w 31"/>
                    <a:gd name="T49" fmla="*/ 29 h 29"/>
                    <a:gd name="T50" fmla="*/ 18 w 31"/>
                    <a:gd name="T51" fmla="*/ 29 h 29"/>
                    <a:gd name="T52" fmla="*/ 22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9 w 31"/>
                    <a:gd name="T59" fmla="*/ 23 h 29"/>
                    <a:gd name="T60" fmla="*/ 30 w 31"/>
                    <a:gd name="T61" fmla="*/ 20 h 29"/>
                    <a:gd name="T62" fmla="*/ 31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1" y="11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8" y="29"/>
                      </a:lnTo>
                      <a:lnTo>
                        <a:pt x="22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9" y="23"/>
                      </a:lnTo>
                      <a:lnTo>
                        <a:pt x="30" y="20"/>
                      </a:lnTo>
                      <a:lnTo>
                        <a:pt x="31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581"/>
                <p:cNvSpPr>
                  <a:spLocks/>
                </p:cNvSpPr>
                <p:nvPr/>
              </p:nvSpPr>
              <p:spPr bwMode="auto">
                <a:xfrm>
                  <a:off x="3043" y="2587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1 w 31"/>
                    <a:gd name="T3" fmla="*/ 11 h 29"/>
                    <a:gd name="T4" fmla="*/ 30 w 31"/>
                    <a:gd name="T5" fmla="*/ 9 h 29"/>
                    <a:gd name="T6" fmla="*/ 29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2 w 31"/>
                    <a:gd name="T13" fmla="*/ 1 h 29"/>
                    <a:gd name="T14" fmla="*/ 18 w 31"/>
                    <a:gd name="T15" fmla="*/ 0 h 29"/>
                    <a:gd name="T16" fmla="*/ 16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4 h 29"/>
                    <a:gd name="T26" fmla="*/ 4 w 31"/>
                    <a:gd name="T27" fmla="*/ 7 h 29"/>
                    <a:gd name="T28" fmla="*/ 1 w 31"/>
                    <a:gd name="T29" fmla="*/ 9 h 29"/>
                    <a:gd name="T30" fmla="*/ 1 w 31"/>
                    <a:gd name="T31" fmla="*/ 11 h 29"/>
                    <a:gd name="T32" fmla="*/ 0 w 31"/>
                    <a:gd name="T33" fmla="*/ 15 h 29"/>
                    <a:gd name="T34" fmla="*/ 1 w 31"/>
                    <a:gd name="T35" fmla="*/ 18 h 29"/>
                    <a:gd name="T36" fmla="*/ 1 w 31"/>
                    <a:gd name="T37" fmla="*/ 20 h 29"/>
                    <a:gd name="T38" fmla="*/ 4 w 31"/>
                    <a:gd name="T39" fmla="*/ 23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6 w 31"/>
                    <a:gd name="T49" fmla="*/ 29 h 29"/>
                    <a:gd name="T50" fmla="*/ 18 w 31"/>
                    <a:gd name="T51" fmla="*/ 29 h 29"/>
                    <a:gd name="T52" fmla="*/ 22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9 w 31"/>
                    <a:gd name="T59" fmla="*/ 23 h 29"/>
                    <a:gd name="T60" fmla="*/ 30 w 31"/>
                    <a:gd name="T61" fmla="*/ 20 h 29"/>
                    <a:gd name="T62" fmla="*/ 31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1" y="11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8" y="29"/>
                      </a:lnTo>
                      <a:lnTo>
                        <a:pt x="22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9" y="23"/>
                      </a:lnTo>
                      <a:lnTo>
                        <a:pt x="30" y="20"/>
                      </a:lnTo>
                      <a:lnTo>
                        <a:pt x="31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582"/>
                <p:cNvSpPr>
                  <a:spLocks/>
                </p:cNvSpPr>
                <p:nvPr/>
              </p:nvSpPr>
              <p:spPr bwMode="auto">
                <a:xfrm>
                  <a:off x="3043" y="2609"/>
                  <a:ext cx="15" cy="15"/>
                </a:xfrm>
                <a:custGeom>
                  <a:avLst/>
                  <a:gdLst>
                    <a:gd name="T0" fmla="*/ 31 w 31"/>
                    <a:gd name="T1" fmla="*/ 16 h 31"/>
                    <a:gd name="T2" fmla="*/ 31 w 31"/>
                    <a:gd name="T3" fmla="*/ 13 h 31"/>
                    <a:gd name="T4" fmla="*/ 30 w 31"/>
                    <a:gd name="T5" fmla="*/ 9 h 31"/>
                    <a:gd name="T6" fmla="*/ 29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2 w 31"/>
                    <a:gd name="T13" fmla="*/ 1 h 31"/>
                    <a:gd name="T14" fmla="*/ 18 w 31"/>
                    <a:gd name="T15" fmla="*/ 1 h 31"/>
                    <a:gd name="T16" fmla="*/ 16 w 31"/>
                    <a:gd name="T17" fmla="*/ 0 h 31"/>
                    <a:gd name="T18" fmla="*/ 13 w 31"/>
                    <a:gd name="T19" fmla="*/ 1 h 31"/>
                    <a:gd name="T20" fmla="*/ 9 w 31"/>
                    <a:gd name="T21" fmla="*/ 1 h 31"/>
                    <a:gd name="T22" fmla="*/ 7 w 31"/>
                    <a:gd name="T23" fmla="*/ 3 h 31"/>
                    <a:gd name="T24" fmla="*/ 5 w 31"/>
                    <a:gd name="T25" fmla="*/ 5 h 31"/>
                    <a:gd name="T26" fmla="*/ 4 w 31"/>
                    <a:gd name="T27" fmla="*/ 7 h 31"/>
                    <a:gd name="T28" fmla="*/ 1 w 31"/>
                    <a:gd name="T29" fmla="*/ 9 h 31"/>
                    <a:gd name="T30" fmla="*/ 1 w 31"/>
                    <a:gd name="T31" fmla="*/ 13 h 31"/>
                    <a:gd name="T32" fmla="*/ 0 w 31"/>
                    <a:gd name="T33" fmla="*/ 16 h 31"/>
                    <a:gd name="T34" fmla="*/ 1 w 31"/>
                    <a:gd name="T35" fmla="*/ 18 h 31"/>
                    <a:gd name="T36" fmla="*/ 1 w 31"/>
                    <a:gd name="T37" fmla="*/ 22 h 31"/>
                    <a:gd name="T38" fmla="*/ 4 w 31"/>
                    <a:gd name="T39" fmla="*/ 24 h 31"/>
                    <a:gd name="T40" fmla="*/ 5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30 h 31"/>
                    <a:gd name="T46" fmla="*/ 13 w 31"/>
                    <a:gd name="T47" fmla="*/ 31 h 31"/>
                    <a:gd name="T48" fmla="*/ 16 w 31"/>
                    <a:gd name="T49" fmla="*/ 31 h 31"/>
                    <a:gd name="T50" fmla="*/ 18 w 31"/>
                    <a:gd name="T51" fmla="*/ 31 h 31"/>
                    <a:gd name="T52" fmla="*/ 22 w 31"/>
                    <a:gd name="T53" fmla="*/ 30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9 w 31"/>
                    <a:gd name="T59" fmla="*/ 24 h 31"/>
                    <a:gd name="T60" fmla="*/ 30 w 31"/>
                    <a:gd name="T61" fmla="*/ 22 h 31"/>
                    <a:gd name="T62" fmla="*/ 31 w 31"/>
                    <a:gd name="T63" fmla="*/ 18 h 31"/>
                    <a:gd name="T64" fmla="*/ 31 w 31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6"/>
                      </a:moveTo>
                      <a:lnTo>
                        <a:pt x="31" y="13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3" y="31"/>
                      </a:lnTo>
                      <a:lnTo>
                        <a:pt x="16" y="31"/>
                      </a:lnTo>
                      <a:lnTo>
                        <a:pt x="18" y="31"/>
                      </a:lnTo>
                      <a:lnTo>
                        <a:pt x="22" y="30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9" y="24"/>
                      </a:lnTo>
                      <a:lnTo>
                        <a:pt x="30" y="22"/>
                      </a:lnTo>
                      <a:lnTo>
                        <a:pt x="31" y="18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583"/>
                <p:cNvSpPr>
                  <a:spLocks/>
                </p:cNvSpPr>
                <p:nvPr/>
              </p:nvSpPr>
              <p:spPr bwMode="auto">
                <a:xfrm>
                  <a:off x="3043" y="2609"/>
                  <a:ext cx="15" cy="15"/>
                </a:xfrm>
                <a:custGeom>
                  <a:avLst/>
                  <a:gdLst>
                    <a:gd name="T0" fmla="*/ 31 w 31"/>
                    <a:gd name="T1" fmla="*/ 16 h 31"/>
                    <a:gd name="T2" fmla="*/ 31 w 31"/>
                    <a:gd name="T3" fmla="*/ 13 h 31"/>
                    <a:gd name="T4" fmla="*/ 30 w 31"/>
                    <a:gd name="T5" fmla="*/ 9 h 31"/>
                    <a:gd name="T6" fmla="*/ 29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2 w 31"/>
                    <a:gd name="T13" fmla="*/ 1 h 31"/>
                    <a:gd name="T14" fmla="*/ 18 w 31"/>
                    <a:gd name="T15" fmla="*/ 1 h 31"/>
                    <a:gd name="T16" fmla="*/ 16 w 31"/>
                    <a:gd name="T17" fmla="*/ 0 h 31"/>
                    <a:gd name="T18" fmla="*/ 13 w 31"/>
                    <a:gd name="T19" fmla="*/ 1 h 31"/>
                    <a:gd name="T20" fmla="*/ 9 w 31"/>
                    <a:gd name="T21" fmla="*/ 1 h 31"/>
                    <a:gd name="T22" fmla="*/ 7 w 31"/>
                    <a:gd name="T23" fmla="*/ 3 h 31"/>
                    <a:gd name="T24" fmla="*/ 5 w 31"/>
                    <a:gd name="T25" fmla="*/ 5 h 31"/>
                    <a:gd name="T26" fmla="*/ 4 w 31"/>
                    <a:gd name="T27" fmla="*/ 7 h 31"/>
                    <a:gd name="T28" fmla="*/ 1 w 31"/>
                    <a:gd name="T29" fmla="*/ 9 h 31"/>
                    <a:gd name="T30" fmla="*/ 1 w 31"/>
                    <a:gd name="T31" fmla="*/ 13 h 31"/>
                    <a:gd name="T32" fmla="*/ 0 w 31"/>
                    <a:gd name="T33" fmla="*/ 16 h 31"/>
                    <a:gd name="T34" fmla="*/ 1 w 31"/>
                    <a:gd name="T35" fmla="*/ 18 h 31"/>
                    <a:gd name="T36" fmla="*/ 1 w 31"/>
                    <a:gd name="T37" fmla="*/ 22 h 31"/>
                    <a:gd name="T38" fmla="*/ 4 w 31"/>
                    <a:gd name="T39" fmla="*/ 24 h 31"/>
                    <a:gd name="T40" fmla="*/ 5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30 h 31"/>
                    <a:gd name="T46" fmla="*/ 13 w 31"/>
                    <a:gd name="T47" fmla="*/ 31 h 31"/>
                    <a:gd name="T48" fmla="*/ 16 w 31"/>
                    <a:gd name="T49" fmla="*/ 31 h 31"/>
                    <a:gd name="T50" fmla="*/ 18 w 31"/>
                    <a:gd name="T51" fmla="*/ 31 h 31"/>
                    <a:gd name="T52" fmla="*/ 22 w 31"/>
                    <a:gd name="T53" fmla="*/ 30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9 w 31"/>
                    <a:gd name="T59" fmla="*/ 24 h 31"/>
                    <a:gd name="T60" fmla="*/ 30 w 31"/>
                    <a:gd name="T61" fmla="*/ 22 h 31"/>
                    <a:gd name="T62" fmla="*/ 31 w 31"/>
                    <a:gd name="T63" fmla="*/ 18 h 31"/>
                    <a:gd name="T64" fmla="*/ 31 w 31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6"/>
                      </a:moveTo>
                      <a:lnTo>
                        <a:pt x="31" y="13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2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3" y="31"/>
                      </a:lnTo>
                      <a:lnTo>
                        <a:pt x="16" y="31"/>
                      </a:lnTo>
                      <a:lnTo>
                        <a:pt x="18" y="31"/>
                      </a:lnTo>
                      <a:lnTo>
                        <a:pt x="22" y="30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9" y="24"/>
                      </a:lnTo>
                      <a:lnTo>
                        <a:pt x="30" y="22"/>
                      </a:lnTo>
                      <a:lnTo>
                        <a:pt x="31" y="18"/>
                      </a:lnTo>
                      <a:lnTo>
                        <a:pt x="31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584"/>
                <p:cNvSpPr>
                  <a:spLocks/>
                </p:cNvSpPr>
                <p:nvPr/>
              </p:nvSpPr>
              <p:spPr bwMode="auto">
                <a:xfrm>
                  <a:off x="3043" y="2632"/>
                  <a:ext cx="15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31 w 31"/>
                    <a:gd name="T3" fmla="*/ 12 h 31"/>
                    <a:gd name="T4" fmla="*/ 30 w 31"/>
                    <a:gd name="T5" fmla="*/ 10 h 31"/>
                    <a:gd name="T6" fmla="*/ 29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2 w 31"/>
                    <a:gd name="T13" fmla="*/ 2 h 31"/>
                    <a:gd name="T14" fmla="*/ 18 w 31"/>
                    <a:gd name="T15" fmla="*/ 0 h 31"/>
                    <a:gd name="T16" fmla="*/ 16 w 31"/>
                    <a:gd name="T17" fmla="*/ 0 h 31"/>
                    <a:gd name="T18" fmla="*/ 13 w 31"/>
                    <a:gd name="T19" fmla="*/ 0 h 31"/>
                    <a:gd name="T20" fmla="*/ 9 w 31"/>
                    <a:gd name="T21" fmla="*/ 2 h 31"/>
                    <a:gd name="T22" fmla="*/ 7 w 31"/>
                    <a:gd name="T23" fmla="*/ 3 h 31"/>
                    <a:gd name="T24" fmla="*/ 5 w 31"/>
                    <a:gd name="T25" fmla="*/ 5 h 31"/>
                    <a:gd name="T26" fmla="*/ 4 w 31"/>
                    <a:gd name="T27" fmla="*/ 7 h 31"/>
                    <a:gd name="T28" fmla="*/ 1 w 31"/>
                    <a:gd name="T29" fmla="*/ 10 h 31"/>
                    <a:gd name="T30" fmla="*/ 1 w 31"/>
                    <a:gd name="T31" fmla="*/ 12 h 31"/>
                    <a:gd name="T32" fmla="*/ 0 w 31"/>
                    <a:gd name="T33" fmla="*/ 15 h 31"/>
                    <a:gd name="T34" fmla="*/ 1 w 31"/>
                    <a:gd name="T35" fmla="*/ 19 h 31"/>
                    <a:gd name="T36" fmla="*/ 1 w 31"/>
                    <a:gd name="T37" fmla="*/ 21 h 31"/>
                    <a:gd name="T38" fmla="*/ 4 w 31"/>
                    <a:gd name="T39" fmla="*/ 24 h 31"/>
                    <a:gd name="T40" fmla="*/ 5 w 31"/>
                    <a:gd name="T41" fmla="*/ 27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3 w 31"/>
                    <a:gd name="T47" fmla="*/ 30 h 31"/>
                    <a:gd name="T48" fmla="*/ 16 w 31"/>
                    <a:gd name="T49" fmla="*/ 31 h 31"/>
                    <a:gd name="T50" fmla="*/ 18 w 31"/>
                    <a:gd name="T51" fmla="*/ 30 h 31"/>
                    <a:gd name="T52" fmla="*/ 22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7 h 31"/>
                    <a:gd name="T58" fmla="*/ 29 w 31"/>
                    <a:gd name="T59" fmla="*/ 24 h 31"/>
                    <a:gd name="T60" fmla="*/ 30 w 31"/>
                    <a:gd name="T61" fmla="*/ 21 h 31"/>
                    <a:gd name="T62" fmla="*/ 31 w 31"/>
                    <a:gd name="T63" fmla="*/ 19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31" y="12"/>
                      </a:lnTo>
                      <a:lnTo>
                        <a:pt x="30" y="10"/>
                      </a:lnTo>
                      <a:lnTo>
                        <a:pt x="29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4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22" y="29"/>
                      </a:lnTo>
                      <a:lnTo>
                        <a:pt x="24" y="28"/>
                      </a:lnTo>
                      <a:lnTo>
                        <a:pt x="26" y="27"/>
                      </a:lnTo>
                      <a:lnTo>
                        <a:pt x="29" y="24"/>
                      </a:lnTo>
                      <a:lnTo>
                        <a:pt x="30" y="21"/>
                      </a:lnTo>
                      <a:lnTo>
                        <a:pt x="31" y="19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585"/>
                <p:cNvSpPr>
                  <a:spLocks/>
                </p:cNvSpPr>
                <p:nvPr/>
              </p:nvSpPr>
              <p:spPr bwMode="auto">
                <a:xfrm>
                  <a:off x="3043" y="2632"/>
                  <a:ext cx="15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31 w 31"/>
                    <a:gd name="T3" fmla="*/ 12 h 31"/>
                    <a:gd name="T4" fmla="*/ 30 w 31"/>
                    <a:gd name="T5" fmla="*/ 10 h 31"/>
                    <a:gd name="T6" fmla="*/ 29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2 w 31"/>
                    <a:gd name="T13" fmla="*/ 2 h 31"/>
                    <a:gd name="T14" fmla="*/ 18 w 31"/>
                    <a:gd name="T15" fmla="*/ 0 h 31"/>
                    <a:gd name="T16" fmla="*/ 16 w 31"/>
                    <a:gd name="T17" fmla="*/ 0 h 31"/>
                    <a:gd name="T18" fmla="*/ 13 w 31"/>
                    <a:gd name="T19" fmla="*/ 0 h 31"/>
                    <a:gd name="T20" fmla="*/ 9 w 31"/>
                    <a:gd name="T21" fmla="*/ 2 h 31"/>
                    <a:gd name="T22" fmla="*/ 7 w 31"/>
                    <a:gd name="T23" fmla="*/ 3 h 31"/>
                    <a:gd name="T24" fmla="*/ 5 w 31"/>
                    <a:gd name="T25" fmla="*/ 5 h 31"/>
                    <a:gd name="T26" fmla="*/ 4 w 31"/>
                    <a:gd name="T27" fmla="*/ 7 h 31"/>
                    <a:gd name="T28" fmla="*/ 1 w 31"/>
                    <a:gd name="T29" fmla="*/ 10 h 31"/>
                    <a:gd name="T30" fmla="*/ 1 w 31"/>
                    <a:gd name="T31" fmla="*/ 12 h 31"/>
                    <a:gd name="T32" fmla="*/ 0 w 31"/>
                    <a:gd name="T33" fmla="*/ 15 h 31"/>
                    <a:gd name="T34" fmla="*/ 1 w 31"/>
                    <a:gd name="T35" fmla="*/ 19 h 31"/>
                    <a:gd name="T36" fmla="*/ 1 w 31"/>
                    <a:gd name="T37" fmla="*/ 21 h 31"/>
                    <a:gd name="T38" fmla="*/ 4 w 31"/>
                    <a:gd name="T39" fmla="*/ 24 h 31"/>
                    <a:gd name="T40" fmla="*/ 5 w 31"/>
                    <a:gd name="T41" fmla="*/ 27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3 w 31"/>
                    <a:gd name="T47" fmla="*/ 30 h 31"/>
                    <a:gd name="T48" fmla="*/ 16 w 31"/>
                    <a:gd name="T49" fmla="*/ 31 h 31"/>
                    <a:gd name="T50" fmla="*/ 18 w 31"/>
                    <a:gd name="T51" fmla="*/ 30 h 31"/>
                    <a:gd name="T52" fmla="*/ 22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7 h 31"/>
                    <a:gd name="T58" fmla="*/ 29 w 31"/>
                    <a:gd name="T59" fmla="*/ 24 h 31"/>
                    <a:gd name="T60" fmla="*/ 30 w 31"/>
                    <a:gd name="T61" fmla="*/ 21 h 31"/>
                    <a:gd name="T62" fmla="*/ 31 w 31"/>
                    <a:gd name="T63" fmla="*/ 19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31" y="12"/>
                      </a:lnTo>
                      <a:lnTo>
                        <a:pt x="30" y="10"/>
                      </a:lnTo>
                      <a:lnTo>
                        <a:pt x="29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4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22" y="29"/>
                      </a:lnTo>
                      <a:lnTo>
                        <a:pt x="24" y="28"/>
                      </a:lnTo>
                      <a:lnTo>
                        <a:pt x="26" y="27"/>
                      </a:lnTo>
                      <a:lnTo>
                        <a:pt x="29" y="24"/>
                      </a:lnTo>
                      <a:lnTo>
                        <a:pt x="30" y="21"/>
                      </a:lnTo>
                      <a:lnTo>
                        <a:pt x="31" y="19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586"/>
                <p:cNvSpPr>
                  <a:spLocks/>
                </p:cNvSpPr>
                <p:nvPr/>
              </p:nvSpPr>
              <p:spPr bwMode="auto">
                <a:xfrm>
                  <a:off x="3043" y="2654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1 w 31"/>
                    <a:gd name="T3" fmla="*/ 11 h 29"/>
                    <a:gd name="T4" fmla="*/ 30 w 31"/>
                    <a:gd name="T5" fmla="*/ 9 h 29"/>
                    <a:gd name="T6" fmla="*/ 29 w 31"/>
                    <a:gd name="T7" fmla="*/ 5 h 29"/>
                    <a:gd name="T8" fmla="*/ 26 w 31"/>
                    <a:gd name="T9" fmla="*/ 3 h 29"/>
                    <a:gd name="T10" fmla="*/ 24 w 31"/>
                    <a:gd name="T11" fmla="*/ 2 h 29"/>
                    <a:gd name="T12" fmla="*/ 22 w 31"/>
                    <a:gd name="T13" fmla="*/ 1 h 29"/>
                    <a:gd name="T14" fmla="*/ 18 w 31"/>
                    <a:gd name="T15" fmla="*/ 0 h 29"/>
                    <a:gd name="T16" fmla="*/ 16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3 h 29"/>
                    <a:gd name="T26" fmla="*/ 4 w 31"/>
                    <a:gd name="T27" fmla="*/ 5 h 29"/>
                    <a:gd name="T28" fmla="*/ 1 w 31"/>
                    <a:gd name="T29" fmla="*/ 9 h 29"/>
                    <a:gd name="T30" fmla="*/ 1 w 31"/>
                    <a:gd name="T31" fmla="*/ 11 h 29"/>
                    <a:gd name="T32" fmla="*/ 0 w 31"/>
                    <a:gd name="T33" fmla="*/ 15 h 29"/>
                    <a:gd name="T34" fmla="*/ 1 w 31"/>
                    <a:gd name="T35" fmla="*/ 17 h 29"/>
                    <a:gd name="T36" fmla="*/ 1 w 31"/>
                    <a:gd name="T37" fmla="*/ 20 h 29"/>
                    <a:gd name="T38" fmla="*/ 4 w 31"/>
                    <a:gd name="T39" fmla="*/ 22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6 w 31"/>
                    <a:gd name="T49" fmla="*/ 29 h 29"/>
                    <a:gd name="T50" fmla="*/ 18 w 31"/>
                    <a:gd name="T51" fmla="*/ 29 h 29"/>
                    <a:gd name="T52" fmla="*/ 22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9 w 31"/>
                    <a:gd name="T59" fmla="*/ 22 h 29"/>
                    <a:gd name="T60" fmla="*/ 30 w 31"/>
                    <a:gd name="T61" fmla="*/ 20 h 29"/>
                    <a:gd name="T62" fmla="*/ 31 w 31"/>
                    <a:gd name="T63" fmla="*/ 17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1" y="11"/>
                      </a:lnTo>
                      <a:lnTo>
                        <a:pt x="30" y="9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4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8" y="29"/>
                      </a:lnTo>
                      <a:lnTo>
                        <a:pt x="22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9" y="22"/>
                      </a:lnTo>
                      <a:lnTo>
                        <a:pt x="30" y="20"/>
                      </a:lnTo>
                      <a:lnTo>
                        <a:pt x="31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587"/>
                <p:cNvSpPr>
                  <a:spLocks/>
                </p:cNvSpPr>
                <p:nvPr/>
              </p:nvSpPr>
              <p:spPr bwMode="auto">
                <a:xfrm>
                  <a:off x="3043" y="2654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1 w 31"/>
                    <a:gd name="T3" fmla="*/ 11 h 29"/>
                    <a:gd name="T4" fmla="*/ 30 w 31"/>
                    <a:gd name="T5" fmla="*/ 9 h 29"/>
                    <a:gd name="T6" fmla="*/ 29 w 31"/>
                    <a:gd name="T7" fmla="*/ 5 h 29"/>
                    <a:gd name="T8" fmla="*/ 26 w 31"/>
                    <a:gd name="T9" fmla="*/ 3 h 29"/>
                    <a:gd name="T10" fmla="*/ 24 w 31"/>
                    <a:gd name="T11" fmla="*/ 2 h 29"/>
                    <a:gd name="T12" fmla="*/ 22 w 31"/>
                    <a:gd name="T13" fmla="*/ 1 h 29"/>
                    <a:gd name="T14" fmla="*/ 18 w 31"/>
                    <a:gd name="T15" fmla="*/ 0 h 29"/>
                    <a:gd name="T16" fmla="*/ 16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3 h 29"/>
                    <a:gd name="T26" fmla="*/ 4 w 31"/>
                    <a:gd name="T27" fmla="*/ 5 h 29"/>
                    <a:gd name="T28" fmla="*/ 1 w 31"/>
                    <a:gd name="T29" fmla="*/ 9 h 29"/>
                    <a:gd name="T30" fmla="*/ 1 w 31"/>
                    <a:gd name="T31" fmla="*/ 11 h 29"/>
                    <a:gd name="T32" fmla="*/ 0 w 31"/>
                    <a:gd name="T33" fmla="*/ 15 h 29"/>
                    <a:gd name="T34" fmla="*/ 1 w 31"/>
                    <a:gd name="T35" fmla="*/ 17 h 29"/>
                    <a:gd name="T36" fmla="*/ 1 w 31"/>
                    <a:gd name="T37" fmla="*/ 20 h 29"/>
                    <a:gd name="T38" fmla="*/ 4 w 31"/>
                    <a:gd name="T39" fmla="*/ 22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6 w 31"/>
                    <a:gd name="T49" fmla="*/ 29 h 29"/>
                    <a:gd name="T50" fmla="*/ 18 w 31"/>
                    <a:gd name="T51" fmla="*/ 29 h 29"/>
                    <a:gd name="T52" fmla="*/ 22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9 w 31"/>
                    <a:gd name="T59" fmla="*/ 22 h 29"/>
                    <a:gd name="T60" fmla="*/ 30 w 31"/>
                    <a:gd name="T61" fmla="*/ 20 h 29"/>
                    <a:gd name="T62" fmla="*/ 31 w 31"/>
                    <a:gd name="T63" fmla="*/ 17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1" y="11"/>
                      </a:lnTo>
                      <a:lnTo>
                        <a:pt x="30" y="9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4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6" y="29"/>
                      </a:lnTo>
                      <a:lnTo>
                        <a:pt x="18" y="29"/>
                      </a:lnTo>
                      <a:lnTo>
                        <a:pt x="22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9" y="22"/>
                      </a:lnTo>
                      <a:lnTo>
                        <a:pt x="30" y="20"/>
                      </a:lnTo>
                      <a:lnTo>
                        <a:pt x="31" y="17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588"/>
                <p:cNvSpPr>
                  <a:spLocks/>
                </p:cNvSpPr>
                <p:nvPr/>
              </p:nvSpPr>
              <p:spPr bwMode="auto">
                <a:xfrm>
                  <a:off x="3034" y="2745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1 h 30"/>
                    <a:gd name="T4" fmla="*/ 28 w 30"/>
                    <a:gd name="T5" fmla="*/ 9 h 30"/>
                    <a:gd name="T6" fmla="*/ 27 w 30"/>
                    <a:gd name="T7" fmla="*/ 7 h 30"/>
                    <a:gd name="T8" fmla="*/ 25 w 30"/>
                    <a:gd name="T9" fmla="*/ 5 h 30"/>
                    <a:gd name="T10" fmla="*/ 23 w 30"/>
                    <a:gd name="T11" fmla="*/ 2 h 30"/>
                    <a:gd name="T12" fmla="*/ 20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3 w 30"/>
                    <a:gd name="T25" fmla="*/ 5 h 30"/>
                    <a:gd name="T26" fmla="*/ 2 w 30"/>
                    <a:gd name="T27" fmla="*/ 7 h 30"/>
                    <a:gd name="T28" fmla="*/ 1 w 30"/>
                    <a:gd name="T29" fmla="*/ 9 h 30"/>
                    <a:gd name="T30" fmla="*/ 0 w 30"/>
                    <a:gd name="T31" fmla="*/ 11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7 h 30"/>
                    <a:gd name="T44" fmla="*/ 9 w 30"/>
                    <a:gd name="T45" fmla="*/ 28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8 h 30"/>
                    <a:gd name="T54" fmla="*/ 23 w 30"/>
                    <a:gd name="T55" fmla="*/ 27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589"/>
                <p:cNvSpPr>
                  <a:spLocks/>
                </p:cNvSpPr>
                <p:nvPr/>
              </p:nvSpPr>
              <p:spPr bwMode="auto">
                <a:xfrm>
                  <a:off x="3034" y="2745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1 h 30"/>
                    <a:gd name="T4" fmla="*/ 28 w 30"/>
                    <a:gd name="T5" fmla="*/ 9 h 30"/>
                    <a:gd name="T6" fmla="*/ 27 w 30"/>
                    <a:gd name="T7" fmla="*/ 7 h 30"/>
                    <a:gd name="T8" fmla="*/ 25 w 30"/>
                    <a:gd name="T9" fmla="*/ 5 h 30"/>
                    <a:gd name="T10" fmla="*/ 23 w 30"/>
                    <a:gd name="T11" fmla="*/ 2 h 30"/>
                    <a:gd name="T12" fmla="*/ 20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3 w 30"/>
                    <a:gd name="T25" fmla="*/ 5 h 30"/>
                    <a:gd name="T26" fmla="*/ 2 w 30"/>
                    <a:gd name="T27" fmla="*/ 7 h 30"/>
                    <a:gd name="T28" fmla="*/ 1 w 30"/>
                    <a:gd name="T29" fmla="*/ 9 h 30"/>
                    <a:gd name="T30" fmla="*/ 0 w 30"/>
                    <a:gd name="T31" fmla="*/ 11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7 h 30"/>
                    <a:gd name="T44" fmla="*/ 9 w 30"/>
                    <a:gd name="T45" fmla="*/ 28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8 h 30"/>
                    <a:gd name="T54" fmla="*/ 23 w 30"/>
                    <a:gd name="T55" fmla="*/ 27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590"/>
                <p:cNvSpPr>
                  <a:spLocks/>
                </p:cNvSpPr>
                <p:nvPr/>
              </p:nvSpPr>
              <p:spPr bwMode="auto">
                <a:xfrm>
                  <a:off x="3034" y="2818"/>
                  <a:ext cx="14" cy="14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8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0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3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591"/>
                <p:cNvSpPr>
                  <a:spLocks/>
                </p:cNvSpPr>
                <p:nvPr/>
              </p:nvSpPr>
              <p:spPr bwMode="auto">
                <a:xfrm>
                  <a:off x="3034" y="2818"/>
                  <a:ext cx="14" cy="14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8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0 w 30"/>
                    <a:gd name="T13" fmla="*/ 1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1 h 30"/>
                    <a:gd name="T22" fmla="*/ 6 w 30"/>
                    <a:gd name="T23" fmla="*/ 2 h 30"/>
                    <a:gd name="T24" fmla="*/ 3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7 h 30"/>
                    <a:gd name="T44" fmla="*/ 9 w 30"/>
                    <a:gd name="T45" fmla="*/ 29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592"/>
                <p:cNvSpPr>
                  <a:spLocks/>
                </p:cNvSpPr>
                <p:nvPr/>
              </p:nvSpPr>
              <p:spPr bwMode="auto">
                <a:xfrm>
                  <a:off x="3034" y="2886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3 h 31"/>
                    <a:gd name="T4" fmla="*/ 28 w 30"/>
                    <a:gd name="T5" fmla="*/ 9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0 w 30"/>
                    <a:gd name="T13" fmla="*/ 1 h 31"/>
                    <a:gd name="T14" fmla="*/ 17 w 30"/>
                    <a:gd name="T15" fmla="*/ 0 h 31"/>
                    <a:gd name="T16" fmla="*/ 15 w 30"/>
                    <a:gd name="T17" fmla="*/ 0 h 31"/>
                    <a:gd name="T18" fmla="*/ 11 w 30"/>
                    <a:gd name="T19" fmla="*/ 0 h 31"/>
                    <a:gd name="T20" fmla="*/ 9 w 30"/>
                    <a:gd name="T21" fmla="*/ 1 h 31"/>
                    <a:gd name="T22" fmla="*/ 6 w 30"/>
                    <a:gd name="T23" fmla="*/ 3 h 31"/>
                    <a:gd name="T24" fmla="*/ 3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5 h 31"/>
                    <a:gd name="T34" fmla="*/ 0 w 30"/>
                    <a:gd name="T35" fmla="*/ 18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3 w 30"/>
                    <a:gd name="T41" fmla="*/ 26 h 31"/>
                    <a:gd name="T42" fmla="*/ 6 w 30"/>
                    <a:gd name="T43" fmla="*/ 28 h 31"/>
                    <a:gd name="T44" fmla="*/ 9 w 30"/>
                    <a:gd name="T45" fmla="*/ 29 h 31"/>
                    <a:gd name="T46" fmla="*/ 11 w 30"/>
                    <a:gd name="T47" fmla="*/ 30 h 31"/>
                    <a:gd name="T48" fmla="*/ 15 w 30"/>
                    <a:gd name="T49" fmla="*/ 31 h 31"/>
                    <a:gd name="T50" fmla="*/ 17 w 30"/>
                    <a:gd name="T51" fmla="*/ 30 h 31"/>
                    <a:gd name="T52" fmla="*/ 20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7 w 30"/>
                    <a:gd name="T59" fmla="*/ 24 h 31"/>
                    <a:gd name="T60" fmla="*/ 28 w 30"/>
                    <a:gd name="T61" fmla="*/ 21 h 31"/>
                    <a:gd name="T62" fmla="*/ 30 w 30"/>
                    <a:gd name="T63" fmla="*/ 18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6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593"/>
                <p:cNvSpPr>
                  <a:spLocks/>
                </p:cNvSpPr>
                <p:nvPr/>
              </p:nvSpPr>
              <p:spPr bwMode="auto">
                <a:xfrm>
                  <a:off x="3034" y="2886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3 h 31"/>
                    <a:gd name="T4" fmla="*/ 28 w 30"/>
                    <a:gd name="T5" fmla="*/ 9 h 31"/>
                    <a:gd name="T6" fmla="*/ 27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0 w 30"/>
                    <a:gd name="T13" fmla="*/ 1 h 31"/>
                    <a:gd name="T14" fmla="*/ 17 w 30"/>
                    <a:gd name="T15" fmla="*/ 0 h 31"/>
                    <a:gd name="T16" fmla="*/ 15 w 30"/>
                    <a:gd name="T17" fmla="*/ 0 h 31"/>
                    <a:gd name="T18" fmla="*/ 11 w 30"/>
                    <a:gd name="T19" fmla="*/ 0 h 31"/>
                    <a:gd name="T20" fmla="*/ 9 w 30"/>
                    <a:gd name="T21" fmla="*/ 1 h 31"/>
                    <a:gd name="T22" fmla="*/ 6 w 30"/>
                    <a:gd name="T23" fmla="*/ 3 h 31"/>
                    <a:gd name="T24" fmla="*/ 3 w 30"/>
                    <a:gd name="T25" fmla="*/ 5 h 31"/>
                    <a:gd name="T26" fmla="*/ 2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5 h 31"/>
                    <a:gd name="T34" fmla="*/ 0 w 30"/>
                    <a:gd name="T35" fmla="*/ 18 h 31"/>
                    <a:gd name="T36" fmla="*/ 1 w 30"/>
                    <a:gd name="T37" fmla="*/ 21 h 31"/>
                    <a:gd name="T38" fmla="*/ 2 w 30"/>
                    <a:gd name="T39" fmla="*/ 24 h 31"/>
                    <a:gd name="T40" fmla="*/ 3 w 30"/>
                    <a:gd name="T41" fmla="*/ 26 h 31"/>
                    <a:gd name="T42" fmla="*/ 6 w 30"/>
                    <a:gd name="T43" fmla="*/ 28 h 31"/>
                    <a:gd name="T44" fmla="*/ 9 w 30"/>
                    <a:gd name="T45" fmla="*/ 29 h 31"/>
                    <a:gd name="T46" fmla="*/ 11 w 30"/>
                    <a:gd name="T47" fmla="*/ 30 h 31"/>
                    <a:gd name="T48" fmla="*/ 15 w 30"/>
                    <a:gd name="T49" fmla="*/ 31 h 31"/>
                    <a:gd name="T50" fmla="*/ 17 w 30"/>
                    <a:gd name="T51" fmla="*/ 30 h 31"/>
                    <a:gd name="T52" fmla="*/ 20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7 w 30"/>
                    <a:gd name="T59" fmla="*/ 24 h 31"/>
                    <a:gd name="T60" fmla="*/ 28 w 30"/>
                    <a:gd name="T61" fmla="*/ 21 h 31"/>
                    <a:gd name="T62" fmla="*/ 30 w 30"/>
                    <a:gd name="T63" fmla="*/ 18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6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594"/>
                <p:cNvSpPr>
                  <a:spLocks/>
                </p:cNvSpPr>
                <p:nvPr/>
              </p:nvSpPr>
              <p:spPr bwMode="auto">
                <a:xfrm>
                  <a:off x="3034" y="2959"/>
                  <a:ext cx="14" cy="14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8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0 w 30"/>
                    <a:gd name="T13" fmla="*/ 2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2 h 30"/>
                    <a:gd name="T22" fmla="*/ 6 w 30"/>
                    <a:gd name="T23" fmla="*/ 3 h 30"/>
                    <a:gd name="T24" fmla="*/ 3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9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9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595"/>
                <p:cNvSpPr>
                  <a:spLocks/>
                </p:cNvSpPr>
                <p:nvPr/>
              </p:nvSpPr>
              <p:spPr bwMode="auto">
                <a:xfrm>
                  <a:off x="3034" y="2959"/>
                  <a:ext cx="14" cy="14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8 w 30"/>
                    <a:gd name="T5" fmla="*/ 9 h 30"/>
                    <a:gd name="T6" fmla="*/ 27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0 w 30"/>
                    <a:gd name="T13" fmla="*/ 2 h 30"/>
                    <a:gd name="T14" fmla="*/ 17 w 30"/>
                    <a:gd name="T15" fmla="*/ 0 h 30"/>
                    <a:gd name="T16" fmla="*/ 15 w 30"/>
                    <a:gd name="T17" fmla="*/ 0 h 30"/>
                    <a:gd name="T18" fmla="*/ 11 w 30"/>
                    <a:gd name="T19" fmla="*/ 0 h 30"/>
                    <a:gd name="T20" fmla="*/ 9 w 30"/>
                    <a:gd name="T21" fmla="*/ 2 h 30"/>
                    <a:gd name="T22" fmla="*/ 6 w 30"/>
                    <a:gd name="T23" fmla="*/ 3 h 30"/>
                    <a:gd name="T24" fmla="*/ 3 w 30"/>
                    <a:gd name="T25" fmla="*/ 4 h 30"/>
                    <a:gd name="T26" fmla="*/ 2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9 h 30"/>
                    <a:gd name="T36" fmla="*/ 1 w 30"/>
                    <a:gd name="T37" fmla="*/ 21 h 30"/>
                    <a:gd name="T38" fmla="*/ 2 w 30"/>
                    <a:gd name="T39" fmla="*/ 23 h 30"/>
                    <a:gd name="T40" fmla="*/ 3 w 30"/>
                    <a:gd name="T41" fmla="*/ 25 h 30"/>
                    <a:gd name="T42" fmla="*/ 6 w 30"/>
                    <a:gd name="T43" fmla="*/ 28 h 30"/>
                    <a:gd name="T44" fmla="*/ 9 w 30"/>
                    <a:gd name="T45" fmla="*/ 29 h 30"/>
                    <a:gd name="T46" fmla="*/ 11 w 30"/>
                    <a:gd name="T47" fmla="*/ 30 h 30"/>
                    <a:gd name="T48" fmla="*/ 15 w 30"/>
                    <a:gd name="T49" fmla="*/ 30 h 30"/>
                    <a:gd name="T50" fmla="*/ 17 w 30"/>
                    <a:gd name="T51" fmla="*/ 30 h 30"/>
                    <a:gd name="T52" fmla="*/ 20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7 w 30"/>
                    <a:gd name="T59" fmla="*/ 23 h 30"/>
                    <a:gd name="T60" fmla="*/ 28 w 30"/>
                    <a:gd name="T61" fmla="*/ 21 h 30"/>
                    <a:gd name="T62" fmla="*/ 30 w 30"/>
                    <a:gd name="T63" fmla="*/ 19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Rectangle 596"/>
                <p:cNvSpPr>
                  <a:spLocks noChangeArrowheads="1"/>
                </p:cNvSpPr>
                <p:nvPr/>
              </p:nvSpPr>
              <p:spPr bwMode="auto">
                <a:xfrm>
                  <a:off x="3028" y="1416"/>
                  <a:ext cx="139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Rectangle 597"/>
                <p:cNvSpPr>
                  <a:spLocks noChangeArrowheads="1"/>
                </p:cNvSpPr>
                <p:nvPr/>
              </p:nvSpPr>
              <p:spPr bwMode="auto">
                <a:xfrm>
                  <a:off x="3028" y="1416"/>
                  <a:ext cx="139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Rectangle 598"/>
                <p:cNvSpPr>
                  <a:spLocks noChangeArrowheads="1"/>
                </p:cNvSpPr>
                <p:nvPr/>
              </p:nvSpPr>
              <p:spPr bwMode="auto">
                <a:xfrm>
                  <a:off x="3028" y="1409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Rectangle 599"/>
                <p:cNvSpPr>
                  <a:spLocks noChangeArrowheads="1"/>
                </p:cNvSpPr>
                <p:nvPr/>
              </p:nvSpPr>
              <p:spPr bwMode="auto">
                <a:xfrm>
                  <a:off x="3028" y="1409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Rectangle 600"/>
                <p:cNvSpPr>
                  <a:spLocks noChangeArrowheads="1"/>
                </p:cNvSpPr>
                <p:nvPr/>
              </p:nvSpPr>
              <p:spPr bwMode="auto">
                <a:xfrm>
                  <a:off x="3028" y="1514"/>
                  <a:ext cx="139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Rectangle 601"/>
                <p:cNvSpPr>
                  <a:spLocks noChangeArrowheads="1"/>
                </p:cNvSpPr>
                <p:nvPr/>
              </p:nvSpPr>
              <p:spPr bwMode="auto">
                <a:xfrm>
                  <a:off x="3028" y="1514"/>
                  <a:ext cx="139" cy="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Rectangle 602"/>
                <p:cNvSpPr>
                  <a:spLocks noChangeArrowheads="1"/>
                </p:cNvSpPr>
                <p:nvPr/>
              </p:nvSpPr>
              <p:spPr bwMode="auto">
                <a:xfrm>
                  <a:off x="3028" y="3065"/>
                  <a:ext cx="139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Rectangle 603"/>
                <p:cNvSpPr>
                  <a:spLocks noChangeArrowheads="1"/>
                </p:cNvSpPr>
                <p:nvPr/>
              </p:nvSpPr>
              <p:spPr bwMode="auto">
                <a:xfrm>
                  <a:off x="3028" y="3065"/>
                  <a:ext cx="139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Rectangle 604"/>
                <p:cNvSpPr>
                  <a:spLocks noChangeArrowheads="1"/>
                </p:cNvSpPr>
                <p:nvPr/>
              </p:nvSpPr>
              <p:spPr bwMode="auto">
                <a:xfrm>
                  <a:off x="3028" y="3058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Rectangle 605"/>
                <p:cNvSpPr>
                  <a:spLocks noChangeArrowheads="1"/>
                </p:cNvSpPr>
                <p:nvPr/>
              </p:nvSpPr>
              <p:spPr bwMode="auto">
                <a:xfrm>
                  <a:off x="3028" y="3058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Rectangle 606"/>
                <p:cNvSpPr>
                  <a:spLocks noChangeArrowheads="1"/>
                </p:cNvSpPr>
                <p:nvPr/>
              </p:nvSpPr>
              <p:spPr bwMode="auto">
                <a:xfrm>
                  <a:off x="3028" y="3163"/>
                  <a:ext cx="139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Rectangle 607"/>
                <p:cNvSpPr>
                  <a:spLocks noChangeArrowheads="1"/>
                </p:cNvSpPr>
                <p:nvPr/>
              </p:nvSpPr>
              <p:spPr bwMode="auto">
                <a:xfrm>
                  <a:off x="3028" y="3163"/>
                  <a:ext cx="139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608"/>
              <p:cNvGrpSpPr>
                <a:grpSpLocks/>
              </p:cNvGrpSpPr>
              <p:nvPr/>
            </p:nvGrpSpPr>
            <p:grpSpPr bwMode="auto">
              <a:xfrm>
                <a:off x="3545" y="1376"/>
                <a:ext cx="140" cy="1830"/>
                <a:chOff x="3545" y="1376"/>
                <a:chExt cx="140" cy="1830"/>
              </a:xfrm>
            </p:grpSpPr>
            <p:sp>
              <p:nvSpPr>
                <p:cNvPr id="142" name="Rectangle 609"/>
                <p:cNvSpPr>
                  <a:spLocks noChangeArrowheads="1"/>
                </p:cNvSpPr>
                <p:nvPr/>
              </p:nvSpPr>
              <p:spPr bwMode="auto">
                <a:xfrm>
                  <a:off x="3545" y="1376"/>
                  <a:ext cx="140" cy="18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Rectangle 610"/>
                <p:cNvSpPr>
                  <a:spLocks noChangeArrowheads="1"/>
                </p:cNvSpPr>
                <p:nvPr/>
              </p:nvSpPr>
              <p:spPr bwMode="auto">
                <a:xfrm>
                  <a:off x="3545" y="1376"/>
                  <a:ext cx="140" cy="183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611"/>
                <p:cNvSpPr>
                  <a:spLocks/>
                </p:cNvSpPr>
                <p:nvPr/>
              </p:nvSpPr>
              <p:spPr bwMode="auto">
                <a:xfrm>
                  <a:off x="3573" y="1947"/>
                  <a:ext cx="49" cy="49"/>
                </a:xfrm>
                <a:custGeom>
                  <a:avLst/>
                  <a:gdLst>
                    <a:gd name="T0" fmla="*/ 99 w 99"/>
                    <a:gd name="T1" fmla="*/ 43 h 98"/>
                    <a:gd name="T2" fmla="*/ 97 w 99"/>
                    <a:gd name="T3" fmla="*/ 34 h 98"/>
                    <a:gd name="T4" fmla="*/ 93 w 99"/>
                    <a:gd name="T5" fmla="*/ 25 h 98"/>
                    <a:gd name="T6" fmla="*/ 88 w 99"/>
                    <a:gd name="T7" fmla="*/ 17 h 98"/>
                    <a:gd name="T8" fmla="*/ 81 w 99"/>
                    <a:gd name="T9" fmla="*/ 10 h 98"/>
                    <a:gd name="T10" fmla="*/ 73 w 99"/>
                    <a:gd name="T11" fmla="*/ 6 h 98"/>
                    <a:gd name="T12" fmla="*/ 64 w 99"/>
                    <a:gd name="T13" fmla="*/ 1 h 98"/>
                    <a:gd name="T14" fmla="*/ 55 w 99"/>
                    <a:gd name="T15" fmla="*/ 0 h 98"/>
                    <a:gd name="T16" fmla="*/ 45 w 99"/>
                    <a:gd name="T17" fmla="*/ 0 h 98"/>
                    <a:gd name="T18" fmla="*/ 35 w 99"/>
                    <a:gd name="T19" fmla="*/ 1 h 98"/>
                    <a:gd name="T20" fmla="*/ 26 w 99"/>
                    <a:gd name="T21" fmla="*/ 6 h 98"/>
                    <a:gd name="T22" fmla="*/ 18 w 99"/>
                    <a:gd name="T23" fmla="*/ 10 h 98"/>
                    <a:gd name="T24" fmla="*/ 12 w 99"/>
                    <a:gd name="T25" fmla="*/ 17 h 98"/>
                    <a:gd name="T26" fmla="*/ 6 w 99"/>
                    <a:gd name="T27" fmla="*/ 25 h 98"/>
                    <a:gd name="T28" fmla="*/ 3 w 99"/>
                    <a:gd name="T29" fmla="*/ 34 h 98"/>
                    <a:gd name="T30" fmla="*/ 0 w 99"/>
                    <a:gd name="T31" fmla="*/ 43 h 98"/>
                    <a:gd name="T32" fmla="*/ 0 w 99"/>
                    <a:gd name="T33" fmla="*/ 54 h 98"/>
                    <a:gd name="T34" fmla="*/ 3 w 99"/>
                    <a:gd name="T35" fmla="*/ 64 h 98"/>
                    <a:gd name="T36" fmla="*/ 6 w 99"/>
                    <a:gd name="T37" fmla="*/ 72 h 98"/>
                    <a:gd name="T38" fmla="*/ 12 w 99"/>
                    <a:gd name="T39" fmla="*/ 80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5 w 99"/>
                    <a:gd name="T45" fmla="*/ 95 h 98"/>
                    <a:gd name="T46" fmla="*/ 45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8 w 99"/>
                    <a:gd name="T57" fmla="*/ 80 h 98"/>
                    <a:gd name="T58" fmla="*/ 93 w 99"/>
                    <a:gd name="T59" fmla="*/ 72 h 98"/>
                    <a:gd name="T60" fmla="*/ 97 w 99"/>
                    <a:gd name="T61" fmla="*/ 64 h 98"/>
                    <a:gd name="T62" fmla="*/ 99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9" y="43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7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1" y="4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9" y="22"/>
                      </a:lnTo>
                      <a:lnTo>
                        <a:pt x="6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9" y="76"/>
                      </a:lnTo>
                      <a:lnTo>
                        <a:pt x="12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1" y="94"/>
                      </a:lnTo>
                      <a:lnTo>
                        <a:pt x="35" y="95"/>
                      </a:lnTo>
                      <a:lnTo>
                        <a:pt x="40" y="97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7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8" y="80"/>
                      </a:lnTo>
                      <a:lnTo>
                        <a:pt x="90" y="76"/>
                      </a:lnTo>
                      <a:lnTo>
                        <a:pt x="93" y="72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4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612"/>
                <p:cNvSpPr>
                  <a:spLocks/>
                </p:cNvSpPr>
                <p:nvPr/>
              </p:nvSpPr>
              <p:spPr bwMode="auto">
                <a:xfrm>
                  <a:off x="3573" y="1947"/>
                  <a:ext cx="49" cy="49"/>
                </a:xfrm>
                <a:custGeom>
                  <a:avLst/>
                  <a:gdLst>
                    <a:gd name="T0" fmla="*/ 99 w 99"/>
                    <a:gd name="T1" fmla="*/ 43 h 98"/>
                    <a:gd name="T2" fmla="*/ 97 w 99"/>
                    <a:gd name="T3" fmla="*/ 34 h 98"/>
                    <a:gd name="T4" fmla="*/ 93 w 99"/>
                    <a:gd name="T5" fmla="*/ 25 h 98"/>
                    <a:gd name="T6" fmla="*/ 88 w 99"/>
                    <a:gd name="T7" fmla="*/ 17 h 98"/>
                    <a:gd name="T8" fmla="*/ 81 w 99"/>
                    <a:gd name="T9" fmla="*/ 10 h 98"/>
                    <a:gd name="T10" fmla="*/ 73 w 99"/>
                    <a:gd name="T11" fmla="*/ 6 h 98"/>
                    <a:gd name="T12" fmla="*/ 64 w 99"/>
                    <a:gd name="T13" fmla="*/ 1 h 98"/>
                    <a:gd name="T14" fmla="*/ 55 w 99"/>
                    <a:gd name="T15" fmla="*/ 0 h 98"/>
                    <a:gd name="T16" fmla="*/ 45 w 99"/>
                    <a:gd name="T17" fmla="*/ 0 h 98"/>
                    <a:gd name="T18" fmla="*/ 35 w 99"/>
                    <a:gd name="T19" fmla="*/ 1 h 98"/>
                    <a:gd name="T20" fmla="*/ 26 w 99"/>
                    <a:gd name="T21" fmla="*/ 6 h 98"/>
                    <a:gd name="T22" fmla="*/ 18 w 99"/>
                    <a:gd name="T23" fmla="*/ 10 h 98"/>
                    <a:gd name="T24" fmla="*/ 12 w 99"/>
                    <a:gd name="T25" fmla="*/ 17 h 98"/>
                    <a:gd name="T26" fmla="*/ 6 w 99"/>
                    <a:gd name="T27" fmla="*/ 25 h 98"/>
                    <a:gd name="T28" fmla="*/ 3 w 99"/>
                    <a:gd name="T29" fmla="*/ 34 h 98"/>
                    <a:gd name="T30" fmla="*/ 0 w 99"/>
                    <a:gd name="T31" fmla="*/ 43 h 98"/>
                    <a:gd name="T32" fmla="*/ 0 w 99"/>
                    <a:gd name="T33" fmla="*/ 54 h 98"/>
                    <a:gd name="T34" fmla="*/ 3 w 99"/>
                    <a:gd name="T35" fmla="*/ 64 h 98"/>
                    <a:gd name="T36" fmla="*/ 6 w 99"/>
                    <a:gd name="T37" fmla="*/ 72 h 98"/>
                    <a:gd name="T38" fmla="*/ 12 w 99"/>
                    <a:gd name="T39" fmla="*/ 80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5 w 99"/>
                    <a:gd name="T45" fmla="*/ 95 h 98"/>
                    <a:gd name="T46" fmla="*/ 45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8 w 99"/>
                    <a:gd name="T57" fmla="*/ 80 h 98"/>
                    <a:gd name="T58" fmla="*/ 93 w 99"/>
                    <a:gd name="T59" fmla="*/ 72 h 98"/>
                    <a:gd name="T60" fmla="*/ 97 w 99"/>
                    <a:gd name="T61" fmla="*/ 64 h 98"/>
                    <a:gd name="T62" fmla="*/ 99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9" y="43"/>
                      </a:lnTo>
                      <a:lnTo>
                        <a:pt x="98" y="39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7"/>
                      </a:lnTo>
                      <a:lnTo>
                        <a:pt x="84" y="14"/>
                      </a:lnTo>
                      <a:lnTo>
                        <a:pt x="81" y="10"/>
                      </a:lnTo>
                      <a:lnTo>
                        <a:pt x="77" y="8"/>
                      </a:lnTo>
                      <a:lnTo>
                        <a:pt x="73" y="6"/>
                      </a:lnTo>
                      <a:lnTo>
                        <a:pt x="68" y="4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1" y="4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9" y="22"/>
                      </a:lnTo>
                      <a:lnTo>
                        <a:pt x="6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2"/>
                      </a:lnTo>
                      <a:lnTo>
                        <a:pt x="9" y="76"/>
                      </a:lnTo>
                      <a:lnTo>
                        <a:pt x="12" y="80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1" y="94"/>
                      </a:lnTo>
                      <a:lnTo>
                        <a:pt x="35" y="95"/>
                      </a:lnTo>
                      <a:lnTo>
                        <a:pt x="40" y="97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5" y="98"/>
                      </a:lnTo>
                      <a:lnTo>
                        <a:pt x="59" y="97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7" y="90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8" y="80"/>
                      </a:lnTo>
                      <a:lnTo>
                        <a:pt x="90" y="76"/>
                      </a:lnTo>
                      <a:lnTo>
                        <a:pt x="93" y="72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4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613"/>
                <p:cNvSpPr>
                  <a:spLocks/>
                </p:cNvSpPr>
                <p:nvPr/>
              </p:nvSpPr>
              <p:spPr bwMode="auto">
                <a:xfrm>
                  <a:off x="3592" y="1965"/>
                  <a:ext cx="12" cy="13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0 h 24"/>
                    <a:gd name="T4" fmla="*/ 22 w 24"/>
                    <a:gd name="T5" fmla="*/ 7 h 24"/>
                    <a:gd name="T6" fmla="*/ 21 w 24"/>
                    <a:gd name="T7" fmla="*/ 5 h 24"/>
                    <a:gd name="T8" fmla="*/ 20 w 24"/>
                    <a:gd name="T9" fmla="*/ 3 h 24"/>
                    <a:gd name="T10" fmla="*/ 19 w 24"/>
                    <a:gd name="T11" fmla="*/ 2 h 24"/>
                    <a:gd name="T12" fmla="*/ 17 w 24"/>
                    <a:gd name="T13" fmla="*/ 1 h 24"/>
                    <a:gd name="T14" fmla="*/ 14 w 24"/>
                    <a:gd name="T15" fmla="*/ 0 h 24"/>
                    <a:gd name="T16" fmla="*/ 12 w 24"/>
                    <a:gd name="T17" fmla="*/ 0 h 24"/>
                    <a:gd name="T18" fmla="*/ 9 w 24"/>
                    <a:gd name="T19" fmla="*/ 0 h 24"/>
                    <a:gd name="T20" fmla="*/ 7 w 24"/>
                    <a:gd name="T21" fmla="*/ 1 h 24"/>
                    <a:gd name="T22" fmla="*/ 4 w 24"/>
                    <a:gd name="T23" fmla="*/ 2 h 24"/>
                    <a:gd name="T24" fmla="*/ 3 w 24"/>
                    <a:gd name="T25" fmla="*/ 3 h 24"/>
                    <a:gd name="T26" fmla="*/ 2 w 24"/>
                    <a:gd name="T27" fmla="*/ 5 h 24"/>
                    <a:gd name="T28" fmla="*/ 1 w 24"/>
                    <a:gd name="T29" fmla="*/ 7 h 24"/>
                    <a:gd name="T30" fmla="*/ 0 w 24"/>
                    <a:gd name="T31" fmla="*/ 10 h 24"/>
                    <a:gd name="T32" fmla="*/ 0 w 24"/>
                    <a:gd name="T33" fmla="*/ 12 h 24"/>
                    <a:gd name="T34" fmla="*/ 0 w 24"/>
                    <a:gd name="T35" fmla="*/ 14 h 24"/>
                    <a:gd name="T36" fmla="*/ 1 w 24"/>
                    <a:gd name="T37" fmla="*/ 17 h 24"/>
                    <a:gd name="T38" fmla="*/ 2 w 24"/>
                    <a:gd name="T39" fmla="*/ 19 h 24"/>
                    <a:gd name="T40" fmla="*/ 3 w 24"/>
                    <a:gd name="T41" fmla="*/ 20 h 24"/>
                    <a:gd name="T42" fmla="*/ 4 w 24"/>
                    <a:gd name="T43" fmla="*/ 22 h 24"/>
                    <a:gd name="T44" fmla="*/ 7 w 24"/>
                    <a:gd name="T45" fmla="*/ 23 h 24"/>
                    <a:gd name="T46" fmla="*/ 9 w 24"/>
                    <a:gd name="T47" fmla="*/ 23 h 24"/>
                    <a:gd name="T48" fmla="*/ 12 w 24"/>
                    <a:gd name="T49" fmla="*/ 24 h 24"/>
                    <a:gd name="T50" fmla="*/ 14 w 24"/>
                    <a:gd name="T51" fmla="*/ 23 h 24"/>
                    <a:gd name="T52" fmla="*/ 17 w 24"/>
                    <a:gd name="T53" fmla="*/ 23 h 24"/>
                    <a:gd name="T54" fmla="*/ 19 w 24"/>
                    <a:gd name="T55" fmla="*/ 22 h 24"/>
                    <a:gd name="T56" fmla="*/ 20 w 24"/>
                    <a:gd name="T57" fmla="*/ 20 h 24"/>
                    <a:gd name="T58" fmla="*/ 21 w 24"/>
                    <a:gd name="T59" fmla="*/ 19 h 24"/>
                    <a:gd name="T60" fmla="*/ 22 w 24"/>
                    <a:gd name="T61" fmla="*/ 17 h 24"/>
                    <a:gd name="T62" fmla="*/ 24 w 24"/>
                    <a:gd name="T63" fmla="*/ 14 h 24"/>
                    <a:gd name="T64" fmla="*/ 24 w 24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2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4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614"/>
                <p:cNvSpPr>
                  <a:spLocks/>
                </p:cNvSpPr>
                <p:nvPr/>
              </p:nvSpPr>
              <p:spPr bwMode="auto">
                <a:xfrm>
                  <a:off x="3592" y="1965"/>
                  <a:ext cx="12" cy="13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10 h 24"/>
                    <a:gd name="T4" fmla="*/ 22 w 24"/>
                    <a:gd name="T5" fmla="*/ 7 h 24"/>
                    <a:gd name="T6" fmla="*/ 21 w 24"/>
                    <a:gd name="T7" fmla="*/ 5 h 24"/>
                    <a:gd name="T8" fmla="*/ 20 w 24"/>
                    <a:gd name="T9" fmla="*/ 3 h 24"/>
                    <a:gd name="T10" fmla="*/ 19 w 24"/>
                    <a:gd name="T11" fmla="*/ 2 h 24"/>
                    <a:gd name="T12" fmla="*/ 17 w 24"/>
                    <a:gd name="T13" fmla="*/ 1 h 24"/>
                    <a:gd name="T14" fmla="*/ 14 w 24"/>
                    <a:gd name="T15" fmla="*/ 0 h 24"/>
                    <a:gd name="T16" fmla="*/ 12 w 24"/>
                    <a:gd name="T17" fmla="*/ 0 h 24"/>
                    <a:gd name="T18" fmla="*/ 9 w 24"/>
                    <a:gd name="T19" fmla="*/ 0 h 24"/>
                    <a:gd name="T20" fmla="*/ 7 w 24"/>
                    <a:gd name="T21" fmla="*/ 1 h 24"/>
                    <a:gd name="T22" fmla="*/ 4 w 24"/>
                    <a:gd name="T23" fmla="*/ 2 h 24"/>
                    <a:gd name="T24" fmla="*/ 3 w 24"/>
                    <a:gd name="T25" fmla="*/ 3 h 24"/>
                    <a:gd name="T26" fmla="*/ 2 w 24"/>
                    <a:gd name="T27" fmla="*/ 5 h 24"/>
                    <a:gd name="T28" fmla="*/ 1 w 24"/>
                    <a:gd name="T29" fmla="*/ 7 h 24"/>
                    <a:gd name="T30" fmla="*/ 0 w 24"/>
                    <a:gd name="T31" fmla="*/ 10 h 24"/>
                    <a:gd name="T32" fmla="*/ 0 w 24"/>
                    <a:gd name="T33" fmla="*/ 12 h 24"/>
                    <a:gd name="T34" fmla="*/ 0 w 24"/>
                    <a:gd name="T35" fmla="*/ 14 h 24"/>
                    <a:gd name="T36" fmla="*/ 1 w 24"/>
                    <a:gd name="T37" fmla="*/ 17 h 24"/>
                    <a:gd name="T38" fmla="*/ 2 w 24"/>
                    <a:gd name="T39" fmla="*/ 19 h 24"/>
                    <a:gd name="T40" fmla="*/ 3 w 24"/>
                    <a:gd name="T41" fmla="*/ 20 h 24"/>
                    <a:gd name="T42" fmla="*/ 4 w 24"/>
                    <a:gd name="T43" fmla="*/ 22 h 24"/>
                    <a:gd name="T44" fmla="*/ 7 w 24"/>
                    <a:gd name="T45" fmla="*/ 23 h 24"/>
                    <a:gd name="T46" fmla="*/ 9 w 24"/>
                    <a:gd name="T47" fmla="*/ 23 h 24"/>
                    <a:gd name="T48" fmla="*/ 12 w 24"/>
                    <a:gd name="T49" fmla="*/ 24 h 24"/>
                    <a:gd name="T50" fmla="*/ 14 w 24"/>
                    <a:gd name="T51" fmla="*/ 23 h 24"/>
                    <a:gd name="T52" fmla="*/ 17 w 24"/>
                    <a:gd name="T53" fmla="*/ 23 h 24"/>
                    <a:gd name="T54" fmla="*/ 19 w 24"/>
                    <a:gd name="T55" fmla="*/ 22 h 24"/>
                    <a:gd name="T56" fmla="*/ 20 w 24"/>
                    <a:gd name="T57" fmla="*/ 20 h 24"/>
                    <a:gd name="T58" fmla="*/ 21 w 24"/>
                    <a:gd name="T59" fmla="*/ 19 h 24"/>
                    <a:gd name="T60" fmla="*/ 22 w 24"/>
                    <a:gd name="T61" fmla="*/ 17 h 24"/>
                    <a:gd name="T62" fmla="*/ 24 w 24"/>
                    <a:gd name="T63" fmla="*/ 14 h 24"/>
                    <a:gd name="T64" fmla="*/ 24 w 24"/>
                    <a:gd name="T6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2" y="7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2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2" y="24"/>
                      </a:lnTo>
                      <a:lnTo>
                        <a:pt x="14" y="23"/>
                      </a:lnTo>
                      <a:lnTo>
                        <a:pt x="17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4"/>
                      </a:lnTo>
                      <a:lnTo>
                        <a:pt x="24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615"/>
                <p:cNvSpPr>
                  <a:spLocks/>
                </p:cNvSpPr>
                <p:nvPr/>
              </p:nvSpPr>
              <p:spPr bwMode="auto">
                <a:xfrm>
                  <a:off x="3573" y="2017"/>
                  <a:ext cx="49" cy="49"/>
                </a:xfrm>
                <a:custGeom>
                  <a:avLst/>
                  <a:gdLst>
                    <a:gd name="T0" fmla="*/ 99 w 99"/>
                    <a:gd name="T1" fmla="*/ 43 h 97"/>
                    <a:gd name="T2" fmla="*/ 97 w 99"/>
                    <a:gd name="T3" fmla="*/ 34 h 97"/>
                    <a:gd name="T4" fmla="*/ 93 w 99"/>
                    <a:gd name="T5" fmla="*/ 25 h 97"/>
                    <a:gd name="T6" fmla="*/ 88 w 99"/>
                    <a:gd name="T7" fmla="*/ 17 h 97"/>
                    <a:gd name="T8" fmla="*/ 81 w 99"/>
                    <a:gd name="T9" fmla="*/ 10 h 97"/>
                    <a:gd name="T10" fmla="*/ 73 w 99"/>
                    <a:gd name="T11" fmla="*/ 5 h 97"/>
                    <a:gd name="T12" fmla="*/ 64 w 99"/>
                    <a:gd name="T13" fmla="*/ 1 h 97"/>
                    <a:gd name="T14" fmla="*/ 55 w 99"/>
                    <a:gd name="T15" fmla="*/ 0 h 97"/>
                    <a:gd name="T16" fmla="*/ 45 w 99"/>
                    <a:gd name="T17" fmla="*/ 0 h 97"/>
                    <a:gd name="T18" fmla="*/ 35 w 99"/>
                    <a:gd name="T19" fmla="*/ 1 h 97"/>
                    <a:gd name="T20" fmla="*/ 26 w 99"/>
                    <a:gd name="T21" fmla="*/ 5 h 97"/>
                    <a:gd name="T22" fmla="*/ 18 w 99"/>
                    <a:gd name="T23" fmla="*/ 10 h 97"/>
                    <a:gd name="T24" fmla="*/ 12 w 99"/>
                    <a:gd name="T25" fmla="*/ 17 h 97"/>
                    <a:gd name="T26" fmla="*/ 6 w 99"/>
                    <a:gd name="T27" fmla="*/ 25 h 97"/>
                    <a:gd name="T28" fmla="*/ 3 w 99"/>
                    <a:gd name="T29" fmla="*/ 34 h 97"/>
                    <a:gd name="T30" fmla="*/ 0 w 99"/>
                    <a:gd name="T31" fmla="*/ 43 h 97"/>
                    <a:gd name="T32" fmla="*/ 0 w 99"/>
                    <a:gd name="T33" fmla="*/ 53 h 97"/>
                    <a:gd name="T34" fmla="*/ 3 w 99"/>
                    <a:gd name="T35" fmla="*/ 63 h 97"/>
                    <a:gd name="T36" fmla="*/ 6 w 99"/>
                    <a:gd name="T37" fmla="*/ 71 h 97"/>
                    <a:gd name="T38" fmla="*/ 12 w 99"/>
                    <a:gd name="T39" fmla="*/ 79 h 97"/>
                    <a:gd name="T40" fmla="*/ 18 w 99"/>
                    <a:gd name="T41" fmla="*/ 86 h 97"/>
                    <a:gd name="T42" fmla="*/ 26 w 99"/>
                    <a:gd name="T43" fmla="*/ 92 h 97"/>
                    <a:gd name="T44" fmla="*/ 35 w 99"/>
                    <a:gd name="T45" fmla="*/ 95 h 97"/>
                    <a:gd name="T46" fmla="*/ 45 w 99"/>
                    <a:gd name="T47" fmla="*/ 97 h 97"/>
                    <a:gd name="T48" fmla="*/ 55 w 99"/>
                    <a:gd name="T49" fmla="*/ 97 h 97"/>
                    <a:gd name="T50" fmla="*/ 64 w 99"/>
                    <a:gd name="T51" fmla="*/ 95 h 97"/>
                    <a:gd name="T52" fmla="*/ 73 w 99"/>
                    <a:gd name="T53" fmla="*/ 92 h 97"/>
                    <a:gd name="T54" fmla="*/ 81 w 99"/>
                    <a:gd name="T55" fmla="*/ 86 h 97"/>
                    <a:gd name="T56" fmla="*/ 88 w 99"/>
                    <a:gd name="T57" fmla="*/ 79 h 97"/>
                    <a:gd name="T58" fmla="*/ 93 w 99"/>
                    <a:gd name="T59" fmla="*/ 71 h 97"/>
                    <a:gd name="T60" fmla="*/ 97 w 99"/>
                    <a:gd name="T61" fmla="*/ 63 h 97"/>
                    <a:gd name="T62" fmla="*/ 99 w 99"/>
                    <a:gd name="T63" fmla="*/ 5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7">
                      <a:moveTo>
                        <a:pt x="99" y="49"/>
                      </a:moveTo>
                      <a:lnTo>
                        <a:pt x="99" y="43"/>
                      </a:lnTo>
                      <a:lnTo>
                        <a:pt x="98" y="38"/>
                      </a:lnTo>
                      <a:lnTo>
                        <a:pt x="97" y="34"/>
                      </a:lnTo>
                      <a:lnTo>
                        <a:pt x="94" y="29"/>
                      </a:lnTo>
                      <a:lnTo>
                        <a:pt x="93" y="25"/>
                      </a:lnTo>
                      <a:lnTo>
                        <a:pt x="90" y="21"/>
                      </a:lnTo>
                      <a:lnTo>
                        <a:pt x="88" y="17"/>
                      </a:lnTo>
                      <a:lnTo>
                        <a:pt x="84" y="13"/>
                      </a:lnTo>
                      <a:lnTo>
                        <a:pt x="81" y="10"/>
                      </a:lnTo>
                      <a:lnTo>
                        <a:pt x="77" y="8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1" y="3"/>
                      </a:lnTo>
                      <a:lnTo>
                        <a:pt x="26" y="5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3"/>
                      </a:lnTo>
                      <a:lnTo>
                        <a:pt x="12" y="17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1" y="58"/>
                      </a:lnTo>
                      <a:lnTo>
                        <a:pt x="3" y="63"/>
                      </a:lnTo>
                      <a:lnTo>
                        <a:pt x="5" y="68"/>
                      </a:lnTo>
                      <a:lnTo>
                        <a:pt x="6" y="71"/>
                      </a:lnTo>
                      <a:lnTo>
                        <a:pt x="9" y="76"/>
                      </a:lnTo>
                      <a:lnTo>
                        <a:pt x="12" y="79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88"/>
                      </a:lnTo>
                      <a:lnTo>
                        <a:pt x="26" y="92"/>
                      </a:lnTo>
                      <a:lnTo>
                        <a:pt x="31" y="93"/>
                      </a:lnTo>
                      <a:lnTo>
                        <a:pt x="35" y="95"/>
                      </a:lnTo>
                      <a:lnTo>
                        <a:pt x="40" y="96"/>
                      </a:lnTo>
                      <a:lnTo>
                        <a:pt x="45" y="97"/>
                      </a:lnTo>
                      <a:lnTo>
                        <a:pt x="50" y="97"/>
                      </a:lnTo>
                      <a:lnTo>
                        <a:pt x="55" y="97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3"/>
                      </a:lnTo>
                      <a:lnTo>
                        <a:pt x="73" y="92"/>
                      </a:lnTo>
                      <a:lnTo>
                        <a:pt x="77" y="88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8" y="79"/>
                      </a:lnTo>
                      <a:lnTo>
                        <a:pt x="90" y="76"/>
                      </a:lnTo>
                      <a:lnTo>
                        <a:pt x="93" y="71"/>
                      </a:lnTo>
                      <a:lnTo>
                        <a:pt x="94" y="68"/>
                      </a:lnTo>
                      <a:lnTo>
                        <a:pt x="97" y="63"/>
                      </a:lnTo>
                      <a:lnTo>
                        <a:pt x="98" y="58"/>
                      </a:lnTo>
                      <a:lnTo>
                        <a:pt x="99" y="53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616"/>
                <p:cNvSpPr>
                  <a:spLocks/>
                </p:cNvSpPr>
                <p:nvPr/>
              </p:nvSpPr>
              <p:spPr bwMode="auto">
                <a:xfrm>
                  <a:off x="3573" y="2017"/>
                  <a:ext cx="49" cy="49"/>
                </a:xfrm>
                <a:custGeom>
                  <a:avLst/>
                  <a:gdLst>
                    <a:gd name="T0" fmla="*/ 99 w 99"/>
                    <a:gd name="T1" fmla="*/ 43 h 97"/>
                    <a:gd name="T2" fmla="*/ 97 w 99"/>
                    <a:gd name="T3" fmla="*/ 34 h 97"/>
                    <a:gd name="T4" fmla="*/ 93 w 99"/>
                    <a:gd name="T5" fmla="*/ 25 h 97"/>
                    <a:gd name="T6" fmla="*/ 88 w 99"/>
                    <a:gd name="T7" fmla="*/ 17 h 97"/>
                    <a:gd name="T8" fmla="*/ 81 w 99"/>
                    <a:gd name="T9" fmla="*/ 10 h 97"/>
                    <a:gd name="T10" fmla="*/ 73 w 99"/>
                    <a:gd name="T11" fmla="*/ 5 h 97"/>
                    <a:gd name="T12" fmla="*/ 64 w 99"/>
                    <a:gd name="T13" fmla="*/ 1 h 97"/>
                    <a:gd name="T14" fmla="*/ 55 w 99"/>
                    <a:gd name="T15" fmla="*/ 0 h 97"/>
                    <a:gd name="T16" fmla="*/ 45 w 99"/>
                    <a:gd name="T17" fmla="*/ 0 h 97"/>
                    <a:gd name="T18" fmla="*/ 35 w 99"/>
                    <a:gd name="T19" fmla="*/ 1 h 97"/>
                    <a:gd name="T20" fmla="*/ 26 w 99"/>
                    <a:gd name="T21" fmla="*/ 5 h 97"/>
                    <a:gd name="T22" fmla="*/ 18 w 99"/>
                    <a:gd name="T23" fmla="*/ 10 h 97"/>
                    <a:gd name="T24" fmla="*/ 12 w 99"/>
                    <a:gd name="T25" fmla="*/ 17 h 97"/>
                    <a:gd name="T26" fmla="*/ 6 w 99"/>
                    <a:gd name="T27" fmla="*/ 25 h 97"/>
                    <a:gd name="T28" fmla="*/ 3 w 99"/>
                    <a:gd name="T29" fmla="*/ 34 h 97"/>
                    <a:gd name="T30" fmla="*/ 0 w 99"/>
                    <a:gd name="T31" fmla="*/ 43 h 97"/>
                    <a:gd name="T32" fmla="*/ 0 w 99"/>
                    <a:gd name="T33" fmla="*/ 53 h 97"/>
                    <a:gd name="T34" fmla="*/ 3 w 99"/>
                    <a:gd name="T35" fmla="*/ 63 h 97"/>
                    <a:gd name="T36" fmla="*/ 6 w 99"/>
                    <a:gd name="T37" fmla="*/ 71 h 97"/>
                    <a:gd name="T38" fmla="*/ 12 w 99"/>
                    <a:gd name="T39" fmla="*/ 79 h 97"/>
                    <a:gd name="T40" fmla="*/ 18 w 99"/>
                    <a:gd name="T41" fmla="*/ 86 h 97"/>
                    <a:gd name="T42" fmla="*/ 26 w 99"/>
                    <a:gd name="T43" fmla="*/ 92 h 97"/>
                    <a:gd name="T44" fmla="*/ 35 w 99"/>
                    <a:gd name="T45" fmla="*/ 95 h 97"/>
                    <a:gd name="T46" fmla="*/ 45 w 99"/>
                    <a:gd name="T47" fmla="*/ 97 h 97"/>
                    <a:gd name="T48" fmla="*/ 55 w 99"/>
                    <a:gd name="T49" fmla="*/ 97 h 97"/>
                    <a:gd name="T50" fmla="*/ 64 w 99"/>
                    <a:gd name="T51" fmla="*/ 95 h 97"/>
                    <a:gd name="T52" fmla="*/ 73 w 99"/>
                    <a:gd name="T53" fmla="*/ 92 h 97"/>
                    <a:gd name="T54" fmla="*/ 81 w 99"/>
                    <a:gd name="T55" fmla="*/ 86 h 97"/>
                    <a:gd name="T56" fmla="*/ 88 w 99"/>
                    <a:gd name="T57" fmla="*/ 79 h 97"/>
                    <a:gd name="T58" fmla="*/ 93 w 99"/>
                    <a:gd name="T59" fmla="*/ 71 h 97"/>
                    <a:gd name="T60" fmla="*/ 97 w 99"/>
                    <a:gd name="T61" fmla="*/ 63 h 97"/>
                    <a:gd name="T62" fmla="*/ 99 w 99"/>
                    <a:gd name="T63" fmla="*/ 5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7">
                      <a:moveTo>
                        <a:pt x="99" y="49"/>
                      </a:moveTo>
                      <a:lnTo>
                        <a:pt x="99" y="43"/>
                      </a:lnTo>
                      <a:lnTo>
                        <a:pt x="98" y="38"/>
                      </a:lnTo>
                      <a:lnTo>
                        <a:pt x="97" y="34"/>
                      </a:lnTo>
                      <a:lnTo>
                        <a:pt x="94" y="29"/>
                      </a:lnTo>
                      <a:lnTo>
                        <a:pt x="93" y="25"/>
                      </a:lnTo>
                      <a:lnTo>
                        <a:pt x="90" y="21"/>
                      </a:lnTo>
                      <a:lnTo>
                        <a:pt x="88" y="17"/>
                      </a:lnTo>
                      <a:lnTo>
                        <a:pt x="84" y="13"/>
                      </a:lnTo>
                      <a:lnTo>
                        <a:pt x="81" y="10"/>
                      </a:lnTo>
                      <a:lnTo>
                        <a:pt x="77" y="8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1" y="3"/>
                      </a:lnTo>
                      <a:lnTo>
                        <a:pt x="26" y="5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15" y="13"/>
                      </a:lnTo>
                      <a:lnTo>
                        <a:pt x="12" y="17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1" y="58"/>
                      </a:lnTo>
                      <a:lnTo>
                        <a:pt x="3" y="63"/>
                      </a:lnTo>
                      <a:lnTo>
                        <a:pt x="5" y="68"/>
                      </a:lnTo>
                      <a:lnTo>
                        <a:pt x="6" y="71"/>
                      </a:lnTo>
                      <a:lnTo>
                        <a:pt x="9" y="76"/>
                      </a:lnTo>
                      <a:lnTo>
                        <a:pt x="12" y="79"/>
                      </a:lnTo>
                      <a:lnTo>
                        <a:pt x="15" y="83"/>
                      </a:lnTo>
                      <a:lnTo>
                        <a:pt x="18" y="86"/>
                      </a:lnTo>
                      <a:lnTo>
                        <a:pt x="22" y="88"/>
                      </a:lnTo>
                      <a:lnTo>
                        <a:pt x="26" y="92"/>
                      </a:lnTo>
                      <a:lnTo>
                        <a:pt x="31" y="93"/>
                      </a:lnTo>
                      <a:lnTo>
                        <a:pt x="35" y="95"/>
                      </a:lnTo>
                      <a:lnTo>
                        <a:pt x="40" y="96"/>
                      </a:lnTo>
                      <a:lnTo>
                        <a:pt x="45" y="97"/>
                      </a:lnTo>
                      <a:lnTo>
                        <a:pt x="50" y="97"/>
                      </a:lnTo>
                      <a:lnTo>
                        <a:pt x="55" y="97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3"/>
                      </a:lnTo>
                      <a:lnTo>
                        <a:pt x="73" y="92"/>
                      </a:lnTo>
                      <a:lnTo>
                        <a:pt x="77" y="88"/>
                      </a:lnTo>
                      <a:lnTo>
                        <a:pt x="81" y="86"/>
                      </a:lnTo>
                      <a:lnTo>
                        <a:pt x="84" y="83"/>
                      </a:lnTo>
                      <a:lnTo>
                        <a:pt x="88" y="79"/>
                      </a:lnTo>
                      <a:lnTo>
                        <a:pt x="90" y="76"/>
                      </a:lnTo>
                      <a:lnTo>
                        <a:pt x="93" y="71"/>
                      </a:lnTo>
                      <a:lnTo>
                        <a:pt x="94" y="68"/>
                      </a:lnTo>
                      <a:lnTo>
                        <a:pt x="97" y="63"/>
                      </a:lnTo>
                      <a:lnTo>
                        <a:pt x="98" y="58"/>
                      </a:lnTo>
                      <a:lnTo>
                        <a:pt x="99" y="53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617"/>
                <p:cNvSpPr>
                  <a:spLocks/>
                </p:cNvSpPr>
                <p:nvPr/>
              </p:nvSpPr>
              <p:spPr bwMode="auto">
                <a:xfrm>
                  <a:off x="3592" y="2036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0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3 h 25"/>
                    <a:gd name="T10" fmla="*/ 19 w 24"/>
                    <a:gd name="T11" fmla="*/ 2 h 25"/>
                    <a:gd name="T12" fmla="*/ 17 w 24"/>
                    <a:gd name="T13" fmla="*/ 1 h 25"/>
                    <a:gd name="T14" fmla="*/ 14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4 w 24"/>
                    <a:gd name="T23" fmla="*/ 2 h 25"/>
                    <a:gd name="T24" fmla="*/ 3 w 24"/>
                    <a:gd name="T25" fmla="*/ 3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0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19 h 25"/>
                    <a:gd name="T40" fmla="*/ 3 w 24"/>
                    <a:gd name="T41" fmla="*/ 20 h 25"/>
                    <a:gd name="T42" fmla="*/ 4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4 h 25"/>
                    <a:gd name="T48" fmla="*/ 12 w 24"/>
                    <a:gd name="T49" fmla="*/ 25 h 25"/>
                    <a:gd name="T50" fmla="*/ 14 w 24"/>
                    <a:gd name="T51" fmla="*/ 24 h 25"/>
                    <a:gd name="T52" fmla="*/ 17 w 24"/>
                    <a:gd name="T53" fmla="*/ 24 h 25"/>
                    <a:gd name="T54" fmla="*/ 19 w 24"/>
                    <a:gd name="T55" fmla="*/ 23 h 25"/>
                    <a:gd name="T56" fmla="*/ 20 w 24"/>
                    <a:gd name="T57" fmla="*/ 20 h 25"/>
                    <a:gd name="T58" fmla="*/ 21 w 24"/>
                    <a:gd name="T59" fmla="*/ 19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618"/>
                <p:cNvSpPr>
                  <a:spLocks/>
                </p:cNvSpPr>
                <p:nvPr/>
              </p:nvSpPr>
              <p:spPr bwMode="auto">
                <a:xfrm>
                  <a:off x="3592" y="2036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0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3 h 25"/>
                    <a:gd name="T10" fmla="*/ 19 w 24"/>
                    <a:gd name="T11" fmla="*/ 2 h 25"/>
                    <a:gd name="T12" fmla="*/ 17 w 24"/>
                    <a:gd name="T13" fmla="*/ 1 h 25"/>
                    <a:gd name="T14" fmla="*/ 14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4 w 24"/>
                    <a:gd name="T23" fmla="*/ 2 h 25"/>
                    <a:gd name="T24" fmla="*/ 3 w 24"/>
                    <a:gd name="T25" fmla="*/ 3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0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19 h 25"/>
                    <a:gd name="T40" fmla="*/ 3 w 24"/>
                    <a:gd name="T41" fmla="*/ 20 h 25"/>
                    <a:gd name="T42" fmla="*/ 4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4 h 25"/>
                    <a:gd name="T48" fmla="*/ 12 w 24"/>
                    <a:gd name="T49" fmla="*/ 25 h 25"/>
                    <a:gd name="T50" fmla="*/ 14 w 24"/>
                    <a:gd name="T51" fmla="*/ 24 h 25"/>
                    <a:gd name="T52" fmla="*/ 17 w 24"/>
                    <a:gd name="T53" fmla="*/ 24 h 25"/>
                    <a:gd name="T54" fmla="*/ 19 w 24"/>
                    <a:gd name="T55" fmla="*/ 23 h 25"/>
                    <a:gd name="T56" fmla="*/ 20 w 24"/>
                    <a:gd name="T57" fmla="*/ 20 h 25"/>
                    <a:gd name="T58" fmla="*/ 21 w 24"/>
                    <a:gd name="T59" fmla="*/ 19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4" y="24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619"/>
                <p:cNvSpPr>
                  <a:spLocks/>
                </p:cNvSpPr>
                <p:nvPr/>
              </p:nvSpPr>
              <p:spPr bwMode="auto">
                <a:xfrm>
                  <a:off x="3573" y="2087"/>
                  <a:ext cx="49" cy="49"/>
                </a:xfrm>
                <a:custGeom>
                  <a:avLst/>
                  <a:gdLst>
                    <a:gd name="T0" fmla="*/ 99 w 99"/>
                    <a:gd name="T1" fmla="*/ 44 h 99"/>
                    <a:gd name="T2" fmla="*/ 97 w 99"/>
                    <a:gd name="T3" fmla="*/ 35 h 99"/>
                    <a:gd name="T4" fmla="*/ 93 w 99"/>
                    <a:gd name="T5" fmla="*/ 26 h 99"/>
                    <a:gd name="T6" fmla="*/ 88 w 99"/>
                    <a:gd name="T7" fmla="*/ 18 h 99"/>
                    <a:gd name="T8" fmla="*/ 81 w 99"/>
                    <a:gd name="T9" fmla="*/ 12 h 99"/>
                    <a:gd name="T10" fmla="*/ 73 w 99"/>
                    <a:gd name="T11" fmla="*/ 6 h 99"/>
                    <a:gd name="T12" fmla="*/ 64 w 99"/>
                    <a:gd name="T13" fmla="*/ 2 h 99"/>
                    <a:gd name="T14" fmla="*/ 55 w 99"/>
                    <a:gd name="T15" fmla="*/ 0 h 99"/>
                    <a:gd name="T16" fmla="*/ 45 w 99"/>
                    <a:gd name="T17" fmla="*/ 0 h 99"/>
                    <a:gd name="T18" fmla="*/ 35 w 99"/>
                    <a:gd name="T19" fmla="*/ 2 h 99"/>
                    <a:gd name="T20" fmla="*/ 26 w 99"/>
                    <a:gd name="T21" fmla="*/ 6 h 99"/>
                    <a:gd name="T22" fmla="*/ 18 w 99"/>
                    <a:gd name="T23" fmla="*/ 12 h 99"/>
                    <a:gd name="T24" fmla="*/ 12 w 99"/>
                    <a:gd name="T25" fmla="*/ 18 h 99"/>
                    <a:gd name="T26" fmla="*/ 6 w 99"/>
                    <a:gd name="T27" fmla="*/ 26 h 99"/>
                    <a:gd name="T28" fmla="*/ 3 w 99"/>
                    <a:gd name="T29" fmla="*/ 35 h 99"/>
                    <a:gd name="T30" fmla="*/ 0 w 99"/>
                    <a:gd name="T31" fmla="*/ 44 h 99"/>
                    <a:gd name="T32" fmla="*/ 0 w 99"/>
                    <a:gd name="T33" fmla="*/ 55 h 99"/>
                    <a:gd name="T34" fmla="*/ 3 w 99"/>
                    <a:gd name="T35" fmla="*/ 64 h 99"/>
                    <a:gd name="T36" fmla="*/ 6 w 99"/>
                    <a:gd name="T37" fmla="*/ 73 h 99"/>
                    <a:gd name="T38" fmla="*/ 12 w 99"/>
                    <a:gd name="T39" fmla="*/ 81 h 99"/>
                    <a:gd name="T40" fmla="*/ 18 w 99"/>
                    <a:gd name="T41" fmla="*/ 87 h 99"/>
                    <a:gd name="T42" fmla="*/ 26 w 99"/>
                    <a:gd name="T43" fmla="*/ 93 h 99"/>
                    <a:gd name="T44" fmla="*/ 35 w 99"/>
                    <a:gd name="T45" fmla="*/ 97 h 99"/>
                    <a:gd name="T46" fmla="*/ 45 w 99"/>
                    <a:gd name="T47" fmla="*/ 99 h 99"/>
                    <a:gd name="T48" fmla="*/ 55 w 99"/>
                    <a:gd name="T49" fmla="*/ 99 h 99"/>
                    <a:gd name="T50" fmla="*/ 64 w 99"/>
                    <a:gd name="T51" fmla="*/ 97 h 99"/>
                    <a:gd name="T52" fmla="*/ 73 w 99"/>
                    <a:gd name="T53" fmla="*/ 93 h 99"/>
                    <a:gd name="T54" fmla="*/ 81 w 99"/>
                    <a:gd name="T55" fmla="*/ 87 h 99"/>
                    <a:gd name="T56" fmla="*/ 88 w 99"/>
                    <a:gd name="T57" fmla="*/ 81 h 99"/>
                    <a:gd name="T58" fmla="*/ 93 w 99"/>
                    <a:gd name="T59" fmla="*/ 73 h 99"/>
                    <a:gd name="T60" fmla="*/ 97 w 99"/>
                    <a:gd name="T61" fmla="*/ 64 h 99"/>
                    <a:gd name="T62" fmla="*/ 99 w 99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9">
                      <a:moveTo>
                        <a:pt x="99" y="50"/>
                      </a:moveTo>
                      <a:lnTo>
                        <a:pt x="99" y="44"/>
                      </a:lnTo>
                      <a:lnTo>
                        <a:pt x="98" y="40"/>
                      </a:lnTo>
                      <a:lnTo>
                        <a:pt x="97" y="35"/>
                      </a:lnTo>
                      <a:lnTo>
                        <a:pt x="94" y="31"/>
                      </a:lnTo>
                      <a:lnTo>
                        <a:pt x="93" y="26"/>
                      </a:lnTo>
                      <a:lnTo>
                        <a:pt x="90" y="22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7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5" y="2"/>
                      </a:lnTo>
                      <a:lnTo>
                        <a:pt x="31" y="5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9" y="22"/>
                      </a:lnTo>
                      <a:lnTo>
                        <a:pt x="6" y="26"/>
                      </a:lnTo>
                      <a:lnTo>
                        <a:pt x="5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6" y="93"/>
                      </a:lnTo>
                      <a:lnTo>
                        <a:pt x="31" y="94"/>
                      </a:lnTo>
                      <a:lnTo>
                        <a:pt x="35" y="97"/>
                      </a:lnTo>
                      <a:lnTo>
                        <a:pt x="40" y="98"/>
                      </a:lnTo>
                      <a:lnTo>
                        <a:pt x="45" y="99"/>
                      </a:lnTo>
                      <a:lnTo>
                        <a:pt x="50" y="99"/>
                      </a:lnTo>
                      <a:lnTo>
                        <a:pt x="55" y="99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7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8" y="81"/>
                      </a:lnTo>
                      <a:lnTo>
                        <a:pt x="90" y="77"/>
                      </a:lnTo>
                      <a:lnTo>
                        <a:pt x="93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5"/>
                      </a:lnTo>
                      <a:lnTo>
                        <a:pt x="99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620"/>
                <p:cNvSpPr>
                  <a:spLocks/>
                </p:cNvSpPr>
                <p:nvPr/>
              </p:nvSpPr>
              <p:spPr bwMode="auto">
                <a:xfrm>
                  <a:off x="3573" y="2087"/>
                  <a:ext cx="49" cy="49"/>
                </a:xfrm>
                <a:custGeom>
                  <a:avLst/>
                  <a:gdLst>
                    <a:gd name="T0" fmla="*/ 99 w 99"/>
                    <a:gd name="T1" fmla="*/ 44 h 99"/>
                    <a:gd name="T2" fmla="*/ 97 w 99"/>
                    <a:gd name="T3" fmla="*/ 35 h 99"/>
                    <a:gd name="T4" fmla="*/ 93 w 99"/>
                    <a:gd name="T5" fmla="*/ 26 h 99"/>
                    <a:gd name="T6" fmla="*/ 88 w 99"/>
                    <a:gd name="T7" fmla="*/ 18 h 99"/>
                    <a:gd name="T8" fmla="*/ 81 w 99"/>
                    <a:gd name="T9" fmla="*/ 12 h 99"/>
                    <a:gd name="T10" fmla="*/ 73 w 99"/>
                    <a:gd name="T11" fmla="*/ 6 h 99"/>
                    <a:gd name="T12" fmla="*/ 64 w 99"/>
                    <a:gd name="T13" fmla="*/ 2 h 99"/>
                    <a:gd name="T14" fmla="*/ 55 w 99"/>
                    <a:gd name="T15" fmla="*/ 0 h 99"/>
                    <a:gd name="T16" fmla="*/ 45 w 99"/>
                    <a:gd name="T17" fmla="*/ 0 h 99"/>
                    <a:gd name="T18" fmla="*/ 35 w 99"/>
                    <a:gd name="T19" fmla="*/ 2 h 99"/>
                    <a:gd name="T20" fmla="*/ 26 w 99"/>
                    <a:gd name="T21" fmla="*/ 6 h 99"/>
                    <a:gd name="T22" fmla="*/ 18 w 99"/>
                    <a:gd name="T23" fmla="*/ 12 h 99"/>
                    <a:gd name="T24" fmla="*/ 12 w 99"/>
                    <a:gd name="T25" fmla="*/ 18 h 99"/>
                    <a:gd name="T26" fmla="*/ 6 w 99"/>
                    <a:gd name="T27" fmla="*/ 26 h 99"/>
                    <a:gd name="T28" fmla="*/ 3 w 99"/>
                    <a:gd name="T29" fmla="*/ 35 h 99"/>
                    <a:gd name="T30" fmla="*/ 0 w 99"/>
                    <a:gd name="T31" fmla="*/ 44 h 99"/>
                    <a:gd name="T32" fmla="*/ 0 w 99"/>
                    <a:gd name="T33" fmla="*/ 55 h 99"/>
                    <a:gd name="T34" fmla="*/ 3 w 99"/>
                    <a:gd name="T35" fmla="*/ 64 h 99"/>
                    <a:gd name="T36" fmla="*/ 6 w 99"/>
                    <a:gd name="T37" fmla="*/ 73 h 99"/>
                    <a:gd name="T38" fmla="*/ 12 w 99"/>
                    <a:gd name="T39" fmla="*/ 81 h 99"/>
                    <a:gd name="T40" fmla="*/ 18 w 99"/>
                    <a:gd name="T41" fmla="*/ 87 h 99"/>
                    <a:gd name="T42" fmla="*/ 26 w 99"/>
                    <a:gd name="T43" fmla="*/ 93 h 99"/>
                    <a:gd name="T44" fmla="*/ 35 w 99"/>
                    <a:gd name="T45" fmla="*/ 97 h 99"/>
                    <a:gd name="T46" fmla="*/ 45 w 99"/>
                    <a:gd name="T47" fmla="*/ 99 h 99"/>
                    <a:gd name="T48" fmla="*/ 55 w 99"/>
                    <a:gd name="T49" fmla="*/ 99 h 99"/>
                    <a:gd name="T50" fmla="*/ 64 w 99"/>
                    <a:gd name="T51" fmla="*/ 97 h 99"/>
                    <a:gd name="T52" fmla="*/ 73 w 99"/>
                    <a:gd name="T53" fmla="*/ 93 h 99"/>
                    <a:gd name="T54" fmla="*/ 81 w 99"/>
                    <a:gd name="T55" fmla="*/ 87 h 99"/>
                    <a:gd name="T56" fmla="*/ 88 w 99"/>
                    <a:gd name="T57" fmla="*/ 81 h 99"/>
                    <a:gd name="T58" fmla="*/ 93 w 99"/>
                    <a:gd name="T59" fmla="*/ 73 h 99"/>
                    <a:gd name="T60" fmla="*/ 97 w 99"/>
                    <a:gd name="T61" fmla="*/ 64 h 99"/>
                    <a:gd name="T62" fmla="*/ 99 w 99"/>
                    <a:gd name="T63" fmla="*/ 5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9">
                      <a:moveTo>
                        <a:pt x="99" y="50"/>
                      </a:moveTo>
                      <a:lnTo>
                        <a:pt x="99" y="44"/>
                      </a:lnTo>
                      <a:lnTo>
                        <a:pt x="98" y="40"/>
                      </a:lnTo>
                      <a:lnTo>
                        <a:pt x="97" y="35"/>
                      </a:lnTo>
                      <a:lnTo>
                        <a:pt x="94" y="31"/>
                      </a:lnTo>
                      <a:lnTo>
                        <a:pt x="93" y="26"/>
                      </a:lnTo>
                      <a:lnTo>
                        <a:pt x="90" y="22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1" y="12"/>
                      </a:lnTo>
                      <a:lnTo>
                        <a:pt x="77" y="9"/>
                      </a:lnTo>
                      <a:lnTo>
                        <a:pt x="73" y="6"/>
                      </a:lnTo>
                      <a:lnTo>
                        <a:pt x="68" y="5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5" y="2"/>
                      </a:lnTo>
                      <a:lnTo>
                        <a:pt x="31" y="5"/>
                      </a:lnTo>
                      <a:lnTo>
                        <a:pt x="26" y="6"/>
                      </a:lnTo>
                      <a:lnTo>
                        <a:pt x="22" y="9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9" y="22"/>
                      </a:lnTo>
                      <a:lnTo>
                        <a:pt x="6" y="26"/>
                      </a:lnTo>
                      <a:lnTo>
                        <a:pt x="5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7"/>
                      </a:lnTo>
                      <a:lnTo>
                        <a:pt x="22" y="90"/>
                      </a:lnTo>
                      <a:lnTo>
                        <a:pt x="26" y="93"/>
                      </a:lnTo>
                      <a:lnTo>
                        <a:pt x="31" y="94"/>
                      </a:lnTo>
                      <a:lnTo>
                        <a:pt x="35" y="97"/>
                      </a:lnTo>
                      <a:lnTo>
                        <a:pt x="40" y="98"/>
                      </a:lnTo>
                      <a:lnTo>
                        <a:pt x="45" y="99"/>
                      </a:lnTo>
                      <a:lnTo>
                        <a:pt x="50" y="99"/>
                      </a:lnTo>
                      <a:lnTo>
                        <a:pt x="55" y="99"/>
                      </a:lnTo>
                      <a:lnTo>
                        <a:pt x="59" y="98"/>
                      </a:lnTo>
                      <a:lnTo>
                        <a:pt x="64" y="97"/>
                      </a:lnTo>
                      <a:lnTo>
                        <a:pt x="68" y="94"/>
                      </a:lnTo>
                      <a:lnTo>
                        <a:pt x="73" y="93"/>
                      </a:lnTo>
                      <a:lnTo>
                        <a:pt x="77" y="90"/>
                      </a:lnTo>
                      <a:lnTo>
                        <a:pt x="81" y="87"/>
                      </a:lnTo>
                      <a:lnTo>
                        <a:pt x="84" y="84"/>
                      </a:lnTo>
                      <a:lnTo>
                        <a:pt x="88" y="81"/>
                      </a:lnTo>
                      <a:lnTo>
                        <a:pt x="90" y="77"/>
                      </a:lnTo>
                      <a:lnTo>
                        <a:pt x="93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5"/>
                      </a:lnTo>
                      <a:lnTo>
                        <a:pt x="99" y="5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621"/>
                <p:cNvSpPr>
                  <a:spLocks/>
                </p:cNvSpPr>
                <p:nvPr/>
              </p:nvSpPr>
              <p:spPr bwMode="auto">
                <a:xfrm>
                  <a:off x="3592" y="2106"/>
                  <a:ext cx="12" cy="12"/>
                </a:xfrm>
                <a:custGeom>
                  <a:avLst/>
                  <a:gdLst>
                    <a:gd name="T0" fmla="*/ 24 w 24"/>
                    <a:gd name="T1" fmla="*/ 12 h 23"/>
                    <a:gd name="T2" fmla="*/ 24 w 24"/>
                    <a:gd name="T3" fmla="*/ 9 h 23"/>
                    <a:gd name="T4" fmla="*/ 22 w 24"/>
                    <a:gd name="T5" fmla="*/ 6 h 23"/>
                    <a:gd name="T6" fmla="*/ 21 w 24"/>
                    <a:gd name="T7" fmla="*/ 4 h 23"/>
                    <a:gd name="T8" fmla="*/ 20 w 24"/>
                    <a:gd name="T9" fmla="*/ 3 h 23"/>
                    <a:gd name="T10" fmla="*/ 19 w 24"/>
                    <a:gd name="T11" fmla="*/ 2 h 23"/>
                    <a:gd name="T12" fmla="*/ 17 w 24"/>
                    <a:gd name="T13" fmla="*/ 1 h 23"/>
                    <a:gd name="T14" fmla="*/ 14 w 24"/>
                    <a:gd name="T15" fmla="*/ 0 h 23"/>
                    <a:gd name="T16" fmla="*/ 12 w 24"/>
                    <a:gd name="T17" fmla="*/ 0 h 23"/>
                    <a:gd name="T18" fmla="*/ 9 w 24"/>
                    <a:gd name="T19" fmla="*/ 0 h 23"/>
                    <a:gd name="T20" fmla="*/ 7 w 24"/>
                    <a:gd name="T21" fmla="*/ 1 h 23"/>
                    <a:gd name="T22" fmla="*/ 4 w 24"/>
                    <a:gd name="T23" fmla="*/ 2 h 23"/>
                    <a:gd name="T24" fmla="*/ 3 w 24"/>
                    <a:gd name="T25" fmla="*/ 3 h 23"/>
                    <a:gd name="T26" fmla="*/ 2 w 24"/>
                    <a:gd name="T27" fmla="*/ 4 h 23"/>
                    <a:gd name="T28" fmla="*/ 1 w 24"/>
                    <a:gd name="T29" fmla="*/ 6 h 23"/>
                    <a:gd name="T30" fmla="*/ 0 w 24"/>
                    <a:gd name="T31" fmla="*/ 9 h 23"/>
                    <a:gd name="T32" fmla="*/ 0 w 24"/>
                    <a:gd name="T33" fmla="*/ 12 h 23"/>
                    <a:gd name="T34" fmla="*/ 0 w 24"/>
                    <a:gd name="T35" fmla="*/ 14 h 23"/>
                    <a:gd name="T36" fmla="*/ 1 w 24"/>
                    <a:gd name="T37" fmla="*/ 17 h 23"/>
                    <a:gd name="T38" fmla="*/ 2 w 24"/>
                    <a:gd name="T39" fmla="*/ 19 h 23"/>
                    <a:gd name="T40" fmla="*/ 3 w 24"/>
                    <a:gd name="T41" fmla="*/ 20 h 23"/>
                    <a:gd name="T42" fmla="*/ 4 w 24"/>
                    <a:gd name="T43" fmla="*/ 21 h 23"/>
                    <a:gd name="T44" fmla="*/ 7 w 24"/>
                    <a:gd name="T45" fmla="*/ 22 h 23"/>
                    <a:gd name="T46" fmla="*/ 9 w 24"/>
                    <a:gd name="T47" fmla="*/ 23 h 23"/>
                    <a:gd name="T48" fmla="*/ 12 w 24"/>
                    <a:gd name="T49" fmla="*/ 23 h 23"/>
                    <a:gd name="T50" fmla="*/ 14 w 24"/>
                    <a:gd name="T51" fmla="*/ 23 h 23"/>
                    <a:gd name="T52" fmla="*/ 17 w 24"/>
                    <a:gd name="T53" fmla="*/ 22 h 23"/>
                    <a:gd name="T54" fmla="*/ 19 w 24"/>
                    <a:gd name="T55" fmla="*/ 21 h 23"/>
                    <a:gd name="T56" fmla="*/ 20 w 24"/>
                    <a:gd name="T57" fmla="*/ 20 h 23"/>
                    <a:gd name="T58" fmla="*/ 21 w 24"/>
                    <a:gd name="T59" fmla="*/ 19 h 23"/>
                    <a:gd name="T60" fmla="*/ 22 w 24"/>
                    <a:gd name="T61" fmla="*/ 17 h 23"/>
                    <a:gd name="T62" fmla="*/ 24 w 24"/>
                    <a:gd name="T63" fmla="*/ 14 h 23"/>
                    <a:gd name="T64" fmla="*/ 24 w 24"/>
                    <a:gd name="T6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4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7" y="22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4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622"/>
                <p:cNvSpPr>
                  <a:spLocks/>
                </p:cNvSpPr>
                <p:nvPr/>
              </p:nvSpPr>
              <p:spPr bwMode="auto">
                <a:xfrm>
                  <a:off x="3592" y="2106"/>
                  <a:ext cx="12" cy="12"/>
                </a:xfrm>
                <a:custGeom>
                  <a:avLst/>
                  <a:gdLst>
                    <a:gd name="T0" fmla="*/ 24 w 24"/>
                    <a:gd name="T1" fmla="*/ 12 h 23"/>
                    <a:gd name="T2" fmla="*/ 24 w 24"/>
                    <a:gd name="T3" fmla="*/ 9 h 23"/>
                    <a:gd name="T4" fmla="*/ 22 w 24"/>
                    <a:gd name="T5" fmla="*/ 6 h 23"/>
                    <a:gd name="T6" fmla="*/ 21 w 24"/>
                    <a:gd name="T7" fmla="*/ 4 h 23"/>
                    <a:gd name="T8" fmla="*/ 20 w 24"/>
                    <a:gd name="T9" fmla="*/ 3 h 23"/>
                    <a:gd name="T10" fmla="*/ 19 w 24"/>
                    <a:gd name="T11" fmla="*/ 2 h 23"/>
                    <a:gd name="T12" fmla="*/ 17 w 24"/>
                    <a:gd name="T13" fmla="*/ 1 h 23"/>
                    <a:gd name="T14" fmla="*/ 14 w 24"/>
                    <a:gd name="T15" fmla="*/ 0 h 23"/>
                    <a:gd name="T16" fmla="*/ 12 w 24"/>
                    <a:gd name="T17" fmla="*/ 0 h 23"/>
                    <a:gd name="T18" fmla="*/ 9 w 24"/>
                    <a:gd name="T19" fmla="*/ 0 h 23"/>
                    <a:gd name="T20" fmla="*/ 7 w 24"/>
                    <a:gd name="T21" fmla="*/ 1 h 23"/>
                    <a:gd name="T22" fmla="*/ 4 w 24"/>
                    <a:gd name="T23" fmla="*/ 2 h 23"/>
                    <a:gd name="T24" fmla="*/ 3 w 24"/>
                    <a:gd name="T25" fmla="*/ 3 h 23"/>
                    <a:gd name="T26" fmla="*/ 2 w 24"/>
                    <a:gd name="T27" fmla="*/ 4 h 23"/>
                    <a:gd name="T28" fmla="*/ 1 w 24"/>
                    <a:gd name="T29" fmla="*/ 6 h 23"/>
                    <a:gd name="T30" fmla="*/ 0 w 24"/>
                    <a:gd name="T31" fmla="*/ 9 h 23"/>
                    <a:gd name="T32" fmla="*/ 0 w 24"/>
                    <a:gd name="T33" fmla="*/ 12 h 23"/>
                    <a:gd name="T34" fmla="*/ 0 w 24"/>
                    <a:gd name="T35" fmla="*/ 14 h 23"/>
                    <a:gd name="T36" fmla="*/ 1 w 24"/>
                    <a:gd name="T37" fmla="*/ 17 h 23"/>
                    <a:gd name="T38" fmla="*/ 2 w 24"/>
                    <a:gd name="T39" fmla="*/ 19 h 23"/>
                    <a:gd name="T40" fmla="*/ 3 w 24"/>
                    <a:gd name="T41" fmla="*/ 20 h 23"/>
                    <a:gd name="T42" fmla="*/ 4 w 24"/>
                    <a:gd name="T43" fmla="*/ 21 h 23"/>
                    <a:gd name="T44" fmla="*/ 7 w 24"/>
                    <a:gd name="T45" fmla="*/ 22 h 23"/>
                    <a:gd name="T46" fmla="*/ 9 w 24"/>
                    <a:gd name="T47" fmla="*/ 23 h 23"/>
                    <a:gd name="T48" fmla="*/ 12 w 24"/>
                    <a:gd name="T49" fmla="*/ 23 h 23"/>
                    <a:gd name="T50" fmla="*/ 14 w 24"/>
                    <a:gd name="T51" fmla="*/ 23 h 23"/>
                    <a:gd name="T52" fmla="*/ 17 w 24"/>
                    <a:gd name="T53" fmla="*/ 22 h 23"/>
                    <a:gd name="T54" fmla="*/ 19 w 24"/>
                    <a:gd name="T55" fmla="*/ 21 h 23"/>
                    <a:gd name="T56" fmla="*/ 20 w 24"/>
                    <a:gd name="T57" fmla="*/ 20 h 23"/>
                    <a:gd name="T58" fmla="*/ 21 w 24"/>
                    <a:gd name="T59" fmla="*/ 19 h 23"/>
                    <a:gd name="T60" fmla="*/ 22 w 24"/>
                    <a:gd name="T61" fmla="*/ 17 h 23"/>
                    <a:gd name="T62" fmla="*/ 24 w 24"/>
                    <a:gd name="T63" fmla="*/ 14 h 23"/>
                    <a:gd name="T64" fmla="*/ 24 w 24"/>
                    <a:gd name="T6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4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7" y="22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7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4" y="14"/>
                      </a:lnTo>
                      <a:lnTo>
                        <a:pt x="24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Rectangle 623"/>
                <p:cNvSpPr>
                  <a:spLocks noChangeArrowheads="1"/>
                </p:cNvSpPr>
                <p:nvPr/>
              </p:nvSpPr>
              <p:spPr bwMode="auto">
                <a:xfrm>
                  <a:off x="3571" y="1642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Rectangle 624"/>
                <p:cNvSpPr>
                  <a:spLocks noChangeArrowheads="1"/>
                </p:cNvSpPr>
                <p:nvPr/>
              </p:nvSpPr>
              <p:spPr bwMode="auto">
                <a:xfrm>
                  <a:off x="3571" y="1642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625"/>
                <p:cNvSpPr>
                  <a:spLocks/>
                </p:cNvSpPr>
                <p:nvPr/>
              </p:nvSpPr>
              <p:spPr bwMode="auto">
                <a:xfrm>
                  <a:off x="3578" y="1650"/>
                  <a:ext cx="27" cy="66"/>
                </a:xfrm>
                <a:custGeom>
                  <a:avLst/>
                  <a:gdLst>
                    <a:gd name="T0" fmla="*/ 0 w 55"/>
                    <a:gd name="T1" fmla="*/ 0 h 133"/>
                    <a:gd name="T2" fmla="*/ 55 w 55"/>
                    <a:gd name="T3" fmla="*/ 0 h 133"/>
                    <a:gd name="T4" fmla="*/ 55 w 55"/>
                    <a:gd name="T5" fmla="*/ 133 h 133"/>
                    <a:gd name="T6" fmla="*/ 0 w 55"/>
                    <a:gd name="T7" fmla="*/ 133 h 133"/>
                    <a:gd name="T8" fmla="*/ 0 w 55"/>
                    <a:gd name="T9" fmla="*/ 89 h 133"/>
                    <a:gd name="T10" fmla="*/ 10 w 55"/>
                    <a:gd name="T11" fmla="*/ 89 h 133"/>
                    <a:gd name="T12" fmla="*/ 10 w 55"/>
                    <a:gd name="T13" fmla="*/ 45 h 133"/>
                    <a:gd name="T14" fmla="*/ 0 w 55"/>
                    <a:gd name="T15" fmla="*/ 45 h 133"/>
                    <a:gd name="T16" fmla="*/ 0 w 55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3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10" y="89"/>
                      </a:lnTo>
                      <a:lnTo>
                        <a:pt x="1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626"/>
                <p:cNvSpPr>
                  <a:spLocks/>
                </p:cNvSpPr>
                <p:nvPr/>
              </p:nvSpPr>
              <p:spPr bwMode="auto">
                <a:xfrm>
                  <a:off x="3578" y="1650"/>
                  <a:ext cx="27" cy="66"/>
                </a:xfrm>
                <a:custGeom>
                  <a:avLst/>
                  <a:gdLst>
                    <a:gd name="T0" fmla="*/ 0 w 55"/>
                    <a:gd name="T1" fmla="*/ 0 h 133"/>
                    <a:gd name="T2" fmla="*/ 55 w 55"/>
                    <a:gd name="T3" fmla="*/ 0 h 133"/>
                    <a:gd name="T4" fmla="*/ 55 w 55"/>
                    <a:gd name="T5" fmla="*/ 133 h 133"/>
                    <a:gd name="T6" fmla="*/ 0 w 55"/>
                    <a:gd name="T7" fmla="*/ 133 h 133"/>
                    <a:gd name="T8" fmla="*/ 0 w 55"/>
                    <a:gd name="T9" fmla="*/ 89 h 133"/>
                    <a:gd name="T10" fmla="*/ 10 w 55"/>
                    <a:gd name="T11" fmla="*/ 89 h 133"/>
                    <a:gd name="T12" fmla="*/ 10 w 55"/>
                    <a:gd name="T13" fmla="*/ 45 h 133"/>
                    <a:gd name="T14" fmla="*/ 0 w 55"/>
                    <a:gd name="T15" fmla="*/ 45 h 133"/>
                    <a:gd name="T16" fmla="*/ 0 w 55"/>
                    <a:gd name="T1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3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3"/>
                      </a:lnTo>
                      <a:lnTo>
                        <a:pt x="0" y="133"/>
                      </a:lnTo>
                      <a:lnTo>
                        <a:pt x="0" y="89"/>
                      </a:lnTo>
                      <a:lnTo>
                        <a:pt x="10" y="89"/>
                      </a:lnTo>
                      <a:lnTo>
                        <a:pt x="1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627"/>
                <p:cNvSpPr>
                  <a:spLocks/>
                </p:cNvSpPr>
                <p:nvPr/>
              </p:nvSpPr>
              <p:spPr bwMode="auto">
                <a:xfrm>
                  <a:off x="3589" y="1658"/>
                  <a:ext cx="9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6 h 20"/>
                    <a:gd name="T6" fmla="*/ 16 w 17"/>
                    <a:gd name="T7" fmla="*/ 5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5 h 20"/>
                    <a:gd name="T28" fmla="*/ 1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1 w 17"/>
                    <a:gd name="T37" fmla="*/ 14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3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628"/>
                <p:cNvSpPr>
                  <a:spLocks/>
                </p:cNvSpPr>
                <p:nvPr/>
              </p:nvSpPr>
              <p:spPr bwMode="auto">
                <a:xfrm>
                  <a:off x="3589" y="1658"/>
                  <a:ext cx="9" cy="10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6 h 20"/>
                    <a:gd name="T6" fmla="*/ 16 w 17"/>
                    <a:gd name="T7" fmla="*/ 5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5 h 20"/>
                    <a:gd name="T28" fmla="*/ 1 w 17"/>
                    <a:gd name="T29" fmla="*/ 6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3 h 20"/>
                    <a:gd name="T36" fmla="*/ 1 w 17"/>
                    <a:gd name="T37" fmla="*/ 14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19 h 20"/>
                    <a:gd name="T48" fmla="*/ 9 w 17"/>
                    <a:gd name="T49" fmla="*/ 20 h 20"/>
                    <a:gd name="T50" fmla="*/ 10 w 17"/>
                    <a:gd name="T51" fmla="*/ 19 h 20"/>
                    <a:gd name="T52" fmla="*/ 13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4 h 20"/>
                    <a:gd name="T62" fmla="*/ 17 w 17"/>
                    <a:gd name="T63" fmla="*/ 13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629"/>
                <p:cNvSpPr>
                  <a:spLocks/>
                </p:cNvSpPr>
                <p:nvPr/>
              </p:nvSpPr>
              <p:spPr bwMode="auto">
                <a:xfrm>
                  <a:off x="3589" y="1677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3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3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630"/>
                <p:cNvSpPr>
                  <a:spLocks/>
                </p:cNvSpPr>
                <p:nvPr/>
              </p:nvSpPr>
              <p:spPr bwMode="auto">
                <a:xfrm>
                  <a:off x="3589" y="1677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3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8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3 w 17"/>
                    <a:gd name="T53" fmla="*/ 19 h 20"/>
                    <a:gd name="T54" fmla="*/ 14 w 17"/>
                    <a:gd name="T55" fmla="*/ 18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3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631"/>
                <p:cNvSpPr>
                  <a:spLocks/>
                </p:cNvSpPr>
                <p:nvPr/>
              </p:nvSpPr>
              <p:spPr bwMode="auto">
                <a:xfrm>
                  <a:off x="3589" y="1697"/>
                  <a:ext cx="9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3 w 17"/>
                    <a:gd name="T13" fmla="*/ 2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2 h 21"/>
                    <a:gd name="T22" fmla="*/ 5 w 17"/>
                    <a:gd name="T23" fmla="*/ 3 h 21"/>
                    <a:gd name="T24" fmla="*/ 3 w 17"/>
                    <a:gd name="T25" fmla="*/ 4 h 21"/>
                    <a:gd name="T26" fmla="*/ 2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1 w 17"/>
                    <a:gd name="T37" fmla="*/ 15 h 21"/>
                    <a:gd name="T38" fmla="*/ 2 w 17"/>
                    <a:gd name="T39" fmla="*/ 16 h 21"/>
                    <a:gd name="T40" fmla="*/ 3 w 17"/>
                    <a:gd name="T41" fmla="*/ 17 h 21"/>
                    <a:gd name="T42" fmla="*/ 5 w 17"/>
                    <a:gd name="T43" fmla="*/ 19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3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5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32"/>
                <p:cNvSpPr>
                  <a:spLocks/>
                </p:cNvSpPr>
                <p:nvPr/>
              </p:nvSpPr>
              <p:spPr bwMode="auto">
                <a:xfrm>
                  <a:off x="3589" y="1697"/>
                  <a:ext cx="9" cy="10"/>
                </a:xfrm>
                <a:custGeom>
                  <a:avLst/>
                  <a:gdLst>
                    <a:gd name="T0" fmla="*/ 17 w 17"/>
                    <a:gd name="T1" fmla="*/ 11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3 w 17"/>
                    <a:gd name="T13" fmla="*/ 2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2 h 21"/>
                    <a:gd name="T22" fmla="*/ 5 w 17"/>
                    <a:gd name="T23" fmla="*/ 3 h 21"/>
                    <a:gd name="T24" fmla="*/ 3 w 17"/>
                    <a:gd name="T25" fmla="*/ 4 h 21"/>
                    <a:gd name="T26" fmla="*/ 2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1 h 21"/>
                    <a:gd name="T34" fmla="*/ 0 w 17"/>
                    <a:gd name="T35" fmla="*/ 13 h 21"/>
                    <a:gd name="T36" fmla="*/ 1 w 17"/>
                    <a:gd name="T37" fmla="*/ 15 h 21"/>
                    <a:gd name="T38" fmla="*/ 2 w 17"/>
                    <a:gd name="T39" fmla="*/ 16 h 21"/>
                    <a:gd name="T40" fmla="*/ 3 w 17"/>
                    <a:gd name="T41" fmla="*/ 17 h 21"/>
                    <a:gd name="T42" fmla="*/ 5 w 17"/>
                    <a:gd name="T43" fmla="*/ 19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3 w 17"/>
                    <a:gd name="T53" fmla="*/ 20 h 21"/>
                    <a:gd name="T54" fmla="*/ 14 w 17"/>
                    <a:gd name="T55" fmla="*/ 19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5 h 21"/>
                    <a:gd name="T62" fmla="*/ 17 w 17"/>
                    <a:gd name="T63" fmla="*/ 13 h 21"/>
                    <a:gd name="T64" fmla="*/ 17 w 17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1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633"/>
                <p:cNvSpPr>
                  <a:spLocks noChangeArrowheads="1"/>
                </p:cNvSpPr>
                <p:nvPr/>
              </p:nvSpPr>
              <p:spPr bwMode="auto">
                <a:xfrm>
                  <a:off x="3571" y="1770"/>
                  <a:ext cx="41" cy="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Rectangle 634"/>
                <p:cNvSpPr>
                  <a:spLocks noChangeArrowheads="1"/>
                </p:cNvSpPr>
                <p:nvPr/>
              </p:nvSpPr>
              <p:spPr bwMode="auto">
                <a:xfrm>
                  <a:off x="3571" y="1770"/>
                  <a:ext cx="41" cy="8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5"/>
                <p:cNvSpPr>
                  <a:spLocks/>
                </p:cNvSpPr>
                <p:nvPr/>
              </p:nvSpPr>
              <p:spPr bwMode="auto">
                <a:xfrm>
                  <a:off x="3578" y="1778"/>
                  <a:ext cx="27" cy="67"/>
                </a:xfrm>
                <a:custGeom>
                  <a:avLst/>
                  <a:gdLst>
                    <a:gd name="T0" fmla="*/ 0 w 55"/>
                    <a:gd name="T1" fmla="*/ 0 h 132"/>
                    <a:gd name="T2" fmla="*/ 55 w 55"/>
                    <a:gd name="T3" fmla="*/ 0 h 132"/>
                    <a:gd name="T4" fmla="*/ 55 w 55"/>
                    <a:gd name="T5" fmla="*/ 132 h 132"/>
                    <a:gd name="T6" fmla="*/ 0 w 55"/>
                    <a:gd name="T7" fmla="*/ 132 h 132"/>
                    <a:gd name="T8" fmla="*/ 0 w 55"/>
                    <a:gd name="T9" fmla="*/ 88 h 132"/>
                    <a:gd name="T10" fmla="*/ 10 w 55"/>
                    <a:gd name="T11" fmla="*/ 88 h 132"/>
                    <a:gd name="T12" fmla="*/ 10 w 55"/>
                    <a:gd name="T13" fmla="*/ 44 h 132"/>
                    <a:gd name="T14" fmla="*/ 0 w 55"/>
                    <a:gd name="T15" fmla="*/ 44 h 132"/>
                    <a:gd name="T16" fmla="*/ 0 w 55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2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10" y="88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636"/>
                <p:cNvSpPr>
                  <a:spLocks/>
                </p:cNvSpPr>
                <p:nvPr/>
              </p:nvSpPr>
              <p:spPr bwMode="auto">
                <a:xfrm>
                  <a:off x="3578" y="1778"/>
                  <a:ext cx="27" cy="67"/>
                </a:xfrm>
                <a:custGeom>
                  <a:avLst/>
                  <a:gdLst>
                    <a:gd name="T0" fmla="*/ 0 w 55"/>
                    <a:gd name="T1" fmla="*/ 0 h 132"/>
                    <a:gd name="T2" fmla="*/ 55 w 55"/>
                    <a:gd name="T3" fmla="*/ 0 h 132"/>
                    <a:gd name="T4" fmla="*/ 55 w 55"/>
                    <a:gd name="T5" fmla="*/ 132 h 132"/>
                    <a:gd name="T6" fmla="*/ 0 w 55"/>
                    <a:gd name="T7" fmla="*/ 132 h 132"/>
                    <a:gd name="T8" fmla="*/ 0 w 55"/>
                    <a:gd name="T9" fmla="*/ 88 h 132"/>
                    <a:gd name="T10" fmla="*/ 10 w 55"/>
                    <a:gd name="T11" fmla="*/ 88 h 132"/>
                    <a:gd name="T12" fmla="*/ 10 w 55"/>
                    <a:gd name="T13" fmla="*/ 44 h 132"/>
                    <a:gd name="T14" fmla="*/ 0 w 55"/>
                    <a:gd name="T15" fmla="*/ 44 h 132"/>
                    <a:gd name="T16" fmla="*/ 0 w 55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2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32"/>
                      </a:lnTo>
                      <a:lnTo>
                        <a:pt x="0" y="132"/>
                      </a:lnTo>
                      <a:lnTo>
                        <a:pt x="0" y="88"/>
                      </a:lnTo>
                      <a:lnTo>
                        <a:pt x="10" y="88"/>
                      </a:lnTo>
                      <a:lnTo>
                        <a:pt x="10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637"/>
                <p:cNvSpPr>
                  <a:spLocks/>
                </p:cNvSpPr>
                <p:nvPr/>
              </p:nvSpPr>
              <p:spPr bwMode="auto">
                <a:xfrm>
                  <a:off x="3589" y="1786"/>
                  <a:ext cx="9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3 w 17"/>
                    <a:gd name="T13" fmla="*/ 1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1 h 21"/>
                    <a:gd name="T22" fmla="*/ 5 w 17"/>
                    <a:gd name="T23" fmla="*/ 3 h 21"/>
                    <a:gd name="T24" fmla="*/ 3 w 17"/>
                    <a:gd name="T25" fmla="*/ 4 h 21"/>
                    <a:gd name="T26" fmla="*/ 2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2 w 17"/>
                    <a:gd name="T39" fmla="*/ 16 h 21"/>
                    <a:gd name="T40" fmla="*/ 3 w 17"/>
                    <a:gd name="T41" fmla="*/ 17 h 21"/>
                    <a:gd name="T42" fmla="*/ 5 w 17"/>
                    <a:gd name="T43" fmla="*/ 18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3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638"/>
                <p:cNvSpPr>
                  <a:spLocks/>
                </p:cNvSpPr>
                <p:nvPr/>
              </p:nvSpPr>
              <p:spPr bwMode="auto">
                <a:xfrm>
                  <a:off x="3589" y="1786"/>
                  <a:ext cx="9" cy="10"/>
                </a:xfrm>
                <a:custGeom>
                  <a:avLst/>
                  <a:gdLst>
                    <a:gd name="T0" fmla="*/ 17 w 17"/>
                    <a:gd name="T1" fmla="*/ 10 h 21"/>
                    <a:gd name="T2" fmla="*/ 17 w 17"/>
                    <a:gd name="T3" fmla="*/ 8 h 21"/>
                    <a:gd name="T4" fmla="*/ 17 w 17"/>
                    <a:gd name="T5" fmla="*/ 7 h 21"/>
                    <a:gd name="T6" fmla="*/ 16 w 17"/>
                    <a:gd name="T7" fmla="*/ 5 h 21"/>
                    <a:gd name="T8" fmla="*/ 15 w 17"/>
                    <a:gd name="T9" fmla="*/ 4 h 21"/>
                    <a:gd name="T10" fmla="*/ 14 w 17"/>
                    <a:gd name="T11" fmla="*/ 3 h 21"/>
                    <a:gd name="T12" fmla="*/ 13 w 17"/>
                    <a:gd name="T13" fmla="*/ 1 h 21"/>
                    <a:gd name="T14" fmla="*/ 10 w 17"/>
                    <a:gd name="T15" fmla="*/ 0 h 21"/>
                    <a:gd name="T16" fmla="*/ 9 w 17"/>
                    <a:gd name="T17" fmla="*/ 0 h 21"/>
                    <a:gd name="T18" fmla="*/ 7 w 17"/>
                    <a:gd name="T19" fmla="*/ 0 h 21"/>
                    <a:gd name="T20" fmla="*/ 6 w 17"/>
                    <a:gd name="T21" fmla="*/ 1 h 21"/>
                    <a:gd name="T22" fmla="*/ 5 w 17"/>
                    <a:gd name="T23" fmla="*/ 3 h 21"/>
                    <a:gd name="T24" fmla="*/ 3 w 17"/>
                    <a:gd name="T25" fmla="*/ 4 h 21"/>
                    <a:gd name="T26" fmla="*/ 2 w 17"/>
                    <a:gd name="T27" fmla="*/ 5 h 21"/>
                    <a:gd name="T28" fmla="*/ 1 w 17"/>
                    <a:gd name="T29" fmla="*/ 7 h 21"/>
                    <a:gd name="T30" fmla="*/ 0 w 17"/>
                    <a:gd name="T31" fmla="*/ 8 h 21"/>
                    <a:gd name="T32" fmla="*/ 0 w 17"/>
                    <a:gd name="T33" fmla="*/ 10 h 21"/>
                    <a:gd name="T34" fmla="*/ 0 w 17"/>
                    <a:gd name="T35" fmla="*/ 13 h 21"/>
                    <a:gd name="T36" fmla="*/ 1 w 17"/>
                    <a:gd name="T37" fmla="*/ 14 h 21"/>
                    <a:gd name="T38" fmla="*/ 2 w 17"/>
                    <a:gd name="T39" fmla="*/ 16 h 21"/>
                    <a:gd name="T40" fmla="*/ 3 w 17"/>
                    <a:gd name="T41" fmla="*/ 17 h 21"/>
                    <a:gd name="T42" fmla="*/ 5 w 17"/>
                    <a:gd name="T43" fmla="*/ 18 h 21"/>
                    <a:gd name="T44" fmla="*/ 6 w 17"/>
                    <a:gd name="T45" fmla="*/ 20 h 21"/>
                    <a:gd name="T46" fmla="*/ 7 w 17"/>
                    <a:gd name="T47" fmla="*/ 21 h 21"/>
                    <a:gd name="T48" fmla="*/ 9 w 17"/>
                    <a:gd name="T49" fmla="*/ 21 h 21"/>
                    <a:gd name="T50" fmla="*/ 10 w 17"/>
                    <a:gd name="T51" fmla="*/ 21 h 21"/>
                    <a:gd name="T52" fmla="*/ 13 w 17"/>
                    <a:gd name="T53" fmla="*/ 20 h 21"/>
                    <a:gd name="T54" fmla="*/ 14 w 17"/>
                    <a:gd name="T55" fmla="*/ 18 h 21"/>
                    <a:gd name="T56" fmla="*/ 15 w 17"/>
                    <a:gd name="T57" fmla="*/ 17 h 21"/>
                    <a:gd name="T58" fmla="*/ 16 w 17"/>
                    <a:gd name="T59" fmla="*/ 16 h 21"/>
                    <a:gd name="T60" fmla="*/ 17 w 17"/>
                    <a:gd name="T61" fmla="*/ 14 h 21"/>
                    <a:gd name="T62" fmla="*/ 17 w 17"/>
                    <a:gd name="T63" fmla="*/ 13 h 21"/>
                    <a:gd name="T64" fmla="*/ 17 w 17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1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639"/>
                <p:cNvSpPr>
                  <a:spLocks/>
                </p:cNvSpPr>
                <p:nvPr/>
              </p:nvSpPr>
              <p:spPr bwMode="auto">
                <a:xfrm>
                  <a:off x="3589" y="1805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5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9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3 w 17"/>
                    <a:gd name="T53" fmla="*/ 19 h 20"/>
                    <a:gd name="T54" fmla="*/ 14 w 17"/>
                    <a:gd name="T55" fmla="*/ 19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640"/>
                <p:cNvSpPr>
                  <a:spLocks/>
                </p:cNvSpPr>
                <p:nvPr/>
              </p:nvSpPr>
              <p:spPr bwMode="auto">
                <a:xfrm>
                  <a:off x="3589" y="1805"/>
                  <a:ext cx="9" cy="11"/>
                </a:xfrm>
                <a:custGeom>
                  <a:avLst/>
                  <a:gdLst>
                    <a:gd name="T0" fmla="*/ 17 w 17"/>
                    <a:gd name="T1" fmla="*/ 10 h 20"/>
                    <a:gd name="T2" fmla="*/ 17 w 17"/>
                    <a:gd name="T3" fmla="*/ 8 h 20"/>
                    <a:gd name="T4" fmla="*/ 17 w 17"/>
                    <a:gd name="T5" fmla="*/ 7 h 20"/>
                    <a:gd name="T6" fmla="*/ 16 w 17"/>
                    <a:gd name="T7" fmla="*/ 4 h 20"/>
                    <a:gd name="T8" fmla="*/ 15 w 17"/>
                    <a:gd name="T9" fmla="*/ 3 h 20"/>
                    <a:gd name="T10" fmla="*/ 14 w 17"/>
                    <a:gd name="T11" fmla="*/ 2 h 20"/>
                    <a:gd name="T12" fmla="*/ 13 w 17"/>
                    <a:gd name="T13" fmla="*/ 1 h 20"/>
                    <a:gd name="T14" fmla="*/ 10 w 17"/>
                    <a:gd name="T15" fmla="*/ 0 h 20"/>
                    <a:gd name="T16" fmla="*/ 9 w 17"/>
                    <a:gd name="T17" fmla="*/ 0 h 20"/>
                    <a:gd name="T18" fmla="*/ 7 w 17"/>
                    <a:gd name="T19" fmla="*/ 0 h 20"/>
                    <a:gd name="T20" fmla="*/ 6 w 17"/>
                    <a:gd name="T21" fmla="*/ 1 h 20"/>
                    <a:gd name="T22" fmla="*/ 5 w 17"/>
                    <a:gd name="T23" fmla="*/ 2 h 20"/>
                    <a:gd name="T24" fmla="*/ 3 w 17"/>
                    <a:gd name="T25" fmla="*/ 3 h 20"/>
                    <a:gd name="T26" fmla="*/ 2 w 17"/>
                    <a:gd name="T27" fmla="*/ 4 h 20"/>
                    <a:gd name="T28" fmla="*/ 1 w 17"/>
                    <a:gd name="T29" fmla="*/ 7 h 20"/>
                    <a:gd name="T30" fmla="*/ 0 w 17"/>
                    <a:gd name="T31" fmla="*/ 8 h 20"/>
                    <a:gd name="T32" fmla="*/ 0 w 17"/>
                    <a:gd name="T33" fmla="*/ 10 h 20"/>
                    <a:gd name="T34" fmla="*/ 0 w 17"/>
                    <a:gd name="T35" fmla="*/ 12 h 20"/>
                    <a:gd name="T36" fmla="*/ 1 w 17"/>
                    <a:gd name="T37" fmla="*/ 15 h 20"/>
                    <a:gd name="T38" fmla="*/ 2 w 17"/>
                    <a:gd name="T39" fmla="*/ 16 h 20"/>
                    <a:gd name="T40" fmla="*/ 3 w 17"/>
                    <a:gd name="T41" fmla="*/ 17 h 20"/>
                    <a:gd name="T42" fmla="*/ 5 w 17"/>
                    <a:gd name="T43" fmla="*/ 19 h 20"/>
                    <a:gd name="T44" fmla="*/ 6 w 17"/>
                    <a:gd name="T45" fmla="*/ 19 h 20"/>
                    <a:gd name="T46" fmla="*/ 7 w 17"/>
                    <a:gd name="T47" fmla="*/ 20 h 20"/>
                    <a:gd name="T48" fmla="*/ 9 w 17"/>
                    <a:gd name="T49" fmla="*/ 20 h 20"/>
                    <a:gd name="T50" fmla="*/ 10 w 17"/>
                    <a:gd name="T51" fmla="*/ 20 h 20"/>
                    <a:gd name="T52" fmla="*/ 13 w 17"/>
                    <a:gd name="T53" fmla="*/ 19 h 20"/>
                    <a:gd name="T54" fmla="*/ 14 w 17"/>
                    <a:gd name="T55" fmla="*/ 19 h 20"/>
                    <a:gd name="T56" fmla="*/ 15 w 17"/>
                    <a:gd name="T57" fmla="*/ 17 h 20"/>
                    <a:gd name="T58" fmla="*/ 16 w 17"/>
                    <a:gd name="T59" fmla="*/ 16 h 20"/>
                    <a:gd name="T60" fmla="*/ 17 w 17"/>
                    <a:gd name="T61" fmla="*/ 15 h 20"/>
                    <a:gd name="T62" fmla="*/ 17 w 17"/>
                    <a:gd name="T63" fmla="*/ 12 h 20"/>
                    <a:gd name="T64" fmla="*/ 17 w 17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0">
                      <a:moveTo>
                        <a:pt x="17" y="10"/>
                      </a:move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641"/>
                <p:cNvSpPr>
                  <a:spLocks/>
                </p:cNvSpPr>
                <p:nvPr/>
              </p:nvSpPr>
              <p:spPr bwMode="auto">
                <a:xfrm>
                  <a:off x="3589" y="1826"/>
                  <a:ext cx="9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8 h 19"/>
                    <a:gd name="T4" fmla="*/ 17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3 w 17"/>
                    <a:gd name="T13" fmla="*/ 0 h 19"/>
                    <a:gd name="T14" fmla="*/ 10 w 17"/>
                    <a:gd name="T15" fmla="*/ 0 h 19"/>
                    <a:gd name="T16" fmla="*/ 9 w 17"/>
                    <a:gd name="T17" fmla="*/ 0 h 19"/>
                    <a:gd name="T18" fmla="*/ 7 w 17"/>
                    <a:gd name="T19" fmla="*/ 0 h 19"/>
                    <a:gd name="T20" fmla="*/ 6 w 17"/>
                    <a:gd name="T21" fmla="*/ 0 h 19"/>
                    <a:gd name="T22" fmla="*/ 5 w 17"/>
                    <a:gd name="T23" fmla="*/ 1 h 19"/>
                    <a:gd name="T24" fmla="*/ 3 w 17"/>
                    <a:gd name="T25" fmla="*/ 2 h 19"/>
                    <a:gd name="T26" fmla="*/ 2 w 17"/>
                    <a:gd name="T27" fmla="*/ 3 h 19"/>
                    <a:gd name="T28" fmla="*/ 1 w 17"/>
                    <a:gd name="T29" fmla="*/ 5 h 19"/>
                    <a:gd name="T30" fmla="*/ 0 w 17"/>
                    <a:gd name="T31" fmla="*/ 8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1 w 17"/>
                    <a:gd name="T37" fmla="*/ 13 h 19"/>
                    <a:gd name="T38" fmla="*/ 2 w 17"/>
                    <a:gd name="T39" fmla="*/ 14 h 19"/>
                    <a:gd name="T40" fmla="*/ 3 w 17"/>
                    <a:gd name="T41" fmla="*/ 17 h 19"/>
                    <a:gd name="T42" fmla="*/ 5 w 17"/>
                    <a:gd name="T43" fmla="*/ 18 h 19"/>
                    <a:gd name="T44" fmla="*/ 6 w 17"/>
                    <a:gd name="T45" fmla="*/ 18 h 19"/>
                    <a:gd name="T46" fmla="*/ 7 w 17"/>
                    <a:gd name="T47" fmla="*/ 19 h 19"/>
                    <a:gd name="T48" fmla="*/ 9 w 17"/>
                    <a:gd name="T49" fmla="*/ 19 h 19"/>
                    <a:gd name="T50" fmla="*/ 10 w 17"/>
                    <a:gd name="T51" fmla="*/ 19 h 19"/>
                    <a:gd name="T52" fmla="*/ 13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7 h 19"/>
                    <a:gd name="T58" fmla="*/ 16 w 17"/>
                    <a:gd name="T59" fmla="*/ 14 h 19"/>
                    <a:gd name="T60" fmla="*/ 17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642"/>
                <p:cNvSpPr>
                  <a:spLocks/>
                </p:cNvSpPr>
                <p:nvPr/>
              </p:nvSpPr>
              <p:spPr bwMode="auto">
                <a:xfrm>
                  <a:off x="3589" y="1826"/>
                  <a:ext cx="9" cy="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8 h 19"/>
                    <a:gd name="T4" fmla="*/ 17 w 17"/>
                    <a:gd name="T5" fmla="*/ 5 h 19"/>
                    <a:gd name="T6" fmla="*/ 16 w 17"/>
                    <a:gd name="T7" fmla="*/ 3 h 19"/>
                    <a:gd name="T8" fmla="*/ 15 w 17"/>
                    <a:gd name="T9" fmla="*/ 2 h 19"/>
                    <a:gd name="T10" fmla="*/ 14 w 17"/>
                    <a:gd name="T11" fmla="*/ 1 h 19"/>
                    <a:gd name="T12" fmla="*/ 13 w 17"/>
                    <a:gd name="T13" fmla="*/ 0 h 19"/>
                    <a:gd name="T14" fmla="*/ 10 w 17"/>
                    <a:gd name="T15" fmla="*/ 0 h 19"/>
                    <a:gd name="T16" fmla="*/ 9 w 17"/>
                    <a:gd name="T17" fmla="*/ 0 h 19"/>
                    <a:gd name="T18" fmla="*/ 7 w 17"/>
                    <a:gd name="T19" fmla="*/ 0 h 19"/>
                    <a:gd name="T20" fmla="*/ 6 w 17"/>
                    <a:gd name="T21" fmla="*/ 0 h 19"/>
                    <a:gd name="T22" fmla="*/ 5 w 17"/>
                    <a:gd name="T23" fmla="*/ 1 h 19"/>
                    <a:gd name="T24" fmla="*/ 3 w 17"/>
                    <a:gd name="T25" fmla="*/ 2 h 19"/>
                    <a:gd name="T26" fmla="*/ 2 w 17"/>
                    <a:gd name="T27" fmla="*/ 3 h 19"/>
                    <a:gd name="T28" fmla="*/ 1 w 17"/>
                    <a:gd name="T29" fmla="*/ 5 h 19"/>
                    <a:gd name="T30" fmla="*/ 0 w 17"/>
                    <a:gd name="T31" fmla="*/ 8 h 19"/>
                    <a:gd name="T32" fmla="*/ 0 w 17"/>
                    <a:gd name="T33" fmla="*/ 9 h 19"/>
                    <a:gd name="T34" fmla="*/ 0 w 17"/>
                    <a:gd name="T35" fmla="*/ 11 h 19"/>
                    <a:gd name="T36" fmla="*/ 1 w 17"/>
                    <a:gd name="T37" fmla="*/ 13 h 19"/>
                    <a:gd name="T38" fmla="*/ 2 w 17"/>
                    <a:gd name="T39" fmla="*/ 14 h 19"/>
                    <a:gd name="T40" fmla="*/ 3 w 17"/>
                    <a:gd name="T41" fmla="*/ 17 h 19"/>
                    <a:gd name="T42" fmla="*/ 5 w 17"/>
                    <a:gd name="T43" fmla="*/ 18 h 19"/>
                    <a:gd name="T44" fmla="*/ 6 w 17"/>
                    <a:gd name="T45" fmla="*/ 18 h 19"/>
                    <a:gd name="T46" fmla="*/ 7 w 17"/>
                    <a:gd name="T47" fmla="*/ 19 h 19"/>
                    <a:gd name="T48" fmla="*/ 9 w 17"/>
                    <a:gd name="T49" fmla="*/ 19 h 19"/>
                    <a:gd name="T50" fmla="*/ 10 w 17"/>
                    <a:gd name="T51" fmla="*/ 19 h 19"/>
                    <a:gd name="T52" fmla="*/ 13 w 17"/>
                    <a:gd name="T53" fmla="*/ 18 h 19"/>
                    <a:gd name="T54" fmla="*/ 14 w 17"/>
                    <a:gd name="T55" fmla="*/ 18 h 19"/>
                    <a:gd name="T56" fmla="*/ 15 w 17"/>
                    <a:gd name="T57" fmla="*/ 17 h 19"/>
                    <a:gd name="T58" fmla="*/ 16 w 17"/>
                    <a:gd name="T59" fmla="*/ 14 h 19"/>
                    <a:gd name="T60" fmla="*/ 17 w 17"/>
                    <a:gd name="T61" fmla="*/ 13 h 19"/>
                    <a:gd name="T62" fmla="*/ 17 w 17"/>
                    <a:gd name="T63" fmla="*/ 11 h 19"/>
                    <a:gd name="T64" fmla="*/ 17 w 17"/>
                    <a:gd name="T6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3" y="17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643"/>
                <p:cNvSpPr>
                  <a:spLocks/>
                </p:cNvSpPr>
                <p:nvPr/>
              </p:nvSpPr>
              <p:spPr bwMode="auto">
                <a:xfrm>
                  <a:off x="3643" y="1598"/>
                  <a:ext cx="37" cy="36"/>
                </a:xfrm>
                <a:custGeom>
                  <a:avLst/>
                  <a:gdLst>
                    <a:gd name="T0" fmla="*/ 74 w 74"/>
                    <a:gd name="T1" fmla="*/ 36 h 73"/>
                    <a:gd name="T2" fmla="*/ 74 w 74"/>
                    <a:gd name="T3" fmla="*/ 32 h 73"/>
                    <a:gd name="T4" fmla="*/ 72 w 74"/>
                    <a:gd name="T5" fmla="*/ 28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3 w 74"/>
                    <a:gd name="T15" fmla="*/ 10 h 73"/>
                    <a:gd name="T16" fmla="*/ 58 w 74"/>
                    <a:gd name="T17" fmla="*/ 6 h 73"/>
                    <a:gd name="T18" fmla="*/ 54 w 74"/>
                    <a:gd name="T19" fmla="*/ 3 h 73"/>
                    <a:gd name="T20" fmla="*/ 51 w 74"/>
                    <a:gd name="T21" fmla="*/ 2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2 h 73"/>
                    <a:gd name="T38" fmla="*/ 19 w 74"/>
                    <a:gd name="T39" fmla="*/ 3 h 73"/>
                    <a:gd name="T40" fmla="*/ 16 w 74"/>
                    <a:gd name="T41" fmla="*/ 6 h 73"/>
                    <a:gd name="T42" fmla="*/ 11 w 74"/>
                    <a:gd name="T43" fmla="*/ 10 h 73"/>
                    <a:gd name="T44" fmla="*/ 7 w 74"/>
                    <a:gd name="T45" fmla="*/ 16 h 73"/>
                    <a:gd name="T46" fmla="*/ 4 w 74"/>
                    <a:gd name="T47" fmla="*/ 18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8 h 73"/>
                    <a:gd name="T54" fmla="*/ 0 w 74"/>
                    <a:gd name="T55" fmla="*/ 32 h 73"/>
                    <a:gd name="T56" fmla="*/ 0 w 74"/>
                    <a:gd name="T57" fmla="*/ 36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3 h 73"/>
                    <a:gd name="T68" fmla="*/ 7 w 74"/>
                    <a:gd name="T69" fmla="*/ 57 h 73"/>
                    <a:gd name="T70" fmla="*/ 11 w 74"/>
                    <a:gd name="T71" fmla="*/ 62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0 h 73"/>
                    <a:gd name="T78" fmla="*/ 26 w 74"/>
                    <a:gd name="T79" fmla="*/ 71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1 h 73"/>
                    <a:gd name="T92" fmla="*/ 51 w 74"/>
                    <a:gd name="T93" fmla="*/ 70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2 h 73"/>
                    <a:gd name="T100" fmla="*/ 67 w 74"/>
                    <a:gd name="T101" fmla="*/ 57 h 73"/>
                    <a:gd name="T102" fmla="*/ 69 w 74"/>
                    <a:gd name="T103" fmla="*/ 53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6"/>
                      </a:moveTo>
                      <a:lnTo>
                        <a:pt x="74" y="32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3"/>
                      </a:lnTo>
                      <a:lnTo>
                        <a:pt x="7" y="57"/>
                      </a:lnTo>
                      <a:lnTo>
                        <a:pt x="11" y="62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2"/>
                      </a:lnTo>
                      <a:lnTo>
                        <a:pt x="67" y="57"/>
                      </a:lnTo>
                      <a:lnTo>
                        <a:pt x="69" y="53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644"/>
                <p:cNvSpPr>
                  <a:spLocks/>
                </p:cNvSpPr>
                <p:nvPr/>
              </p:nvSpPr>
              <p:spPr bwMode="auto">
                <a:xfrm>
                  <a:off x="3643" y="1598"/>
                  <a:ext cx="37" cy="36"/>
                </a:xfrm>
                <a:custGeom>
                  <a:avLst/>
                  <a:gdLst>
                    <a:gd name="T0" fmla="*/ 74 w 74"/>
                    <a:gd name="T1" fmla="*/ 36 h 73"/>
                    <a:gd name="T2" fmla="*/ 74 w 74"/>
                    <a:gd name="T3" fmla="*/ 32 h 73"/>
                    <a:gd name="T4" fmla="*/ 72 w 74"/>
                    <a:gd name="T5" fmla="*/ 28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3 w 74"/>
                    <a:gd name="T15" fmla="*/ 10 h 73"/>
                    <a:gd name="T16" fmla="*/ 58 w 74"/>
                    <a:gd name="T17" fmla="*/ 6 h 73"/>
                    <a:gd name="T18" fmla="*/ 54 w 74"/>
                    <a:gd name="T19" fmla="*/ 3 h 73"/>
                    <a:gd name="T20" fmla="*/ 51 w 74"/>
                    <a:gd name="T21" fmla="*/ 2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2 h 73"/>
                    <a:gd name="T38" fmla="*/ 19 w 74"/>
                    <a:gd name="T39" fmla="*/ 3 h 73"/>
                    <a:gd name="T40" fmla="*/ 16 w 74"/>
                    <a:gd name="T41" fmla="*/ 6 h 73"/>
                    <a:gd name="T42" fmla="*/ 11 w 74"/>
                    <a:gd name="T43" fmla="*/ 10 h 73"/>
                    <a:gd name="T44" fmla="*/ 7 w 74"/>
                    <a:gd name="T45" fmla="*/ 16 h 73"/>
                    <a:gd name="T46" fmla="*/ 4 w 74"/>
                    <a:gd name="T47" fmla="*/ 18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8 h 73"/>
                    <a:gd name="T54" fmla="*/ 0 w 74"/>
                    <a:gd name="T55" fmla="*/ 32 h 73"/>
                    <a:gd name="T56" fmla="*/ 0 w 74"/>
                    <a:gd name="T57" fmla="*/ 36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3 h 73"/>
                    <a:gd name="T68" fmla="*/ 7 w 74"/>
                    <a:gd name="T69" fmla="*/ 57 h 73"/>
                    <a:gd name="T70" fmla="*/ 11 w 74"/>
                    <a:gd name="T71" fmla="*/ 62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0 h 73"/>
                    <a:gd name="T78" fmla="*/ 26 w 74"/>
                    <a:gd name="T79" fmla="*/ 71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1 h 73"/>
                    <a:gd name="T92" fmla="*/ 51 w 74"/>
                    <a:gd name="T93" fmla="*/ 70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2 h 73"/>
                    <a:gd name="T100" fmla="*/ 67 w 74"/>
                    <a:gd name="T101" fmla="*/ 57 h 73"/>
                    <a:gd name="T102" fmla="*/ 69 w 74"/>
                    <a:gd name="T103" fmla="*/ 53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6"/>
                      </a:moveTo>
                      <a:lnTo>
                        <a:pt x="74" y="32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3"/>
                      </a:lnTo>
                      <a:lnTo>
                        <a:pt x="7" y="57"/>
                      </a:lnTo>
                      <a:lnTo>
                        <a:pt x="11" y="62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2"/>
                      </a:lnTo>
                      <a:lnTo>
                        <a:pt x="67" y="57"/>
                      </a:lnTo>
                      <a:lnTo>
                        <a:pt x="69" y="53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645"/>
                <p:cNvSpPr>
                  <a:spLocks/>
                </p:cNvSpPr>
                <p:nvPr/>
              </p:nvSpPr>
              <p:spPr bwMode="auto">
                <a:xfrm>
                  <a:off x="3658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3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646"/>
                <p:cNvSpPr>
                  <a:spLocks/>
                </p:cNvSpPr>
                <p:nvPr/>
              </p:nvSpPr>
              <p:spPr bwMode="auto">
                <a:xfrm>
                  <a:off x="3658" y="161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3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3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647"/>
                <p:cNvSpPr>
                  <a:spLocks/>
                </p:cNvSpPr>
                <p:nvPr/>
              </p:nvSpPr>
              <p:spPr bwMode="auto">
                <a:xfrm>
                  <a:off x="3643" y="1727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6 h 73"/>
                    <a:gd name="T14" fmla="*/ 63 w 74"/>
                    <a:gd name="T15" fmla="*/ 11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1 h 73"/>
                    <a:gd name="T44" fmla="*/ 7 w 74"/>
                    <a:gd name="T45" fmla="*/ 16 h 73"/>
                    <a:gd name="T46" fmla="*/ 4 w 74"/>
                    <a:gd name="T47" fmla="*/ 19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648"/>
                <p:cNvSpPr>
                  <a:spLocks/>
                </p:cNvSpPr>
                <p:nvPr/>
              </p:nvSpPr>
              <p:spPr bwMode="auto">
                <a:xfrm>
                  <a:off x="3643" y="1727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6 h 73"/>
                    <a:gd name="T14" fmla="*/ 63 w 74"/>
                    <a:gd name="T15" fmla="*/ 11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1 h 73"/>
                    <a:gd name="T44" fmla="*/ 7 w 74"/>
                    <a:gd name="T45" fmla="*/ 16 h 73"/>
                    <a:gd name="T46" fmla="*/ 4 w 74"/>
                    <a:gd name="T47" fmla="*/ 19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49"/>
                <p:cNvSpPr>
                  <a:spLocks/>
                </p:cNvSpPr>
                <p:nvPr/>
              </p:nvSpPr>
              <p:spPr bwMode="auto">
                <a:xfrm>
                  <a:off x="3658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50"/>
                <p:cNvSpPr>
                  <a:spLocks/>
                </p:cNvSpPr>
                <p:nvPr/>
              </p:nvSpPr>
              <p:spPr bwMode="auto">
                <a:xfrm>
                  <a:off x="3658" y="1740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651"/>
                <p:cNvSpPr>
                  <a:spLocks/>
                </p:cNvSpPr>
                <p:nvPr/>
              </p:nvSpPr>
              <p:spPr bwMode="auto">
                <a:xfrm>
                  <a:off x="3643" y="1988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4 w 74"/>
                    <a:gd name="T3" fmla="*/ 33 h 74"/>
                    <a:gd name="T4" fmla="*/ 72 w 74"/>
                    <a:gd name="T5" fmla="*/ 29 h 74"/>
                    <a:gd name="T6" fmla="*/ 72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3 w 74"/>
                    <a:gd name="T15" fmla="*/ 11 h 74"/>
                    <a:gd name="T16" fmla="*/ 58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1 w 74"/>
                    <a:gd name="T27" fmla="*/ 0 h 74"/>
                    <a:gd name="T28" fmla="*/ 37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1 h 74"/>
                    <a:gd name="T34" fmla="*/ 26 w 74"/>
                    <a:gd name="T35" fmla="*/ 2 h 74"/>
                    <a:gd name="T36" fmla="*/ 23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1 w 74"/>
                    <a:gd name="T43" fmla="*/ 11 h 74"/>
                    <a:gd name="T44" fmla="*/ 7 w 74"/>
                    <a:gd name="T45" fmla="*/ 17 h 74"/>
                    <a:gd name="T46" fmla="*/ 4 w 74"/>
                    <a:gd name="T47" fmla="*/ 19 h 74"/>
                    <a:gd name="T48" fmla="*/ 3 w 74"/>
                    <a:gd name="T49" fmla="*/ 23 h 74"/>
                    <a:gd name="T50" fmla="*/ 1 w 74"/>
                    <a:gd name="T51" fmla="*/ 26 h 74"/>
                    <a:gd name="T52" fmla="*/ 1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1 w 74"/>
                    <a:gd name="T61" fmla="*/ 44 h 74"/>
                    <a:gd name="T62" fmla="*/ 1 w 74"/>
                    <a:gd name="T63" fmla="*/ 47 h 74"/>
                    <a:gd name="T64" fmla="*/ 3 w 74"/>
                    <a:gd name="T65" fmla="*/ 51 h 74"/>
                    <a:gd name="T66" fmla="*/ 4 w 74"/>
                    <a:gd name="T67" fmla="*/ 54 h 74"/>
                    <a:gd name="T68" fmla="*/ 7 w 74"/>
                    <a:gd name="T69" fmla="*/ 58 h 74"/>
                    <a:gd name="T70" fmla="*/ 11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3 w 74"/>
                    <a:gd name="T77" fmla="*/ 71 h 74"/>
                    <a:gd name="T78" fmla="*/ 26 w 74"/>
                    <a:gd name="T79" fmla="*/ 72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7 w 74"/>
                    <a:gd name="T85" fmla="*/ 74 h 74"/>
                    <a:gd name="T86" fmla="*/ 41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8 w 74"/>
                    <a:gd name="T97" fmla="*/ 68 h 74"/>
                    <a:gd name="T98" fmla="*/ 63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2 w 74"/>
                    <a:gd name="T107" fmla="*/ 47 h 74"/>
                    <a:gd name="T108" fmla="*/ 72 w 74"/>
                    <a:gd name="T109" fmla="*/ 44 h 74"/>
                    <a:gd name="T110" fmla="*/ 74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4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4" y="41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652"/>
                <p:cNvSpPr>
                  <a:spLocks/>
                </p:cNvSpPr>
                <p:nvPr/>
              </p:nvSpPr>
              <p:spPr bwMode="auto">
                <a:xfrm>
                  <a:off x="3643" y="1988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4 w 74"/>
                    <a:gd name="T3" fmla="*/ 33 h 74"/>
                    <a:gd name="T4" fmla="*/ 72 w 74"/>
                    <a:gd name="T5" fmla="*/ 29 h 74"/>
                    <a:gd name="T6" fmla="*/ 72 w 74"/>
                    <a:gd name="T7" fmla="*/ 26 h 74"/>
                    <a:gd name="T8" fmla="*/ 70 w 74"/>
                    <a:gd name="T9" fmla="*/ 23 h 74"/>
                    <a:gd name="T10" fmla="*/ 69 w 74"/>
                    <a:gd name="T11" fmla="*/ 19 h 74"/>
                    <a:gd name="T12" fmla="*/ 67 w 74"/>
                    <a:gd name="T13" fmla="*/ 17 h 74"/>
                    <a:gd name="T14" fmla="*/ 63 w 74"/>
                    <a:gd name="T15" fmla="*/ 11 h 74"/>
                    <a:gd name="T16" fmla="*/ 58 w 74"/>
                    <a:gd name="T17" fmla="*/ 7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1 h 74"/>
                    <a:gd name="T26" fmla="*/ 41 w 74"/>
                    <a:gd name="T27" fmla="*/ 0 h 74"/>
                    <a:gd name="T28" fmla="*/ 37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1 h 74"/>
                    <a:gd name="T34" fmla="*/ 26 w 74"/>
                    <a:gd name="T35" fmla="*/ 2 h 74"/>
                    <a:gd name="T36" fmla="*/ 23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7 h 74"/>
                    <a:gd name="T42" fmla="*/ 11 w 74"/>
                    <a:gd name="T43" fmla="*/ 11 h 74"/>
                    <a:gd name="T44" fmla="*/ 7 w 74"/>
                    <a:gd name="T45" fmla="*/ 17 h 74"/>
                    <a:gd name="T46" fmla="*/ 4 w 74"/>
                    <a:gd name="T47" fmla="*/ 19 h 74"/>
                    <a:gd name="T48" fmla="*/ 3 w 74"/>
                    <a:gd name="T49" fmla="*/ 23 h 74"/>
                    <a:gd name="T50" fmla="*/ 1 w 74"/>
                    <a:gd name="T51" fmla="*/ 26 h 74"/>
                    <a:gd name="T52" fmla="*/ 1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1 h 74"/>
                    <a:gd name="T60" fmla="*/ 1 w 74"/>
                    <a:gd name="T61" fmla="*/ 44 h 74"/>
                    <a:gd name="T62" fmla="*/ 1 w 74"/>
                    <a:gd name="T63" fmla="*/ 47 h 74"/>
                    <a:gd name="T64" fmla="*/ 3 w 74"/>
                    <a:gd name="T65" fmla="*/ 51 h 74"/>
                    <a:gd name="T66" fmla="*/ 4 w 74"/>
                    <a:gd name="T67" fmla="*/ 54 h 74"/>
                    <a:gd name="T68" fmla="*/ 7 w 74"/>
                    <a:gd name="T69" fmla="*/ 58 h 74"/>
                    <a:gd name="T70" fmla="*/ 11 w 74"/>
                    <a:gd name="T71" fmla="*/ 63 h 74"/>
                    <a:gd name="T72" fmla="*/ 16 w 74"/>
                    <a:gd name="T73" fmla="*/ 68 h 74"/>
                    <a:gd name="T74" fmla="*/ 19 w 74"/>
                    <a:gd name="T75" fmla="*/ 69 h 74"/>
                    <a:gd name="T76" fmla="*/ 23 w 74"/>
                    <a:gd name="T77" fmla="*/ 71 h 74"/>
                    <a:gd name="T78" fmla="*/ 26 w 74"/>
                    <a:gd name="T79" fmla="*/ 72 h 74"/>
                    <a:gd name="T80" fmla="*/ 29 w 74"/>
                    <a:gd name="T81" fmla="*/ 74 h 74"/>
                    <a:gd name="T82" fmla="*/ 33 w 74"/>
                    <a:gd name="T83" fmla="*/ 74 h 74"/>
                    <a:gd name="T84" fmla="*/ 37 w 74"/>
                    <a:gd name="T85" fmla="*/ 74 h 74"/>
                    <a:gd name="T86" fmla="*/ 41 w 74"/>
                    <a:gd name="T87" fmla="*/ 74 h 74"/>
                    <a:gd name="T88" fmla="*/ 44 w 74"/>
                    <a:gd name="T89" fmla="*/ 74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69 h 74"/>
                    <a:gd name="T96" fmla="*/ 58 w 74"/>
                    <a:gd name="T97" fmla="*/ 68 h 74"/>
                    <a:gd name="T98" fmla="*/ 63 w 74"/>
                    <a:gd name="T99" fmla="*/ 63 h 74"/>
                    <a:gd name="T100" fmla="*/ 67 w 74"/>
                    <a:gd name="T101" fmla="*/ 58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2 w 74"/>
                    <a:gd name="T107" fmla="*/ 47 h 74"/>
                    <a:gd name="T108" fmla="*/ 72 w 74"/>
                    <a:gd name="T109" fmla="*/ 44 h 74"/>
                    <a:gd name="T110" fmla="*/ 74 w 74"/>
                    <a:gd name="T111" fmla="*/ 41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4" y="33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0" y="23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8" y="7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11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4"/>
                      </a:lnTo>
                      <a:lnTo>
                        <a:pt x="33" y="74"/>
                      </a:lnTo>
                      <a:lnTo>
                        <a:pt x="37" y="74"/>
                      </a:lnTo>
                      <a:lnTo>
                        <a:pt x="41" y="74"/>
                      </a:lnTo>
                      <a:lnTo>
                        <a:pt x="44" y="74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7" y="58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4" y="41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653"/>
                <p:cNvSpPr>
                  <a:spLocks/>
                </p:cNvSpPr>
                <p:nvPr/>
              </p:nvSpPr>
              <p:spPr bwMode="auto">
                <a:xfrm>
                  <a:off x="3658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4 w 18"/>
                    <a:gd name="T43" fmla="*/ 16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654"/>
                <p:cNvSpPr>
                  <a:spLocks/>
                </p:cNvSpPr>
                <p:nvPr/>
              </p:nvSpPr>
              <p:spPr bwMode="auto">
                <a:xfrm>
                  <a:off x="3658" y="2002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4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4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5 h 18"/>
                    <a:gd name="T42" fmla="*/ 4 w 18"/>
                    <a:gd name="T43" fmla="*/ 16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655"/>
                <p:cNvSpPr>
                  <a:spLocks/>
                </p:cNvSpPr>
                <p:nvPr/>
              </p:nvSpPr>
              <p:spPr bwMode="auto">
                <a:xfrm>
                  <a:off x="3643" y="2114"/>
                  <a:ext cx="37" cy="37"/>
                </a:xfrm>
                <a:custGeom>
                  <a:avLst/>
                  <a:gdLst>
                    <a:gd name="T0" fmla="*/ 74 w 74"/>
                    <a:gd name="T1" fmla="*/ 36 h 72"/>
                    <a:gd name="T2" fmla="*/ 74 w 74"/>
                    <a:gd name="T3" fmla="*/ 31 h 72"/>
                    <a:gd name="T4" fmla="*/ 72 w 74"/>
                    <a:gd name="T5" fmla="*/ 28 h 72"/>
                    <a:gd name="T6" fmla="*/ 72 w 74"/>
                    <a:gd name="T7" fmla="*/ 25 h 72"/>
                    <a:gd name="T8" fmla="*/ 70 w 74"/>
                    <a:gd name="T9" fmla="*/ 21 h 72"/>
                    <a:gd name="T10" fmla="*/ 69 w 74"/>
                    <a:gd name="T11" fmla="*/ 18 h 72"/>
                    <a:gd name="T12" fmla="*/ 67 w 74"/>
                    <a:gd name="T13" fmla="*/ 15 h 72"/>
                    <a:gd name="T14" fmla="*/ 63 w 74"/>
                    <a:gd name="T15" fmla="*/ 10 h 72"/>
                    <a:gd name="T16" fmla="*/ 58 w 74"/>
                    <a:gd name="T17" fmla="*/ 5 h 72"/>
                    <a:gd name="T18" fmla="*/ 54 w 74"/>
                    <a:gd name="T19" fmla="*/ 3 h 72"/>
                    <a:gd name="T20" fmla="*/ 51 w 74"/>
                    <a:gd name="T21" fmla="*/ 2 h 72"/>
                    <a:gd name="T22" fmla="*/ 47 w 74"/>
                    <a:gd name="T23" fmla="*/ 1 h 72"/>
                    <a:gd name="T24" fmla="*/ 44 w 74"/>
                    <a:gd name="T25" fmla="*/ 0 h 72"/>
                    <a:gd name="T26" fmla="*/ 41 w 74"/>
                    <a:gd name="T27" fmla="*/ 0 h 72"/>
                    <a:gd name="T28" fmla="*/ 37 w 74"/>
                    <a:gd name="T29" fmla="*/ 0 h 72"/>
                    <a:gd name="T30" fmla="*/ 33 w 74"/>
                    <a:gd name="T31" fmla="*/ 0 h 72"/>
                    <a:gd name="T32" fmla="*/ 29 w 74"/>
                    <a:gd name="T33" fmla="*/ 0 h 72"/>
                    <a:gd name="T34" fmla="*/ 26 w 74"/>
                    <a:gd name="T35" fmla="*/ 1 h 72"/>
                    <a:gd name="T36" fmla="*/ 23 w 74"/>
                    <a:gd name="T37" fmla="*/ 2 h 72"/>
                    <a:gd name="T38" fmla="*/ 19 w 74"/>
                    <a:gd name="T39" fmla="*/ 3 h 72"/>
                    <a:gd name="T40" fmla="*/ 16 w 74"/>
                    <a:gd name="T41" fmla="*/ 5 h 72"/>
                    <a:gd name="T42" fmla="*/ 11 w 74"/>
                    <a:gd name="T43" fmla="*/ 10 h 72"/>
                    <a:gd name="T44" fmla="*/ 7 w 74"/>
                    <a:gd name="T45" fmla="*/ 15 h 72"/>
                    <a:gd name="T46" fmla="*/ 4 w 74"/>
                    <a:gd name="T47" fmla="*/ 18 h 72"/>
                    <a:gd name="T48" fmla="*/ 3 w 74"/>
                    <a:gd name="T49" fmla="*/ 21 h 72"/>
                    <a:gd name="T50" fmla="*/ 1 w 74"/>
                    <a:gd name="T51" fmla="*/ 25 h 72"/>
                    <a:gd name="T52" fmla="*/ 1 w 74"/>
                    <a:gd name="T53" fmla="*/ 28 h 72"/>
                    <a:gd name="T54" fmla="*/ 0 w 74"/>
                    <a:gd name="T55" fmla="*/ 31 h 72"/>
                    <a:gd name="T56" fmla="*/ 0 w 74"/>
                    <a:gd name="T57" fmla="*/ 36 h 72"/>
                    <a:gd name="T58" fmla="*/ 0 w 74"/>
                    <a:gd name="T59" fmla="*/ 39 h 72"/>
                    <a:gd name="T60" fmla="*/ 1 w 74"/>
                    <a:gd name="T61" fmla="*/ 43 h 72"/>
                    <a:gd name="T62" fmla="*/ 1 w 74"/>
                    <a:gd name="T63" fmla="*/ 46 h 72"/>
                    <a:gd name="T64" fmla="*/ 3 w 74"/>
                    <a:gd name="T65" fmla="*/ 49 h 72"/>
                    <a:gd name="T66" fmla="*/ 4 w 74"/>
                    <a:gd name="T67" fmla="*/ 53 h 72"/>
                    <a:gd name="T68" fmla="*/ 7 w 74"/>
                    <a:gd name="T69" fmla="*/ 56 h 72"/>
                    <a:gd name="T70" fmla="*/ 11 w 74"/>
                    <a:gd name="T71" fmla="*/ 62 h 72"/>
                    <a:gd name="T72" fmla="*/ 16 w 74"/>
                    <a:gd name="T73" fmla="*/ 66 h 72"/>
                    <a:gd name="T74" fmla="*/ 19 w 74"/>
                    <a:gd name="T75" fmla="*/ 68 h 72"/>
                    <a:gd name="T76" fmla="*/ 23 w 74"/>
                    <a:gd name="T77" fmla="*/ 70 h 72"/>
                    <a:gd name="T78" fmla="*/ 26 w 74"/>
                    <a:gd name="T79" fmla="*/ 71 h 72"/>
                    <a:gd name="T80" fmla="*/ 29 w 74"/>
                    <a:gd name="T81" fmla="*/ 72 h 72"/>
                    <a:gd name="T82" fmla="*/ 33 w 74"/>
                    <a:gd name="T83" fmla="*/ 72 h 72"/>
                    <a:gd name="T84" fmla="*/ 37 w 74"/>
                    <a:gd name="T85" fmla="*/ 72 h 72"/>
                    <a:gd name="T86" fmla="*/ 41 w 74"/>
                    <a:gd name="T87" fmla="*/ 72 h 72"/>
                    <a:gd name="T88" fmla="*/ 44 w 74"/>
                    <a:gd name="T89" fmla="*/ 72 h 72"/>
                    <a:gd name="T90" fmla="*/ 47 w 74"/>
                    <a:gd name="T91" fmla="*/ 71 h 72"/>
                    <a:gd name="T92" fmla="*/ 51 w 74"/>
                    <a:gd name="T93" fmla="*/ 70 h 72"/>
                    <a:gd name="T94" fmla="*/ 54 w 74"/>
                    <a:gd name="T95" fmla="*/ 68 h 72"/>
                    <a:gd name="T96" fmla="*/ 58 w 74"/>
                    <a:gd name="T97" fmla="*/ 66 h 72"/>
                    <a:gd name="T98" fmla="*/ 63 w 74"/>
                    <a:gd name="T99" fmla="*/ 62 h 72"/>
                    <a:gd name="T100" fmla="*/ 67 w 74"/>
                    <a:gd name="T101" fmla="*/ 56 h 72"/>
                    <a:gd name="T102" fmla="*/ 69 w 74"/>
                    <a:gd name="T103" fmla="*/ 53 h 72"/>
                    <a:gd name="T104" fmla="*/ 70 w 74"/>
                    <a:gd name="T105" fmla="*/ 49 h 72"/>
                    <a:gd name="T106" fmla="*/ 72 w 74"/>
                    <a:gd name="T107" fmla="*/ 46 h 72"/>
                    <a:gd name="T108" fmla="*/ 72 w 74"/>
                    <a:gd name="T109" fmla="*/ 43 h 72"/>
                    <a:gd name="T110" fmla="*/ 74 w 74"/>
                    <a:gd name="T111" fmla="*/ 39 h 72"/>
                    <a:gd name="T112" fmla="*/ 74 w 74"/>
                    <a:gd name="T113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2">
                      <a:moveTo>
                        <a:pt x="74" y="36"/>
                      </a:moveTo>
                      <a:lnTo>
                        <a:pt x="74" y="31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1"/>
                      </a:lnTo>
                      <a:lnTo>
                        <a:pt x="69" y="18"/>
                      </a:lnTo>
                      <a:lnTo>
                        <a:pt x="67" y="15"/>
                      </a:lnTo>
                      <a:lnTo>
                        <a:pt x="63" y="10"/>
                      </a:lnTo>
                      <a:lnTo>
                        <a:pt x="58" y="5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5"/>
                      </a:lnTo>
                      <a:lnTo>
                        <a:pt x="11" y="10"/>
                      </a:lnTo>
                      <a:lnTo>
                        <a:pt x="7" y="15"/>
                      </a:lnTo>
                      <a:lnTo>
                        <a:pt x="4" y="18"/>
                      </a:lnTo>
                      <a:lnTo>
                        <a:pt x="3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3" y="49"/>
                      </a:lnTo>
                      <a:lnTo>
                        <a:pt x="4" y="53"/>
                      </a:lnTo>
                      <a:lnTo>
                        <a:pt x="7" y="56"/>
                      </a:lnTo>
                      <a:lnTo>
                        <a:pt x="11" y="62"/>
                      </a:lnTo>
                      <a:lnTo>
                        <a:pt x="16" y="66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7" y="72"/>
                      </a:lnTo>
                      <a:lnTo>
                        <a:pt x="41" y="72"/>
                      </a:lnTo>
                      <a:lnTo>
                        <a:pt x="44" y="72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6"/>
                      </a:lnTo>
                      <a:lnTo>
                        <a:pt x="63" y="62"/>
                      </a:lnTo>
                      <a:lnTo>
                        <a:pt x="67" y="56"/>
                      </a:lnTo>
                      <a:lnTo>
                        <a:pt x="69" y="53"/>
                      </a:lnTo>
                      <a:lnTo>
                        <a:pt x="70" y="49"/>
                      </a:lnTo>
                      <a:lnTo>
                        <a:pt x="72" y="46"/>
                      </a:lnTo>
                      <a:lnTo>
                        <a:pt x="72" y="43"/>
                      </a:lnTo>
                      <a:lnTo>
                        <a:pt x="74" y="39"/>
                      </a:lnTo>
                      <a:lnTo>
                        <a:pt x="74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656"/>
                <p:cNvSpPr>
                  <a:spLocks/>
                </p:cNvSpPr>
                <p:nvPr/>
              </p:nvSpPr>
              <p:spPr bwMode="auto">
                <a:xfrm>
                  <a:off x="3643" y="2114"/>
                  <a:ext cx="37" cy="37"/>
                </a:xfrm>
                <a:custGeom>
                  <a:avLst/>
                  <a:gdLst>
                    <a:gd name="T0" fmla="*/ 74 w 74"/>
                    <a:gd name="T1" fmla="*/ 36 h 72"/>
                    <a:gd name="T2" fmla="*/ 74 w 74"/>
                    <a:gd name="T3" fmla="*/ 31 h 72"/>
                    <a:gd name="T4" fmla="*/ 72 w 74"/>
                    <a:gd name="T5" fmla="*/ 28 h 72"/>
                    <a:gd name="T6" fmla="*/ 72 w 74"/>
                    <a:gd name="T7" fmla="*/ 25 h 72"/>
                    <a:gd name="T8" fmla="*/ 70 w 74"/>
                    <a:gd name="T9" fmla="*/ 21 h 72"/>
                    <a:gd name="T10" fmla="*/ 69 w 74"/>
                    <a:gd name="T11" fmla="*/ 18 h 72"/>
                    <a:gd name="T12" fmla="*/ 67 w 74"/>
                    <a:gd name="T13" fmla="*/ 15 h 72"/>
                    <a:gd name="T14" fmla="*/ 63 w 74"/>
                    <a:gd name="T15" fmla="*/ 10 h 72"/>
                    <a:gd name="T16" fmla="*/ 58 w 74"/>
                    <a:gd name="T17" fmla="*/ 5 h 72"/>
                    <a:gd name="T18" fmla="*/ 54 w 74"/>
                    <a:gd name="T19" fmla="*/ 3 h 72"/>
                    <a:gd name="T20" fmla="*/ 51 w 74"/>
                    <a:gd name="T21" fmla="*/ 2 h 72"/>
                    <a:gd name="T22" fmla="*/ 47 w 74"/>
                    <a:gd name="T23" fmla="*/ 1 h 72"/>
                    <a:gd name="T24" fmla="*/ 44 w 74"/>
                    <a:gd name="T25" fmla="*/ 0 h 72"/>
                    <a:gd name="T26" fmla="*/ 41 w 74"/>
                    <a:gd name="T27" fmla="*/ 0 h 72"/>
                    <a:gd name="T28" fmla="*/ 37 w 74"/>
                    <a:gd name="T29" fmla="*/ 0 h 72"/>
                    <a:gd name="T30" fmla="*/ 33 w 74"/>
                    <a:gd name="T31" fmla="*/ 0 h 72"/>
                    <a:gd name="T32" fmla="*/ 29 w 74"/>
                    <a:gd name="T33" fmla="*/ 0 h 72"/>
                    <a:gd name="T34" fmla="*/ 26 w 74"/>
                    <a:gd name="T35" fmla="*/ 1 h 72"/>
                    <a:gd name="T36" fmla="*/ 23 w 74"/>
                    <a:gd name="T37" fmla="*/ 2 h 72"/>
                    <a:gd name="T38" fmla="*/ 19 w 74"/>
                    <a:gd name="T39" fmla="*/ 3 h 72"/>
                    <a:gd name="T40" fmla="*/ 16 w 74"/>
                    <a:gd name="T41" fmla="*/ 5 h 72"/>
                    <a:gd name="T42" fmla="*/ 11 w 74"/>
                    <a:gd name="T43" fmla="*/ 10 h 72"/>
                    <a:gd name="T44" fmla="*/ 7 w 74"/>
                    <a:gd name="T45" fmla="*/ 15 h 72"/>
                    <a:gd name="T46" fmla="*/ 4 w 74"/>
                    <a:gd name="T47" fmla="*/ 18 h 72"/>
                    <a:gd name="T48" fmla="*/ 3 w 74"/>
                    <a:gd name="T49" fmla="*/ 21 h 72"/>
                    <a:gd name="T50" fmla="*/ 1 w 74"/>
                    <a:gd name="T51" fmla="*/ 25 h 72"/>
                    <a:gd name="T52" fmla="*/ 1 w 74"/>
                    <a:gd name="T53" fmla="*/ 28 h 72"/>
                    <a:gd name="T54" fmla="*/ 0 w 74"/>
                    <a:gd name="T55" fmla="*/ 31 h 72"/>
                    <a:gd name="T56" fmla="*/ 0 w 74"/>
                    <a:gd name="T57" fmla="*/ 36 h 72"/>
                    <a:gd name="T58" fmla="*/ 0 w 74"/>
                    <a:gd name="T59" fmla="*/ 39 h 72"/>
                    <a:gd name="T60" fmla="*/ 1 w 74"/>
                    <a:gd name="T61" fmla="*/ 43 h 72"/>
                    <a:gd name="T62" fmla="*/ 1 w 74"/>
                    <a:gd name="T63" fmla="*/ 46 h 72"/>
                    <a:gd name="T64" fmla="*/ 3 w 74"/>
                    <a:gd name="T65" fmla="*/ 49 h 72"/>
                    <a:gd name="T66" fmla="*/ 4 w 74"/>
                    <a:gd name="T67" fmla="*/ 53 h 72"/>
                    <a:gd name="T68" fmla="*/ 7 w 74"/>
                    <a:gd name="T69" fmla="*/ 56 h 72"/>
                    <a:gd name="T70" fmla="*/ 11 w 74"/>
                    <a:gd name="T71" fmla="*/ 62 h 72"/>
                    <a:gd name="T72" fmla="*/ 16 w 74"/>
                    <a:gd name="T73" fmla="*/ 66 h 72"/>
                    <a:gd name="T74" fmla="*/ 19 w 74"/>
                    <a:gd name="T75" fmla="*/ 68 h 72"/>
                    <a:gd name="T76" fmla="*/ 23 w 74"/>
                    <a:gd name="T77" fmla="*/ 70 h 72"/>
                    <a:gd name="T78" fmla="*/ 26 w 74"/>
                    <a:gd name="T79" fmla="*/ 71 h 72"/>
                    <a:gd name="T80" fmla="*/ 29 w 74"/>
                    <a:gd name="T81" fmla="*/ 72 h 72"/>
                    <a:gd name="T82" fmla="*/ 33 w 74"/>
                    <a:gd name="T83" fmla="*/ 72 h 72"/>
                    <a:gd name="T84" fmla="*/ 37 w 74"/>
                    <a:gd name="T85" fmla="*/ 72 h 72"/>
                    <a:gd name="T86" fmla="*/ 41 w 74"/>
                    <a:gd name="T87" fmla="*/ 72 h 72"/>
                    <a:gd name="T88" fmla="*/ 44 w 74"/>
                    <a:gd name="T89" fmla="*/ 72 h 72"/>
                    <a:gd name="T90" fmla="*/ 47 w 74"/>
                    <a:gd name="T91" fmla="*/ 71 h 72"/>
                    <a:gd name="T92" fmla="*/ 51 w 74"/>
                    <a:gd name="T93" fmla="*/ 70 h 72"/>
                    <a:gd name="T94" fmla="*/ 54 w 74"/>
                    <a:gd name="T95" fmla="*/ 68 h 72"/>
                    <a:gd name="T96" fmla="*/ 58 w 74"/>
                    <a:gd name="T97" fmla="*/ 66 h 72"/>
                    <a:gd name="T98" fmla="*/ 63 w 74"/>
                    <a:gd name="T99" fmla="*/ 62 h 72"/>
                    <a:gd name="T100" fmla="*/ 67 w 74"/>
                    <a:gd name="T101" fmla="*/ 56 h 72"/>
                    <a:gd name="T102" fmla="*/ 69 w 74"/>
                    <a:gd name="T103" fmla="*/ 53 h 72"/>
                    <a:gd name="T104" fmla="*/ 70 w 74"/>
                    <a:gd name="T105" fmla="*/ 49 h 72"/>
                    <a:gd name="T106" fmla="*/ 72 w 74"/>
                    <a:gd name="T107" fmla="*/ 46 h 72"/>
                    <a:gd name="T108" fmla="*/ 72 w 74"/>
                    <a:gd name="T109" fmla="*/ 43 h 72"/>
                    <a:gd name="T110" fmla="*/ 74 w 74"/>
                    <a:gd name="T111" fmla="*/ 39 h 72"/>
                    <a:gd name="T112" fmla="*/ 74 w 74"/>
                    <a:gd name="T113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2">
                      <a:moveTo>
                        <a:pt x="74" y="36"/>
                      </a:moveTo>
                      <a:lnTo>
                        <a:pt x="74" y="31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1"/>
                      </a:lnTo>
                      <a:lnTo>
                        <a:pt x="69" y="18"/>
                      </a:lnTo>
                      <a:lnTo>
                        <a:pt x="67" y="15"/>
                      </a:lnTo>
                      <a:lnTo>
                        <a:pt x="63" y="10"/>
                      </a:lnTo>
                      <a:lnTo>
                        <a:pt x="58" y="5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5"/>
                      </a:lnTo>
                      <a:lnTo>
                        <a:pt x="11" y="10"/>
                      </a:lnTo>
                      <a:lnTo>
                        <a:pt x="7" y="15"/>
                      </a:lnTo>
                      <a:lnTo>
                        <a:pt x="4" y="18"/>
                      </a:lnTo>
                      <a:lnTo>
                        <a:pt x="3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3" y="49"/>
                      </a:lnTo>
                      <a:lnTo>
                        <a:pt x="4" y="53"/>
                      </a:lnTo>
                      <a:lnTo>
                        <a:pt x="7" y="56"/>
                      </a:lnTo>
                      <a:lnTo>
                        <a:pt x="11" y="62"/>
                      </a:lnTo>
                      <a:lnTo>
                        <a:pt x="16" y="66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7" y="72"/>
                      </a:lnTo>
                      <a:lnTo>
                        <a:pt x="41" y="72"/>
                      </a:lnTo>
                      <a:lnTo>
                        <a:pt x="44" y="72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6"/>
                      </a:lnTo>
                      <a:lnTo>
                        <a:pt x="63" y="62"/>
                      </a:lnTo>
                      <a:lnTo>
                        <a:pt x="67" y="56"/>
                      </a:lnTo>
                      <a:lnTo>
                        <a:pt x="69" y="53"/>
                      </a:lnTo>
                      <a:lnTo>
                        <a:pt x="70" y="49"/>
                      </a:lnTo>
                      <a:lnTo>
                        <a:pt x="72" y="46"/>
                      </a:lnTo>
                      <a:lnTo>
                        <a:pt x="72" y="43"/>
                      </a:lnTo>
                      <a:lnTo>
                        <a:pt x="74" y="39"/>
                      </a:lnTo>
                      <a:lnTo>
                        <a:pt x="74" y="3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657"/>
                <p:cNvSpPr>
                  <a:spLocks/>
                </p:cNvSpPr>
                <p:nvPr/>
              </p:nvSpPr>
              <p:spPr bwMode="auto">
                <a:xfrm>
                  <a:off x="3658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658"/>
                <p:cNvSpPr>
                  <a:spLocks/>
                </p:cNvSpPr>
                <p:nvPr/>
              </p:nvSpPr>
              <p:spPr bwMode="auto">
                <a:xfrm>
                  <a:off x="3658" y="212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659"/>
                <p:cNvSpPr>
                  <a:spLocks/>
                </p:cNvSpPr>
                <p:nvPr/>
              </p:nvSpPr>
              <p:spPr bwMode="auto">
                <a:xfrm>
                  <a:off x="3643" y="2434"/>
                  <a:ext cx="37" cy="36"/>
                </a:xfrm>
                <a:custGeom>
                  <a:avLst/>
                  <a:gdLst>
                    <a:gd name="T0" fmla="*/ 74 w 74"/>
                    <a:gd name="T1" fmla="*/ 36 h 72"/>
                    <a:gd name="T2" fmla="*/ 74 w 74"/>
                    <a:gd name="T3" fmla="*/ 32 h 72"/>
                    <a:gd name="T4" fmla="*/ 72 w 74"/>
                    <a:gd name="T5" fmla="*/ 28 h 72"/>
                    <a:gd name="T6" fmla="*/ 72 w 74"/>
                    <a:gd name="T7" fmla="*/ 25 h 72"/>
                    <a:gd name="T8" fmla="*/ 70 w 74"/>
                    <a:gd name="T9" fmla="*/ 21 h 72"/>
                    <a:gd name="T10" fmla="*/ 69 w 74"/>
                    <a:gd name="T11" fmla="*/ 18 h 72"/>
                    <a:gd name="T12" fmla="*/ 67 w 74"/>
                    <a:gd name="T13" fmla="*/ 16 h 72"/>
                    <a:gd name="T14" fmla="*/ 63 w 74"/>
                    <a:gd name="T15" fmla="*/ 10 h 72"/>
                    <a:gd name="T16" fmla="*/ 58 w 74"/>
                    <a:gd name="T17" fmla="*/ 6 h 72"/>
                    <a:gd name="T18" fmla="*/ 54 w 74"/>
                    <a:gd name="T19" fmla="*/ 3 h 72"/>
                    <a:gd name="T20" fmla="*/ 51 w 74"/>
                    <a:gd name="T21" fmla="*/ 2 h 72"/>
                    <a:gd name="T22" fmla="*/ 47 w 74"/>
                    <a:gd name="T23" fmla="*/ 1 h 72"/>
                    <a:gd name="T24" fmla="*/ 44 w 74"/>
                    <a:gd name="T25" fmla="*/ 0 h 72"/>
                    <a:gd name="T26" fmla="*/ 41 w 74"/>
                    <a:gd name="T27" fmla="*/ 0 h 72"/>
                    <a:gd name="T28" fmla="*/ 37 w 74"/>
                    <a:gd name="T29" fmla="*/ 0 h 72"/>
                    <a:gd name="T30" fmla="*/ 33 w 74"/>
                    <a:gd name="T31" fmla="*/ 0 h 72"/>
                    <a:gd name="T32" fmla="*/ 29 w 74"/>
                    <a:gd name="T33" fmla="*/ 0 h 72"/>
                    <a:gd name="T34" fmla="*/ 26 w 74"/>
                    <a:gd name="T35" fmla="*/ 1 h 72"/>
                    <a:gd name="T36" fmla="*/ 23 w 74"/>
                    <a:gd name="T37" fmla="*/ 2 h 72"/>
                    <a:gd name="T38" fmla="*/ 19 w 74"/>
                    <a:gd name="T39" fmla="*/ 3 h 72"/>
                    <a:gd name="T40" fmla="*/ 16 w 74"/>
                    <a:gd name="T41" fmla="*/ 6 h 72"/>
                    <a:gd name="T42" fmla="*/ 11 w 74"/>
                    <a:gd name="T43" fmla="*/ 10 h 72"/>
                    <a:gd name="T44" fmla="*/ 7 w 74"/>
                    <a:gd name="T45" fmla="*/ 16 h 72"/>
                    <a:gd name="T46" fmla="*/ 4 w 74"/>
                    <a:gd name="T47" fmla="*/ 18 h 72"/>
                    <a:gd name="T48" fmla="*/ 3 w 74"/>
                    <a:gd name="T49" fmla="*/ 21 h 72"/>
                    <a:gd name="T50" fmla="*/ 1 w 74"/>
                    <a:gd name="T51" fmla="*/ 25 h 72"/>
                    <a:gd name="T52" fmla="*/ 1 w 74"/>
                    <a:gd name="T53" fmla="*/ 28 h 72"/>
                    <a:gd name="T54" fmla="*/ 0 w 74"/>
                    <a:gd name="T55" fmla="*/ 32 h 72"/>
                    <a:gd name="T56" fmla="*/ 0 w 74"/>
                    <a:gd name="T57" fmla="*/ 36 h 72"/>
                    <a:gd name="T58" fmla="*/ 0 w 74"/>
                    <a:gd name="T59" fmla="*/ 40 h 72"/>
                    <a:gd name="T60" fmla="*/ 1 w 74"/>
                    <a:gd name="T61" fmla="*/ 43 h 72"/>
                    <a:gd name="T62" fmla="*/ 1 w 74"/>
                    <a:gd name="T63" fmla="*/ 46 h 72"/>
                    <a:gd name="T64" fmla="*/ 3 w 74"/>
                    <a:gd name="T65" fmla="*/ 50 h 72"/>
                    <a:gd name="T66" fmla="*/ 4 w 74"/>
                    <a:gd name="T67" fmla="*/ 53 h 72"/>
                    <a:gd name="T68" fmla="*/ 7 w 74"/>
                    <a:gd name="T69" fmla="*/ 57 h 72"/>
                    <a:gd name="T70" fmla="*/ 11 w 74"/>
                    <a:gd name="T71" fmla="*/ 62 h 72"/>
                    <a:gd name="T72" fmla="*/ 16 w 74"/>
                    <a:gd name="T73" fmla="*/ 67 h 72"/>
                    <a:gd name="T74" fmla="*/ 19 w 74"/>
                    <a:gd name="T75" fmla="*/ 68 h 72"/>
                    <a:gd name="T76" fmla="*/ 23 w 74"/>
                    <a:gd name="T77" fmla="*/ 70 h 72"/>
                    <a:gd name="T78" fmla="*/ 26 w 74"/>
                    <a:gd name="T79" fmla="*/ 71 h 72"/>
                    <a:gd name="T80" fmla="*/ 29 w 74"/>
                    <a:gd name="T81" fmla="*/ 72 h 72"/>
                    <a:gd name="T82" fmla="*/ 33 w 74"/>
                    <a:gd name="T83" fmla="*/ 72 h 72"/>
                    <a:gd name="T84" fmla="*/ 37 w 74"/>
                    <a:gd name="T85" fmla="*/ 72 h 72"/>
                    <a:gd name="T86" fmla="*/ 41 w 74"/>
                    <a:gd name="T87" fmla="*/ 72 h 72"/>
                    <a:gd name="T88" fmla="*/ 44 w 74"/>
                    <a:gd name="T89" fmla="*/ 72 h 72"/>
                    <a:gd name="T90" fmla="*/ 47 w 74"/>
                    <a:gd name="T91" fmla="*/ 71 h 72"/>
                    <a:gd name="T92" fmla="*/ 51 w 74"/>
                    <a:gd name="T93" fmla="*/ 70 h 72"/>
                    <a:gd name="T94" fmla="*/ 54 w 74"/>
                    <a:gd name="T95" fmla="*/ 68 h 72"/>
                    <a:gd name="T96" fmla="*/ 58 w 74"/>
                    <a:gd name="T97" fmla="*/ 67 h 72"/>
                    <a:gd name="T98" fmla="*/ 63 w 74"/>
                    <a:gd name="T99" fmla="*/ 62 h 72"/>
                    <a:gd name="T100" fmla="*/ 67 w 74"/>
                    <a:gd name="T101" fmla="*/ 57 h 72"/>
                    <a:gd name="T102" fmla="*/ 69 w 74"/>
                    <a:gd name="T103" fmla="*/ 53 h 72"/>
                    <a:gd name="T104" fmla="*/ 70 w 74"/>
                    <a:gd name="T105" fmla="*/ 50 h 72"/>
                    <a:gd name="T106" fmla="*/ 72 w 74"/>
                    <a:gd name="T107" fmla="*/ 46 h 72"/>
                    <a:gd name="T108" fmla="*/ 72 w 74"/>
                    <a:gd name="T109" fmla="*/ 43 h 72"/>
                    <a:gd name="T110" fmla="*/ 74 w 74"/>
                    <a:gd name="T111" fmla="*/ 40 h 72"/>
                    <a:gd name="T112" fmla="*/ 74 w 74"/>
                    <a:gd name="T113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2">
                      <a:moveTo>
                        <a:pt x="74" y="36"/>
                      </a:moveTo>
                      <a:lnTo>
                        <a:pt x="74" y="32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1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3" y="50"/>
                      </a:lnTo>
                      <a:lnTo>
                        <a:pt x="4" y="53"/>
                      </a:lnTo>
                      <a:lnTo>
                        <a:pt x="7" y="57"/>
                      </a:lnTo>
                      <a:lnTo>
                        <a:pt x="11" y="62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7" y="72"/>
                      </a:lnTo>
                      <a:lnTo>
                        <a:pt x="41" y="72"/>
                      </a:lnTo>
                      <a:lnTo>
                        <a:pt x="44" y="72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2"/>
                      </a:lnTo>
                      <a:lnTo>
                        <a:pt x="67" y="57"/>
                      </a:lnTo>
                      <a:lnTo>
                        <a:pt x="69" y="53"/>
                      </a:lnTo>
                      <a:lnTo>
                        <a:pt x="70" y="50"/>
                      </a:lnTo>
                      <a:lnTo>
                        <a:pt x="72" y="46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60"/>
                <p:cNvSpPr>
                  <a:spLocks/>
                </p:cNvSpPr>
                <p:nvPr/>
              </p:nvSpPr>
              <p:spPr bwMode="auto">
                <a:xfrm>
                  <a:off x="3643" y="2434"/>
                  <a:ext cx="37" cy="36"/>
                </a:xfrm>
                <a:custGeom>
                  <a:avLst/>
                  <a:gdLst>
                    <a:gd name="T0" fmla="*/ 74 w 74"/>
                    <a:gd name="T1" fmla="*/ 36 h 72"/>
                    <a:gd name="T2" fmla="*/ 74 w 74"/>
                    <a:gd name="T3" fmla="*/ 32 h 72"/>
                    <a:gd name="T4" fmla="*/ 72 w 74"/>
                    <a:gd name="T5" fmla="*/ 28 h 72"/>
                    <a:gd name="T6" fmla="*/ 72 w 74"/>
                    <a:gd name="T7" fmla="*/ 25 h 72"/>
                    <a:gd name="T8" fmla="*/ 70 w 74"/>
                    <a:gd name="T9" fmla="*/ 21 h 72"/>
                    <a:gd name="T10" fmla="*/ 69 w 74"/>
                    <a:gd name="T11" fmla="*/ 18 h 72"/>
                    <a:gd name="T12" fmla="*/ 67 w 74"/>
                    <a:gd name="T13" fmla="*/ 16 h 72"/>
                    <a:gd name="T14" fmla="*/ 63 w 74"/>
                    <a:gd name="T15" fmla="*/ 10 h 72"/>
                    <a:gd name="T16" fmla="*/ 58 w 74"/>
                    <a:gd name="T17" fmla="*/ 6 h 72"/>
                    <a:gd name="T18" fmla="*/ 54 w 74"/>
                    <a:gd name="T19" fmla="*/ 3 h 72"/>
                    <a:gd name="T20" fmla="*/ 51 w 74"/>
                    <a:gd name="T21" fmla="*/ 2 h 72"/>
                    <a:gd name="T22" fmla="*/ 47 w 74"/>
                    <a:gd name="T23" fmla="*/ 1 h 72"/>
                    <a:gd name="T24" fmla="*/ 44 w 74"/>
                    <a:gd name="T25" fmla="*/ 0 h 72"/>
                    <a:gd name="T26" fmla="*/ 41 w 74"/>
                    <a:gd name="T27" fmla="*/ 0 h 72"/>
                    <a:gd name="T28" fmla="*/ 37 w 74"/>
                    <a:gd name="T29" fmla="*/ 0 h 72"/>
                    <a:gd name="T30" fmla="*/ 33 w 74"/>
                    <a:gd name="T31" fmla="*/ 0 h 72"/>
                    <a:gd name="T32" fmla="*/ 29 w 74"/>
                    <a:gd name="T33" fmla="*/ 0 h 72"/>
                    <a:gd name="T34" fmla="*/ 26 w 74"/>
                    <a:gd name="T35" fmla="*/ 1 h 72"/>
                    <a:gd name="T36" fmla="*/ 23 w 74"/>
                    <a:gd name="T37" fmla="*/ 2 h 72"/>
                    <a:gd name="T38" fmla="*/ 19 w 74"/>
                    <a:gd name="T39" fmla="*/ 3 h 72"/>
                    <a:gd name="T40" fmla="*/ 16 w 74"/>
                    <a:gd name="T41" fmla="*/ 6 h 72"/>
                    <a:gd name="T42" fmla="*/ 11 w 74"/>
                    <a:gd name="T43" fmla="*/ 10 h 72"/>
                    <a:gd name="T44" fmla="*/ 7 w 74"/>
                    <a:gd name="T45" fmla="*/ 16 h 72"/>
                    <a:gd name="T46" fmla="*/ 4 w 74"/>
                    <a:gd name="T47" fmla="*/ 18 h 72"/>
                    <a:gd name="T48" fmla="*/ 3 w 74"/>
                    <a:gd name="T49" fmla="*/ 21 h 72"/>
                    <a:gd name="T50" fmla="*/ 1 w 74"/>
                    <a:gd name="T51" fmla="*/ 25 h 72"/>
                    <a:gd name="T52" fmla="*/ 1 w 74"/>
                    <a:gd name="T53" fmla="*/ 28 h 72"/>
                    <a:gd name="T54" fmla="*/ 0 w 74"/>
                    <a:gd name="T55" fmla="*/ 32 h 72"/>
                    <a:gd name="T56" fmla="*/ 0 w 74"/>
                    <a:gd name="T57" fmla="*/ 36 h 72"/>
                    <a:gd name="T58" fmla="*/ 0 w 74"/>
                    <a:gd name="T59" fmla="*/ 40 h 72"/>
                    <a:gd name="T60" fmla="*/ 1 w 74"/>
                    <a:gd name="T61" fmla="*/ 43 h 72"/>
                    <a:gd name="T62" fmla="*/ 1 w 74"/>
                    <a:gd name="T63" fmla="*/ 46 h 72"/>
                    <a:gd name="T64" fmla="*/ 3 w 74"/>
                    <a:gd name="T65" fmla="*/ 50 h 72"/>
                    <a:gd name="T66" fmla="*/ 4 w 74"/>
                    <a:gd name="T67" fmla="*/ 53 h 72"/>
                    <a:gd name="T68" fmla="*/ 7 w 74"/>
                    <a:gd name="T69" fmla="*/ 57 h 72"/>
                    <a:gd name="T70" fmla="*/ 11 w 74"/>
                    <a:gd name="T71" fmla="*/ 62 h 72"/>
                    <a:gd name="T72" fmla="*/ 16 w 74"/>
                    <a:gd name="T73" fmla="*/ 67 h 72"/>
                    <a:gd name="T74" fmla="*/ 19 w 74"/>
                    <a:gd name="T75" fmla="*/ 68 h 72"/>
                    <a:gd name="T76" fmla="*/ 23 w 74"/>
                    <a:gd name="T77" fmla="*/ 70 h 72"/>
                    <a:gd name="T78" fmla="*/ 26 w 74"/>
                    <a:gd name="T79" fmla="*/ 71 h 72"/>
                    <a:gd name="T80" fmla="*/ 29 w 74"/>
                    <a:gd name="T81" fmla="*/ 72 h 72"/>
                    <a:gd name="T82" fmla="*/ 33 w 74"/>
                    <a:gd name="T83" fmla="*/ 72 h 72"/>
                    <a:gd name="T84" fmla="*/ 37 w 74"/>
                    <a:gd name="T85" fmla="*/ 72 h 72"/>
                    <a:gd name="T86" fmla="*/ 41 w 74"/>
                    <a:gd name="T87" fmla="*/ 72 h 72"/>
                    <a:gd name="T88" fmla="*/ 44 w 74"/>
                    <a:gd name="T89" fmla="*/ 72 h 72"/>
                    <a:gd name="T90" fmla="*/ 47 w 74"/>
                    <a:gd name="T91" fmla="*/ 71 h 72"/>
                    <a:gd name="T92" fmla="*/ 51 w 74"/>
                    <a:gd name="T93" fmla="*/ 70 h 72"/>
                    <a:gd name="T94" fmla="*/ 54 w 74"/>
                    <a:gd name="T95" fmla="*/ 68 h 72"/>
                    <a:gd name="T96" fmla="*/ 58 w 74"/>
                    <a:gd name="T97" fmla="*/ 67 h 72"/>
                    <a:gd name="T98" fmla="*/ 63 w 74"/>
                    <a:gd name="T99" fmla="*/ 62 h 72"/>
                    <a:gd name="T100" fmla="*/ 67 w 74"/>
                    <a:gd name="T101" fmla="*/ 57 h 72"/>
                    <a:gd name="T102" fmla="*/ 69 w 74"/>
                    <a:gd name="T103" fmla="*/ 53 h 72"/>
                    <a:gd name="T104" fmla="*/ 70 w 74"/>
                    <a:gd name="T105" fmla="*/ 50 h 72"/>
                    <a:gd name="T106" fmla="*/ 72 w 74"/>
                    <a:gd name="T107" fmla="*/ 46 h 72"/>
                    <a:gd name="T108" fmla="*/ 72 w 74"/>
                    <a:gd name="T109" fmla="*/ 43 h 72"/>
                    <a:gd name="T110" fmla="*/ 74 w 74"/>
                    <a:gd name="T111" fmla="*/ 40 h 72"/>
                    <a:gd name="T112" fmla="*/ 74 w 74"/>
                    <a:gd name="T113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2">
                      <a:moveTo>
                        <a:pt x="74" y="36"/>
                      </a:moveTo>
                      <a:lnTo>
                        <a:pt x="74" y="32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0" y="21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3"/>
                      </a:lnTo>
                      <a:lnTo>
                        <a:pt x="51" y="2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3" y="50"/>
                      </a:lnTo>
                      <a:lnTo>
                        <a:pt x="4" y="53"/>
                      </a:lnTo>
                      <a:lnTo>
                        <a:pt x="7" y="57"/>
                      </a:lnTo>
                      <a:lnTo>
                        <a:pt x="11" y="62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0"/>
                      </a:lnTo>
                      <a:lnTo>
                        <a:pt x="26" y="71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7" y="72"/>
                      </a:lnTo>
                      <a:lnTo>
                        <a:pt x="41" y="72"/>
                      </a:lnTo>
                      <a:lnTo>
                        <a:pt x="44" y="72"/>
                      </a:lnTo>
                      <a:lnTo>
                        <a:pt x="47" y="71"/>
                      </a:lnTo>
                      <a:lnTo>
                        <a:pt x="51" y="70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2"/>
                      </a:lnTo>
                      <a:lnTo>
                        <a:pt x="67" y="57"/>
                      </a:lnTo>
                      <a:lnTo>
                        <a:pt x="69" y="53"/>
                      </a:lnTo>
                      <a:lnTo>
                        <a:pt x="70" y="50"/>
                      </a:lnTo>
                      <a:lnTo>
                        <a:pt x="72" y="46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61"/>
                <p:cNvSpPr>
                  <a:spLocks/>
                </p:cNvSpPr>
                <p:nvPr/>
              </p:nvSpPr>
              <p:spPr bwMode="auto">
                <a:xfrm>
                  <a:off x="3658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62"/>
                <p:cNvSpPr>
                  <a:spLocks/>
                </p:cNvSpPr>
                <p:nvPr/>
              </p:nvSpPr>
              <p:spPr bwMode="auto">
                <a:xfrm>
                  <a:off x="3658" y="2448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3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3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63"/>
                <p:cNvSpPr>
                  <a:spLocks/>
                </p:cNvSpPr>
                <p:nvPr/>
              </p:nvSpPr>
              <p:spPr bwMode="auto">
                <a:xfrm>
                  <a:off x="3643" y="2560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4 w 74"/>
                    <a:gd name="T3" fmla="*/ 33 h 74"/>
                    <a:gd name="T4" fmla="*/ 72 w 74"/>
                    <a:gd name="T5" fmla="*/ 29 h 74"/>
                    <a:gd name="T6" fmla="*/ 72 w 74"/>
                    <a:gd name="T7" fmla="*/ 25 h 74"/>
                    <a:gd name="T8" fmla="*/ 70 w 74"/>
                    <a:gd name="T9" fmla="*/ 22 h 74"/>
                    <a:gd name="T10" fmla="*/ 69 w 74"/>
                    <a:gd name="T11" fmla="*/ 20 h 74"/>
                    <a:gd name="T12" fmla="*/ 67 w 74"/>
                    <a:gd name="T13" fmla="*/ 16 h 74"/>
                    <a:gd name="T14" fmla="*/ 63 w 74"/>
                    <a:gd name="T15" fmla="*/ 11 h 74"/>
                    <a:gd name="T16" fmla="*/ 58 w 74"/>
                    <a:gd name="T17" fmla="*/ 6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0 h 74"/>
                    <a:gd name="T26" fmla="*/ 41 w 74"/>
                    <a:gd name="T27" fmla="*/ 0 h 74"/>
                    <a:gd name="T28" fmla="*/ 37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0 h 74"/>
                    <a:gd name="T34" fmla="*/ 26 w 74"/>
                    <a:gd name="T35" fmla="*/ 2 h 74"/>
                    <a:gd name="T36" fmla="*/ 23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6 h 74"/>
                    <a:gd name="T42" fmla="*/ 11 w 74"/>
                    <a:gd name="T43" fmla="*/ 11 h 74"/>
                    <a:gd name="T44" fmla="*/ 7 w 74"/>
                    <a:gd name="T45" fmla="*/ 16 h 74"/>
                    <a:gd name="T46" fmla="*/ 4 w 74"/>
                    <a:gd name="T47" fmla="*/ 20 h 74"/>
                    <a:gd name="T48" fmla="*/ 3 w 74"/>
                    <a:gd name="T49" fmla="*/ 22 h 74"/>
                    <a:gd name="T50" fmla="*/ 1 w 74"/>
                    <a:gd name="T51" fmla="*/ 25 h 74"/>
                    <a:gd name="T52" fmla="*/ 1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0 h 74"/>
                    <a:gd name="T60" fmla="*/ 1 w 74"/>
                    <a:gd name="T61" fmla="*/ 45 h 74"/>
                    <a:gd name="T62" fmla="*/ 1 w 74"/>
                    <a:gd name="T63" fmla="*/ 48 h 74"/>
                    <a:gd name="T64" fmla="*/ 3 w 74"/>
                    <a:gd name="T65" fmla="*/ 51 h 74"/>
                    <a:gd name="T66" fmla="*/ 4 w 74"/>
                    <a:gd name="T67" fmla="*/ 54 h 74"/>
                    <a:gd name="T68" fmla="*/ 7 w 74"/>
                    <a:gd name="T69" fmla="*/ 57 h 74"/>
                    <a:gd name="T70" fmla="*/ 11 w 74"/>
                    <a:gd name="T71" fmla="*/ 63 h 74"/>
                    <a:gd name="T72" fmla="*/ 16 w 74"/>
                    <a:gd name="T73" fmla="*/ 67 h 74"/>
                    <a:gd name="T74" fmla="*/ 19 w 74"/>
                    <a:gd name="T75" fmla="*/ 70 h 74"/>
                    <a:gd name="T76" fmla="*/ 23 w 74"/>
                    <a:gd name="T77" fmla="*/ 71 h 74"/>
                    <a:gd name="T78" fmla="*/ 26 w 74"/>
                    <a:gd name="T79" fmla="*/ 72 h 74"/>
                    <a:gd name="T80" fmla="*/ 29 w 74"/>
                    <a:gd name="T81" fmla="*/ 73 h 74"/>
                    <a:gd name="T82" fmla="*/ 33 w 74"/>
                    <a:gd name="T83" fmla="*/ 73 h 74"/>
                    <a:gd name="T84" fmla="*/ 37 w 74"/>
                    <a:gd name="T85" fmla="*/ 74 h 74"/>
                    <a:gd name="T86" fmla="*/ 41 w 74"/>
                    <a:gd name="T87" fmla="*/ 73 h 74"/>
                    <a:gd name="T88" fmla="*/ 44 w 74"/>
                    <a:gd name="T89" fmla="*/ 73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70 h 74"/>
                    <a:gd name="T96" fmla="*/ 58 w 74"/>
                    <a:gd name="T97" fmla="*/ 67 h 74"/>
                    <a:gd name="T98" fmla="*/ 63 w 74"/>
                    <a:gd name="T99" fmla="*/ 63 h 74"/>
                    <a:gd name="T100" fmla="*/ 67 w 74"/>
                    <a:gd name="T101" fmla="*/ 57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2 w 74"/>
                    <a:gd name="T107" fmla="*/ 48 h 74"/>
                    <a:gd name="T108" fmla="*/ 72 w 74"/>
                    <a:gd name="T109" fmla="*/ 45 h 74"/>
                    <a:gd name="T110" fmla="*/ 74 w 74"/>
                    <a:gd name="T111" fmla="*/ 40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4" y="33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20"/>
                      </a:lnTo>
                      <a:lnTo>
                        <a:pt x="67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5"/>
                      </a:lnTo>
                      <a:lnTo>
                        <a:pt x="1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70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4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70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8"/>
                      </a:lnTo>
                      <a:lnTo>
                        <a:pt x="72" y="45"/>
                      </a:lnTo>
                      <a:lnTo>
                        <a:pt x="74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664"/>
                <p:cNvSpPr>
                  <a:spLocks/>
                </p:cNvSpPr>
                <p:nvPr/>
              </p:nvSpPr>
              <p:spPr bwMode="auto">
                <a:xfrm>
                  <a:off x="3643" y="2560"/>
                  <a:ext cx="37" cy="37"/>
                </a:xfrm>
                <a:custGeom>
                  <a:avLst/>
                  <a:gdLst>
                    <a:gd name="T0" fmla="*/ 74 w 74"/>
                    <a:gd name="T1" fmla="*/ 37 h 74"/>
                    <a:gd name="T2" fmla="*/ 74 w 74"/>
                    <a:gd name="T3" fmla="*/ 33 h 74"/>
                    <a:gd name="T4" fmla="*/ 72 w 74"/>
                    <a:gd name="T5" fmla="*/ 29 h 74"/>
                    <a:gd name="T6" fmla="*/ 72 w 74"/>
                    <a:gd name="T7" fmla="*/ 25 h 74"/>
                    <a:gd name="T8" fmla="*/ 70 w 74"/>
                    <a:gd name="T9" fmla="*/ 22 h 74"/>
                    <a:gd name="T10" fmla="*/ 69 w 74"/>
                    <a:gd name="T11" fmla="*/ 20 h 74"/>
                    <a:gd name="T12" fmla="*/ 67 w 74"/>
                    <a:gd name="T13" fmla="*/ 16 h 74"/>
                    <a:gd name="T14" fmla="*/ 63 w 74"/>
                    <a:gd name="T15" fmla="*/ 11 h 74"/>
                    <a:gd name="T16" fmla="*/ 58 w 74"/>
                    <a:gd name="T17" fmla="*/ 6 h 74"/>
                    <a:gd name="T18" fmla="*/ 54 w 74"/>
                    <a:gd name="T19" fmla="*/ 4 h 74"/>
                    <a:gd name="T20" fmla="*/ 51 w 74"/>
                    <a:gd name="T21" fmla="*/ 3 h 74"/>
                    <a:gd name="T22" fmla="*/ 47 w 74"/>
                    <a:gd name="T23" fmla="*/ 2 h 74"/>
                    <a:gd name="T24" fmla="*/ 44 w 74"/>
                    <a:gd name="T25" fmla="*/ 0 h 74"/>
                    <a:gd name="T26" fmla="*/ 41 w 74"/>
                    <a:gd name="T27" fmla="*/ 0 h 74"/>
                    <a:gd name="T28" fmla="*/ 37 w 74"/>
                    <a:gd name="T29" fmla="*/ 0 h 74"/>
                    <a:gd name="T30" fmla="*/ 33 w 74"/>
                    <a:gd name="T31" fmla="*/ 0 h 74"/>
                    <a:gd name="T32" fmla="*/ 29 w 74"/>
                    <a:gd name="T33" fmla="*/ 0 h 74"/>
                    <a:gd name="T34" fmla="*/ 26 w 74"/>
                    <a:gd name="T35" fmla="*/ 2 h 74"/>
                    <a:gd name="T36" fmla="*/ 23 w 74"/>
                    <a:gd name="T37" fmla="*/ 3 h 74"/>
                    <a:gd name="T38" fmla="*/ 19 w 74"/>
                    <a:gd name="T39" fmla="*/ 4 h 74"/>
                    <a:gd name="T40" fmla="*/ 16 w 74"/>
                    <a:gd name="T41" fmla="*/ 6 h 74"/>
                    <a:gd name="T42" fmla="*/ 11 w 74"/>
                    <a:gd name="T43" fmla="*/ 11 h 74"/>
                    <a:gd name="T44" fmla="*/ 7 w 74"/>
                    <a:gd name="T45" fmla="*/ 16 h 74"/>
                    <a:gd name="T46" fmla="*/ 4 w 74"/>
                    <a:gd name="T47" fmla="*/ 20 h 74"/>
                    <a:gd name="T48" fmla="*/ 3 w 74"/>
                    <a:gd name="T49" fmla="*/ 22 h 74"/>
                    <a:gd name="T50" fmla="*/ 1 w 74"/>
                    <a:gd name="T51" fmla="*/ 25 h 74"/>
                    <a:gd name="T52" fmla="*/ 1 w 74"/>
                    <a:gd name="T53" fmla="*/ 29 h 74"/>
                    <a:gd name="T54" fmla="*/ 0 w 74"/>
                    <a:gd name="T55" fmla="*/ 33 h 74"/>
                    <a:gd name="T56" fmla="*/ 0 w 74"/>
                    <a:gd name="T57" fmla="*/ 37 h 74"/>
                    <a:gd name="T58" fmla="*/ 0 w 74"/>
                    <a:gd name="T59" fmla="*/ 40 h 74"/>
                    <a:gd name="T60" fmla="*/ 1 w 74"/>
                    <a:gd name="T61" fmla="*/ 45 h 74"/>
                    <a:gd name="T62" fmla="*/ 1 w 74"/>
                    <a:gd name="T63" fmla="*/ 48 h 74"/>
                    <a:gd name="T64" fmla="*/ 3 w 74"/>
                    <a:gd name="T65" fmla="*/ 51 h 74"/>
                    <a:gd name="T66" fmla="*/ 4 w 74"/>
                    <a:gd name="T67" fmla="*/ 54 h 74"/>
                    <a:gd name="T68" fmla="*/ 7 w 74"/>
                    <a:gd name="T69" fmla="*/ 57 h 74"/>
                    <a:gd name="T70" fmla="*/ 11 w 74"/>
                    <a:gd name="T71" fmla="*/ 63 h 74"/>
                    <a:gd name="T72" fmla="*/ 16 w 74"/>
                    <a:gd name="T73" fmla="*/ 67 h 74"/>
                    <a:gd name="T74" fmla="*/ 19 w 74"/>
                    <a:gd name="T75" fmla="*/ 70 h 74"/>
                    <a:gd name="T76" fmla="*/ 23 w 74"/>
                    <a:gd name="T77" fmla="*/ 71 h 74"/>
                    <a:gd name="T78" fmla="*/ 26 w 74"/>
                    <a:gd name="T79" fmla="*/ 72 h 74"/>
                    <a:gd name="T80" fmla="*/ 29 w 74"/>
                    <a:gd name="T81" fmla="*/ 73 h 74"/>
                    <a:gd name="T82" fmla="*/ 33 w 74"/>
                    <a:gd name="T83" fmla="*/ 73 h 74"/>
                    <a:gd name="T84" fmla="*/ 37 w 74"/>
                    <a:gd name="T85" fmla="*/ 74 h 74"/>
                    <a:gd name="T86" fmla="*/ 41 w 74"/>
                    <a:gd name="T87" fmla="*/ 73 h 74"/>
                    <a:gd name="T88" fmla="*/ 44 w 74"/>
                    <a:gd name="T89" fmla="*/ 73 h 74"/>
                    <a:gd name="T90" fmla="*/ 47 w 74"/>
                    <a:gd name="T91" fmla="*/ 72 h 74"/>
                    <a:gd name="T92" fmla="*/ 51 w 74"/>
                    <a:gd name="T93" fmla="*/ 71 h 74"/>
                    <a:gd name="T94" fmla="*/ 54 w 74"/>
                    <a:gd name="T95" fmla="*/ 70 h 74"/>
                    <a:gd name="T96" fmla="*/ 58 w 74"/>
                    <a:gd name="T97" fmla="*/ 67 h 74"/>
                    <a:gd name="T98" fmla="*/ 63 w 74"/>
                    <a:gd name="T99" fmla="*/ 63 h 74"/>
                    <a:gd name="T100" fmla="*/ 67 w 74"/>
                    <a:gd name="T101" fmla="*/ 57 h 74"/>
                    <a:gd name="T102" fmla="*/ 69 w 74"/>
                    <a:gd name="T103" fmla="*/ 54 h 74"/>
                    <a:gd name="T104" fmla="*/ 70 w 74"/>
                    <a:gd name="T105" fmla="*/ 51 h 74"/>
                    <a:gd name="T106" fmla="*/ 72 w 74"/>
                    <a:gd name="T107" fmla="*/ 48 h 74"/>
                    <a:gd name="T108" fmla="*/ 72 w 74"/>
                    <a:gd name="T109" fmla="*/ 45 h 74"/>
                    <a:gd name="T110" fmla="*/ 74 w 74"/>
                    <a:gd name="T111" fmla="*/ 40 h 74"/>
                    <a:gd name="T112" fmla="*/ 74 w 74"/>
                    <a:gd name="T11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4">
                      <a:moveTo>
                        <a:pt x="74" y="37"/>
                      </a:moveTo>
                      <a:lnTo>
                        <a:pt x="74" y="33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20"/>
                      </a:lnTo>
                      <a:lnTo>
                        <a:pt x="67" y="16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6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5"/>
                      </a:lnTo>
                      <a:lnTo>
                        <a:pt x="1" y="48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70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4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70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8"/>
                      </a:lnTo>
                      <a:lnTo>
                        <a:pt x="72" y="45"/>
                      </a:lnTo>
                      <a:lnTo>
                        <a:pt x="74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665"/>
                <p:cNvSpPr>
                  <a:spLocks/>
                </p:cNvSpPr>
                <p:nvPr/>
              </p:nvSpPr>
              <p:spPr bwMode="auto">
                <a:xfrm>
                  <a:off x="3658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0 w 18"/>
                    <a:gd name="T37" fmla="*/ 12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666"/>
                <p:cNvSpPr>
                  <a:spLocks/>
                </p:cNvSpPr>
                <p:nvPr/>
              </p:nvSpPr>
              <p:spPr bwMode="auto">
                <a:xfrm>
                  <a:off x="3658" y="2573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6 h 18"/>
                    <a:gd name="T4" fmla="*/ 17 w 18"/>
                    <a:gd name="T5" fmla="*/ 5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5 h 18"/>
                    <a:gd name="T30" fmla="*/ 0 w 18"/>
                    <a:gd name="T31" fmla="*/ 6 h 18"/>
                    <a:gd name="T32" fmla="*/ 0 w 18"/>
                    <a:gd name="T33" fmla="*/ 9 h 18"/>
                    <a:gd name="T34" fmla="*/ 0 w 18"/>
                    <a:gd name="T35" fmla="*/ 11 h 18"/>
                    <a:gd name="T36" fmla="*/ 0 w 18"/>
                    <a:gd name="T37" fmla="*/ 12 h 18"/>
                    <a:gd name="T38" fmla="*/ 1 w 18"/>
                    <a:gd name="T39" fmla="*/ 14 h 18"/>
                    <a:gd name="T40" fmla="*/ 2 w 18"/>
                    <a:gd name="T41" fmla="*/ 16 h 18"/>
                    <a:gd name="T42" fmla="*/ 4 w 18"/>
                    <a:gd name="T43" fmla="*/ 17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7 h 18"/>
                    <a:gd name="T56" fmla="*/ 15 w 18"/>
                    <a:gd name="T57" fmla="*/ 16 h 18"/>
                    <a:gd name="T58" fmla="*/ 16 w 18"/>
                    <a:gd name="T59" fmla="*/ 14 h 18"/>
                    <a:gd name="T60" fmla="*/ 17 w 18"/>
                    <a:gd name="T61" fmla="*/ 12 h 18"/>
                    <a:gd name="T62" fmla="*/ 18 w 18"/>
                    <a:gd name="T63" fmla="*/ 11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667"/>
                <p:cNvSpPr>
                  <a:spLocks/>
                </p:cNvSpPr>
                <p:nvPr/>
              </p:nvSpPr>
              <p:spPr bwMode="auto">
                <a:xfrm>
                  <a:off x="3643" y="282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3 w 74"/>
                    <a:gd name="T15" fmla="*/ 11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1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1 h 73"/>
                    <a:gd name="T44" fmla="*/ 7 w 74"/>
                    <a:gd name="T45" fmla="*/ 17 h 73"/>
                    <a:gd name="T46" fmla="*/ 4 w 74"/>
                    <a:gd name="T47" fmla="*/ 19 h 73"/>
                    <a:gd name="T48" fmla="*/ 3 w 74"/>
                    <a:gd name="T49" fmla="*/ 22 h 73"/>
                    <a:gd name="T50" fmla="*/ 1 w 74"/>
                    <a:gd name="T51" fmla="*/ 26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4 h 73"/>
                    <a:gd name="T62" fmla="*/ 1 w 74"/>
                    <a:gd name="T63" fmla="*/ 47 h 73"/>
                    <a:gd name="T64" fmla="*/ 3 w 74"/>
                    <a:gd name="T65" fmla="*/ 51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8 w 74"/>
                    <a:gd name="T97" fmla="*/ 68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2 w 74"/>
                    <a:gd name="T107" fmla="*/ 47 h 73"/>
                    <a:gd name="T108" fmla="*/ 72 w 74"/>
                    <a:gd name="T109" fmla="*/ 44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4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668"/>
                <p:cNvSpPr>
                  <a:spLocks/>
                </p:cNvSpPr>
                <p:nvPr/>
              </p:nvSpPr>
              <p:spPr bwMode="auto">
                <a:xfrm>
                  <a:off x="3643" y="2823"/>
                  <a:ext cx="37" cy="37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6 h 73"/>
                    <a:gd name="T8" fmla="*/ 70 w 74"/>
                    <a:gd name="T9" fmla="*/ 22 h 73"/>
                    <a:gd name="T10" fmla="*/ 69 w 74"/>
                    <a:gd name="T11" fmla="*/ 19 h 73"/>
                    <a:gd name="T12" fmla="*/ 67 w 74"/>
                    <a:gd name="T13" fmla="*/ 17 h 73"/>
                    <a:gd name="T14" fmla="*/ 63 w 74"/>
                    <a:gd name="T15" fmla="*/ 11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2 h 73"/>
                    <a:gd name="T24" fmla="*/ 44 w 74"/>
                    <a:gd name="T25" fmla="*/ 1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1 h 73"/>
                    <a:gd name="T34" fmla="*/ 26 w 74"/>
                    <a:gd name="T35" fmla="*/ 2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1 h 73"/>
                    <a:gd name="T44" fmla="*/ 7 w 74"/>
                    <a:gd name="T45" fmla="*/ 17 h 73"/>
                    <a:gd name="T46" fmla="*/ 4 w 74"/>
                    <a:gd name="T47" fmla="*/ 19 h 73"/>
                    <a:gd name="T48" fmla="*/ 3 w 74"/>
                    <a:gd name="T49" fmla="*/ 22 h 73"/>
                    <a:gd name="T50" fmla="*/ 1 w 74"/>
                    <a:gd name="T51" fmla="*/ 26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4 h 73"/>
                    <a:gd name="T62" fmla="*/ 1 w 74"/>
                    <a:gd name="T63" fmla="*/ 47 h 73"/>
                    <a:gd name="T64" fmla="*/ 3 w 74"/>
                    <a:gd name="T65" fmla="*/ 51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8 h 73"/>
                    <a:gd name="T74" fmla="*/ 19 w 74"/>
                    <a:gd name="T75" fmla="*/ 69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9 h 73"/>
                    <a:gd name="T96" fmla="*/ 58 w 74"/>
                    <a:gd name="T97" fmla="*/ 68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1 h 73"/>
                    <a:gd name="T106" fmla="*/ 72 w 74"/>
                    <a:gd name="T107" fmla="*/ 47 h 73"/>
                    <a:gd name="T108" fmla="*/ 72 w 74"/>
                    <a:gd name="T109" fmla="*/ 44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6"/>
                      </a:lnTo>
                      <a:lnTo>
                        <a:pt x="70" y="22"/>
                      </a:lnTo>
                      <a:lnTo>
                        <a:pt x="69" y="19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2"/>
                      </a:lnTo>
                      <a:lnTo>
                        <a:pt x="44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3" y="22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8"/>
                      </a:lnTo>
                      <a:lnTo>
                        <a:pt x="19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9"/>
                      </a:lnTo>
                      <a:lnTo>
                        <a:pt x="58" y="68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1"/>
                      </a:lnTo>
                      <a:lnTo>
                        <a:pt x="72" y="47"/>
                      </a:lnTo>
                      <a:lnTo>
                        <a:pt x="72" y="44"/>
                      </a:lnTo>
                      <a:lnTo>
                        <a:pt x="74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669"/>
                <p:cNvSpPr>
                  <a:spLocks/>
                </p:cNvSpPr>
                <p:nvPr/>
              </p:nvSpPr>
              <p:spPr bwMode="auto">
                <a:xfrm>
                  <a:off x="3658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4 w 18"/>
                    <a:gd name="T43" fmla="*/ 16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670"/>
                <p:cNvSpPr>
                  <a:spLocks/>
                </p:cNvSpPr>
                <p:nvPr/>
              </p:nvSpPr>
              <p:spPr bwMode="auto">
                <a:xfrm>
                  <a:off x="3658" y="2837"/>
                  <a:ext cx="9" cy="9"/>
                </a:xfrm>
                <a:custGeom>
                  <a:avLst/>
                  <a:gdLst>
                    <a:gd name="T0" fmla="*/ 18 w 18"/>
                    <a:gd name="T1" fmla="*/ 9 h 18"/>
                    <a:gd name="T2" fmla="*/ 18 w 18"/>
                    <a:gd name="T3" fmla="*/ 7 h 18"/>
                    <a:gd name="T4" fmla="*/ 17 w 18"/>
                    <a:gd name="T5" fmla="*/ 6 h 18"/>
                    <a:gd name="T6" fmla="*/ 16 w 18"/>
                    <a:gd name="T7" fmla="*/ 3 h 18"/>
                    <a:gd name="T8" fmla="*/ 15 w 18"/>
                    <a:gd name="T9" fmla="*/ 2 h 18"/>
                    <a:gd name="T10" fmla="*/ 14 w 18"/>
                    <a:gd name="T11" fmla="*/ 1 h 18"/>
                    <a:gd name="T12" fmla="*/ 13 w 18"/>
                    <a:gd name="T13" fmla="*/ 0 h 18"/>
                    <a:gd name="T14" fmla="*/ 10 w 18"/>
                    <a:gd name="T15" fmla="*/ 0 h 18"/>
                    <a:gd name="T16" fmla="*/ 9 w 18"/>
                    <a:gd name="T17" fmla="*/ 0 h 18"/>
                    <a:gd name="T18" fmla="*/ 7 w 18"/>
                    <a:gd name="T19" fmla="*/ 0 h 18"/>
                    <a:gd name="T20" fmla="*/ 5 w 18"/>
                    <a:gd name="T21" fmla="*/ 0 h 18"/>
                    <a:gd name="T22" fmla="*/ 4 w 18"/>
                    <a:gd name="T23" fmla="*/ 1 h 18"/>
                    <a:gd name="T24" fmla="*/ 2 w 18"/>
                    <a:gd name="T25" fmla="*/ 2 h 18"/>
                    <a:gd name="T26" fmla="*/ 1 w 18"/>
                    <a:gd name="T27" fmla="*/ 3 h 18"/>
                    <a:gd name="T28" fmla="*/ 0 w 18"/>
                    <a:gd name="T29" fmla="*/ 6 h 18"/>
                    <a:gd name="T30" fmla="*/ 0 w 18"/>
                    <a:gd name="T31" fmla="*/ 7 h 18"/>
                    <a:gd name="T32" fmla="*/ 0 w 18"/>
                    <a:gd name="T33" fmla="*/ 9 h 18"/>
                    <a:gd name="T34" fmla="*/ 0 w 18"/>
                    <a:gd name="T35" fmla="*/ 10 h 18"/>
                    <a:gd name="T36" fmla="*/ 0 w 18"/>
                    <a:gd name="T37" fmla="*/ 12 h 18"/>
                    <a:gd name="T38" fmla="*/ 1 w 18"/>
                    <a:gd name="T39" fmla="*/ 13 h 18"/>
                    <a:gd name="T40" fmla="*/ 2 w 18"/>
                    <a:gd name="T41" fmla="*/ 15 h 18"/>
                    <a:gd name="T42" fmla="*/ 4 w 18"/>
                    <a:gd name="T43" fmla="*/ 16 h 18"/>
                    <a:gd name="T44" fmla="*/ 5 w 18"/>
                    <a:gd name="T45" fmla="*/ 17 h 18"/>
                    <a:gd name="T46" fmla="*/ 7 w 18"/>
                    <a:gd name="T47" fmla="*/ 18 h 18"/>
                    <a:gd name="T48" fmla="*/ 9 w 18"/>
                    <a:gd name="T49" fmla="*/ 18 h 18"/>
                    <a:gd name="T50" fmla="*/ 10 w 18"/>
                    <a:gd name="T51" fmla="*/ 18 h 18"/>
                    <a:gd name="T52" fmla="*/ 13 w 18"/>
                    <a:gd name="T53" fmla="*/ 17 h 18"/>
                    <a:gd name="T54" fmla="*/ 14 w 18"/>
                    <a:gd name="T55" fmla="*/ 16 h 18"/>
                    <a:gd name="T56" fmla="*/ 15 w 18"/>
                    <a:gd name="T57" fmla="*/ 15 h 18"/>
                    <a:gd name="T58" fmla="*/ 16 w 18"/>
                    <a:gd name="T59" fmla="*/ 13 h 18"/>
                    <a:gd name="T60" fmla="*/ 17 w 18"/>
                    <a:gd name="T61" fmla="*/ 12 h 18"/>
                    <a:gd name="T62" fmla="*/ 18 w 18"/>
                    <a:gd name="T63" fmla="*/ 10 h 18"/>
                    <a:gd name="T64" fmla="*/ 18 w 18"/>
                    <a:gd name="T6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8">
                      <a:moveTo>
                        <a:pt x="18" y="9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3" y="17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671"/>
                <p:cNvSpPr>
                  <a:spLocks/>
                </p:cNvSpPr>
                <p:nvPr/>
              </p:nvSpPr>
              <p:spPr bwMode="auto">
                <a:xfrm>
                  <a:off x="3643" y="295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3 w 74"/>
                    <a:gd name="T15" fmla="*/ 10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0 h 73"/>
                    <a:gd name="T44" fmla="*/ 7 w 74"/>
                    <a:gd name="T45" fmla="*/ 16 h 73"/>
                    <a:gd name="T46" fmla="*/ 4 w 74"/>
                    <a:gd name="T47" fmla="*/ 18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672"/>
                <p:cNvSpPr>
                  <a:spLocks/>
                </p:cNvSpPr>
                <p:nvPr/>
              </p:nvSpPr>
              <p:spPr bwMode="auto">
                <a:xfrm>
                  <a:off x="3643" y="2950"/>
                  <a:ext cx="37" cy="36"/>
                </a:xfrm>
                <a:custGeom>
                  <a:avLst/>
                  <a:gdLst>
                    <a:gd name="T0" fmla="*/ 74 w 74"/>
                    <a:gd name="T1" fmla="*/ 37 h 73"/>
                    <a:gd name="T2" fmla="*/ 74 w 74"/>
                    <a:gd name="T3" fmla="*/ 32 h 73"/>
                    <a:gd name="T4" fmla="*/ 72 w 74"/>
                    <a:gd name="T5" fmla="*/ 29 h 73"/>
                    <a:gd name="T6" fmla="*/ 72 w 74"/>
                    <a:gd name="T7" fmla="*/ 25 h 73"/>
                    <a:gd name="T8" fmla="*/ 70 w 74"/>
                    <a:gd name="T9" fmla="*/ 22 h 73"/>
                    <a:gd name="T10" fmla="*/ 69 w 74"/>
                    <a:gd name="T11" fmla="*/ 18 h 73"/>
                    <a:gd name="T12" fmla="*/ 67 w 74"/>
                    <a:gd name="T13" fmla="*/ 16 h 73"/>
                    <a:gd name="T14" fmla="*/ 63 w 74"/>
                    <a:gd name="T15" fmla="*/ 10 h 73"/>
                    <a:gd name="T16" fmla="*/ 58 w 74"/>
                    <a:gd name="T17" fmla="*/ 6 h 73"/>
                    <a:gd name="T18" fmla="*/ 54 w 74"/>
                    <a:gd name="T19" fmla="*/ 4 h 73"/>
                    <a:gd name="T20" fmla="*/ 51 w 74"/>
                    <a:gd name="T21" fmla="*/ 3 h 73"/>
                    <a:gd name="T22" fmla="*/ 47 w 74"/>
                    <a:gd name="T23" fmla="*/ 1 h 73"/>
                    <a:gd name="T24" fmla="*/ 44 w 74"/>
                    <a:gd name="T25" fmla="*/ 0 h 73"/>
                    <a:gd name="T26" fmla="*/ 41 w 74"/>
                    <a:gd name="T27" fmla="*/ 0 h 73"/>
                    <a:gd name="T28" fmla="*/ 37 w 74"/>
                    <a:gd name="T29" fmla="*/ 0 h 73"/>
                    <a:gd name="T30" fmla="*/ 33 w 74"/>
                    <a:gd name="T31" fmla="*/ 0 h 73"/>
                    <a:gd name="T32" fmla="*/ 29 w 74"/>
                    <a:gd name="T33" fmla="*/ 0 h 73"/>
                    <a:gd name="T34" fmla="*/ 26 w 74"/>
                    <a:gd name="T35" fmla="*/ 1 h 73"/>
                    <a:gd name="T36" fmla="*/ 23 w 74"/>
                    <a:gd name="T37" fmla="*/ 3 h 73"/>
                    <a:gd name="T38" fmla="*/ 19 w 74"/>
                    <a:gd name="T39" fmla="*/ 4 h 73"/>
                    <a:gd name="T40" fmla="*/ 16 w 74"/>
                    <a:gd name="T41" fmla="*/ 6 h 73"/>
                    <a:gd name="T42" fmla="*/ 11 w 74"/>
                    <a:gd name="T43" fmla="*/ 10 h 73"/>
                    <a:gd name="T44" fmla="*/ 7 w 74"/>
                    <a:gd name="T45" fmla="*/ 16 h 73"/>
                    <a:gd name="T46" fmla="*/ 4 w 74"/>
                    <a:gd name="T47" fmla="*/ 18 h 73"/>
                    <a:gd name="T48" fmla="*/ 3 w 74"/>
                    <a:gd name="T49" fmla="*/ 22 h 73"/>
                    <a:gd name="T50" fmla="*/ 1 w 74"/>
                    <a:gd name="T51" fmla="*/ 25 h 73"/>
                    <a:gd name="T52" fmla="*/ 1 w 74"/>
                    <a:gd name="T53" fmla="*/ 29 h 73"/>
                    <a:gd name="T54" fmla="*/ 0 w 74"/>
                    <a:gd name="T55" fmla="*/ 32 h 73"/>
                    <a:gd name="T56" fmla="*/ 0 w 74"/>
                    <a:gd name="T57" fmla="*/ 37 h 73"/>
                    <a:gd name="T58" fmla="*/ 0 w 74"/>
                    <a:gd name="T59" fmla="*/ 40 h 73"/>
                    <a:gd name="T60" fmla="*/ 1 w 74"/>
                    <a:gd name="T61" fmla="*/ 43 h 73"/>
                    <a:gd name="T62" fmla="*/ 1 w 74"/>
                    <a:gd name="T63" fmla="*/ 47 h 73"/>
                    <a:gd name="T64" fmla="*/ 3 w 74"/>
                    <a:gd name="T65" fmla="*/ 50 h 73"/>
                    <a:gd name="T66" fmla="*/ 4 w 74"/>
                    <a:gd name="T67" fmla="*/ 54 h 73"/>
                    <a:gd name="T68" fmla="*/ 7 w 74"/>
                    <a:gd name="T69" fmla="*/ 57 h 73"/>
                    <a:gd name="T70" fmla="*/ 11 w 74"/>
                    <a:gd name="T71" fmla="*/ 63 h 73"/>
                    <a:gd name="T72" fmla="*/ 16 w 74"/>
                    <a:gd name="T73" fmla="*/ 67 h 73"/>
                    <a:gd name="T74" fmla="*/ 19 w 74"/>
                    <a:gd name="T75" fmla="*/ 68 h 73"/>
                    <a:gd name="T76" fmla="*/ 23 w 74"/>
                    <a:gd name="T77" fmla="*/ 71 h 73"/>
                    <a:gd name="T78" fmla="*/ 26 w 74"/>
                    <a:gd name="T79" fmla="*/ 72 h 73"/>
                    <a:gd name="T80" fmla="*/ 29 w 74"/>
                    <a:gd name="T81" fmla="*/ 73 h 73"/>
                    <a:gd name="T82" fmla="*/ 33 w 74"/>
                    <a:gd name="T83" fmla="*/ 73 h 73"/>
                    <a:gd name="T84" fmla="*/ 37 w 74"/>
                    <a:gd name="T85" fmla="*/ 73 h 73"/>
                    <a:gd name="T86" fmla="*/ 41 w 74"/>
                    <a:gd name="T87" fmla="*/ 73 h 73"/>
                    <a:gd name="T88" fmla="*/ 44 w 74"/>
                    <a:gd name="T89" fmla="*/ 73 h 73"/>
                    <a:gd name="T90" fmla="*/ 47 w 74"/>
                    <a:gd name="T91" fmla="*/ 72 h 73"/>
                    <a:gd name="T92" fmla="*/ 51 w 74"/>
                    <a:gd name="T93" fmla="*/ 71 h 73"/>
                    <a:gd name="T94" fmla="*/ 54 w 74"/>
                    <a:gd name="T95" fmla="*/ 68 h 73"/>
                    <a:gd name="T96" fmla="*/ 58 w 74"/>
                    <a:gd name="T97" fmla="*/ 67 h 73"/>
                    <a:gd name="T98" fmla="*/ 63 w 74"/>
                    <a:gd name="T99" fmla="*/ 63 h 73"/>
                    <a:gd name="T100" fmla="*/ 67 w 74"/>
                    <a:gd name="T101" fmla="*/ 57 h 73"/>
                    <a:gd name="T102" fmla="*/ 69 w 74"/>
                    <a:gd name="T103" fmla="*/ 54 h 73"/>
                    <a:gd name="T104" fmla="*/ 70 w 74"/>
                    <a:gd name="T105" fmla="*/ 50 h 73"/>
                    <a:gd name="T106" fmla="*/ 72 w 74"/>
                    <a:gd name="T107" fmla="*/ 47 h 73"/>
                    <a:gd name="T108" fmla="*/ 72 w 74"/>
                    <a:gd name="T109" fmla="*/ 43 h 73"/>
                    <a:gd name="T110" fmla="*/ 74 w 74"/>
                    <a:gd name="T111" fmla="*/ 40 h 73"/>
                    <a:gd name="T112" fmla="*/ 74 w 74"/>
                    <a:gd name="T113" fmla="*/ 3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4" h="73">
                      <a:moveTo>
                        <a:pt x="74" y="37"/>
                      </a:moveTo>
                      <a:lnTo>
                        <a:pt x="74" y="32"/>
                      </a:lnTo>
                      <a:lnTo>
                        <a:pt x="72" y="29"/>
                      </a:lnTo>
                      <a:lnTo>
                        <a:pt x="72" y="25"/>
                      </a:lnTo>
                      <a:lnTo>
                        <a:pt x="70" y="22"/>
                      </a:lnTo>
                      <a:lnTo>
                        <a:pt x="69" y="18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58" y="6"/>
                      </a:lnTo>
                      <a:lnTo>
                        <a:pt x="54" y="4"/>
                      </a:lnTo>
                      <a:lnTo>
                        <a:pt x="51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19" y="4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6"/>
                      </a:lnTo>
                      <a:lnTo>
                        <a:pt x="4" y="18"/>
                      </a:lnTo>
                      <a:lnTo>
                        <a:pt x="3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7"/>
                      </a:lnTo>
                      <a:lnTo>
                        <a:pt x="3" y="50"/>
                      </a:lnTo>
                      <a:lnTo>
                        <a:pt x="4" y="54"/>
                      </a:lnTo>
                      <a:lnTo>
                        <a:pt x="7" y="57"/>
                      </a:lnTo>
                      <a:lnTo>
                        <a:pt x="11" y="63"/>
                      </a:lnTo>
                      <a:lnTo>
                        <a:pt x="16" y="67"/>
                      </a:lnTo>
                      <a:lnTo>
                        <a:pt x="19" y="68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9" y="73"/>
                      </a:lnTo>
                      <a:lnTo>
                        <a:pt x="33" y="73"/>
                      </a:lnTo>
                      <a:lnTo>
                        <a:pt x="37" y="73"/>
                      </a:lnTo>
                      <a:lnTo>
                        <a:pt x="41" y="73"/>
                      </a:lnTo>
                      <a:lnTo>
                        <a:pt x="44" y="73"/>
                      </a:lnTo>
                      <a:lnTo>
                        <a:pt x="47" y="72"/>
                      </a:lnTo>
                      <a:lnTo>
                        <a:pt x="51" y="71"/>
                      </a:lnTo>
                      <a:lnTo>
                        <a:pt x="54" y="68"/>
                      </a:lnTo>
                      <a:lnTo>
                        <a:pt x="58" y="67"/>
                      </a:lnTo>
                      <a:lnTo>
                        <a:pt x="63" y="63"/>
                      </a:lnTo>
                      <a:lnTo>
                        <a:pt x="67" y="57"/>
                      </a:lnTo>
                      <a:lnTo>
                        <a:pt x="69" y="54"/>
                      </a:lnTo>
                      <a:lnTo>
                        <a:pt x="70" y="50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0"/>
                      </a:lnTo>
                      <a:lnTo>
                        <a:pt x="74" y="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673"/>
                <p:cNvSpPr>
                  <a:spLocks/>
                </p:cNvSpPr>
                <p:nvPr/>
              </p:nvSpPr>
              <p:spPr bwMode="auto">
                <a:xfrm>
                  <a:off x="3658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7 w 18"/>
                    <a:gd name="T5" fmla="*/ 6 h 19"/>
                    <a:gd name="T6" fmla="*/ 16 w 18"/>
                    <a:gd name="T7" fmla="*/ 4 h 19"/>
                    <a:gd name="T8" fmla="*/ 15 w 18"/>
                    <a:gd name="T9" fmla="*/ 3 h 19"/>
                    <a:gd name="T10" fmla="*/ 14 w 18"/>
                    <a:gd name="T11" fmla="*/ 2 h 19"/>
                    <a:gd name="T12" fmla="*/ 13 w 18"/>
                    <a:gd name="T13" fmla="*/ 0 h 19"/>
                    <a:gd name="T14" fmla="*/ 10 w 18"/>
                    <a:gd name="T15" fmla="*/ 0 h 19"/>
                    <a:gd name="T16" fmla="*/ 9 w 18"/>
                    <a:gd name="T17" fmla="*/ 0 h 19"/>
                    <a:gd name="T18" fmla="*/ 7 w 18"/>
                    <a:gd name="T19" fmla="*/ 0 h 19"/>
                    <a:gd name="T20" fmla="*/ 5 w 18"/>
                    <a:gd name="T21" fmla="*/ 0 h 19"/>
                    <a:gd name="T22" fmla="*/ 4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0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0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4 w 18"/>
                    <a:gd name="T43" fmla="*/ 17 h 19"/>
                    <a:gd name="T44" fmla="*/ 5 w 18"/>
                    <a:gd name="T45" fmla="*/ 17 h 19"/>
                    <a:gd name="T46" fmla="*/ 7 w 18"/>
                    <a:gd name="T47" fmla="*/ 19 h 19"/>
                    <a:gd name="T48" fmla="*/ 9 w 18"/>
                    <a:gd name="T49" fmla="*/ 19 h 19"/>
                    <a:gd name="T50" fmla="*/ 10 w 18"/>
                    <a:gd name="T51" fmla="*/ 19 h 19"/>
                    <a:gd name="T52" fmla="*/ 13 w 18"/>
                    <a:gd name="T53" fmla="*/ 17 h 19"/>
                    <a:gd name="T54" fmla="*/ 14 w 18"/>
                    <a:gd name="T55" fmla="*/ 17 h 19"/>
                    <a:gd name="T56" fmla="*/ 15 w 18"/>
                    <a:gd name="T57" fmla="*/ 16 h 19"/>
                    <a:gd name="T58" fmla="*/ 16 w 18"/>
                    <a:gd name="T59" fmla="*/ 14 h 19"/>
                    <a:gd name="T60" fmla="*/ 17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674"/>
                <p:cNvSpPr>
                  <a:spLocks/>
                </p:cNvSpPr>
                <p:nvPr/>
              </p:nvSpPr>
              <p:spPr bwMode="auto">
                <a:xfrm>
                  <a:off x="3658" y="2963"/>
                  <a:ext cx="9" cy="9"/>
                </a:xfrm>
                <a:custGeom>
                  <a:avLst/>
                  <a:gdLst>
                    <a:gd name="T0" fmla="*/ 18 w 18"/>
                    <a:gd name="T1" fmla="*/ 10 h 19"/>
                    <a:gd name="T2" fmla="*/ 18 w 18"/>
                    <a:gd name="T3" fmla="*/ 7 h 19"/>
                    <a:gd name="T4" fmla="*/ 17 w 18"/>
                    <a:gd name="T5" fmla="*/ 6 h 19"/>
                    <a:gd name="T6" fmla="*/ 16 w 18"/>
                    <a:gd name="T7" fmla="*/ 4 h 19"/>
                    <a:gd name="T8" fmla="*/ 15 w 18"/>
                    <a:gd name="T9" fmla="*/ 3 h 19"/>
                    <a:gd name="T10" fmla="*/ 14 w 18"/>
                    <a:gd name="T11" fmla="*/ 2 h 19"/>
                    <a:gd name="T12" fmla="*/ 13 w 18"/>
                    <a:gd name="T13" fmla="*/ 0 h 19"/>
                    <a:gd name="T14" fmla="*/ 10 w 18"/>
                    <a:gd name="T15" fmla="*/ 0 h 19"/>
                    <a:gd name="T16" fmla="*/ 9 w 18"/>
                    <a:gd name="T17" fmla="*/ 0 h 19"/>
                    <a:gd name="T18" fmla="*/ 7 w 18"/>
                    <a:gd name="T19" fmla="*/ 0 h 19"/>
                    <a:gd name="T20" fmla="*/ 5 w 18"/>
                    <a:gd name="T21" fmla="*/ 0 h 19"/>
                    <a:gd name="T22" fmla="*/ 4 w 18"/>
                    <a:gd name="T23" fmla="*/ 2 h 19"/>
                    <a:gd name="T24" fmla="*/ 2 w 18"/>
                    <a:gd name="T25" fmla="*/ 3 h 19"/>
                    <a:gd name="T26" fmla="*/ 1 w 18"/>
                    <a:gd name="T27" fmla="*/ 4 h 19"/>
                    <a:gd name="T28" fmla="*/ 0 w 18"/>
                    <a:gd name="T29" fmla="*/ 6 h 19"/>
                    <a:gd name="T30" fmla="*/ 0 w 18"/>
                    <a:gd name="T31" fmla="*/ 7 h 19"/>
                    <a:gd name="T32" fmla="*/ 0 w 18"/>
                    <a:gd name="T33" fmla="*/ 10 h 19"/>
                    <a:gd name="T34" fmla="*/ 0 w 18"/>
                    <a:gd name="T35" fmla="*/ 11 h 19"/>
                    <a:gd name="T36" fmla="*/ 0 w 18"/>
                    <a:gd name="T37" fmla="*/ 13 h 19"/>
                    <a:gd name="T38" fmla="*/ 1 w 18"/>
                    <a:gd name="T39" fmla="*/ 14 h 19"/>
                    <a:gd name="T40" fmla="*/ 2 w 18"/>
                    <a:gd name="T41" fmla="*/ 16 h 19"/>
                    <a:gd name="T42" fmla="*/ 4 w 18"/>
                    <a:gd name="T43" fmla="*/ 17 h 19"/>
                    <a:gd name="T44" fmla="*/ 5 w 18"/>
                    <a:gd name="T45" fmla="*/ 17 h 19"/>
                    <a:gd name="T46" fmla="*/ 7 w 18"/>
                    <a:gd name="T47" fmla="*/ 19 h 19"/>
                    <a:gd name="T48" fmla="*/ 9 w 18"/>
                    <a:gd name="T49" fmla="*/ 19 h 19"/>
                    <a:gd name="T50" fmla="*/ 10 w 18"/>
                    <a:gd name="T51" fmla="*/ 19 h 19"/>
                    <a:gd name="T52" fmla="*/ 13 w 18"/>
                    <a:gd name="T53" fmla="*/ 17 h 19"/>
                    <a:gd name="T54" fmla="*/ 14 w 18"/>
                    <a:gd name="T55" fmla="*/ 17 h 19"/>
                    <a:gd name="T56" fmla="*/ 15 w 18"/>
                    <a:gd name="T57" fmla="*/ 16 h 19"/>
                    <a:gd name="T58" fmla="*/ 16 w 18"/>
                    <a:gd name="T59" fmla="*/ 14 h 19"/>
                    <a:gd name="T60" fmla="*/ 17 w 18"/>
                    <a:gd name="T61" fmla="*/ 13 h 19"/>
                    <a:gd name="T62" fmla="*/ 18 w 18"/>
                    <a:gd name="T63" fmla="*/ 11 h 19"/>
                    <a:gd name="T64" fmla="*/ 18 w 18"/>
                    <a:gd name="T6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7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Rectangle 675"/>
                <p:cNvSpPr>
                  <a:spLocks noChangeArrowheads="1"/>
                </p:cNvSpPr>
                <p:nvPr/>
              </p:nvSpPr>
              <p:spPr bwMode="auto">
                <a:xfrm>
                  <a:off x="3571" y="2675"/>
                  <a:ext cx="52" cy="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Rectangle 676"/>
                <p:cNvSpPr>
                  <a:spLocks noChangeArrowheads="1"/>
                </p:cNvSpPr>
                <p:nvPr/>
              </p:nvSpPr>
              <p:spPr bwMode="auto">
                <a:xfrm>
                  <a:off x="3571" y="2675"/>
                  <a:ext cx="52" cy="3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677"/>
                <p:cNvSpPr>
                  <a:spLocks/>
                </p:cNvSpPr>
                <p:nvPr/>
              </p:nvSpPr>
              <p:spPr bwMode="auto">
                <a:xfrm>
                  <a:off x="3581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19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678"/>
                <p:cNvSpPr>
                  <a:spLocks/>
                </p:cNvSpPr>
                <p:nvPr/>
              </p:nvSpPr>
              <p:spPr bwMode="auto">
                <a:xfrm>
                  <a:off x="3581" y="2874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19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9 h 21"/>
                    <a:gd name="T44" fmla="*/ 6 w 21"/>
                    <a:gd name="T45" fmla="*/ 20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0 h 21"/>
                    <a:gd name="T54" fmla="*/ 16 w 21"/>
                    <a:gd name="T55" fmla="*/ 19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679"/>
                <p:cNvSpPr>
                  <a:spLocks/>
                </p:cNvSpPr>
                <p:nvPr/>
              </p:nvSpPr>
              <p:spPr bwMode="auto">
                <a:xfrm>
                  <a:off x="3581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21 w 21"/>
                    <a:gd name="T5" fmla="*/ 7 h 22"/>
                    <a:gd name="T6" fmla="*/ 19 w 21"/>
                    <a:gd name="T7" fmla="*/ 5 h 22"/>
                    <a:gd name="T8" fmla="*/ 18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4 w 21"/>
                    <a:gd name="T25" fmla="*/ 4 h 22"/>
                    <a:gd name="T26" fmla="*/ 1 w 21"/>
                    <a:gd name="T27" fmla="*/ 5 h 22"/>
                    <a:gd name="T28" fmla="*/ 1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1 w 21"/>
                    <a:gd name="T37" fmla="*/ 15 h 22"/>
                    <a:gd name="T38" fmla="*/ 1 w 21"/>
                    <a:gd name="T39" fmla="*/ 17 h 22"/>
                    <a:gd name="T40" fmla="*/ 4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8 w 21"/>
                    <a:gd name="T57" fmla="*/ 18 h 22"/>
                    <a:gd name="T58" fmla="*/ 19 w 21"/>
                    <a:gd name="T59" fmla="*/ 17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680"/>
                <p:cNvSpPr>
                  <a:spLocks/>
                </p:cNvSpPr>
                <p:nvPr/>
              </p:nvSpPr>
              <p:spPr bwMode="auto">
                <a:xfrm>
                  <a:off x="3581" y="2894"/>
                  <a:ext cx="10" cy="11"/>
                </a:xfrm>
                <a:custGeom>
                  <a:avLst/>
                  <a:gdLst>
                    <a:gd name="T0" fmla="*/ 21 w 21"/>
                    <a:gd name="T1" fmla="*/ 12 h 22"/>
                    <a:gd name="T2" fmla="*/ 21 w 21"/>
                    <a:gd name="T3" fmla="*/ 9 h 22"/>
                    <a:gd name="T4" fmla="*/ 21 w 21"/>
                    <a:gd name="T5" fmla="*/ 7 h 22"/>
                    <a:gd name="T6" fmla="*/ 19 w 21"/>
                    <a:gd name="T7" fmla="*/ 5 h 22"/>
                    <a:gd name="T8" fmla="*/ 18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4 w 21"/>
                    <a:gd name="T25" fmla="*/ 4 h 22"/>
                    <a:gd name="T26" fmla="*/ 1 w 21"/>
                    <a:gd name="T27" fmla="*/ 5 h 22"/>
                    <a:gd name="T28" fmla="*/ 1 w 21"/>
                    <a:gd name="T29" fmla="*/ 7 h 22"/>
                    <a:gd name="T30" fmla="*/ 0 w 21"/>
                    <a:gd name="T31" fmla="*/ 9 h 22"/>
                    <a:gd name="T32" fmla="*/ 0 w 21"/>
                    <a:gd name="T33" fmla="*/ 12 h 22"/>
                    <a:gd name="T34" fmla="*/ 0 w 21"/>
                    <a:gd name="T35" fmla="*/ 13 h 22"/>
                    <a:gd name="T36" fmla="*/ 1 w 21"/>
                    <a:gd name="T37" fmla="*/ 15 h 22"/>
                    <a:gd name="T38" fmla="*/ 1 w 21"/>
                    <a:gd name="T39" fmla="*/ 17 h 22"/>
                    <a:gd name="T40" fmla="*/ 4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8 w 21"/>
                    <a:gd name="T57" fmla="*/ 18 h 22"/>
                    <a:gd name="T58" fmla="*/ 19 w 21"/>
                    <a:gd name="T59" fmla="*/ 17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681"/>
                <p:cNvSpPr>
                  <a:spLocks/>
                </p:cNvSpPr>
                <p:nvPr/>
              </p:nvSpPr>
              <p:spPr bwMode="auto">
                <a:xfrm>
                  <a:off x="3581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682"/>
                <p:cNvSpPr>
                  <a:spLocks/>
                </p:cNvSpPr>
                <p:nvPr/>
              </p:nvSpPr>
              <p:spPr bwMode="auto">
                <a:xfrm>
                  <a:off x="3581" y="2915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683"/>
                <p:cNvSpPr>
                  <a:spLocks/>
                </p:cNvSpPr>
                <p:nvPr/>
              </p:nvSpPr>
              <p:spPr bwMode="auto">
                <a:xfrm>
                  <a:off x="3581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21 w 21"/>
                    <a:gd name="T5" fmla="*/ 7 h 22"/>
                    <a:gd name="T6" fmla="*/ 19 w 21"/>
                    <a:gd name="T7" fmla="*/ 5 h 22"/>
                    <a:gd name="T8" fmla="*/ 18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4 w 21"/>
                    <a:gd name="T25" fmla="*/ 4 h 22"/>
                    <a:gd name="T26" fmla="*/ 1 w 21"/>
                    <a:gd name="T27" fmla="*/ 5 h 22"/>
                    <a:gd name="T28" fmla="*/ 1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1 w 21"/>
                    <a:gd name="T37" fmla="*/ 15 h 22"/>
                    <a:gd name="T38" fmla="*/ 1 w 21"/>
                    <a:gd name="T39" fmla="*/ 16 h 22"/>
                    <a:gd name="T40" fmla="*/ 4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8 w 21"/>
                    <a:gd name="T57" fmla="*/ 18 h 22"/>
                    <a:gd name="T58" fmla="*/ 19 w 21"/>
                    <a:gd name="T59" fmla="*/ 16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684"/>
                <p:cNvSpPr>
                  <a:spLocks/>
                </p:cNvSpPr>
                <p:nvPr/>
              </p:nvSpPr>
              <p:spPr bwMode="auto">
                <a:xfrm>
                  <a:off x="3581" y="2937"/>
                  <a:ext cx="10" cy="10"/>
                </a:xfrm>
                <a:custGeom>
                  <a:avLst/>
                  <a:gdLst>
                    <a:gd name="T0" fmla="*/ 21 w 21"/>
                    <a:gd name="T1" fmla="*/ 10 h 22"/>
                    <a:gd name="T2" fmla="*/ 21 w 21"/>
                    <a:gd name="T3" fmla="*/ 8 h 22"/>
                    <a:gd name="T4" fmla="*/ 21 w 21"/>
                    <a:gd name="T5" fmla="*/ 7 h 22"/>
                    <a:gd name="T6" fmla="*/ 19 w 21"/>
                    <a:gd name="T7" fmla="*/ 5 h 22"/>
                    <a:gd name="T8" fmla="*/ 18 w 21"/>
                    <a:gd name="T9" fmla="*/ 4 h 22"/>
                    <a:gd name="T10" fmla="*/ 16 w 21"/>
                    <a:gd name="T11" fmla="*/ 2 h 22"/>
                    <a:gd name="T12" fmla="*/ 15 w 21"/>
                    <a:gd name="T13" fmla="*/ 1 h 22"/>
                    <a:gd name="T14" fmla="*/ 13 w 21"/>
                    <a:gd name="T15" fmla="*/ 0 h 22"/>
                    <a:gd name="T16" fmla="*/ 10 w 21"/>
                    <a:gd name="T17" fmla="*/ 0 h 22"/>
                    <a:gd name="T18" fmla="*/ 8 w 21"/>
                    <a:gd name="T19" fmla="*/ 0 h 22"/>
                    <a:gd name="T20" fmla="*/ 6 w 21"/>
                    <a:gd name="T21" fmla="*/ 1 h 22"/>
                    <a:gd name="T22" fmla="*/ 5 w 21"/>
                    <a:gd name="T23" fmla="*/ 2 h 22"/>
                    <a:gd name="T24" fmla="*/ 4 w 21"/>
                    <a:gd name="T25" fmla="*/ 4 h 22"/>
                    <a:gd name="T26" fmla="*/ 1 w 21"/>
                    <a:gd name="T27" fmla="*/ 5 h 22"/>
                    <a:gd name="T28" fmla="*/ 1 w 21"/>
                    <a:gd name="T29" fmla="*/ 7 h 22"/>
                    <a:gd name="T30" fmla="*/ 0 w 21"/>
                    <a:gd name="T31" fmla="*/ 8 h 22"/>
                    <a:gd name="T32" fmla="*/ 0 w 21"/>
                    <a:gd name="T33" fmla="*/ 10 h 22"/>
                    <a:gd name="T34" fmla="*/ 0 w 21"/>
                    <a:gd name="T35" fmla="*/ 13 h 22"/>
                    <a:gd name="T36" fmla="*/ 1 w 21"/>
                    <a:gd name="T37" fmla="*/ 15 h 22"/>
                    <a:gd name="T38" fmla="*/ 1 w 21"/>
                    <a:gd name="T39" fmla="*/ 16 h 22"/>
                    <a:gd name="T40" fmla="*/ 4 w 21"/>
                    <a:gd name="T41" fmla="*/ 18 h 22"/>
                    <a:gd name="T42" fmla="*/ 5 w 21"/>
                    <a:gd name="T43" fmla="*/ 19 h 22"/>
                    <a:gd name="T44" fmla="*/ 6 w 21"/>
                    <a:gd name="T45" fmla="*/ 21 h 22"/>
                    <a:gd name="T46" fmla="*/ 8 w 21"/>
                    <a:gd name="T47" fmla="*/ 21 h 22"/>
                    <a:gd name="T48" fmla="*/ 10 w 21"/>
                    <a:gd name="T49" fmla="*/ 22 h 22"/>
                    <a:gd name="T50" fmla="*/ 13 w 21"/>
                    <a:gd name="T51" fmla="*/ 21 h 22"/>
                    <a:gd name="T52" fmla="*/ 15 w 21"/>
                    <a:gd name="T53" fmla="*/ 21 h 22"/>
                    <a:gd name="T54" fmla="*/ 16 w 21"/>
                    <a:gd name="T55" fmla="*/ 19 h 22"/>
                    <a:gd name="T56" fmla="*/ 18 w 21"/>
                    <a:gd name="T57" fmla="*/ 18 h 22"/>
                    <a:gd name="T58" fmla="*/ 19 w 21"/>
                    <a:gd name="T59" fmla="*/ 16 h 22"/>
                    <a:gd name="T60" fmla="*/ 21 w 21"/>
                    <a:gd name="T61" fmla="*/ 15 h 22"/>
                    <a:gd name="T62" fmla="*/ 21 w 21"/>
                    <a:gd name="T63" fmla="*/ 13 h 22"/>
                    <a:gd name="T64" fmla="*/ 21 w 21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2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685"/>
                <p:cNvSpPr>
                  <a:spLocks/>
                </p:cNvSpPr>
                <p:nvPr/>
              </p:nvSpPr>
              <p:spPr bwMode="auto">
                <a:xfrm>
                  <a:off x="3581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686"/>
                <p:cNvSpPr>
                  <a:spLocks/>
                </p:cNvSpPr>
                <p:nvPr/>
              </p:nvSpPr>
              <p:spPr bwMode="auto">
                <a:xfrm>
                  <a:off x="3581" y="2958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687"/>
                <p:cNvSpPr>
                  <a:spLocks/>
                </p:cNvSpPr>
                <p:nvPr/>
              </p:nvSpPr>
              <p:spPr bwMode="auto">
                <a:xfrm>
                  <a:off x="3581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688"/>
                <p:cNvSpPr>
                  <a:spLocks/>
                </p:cNvSpPr>
                <p:nvPr/>
              </p:nvSpPr>
              <p:spPr bwMode="auto">
                <a:xfrm>
                  <a:off x="3581" y="297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689"/>
                <p:cNvSpPr>
                  <a:spLocks/>
                </p:cNvSpPr>
                <p:nvPr/>
              </p:nvSpPr>
              <p:spPr bwMode="auto">
                <a:xfrm>
                  <a:off x="3581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690"/>
                <p:cNvSpPr>
                  <a:spLocks/>
                </p:cNvSpPr>
                <p:nvPr/>
              </p:nvSpPr>
              <p:spPr bwMode="auto">
                <a:xfrm>
                  <a:off x="3581" y="3000"/>
                  <a:ext cx="10" cy="10"/>
                </a:xfrm>
                <a:custGeom>
                  <a:avLst/>
                  <a:gdLst>
                    <a:gd name="T0" fmla="*/ 21 w 21"/>
                    <a:gd name="T1" fmla="*/ 10 h 21"/>
                    <a:gd name="T2" fmla="*/ 21 w 21"/>
                    <a:gd name="T3" fmla="*/ 8 h 21"/>
                    <a:gd name="T4" fmla="*/ 21 w 21"/>
                    <a:gd name="T5" fmla="*/ 6 h 21"/>
                    <a:gd name="T6" fmla="*/ 19 w 21"/>
                    <a:gd name="T7" fmla="*/ 5 h 21"/>
                    <a:gd name="T8" fmla="*/ 18 w 21"/>
                    <a:gd name="T9" fmla="*/ 2 h 21"/>
                    <a:gd name="T10" fmla="*/ 16 w 21"/>
                    <a:gd name="T11" fmla="*/ 1 h 21"/>
                    <a:gd name="T12" fmla="*/ 15 w 21"/>
                    <a:gd name="T13" fmla="*/ 0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0 h 21"/>
                    <a:gd name="T22" fmla="*/ 5 w 21"/>
                    <a:gd name="T23" fmla="*/ 1 h 21"/>
                    <a:gd name="T24" fmla="*/ 4 w 21"/>
                    <a:gd name="T25" fmla="*/ 2 h 21"/>
                    <a:gd name="T26" fmla="*/ 1 w 21"/>
                    <a:gd name="T27" fmla="*/ 5 h 21"/>
                    <a:gd name="T28" fmla="*/ 1 w 21"/>
                    <a:gd name="T29" fmla="*/ 6 h 21"/>
                    <a:gd name="T30" fmla="*/ 0 w 21"/>
                    <a:gd name="T31" fmla="*/ 8 h 21"/>
                    <a:gd name="T32" fmla="*/ 0 w 21"/>
                    <a:gd name="T33" fmla="*/ 10 h 21"/>
                    <a:gd name="T34" fmla="*/ 0 w 21"/>
                    <a:gd name="T35" fmla="*/ 13 h 21"/>
                    <a:gd name="T36" fmla="*/ 1 w 21"/>
                    <a:gd name="T37" fmla="*/ 14 h 21"/>
                    <a:gd name="T38" fmla="*/ 1 w 21"/>
                    <a:gd name="T39" fmla="*/ 16 h 21"/>
                    <a:gd name="T40" fmla="*/ 4 w 21"/>
                    <a:gd name="T41" fmla="*/ 17 h 21"/>
                    <a:gd name="T42" fmla="*/ 5 w 21"/>
                    <a:gd name="T43" fmla="*/ 18 h 21"/>
                    <a:gd name="T44" fmla="*/ 6 w 21"/>
                    <a:gd name="T45" fmla="*/ 19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19 h 21"/>
                    <a:gd name="T54" fmla="*/ 16 w 21"/>
                    <a:gd name="T55" fmla="*/ 18 h 21"/>
                    <a:gd name="T56" fmla="*/ 18 w 21"/>
                    <a:gd name="T57" fmla="*/ 17 h 21"/>
                    <a:gd name="T58" fmla="*/ 19 w 21"/>
                    <a:gd name="T59" fmla="*/ 16 h 21"/>
                    <a:gd name="T60" fmla="*/ 21 w 21"/>
                    <a:gd name="T61" fmla="*/ 14 h 21"/>
                    <a:gd name="T62" fmla="*/ 21 w 21"/>
                    <a:gd name="T63" fmla="*/ 13 h 21"/>
                    <a:gd name="T64" fmla="*/ 21 w 21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91"/>
                <p:cNvSpPr>
                  <a:spLocks/>
                </p:cNvSpPr>
                <p:nvPr/>
              </p:nvSpPr>
              <p:spPr bwMode="auto">
                <a:xfrm>
                  <a:off x="3603" y="2874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9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2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2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692"/>
                <p:cNvSpPr>
                  <a:spLocks/>
                </p:cNvSpPr>
                <p:nvPr/>
              </p:nvSpPr>
              <p:spPr bwMode="auto">
                <a:xfrm>
                  <a:off x="3603" y="2874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9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2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2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9 h 21"/>
                    <a:gd name="T44" fmla="*/ 7 w 22"/>
                    <a:gd name="T45" fmla="*/ 20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0 h 21"/>
                    <a:gd name="T54" fmla="*/ 17 w 22"/>
                    <a:gd name="T55" fmla="*/ 19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693"/>
                <p:cNvSpPr>
                  <a:spLocks/>
                </p:cNvSpPr>
                <p:nvPr/>
              </p:nvSpPr>
              <p:spPr bwMode="auto">
                <a:xfrm>
                  <a:off x="3603" y="2894"/>
                  <a:ext cx="11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1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9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1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2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2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1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9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694"/>
                <p:cNvSpPr>
                  <a:spLocks/>
                </p:cNvSpPr>
                <p:nvPr/>
              </p:nvSpPr>
              <p:spPr bwMode="auto">
                <a:xfrm>
                  <a:off x="3603" y="2894"/>
                  <a:ext cx="11" cy="11"/>
                </a:xfrm>
                <a:custGeom>
                  <a:avLst/>
                  <a:gdLst>
                    <a:gd name="T0" fmla="*/ 22 w 22"/>
                    <a:gd name="T1" fmla="*/ 12 h 22"/>
                    <a:gd name="T2" fmla="*/ 21 w 22"/>
                    <a:gd name="T3" fmla="*/ 9 h 22"/>
                    <a:gd name="T4" fmla="*/ 21 w 22"/>
                    <a:gd name="T5" fmla="*/ 7 h 22"/>
                    <a:gd name="T6" fmla="*/ 20 w 22"/>
                    <a:gd name="T7" fmla="*/ 5 h 22"/>
                    <a:gd name="T8" fmla="*/ 19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1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2 w 22"/>
                    <a:gd name="T29" fmla="*/ 7 h 22"/>
                    <a:gd name="T30" fmla="*/ 0 w 22"/>
                    <a:gd name="T31" fmla="*/ 9 h 22"/>
                    <a:gd name="T32" fmla="*/ 0 w 22"/>
                    <a:gd name="T33" fmla="*/ 12 h 22"/>
                    <a:gd name="T34" fmla="*/ 0 w 22"/>
                    <a:gd name="T35" fmla="*/ 13 h 22"/>
                    <a:gd name="T36" fmla="*/ 2 w 22"/>
                    <a:gd name="T37" fmla="*/ 15 h 22"/>
                    <a:gd name="T38" fmla="*/ 3 w 22"/>
                    <a:gd name="T39" fmla="*/ 17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1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9 w 22"/>
                    <a:gd name="T57" fmla="*/ 18 h 22"/>
                    <a:gd name="T58" fmla="*/ 20 w 22"/>
                    <a:gd name="T59" fmla="*/ 17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2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695"/>
                <p:cNvSpPr>
                  <a:spLocks/>
                </p:cNvSpPr>
                <p:nvPr/>
              </p:nvSpPr>
              <p:spPr bwMode="auto">
                <a:xfrm>
                  <a:off x="3603" y="2915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696"/>
                <p:cNvSpPr>
                  <a:spLocks/>
                </p:cNvSpPr>
                <p:nvPr/>
              </p:nvSpPr>
              <p:spPr bwMode="auto">
                <a:xfrm>
                  <a:off x="3603" y="2915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697"/>
                <p:cNvSpPr>
                  <a:spLocks/>
                </p:cNvSpPr>
                <p:nvPr/>
              </p:nvSpPr>
              <p:spPr bwMode="auto">
                <a:xfrm>
                  <a:off x="3603" y="2937"/>
                  <a:ext cx="11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9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1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2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2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1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9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698"/>
                <p:cNvSpPr>
                  <a:spLocks/>
                </p:cNvSpPr>
                <p:nvPr/>
              </p:nvSpPr>
              <p:spPr bwMode="auto">
                <a:xfrm>
                  <a:off x="3603" y="2937"/>
                  <a:ext cx="11" cy="10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8 h 22"/>
                    <a:gd name="T4" fmla="*/ 21 w 22"/>
                    <a:gd name="T5" fmla="*/ 7 h 22"/>
                    <a:gd name="T6" fmla="*/ 20 w 22"/>
                    <a:gd name="T7" fmla="*/ 5 h 22"/>
                    <a:gd name="T8" fmla="*/ 19 w 22"/>
                    <a:gd name="T9" fmla="*/ 4 h 22"/>
                    <a:gd name="T10" fmla="*/ 17 w 22"/>
                    <a:gd name="T11" fmla="*/ 2 h 22"/>
                    <a:gd name="T12" fmla="*/ 15 w 22"/>
                    <a:gd name="T13" fmla="*/ 1 h 22"/>
                    <a:gd name="T14" fmla="*/ 13 w 22"/>
                    <a:gd name="T15" fmla="*/ 0 h 22"/>
                    <a:gd name="T16" fmla="*/ 11 w 22"/>
                    <a:gd name="T17" fmla="*/ 0 h 22"/>
                    <a:gd name="T18" fmla="*/ 8 w 22"/>
                    <a:gd name="T19" fmla="*/ 0 h 22"/>
                    <a:gd name="T20" fmla="*/ 7 w 22"/>
                    <a:gd name="T21" fmla="*/ 1 h 22"/>
                    <a:gd name="T22" fmla="*/ 5 w 22"/>
                    <a:gd name="T23" fmla="*/ 2 h 22"/>
                    <a:gd name="T24" fmla="*/ 4 w 22"/>
                    <a:gd name="T25" fmla="*/ 4 h 22"/>
                    <a:gd name="T26" fmla="*/ 3 w 22"/>
                    <a:gd name="T27" fmla="*/ 5 h 22"/>
                    <a:gd name="T28" fmla="*/ 2 w 22"/>
                    <a:gd name="T29" fmla="*/ 7 h 22"/>
                    <a:gd name="T30" fmla="*/ 0 w 22"/>
                    <a:gd name="T31" fmla="*/ 8 h 22"/>
                    <a:gd name="T32" fmla="*/ 0 w 22"/>
                    <a:gd name="T33" fmla="*/ 10 h 22"/>
                    <a:gd name="T34" fmla="*/ 0 w 22"/>
                    <a:gd name="T35" fmla="*/ 13 h 22"/>
                    <a:gd name="T36" fmla="*/ 2 w 22"/>
                    <a:gd name="T37" fmla="*/ 15 h 22"/>
                    <a:gd name="T38" fmla="*/ 3 w 22"/>
                    <a:gd name="T39" fmla="*/ 16 h 22"/>
                    <a:gd name="T40" fmla="*/ 4 w 22"/>
                    <a:gd name="T41" fmla="*/ 18 h 22"/>
                    <a:gd name="T42" fmla="*/ 5 w 22"/>
                    <a:gd name="T43" fmla="*/ 19 h 22"/>
                    <a:gd name="T44" fmla="*/ 7 w 22"/>
                    <a:gd name="T45" fmla="*/ 21 h 22"/>
                    <a:gd name="T46" fmla="*/ 8 w 22"/>
                    <a:gd name="T47" fmla="*/ 21 h 22"/>
                    <a:gd name="T48" fmla="*/ 11 w 22"/>
                    <a:gd name="T49" fmla="*/ 22 h 22"/>
                    <a:gd name="T50" fmla="*/ 13 w 22"/>
                    <a:gd name="T51" fmla="*/ 21 h 22"/>
                    <a:gd name="T52" fmla="*/ 15 w 22"/>
                    <a:gd name="T53" fmla="*/ 21 h 22"/>
                    <a:gd name="T54" fmla="*/ 17 w 22"/>
                    <a:gd name="T55" fmla="*/ 19 h 22"/>
                    <a:gd name="T56" fmla="*/ 19 w 22"/>
                    <a:gd name="T57" fmla="*/ 18 h 22"/>
                    <a:gd name="T58" fmla="*/ 20 w 22"/>
                    <a:gd name="T59" fmla="*/ 16 h 22"/>
                    <a:gd name="T60" fmla="*/ 21 w 22"/>
                    <a:gd name="T61" fmla="*/ 15 h 22"/>
                    <a:gd name="T62" fmla="*/ 21 w 22"/>
                    <a:gd name="T63" fmla="*/ 13 h 22"/>
                    <a:gd name="T64" fmla="*/ 22 w 22"/>
                    <a:gd name="T6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2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99"/>
                <p:cNvSpPr>
                  <a:spLocks/>
                </p:cNvSpPr>
                <p:nvPr/>
              </p:nvSpPr>
              <p:spPr bwMode="auto">
                <a:xfrm>
                  <a:off x="3603" y="2958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700"/>
                <p:cNvSpPr>
                  <a:spLocks/>
                </p:cNvSpPr>
                <p:nvPr/>
              </p:nvSpPr>
              <p:spPr bwMode="auto">
                <a:xfrm>
                  <a:off x="3603" y="2958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701"/>
                <p:cNvSpPr>
                  <a:spLocks/>
                </p:cNvSpPr>
                <p:nvPr/>
              </p:nvSpPr>
              <p:spPr bwMode="auto">
                <a:xfrm>
                  <a:off x="3603" y="297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702"/>
                <p:cNvSpPr>
                  <a:spLocks/>
                </p:cNvSpPr>
                <p:nvPr/>
              </p:nvSpPr>
              <p:spPr bwMode="auto">
                <a:xfrm>
                  <a:off x="3603" y="297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703"/>
                <p:cNvSpPr>
                  <a:spLocks/>
                </p:cNvSpPr>
                <p:nvPr/>
              </p:nvSpPr>
              <p:spPr bwMode="auto">
                <a:xfrm>
                  <a:off x="3603" y="3000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704"/>
                <p:cNvSpPr>
                  <a:spLocks/>
                </p:cNvSpPr>
                <p:nvPr/>
              </p:nvSpPr>
              <p:spPr bwMode="auto">
                <a:xfrm>
                  <a:off x="3603" y="3000"/>
                  <a:ext cx="11" cy="10"/>
                </a:xfrm>
                <a:custGeom>
                  <a:avLst/>
                  <a:gdLst>
                    <a:gd name="T0" fmla="*/ 22 w 22"/>
                    <a:gd name="T1" fmla="*/ 10 h 21"/>
                    <a:gd name="T2" fmla="*/ 21 w 22"/>
                    <a:gd name="T3" fmla="*/ 8 h 21"/>
                    <a:gd name="T4" fmla="*/ 21 w 22"/>
                    <a:gd name="T5" fmla="*/ 6 h 21"/>
                    <a:gd name="T6" fmla="*/ 20 w 22"/>
                    <a:gd name="T7" fmla="*/ 5 h 21"/>
                    <a:gd name="T8" fmla="*/ 19 w 22"/>
                    <a:gd name="T9" fmla="*/ 2 h 21"/>
                    <a:gd name="T10" fmla="*/ 17 w 22"/>
                    <a:gd name="T11" fmla="*/ 1 h 21"/>
                    <a:gd name="T12" fmla="*/ 15 w 22"/>
                    <a:gd name="T13" fmla="*/ 0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0 h 21"/>
                    <a:gd name="T22" fmla="*/ 5 w 22"/>
                    <a:gd name="T23" fmla="*/ 1 h 21"/>
                    <a:gd name="T24" fmla="*/ 4 w 22"/>
                    <a:gd name="T25" fmla="*/ 2 h 21"/>
                    <a:gd name="T26" fmla="*/ 3 w 22"/>
                    <a:gd name="T27" fmla="*/ 5 h 21"/>
                    <a:gd name="T28" fmla="*/ 2 w 22"/>
                    <a:gd name="T29" fmla="*/ 6 h 21"/>
                    <a:gd name="T30" fmla="*/ 0 w 22"/>
                    <a:gd name="T31" fmla="*/ 8 h 21"/>
                    <a:gd name="T32" fmla="*/ 0 w 22"/>
                    <a:gd name="T33" fmla="*/ 10 h 21"/>
                    <a:gd name="T34" fmla="*/ 0 w 22"/>
                    <a:gd name="T35" fmla="*/ 13 h 21"/>
                    <a:gd name="T36" fmla="*/ 2 w 22"/>
                    <a:gd name="T37" fmla="*/ 14 h 21"/>
                    <a:gd name="T38" fmla="*/ 3 w 22"/>
                    <a:gd name="T39" fmla="*/ 16 h 21"/>
                    <a:gd name="T40" fmla="*/ 4 w 22"/>
                    <a:gd name="T41" fmla="*/ 17 h 21"/>
                    <a:gd name="T42" fmla="*/ 5 w 22"/>
                    <a:gd name="T43" fmla="*/ 18 h 21"/>
                    <a:gd name="T44" fmla="*/ 7 w 22"/>
                    <a:gd name="T45" fmla="*/ 19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19 h 21"/>
                    <a:gd name="T54" fmla="*/ 17 w 22"/>
                    <a:gd name="T55" fmla="*/ 18 h 21"/>
                    <a:gd name="T56" fmla="*/ 19 w 22"/>
                    <a:gd name="T57" fmla="*/ 17 h 21"/>
                    <a:gd name="T58" fmla="*/ 20 w 22"/>
                    <a:gd name="T59" fmla="*/ 16 h 21"/>
                    <a:gd name="T60" fmla="*/ 21 w 22"/>
                    <a:gd name="T61" fmla="*/ 14 h 21"/>
                    <a:gd name="T62" fmla="*/ 21 w 22"/>
                    <a:gd name="T63" fmla="*/ 13 h 21"/>
                    <a:gd name="T64" fmla="*/ 22 w 22"/>
                    <a:gd name="T6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705"/>
                <p:cNvSpPr>
                  <a:spLocks/>
                </p:cNvSpPr>
                <p:nvPr/>
              </p:nvSpPr>
              <p:spPr bwMode="auto">
                <a:xfrm>
                  <a:off x="3581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6 h 20"/>
                    <a:gd name="T6" fmla="*/ 19 w 21"/>
                    <a:gd name="T7" fmla="*/ 5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5 h 20"/>
                    <a:gd name="T28" fmla="*/ 1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706"/>
                <p:cNvSpPr>
                  <a:spLocks/>
                </p:cNvSpPr>
                <p:nvPr/>
              </p:nvSpPr>
              <p:spPr bwMode="auto">
                <a:xfrm>
                  <a:off x="3581" y="2727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6 h 20"/>
                    <a:gd name="T6" fmla="*/ 19 w 21"/>
                    <a:gd name="T7" fmla="*/ 5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5 h 20"/>
                    <a:gd name="T28" fmla="*/ 1 w 21"/>
                    <a:gd name="T29" fmla="*/ 6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5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707"/>
                <p:cNvSpPr>
                  <a:spLocks/>
                </p:cNvSpPr>
                <p:nvPr/>
              </p:nvSpPr>
              <p:spPr bwMode="auto">
                <a:xfrm>
                  <a:off x="3581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708"/>
                <p:cNvSpPr>
                  <a:spLocks/>
                </p:cNvSpPr>
                <p:nvPr/>
              </p:nvSpPr>
              <p:spPr bwMode="auto">
                <a:xfrm>
                  <a:off x="3581" y="274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709"/>
                <p:cNvSpPr>
                  <a:spLocks/>
                </p:cNvSpPr>
                <p:nvPr/>
              </p:nvSpPr>
              <p:spPr bwMode="auto">
                <a:xfrm>
                  <a:off x="3581" y="2769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710"/>
                <p:cNvSpPr>
                  <a:spLocks/>
                </p:cNvSpPr>
                <p:nvPr/>
              </p:nvSpPr>
              <p:spPr bwMode="auto">
                <a:xfrm>
                  <a:off x="3581" y="2769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711"/>
                <p:cNvSpPr>
                  <a:spLocks/>
                </p:cNvSpPr>
                <p:nvPr/>
              </p:nvSpPr>
              <p:spPr bwMode="auto">
                <a:xfrm>
                  <a:off x="3581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712"/>
                <p:cNvSpPr>
                  <a:spLocks/>
                </p:cNvSpPr>
                <p:nvPr/>
              </p:nvSpPr>
              <p:spPr bwMode="auto">
                <a:xfrm>
                  <a:off x="3581" y="2790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7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2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2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7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5 h 20"/>
                    <a:gd name="T38" fmla="*/ 1 w 21"/>
                    <a:gd name="T39" fmla="*/ 16 h 20"/>
                    <a:gd name="T40" fmla="*/ 4 w 21"/>
                    <a:gd name="T41" fmla="*/ 18 h 20"/>
                    <a:gd name="T42" fmla="*/ 5 w 21"/>
                    <a:gd name="T43" fmla="*/ 19 h 20"/>
                    <a:gd name="T44" fmla="*/ 6 w 21"/>
                    <a:gd name="T45" fmla="*/ 20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20 h 20"/>
                    <a:gd name="T54" fmla="*/ 16 w 21"/>
                    <a:gd name="T55" fmla="*/ 19 h 20"/>
                    <a:gd name="T56" fmla="*/ 18 w 21"/>
                    <a:gd name="T57" fmla="*/ 18 h 20"/>
                    <a:gd name="T58" fmla="*/ 19 w 21"/>
                    <a:gd name="T59" fmla="*/ 16 h 20"/>
                    <a:gd name="T60" fmla="*/ 21 w 21"/>
                    <a:gd name="T61" fmla="*/ 15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713"/>
                <p:cNvSpPr>
                  <a:spLocks/>
                </p:cNvSpPr>
                <p:nvPr/>
              </p:nvSpPr>
              <p:spPr bwMode="auto">
                <a:xfrm>
                  <a:off x="3581" y="2811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714"/>
                <p:cNvSpPr>
                  <a:spLocks/>
                </p:cNvSpPr>
                <p:nvPr/>
              </p:nvSpPr>
              <p:spPr bwMode="auto">
                <a:xfrm>
                  <a:off x="3581" y="2811"/>
                  <a:ext cx="10" cy="11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715"/>
                <p:cNvSpPr>
                  <a:spLocks/>
                </p:cNvSpPr>
                <p:nvPr/>
              </p:nvSpPr>
              <p:spPr bwMode="auto">
                <a:xfrm>
                  <a:off x="3581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21 w 21"/>
                    <a:gd name="T5" fmla="*/ 5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1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1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5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5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716"/>
                <p:cNvSpPr>
                  <a:spLocks/>
                </p:cNvSpPr>
                <p:nvPr/>
              </p:nvSpPr>
              <p:spPr bwMode="auto">
                <a:xfrm>
                  <a:off x="3581" y="2832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7 h 20"/>
                    <a:gd name="T4" fmla="*/ 21 w 21"/>
                    <a:gd name="T5" fmla="*/ 5 h 20"/>
                    <a:gd name="T6" fmla="*/ 19 w 21"/>
                    <a:gd name="T7" fmla="*/ 4 h 20"/>
                    <a:gd name="T8" fmla="*/ 18 w 21"/>
                    <a:gd name="T9" fmla="*/ 3 h 20"/>
                    <a:gd name="T10" fmla="*/ 16 w 21"/>
                    <a:gd name="T11" fmla="*/ 1 h 20"/>
                    <a:gd name="T12" fmla="*/ 15 w 21"/>
                    <a:gd name="T13" fmla="*/ 1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1 h 20"/>
                    <a:gd name="T22" fmla="*/ 5 w 21"/>
                    <a:gd name="T23" fmla="*/ 1 h 20"/>
                    <a:gd name="T24" fmla="*/ 4 w 21"/>
                    <a:gd name="T25" fmla="*/ 3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7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5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5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717"/>
                <p:cNvSpPr>
                  <a:spLocks/>
                </p:cNvSpPr>
                <p:nvPr/>
              </p:nvSpPr>
              <p:spPr bwMode="auto">
                <a:xfrm>
                  <a:off x="3581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0 w 21"/>
                    <a:gd name="T49" fmla="*/ 20 h 20"/>
                    <a:gd name="T50" fmla="*/ 13 w 21"/>
                    <a:gd name="T51" fmla="*/ 19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718"/>
                <p:cNvSpPr>
                  <a:spLocks/>
                </p:cNvSpPr>
                <p:nvPr/>
              </p:nvSpPr>
              <p:spPr bwMode="auto">
                <a:xfrm>
                  <a:off x="3581" y="2854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3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3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1 h 20"/>
                    <a:gd name="T36" fmla="*/ 1 w 21"/>
                    <a:gd name="T37" fmla="*/ 13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19 h 20"/>
                    <a:gd name="T48" fmla="*/ 10 w 21"/>
                    <a:gd name="T49" fmla="*/ 20 h 20"/>
                    <a:gd name="T50" fmla="*/ 13 w 21"/>
                    <a:gd name="T51" fmla="*/ 19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3 h 20"/>
                    <a:gd name="T62" fmla="*/ 21 w 21"/>
                    <a:gd name="T63" fmla="*/ 11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719"/>
                <p:cNvSpPr>
                  <a:spLocks/>
                </p:cNvSpPr>
                <p:nvPr/>
              </p:nvSpPr>
              <p:spPr bwMode="auto">
                <a:xfrm>
                  <a:off x="3603" y="2727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6 h 20"/>
                    <a:gd name="T6" fmla="*/ 20 w 22"/>
                    <a:gd name="T7" fmla="*/ 5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5 h 20"/>
                    <a:gd name="T28" fmla="*/ 2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720"/>
                <p:cNvSpPr>
                  <a:spLocks/>
                </p:cNvSpPr>
                <p:nvPr/>
              </p:nvSpPr>
              <p:spPr bwMode="auto">
                <a:xfrm>
                  <a:off x="3603" y="2727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6 h 20"/>
                    <a:gd name="T6" fmla="*/ 20 w 22"/>
                    <a:gd name="T7" fmla="*/ 5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5 h 20"/>
                    <a:gd name="T28" fmla="*/ 2 w 22"/>
                    <a:gd name="T29" fmla="*/ 6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721"/>
                <p:cNvSpPr>
                  <a:spLocks/>
                </p:cNvSpPr>
                <p:nvPr/>
              </p:nvSpPr>
              <p:spPr bwMode="auto">
                <a:xfrm>
                  <a:off x="3603" y="274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722"/>
                <p:cNvSpPr>
                  <a:spLocks/>
                </p:cNvSpPr>
                <p:nvPr/>
              </p:nvSpPr>
              <p:spPr bwMode="auto">
                <a:xfrm>
                  <a:off x="3603" y="274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723"/>
                <p:cNvSpPr>
                  <a:spLocks/>
                </p:cNvSpPr>
                <p:nvPr/>
              </p:nvSpPr>
              <p:spPr bwMode="auto">
                <a:xfrm>
                  <a:off x="3603" y="2769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724"/>
                <p:cNvSpPr>
                  <a:spLocks/>
                </p:cNvSpPr>
                <p:nvPr/>
              </p:nvSpPr>
              <p:spPr bwMode="auto">
                <a:xfrm>
                  <a:off x="3603" y="2769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725"/>
                <p:cNvSpPr>
                  <a:spLocks/>
                </p:cNvSpPr>
                <p:nvPr/>
              </p:nvSpPr>
              <p:spPr bwMode="auto">
                <a:xfrm>
                  <a:off x="3603" y="2790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726"/>
                <p:cNvSpPr>
                  <a:spLocks/>
                </p:cNvSpPr>
                <p:nvPr/>
              </p:nvSpPr>
              <p:spPr bwMode="auto">
                <a:xfrm>
                  <a:off x="3603" y="2790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7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2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2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7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5 h 20"/>
                    <a:gd name="T38" fmla="*/ 3 w 22"/>
                    <a:gd name="T39" fmla="*/ 16 h 20"/>
                    <a:gd name="T40" fmla="*/ 4 w 22"/>
                    <a:gd name="T41" fmla="*/ 18 h 20"/>
                    <a:gd name="T42" fmla="*/ 5 w 22"/>
                    <a:gd name="T43" fmla="*/ 19 h 20"/>
                    <a:gd name="T44" fmla="*/ 7 w 22"/>
                    <a:gd name="T45" fmla="*/ 20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20 h 20"/>
                    <a:gd name="T54" fmla="*/ 17 w 22"/>
                    <a:gd name="T55" fmla="*/ 19 h 20"/>
                    <a:gd name="T56" fmla="*/ 19 w 22"/>
                    <a:gd name="T57" fmla="*/ 18 h 20"/>
                    <a:gd name="T58" fmla="*/ 20 w 22"/>
                    <a:gd name="T59" fmla="*/ 16 h 20"/>
                    <a:gd name="T60" fmla="*/ 21 w 22"/>
                    <a:gd name="T61" fmla="*/ 15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727"/>
                <p:cNvSpPr>
                  <a:spLocks/>
                </p:cNvSpPr>
                <p:nvPr/>
              </p:nvSpPr>
              <p:spPr bwMode="auto">
                <a:xfrm>
                  <a:off x="3603" y="2811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728"/>
                <p:cNvSpPr>
                  <a:spLocks/>
                </p:cNvSpPr>
                <p:nvPr/>
              </p:nvSpPr>
              <p:spPr bwMode="auto">
                <a:xfrm>
                  <a:off x="3603" y="2811"/>
                  <a:ext cx="11" cy="11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729"/>
                <p:cNvSpPr>
                  <a:spLocks/>
                </p:cNvSpPr>
                <p:nvPr/>
              </p:nvSpPr>
              <p:spPr bwMode="auto">
                <a:xfrm>
                  <a:off x="3603" y="2832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7 h 20"/>
                    <a:gd name="T4" fmla="*/ 21 w 22"/>
                    <a:gd name="T5" fmla="*/ 5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1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1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4 h 20"/>
                    <a:gd name="T38" fmla="*/ 3 w 22"/>
                    <a:gd name="T39" fmla="*/ 15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5 h 20"/>
                    <a:gd name="T60" fmla="*/ 21 w 22"/>
                    <a:gd name="T61" fmla="*/ 14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730"/>
                <p:cNvSpPr>
                  <a:spLocks/>
                </p:cNvSpPr>
                <p:nvPr/>
              </p:nvSpPr>
              <p:spPr bwMode="auto">
                <a:xfrm>
                  <a:off x="3603" y="2832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7 h 20"/>
                    <a:gd name="T4" fmla="*/ 21 w 22"/>
                    <a:gd name="T5" fmla="*/ 5 h 20"/>
                    <a:gd name="T6" fmla="*/ 20 w 22"/>
                    <a:gd name="T7" fmla="*/ 4 h 20"/>
                    <a:gd name="T8" fmla="*/ 19 w 22"/>
                    <a:gd name="T9" fmla="*/ 3 h 20"/>
                    <a:gd name="T10" fmla="*/ 17 w 22"/>
                    <a:gd name="T11" fmla="*/ 1 h 20"/>
                    <a:gd name="T12" fmla="*/ 15 w 22"/>
                    <a:gd name="T13" fmla="*/ 1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1 h 20"/>
                    <a:gd name="T22" fmla="*/ 5 w 22"/>
                    <a:gd name="T23" fmla="*/ 1 h 20"/>
                    <a:gd name="T24" fmla="*/ 4 w 22"/>
                    <a:gd name="T25" fmla="*/ 3 h 20"/>
                    <a:gd name="T26" fmla="*/ 3 w 22"/>
                    <a:gd name="T27" fmla="*/ 4 h 20"/>
                    <a:gd name="T28" fmla="*/ 2 w 22"/>
                    <a:gd name="T29" fmla="*/ 5 h 20"/>
                    <a:gd name="T30" fmla="*/ 0 w 22"/>
                    <a:gd name="T31" fmla="*/ 7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4 h 20"/>
                    <a:gd name="T38" fmla="*/ 3 w 22"/>
                    <a:gd name="T39" fmla="*/ 15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5 h 20"/>
                    <a:gd name="T60" fmla="*/ 21 w 22"/>
                    <a:gd name="T61" fmla="*/ 14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731"/>
                <p:cNvSpPr>
                  <a:spLocks/>
                </p:cNvSpPr>
                <p:nvPr/>
              </p:nvSpPr>
              <p:spPr bwMode="auto">
                <a:xfrm>
                  <a:off x="3603" y="2854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1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732"/>
                <p:cNvSpPr>
                  <a:spLocks/>
                </p:cNvSpPr>
                <p:nvPr/>
              </p:nvSpPr>
              <p:spPr bwMode="auto">
                <a:xfrm>
                  <a:off x="3603" y="2854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3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3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1 h 20"/>
                    <a:gd name="T36" fmla="*/ 2 w 22"/>
                    <a:gd name="T37" fmla="*/ 13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19 h 20"/>
                    <a:gd name="T48" fmla="*/ 11 w 22"/>
                    <a:gd name="T49" fmla="*/ 20 h 20"/>
                    <a:gd name="T50" fmla="*/ 13 w 22"/>
                    <a:gd name="T51" fmla="*/ 19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3 h 20"/>
                    <a:gd name="T62" fmla="*/ 21 w 22"/>
                    <a:gd name="T63" fmla="*/ 11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733"/>
                <p:cNvSpPr>
                  <a:spLocks/>
                </p:cNvSpPr>
                <p:nvPr/>
              </p:nvSpPr>
              <p:spPr bwMode="auto">
                <a:xfrm>
                  <a:off x="3581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4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734"/>
                <p:cNvSpPr>
                  <a:spLocks/>
                </p:cNvSpPr>
                <p:nvPr/>
              </p:nvSpPr>
              <p:spPr bwMode="auto">
                <a:xfrm>
                  <a:off x="3581" y="2688"/>
                  <a:ext cx="10" cy="10"/>
                </a:xfrm>
                <a:custGeom>
                  <a:avLst/>
                  <a:gdLst>
                    <a:gd name="T0" fmla="*/ 21 w 21"/>
                    <a:gd name="T1" fmla="*/ 10 h 20"/>
                    <a:gd name="T2" fmla="*/ 21 w 21"/>
                    <a:gd name="T3" fmla="*/ 8 h 20"/>
                    <a:gd name="T4" fmla="*/ 21 w 21"/>
                    <a:gd name="T5" fmla="*/ 5 h 20"/>
                    <a:gd name="T6" fmla="*/ 19 w 21"/>
                    <a:gd name="T7" fmla="*/ 4 h 20"/>
                    <a:gd name="T8" fmla="*/ 18 w 21"/>
                    <a:gd name="T9" fmla="*/ 2 h 20"/>
                    <a:gd name="T10" fmla="*/ 16 w 21"/>
                    <a:gd name="T11" fmla="*/ 1 h 20"/>
                    <a:gd name="T12" fmla="*/ 15 w 21"/>
                    <a:gd name="T13" fmla="*/ 0 h 20"/>
                    <a:gd name="T14" fmla="*/ 13 w 21"/>
                    <a:gd name="T15" fmla="*/ 0 h 20"/>
                    <a:gd name="T16" fmla="*/ 10 w 21"/>
                    <a:gd name="T17" fmla="*/ 0 h 20"/>
                    <a:gd name="T18" fmla="*/ 8 w 21"/>
                    <a:gd name="T19" fmla="*/ 0 h 20"/>
                    <a:gd name="T20" fmla="*/ 6 w 21"/>
                    <a:gd name="T21" fmla="*/ 0 h 20"/>
                    <a:gd name="T22" fmla="*/ 5 w 21"/>
                    <a:gd name="T23" fmla="*/ 1 h 20"/>
                    <a:gd name="T24" fmla="*/ 4 w 21"/>
                    <a:gd name="T25" fmla="*/ 2 h 20"/>
                    <a:gd name="T26" fmla="*/ 1 w 21"/>
                    <a:gd name="T27" fmla="*/ 4 h 20"/>
                    <a:gd name="T28" fmla="*/ 1 w 21"/>
                    <a:gd name="T29" fmla="*/ 5 h 20"/>
                    <a:gd name="T30" fmla="*/ 0 w 21"/>
                    <a:gd name="T31" fmla="*/ 8 h 20"/>
                    <a:gd name="T32" fmla="*/ 0 w 21"/>
                    <a:gd name="T33" fmla="*/ 10 h 20"/>
                    <a:gd name="T34" fmla="*/ 0 w 21"/>
                    <a:gd name="T35" fmla="*/ 12 h 20"/>
                    <a:gd name="T36" fmla="*/ 1 w 21"/>
                    <a:gd name="T37" fmla="*/ 14 h 20"/>
                    <a:gd name="T38" fmla="*/ 1 w 21"/>
                    <a:gd name="T39" fmla="*/ 16 h 20"/>
                    <a:gd name="T40" fmla="*/ 4 w 21"/>
                    <a:gd name="T41" fmla="*/ 17 h 20"/>
                    <a:gd name="T42" fmla="*/ 5 w 21"/>
                    <a:gd name="T43" fmla="*/ 18 h 20"/>
                    <a:gd name="T44" fmla="*/ 6 w 21"/>
                    <a:gd name="T45" fmla="*/ 19 h 20"/>
                    <a:gd name="T46" fmla="*/ 8 w 21"/>
                    <a:gd name="T47" fmla="*/ 20 h 20"/>
                    <a:gd name="T48" fmla="*/ 10 w 21"/>
                    <a:gd name="T49" fmla="*/ 20 h 20"/>
                    <a:gd name="T50" fmla="*/ 13 w 21"/>
                    <a:gd name="T51" fmla="*/ 20 h 20"/>
                    <a:gd name="T52" fmla="*/ 15 w 21"/>
                    <a:gd name="T53" fmla="*/ 19 h 20"/>
                    <a:gd name="T54" fmla="*/ 16 w 21"/>
                    <a:gd name="T55" fmla="*/ 18 h 20"/>
                    <a:gd name="T56" fmla="*/ 18 w 21"/>
                    <a:gd name="T57" fmla="*/ 17 h 20"/>
                    <a:gd name="T58" fmla="*/ 19 w 21"/>
                    <a:gd name="T59" fmla="*/ 16 h 20"/>
                    <a:gd name="T60" fmla="*/ 21 w 21"/>
                    <a:gd name="T61" fmla="*/ 14 h 20"/>
                    <a:gd name="T62" fmla="*/ 21 w 21"/>
                    <a:gd name="T63" fmla="*/ 12 h 20"/>
                    <a:gd name="T64" fmla="*/ 21 w 21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0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735"/>
                <p:cNvSpPr>
                  <a:spLocks/>
                </p:cNvSpPr>
                <p:nvPr/>
              </p:nvSpPr>
              <p:spPr bwMode="auto">
                <a:xfrm>
                  <a:off x="3581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19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9 h 21"/>
                    <a:gd name="T42" fmla="*/ 5 w 21"/>
                    <a:gd name="T43" fmla="*/ 20 h 21"/>
                    <a:gd name="T44" fmla="*/ 6 w 21"/>
                    <a:gd name="T45" fmla="*/ 21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8 w 21"/>
                    <a:gd name="T57" fmla="*/ 19 h 21"/>
                    <a:gd name="T58" fmla="*/ 19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736"/>
                <p:cNvSpPr>
                  <a:spLocks/>
                </p:cNvSpPr>
                <p:nvPr/>
              </p:nvSpPr>
              <p:spPr bwMode="auto">
                <a:xfrm>
                  <a:off x="3581" y="2708"/>
                  <a:ext cx="10" cy="10"/>
                </a:xfrm>
                <a:custGeom>
                  <a:avLst/>
                  <a:gdLst>
                    <a:gd name="T0" fmla="*/ 21 w 21"/>
                    <a:gd name="T1" fmla="*/ 11 h 21"/>
                    <a:gd name="T2" fmla="*/ 21 w 21"/>
                    <a:gd name="T3" fmla="*/ 8 h 21"/>
                    <a:gd name="T4" fmla="*/ 21 w 21"/>
                    <a:gd name="T5" fmla="*/ 7 h 21"/>
                    <a:gd name="T6" fmla="*/ 19 w 21"/>
                    <a:gd name="T7" fmla="*/ 5 h 21"/>
                    <a:gd name="T8" fmla="*/ 18 w 21"/>
                    <a:gd name="T9" fmla="*/ 4 h 21"/>
                    <a:gd name="T10" fmla="*/ 16 w 21"/>
                    <a:gd name="T11" fmla="*/ 3 h 21"/>
                    <a:gd name="T12" fmla="*/ 15 w 21"/>
                    <a:gd name="T13" fmla="*/ 2 h 21"/>
                    <a:gd name="T14" fmla="*/ 13 w 21"/>
                    <a:gd name="T15" fmla="*/ 0 h 21"/>
                    <a:gd name="T16" fmla="*/ 10 w 21"/>
                    <a:gd name="T17" fmla="*/ 0 h 21"/>
                    <a:gd name="T18" fmla="*/ 8 w 21"/>
                    <a:gd name="T19" fmla="*/ 0 h 21"/>
                    <a:gd name="T20" fmla="*/ 6 w 21"/>
                    <a:gd name="T21" fmla="*/ 2 h 21"/>
                    <a:gd name="T22" fmla="*/ 5 w 21"/>
                    <a:gd name="T23" fmla="*/ 3 h 21"/>
                    <a:gd name="T24" fmla="*/ 4 w 21"/>
                    <a:gd name="T25" fmla="*/ 4 h 21"/>
                    <a:gd name="T26" fmla="*/ 1 w 21"/>
                    <a:gd name="T27" fmla="*/ 5 h 21"/>
                    <a:gd name="T28" fmla="*/ 1 w 21"/>
                    <a:gd name="T29" fmla="*/ 7 h 21"/>
                    <a:gd name="T30" fmla="*/ 0 w 21"/>
                    <a:gd name="T31" fmla="*/ 8 h 21"/>
                    <a:gd name="T32" fmla="*/ 0 w 21"/>
                    <a:gd name="T33" fmla="*/ 11 h 21"/>
                    <a:gd name="T34" fmla="*/ 0 w 21"/>
                    <a:gd name="T35" fmla="*/ 13 h 21"/>
                    <a:gd name="T36" fmla="*/ 1 w 21"/>
                    <a:gd name="T37" fmla="*/ 15 h 21"/>
                    <a:gd name="T38" fmla="*/ 1 w 21"/>
                    <a:gd name="T39" fmla="*/ 16 h 21"/>
                    <a:gd name="T40" fmla="*/ 4 w 21"/>
                    <a:gd name="T41" fmla="*/ 19 h 21"/>
                    <a:gd name="T42" fmla="*/ 5 w 21"/>
                    <a:gd name="T43" fmla="*/ 20 h 21"/>
                    <a:gd name="T44" fmla="*/ 6 w 21"/>
                    <a:gd name="T45" fmla="*/ 21 h 21"/>
                    <a:gd name="T46" fmla="*/ 8 w 21"/>
                    <a:gd name="T47" fmla="*/ 21 h 21"/>
                    <a:gd name="T48" fmla="*/ 10 w 21"/>
                    <a:gd name="T49" fmla="*/ 21 h 21"/>
                    <a:gd name="T50" fmla="*/ 13 w 21"/>
                    <a:gd name="T51" fmla="*/ 21 h 21"/>
                    <a:gd name="T52" fmla="*/ 15 w 21"/>
                    <a:gd name="T53" fmla="*/ 21 h 21"/>
                    <a:gd name="T54" fmla="*/ 16 w 21"/>
                    <a:gd name="T55" fmla="*/ 20 h 21"/>
                    <a:gd name="T56" fmla="*/ 18 w 21"/>
                    <a:gd name="T57" fmla="*/ 19 h 21"/>
                    <a:gd name="T58" fmla="*/ 19 w 21"/>
                    <a:gd name="T59" fmla="*/ 16 h 21"/>
                    <a:gd name="T60" fmla="*/ 21 w 21"/>
                    <a:gd name="T61" fmla="*/ 15 h 21"/>
                    <a:gd name="T62" fmla="*/ 21 w 21"/>
                    <a:gd name="T63" fmla="*/ 13 h 21"/>
                    <a:gd name="T64" fmla="*/ 21 w 21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21">
                      <a:moveTo>
                        <a:pt x="21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737"/>
                <p:cNvSpPr>
                  <a:spLocks/>
                </p:cNvSpPr>
                <p:nvPr/>
              </p:nvSpPr>
              <p:spPr bwMode="auto">
                <a:xfrm>
                  <a:off x="3603" y="268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4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4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4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4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738"/>
                <p:cNvSpPr>
                  <a:spLocks/>
                </p:cNvSpPr>
                <p:nvPr/>
              </p:nvSpPr>
              <p:spPr bwMode="auto">
                <a:xfrm>
                  <a:off x="3603" y="2688"/>
                  <a:ext cx="11" cy="10"/>
                </a:xfrm>
                <a:custGeom>
                  <a:avLst/>
                  <a:gdLst>
                    <a:gd name="T0" fmla="*/ 22 w 22"/>
                    <a:gd name="T1" fmla="*/ 10 h 20"/>
                    <a:gd name="T2" fmla="*/ 21 w 22"/>
                    <a:gd name="T3" fmla="*/ 8 h 20"/>
                    <a:gd name="T4" fmla="*/ 21 w 22"/>
                    <a:gd name="T5" fmla="*/ 5 h 20"/>
                    <a:gd name="T6" fmla="*/ 20 w 22"/>
                    <a:gd name="T7" fmla="*/ 4 h 20"/>
                    <a:gd name="T8" fmla="*/ 19 w 22"/>
                    <a:gd name="T9" fmla="*/ 2 h 20"/>
                    <a:gd name="T10" fmla="*/ 17 w 22"/>
                    <a:gd name="T11" fmla="*/ 1 h 20"/>
                    <a:gd name="T12" fmla="*/ 15 w 22"/>
                    <a:gd name="T13" fmla="*/ 0 h 20"/>
                    <a:gd name="T14" fmla="*/ 13 w 22"/>
                    <a:gd name="T15" fmla="*/ 0 h 20"/>
                    <a:gd name="T16" fmla="*/ 11 w 22"/>
                    <a:gd name="T17" fmla="*/ 0 h 20"/>
                    <a:gd name="T18" fmla="*/ 8 w 22"/>
                    <a:gd name="T19" fmla="*/ 0 h 20"/>
                    <a:gd name="T20" fmla="*/ 7 w 22"/>
                    <a:gd name="T21" fmla="*/ 0 h 20"/>
                    <a:gd name="T22" fmla="*/ 5 w 22"/>
                    <a:gd name="T23" fmla="*/ 1 h 20"/>
                    <a:gd name="T24" fmla="*/ 4 w 22"/>
                    <a:gd name="T25" fmla="*/ 2 h 20"/>
                    <a:gd name="T26" fmla="*/ 3 w 22"/>
                    <a:gd name="T27" fmla="*/ 4 h 20"/>
                    <a:gd name="T28" fmla="*/ 2 w 22"/>
                    <a:gd name="T29" fmla="*/ 5 h 20"/>
                    <a:gd name="T30" fmla="*/ 0 w 22"/>
                    <a:gd name="T31" fmla="*/ 8 h 20"/>
                    <a:gd name="T32" fmla="*/ 0 w 22"/>
                    <a:gd name="T33" fmla="*/ 10 h 20"/>
                    <a:gd name="T34" fmla="*/ 0 w 22"/>
                    <a:gd name="T35" fmla="*/ 12 h 20"/>
                    <a:gd name="T36" fmla="*/ 2 w 22"/>
                    <a:gd name="T37" fmla="*/ 14 h 20"/>
                    <a:gd name="T38" fmla="*/ 3 w 22"/>
                    <a:gd name="T39" fmla="*/ 16 h 20"/>
                    <a:gd name="T40" fmla="*/ 4 w 22"/>
                    <a:gd name="T41" fmla="*/ 17 h 20"/>
                    <a:gd name="T42" fmla="*/ 5 w 22"/>
                    <a:gd name="T43" fmla="*/ 18 h 20"/>
                    <a:gd name="T44" fmla="*/ 7 w 22"/>
                    <a:gd name="T45" fmla="*/ 19 h 20"/>
                    <a:gd name="T46" fmla="*/ 8 w 22"/>
                    <a:gd name="T47" fmla="*/ 20 h 20"/>
                    <a:gd name="T48" fmla="*/ 11 w 22"/>
                    <a:gd name="T49" fmla="*/ 20 h 20"/>
                    <a:gd name="T50" fmla="*/ 13 w 22"/>
                    <a:gd name="T51" fmla="*/ 20 h 20"/>
                    <a:gd name="T52" fmla="*/ 15 w 22"/>
                    <a:gd name="T53" fmla="*/ 19 h 20"/>
                    <a:gd name="T54" fmla="*/ 17 w 22"/>
                    <a:gd name="T55" fmla="*/ 18 h 20"/>
                    <a:gd name="T56" fmla="*/ 19 w 22"/>
                    <a:gd name="T57" fmla="*/ 17 h 20"/>
                    <a:gd name="T58" fmla="*/ 20 w 22"/>
                    <a:gd name="T59" fmla="*/ 16 h 20"/>
                    <a:gd name="T60" fmla="*/ 21 w 22"/>
                    <a:gd name="T61" fmla="*/ 14 h 20"/>
                    <a:gd name="T62" fmla="*/ 21 w 22"/>
                    <a:gd name="T63" fmla="*/ 12 h 20"/>
                    <a:gd name="T64" fmla="*/ 22 w 22"/>
                    <a:gd name="T6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0">
                      <a:moveTo>
                        <a:pt x="22" y="10"/>
                      </a:moveTo>
                      <a:lnTo>
                        <a:pt x="21" y="8"/>
                      </a:lnTo>
                      <a:lnTo>
                        <a:pt x="21" y="5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19"/>
                      </a:lnTo>
                      <a:lnTo>
                        <a:pt x="17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739"/>
                <p:cNvSpPr>
                  <a:spLocks/>
                </p:cNvSpPr>
                <p:nvPr/>
              </p:nvSpPr>
              <p:spPr bwMode="auto">
                <a:xfrm>
                  <a:off x="3603" y="2708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9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2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2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9 w 22"/>
                    <a:gd name="T57" fmla="*/ 19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9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740"/>
                <p:cNvSpPr>
                  <a:spLocks/>
                </p:cNvSpPr>
                <p:nvPr/>
              </p:nvSpPr>
              <p:spPr bwMode="auto">
                <a:xfrm>
                  <a:off x="3603" y="2708"/>
                  <a:ext cx="11" cy="10"/>
                </a:xfrm>
                <a:custGeom>
                  <a:avLst/>
                  <a:gdLst>
                    <a:gd name="T0" fmla="*/ 22 w 22"/>
                    <a:gd name="T1" fmla="*/ 11 h 21"/>
                    <a:gd name="T2" fmla="*/ 21 w 22"/>
                    <a:gd name="T3" fmla="*/ 8 h 21"/>
                    <a:gd name="T4" fmla="*/ 21 w 22"/>
                    <a:gd name="T5" fmla="*/ 7 h 21"/>
                    <a:gd name="T6" fmla="*/ 20 w 22"/>
                    <a:gd name="T7" fmla="*/ 5 h 21"/>
                    <a:gd name="T8" fmla="*/ 19 w 22"/>
                    <a:gd name="T9" fmla="*/ 4 h 21"/>
                    <a:gd name="T10" fmla="*/ 17 w 22"/>
                    <a:gd name="T11" fmla="*/ 3 h 21"/>
                    <a:gd name="T12" fmla="*/ 15 w 22"/>
                    <a:gd name="T13" fmla="*/ 2 h 21"/>
                    <a:gd name="T14" fmla="*/ 13 w 22"/>
                    <a:gd name="T15" fmla="*/ 0 h 21"/>
                    <a:gd name="T16" fmla="*/ 11 w 22"/>
                    <a:gd name="T17" fmla="*/ 0 h 21"/>
                    <a:gd name="T18" fmla="*/ 8 w 22"/>
                    <a:gd name="T19" fmla="*/ 0 h 21"/>
                    <a:gd name="T20" fmla="*/ 7 w 22"/>
                    <a:gd name="T21" fmla="*/ 2 h 21"/>
                    <a:gd name="T22" fmla="*/ 5 w 22"/>
                    <a:gd name="T23" fmla="*/ 3 h 21"/>
                    <a:gd name="T24" fmla="*/ 4 w 22"/>
                    <a:gd name="T25" fmla="*/ 4 h 21"/>
                    <a:gd name="T26" fmla="*/ 3 w 22"/>
                    <a:gd name="T27" fmla="*/ 5 h 21"/>
                    <a:gd name="T28" fmla="*/ 2 w 22"/>
                    <a:gd name="T29" fmla="*/ 7 h 21"/>
                    <a:gd name="T30" fmla="*/ 0 w 22"/>
                    <a:gd name="T31" fmla="*/ 8 h 21"/>
                    <a:gd name="T32" fmla="*/ 0 w 22"/>
                    <a:gd name="T33" fmla="*/ 11 h 21"/>
                    <a:gd name="T34" fmla="*/ 0 w 22"/>
                    <a:gd name="T35" fmla="*/ 13 h 21"/>
                    <a:gd name="T36" fmla="*/ 2 w 22"/>
                    <a:gd name="T37" fmla="*/ 15 h 21"/>
                    <a:gd name="T38" fmla="*/ 3 w 22"/>
                    <a:gd name="T39" fmla="*/ 16 h 21"/>
                    <a:gd name="T40" fmla="*/ 4 w 22"/>
                    <a:gd name="T41" fmla="*/ 19 h 21"/>
                    <a:gd name="T42" fmla="*/ 5 w 22"/>
                    <a:gd name="T43" fmla="*/ 20 h 21"/>
                    <a:gd name="T44" fmla="*/ 7 w 22"/>
                    <a:gd name="T45" fmla="*/ 21 h 21"/>
                    <a:gd name="T46" fmla="*/ 8 w 22"/>
                    <a:gd name="T47" fmla="*/ 21 h 21"/>
                    <a:gd name="T48" fmla="*/ 11 w 22"/>
                    <a:gd name="T49" fmla="*/ 21 h 21"/>
                    <a:gd name="T50" fmla="*/ 13 w 22"/>
                    <a:gd name="T51" fmla="*/ 21 h 21"/>
                    <a:gd name="T52" fmla="*/ 15 w 22"/>
                    <a:gd name="T53" fmla="*/ 21 h 21"/>
                    <a:gd name="T54" fmla="*/ 17 w 22"/>
                    <a:gd name="T55" fmla="*/ 20 h 21"/>
                    <a:gd name="T56" fmla="*/ 19 w 22"/>
                    <a:gd name="T57" fmla="*/ 19 h 21"/>
                    <a:gd name="T58" fmla="*/ 20 w 22"/>
                    <a:gd name="T59" fmla="*/ 16 h 21"/>
                    <a:gd name="T60" fmla="*/ 21 w 22"/>
                    <a:gd name="T61" fmla="*/ 15 h 21"/>
                    <a:gd name="T62" fmla="*/ 21 w 22"/>
                    <a:gd name="T63" fmla="*/ 13 h 21"/>
                    <a:gd name="T64" fmla="*/ 22 w 22"/>
                    <a:gd name="T65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20"/>
                      </a:lnTo>
                      <a:lnTo>
                        <a:pt x="19" y="19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Rectangle 741"/>
                <p:cNvSpPr>
                  <a:spLocks noChangeArrowheads="1"/>
                </p:cNvSpPr>
                <p:nvPr/>
              </p:nvSpPr>
              <p:spPr bwMode="auto">
                <a:xfrm>
                  <a:off x="3623" y="2834"/>
                  <a:ext cx="6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Rectangle 742"/>
                <p:cNvSpPr>
                  <a:spLocks noChangeArrowheads="1"/>
                </p:cNvSpPr>
                <p:nvPr/>
              </p:nvSpPr>
              <p:spPr bwMode="auto">
                <a:xfrm>
                  <a:off x="3623" y="2834"/>
                  <a:ext cx="6" cy="2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743"/>
                <p:cNvSpPr>
                  <a:spLocks/>
                </p:cNvSpPr>
                <p:nvPr/>
              </p:nvSpPr>
              <p:spPr bwMode="auto">
                <a:xfrm>
                  <a:off x="3573" y="2482"/>
                  <a:ext cx="49" cy="48"/>
                </a:xfrm>
                <a:custGeom>
                  <a:avLst/>
                  <a:gdLst>
                    <a:gd name="T0" fmla="*/ 99 w 99"/>
                    <a:gd name="T1" fmla="*/ 44 h 98"/>
                    <a:gd name="T2" fmla="*/ 97 w 99"/>
                    <a:gd name="T3" fmla="*/ 34 h 98"/>
                    <a:gd name="T4" fmla="*/ 93 w 99"/>
                    <a:gd name="T5" fmla="*/ 26 h 98"/>
                    <a:gd name="T6" fmla="*/ 88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0 h 98"/>
                    <a:gd name="T16" fmla="*/ 45 w 99"/>
                    <a:gd name="T17" fmla="*/ 0 h 98"/>
                    <a:gd name="T18" fmla="*/ 35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2 w 99"/>
                    <a:gd name="T25" fmla="*/ 18 h 98"/>
                    <a:gd name="T26" fmla="*/ 6 w 99"/>
                    <a:gd name="T27" fmla="*/ 26 h 98"/>
                    <a:gd name="T28" fmla="*/ 3 w 99"/>
                    <a:gd name="T29" fmla="*/ 34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3 w 99"/>
                    <a:gd name="T35" fmla="*/ 64 h 98"/>
                    <a:gd name="T36" fmla="*/ 6 w 99"/>
                    <a:gd name="T37" fmla="*/ 73 h 98"/>
                    <a:gd name="T38" fmla="*/ 12 w 99"/>
                    <a:gd name="T39" fmla="*/ 81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5 w 99"/>
                    <a:gd name="T45" fmla="*/ 95 h 98"/>
                    <a:gd name="T46" fmla="*/ 45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8 w 99"/>
                    <a:gd name="T57" fmla="*/ 81 h 98"/>
                    <a:gd name="T58" fmla="*/ 93 w 99"/>
                    <a:gd name="T59" fmla="*/ 73 h 98"/>
                    <a:gd name="T60" fmla="*/ 97 w 99"/>
                    <a:gd name="T61" fmla="*/ 64 h 98"/>
                    <a:gd name="T62" fmla="*/ 99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9" y="44"/>
                      </a:lnTo>
                      <a:lnTo>
                        <a:pt x="98" y="40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3" y="26"/>
                      </a:lnTo>
                      <a:lnTo>
                        <a:pt x="90" y="22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7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5" y="2"/>
                      </a:lnTo>
                      <a:lnTo>
                        <a:pt x="31" y="3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9" y="22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9" y="76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1" y="94"/>
                      </a:lnTo>
                      <a:lnTo>
                        <a:pt x="35" y="95"/>
                      </a:lnTo>
                      <a:lnTo>
                        <a:pt x="40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5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7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8" y="81"/>
                      </a:lnTo>
                      <a:lnTo>
                        <a:pt x="90" y="76"/>
                      </a:lnTo>
                      <a:lnTo>
                        <a:pt x="93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4"/>
                      </a:lnTo>
                      <a:lnTo>
                        <a:pt x="9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744"/>
                <p:cNvSpPr>
                  <a:spLocks/>
                </p:cNvSpPr>
                <p:nvPr/>
              </p:nvSpPr>
              <p:spPr bwMode="auto">
                <a:xfrm>
                  <a:off x="3573" y="2482"/>
                  <a:ext cx="49" cy="48"/>
                </a:xfrm>
                <a:custGeom>
                  <a:avLst/>
                  <a:gdLst>
                    <a:gd name="T0" fmla="*/ 99 w 99"/>
                    <a:gd name="T1" fmla="*/ 44 h 98"/>
                    <a:gd name="T2" fmla="*/ 97 w 99"/>
                    <a:gd name="T3" fmla="*/ 34 h 98"/>
                    <a:gd name="T4" fmla="*/ 93 w 99"/>
                    <a:gd name="T5" fmla="*/ 26 h 98"/>
                    <a:gd name="T6" fmla="*/ 88 w 99"/>
                    <a:gd name="T7" fmla="*/ 18 h 98"/>
                    <a:gd name="T8" fmla="*/ 81 w 99"/>
                    <a:gd name="T9" fmla="*/ 11 h 98"/>
                    <a:gd name="T10" fmla="*/ 73 w 99"/>
                    <a:gd name="T11" fmla="*/ 6 h 98"/>
                    <a:gd name="T12" fmla="*/ 64 w 99"/>
                    <a:gd name="T13" fmla="*/ 2 h 98"/>
                    <a:gd name="T14" fmla="*/ 55 w 99"/>
                    <a:gd name="T15" fmla="*/ 0 h 98"/>
                    <a:gd name="T16" fmla="*/ 45 w 99"/>
                    <a:gd name="T17" fmla="*/ 0 h 98"/>
                    <a:gd name="T18" fmla="*/ 35 w 99"/>
                    <a:gd name="T19" fmla="*/ 2 h 98"/>
                    <a:gd name="T20" fmla="*/ 26 w 99"/>
                    <a:gd name="T21" fmla="*/ 6 h 98"/>
                    <a:gd name="T22" fmla="*/ 18 w 99"/>
                    <a:gd name="T23" fmla="*/ 11 h 98"/>
                    <a:gd name="T24" fmla="*/ 12 w 99"/>
                    <a:gd name="T25" fmla="*/ 18 h 98"/>
                    <a:gd name="T26" fmla="*/ 6 w 99"/>
                    <a:gd name="T27" fmla="*/ 26 h 98"/>
                    <a:gd name="T28" fmla="*/ 3 w 99"/>
                    <a:gd name="T29" fmla="*/ 34 h 98"/>
                    <a:gd name="T30" fmla="*/ 0 w 99"/>
                    <a:gd name="T31" fmla="*/ 44 h 98"/>
                    <a:gd name="T32" fmla="*/ 0 w 99"/>
                    <a:gd name="T33" fmla="*/ 54 h 98"/>
                    <a:gd name="T34" fmla="*/ 3 w 99"/>
                    <a:gd name="T35" fmla="*/ 64 h 98"/>
                    <a:gd name="T36" fmla="*/ 6 w 99"/>
                    <a:gd name="T37" fmla="*/ 73 h 98"/>
                    <a:gd name="T38" fmla="*/ 12 w 99"/>
                    <a:gd name="T39" fmla="*/ 81 h 98"/>
                    <a:gd name="T40" fmla="*/ 18 w 99"/>
                    <a:gd name="T41" fmla="*/ 86 h 98"/>
                    <a:gd name="T42" fmla="*/ 26 w 99"/>
                    <a:gd name="T43" fmla="*/ 92 h 98"/>
                    <a:gd name="T44" fmla="*/ 35 w 99"/>
                    <a:gd name="T45" fmla="*/ 95 h 98"/>
                    <a:gd name="T46" fmla="*/ 45 w 99"/>
                    <a:gd name="T47" fmla="*/ 98 h 98"/>
                    <a:gd name="T48" fmla="*/ 55 w 99"/>
                    <a:gd name="T49" fmla="*/ 98 h 98"/>
                    <a:gd name="T50" fmla="*/ 64 w 99"/>
                    <a:gd name="T51" fmla="*/ 95 h 98"/>
                    <a:gd name="T52" fmla="*/ 73 w 99"/>
                    <a:gd name="T53" fmla="*/ 92 h 98"/>
                    <a:gd name="T54" fmla="*/ 81 w 99"/>
                    <a:gd name="T55" fmla="*/ 86 h 98"/>
                    <a:gd name="T56" fmla="*/ 88 w 99"/>
                    <a:gd name="T57" fmla="*/ 81 h 98"/>
                    <a:gd name="T58" fmla="*/ 93 w 99"/>
                    <a:gd name="T59" fmla="*/ 73 h 98"/>
                    <a:gd name="T60" fmla="*/ 97 w 99"/>
                    <a:gd name="T61" fmla="*/ 64 h 98"/>
                    <a:gd name="T62" fmla="*/ 99 w 99"/>
                    <a:gd name="T63" fmla="*/ 5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" h="98">
                      <a:moveTo>
                        <a:pt x="99" y="49"/>
                      </a:moveTo>
                      <a:lnTo>
                        <a:pt x="99" y="44"/>
                      </a:lnTo>
                      <a:lnTo>
                        <a:pt x="98" y="40"/>
                      </a:lnTo>
                      <a:lnTo>
                        <a:pt x="97" y="34"/>
                      </a:lnTo>
                      <a:lnTo>
                        <a:pt x="94" y="30"/>
                      </a:lnTo>
                      <a:lnTo>
                        <a:pt x="93" y="26"/>
                      </a:lnTo>
                      <a:lnTo>
                        <a:pt x="90" y="22"/>
                      </a:lnTo>
                      <a:lnTo>
                        <a:pt x="88" y="18"/>
                      </a:lnTo>
                      <a:lnTo>
                        <a:pt x="84" y="15"/>
                      </a:lnTo>
                      <a:lnTo>
                        <a:pt x="81" y="11"/>
                      </a:lnTo>
                      <a:lnTo>
                        <a:pt x="77" y="8"/>
                      </a:lnTo>
                      <a:lnTo>
                        <a:pt x="73" y="6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5" y="2"/>
                      </a:lnTo>
                      <a:lnTo>
                        <a:pt x="31" y="3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9" y="22"/>
                      </a:lnTo>
                      <a:lnTo>
                        <a:pt x="6" y="26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9" y="76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8" y="86"/>
                      </a:lnTo>
                      <a:lnTo>
                        <a:pt x="22" y="90"/>
                      </a:lnTo>
                      <a:lnTo>
                        <a:pt x="26" y="92"/>
                      </a:lnTo>
                      <a:lnTo>
                        <a:pt x="31" y="94"/>
                      </a:lnTo>
                      <a:lnTo>
                        <a:pt x="35" y="95"/>
                      </a:lnTo>
                      <a:lnTo>
                        <a:pt x="40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5" y="98"/>
                      </a:lnTo>
                      <a:lnTo>
                        <a:pt x="59" y="96"/>
                      </a:lnTo>
                      <a:lnTo>
                        <a:pt x="64" y="95"/>
                      </a:lnTo>
                      <a:lnTo>
                        <a:pt x="68" y="94"/>
                      </a:lnTo>
                      <a:lnTo>
                        <a:pt x="73" y="92"/>
                      </a:lnTo>
                      <a:lnTo>
                        <a:pt x="77" y="90"/>
                      </a:lnTo>
                      <a:lnTo>
                        <a:pt x="81" y="86"/>
                      </a:lnTo>
                      <a:lnTo>
                        <a:pt x="84" y="84"/>
                      </a:lnTo>
                      <a:lnTo>
                        <a:pt x="88" y="81"/>
                      </a:lnTo>
                      <a:lnTo>
                        <a:pt x="90" y="76"/>
                      </a:lnTo>
                      <a:lnTo>
                        <a:pt x="93" y="73"/>
                      </a:lnTo>
                      <a:lnTo>
                        <a:pt x="94" y="68"/>
                      </a:lnTo>
                      <a:lnTo>
                        <a:pt x="97" y="64"/>
                      </a:lnTo>
                      <a:lnTo>
                        <a:pt x="98" y="59"/>
                      </a:lnTo>
                      <a:lnTo>
                        <a:pt x="99" y="54"/>
                      </a:lnTo>
                      <a:lnTo>
                        <a:pt x="99" y="4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745"/>
                <p:cNvSpPr>
                  <a:spLocks/>
                </p:cNvSpPr>
                <p:nvPr/>
              </p:nvSpPr>
              <p:spPr bwMode="auto">
                <a:xfrm>
                  <a:off x="3592" y="2500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1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5 h 25"/>
                    <a:gd name="T10" fmla="*/ 19 w 24"/>
                    <a:gd name="T11" fmla="*/ 3 h 25"/>
                    <a:gd name="T12" fmla="*/ 17 w 24"/>
                    <a:gd name="T13" fmla="*/ 1 h 25"/>
                    <a:gd name="T14" fmla="*/ 14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4 w 24"/>
                    <a:gd name="T23" fmla="*/ 3 h 25"/>
                    <a:gd name="T24" fmla="*/ 3 w 24"/>
                    <a:gd name="T25" fmla="*/ 5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1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20 h 25"/>
                    <a:gd name="T40" fmla="*/ 3 w 24"/>
                    <a:gd name="T41" fmla="*/ 22 h 25"/>
                    <a:gd name="T42" fmla="*/ 4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4 w 24"/>
                    <a:gd name="T51" fmla="*/ 25 h 25"/>
                    <a:gd name="T52" fmla="*/ 17 w 24"/>
                    <a:gd name="T53" fmla="*/ 24 h 25"/>
                    <a:gd name="T54" fmla="*/ 19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20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746"/>
                <p:cNvSpPr>
                  <a:spLocks/>
                </p:cNvSpPr>
                <p:nvPr/>
              </p:nvSpPr>
              <p:spPr bwMode="auto">
                <a:xfrm>
                  <a:off x="3592" y="2500"/>
                  <a:ext cx="12" cy="12"/>
                </a:xfrm>
                <a:custGeom>
                  <a:avLst/>
                  <a:gdLst>
                    <a:gd name="T0" fmla="*/ 24 w 24"/>
                    <a:gd name="T1" fmla="*/ 13 h 25"/>
                    <a:gd name="T2" fmla="*/ 24 w 24"/>
                    <a:gd name="T3" fmla="*/ 11 h 25"/>
                    <a:gd name="T4" fmla="*/ 22 w 24"/>
                    <a:gd name="T5" fmla="*/ 8 h 25"/>
                    <a:gd name="T6" fmla="*/ 21 w 24"/>
                    <a:gd name="T7" fmla="*/ 6 h 25"/>
                    <a:gd name="T8" fmla="*/ 20 w 24"/>
                    <a:gd name="T9" fmla="*/ 5 h 25"/>
                    <a:gd name="T10" fmla="*/ 19 w 24"/>
                    <a:gd name="T11" fmla="*/ 3 h 25"/>
                    <a:gd name="T12" fmla="*/ 17 w 24"/>
                    <a:gd name="T13" fmla="*/ 1 h 25"/>
                    <a:gd name="T14" fmla="*/ 14 w 24"/>
                    <a:gd name="T15" fmla="*/ 0 h 25"/>
                    <a:gd name="T16" fmla="*/ 12 w 24"/>
                    <a:gd name="T17" fmla="*/ 0 h 25"/>
                    <a:gd name="T18" fmla="*/ 9 w 24"/>
                    <a:gd name="T19" fmla="*/ 0 h 25"/>
                    <a:gd name="T20" fmla="*/ 7 w 24"/>
                    <a:gd name="T21" fmla="*/ 1 h 25"/>
                    <a:gd name="T22" fmla="*/ 4 w 24"/>
                    <a:gd name="T23" fmla="*/ 3 h 25"/>
                    <a:gd name="T24" fmla="*/ 3 w 24"/>
                    <a:gd name="T25" fmla="*/ 5 h 25"/>
                    <a:gd name="T26" fmla="*/ 2 w 24"/>
                    <a:gd name="T27" fmla="*/ 6 h 25"/>
                    <a:gd name="T28" fmla="*/ 1 w 24"/>
                    <a:gd name="T29" fmla="*/ 8 h 25"/>
                    <a:gd name="T30" fmla="*/ 0 w 24"/>
                    <a:gd name="T31" fmla="*/ 11 h 25"/>
                    <a:gd name="T32" fmla="*/ 0 w 24"/>
                    <a:gd name="T33" fmla="*/ 13 h 25"/>
                    <a:gd name="T34" fmla="*/ 0 w 24"/>
                    <a:gd name="T35" fmla="*/ 15 h 25"/>
                    <a:gd name="T36" fmla="*/ 1 w 24"/>
                    <a:gd name="T37" fmla="*/ 17 h 25"/>
                    <a:gd name="T38" fmla="*/ 2 w 24"/>
                    <a:gd name="T39" fmla="*/ 20 h 25"/>
                    <a:gd name="T40" fmla="*/ 3 w 24"/>
                    <a:gd name="T41" fmla="*/ 22 h 25"/>
                    <a:gd name="T42" fmla="*/ 4 w 24"/>
                    <a:gd name="T43" fmla="*/ 23 h 25"/>
                    <a:gd name="T44" fmla="*/ 7 w 24"/>
                    <a:gd name="T45" fmla="*/ 24 h 25"/>
                    <a:gd name="T46" fmla="*/ 9 w 24"/>
                    <a:gd name="T47" fmla="*/ 25 h 25"/>
                    <a:gd name="T48" fmla="*/ 12 w 24"/>
                    <a:gd name="T49" fmla="*/ 25 h 25"/>
                    <a:gd name="T50" fmla="*/ 14 w 24"/>
                    <a:gd name="T51" fmla="*/ 25 h 25"/>
                    <a:gd name="T52" fmla="*/ 17 w 24"/>
                    <a:gd name="T53" fmla="*/ 24 h 25"/>
                    <a:gd name="T54" fmla="*/ 19 w 24"/>
                    <a:gd name="T55" fmla="*/ 23 h 25"/>
                    <a:gd name="T56" fmla="*/ 20 w 24"/>
                    <a:gd name="T57" fmla="*/ 22 h 25"/>
                    <a:gd name="T58" fmla="*/ 21 w 24"/>
                    <a:gd name="T59" fmla="*/ 20 h 25"/>
                    <a:gd name="T60" fmla="*/ 22 w 24"/>
                    <a:gd name="T61" fmla="*/ 17 h 25"/>
                    <a:gd name="T62" fmla="*/ 24 w 24"/>
                    <a:gd name="T63" fmla="*/ 15 h 25"/>
                    <a:gd name="T64" fmla="*/ 24 w 24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25">
                      <a:moveTo>
                        <a:pt x="24" y="13"/>
                      </a:moveTo>
                      <a:lnTo>
                        <a:pt x="24" y="11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Rectangle 747"/>
                <p:cNvSpPr>
                  <a:spLocks noChangeArrowheads="1"/>
                </p:cNvSpPr>
                <p:nvPr/>
              </p:nvSpPr>
              <p:spPr bwMode="auto">
                <a:xfrm>
                  <a:off x="3569" y="2231"/>
                  <a:ext cx="72" cy="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Rectangle 748"/>
                <p:cNvSpPr>
                  <a:spLocks noChangeArrowheads="1"/>
                </p:cNvSpPr>
                <p:nvPr/>
              </p:nvSpPr>
              <p:spPr bwMode="auto">
                <a:xfrm>
                  <a:off x="3569" y="2231"/>
                  <a:ext cx="72" cy="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749"/>
                <p:cNvSpPr>
                  <a:spLocks/>
                </p:cNvSpPr>
                <p:nvPr/>
              </p:nvSpPr>
              <p:spPr bwMode="auto">
                <a:xfrm>
                  <a:off x="3577" y="2283"/>
                  <a:ext cx="57" cy="38"/>
                </a:xfrm>
                <a:custGeom>
                  <a:avLst/>
                  <a:gdLst>
                    <a:gd name="T0" fmla="*/ 0 w 115"/>
                    <a:gd name="T1" fmla="*/ 0 h 75"/>
                    <a:gd name="T2" fmla="*/ 0 w 115"/>
                    <a:gd name="T3" fmla="*/ 75 h 75"/>
                    <a:gd name="T4" fmla="*/ 69 w 115"/>
                    <a:gd name="T5" fmla="*/ 75 h 75"/>
                    <a:gd name="T6" fmla="*/ 69 w 115"/>
                    <a:gd name="T7" fmla="*/ 67 h 75"/>
                    <a:gd name="T8" fmla="*/ 77 w 115"/>
                    <a:gd name="T9" fmla="*/ 67 h 75"/>
                    <a:gd name="T10" fmla="*/ 77 w 115"/>
                    <a:gd name="T11" fmla="*/ 75 h 75"/>
                    <a:gd name="T12" fmla="*/ 103 w 115"/>
                    <a:gd name="T13" fmla="*/ 75 h 75"/>
                    <a:gd name="T14" fmla="*/ 103 w 115"/>
                    <a:gd name="T15" fmla="*/ 64 h 75"/>
                    <a:gd name="T16" fmla="*/ 115 w 115"/>
                    <a:gd name="T17" fmla="*/ 64 h 75"/>
                    <a:gd name="T18" fmla="*/ 115 w 115"/>
                    <a:gd name="T19" fmla="*/ 12 h 75"/>
                    <a:gd name="T20" fmla="*/ 103 w 115"/>
                    <a:gd name="T21" fmla="*/ 12 h 75"/>
                    <a:gd name="T22" fmla="*/ 103 w 115"/>
                    <a:gd name="T23" fmla="*/ 0 h 75"/>
                    <a:gd name="T24" fmla="*/ 76 w 115"/>
                    <a:gd name="T25" fmla="*/ 0 h 75"/>
                    <a:gd name="T26" fmla="*/ 76 w 115"/>
                    <a:gd name="T27" fmla="*/ 9 h 75"/>
                    <a:gd name="T28" fmla="*/ 69 w 115"/>
                    <a:gd name="T29" fmla="*/ 9 h 75"/>
                    <a:gd name="T30" fmla="*/ 69 w 115"/>
                    <a:gd name="T31" fmla="*/ 0 h 75"/>
                    <a:gd name="T32" fmla="*/ 0 w 115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7" y="67"/>
                      </a:lnTo>
                      <a:lnTo>
                        <a:pt x="77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5" y="64"/>
                      </a:lnTo>
                      <a:lnTo>
                        <a:pt x="115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750"/>
                <p:cNvSpPr>
                  <a:spLocks/>
                </p:cNvSpPr>
                <p:nvPr/>
              </p:nvSpPr>
              <p:spPr bwMode="auto">
                <a:xfrm>
                  <a:off x="3577" y="2283"/>
                  <a:ext cx="57" cy="38"/>
                </a:xfrm>
                <a:custGeom>
                  <a:avLst/>
                  <a:gdLst>
                    <a:gd name="T0" fmla="*/ 0 w 115"/>
                    <a:gd name="T1" fmla="*/ 0 h 75"/>
                    <a:gd name="T2" fmla="*/ 0 w 115"/>
                    <a:gd name="T3" fmla="*/ 75 h 75"/>
                    <a:gd name="T4" fmla="*/ 69 w 115"/>
                    <a:gd name="T5" fmla="*/ 75 h 75"/>
                    <a:gd name="T6" fmla="*/ 69 w 115"/>
                    <a:gd name="T7" fmla="*/ 67 h 75"/>
                    <a:gd name="T8" fmla="*/ 77 w 115"/>
                    <a:gd name="T9" fmla="*/ 67 h 75"/>
                    <a:gd name="T10" fmla="*/ 77 w 115"/>
                    <a:gd name="T11" fmla="*/ 75 h 75"/>
                    <a:gd name="T12" fmla="*/ 103 w 115"/>
                    <a:gd name="T13" fmla="*/ 75 h 75"/>
                    <a:gd name="T14" fmla="*/ 103 w 115"/>
                    <a:gd name="T15" fmla="*/ 64 h 75"/>
                    <a:gd name="T16" fmla="*/ 115 w 115"/>
                    <a:gd name="T17" fmla="*/ 64 h 75"/>
                    <a:gd name="T18" fmla="*/ 115 w 115"/>
                    <a:gd name="T19" fmla="*/ 12 h 75"/>
                    <a:gd name="T20" fmla="*/ 103 w 115"/>
                    <a:gd name="T21" fmla="*/ 12 h 75"/>
                    <a:gd name="T22" fmla="*/ 103 w 115"/>
                    <a:gd name="T23" fmla="*/ 0 h 75"/>
                    <a:gd name="T24" fmla="*/ 76 w 115"/>
                    <a:gd name="T25" fmla="*/ 0 h 75"/>
                    <a:gd name="T26" fmla="*/ 76 w 115"/>
                    <a:gd name="T27" fmla="*/ 9 h 75"/>
                    <a:gd name="T28" fmla="*/ 69 w 115"/>
                    <a:gd name="T29" fmla="*/ 9 h 75"/>
                    <a:gd name="T30" fmla="*/ 69 w 115"/>
                    <a:gd name="T31" fmla="*/ 0 h 75"/>
                    <a:gd name="T32" fmla="*/ 0 w 115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75">
                      <a:moveTo>
                        <a:pt x="0" y="0"/>
                      </a:moveTo>
                      <a:lnTo>
                        <a:pt x="0" y="75"/>
                      </a:lnTo>
                      <a:lnTo>
                        <a:pt x="69" y="75"/>
                      </a:lnTo>
                      <a:lnTo>
                        <a:pt x="69" y="67"/>
                      </a:lnTo>
                      <a:lnTo>
                        <a:pt x="77" y="67"/>
                      </a:lnTo>
                      <a:lnTo>
                        <a:pt x="77" y="75"/>
                      </a:lnTo>
                      <a:lnTo>
                        <a:pt x="103" y="75"/>
                      </a:lnTo>
                      <a:lnTo>
                        <a:pt x="103" y="64"/>
                      </a:lnTo>
                      <a:lnTo>
                        <a:pt x="115" y="64"/>
                      </a:lnTo>
                      <a:lnTo>
                        <a:pt x="115" y="12"/>
                      </a:lnTo>
                      <a:lnTo>
                        <a:pt x="103" y="12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9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751"/>
                <p:cNvSpPr>
                  <a:spLocks/>
                </p:cNvSpPr>
                <p:nvPr/>
              </p:nvSpPr>
              <p:spPr bwMode="auto">
                <a:xfrm>
                  <a:off x="3577" y="2241"/>
                  <a:ext cx="57" cy="37"/>
                </a:xfrm>
                <a:custGeom>
                  <a:avLst/>
                  <a:gdLst>
                    <a:gd name="T0" fmla="*/ 0 w 115"/>
                    <a:gd name="T1" fmla="*/ 0 h 73"/>
                    <a:gd name="T2" fmla="*/ 0 w 115"/>
                    <a:gd name="T3" fmla="*/ 73 h 73"/>
                    <a:gd name="T4" fmla="*/ 69 w 115"/>
                    <a:gd name="T5" fmla="*/ 73 h 73"/>
                    <a:gd name="T6" fmla="*/ 69 w 115"/>
                    <a:gd name="T7" fmla="*/ 65 h 73"/>
                    <a:gd name="T8" fmla="*/ 77 w 115"/>
                    <a:gd name="T9" fmla="*/ 65 h 73"/>
                    <a:gd name="T10" fmla="*/ 77 w 115"/>
                    <a:gd name="T11" fmla="*/ 73 h 73"/>
                    <a:gd name="T12" fmla="*/ 103 w 115"/>
                    <a:gd name="T13" fmla="*/ 73 h 73"/>
                    <a:gd name="T14" fmla="*/ 103 w 115"/>
                    <a:gd name="T15" fmla="*/ 62 h 73"/>
                    <a:gd name="T16" fmla="*/ 115 w 115"/>
                    <a:gd name="T17" fmla="*/ 62 h 73"/>
                    <a:gd name="T18" fmla="*/ 115 w 115"/>
                    <a:gd name="T19" fmla="*/ 10 h 73"/>
                    <a:gd name="T20" fmla="*/ 103 w 115"/>
                    <a:gd name="T21" fmla="*/ 10 h 73"/>
                    <a:gd name="T22" fmla="*/ 103 w 115"/>
                    <a:gd name="T23" fmla="*/ 0 h 73"/>
                    <a:gd name="T24" fmla="*/ 76 w 115"/>
                    <a:gd name="T25" fmla="*/ 0 h 73"/>
                    <a:gd name="T26" fmla="*/ 76 w 115"/>
                    <a:gd name="T27" fmla="*/ 7 h 73"/>
                    <a:gd name="T28" fmla="*/ 69 w 115"/>
                    <a:gd name="T29" fmla="*/ 7 h 73"/>
                    <a:gd name="T30" fmla="*/ 69 w 115"/>
                    <a:gd name="T31" fmla="*/ 0 h 73"/>
                    <a:gd name="T32" fmla="*/ 0 w 115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69" y="73"/>
                      </a:lnTo>
                      <a:lnTo>
                        <a:pt x="69" y="65"/>
                      </a:lnTo>
                      <a:lnTo>
                        <a:pt x="77" y="65"/>
                      </a:lnTo>
                      <a:lnTo>
                        <a:pt x="77" y="73"/>
                      </a:lnTo>
                      <a:lnTo>
                        <a:pt x="103" y="73"/>
                      </a:lnTo>
                      <a:lnTo>
                        <a:pt x="103" y="62"/>
                      </a:lnTo>
                      <a:lnTo>
                        <a:pt x="115" y="62"/>
                      </a:lnTo>
                      <a:lnTo>
                        <a:pt x="115" y="10"/>
                      </a:lnTo>
                      <a:lnTo>
                        <a:pt x="103" y="10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69" y="7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752"/>
                <p:cNvSpPr>
                  <a:spLocks/>
                </p:cNvSpPr>
                <p:nvPr/>
              </p:nvSpPr>
              <p:spPr bwMode="auto">
                <a:xfrm>
                  <a:off x="3577" y="2241"/>
                  <a:ext cx="57" cy="37"/>
                </a:xfrm>
                <a:custGeom>
                  <a:avLst/>
                  <a:gdLst>
                    <a:gd name="T0" fmla="*/ 0 w 115"/>
                    <a:gd name="T1" fmla="*/ 0 h 73"/>
                    <a:gd name="T2" fmla="*/ 0 w 115"/>
                    <a:gd name="T3" fmla="*/ 73 h 73"/>
                    <a:gd name="T4" fmla="*/ 69 w 115"/>
                    <a:gd name="T5" fmla="*/ 73 h 73"/>
                    <a:gd name="T6" fmla="*/ 69 w 115"/>
                    <a:gd name="T7" fmla="*/ 65 h 73"/>
                    <a:gd name="T8" fmla="*/ 77 w 115"/>
                    <a:gd name="T9" fmla="*/ 65 h 73"/>
                    <a:gd name="T10" fmla="*/ 77 w 115"/>
                    <a:gd name="T11" fmla="*/ 73 h 73"/>
                    <a:gd name="T12" fmla="*/ 103 w 115"/>
                    <a:gd name="T13" fmla="*/ 73 h 73"/>
                    <a:gd name="T14" fmla="*/ 103 w 115"/>
                    <a:gd name="T15" fmla="*/ 62 h 73"/>
                    <a:gd name="T16" fmla="*/ 115 w 115"/>
                    <a:gd name="T17" fmla="*/ 62 h 73"/>
                    <a:gd name="T18" fmla="*/ 115 w 115"/>
                    <a:gd name="T19" fmla="*/ 10 h 73"/>
                    <a:gd name="T20" fmla="*/ 103 w 115"/>
                    <a:gd name="T21" fmla="*/ 10 h 73"/>
                    <a:gd name="T22" fmla="*/ 103 w 115"/>
                    <a:gd name="T23" fmla="*/ 0 h 73"/>
                    <a:gd name="T24" fmla="*/ 76 w 115"/>
                    <a:gd name="T25" fmla="*/ 0 h 73"/>
                    <a:gd name="T26" fmla="*/ 76 w 115"/>
                    <a:gd name="T27" fmla="*/ 7 h 73"/>
                    <a:gd name="T28" fmla="*/ 69 w 115"/>
                    <a:gd name="T29" fmla="*/ 7 h 73"/>
                    <a:gd name="T30" fmla="*/ 69 w 115"/>
                    <a:gd name="T31" fmla="*/ 0 h 73"/>
                    <a:gd name="T32" fmla="*/ 0 w 115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69" y="73"/>
                      </a:lnTo>
                      <a:lnTo>
                        <a:pt x="69" y="65"/>
                      </a:lnTo>
                      <a:lnTo>
                        <a:pt x="77" y="65"/>
                      </a:lnTo>
                      <a:lnTo>
                        <a:pt x="77" y="73"/>
                      </a:lnTo>
                      <a:lnTo>
                        <a:pt x="103" y="73"/>
                      </a:lnTo>
                      <a:lnTo>
                        <a:pt x="103" y="62"/>
                      </a:lnTo>
                      <a:lnTo>
                        <a:pt x="115" y="62"/>
                      </a:lnTo>
                      <a:lnTo>
                        <a:pt x="115" y="10"/>
                      </a:lnTo>
                      <a:lnTo>
                        <a:pt x="103" y="10"/>
                      </a:lnTo>
                      <a:lnTo>
                        <a:pt x="103" y="0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69" y="7"/>
                      </a:lnTo>
                      <a:lnTo>
                        <a:pt x="6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753"/>
                <p:cNvSpPr>
                  <a:spLocks/>
                </p:cNvSpPr>
                <p:nvPr/>
              </p:nvSpPr>
              <p:spPr bwMode="auto">
                <a:xfrm>
                  <a:off x="3583" y="2247"/>
                  <a:ext cx="22" cy="24"/>
                </a:xfrm>
                <a:custGeom>
                  <a:avLst/>
                  <a:gdLst>
                    <a:gd name="T0" fmla="*/ 43 w 43"/>
                    <a:gd name="T1" fmla="*/ 24 h 47"/>
                    <a:gd name="T2" fmla="*/ 43 w 43"/>
                    <a:gd name="T3" fmla="*/ 19 h 47"/>
                    <a:gd name="T4" fmla="*/ 42 w 43"/>
                    <a:gd name="T5" fmla="*/ 15 h 47"/>
                    <a:gd name="T6" fmla="*/ 39 w 43"/>
                    <a:gd name="T7" fmla="*/ 10 h 47"/>
                    <a:gd name="T8" fmla="*/ 37 w 43"/>
                    <a:gd name="T9" fmla="*/ 7 h 47"/>
                    <a:gd name="T10" fmla="*/ 34 w 43"/>
                    <a:gd name="T11" fmla="*/ 4 h 47"/>
                    <a:gd name="T12" fmla="*/ 29 w 43"/>
                    <a:gd name="T13" fmla="*/ 2 h 47"/>
                    <a:gd name="T14" fmla="*/ 26 w 43"/>
                    <a:gd name="T15" fmla="*/ 1 h 47"/>
                    <a:gd name="T16" fmla="*/ 21 w 43"/>
                    <a:gd name="T17" fmla="*/ 0 h 47"/>
                    <a:gd name="T18" fmla="*/ 17 w 43"/>
                    <a:gd name="T19" fmla="*/ 1 h 47"/>
                    <a:gd name="T20" fmla="*/ 12 w 43"/>
                    <a:gd name="T21" fmla="*/ 2 h 47"/>
                    <a:gd name="T22" fmla="*/ 9 w 43"/>
                    <a:gd name="T23" fmla="*/ 4 h 47"/>
                    <a:gd name="T24" fmla="*/ 5 w 43"/>
                    <a:gd name="T25" fmla="*/ 7 h 47"/>
                    <a:gd name="T26" fmla="*/ 3 w 43"/>
                    <a:gd name="T27" fmla="*/ 10 h 47"/>
                    <a:gd name="T28" fmla="*/ 1 w 43"/>
                    <a:gd name="T29" fmla="*/ 15 h 47"/>
                    <a:gd name="T30" fmla="*/ 0 w 43"/>
                    <a:gd name="T31" fmla="*/ 19 h 47"/>
                    <a:gd name="T32" fmla="*/ 0 w 43"/>
                    <a:gd name="T33" fmla="*/ 24 h 47"/>
                    <a:gd name="T34" fmla="*/ 0 w 43"/>
                    <a:gd name="T35" fmla="*/ 28 h 47"/>
                    <a:gd name="T36" fmla="*/ 1 w 43"/>
                    <a:gd name="T37" fmla="*/ 33 h 47"/>
                    <a:gd name="T38" fmla="*/ 3 w 43"/>
                    <a:gd name="T39" fmla="*/ 37 h 47"/>
                    <a:gd name="T40" fmla="*/ 5 w 43"/>
                    <a:gd name="T41" fmla="*/ 41 h 47"/>
                    <a:gd name="T42" fmla="*/ 9 w 43"/>
                    <a:gd name="T43" fmla="*/ 43 h 47"/>
                    <a:gd name="T44" fmla="*/ 12 w 43"/>
                    <a:gd name="T45" fmla="*/ 45 h 47"/>
                    <a:gd name="T46" fmla="*/ 17 w 43"/>
                    <a:gd name="T47" fmla="*/ 47 h 47"/>
                    <a:gd name="T48" fmla="*/ 21 w 43"/>
                    <a:gd name="T49" fmla="*/ 47 h 47"/>
                    <a:gd name="T50" fmla="*/ 26 w 43"/>
                    <a:gd name="T51" fmla="*/ 47 h 47"/>
                    <a:gd name="T52" fmla="*/ 29 w 43"/>
                    <a:gd name="T53" fmla="*/ 45 h 47"/>
                    <a:gd name="T54" fmla="*/ 34 w 43"/>
                    <a:gd name="T55" fmla="*/ 43 h 47"/>
                    <a:gd name="T56" fmla="*/ 37 w 43"/>
                    <a:gd name="T57" fmla="*/ 41 h 47"/>
                    <a:gd name="T58" fmla="*/ 39 w 43"/>
                    <a:gd name="T59" fmla="*/ 37 h 47"/>
                    <a:gd name="T60" fmla="*/ 42 w 43"/>
                    <a:gd name="T61" fmla="*/ 33 h 47"/>
                    <a:gd name="T62" fmla="*/ 43 w 43"/>
                    <a:gd name="T63" fmla="*/ 28 h 47"/>
                    <a:gd name="T64" fmla="*/ 43 w 43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47">
                      <a:moveTo>
                        <a:pt x="43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2" y="45"/>
                      </a:lnTo>
                      <a:lnTo>
                        <a:pt x="17" y="47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29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754"/>
                <p:cNvSpPr>
                  <a:spLocks/>
                </p:cNvSpPr>
                <p:nvPr/>
              </p:nvSpPr>
              <p:spPr bwMode="auto">
                <a:xfrm>
                  <a:off x="3583" y="2247"/>
                  <a:ext cx="22" cy="24"/>
                </a:xfrm>
                <a:custGeom>
                  <a:avLst/>
                  <a:gdLst>
                    <a:gd name="T0" fmla="*/ 43 w 43"/>
                    <a:gd name="T1" fmla="*/ 24 h 47"/>
                    <a:gd name="T2" fmla="*/ 43 w 43"/>
                    <a:gd name="T3" fmla="*/ 19 h 47"/>
                    <a:gd name="T4" fmla="*/ 42 w 43"/>
                    <a:gd name="T5" fmla="*/ 15 h 47"/>
                    <a:gd name="T6" fmla="*/ 39 w 43"/>
                    <a:gd name="T7" fmla="*/ 10 h 47"/>
                    <a:gd name="T8" fmla="*/ 37 w 43"/>
                    <a:gd name="T9" fmla="*/ 7 h 47"/>
                    <a:gd name="T10" fmla="*/ 34 w 43"/>
                    <a:gd name="T11" fmla="*/ 4 h 47"/>
                    <a:gd name="T12" fmla="*/ 29 w 43"/>
                    <a:gd name="T13" fmla="*/ 2 h 47"/>
                    <a:gd name="T14" fmla="*/ 26 w 43"/>
                    <a:gd name="T15" fmla="*/ 1 h 47"/>
                    <a:gd name="T16" fmla="*/ 21 w 43"/>
                    <a:gd name="T17" fmla="*/ 0 h 47"/>
                    <a:gd name="T18" fmla="*/ 17 w 43"/>
                    <a:gd name="T19" fmla="*/ 1 h 47"/>
                    <a:gd name="T20" fmla="*/ 12 w 43"/>
                    <a:gd name="T21" fmla="*/ 2 h 47"/>
                    <a:gd name="T22" fmla="*/ 9 w 43"/>
                    <a:gd name="T23" fmla="*/ 4 h 47"/>
                    <a:gd name="T24" fmla="*/ 5 w 43"/>
                    <a:gd name="T25" fmla="*/ 7 h 47"/>
                    <a:gd name="T26" fmla="*/ 3 w 43"/>
                    <a:gd name="T27" fmla="*/ 10 h 47"/>
                    <a:gd name="T28" fmla="*/ 1 w 43"/>
                    <a:gd name="T29" fmla="*/ 15 h 47"/>
                    <a:gd name="T30" fmla="*/ 0 w 43"/>
                    <a:gd name="T31" fmla="*/ 19 h 47"/>
                    <a:gd name="T32" fmla="*/ 0 w 43"/>
                    <a:gd name="T33" fmla="*/ 24 h 47"/>
                    <a:gd name="T34" fmla="*/ 0 w 43"/>
                    <a:gd name="T35" fmla="*/ 28 h 47"/>
                    <a:gd name="T36" fmla="*/ 1 w 43"/>
                    <a:gd name="T37" fmla="*/ 33 h 47"/>
                    <a:gd name="T38" fmla="*/ 3 w 43"/>
                    <a:gd name="T39" fmla="*/ 37 h 47"/>
                    <a:gd name="T40" fmla="*/ 5 w 43"/>
                    <a:gd name="T41" fmla="*/ 41 h 47"/>
                    <a:gd name="T42" fmla="*/ 9 w 43"/>
                    <a:gd name="T43" fmla="*/ 43 h 47"/>
                    <a:gd name="T44" fmla="*/ 12 w 43"/>
                    <a:gd name="T45" fmla="*/ 45 h 47"/>
                    <a:gd name="T46" fmla="*/ 17 w 43"/>
                    <a:gd name="T47" fmla="*/ 47 h 47"/>
                    <a:gd name="T48" fmla="*/ 21 w 43"/>
                    <a:gd name="T49" fmla="*/ 47 h 47"/>
                    <a:gd name="T50" fmla="*/ 26 w 43"/>
                    <a:gd name="T51" fmla="*/ 47 h 47"/>
                    <a:gd name="T52" fmla="*/ 29 w 43"/>
                    <a:gd name="T53" fmla="*/ 45 h 47"/>
                    <a:gd name="T54" fmla="*/ 34 w 43"/>
                    <a:gd name="T55" fmla="*/ 43 h 47"/>
                    <a:gd name="T56" fmla="*/ 37 w 43"/>
                    <a:gd name="T57" fmla="*/ 41 h 47"/>
                    <a:gd name="T58" fmla="*/ 39 w 43"/>
                    <a:gd name="T59" fmla="*/ 37 h 47"/>
                    <a:gd name="T60" fmla="*/ 42 w 43"/>
                    <a:gd name="T61" fmla="*/ 33 h 47"/>
                    <a:gd name="T62" fmla="*/ 43 w 43"/>
                    <a:gd name="T63" fmla="*/ 28 h 47"/>
                    <a:gd name="T64" fmla="*/ 43 w 43"/>
                    <a:gd name="T65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47">
                      <a:moveTo>
                        <a:pt x="43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2" y="45"/>
                      </a:lnTo>
                      <a:lnTo>
                        <a:pt x="17" y="47"/>
                      </a:lnTo>
                      <a:lnTo>
                        <a:pt x="21" y="47"/>
                      </a:lnTo>
                      <a:lnTo>
                        <a:pt x="26" y="47"/>
                      </a:lnTo>
                      <a:lnTo>
                        <a:pt x="29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755"/>
                <p:cNvSpPr>
                  <a:spLocks/>
                </p:cNvSpPr>
                <p:nvPr/>
              </p:nvSpPr>
              <p:spPr bwMode="auto">
                <a:xfrm>
                  <a:off x="3588" y="2253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0 h 25"/>
                    <a:gd name="T4" fmla="*/ 21 w 23"/>
                    <a:gd name="T5" fmla="*/ 8 h 25"/>
                    <a:gd name="T6" fmla="*/ 20 w 23"/>
                    <a:gd name="T7" fmla="*/ 6 h 25"/>
                    <a:gd name="T8" fmla="*/ 19 w 23"/>
                    <a:gd name="T9" fmla="*/ 4 h 25"/>
                    <a:gd name="T10" fmla="*/ 18 w 23"/>
                    <a:gd name="T11" fmla="*/ 2 h 25"/>
                    <a:gd name="T12" fmla="*/ 16 w 23"/>
                    <a:gd name="T13" fmla="*/ 1 h 25"/>
                    <a:gd name="T14" fmla="*/ 14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7 w 23"/>
                    <a:gd name="T21" fmla="*/ 1 h 25"/>
                    <a:gd name="T22" fmla="*/ 4 w 23"/>
                    <a:gd name="T23" fmla="*/ 2 h 25"/>
                    <a:gd name="T24" fmla="*/ 3 w 23"/>
                    <a:gd name="T25" fmla="*/ 4 h 25"/>
                    <a:gd name="T26" fmla="*/ 1 w 23"/>
                    <a:gd name="T27" fmla="*/ 6 h 25"/>
                    <a:gd name="T28" fmla="*/ 1 w 23"/>
                    <a:gd name="T29" fmla="*/ 8 h 25"/>
                    <a:gd name="T30" fmla="*/ 0 w 23"/>
                    <a:gd name="T31" fmla="*/ 10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1 w 23"/>
                    <a:gd name="T37" fmla="*/ 17 h 25"/>
                    <a:gd name="T38" fmla="*/ 1 w 23"/>
                    <a:gd name="T39" fmla="*/ 19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7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4 w 23"/>
                    <a:gd name="T51" fmla="*/ 25 h 25"/>
                    <a:gd name="T52" fmla="*/ 16 w 23"/>
                    <a:gd name="T53" fmla="*/ 24 h 25"/>
                    <a:gd name="T54" fmla="*/ 18 w 23"/>
                    <a:gd name="T55" fmla="*/ 23 h 25"/>
                    <a:gd name="T56" fmla="*/ 19 w 23"/>
                    <a:gd name="T57" fmla="*/ 22 h 25"/>
                    <a:gd name="T58" fmla="*/ 20 w 23"/>
                    <a:gd name="T59" fmla="*/ 19 h 25"/>
                    <a:gd name="T60" fmla="*/ 21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4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756"/>
                <p:cNvSpPr>
                  <a:spLocks/>
                </p:cNvSpPr>
                <p:nvPr/>
              </p:nvSpPr>
              <p:spPr bwMode="auto">
                <a:xfrm>
                  <a:off x="3588" y="2253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0 h 25"/>
                    <a:gd name="T4" fmla="*/ 21 w 23"/>
                    <a:gd name="T5" fmla="*/ 8 h 25"/>
                    <a:gd name="T6" fmla="*/ 20 w 23"/>
                    <a:gd name="T7" fmla="*/ 6 h 25"/>
                    <a:gd name="T8" fmla="*/ 19 w 23"/>
                    <a:gd name="T9" fmla="*/ 4 h 25"/>
                    <a:gd name="T10" fmla="*/ 18 w 23"/>
                    <a:gd name="T11" fmla="*/ 2 h 25"/>
                    <a:gd name="T12" fmla="*/ 16 w 23"/>
                    <a:gd name="T13" fmla="*/ 1 h 25"/>
                    <a:gd name="T14" fmla="*/ 14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7 w 23"/>
                    <a:gd name="T21" fmla="*/ 1 h 25"/>
                    <a:gd name="T22" fmla="*/ 4 w 23"/>
                    <a:gd name="T23" fmla="*/ 2 h 25"/>
                    <a:gd name="T24" fmla="*/ 3 w 23"/>
                    <a:gd name="T25" fmla="*/ 4 h 25"/>
                    <a:gd name="T26" fmla="*/ 1 w 23"/>
                    <a:gd name="T27" fmla="*/ 6 h 25"/>
                    <a:gd name="T28" fmla="*/ 1 w 23"/>
                    <a:gd name="T29" fmla="*/ 8 h 25"/>
                    <a:gd name="T30" fmla="*/ 0 w 23"/>
                    <a:gd name="T31" fmla="*/ 10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1 w 23"/>
                    <a:gd name="T37" fmla="*/ 17 h 25"/>
                    <a:gd name="T38" fmla="*/ 1 w 23"/>
                    <a:gd name="T39" fmla="*/ 19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7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4 w 23"/>
                    <a:gd name="T51" fmla="*/ 25 h 25"/>
                    <a:gd name="T52" fmla="*/ 16 w 23"/>
                    <a:gd name="T53" fmla="*/ 24 h 25"/>
                    <a:gd name="T54" fmla="*/ 18 w 23"/>
                    <a:gd name="T55" fmla="*/ 23 h 25"/>
                    <a:gd name="T56" fmla="*/ 19 w 23"/>
                    <a:gd name="T57" fmla="*/ 22 h 25"/>
                    <a:gd name="T58" fmla="*/ 20 w 23"/>
                    <a:gd name="T59" fmla="*/ 19 h 25"/>
                    <a:gd name="T60" fmla="*/ 21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4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757"/>
                <p:cNvSpPr>
                  <a:spLocks/>
                </p:cNvSpPr>
                <p:nvPr/>
              </p:nvSpPr>
              <p:spPr bwMode="auto">
                <a:xfrm>
                  <a:off x="3583" y="2290"/>
                  <a:ext cx="22" cy="24"/>
                </a:xfrm>
                <a:custGeom>
                  <a:avLst/>
                  <a:gdLst>
                    <a:gd name="T0" fmla="*/ 43 w 43"/>
                    <a:gd name="T1" fmla="*/ 24 h 48"/>
                    <a:gd name="T2" fmla="*/ 43 w 43"/>
                    <a:gd name="T3" fmla="*/ 19 h 48"/>
                    <a:gd name="T4" fmla="*/ 42 w 43"/>
                    <a:gd name="T5" fmla="*/ 15 h 48"/>
                    <a:gd name="T6" fmla="*/ 39 w 43"/>
                    <a:gd name="T7" fmla="*/ 10 h 48"/>
                    <a:gd name="T8" fmla="*/ 37 w 43"/>
                    <a:gd name="T9" fmla="*/ 7 h 48"/>
                    <a:gd name="T10" fmla="*/ 34 w 43"/>
                    <a:gd name="T11" fmla="*/ 5 h 48"/>
                    <a:gd name="T12" fmla="*/ 29 w 43"/>
                    <a:gd name="T13" fmla="*/ 2 h 48"/>
                    <a:gd name="T14" fmla="*/ 26 w 43"/>
                    <a:gd name="T15" fmla="*/ 1 h 48"/>
                    <a:gd name="T16" fmla="*/ 21 w 43"/>
                    <a:gd name="T17" fmla="*/ 0 h 48"/>
                    <a:gd name="T18" fmla="*/ 17 w 43"/>
                    <a:gd name="T19" fmla="*/ 1 h 48"/>
                    <a:gd name="T20" fmla="*/ 12 w 43"/>
                    <a:gd name="T21" fmla="*/ 2 h 48"/>
                    <a:gd name="T22" fmla="*/ 9 w 43"/>
                    <a:gd name="T23" fmla="*/ 5 h 48"/>
                    <a:gd name="T24" fmla="*/ 5 w 43"/>
                    <a:gd name="T25" fmla="*/ 7 h 48"/>
                    <a:gd name="T26" fmla="*/ 3 w 43"/>
                    <a:gd name="T27" fmla="*/ 10 h 48"/>
                    <a:gd name="T28" fmla="*/ 1 w 43"/>
                    <a:gd name="T29" fmla="*/ 15 h 48"/>
                    <a:gd name="T30" fmla="*/ 0 w 43"/>
                    <a:gd name="T31" fmla="*/ 19 h 48"/>
                    <a:gd name="T32" fmla="*/ 0 w 43"/>
                    <a:gd name="T33" fmla="*/ 24 h 48"/>
                    <a:gd name="T34" fmla="*/ 0 w 43"/>
                    <a:gd name="T35" fmla="*/ 28 h 48"/>
                    <a:gd name="T36" fmla="*/ 1 w 43"/>
                    <a:gd name="T37" fmla="*/ 33 h 48"/>
                    <a:gd name="T38" fmla="*/ 3 w 43"/>
                    <a:gd name="T39" fmla="*/ 37 h 48"/>
                    <a:gd name="T40" fmla="*/ 5 w 43"/>
                    <a:gd name="T41" fmla="*/ 41 h 48"/>
                    <a:gd name="T42" fmla="*/ 9 w 43"/>
                    <a:gd name="T43" fmla="*/ 43 h 48"/>
                    <a:gd name="T44" fmla="*/ 12 w 43"/>
                    <a:gd name="T45" fmla="*/ 45 h 48"/>
                    <a:gd name="T46" fmla="*/ 17 w 43"/>
                    <a:gd name="T47" fmla="*/ 48 h 48"/>
                    <a:gd name="T48" fmla="*/ 21 w 43"/>
                    <a:gd name="T49" fmla="*/ 48 h 48"/>
                    <a:gd name="T50" fmla="*/ 26 w 43"/>
                    <a:gd name="T51" fmla="*/ 48 h 48"/>
                    <a:gd name="T52" fmla="*/ 29 w 43"/>
                    <a:gd name="T53" fmla="*/ 45 h 48"/>
                    <a:gd name="T54" fmla="*/ 34 w 43"/>
                    <a:gd name="T55" fmla="*/ 43 h 48"/>
                    <a:gd name="T56" fmla="*/ 37 w 43"/>
                    <a:gd name="T57" fmla="*/ 41 h 48"/>
                    <a:gd name="T58" fmla="*/ 39 w 43"/>
                    <a:gd name="T59" fmla="*/ 37 h 48"/>
                    <a:gd name="T60" fmla="*/ 42 w 43"/>
                    <a:gd name="T61" fmla="*/ 33 h 48"/>
                    <a:gd name="T62" fmla="*/ 43 w 43"/>
                    <a:gd name="T63" fmla="*/ 28 h 48"/>
                    <a:gd name="T64" fmla="*/ 43 w 43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48">
                      <a:moveTo>
                        <a:pt x="43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29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2" y="45"/>
                      </a:lnTo>
                      <a:lnTo>
                        <a:pt x="17" y="48"/>
                      </a:lnTo>
                      <a:lnTo>
                        <a:pt x="21" y="48"/>
                      </a:lnTo>
                      <a:lnTo>
                        <a:pt x="26" y="48"/>
                      </a:lnTo>
                      <a:lnTo>
                        <a:pt x="29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758"/>
                <p:cNvSpPr>
                  <a:spLocks/>
                </p:cNvSpPr>
                <p:nvPr/>
              </p:nvSpPr>
              <p:spPr bwMode="auto">
                <a:xfrm>
                  <a:off x="3583" y="2290"/>
                  <a:ext cx="22" cy="24"/>
                </a:xfrm>
                <a:custGeom>
                  <a:avLst/>
                  <a:gdLst>
                    <a:gd name="T0" fmla="*/ 43 w 43"/>
                    <a:gd name="T1" fmla="*/ 24 h 48"/>
                    <a:gd name="T2" fmla="*/ 43 w 43"/>
                    <a:gd name="T3" fmla="*/ 19 h 48"/>
                    <a:gd name="T4" fmla="*/ 42 w 43"/>
                    <a:gd name="T5" fmla="*/ 15 h 48"/>
                    <a:gd name="T6" fmla="*/ 39 w 43"/>
                    <a:gd name="T7" fmla="*/ 10 h 48"/>
                    <a:gd name="T8" fmla="*/ 37 w 43"/>
                    <a:gd name="T9" fmla="*/ 7 h 48"/>
                    <a:gd name="T10" fmla="*/ 34 w 43"/>
                    <a:gd name="T11" fmla="*/ 5 h 48"/>
                    <a:gd name="T12" fmla="*/ 29 w 43"/>
                    <a:gd name="T13" fmla="*/ 2 h 48"/>
                    <a:gd name="T14" fmla="*/ 26 w 43"/>
                    <a:gd name="T15" fmla="*/ 1 h 48"/>
                    <a:gd name="T16" fmla="*/ 21 w 43"/>
                    <a:gd name="T17" fmla="*/ 0 h 48"/>
                    <a:gd name="T18" fmla="*/ 17 w 43"/>
                    <a:gd name="T19" fmla="*/ 1 h 48"/>
                    <a:gd name="T20" fmla="*/ 12 w 43"/>
                    <a:gd name="T21" fmla="*/ 2 h 48"/>
                    <a:gd name="T22" fmla="*/ 9 w 43"/>
                    <a:gd name="T23" fmla="*/ 5 h 48"/>
                    <a:gd name="T24" fmla="*/ 5 w 43"/>
                    <a:gd name="T25" fmla="*/ 7 h 48"/>
                    <a:gd name="T26" fmla="*/ 3 w 43"/>
                    <a:gd name="T27" fmla="*/ 10 h 48"/>
                    <a:gd name="T28" fmla="*/ 1 w 43"/>
                    <a:gd name="T29" fmla="*/ 15 h 48"/>
                    <a:gd name="T30" fmla="*/ 0 w 43"/>
                    <a:gd name="T31" fmla="*/ 19 h 48"/>
                    <a:gd name="T32" fmla="*/ 0 w 43"/>
                    <a:gd name="T33" fmla="*/ 24 h 48"/>
                    <a:gd name="T34" fmla="*/ 0 w 43"/>
                    <a:gd name="T35" fmla="*/ 28 h 48"/>
                    <a:gd name="T36" fmla="*/ 1 w 43"/>
                    <a:gd name="T37" fmla="*/ 33 h 48"/>
                    <a:gd name="T38" fmla="*/ 3 w 43"/>
                    <a:gd name="T39" fmla="*/ 37 h 48"/>
                    <a:gd name="T40" fmla="*/ 5 w 43"/>
                    <a:gd name="T41" fmla="*/ 41 h 48"/>
                    <a:gd name="T42" fmla="*/ 9 w 43"/>
                    <a:gd name="T43" fmla="*/ 43 h 48"/>
                    <a:gd name="T44" fmla="*/ 12 w 43"/>
                    <a:gd name="T45" fmla="*/ 45 h 48"/>
                    <a:gd name="T46" fmla="*/ 17 w 43"/>
                    <a:gd name="T47" fmla="*/ 48 h 48"/>
                    <a:gd name="T48" fmla="*/ 21 w 43"/>
                    <a:gd name="T49" fmla="*/ 48 h 48"/>
                    <a:gd name="T50" fmla="*/ 26 w 43"/>
                    <a:gd name="T51" fmla="*/ 48 h 48"/>
                    <a:gd name="T52" fmla="*/ 29 w 43"/>
                    <a:gd name="T53" fmla="*/ 45 h 48"/>
                    <a:gd name="T54" fmla="*/ 34 w 43"/>
                    <a:gd name="T55" fmla="*/ 43 h 48"/>
                    <a:gd name="T56" fmla="*/ 37 w 43"/>
                    <a:gd name="T57" fmla="*/ 41 h 48"/>
                    <a:gd name="T58" fmla="*/ 39 w 43"/>
                    <a:gd name="T59" fmla="*/ 37 h 48"/>
                    <a:gd name="T60" fmla="*/ 42 w 43"/>
                    <a:gd name="T61" fmla="*/ 33 h 48"/>
                    <a:gd name="T62" fmla="*/ 43 w 43"/>
                    <a:gd name="T63" fmla="*/ 28 h 48"/>
                    <a:gd name="T64" fmla="*/ 43 w 43"/>
                    <a:gd name="T6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48">
                      <a:moveTo>
                        <a:pt x="43" y="24"/>
                      </a:moveTo>
                      <a:lnTo>
                        <a:pt x="43" y="19"/>
                      </a:lnTo>
                      <a:lnTo>
                        <a:pt x="42" y="15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29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9" y="43"/>
                      </a:lnTo>
                      <a:lnTo>
                        <a:pt x="12" y="45"/>
                      </a:lnTo>
                      <a:lnTo>
                        <a:pt x="17" y="48"/>
                      </a:lnTo>
                      <a:lnTo>
                        <a:pt x="21" y="48"/>
                      </a:lnTo>
                      <a:lnTo>
                        <a:pt x="26" y="48"/>
                      </a:lnTo>
                      <a:lnTo>
                        <a:pt x="29" y="45"/>
                      </a:lnTo>
                      <a:lnTo>
                        <a:pt x="34" y="43"/>
                      </a:lnTo>
                      <a:lnTo>
                        <a:pt x="37" y="41"/>
                      </a:lnTo>
                      <a:lnTo>
                        <a:pt x="39" y="37"/>
                      </a:lnTo>
                      <a:lnTo>
                        <a:pt x="42" y="33"/>
                      </a:lnTo>
                      <a:lnTo>
                        <a:pt x="43" y="28"/>
                      </a:lnTo>
                      <a:lnTo>
                        <a:pt x="4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759"/>
                <p:cNvSpPr>
                  <a:spLocks/>
                </p:cNvSpPr>
                <p:nvPr/>
              </p:nvSpPr>
              <p:spPr bwMode="auto">
                <a:xfrm>
                  <a:off x="3588" y="2296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1 w 23"/>
                    <a:gd name="T5" fmla="*/ 8 h 25"/>
                    <a:gd name="T6" fmla="*/ 20 w 23"/>
                    <a:gd name="T7" fmla="*/ 6 h 25"/>
                    <a:gd name="T8" fmla="*/ 19 w 23"/>
                    <a:gd name="T9" fmla="*/ 4 h 25"/>
                    <a:gd name="T10" fmla="*/ 18 w 23"/>
                    <a:gd name="T11" fmla="*/ 3 h 25"/>
                    <a:gd name="T12" fmla="*/ 16 w 23"/>
                    <a:gd name="T13" fmla="*/ 1 h 25"/>
                    <a:gd name="T14" fmla="*/ 14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7 w 23"/>
                    <a:gd name="T21" fmla="*/ 1 h 25"/>
                    <a:gd name="T22" fmla="*/ 4 w 23"/>
                    <a:gd name="T23" fmla="*/ 3 h 25"/>
                    <a:gd name="T24" fmla="*/ 3 w 23"/>
                    <a:gd name="T25" fmla="*/ 4 h 25"/>
                    <a:gd name="T26" fmla="*/ 1 w 23"/>
                    <a:gd name="T27" fmla="*/ 6 h 25"/>
                    <a:gd name="T28" fmla="*/ 1 w 23"/>
                    <a:gd name="T29" fmla="*/ 8 h 25"/>
                    <a:gd name="T30" fmla="*/ 0 w 23"/>
                    <a:gd name="T31" fmla="*/ 11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1 w 23"/>
                    <a:gd name="T37" fmla="*/ 17 h 25"/>
                    <a:gd name="T38" fmla="*/ 1 w 23"/>
                    <a:gd name="T39" fmla="*/ 20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7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4 w 23"/>
                    <a:gd name="T51" fmla="*/ 25 h 25"/>
                    <a:gd name="T52" fmla="*/ 16 w 23"/>
                    <a:gd name="T53" fmla="*/ 24 h 25"/>
                    <a:gd name="T54" fmla="*/ 18 w 23"/>
                    <a:gd name="T55" fmla="*/ 23 h 25"/>
                    <a:gd name="T56" fmla="*/ 19 w 23"/>
                    <a:gd name="T57" fmla="*/ 22 h 25"/>
                    <a:gd name="T58" fmla="*/ 20 w 23"/>
                    <a:gd name="T59" fmla="*/ 20 h 25"/>
                    <a:gd name="T60" fmla="*/ 21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4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Freeform 760"/>
                <p:cNvSpPr>
                  <a:spLocks/>
                </p:cNvSpPr>
                <p:nvPr/>
              </p:nvSpPr>
              <p:spPr bwMode="auto">
                <a:xfrm>
                  <a:off x="3588" y="2296"/>
                  <a:ext cx="12" cy="12"/>
                </a:xfrm>
                <a:custGeom>
                  <a:avLst/>
                  <a:gdLst>
                    <a:gd name="T0" fmla="*/ 23 w 23"/>
                    <a:gd name="T1" fmla="*/ 13 h 25"/>
                    <a:gd name="T2" fmla="*/ 23 w 23"/>
                    <a:gd name="T3" fmla="*/ 11 h 25"/>
                    <a:gd name="T4" fmla="*/ 21 w 23"/>
                    <a:gd name="T5" fmla="*/ 8 h 25"/>
                    <a:gd name="T6" fmla="*/ 20 w 23"/>
                    <a:gd name="T7" fmla="*/ 6 h 25"/>
                    <a:gd name="T8" fmla="*/ 19 w 23"/>
                    <a:gd name="T9" fmla="*/ 4 h 25"/>
                    <a:gd name="T10" fmla="*/ 18 w 23"/>
                    <a:gd name="T11" fmla="*/ 3 h 25"/>
                    <a:gd name="T12" fmla="*/ 16 w 23"/>
                    <a:gd name="T13" fmla="*/ 1 h 25"/>
                    <a:gd name="T14" fmla="*/ 14 w 23"/>
                    <a:gd name="T15" fmla="*/ 0 h 25"/>
                    <a:gd name="T16" fmla="*/ 11 w 23"/>
                    <a:gd name="T17" fmla="*/ 0 h 25"/>
                    <a:gd name="T18" fmla="*/ 9 w 23"/>
                    <a:gd name="T19" fmla="*/ 0 h 25"/>
                    <a:gd name="T20" fmla="*/ 7 w 23"/>
                    <a:gd name="T21" fmla="*/ 1 h 25"/>
                    <a:gd name="T22" fmla="*/ 4 w 23"/>
                    <a:gd name="T23" fmla="*/ 3 h 25"/>
                    <a:gd name="T24" fmla="*/ 3 w 23"/>
                    <a:gd name="T25" fmla="*/ 4 h 25"/>
                    <a:gd name="T26" fmla="*/ 1 w 23"/>
                    <a:gd name="T27" fmla="*/ 6 h 25"/>
                    <a:gd name="T28" fmla="*/ 1 w 23"/>
                    <a:gd name="T29" fmla="*/ 8 h 25"/>
                    <a:gd name="T30" fmla="*/ 0 w 23"/>
                    <a:gd name="T31" fmla="*/ 11 h 25"/>
                    <a:gd name="T32" fmla="*/ 0 w 23"/>
                    <a:gd name="T33" fmla="*/ 13 h 25"/>
                    <a:gd name="T34" fmla="*/ 0 w 23"/>
                    <a:gd name="T35" fmla="*/ 15 h 25"/>
                    <a:gd name="T36" fmla="*/ 1 w 23"/>
                    <a:gd name="T37" fmla="*/ 17 h 25"/>
                    <a:gd name="T38" fmla="*/ 1 w 23"/>
                    <a:gd name="T39" fmla="*/ 20 h 25"/>
                    <a:gd name="T40" fmla="*/ 3 w 23"/>
                    <a:gd name="T41" fmla="*/ 22 h 25"/>
                    <a:gd name="T42" fmla="*/ 4 w 23"/>
                    <a:gd name="T43" fmla="*/ 23 h 25"/>
                    <a:gd name="T44" fmla="*/ 7 w 23"/>
                    <a:gd name="T45" fmla="*/ 24 h 25"/>
                    <a:gd name="T46" fmla="*/ 9 w 23"/>
                    <a:gd name="T47" fmla="*/ 25 h 25"/>
                    <a:gd name="T48" fmla="*/ 11 w 23"/>
                    <a:gd name="T49" fmla="*/ 25 h 25"/>
                    <a:gd name="T50" fmla="*/ 14 w 23"/>
                    <a:gd name="T51" fmla="*/ 25 h 25"/>
                    <a:gd name="T52" fmla="*/ 16 w 23"/>
                    <a:gd name="T53" fmla="*/ 24 h 25"/>
                    <a:gd name="T54" fmla="*/ 18 w 23"/>
                    <a:gd name="T55" fmla="*/ 23 h 25"/>
                    <a:gd name="T56" fmla="*/ 19 w 23"/>
                    <a:gd name="T57" fmla="*/ 22 h 25"/>
                    <a:gd name="T58" fmla="*/ 20 w 23"/>
                    <a:gd name="T59" fmla="*/ 20 h 25"/>
                    <a:gd name="T60" fmla="*/ 21 w 23"/>
                    <a:gd name="T61" fmla="*/ 17 h 25"/>
                    <a:gd name="T62" fmla="*/ 23 w 23"/>
                    <a:gd name="T63" fmla="*/ 15 h 25"/>
                    <a:gd name="T64" fmla="*/ 23 w 23"/>
                    <a:gd name="T6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5">
                      <a:moveTo>
                        <a:pt x="23" y="13"/>
                      </a:moveTo>
                      <a:lnTo>
                        <a:pt x="23" y="11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4" y="25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2"/>
                      </a:lnTo>
                      <a:lnTo>
                        <a:pt x="20" y="20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761"/>
                <p:cNvSpPr>
                  <a:spLocks noChangeShapeType="1"/>
                </p:cNvSpPr>
                <p:nvPr/>
              </p:nvSpPr>
              <p:spPr bwMode="auto">
                <a:xfrm>
                  <a:off x="3634" y="2250"/>
                  <a:ext cx="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762"/>
                <p:cNvSpPr>
                  <a:spLocks noChangeShapeType="1"/>
                </p:cNvSpPr>
                <p:nvPr/>
              </p:nvSpPr>
              <p:spPr bwMode="auto">
                <a:xfrm>
                  <a:off x="3634" y="2269"/>
                  <a:ext cx="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763"/>
                <p:cNvSpPr>
                  <a:spLocks noChangeShapeType="1"/>
                </p:cNvSpPr>
                <p:nvPr/>
              </p:nvSpPr>
              <p:spPr bwMode="auto">
                <a:xfrm>
                  <a:off x="3634" y="2293"/>
                  <a:ext cx="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764"/>
                <p:cNvSpPr>
                  <a:spLocks noChangeShapeType="1"/>
                </p:cNvSpPr>
                <p:nvPr/>
              </p:nvSpPr>
              <p:spPr bwMode="auto">
                <a:xfrm>
                  <a:off x="3634" y="2311"/>
                  <a:ext cx="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765"/>
                <p:cNvSpPr>
                  <a:spLocks/>
                </p:cNvSpPr>
                <p:nvPr/>
              </p:nvSpPr>
              <p:spPr bwMode="auto">
                <a:xfrm>
                  <a:off x="3579" y="2351"/>
                  <a:ext cx="17" cy="17"/>
                </a:xfrm>
                <a:custGeom>
                  <a:avLst/>
                  <a:gdLst>
                    <a:gd name="T0" fmla="*/ 34 w 34"/>
                    <a:gd name="T1" fmla="*/ 17 h 34"/>
                    <a:gd name="T2" fmla="*/ 33 w 34"/>
                    <a:gd name="T3" fmla="*/ 14 h 34"/>
                    <a:gd name="T4" fmla="*/ 31 w 34"/>
                    <a:gd name="T5" fmla="*/ 10 h 34"/>
                    <a:gd name="T6" fmla="*/ 30 w 34"/>
                    <a:gd name="T7" fmla="*/ 7 h 34"/>
                    <a:gd name="T8" fmla="*/ 28 w 34"/>
                    <a:gd name="T9" fmla="*/ 5 h 34"/>
                    <a:gd name="T10" fmla="*/ 26 w 34"/>
                    <a:gd name="T11" fmla="*/ 4 h 34"/>
                    <a:gd name="T12" fmla="*/ 23 w 34"/>
                    <a:gd name="T13" fmla="*/ 1 h 34"/>
                    <a:gd name="T14" fmla="*/ 20 w 34"/>
                    <a:gd name="T15" fmla="*/ 0 h 34"/>
                    <a:gd name="T16" fmla="*/ 17 w 34"/>
                    <a:gd name="T17" fmla="*/ 0 h 34"/>
                    <a:gd name="T18" fmla="*/ 13 w 34"/>
                    <a:gd name="T19" fmla="*/ 0 h 34"/>
                    <a:gd name="T20" fmla="*/ 10 w 34"/>
                    <a:gd name="T21" fmla="*/ 1 h 34"/>
                    <a:gd name="T22" fmla="*/ 8 w 34"/>
                    <a:gd name="T23" fmla="*/ 4 h 34"/>
                    <a:gd name="T24" fmla="*/ 4 w 34"/>
                    <a:gd name="T25" fmla="*/ 5 h 34"/>
                    <a:gd name="T26" fmla="*/ 3 w 34"/>
                    <a:gd name="T27" fmla="*/ 7 h 34"/>
                    <a:gd name="T28" fmla="*/ 1 w 34"/>
                    <a:gd name="T29" fmla="*/ 10 h 34"/>
                    <a:gd name="T30" fmla="*/ 0 w 34"/>
                    <a:gd name="T31" fmla="*/ 14 h 34"/>
                    <a:gd name="T32" fmla="*/ 0 w 34"/>
                    <a:gd name="T33" fmla="*/ 17 h 34"/>
                    <a:gd name="T34" fmla="*/ 0 w 34"/>
                    <a:gd name="T35" fmla="*/ 21 h 34"/>
                    <a:gd name="T36" fmla="*/ 1 w 34"/>
                    <a:gd name="T37" fmla="*/ 24 h 34"/>
                    <a:gd name="T38" fmla="*/ 3 w 34"/>
                    <a:gd name="T39" fmla="*/ 26 h 34"/>
                    <a:gd name="T40" fmla="*/ 4 w 34"/>
                    <a:gd name="T41" fmla="*/ 29 h 34"/>
                    <a:gd name="T42" fmla="*/ 8 w 34"/>
                    <a:gd name="T43" fmla="*/ 31 h 34"/>
                    <a:gd name="T44" fmla="*/ 10 w 34"/>
                    <a:gd name="T45" fmla="*/ 32 h 34"/>
                    <a:gd name="T46" fmla="*/ 13 w 34"/>
                    <a:gd name="T47" fmla="*/ 33 h 34"/>
                    <a:gd name="T48" fmla="*/ 17 w 34"/>
                    <a:gd name="T49" fmla="*/ 34 h 34"/>
                    <a:gd name="T50" fmla="*/ 20 w 34"/>
                    <a:gd name="T51" fmla="*/ 33 h 34"/>
                    <a:gd name="T52" fmla="*/ 23 w 34"/>
                    <a:gd name="T53" fmla="*/ 32 h 34"/>
                    <a:gd name="T54" fmla="*/ 26 w 34"/>
                    <a:gd name="T55" fmla="*/ 31 h 34"/>
                    <a:gd name="T56" fmla="*/ 28 w 34"/>
                    <a:gd name="T57" fmla="*/ 29 h 34"/>
                    <a:gd name="T58" fmla="*/ 30 w 34"/>
                    <a:gd name="T59" fmla="*/ 26 h 34"/>
                    <a:gd name="T60" fmla="*/ 31 w 34"/>
                    <a:gd name="T61" fmla="*/ 24 h 34"/>
                    <a:gd name="T62" fmla="*/ 33 w 34"/>
                    <a:gd name="T63" fmla="*/ 21 h 34"/>
                    <a:gd name="T64" fmla="*/ 34 w 34"/>
                    <a:gd name="T65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7" y="34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0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766"/>
                <p:cNvSpPr>
                  <a:spLocks/>
                </p:cNvSpPr>
                <p:nvPr/>
              </p:nvSpPr>
              <p:spPr bwMode="auto">
                <a:xfrm>
                  <a:off x="3579" y="2351"/>
                  <a:ext cx="17" cy="17"/>
                </a:xfrm>
                <a:custGeom>
                  <a:avLst/>
                  <a:gdLst>
                    <a:gd name="T0" fmla="*/ 34 w 34"/>
                    <a:gd name="T1" fmla="*/ 17 h 34"/>
                    <a:gd name="T2" fmla="*/ 33 w 34"/>
                    <a:gd name="T3" fmla="*/ 14 h 34"/>
                    <a:gd name="T4" fmla="*/ 31 w 34"/>
                    <a:gd name="T5" fmla="*/ 10 h 34"/>
                    <a:gd name="T6" fmla="*/ 30 w 34"/>
                    <a:gd name="T7" fmla="*/ 7 h 34"/>
                    <a:gd name="T8" fmla="*/ 28 w 34"/>
                    <a:gd name="T9" fmla="*/ 5 h 34"/>
                    <a:gd name="T10" fmla="*/ 26 w 34"/>
                    <a:gd name="T11" fmla="*/ 4 h 34"/>
                    <a:gd name="T12" fmla="*/ 23 w 34"/>
                    <a:gd name="T13" fmla="*/ 1 h 34"/>
                    <a:gd name="T14" fmla="*/ 20 w 34"/>
                    <a:gd name="T15" fmla="*/ 0 h 34"/>
                    <a:gd name="T16" fmla="*/ 17 w 34"/>
                    <a:gd name="T17" fmla="*/ 0 h 34"/>
                    <a:gd name="T18" fmla="*/ 13 w 34"/>
                    <a:gd name="T19" fmla="*/ 0 h 34"/>
                    <a:gd name="T20" fmla="*/ 10 w 34"/>
                    <a:gd name="T21" fmla="*/ 1 h 34"/>
                    <a:gd name="T22" fmla="*/ 8 w 34"/>
                    <a:gd name="T23" fmla="*/ 4 h 34"/>
                    <a:gd name="T24" fmla="*/ 4 w 34"/>
                    <a:gd name="T25" fmla="*/ 5 h 34"/>
                    <a:gd name="T26" fmla="*/ 3 w 34"/>
                    <a:gd name="T27" fmla="*/ 7 h 34"/>
                    <a:gd name="T28" fmla="*/ 1 w 34"/>
                    <a:gd name="T29" fmla="*/ 10 h 34"/>
                    <a:gd name="T30" fmla="*/ 0 w 34"/>
                    <a:gd name="T31" fmla="*/ 14 h 34"/>
                    <a:gd name="T32" fmla="*/ 0 w 34"/>
                    <a:gd name="T33" fmla="*/ 17 h 34"/>
                    <a:gd name="T34" fmla="*/ 0 w 34"/>
                    <a:gd name="T35" fmla="*/ 21 h 34"/>
                    <a:gd name="T36" fmla="*/ 1 w 34"/>
                    <a:gd name="T37" fmla="*/ 24 h 34"/>
                    <a:gd name="T38" fmla="*/ 3 w 34"/>
                    <a:gd name="T39" fmla="*/ 26 h 34"/>
                    <a:gd name="T40" fmla="*/ 4 w 34"/>
                    <a:gd name="T41" fmla="*/ 29 h 34"/>
                    <a:gd name="T42" fmla="*/ 8 w 34"/>
                    <a:gd name="T43" fmla="*/ 31 h 34"/>
                    <a:gd name="T44" fmla="*/ 10 w 34"/>
                    <a:gd name="T45" fmla="*/ 32 h 34"/>
                    <a:gd name="T46" fmla="*/ 13 w 34"/>
                    <a:gd name="T47" fmla="*/ 33 h 34"/>
                    <a:gd name="T48" fmla="*/ 17 w 34"/>
                    <a:gd name="T49" fmla="*/ 34 h 34"/>
                    <a:gd name="T50" fmla="*/ 20 w 34"/>
                    <a:gd name="T51" fmla="*/ 33 h 34"/>
                    <a:gd name="T52" fmla="*/ 23 w 34"/>
                    <a:gd name="T53" fmla="*/ 32 h 34"/>
                    <a:gd name="T54" fmla="*/ 26 w 34"/>
                    <a:gd name="T55" fmla="*/ 31 h 34"/>
                    <a:gd name="T56" fmla="*/ 28 w 34"/>
                    <a:gd name="T57" fmla="*/ 29 h 34"/>
                    <a:gd name="T58" fmla="*/ 30 w 34"/>
                    <a:gd name="T59" fmla="*/ 26 h 34"/>
                    <a:gd name="T60" fmla="*/ 31 w 34"/>
                    <a:gd name="T61" fmla="*/ 24 h 34"/>
                    <a:gd name="T62" fmla="*/ 33 w 34"/>
                    <a:gd name="T63" fmla="*/ 21 h 34"/>
                    <a:gd name="T64" fmla="*/ 34 w 34"/>
                    <a:gd name="T65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7" y="34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9"/>
                      </a:lnTo>
                      <a:lnTo>
                        <a:pt x="30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767"/>
                <p:cNvSpPr>
                  <a:spLocks/>
                </p:cNvSpPr>
                <p:nvPr/>
              </p:nvSpPr>
              <p:spPr bwMode="auto">
                <a:xfrm>
                  <a:off x="3615" y="2351"/>
                  <a:ext cx="17" cy="17"/>
                </a:xfrm>
                <a:custGeom>
                  <a:avLst/>
                  <a:gdLst>
                    <a:gd name="T0" fmla="*/ 34 w 34"/>
                    <a:gd name="T1" fmla="*/ 17 h 34"/>
                    <a:gd name="T2" fmla="*/ 33 w 34"/>
                    <a:gd name="T3" fmla="*/ 14 h 34"/>
                    <a:gd name="T4" fmla="*/ 32 w 34"/>
                    <a:gd name="T5" fmla="*/ 10 h 34"/>
                    <a:gd name="T6" fmla="*/ 31 w 34"/>
                    <a:gd name="T7" fmla="*/ 7 h 34"/>
                    <a:gd name="T8" fmla="*/ 29 w 34"/>
                    <a:gd name="T9" fmla="*/ 5 h 34"/>
                    <a:gd name="T10" fmla="*/ 26 w 34"/>
                    <a:gd name="T11" fmla="*/ 4 h 34"/>
                    <a:gd name="T12" fmla="*/ 23 w 34"/>
                    <a:gd name="T13" fmla="*/ 1 h 34"/>
                    <a:gd name="T14" fmla="*/ 21 w 34"/>
                    <a:gd name="T15" fmla="*/ 0 h 34"/>
                    <a:gd name="T16" fmla="*/ 17 w 34"/>
                    <a:gd name="T17" fmla="*/ 0 h 34"/>
                    <a:gd name="T18" fmla="*/ 14 w 34"/>
                    <a:gd name="T19" fmla="*/ 0 h 34"/>
                    <a:gd name="T20" fmla="*/ 10 w 34"/>
                    <a:gd name="T21" fmla="*/ 1 h 34"/>
                    <a:gd name="T22" fmla="*/ 7 w 34"/>
                    <a:gd name="T23" fmla="*/ 4 h 34"/>
                    <a:gd name="T24" fmla="*/ 5 w 34"/>
                    <a:gd name="T25" fmla="*/ 5 h 34"/>
                    <a:gd name="T26" fmla="*/ 4 w 34"/>
                    <a:gd name="T27" fmla="*/ 7 h 34"/>
                    <a:gd name="T28" fmla="*/ 1 w 34"/>
                    <a:gd name="T29" fmla="*/ 10 h 34"/>
                    <a:gd name="T30" fmla="*/ 0 w 34"/>
                    <a:gd name="T31" fmla="*/ 14 h 34"/>
                    <a:gd name="T32" fmla="*/ 0 w 34"/>
                    <a:gd name="T33" fmla="*/ 17 h 34"/>
                    <a:gd name="T34" fmla="*/ 0 w 34"/>
                    <a:gd name="T35" fmla="*/ 21 h 34"/>
                    <a:gd name="T36" fmla="*/ 1 w 34"/>
                    <a:gd name="T37" fmla="*/ 24 h 34"/>
                    <a:gd name="T38" fmla="*/ 4 w 34"/>
                    <a:gd name="T39" fmla="*/ 26 h 34"/>
                    <a:gd name="T40" fmla="*/ 5 w 34"/>
                    <a:gd name="T41" fmla="*/ 29 h 34"/>
                    <a:gd name="T42" fmla="*/ 7 w 34"/>
                    <a:gd name="T43" fmla="*/ 31 h 34"/>
                    <a:gd name="T44" fmla="*/ 10 w 34"/>
                    <a:gd name="T45" fmla="*/ 32 h 34"/>
                    <a:gd name="T46" fmla="*/ 14 w 34"/>
                    <a:gd name="T47" fmla="*/ 33 h 34"/>
                    <a:gd name="T48" fmla="*/ 17 w 34"/>
                    <a:gd name="T49" fmla="*/ 34 h 34"/>
                    <a:gd name="T50" fmla="*/ 21 w 34"/>
                    <a:gd name="T51" fmla="*/ 33 h 34"/>
                    <a:gd name="T52" fmla="*/ 23 w 34"/>
                    <a:gd name="T53" fmla="*/ 32 h 34"/>
                    <a:gd name="T54" fmla="*/ 26 w 34"/>
                    <a:gd name="T55" fmla="*/ 31 h 34"/>
                    <a:gd name="T56" fmla="*/ 29 w 34"/>
                    <a:gd name="T57" fmla="*/ 29 h 34"/>
                    <a:gd name="T58" fmla="*/ 31 w 34"/>
                    <a:gd name="T59" fmla="*/ 26 h 34"/>
                    <a:gd name="T60" fmla="*/ 32 w 34"/>
                    <a:gd name="T61" fmla="*/ 24 h 34"/>
                    <a:gd name="T62" fmla="*/ 33 w 34"/>
                    <a:gd name="T63" fmla="*/ 21 h 34"/>
                    <a:gd name="T64" fmla="*/ 34 w 34"/>
                    <a:gd name="T65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4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768"/>
                <p:cNvSpPr>
                  <a:spLocks/>
                </p:cNvSpPr>
                <p:nvPr/>
              </p:nvSpPr>
              <p:spPr bwMode="auto">
                <a:xfrm>
                  <a:off x="3615" y="2351"/>
                  <a:ext cx="17" cy="17"/>
                </a:xfrm>
                <a:custGeom>
                  <a:avLst/>
                  <a:gdLst>
                    <a:gd name="T0" fmla="*/ 34 w 34"/>
                    <a:gd name="T1" fmla="*/ 17 h 34"/>
                    <a:gd name="T2" fmla="*/ 33 w 34"/>
                    <a:gd name="T3" fmla="*/ 14 h 34"/>
                    <a:gd name="T4" fmla="*/ 32 w 34"/>
                    <a:gd name="T5" fmla="*/ 10 h 34"/>
                    <a:gd name="T6" fmla="*/ 31 w 34"/>
                    <a:gd name="T7" fmla="*/ 7 h 34"/>
                    <a:gd name="T8" fmla="*/ 29 w 34"/>
                    <a:gd name="T9" fmla="*/ 5 h 34"/>
                    <a:gd name="T10" fmla="*/ 26 w 34"/>
                    <a:gd name="T11" fmla="*/ 4 h 34"/>
                    <a:gd name="T12" fmla="*/ 23 w 34"/>
                    <a:gd name="T13" fmla="*/ 1 h 34"/>
                    <a:gd name="T14" fmla="*/ 21 w 34"/>
                    <a:gd name="T15" fmla="*/ 0 h 34"/>
                    <a:gd name="T16" fmla="*/ 17 w 34"/>
                    <a:gd name="T17" fmla="*/ 0 h 34"/>
                    <a:gd name="T18" fmla="*/ 14 w 34"/>
                    <a:gd name="T19" fmla="*/ 0 h 34"/>
                    <a:gd name="T20" fmla="*/ 10 w 34"/>
                    <a:gd name="T21" fmla="*/ 1 h 34"/>
                    <a:gd name="T22" fmla="*/ 7 w 34"/>
                    <a:gd name="T23" fmla="*/ 4 h 34"/>
                    <a:gd name="T24" fmla="*/ 5 w 34"/>
                    <a:gd name="T25" fmla="*/ 5 h 34"/>
                    <a:gd name="T26" fmla="*/ 4 w 34"/>
                    <a:gd name="T27" fmla="*/ 7 h 34"/>
                    <a:gd name="T28" fmla="*/ 1 w 34"/>
                    <a:gd name="T29" fmla="*/ 10 h 34"/>
                    <a:gd name="T30" fmla="*/ 0 w 34"/>
                    <a:gd name="T31" fmla="*/ 14 h 34"/>
                    <a:gd name="T32" fmla="*/ 0 w 34"/>
                    <a:gd name="T33" fmla="*/ 17 h 34"/>
                    <a:gd name="T34" fmla="*/ 0 w 34"/>
                    <a:gd name="T35" fmla="*/ 21 h 34"/>
                    <a:gd name="T36" fmla="*/ 1 w 34"/>
                    <a:gd name="T37" fmla="*/ 24 h 34"/>
                    <a:gd name="T38" fmla="*/ 4 w 34"/>
                    <a:gd name="T39" fmla="*/ 26 h 34"/>
                    <a:gd name="T40" fmla="*/ 5 w 34"/>
                    <a:gd name="T41" fmla="*/ 29 h 34"/>
                    <a:gd name="T42" fmla="*/ 7 w 34"/>
                    <a:gd name="T43" fmla="*/ 31 h 34"/>
                    <a:gd name="T44" fmla="*/ 10 w 34"/>
                    <a:gd name="T45" fmla="*/ 32 h 34"/>
                    <a:gd name="T46" fmla="*/ 14 w 34"/>
                    <a:gd name="T47" fmla="*/ 33 h 34"/>
                    <a:gd name="T48" fmla="*/ 17 w 34"/>
                    <a:gd name="T49" fmla="*/ 34 h 34"/>
                    <a:gd name="T50" fmla="*/ 21 w 34"/>
                    <a:gd name="T51" fmla="*/ 33 h 34"/>
                    <a:gd name="T52" fmla="*/ 23 w 34"/>
                    <a:gd name="T53" fmla="*/ 32 h 34"/>
                    <a:gd name="T54" fmla="*/ 26 w 34"/>
                    <a:gd name="T55" fmla="*/ 31 h 34"/>
                    <a:gd name="T56" fmla="*/ 29 w 34"/>
                    <a:gd name="T57" fmla="*/ 29 h 34"/>
                    <a:gd name="T58" fmla="*/ 31 w 34"/>
                    <a:gd name="T59" fmla="*/ 26 h 34"/>
                    <a:gd name="T60" fmla="*/ 32 w 34"/>
                    <a:gd name="T61" fmla="*/ 24 h 34"/>
                    <a:gd name="T62" fmla="*/ 33 w 34"/>
                    <a:gd name="T63" fmla="*/ 21 h 34"/>
                    <a:gd name="T64" fmla="*/ 34 w 34"/>
                    <a:gd name="T65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34" y="17"/>
                      </a:moveTo>
                      <a:lnTo>
                        <a:pt x="33" y="14"/>
                      </a:lnTo>
                      <a:lnTo>
                        <a:pt x="32" y="10"/>
                      </a:lnTo>
                      <a:lnTo>
                        <a:pt x="31" y="7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2"/>
                      </a:lnTo>
                      <a:lnTo>
                        <a:pt x="14" y="33"/>
                      </a:lnTo>
                      <a:lnTo>
                        <a:pt x="17" y="34"/>
                      </a:lnTo>
                      <a:lnTo>
                        <a:pt x="21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6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769"/>
                <p:cNvSpPr>
                  <a:spLocks/>
                </p:cNvSpPr>
                <p:nvPr/>
              </p:nvSpPr>
              <p:spPr bwMode="auto">
                <a:xfrm>
                  <a:off x="3550" y="2151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3 w 29"/>
                    <a:gd name="T11" fmla="*/ 3 h 30"/>
                    <a:gd name="T12" fmla="*/ 20 w 29"/>
                    <a:gd name="T13" fmla="*/ 1 h 30"/>
                    <a:gd name="T14" fmla="*/ 17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6 w 29"/>
                    <a:gd name="T23" fmla="*/ 3 h 30"/>
                    <a:gd name="T24" fmla="*/ 3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3 w 29"/>
                    <a:gd name="T41" fmla="*/ 25 h 30"/>
                    <a:gd name="T42" fmla="*/ 6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7 w 29"/>
                    <a:gd name="T51" fmla="*/ 30 h 30"/>
                    <a:gd name="T52" fmla="*/ 20 w 29"/>
                    <a:gd name="T53" fmla="*/ 29 h 30"/>
                    <a:gd name="T54" fmla="*/ 23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770"/>
                <p:cNvSpPr>
                  <a:spLocks/>
                </p:cNvSpPr>
                <p:nvPr/>
              </p:nvSpPr>
              <p:spPr bwMode="auto">
                <a:xfrm>
                  <a:off x="3550" y="2151"/>
                  <a:ext cx="15" cy="1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7 h 30"/>
                    <a:gd name="T8" fmla="*/ 25 w 29"/>
                    <a:gd name="T9" fmla="*/ 5 h 30"/>
                    <a:gd name="T10" fmla="*/ 23 w 29"/>
                    <a:gd name="T11" fmla="*/ 3 h 30"/>
                    <a:gd name="T12" fmla="*/ 20 w 29"/>
                    <a:gd name="T13" fmla="*/ 1 h 30"/>
                    <a:gd name="T14" fmla="*/ 17 w 29"/>
                    <a:gd name="T15" fmla="*/ 0 h 30"/>
                    <a:gd name="T16" fmla="*/ 15 w 29"/>
                    <a:gd name="T17" fmla="*/ 0 h 30"/>
                    <a:gd name="T18" fmla="*/ 11 w 29"/>
                    <a:gd name="T19" fmla="*/ 0 h 30"/>
                    <a:gd name="T20" fmla="*/ 9 w 29"/>
                    <a:gd name="T21" fmla="*/ 1 h 30"/>
                    <a:gd name="T22" fmla="*/ 6 w 29"/>
                    <a:gd name="T23" fmla="*/ 3 h 30"/>
                    <a:gd name="T24" fmla="*/ 3 w 29"/>
                    <a:gd name="T25" fmla="*/ 5 h 30"/>
                    <a:gd name="T26" fmla="*/ 2 w 29"/>
                    <a:gd name="T27" fmla="*/ 7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3 w 29"/>
                    <a:gd name="T41" fmla="*/ 25 h 30"/>
                    <a:gd name="T42" fmla="*/ 6 w 29"/>
                    <a:gd name="T43" fmla="*/ 28 h 30"/>
                    <a:gd name="T44" fmla="*/ 9 w 29"/>
                    <a:gd name="T45" fmla="*/ 29 h 30"/>
                    <a:gd name="T46" fmla="*/ 11 w 29"/>
                    <a:gd name="T47" fmla="*/ 30 h 30"/>
                    <a:gd name="T48" fmla="*/ 15 w 29"/>
                    <a:gd name="T49" fmla="*/ 30 h 30"/>
                    <a:gd name="T50" fmla="*/ 17 w 29"/>
                    <a:gd name="T51" fmla="*/ 30 h 30"/>
                    <a:gd name="T52" fmla="*/ 20 w 29"/>
                    <a:gd name="T53" fmla="*/ 29 h 30"/>
                    <a:gd name="T54" fmla="*/ 23 w 29"/>
                    <a:gd name="T55" fmla="*/ 28 h 30"/>
                    <a:gd name="T56" fmla="*/ 25 w 29"/>
                    <a:gd name="T57" fmla="*/ 25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30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20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771"/>
                <p:cNvSpPr>
                  <a:spLocks/>
                </p:cNvSpPr>
                <p:nvPr/>
              </p:nvSpPr>
              <p:spPr bwMode="auto">
                <a:xfrm>
                  <a:off x="3550" y="2186"/>
                  <a:ext cx="15" cy="16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7 w 29"/>
                    <a:gd name="T15" fmla="*/ 1 h 30"/>
                    <a:gd name="T16" fmla="*/ 15 w 29"/>
                    <a:gd name="T17" fmla="*/ 0 h 30"/>
                    <a:gd name="T18" fmla="*/ 11 w 29"/>
                    <a:gd name="T19" fmla="*/ 1 h 30"/>
                    <a:gd name="T20" fmla="*/ 9 w 29"/>
                    <a:gd name="T21" fmla="*/ 1 h 30"/>
                    <a:gd name="T22" fmla="*/ 6 w 29"/>
                    <a:gd name="T23" fmla="*/ 2 h 30"/>
                    <a:gd name="T24" fmla="*/ 3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3 w 29"/>
                    <a:gd name="T41" fmla="*/ 26 h 30"/>
                    <a:gd name="T42" fmla="*/ 6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29 h 30"/>
                    <a:gd name="T48" fmla="*/ 15 w 29"/>
                    <a:gd name="T49" fmla="*/ 30 h 30"/>
                    <a:gd name="T50" fmla="*/ 17 w 29"/>
                    <a:gd name="T51" fmla="*/ 29 h 30"/>
                    <a:gd name="T52" fmla="*/ 20 w 29"/>
                    <a:gd name="T53" fmla="*/ 29 h 30"/>
                    <a:gd name="T54" fmla="*/ 23 w 29"/>
                    <a:gd name="T55" fmla="*/ 27 h 30"/>
                    <a:gd name="T56" fmla="*/ 25 w 29"/>
                    <a:gd name="T57" fmla="*/ 26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772"/>
                <p:cNvSpPr>
                  <a:spLocks/>
                </p:cNvSpPr>
                <p:nvPr/>
              </p:nvSpPr>
              <p:spPr bwMode="auto">
                <a:xfrm>
                  <a:off x="3550" y="2186"/>
                  <a:ext cx="15" cy="16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2 h 30"/>
                    <a:gd name="T4" fmla="*/ 28 w 29"/>
                    <a:gd name="T5" fmla="*/ 9 h 30"/>
                    <a:gd name="T6" fmla="*/ 27 w 29"/>
                    <a:gd name="T7" fmla="*/ 6 h 30"/>
                    <a:gd name="T8" fmla="*/ 25 w 29"/>
                    <a:gd name="T9" fmla="*/ 4 h 30"/>
                    <a:gd name="T10" fmla="*/ 23 w 29"/>
                    <a:gd name="T11" fmla="*/ 2 h 30"/>
                    <a:gd name="T12" fmla="*/ 20 w 29"/>
                    <a:gd name="T13" fmla="*/ 1 h 30"/>
                    <a:gd name="T14" fmla="*/ 17 w 29"/>
                    <a:gd name="T15" fmla="*/ 1 h 30"/>
                    <a:gd name="T16" fmla="*/ 15 w 29"/>
                    <a:gd name="T17" fmla="*/ 0 h 30"/>
                    <a:gd name="T18" fmla="*/ 11 w 29"/>
                    <a:gd name="T19" fmla="*/ 1 h 30"/>
                    <a:gd name="T20" fmla="*/ 9 w 29"/>
                    <a:gd name="T21" fmla="*/ 1 h 30"/>
                    <a:gd name="T22" fmla="*/ 6 w 29"/>
                    <a:gd name="T23" fmla="*/ 2 h 30"/>
                    <a:gd name="T24" fmla="*/ 3 w 29"/>
                    <a:gd name="T25" fmla="*/ 4 h 30"/>
                    <a:gd name="T26" fmla="*/ 2 w 29"/>
                    <a:gd name="T27" fmla="*/ 6 h 30"/>
                    <a:gd name="T28" fmla="*/ 1 w 29"/>
                    <a:gd name="T29" fmla="*/ 9 h 30"/>
                    <a:gd name="T30" fmla="*/ 0 w 29"/>
                    <a:gd name="T31" fmla="*/ 12 h 30"/>
                    <a:gd name="T32" fmla="*/ 0 w 29"/>
                    <a:gd name="T33" fmla="*/ 15 h 30"/>
                    <a:gd name="T34" fmla="*/ 0 w 29"/>
                    <a:gd name="T35" fmla="*/ 18 h 30"/>
                    <a:gd name="T36" fmla="*/ 1 w 29"/>
                    <a:gd name="T37" fmla="*/ 21 h 30"/>
                    <a:gd name="T38" fmla="*/ 2 w 29"/>
                    <a:gd name="T39" fmla="*/ 23 h 30"/>
                    <a:gd name="T40" fmla="*/ 3 w 29"/>
                    <a:gd name="T41" fmla="*/ 26 h 30"/>
                    <a:gd name="T42" fmla="*/ 6 w 29"/>
                    <a:gd name="T43" fmla="*/ 27 h 30"/>
                    <a:gd name="T44" fmla="*/ 9 w 29"/>
                    <a:gd name="T45" fmla="*/ 29 h 30"/>
                    <a:gd name="T46" fmla="*/ 11 w 29"/>
                    <a:gd name="T47" fmla="*/ 29 h 30"/>
                    <a:gd name="T48" fmla="*/ 15 w 29"/>
                    <a:gd name="T49" fmla="*/ 30 h 30"/>
                    <a:gd name="T50" fmla="*/ 17 w 29"/>
                    <a:gd name="T51" fmla="*/ 29 h 30"/>
                    <a:gd name="T52" fmla="*/ 20 w 29"/>
                    <a:gd name="T53" fmla="*/ 29 h 30"/>
                    <a:gd name="T54" fmla="*/ 23 w 29"/>
                    <a:gd name="T55" fmla="*/ 27 h 30"/>
                    <a:gd name="T56" fmla="*/ 25 w 29"/>
                    <a:gd name="T57" fmla="*/ 26 h 30"/>
                    <a:gd name="T58" fmla="*/ 27 w 29"/>
                    <a:gd name="T59" fmla="*/ 23 h 30"/>
                    <a:gd name="T60" fmla="*/ 28 w 29"/>
                    <a:gd name="T61" fmla="*/ 21 h 30"/>
                    <a:gd name="T62" fmla="*/ 29 w 29"/>
                    <a:gd name="T63" fmla="*/ 18 h 30"/>
                    <a:gd name="T64" fmla="*/ 29 w 29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3" y="26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30"/>
                      </a:ln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29" y="18"/>
                      </a:lnTo>
                      <a:lnTo>
                        <a:pt x="29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773"/>
                <p:cNvSpPr>
                  <a:spLocks/>
                </p:cNvSpPr>
                <p:nvPr/>
              </p:nvSpPr>
              <p:spPr bwMode="auto">
                <a:xfrm>
                  <a:off x="3551" y="1618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0 w 31"/>
                    <a:gd name="T3" fmla="*/ 11 h 29"/>
                    <a:gd name="T4" fmla="*/ 28 w 31"/>
                    <a:gd name="T5" fmla="*/ 9 h 29"/>
                    <a:gd name="T6" fmla="*/ 27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0 w 31"/>
                    <a:gd name="T13" fmla="*/ 1 h 29"/>
                    <a:gd name="T14" fmla="*/ 18 w 31"/>
                    <a:gd name="T15" fmla="*/ 0 h 29"/>
                    <a:gd name="T16" fmla="*/ 15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4 h 29"/>
                    <a:gd name="T26" fmla="*/ 2 w 31"/>
                    <a:gd name="T27" fmla="*/ 7 h 29"/>
                    <a:gd name="T28" fmla="*/ 1 w 31"/>
                    <a:gd name="T29" fmla="*/ 9 h 29"/>
                    <a:gd name="T30" fmla="*/ 0 w 31"/>
                    <a:gd name="T31" fmla="*/ 11 h 29"/>
                    <a:gd name="T32" fmla="*/ 0 w 31"/>
                    <a:gd name="T33" fmla="*/ 15 h 29"/>
                    <a:gd name="T34" fmla="*/ 0 w 31"/>
                    <a:gd name="T35" fmla="*/ 18 h 29"/>
                    <a:gd name="T36" fmla="*/ 1 w 31"/>
                    <a:gd name="T37" fmla="*/ 20 h 29"/>
                    <a:gd name="T38" fmla="*/ 2 w 31"/>
                    <a:gd name="T39" fmla="*/ 24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5 w 31"/>
                    <a:gd name="T49" fmla="*/ 29 h 29"/>
                    <a:gd name="T50" fmla="*/ 18 w 31"/>
                    <a:gd name="T51" fmla="*/ 29 h 29"/>
                    <a:gd name="T52" fmla="*/ 20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7 w 31"/>
                    <a:gd name="T59" fmla="*/ 24 h 29"/>
                    <a:gd name="T60" fmla="*/ 28 w 31"/>
                    <a:gd name="T61" fmla="*/ 20 h 29"/>
                    <a:gd name="T62" fmla="*/ 30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4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774"/>
                <p:cNvSpPr>
                  <a:spLocks/>
                </p:cNvSpPr>
                <p:nvPr/>
              </p:nvSpPr>
              <p:spPr bwMode="auto">
                <a:xfrm>
                  <a:off x="3551" y="1618"/>
                  <a:ext cx="15" cy="15"/>
                </a:xfrm>
                <a:custGeom>
                  <a:avLst/>
                  <a:gdLst>
                    <a:gd name="T0" fmla="*/ 31 w 31"/>
                    <a:gd name="T1" fmla="*/ 15 h 29"/>
                    <a:gd name="T2" fmla="*/ 30 w 31"/>
                    <a:gd name="T3" fmla="*/ 11 h 29"/>
                    <a:gd name="T4" fmla="*/ 28 w 31"/>
                    <a:gd name="T5" fmla="*/ 9 h 29"/>
                    <a:gd name="T6" fmla="*/ 27 w 31"/>
                    <a:gd name="T7" fmla="*/ 7 h 29"/>
                    <a:gd name="T8" fmla="*/ 26 w 31"/>
                    <a:gd name="T9" fmla="*/ 4 h 29"/>
                    <a:gd name="T10" fmla="*/ 24 w 31"/>
                    <a:gd name="T11" fmla="*/ 2 h 29"/>
                    <a:gd name="T12" fmla="*/ 20 w 31"/>
                    <a:gd name="T13" fmla="*/ 1 h 29"/>
                    <a:gd name="T14" fmla="*/ 18 w 31"/>
                    <a:gd name="T15" fmla="*/ 0 h 29"/>
                    <a:gd name="T16" fmla="*/ 15 w 31"/>
                    <a:gd name="T17" fmla="*/ 0 h 29"/>
                    <a:gd name="T18" fmla="*/ 13 w 31"/>
                    <a:gd name="T19" fmla="*/ 0 h 29"/>
                    <a:gd name="T20" fmla="*/ 9 w 31"/>
                    <a:gd name="T21" fmla="*/ 1 h 29"/>
                    <a:gd name="T22" fmla="*/ 7 w 31"/>
                    <a:gd name="T23" fmla="*/ 2 h 29"/>
                    <a:gd name="T24" fmla="*/ 5 w 31"/>
                    <a:gd name="T25" fmla="*/ 4 h 29"/>
                    <a:gd name="T26" fmla="*/ 2 w 31"/>
                    <a:gd name="T27" fmla="*/ 7 h 29"/>
                    <a:gd name="T28" fmla="*/ 1 w 31"/>
                    <a:gd name="T29" fmla="*/ 9 h 29"/>
                    <a:gd name="T30" fmla="*/ 0 w 31"/>
                    <a:gd name="T31" fmla="*/ 11 h 29"/>
                    <a:gd name="T32" fmla="*/ 0 w 31"/>
                    <a:gd name="T33" fmla="*/ 15 h 29"/>
                    <a:gd name="T34" fmla="*/ 0 w 31"/>
                    <a:gd name="T35" fmla="*/ 18 h 29"/>
                    <a:gd name="T36" fmla="*/ 1 w 31"/>
                    <a:gd name="T37" fmla="*/ 20 h 29"/>
                    <a:gd name="T38" fmla="*/ 2 w 31"/>
                    <a:gd name="T39" fmla="*/ 24 h 29"/>
                    <a:gd name="T40" fmla="*/ 5 w 31"/>
                    <a:gd name="T41" fmla="*/ 25 h 29"/>
                    <a:gd name="T42" fmla="*/ 7 w 31"/>
                    <a:gd name="T43" fmla="*/ 27 h 29"/>
                    <a:gd name="T44" fmla="*/ 9 w 31"/>
                    <a:gd name="T45" fmla="*/ 28 h 29"/>
                    <a:gd name="T46" fmla="*/ 13 w 31"/>
                    <a:gd name="T47" fmla="*/ 29 h 29"/>
                    <a:gd name="T48" fmla="*/ 15 w 31"/>
                    <a:gd name="T49" fmla="*/ 29 h 29"/>
                    <a:gd name="T50" fmla="*/ 18 w 31"/>
                    <a:gd name="T51" fmla="*/ 29 h 29"/>
                    <a:gd name="T52" fmla="*/ 20 w 31"/>
                    <a:gd name="T53" fmla="*/ 28 h 29"/>
                    <a:gd name="T54" fmla="*/ 24 w 31"/>
                    <a:gd name="T55" fmla="*/ 27 h 29"/>
                    <a:gd name="T56" fmla="*/ 26 w 31"/>
                    <a:gd name="T57" fmla="*/ 25 h 29"/>
                    <a:gd name="T58" fmla="*/ 27 w 31"/>
                    <a:gd name="T59" fmla="*/ 24 h 29"/>
                    <a:gd name="T60" fmla="*/ 28 w 31"/>
                    <a:gd name="T61" fmla="*/ 20 h 29"/>
                    <a:gd name="T62" fmla="*/ 30 w 31"/>
                    <a:gd name="T63" fmla="*/ 18 h 29"/>
                    <a:gd name="T64" fmla="*/ 31 w 31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29">
                      <a:moveTo>
                        <a:pt x="31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4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775"/>
                <p:cNvSpPr>
                  <a:spLocks/>
                </p:cNvSpPr>
                <p:nvPr/>
              </p:nvSpPr>
              <p:spPr bwMode="auto">
                <a:xfrm>
                  <a:off x="3579" y="1560"/>
                  <a:ext cx="17" cy="17"/>
                </a:xfrm>
                <a:custGeom>
                  <a:avLst/>
                  <a:gdLst>
                    <a:gd name="T0" fmla="*/ 34 w 34"/>
                    <a:gd name="T1" fmla="*/ 16 h 33"/>
                    <a:gd name="T2" fmla="*/ 33 w 34"/>
                    <a:gd name="T3" fmla="*/ 13 h 33"/>
                    <a:gd name="T4" fmla="*/ 31 w 34"/>
                    <a:gd name="T5" fmla="*/ 10 h 33"/>
                    <a:gd name="T6" fmla="*/ 30 w 34"/>
                    <a:gd name="T7" fmla="*/ 7 h 33"/>
                    <a:gd name="T8" fmla="*/ 28 w 34"/>
                    <a:gd name="T9" fmla="*/ 5 h 33"/>
                    <a:gd name="T10" fmla="*/ 26 w 34"/>
                    <a:gd name="T11" fmla="*/ 2 h 33"/>
                    <a:gd name="T12" fmla="*/ 23 w 34"/>
                    <a:gd name="T13" fmla="*/ 1 h 33"/>
                    <a:gd name="T14" fmla="*/ 20 w 34"/>
                    <a:gd name="T15" fmla="*/ 0 h 33"/>
                    <a:gd name="T16" fmla="*/ 17 w 34"/>
                    <a:gd name="T17" fmla="*/ 0 h 33"/>
                    <a:gd name="T18" fmla="*/ 13 w 34"/>
                    <a:gd name="T19" fmla="*/ 0 h 33"/>
                    <a:gd name="T20" fmla="*/ 10 w 34"/>
                    <a:gd name="T21" fmla="*/ 1 h 33"/>
                    <a:gd name="T22" fmla="*/ 8 w 34"/>
                    <a:gd name="T23" fmla="*/ 2 h 33"/>
                    <a:gd name="T24" fmla="*/ 4 w 34"/>
                    <a:gd name="T25" fmla="*/ 5 h 33"/>
                    <a:gd name="T26" fmla="*/ 3 w 34"/>
                    <a:gd name="T27" fmla="*/ 7 h 33"/>
                    <a:gd name="T28" fmla="*/ 1 w 34"/>
                    <a:gd name="T29" fmla="*/ 10 h 33"/>
                    <a:gd name="T30" fmla="*/ 0 w 34"/>
                    <a:gd name="T31" fmla="*/ 13 h 33"/>
                    <a:gd name="T32" fmla="*/ 0 w 34"/>
                    <a:gd name="T33" fmla="*/ 16 h 33"/>
                    <a:gd name="T34" fmla="*/ 0 w 34"/>
                    <a:gd name="T35" fmla="*/ 19 h 33"/>
                    <a:gd name="T36" fmla="*/ 1 w 34"/>
                    <a:gd name="T37" fmla="*/ 23 h 33"/>
                    <a:gd name="T38" fmla="*/ 3 w 34"/>
                    <a:gd name="T39" fmla="*/ 26 h 33"/>
                    <a:gd name="T40" fmla="*/ 4 w 34"/>
                    <a:gd name="T41" fmla="*/ 28 h 33"/>
                    <a:gd name="T42" fmla="*/ 8 w 34"/>
                    <a:gd name="T43" fmla="*/ 31 h 33"/>
                    <a:gd name="T44" fmla="*/ 10 w 34"/>
                    <a:gd name="T45" fmla="*/ 32 h 33"/>
                    <a:gd name="T46" fmla="*/ 13 w 34"/>
                    <a:gd name="T47" fmla="*/ 33 h 33"/>
                    <a:gd name="T48" fmla="*/ 17 w 34"/>
                    <a:gd name="T49" fmla="*/ 33 h 33"/>
                    <a:gd name="T50" fmla="*/ 20 w 34"/>
                    <a:gd name="T51" fmla="*/ 33 h 33"/>
                    <a:gd name="T52" fmla="*/ 23 w 34"/>
                    <a:gd name="T53" fmla="*/ 32 h 33"/>
                    <a:gd name="T54" fmla="*/ 26 w 34"/>
                    <a:gd name="T55" fmla="*/ 31 h 33"/>
                    <a:gd name="T56" fmla="*/ 28 w 34"/>
                    <a:gd name="T57" fmla="*/ 28 h 33"/>
                    <a:gd name="T58" fmla="*/ 30 w 34"/>
                    <a:gd name="T59" fmla="*/ 26 h 33"/>
                    <a:gd name="T60" fmla="*/ 31 w 34"/>
                    <a:gd name="T61" fmla="*/ 23 h 33"/>
                    <a:gd name="T62" fmla="*/ 33 w 34"/>
                    <a:gd name="T63" fmla="*/ 19 h 33"/>
                    <a:gd name="T64" fmla="*/ 34 w 34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3">
                      <a:moveTo>
                        <a:pt x="34" y="16"/>
                      </a:move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4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776"/>
                <p:cNvSpPr>
                  <a:spLocks/>
                </p:cNvSpPr>
                <p:nvPr/>
              </p:nvSpPr>
              <p:spPr bwMode="auto">
                <a:xfrm>
                  <a:off x="3579" y="1560"/>
                  <a:ext cx="17" cy="17"/>
                </a:xfrm>
                <a:custGeom>
                  <a:avLst/>
                  <a:gdLst>
                    <a:gd name="T0" fmla="*/ 34 w 34"/>
                    <a:gd name="T1" fmla="*/ 16 h 33"/>
                    <a:gd name="T2" fmla="*/ 33 w 34"/>
                    <a:gd name="T3" fmla="*/ 13 h 33"/>
                    <a:gd name="T4" fmla="*/ 31 w 34"/>
                    <a:gd name="T5" fmla="*/ 10 h 33"/>
                    <a:gd name="T6" fmla="*/ 30 w 34"/>
                    <a:gd name="T7" fmla="*/ 7 h 33"/>
                    <a:gd name="T8" fmla="*/ 28 w 34"/>
                    <a:gd name="T9" fmla="*/ 5 h 33"/>
                    <a:gd name="T10" fmla="*/ 26 w 34"/>
                    <a:gd name="T11" fmla="*/ 2 h 33"/>
                    <a:gd name="T12" fmla="*/ 23 w 34"/>
                    <a:gd name="T13" fmla="*/ 1 h 33"/>
                    <a:gd name="T14" fmla="*/ 20 w 34"/>
                    <a:gd name="T15" fmla="*/ 0 h 33"/>
                    <a:gd name="T16" fmla="*/ 17 w 34"/>
                    <a:gd name="T17" fmla="*/ 0 h 33"/>
                    <a:gd name="T18" fmla="*/ 13 w 34"/>
                    <a:gd name="T19" fmla="*/ 0 h 33"/>
                    <a:gd name="T20" fmla="*/ 10 w 34"/>
                    <a:gd name="T21" fmla="*/ 1 h 33"/>
                    <a:gd name="T22" fmla="*/ 8 w 34"/>
                    <a:gd name="T23" fmla="*/ 2 h 33"/>
                    <a:gd name="T24" fmla="*/ 4 w 34"/>
                    <a:gd name="T25" fmla="*/ 5 h 33"/>
                    <a:gd name="T26" fmla="*/ 3 w 34"/>
                    <a:gd name="T27" fmla="*/ 7 h 33"/>
                    <a:gd name="T28" fmla="*/ 1 w 34"/>
                    <a:gd name="T29" fmla="*/ 10 h 33"/>
                    <a:gd name="T30" fmla="*/ 0 w 34"/>
                    <a:gd name="T31" fmla="*/ 13 h 33"/>
                    <a:gd name="T32" fmla="*/ 0 w 34"/>
                    <a:gd name="T33" fmla="*/ 16 h 33"/>
                    <a:gd name="T34" fmla="*/ 0 w 34"/>
                    <a:gd name="T35" fmla="*/ 19 h 33"/>
                    <a:gd name="T36" fmla="*/ 1 w 34"/>
                    <a:gd name="T37" fmla="*/ 23 h 33"/>
                    <a:gd name="T38" fmla="*/ 3 w 34"/>
                    <a:gd name="T39" fmla="*/ 26 h 33"/>
                    <a:gd name="T40" fmla="*/ 4 w 34"/>
                    <a:gd name="T41" fmla="*/ 28 h 33"/>
                    <a:gd name="T42" fmla="*/ 8 w 34"/>
                    <a:gd name="T43" fmla="*/ 31 h 33"/>
                    <a:gd name="T44" fmla="*/ 10 w 34"/>
                    <a:gd name="T45" fmla="*/ 32 h 33"/>
                    <a:gd name="T46" fmla="*/ 13 w 34"/>
                    <a:gd name="T47" fmla="*/ 33 h 33"/>
                    <a:gd name="T48" fmla="*/ 17 w 34"/>
                    <a:gd name="T49" fmla="*/ 33 h 33"/>
                    <a:gd name="T50" fmla="*/ 20 w 34"/>
                    <a:gd name="T51" fmla="*/ 33 h 33"/>
                    <a:gd name="T52" fmla="*/ 23 w 34"/>
                    <a:gd name="T53" fmla="*/ 32 h 33"/>
                    <a:gd name="T54" fmla="*/ 26 w 34"/>
                    <a:gd name="T55" fmla="*/ 31 h 33"/>
                    <a:gd name="T56" fmla="*/ 28 w 34"/>
                    <a:gd name="T57" fmla="*/ 28 h 33"/>
                    <a:gd name="T58" fmla="*/ 30 w 34"/>
                    <a:gd name="T59" fmla="*/ 26 h 33"/>
                    <a:gd name="T60" fmla="*/ 31 w 34"/>
                    <a:gd name="T61" fmla="*/ 23 h 33"/>
                    <a:gd name="T62" fmla="*/ 33 w 34"/>
                    <a:gd name="T63" fmla="*/ 19 h 33"/>
                    <a:gd name="T64" fmla="*/ 34 w 34"/>
                    <a:gd name="T65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3">
                      <a:moveTo>
                        <a:pt x="34" y="16"/>
                      </a:move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6"/>
                      </a:lnTo>
                      <a:lnTo>
                        <a:pt x="4" y="28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0" y="33"/>
                      </a:lnTo>
                      <a:lnTo>
                        <a:pt x="23" y="32"/>
                      </a:lnTo>
                      <a:lnTo>
                        <a:pt x="26" y="31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777"/>
                <p:cNvSpPr>
                  <a:spLocks/>
                </p:cNvSpPr>
                <p:nvPr/>
              </p:nvSpPr>
              <p:spPr bwMode="auto">
                <a:xfrm>
                  <a:off x="3561" y="2542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5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5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778"/>
                <p:cNvSpPr>
                  <a:spLocks/>
                </p:cNvSpPr>
                <p:nvPr/>
              </p:nvSpPr>
              <p:spPr bwMode="auto">
                <a:xfrm>
                  <a:off x="3561" y="2542"/>
                  <a:ext cx="14" cy="1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5 w 30"/>
                    <a:gd name="T9" fmla="*/ 4 h 30"/>
                    <a:gd name="T10" fmla="*/ 23 w 30"/>
                    <a:gd name="T11" fmla="*/ 3 h 30"/>
                    <a:gd name="T12" fmla="*/ 21 w 30"/>
                    <a:gd name="T13" fmla="*/ 1 h 30"/>
                    <a:gd name="T14" fmla="*/ 18 w 30"/>
                    <a:gd name="T15" fmla="*/ 0 h 30"/>
                    <a:gd name="T16" fmla="*/ 15 w 30"/>
                    <a:gd name="T17" fmla="*/ 0 h 30"/>
                    <a:gd name="T18" fmla="*/ 12 w 30"/>
                    <a:gd name="T19" fmla="*/ 0 h 30"/>
                    <a:gd name="T20" fmla="*/ 9 w 30"/>
                    <a:gd name="T21" fmla="*/ 1 h 30"/>
                    <a:gd name="T22" fmla="*/ 7 w 30"/>
                    <a:gd name="T23" fmla="*/ 3 h 30"/>
                    <a:gd name="T24" fmla="*/ 5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7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5 w 30"/>
                    <a:gd name="T41" fmla="*/ 25 h 30"/>
                    <a:gd name="T42" fmla="*/ 7 w 30"/>
                    <a:gd name="T43" fmla="*/ 28 h 30"/>
                    <a:gd name="T44" fmla="*/ 9 w 30"/>
                    <a:gd name="T45" fmla="*/ 29 h 30"/>
                    <a:gd name="T46" fmla="*/ 12 w 30"/>
                    <a:gd name="T47" fmla="*/ 30 h 30"/>
                    <a:gd name="T48" fmla="*/ 15 w 30"/>
                    <a:gd name="T49" fmla="*/ 30 h 30"/>
                    <a:gd name="T50" fmla="*/ 18 w 30"/>
                    <a:gd name="T51" fmla="*/ 30 h 30"/>
                    <a:gd name="T52" fmla="*/ 21 w 30"/>
                    <a:gd name="T53" fmla="*/ 29 h 30"/>
                    <a:gd name="T54" fmla="*/ 23 w 30"/>
                    <a:gd name="T55" fmla="*/ 28 h 30"/>
                    <a:gd name="T56" fmla="*/ 25 w 30"/>
                    <a:gd name="T57" fmla="*/ 25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7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5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779"/>
                <p:cNvSpPr>
                  <a:spLocks/>
                </p:cNvSpPr>
                <p:nvPr/>
              </p:nvSpPr>
              <p:spPr bwMode="auto">
                <a:xfrm>
                  <a:off x="3561" y="2564"/>
                  <a:ext cx="14" cy="16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1 h 30"/>
                    <a:gd name="T16" fmla="*/ 15 w 30"/>
                    <a:gd name="T17" fmla="*/ 0 h 30"/>
                    <a:gd name="T18" fmla="*/ 12 w 30"/>
                    <a:gd name="T19" fmla="*/ 1 h 30"/>
                    <a:gd name="T20" fmla="*/ 9 w 30"/>
                    <a:gd name="T21" fmla="*/ 1 h 30"/>
                    <a:gd name="T22" fmla="*/ 7 w 30"/>
                    <a:gd name="T23" fmla="*/ 2 h 30"/>
                    <a:gd name="T24" fmla="*/ 5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5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6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780"/>
                <p:cNvSpPr>
                  <a:spLocks/>
                </p:cNvSpPr>
                <p:nvPr/>
              </p:nvSpPr>
              <p:spPr bwMode="auto">
                <a:xfrm>
                  <a:off x="3561" y="2564"/>
                  <a:ext cx="14" cy="16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2 h 30"/>
                    <a:gd name="T4" fmla="*/ 29 w 30"/>
                    <a:gd name="T5" fmla="*/ 9 h 30"/>
                    <a:gd name="T6" fmla="*/ 28 w 30"/>
                    <a:gd name="T7" fmla="*/ 6 h 30"/>
                    <a:gd name="T8" fmla="*/ 25 w 30"/>
                    <a:gd name="T9" fmla="*/ 4 h 30"/>
                    <a:gd name="T10" fmla="*/ 23 w 30"/>
                    <a:gd name="T11" fmla="*/ 2 h 30"/>
                    <a:gd name="T12" fmla="*/ 21 w 30"/>
                    <a:gd name="T13" fmla="*/ 1 h 30"/>
                    <a:gd name="T14" fmla="*/ 18 w 30"/>
                    <a:gd name="T15" fmla="*/ 1 h 30"/>
                    <a:gd name="T16" fmla="*/ 15 w 30"/>
                    <a:gd name="T17" fmla="*/ 0 h 30"/>
                    <a:gd name="T18" fmla="*/ 12 w 30"/>
                    <a:gd name="T19" fmla="*/ 1 h 30"/>
                    <a:gd name="T20" fmla="*/ 9 w 30"/>
                    <a:gd name="T21" fmla="*/ 1 h 30"/>
                    <a:gd name="T22" fmla="*/ 7 w 30"/>
                    <a:gd name="T23" fmla="*/ 2 h 30"/>
                    <a:gd name="T24" fmla="*/ 5 w 30"/>
                    <a:gd name="T25" fmla="*/ 4 h 30"/>
                    <a:gd name="T26" fmla="*/ 3 w 30"/>
                    <a:gd name="T27" fmla="*/ 6 h 30"/>
                    <a:gd name="T28" fmla="*/ 1 w 30"/>
                    <a:gd name="T29" fmla="*/ 9 h 30"/>
                    <a:gd name="T30" fmla="*/ 0 w 30"/>
                    <a:gd name="T31" fmla="*/ 12 h 30"/>
                    <a:gd name="T32" fmla="*/ 0 w 30"/>
                    <a:gd name="T33" fmla="*/ 15 h 30"/>
                    <a:gd name="T34" fmla="*/ 0 w 30"/>
                    <a:gd name="T35" fmla="*/ 18 h 30"/>
                    <a:gd name="T36" fmla="*/ 1 w 30"/>
                    <a:gd name="T37" fmla="*/ 21 h 30"/>
                    <a:gd name="T38" fmla="*/ 3 w 30"/>
                    <a:gd name="T39" fmla="*/ 23 h 30"/>
                    <a:gd name="T40" fmla="*/ 5 w 30"/>
                    <a:gd name="T41" fmla="*/ 26 h 30"/>
                    <a:gd name="T42" fmla="*/ 7 w 30"/>
                    <a:gd name="T43" fmla="*/ 27 h 30"/>
                    <a:gd name="T44" fmla="*/ 9 w 30"/>
                    <a:gd name="T45" fmla="*/ 29 h 30"/>
                    <a:gd name="T46" fmla="*/ 12 w 30"/>
                    <a:gd name="T47" fmla="*/ 29 h 30"/>
                    <a:gd name="T48" fmla="*/ 15 w 30"/>
                    <a:gd name="T49" fmla="*/ 30 h 30"/>
                    <a:gd name="T50" fmla="*/ 18 w 30"/>
                    <a:gd name="T51" fmla="*/ 29 h 30"/>
                    <a:gd name="T52" fmla="*/ 21 w 30"/>
                    <a:gd name="T53" fmla="*/ 29 h 30"/>
                    <a:gd name="T54" fmla="*/ 23 w 30"/>
                    <a:gd name="T55" fmla="*/ 27 h 30"/>
                    <a:gd name="T56" fmla="*/ 25 w 30"/>
                    <a:gd name="T57" fmla="*/ 26 h 30"/>
                    <a:gd name="T58" fmla="*/ 28 w 30"/>
                    <a:gd name="T59" fmla="*/ 23 h 30"/>
                    <a:gd name="T60" fmla="*/ 29 w 30"/>
                    <a:gd name="T61" fmla="*/ 21 h 30"/>
                    <a:gd name="T62" fmla="*/ 30 w 30"/>
                    <a:gd name="T63" fmla="*/ 18 h 30"/>
                    <a:gd name="T64" fmla="*/ 30 w 30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6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29"/>
                      </a:lnTo>
                      <a:lnTo>
                        <a:pt x="15" y="30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781"/>
                <p:cNvSpPr>
                  <a:spLocks/>
                </p:cNvSpPr>
                <p:nvPr/>
              </p:nvSpPr>
              <p:spPr bwMode="auto">
                <a:xfrm>
                  <a:off x="3561" y="2587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8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4 h 29"/>
                    <a:gd name="T26" fmla="*/ 3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3 w 30"/>
                    <a:gd name="T39" fmla="*/ 23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8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8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782"/>
                <p:cNvSpPr>
                  <a:spLocks/>
                </p:cNvSpPr>
                <p:nvPr/>
              </p:nvSpPr>
              <p:spPr bwMode="auto">
                <a:xfrm>
                  <a:off x="3561" y="2587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8 w 30"/>
                    <a:gd name="T7" fmla="*/ 7 h 29"/>
                    <a:gd name="T8" fmla="*/ 25 w 30"/>
                    <a:gd name="T9" fmla="*/ 4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4 h 29"/>
                    <a:gd name="T26" fmla="*/ 3 w 30"/>
                    <a:gd name="T27" fmla="*/ 7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8 h 29"/>
                    <a:gd name="T36" fmla="*/ 1 w 30"/>
                    <a:gd name="T37" fmla="*/ 20 h 29"/>
                    <a:gd name="T38" fmla="*/ 3 w 30"/>
                    <a:gd name="T39" fmla="*/ 23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8 w 30"/>
                    <a:gd name="T59" fmla="*/ 23 h 29"/>
                    <a:gd name="T60" fmla="*/ 29 w 30"/>
                    <a:gd name="T61" fmla="*/ 20 h 29"/>
                    <a:gd name="T62" fmla="*/ 30 w 30"/>
                    <a:gd name="T63" fmla="*/ 18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8" y="23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783"/>
                <p:cNvSpPr>
                  <a:spLocks/>
                </p:cNvSpPr>
                <p:nvPr/>
              </p:nvSpPr>
              <p:spPr bwMode="auto">
                <a:xfrm>
                  <a:off x="3561" y="2609"/>
                  <a:ext cx="14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8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1 h 31"/>
                    <a:gd name="T14" fmla="*/ 18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7 w 30"/>
                    <a:gd name="T23" fmla="*/ 3 h 31"/>
                    <a:gd name="T24" fmla="*/ 5 w 30"/>
                    <a:gd name="T25" fmla="*/ 5 h 31"/>
                    <a:gd name="T26" fmla="*/ 3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3 w 30"/>
                    <a:gd name="T39" fmla="*/ 24 h 31"/>
                    <a:gd name="T40" fmla="*/ 5 w 30"/>
                    <a:gd name="T41" fmla="*/ 26 h 31"/>
                    <a:gd name="T42" fmla="*/ 7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8 w 30"/>
                    <a:gd name="T51" fmla="*/ 31 h 31"/>
                    <a:gd name="T52" fmla="*/ 21 w 30"/>
                    <a:gd name="T53" fmla="*/ 30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8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3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784"/>
                <p:cNvSpPr>
                  <a:spLocks/>
                </p:cNvSpPr>
                <p:nvPr/>
              </p:nvSpPr>
              <p:spPr bwMode="auto">
                <a:xfrm>
                  <a:off x="3561" y="2609"/>
                  <a:ext cx="14" cy="15"/>
                </a:xfrm>
                <a:custGeom>
                  <a:avLst/>
                  <a:gdLst>
                    <a:gd name="T0" fmla="*/ 30 w 30"/>
                    <a:gd name="T1" fmla="*/ 16 h 31"/>
                    <a:gd name="T2" fmla="*/ 30 w 30"/>
                    <a:gd name="T3" fmla="*/ 13 h 31"/>
                    <a:gd name="T4" fmla="*/ 29 w 30"/>
                    <a:gd name="T5" fmla="*/ 9 h 31"/>
                    <a:gd name="T6" fmla="*/ 28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1 h 31"/>
                    <a:gd name="T14" fmla="*/ 18 w 30"/>
                    <a:gd name="T15" fmla="*/ 1 h 31"/>
                    <a:gd name="T16" fmla="*/ 15 w 30"/>
                    <a:gd name="T17" fmla="*/ 0 h 31"/>
                    <a:gd name="T18" fmla="*/ 12 w 30"/>
                    <a:gd name="T19" fmla="*/ 1 h 31"/>
                    <a:gd name="T20" fmla="*/ 9 w 30"/>
                    <a:gd name="T21" fmla="*/ 1 h 31"/>
                    <a:gd name="T22" fmla="*/ 7 w 30"/>
                    <a:gd name="T23" fmla="*/ 3 h 31"/>
                    <a:gd name="T24" fmla="*/ 5 w 30"/>
                    <a:gd name="T25" fmla="*/ 5 h 31"/>
                    <a:gd name="T26" fmla="*/ 3 w 30"/>
                    <a:gd name="T27" fmla="*/ 7 h 31"/>
                    <a:gd name="T28" fmla="*/ 1 w 30"/>
                    <a:gd name="T29" fmla="*/ 9 h 31"/>
                    <a:gd name="T30" fmla="*/ 0 w 30"/>
                    <a:gd name="T31" fmla="*/ 13 h 31"/>
                    <a:gd name="T32" fmla="*/ 0 w 30"/>
                    <a:gd name="T33" fmla="*/ 16 h 31"/>
                    <a:gd name="T34" fmla="*/ 0 w 30"/>
                    <a:gd name="T35" fmla="*/ 18 h 31"/>
                    <a:gd name="T36" fmla="*/ 1 w 30"/>
                    <a:gd name="T37" fmla="*/ 22 h 31"/>
                    <a:gd name="T38" fmla="*/ 3 w 30"/>
                    <a:gd name="T39" fmla="*/ 24 h 31"/>
                    <a:gd name="T40" fmla="*/ 5 w 30"/>
                    <a:gd name="T41" fmla="*/ 26 h 31"/>
                    <a:gd name="T42" fmla="*/ 7 w 30"/>
                    <a:gd name="T43" fmla="*/ 28 h 31"/>
                    <a:gd name="T44" fmla="*/ 9 w 30"/>
                    <a:gd name="T45" fmla="*/ 30 h 31"/>
                    <a:gd name="T46" fmla="*/ 12 w 30"/>
                    <a:gd name="T47" fmla="*/ 31 h 31"/>
                    <a:gd name="T48" fmla="*/ 15 w 30"/>
                    <a:gd name="T49" fmla="*/ 31 h 31"/>
                    <a:gd name="T50" fmla="*/ 18 w 30"/>
                    <a:gd name="T51" fmla="*/ 31 h 31"/>
                    <a:gd name="T52" fmla="*/ 21 w 30"/>
                    <a:gd name="T53" fmla="*/ 30 h 31"/>
                    <a:gd name="T54" fmla="*/ 23 w 30"/>
                    <a:gd name="T55" fmla="*/ 28 h 31"/>
                    <a:gd name="T56" fmla="*/ 25 w 30"/>
                    <a:gd name="T57" fmla="*/ 26 h 31"/>
                    <a:gd name="T58" fmla="*/ 28 w 30"/>
                    <a:gd name="T59" fmla="*/ 24 h 31"/>
                    <a:gd name="T60" fmla="*/ 29 w 30"/>
                    <a:gd name="T61" fmla="*/ 22 h 31"/>
                    <a:gd name="T62" fmla="*/ 30 w 30"/>
                    <a:gd name="T63" fmla="*/ 18 h 31"/>
                    <a:gd name="T64" fmla="*/ 30 w 30"/>
                    <a:gd name="T65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3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3" y="28"/>
                      </a:lnTo>
                      <a:lnTo>
                        <a:pt x="25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30" y="18"/>
                      </a:lnTo>
                      <a:lnTo>
                        <a:pt x="3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785"/>
                <p:cNvSpPr>
                  <a:spLocks/>
                </p:cNvSpPr>
                <p:nvPr/>
              </p:nvSpPr>
              <p:spPr bwMode="auto">
                <a:xfrm>
                  <a:off x="3561" y="2632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3 h 31"/>
                    <a:gd name="T4" fmla="*/ 29 w 30"/>
                    <a:gd name="T5" fmla="*/ 10 h 31"/>
                    <a:gd name="T6" fmla="*/ 28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2 h 31"/>
                    <a:gd name="T14" fmla="*/ 18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7 w 30"/>
                    <a:gd name="T23" fmla="*/ 3 h 31"/>
                    <a:gd name="T24" fmla="*/ 5 w 30"/>
                    <a:gd name="T25" fmla="*/ 5 h 31"/>
                    <a:gd name="T26" fmla="*/ 3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3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3 w 30"/>
                    <a:gd name="T39" fmla="*/ 24 h 31"/>
                    <a:gd name="T40" fmla="*/ 5 w 30"/>
                    <a:gd name="T41" fmla="*/ 27 h 31"/>
                    <a:gd name="T42" fmla="*/ 7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8 w 30"/>
                    <a:gd name="T51" fmla="*/ 30 h 31"/>
                    <a:gd name="T52" fmla="*/ 21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7 h 31"/>
                    <a:gd name="T58" fmla="*/ 28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3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8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786"/>
                <p:cNvSpPr>
                  <a:spLocks/>
                </p:cNvSpPr>
                <p:nvPr/>
              </p:nvSpPr>
              <p:spPr bwMode="auto">
                <a:xfrm>
                  <a:off x="3561" y="2632"/>
                  <a:ext cx="14" cy="15"/>
                </a:xfrm>
                <a:custGeom>
                  <a:avLst/>
                  <a:gdLst>
                    <a:gd name="T0" fmla="*/ 30 w 30"/>
                    <a:gd name="T1" fmla="*/ 15 h 31"/>
                    <a:gd name="T2" fmla="*/ 30 w 30"/>
                    <a:gd name="T3" fmla="*/ 13 h 31"/>
                    <a:gd name="T4" fmla="*/ 29 w 30"/>
                    <a:gd name="T5" fmla="*/ 10 h 31"/>
                    <a:gd name="T6" fmla="*/ 28 w 30"/>
                    <a:gd name="T7" fmla="*/ 7 h 31"/>
                    <a:gd name="T8" fmla="*/ 25 w 30"/>
                    <a:gd name="T9" fmla="*/ 5 h 31"/>
                    <a:gd name="T10" fmla="*/ 23 w 30"/>
                    <a:gd name="T11" fmla="*/ 3 h 31"/>
                    <a:gd name="T12" fmla="*/ 21 w 30"/>
                    <a:gd name="T13" fmla="*/ 2 h 31"/>
                    <a:gd name="T14" fmla="*/ 18 w 30"/>
                    <a:gd name="T15" fmla="*/ 0 h 31"/>
                    <a:gd name="T16" fmla="*/ 15 w 30"/>
                    <a:gd name="T17" fmla="*/ 0 h 31"/>
                    <a:gd name="T18" fmla="*/ 12 w 30"/>
                    <a:gd name="T19" fmla="*/ 0 h 31"/>
                    <a:gd name="T20" fmla="*/ 9 w 30"/>
                    <a:gd name="T21" fmla="*/ 2 h 31"/>
                    <a:gd name="T22" fmla="*/ 7 w 30"/>
                    <a:gd name="T23" fmla="*/ 3 h 31"/>
                    <a:gd name="T24" fmla="*/ 5 w 30"/>
                    <a:gd name="T25" fmla="*/ 5 h 31"/>
                    <a:gd name="T26" fmla="*/ 3 w 30"/>
                    <a:gd name="T27" fmla="*/ 7 h 31"/>
                    <a:gd name="T28" fmla="*/ 1 w 30"/>
                    <a:gd name="T29" fmla="*/ 10 h 31"/>
                    <a:gd name="T30" fmla="*/ 0 w 30"/>
                    <a:gd name="T31" fmla="*/ 13 h 31"/>
                    <a:gd name="T32" fmla="*/ 0 w 30"/>
                    <a:gd name="T33" fmla="*/ 15 h 31"/>
                    <a:gd name="T34" fmla="*/ 0 w 30"/>
                    <a:gd name="T35" fmla="*/ 19 h 31"/>
                    <a:gd name="T36" fmla="*/ 1 w 30"/>
                    <a:gd name="T37" fmla="*/ 21 h 31"/>
                    <a:gd name="T38" fmla="*/ 3 w 30"/>
                    <a:gd name="T39" fmla="*/ 24 h 31"/>
                    <a:gd name="T40" fmla="*/ 5 w 30"/>
                    <a:gd name="T41" fmla="*/ 27 h 31"/>
                    <a:gd name="T42" fmla="*/ 7 w 30"/>
                    <a:gd name="T43" fmla="*/ 28 h 31"/>
                    <a:gd name="T44" fmla="*/ 9 w 30"/>
                    <a:gd name="T45" fmla="*/ 29 h 31"/>
                    <a:gd name="T46" fmla="*/ 12 w 30"/>
                    <a:gd name="T47" fmla="*/ 30 h 31"/>
                    <a:gd name="T48" fmla="*/ 15 w 30"/>
                    <a:gd name="T49" fmla="*/ 31 h 31"/>
                    <a:gd name="T50" fmla="*/ 18 w 30"/>
                    <a:gd name="T51" fmla="*/ 30 h 31"/>
                    <a:gd name="T52" fmla="*/ 21 w 30"/>
                    <a:gd name="T53" fmla="*/ 29 h 31"/>
                    <a:gd name="T54" fmla="*/ 23 w 30"/>
                    <a:gd name="T55" fmla="*/ 28 h 31"/>
                    <a:gd name="T56" fmla="*/ 25 w 30"/>
                    <a:gd name="T57" fmla="*/ 27 h 31"/>
                    <a:gd name="T58" fmla="*/ 28 w 30"/>
                    <a:gd name="T59" fmla="*/ 24 h 31"/>
                    <a:gd name="T60" fmla="*/ 29 w 30"/>
                    <a:gd name="T61" fmla="*/ 21 h 31"/>
                    <a:gd name="T62" fmla="*/ 30 w 30"/>
                    <a:gd name="T63" fmla="*/ 19 h 31"/>
                    <a:gd name="T64" fmla="*/ 30 w 30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3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1" y="29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8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787"/>
                <p:cNvSpPr>
                  <a:spLocks/>
                </p:cNvSpPr>
                <p:nvPr/>
              </p:nvSpPr>
              <p:spPr bwMode="auto">
                <a:xfrm>
                  <a:off x="3561" y="2654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8 w 30"/>
                    <a:gd name="T7" fmla="*/ 5 h 29"/>
                    <a:gd name="T8" fmla="*/ 25 w 30"/>
                    <a:gd name="T9" fmla="*/ 3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3 h 29"/>
                    <a:gd name="T26" fmla="*/ 3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3 w 30"/>
                    <a:gd name="T39" fmla="*/ 22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8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8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788"/>
                <p:cNvSpPr>
                  <a:spLocks/>
                </p:cNvSpPr>
                <p:nvPr/>
              </p:nvSpPr>
              <p:spPr bwMode="auto">
                <a:xfrm>
                  <a:off x="3561" y="2654"/>
                  <a:ext cx="14" cy="15"/>
                </a:xfrm>
                <a:custGeom>
                  <a:avLst/>
                  <a:gdLst>
                    <a:gd name="T0" fmla="*/ 30 w 30"/>
                    <a:gd name="T1" fmla="*/ 15 h 29"/>
                    <a:gd name="T2" fmla="*/ 30 w 30"/>
                    <a:gd name="T3" fmla="*/ 11 h 29"/>
                    <a:gd name="T4" fmla="*/ 29 w 30"/>
                    <a:gd name="T5" fmla="*/ 9 h 29"/>
                    <a:gd name="T6" fmla="*/ 28 w 30"/>
                    <a:gd name="T7" fmla="*/ 5 h 29"/>
                    <a:gd name="T8" fmla="*/ 25 w 30"/>
                    <a:gd name="T9" fmla="*/ 3 h 29"/>
                    <a:gd name="T10" fmla="*/ 23 w 30"/>
                    <a:gd name="T11" fmla="*/ 2 h 29"/>
                    <a:gd name="T12" fmla="*/ 21 w 30"/>
                    <a:gd name="T13" fmla="*/ 1 h 29"/>
                    <a:gd name="T14" fmla="*/ 18 w 30"/>
                    <a:gd name="T15" fmla="*/ 0 h 29"/>
                    <a:gd name="T16" fmla="*/ 15 w 30"/>
                    <a:gd name="T17" fmla="*/ 0 h 29"/>
                    <a:gd name="T18" fmla="*/ 12 w 30"/>
                    <a:gd name="T19" fmla="*/ 0 h 29"/>
                    <a:gd name="T20" fmla="*/ 9 w 30"/>
                    <a:gd name="T21" fmla="*/ 1 h 29"/>
                    <a:gd name="T22" fmla="*/ 7 w 30"/>
                    <a:gd name="T23" fmla="*/ 2 h 29"/>
                    <a:gd name="T24" fmla="*/ 5 w 30"/>
                    <a:gd name="T25" fmla="*/ 3 h 29"/>
                    <a:gd name="T26" fmla="*/ 3 w 30"/>
                    <a:gd name="T27" fmla="*/ 5 h 29"/>
                    <a:gd name="T28" fmla="*/ 1 w 30"/>
                    <a:gd name="T29" fmla="*/ 9 h 29"/>
                    <a:gd name="T30" fmla="*/ 0 w 30"/>
                    <a:gd name="T31" fmla="*/ 11 h 29"/>
                    <a:gd name="T32" fmla="*/ 0 w 30"/>
                    <a:gd name="T33" fmla="*/ 15 h 29"/>
                    <a:gd name="T34" fmla="*/ 0 w 30"/>
                    <a:gd name="T35" fmla="*/ 17 h 29"/>
                    <a:gd name="T36" fmla="*/ 1 w 30"/>
                    <a:gd name="T37" fmla="*/ 20 h 29"/>
                    <a:gd name="T38" fmla="*/ 3 w 30"/>
                    <a:gd name="T39" fmla="*/ 22 h 29"/>
                    <a:gd name="T40" fmla="*/ 5 w 30"/>
                    <a:gd name="T41" fmla="*/ 25 h 29"/>
                    <a:gd name="T42" fmla="*/ 7 w 30"/>
                    <a:gd name="T43" fmla="*/ 27 h 29"/>
                    <a:gd name="T44" fmla="*/ 9 w 30"/>
                    <a:gd name="T45" fmla="*/ 28 h 29"/>
                    <a:gd name="T46" fmla="*/ 12 w 30"/>
                    <a:gd name="T47" fmla="*/ 29 h 29"/>
                    <a:gd name="T48" fmla="*/ 15 w 30"/>
                    <a:gd name="T49" fmla="*/ 29 h 29"/>
                    <a:gd name="T50" fmla="*/ 18 w 30"/>
                    <a:gd name="T51" fmla="*/ 29 h 29"/>
                    <a:gd name="T52" fmla="*/ 21 w 30"/>
                    <a:gd name="T53" fmla="*/ 28 h 29"/>
                    <a:gd name="T54" fmla="*/ 23 w 30"/>
                    <a:gd name="T55" fmla="*/ 27 h 29"/>
                    <a:gd name="T56" fmla="*/ 25 w 30"/>
                    <a:gd name="T57" fmla="*/ 25 h 29"/>
                    <a:gd name="T58" fmla="*/ 28 w 30"/>
                    <a:gd name="T59" fmla="*/ 22 h 29"/>
                    <a:gd name="T60" fmla="*/ 29 w 30"/>
                    <a:gd name="T61" fmla="*/ 20 h 29"/>
                    <a:gd name="T62" fmla="*/ 30 w 30"/>
                    <a:gd name="T63" fmla="*/ 17 h 29"/>
                    <a:gd name="T64" fmla="*/ 30 w 30"/>
                    <a:gd name="T65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9">
                      <a:moveTo>
                        <a:pt x="30" y="15"/>
                      </a:move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3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8" y="22"/>
                      </a:lnTo>
                      <a:lnTo>
                        <a:pt x="29" y="20"/>
                      </a:lnTo>
                      <a:lnTo>
                        <a:pt x="30" y="17"/>
                      </a:lnTo>
                      <a:lnTo>
                        <a:pt x="3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789"/>
                <p:cNvSpPr>
                  <a:spLocks/>
                </p:cNvSpPr>
                <p:nvPr/>
              </p:nvSpPr>
              <p:spPr bwMode="auto">
                <a:xfrm>
                  <a:off x="3551" y="2745"/>
                  <a:ext cx="15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1 h 30"/>
                    <a:gd name="T4" fmla="*/ 28 w 31"/>
                    <a:gd name="T5" fmla="*/ 9 h 30"/>
                    <a:gd name="T6" fmla="*/ 27 w 31"/>
                    <a:gd name="T7" fmla="*/ 7 h 30"/>
                    <a:gd name="T8" fmla="*/ 26 w 31"/>
                    <a:gd name="T9" fmla="*/ 5 h 30"/>
                    <a:gd name="T10" fmla="*/ 24 w 31"/>
                    <a:gd name="T11" fmla="*/ 2 h 30"/>
                    <a:gd name="T12" fmla="*/ 20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5 h 30"/>
                    <a:gd name="T26" fmla="*/ 2 w 31"/>
                    <a:gd name="T27" fmla="*/ 7 h 30"/>
                    <a:gd name="T28" fmla="*/ 1 w 31"/>
                    <a:gd name="T29" fmla="*/ 9 h 30"/>
                    <a:gd name="T30" fmla="*/ 0 w 31"/>
                    <a:gd name="T31" fmla="*/ 11 h 30"/>
                    <a:gd name="T32" fmla="*/ 0 w 31"/>
                    <a:gd name="T33" fmla="*/ 15 h 30"/>
                    <a:gd name="T34" fmla="*/ 0 w 31"/>
                    <a:gd name="T35" fmla="*/ 18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8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8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8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790"/>
                <p:cNvSpPr>
                  <a:spLocks/>
                </p:cNvSpPr>
                <p:nvPr/>
              </p:nvSpPr>
              <p:spPr bwMode="auto">
                <a:xfrm>
                  <a:off x="3551" y="2745"/>
                  <a:ext cx="15" cy="15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1 h 30"/>
                    <a:gd name="T4" fmla="*/ 28 w 31"/>
                    <a:gd name="T5" fmla="*/ 9 h 30"/>
                    <a:gd name="T6" fmla="*/ 27 w 31"/>
                    <a:gd name="T7" fmla="*/ 7 h 30"/>
                    <a:gd name="T8" fmla="*/ 26 w 31"/>
                    <a:gd name="T9" fmla="*/ 5 h 30"/>
                    <a:gd name="T10" fmla="*/ 24 w 31"/>
                    <a:gd name="T11" fmla="*/ 2 h 30"/>
                    <a:gd name="T12" fmla="*/ 20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5 h 30"/>
                    <a:gd name="T26" fmla="*/ 2 w 31"/>
                    <a:gd name="T27" fmla="*/ 7 h 30"/>
                    <a:gd name="T28" fmla="*/ 1 w 31"/>
                    <a:gd name="T29" fmla="*/ 9 h 30"/>
                    <a:gd name="T30" fmla="*/ 0 w 31"/>
                    <a:gd name="T31" fmla="*/ 11 h 30"/>
                    <a:gd name="T32" fmla="*/ 0 w 31"/>
                    <a:gd name="T33" fmla="*/ 15 h 30"/>
                    <a:gd name="T34" fmla="*/ 0 w 31"/>
                    <a:gd name="T35" fmla="*/ 18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8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8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8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791"/>
                <p:cNvSpPr>
                  <a:spLocks/>
                </p:cNvSpPr>
                <p:nvPr/>
              </p:nvSpPr>
              <p:spPr bwMode="auto">
                <a:xfrm>
                  <a:off x="3551" y="2818"/>
                  <a:ext cx="15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2 h 30"/>
                    <a:gd name="T4" fmla="*/ 28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0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7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792"/>
                <p:cNvSpPr>
                  <a:spLocks/>
                </p:cNvSpPr>
                <p:nvPr/>
              </p:nvSpPr>
              <p:spPr bwMode="auto">
                <a:xfrm>
                  <a:off x="3551" y="2818"/>
                  <a:ext cx="15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2 h 30"/>
                    <a:gd name="T4" fmla="*/ 28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2 h 30"/>
                    <a:gd name="T12" fmla="*/ 20 w 31"/>
                    <a:gd name="T13" fmla="*/ 1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1 h 30"/>
                    <a:gd name="T22" fmla="*/ 7 w 31"/>
                    <a:gd name="T23" fmla="*/ 2 h 30"/>
                    <a:gd name="T24" fmla="*/ 5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7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7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9 h 30"/>
                    <a:gd name="T54" fmla="*/ 24 w 31"/>
                    <a:gd name="T55" fmla="*/ 27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7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7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7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793"/>
                <p:cNvSpPr>
                  <a:spLocks/>
                </p:cNvSpPr>
                <p:nvPr/>
              </p:nvSpPr>
              <p:spPr bwMode="auto">
                <a:xfrm>
                  <a:off x="3551" y="2886"/>
                  <a:ext cx="15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30 w 31"/>
                    <a:gd name="T3" fmla="*/ 13 h 31"/>
                    <a:gd name="T4" fmla="*/ 28 w 31"/>
                    <a:gd name="T5" fmla="*/ 9 h 31"/>
                    <a:gd name="T6" fmla="*/ 27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0 w 31"/>
                    <a:gd name="T13" fmla="*/ 1 h 31"/>
                    <a:gd name="T14" fmla="*/ 18 w 31"/>
                    <a:gd name="T15" fmla="*/ 0 h 31"/>
                    <a:gd name="T16" fmla="*/ 15 w 31"/>
                    <a:gd name="T17" fmla="*/ 0 h 31"/>
                    <a:gd name="T18" fmla="*/ 13 w 31"/>
                    <a:gd name="T19" fmla="*/ 0 h 31"/>
                    <a:gd name="T20" fmla="*/ 9 w 31"/>
                    <a:gd name="T21" fmla="*/ 1 h 31"/>
                    <a:gd name="T22" fmla="*/ 7 w 31"/>
                    <a:gd name="T23" fmla="*/ 3 h 31"/>
                    <a:gd name="T24" fmla="*/ 5 w 31"/>
                    <a:gd name="T25" fmla="*/ 5 h 31"/>
                    <a:gd name="T26" fmla="*/ 2 w 31"/>
                    <a:gd name="T27" fmla="*/ 7 h 31"/>
                    <a:gd name="T28" fmla="*/ 1 w 31"/>
                    <a:gd name="T29" fmla="*/ 9 h 31"/>
                    <a:gd name="T30" fmla="*/ 0 w 31"/>
                    <a:gd name="T31" fmla="*/ 13 h 31"/>
                    <a:gd name="T32" fmla="*/ 0 w 31"/>
                    <a:gd name="T33" fmla="*/ 15 h 31"/>
                    <a:gd name="T34" fmla="*/ 0 w 31"/>
                    <a:gd name="T35" fmla="*/ 18 h 31"/>
                    <a:gd name="T36" fmla="*/ 1 w 31"/>
                    <a:gd name="T37" fmla="*/ 21 h 31"/>
                    <a:gd name="T38" fmla="*/ 2 w 31"/>
                    <a:gd name="T39" fmla="*/ 24 h 31"/>
                    <a:gd name="T40" fmla="*/ 5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3 w 31"/>
                    <a:gd name="T47" fmla="*/ 30 h 31"/>
                    <a:gd name="T48" fmla="*/ 15 w 31"/>
                    <a:gd name="T49" fmla="*/ 31 h 31"/>
                    <a:gd name="T50" fmla="*/ 18 w 31"/>
                    <a:gd name="T51" fmla="*/ 30 h 31"/>
                    <a:gd name="T52" fmla="*/ 20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7 w 31"/>
                    <a:gd name="T59" fmla="*/ 24 h 31"/>
                    <a:gd name="T60" fmla="*/ 28 w 31"/>
                    <a:gd name="T61" fmla="*/ 21 h 31"/>
                    <a:gd name="T62" fmla="*/ 30 w 31"/>
                    <a:gd name="T63" fmla="*/ 18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30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794"/>
                <p:cNvSpPr>
                  <a:spLocks/>
                </p:cNvSpPr>
                <p:nvPr/>
              </p:nvSpPr>
              <p:spPr bwMode="auto">
                <a:xfrm>
                  <a:off x="3551" y="2886"/>
                  <a:ext cx="15" cy="15"/>
                </a:xfrm>
                <a:custGeom>
                  <a:avLst/>
                  <a:gdLst>
                    <a:gd name="T0" fmla="*/ 31 w 31"/>
                    <a:gd name="T1" fmla="*/ 15 h 31"/>
                    <a:gd name="T2" fmla="*/ 30 w 31"/>
                    <a:gd name="T3" fmla="*/ 13 h 31"/>
                    <a:gd name="T4" fmla="*/ 28 w 31"/>
                    <a:gd name="T5" fmla="*/ 9 h 31"/>
                    <a:gd name="T6" fmla="*/ 27 w 31"/>
                    <a:gd name="T7" fmla="*/ 7 h 31"/>
                    <a:gd name="T8" fmla="*/ 26 w 31"/>
                    <a:gd name="T9" fmla="*/ 5 h 31"/>
                    <a:gd name="T10" fmla="*/ 24 w 31"/>
                    <a:gd name="T11" fmla="*/ 3 h 31"/>
                    <a:gd name="T12" fmla="*/ 20 w 31"/>
                    <a:gd name="T13" fmla="*/ 1 h 31"/>
                    <a:gd name="T14" fmla="*/ 18 w 31"/>
                    <a:gd name="T15" fmla="*/ 0 h 31"/>
                    <a:gd name="T16" fmla="*/ 15 w 31"/>
                    <a:gd name="T17" fmla="*/ 0 h 31"/>
                    <a:gd name="T18" fmla="*/ 13 w 31"/>
                    <a:gd name="T19" fmla="*/ 0 h 31"/>
                    <a:gd name="T20" fmla="*/ 9 w 31"/>
                    <a:gd name="T21" fmla="*/ 1 h 31"/>
                    <a:gd name="T22" fmla="*/ 7 w 31"/>
                    <a:gd name="T23" fmla="*/ 3 h 31"/>
                    <a:gd name="T24" fmla="*/ 5 w 31"/>
                    <a:gd name="T25" fmla="*/ 5 h 31"/>
                    <a:gd name="T26" fmla="*/ 2 w 31"/>
                    <a:gd name="T27" fmla="*/ 7 h 31"/>
                    <a:gd name="T28" fmla="*/ 1 w 31"/>
                    <a:gd name="T29" fmla="*/ 9 h 31"/>
                    <a:gd name="T30" fmla="*/ 0 w 31"/>
                    <a:gd name="T31" fmla="*/ 13 h 31"/>
                    <a:gd name="T32" fmla="*/ 0 w 31"/>
                    <a:gd name="T33" fmla="*/ 15 h 31"/>
                    <a:gd name="T34" fmla="*/ 0 w 31"/>
                    <a:gd name="T35" fmla="*/ 18 h 31"/>
                    <a:gd name="T36" fmla="*/ 1 w 31"/>
                    <a:gd name="T37" fmla="*/ 21 h 31"/>
                    <a:gd name="T38" fmla="*/ 2 w 31"/>
                    <a:gd name="T39" fmla="*/ 24 h 31"/>
                    <a:gd name="T40" fmla="*/ 5 w 31"/>
                    <a:gd name="T41" fmla="*/ 26 h 31"/>
                    <a:gd name="T42" fmla="*/ 7 w 31"/>
                    <a:gd name="T43" fmla="*/ 28 h 31"/>
                    <a:gd name="T44" fmla="*/ 9 w 31"/>
                    <a:gd name="T45" fmla="*/ 29 h 31"/>
                    <a:gd name="T46" fmla="*/ 13 w 31"/>
                    <a:gd name="T47" fmla="*/ 30 h 31"/>
                    <a:gd name="T48" fmla="*/ 15 w 31"/>
                    <a:gd name="T49" fmla="*/ 31 h 31"/>
                    <a:gd name="T50" fmla="*/ 18 w 31"/>
                    <a:gd name="T51" fmla="*/ 30 h 31"/>
                    <a:gd name="T52" fmla="*/ 20 w 31"/>
                    <a:gd name="T53" fmla="*/ 29 h 31"/>
                    <a:gd name="T54" fmla="*/ 24 w 31"/>
                    <a:gd name="T55" fmla="*/ 28 h 31"/>
                    <a:gd name="T56" fmla="*/ 26 w 31"/>
                    <a:gd name="T57" fmla="*/ 26 h 31"/>
                    <a:gd name="T58" fmla="*/ 27 w 31"/>
                    <a:gd name="T59" fmla="*/ 24 h 31"/>
                    <a:gd name="T60" fmla="*/ 28 w 31"/>
                    <a:gd name="T61" fmla="*/ 21 h 31"/>
                    <a:gd name="T62" fmla="*/ 30 w 31"/>
                    <a:gd name="T63" fmla="*/ 18 h 31"/>
                    <a:gd name="T64" fmla="*/ 31 w 31"/>
                    <a:gd name="T6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30" y="13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1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8" y="21"/>
                      </a:lnTo>
                      <a:lnTo>
                        <a:pt x="30" y="18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795"/>
                <p:cNvSpPr>
                  <a:spLocks/>
                </p:cNvSpPr>
                <p:nvPr/>
              </p:nvSpPr>
              <p:spPr bwMode="auto">
                <a:xfrm>
                  <a:off x="3551" y="2959"/>
                  <a:ext cx="15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2 h 30"/>
                    <a:gd name="T4" fmla="*/ 28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0 w 31"/>
                    <a:gd name="T13" fmla="*/ 2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2 h 30"/>
                    <a:gd name="T22" fmla="*/ 7 w 31"/>
                    <a:gd name="T23" fmla="*/ 3 h 30"/>
                    <a:gd name="T24" fmla="*/ 5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9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9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796"/>
                <p:cNvSpPr>
                  <a:spLocks/>
                </p:cNvSpPr>
                <p:nvPr/>
              </p:nvSpPr>
              <p:spPr bwMode="auto">
                <a:xfrm>
                  <a:off x="3551" y="2959"/>
                  <a:ext cx="15" cy="14"/>
                </a:xfrm>
                <a:custGeom>
                  <a:avLst/>
                  <a:gdLst>
                    <a:gd name="T0" fmla="*/ 31 w 31"/>
                    <a:gd name="T1" fmla="*/ 15 h 30"/>
                    <a:gd name="T2" fmla="*/ 30 w 31"/>
                    <a:gd name="T3" fmla="*/ 12 h 30"/>
                    <a:gd name="T4" fmla="*/ 28 w 31"/>
                    <a:gd name="T5" fmla="*/ 9 h 30"/>
                    <a:gd name="T6" fmla="*/ 27 w 31"/>
                    <a:gd name="T7" fmla="*/ 6 h 30"/>
                    <a:gd name="T8" fmla="*/ 26 w 31"/>
                    <a:gd name="T9" fmla="*/ 4 h 30"/>
                    <a:gd name="T10" fmla="*/ 24 w 31"/>
                    <a:gd name="T11" fmla="*/ 3 h 30"/>
                    <a:gd name="T12" fmla="*/ 20 w 31"/>
                    <a:gd name="T13" fmla="*/ 2 h 30"/>
                    <a:gd name="T14" fmla="*/ 18 w 31"/>
                    <a:gd name="T15" fmla="*/ 0 h 30"/>
                    <a:gd name="T16" fmla="*/ 15 w 31"/>
                    <a:gd name="T17" fmla="*/ 0 h 30"/>
                    <a:gd name="T18" fmla="*/ 13 w 31"/>
                    <a:gd name="T19" fmla="*/ 0 h 30"/>
                    <a:gd name="T20" fmla="*/ 9 w 31"/>
                    <a:gd name="T21" fmla="*/ 2 h 30"/>
                    <a:gd name="T22" fmla="*/ 7 w 31"/>
                    <a:gd name="T23" fmla="*/ 3 h 30"/>
                    <a:gd name="T24" fmla="*/ 5 w 31"/>
                    <a:gd name="T25" fmla="*/ 4 h 30"/>
                    <a:gd name="T26" fmla="*/ 2 w 31"/>
                    <a:gd name="T27" fmla="*/ 6 h 30"/>
                    <a:gd name="T28" fmla="*/ 1 w 31"/>
                    <a:gd name="T29" fmla="*/ 9 h 30"/>
                    <a:gd name="T30" fmla="*/ 0 w 31"/>
                    <a:gd name="T31" fmla="*/ 12 h 30"/>
                    <a:gd name="T32" fmla="*/ 0 w 31"/>
                    <a:gd name="T33" fmla="*/ 15 h 30"/>
                    <a:gd name="T34" fmla="*/ 0 w 31"/>
                    <a:gd name="T35" fmla="*/ 19 h 30"/>
                    <a:gd name="T36" fmla="*/ 1 w 31"/>
                    <a:gd name="T37" fmla="*/ 21 h 30"/>
                    <a:gd name="T38" fmla="*/ 2 w 31"/>
                    <a:gd name="T39" fmla="*/ 23 h 30"/>
                    <a:gd name="T40" fmla="*/ 5 w 31"/>
                    <a:gd name="T41" fmla="*/ 25 h 30"/>
                    <a:gd name="T42" fmla="*/ 7 w 31"/>
                    <a:gd name="T43" fmla="*/ 28 h 30"/>
                    <a:gd name="T44" fmla="*/ 9 w 31"/>
                    <a:gd name="T45" fmla="*/ 29 h 30"/>
                    <a:gd name="T46" fmla="*/ 13 w 31"/>
                    <a:gd name="T47" fmla="*/ 30 h 30"/>
                    <a:gd name="T48" fmla="*/ 15 w 31"/>
                    <a:gd name="T49" fmla="*/ 30 h 30"/>
                    <a:gd name="T50" fmla="*/ 18 w 31"/>
                    <a:gd name="T51" fmla="*/ 30 h 30"/>
                    <a:gd name="T52" fmla="*/ 20 w 31"/>
                    <a:gd name="T53" fmla="*/ 29 h 30"/>
                    <a:gd name="T54" fmla="*/ 24 w 31"/>
                    <a:gd name="T55" fmla="*/ 28 h 30"/>
                    <a:gd name="T56" fmla="*/ 26 w 31"/>
                    <a:gd name="T57" fmla="*/ 25 h 30"/>
                    <a:gd name="T58" fmla="*/ 27 w 31"/>
                    <a:gd name="T59" fmla="*/ 23 h 30"/>
                    <a:gd name="T60" fmla="*/ 28 w 31"/>
                    <a:gd name="T61" fmla="*/ 21 h 30"/>
                    <a:gd name="T62" fmla="*/ 30 w 31"/>
                    <a:gd name="T63" fmla="*/ 19 h 30"/>
                    <a:gd name="T64" fmla="*/ 31 w 31"/>
                    <a:gd name="T6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30">
                      <a:moveTo>
                        <a:pt x="31" y="15"/>
                      </a:move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4" y="28"/>
                      </a:lnTo>
                      <a:lnTo>
                        <a:pt x="26" y="25"/>
                      </a:lnTo>
                      <a:lnTo>
                        <a:pt x="27" y="23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Rectangle 797"/>
                <p:cNvSpPr>
                  <a:spLocks noChangeArrowheads="1"/>
                </p:cNvSpPr>
                <p:nvPr/>
              </p:nvSpPr>
              <p:spPr bwMode="auto">
                <a:xfrm>
                  <a:off x="3545" y="1416"/>
                  <a:ext cx="140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Rectangle 798"/>
                <p:cNvSpPr>
                  <a:spLocks noChangeArrowheads="1"/>
                </p:cNvSpPr>
                <p:nvPr/>
              </p:nvSpPr>
              <p:spPr bwMode="auto">
                <a:xfrm>
                  <a:off x="3545" y="1416"/>
                  <a:ext cx="140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Rectangle 799"/>
                <p:cNvSpPr>
                  <a:spLocks noChangeArrowheads="1"/>
                </p:cNvSpPr>
                <p:nvPr/>
              </p:nvSpPr>
              <p:spPr bwMode="auto">
                <a:xfrm>
                  <a:off x="3545" y="1409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Rectangle 800"/>
                <p:cNvSpPr>
                  <a:spLocks noChangeArrowheads="1"/>
                </p:cNvSpPr>
                <p:nvPr/>
              </p:nvSpPr>
              <p:spPr bwMode="auto">
                <a:xfrm>
                  <a:off x="3545" y="1409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Rectangle 801"/>
                <p:cNvSpPr>
                  <a:spLocks noChangeArrowheads="1"/>
                </p:cNvSpPr>
                <p:nvPr/>
              </p:nvSpPr>
              <p:spPr bwMode="auto">
                <a:xfrm>
                  <a:off x="3545" y="1514"/>
                  <a:ext cx="140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Rectangle 802"/>
                <p:cNvSpPr>
                  <a:spLocks noChangeArrowheads="1"/>
                </p:cNvSpPr>
                <p:nvPr/>
              </p:nvSpPr>
              <p:spPr bwMode="auto">
                <a:xfrm>
                  <a:off x="3545" y="1514"/>
                  <a:ext cx="140" cy="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Rectangle 803"/>
                <p:cNvSpPr>
                  <a:spLocks noChangeArrowheads="1"/>
                </p:cNvSpPr>
                <p:nvPr/>
              </p:nvSpPr>
              <p:spPr bwMode="auto">
                <a:xfrm>
                  <a:off x="3545" y="3065"/>
                  <a:ext cx="140" cy="9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Rectangle 804"/>
                <p:cNvSpPr>
                  <a:spLocks noChangeArrowheads="1"/>
                </p:cNvSpPr>
                <p:nvPr/>
              </p:nvSpPr>
              <p:spPr bwMode="auto">
                <a:xfrm>
                  <a:off x="3545" y="3065"/>
                  <a:ext cx="140" cy="9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Rectangle 805"/>
                <p:cNvSpPr>
                  <a:spLocks noChangeArrowheads="1"/>
                </p:cNvSpPr>
                <p:nvPr/>
              </p:nvSpPr>
              <p:spPr bwMode="auto">
                <a:xfrm>
                  <a:off x="3545" y="3058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Rectangle 806"/>
                <p:cNvSpPr>
                  <a:spLocks noChangeArrowheads="1"/>
                </p:cNvSpPr>
                <p:nvPr/>
              </p:nvSpPr>
              <p:spPr bwMode="auto">
                <a:xfrm>
                  <a:off x="3545" y="3058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Rectangle 807"/>
                <p:cNvSpPr>
                  <a:spLocks noChangeArrowheads="1"/>
                </p:cNvSpPr>
                <p:nvPr/>
              </p:nvSpPr>
              <p:spPr bwMode="auto">
                <a:xfrm>
                  <a:off x="3545" y="3163"/>
                  <a:ext cx="140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Rectangle 808"/>
                <p:cNvSpPr>
                  <a:spLocks noChangeArrowheads="1"/>
                </p:cNvSpPr>
                <p:nvPr/>
              </p:nvSpPr>
              <p:spPr bwMode="auto">
                <a:xfrm>
                  <a:off x="3545" y="3163"/>
                  <a:ext cx="140" cy="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809"/>
            <p:cNvSpPr>
              <a:spLocks noChangeArrowheads="1"/>
            </p:cNvSpPr>
            <p:nvPr/>
          </p:nvSpPr>
          <p:spPr bwMode="auto">
            <a:xfrm>
              <a:off x="566738" y="2152650"/>
              <a:ext cx="873125" cy="38258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 dirty="0"/>
                <a:t>TRIGGER</a:t>
              </a:r>
            </a:p>
            <a:p>
              <a:pPr algn="ctr"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 dirty="0"/>
                <a:t>LOGIC</a:t>
              </a:r>
            </a:p>
            <a:p>
              <a:pPr algn="ctr"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 dirty="0"/>
                <a:t>(V1495)</a:t>
              </a:r>
            </a:p>
          </p:txBody>
        </p:sp>
        <p:grpSp>
          <p:nvGrpSpPr>
            <p:cNvPr id="9" name="Group 810"/>
            <p:cNvGrpSpPr>
              <a:grpSpLocks/>
            </p:cNvGrpSpPr>
            <p:nvPr/>
          </p:nvGrpSpPr>
          <p:grpSpPr bwMode="auto">
            <a:xfrm>
              <a:off x="714375" y="1303338"/>
              <a:ext cx="4518025" cy="842962"/>
              <a:chOff x="985" y="837"/>
              <a:chExt cx="2846" cy="531"/>
            </a:xfrm>
          </p:grpSpPr>
          <p:sp>
            <p:nvSpPr>
              <p:cNvPr id="125" name="Freeform 811"/>
              <p:cNvSpPr>
                <a:spLocks/>
              </p:cNvSpPr>
              <p:nvPr/>
            </p:nvSpPr>
            <p:spPr bwMode="auto">
              <a:xfrm>
                <a:off x="985" y="837"/>
                <a:ext cx="2846" cy="428"/>
              </a:xfrm>
              <a:custGeom>
                <a:avLst/>
                <a:gdLst>
                  <a:gd name="T0" fmla="*/ 214 w 5691"/>
                  <a:gd name="T1" fmla="*/ 214 h 856"/>
                  <a:gd name="T2" fmla="*/ 214 w 5691"/>
                  <a:gd name="T3" fmla="*/ 0 h 856"/>
                  <a:gd name="T4" fmla="*/ 0 w 5691"/>
                  <a:gd name="T5" fmla="*/ 428 h 856"/>
                  <a:gd name="T6" fmla="*/ 214 w 5691"/>
                  <a:gd name="T7" fmla="*/ 856 h 856"/>
                  <a:gd name="T8" fmla="*/ 214 w 5691"/>
                  <a:gd name="T9" fmla="*/ 641 h 856"/>
                  <a:gd name="T10" fmla="*/ 5477 w 5691"/>
                  <a:gd name="T11" fmla="*/ 641 h 856"/>
                  <a:gd name="T12" fmla="*/ 5477 w 5691"/>
                  <a:gd name="T13" fmla="*/ 856 h 856"/>
                  <a:gd name="T14" fmla="*/ 5691 w 5691"/>
                  <a:gd name="T15" fmla="*/ 428 h 856"/>
                  <a:gd name="T16" fmla="*/ 5477 w 5691"/>
                  <a:gd name="T17" fmla="*/ 0 h 856"/>
                  <a:gd name="T18" fmla="*/ 5477 w 5691"/>
                  <a:gd name="T19" fmla="*/ 214 h 856"/>
                  <a:gd name="T20" fmla="*/ 214 w 5691"/>
                  <a:gd name="T21" fmla="*/ 21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91" h="856">
                    <a:moveTo>
                      <a:pt x="214" y="214"/>
                    </a:moveTo>
                    <a:lnTo>
                      <a:pt x="214" y="0"/>
                    </a:lnTo>
                    <a:lnTo>
                      <a:pt x="0" y="428"/>
                    </a:lnTo>
                    <a:lnTo>
                      <a:pt x="214" y="856"/>
                    </a:lnTo>
                    <a:lnTo>
                      <a:pt x="214" y="641"/>
                    </a:lnTo>
                    <a:lnTo>
                      <a:pt x="5477" y="641"/>
                    </a:lnTo>
                    <a:lnTo>
                      <a:pt x="5477" y="856"/>
                    </a:lnTo>
                    <a:lnTo>
                      <a:pt x="5691" y="428"/>
                    </a:lnTo>
                    <a:lnTo>
                      <a:pt x="5477" y="0"/>
                    </a:lnTo>
                    <a:lnTo>
                      <a:pt x="5477" y="214"/>
                    </a:lnTo>
                    <a:lnTo>
                      <a:pt x="214" y="214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812"/>
              <p:cNvSpPr>
                <a:spLocks/>
              </p:cNvSpPr>
              <p:nvPr/>
            </p:nvSpPr>
            <p:spPr bwMode="auto">
              <a:xfrm>
                <a:off x="985" y="837"/>
                <a:ext cx="2846" cy="428"/>
              </a:xfrm>
              <a:custGeom>
                <a:avLst/>
                <a:gdLst>
                  <a:gd name="T0" fmla="*/ 214 w 5691"/>
                  <a:gd name="T1" fmla="*/ 214 h 856"/>
                  <a:gd name="T2" fmla="*/ 214 w 5691"/>
                  <a:gd name="T3" fmla="*/ 0 h 856"/>
                  <a:gd name="T4" fmla="*/ 0 w 5691"/>
                  <a:gd name="T5" fmla="*/ 428 h 856"/>
                  <a:gd name="T6" fmla="*/ 214 w 5691"/>
                  <a:gd name="T7" fmla="*/ 856 h 856"/>
                  <a:gd name="T8" fmla="*/ 214 w 5691"/>
                  <a:gd name="T9" fmla="*/ 641 h 856"/>
                  <a:gd name="T10" fmla="*/ 5477 w 5691"/>
                  <a:gd name="T11" fmla="*/ 641 h 856"/>
                  <a:gd name="T12" fmla="*/ 5477 w 5691"/>
                  <a:gd name="T13" fmla="*/ 856 h 856"/>
                  <a:gd name="T14" fmla="*/ 5691 w 5691"/>
                  <a:gd name="T15" fmla="*/ 428 h 856"/>
                  <a:gd name="T16" fmla="*/ 5477 w 5691"/>
                  <a:gd name="T17" fmla="*/ 0 h 856"/>
                  <a:gd name="T18" fmla="*/ 5477 w 5691"/>
                  <a:gd name="T19" fmla="*/ 214 h 856"/>
                  <a:gd name="T20" fmla="*/ 214 w 5691"/>
                  <a:gd name="T21" fmla="*/ 21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91" h="856">
                    <a:moveTo>
                      <a:pt x="214" y="214"/>
                    </a:moveTo>
                    <a:lnTo>
                      <a:pt x="214" y="0"/>
                    </a:lnTo>
                    <a:lnTo>
                      <a:pt x="0" y="428"/>
                    </a:lnTo>
                    <a:lnTo>
                      <a:pt x="214" y="856"/>
                    </a:lnTo>
                    <a:lnTo>
                      <a:pt x="214" y="641"/>
                    </a:lnTo>
                    <a:lnTo>
                      <a:pt x="5477" y="641"/>
                    </a:lnTo>
                    <a:lnTo>
                      <a:pt x="5477" y="856"/>
                    </a:lnTo>
                    <a:lnTo>
                      <a:pt x="5691" y="428"/>
                    </a:lnTo>
                    <a:lnTo>
                      <a:pt x="5477" y="0"/>
                    </a:lnTo>
                    <a:lnTo>
                      <a:pt x="5477" y="214"/>
                    </a:lnTo>
                    <a:lnTo>
                      <a:pt x="214" y="214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813"/>
              <p:cNvSpPr>
                <a:spLocks noChangeArrowheads="1"/>
              </p:cNvSpPr>
              <p:nvPr/>
            </p:nvSpPr>
            <p:spPr bwMode="auto">
              <a:xfrm>
                <a:off x="2261" y="970"/>
                <a:ext cx="295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6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1700">
                    <a:solidFill>
                      <a:srgbClr val="000000"/>
                    </a:solidFill>
                  </a:rPr>
                  <a:t>VME</a:t>
                </a:r>
                <a:endParaRPr lang="it-IT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" name="Freeform 814"/>
              <p:cNvSpPr>
                <a:spLocks/>
              </p:cNvSpPr>
              <p:nvPr/>
            </p:nvSpPr>
            <p:spPr bwMode="auto">
              <a:xfrm>
                <a:off x="1145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7 w 214"/>
                  <a:gd name="T5" fmla="*/ 0 h 421"/>
                  <a:gd name="T6" fmla="*/ 0 w 214"/>
                  <a:gd name="T7" fmla="*/ 55 h 421"/>
                  <a:gd name="T8" fmla="*/ 53 w 214"/>
                  <a:gd name="T9" fmla="*/ 55 h 421"/>
                  <a:gd name="T10" fmla="*/ 53 w 214"/>
                  <a:gd name="T11" fmla="*/ 367 h 421"/>
                  <a:gd name="T12" fmla="*/ 0 w 214"/>
                  <a:gd name="T13" fmla="*/ 367 h 421"/>
                  <a:gd name="T14" fmla="*/ 107 w 214"/>
                  <a:gd name="T15" fmla="*/ 421 h 421"/>
                  <a:gd name="T16" fmla="*/ 214 w 214"/>
                  <a:gd name="T17" fmla="*/ 367 h 421"/>
                  <a:gd name="T18" fmla="*/ 161 w 214"/>
                  <a:gd name="T19" fmla="*/ 367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7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7"/>
                    </a:lnTo>
                    <a:lnTo>
                      <a:pt x="0" y="367"/>
                    </a:lnTo>
                    <a:lnTo>
                      <a:pt x="107" y="421"/>
                    </a:lnTo>
                    <a:lnTo>
                      <a:pt x="214" y="367"/>
                    </a:lnTo>
                    <a:lnTo>
                      <a:pt x="161" y="367"/>
                    </a:lnTo>
                    <a:lnTo>
                      <a:pt x="161" y="55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815"/>
              <p:cNvSpPr>
                <a:spLocks/>
              </p:cNvSpPr>
              <p:nvPr/>
            </p:nvSpPr>
            <p:spPr bwMode="auto">
              <a:xfrm>
                <a:off x="1145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7 w 214"/>
                  <a:gd name="T5" fmla="*/ 0 h 421"/>
                  <a:gd name="T6" fmla="*/ 0 w 214"/>
                  <a:gd name="T7" fmla="*/ 55 h 421"/>
                  <a:gd name="T8" fmla="*/ 53 w 214"/>
                  <a:gd name="T9" fmla="*/ 55 h 421"/>
                  <a:gd name="T10" fmla="*/ 53 w 214"/>
                  <a:gd name="T11" fmla="*/ 367 h 421"/>
                  <a:gd name="T12" fmla="*/ 0 w 214"/>
                  <a:gd name="T13" fmla="*/ 367 h 421"/>
                  <a:gd name="T14" fmla="*/ 107 w 214"/>
                  <a:gd name="T15" fmla="*/ 421 h 421"/>
                  <a:gd name="T16" fmla="*/ 214 w 214"/>
                  <a:gd name="T17" fmla="*/ 367 h 421"/>
                  <a:gd name="T18" fmla="*/ 161 w 214"/>
                  <a:gd name="T19" fmla="*/ 367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7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7"/>
                    </a:lnTo>
                    <a:lnTo>
                      <a:pt x="0" y="367"/>
                    </a:lnTo>
                    <a:lnTo>
                      <a:pt x="107" y="421"/>
                    </a:lnTo>
                    <a:lnTo>
                      <a:pt x="214" y="367"/>
                    </a:lnTo>
                    <a:lnTo>
                      <a:pt x="161" y="367"/>
                    </a:lnTo>
                    <a:lnTo>
                      <a:pt x="161" y="5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816"/>
              <p:cNvSpPr>
                <a:spLocks/>
              </p:cNvSpPr>
              <p:nvPr/>
            </p:nvSpPr>
            <p:spPr bwMode="auto">
              <a:xfrm>
                <a:off x="2026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8 w 214"/>
                  <a:gd name="T5" fmla="*/ 0 h 421"/>
                  <a:gd name="T6" fmla="*/ 0 w 214"/>
                  <a:gd name="T7" fmla="*/ 55 h 421"/>
                  <a:gd name="T8" fmla="*/ 53 w 214"/>
                  <a:gd name="T9" fmla="*/ 55 h 421"/>
                  <a:gd name="T10" fmla="*/ 53 w 214"/>
                  <a:gd name="T11" fmla="*/ 368 h 421"/>
                  <a:gd name="T12" fmla="*/ 0 w 214"/>
                  <a:gd name="T13" fmla="*/ 368 h 421"/>
                  <a:gd name="T14" fmla="*/ 108 w 214"/>
                  <a:gd name="T15" fmla="*/ 421 h 421"/>
                  <a:gd name="T16" fmla="*/ 214 w 214"/>
                  <a:gd name="T17" fmla="*/ 368 h 421"/>
                  <a:gd name="T18" fmla="*/ 161 w 214"/>
                  <a:gd name="T19" fmla="*/ 368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4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817"/>
              <p:cNvSpPr>
                <a:spLocks/>
              </p:cNvSpPr>
              <p:nvPr/>
            </p:nvSpPr>
            <p:spPr bwMode="auto">
              <a:xfrm>
                <a:off x="2026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8 w 214"/>
                  <a:gd name="T5" fmla="*/ 0 h 421"/>
                  <a:gd name="T6" fmla="*/ 0 w 214"/>
                  <a:gd name="T7" fmla="*/ 55 h 421"/>
                  <a:gd name="T8" fmla="*/ 53 w 214"/>
                  <a:gd name="T9" fmla="*/ 55 h 421"/>
                  <a:gd name="T10" fmla="*/ 53 w 214"/>
                  <a:gd name="T11" fmla="*/ 368 h 421"/>
                  <a:gd name="T12" fmla="*/ 0 w 214"/>
                  <a:gd name="T13" fmla="*/ 368 h 421"/>
                  <a:gd name="T14" fmla="*/ 108 w 214"/>
                  <a:gd name="T15" fmla="*/ 421 h 421"/>
                  <a:gd name="T16" fmla="*/ 214 w 214"/>
                  <a:gd name="T17" fmla="*/ 368 h 421"/>
                  <a:gd name="T18" fmla="*/ 161 w 214"/>
                  <a:gd name="T19" fmla="*/ 368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4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818"/>
              <p:cNvSpPr>
                <a:spLocks/>
              </p:cNvSpPr>
              <p:nvPr/>
            </p:nvSpPr>
            <p:spPr bwMode="auto">
              <a:xfrm>
                <a:off x="2540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8 w 214"/>
                  <a:gd name="T5" fmla="*/ 0 h 421"/>
                  <a:gd name="T6" fmla="*/ 0 w 214"/>
                  <a:gd name="T7" fmla="*/ 55 h 421"/>
                  <a:gd name="T8" fmla="*/ 55 w 214"/>
                  <a:gd name="T9" fmla="*/ 55 h 421"/>
                  <a:gd name="T10" fmla="*/ 55 w 214"/>
                  <a:gd name="T11" fmla="*/ 368 h 421"/>
                  <a:gd name="T12" fmla="*/ 0 w 214"/>
                  <a:gd name="T13" fmla="*/ 368 h 421"/>
                  <a:gd name="T14" fmla="*/ 108 w 214"/>
                  <a:gd name="T15" fmla="*/ 421 h 421"/>
                  <a:gd name="T16" fmla="*/ 214 w 214"/>
                  <a:gd name="T17" fmla="*/ 368 h 421"/>
                  <a:gd name="T18" fmla="*/ 161 w 214"/>
                  <a:gd name="T19" fmla="*/ 368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5" y="55"/>
                    </a:lnTo>
                    <a:lnTo>
                      <a:pt x="55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4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819"/>
              <p:cNvSpPr>
                <a:spLocks/>
              </p:cNvSpPr>
              <p:nvPr/>
            </p:nvSpPr>
            <p:spPr bwMode="auto">
              <a:xfrm>
                <a:off x="2540" y="1158"/>
                <a:ext cx="107" cy="210"/>
              </a:xfrm>
              <a:custGeom>
                <a:avLst/>
                <a:gdLst>
                  <a:gd name="T0" fmla="*/ 161 w 214"/>
                  <a:gd name="T1" fmla="*/ 55 h 421"/>
                  <a:gd name="T2" fmla="*/ 214 w 214"/>
                  <a:gd name="T3" fmla="*/ 55 h 421"/>
                  <a:gd name="T4" fmla="*/ 108 w 214"/>
                  <a:gd name="T5" fmla="*/ 0 h 421"/>
                  <a:gd name="T6" fmla="*/ 0 w 214"/>
                  <a:gd name="T7" fmla="*/ 55 h 421"/>
                  <a:gd name="T8" fmla="*/ 55 w 214"/>
                  <a:gd name="T9" fmla="*/ 55 h 421"/>
                  <a:gd name="T10" fmla="*/ 55 w 214"/>
                  <a:gd name="T11" fmla="*/ 368 h 421"/>
                  <a:gd name="T12" fmla="*/ 0 w 214"/>
                  <a:gd name="T13" fmla="*/ 368 h 421"/>
                  <a:gd name="T14" fmla="*/ 108 w 214"/>
                  <a:gd name="T15" fmla="*/ 421 h 421"/>
                  <a:gd name="T16" fmla="*/ 214 w 214"/>
                  <a:gd name="T17" fmla="*/ 368 h 421"/>
                  <a:gd name="T18" fmla="*/ 161 w 214"/>
                  <a:gd name="T19" fmla="*/ 368 h 421"/>
                  <a:gd name="T20" fmla="*/ 161 w 214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421">
                    <a:moveTo>
                      <a:pt x="161" y="55"/>
                    </a:moveTo>
                    <a:lnTo>
                      <a:pt x="214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5" y="55"/>
                    </a:lnTo>
                    <a:lnTo>
                      <a:pt x="55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4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820"/>
              <p:cNvSpPr>
                <a:spLocks/>
              </p:cNvSpPr>
              <p:nvPr/>
            </p:nvSpPr>
            <p:spPr bwMode="auto">
              <a:xfrm>
                <a:off x="3054" y="1158"/>
                <a:ext cx="107" cy="210"/>
              </a:xfrm>
              <a:custGeom>
                <a:avLst/>
                <a:gdLst>
                  <a:gd name="T0" fmla="*/ 161 w 215"/>
                  <a:gd name="T1" fmla="*/ 55 h 421"/>
                  <a:gd name="T2" fmla="*/ 215 w 215"/>
                  <a:gd name="T3" fmla="*/ 55 h 421"/>
                  <a:gd name="T4" fmla="*/ 108 w 215"/>
                  <a:gd name="T5" fmla="*/ 0 h 421"/>
                  <a:gd name="T6" fmla="*/ 0 w 215"/>
                  <a:gd name="T7" fmla="*/ 55 h 421"/>
                  <a:gd name="T8" fmla="*/ 55 w 215"/>
                  <a:gd name="T9" fmla="*/ 55 h 421"/>
                  <a:gd name="T10" fmla="*/ 55 w 215"/>
                  <a:gd name="T11" fmla="*/ 368 h 421"/>
                  <a:gd name="T12" fmla="*/ 0 w 215"/>
                  <a:gd name="T13" fmla="*/ 368 h 421"/>
                  <a:gd name="T14" fmla="*/ 108 w 215"/>
                  <a:gd name="T15" fmla="*/ 421 h 421"/>
                  <a:gd name="T16" fmla="*/ 215 w 215"/>
                  <a:gd name="T17" fmla="*/ 368 h 421"/>
                  <a:gd name="T18" fmla="*/ 161 w 215"/>
                  <a:gd name="T19" fmla="*/ 368 h 421"/>
                  <a:gd name="T20" fmla="*/ 161 w 215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421">
                    <a:moveTo>
                      <a:pt x="161" y="55"/>
                    </a:moveTo>
                    <a:lnTo>
                      <a:pt x="215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5" y="55"/>
                    </a:lnTo>
                    <a:lnTo>
                      <a:pt x="55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5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821"/>
              <p:cNvSpPr>
                <a:spLocks/>
              </p:cNvSpPr>
              <p:nvPr/>
            </p:nvSpPr>
            <p:spPr bwMode="auto">
              <a:xfrm>
                <a:off x="3054" y="1158"/>
                <a:ext cx="107" cy="210"/>
              </a:xfrm>
              <a:custGeom>
                <a:avLst/>
                <a:gdLst>
                  <a:gd name="T0" fmla="*/ 161 w 215"/>
                  <a:gd name="T1" fmla="*/ 55 h 421"/>
                  <a:gd name="T2" fmla="*/ 215 w 215"/>
                  <a:gd name="T3" fmla="*/ 55 h 421"/>
                  <a:gd name="T4" fmla="*/ 108 w 215"/>
                  <a:gd name="T5" fmla="*/ 0 h 421"/>
                  <a:gd name="T6" fmla="*/ 0 w 215"/>
                  <a:gd name="T7" fmla="*/ 55 h 421"/>
                  <a:gd name="T8" fmla="*/ 55 w 215"/>
                  <a:gd name="T9" fmla="*/ 55 h 421"/>
                  <a:gd name="T10" fmla="*/ 55 w 215"/>
                  <a:gd name="T11" fmla="*/ 368 h 421"/>
                  <a:gd name="T12" fmla="*/ 0 w 215"/>
                  <a:gd name="T13" fmla="*/ 368 h 421"/>
                  <a:gd name="T14" fmla="*/ 108 w 215"/>
                  <a:gd name="T15" fmla="*/ 421 h 421"/>
                  <a:gd name="T16" fmla="*/ 215 w 215"/>
                  <a:gd name="T17" fmla="*/ 368 h 421"/>
                  <a:gd name="T18" fmla="*/ 161 w 215"/>
                  <a:gd name="T19" fmla="*/ 368 h 421"/>
                  <a:gd name="T20" fmla="*/ 161 w 215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421">
                    <a:moveTo>
                      <a:pt x="161" y="55"/>
                    </a:moveTo>
                    <a:lnTo>
                      <a:pt x="215" y="55"/>
                    </a:lnTo>
                    <a:lnTo>
                      <a:pt x="108" y="0"/>
                    </a:lnTo>
                    <a:lnTo>
                      <a:pt x="0" y="55"/>
                    </a:lnTo>
                    <a:lnTo>
                      <a:pt x="55" y="55"/>
                    </a:lnTo>
                    <a:lnTo>
                      <a:pt x="55" y="368"/>
                    </a:lnTo>
                    <a:lnTo>
                      <a:pt x="0" y="368"/>
                    </a:lnTo>
                    <a:lnTo>
                      <a:pt x="108" y="421"/>
                    </a:lnTo>
                    <a:lnTo>
                      <a:pt x="215" y="368"/>
                    </a:lnTo>
                    <a:lnTo>
                      <a:pt x="161" y="368"/>
                    </a:lnTo>
                    <a:lnTo>
                      <a:pt x="161" y="5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822"/>
              <p:cNvSpPr>
                <a:spLocks/>
              </p:cNvSpPr>
              <p:nvPr/>
            </p:nvSpPr>
            <p:spPr bwMode="auto">
              <a:xfrm>
                <a:off x="3580" y="1158"/>
                <a:ext cx="106" cy="210"/>
              </a:xfrm>
              <a:custGeom>
                <a:avLst/>
                <a:gdLst>
                  <a:gd name="T0" fmla="*/ 160 w 213"/>
                  <a:gd name="T1" fmla="*/ 55 h 421"/>
                  <a:gd name="T2" fmla="*/ 213 w 213"/>
                  <a:gd name="T3" fmla="*/ 55 h 421"/>
                  <a:gd name="T4" fmla="*/ 107 w 213"/>
                  <a:gd name="T5" fmla="*/ 0 h 421"/>
                  <a:gd name="T6" fmla="*/ 0 w 213"/>
                  <a:gd name="T7" fmla="*/ 55 h 421"/>
                  <a:gd name="T8" fmla="*/ 53 w 213"/>
                  <a:gd name="T9" fmla="*/ 55 h 421"/>
                  <a:gd name="T10" fmla="*/ 53 w 213"/>
                  <a:gd name="T11" fmla="*/ 368 h 421"/>
                  <a:gd name="T12" fmla="*/ 0 w 213"/>
                  <a:gd name="T13" fmla="*/ 368 h 421"/>
                  <a:gd name="T14" fmla="*/ 107 w 213"/>
                  <a:gd name="T15" fmla="*/ 421 h 421"/>
                  <a:gd name="T16" fmla="*/ 213 w 213"/>
                  <a:gd name="T17" fmla="*/ 368 h 421"/>
                  <a:gd name="T18" fmla="*/ 160 w 213"/>
                  <a:gd name="T19" fmla="*/ 368 h 421"/>
                  <a:gd name="T20" fmla="*/ 160 w 213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421">
                    <a:moveTo>
                      <a:pt x="160" y="55"/>
                    </a:moveTo>
                    <a:lnTo>
                      <a:pt x="213" y="55"/>
                    </a:lnTo>
                    <a:lnTo>
                      <a:pt x="107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8"/>
                    </a:lnTo>
                    <a:lnTo>
                      <a:pt x="0" y="368"/>
                    </a:lnTo>
                    <a:lnTo>
                      <a:pt x="107" y="421"/>
                    </a:lnTo>
                    <a:lnTo>
                      <a:pt x="213" y="368"/>
                    </a:lnTo>
                    <a:lnTo>
                      <a:pt x="160" y="368"/>
                    </a:lnTo>
                    <a:lnTo>
                      <a:pt x="160" y="55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823"/>
              <p:cNvSpPr>
                <a:spLocks/>
              </p:cNvSpPr>
              <p:nvPr/>
            </p:nvSpPr>
            <p:spPr bwMode="auto">
              <a:xfrm>
                <a:off x="3580" y="1158"/>
                <a:ext cx="106" cy="210"/>
              </a:xfrm>
              <a:custGeom>
                <a:avLst/>
                <a:gdLst>
                  <a:gd name="T0" fmla="*/ 160 w 213"/>
                  <a:gd name="T1" fmla="*/ 55 h 421"/>
                  <a:gd name="T2" fmla="*/ 213 w 213"/>
                  <a:gd name="T3" fmla="*/ 55 h 421"/>
                  <a:gd name="T4" fmla="*/ 107 w 213"/>
                  <a:gd name="T5" fmla="*/ 0 h 421"/>
                  <a:gd name="T6" fmla="*/ 0 w 213"/>
                  <a:gd name="T7" fmla="*/ 55 h 421"/>
                  <a:gd name="T8" fmla="*/ 53 w 213"/>
                  <a:gd name="T9" fmla="*/ 55 h 421"/>
                  <a:gd name="T10" fmla="*/ 53 w 213"/>
                  <a:gd name="T11" fmla="*/ 368 h 421"/>
                  <a:gd name="T12" fmla="*/ 0 w 213"/>
                  <a:gd name="T13" fmla="*/ 368 h 421"/>
                  <a:gd name="T14" fmla="*/ 107 w 213"/>
                  <a:gd name="T15" fmla="*/ 421 h 421"/>
                  <a:gd name="T16" fmla="*/ 213 w 213"/>
                  <a:gd name="T17" fmla="*/ 368 h 421"/>
                  <a:gd name="T18" fmla="*/ 160 w 213"/>
                  <a:gd name="T19" fmla="*/ 368 h 421"/>
                  <a:gd name="T20" fmla="*/ 160 w 213"/>
                  <a:gd name="T21" fmla="*/ 5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3" h="421">
                    <a:moveTo>
                      <a:pt x="160" y="55"/>
                    </a:moveTo>
                    <a:lnTo>
                      <a:pt x="213" y="55"/>
                    </a:lnTo>
                    <a:lnTo>
                      <a:pt x="107" y="0"/>
                    </a:lnTo>
                    <a:lnTo>
                      <a:pt x="0" y="55"/>
                    </a:lnTo>
                    <a:lnTo>
                      <a:pt x="53" y="55"/>
                    </a:lnTo>
                    <a:lnTo>
                      <a:pt x="53" y="368"/>
                    </a:lnTo>
                    <a:lnTo>
                      <a:pt x="0" y="368"/>
                    </a:lnTo>
                    <a:lnTo>
                      <a:pt x="107" y="421"/>
                    </a:lnTo>
                    <a:lnTo>
                      <a:pt x="213" y="368"/>
                    </a:lnTo>
                    <a:lnTo>
                      <a:pt x="160" y="368"/>
                    </a:lnTo>
                    <a:lnTo>
                      <a:pt x="160" y="55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824"/>
            <p:cNvSpPr>
              <a:spLocks noChangeArrowheads="1"/>
            </p:cNvSpPr>
            <p:nvPr/>
          </p:nvSpPr>
          <p:spPr bwMode="auto">
            <a:xfrm>
              <a:off x="4924425" y="2874963"/>
              <a:ext cx="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825"/>
            <p:cNvSpPr>
              <a:spLocks noChangeShapeType="1"/>
            </p:cNvSpPr>
            <p:nvPr/>
          </p:nvSpPr>
          <p:spPr bwMode="auto">
            <a:xfrm flipH="1">
              <a:off x="4619625" y="2844800"/>
              <a:ext cx="242888" cy="1588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26"/>
            <p:cNvSpPr>
              <a:spLocks noChangeShapeType="1"/>
            </p:cNvSpPr>
            <p:nvPr/>
          </p:nvSpPr>
          <p:spPr bwMode="auto">
            <a:xfrm>
              <a:off x="4619625" y="2844800"/>
              <a:ext cx="1588" cy="122238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27"/>
            <p:cNvSpPr>
              <a:spLocks/>
            </p:cNvSpPr>
            <p:nvPr/>
          </p:nvSpPr>
          <p:spPr bwMode="auto">
            <a:xfrm>
              <a:off x="3130550" y="2595563"/>
              <a:ext cx="88900" cy="88900"/>
            </a:xfrm>
            <a:custGeom>
              <a:avLst/>
              <a:gdLst>
                <a:gd name="T0" fmla="*/ 112 w 112"/>
                <a:gd name="T1" fmla="*/ 57 h 113"/>
                <a:gd name="T2" fmla="*/ 0 w 112"/>
                <a:gd name="T3" fmla="*/ 113 h 113"/>
                <a:gd name="T4" fmla="*/ 4 w 112"/>
                <a:gd name="T5" fmla="*/ 106 h 113"/>
                <a:gd name="T6" fmla="*/ 6 w 112"/>
                <a:gd name="T7" fmla="*/ 99 h 113"/>
                <a:gd name="T8" fmla="*/ 8 w 112"/>
                <a:gd name="T9" fmla="*/ 92 h 113"/>
                <a:gd name="T10" fmla="*/ 10 w 112"/>
                <a:gd name="T11" fmla="*/ 85 h 113"/>
                <a:gd name="T12" fmla="*/ 12 w 112"/>
                <a:gd name="T13" fmla="*/ 79 h 113"/>
                <a:gd name="T14" fmla="*/ 13 w 112"/>
                <a:gd name="T15" fmla="*/ 71 h 113"/>
                <a:gd name="T16" fmla="*/ 13 w 112"/>
                <a:gd name="T17" fmla="*/ 64 h 113"/>
                <a:gd name="T18" fmla="*/ 13 w 112"/>
                <a:gd name="T19" fmla="*/ 57 h 113"/>
                <a:gd name="T20" fmla="*/ 13 w 112"/>
                <a:gd name="T21" fmla="*/ 49 h 113"/>
                <a:gd name="T22" fmla="*/ 13 w 112"/>
                <a:gd name="T23" fmla="*/ 42 h 113"/>
                <a:gd name="T24" fmla="*/ 12 w 112"/>
                <a:gd name="T25" fmla="*/ 36 h 113"/>
                <a:gd name="T26" fmla="*/ 10 w 112"/>
                <a:gd name="T27" fmla="*/ 28 h 113"/>
                <a:gd name="T28" fmla="*/ 8 w 112"/>
                <a:gd name="T29" fmla="*/ 21 h 113"/>
                <a:gd name="T30" fmla="*/ 6 w 112"/>
                <a:gd name="T31" fmla="*/ 14 h 113"/>
                <a:gd name="T32" fmla="*/ 4 w 112"/>
                <a:gd name="T33" fmla="*/ 7 h 113"/>
                <a:gd name="T34" fmla="*/ 0 w 112"/>
                <a:gd name="T35" fmla="*/ 0 h 113"/>
                <a:gd name="T36" fmla="*/ 0 w 112"/>
                <a:gd name="T37" fmla="*/ 0 h 113"/>
                <a:gd name="T38" fmla="*/ 112 w 112"/>
                <a:gd name="T39" fmla="*/ 57 h 113"/>
                <a:gd name="T40" fmla="*/ 112 w 112"/>
                <a:gd name="T41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13">
                  <a:moveTo>
                    <a:pt x="112" y="57"/>
                  </a:moveTo>
                  <a:lnTo>
                    <a:pt x="0" y="113"/>
                  </a:lnTo>
                  <a:lnTo>
                    <a:pt x="4" y="106"/>
                  </a:lnTo>
                  <a:lnTo>
                    <a:pt x="6" y="99"/>
                  </a:lnTo>
                  <a:lnTo>
                    <a:pt x="8" y="92"/>
                  </a:lnTo>
                  <a:lnTo>
                    <a:pt x="10" y="85"/>
                  </a:lnTo>
                  <a:lnTo>
                    <a:pt x="12" y="79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3" y="57"/>
                  </a:lnTo>
                  <a:lnTo>
                    <a:pt x="13" y="49"/>
                  </a:lnTo>
                  <a:lnTo>
                    <a:pt x="13" y="42"/>
                  </a:lnTo>
                  <a:lnTo>
                    <a:pt x="12" y="36"/>
                  </a:lnTo>
                  <a:lnTo>
                    <a:pt x="10" y="28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2" y="57"/>
                  </a:lnTo>
                  <a:lnTo>
                    <a:pt x="112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28"/>
            <p:cNvSpPr>
              <a:spLocks/>
            </p:cNvSpPr>
            <p:nvPr/>
          </p:nvSpPr>
          <p:spPr bwMode="auto">
            <a:xfrm>
              <a:off x="3952875" y="2595563"/>
              <a:ext cx="88900" cy="88900"/>
            </a:xfrm>
            <a:custGeom>
              <a:avLst/>
              <a:gdLst>
                <a:gd name="T0" fmla="*/ 114 w 114"/>
                <a:gd name="T1" fmla="*/ 57 h 113"/>
                <a:gd name="T2" fmla="*/ 0 w 114"/>
                <a:gd name="T3" fmla="*/ 113 h 113"/>
                <a:gd name="T4" fmla="*/ 4 w 114"/>
                <a:gd name="T5" fmla="*/ 106 h 113"/>
                <a:gd name="T6" fmla="*/ 7 w 114"/>
                <a:gd name="T7" fmla="*/ 99 h 113"/>
                <a:gd name="T8" fmla="*/ 9 w 114"/>
                <a:gd name="T9" fmla="*/ 92 h 113"/>
                <a:gd name="T10" fmla="*/ 11 w 114"/>
                <a:gd name="T11" fmla="*/ 85 h 113"/>
                <a:gd name="T12" fmla="*/ 12 w 114"/>
                <a:gd name="T13" fmla="*/ 79 h 113"/>
                <a:gd name="T14" fmla="*/ 13 w 114"/>
                <a:gd name="T15" fmla="*/ 71 h 113"/>
                <a:gd name="T16" fmla="*/ 14 w 114"/>
                <a:gd name="T17" fmla="*/ 64 h 113"/>
                <a:gd name="T18" fmla="*/ 14 w 114"/>
                <a:gd name="T19" fmla="*/ 57 h 113"/>
                <a:gd name="T20" fmla="*/ 14 w 114"/>
                <a:gd name="T21" fmla="*/ 49 h 113"/>
                <a:gd name="T22" fmla="*/ 13 w 114"/>
                <a:gd name="T23" fmla="*/ 42 h 113"/>
                <a:gd name="T24" fmla="*/ 12 w 114"/>
                <a:gd name="T25" fmla="*/ 36 h 113"/>
                <a:gd name="T26" fmla="*/ 11 w 114"/>
                <a:gd name="T27" fmla="*/ 28 h 113"/>
                <a:gd name="T28" fmla="*/ 9 w 114"/>
                <a:gd name="T29" fmla="*/ 21 h 113"/>
                <a:gd name="T30" fmla="*/ 7 w 114"/>
                <a:gd name="T31" fmla="*/ 14 h 113"/>
                <a:gd name="T32" fmla="*/ 4 w 114"/>
                <a:gd name="T33" fmla="*/ 7 h 113"/>
                <a:gd name="T34" fmla="*/ 0 w 114"/>
                <a:gd name="T35" fmla="*/ 0 h 113"/>
                <a:gd name="T36" fmla="*/ 0 w 114"/>
                <a:gd name="T37" fmla="*/ 0 h 113"/>
                <a:gd name="T38" fmla="*/ 114 w 114"/>
                <a:gd name="T39" fmla="*/ 57 h 113"/>
                <a:gd name="T40" fmla="*/ 114 w 114"/>
                <a:gd name="T41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3">
                  <a:moveTo>
                    <a:pt x="114" y="57"/>
                  </a:moveTo>
                  <a:lnTo>
                    <a:pt x="0" y="113"/>
                  </a:lnTo>
                  <a:lnTo>
                    <a:pt x="4" y="106"/>
                  </a:lnTo>
                  <a:lnTo>
                    <a:pt x="7" y="99"/>
                  </a:lnTo>
                  <a:lnTo>
                    <a:pt x="9" y="92"/>
                  </a:lnTo>
                  <a:lnTo>
                    <a:pt x="11" y="85"/>
                  </a:lnTo>
                  <a:lnTo>
                    <a:pt x="12" y="79"/>
                  </a:lnTo>
                  <a:lnTo>
                    <a:pt x="13" y="71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14" y="49"/>
                  </a:lnTo>
                  <a:lnTo>
                    <a:pt x="13" y="42"/>
                  </a:lnTo>
                  <a:lnTo>
                    <a:pt x="12" y="36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" y="57"/>
                  </a:lnTo>
                  <a:lnTo>
                    <a:pt x="114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29"/>
            <p:cNvSpPr>
              <a:spLocks/>
            </p:cNvSpPr>
            <p:nvPr/>
          </p:nvSpPr>
          <p:spPr bwMode="auto">
            <a:xfrm>
              <a:off x="4772025" y="2595563"/>
              <a:ext cx="90488" cy="88900"/>
            </a:xfrm>
            <a:custGeom>
              <a:avLst/>
              <a:gdLst>
                <a:gd name="T0" fmla="*/ 113 w 113"/>
                <a:gd name="T1" fmla="*/ 57 h 114"/>
                <a:gd name="T2" fmla="*/ 0 w 113"/>
                <a:gd name="T3" fmla="*/ 114 h 114"/>
                <a:gd name="T4" fmla="*/ 3 w 113"/>
                <a:gd name="T5" fmla="*/ 107 h 114"/>
                <a:gd name="T6" fmla="*/ 6 w 113"/>
                <a:gd name="T7" fmla="*/ 100 h 114"/>
                <a:gd name="T8" fmla="*/ 8 w 113"/>
                <a:gd name="T9" fmla="*/ 92 h 114"/>
                <a:gd name="T10" fmla="*/ 10 w 113"/>
                <a:gd name="T11" fmla="*/ 85 h 114"/>
                <a:gd name="T12" fmla="*/ 11 w 113"/>
                <a:gd name="T13" fmla="*/ 79 h 114"/>
                <a:gd name="T14" fmla="*/ 13 w 113"/>
                <a:gd name="T15" fmla="*/ 72 h 114"/>
                <a:gd name="T16" fmla="*/ 14 w 113"/>
                <a:gd name="T17" fmla="*/ 64 h 114"/>
                <a:gd name="T18" fmla="*/ 14 w 113"/>
                <a:gd name="T19" fmla="*/ 57 h 114"/>
                <a:gd name="T20" fmla="*/ 14 w 113"/>
                <a:gd name="T21" fmla="*/ 50 h 114"/>
                <a:gd name="T22" fmla="*/ 13 w 113"/>
                <a:gd name="T23" fmla="*/ 42 h 114"/>
                <a:gd name="T24" fmla="*/ 11 w 113"/>
                <a:gd name="T25" fmla="*/ 36 h 114"/>
                <a:gd name="T26" fmla="*/ 10 w 113"/>
                <a:gd name="T27" fmla="*/ 29 h 114"/>
                <a:gd name="T28" fmla="*/ 8 w 113"/>
                <a:gd name="T29" fmla="*/ 21 h 114"/>
                <a:gd name="T30" fmla="*/ 6 w 113"/>
                <a:gd name="T31" fmla="*/ 14 h 114"/>
                <a:gd name="T32" fmla="*/ 3 w 113"/>
                <a:gd name="T33" fmla="*/ 7 h 114"/>
                <a:gd name="T34" fmla="*/ 0 w 113"/>
                <a:gd name="T35" fmla="*/ 0 h 114"/>
                <a:gd name="T36" fmla="*/ 0 w 113"/>
                <a:gd name="T37" fmla="*/ 0 h 114"/>
                <a:gd name="T38" fmla="*/ 113 w 113"/>
                <a:gd name="T39" fmla="*/ 57 h 114"/>
                <a:gd name="T40" fmla="*/ 113 w 113"/>
                <a:gd name="T4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4">
                  <a:moveTo>
                    <a:pt x="113" y="57"/>
                  </a:moveTo>
                  <a:lnTo>
                    <a:pt x="0" y="114"/>
                  </a:lnTo>
                  <a:lnTo>
                    <a:pt x="3" y="107"/>
                  </a:lnTo>
                  <a:lnTo>
                    <a:pt x="6" y="100"/>
                  </a:lnTo>
                  <a:lnTo>
                    <a:pt x="8" y="92"/>
                  </a:lnTo>
                  <a:lnTo>
                    <a:pt x="10" y="85"/>
                  </a:lnTo>
                  <a:lnTo>
                    <a:pt x="11" y="79"/>
                  </a:lnTo>
                  <a:lnTo>
                    <a:pt x="13" y="72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14" y="50"/>
                  </a:lnTo>
                  <a:lnTo>
                    <a:pt x="13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" y="57"/>
                  </a:lnTo>
                  <a:lnTo>
                    <a:pt x="113" y="5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30"/>
            <p:cNvSpPr>
              <a:spLocks/>
            </p:cNvSpPr>
            <p:nvPr/>
          </p:nvSpPr>
          <p:spPr bwMode="auto">
            <a:xfrm>
              <a:off x="1443038" y="2925763"/>
              <a:ext cx="90487" cy="88900"/>
            </a:xfrm>
            <a:custGeom>
              <a:avLst/>
              <a:gdLst>
                <a:gd name="T0" fmla="*/ 0 w 112"/>
                <a:gd name="T1" fmla="*/ 56 h 113"/>
                <a:gd name="T2" fmla="*/ 112 w 112"/>
                <a:gd name="T3" fmla="*/ 0 h 113"/>
                <a:gd name="T4" fmla="*/ 110 w 112"/>
                <a:gd name="T5" fmla="*/ 7 h 113"/>
                <a:gd name="T6" fmla="*/ 106 w 112"/>
                <a:gd name="T7" fmla="*/ 14 h 113"/>
                <a:gd name="T8" fmla="*/ 104 w 112"/>
                <a:gd name="T9" fmla="*/ 21 h 113"/>
                <a:gd name="T10" fmla="*/ 102 w 112"/>
                <a:gd name="T11" fmla="*/ 28 h 113"/>
                <a:gd name="T12" fmla="*/ 101 w 112"/>
                <a:gd name="T13" fmla="*/ 34 h 113"/>
                <a:gd name="T14" fmla="*/ 100 w 112"/>
                <a:gd name="T15" fmla="*/ 42 h 113"/>
                <a:gd name="T16" fmla="*/ 100 w 112"/>
                <a:gd name="T17" fmla="*/ 49 h 113"/>
                <a:gd name="T18" fmla="*/ 100 w 112"/>
                <a:gd name="T19" fmla="*/ 56 h 113"/>
                <a:gd name="T20" fmla="*/ 100 w 112"/>
                <a:gd name="T21" fmla="*/ 64 h 113"/>
                <a:gd name="T22" fmla="*/ 100 w 112"/>
                <a:gd name="T23" fmla="*/ 71 h 113"/>
                <a:gd name="T24" fmla="*/ 101 w 112"/>
                <a:gd name="T25" fmla="*/ 77 h 113"/>
                <a:gd name="T26" fmla="*/ 102 w 112"/>
                <a:gd name="T27" fmla="*/ 85 h 113"/>
                <a:gd name="T28" fmla="*/ 104 w 112"/>
                <a:gd name="T29" fmla="*/ 92 h 113"/>
                <a:gd name="T30" fmla="*/ 106 w 112"/>
                <a:gd name="T31" fmla="*/ 99 h 113"/>
                <a:gd name="T32" fmla="*/ 110 w 112"/>
                <a:gd name="T33" fmla="*/ 106 h 113"/>
                <a:gd name="T34" fmla="*/ 112 w 112"/>
                <a:gd name="T35" fmla="*/ 113 h 113"/>
                <a:gd name="T36" fmla="*/ 0 w 112"/>
                <a:gd name="T37" fmla="*/ 56 h 113"/>
                <a:gd name="T38" fmla="*/ 0 w 112"/>
                <a:gd name="T3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13">
                  <a:moveTo>
                    <a:pt x="0" y="56"/>
                  </a:moveTo>
                  <a:lnTo>
                    <a:pt x="112" y="0"/>
                  </a:lnTo>
                  <a:lnTo>
                    <a:pt x="110" y="7"/>
                  </a:lnTo>
                  <a:lnTo>
                    <a:pt x="106" y="14"/>
                  </a:lnTo>
                  <a:lnTo>
                    <a:pt x="104" y="21"/>
                  </a:lnTo>
                  <a:lnTo>
                    <a:pt x="102" y="28"/>
                  </a:lnTo>
                  <a:lnTo>
                    <a:pt x="101" y="34"/>
                  </a:lnTo>
                  <a:lnTo>
                    <a:pt x="100" y="42"/>
                  </a:lnTo>
                  <a:lnTo>
                    <a:pt x="100" y="49"/>
                  </a:lnTo>
                  <a:lnTo>
                    <a:pt x="100" y="56"/>
                  </a:lnTo>
                  <a:lnTo>
                    <a:pt x="100" y="64"/>
                  </a:lnTo>
                  <a:lnTo>
                    <a:pt x="100" y="71"/>
                  </a:lnTo>
                  <a:lnTo>
                    <a:pt x="101" y="77"/>
                  </a:lnTo>
                  <a:lnTo>
                    <a:pt x="102" y="85"/>
                  </a:lnTo>
                  <a:lnTo>
                    <a:pt x="104" y="92"/>
                  </a:lnTo>
                  <a:lnTo>
                    <a:pt x="106" y="99"/>
                  </a:lnTo>
                  <a:lnTo>
                    <a:pt x="110" y="106"/>
                  </a:lnTo>
                  <a:lnTo>
                    <a:pt x="112" y="113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31"/>
            <p:cNvSpPr>
              <a:spLocks/>
            </p:cNvSpPr>
            <p:nvPr/>
          </p:nvSpPr>
          <p:spPr bwMode="auto">
            <a:xfrm>
              <a:off x="2403475" y="2640013"/>
              <a:ext cx="747713" cy="203200"/>
            </a:xfrm>
            <a:custGeom>
              <a:avLst/>
              <a:gdLst>
                <a:gd name="T0" fmla="*/ 0 w 943"/>
                <a:gd name="T1" fmla="*/ 255 h 255"/>
                <a:gd name="T2" fmla="*/ 515 w 943"/>
                <a:gd name="T3" fmla="*/ 255 h 255"/>
                <a:gd name="T4" fmla="*/ 515 w 943"/>
                <a:gd name="T5" fmla="*/ 0 h 255"/>
                <a:gd name="T6" fmla="*/ 943 w 943"/>
                <a:gd name="T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5">
                  <a:moveTo>
                    <a:pt x="0" y="255"/>
                  </a:moveTo>
                  <a:lnTo>
                    <a:pt x="515" y="255"/>
                  </a:lnTo>
                  <a:lnTo>
                    <a:pt x="515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32"/>
            <p:cNvSpPr>
              <a:spLocks/>
            </p:cNvSpPr>
            <p:nvPr/>
          </p:nvSpPr>
          <p:spPr bwMode="auto">
            <a:xfrm>
              <a:off x="3225800" y="2640013"/>
              <a:ext cx="749300" cy="203200"/>
            </a:xfrm>
            <a:custGeom>
              <a:avLst/>
              <a:gdLst>
                <a:gd name="T0" fmla="*/ 0 w 943"/>
                <a:gd name="T1" fmla="*/ 255 h 255"/>
                <a:gd name="T2" fmla="*/ 513 w 943"/>
                <a:gd name="T3" fmla="*/ 255 h 255"/>
                <a:gd name="T4" fmla="*/ 513 w 943"/>
                <a:gd name="T5" fmla="*/ 0 h 255"/>
                <a:gd name="T6" fmla="*/ 943 w 943"/>
                <a:gd name="T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5">
                  <a:moveTo>
                    <a:pt x="0" y="255"/>
                  </a:moveTo>
                  <a:lnTo>
                    <a:pt x="513" y="255"/>
                  </a:lnTo>
                  <a:lnTo>
                    <a:pt x="513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33"/>
            <p:cNvSpPr>
              <a:spLocks/>
            </p:cNvSpPr>
            <p:nvPr/>
          </p:nvSpPr>
          <p:spPr bwMode="auto">
            <a:xfrm>
              <a:off x="4046538" y="2640013"/>
              <a:ext cx="747712" cy="203200"/>
            </a:xfrm>
            <a:custGeom>
              <a:avLst/>
              <a:gdLst>
                <a:gd name="T0" fmla="*/ 0 w 943"/>
                <a:gd name="T1" fmla="*/ 255 h 255"/>
                <a:gd name="T2" fmla="*/ 514 w 943"/>
                <a:gd name="T3" fmla="*/ 255 h 255"/>
                <a:gd name="T4" fmla="*/ 514 w 943"/>
                <a:gd name="T5" fmla="*/ 0 h 255"/>
                <a:gd name="T6" fmla="*/ 943 w 943"/>
                <a:gd name="T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5">
                  <a:moveTo>
                    <a:pt x="0" y="255"/>
                  </a:moveTo>
                  <a:lnTo>
                    <a:pt x="514" y="255"/>
                  </a:lnTo>
                  <a:lnTo>
                    <a:pt x="514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34"/>
            <p:cNvSpPr>
              <a:spLocks noChangeShapeType="1"/>
            </p:cNvSpPr>
            <p:nvPr/>
          </p:nvSpPr>
          <p:spPr bwMode="auto">
            <a:xfrm flipH="1">
              <a:off x="1511300" y="2970213"/>
              <a:ext cx="3109913" cy="1587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835"/>
            <p:cNvSpPr>
              <a:spLocks/>
            </p:cNvSpPr>
            <p:nvPr/>
          </p:nvSpPr>
          <p:spPr bwMode="auto">
            <a:xfrm>
              <a:off x="3590925" y="998538"/>
              <a:ext cx="914400" cy="304800"/>
            </a:xfrm>
            <a:prstGeom prst="borderCallout2">
              <a:avLst>
                <a:gd name="adj1" fmla="val 37500"/>
                <a:gd name="adj2" fmla="val -8333"/>
                <a:gd name="adj3" fmla="val 37500"/>
                <a:gd name="adj4" fmla="val -24481"/>
                <a:gd name="adj5" fmla="val 528648"/>
                <a:gd name="adj6" fmla="val -77954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CLOCK DISTRIB.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Progr. Phase shift</a:t>
              </a:r>
            </a:p>
          </p:txBody>
        </p:sp>
        <p:grpSp>
          <p:nvGrpSpPr>
            <p:cNvPr id="22" name="Group 836"/>
            <p:cNvGrpSpPr>
              <a:grpSpLocks/>
            </p:cNvGrpSpPr>
            <p:nvPr/>
          </p:nvGrpSpPr>
          <p:grpSpPr bwMode="auto">
            <a:xfrm>
              <a:off x="1439863" y="4414838"/>
              <a:ext cx="3436937" cy="1393825"/>
              <a:chOff x="1442" y="2797"/>
              <a:chExt cx="2165" cy="878"/>
            </a:xfrm>
          </p:grpSpPr>
          <p:sp>
            <p:nvSpPr>
              <p:cNvPr id="79" name="Freeform 837"/>
              <p:cNvSpPr>
                <a:spLocks/>
              </p:cNvSpPr>
              <p:nvPr/>
            </p:nvSpPr>
            <p:spPr bwMode="auto">
              <a:xfrm>
                <a:off x="1442" y="3183"/>
                <a:ext cx="467" cy="107"/>
              </a:xfrm>
              <a:custGeom>
                <a:avLst/>
                <a:gdLst>
                  <a:gd name="T0" fmla="*/ 934 w 934"/>
                  <a:gd name="T1" fmla="*/ 53 h 214"/>
                  <a:gd name="T2" fmla="*/ 55 w 934"/>
                  <a:gd name="T3" fmla="*/ 53 h 214"/>
                  <a:gd name="T4" fmla="*/ 55 w 934"/>
                  <a:gd name="T5" fmla="*/ 0 h 214"/>
                  <a:gd name="T6" fmla="*/ 0 w 934"/>
                  <a:gd name="T7" fmla="*/ 108 h 214"/>
                  <a:gd name="T8" fmla="*/ 55 w 934"/>
                  <a:gd name="T9" fmla="*/ 214 h 214"/>
                  <a:gd name="T10" fmla="*/ 55 w 934"/>
                  <a:gd name="T11" fmla="*/ 161 h 214"/>
                  <a:gd name="T12" fmla="*/ 934 w 934"/>
                  <a:gd name="T13" fmla="*/ 161 h 214"/>
                  <a:gd name="T14" fmla="*/ 934 w 934"/>
                  <a:gd name="T15" fmla="*/ 5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214">
                    <a:moveTo>
                      <a:pt x="934" y="53"/>
                    </a:moveTo>
                    <a:lnTo>
                      <a:pt x="55" y="53"/>
                    </a:lnTo>
                    <a:lnTo>
                      <a:pt x="55" y="0"/>
                    </a:lnTo>
                    <a:lnTo>
                      <a:pt x="0" y="108"/>
                    </a:lnTo>
                    <a:lnTo>
                      <a:pt x="55" y="214"/>
                    </a:lnTo>
                    <a:lnTo>
                      <a:pt x="55" y="161"/>
                    </a:lnTo>
                    <a:lnTo>
                      <a:pt x="934" y="161"/>
                    </a:lnTo>
                    <a:lnTo>
                      <a:pt x="934" y="53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38"/>
              <p:cNvSpPr>
                <a:spLocks/>
              </p:cNvSpPr>
              <p:nvPr/>
            </p:nvSpPr>
            <p:spPr bwMode="auto">
              <a:xfrm>
                <a:off x="1442" y="3183"/>
                <a:ext cx="467" cy="107"/>
              </a:xfrm>
              <a:custGeom>
                <a:avLst/>
                <a:gdLst>
                  <a:gd name="T0" fmla="*/ 934 w 934"/>
                  <a:gd name="T1" fmla="*/ 53 h 214"/>
                  <a:gd name="T2" fmla="*/ 55 w 934"/>
                  <a:gd name="T3" fmla="*/ 53 h 214"/>
                  <a:gd name="T4" fmla="*/ 55 w 934"/>
                  <a:gd name="T5" fmla="*/ 0 h 214"/>
                  <a:gd name="T6" fmla="*/ 0 w 934"/>
                  <a:gd name="T7" fmla="*/ 108 h 214"/>
                  <a:gd name="T8" fmla="*/ 55 w 934"/>
                  <a:gd name="T9" fmla="*/ 214 h 214"/>
                  <a:gd name="T10" fmla="*/ 55 w 934"/>
                  <a:gd name="T11" fmla="*/ 161 h 214"/>
                  <a:gd name="T12" fmla="*/ 934 w 934"/>
                  <a:gd name="T13" fmla="*/ 161 h 214"/>
                  <a:gd name="T14" fmla="*/ 934 w 934"/>
                  <a:gd name="T15" fmla="*/ 5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214">
                    <a:moveTo>
                      <a:pt x="934" y="53"/>
                    </a:moveTo>
                    <a:lnTo>
                      <a:pt x="55" y="53"/>
                    </a:lnTo>
                    <a:lnTo>
                      <a:pt x="55" y="0"/>
                    </a:lnTo>
                    <a:lnTo>
                      <a:pt x="0" y="108"/>
                    </a:lnTo>
                    <a:lnTo>
                      <a:pt x="55" y="214"/>
                    </a:lnTo>
                    <a:lnTo>
                      <a:pt x="55" y="161"/>
                    </a:lnTo>
                    <a:lnTo>
                      <a:pt x="934" y="161"/>
                    </a:lnTo>
                    <a:lnTo>
                      <a:pt x="934" y="5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39"/>
              <p:cNvSpPr>
                <a:spLocks/>
              </p:cNvSpPr>
              <p:nvPr/>
            </p:nvSpPr>
            <p:spPr bwMode="auto">
              <a:xfrm>
                <a:off x="1442" y="3311"/>
                <a:ext cx="986" cy="107"/>
              </a:xfrm>
              <a:custGeom>
                <a:avLst/>
                <a:gdLst>
                  <a:gd name="T0" fmla="*/ 1972 w 1972"/>
                  <a:gd name="T1" fmla="*/ 54 h 215"/>
                  <a:gd name="T2" fmla="*/ 55 w 1972"/>
                  <a:gd name="T3" fmla="*/ 54 h 215"/>
                  <a:gd name="T4" fmla="*/ 55 w 1972"/>
                  <a:gd name="T5" fmla="*/ 0 h 215"/>
                  <a:gd name="T6" fmla="*/ 0 w 1972"/>
                  <a:gd name="T7" fmla="*/ 107 h 215"/>
                  <a:gd name="T8" fmla="*/ 55 w 1972"/>
                  <a:gd name="T9" fmla="*/ 215 h 215"/>
                  <a:gd name="T10" fmla="*/ 55 w 1972"/>
                  <a:gd name="T11" fmla="*/ 161 h 215"/>
                  <a:gd name="T12" fmla="*/ 1972 w 1972"/>
                  <a:gd name="T13" fmla="*/ 161 h 215"/>
                  <a:gd name="T14" fmla="*/ 1972 w 1972"/>
                  <a:gd name="T15" fmla="*/ 5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2" h="215">
                    <a:moveTo>
                      <a:pt x="1972" y="54"/>
                    </a:moveTo>
                    <a:lnTo>
                      <a:pt x="55" y="54"/>
                    </a:lnTo>
                    <a:lnTo>
                      <a:pt x="55" y="0"/>
                    </a:lnTo>
                    <a:lnTo>
                      <a:pt x="0" y="107"/>
                    </a:lnTo>
                    <a:lnTo>
                      <a:pt x="55" y="215"/>
                    </a:lnTo>
                    <a:lnTo>
                      <a:pt x="55" y="161"/>
                    </a:lnTo>
                    <a:lnTo>
                      <a:pt x="1972" y="161"/>
                    </a:lnTo>
                    <a:lnTo>
                      <a:pt x="1972" y="54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40"/>
              <p:cNvSpPr>
                <a:spLocks/>
              </p:cNvSpPr>
              <p:nvPr/>
            </p:nvSpPr>
            <p:spPr bwMode="auto">
              <a:xfrm>
                <a:off x="1442" y="3311"/>
                <a:ext cx="986" cy="107"/>
              </a:xfrm>
              <a:custGeom>
                <a:avLst/>
                <a:gdLst>
                  <a:gd name="T0" fmla="*/ 1972 w 1972"/>
                  <a:gd name="T1" fmla="*/ 54 h 215"/>
                  <a:gd name="T2" fmla="*/ 55 w 1972"/>
                  <a:gd name="T3" fmla="*/ 54 h 215"/>
                  <a:gd name="T4" fmla="*/ 55 w 1972"/>
                  <a:gd name="T5" fmla="*/ 0 h 215"/>
                  <a:gd name="T6" fmla="*/ 0 w 1972"/>
                  <a:gd name="T7" fmla="*/ 107 h 215"/>
                  <a:gd name="T8" fmla="*/ 55 w 1972"/>
                  <a:gd name="T9" fmla="*/ 215 h 215"/>
                  <a:gd name="T10" fmla="*/ 55 w 1972"/>
                  <a:gd name="T11" fmla="*/ 161 h 215"/>
                  <a:gd name="T12" fmla="*/ 1972 w 1972"/>
                  <a:gd name="T13" fmla="*/ 161 h 215"/>
                  <a:gd name="T14" fmla="*/ 1972 w 1972"/>
                  <a:gd name="T15" fmla="*/ 5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2" h="215">
                    <a:moveTo>
                      <a:pt x="1972" y="54"/>
                    </a:moveTo>
                    <a:lnTo>
                      <a:pt x="55" y="54"/>
                    </a:lnTo>
                    <a:lnTo>
                      <a:pt x="55" y="0"/>
                    </a:lnTo>
                    <a:lnTo>
                      <a:pt x="0" y="107"/>
                    </a:lnTo>
                    <a:lnTo>
                      <a:pt x="55" y="215"/>
                    </a:lnTo>
                    <a:lnTo>
                      <a:pt x="55" y="161"/>
                    </a:lnTo>
                    <a:lnTo>
                      <a:pt x="1972" y="161"/>
                    </a:lnTo>
                    <a:lnTo>
                      <a:pt x="1972" y="54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41"/>
              <p:cNvSpPr>
                <a:spLocks/>
              </p:cNvSpPr>
              <p:nvPr/>
            </p:nvSpPr>
            <p:spPr bwMode="auto">
              <a:xfrm>
                <a:off x="1442" y="3440"/>
                <a:ext cx="1504" cy="107"/>
              </a:xfrm>
              <a:custGeom>
                <a:avLst/>
                <a:gdLst>
                  <a:gd name="T0" fmla="*/ 3009 w 3009"/>
                  <a:gd name="T1" fmla="*/ 53 h 214"/>
                  <a:gd name="T2" fmla="*/ 55 w 3009"/>
                  <a:gd name="T3" fmla="*/ 53 h 214"/>
                  <a:gd name="T4" fmla="*/ 55 w 3009"/>
                  <a:gd name="T5" fmla="*/ 0 h 214"/>
                  <a:gd name="T6" fmla="*/ 0 w 3009"/>
                  <a:gd name="T7" fmla="*/ 106 h 214"/>
                  <a:gd name="T8" fmla="*/ 55 w 3009"/>
                  <a:gd name="T9" fmla="*/ 214 h 214"/>
                  <a:gd name="T10" fmla="*/ 55 w 3009"/>
                  <a:gd name="T11" fmla="*/ 159 h 214"/>
                  <a:gd name="T12" fmla="*/ 3009 w 3009"/>
                  <a:gd name="T13" fmla="*/ 159 h 214"/>
                  <a:gd name="T14" fmla="*/ 3009 w 3009"/>
                  <a:gd name="T15" fmla="*/ 5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9" h="214">
                    <a:moveTo>
                      <a:pt x="3009" y="53"/>
                    </a:moveTo>
                    <a:lnTo>
                      <a:pt x="55" y="53"/>
                    </a:lnTo>
                    <a:lnTo>
                      <a:pt x="55" y="0"/>
                    </a:lnTo>
                    <a:lnTo>
                      <a:pt x="0" y="106"/>
                    </a:lnTo>
                    <a:lnTo>
                      <a:pt x="55" y="214"/>
                    </a:lnTo>
                    <a:lnTo>
                      <a:pt x="55" y="159"/>
                    </a:lnTo>
                    <a:lnTo>
                      <a:pt x="3009" y="159"/>
                    </a:lnTo>
                    <a:lnTo>
                      <a:pt x="3009" y="53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2"/>
              <p:cNvSpPr>
                <a:spLocks/>
              </p:cNvSpPr>
              <p:nvPr/>
            </p:nvSpPr>
            <p:spPr bwMode="auto">
              <a:xfrm>
                <a:off x="1442" y="3440"/>
                <a:ext cx="1504" cy="107"/>
              </a:xfrm>
              <a:custGeom>
                <a:avLst/>
                <a:gdLst>
                  <a:gd name="T0" fmla="*/ 3009 w 3009"/>
                  <a:gd name="T1" fmla="*/ 53 h 214"/>
                  <a:gd name="T2" fmla="*/ 55 w 3009"/>
                  <a:gd name="T3" fmla="*/ 53 h 214"/>
                  <a:gd name="T4" fmla="*/ 55 w 3009"/>
                  <a:gd name="T5" fmla="*/ 0 h 214"/>
                  <a:gd name="T6" fmla="*/ 0 w 3009"/>
                  <a:gd name="T7" fmla="*/ 106 h 214"/>
                  <a:gd name="T8" fmla="*/ 55 w 3009"/>
                  <a:gd name="T9" fmla="*/ 214 h 214"/>
                  <a:gd name="T10" fmla="*/ 55 w 3009"/>
                  <a:gd name="T11" fmla="*/ 159 h 214"/>
                  <a:gd name="T12" fmla="*/ 3009 w 3009"/>
                  <a:gd name="T13" fmla="*/ 159 h 214"/>
                  <a:gd name="T14" fmla="*/ 3009 w 3009"/>
                  <a:gd name="T15" fmla="*/ 5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9" h="214">
                    <a:moveTo>
                      <a:pt x="3009" y="53"/>
                    </a:moveTo>
                    <a:lnTo>
                      <a:pt x="55" y="53"/>
                    </a:lnTo>
                    <a:lnTo>
                      <a:pt x="55" y="0"/>
                    </a:lnTo>
                    <a:lnTo>
                      <a:pt x="0" y="106"/>
                    </a:lnTo>
                    <a:lnTo>
                      <a:pt x="55" y="214"/>
                    </a:lnTo>
                    <a:lnTo>
                      <a:pt x="55" y="159"/>
                    </a:lnTo>
                    <a:lnTo>
                      <a:pt x="3009" y="159"/>
                    </a:lnTo>
                    <a:lnTo>
                      <a:pt x="3009" y="5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43"/>
              <p:cNvSpPr>
                <a:spLocks/>
              </p:cNvSpPr>
              <p:nvPr/>
            </p:nvSpPr>
            <p:spPr bwMode="auto">
              <a:xfrm>
                <a:off x="1442" y="3568"/>
                <a:ext cx="2021" cy="107"/>
              </a:xfrm>
              <a:custGeom>
                <a:avLst/>
                <a:gdLst>
                  <a:gd name="T0" fmla="*/ 4042 w 4042"/>
                  <a:gd name="T1" fmla="*/ 54 h 214"/>
                  <a:gd name="T2" fmla="*/ 55 w 4042"/>
                  <a:gd name="T3" fmla="*/ 54 h 214"/>
                  <a:gd name="T4" fmla="*/ 55 w 4042"/>
                  <a:gd name="T5" fmla="*/ 0 h 214"/>
                  <a:gd name="T6" fmla="*/ 0 w 4042"/>
                  <a:gd name="T7" fmla="*/ 107 h 214"/>
                  <a:gd name="T8" fmla="*/ 55 w 4042"/>
                  <a:gd name="T9" fmla="*/ 214 h 214"/>
                  <a:gd name="T10" fmla="*/ 55 w 4042"/>
                  <a:gd name="T11" fmla="*/ 161 h 214"/>
                  <a:gd name="T12" fmla="*/ 4042 w 4042"/>
                  <a:gd name="T13" fmla="*/ 161 h 214"/>
                  <a:gd name="T14" fmla="*/ 4042 w 4042"/>
                  <a:gd name="T15" fmla="*/ 5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42" h="214">
                    <a:moveTo>
                      <a:pt x="4042" y="54"/>
                    </a:moveTo>
                    <a:lnTo>
                      <a:pt x="55" y="54"/>
                    </a:lnTo>
                    <a:lnTo>
                      <a:pt x="55" y="0"/>
                    </a:lnTo>
                    <a:lnTo>
                      <a:pt x="0" y="107"/>
                    </a:lnTo>
                    <a:lnTo>
                      <a:pt x="55" y="214"/>
                    </a:lnTo>
                    <a:lnTo>
                      <a:pt x="55" y="161"/>
                    </a:lnTo>
                    <a:lnTo>
                      <a:pt x="4042" y="161"/>
                    </a:lnTo>
                    <a:lnTo>
                      <a:pt x="4042" y="54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44"/>
              <p:cNvSpPr>
                <a:spLocks/>
              </p:cNvSpPr>
              <p:nvPr/>
            </p:nvSpPr>
            <p:spPr bwMode="auto">
              <a:xfrm>
                <a:off x="1442" y="3568"/>
                <a:ext cx="2021" cy="107"/>
              </a:xfrm>
              <a:custGeom>
                <a:avLst/>
                <a:gdLst>
                  <a:gd name="T0" fmla="*/ 4042 w 4042"/>
                  <a:gd name="T1" fmla="*/ 54 h 214"/>
                  <a:gd name="T2" fmla="*/ 55 w 4042"/>
                  <a:gd name="T3" fmla="*/ 54 h 214"/>
                  <a:gd name="T4" fmla="*/ 55 w 4042"/>
                  <a:gd name="T5" fmla="*/ 0 h 214"/>
                  <a:gd name="T6" fmla="*/ 0 w 4042"/>
                  <a:gd name="T7" fmla="*/ 107 h 214"/>
                  <a:gd name="T8" fmla="*/ 55 w 4042"/>
                  <a:gd name="T9" fmla="*/ 214 h 214"/>
                  <a:gd name="T10" fmla="*/ 55 w 4042"/>
                  <a:gd name="T11" fmla="*/ 161 h 214"/>
                  <a:gd name="T12" fmla="*/ 4042 w 4042"/>
                  <a:gd name="T13" fmla="*/ 161 h 214"/>
                  <a:gd name="T14" fmla="*/ 4042 w 4042"/>
                  <a:gd name="T15" fmla="*/ 5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42" h="214">
                    <a:moveTo>
                      <a:pt x="4042" y="54"/>
                    </a:moveTo>
                    <a:lnTo>
                      <a:pt x="55" y="54"/>
                    </a:lnTo>
                    <a:lnTo>
                      <a:pt x="55" y="0"/>
                    </a:lnTo>
                    <a:lnTo>
                      <a:pt x="0" y="107"/>
                    </a:lnTo>
                    <a:lnTo>
                      <a:pt x="55" y="214"/>
                    </a:lnTo>
                    <a:lnTo>
                      <a:pt x="55" y="161"/>
                    </a:lnTo>
                    <a:lnTo>
                      <a:pt x="4042" y="161"/>
                    </a:lnTo>
                    <a:lnTo>
                      <a:pt x="4042" y="54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45"/>
              <p:cNvSpPr>
                <a:spLocks/>
              </p:cNvSpPr>
              <p:nvPr/>
            </p:nvSpPr>
            <p:spPr bwMode="auto">
              <a:xfrm>
                <a:off x="1863" y="2797"/>
                <a:ext cx="190" cy="86"/>
              </a:xfrm>
              <a:custGeom>
                <a:avLst/>
                <a:gdLst>
                  <a:gd name="T0" fmla="*/ 0 w 381"/>
                  <a:gd name="T1" fmla="*/ 128 h 171"/>
                  <a:gd name="T2" fmla="*/ 339 w 381"/>
                  <a:gd name="T3" fmla="*/ 128 h 171"/>
                  <a:gd name="T4" fmla="*/ 339 w 381"/>
                  <a:gd name="T5" fmla="*/ 171 h 171"/>
                  <a:gd name="T6" fmla="*/ 381 w 381"/>
                  <a:gd name="T7" fmla="*/ 85 h 171"/>
                  <a:gd name="T8" fmla="*/ 339 w 381"/>
                  <a:gd name="T9" fmla="*/ 0 h 171"/>
                  <a:gd name="T10" fmla="*/ 339 w 381"/>
                  <a:gd name="T11" fmla="*/ 43 h 171"/>
                  <a:gd name="T12" fmla="*/ 0 w 381"/>
                  <a:gd name="T13" fmla="*/ 43 h 171"/>
                  <a:gd name="T14" fmla="*/ 0 w 381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171">
                    <a:moveTo>
                      <a:pt x="0" y="128"/>
                    </a:moveTo>
                    <a:lnTo>
                      <a:pt x="339" y="128"/>
                    </a:lnTo>
                    <a:lnTo>
                      <a:pt x="339" y="171"/>
                    </a:lnTo>
                    <a:lnTo>
                      <a:pt x="381" y="85"/>
                    </a:lnTo>
                    <a:lnTo>
                      <a:pt x="339" y="0"/>
                    </a:lnTo>
                    <a:lnTo>
                      <a:pt x="339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46"/>
              <p:cNvSpPr>
                <a:spLocks/>
              </p:cNvSpPr>
              <p:nvPr/>
            </p:nvSpPr>
            <p:spPr bwMode="auto">
              <a:xfrm>
                <a:off x="1863" y="2797"/>
                <a:ext cx="190" cy="86"/>
              </a:xfrm>
              <a:custGeom>
                <a:avLst/>
                <a:gdLst>
                  <a:gd name="T0" fmla="*/ 0 w 381"/>
                  <a:gd name="T1" fmla="*/ 128 h 171"/>
                  <a:gd name="T2" fmla="*/ 339 w 381"/>
                  <a:gd name="T3" fmla="*/ 128 h 171"/>
                  <a:gd name="T4" fmla="*/ 339 w 381"/>
                  <a:gd name="T5" fmla="*/ 171 h 171"/>
                  <a:gd name="T6" fmla="*/ 381 w 381"/>
                  <a:gd name="T7" fmla="*/ 85 h 171"/>
                  <a:gd name="T8" fmla="*/ 339 w 381"/>
                  <a:gd name="T9" fmla="*/ 0 h 171"/>
                  <a:gd name="T10" fmla="*/ 339 w 381"/>
                  <a:gd name="T11" fmla="*/ 43 h 171"/>
                  <a:gd name="T12" fmla="*/ 0 w 381"/>
                  <a:gd name="T13" fmla="*/ 43 h 171"/>
                  <a:gd name="T14" fmla="*/ 0 w 381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171">
                    <a:moveTo>
                      <a:pt x="0" y="128"/>
                    </a:moveTo>
                    <a:lnTo>
                      <a:pt x="339" y="128"/>
                    </a:lnTo>
                    <a:lnTo>
                      <a:pt x="339" y="171"/>
                    </a:lnTo>
                    <a:lnTo>
                      <a:pt x="381" y="85"/>
                    </a:lnTo>
                    <a:lnTo>
                      <a:pt x="339" y="0"/>
                    </a:lnTo>
                    <a:lnTo>
                      <a:pt x="339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47"/>
              <p:cNvSpPr>
                <a:spLocks/>
              </p:cNvSpPr>
              <p:nvPr/>
            </p:nvSpPr>
            <p:spPr bwMode="auto">
              <a:xfrm>
                <a:off x="2381" y="2797"/>
                <a:ext cx="190" cy="86"/>
              </a:xfrm>
              <a:custGeom>
                <a:avLst/>
                <a:gdLst>
                  <a:gd name="T0" fmla="*/ 0 w 380"/>
                  <a:gd name="T1" fmla="*/ 128 h 171"/>
                  <a:gd name="T2" fmla="*/ 337 w 380"/>
                  <a:gd name="T3" fmla="*/ 128 h 171"/>
                  <a:gd name="T4" fmla="*/ 337 w 380"/>
                  <a:gd name="T5" fmla="*/ 171 h 171"/>
                  <a:gd name="T6" fmla="*/ 380 w 380"/>
                  <a:gd name="T7" fmla="*/ 85 h 171"/>
                  <a:gd name="T8" fmla="*/ 337 w 380"/>
                  <a:gd name="T9" fmla="*/ 0 h 171"/>
                  <a:gd name="T10" fmla="*/ 337 w 380"/>
                  <a:gd name="T11" fmla="*/ 43 h 171"/>
                  <a:gd name="T12" fmla="*/ 0 w 380"/>
                  <a:gd name="T13" fmla="*/ 43 h 171"/>
                  <a:gd name="T14" fmla="*/ 0 w 380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171">
                    <a:moveTo>
                      <a:pt x="0" y="128"/>
                    </a:moveTo>
                    <a:lnTo>
                      <a:pt x="337" y="128"/>
                    </a:lnTo>
                    <a:lnTo>
                      <a:pt x="337" y="171"/>
                    </a:lnTo>
                    <a:lnTo>
                      <a:pt x="380" y="85"/>
                    </a:lnTo>
                    <a:lnTo>
                      <a:pt x="337" y="0"/>
                    </a:lnTo>
                    <a:lnTo>
                      <a:pt x="337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48"/>
              <p:cNvSpPr>
                <a:spLocks/>
              </p:cNvSpPr>
              <p:nvPr/>
            </p:nvSpPr>
            <p:spPr bwMode="auto">
              <a:xfrm>
                <a:off x="2381" y="2797"/>
                <a:ext cx="190" cy="86"/>
              </a:xfrm>
              <a:custGeom>
                <a:avLst/>
                <a:gdLst>
                  <a:gd name="T0" fmla="*/ 0 w 380"/>
                  <a:gd name="T1" fmla="*/ 128 h 171"/>
                  <a:gd name="T2" fmla="*/ 337 w 380"/>
                  <a:gd name="T3" fmla="*/ 128 h 171"/>
                  <a:gd name="T4" fmla="*/ 337 w 380"/>
                  <a:gd name="T5" fmla="*/ 171 h 171"/>
                  <a:gd name="T6" fmla="*/ 380 w 380"/>
                  <a:gd name="T7" fmla="*/ 85 h 171"/>
                  <a:gd name="T8" fmla="*/ 337 w 380"/>
                  <a:gd name="T9" fmla="*/ 0 h 171"/>
                  <a:gd name="T10" fmla="*/ 337 w 380"/>
                  <a:gd name="T11" fmla="*/ 43 h 171"/>
                  <a:gd name="T12" fmla="*/ 0 w 380"/>
                  <a:gd name="T13" fmla="*/ 43 h 171"/>
                  <a:gd name="T14" fmla="*/ 0 w 380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171">
                    <a:moveTo>
                      <a:pt x="0" y="128"/>
                    </a:moveTo>
                    <a:lnTo>
                      <a:pt x="337" y="128"/>
                    </a:lnTo>
                    <a:lnTo>
                      <a:pt x="337" y="171"/>
                    </a:lnTo>
                    <a:lnTo>
                      <a:pt x="380" y="85"/>
                    </a:lnTo>
                    <a:lnTo>
                      <a:pt x="337" y="0"/>
                    </a:lnTo>
                    <a:lnTo>
                      <a:pt x="337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49"/>
              <p:cNvSpPr>
                <a:spLocks/>
              </p:cNvSpPr>
              <p:nvPr/>
            </p:nvSpPr>
            <p:spPr bwMode="auto">
              <a:xfrm>
                <a:off x="2899" y="2797"/>
                <a:ext cx="190" cy="86"/>
              </a:xfrm>
              <a:custGeom>
                <a:avLst/>
                <a:gdLst>
                  <a:gd name="T0" fmla="*/ 0 w 380"/>
                  <a:gd name="T1" fmla="*/ 128 h 171"/>
                  <a:gd name="T2" fmla="*/ 338 w 380"/>
                  <a:gd name="T3" fmla="*/ 128 h 171"/>
                  <a:gd name="T4" fmla="*/ 338 w 380"/>
                  <a:gd name="T5" fmla="*/ 171 h 171"/>
                  <a:gd name="T6" fmla="*/ 380 w 380"/>
                  <a:gd name="T7" fmla="*/ 85 h 171"/>
                  <a:gd name="T8" fmla="*/ 338 w 380"/>
                  <a:gd name="T9" fmla="*/ 0 h 171"/>
                  <a:gd name="T10" fmla="*/ 338 w 380"/>
                  <a:gd name="T11" fmla="*/ 43 h 171"/>
                  <a:gd name="T12" fmla="*/ 0 w 380"/>
                  <a:gd name="T13" fmla="*/ 43 h 171"/>
                  <a:gd name="T14" fmla="*/ 0 w 380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171">
                    <a:moveTo>
                      <a:pt x="0" y="128"/>
                    </a:moveTo>
                    <a:lnTo>
                      <a:pt x="338" y="128"/>
                    </a:lnTo>
                    <a:lnTo>
                      <a:pt x="338" y="171"/>
                    </a:lnTo>
                    <a:lnTo>
                      <a:pt x="380" y="85"/>
                    </a:lnTo>
                    <a:lnTo>
                      <a:pt x="338" y="0"/>
                    </a:lnTo>
                    <a:lnTo>
                      <a:pt x="338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50"/>
              <p:cNvSpPr>
                <a:spLocks/>
              </p:cNvSpPr>
              <p:nvPr/>
            </p:nvSpPr>
            <p:spPr bwMode="auto">
              <a:xfrm>
                <a:off x="2899" y="2797"/>
                <a:ext cx="190" cy="86"/>
              </a:xfrm>
              <a:custGeom>
                <a:avLst/>
                <a:gdLst>
                  <a:gd name="T0" fmla="*/ 0 w 380"/>
                  <a:gd name="T1" fmla="*/ 128 h 171"/>
                  <a:gd name="T2" fmla="*/ 338 w 380"/>
                  <a:gd name="T3" fmla="*/ 128 h 171"/>
                  <a:gd name="T4" fmla="*/ 338 w 380"/>
                  <a:gd name="T5" fmla="*/ 171 h 171"/>
                  <a:gd name="T6" fmla="*/ 380 w 380"/>
                  <a:gd name="T7" fmla="*/ 85 h 171"/>
                  <a:gd name="T8" fmla="*/ 338 w 380"/>
                  <a:gd name="T9" fmla="*/ 0 h 171"/>
                  <a:gd name="T10" fmla="*/ 338 w 380"/>
                  <a:gd name="T11" fmla="*/ 43 h 171"/>
                  <a:gd name="T12" fmla="*/ 0 w 380"/>
                  <a:gd name="T13" fmla="*/ 43 h 171"/>
                  <a:gd name="T14" fmla="*/ 0 w 380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171">
                    <a:moveTo>
                      <a:pt x="0" y="128"/>
                    </a:moveTo>
                    <a:lnTo>
                      <a:pt x="338" y="128"/>
                    </a:lnTo>
                    <a:lnTo>
                      <a:pt x="338" y="171"/>
                    </a:lnTo>
                    <a:lnTo>
                      <a:pt x="380" y="85"/>
                    </a:lnTo>
                    <a:lnTo>
                      <a:pt x="338" y="0"/>
                    </a:lnTo>
                    <a:lnTo>
                      <a:pt x="338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51"/>
              <p:cNvSpPr>
                <a:spLocks/>
              </p:cNvSpPr>
              <p:nvPr/>
            </p:nvSpPr>
            <p:spPr bwMode="auto">
              <a:xfrm>
                <a:off x="3417" y="2797"/>
                <a:ext cx="190" cy="86"/>
              </a:xfrm>
              <a:custGeom>
                <a:avLst/>
                <a:gdLst>
                  <a:gd name="T0" fmla="*/ 0 w 381"/>
                  <a:gd name="T1" fmla="*/ 128 h 171"/>
                  <a:gd name="T2" fmla="*/ 338 w 381"/>
                  <a:gd name="T3" fmla="*/ 128 h 171"/>
                  <a:gd name="T4" fmla="*/ 338 w 381"/>
                  <a:gd name="T5" fmla="*/ 171 h 171"/>
                  <a:gd name="T6" fmla="*/ 381 w 381"/>
                  <a:gd name="T7" fmla="*/ 85 h 171"/>
                  <a:gd name="T8" fmla="*/ 338 w 381"/>
                  <a:gd name="T9" fmla="*/ 0 h 171"/>
                  <a:gd name="T10" fmla="*/ 338 w 381"/>
                  <a:gd name="T11" fmla="*/ 43 h 171"/>
                  <a:gd name="T12" fmla="*/ 0 w 381"/>
                  <a:gd name="T13" fmla="*/ 43 h 171"/>
                  <a:gd name="T14" fmla="*/ 0 w 381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171">
                    <a:moveTo>
                      <a:pt x="0" y="128"/>
                    </a:moveTo>
                    <a:lnTo>
                      <a:pt x="338" y="128"/>
                    </a:lnTo>
                    <a:lnTo>
                      <a:pt x="338" y="171"/>
                    </a:lnTo>
                    <a:lnTo>
                      <a:pt x="381" y="85"/>
                    </a:lnTo>
                    <a:lnTo>
                      <a:pt x="338" y="0"/>
                    </a:lnTo>
                    <a:lnTo>
                      <a:pt x="338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52"/>
              <p:cNvSpPr>
                <a:spLocks/>
              </p:cNvSpPr>
              <p:nvPr/>
            </p:nvSpPr>
            <p:spPr bwMode="auto">
              <a:xfrm>
                <a:off x="3417" y="2797"/>
                <a:ext cx="190" cy="86"/>
              </a:xfrm>
              <a:custGeom>
                <a:avLst/>
                <a:gdLst>
                  <a:gd name="T0" fmla="*/ 0 w 381"/>
                  <a:gd name="T1" fmla="*/ 128 h 171"/>
                  <a:gd name="T2" fmla="*/ 338 w 381"/>
                  <a:gd name="T3" fmla="*/ 128 h 171"/>
                  <a:gd name="T4" fmla="*/ 338 w 381"/>
                  <a:gd name="T5" fmla="*/ 171 h 171"/>
                  <a:gd name="T6" fmla="*/ 381 w 381"/>
                  <a:gd name="T7" fmla="*/ 85 h 171"/>
                  <a:gd name="T8" fmla="*/ 338 w 381"/>
                  <a:gd name="T9" fmla="*/ 0 h 171"/>
                  <a:gd name="T10" fmla="*/ 338 w 381"/>
                  <a:gd name="T11" fmla="*/ 43 h 171"/>
                  <a:gd name="T12" fmla="*/ 0 w 381"/>
                  <a:gd name="T13" fmla="*/ 43 h 171"/>
                  <a:gd name="T14" fmla="*/ 0 w 381"/>
                  <a:gd name="T15" fmla="*/ 1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171">
                    <a:moveTo>
                      <a:pt x="0" y="128"/>
                    </a:moveTo>
                    <a:lnTo>
                      <a:pt x="338" y="128"/>
                    </a:lnTo>
                    <a:lnTo>
                      <a:pt x="338" y="171"/>
                    </a:lnTo>
                    <a:lnTo>
                      <a:pt x="381" y="85"/>
                    </a:lnTo>
                    <a:lnTo>
                      <a:pt x="338" y="0"/>
                    </a:lnTo>
                    <a:lnTo>
                      <a:pt x="338" y="43"/>
                    </a:lnTo>
                    <a:lnTo>
                      <a:pt x="0" y="43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853"/>
              <p:cNvSpPr>
                <a:spLocks noChangeArrowheads="1"/>
              </p:cNvSpPr>
              <p:nvPr/>
            </p:nvSpPr>
            <p:spPr bwMode="auto">
              <a:xfrm>
                <a:off x="3417" y="2861"/>
                <a:ext cx="46" cy="733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854"/>
              <p:cNvSpPr>
                <a:spLocks noEditPoints="1"/>
              </p:cNvSpPr>
              <p:nvPr/>
            </p:nvSpPr>
            <p:spPr bwMode="auto">
              <a:xfrm>
                <a:off x="3417" y="2861"/>
                <a:ext cx="46" cy="733"/>
              </a:xfrm>
              <a:custGeom>
                <a:avLst/>
                <a:gdLst>
                  <a:gd name="T0" fmla="*/ 93 w 93"/>
                  <a:gd name="T1" fmla="*/ 1466 h 1466"/>
                  <a:gd name="T2" fmla="*/ 93 w 93"/>
                  <a:gd name="T3" fmla="*/ 0 h 1466"/>
                  <a:gd name="T4" fmla="*/ 93 w 93"/>
                  <a:gd name="T5" fmla="*/ 1466 h 1466"/>
                  <a:gd name="T6" fmla="*/ 0 w 93"/>
                  <a:gd name="T7" fmla="*/ 1466 h 1466"/>
                  <a:gd name="T8" fmla="*/ 0 w 93"/>
                  <a:gd name="T9" fmla="*/ 0 h 1466"/>
                  <a:gd name="T10" fmla="*/ 0 w 93"/>
                  <a:gd name="T11" fmla="*/ 1466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466">
                    <a:moveTo>
                      <a:pt x="93" y="1466"/>
                    </a:moveTo>
                    <a:lnTo>
                      <a:pt x="93" y="0"/>
                    </a:lnTo>
                    <a:lnTo>
                      <a:pt x="93" y="1466"/>
                    </a:lnTo>
                    <a:close/>
                    <a:moveTo>
                      <a:pt x="0" y="1466"/>
                    </a:moveTo>
                    <a:lnTo>
                      <a:pt x="0" y="0"/>
                    </a:lnTo>
                    <a:lnTo>
                      <a:pt x="0" y="1466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55"/>
              <p:cNvSpPr>
                <a:spLocks noChangeShapeType="1"/>
              </p:cNvSpPr>
              <p:nvPr/>
            </p:nvSpPr>
            <p:spPr bwMode="auto">
              <a:xfrm flipV="1">
                <a:off x="3463" y="2861"/>
                <a:ext cx="1" cy="7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56"/>
              <p:cNvSpPr>
                <a:spLocks noChangeShapeType="1"/>
              </p:cNvSpPr>
              <p:nvPr/>
            </p:nvSpPr>
            <p:spPr bwMode="auto">
              <a:xfrm flipV="1">
                <a:off x="3417" y="2861"/>
                <a:ext cx="1" cy="7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857"/>
              <p:cNvSpPr>
                <a:spLocks noChangeArrowheads="1"/>
              </p:cNvSpPr>
              <p:nvPr/>
            </p:nvSpPr>
            <p:spPr bwMode="auto">
              <a:xfrm>
                <a:off x="3419" y="2860"/>
                <a:ext cx="4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58"/>
              <p:cNvSpPr>
                <a:spLocks noChangeArrowheads="1"/>
              </p:cNvSpPr>
              <p:nvPr/>
            </p:nvSpPr>
            <p:spPr bwMode="auto">
              <a:xfrm>
                <a:off x="3419" y="2860"/>
                <a:ext cx="42" cy="1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859"/>
              <p:cNvSpPr>
                <a:spLocks noChangeArrowheads="1"/>
              </p:cNvSpPr>
              <p:nvPr/>
            </p:nvSpPr>
            <p:spPr bwMode="auto">
              <a:xfrm>
                <a:off x="2899" y="2861"/>
                <a:ext cx="47" cy="604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60"/>
              <p:cNvSpPr>
                <a:spLocks noEditPoints="1"/>
              </p:cNvSpPr>
              <p:nvPr/>
            </p:nvSpPr>
            <p:spPr bwMode="auto">
              <a:xfrm>
                <a:off x="2899" y="2861"/>
                <a:ext cx="47" cy="604"/>
              </a:xfrm>
              <a:custGeom>
                <a:avLst/>
                <a:gdLst>
                  <a:gd name="T0" fmla="*/ 93 w 93"/>
                  <a:gd name="T1" fmla="*/ 1209 h 1209"/>
                  <a:gd name="T2" fmla="*/ 93 w 93"/>
                  <a:gd name="T3" fmla="*/ 0 h 1209"/>
                  <a:gd name="T4" fmla="*/ 93 w 93"/>
                  <a:gd name="T5" fmla="*/ 1209 h 1209"/>
                  <a:gd name="T6" fmla="*/ 0 w 93"/>
                  <a:gd name="T7" fmla="*/ 1209 h 1209"/>
                  <a:gd name="T8" fmla="*/ 0 w 93"/>
                  <a:gd name="T9" fmla="*/ 0 h 1209"/>
                  <a:gd name="T10" fmla="*/ 0 w 93"/>
                  <a:gd name="T11" fmla="*/ 120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209">
                    <a:moveTo>
                      <a:pt x="93" y="1209"/>
                    </a:moveTo>
                    <a:lnTo>
                      <a:pt x="93" y="0"/>
                    </a:lnTo>
                    <a:lnTo>
                      <a:pt x="93" y="1209"/>
                    </a:lnTo>
                    <a:close/>
                    <a:moveTo>
                      <a:pt x="0" y="1209"/>
                    </a:moveTo>
                    <a:lnTo>
                      <a:pt x="0" y="0"/>
                    </a:lnTo>
                    <a:lnTo>
                      <a:pt x="0" y="1209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61"/>
              <p:cNvSpPr>
                <a:spLocks noChangeShapeType="1"/>
              </p:cNvSpPr>
              <p:nvPr/>
            </p:nvSpPr>
            <p:spPr bwMode="auto">
              <a:xfrm flipV="1">
                <a:off x="2946" y="2861"/>
                <a:ext cx="1" cy="60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62"/>
              <p:cNvSpPr>
                <a:spLocks noChangeShapeType="1"/>
              </p:cNvSpPr>
              <p:nvPr/>
            </p:nvSpPr>
            <p:spPr bwMode="auto">
              <a:xfrm flipV="1">
                <a:off x="2899" y="2861"/>
                <a:ext cx="1" cy="60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863"/>
              <p:cNvSpPr>
                <a:spLocks noChangeArrowheads="1"/>
              </p:cNvSpPr>
              <p:nvPr/>
            </p:nvSpPr>
            <p:spPr bwMode="auto">
              <a:xfrm>
                <a:off x="2901" y="3464"/>
                <a:ext cx="43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864"/>
              <p:cNvSpPr>
                <a:spLocks noChangeArrowheads="1"/>
              </p:cNvSpPr>
              <p:nvPr/>
            </p:nvSpPr>
            <p:spPr bwMode="auto">
              <a:xfrm>
                <a:off x="2901" y="3464"/>
                <a:ext cx="43" cy="4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865"/>
              <p:cNvSpPr>
                <a:spLocks noChangeArrowheads="1"/>
              </p:cNvSpPr>
              <p:nvPr/>
            </p:nvSpPr>
            <p:spPr bwMode="auto">
              <a:xfrm>
                <a:off x="2901" y="2860"/>
                <a:ext cx="4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866"/>
              <p:cNvSpPr>
                <a:spLocks noChangeArrowheads="1"/>
              </p:cNvSpPr>
              <p:nvPr/>
            </p:nvSpPr>
            <p:spPr bwMode="auto">
              <a:xfrm>
                <a:off x="2901" y="2860"/>
                <a:ext cx="43" cy="1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867"/>
              <p:cNvSpPr>
                <a:spLocks noChangeArrowheads="1"/>
              </p:cNvSpPr>
              <p:nvPr/>
            </p:nvSpPr>
            <p:spPr bwMode="auto">
              <a:xfrm>
                <a:off x="2381" y="2861"/>
                <a:ext cx="46" cy="478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868"/>
              <p:cNvSpPr>
                <a:spLocks noEditPoints="1"/>
              </p:cNvSpPr>
              <p:nvPr/>
            </p:nvSpPr>
            <p:spPr bwMode="auto">
              <a:xfrm>
                <a:off x="2381" y="2861"/>
                <a:ext cx="46" cy="478"/>
              </a:xfrm>
              <a:custGeom>
                <a:avLst/>
                <a:gdLst>
                  <a:gd name="T0" fmla="*/ 92 w 92"/>
                  <a:gd name="T1" fmla="*/ 956 h 956"/>
                  <a:gd name="T2" fmla="*/ 92 w 92"/>
                  <a:gd name="T3" fmla="*/ 0 h 956"/>
                  <a:gd name="T4" fmla="*/ 92 w 92"/>
                  <a:gd name="T5" fmla="*/ 956 h 956"/>
                  <a:gd name="T6" fmla="*/ 0 w 92"/>
                  <a:gd name="T7" fmla="*/ 956 h 956"/>
                  <a:gd name="T8" fmla="*/ 0 w 92"/>
                  <a:gd name="T9" fmla="*/ 0 h 956"/>
                  <a:gd name="T10" fmla="*/ 0 w 92"/>
                  <a:gd name="T11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956">
                    <a:moveTo>
                      <a:pt x="92" y="956"/>
                    </a:moveTo>
                    <a:lnTo>
                      <a:pt x="92" y="0"/>
                    </a:lnTo>
                    <a:lnTo>
                      <a:pt x="92" y="956"/>
                    </a:lnTo>
                    <a:close/>
                    <a:moveTo>
                      <a:pt x="0" y="956"/>
                    </a:moveTo>
                    <a:lnTo>
                      <a:pt x="0" y="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869"/>
              <p:cNvSpPr>
                <a:spLocks noChangeShapeType="1"/>
              </p:cNvSpPr>
              <p:nvPr/>
            </p:nvSpPr>
            <p:spPr bwMode="auto">
              <a:xfrm flipV="1">
                <a:off x="2427" y="2861"/>
                <a:ext cx="1" cy="47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870"/>
              <p:cNvSpPr>
                <a:spLocks noChangeShapeType="1"/>
              </p:cNvSpPr>
              <p:nvPr/>
            </p:nvSpPr>
            <p:spPr bwMode="auto">
              <a:xfrm flipV="1">
                <a:off x="2381" y="2861"/>
                <a:ext cx="1" cy="47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871"/>
              <p:cNvSpPr>
                <a:spLocks noChangeArrowheads="1"/>
              </p:cNvSpPr>
              <p:nvPr/>
            </p:nvSpPr>
            <p:spPr bwMode="auto">
              <a:xfrm>
                <a:off x="2383" y="3338"/>
                <a:ext cx="43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872"/>
              <p:cNvSpPr>
                <a:spLocks noChangeArrowheads="1"/>
              </p:cNvSpPr>
              <p:nvPr/>
            </p:nvSpPr>
            <p:spPr bwMode="auto">
              <a:xfrm>
                <a:off x="2383" y="3338"/>
                <a:ext cx="43" cy="4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873"/>
              <p:cNvSpPr>
                <a:spLocks noChangeArrowheads="1"/>
              </p:cNvSpPr>
              <p:nvPr/>
            </p:nvSpPr>
            <p:spPr bwMode="auto">
              <a:xfrm>
                <a:off x="2383" y="2860"/>
                <a:ext cx="4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874"/>
              <p:cNvSpPr>
                <a:spLocks noChangeArrowheads="1"/>
              </p:cNvSpPr>
              <p:nvPr/>
            </p:nvSpPr>
            <p:spPr bwMode="auto">
              <a:xfrm>
                <a:off x="2383" y="2860"/>
                <a:ext cx="43" cy="1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875"/>
              <p:cNvSpPr>
                <a:spLocks noChangeArrowheads="1"/>
              </p:cNvSpPr>
              <p:nvPr/>
            </p:nvSpPr>
            <p:spPr bwMode="auto">
              <a:xfrm>
                <a:off x="1863" y="2861"/>
                <a:ext cx="46" cy="347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76"/>
              <p:cNvSpPr>
                <a:spLocks noEditPoints="1"/>
              </p:cNvSpPr>
              <p:nvPr/>
            </p:nvSpPr>
            <p:spPr bwMode="auto">
              <a:xfrm>
                <a:off x="1863" y="2861"/>
                <a:ext cx="46" cy="347"/>
              </a:xfrm>
              <a:custGeom>
                <a:avLst/>
                <a:gdLst>
                  <a:gd name="T0" fmla="*/ 93 w 93"/>
                  <a:gd name="T1" fmla="*/ 694 h 694"/>
                  <a:gd name="T2" fmla="*/ 93 w 93"/>
                  <a:gd name="T3" fmla="*/ 0 h 694"/>
                  <a:gd name="T4" fmla="*/ 93 w 93"/>
                  <a:gd name="T5" fmla="*/ 694 h 694"/>
                  <a:gd name="T6" fmla="*/ 0 w 93"/>
                  <a:gd name="T7" fmla="*/ 694 h 694"/>
                  <a:gd name="T8" fmla="*/ 0 w 93"/>
                  <a:gd name="T9" fmla="*/ 0 h 694"/>
                  <a:gd name="T10" fmla="*/ 0 w 93"/>
                  <a:gd name="T11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694">
                    <a:moveTo>
                      <a:pt x="93" y="694"/>
                    </a:moveTo>
                    <a:lnTo>
                      <a:pt x="93" y="0"/>
                    </a:lnTo>
                    <a:lnTo>
                      <a:pt x="93" y="694"/>
                    </a:lnTo>
                    <a:close/>
                    <a:moveTo>
                      <a:pt x="0" y="694"/>
                    </a:moveTo>
                    <a:lnTo>
                      <a:pt x="0" y="0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877"/>
              <p:cNvSpPr>
                <a:spLocks noChangeShapeType="1"/>
              </p:cNvSpPr>
              <p:nvPr/>
            </p:nvSpPr>
            <p:spPr bwMode="auto">
              <a:xfrm flipV="1">
                <a:off x="1909" y="2861"/>
                <a:ext cx="1" cy="3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878"/>
              <p:cNvSpPr>
                <a:spLocks noChangeShapeType="1"/>
              </p:cNvSpPr>
              <p:nvPr/>
            </p:nvSpPr>
            <p:spPr bwMode="auto">
              <a:xfrm flipV="1">
                <a:off x="1863" y="2861"/>
                <a:ext cx="1" cy="34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879"/>
              <p:cNvSpPr>
                <a:spLocks noChangeArrowheads="1"/>
              </p:cNvSpPr>
              <p:nvPr/>
            </p:nvSpPr>
            <p:spPr bwMode="auto">
              <a:xfrm>
                <a:off x="1864" y="3207"/>
                <a:ext cx="43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880"/>
              <p:cNvSpPr>
                <a:spLocks noChangeArrowheads="1"/>
              </p:cNvSpPr>
              <p:nvPr/>
            </p:nvSpPr>
            <p:spPr bwMode="auto">
              <a:xfrm>
                <a:off x="1864" y="3207"/>
                <a:ext cx="43" cy="4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881"/>
              <p:cNvSpPr>
                <a:spLocks noChangeArrowheads="1"/>
              </p:cNvSpPr>
              <p:nvPr/>
            </p:nvSpPr>
            <p:spPr bwMode="auto">
              <a:xfrm>
                <a:off x="1864" y="2860"/>
                <a:ext cx="4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882"/>
              <p:cNvSpPr>
                <a:spLocks noChangeArrowheads="1"/>
              </p:cNvSpPr>
              <p:nvPr/>
            </p:nvSpPr>
            <p:spPr bwMode="auto">
              <a:xfrm>
                <a:off x="1864" y="2860"/>
                <a:ext cx="43" cy="1"/>
              </a:xfrm>
              <a:prstGeom prst="rect">
                <a:avLst/>
              </a:prstGeom>
              <a:noFill/>
              <a:ln w="3175">
                <a:solidFill>
                  <a:srgbClr val="DDE2C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AutoShape 883"/>
            <p:cNvSpPr>
              <a:spLocks/>
            </p:cNvSpPr>
            <p:nvPr/>
          </p:nvSpPr>
          <p:spPr bwMode="auto">
            <a:xfrm>
              <a:off x="5308600" y="4946650"/>
              <a:ext cx="1047750" cy="284163"/>
            </a:xfrm>
            <a:prstGeom prst="borderCallout2">
              <a:avLst>
                <a:gd name="adj1" fmla="val 40222"/>
                <a:gd name="adj2" fmla="val -7273"/>
                <a:gd name="adj3" fmla="val 40222"/>
                <a:gd name="adj4" fmla="val -20153"/>
                <a:gd name="adj5" fmla="val 221787"/>
                <a:gd name="adj6" fmla="val -61968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>
                  <a:solidFill>
                    <a:srgbClr val="000000"/>
                  </a:solidFill>
                </a:rPr>
                <a:t>INDIVIDUAL TRIGGER IN/OUT</a:t>
              </a:r>
            </a:p>
          </p:txBody>
        </p:sp>
        <p:sp>
          <p:nvSpPr>
            <p:cNvPr id="24" name="Rectangle 884"/>
            <p:cNvSpPr>
              <a:spLocks noChangeArrowheads="1"/>
            </p:cNvSpPr>
            <p:nvPr/>
          </p:nvSpPr>
          <p:spPr bwMode="auto">
            <a:xfrm>
              <a:off x="1589088" y="3084513"/>
              <a:ext cx="620712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600" b="1">
                  <a:solidFill>
                    <a:srgbClr val="339966"/>
                  </a:solidFill>
                </a:rPr>
                <a:t>TRIGGER / SYNC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885"/>
            <p:cNvSpPr>
              <a:spLocks noChangeShapeType="1"/>
            </p:cNvSpPr>
            <p:nvPr/>
          </p:nvSpPr>
          <p:spPr bwMode="auto">
            <a:xfrm>
              <a:off x="1436688" y="3213100"/>
              <a:ext cx="957262" cy="0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endParaRPr lang="en-US"/>
            </a:p>
          </p:txBody>
        </p:sp>
        <p:sp>
          <p:nvSpPr>
            <p:cNvPr id="26" name="AutoShape 886"/>
            <p:cNvSpPr>
              <a:spLocks/>
            </p:cNvSpPr>
            <p:nvPr/>
          </p:nvSpPr>
          <p:spPr bwMode="auto">
            <a:xfrm>
              <a:off x="5389563" y="2208213"/>
              <a:ext cx="1187450" cy="269875"/>
            </a:xfrm>
            <a:prstGeom prst="borderCallout2">
              <a:avLst>
                <a:gd name="adj1" fmla="val 42352"/>
                <a:gd name="adj2" fmla="val -6417"/>
                <a:gd name="adj3" fmla="val 42352"/>
                <a:gd name="adj4" fmla="val -22060"/>
                <a:gd name="adj5" fmla="val 369412"/>
                <a:gd name="adj6" fmla="val -73130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TRIGGER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SYNC START/STOP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800"/>
            </a:p>
          </p:txBody>
        </p:sp>
        <p:sp>
          <p:nvSpPr>
            <p:cNvPr id="27" name="Freeform 887"/>
            <p:cNvSpPr>
              <a:spLocks/>
            </p:cNvSpPr>
            <p:nvPr/>
          </p:nvSpPr>
          <p:spPr bwMode="auto">
            <a:xfrm>
              <a:off x="2406650" y="3554413"/>
              <a:ext cx="747713" cy="68262"/>
            </a:xfrm>
            <a:custGeom>
              <a:avLst/>
              <a:gdLst>
                <a:gd name="T0" fmla="*/ 0 w 943"/>
                <a:gd name="T1" fmla="*/ 86 h 86"/>
                <a:gd name="T2" fmla="*/ 513 w 943"/>
                <a:gd name="T3" fmla="*/ 86 h 86"/>
                <a:gd name="T4" fmla="*/ 513 w 943"/>
                <a:gd name="T5" fmla="*/ 0 h 86"/>
                <a:gd name="T6" fmla="*/ 943 w 94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6">
                  <a:moveTo>
                    <a:pt x="0" y="86"/>
                  </a:moveTo>
                  <a:lnTo>
                    <a:pt x="513" y="86"/>
                  </a:lnTo>
                  <a:lnTo>
                    <a:pt x="513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88"/>
            <p:cNvSpPr>
              <a:spLocks/>
            </p:cNvSpPr>
            <p:nvPr/>
          </p:nvSpPr>
          <p:spPr bwMode="auto">
            <a:xfrm>
              <a:off x="3133725" y="3509963"/>
              <a:ext cx="88900" cy="88900"/>
            </a:xfrm>
            <a:custGeom>
              <a:avLst/>
              <a:gdLst>
                <a:gd name="T0" fmla="*/ 112 w 112"/>
                <a:gd name="T1" fmla="*/ 56 h 112"/>
                <a:gd name="T2" fmla="*/ 0 w 112"/>
                <a:gd name="T3" fmla="*/ 112 h 112"/>
                <a:gd name="T4" fmla="*/ 2 w 112"/>
                <a:gd name="T5" fmla="*/ 106 h 112"/>
                <a:gd name="T6" fmla="*/ 5 w 112"/>
                <a:gd name="T7" fmla="*/ 99 h 112"/>
                <a:gd name="T8" fmla="*/ 8 w 112"/>
                <a:gd name="T9" fmla="*/ 92 h 112"/>
                <a:gd name="T10" fmla="*/ 9 w 112"/>
                <a:gd name="T11" fmla="*/ 85 h 112"/>
                <a:gd name="T12" fmla="*/ 11 w 112"/>
                <a:gd name="T13" fmla="*/ 77 h 112"/>
                <a:gd name="T14" fmla="*/ 12 w 112"/>
                <a:gd name="T15" fmla="*/ 70 h 112"/>
                <a:gd name="T16" fmla="*/ 12 w 112"/>
                <a:gd name="T17" fmla="*/ 64 h 112"/>
                <a:gd name="T18" fmla="*/ 12 w 112"/>
                <a:gd name="T19" fmla="*/ 56 h 112"/>
                <a:gd name="T20" fmla="*/ 12 w 112"/>
                <a:gd name="T21" fmla="*/ 49 h 112"/>
                <a:gd name="T22" fmla="*/ 12 w 112"/>
                <a:gd name="T23" fmla="*/ 42 h 112"/>
                <a:gd name="T24" fmla="*/ 11 w 112"/>
                <a:gd name="T25" fmla="*/ 34 h 112"/>
                <a:gd name="T26" fmla="*/ 9 w 112"/>
                <a:gd name="T27" fmla="*/ 27 h 112"/>
                <a:gd name="T28" fmla="*/ 8 w 112"/>
                <a:gd name="T29" fmla="*/ 21 h 112"/>
                <a:gd name="T30" fmla="*/ 5 w 112"/>
                <a:gd name="T31" fmla="*/ 14 h 112"/>
                <a:gd name="T32" fmla="*/ 2 w 112"/>
                <a:gd name="T33" fmla="*/ 7 h 112"/>
                <a:gd name="T34" fmla="*/ 0 w 112"/>
                <a:gd name="T35" fmla="*/ 0 h 112"/>
                <a:gd name="T36" fmla="*/ 112 w 112"/>
                <a:gd name="T37" fmla="*/ 56 h 112"/>
                <a:gd name="T38" fmla="*/ 112 w 112"/>
                <a:gd name="T3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0" y="112"/>
                  </a:lnTo>
                  <a:lnTo>
                    <a:pt x="2" y="106"/>
                  </a:lnTo>
                  <a:lnTo>
                    <a:pt x="5" y="99"/>
                  </a:lnTo>
                  <a:lnTo>
                    <a:pt x="8" y="92"/>
                  </a:lnTo>
                  <a:lnTo>
                    <a:pt x="9" y="85"/>
                  </a:lnTo>
                  <a:lnTo>
                    <a:pt x="11" y="77"/>
                  </a:lnTo>
                  <a:lnTo>
                    <a:pt x="12" y="7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42"/>
                  </a:lnTo>
                  <a:lnTo>
                    <a:pt x="11" y="34"/>
                  </a:lnTo>
                  <a:lnTo>
                    <a:pt x="9" y="27"/>
                  </a:lnTo>
                  <a:lnTo>
                    <a:pt x="8" y="21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89"/>
            <p:cNvSpPr>
              <a:spLocks/>
            </p:cNvSpPr>
            <p:nvPr/>
          </p:nvSpPr>
          <p:spPr bwMode="auto">
            <a:xfrm>
              <a:off x="3228975" y="3554413"/>
              <a:ext cx="749300" cy="68262"/>
            </a:xfrm>
            <a:custGeom>
              <a:avLst/>
              <a:gdLst>
                <a:gd name="T0" fmla="*/ 0 w 943"/>
                <a:gd name="T1" fmla="*/ 86 h 86"/>
                <a:gd name="T2" fmla="*/ 515 w 943"/>
                <a:gd name="T3" fmla="*/ 86 h 86"/>
                <a:gd name="T4" fmla="*/ 515 w 943"/>
                <a:gd name="T5" fmla="*/ 0 h 86"/>
                <a:gd name="T6" fmla="*/ 943 w 94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6">
                  <a:moveTo>
                    <a:pt x="0" y="86"/>
                  </a:moveTo>
                  <a:lnTo>
                    <a:pt x="515" y="86"/>
                  </a:lnTo>
                  <a:lnTo>
                    <a:pt x="515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90"/>
            <p:cNvSpPr>
              <a:spLocks/>
            </p:cNvSpPr>
            <p:nvPr/>
          </p:nvSpPr>
          <p:spPr bwMode="auto">
            <a:xfrm>
              <a:off x="3956050" y="3509963"/>
              <a:ext cx="88900" cy="88900"/>
            </a:xfrm>
            <a:custGeom>
              <a:avLst/>
              <a:gdLst>
                <a:gd name="T0" fmla="*/ 112 w 112"/>
                <a:gd name="T1" fmla="*/ 56 h 112"/>
                <a:gd name="T2" fmla="*/ 0 w 112"/>
                <a:gd name="T3" fmla="*/ 112 h 112"/>
                <a:gd name="T4" fmla="*/ 3 w 112"/>
                <a:gd name="T5" fmla="*/ 106 h 112"/>
                <a:gd name="T6" fmla="*/ 6 w 112"/>
                <a:gd name="T7" fmla="*/ 99 h 112"/>
                <a:gd name="T8" fmla="*/ 8 w 112"/>
                <a:gd name="T9" fmla="*/ 92 h 112"/>
                <a:gd name="T10" fmla="*/ 10 w 112"/>
                <a:gd name="T11" fmla="*/ 85 h 112"/>
                <a:gd name="T12" fmla="*/ 11 w 112"/>
                <a:gd name="T13" fmla="*/ 77 h 112"/>
                <a:gd name="T14" fmla="*/ 12 w 112"/>
                <a:gd name="T15" fmla="*/ 70 h 112"/>
                <a:gd name="T16" fmla="*/ 13 w 112"/>
                <a:gd name="T17" fmla="*/ 64 h 112"/>
                <a:gd name="T18" fmla="*/ 13 w 112"/>
                <a:gd name="T19" fmla="*/ 56 h 112"/>
                <a:gd name="T20" fmla="*/ 13 w 112"/>
                <a:gd name="T21" fmla="*/ 49 h 112"/>
                <a:gd name="T22" fmla="*/ 12 w 112"/>
                <a:gd name="T23" fmla="*/ 42 h 112"/>
                <a:gd name="T24" fmla="*/ 11 w 112"/>
                <a:gd name="T25" fmla="*/ 34 h 112"/>
                <a:gd name="T26" fmla="*/ 10 w 112"/>
                <a:gd name="T27" fmla="*/ 27 h 112"/>
                <a:gd name="T28" fmla="*/ 8 w 112"/>
                <a:gd name="T29" fmla="*/ 21 h 112"/>
                <a:gd name="T30" fmla="*/ 6 w 112"/>
                <a:gd name="T31" fmla="*/ 14 h 112"/>
                <a:gd name="T32" fmla="*/ 3 w 112"/>
                <a:gd name="T33" fmla="*/ 7 h 112"/>
                <a:gd name="T34" fmla="*/ 0 w 112"/>
                <a:gd name="T35" fmla="*/ 0 h 112"/>
                <a:gd name="T36" fmla="*/ 0 w 112"/>
                <a:gd name="T37" fmla="*/ 0 h 112"/>
                <a:gd name="T38" fmla="*/ 112 w 112"/>
                <a:gd name="T39" fmla="*/ 56 h 112"/>
                <a:gd name="T40" fmla="*/ 112 w 112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0" y="112"/>
                  </a:lnTo>
                  <a:lnTo>
                    <a:pt x="3" y="106"/>
                  </a:lnTo>
                  <a:lnTo>
                    <a:pt x="6" y="99"/>
                  </a:lnTo>
                  <a:lnTo>
                    <a:pt x="8" y="92"/>
                  </a:lnTo>
                  <a:lnTo>
                    <a:pt x="10" y="85"/>
                  </a:lnTo>
                  <a:lnTo>
                    <a:pt x="11" y="77"/>
                  </a:lnTo>
                  <a:lnTo>
                    <a:pt x="12" y="70"/>
                  </a:lnTo>
                  <a:lnTo>
                    <a:pt x="13" y="64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2"/>
                  </a:lnTo>
                  <a:lnTo>
                    <a:pt x="11" y="34"/>
                  </a:lnTo>
                  <a:lnTo>
                    <a:pt x="10" y="27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1"/>
            <p:cNvSpPr>
              <a:spLocks/>
            </p:cNvSpPr>
            <p:nvPr/>
          </p:nvSpPr>
          <p:spPr bwMode="auto">
            <a:xfrm>
              <a:off x="4048125" y="3554413"/>
              <a:ext cx="749300" cy="68262"/>
            </a:xfrm>
            <a:custGeom>
              <a:avLst/>
              <a:gdLst>
                <a:gd name="T0" fmla="*/ 0 w 943"/>
                <a:gd name="T1" fmla="*/ 85 h 85"/>
                <a:gd name="T2" fmla="*/ 514 w 943"/>
                <a:gd name="T3" fmla="*/ 85 h 85"/>
                <a:gd name="T4" fmla="*/ 514 w 943"/>
                <a:gd name="T5" fmla="*/ 0 h 85"/>
                <a:gd name="T6" fmla="*/ 943 w 943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5">
                  <a:moveTo>
                    <a:pt x="0" y="85"/>
                  </a:moveTo>
                  <a:lnTo>
                    <a:pt x="514" y="85"/>
                  </a:lnTo>
                  <a:lnTo>
                    <a:pt x="514" y="0"/>
                  </a:lnTo>
                  <a:lnTo>
                    <a:pt x="943" y="0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92"/>
            <p:cNvSpPr>
              <a:spLocks/>
            </p:cNvSpPr>
            <p:nvPr/>
          </p:nvSpPr>
          <p:spPr bwMode="auto">
            <a:xfrm>
              <a:off x="4775200" y="3509963"/>
              <a:ext cx="88900" cy="88900"/>
            </a:xfrm>
            <a:custGeom>
              <a:avLst/>
              <a:gdLst>
                <a:gd name="T0" fmla="*/ 112 w 112"/>
                <a:gd name="T1" fmla="*/ 57 h 112"/>
                <a:gd name="T2" fmla="*/ 0 w 112"/>
                <a:gd name="T3" fmla="*/ 112 h 112"/>
                <a:gd name="T4" fmla="*/ 3 w 112"/>
                <a:gd name="T5" fmla="*/ 106 h 112"/>
                <a:gd name="T6" fmla="*/ 5 w 112"/>
                <a:gd name="T7" fmla="*/ 99 h 112"/>
                <a:gd name="T8" fmla="*/ 8 w 112"/>
                <a:gd name="T9" fmla="*/ 92 h 112"/>
                <a:gd name="T10" fmla="*/ 10 w 112"/>
                <a:gd name="T11" fmla="*/ 85 h 112"/>
                <a:gd name="T12" fmla="*/ 11 w 112"/>
                <a:gd name="T13" fmla="*/ 77 h 112"/>
                <a:gd name="T14" fmla="*/ 12 w 112"/>
                <a:gd name="T15" fmla="*/ 70 h 112"/>
                <a:gd name="T16" fmla="*/ 13 w 112"/>
                <a:gd name="T17" fmla="*/ 64 h 112"/>
                <a:gd name="T18" fmla="*/ 13 w 112"/>
                <a:gd name="T19" fmla="*/ 56 h 112"/>
                <a:gd name="T20" fmla="*/ 13 w 112"/>
                <a:gd name="T21" fmla="*/ 49 h 112"/>
                <a:gd name="T22" fmla="*/ 12 w 112"/>
                <a:gd name="T23" fmla="*/ 42 h 112"/>
                <a:gd name="T24" fmla="*/ 11 w 112"/>
                <a:gd name="T25" fmla="*/ 34 h 112"/>
                <a:gd name="T26" fmla="*/ 10 w 112"/>
                <a:gd name="T27" fmla="*/ 27 h 112"/>
                <a:gd name="T28" fmla="*/ 8 w 112"/>
                <a:gd name="T29" fmla="*/ 21 h 112"/>
                <a:gd name="T30" fmla="*/ 5 w 112"/>
                <a:gd name="T31" fmla="*/ 14 h 112"/>
                <a:gd name="T32" fmla="*/ 3 w 112"/>
                <a:gd name="T33" fmla="*/ 7 h 112"/>
                <a:gd name="T34" fmla="*/ 0 w 112"/>
                <a:gd name="T35" fmla="*/ 0 h 112"/>
                <a:gd name="T36" fmla="*/ 112 w 112"/>
                <a:gd name="T37" fmla="*/ 57 h 112"/>
                <a:gd name="T38" fmla="*/ 112 w 112"/>
                <a:gd name="T3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12">
                  <a:moveTo>
                    <a:pt x="112" y="57"/>
                  </a:moveTo>
                  <a:lnTo>
                    <a:pt x="0" y="112"/>
                  </a:lnTo>
                  <a:lnTo>
                    <a:pt x="3" y="106"/>
                  </a:lnTo>
                  <a:lnTo>
                    <a:pt x="5" y="99"/>
                  </a:lnTo>
                  <a:lnTo>
                    <a:pt x="8" y="92"/>
                  </a:lnTo>
                  <a:lnTo>
                    <a:pt x="10" y="85"/>
                  </a:lnTo>
                  <a:lnTo>
                    <a:pt x="11" y="77"/>
                  </a:lnTo>
                  <a:lnTo>
                    <a:pt x="12" y="70"/>
                  </a:lnTo>
                  <a:lnTo>
                    <a:pt x="13" y="64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2"/>
                  </a:lnTo>
                  <a:lnTo>
                    <a:pt x="11" y="34"/>
                  </a:lnTo>
                  <a:lnTo>
                    <a:pt x="10" y="27"/>
                  </a:lnTo>
                  <a:lnTo>
                    <a:pt x="8" y="21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112" y="57"/>
                  </a:lnTo>
                  <a:lnTo>
                    <a:pt x="112" y="5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93"/>
            <p:cNvSpPr>
              <a:spLocks noChangeShapeType="1"/>
            </p:cNvSpPr>
            <p:nvPr/>
          </p:nvSpPr>
          <p:spPr bwMode="auto">
            <a:xfrm flipH="1">
              <a:off x="2200275" y="3768725"/>
              <a:ext cx="3179763" cy="1588"/>
            </a:xfrm>
            <a:prstGeom prst="line">
              <a:avLst/>
            </a:pr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94"/>
            <p:cNvSpPr>
              <a:spLocks noChangeShapeType="1"/>
            </p:cNvSpPr>
            <p:nvPr/>
          </p:nvSpPr>
          <p:spPr bwMode="auto">
            <a:xfrm>
              <a:off x="2200275" y="3554413"/>
              <a:ext cx="131763" cy="1587"/>
            </a:xfrm>
            <a:prstGeom prst="line">
              <a:avLst/>
            </a:pr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95"/>
            <p:cNvSpPr>
              <a:spLocks/>
            </p:cNvSpPr>
            <p:nvPr/>
          </p:nvSpPr>
          <p:spPr bwMode="auto">
            <a:xfrm>
              <a:off x="2309813" y="3509963"/>
              <a:ext cx="88900" cy="88900"/>
            </a:xfrm>
            <a:custGeom>
              <a:avLst/>
              <a:gdLst>
                <a:gd name="T0" fmla="*/ 113 w 113"/>
                <a:gd name="T1" fmla="*/ 56 h 112"/>
                <a:gd name="T2" fmla="*/ 0 w 113"/>
                <a:gd name="T3" fmla="*/ 112 h 112"/>
                <a:gd name="T4" fmla="*/ 4 w 113"/>
                <a:gd name="T5" fmla="*/ 106 h 112"/>
                <a:gd name="T6" fmla="*/ 6 w 113"/>
                <a:gd name="T7" fmla="*/ 99 h 112"/>
                <a:gd name="T8" fmla="*/ 8 w 113"/>
                <a:gd name="T9" fmla="*/ 92 h 112"/>
                <a:gd name="T10" fmla="*/ 11 w 113"/>
                <a:gd name="T11" fmla="*/ 85 h 112"/>
                <a:gd name="T12" fmla="*/ 12 w 113"/>
                <a:gd name="T13" fmla="*/ 77 h 112"/>
                <a:gd name="T14" fmla="*/ 13 w 113"/>
                <a:gd name="T15" fmla="*/ 70 h 112"/>
                <a:gd name="T16" fmla="*/ 13 w 113"/>
                <a:gd name="T17" fmla="*/ 64 h 112"/>
                <a:gd name="T18" fmla="*/ 14 w 113"/>
                <a:gd name="T19" fmla="*/ 56 h 112"/>
                <a:gd name="T20" fmla="*/ 13 w 113"/>
                <a:gd name="T21" fmla="*/ 49 h 112"/>
                <a:gd name="T22" fmla="*/ 13 w 113"/>
                <a:gd name="T23" fmla="*/ 42 h 112"/>
                <a:gd name="T24" fmla="*/ 12 w 113"/>
                <a:gd name="T25" fmla="*/ 34 h 112"/>
                <a:gd name="T26" fmla="*/ 11 w 113"/>
                <a:gd name="T27" fmla="*/ 27 h 112"/>
                <a:gd name="T28" fmla="*/ 8 w 113"/>
                <a:gd name="T29" fmla="*/ 21 h 112"/>
                <a:gd name="T30" fmla="*/ 6 w 113"/>
                <a:gd name="T31" fmla="*/ 14 h 112"/>
                <a:gd name="T32" fmla="*/ 4 w 113"/>
                <a:gd name="T33" fmla="*/ 7 h 112"/>
                <a:gd name="T34" fmla="*/ 0 w 113"/>
                <a:gd name="T35" fmla="*/ 0 h 112"/>
                <a:gd name="T36" fmla="*/ 113 w 113"/>
                <a:gd name="T37" fmla="*/ 56 h 112"/>
                <a:gd name="T38" fmla="*/ 113 w 113"/>
                <a:gd name="T3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12">
                  <a:moveTo>
                    <a:pt x="113" y="56"/>
                  </a:moveTo>
                  <a:lnTo>
                    <a:pt x="0" y="112"/>
                  </a:lnTo>
                  <a:lnTo>
                    <a:pt x="4" y="106"/>
                  </a:lnTo>
                  <a:lnTo>
                    <a:pt x="6" y="99"/>
                  </a:lnTo>
                  <a:lnTo>
                    <a:pt x="8" y="92"/>
                  </a:lnTo>
                  <a:lnTo>
                    <a:pt x="11" y="85"/>
                  </a:lnTo>
                  <a:lnTo>
                    <a:pt x="12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4" y="56"/>
                  </a:lnTo>
                  <a:lnTo>
                    <a:pt x="13" y="49"/>
                  </a:lnTo>
                  <a:lnTo>
                    <a:pt x="13" y="42"/>
                  </a:lnTo>
                  <a:lnTo>
                    <a:pt x="12" y="34"/>
                  </a:lnTo>
                  <a:lnTo>
                    <a:pt x="11" y="27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113" y="56"/>
                  </a:lnTo>
                  <a:lnTo>
                    <a:pt x="113" y="5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96"/>
            <p:cNvSpPr>
              <a:spLocks noChangeShapeType="1"/>
            </p:cNvSpPr>
            <p:nvPr/>
          </p:nvSpPr>
          <p:spPr bwMode="auto">
            <a:xfrm>
              <a:off x="4868863" y="3622675"/>
              <a:ext cx="454025" cy="1588"/>
            </a:xfrm>
            <a:prstGeom prst="line">
              <a:avLst/>
            </a:pr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97"/>
            <p:cNvSpPr>
              <a:spLocks/>
            </p:cNvSpPr>
            <p:nvPr/>
          </p:nvSpPr>
          <p:spPr bwMode="auto">
            <a:xfrm>
              <a:off x="5300663" y="3578225"/>
              <a:ext cx="88900" cy="88900"/>
            </a:xfrm>
            <a:custGeom>
              <a:avLst/>
              <a:gdLst>
                <a:gd name="T0" fmla="*/ 112 w 112"/>
                <a:gd name="T1" fmla="*/ 56 h 112"/>
                <a:gd name="T2" fmla="*/ 0 w 112"/>
                <a:gd name="T3" fmla="*/ 112 h 112"/>
                <a:gd name="T4" fmla="*/ 3 w 112"/>
                <a:gd name="T5" fmla="*/ 106 h 112"/>
                <a:gd name="T6" fmla="*/ 5 w 112"/>
                <a:gd name="T7" fmla="*/ 99 h 112"/>
                <a:gd name="T8" fmla="*/ 8 w 112"/>
                <a:gd name="T9" fmla="*/ 92 h 112"/>
                <a:gd name="T10" fmla="*/ 10 w 112"/>
                <a:gd name="T11" fmla="*/ 84 h 112"/>
                <a:gd name="T12" fmla="*/ 11 w 112"/>
                <a:gd name="T13" fmla="*/ 77 h 112"/>
                <a:gd name="T14" fmla="*/ 12 w 112"/>
                <a:gd name="T15" fmla="*/ 71 h 112"/>
                <a:gd name="T16" fmla="*/ 13 w 112"/>
                <a:gd name="T17" fmla="*/ 64 h 112"/>
                <a:gd name="T18" fmla="*/ 13 w 112"/>
                <a:gd name="T19" fmla="*/ 56 h 112"/>
                <a:gd name="T20" fmla="*/ 13 w 112"/>
                <a:gd name="T21" fmla="*/ 49 h 112"/>
                <a:gd name="T22" fmla="*/ 12 w 112"/>
                <a:gd name="T23" fmla="*/ 41 h 112"/>
                <a:gd name="T24" fmla="*/ 11 w 112"/>
                <a:gd name="T25" fmla="*/ 34 h 112"/>
                <a:gd name="T26" fmla="*/ 10 w 112"/>
                <a:gd name="T27" fmla="*/ 27 h 112"/>
                <a:gd name="T28" fmla="*/ 8 w 112"/>
                <a:gd name="T29" fmla="*/ 21 h 112"/>
                <a:gd name="T30" fmla="*/ 5 w 112"/>
                <a:gd name="T31" fmla="*/ 13 h 112"/>
                <a:gd name="T32" fmla="*/ 3 w 112"/>
                <a:gd name="T33" fmla="*/ 6 h 112"/>
                <a:gd name="T34" fmla="*/ 0 w 112"/>
                <a:gd name="T35" fmla="*/ 0 h 112"/>
                <a:gd name="T36" fmla="*/ 0 w 112"/>
                <a:gd name="T37" fmla="*/ 0 h 112"/>
                <a:gd name="T38" fmla="*/ 112 w 112"/>
                <a:gd name="T39" fmla="*/ 56 h 112"/>
                <a:gd name="T40" fmla="*/ 112 w 112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0" y="112"/>
                  </a:lnTo>
                  <a:lnTo>
                    <a:pt x="3" y="106"/>
                  </a:lnTo>
                  <a:lnTo>
                    <a:pt x="5" y="99"/>
                  </a:lnTo>
                  <a:lnTo>
                    <a:pt x="8" y="92"/>
                  </a:lnTo>
                  <a:lnTo>
                    <a:pt x="10" y="84"/>
                  </a:lnTo>
                  <a:lnTo>
                    <a:pt x="11" y="77"/>
                  </a:lnTo>
                  <a:lnTo>
                    <a:pt x="12" y="71"/>
                  </a:lnTo>
                  <a:lnTo>
                    <a:pt x="13" y="64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4"/>
                  </a:lnTo>
                  <a:lnTo>
                    <a:pt x="10" y="27"/>
                  </a:lnTo>
                  <a:lnTo>
                    <a:pt x="8" y="21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98"/>
            <p:cNvSpPr>
              <a:spLocks noChangeShapeType="1"/>
            </p:cNvSpPr>
            <p:nvPr/>
          </p:nvSpPr>
          <p:spPr bwMode="auto">
            <a:xfrm>
              <a:off x="2200275" y="3554413"/>
              <a:ext cx="1588" cy="214312"/>
            </a:xfrm>
            <a:prstGeom prst="line">
              <a:avLst/>
            </a:pr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899"/>
            <p:cNvSpPr>
              <a:spLocks noChangeArrowheads="1"/>
            </p:cNvSpPr>
            <p:nvPr/>
          </p:nvSpPr>
          <p:spPr bwMode="auto">
            <a:xfrm>
              <a:off x="3567113" y="3662363"/>
              <a:ext cx="266700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600" b="1">
                  <a:solidFill>
                    <a:srgbClr val="FF9900"/>
                  </a:solidFill>
                </a:rPr>
                <a:t>CONET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0" name="Rectangle 900"/>
            <p:cNvSpPr>
              <a:spLocks noChangeArrowheads="1"/>
            </p:cNvSpPr>
            <p:nvPr/>
          </p:nvSpPr>
          <p:spPr bwMode="auto">
            <a:xfrm>
              <a:off x="5386388" y="3486150"/>
              <a:ext cx="661987" cy="4286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901"/>
            <p:cNvSpPr>
              <a:spLocks noChangeArrowheads="1"/>
            </p:cNvSpPr>
            <p:nvPr/>
          </p:nvSpPr>
          <p:spPr bwMode="auto">
            <a:xfrm>
              <a:off x="5527675" y="3632200"/>
              <a:ext cx="404813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100">
                  <a:solidFill>
                    <a:srgbClr val="000000"/>
                  </a:solidFill>
                </a:rPr>
                <a:t>A3818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" name="Freeform 902"/>
            <p:cNvSpPr>
              <a:spLocks/>
            </p:cNvSpPr>
            <p:nvPr/>
          </p:nvSpPr>
          <p:spPr bwMode="auto">
            <a:xfrm>
              <a:off x="6054725" y="3613150"/>
              <a:ext cx="334963" cy="169863"/>
            </a:xfrm>
            <a:custGeom>
              <a:avLst/>
              <a:gdLst>
                <a:gd name="T0" fmla="*/ 366 w 420"/>
                <a:gd name="T1" fmla="*/ 161 h 215"/>
                <a:gd name="T2" fmla="*/ 366 w 420"/>
                <a:gd name="T3" fmla="*/ 215 h 215"/>
                <a:gd name="T4" fmla="*/ 420 w 420"/>
                <a:gd name="T5" fmla="*/ 107 h 215"/>
                <a:gd name="T6" fmla="*/ 366 w 420"/>
                <a:gd name="T7" fmla="*/ 0 h 215"/>
                <a:gd name="T8" fmla="*/ 366 w 420"/>
                <a:gd name="T9" fmla="*/ 54 h 215"/>
                <a:gd name="T10" fmla="*/ 53 w 420"/>
                <a:gd name="T11" fmla="*/ 54 h 215"/>
                <a:gd name="T12" fmla="*/ 53 w 420"/>
                <a:gd name="T13" fmla="*/ 0 h 215"/>
                <a:gd name="T14" fmla="*/ 0 w 420"/>
                <a:gd name="T15" fmla="*/ 107 h 215"/>
                <a:gd name="T16" fmla="*/ 53 w 420"/>
                <a:gd name="T17" fmla="*/ 215 h 215"/>
                <a:gd name="T18" fmla="*/ 53 w 420"/>
                <a:gd name="T19" fmla="*/ 161 h 215"/>
                <a:gd name="T20" fmla="*/ 366 w 420"/>
                <a:gd name="T21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15">
                  <a:moveTo>
                    <a:pt x="366" y="161"/>
                  </a:moveTo>
                  <a:lnTo>
                    <a:pt x="366" y="215"/>
                  </a:lnTo>
                  <a:lnTo>
                    <a:pt x="420" y="107"/>
                  </a:lnTo>
                  <a:lnTo>
                    <a:pt x="366" y="0"/>
                  </a:lnTo>
                  <a:lnTo>
                    <a:pt x="366" y="54"/>
                  </a:lnTo>
                  <a:lnTo>
                    <a:pt x="53" y="54"/>
                  </a:lnTo>
                  <a:lnTo>
                    <a:pt x="53" y="0"/>
                  </a:lnTo>
                  <a:lnTo>
                    <a:pt x="0" y="107"/>
                  </a:lnTo>
                  <a:lnTo>
                    <a:pt x="53" y="215"/>
                  </a:lnTo>
                  <a:lnTo>
                    <a:pt x="53" y="161"/>
                  </a:lnTo>
                  <a:lnTo>
                    <a:pt x="366" y="16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03"/>
            <p:cNvSpPr>
              <a:spLocks/>
            </p:cNvSpPr>
            <p:nvPr/>
          </p:nvSpPr>
          <p:spPr bwMode="auto">
            <a:xfrm>
              <a:off x="6054725" y="3613150"/>
              <a:ext cx="334963" cy="169863"/>
            </a:xfrm>
            <a:custGeom>
              <a:avLst/>
              <a:gdLst>
                <a:gd name="T0" fmla="*/ 366 w 420"/>
                <a:gd name="T1" fmla="*/ 161 h 215"/>
                <a:gd name="T2" fmla="*/ 366 w 420"/>
                <a:gd name="T3" fmla="*/ 215 h 215"/>
                <a:gd name="T4" fmla="*/ 420 w 420"/>
                <a:gd name="T5" fmla="*/ 107 h 215"/>
                <a:gd name="T6" fmla="*/ 366 w 420"/>
                <a:gd name="T7" fmla="*/ 0 h 215"/>
                <a:gd name="T8" fmla="*/ 366 w 420"/>
                <a:gd name="T9" fmla="*/ 54 h 215"/>
                <a:gd name="T10" fmla="*/ 53 w 420"/>
                <a:gd name="T11" fmla="*/ 54 h 215"/>
                <a:gd name="T12" fmla="*/ 53 w 420"/>
                <a:gd name="T13" fmla="*/ 0 h 215"/>
                <a:gd name="T14" fmla="*/ 0 w 420"/>
                <a:gd name="T15" fmla="*/ 107 h 215"/>
                <a:gd name="T16" fmla="*/ 53 w 420"/>
                <a:gd name="T17" fmla="*/ 215 h 215"/>
                <a:gd name="T18" fmla="*/ 53 w 420"/>
                <a:gd name="T19" fmla="*/ 161 h 215"/>
                <a:gd name="T20" fmla="*/ 366 w 420"/>
                <a:gd name="T21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15">
                  <a:moveTo>
                    <a:pt x="366" y="161"/>
                  </a:moveTo>
                  <a:lnTo>
                    <a:pt x="366" y="215"/>
                  </a:lnTo>
                  <a:lnTo>
                    <a:pt x="420" y="107"/>
                  </a:lnTo>
                  <a:lnTo>
                    <a:pt x="366" y="0"/>
                  </a:lnTo>
                  <a:lnTo>
                    <a:pt x="366" y="54"/>
                  </a:lnTo>
                  <a:lnTo>
                    <a:pt x="53" y="54"/>
                  </a:lnTo>
                  <a:lnTo>
                    <a:pt x="53" y="0"/>
                  </a:lnTo>
                  <a:lnTo>
                    <a:pt x="0" y="107"/>
                  </a:lnTo>
                  <a:lnTo>
                    <a:pt x="53" y="215"/>
                  </a:lnTo>
                  <a:lnTo>
                    <a:pt x="53" y="161"/>
                  </a:lnTo>
                  <a:lnTo>
                    <a:pt x="366" y="1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904"/>
            <p:cNvSpPr>
              <a:spLocks noChangeArrowheads="1"/>
            </p:cNvSpPr>
            <p:nvPr/>
          </p:nvSpPr>
          <p:spPr bwMode="auto">
            <a:xfrm>
              <a:off x="6437313" y="3565525"/>
              <a:ext cx="481012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700" b="1">
                  <a:solidFill>
                    <a:srgbClr val="000000"/>
                  </a:solidFill>
                </a:rPr>
                <a:t>PCIe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905"/>
            <p:cNvSpPr>
              <a:spLocks/>
            </p:cNvSpPr>
            <p:nvPr/>
          </p:nvSpPr>
          <p:spPr bwMode="auto">
            <a:xfrm>
              <a:off x="5441950" y="2773363"/>
              <a:ext cx="1223963" cy="411162"/>
            </a:xfrm>
            <a:prstGeom prst="borderCallout2">
              <a:avLst>
                <a:gd name="adj1" fmla="val 27801"/>
                <a:gd name="adj2" fmla="val -6227"/>
                <a:gd name="adj3" fmla="val 27801"/>
                <a:gd name="adj4" fmla="val -10894"/>
                <a:gd name="adj5" fmla="val 202315"/>
                <a:gd name="adj6" fmla="val -26588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>
                  <a:solidFill>
                    <a:srgbClr val="000000"/>
                  </a:solidFill>
                </a:rPr>
                <a:t>CONET OPTICAL LINK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>
                  <a:solidFill>
                    <a:srgbClr val="000000"/>
                  </a:solidFill>
                </a:rPr>
                <a:t>Readout and/or control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>
                  <a:solidFill>
                    <a:srgbClr val="000000"/>
                  </a:solidFill>
                </a:rPr>
                <a:t>80MB/s, up to 4x8 boards</a:t>
              </a:r>
            </a:p>
          </p:txBody>
        </p:sp>
        <p:grpSp>
          <p:nvGrpSpPr>
            <p:cNvPr id="46" name="Group 906"/>
            <p:cNvGrpSpPr>
              <a:grpSpLocks/>
            </p:cNvGrpSpPr>
            <p:nvPr/>
          </p:nvGrpSpPr>
          <p:grpSpPr bwMode="auto">
            <a:xfrm>
              <a:off x="1439863" y="3797300"/>
              <a:ext cx="4887912" cy="977900"/>
              <a:chOff x="1442" y="2513"/>
              <a:chExt cx="3079" cy="616"/>
            </a:xfrm>
          </p:grpSpPr>
          <p:grpSp>
            <p:nvGrpSpPr>
              <p:cNvPr id="68" name="Group 907"/>
              <p:cNvGrpSpPr>
                <a:grpSpLocks/>
              </p:cNvGrpSpPr>
              <p:nvPr/>
            </p:nvGrpSpPr>
            <p:grpSpPr bwMode="auto">
              <a:xfrm>
                <a:off x="1442" y="2513"/>
                <a:ext cx="2164" cy="194"/>
                <a:chOff x="1442" y="2408"/>
                <a:chExt cx="2164" cy="194"/>
              </a:xfrm>
            </p:grpSpPr>
            <p:sp>
              <p:nvSpPr>
                <p:cNvPr id="70" name="Line 908"/>
                <p:cNvSpPr>
                  <a:spLocks noChangeShapeType="1"/>
                </p:cNvSpPr>
                <p:nvPr/>
              </p:nvSpPr>
              <p:spPr bwMode="auto">
                <a:xfrm flipH="1">
                  <a:off x="1755" y="2504"/>
                  <a:ext cx="1851" cy="1"/>
                </a:xfrm>
                <a:prstGeom prst="line">
                  <a:avLst/>
                </a:prstGeom>
                <a:noFill/>
                <a:ln w="14288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909"/>
                <p:cNvSpPr>
                  <a:spLocks/>
                </p:cNvSpPr>
                <p:nvPr/>
              </p:nvSpPr>
              <p:spPr bwMode="auto">
                <a:xfrm>
                  <a:off x="1712" y="2475"/>
                  <a:ext cx="57" cy="57"/>
                </a:xfrm>
                <a:custGeom>
                  <a:avLst/>
                  <a:gdLst>
                    <a:gd name="T0" fmla="*/ 0 w 112"/>
                    <a:gd name="T1" fmla="*/ 56 h 113"/>
                    <a:gd name="T2" fmla="*/ 112 w 112"/>
                    <a:gd name="T3" fmla="*/ 0 h 113"/>
                    <a:gd name="T4" fmla="*/ 109 w 112"/>
                    <a:gd name="T5" fmla="*/ 6 h 113"/>
                    <a:gd name="T6" fmla="*/ 107 w 112"/>
                    <a:gd name="T7" fmla="*/ 13 h 113"/>
                    <a:gd name="T8" fmla="*/ 104 w 112"/>
                    <a:gd name="T9" fmla="*/ 20 h 113"/>
                    <a:gd name="T10" fmla="*/ 102 w 112"/>
                    <a:gd name="T11" fmla="*/ 28 h 113"/>
                    <a:gd name="T12" fmla="*/ 101 w 112"/>
                    <a:gd name="T13" fmla="*/ 35 h 113"/>
                    <a:gd name="T14" fmla="*/ 100 w 112"/>
                    <a:gd name="T15" fmla="*/ 41 h 113"/>
                    <a:gd name="T16" fmla="*/ 99 w 112"/>
                    <a:gd name="T17" fmla="*/ 49 h 113"/>
                    <a:gd name="T18" fmla="*/ 99 w 112"/>
                    <a:gd name="T19" fmla="*/ 56 h 113"/>
                    <a:gd name="T20" fmla="*/ 99 w 112"/>
                    <a:gd name="T21" fmla="*/ 63 h 113"/>
                    <a:gd name="T22" fmla="*/ 100 w 112"/>
                    <a:gd name="T23" fmla="*/ 71 h 113"/>
                    <a:gd name="T24" fmla="*/ 101 w 112"/>
                    <a:gd name="T25" fmla="*/ 78 h 113"/>
                    <a:gd name="T26" fmla="*/ 102 w 112"/>
                    <a:gd name="T27" fmla="*/ 85 h 113"/>
                    <a:gd name="T28" fmla="*/ 104 w 112"/>
                    <a:gd name="T29" fmla="*/ 91 h 113"/>
                    <a:gd name="T30" fmla="*/ 107 w 112"/>
                    <a:gd name="T31" fmla="*/ 99 h 113"/>
                    <a:gd name="T32" fmla="*/ 109 w 112"/>
                    <a:gd name="T33" fmla="*/ 106 h 113"/>
                    <a:gd name="T34" fmla="*/ 112 w 112"/>
                    <a:gd name="T35" fmla="*/ 113 h 113"/>
                    <a:gd name="T36" fmla="*/ 0 w 112"/>
                    <a:gd name="T37" fmla="*/ 56 h 113"/>
                    <a:gd name="T38" fmla="*/ 0 w 112"/>
                    <a:gd name="T39" fmla="*/ 5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2" h="113">
                      <a:moveTo>
                        <a:pt x="0" y="56"/>
                      </a:moveTo>
                      <a:lnTo>
                        <a:pt x="112" y="0"/>
                      </a:lnTo>
                      <a:lnTo>
                        <a:pt x="109" y="6"/>
                      </a:lnTo>
                      <a:lnTo>
                        <a:pt x="107" y="13"/>
                      </a:lnTo>
                      <a:lnTo>
                        <a:pt x="104" y="20"/>
                      </a:lnTo>
                      <a:lnTo>
                        <a:pt x="102" y="28"/>
                      </a:lnTo>
                      <a:lnTo>
                        <a:pt x="101" y="35"/>
                      </a:lnTo>
                      <a:lnTo>
                        <a:pt x="100" y="41"/>
                      </a:lnTo>
                      <a:lnTo>
                        <a:pt x="99" y="49"/>
                      </a:lnTo>
                      <a:lnTo>
                        <a:pt x="99" y="56"/>
                      </a:lnTo>
                      <a:lnTo>
                        <a:pt x="99" y="63"/>
                      </a:lnTo>
                      <a:lnTo>
                        <a:pt x="100" y="71"/>
                      </a:lnTo>
                      <a:lnTo>
                        <a:pt x="101" y="78"/>
                      </a:lnTo>
                      <a:lnTo>
                        <a:pt x="102" y="85"/>
                      </a:lnTo>
                      <a:lnTo>
                        <a:pt x="104" y="91"/>
                      </a:lnTo>
                      <a:lnTo>
                        <a:pt x="107" y="99"/>
                      </a:lnTo>
                      <a:lnTo>
                        <a:pt x="109" y="106"/>
                      </a:lnTo>
                      <a:lnTo>
                        <a:pt x="112" y="113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Rectangle 910"/>
                <p:cNvSpPr>
                  <a:spLocks noChangeArrowheads="1"/>
                </p:cNvSpPr>
                <p:nvPr/>
              </p:nvSpPr>
              <p:spPr bwMode="auto">
                <a:xfrm>
                  <a:off x="2701" y="2446"/>
                  <a:ext cx="322" cy="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6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600" b="1">
                      <a:solidFill>
                        <a:srgbClr val="800000"/>
                      </a:solidFill>
                    </a:rPr>
                    <a:t>ANALOG OUT</a:t>
                  </a:r>
                  <a:endParaRPr lang="it-IT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3" name="Freeform 911"/>
                <p:cNvSpPr>
                  <a:spLocks/>
                </p:cNvSpPr>
                <p:nvPr/>
              </p:nvSpPr>
              <p:spPr bwMode="auto">
                <a:xfrm>
                  <a:off x="1571" y="2484"/>
                  <a:ext cx="139" cy="111"/>
                </a:xfrm>
                <a:custGeom>
                  <a:avLst/>
                  <a:gdLst>
                    <a:gd name="T0" fmla="*/ 278 w 278"/>
                    <a:gd name="T1" fmla="*/ 222 h 222"/>
                    <a:gd name="T2" fmla="*/ 278 w 278"/>
                    <a:gd name="T3" fmla="*/ 0 h 222"/>
                    <a:gd name="T4" fmla="*/ 0 w 278"/>
                    <a:gd name="T5" fmla="*/ 111 h 222"/>
                    <a:gd name="T6" fmla="*/ 278 w 278"/>
                    <a:gd name="T7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8" h="222">
                      <a:moveTo>
                        <a:pt x="278" y="222"/>
                      </a:moveTo>
                      <a:lnTo>
                        <a:pt x="278" y="0"/>
                      </a:lnTo>
                      <a:lnTo>
                        <a:pt x="0" y="111"/>
                      </a:lnTo>
                      <a:lnTo>
                        <a:pt x="278" y="2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912"/>
                <p:cNvSpPr>
                  <a:spLocks noChangeShapeType="1"/>
                </p:cNvSpPr>
                <p:nvPr/>
              </p:nvSpPr>
              <p:spPr bwMode="auto">
                <a:xfrm flipH="1">
                  <a:off x="1485" y="2540"/>
                  <a:ext cx="85" cy="1"/>
                </a:xfrm>
                <a:prstGeom prst="line">
                  <a:avLst/>
                </a:prstGeom>
                <a:noFill/>
                <a:ln w="14288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13"/>
                <p:cNvSpPr>
                  <a:spLocks/>
                </p:cNvSpPr>
                <p:nvPr/>
              </p:nvSpPr>
              <p:spPr bwMode="auto">
                <a:xfrm>
                  <a:off x="1442" y="2512"/>
                  <a:ext cx="57" cy="56"/>
                </a:xfrm>
                <a:custGeom>
                  <a:avLst/>
                  <a:gdLst>
                    <a:gd name="T0" fmla="*/ 0 w 114"/>
                    <a:gd name="T1" fmla="*/ 56 h 112"/>
                    <a:gd name="T2" fmla="*/ 114 w 114"/>
                    <a:gd name="T3" fmla="*/ 0 h 112"/>
                    <a:gd name="T4" fmla="*/ 110 w 114"/>
                    <a:gd name="T5" fmla="*/ 6 h 112"/>
                    <a:gd name="T6" fmla="*/ 107 w 114"/>
                    <a:gd name="T7" fmla="*/ 13 h 112"/>
                    <a:gd name="T8" fmla="*/ 105 w 114"/>
                    <a:gd name="T9" fmla="*/ 21 h 112"/>
                    <a:gd name="T10" fmla="*/ 103 w 114"/>
                    <a:gd name="T11" fmla="*/ 27 h 112"/>
                    <a:gd name="T12" fmla="*/ 101 w 114"/>
                    <a:gd name="T13" fmla="*/ 34 h 112"/>
                    <a:gd name="T14" fmla="*/ 101 w 114"/>
                    <a:gd name="T15" fmla="*/ 41 h 112"/>
                    <a:gd name="T16" fmla="*/ 100 w 114"/>
                    <a:gd name="T17" fmla="*/ 49 h 112"/>
                    <a:gd name="T18" fmla="*/ 100 w 114"/>
                    <a:gd name="T19" fmla="*/ 56 h 112"/>
                    <a:gd name="T20" fmla="*/ 100 w 114"/>
                    <a:gd name="T21" fmla="*/ 64 h 112"/>
                    <a:gd name="T22" fmla="*/ 101 w 114"/>
                    <a:gd name="T23" fmla="*/ 70 h 112"/>
                    <a:gd name="T24" fmla="*/ 101 w 114"/>
                    <a:gd name="T25" fmla="*/ 77 h 112"/>
                    <a:gd name="T26" fmla="*/ 103 w 114"/>
                    <a:gd name="T27" fmla="*/ 84 h 112"/>
                    <a:gd name="T28" fmla="*/ 105 w 114"/>
                    <a:gd name="T29" fmla="*/ 92 h 112"/>
                    <a:gd name="T30" fmla="*/ 107 w 114"/>
                    <a:gd name="T31" fmla="*/ 99 h 112"/>
                    <a:gd name="T32" fmla="*/ 110 w 114"/>
                    <a:gd name="T33" fmla="*/ 106 h 112"/>
                    <a:gd name="T34" fmla="*/ 114 w 114"/>
                    <a:gd name="T35" fmla="*/ 112 h 112"/>
                    <a:gd name="T36" fmla="*/ 0 w 114"/>
                    <a:gd name="T37" fmla="*/ 56 h 112"/>
                    <a:gd name="T38" fmla="*/ 0 w 114"/>
                    <a:gd name="T39" fmla="*/ 5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4" h="112">
                      <a:moveTo>
                        <a:pt x="0" y="56"/>
                      </a:moveTo>
                      <a:lnTo>
                        <a:pt x="114" y="0"/>
                      </a:lnTo>
                      <a:lnTo>
                        <a:pt x="110" y="6"/>
                      </a:lnTo>
                      <a:lnTo>
                        <a:pt x="107" y="13"/>
                      </a:lnTo>
                      <a:lnTo>
                        <a:pt x="105" y="21"/>
                      </a:lnTo>
                      <a:lnTo>
                        <a:pt x="103" y="27"/>
                      </a:lnTo>
                      <a:lnTo>
                        <a:pt x="101" y="34"/>
                      </a:lnTo>
                      <a:lnTo>
                        <a:pt x="101" y="41"/>
                      </a:lnTo>
                      <a:lnTo>
                        <a:pt x="100" y="49"/>
                      </a:lnTo>
                      <a:lnTo>
                        <a:pt x="100" y="56"/>
                      </a:lnTo>
                      <a:lnTo>
                        <a:pt x="100" y="64"/>
                      </a:lnTo>
                      <a:lnTo>
                        <a:pt x="101" y="70"/>
                      </a:lnTo>
                      <a:lnTo>
                        <a:pt x="101" y="77"/>
                      </a:lnTo>
                      <a:lnTo>
                        <a:pt x="103" y="84"/>
                      </a:lnTo>
                      <a:lnTo>
                        <a:pt x="105" y="92"/>
                      </a:lnTo>
                      <a:lnTo>
                        <a:pt x="107" y="99"/>
                      </a:lnTo>
                      <a:lnTo>
                        <a:pt x="110" y="106"/>
                      </a:lnTo>
                      <a:lnTo>
                        <a:pt x="114" y="112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1710" y="2572"/>
                  <a:ext cx="82" cy="1"/>
                </a:xfrm>
                <a:prstGeom prst="line">
                  <a:avLst/>
                </a:prstGeom>
                <a:noFill/>
                <a:ln w="14288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Rectangle 915"/>
                <p:cNvSpPr>
                  <a:spLocks noChangeArrowheads="1"/>
                </p:cNvSpPr>
                <p:nvPr/>
              </p:nvSpPr>
              <p:spPr bwMode="auto">
                <a:xfrm>
                  <a:off x="1529" y="2408"/>
                  <a:ext cx="270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6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800">
                      <a:solidFill>
                        <a:srgbClr val="800000"/>
                      </a:solidFill>
                    </a:rPr>
                    <a:t>DISCRIM</a:t>
                  </a:r>
                  <a:endParaRPr lang="it-IT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8" name="Rectangle 916"/>
                <p:cNvSpPr>
                  <a:spLocks noChangeArrowheads="1"/>
                </p:cNvSpPr>
                <p:nvPr/>
              </p:nvSpPr>
              <p:spPr bwMode="auto">
                <a:xfrm>
                  <a:off x="1793" y="2536"/>
                  <a:ext cx="96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6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it-IT" sz="800">
                      <a:solidFill>
                        <a:srgbClr val="800000"/>
                      </a:solidFill>
                    </a:rPr>
                    <a:t>Thr</a:t>
                  </a:r>
                  <a:endParaRPr lang="it-IT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9" name="AutoShape 917"/>
              <p:cNvSpPr>
                <a:spLocks/>
              </p:cNvSpPr>
              <p:nvPr/>
            </p:nvSpPr>
            <p:spPr bwMode="auto">
              <a:xfrm>
                <a:off x="3882" y="2901"/>
                <a:ext cx="639" cy="228"/>
              </a:xfrm>
              <a:prstGeom prst="borderCallout2">
                <a:avLst>
                  <a:gd name="adj1" fmla="val 31579"/>
                  <a:gd name="adj2" fmla="val -7514"/>
                  <a:gd name="adj3" fmla="val 31579"/>
                  <a:gd name="adj4" fmla="val -22847"/>
                  <a:gd name="adj5" fmla="val -125875"/>
                  <a:gd name="adj6" fmla="val -73398"/>
                </a:avLst>
              </a:prstGeom>
              <a:solidFill>
                <a:srgbClr val="FFFF99">
                  <a:alpha val="50000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/>
              <a:lstStyle/>
              <a:p>
                <a:pPr>
                  <a:lnSpc>
                    <a:spcPct val="86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>
                    <a:solidFill>
                      <a:srgbClr val="000000"/>
                    </a:solidFill>
                  </a:rPr>
                  <a:t>ANALOG OUTPUT</a:t>
                </a:r>
              </a:p>
              <a:p>
                <a:pPr>
                  <a:lnSpc>
                    <a:spcPct val="86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>
                    <a:solidFill>
                      <a:srgbClr val="000000"/>
                    </a:solidFill>
                  </a:rPr>
                  <a:t>Linear Sum,</a:t>
                </a:r>
              </a:p>
              <a:p>
                <a:pPr>
                  <a:lnSpc>
                    <a:spcPct val="86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>
                    <a:solidFill>
                      <a:srgbClr val="000000"/>
                    </a:solidFill>
                  </a:rPr>
                  <a:t>Majority</a:t>
                </a:r>
              </a:p>
            </p:txBody>
          </p:sp>
        </p:grpSp>
        <p:grpSp>
          <p:nvGrpSpPr>
            <p:cNvPr id="47" name="Group 918"/>
            <p:cNvGrpSpPr>
              <a:grpSpLocks/>
            </p:cNvGrpSpPr>
            <p:nvPr/>
          </p:nvGrpSpPr>
          <p:grpSpPr bwMode="auto">
            <a:xfrm>
              <a:off x="2398713" y="3214688"/>
              <a:ext cx="796925" cy="111125"/>
              <a:chOff x="2046" y="2146"/>
              <a:chExt cx="502" cy="70"/>
            </a:xfrm>
          </p:grpSpPr>
          <p:sp>
            <p:nvSpPr>
              <p:cNvPr id="65" name="Line 919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247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6" name="Line 920"/>
              <p:cNvSpPr>
                <a:spLocks noChangeShapeType="1"/>
              </p:cNvSpPr>
              <p:nvPr/>
            </p:nvSpPr>
            <p:spPr bwMode="auto">
              <a:xfrm>
                <a:off x="2046" y="2215"/>
                <a:ext cx="258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7" name="Line 921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0" cy="7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</p:grpSp>
        <p:grpSp>
          <p:nvGrpSpPr>
            <p:cNvPr id="48" name="Group 922"/>
            <p:cNvGrpSpPr>
              <a:grpSpLocks/>
            </p:cNvGrpSpPr>
            <p:nvPr/>
          </p:nvGrpSpPr>
          <p:grpSpPr bwMode="auto">
            <a:xfrm>
              <a:off x="3222625" y="3214688"/>
              <a:ext cx="796925" cy="111125"/>
              <a:chOff x="2046" y="2146"/>
              <a:chExt cx="502" cy="70"/>
            </a:xfrm>
          </p:grpSpPr>
          <p:sp>
            <p:nvSpPr>
              <p:cNvPr id="62" name="Line 923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247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3" name="Line 924"/>
              <p:cNvSpPr>
                <a:spLocks noChangeShapeType="1"/>
              </p:cNvSpPr>
              <p:nvPr/>
            </p:nvSpPr>
            <p:spPr bwMode="auto">
              <a:xfrm>
                <a:off x="2046" y="2215"/>
                <a:ext cx="258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4" name="Line 925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0" cy="7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</p:grpSp>
        <p:grpSp>
          <p:nvGrpSpPr>
            <p:cNvPr id="49" name="Group 926"/>
            <p:cNvGrpSpPr>
              <a:grpSpLocks/>
            </p:cNvGrpSpPr>
            <p:nvPr/>
          </p:nvGrpSpPr>
          <p:grpSpPr bwMode="auto">
            <a:xfrm>
              <a:off x="4052888" y="3214688"/>
              <a:ext cx="796925" cy="111125"/>
              <a:chOff x="2046" y="2146"/>
              <a:chExt cx="502" cy="70"/>
            </a:xfrm>
          </p:grpSpPr>
          <p:sp>
            <p:nvSpPr>
              <p:cNvPr id="59" name="Line 927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247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0" name="Line 928"/>
              <p:cNvSpPr>
                <a:spLocks noChangeShapeType="1"/>
              </p:cNvSpPr>
              <p:nvPr/>
            </p:nvSpPr>
            <p:spPr bwMode="auto">
              <a:xfrm>
                <a:off x="2046" y="2215"/>
                <a:ext cx="258" cy="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  <p:sp>
            <p:nvSpPr>
              <p:cNvPr id="61" name="Line 929"/>
              <p:cNvSpPr>
                <a:spLocks noChangeShapeType="1"/>
              </p:cNvSpPr>
              <p:nvPr/>
            </p:nvSpPr>
            <p:spPr bwMode="auto">
              <a:xfrm>
                <a:off x="2301" y="2146"/>
                <a:ext cx="0" cy="70"/>
              </a:xfrm>
              <a:prstGeom prst="line">
                <a:avLst/>
              </a:prstGeom>
              <a:noFill/>
              <a:ln w="127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endParaRPr lang="en-US"/>
              </a:p>
            </p:txBody>
          </p:sp>
        </p:grpSp>
        <p:graphicFrame>
          <p:nvGraphicFramePr>
            <p:cNvPr id="50" name="Object 9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13175"/>
                </p:ext>
              </p:extLst>
            </p:nvPr>
          </p:nvGraphicFramePr>
          <p:xfrm>
            <a:off x="7061200" y="3201988"/>
            <a:ext cx="9144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Visio" r:id="rId4" imgW="914400" imgH="844200" progId="Visio.Drawing.11">
                    <p:embed/>
                  </p:oleObj>
                </mc:Choice>
                <mc:Fallback>
                  <p:oleObj name="Visio" r:id="rId4" imgW="914400" imgH="8442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1200" y="3201988"/>
                          <a:ext cx="914400" cy="84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ectangle 931"/>
            <p:cNvSpPr>
              <a:spLocks noChangeArrowheads="1"/>
            </p:cNvSpPr>
            <p:nvPr/>
          </p:nvSpPr>
          <p:spPr bwMode="auto">
            <a:xfrm>
              <a:off x="5254625" y="1350963"/>
              <a:ext cx="815975" cy="59848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2" name="Rectangle 932"/>
            <p:cNvSpPr>
              <a:spLocks noChangeArrowheads="1"/>
            </p:cNvSpPr>
            <p:nvPr/>
          </p:nvSpPr>
          <p:spPr bwMode="auto">
            <a:xfrm>
              <a:off x="5441950" y="1447800"/>
              <a:ext cx="404813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100">
                  <a:solidFill>
                    <a:srgbClr val="000000"/>
                  </a:solidFill>
                </a:rPr>
                <a:t>V1718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933"/>
            <p:cNvSpPr>
              <a:spLocks noChangeArrowheads="1"/>
            </p:cNvSpPr>
            <p:nvPr/>
          </p:nvSpPr>
          <p:spPr bwMode="auto">
            <a:xfrm>
              <a:off x="5356225" y="1668463"/>
              <a:ext cx="63817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100">
                  <a:solidFill>
                    <a:srgbClr val="000000"/>
                  </a:solidFill>
                </a:rPr>
                <a:t>VME-USB</a:t>
              </a:r>
              <a:endParaRPr lang="it-IT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934"/>
            <p:cNvSpPr>
              <a:spLocks noChangeShapeType="1"/>
            </p:cNvSpPr>
            <p:nvPr/>
          </p:nvSpPr>
          <p:spPr bwMode="auto">
            <a:xfrm>
              <a:off x="6070600" y="166846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935"/>
            <p:cNvSpPr>
              <a:spLocks noChangeShapeType="1"/>
            </p:cNvSpPr>
            <p:nvPr/>
          </p:nvSpPr>
          <p:spPr bwMode="auto">
            <a:xfrm flipV="1">
              <a:off x="7289800" y="1668463"/>
              <a:ext cx="0" cy="148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936"/>
            <p:cNvSpPr>
              <a:spLocks/>
            </p:cNvSpPr>
            <p:nvPr/>
          </p:nvSpPr>
          <p:spPr bwMode="auto">
            <a:xfrm>
              <a:off x="7518400" y="889000"/>
              <a:ext cx="914400" cy="157163"/>
            </a:xfrm>
            <a:prstGeom prst="borderCallout2">
              <a:avLst>
                <a:gd name="adj1" fmla="val 72727"/>
                <a:gd name="adj2" fmla="val -8333"/>
                <a:gd name="adj3" fmla="val 72727"/>
                <a:gd name="adj4" fmla="val -20139"/>
                <a:gd name="adj5" fmla="val 479796"/>
                <a:gd name="adj6" fmla="val -59898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SLOW CONTROL</a:t>
              </a:r>
            </a:p>
          </p:txBody>
        </p:sp>
        <p:sp>
          <p:nvSpPr>
            <p:cNvPr id="57" name="AutoShape 937"/>
            <p:cNvSpPr>
              <a:spLocks/>
            </p:cNvSpPr>
            <p:nvPr/>
          </p:nvSpPr>
          <p:spPr bwMode="auto">
            <a:xfrm>
              <a:off x="7518400" y="4556125"/>
              <a:ext cx="1143000" cy="581025"/>
            </a:xfrm>
            <a:prstGeom prst="borderCallout2">
              <a:avLst>
                <a:gd name="adj1" fmla="val 19671"/>
                <a:gd name="adj2" fmla="val -6667"/>
                <a:gd name="adj3" fmla="val 19671"/>
                <a:gd name="adj4" fmla="val -10278"/>
                <a:gd name="adj5" fmla="val -90162"/>
                <a:gd name="adj6" fmla="val -28056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000" b="1">
                  <a:solidFill>
                    <a:srgbClr val="000000"/>
                  </a:solidFill>
                </a:rPr>
                <a:t>One PC can read up to 32 boards (256 channels!)</a:t>
              </a:r>
            </a:p>
          </p:txBody>
        </p:sp>
        <p:sp>
          <p:nvSpPr>
            <p:cNvPr id="58" name="AutoShape 938"/>
            <p:cNvSpPr>
              <a:spLocks/>
            </p:cNvSpPr>
            <p:nvPr/>
          </p:nvSpPr>
          <p:spPr bwMode="auto">
            <a:xfrm>
              <a:off x="1270000" y="998538"/>
              <a:ext cx="688975" cy="352425"/>
            </a:xfrm>
            <a:prstGeom prst="borderCallout2">
              <a:avLst>
                <a:gd name="adj1" fmla="val 32431"/>
                <a:gd name="adj2" fmla="val 111060"/>
                <a:gd name="adj3" fmla="val 32431"/>
                <a:gd name="adj4" fmla="val 120278"/>
                <a:gd name="adj5" fmla="val 325227"/>
                <a:gd name="adj6" fmla="val 150463"/>
              </a:avLst>
            </a:prstGeom>
            <a:solidFill>
              <a:srgbClr val="FFFF99">
                <a:alpha val="50000"/>
              </a:srgbClr>
            </a:solidFill>
            <a:ln w="19050">
              <a:solidFill>
                <a:srgbClr val="C0C0C0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CLOCK MASTER</a:t>
              </a:r>
            </a:p>
            <a:p>
              <a:pPr>
                <a:lnSpc>
                  <a:spcPct val="86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800"/>
                <a:t>BOARD</a:t>
              </a:r>
            </a:p>
          </p:txBody>
        </p:sp>
      </p:grpSp>
      <p:sp>
        <p:nvSpPr>
          <p:cNvPr id="942" name="CasellaDiTesto 941"/>
          <p:cNvSpPr txBox="1"/>
          <p:nvPr/>
        </p:nvSpPr>
        <p:spPr>
          <a:xfrm>
            <a:off x="6300193" y="124194"/>
            <a:ext cx="259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External Trigger Logic</a:t>
            </a:r>
            <a:endParaRPr lang="en-US" i="1" u="sng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1913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Reproduction, transfer, distribution of part or all of the contents in this document in any form without prior written permission of  CAEN 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</a:rPr>
              <a:t>S.p.A</a:t>
            </a:r>
            <a:r>
              <a:rPr lang="en-US" sz="800" i="1" dirty="0">
                <a:solidFill>
                  <a:srgbClr val="000000"/>
                </a:solidFill>
                <a:latin typeface="Arial" charset="0"/>
              </a:rPr>
              <a:t>. is prohibited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0498" y="70133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dirty="0" err="1" smtClean="0">
                <a:solidFill>
                  <a:srgbClr val="FF0000"/>
                </a:solidFill>
              </a:rPr>
              <a:t>Muon</a:t>
            </a:r>
            <a:r>
              <a:rPr lang="en-US" sz="2000" dirty="0" smtClean="0">
                <a:solidFill>
                  <a:srgbClr val="FF0000"/>
                </a:solidFill>
              </a:rPr>
              <a:t> VETO </a:t>
            </a:r>
            <a:r>
              <a:rPr lang="en-US" sz="2000" i="1" dirty="0" smtClean="0">
                <a:solidFill>
                  <a:srgbClr val="FF0000"/>
                </a:solidFill>
              </a:rPr>
              <a:t>Xenon1T  (LNGS, Italy)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3042" y="1484784"/>
            <a:ext cx="8639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Main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88 Channels (PMTs)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V1724 </a:t>
            </a:r>
            <a:r>
              <a:rPr lang="en-US" sz="1600" dirty="0"/>
              <a:t>based </a:t>
            </a:r>
            <a:r>
              <a:rPr lang="en-US" sz="1600" dirty="0" smtClean="0"/>
              <a:t>(100 MS/s</a:t>
            </a:r>
            <a:r>
              <a:rPr lang="en-US" sz="1600" dirty="0"/>
              <a:t>, </a:t>
            </a:r>
            <a:r>
              <a:rPr lang="en-US" sz="1600" dirty="0" smtClean="0"/>
              <a:t>14 </a:t>
            </a:r>
            <a:r>
              <a:rPr lang="en-US" sz="1600" dirty="0"/>
              <a:t>bit)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Waveform Acquisition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rgbClr val="0070C0"/>
                </a:solidFill>
              </a:rPr>
              <a:t>Trigger propagation via V1495</a:t>
            </a:r>
            <a:endParaRPr lang="en-US" sz="1600" u="sng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rgbClr val="0070C0"/>
                </a:solidFill>
              </a:rPr>
              <a:t>T</a:t>
            </a:r>
            <a:r>
              <a:rPr lang="en-US" sz="1600" u="sng" dirty="0" smtClean="0">
                <a:solidFill>
                  <a:srgbClr val="0070C0"/>
                </a:solidFill>
              </a:rPr>
              <a:t>rigger logic: </a:t>
            </a:r>
            <a:endParaRPr lang="en-US" sz="1600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In the digitizers: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Threshold is set channel by channel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LVDS Output programmed to activate if the </a:t>
            </a:r>
            <a:r>
              <a:rPr lang="en-US" sz="1600" dirty="0" smtClean="0"/>
              <a:t>threshold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/>
              <a:t>is </a:t>
            </a:r>
            <a:r>
              <a:rPr lang="en-US" sz="1600" dirty="0" smtClean="0"/>
              <a:t>exceeded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88 bits (1 per channel) sent to V1495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In the V1495: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a time window </a:t>
            </a:r>
            <a:r>
              <a:rPr lang="en-US" sz="1600" i="1" dirty="0" smtClean="0">
                <a:solidFill>
                  <a:srgbClr val="FF0000"/>
                </a:solidFill>
              </a:rPr>
              <a:t>W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and a threshold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on the number of incoming triggers is set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If the number of incoming signals is &gt;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 in the time window </a:t>
            </a:r>
            <a:r>
              <a:rPr lang="en-US" sz="1600" i="1" dirty="0" smtClean="0">
                <a:solidFill>
                  <a:srgbClr val="FF0000"/>
                </a:solidFill>
              </a:rPr>
              <a:t>W</a:t>
            </a:r>
            <a:r>
              <a:rPr lang="en-US" sz="1600" dirty="0" smtClean="0"/>
              <a:t>  triggers are propagated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  <p:pic>
        <p:nvPicPr>
          <p:cNvPr id="4101" name="Picture 5" descr="C:\Users\Marco\Desktop\Presentazione Centro Volta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06" y="589434"/>
            <a:ext cx="857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300193" y="124194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Bell MT" pitchFamily="18" charset="0"/>
              </a:rPr>
              <a:t>External Trigger Logic</a:t>
            </a:r>
            <a:endParaRPr lang="en-US" i="1" u="sng" dirty="0">
              <a:latin typeface="Bell MT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06" y="1804070"/>
            <a:ext cx="3277706" cy="24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3233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873</Words>
  <Application>Microsoft Office PowerPoint</Application>
  <PresentationFormat>Presentazione su schermo (4:3)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Struttura predefinita</vt:lpstr>
      <vt:lpstr>Visio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Readout and Advanced Triggering</dc:title>
  <dc:creator>Marco</dc:creator>
  <cp:lastModifiedBy>Marco</cp:lastModifiedBy>
  <cp:revision>80</cp:revision>
  <dcterms:created xsi:type="dcterms:W3CDTF">2013-05-13T08:55:55Z</dcterms:created>
  <dcterms:modified xsi:type="dcterms:W3CDTF">2013-05-14T12:07:09Z</dcterms:modified>
</cp:coreProperties>
</file>