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2" r:id="rId4"/>
    <p:sldMasterId id="2147483694" r:id="rId5"/>
    <p:sldMasterId id="2147483706" r:id="rId6"/>
    <p:sldMasterId id="2147483718" r:id="rId7"/>
    <p:sldMasterId id="2147483730" r:id="rId8"/>
    <p:sldMasterId id="2147483740" r:id="rId9"/>
    <p:sldMasterId id="2147483752" r:id="rId10"/>
  </p:sldMasterIdLst>
  <p:notesMasterIdLst>
    <p:notesMasterId r:id="rId53"/>
  </p:notesMasterIdLst>
  <p:sldIdLst>
    <p:sldId id="256" r:id="rId11"/>
    <p:sldId id="257" r:id="rId12"/>
    <p:sldId id="258" r:id="rId13"/>
    <p:sldId id="260" r:id="rId14"/>
    <p:sldId id="259" r:id="rId15"/>
    <p:sldId id="263" r:id="rId16"/>
    <p:sldId id="262" r:id="rId17"/>
    <p:sldId id="261" r:id="rId18"/>
    <p:sldId id="300" r:id="rId19"/>
    <p:sldId id="266" r:id="rId20"/>
    <p:sldId id="267" r:id="rId21"/>
    <p:sldId id="268" r:id="rId22"/>
    <p:sldId id="270" r:id="rId23"/>
    <p:sldId id="269" r:id="rId24"/>
    <p:sldId id="271" r:id="rId25"/>
    <p:sldId id="272" r:id="rId26"/>
    <p:sldId id="301" r:id="rId27"/>
    <p:sldId id="302" r:id="rId28"/>
    <p:sldId id="303" r:id="rId29"/>
    <p:sldId id="304" r:id="rId30"/>
    <p:sldId id="305" r:id="rId31"/>
    <p:sldId id="306" r:id="rId32"/>
    <p:sldId id="278" r:id="rId33"/>
    <p:sldId id="279" r:id="rId34"/>
    <p:sldId id="281" r:id="rId35"/>
    <p:sldId id="280" r:id="rId36"/>
    <p:sldId id="282" r:id="rId37"/>
    <p:sldId id="283" r:id="rId38"/>
    <p:sldId id="284" r:id="rId39"/>
    <p:sldId id="286" r:id="rId40"/>
    <p:sldId id="287" r:id="rId41"/>
    <p:sldId id="299" r:id="rId42"/>
    <p:sldId id="289" r:id="rId43"/>
    <p:sldId id="290" r:id="rId44"/>
    <p:sldId id="291" r:id="rId45"/>
    <p:sldId id="292" r:id="rId46"/>
    <p:sldId id="293" r:id="rId47"/>
    <p:sldId id="294" r:id="rId48"/>
    <p:sldId id="307" r:id="rId49"/>
    <p:sldId id="296" r:id="rId50"/>
    <p:sldId id="297" r:id="rId51"/>
    <p:sldId id="298" r:id="rId52"/>
  </p:sldIdLst>
  <p:sldSz cx="9144000" cy="6858000" type="screen4x3"/>
  <p:notesSz cx="7102475" cy="10234613"/>
  <p:defaultTextStyle>
    <a:defPPr>
      <a:defRPr lang="it-IT"/>
    </a:defPPr>
    <a:lvl1pPr marL="0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2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0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6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32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40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44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AAA0C7D-68C6-4CBB-B2D0-915DDE133676}" type="datetimeFigureOut">
              <a:rPr lang="en-GB" smtClean="0"/>
              <a:pPr/>
              <a:t>30/05/2013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4E1231A-11B0-4880-8E96-2BE74C6469F1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6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3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4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44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AE0D4AC-5309-4865-AF33-7A2544DFCFCF}" type="datetime1">
              <a:rPr lang="el-GR" smtClean="0"/>
              <a:pPr/>
              <a:t>30/5/2013</a:t>
            </a:fld>
            <a:endParaRPr lang="el-GR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4FE8F-49A9-424E-AE08-C6A2142A9448}" type="slidenum">
              <a:rPr lang="el-GR" smtClean="0"/>
              <a:pPr/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42D0398-3C4B-4D2F-9978-6AF9F6517E57}" type="datetime1">
              <a:rPr lang="el-GR" smtClean="0"/>
              <a:pPr/>
              <a:t>30/5/2013</a:t>
            </a:fld>
            <a:endParaRPr lang="el-GR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94E6D-3724-4CEF-9CE5-AAEB79119C79}" type="slidenum">
              <a:rPr lang="el-GR" smtClean="0"/>
              <a:pPr/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D59F6B-C670-475B-9F24-1BF82F8E59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62CDC92-A867-44B6-8CE6-313B521E1212}" type="slidenum">
              <a:rPr lang="en-US" smtClean="0">
                <a:solidFill>
                  <a:prstClr val="white"/>
                </a:solidFill>
                <a:latin typeface="Arial" charset="0"/>
              </a:rPr>
              <a:pPr/>
              <a:t>30</a:t>
            </a:fld>
            <a:endParaRPr lang="en-US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4023093" y="9721107"/>
            <a:ext cx="3061298" cy="49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506" tIns="50703" rIns="97506" bIns="50703" anchor="b"/>
          <a:lstStyle/>
          <a:p>
            <a:pPr algn="r" defTabSz="49533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95330" algn="l"/>
                <a:tab pos="990661" algn="l"/>
                <a:tab pos="1485991" algn="l"/>
                <a:tab pos="1981322" algn="l"/>
                <a:tab pos="2476652" algn="l"/>
                <a:tab pos="2971983" algn="l"/>
                <a:tab pos="3467313" algn="l"/>
                <a:tab pos="3962644" algn="l"/>
                <a:tab pos="4457974" algn="l"/>
                <a:tab pos="4953305" algn="l"/>
                <a:tab pos="5448635" algn="l"/>
                <a:tab pos="5943966" algn="l"/>
                <a:tab pos="6439296" algn="l"/>
                <a:tab pos="6934627" algn="l"/>
                <a:tab pos="7429957" algn="l"/>
                <a:tab pos="7925288" algn="l"/>
                <a:tab pos="8420618" algn="l"/>
                <a:tab pos="8915949" algn="l"/>
                <a:tab pos="9411279" algn="l"/>
                <a:tab pos="9906610" algn="l"/>
              </a:tabLst>
            </a:pPr>
            <a:fld id="{A38C6E27-CA51-4DC8-82B4-74C196AB2CA8}" type="slidenum">
              <a:rPr lang="en-US" sz="13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algn="r" defTabSz="495330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95330" algn="l"/>
                  <a:tab pos="990661" algn="l"/>
                  <a:tab pos="1485991" algn="l"/>
                  <a:tab pos="1981322" algn="l"/>
                  <a:tab pos="2476652" algn="l"/>
                  <a:tab pos="2971983" algn="l"/>
                  <a:tab pos="3467313" algn="l"/>
                  <a:tab pos="3962644" algn="l"/>
                  <a:tab pos="4457974" algn="l"/>
                  <a:tab pos="4953305" algn="l"/>
                  <a:tab pos="5448635" algn="l"/>
                  <a:tab pos="5943966" algn="l"/>
                  <a:tab pos="6439296" algn="l"/>
                  <a:tab pos="6934627" algn="l"/>
                  <a:tab pos="7429957" algn="l"/>
                  <a:tab pos="7925288" algn="l"/>
                  <a:tab pos="8420618" algn="l"/>
                  <a:tab pos="8915949" algn="l"/>
                  <a:tab pos="9411279" algn="l"/>
                  <a:tab pos="9906610" algn="l"/>
                </a:tabLst>
              </a:pPr>
              <a:t>30</a:t>
            </a:fld>
            <a:endParaRPr lang="en-US" sz="13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4023093" y="9721106"/>
            <a:ext cx="3067875" cy="5010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506" tIns="50703" rIns="97506" bIns="50703" anchor="b"/>
          <a:lstStyle/>
          <a:p>
            <a:pPr algn="r" defTabSz="49533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95330" algn="l"/>
                <a:tab pos="990661" algn="l"/>
                <a:tab pos="1485991" algn="l"/>
                <a:tab pos="1981322" algn="l"/>
                <a:tab pos="2476652" algn="l"/>
                <a:tab pos="2971983" algn="l"/>
                <a:tab pos="3467313" algn="l"/>
                <a:tab pos="3962644" algn="l"/>
                <a:tab pos="4457974" algn="l"/>
                <a:tab pos="4953305" algn="l"/>
                <a:tab pos="5448635" algn="l"/>
                <a:tab pos="5943966" algn="l"/>
                <a:tab pos="6439296" algn="l"/>
                <a:tab pos="6934627" algn="l"/>
                <a:tab pos="7429957" algn="l"/>
                <a:tab pos="7925288" algn="l"/>
                <a:tab pos="8420618" algn="l"/>
                <a:tab pos="8915949" algn="l"/>
                <a:tab pos="9411279" algn="l"/>
                <a:tab pos="9906610" algn="l"/>
              </a:tabLst>
            </a:pPr>
            <a:fld id="{55573B03-21AD-4C2E-89A5-0C436BC07FCD}" type="slidenum">
              <a:rPr lang="en-US" sz="13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algn="r" defTabSz="495330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95330" algn="l"/>
                  <a:tab pos="990661" algn="l"/>
                  <a:tab pos="1485991" algn="l"/>
                  <a:tab pos="1981322" algn="l"/>
                  <a:tab pos="2476652" algn="l"/>
                  <a:tab pos="2971983" algn="l"/>
                  <a:tab pos="3467313" algn="l"/>
                  <a:tab pos="3962644" algn="l"/>
                  <a:tab pos="4457974" algn="l"/>
                  <a:tab pos="4953305" algn="l"/>
                  <a:tab pos="5448635" algn="l"/>
                  <a:tab pos="5943966" algn="l"/>
                  <a:tab pos="6439296" algn="l"/>
                  <a:tab pos="6934627" algn="l"/>
                  <a:tab pos="7429957" algn="l"/>
                  <a:tab pos="7925288" algn="l"/>
                  <a:tab pos="8420618" algn="l"/>
                  <a:tab pos="8915949" algn="l"/>
                  <a:tab pos="9411279" algn="l"/>
                  <a:tab pos="9906610" algn="l"/>
                </a:tabLst>
              </a:pPr>
              <a:t>30</a:t>
            </a:fld>
            <a:endParaRPr lang="en-US" sz="13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89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3813"/>
          </a:xfrm>
          <a:solidFill>
            <a:srgbClr val="FFFFFF"/>
          </a:solidFill>
          <a:ln/>
        </p:spPr>
      </p:sp>
      <p:sp>
        <p:nvSpPr>
          <p:cNvPr id="389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0248" y="4861442"/>
            <a:ext cx="5678692" cy="4602022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7"/>
          <p:cNvSpPr txBox="1">
            <a:spLocks noGrp="1" noChangeArrowheads="1"/>
          </p:cNvSpPr>
          <p:nvPr/>
        </p:nvSpPr>
        <p:spPr bwMode="auto">
          <a:xfrm>
            <a:off x="4023093" y="9721107"/>
            <a:ext cx="3059654" cy="492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506" tIns="50703" rIns="97506" bIns="50703" anchor="b"/>
          <a:lstStyle/>
          <a:p>
            <a:pPr algn="r" defTabSz="49533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95330" algn="l"/>
                <a:tab pos="990661" algn="l"/>
                <a:tab pos="1485991" algn="l"/>
                <a:tab pos="1981322" algn="l"/>
                <a:tab pos="2476652" algn="l"/>
                <a:tab pos="2971983" algn="l"/>
                <a:tab pos="3467313" algn="l"/>
                <a:tab pos="3962644" algn="l"/>
                <a:tab pos="4457974" algn="l"/>
                <a:tab pos="4953305" algn="l"/>
                <a:tab pos="5448635" algn="l"/>
                <a:tab pos="5943966" algn="l"/>
                <a:tab pos="6439296" algn="l"/>
                <a:tab pos="6934627" algn="l"/>
                <a:tab pos="7429957" algn="l"/>
                <a:tab pos="7925288" algn="l"/>
                <a:tab pos="8420618" algn="l"/>
                <a:tab pos="8915949" algn="l"/>
                <a:tab pos="9411279" algn="l"/>
                <a:tab pos="9906610" algn="l"/>
              </a:tabLst>
            </a:pPr>
            <a:fld id="{9D4FB0D4-B5E1-4FCE-958B-8F6B2AFEBC82}" type="slidenum">
              <a:rPr lang="en-US" sz="13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algn="r" defTabSz="495330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95330" algn="l"/>
                  <a:tab pos="990661" algn="l"/>
                  <a:tab pos="1485991" algn="l"/>
                  <a:tab pos="1981322" algn="l"/>
                  <a:tab pos="2476652" algn="l"/>
                  <a:tab pos="2971983" algn="l"/>
                  <a:tab pos="3467313" algn="l"/>
                  <a:tab pos="3962644" algn="l"/>
                  <a:tab pos="4457974" algn="l"/>
                  <a:tab pos="4953305" algn="l"/>
                  <a:tab pos="5448635" algn="l"/>
                  <a:tab pos="5943966" algn="l"/>
                  <a:tab pos="6439296" algn="l"/>
                  <a:tab pos="6934627" algn="l"/>
                  <a:tab pos="7429957" algn="l"/>
                  <a:tab pos="7925288" algn="l"/>
                  <a:tab pos="8420618" algn="l"/>
                  <a:tab pos="8915949" algn="l"/>
                  <a:tab pos="9411279" algn="l"/>
                  <a:tab pos="9906610" algn="l"/>
                </a:tabLst>
              </a:pPr>
              <a:t>32</a:t>
            </a:fld>
            <a:endParaRPr lang="en-US" sz="13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23093" y="9721107"/>
            <a:ext cx="3061298" cy="49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506" tIns="50703" rIns="97506" bIns="50703" anchor="b"/>
          <a:lstStyle/>
          <a:p>
            <a:pPr algn="r" defTabSz="49533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95330" algn="l"/>
                <a:tab pos="990661" algn="l"/>
                <a:tab pos="1485991" algn="l"/>
                <a:tab pos="1981322" algn="l"/>
                <a:tab pos="2476652" algn="l"/>
                <a:tab pos="2971983" algn="l"/>
                <a:tab pos="3467313" algn="l"/>
                <a:tab pos="3962644" algn="l"/>
                <a:tab pos="4457974" algn="l"/>
                <a:tab pos="4953305" algn="l"/>
                <a:tab pos="5448635" algn="l"/>
                <a:tab pos="5943966" algn="l"/>
                <a:tab pos="6439296" algn="l"/>
                <a:tab pos="6934627" algn="l"/>
                <a:tab pos="7429957" algn="l"/>
                <a:tab pos="7925288" algn="l"/>
                <a:tab pos="8420618" algn="l"/>
                <a:tab pos="8915949" algn="l"/>
                <a:tab pos="9411279" algn="l"/>
                <a:tab pos="9906610" algn="l"/>
              </a:tabLst>
            </a:pPr>
            <a:fld id="{CF0F05A7-32C1-463F-9D74-176203C777CB}" type="slidenum">
              <a:rPr lang="en-US" sz="13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algn="r" defTabSz="495330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95330" algn="l"/>
                  <a:tab pos="990661" algn="l"/>
                  <a:tab pos="1485991" algn="l"/>
                  <a:tab pos="1981322" algn="l"/>
                  <a:tab pos="2476652" algn="l"/>
                  <a:tab pos="2971983" algn="l"/>
                  <a:tab pos="3467313" algn="l"/>
                  <a:tab pos="3962644" algn="l"/>
                  <a:tab pos="4457974" algn="l"/>
                  <a:tab pos="4953305" algn="l"/>
                  <a:tab pos="5448635" algn="l"/>
                  <a:tab pos="5943966" algn="l"/>
                  <a:tab pos="6439296" algn="l"/>
                  <a:tab pos="6934627" algn="l"/>
                  <a:tab pos="7429957" algn="l"/>
                  <a:tab pos="7925288" algn="l"/>
                  <a:tab pos="8420618" algn="l"/>
                  <a:tab pos="8915949" algn="l"/>
                  <a:tab pos="9411279" algn="l"/>
                  <a:tab pos="9906610" algn="l"/>
                </a:tabLst>
              </a:pPr>
              <a:t>32</a:t>
            </a:fld>
            <a:endParaRPr lang="en-US" sz="13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4023093" y="9721106"/>
            <a:ext cx="3067875" cy="5010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506" tIns="50703" rIns="97506" bIns="50703" anchor="b"/>
          <a:lstStyle/>
          <a:p>
            <a:pPr algn="r" defTabSz="49533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95330" algn="l"/>
                <a:tab pos="990661" algn="l"/>
                <a:tab pos="1485991" algn="l"/>
                <a:tab pos="1981322" algn="l"/>
                <a:tab pos="2476652" algn="l"/>
                <a:tab pos="2971983" algn="l"/>
                <a:tab pos="3467313" algn="l"/>
                <a:tab pos="3962644" algn="l"/>
                <a:tab pos="4457974" algn="l"/>
                <a:tab pos="4953305" algn="l"/>
                <a:tab pos="5448635" algn="l"/>
                <a:tab pos="5943966" algn="l"/>
                <a:tab pos="6439296" algn="l"/>
                <a:tab pos="6934627" algn="l"/>
                <a:tab pos="7429957" algn="l"/>
                <a:tab pos="7925288" algn="l"/>
                <a:tab pos="8420618" algn="l"/>
                <a:tab pos="8915949" algn="l"/>
                <a:tab pos="9411279" algn="l"/>
                <a:tab pos="9906610" algn="l"/>
              </a:tabLst>
            </a:pPr>
            <a:fld id="{B00105B4-B01D-4D04-A63D-1327809A5F88}" type="slidenum">
              <a:rPr lang="en-US" sz="13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algn="r" defTabSz="495330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95330" algn="l"/>
                  <a:tab pos="990661" algn="l"/>
                  <a:tab pos="1485991" algn="l"/>
                  <a:tab pos="1981322" algn="l"/>
                  <a:tab pos="2476652" algn="l"/>
                  <a:tab pos="2971983" algn="l"/>
                  <a:tab pos="3467313" algn="l"/>
                  <a:tab pos="3962644" algn="l"/>
                  <a:tab pos="4457974" algn="l"/>
                  <a:tab pos="4953305" algn="l"/>
                  <a:tab pos="5448635" algn="l"/>
                  <a:tab pos="5943966" algn="l"/>
                  <a:tab pos="6439296" algn="l"/>
                  <a:tab pos="6934627" algn="l"/>
                  <a:tab pos="7429957" algn="l"/>
                  <a:tab pos="7925288" algn="l"/>
                  <a:tab pos="8420618" algn="l"/>
                  <a:tab pos="8915949" algn="l"/>
                  <a:tab pos="9411279" algn="l"/>
                  <a:tab pos="9906610" algn="l"/>
                </a:tabLst>
              </a:pPr>
              <a:t>32</a:t>
            </a:fld>
            <a:endParaRPr lang="en-US" sz="13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63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solidFill>
            <a:srgbClr val="FFFFFF"/>
          </a:solidFill>
          <a:ln/>
        </p:spPr>
      </p:sp>
      <p:sp>
        <p:nvSpPr>
          <p:cNvPr id="563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0248" y="4861441"/>
            <a:ext cx="5681980" cy="4605576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710248" y="4861441"/>
            <a:ext cx="5681980" cy="4605576"/>
          </a:xfrm>
          <a:noFill/>
          <a:ln/>
        </p:spPr>
        <p:txBody>
          <a:bodyPr lIns="99066" tIns="49533" rIns="99066" bIns="49533"/>
          <a:lstStyle/>
          <a:p>
            <a:endParaRPr lang="it-IT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WS INFC CCR  27-31 May 2013, Genova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WS INFC CCR  27-31 May 2013, Genova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WS INFC CCR  27-31 May 2013, Genova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C97D-452A-41FA-9F6F-ADDC199270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28803"/>
            <a:ext cx="8229600" cy="43814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3C98B-F0EE-43D1-95FE-43C2C15C73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260CE-62E2-48D9-AE58-12BA0BC8BE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1105-1D32-4353-82AE-C9BAA3F354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E5B1A-DAA0-40D5-BBC0-9F8DD73F73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6739-64AA-439C-8258-9CAD305F8D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B7DCE-BE7F-4144-8FFC-EEECEB8F93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5074D-1304-4754-BDD2-717608B9A4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WS INFC CCR  27-31 May 2013, Genova</a:t>
            </a:r>
            <a:endParaRPr lang="en-GB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D15A2-41DD-4780-B677-35BDDD46FA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54B6-BCDD-439B-B13D-9CD6E23A41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5489-E176-4BA5-A92C-3669AF80E7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reen Shot 2013-02-04 at 15.05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19145"/>
            <a:ext cx="9144000" cy="1510255"/>
          </a:xfrm>
          <a:prstGeom prst="rect">
            <a:avLst/>
          </a:prstGeom>
        </p:spPr>
      </p:pic>
      <p:sp>
        <p:nvSpPr>
          <p:cNvPr id="8" name="Titolo 7"/>
          <p:cNvSpPr>
            <a:spLocks noGrp="1"/>
          </p:cNvSpPr>
          <p:nvPr>
            <p:ph type="ctrTitle" hasCustomPrompt="1"/>
          </p:nvPr>
        </p:nvSpPr>
        <p:spPr>
          <a:xfrm>
            <a:off x="1219200" y="2878088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4116339"/>
            <a:ext cx="6858000" cy="533400"/>
          </a:xfrm>
          <a:prstGeom prst="rect">
            <a:avLst/>
          </a:prstGeom>
        </p:spPr>
        <p:txBody>
          <a:bodyPr lIns="91421" tIns="45711" rIns="91421" bIns="45711"/>
          <a:lstStyle>
            <a:lvl1pPr marL="0" indent="0" algn="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457106" indent="0" algn="ctr">
              <a:buNone/>
            </a:lvl2pPr>
            <a:lvl3pPr marL="914212" indent="0" algn="ctr">
              <a:buNone/>
            </a:lvl3pPr>
            <a:lvl4pPr marL="1371320" indent="0" algn="ctr">
              <a:buNone/>
            </a:lvl4pPr>
            <a:lvl5pPr marL="1828426" indent="0" algn="ctr">
              <a:buNone/>
            </a:lvl5pPr>
            <a:lvl6pPr marL="2285532" indent="0" algn="ctr">
              <a:buNone/>
            </a:lvl6pPr>
            <a:lvl7pPr marL="2742640" indent="0" algn="ctr">
              <a:buNone/>
            </a:lvl7pPr>
            <a:lvl8pPr marL="3199744" indent="0" algn="ctr">
              <a:buNone/>
            </a:lvl8pPr>
            <a:lvl9pPr marL="3656852" indent="0" algn="ctr">
              <a:buNone/>
            </a:lvl9pPr>
          </a:lstStyle>
          <a:p>
            <a:r>
              <a:rPr kumimoji="0" lang="it-IT" dirty="0" smtClean="0"/>
              <a:t>Fare clic per modificare lo stile del sottotitolo dello schema</a:t>
            </a:r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>
            <a:off x="904875" y="2639963"/>
            <a:ext cx="7315200" cy="1280160"/>
          </a:xfrm>
          <a:prstGeom prst="rect">
            <a:avLst/>
          </a:prstGeom>
          <a:noFill/>
          <a:ln w="6350" cap="rnd" cmpd="sng" algn="ctr">
            <a:solidFill>
              <a:srgbClr val="8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914400" y="4040138"/>
            <a:ext cx="7315200" cy="685800"/>
          </a:xfrm>
          <a:prstGeom prst="rect">
            <a:avLst/>
          </a:prstGeom>
          <a:noFill/>
          <a:ln w="6350" cap="rnd" cmpd="sng" algn="ctr">
            <a:solidFill>
              <a:srgbClr val="8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99592" y="2636912"/>
            <a:ext cx="228600" cy="1280160"/>
          </a:xfrm>
          <a:prstGeom prst="rect">
            <a:avLst/>
          </a:prstGeom>
          <a:solidFill>
            <a:srgbClr val="740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914400" y="4040138"/>
            <a:ext cx="228600" cy="685800"/>
          </a:xfrm>
          <a:prstGeom prst="rect">
            <a:avLst/>
          </a:prstGeom>
          <a:solidFill>
            <a:srgbClr val="740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1442485" y="1772817"/>
            <a:ext cx="6545900" cy="654986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ctr"/>
            <a:r>
              <a:rPr lang="it-IT" b="1" i="1" dirty="0" err="1">
                <a:solidFill>
                  <a:srgbClr val="740000"/>
                </a:solidFill>
              </a:rPr>
              <a:t>Co-ordination</a:t>
            </a:r>
            <a:r>
              <a:rPr lang="it-IT" b="1" i="1" dirty="0">
                <a:solidFill>
                  <a:srgbClr val="740000"/>
                </a:solidFill>
              </a:rPr>
              <a:t> &amp; </a:t>
            </a:r>
            <a:r>
              <a:rPr lang="it-IT" b="1" i="1" dirty="0" err="1">
                <a:solidFill>
                  <a:srgbClr val="740000"/>
                </a:solidFill>
              </a:rPr>
              <a:t>Harmonisation</a:t>
            </a:r>
            <a:r>
              <a:rPr lang="it-IT" b="1" i="1" dirty="0">
                <a:solidFill>
                  <a:srgbClr val="740000"/>
                </a:solidFill>
              </a:rPr>
              <a:t> </a:t>
            </a:r>
            <a:r>
              <a:rPr lang="it-IT" b="1" i="1" dirty="0" err="1">
                <a:solidFill>
                  <a:srgbClr val="740000"/>
                </a:solidFill>
              </a:rPr>
              <a:t>of</a:t>
            </a:r>
            <a:r>
              <a:rPr lang="it-IT" b="1" i="1" dirty="0">
                <a:solidFill>
                  <a:srgbClr val="740000"/>
                </a:solidFill>
              </a:rPr>
              <a:t> </a:t>
            </a:r>
            <a:r>
              <a:rPr lang="it-IT" b="1" i="1" dirty="0" err="1">
                <a:solidFill>
                  <a:srgbClr val="740000"/>
                </a:solidFill>
              </a:rPr>
              <a:t>Advanced</a:t>
            </a:r>
            <a:r>
              <a:rPr lang="it-IT" b="1" i="1" dirty="0">
                <a:solidFill>
                  <a:srgbClr val="740000"/>
                </a:solidFill>
              </a:rPr>
              <a:t> </a:t>
            </a:r>
            <a:r>
              <a:rPr lang="it-IT" b="1" i="1" dirty="0" err="1">
                <a:solidFill>
                  <a:srgbClr val="740000"/>
                </a:solidFill>
              </a:rPr>
              <a:t>e-Infrastructures</a:t>
            </a:r>
            <a:endParaRPr lang="it-IT" b="1" i="1" dirty="0">
              <a:solidFill>
                <a:srgbClr val="740000"/>
              </a:solidFill>
            </a:endParaRPr>
          </a:p>
          <a:p>
            <a:pPr algn="ctr"/>
            <a:r>
              <a:rPr lang="it-IT" b="1" i="1" dirty="0" err="1">
                <a:solidFill>
                  <a:srgbClr val="740000"/>
                </a:solidFill>
              </a:rPr>
              <a:t>for</a:t>
            </a:r>
            <a:r>
              <a:rPr lang="it-IT" b="1" i="1" dirty="0">
                <a:solidFill>
                  <a:srgbClr val="740000"/>
                </a:solidFill>
              </a:rPr>
              <a:t> </a:t>
            </a:r>
            <a:r>
              <a:rPr lang="it-IT" b="1" i="1" dirty="0" err="1">
                <a:solidFill>
                  <a:srgbClr val="740000"/>
                </a:solidFill>
              </a:rPr>
              <a:t>Research</a:t>
            </a:r>
            <a:r>
              <a:rPr lang="it-IT" b="1" i="1" dirty="0">
                <a:solidFill>
                  <a:srgbClr val="740000"/>
                </a:solidFill>
              </a:rPr>
              <a:t> and </a:t>
            </a:r>
            <a:r>
              <a:rPr lang="it-IT" b="1" i="1" dirty="0" err="1">
                <a:solidFill>
                  <a:srgbClr val="740000"/>
                </a:solidFill>
              </a:rPr>
              <a:t>Education</a:t>
            </a:r>
            <a:r>
              <a:rPr lang="it-IT" b="1" i="1" dirty="0">
                <a:solidFill>
                  <a:srgbClr val="740000"/>
                </a:solidFill>
              </a:rPr>
              <a:t> Data </a:t>
            </a:r>
            <a:r>
              <a:rPr lang="it-IT" b="1" i="1" dirty="0" err="1">
                <a:solidFill>
                  <a:srgbClr val="740000"/>
                </a:solidFill>
              </a:rPr>
              <a:t>Sharing</a:t>
            </a:r>
            <a:endParaRPr lang="it-IT" b="1" i="1" dirty="0">
              <a:solidFill>
                <a:srgbClr val="740000"/>
              </a:solidFill>
            </a:endParaRP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1546541" y="5373217"/>
            <a:ext cx="6217911" cy="373659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740000"/>
                </a:solidFill>
              </a:rPr>
              <a:t>Research Infrastructures – Grant Agreement n.  306819</a:t>
            </a:r>
          </a:p>
        </p:txBody>
      </p:sp>
      <p:pic>
        <p:nvPicPr>
          <p:cNvPr id="3" name="Image 2" descr="Capture d’écran 2013-02-04 à 15.00.4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14163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5392" y="-27384"/>
            <a:ext cx="6563072" cy="990600"/>
          </a:xfrm>
        </p:spPr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95D1D"/>
                </a:solidFill>
              </a:rPr>
              <a:t>WS INFC CCR  27-31 May 2013, Genova</a:t>
            </a:r>
            <a:endParaRPr lang="it-IT">
              <a:solidFill>
                <a:srgbClr val="895D1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>
                <a:solidFill>
                  <a:srgbClr val="895D1D"/>
                </a:solidFill>
              </a:rPr>
              <a:pPr/>
              <a:t>‹N›</a:t>
            </a:fld>
            <a:endParaRPr lang="it-IT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3344" y="-27384"/>
            <a:ext cx="6995120" cy="914400"/>
          </a:xfrm>
        </p:spPr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95D1D"/>
                </a:solidFill>
              </a:rPr>
              <a:t>WS INFC CCR  27-31 May 2013, Genova</a:t>
            </a:r>
            <a:endParaRPr lang="it-IT">
              <a:solidFill>
                <a:srgbClr val="895D1D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>
                <a:solidFill>
                  <a:srgbClr val="895D1D"/>
                </a:solidFill>
              </a:rPr>
              <a:pPr/>
              <a:t>‹N›</a:t>
            </a:fld>
            <a:endParaRPr lang="it-IT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3344" y="-27384"/>
            <a:ext cx="699512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b" anchorCtr="0">
            <a:noAutofit/>
          </a:bodyPr>
          <a:lstStyle>
            <a:lvl1pPr marL="0" indent="0">
              <a:buNone/>
              <a:defRPr sz="2400" b="1">
                <a:solidFill>
                  <a:srgbClr val="7400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b" anchorCtr="0"/>
          <a:lstStyle>
            <a:lvl1pPr marL="0" indent="0">
              <a:buNone/>
              <a:defRPr sz="2400" b="1">
                <a:solidFill>
                  <a:srgbClr val="7400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95D1D"/>
                </a:solidFill>
              </a:rPr>
              <a:t>WS INFC CCR  27-31 May 2013, Genova</a:t>
            </a:r>
            <a:endParaRPr lang="it-IT">
              <a:solidFill>
                <a:srgbClr val="895D1D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>
                <a:solidFill>
                  <a:srgbClr val="895D1D"/>
                </a:solidFill>
              </a:rPr>
              <a:pPr/>
              <a:t>‹N›</a:t>
            </a:fld>
            <a:endParaRPr lang="it-IT">
              <a:solidFill>
                <a:srgbClr val="895D1D"/>
              </a:solidFill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</p:spPr>
        <p:txBody>
          <a:bodyPr lIns="91421" tIns="45711" rIns="91421" bIns="45711"/>
          <a:lstStyle/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</p:spPr>
        <p:txBody>
          <a:bodyPr lIns="91421" tIns="45711" rIns="91421" bIns="45711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5352" y="-27384"/>
            <a:ext cx="6923112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95D1D"/>
                </a:solidFill>
              </a:rPr>
              <a:t>WS INFC CCR  27-31 May 2013, Genova</a:t>
            </a:r>
            <a:endParaRPr lang="it-IT">
              <a:solidFill>
                <a:srgbClr val="895D1D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>
                <a:solidFill>
                  <a:srgbClr val="895D1D"/>
                </a:solidFill>
              </a:rPr>
              <a:pPr/>
              <a:t>‹N›</a:t>
            </a:fld>
            <a:endParaRPr lang="it-IT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8229600" cy="4910328"/>
          </a:xfrm>
          <a:prstGeom prst="rect">
            <a:avLst/>
          </a:prstGeom>
        </p:spPr>
        <p:txBody>
          <a:bodyPr vert="eaVert" lIns="91421" tIns="45711" rIns="91421" bIns="45711"/>
          <a:lstStyle/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95D1D"/>
                </a:solidFill>
              </a:rPr>
              <a:t>WS INFC CCR  27-31 May 2013, Genova</a:t>
            </a:r>
            <a:endParaRPr lang="it-IT">
              <a:solidFill>
                <a:srgbClr val="895D1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>
                <a:solidFill>
                  <a:srgbClr val="895D1D"/>
                </a:solidFill>
              </a:rPr>
              <a:pPr/>
              <a:t>‹N›</a:t>
            </a:fld>
            <a:endParaRPr lang="it-IT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152400"/>
            <a:ext cx="6563072" cy="99060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99552"/>
            <a:ext cx="8229600" cy="4937760"/>
          </a:xfrm>
          <a:prstGeom prst="rect">
            <a:avLst/>
          </a:prstGeom>
        </p:spPr>
        <p:txBody>
          <a:bodyPr lIns="91421" tIns="45711" rIns="91421" bIns="45711"/>
          <a:lstStyle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895D1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95D1D"/>
                </a:solidFill>
              </a:rPr>
              <a:t>WS INFC CCR  27-31 May 2013, Genova</a:t>
            </a:r>
            <a:endParaRPr lang="it-IT" dirty="0">
              <a:solidFill>
                <a:srgbClr val="895D1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DAAB-0077-41CF-AE0A-3BF8376BD51F}" type="slidenum">
              <a:rPr lang="it-IT">
                <a:solidFill>
                  <a:srgbClr val="895D1D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66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WS INFC CCR  27-31 May 2013, Genova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400" dirty="0" smtClean="0"/>
            </a:lvl1pPr>
          </a:lstStyle>
          <a:p>
            <a:pPr algn="l">
              <a:defRPr/>
            </a:pPr>
            <a:r>
              <a:rPr lang="en-US" smtClean="0">
                <a:solidFill>
                  <a:srgbClr val="895D1D"/>
                </a:solidFill>
              </a:rPr>
              <a:t>WS INFC CCR  27-31 May 2013, Genova</a:t>
            </a:r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4E64-10CF-457D-808F-24E4CBB54CE7}" type="slidenum">
              <a:rPr lang="en-US">
                <a:solidFill>
                  <a:srgbClr val="895D1D"/>
                </a:solidFill>
              </a:rPr>
              <a:pPr>
                <a:defRPr/>
              </a:pPr>
              <a:t>‹N›</a:t>
            </a:fld>
            <a:endParaRPr lang="en-US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65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400" dirty="0" smtClean="0"/>
            </a:lvl1pPr>
          </a:lstStyle>
          <a:p>
            <a:pPr algn="l">
              <a:defRPr/>
            </a:pPr>
            <a:r>
              <a:rPr lang="en-US" smtClean="0">
                <a:solidFill>
                  <a:srgbClr val="895D1D"/>
                </a:solidFill>
              </a:rPr>
              <a:t>WS INFC CCR  27-31 May 2013, Genova</a:t>
            </a:r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16692-C54A-41DF-838F-8A033DF3D25D}" type="slidenum">
              <a:rPr lang="en-US">
                <a:solidFill>
                  <a:srgbClr val="895D1D"/>
                </a:solidFill>
              </a:rPr>
              <a:pPr>
                <a:defRPr/>
              </a:pPr>
              <a:t>‹N›</a:t>
            </a:fld>
            <a:endParaRPr lang="en-US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793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271"/>
            <a:ext cx="7772400" cy="147018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396" indent="0" algn="ctr">
              <a:buNone/>
              <a:defRPr/>
            </a:lvl2pPr>
            <a:lvl3pPr marL="822792" indent="0" algn="ctr">
              <a:buNone/>
              <a:defRPr/>
            </a:lvl3pPr>
            <a:lvl4pPr marL="1234188" indent="0" algn="ctr">
              <a:buNone/>
              <a:defRPr/>
            </a:lvl4pPr>
            <a:lvl5pPr marL="1645583" indent="0" algn="ctr">
              <a:buNone/>
              <a:defRPr/>
            </a:lvl5pPr>
            <a:lvl6pPr marL="2056980" indent="0" algn="ctr">
              <a:buNone/>
              <a:defRPr/>
            </a:lvl6pPr>
            <a:lvl7pPr marL="2468376" indent="0" algn="ctr">
              <a:buNone/>
              <a:defRPr/>
            </a:lvl7pPr>
            <a:lvl8pPr marL="2879772" indent="0" algn="ctr">
              <a:buNone/>
              <a:defRPr/>
            </a:lvl8pPr>
            <a:lvl9pPr marL="3291168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BA6932-A7A5-48D7-A07D-D13D03E9E3EF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F7FD73-E2D3-4193-99B9-108A1DB84D7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948" y="2906079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396" indent="0">
              <a:buNone/>
              <a:defRPr sz="1600"/>
            </a:lvl2pPr>
            <a:lvl3pPr marL="822792" indent="0">
              <a:buNone/>
              <a:defRPr sz="1400"/>
            </a:lvl3pPr>
            <a:lvl4pPr marL="1234188" indent="0">
              <a:buNone/>
              <a:defRPr sz="1300"/>
            </a:lvl4pPr>
            <a:lvl5pPr marL="1645583" indent="0">
              <a:buNone/>
              <a:defRPr sz="1300"/>
            </a:lvl5pPr>
            <a:lvl6pPr marL="2056980" indent="0">
              <a:buNone/>
              <a:defRPr sz="1300"/>
            </a:lvl6pPr>
            <a:lvl7pPr marL="2468376" indent="0">
              <a:buNone/>
              <a:defRPr sz="1300"/>
            </a:lvl7pPr>
            <a:lvl8pPr marL="2879772" indent="0">
              <a:buNone/>
              <a:defRPr sz="1300"/>
            </a:lvl8pPr>
            <a:lvl9pPr marL="3291168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EFB7BD-4C40-4916-9AB8-695B19C21EE7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48644" y="1600200"/>
            <a:ext cx="3951923" cy="52578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7724" y="1600200"/>
            <a:ext cx="3953352" cy="52578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D91FF2-B1F1-497F-82CE-C057136D30D3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396" indent="0">
              <a:buNone/>
              <a:defRPr sz="1800" b="1"/>
            </a:lvl2pPr>
            <a:lvl3pPr marL="822792" indent="0">
              <a:buNone/>
              <a:defRPr sz="1600" b="1"/>
            </a:lvl3pPr>
            <a:lvl4pPr marL="1234188" indent="0">
              <a:buNone/>
              <a:defRPr sz="1400" b="1"/>
            </a:lvl4pPr>
            <a:lvl5pPr marL="1645583" indent="0">
              <a:buNone/>
              <a:defRPr sz="1400" b="1"/>
            </a:lvl5pPr>
            <a:lvl6pPr marL="2056980" indent="0">
              <a:buNone/>
              <a:defRPr sz="1400" b="1"/>
            </a:lvl6pPr>
            <a:lvl7pPr marL="2468376" indent="0">
              <a:buNone/>
              <a:defRPr sz="1400" b="1"/>
            </a:lvl7pPr>
            <a:lvl8pPr marL="2879772" indent="0">
              <a:buNone/>
              <a:defRPr sz="1400" b="1"/>
            </a:lvl8pPr>
            <a:lvl9pPr marL="3291168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562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871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396" indent="0">
              <a:buNone/>
              <a:defRPr sz="1800" b="1"/>
            </a:lvl2pPr>
            <a:lvl3pPr marL="822792" indent="0">
              <a:buNone/>
              <a:defRPr sz="1600" b="1"/>
            </a:lvl3pPr>
            <a:lvl4pPr marL="1234188" indent="0">
              <a:buNone/>
              <a:defRPr sz="1400" b="1"/>
            </a:lvl4pPr>
            <a:lvl5pPr marL="1645583" indent="0">
              <a:buNone/>
              <a:defRPr sz="1400" b="1"/>
            </a:lvl5pPr>
            <a:lvl6pPr marL="2056980" indent="0">
              <a:buNone/>
              <a:defRPr sz="1400" b="1"/>
            </a:lvl6pPr>
            <a:lvl7pPr marL="2468376" indent="0">
              <a:buNone/>
              <a:defRPr sz="1400" b="1"/>
            </a:lvl7pPr>
            <a:lvl8pPr marL="2879772" indent="0">
              <a:buNone/>
              <a:defRPr sz="1400" b="1"/>
            </a:lvl8pPr>
            <a:lvl9pPr marL="3291168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871" y="2174562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6536BA-C750-4D26-A4EF-31F80045A640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A809ED-1EFB-434C-955C-87C76D24060B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791F1D-8654-4295-AD06-FED02CD09C3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2896"/>
            <a:ext cx="3008948" cy="1161573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4734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4466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396" indent="0">
              <a:buNone/>
              <a:defRPr sz="1100"/>
            </a:lvl2pPr>
            <a:lvl3pPr marL="822792" indent="0">
              <a:buNone/>
              <a:defRPr sz="900"/>
            </a:lvl3pPr>
            <a:lvl4pPr marL="1234188" indent="0">
              <a:buNone/>
              <a:defRPr sz="800"/>
            </a:lvl4pPr>
            <a:lvl5pPr marL="1645583" indent="0">
              <a:buNone/>
              <a:defRPr sz="800"/>
            </a:lvl5pPr>
            <a:lvl6pPr marL="2056980" indent="0">
              <a:buNone/>
              <a:defRPr sz="800"/>
            </a:lvl6pPr>
            <a:lvl7pPr marL="2468376" indent="0">
              <a:buNone/>
              <a:defRPr sz="800"/>
            </a:lvl7pPr>
            <a:lvl8pPr marL="2879772" indent="0">
              <a:buNone/>
              <a:defRPr sz="800"/>
            </a:lvl8pPr>
            <a:lvl9pPr marL="3291168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41B85F-7E98-4591-9FE7-C477FE988A2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WS INFC CCR  27-31 May 2013, Genova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396" indent="0">
              <a:buNone/>
              <a:defRPr sz="2500"/>
            </a:lvl2pPr>
            <a:lvl3pPr marL="822792" indent="0">
              <a:buNone/>
              <a:defRPr sz="2200"/>
            </a:lvl3pPr>
            <a:lvl4pPr marL="1234188" indent="0">
              <a:buNone/>
              <a:defRPr sz="1800"/>
            </a:lvl4pPr>
            <a:lvl5pPr marL="1645583" indent="0">
              <a:buNone/>
              <a:defRPr sz="1800"/>
            </a:lvl5pPr>
            <a:lvl6pPr marL="2056980" indent="0">
              <a:buNone/>
              <a:defRPr sz="1800"/>
            </a:lvl6pPr>
            <a:lvl7pPr marL="2468376" indent="0">
              <a:buNone/>
              <a:defRPr sz="1800"/>
            </a:lvl7pPr>
            <a:lvl8pPr marL="2879772" indent="0">
              <a:buNone/>
              <a:defRPr sz="1800"/>
            </a:lvl8pPr>
            <a:lvl9pPr marL="3291168" indent="0">
              <a:buNone/>
              <a:defRPr sz="18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396" indent="0">
              <a:buNone/>
              <a:defRPr sz="1100"/>
            </a:lvl2pPr>
            <a:lvl3pPr marL="822792" indent="0">
              <a:buNone/>
              <a:defRPr sz="900"/>
            </a:lvl3pPr>
            <a:lvl4pPr marL="1234188" indent="0">
              <a:buNone/>
              <a:defRPr sz="800"/>
            </a:lvl4pPr>
            <a:lvl5pPr marL="1645583" indent="0">
              <a:buNone/>
              <a:defRPr sz="800"/>
            </a:lvl5pPr>
            <a:lvl6pPr marL="2056980" indent="0">
              <a:buNone/>
              <a:defRPr sz="800"/>
            </a:lvl6pPr>
            <a:lvl7pPr marL="2468376" indent="0">
              <a:buNone/>
              <a:defRPr sz="800"/>
            </a:lvl7pPr>
            <a:lvl8pPr marL="2879772" indent="0">
              <a:buNone/>
              <a:defRPr sz="800"/>
            </a:lvl8pPr>
            <a:lvl9pPr marL="3291168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EAF93-9483-464E-89A4-CD81F0DF789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48BA39-2A05-44A8-AD4C-DC79F774CC2F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80824" y="0"/>
            <a:ext cx="2010252" cy="6858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48644" y="0"/>
            <a:ext cx="5895023" cy="6858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EF9C04-5DFD-4DDC-9E3E-5AAC6AE748E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2" indent="0" algn="ctr">
              <a:buNone/>
              <a:defRPr/>
            </a:lvl3pPr>
            <a:lvl4pPr marL="1371320" indent="0" algn="ctr">
              <a:buNone/>
              <a:defRPr/>
            </a:lvl4pPr>
            <a:lvl5pPr marL="1828426" indent="0" algn="ctr">
              <a:buNone/>
              <a:defRPr/>
            </a:lvl5pPr>
            <a:lvl6pPr marL="2285532" indent="0" algn="ctr">
              <a:buNone/>
              <a:defRPr/>
            </a:lvl6pPr>
            <a:lvl7pPr marL="2742640" indent="0" algn="ctr">
              <a:buNone/>
              <a:defRPr/>
            </a:lvl7pPr>
            <a:lvl8pPr marL="3199744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2" indent="0">
              <a:buNone/>
              <a:defRPr sz="1600"/>
            </a:lvl3pPr>
            <a:lvl4pPr marL="1371320" indent="0">
              <a:buNone/>
              <a:defRPr sz="1400"/>
            </a:lvl4pPr>
            <a:lvl5pPr marL="1828426" indent="0">
              <a:buNone/>
              <a:defRPr sz="1400"/>
            </a:lvl5pPr>
            <a:lvl6pPr marL="2285532" indent="0">
              <a:buNone/>
              <a:defRPr sz="1400"/>
            </a:lvl6pPr>
            <a:lvl7pPr marL="2742640" indent="0">
              <a:buNone/>
              <a:defRPr sz="1400"/>
            </a:lvl7pPr>
            <a:lvl8pPr marL="3199744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7046917" y="6553200"/>
            <a:ext cx="2116137" cy="458788"/>
          </a:xfrm>
          <a:prstGeom prst="rect">
            <a:avLst/>
          </a:prstGeom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4571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6E9FA3C7-2E35-4A69-8C14-66B297AAFFF6}" type="slidenum">
              <a:rPr lang="en-US" sz="2400" smtClean="0">
                <a:solidFill>
                  <a:srgbClr val="FFFFCC"/>
                </a:solidFill>
                <a:latin typeface="Times New Roman" pitchFamily="18" charset="0"/>
                <a:ea typeface="MS PGothic" pitchFamily="34" charset="-128"/>
              </a:rPr>
              <a:pPr>
                <a:defRPr/>
              </a:pPr>
              <a:t>‹N›</a:t>
            </a:fld>
            <a:endParaRPr lang="en-US" sz="2400" dirty="0">
              <a:solidFill>
                <a:srgbClr val="FFFFCC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4214" y="1341438"/>
            <a:ext cx="3800475" cy="4591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7089" y="1341438"/>
            <a:ext cx="3802062" cy="4591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9" y="6432550"/>
            <a:ext cx="936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9325" y="6381754"/>
            <a:ext cx="5397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WS INFC CCR  27-31 May 2013, Genova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9" y="6432550"/>
            <a:ext cx="936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9325" y="6381754"/>
            <a:ext cx="5397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9" y="6432550"/>
            <a:ext cx="936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9325" y="6381754"/>
            <a:ext cx="5397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9" y="6432550"/>
            <a:ext cx="936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9325" y="6381754"/>
            <a:ext cx="5397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00813" y="146050"/>
            <a:ext cx="1938337" cy="57864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4213" y="146050"/>
            <a:ext cx="5664200" cy="57864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9" y="6432550"/>
            <a:ext cx="936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9325" y="6381754"/>
            <a:ext cx="5397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2970" y="5170289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8" y="5170289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WS INFC CCR  27-31 May 2013, Genova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1" y="273477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39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3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3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11515" y="4107656"/>
            <a:ext cx="1839516" cy="18573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2973" y="4107656"/>
            <a:ext cx="5411391" cy="18573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7046913" y="6553200"/>
            <a:ext cx="2116137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6E9FA3C7-2E35-4A69-8C14-66B297AAFFF6}" type="slidenum">
              <a:rPr lang="en-US" sz="2400">
                <a:solidFill>
                  <a:srgbClr val="FFFFCC"/>
                </a:solidFill>
                <a:latin typeface="Times New Roman" pitchFamily="18" charset="0"/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‹N›</a:t>
            </a:fld>
            <a:endParaRPr lang="en-US" sz="2400">
              <a:solidFill>
                <a:srgbClr val="FFFFCC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4213" y="1341438"/>
            <a:ext cx="3800475" cy="4591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7088" y="1341438"/>
            <a:ext cx="3802062" cy="4591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WS INFC CCR  27-31 May 2013, Genova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432550"/>
            <a:ext cx="936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9325" y="6381750"/>
            <a:ext cx="5397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432550"/>
            <a:ext cx="936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9325" y="6381750"/>
            <a:ext cx="5397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432550"/>
            <a:ext cx="936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9325" y="6381750"/>
            <a:ext cx="5397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432550"/>
            <a:ext cx="936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9325" y="6381750"/>
            <a:ext cx="5397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00813" y="146050"/>
            <a:ext cx="1938337" cy="57864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4213" y="146050"/>
            <a:ext cx="5664200" cy="57864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432550"/>
            <a:ext cx="936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9325" y="6381750"/>
            <a:ext cx="5397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reen Shot 2013-02-04 at 15.05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19145"/>
            <a:ext cx="9144000" cy="1510255"/>
          </a:xfrm>
          <a:prstGeom prst="rect">
            <a:avLst/>
          </a:prstGeom>
        </p:spPr>
      </p:pic>
      <p:sp>
        <p:nvSpPr>
          <p:cNvPr id="8" name="Titolo 7"/>
          <p:cNvSpPr>
            <a:spLocks noGrp="1"/>
          </p:cNvSpPr>
          <p:nvPr>
            <p:ph type="ctrTitle" hasCustomPrompt="1"/>
          </p:nvPr>
        </p:nvSpPr>
        <p:spPr>
          <a:xfrm>
            <a:off x="1219200" y="2878088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4116339"/>
            <a:ext cx="6858000" cy="533400"/>
          </a:xfrm>
          <a:prstGeom prst="rect">
            <a:avLst/>
          </a:prstGeom>
        </p:spPr>
        <p:txBody>
          <a:bodyPr lIns="91421" tIns="45711" rIns="91421" bIns="45711"/>
          <a:lstStyle>
            <a:lvl1pPr marL="0" indent="0" algn="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457106" indent="0" algn="ctr">
              <a:buNone/>
            </a:lvl2pPr>
            <a:lvl3pPr marL="914212" indent="0" algn="ctr">
              <a:buNone/>
            </a:lvl3pPr>
            <a:lvl4pPr marL="1371320" indent="0" algn="ctr">
              <a:buNone/>
            </a:lvl4pPr>
            <a:lvl5pPr marL="1828426" indent="0" algn="ctr">
              <a:buNone/>
            </a:lvl5pPr>
            <a:lvl6pPr marL="2285532" indent="0" algn="ctr">
              <a:buNone/>
            </a:lvl6pPr>
            <a:lvl7pPr marL="2742640" indent="0" algn="ctr">
              <a:buNone/>
            </a:lvl7pPr>
            <a:lvl8pPr marL="3199744" indent="0" algn="ctr">
              <a:buNone/>
            </a:lvl8pPr>
            <a:lvl9pPr marL="3656852" indent="0" algn="ctr">
              <a:buNone/>
            </a:lvl9pPr>
          </a:lstStyle>
          <a:p>
            <a:r>
              <a:rPr kumimoji="0" lang="it-IT" dirty="0" smtClean="0"/>
              <a:t>Fare clic per modificare lo stile del sottotitolo dello schema</a:t>
            </a:r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>
            <a:off x="904875" y="2639963"/>
            <a:ext cx="7315200" cy="1280160"/>
          </a:xfrm>
          <a:prstGeom prst="rect">
            <a:avLst/>
          </a:prstGeom>
          <a:noFill/>
          <a:ln w="6350" cap="rnd" cmpd="sng" algn="ctr">
            <a:solidFill>
              <a:srgbClr val="8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914400" y="4040138"/>
            <a:ext cx="7315200" cy="685800"/>
          </a:xfrm>
          <a:prstGeom prst="rect">
            <a:avLst/>
          </a:prstGeom>
          <a:noFill/>
          <a:ln w="6350" cap="rnd" cmpd="sng" algn="ctr">
            <a:solidFill>
              <a:srgbClr val="8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99592" y="2636912"/>
            <a:ext cx="228600" cy="1280160"/>
          </a:xfrm>
          <a:prstGeom prst="rect">
            <a:avLst/>
          </a:prstGeom>
          <a:solidFill>
            <a:srgbClr val="740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914400" y="4040138"/>
            <a:ext cx="228600" cy="685800"/>
          </a:xfrm>
          <a:prstGeom prst="rect">
            <a:avLst/>
          </a:prstGeom>
          <a:solidFill>
            <a:srgbClr val="740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1442485" y="1772817"/>
            <a:ext cx="6545900" cy="654986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ctr"/>
            <a:r>
              <a:rPr lang="it-IT" b="1" i="1" dirty="0" err="1">
                <a:solidFill>
                  <a:srgbClr val="740000"/>
                </a:solidFill>
              </a:rPr>
              <a:t>Co-ordination</a:t>
            </a:r>
            <a:r>
              <a:rPr lang="it-IT" b="1" i="1" dirty="0">
                <a:solidFill>
                  <a:srgbClr val="740000"/>
                </a:solidFill>
              </a:rPr>
              <a:t> &amp; </a:t>
            </a:r>
            <a:r>
              <a:rPr lang="it-IT" b="1" i="1" dirty="0" err="1">
                <a:solidFill>
                  <a:srgbClr val="740000"/>
                </a:solidFill>
              </a:rPr>
              <a:t>Harmonisation</a:t>
            </a:r>
            <a:r>
              <a:rPr lang="it-IT" b="1" i="1" dirty="0">
                <a:solidFill>
                  <a:srgbClr val="740000"/>
                </a:solidFill>
              </a:rPr>
              <a:t> </a:t>
            </a:r>
            <a:r>
              <a:rPr lang="it-IT" b="1" i="1" dirty="0" err="1">
                <a:solidFill>
                  <a:srgbClr val="740000"/>
                </a:solidFill>
              </a:rPr>
              <a:t>of</a:t>
            </a:r>
            <a:r>
              <a:rPr lang="it-IT" b="1" i="1" dirty="0">
                <a:solidFill>
                  <a:srgbClr val="740000"/>
                </a:solidFill>
              </a:rPr>
              <a:t> </a:t>
            </a:r>
            <a:r>
              <a:rPr lang="it-IT" b="1" i="1" dirty="0" err="1">
                <a:solidFill>
                  <a:srgbClr val="740000"/>
                </a:solidFill>
              </a:rPr>
              <a:t>Advanced</a:t>
            </a:r>
            <a:r>
              <a:rPr lang="it-IT" b="1" i="1" dirty="0">
                <a:solidFill>
                  <a:srgbClr val="740000"/>
                </a:solidFill>
              </a:rPr>
              <a:t> </a:t>
            </a:r>
            <a:r>
              <a:rPr lang="it-IT" b="1" i="1" dirty="0" err="1">
                <a:solidFill>
                  <a:srgbClr val="740000"/>
                </a:solidFill>
              </a:rPr>
              <a:t>e-Infrastructures</a:t>
            </a:r>
            <a:endParaRPr lang="it-IT" b="1" i="1" dirty="0">
              <a:solidFill>
                <a:srgbClr val="740000"/>
              </a:solidFill>
            </a:endParaRPr>
          </a:p>
          <a:p>
            <a:pPr algn="ctr"/>
            <a:r>
              <a:rPr lang="it-IT" b="1" i="1" dirty="0" err="1">
                <a:solidFill>
                  <a:srgbClr val="740000"/>
                </a:solidFill>
              </a:rPr>
              <a:t>for</a:t>
            </a:r>
            <a:r>
              <a:rPr lang="it-IT" b="1" i="1" dirty="0">
                <a:solidFill>
                  <a:srgbClr val="740000"/>
                </a:solidFill>
              </a:rPr>
              <a:t> </a:t>
            </a:r>
            <a:r>
              <a:rPr lang="it-IT" b="1" i="1" dirty="0" err="1">
                <a:solidFill>
                  <a:srgbClr val="740000"/>
                </a:solidFill>
              </a:rPr>
              <a:t>Research</a:t>
            </a:r>
            <a:r>
              <a:rPr lang="it-IT" b="1" i="1" dirty="0">
                <a:solidFill>
                  <a:srgbClr val="740000"/>
                </a:solidFill>
              </a:rPr>
              <a:t> and </a:t>
            </a:r>
            <a:r>
              <a:rPr lang="it-IT" b="1" i="1" dirty="0" err="1">
                <a:solidFill>
                  <a:srgbClr val="740000"/>
                </a:solidFill>
              </a:rPr>
              <a:t>Education</a:t>
            </a:r>
            <a:r>
              <a:rPr lang="it-IT" b="1" i="1" dirty="0">
                <a:solidFill>
                  <a:srgbClr val="740000"/>
                </a:solidFill>
              </a:rPr>
              <a:t> Data </a:t>
            </a:r>
            <a:r>
              <a:rPr lang="it-IT" b="1" i="1" dirty="0" err="1">
                <a:solidFill>
                  <a:srgbClr val="740000"/>
                </a:solidFill>
              </a:rPr>
              <a:t>Sharing</a:t>
            </a:r>
            <a:endParaRPr lang="it-IT" b="1" i="1" dirty="0">
              <a:solidFill>
                <a:srgbClr val="740000"/>
              </a:solidFill>
            </a:endParaRP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1546541" y="5373217"/>
            <a:ext cx="6217911" cy="373659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740000"/>
                </a:solidFill>
              </a:rPr>
              <a:t>Research Infrastructures – Grant Agreement n.  306819</a:t>
            </a:r>
          </a:p>
        </p:txBody>
      </p:sp>
      <p:pic>
        <p:nvPicPr>
          <p:cNvPr id="3" name="Image 2" descr="Capture d’écran 2013-02-04 à 15.00.4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14163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5392" y="-27384"/>
            <a:ext cx="6563072" cy="990600"/>
          </a:xfrm>
        </p:spPr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95D1D"/>
                </a:solidFill>
              </a:rPr>
              <a:t>WS INFC CCR  27-31 May 2013, Genova</a:t>
            </a:r>
            <a:endParaRPr lang="it-IT">
              <a:solidFill>
                <a:srgbClr val="895D1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>
                <a:solidFill>
                  <a:srgbClr val="895D1D"/>
                </a:solidFill>
              </a:rPr>
              <a:pPr/>
              <a:t>‹N›</a:t>
            </a:fld>
            <a:endParaRPr lang="it-IT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3344" y="-27384"/>
            <a:ext cx="6995120" cy="914400"/>
          </a:xfrm>
        </p:spPr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95D1D"/>
                </a:solidFill>
              </a:rPr>
              <a:t>WS INFC CCR  27-31 May 2013, Genova</a:t>
            </a:r>
            <a:endParaRPr lang="it-IT">
              <a:solidFill>
                <a:srgbClr val="895D1D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>
                <a:solidFill>
                  <a:srgbClr val="895D1D"/>
                </a:solidFill>
              </a:rPr>
              <a:pPr/>
              <a:t>‹N›</a:t>
            </a:fld>
            <a:endParaRPr lang="it-IT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3344" y="-27384"/>
            <a:ext cx="699512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b" anchorCtr="0">
            <a:noAutofit/>
          </a:bodyPr>
          <a:lstStyle>
            <a:lvl1pPr marL="0" indent="0">
              <a:buNone/>
              <a:defRPr sz="2400" b="1">
                <a:solidFill>
                  <a:srgbClr val="7400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b" anchorCtr="0"/>
          <a:lstStyle>
            <a:lvl1pPr marL="0" indent="0">
              <a:buNone/>
              <a:defRPr sz="2400" b="1">
                <a:solidFill>
                  <a:srgbClr val="7400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95D1D"/>
                </a:solidFill>
              </a:rPr>
              <a:t>WS INFC CCR  27-31 May 2013, Genova</a:t>
            </a:r>
            <a:endParaRPr lang="it-IT">
              <a:solidFill>
                <a:srgbClr val="895D1D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>
                <a:solidFill>
                  <a:srgbClr val="895D1D"/>
                </a:solidFill>
              </a:rPr>
              <a:pPr/>
              <a:t>‹N›</a:t>
            </a:fld>
            <a:endParaRPr lang="it-IT">
              <a:solidFill>
                <a:srgbClr val="895D1D"/>
              </a:solidFill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</p:spPr>
        <p:txBody>
          <a:bodyPr lIns="91421" tIns="45711" rIns="91421" bIns="45711"/>
          <a:lstStyle/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</p:spPr>
        <p:txBody>
          <a:bodyPr lIns="91421" tIns="45711" rIns="91421" bIns="45711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WS INFC CCR  27-31 May 2013, Genova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5352" y="-27384"/>
            <a:ext cx="6923112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95D1D"/>
                </a:solidFill>
              </a:rPr>
              <a:t>WS INFC CCR  27-31 May 2013, Genova</a:t>
            </a:r>
            <a:endParaRPr lang="it-IT">
              <a:solidFill>
                <a:srgbClr val="895D1D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>
                <a:solidFill>
                  <a:srgbClr val="895D1D"/>
                </a:solidFill>
              </a:rPr>
              <a:pPr/>
              <a:t>‹N›</a:t>
            </a:fld>
            <a:endParaRPr lang="it-IT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8229600" cy="4910328"/>
          </a:xfrm>
          <a:prstGeom prst="rect">
            <a:avLst/>
          </a:prstGeom>
        </p:spPr>
        <p:txBody>
          <a:bodyPr vert="eaVert" lIns="91421" tIns="45711" rIns="91421" bIns="45711"/>
          <a:lstStyle/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895D1D"/>
                </a:solidFill>
              </a:rPr>
              <a:t>WS INFC CCR  27-31 May 2013, Genova</a:t>
            </a:r>
            <a:endParaRPr lang="it-IT">
              <a:solidFill>
                <a:srgbClr val="895D1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>
                <a:solidFill>
                  <a:srgbClr val="895D1D"/>
                </a:solidFill>
              </a:rPr>
              <a:pPr/>
              <a:t>‹N›</a:t>
            </a:fld>
            <a:endParaRPr lang="it-IT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152400"/>
            <a:ext cx="6563072" cy="99060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99552"/>
            <a:ext cx="8229600" cy="4937760"/>
          </a:xfrm>
          <a:prstGeom prst="rect">
            <a:avLst/>
          </a:prstGeom>
        </p:spPr>
        <p:txBody>
          <a:bodyPr lIns="91421" tIns="45711" rIns="91421" bIns="45711"/>
          <a:lstStyle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895D1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95D1D"/>
                </a:solidFill>
              </a:rPr>
              <a:t>WS INFC CCR  27-31 May 2013, Genova</a:t>
            </a:r>
            <a:endParaRPr lang="it-IT" dirty="0">
              <a:solidFill>
                <a:srgbClr val="895D1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DAAB-0077-41CF-AE0A-3BF8376BD51F}" type="slidenum">
              <a:rPr lang="it-IT">
                <a:solidFill>
                  <a:srgbClr val="895D1D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66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400" dirty="0" smtClean="0"/>
            </a:lvl1pPr>
          </a:lstStyle>
          <a:p>
            <a:pPr algn="l">
              <a:defRPr/>
            </a:pPr>
            <a:r>
              <a:rPr lang="en-US" smtClean="0">
                <a:solidFill>
                  <a:srgbClr val="895D1D"/>
                </a:solidFill>
              </a:rPr>
              <a:t>WS INFC CCR  27-31 May 2013, Genova</a:t>
            </a:r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4E64-10CF-457D-808F-24E4CBB54CE7}" type="slidenum">
              <a:rPr lang="en-US">
                <a:solidFill>
                  <a:srgbClr val="895D1D"/>
                </a:solidFill>
              </a:rPr>
              <a:pPr>
                <a:defRPr/>
              </a:pPr>
              <a:t>‹N›</a:t>
            </a:fld>
            <a:endParaRPr lang="en-US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650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400" dirty="0" smtClean="0"/>
            </a:lvl1pPr>
          </a:lstStyle>
          <a:p>
            <a:pPr algn="l">
              <a:defRPr/>
            </a:pPr>
            <a:r>
              <a:rPr lang="en-US" smtClean="0">
                <a:solidFill>
                  <a:srgbClr val="895D1D"/>
                </a:solidFill>
              </a:rPr>
              <a:t>WS INFC CCR  27-31 May 2013, Genova</a:t>
            </a:r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16692-C54A-41DF-838F-8A033DF3D25D}" type="slidenum">
              <a:rPr lang="en-US">
                <a:solidFill>
                  <a:srgbClr val="895D1D"/>
                </a:solidFill>
              </a:rPr>
              <a:pPr>
                <a:defRPr/>
              </a:pPr>
              <a:t>‹N›</a:t>
            </a:fld>
            <a:endParaRPr lang="en-US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7933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WS INFC CCR  27-31 May 2013, Genova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80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WS INFC CCR  27-31 May 2013, Genova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101A-71A2-41DD-985E-63E4891B241F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2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9142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8" indent="-285692" algn="l" defTabSz="9142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5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2" indent="-228552" algn="l" defTabSz="9142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0" indent="-228552" algn="l" defTabSz="9142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9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ctr" defTabSz="9142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9142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8" indent="-285692" algn="l" defTabSz="9142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5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2" indent="-228552" algn="l" defTabSz="9142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0" indent="-228552" algn="l" defTabSz="9142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9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4843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WS INFC CCR  27-31 May 2013, Genova</a:t>
            </a:r>
            <a:endParaRPr lang="en-US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589C2F50-68DD-457C-902B-97D3FC0EB115}" type="slidenum">
              <a:rPr lang="en-US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30" name="Rectangle 20"/>
          <p:cNvSpPr>
            <a:spLocks noChangeArrowheads="1"/>
          </p:cNvSpPr>
          <p:nvPr userDrawn="1"/>
        </p:nvSpPr>
        <p:spPr bwMode="auto">
          <a:xfrm>
            <a:off x="0" y="6480176"/>
            <a:ext cx="9144000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1" tIns="45711" rIns="91421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0" y="4"/>
            <a:ext cx="9144000" cy="981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1" tIns="45711" rIns="91421" bIns="45711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l-GR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9" name="Line 14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l-GR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 userDrawn="1"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2700">
            <a:solidFill>
              <a:srgbClr val="5C0000"/>
            </a:solidFill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l-GR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Line 50"/>
          <p:cNvSpPr>
            <a:spLocks noChangeShapeType="1"/>
          </p:cNvSpPr>
          <p:nvPr userDrawn="1"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l-GR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2" name="Line 51"/>
          <p:cNvSpPr>
            <a:spLocks noChangeShapeType="1"/>
          </p:cNvSpPr>
          <p:nvPr userDrawn="1"/>
        </p:nvSpPr>
        <p:spPr bwMode="auto">
          <a:xfrm>
            <a:off x="0" y="836613"/>
            <a:ext cx="7956550" cy="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l-GR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3" name="Line 52"/>
          <p:cNvSpPr>
            <a:spLocks noChangeShapeType="1"/>
          </p:cNvSpPr>
          <p:nvPr userDrawn="1"/>
        </p:nvSpPr>
        <p:spPr bwMode="auto">
          <a:xfrm>
            <a:off x="-36513" y="908050"/>
            <a:ext cx="7993063" cy="0"/>
          </a:xfrm>
          <a:prstGeom prst="line">
            <a:avLst/>
          </a:prstGeom>
          <a:noFill/>
          <a:ln w="12700">
            <a:solidFill>
              <a:srgbClr val="7BA931"/>
            </a:solidFill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l-GR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" name="Line 53"/>
          <p:cNvSpPr>
            <a:spLocks noChangeShapeType="1"/>
          </p:cNvSpPr>
          <p:nvPr userDrawn="1"/>
        </p:nvSpPr>
        <p:spPr bwMode="auto">
          <a:xfrm>
            <a:off x="-36509" y="6524625"/>
            <a:ext cx="9144001" cy="0"/>
          </a:xfrm>
          <a:prstGeom prst="line">
            <a:avLst/>
          </a:prstGeom>
          <a:noFill/>
          <a:ln w="12700">
            <a:solidFill>
              <a:srgbClr val="7BA931"/>
            </a:solidFill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l-GR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6" name="Rectangle 44"/>
          <p:cNvSpPr>
            <a:spLocks noChangeArrowheads="1"/>
          </p:cNvSpPr>
          <p:nvPr userDrawn="1"/>
        </p:nvSpPr>
        <p:spPr bwMode="auto">
          <a:xfrm>
            <a:off x="179388" y="115888"/>
            <a:ext cx="87852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1" rIns="91421" bIns="4571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FP 7-INFRASTRUCTURES-2011-2 </a:t>
            </a:r>
            <a:r>
              <a:rPr lang="en-US" sz="1200" dirty="0" err="1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programme</a:t>
            </a:r>
            <a:r>
              <a:rPr lang="en-US" sz="1200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	</a:t>
            </a:r>
            <a:r>
              <a:rPr lang="en-US" sz="1400" dirty="0">
                <a:solidFill>
                  <a:srgbClr val="CE5F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</a:t>
            </a:r>
            <a:r>
              <a:rPr lang="en-US" sz="1200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                                          283770 </a:t>
            </a:r>
            <a:r>
              <a:rPr lang="en-US" sz="1200" dirty="0" err="1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agINFRA</a:t>
            </a:r>
            <a:endParaRPr lang="en-US" sz="1200" dirty="0">
              <a:solidFill>
                <a:srgbClr val="9BBB5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039" name="Picture 17" descr="agINFRA_logo_new_small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1013" y="549275"/>
            <a:ext cx="8604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2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8" indent="-2856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5" indent="-2285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2" indent="-2285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0" indent="-2285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9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2185392" y="-27384"/>
            <a:ext cx="6563072" cy="990600"/>
          </a:xfrm>
          <a:prstGeom prst="rect">
            <a:avLst/>
          </a:prstGeom>
        </p:spPr>
        <p:txBody>
          <a:bodyPr vert="horz" lIns="91421" tIns="45711" rIns="91421" bIns="45711" anchor="b" anchorCtr="0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9" y="6356350"/>
            <a:ext cx="3505200" cy="365760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895D1D"/>
                </a:solidFill>
              </a:rPr>
              <a:t>WS INFC CCR  27-31 May 2013, Genova</a:t>
            </a:r>
            <a:endParaRPr lang="it-IT">
              <a:solidFill>
                <a:srgbClr val="895D1D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7A774B-4C56-4194-A4C0-AC5BE6BD7911}" type="slidenum">
              <a:rPr lang="it-IT" smtClean="0">
                <a:solidFill>
                  <a:srgbClr val="895D1D"/>
                </a:solidFill>
              </a:rPr>
              <a:pPr/>
              <a:t>‹N›</a:t>
            </a:fld>
            <a:endParaRPr lang="it-IT">
              <a:solidFill>
                <a:srgbClr val="895D1D"/>
              </a:solidFill>
            </a:endParaRPr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9" name="Image 18" descr="logo-chain-reds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" y="4"/>
            <a:ext cx="1547663" cy="1091033"/>
          </a:xfrm>
          <a:prstGeom prst="rect">
            <a:avLst/>
          </a:prstGeom>
        </p:spPr>
      </p:pic>
      <p:pic>
        <p:nvPicPr>
          <p:cNvPr id="2" name="Image 1" descr="Screen Shot 2013-02-04 at 16.00.22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84" y="6433910"/>
            <a:ext cx="353176" cy="2354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74264" indent="-274264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28" indent="-274264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792" indent="-228552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056" indent="-228552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0" indent="-228552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583" indent="-182843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426" indent="-182843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268" indent="-182843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111" indent="-182843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8640" y="4"/>
            <a:ext cx="8042434" cy="14444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5711" tIns="45711" rIns="86341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News Gothic M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1600200"/>
            <a:ext cx="8042434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5711" tIns="45711" rIns="8634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News Gothic MT" charset="0"/>
              </a:rPr>
              <a:t>Click to edit Master text styles</a:t>
            </a:r>
          </a:p>
          <a:p>
            <a:pPr lvl="1"/>
            <a:r>
              <a:rPr lang="en-US" smtClean="0">
                <a:sym typeface="News Gothic MT" charset="0"/>
              </a:rPr>
              <a:t>Second level</a:t>
            </a:r>
          </a:p>
          <a:p>
            <a:pPr lvl="2"/>
            <a:r>
              <a:rPr lang="en-US" smtClean="0">
                <a:sym typeface="News Gothic MT" charset="0"/>
              </a:rPr>
              <a:t>Third level</a:t>
            </a:r>
          </a:p>
          <a:p>
            <a:pPr lvl="3"/>
            <a:r>
              <a:rPr lang="en-US" smtClean="0">
                <a:sym typeface="News Gothic MT" charset="0"/>
              </a:rPr>
              <a:t>Fourth level</a:t>
            </a:r>
          </a:p>
          <a:p>
            <a:pPr lvl="4"/>
            <a:r>
              <a:rPr lang="en-US" smtClean="0">
                <a:sym typeface="News Gothic MT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12443" y="6149340"/>
            <a:ext cx="560070" cy="617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82280" tIns="41140" rIns="82280" bIns="4114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10D2B91-4CD0-4156-86C8-A9617C7EB94E}" type="slidenum">
              <a:rPr lang="en-US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hf hdr="0" ftr="0" dt="0"/>
  <p:txStyles>
    <p:titleStyle>
      <a:lvl1pPr marL="39997" algn="ctr" rtl="0" fontAlgn="base">
        <a:spcBef>
          <a:spcPct val="0"/>
        </a:spcBef>
        <a:spcAft>
          <a:spcPct val="0"/>
        </a:spcAft>
        <a:defRPr sz="4500">
          <a:solidFill>
            <a:srgbClr val="2C7C9F"/>
          </a:solidFill>
          <a:latin typeface="+mj-lt"/>
          <a:ea typeface="+mj-ea"/>
          <a:cs typeface="+mj-cs"/>
          <a:sym typeface="News Gothic MT" charset="0"/>
        </a:defRPr>
      </a:lvl1pPr>
      <a:lvl2pPr marL="39997" algn="ctr" rtl="0" fontAlgn="base">
        <a:spcBef>
          <a:spcPct val="0"/>
        </a:spcBef>
        <a:spcAft>
          <a:spcPct val="0"/>
        </a:spcAft>
        <a:defRPr sz="4500">
          <a:solidFill>
            <a:srgbClr val="2C7C9F"/>
          </a:solidFill>
          <a:latin typeface="News Gothic MT" charset="0"/>
          <a:ea typeface="ヒラギノ角ゴ ProN W3" charset="0"/>
          <a:cs typeface="ヒラギノ角ゴ ProN W3" charset="0"/>
          <a:sym typeface="News Gothic MT" charset="0"/>
        </a:defRPr>
      </a:lvl2pPr>
      <a:lvl3pPr marL="39997" algn="ctr" rtl="0" fontAlgn="base">
        <a:spcBef>
          <a:spcPct val="0"/>
        </a:spcBef>
        <a:spcAft>
          <a:spcPct val="0"/>
        </a:spcAft>
        <a:defRPr sz="4500">
          <a:solidFill>
            <a:srgbClr val="2C7C9F"/>
          </a:solidFill>
          <a:latin typeface="News Gothic MT" charset="0"/>
          <a:ea typeface="ヒラギノ角ゴ ProN W3" charset="0"/>
          <a:cs typeface="ヒラギノ角ゴ ProN W3" charset="0"/>
          <a:sym typeface="News Gothic MT" charset="0"/>
        </a:defRPr>
      </a:lvl3pPr>
      <a:lvl4pPr marL="39997" algn="ctr" rtl="0" fontAlgn="base">
        <a:spcBef>
          <a:spcPct val="0"/>
        </a:spcBef>
        <a:spcAft>
          <a:spcPct val="0"/>
        </a:spcAft>
        <a:defRPr sz="4500">
          <a:solidFill>
            <a:srgbClr val="2C7C9F"/>
          </a:solidFill>
          <a:latin typeface="News Gothic MT" charset="0"/>
          <a:ea typeface="ヒラギノ角ゴ ProN W3" charset="0"/>
          <a:cs typeface="ヒラギノ角ゴ ProN W3" charset="0"/>
          <a:sym typeface="News Gothic MT" charset="0"/>
        </a:defRPr>
      </a:lvl4pPr>
      <a:lvl5pPr marL="39997" algn="ctr" rtl="0" fontAlgn="base">
        <a:spcBef>
          <a:spcPct val="0"/>
        </a:spcBef>
        <a:spcAft>
          <a:spcPct val="0"/>
        </a:spcAft>
        <a:defRPr sz="4500">
          <a:solidFill>
            <a:srgbClr val="2C7C9F"/>
          </a:solidFill>
          <a:latin typeface="News Gothic MT" charset="0"/>
          <a:ea typeface="ヒラギノ角ゴ ProN W3" charset="0"/>
          <a:cs typeface="ヒラギノ角ゴ ProN W3" charset="0"/>
          <a:sym typeface="News Gothic MT" charset="0"/>
        </a:defRPr>
      </a:lvl5pPr>
      <a:lvl6pPr marL="451393" algn="ctr" rtl="0" fontAlgn="base">
        <a:spcBef>
          <a:spcPct val="0"/>
        </a:spcBef>
        <a:spcAft>
          <a:spcPct val="0"/>
        </a:spcAft>
        <a:defRPr sz="4500">
          <a:solidFill>
            <a:srgbClr val="2C7C9F"/>
          </a:solidFill>
          <a:latin typeface="News Gothic MT" charset="0"/>
          <a:ea typeface="ヒラギノ角ゴ ProN W3" charset="0"/>
          <a:cs typeface="ヒラギノ角ゴ ProN W3" charset="0"/>
          <a:sym typeface="News Gothic MT" charset="0"/>
        </a:defRPr>
      </a:lvl6pPr>
      <a:lvl7pPr marL="862789" algn="ctr" rtl="0" fontAlgn="base">
        <a:spcBef>
          <a:spcPct val="0"/>
        </a:spcBef>
        <a:spcAft>
          <a:spcPct val="0"/>
        </a:spcAft>
        <a:defRPr sz="4500">
          <a:solidFill>
            <a:srgbClr val="2C7C9F"/>
          </a:solidFill>
          <a:latin typeface="News Gothic MT" charset="0"/>
          <a:ea typeface="ヒラギノ角ゴ ProN W3" charset="0"/>
          <a:cs typeface="ヒラギノ角ゴ ProN W3" charset="0"/>
          <a:sym typeface="News Gothic MT" charset="0"/>
        </a:defRPr>
      </a:lvl7pPr>
      <a:lvl8pPr marL="1274185" algn="ctr" rtl="0" fontAlgn="base">
        <a:spcBef>
          <a:spcPct val="0"/>
        </a:spcBef>
        <a:spcAft>
          <a:spcPct val="0"/>
        </a:spcAft>
        <a:defRPr sz="4500">
          <a:solidFill>
            <a:srgbClr val="2C7C9F"/>
          </a:solidFill>
          <a:latin typeface="News Gothic MT" charset="0"/>
          <a:ea typeface="ヒラギノ角ゴ ProN W3" charset="0"/>
          <a:cs typeface="ヒラギノ角ゴ ProN W3" charset="0"/>
          <a:sym typeface="News Gothic MT" charset="0"/>
        </a:defRPr>
      </a:lvl8pPr>
      <a:lvl9pPr marL="1685581" algn="ctr" rtl="0" fontAlgn="base">
        <a:spcBef>
          <a:spcPct val="0"/>
        </a:spcBef>
        <a:spcAft>
          <a:spcPct val="0"/>
        </a:spcAft>
        <a:defRPr sz="4500">
          <a:solidFill>
            <a:srgbClr val="2C7C9F"/>
          </a:solidFill>
          <a:latin typeface="News Gothic MT" charset="0"/>
          <a:ea typeface="ヒラギノ角ゴ ProN W3" charset="0"/>
          <a:cs typeface="ヒラギノ角ゴ ProN W3" charset="0"/>
          <a:sym typeface="News Gothic MT" charset="0"/>
        </a:defRPr>
      </a:lvl9pPr>
    </p:titleStyle>
    <p:bodyStyle>
      <a:lvl1pPr marL="349972" indent="-314261" algn="l" rtl="0" fontAlgn="base">
        <a:spcBef>
          <a:spcPts val="198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 sz="2300"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1pPr>
      <a:lvl2pPr marL="607095" indent="-302832" algn="l" rtl="0" fontAlgn="base">
        <a:spcBef>
          <a:spcPts val="630"/>
        </a:spcBef>
        <a:spcAft>
          <a:spcPct val="0"/>
        </a:spcAft>
        <a:buClr>
          <a:srgbClr val="215D77"/>
        </a:buClr>
        <a:buSzPct val="110000"/>
        <a:buFont typeface="Wingdings 2" charset="2"/>
        <a:buChar char=""/>
        <a:defRPr sz="2200"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2pPr>
      <a:lvl3pPr marL="861361" indent="-254266" algn="l" rtl="0" fontAlgn="base">
        <a:spcBef>
          <a:spcPts val="63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 sz="2000"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3pPr>
      <a:lvl4pPr marL="1127052" indent="-265693" algn="l" rtl="0" fontAlgn="base">
        <a:spcBef>
          <a:spcPts val="630"/>
        </a:spcBef>
        <a:spcAft>
          <a:spcPct val="0"/>
        </a:spcAft>
        <a:buClr>
          <a:srgbClr val="215D77"/>
        </a:buClr>
        <a:buSzPct val="110000"/>
        <a:buFont typeface="Wingdings 2" charset="2"/>
        <a:buChar char=""/>
        <a:defRPr sz="1800"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4pPr>
      <a:lvl5pPr marL="1381318" indent="-254266" algn="l" rtl="0" fontAlgn="base">
        <a:spcBef>
          <a:spcPts val="63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 sz="1800"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5pPr>
      <a:lvl6pPr marL="1792715" indent="-254266" algn="l" rtl="0" fontAlgn="base">
        <a:spcBef>
          <a:spcPts val="63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 sz="1800"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6pPr>
      <a:lvl7pPr marL="2204110" indent="-254266" algn="l" rtl="0" fontAlgn="base">
        <a:spcBef>
          <a:spcPts val="63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 sz="1800"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7pPr>
      <a:lvl8pPr marL="2615506" indent="-254266" algn="l" rtl="0" fontAlgn="base">
        <a:spcBef>
          <a:spcPts val="63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 sz="1800"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8pPr>
      <a:lvl9pPr marL="3026902" indent="-254266" algn="l" rtl="0" fontAlgn="base">
        <a:spcBef>
          <a:spcPts val="63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 sz="1800">
          <a:solidFill>
            <a:srgbClr val="595959"/>
          </a:solidFill>
          <a:latin typeface="+mn-lt"/>
          <a:ea typeface="+mn-ea"/>
          <a:cs typeface="+mn-cs"/>
          <a:sym typeface="News Gothic MT" charset="0"/>
        </a:defRPr>
      </a:lvl9pPr>
    </p:bodyStyle>
    <p:otherStyle>
      <a:defPPr>
        <a:defRPr lang="it-IT"/>
      </a:defPPr>
      <a:lvl1pPr marL="0" algn="l" defTabSz="8227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396" algn="l" defTabSz="8227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792" algn="l" defTabSz="8227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188" algn="l" defTabSz="8227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583" algn="l" defTabSz="8227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980" algn="l" defTabSz="8227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376" algn="l" defTabSz="8227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772" algn="l" defTabSz="8227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168" algn="l" defTabSz="8227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63717" y="146050"/>
            <a:ext cx="6103937" cy="931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81" tIns="46791" rIns="89981" bIns="46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5" y="1341438"/>
            <a:ext cx="7754937" cy="459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81" tIns="46791" rIns="89981" bIns="46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3338" y="44450"/>
            <a:ext cx="428626" cy="95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29" y="6432550"/>
            <a:ext cx="936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69325" y="6381754"/>
            <a:ext cx="5397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defTabSz="45710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4D4D4D"/>
          </a:solidFill>
          <a:latin typeface="+mj-lt"/>
          <a:ea typeface="MS PGothic" pitchFamily="34" charset="-128"/>
          <a:cs typeface="+mj-cs"/>
        </a:defRPr>
      </a:lvl1pPr>
      <a:lvl2pPr algn="ctr" defTabSz="45710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4D4D4D"/>
          </a:solidFill>
          <a:latin typeface="Calibri" pitchFamily="32" charset="0"/>
          <a:ea typeface="MS PGothic" pitchFamily="34" charset="-128"/>
          <a:cs typeface="Lucida Sans Unicode" pitchFamily="32" charset="0"/>
        </a:defRPr>
      </a:lvl2pPr>
      <a:lvl3pPr algn="ctr" defTabSz="45710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4D4D4D"/>
          </a:solidFill>
          <a:latin typeface="Calibri" pitchFamily="32" charset="0"/>
          <a:ea typeface="MS PGothic" pitchFamily="34" charset="-128"/>
          <a:cs typeface="Lucida Sans Unicode" pitchFamily="32" charset="0"/>
        </a:defRPr>
      </a:lvl3pPr>
      <a:lvl4pPr algn="ctr" defTabSz="45710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4D4D4D"/>
          </a:solidFill>
          <a:latin typeface="Calibri" pitchFamily="32" charset="0"/>
          <a:ea typeface="MS PGothic" pitchFamily="34" charset="-128"/>
          <a:cs typeface="Lucida Sans Unicode" pitchFamily="32" charset="0"/>
        </a:defRPr>
      </a:lvl4pPr>
      <a:lvl5pPr algn="ctr" defTabSz="45710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4D4D4D"/>
          </a:solidFill>
          <a:latin typeface="Calibri" pitchFamily="32" charset="0"/>
          <a:ea typeface="MS PGothic" pitchFamily="34" charset="-128"/>
          <a:cs typeface="Lucida Sans Unicode" pitchFamily="32" charset="0"/>
        </a:defRPr>
      </a:lvl5pPr>
      <a:lvl6pPr marL="2514087" indent="-228552" algn="ctr" defTabSz="45710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4D4D4D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6pPr>
      <a:lvl7pPr marL="2971192" indent="-228552" algn="ctr" defTabSz="45710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4D4D4D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7pPr>
      <a:lvl8pPr marL="3428299" indent="-228552" algn="ctr" defTabSz="45710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4D4D4D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8pPr>
      <a:lvl9pPr marL="3885404" indent="-228552" algn="ctr" defTabSz="45710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4D4D4D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9pPr>
    </p:titleStyle>
    <p:bodyStyle>
      <a:lvl1pPr marL="342830" indent="-342830" algn="l" defTabSz="457106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3333CC"/>
          </a:solidFill>
          <a:latin typeface="+mn-lt"/>
          <a:ea typeface="MS PGothic" pitchFamily="34" charset="-128"/>
          <a:cs typeface="+mn-cs"/>
        </a:defRPr>
      </a:lvl1pPr>
      <a:lvl2pPr marL="742798" indent="-285692" algn="l" defTabSz="457106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3333CC"/>
          </a:solidFill>
          <a:latin typeface="+mn-lt"/>
          <a:ea typeface="MS PGothic" pitchFamily="34" charset="-128"/>
          <a:cs typeface="+mn-cs"/>
        </a:defRPr>
      </a:lvl2pPr>
      <a:lvl3pPr marL="1142765" indent="-228552" algn="l" defTabSz="45710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333CC"/>
          </a:solidFill>
          <a:latin typeface="+mn-lt"/>
          <a:ea typeface="MS PGothic" pitchFamily="34" charset="-128"/>
          <a:cs typeface="+mn-cs"/>
        </a:defRPr>
      </a:lvl3pPr>
      <a:lvl4pPr marL="1599872" indent="-228552" algn="l" defTabSz="457106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CC"/>
          </a:solidFill>
          <a:latin typeface="+mn-lt"/>
          <a:ea typeface="MS PGothic" pitchFamily="34" charset="-128"/>
          <a:cs typeface="+mn-cs"/>
        </a:defRPr>
      </a:lvl4pPr>
      <a:lvl5pPr marL="2056980" indent="-228552" algn="l" defTabSz="457106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CC"/>
          </a:solidFill>
          <a:latin typeface="+mn-lt"/>
          <a:ea typeface="MS PGothic" pitchFamily="34" charset="-128"/>
          <a:cs typeface="+mn-cs"/>
        </a:defRPr>
      </a:lvl5pPr>
      <a:lvl6pPr marL="2514087" indent="-228552" algn="l" defTabSz="457106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CC"/>
          </a:solidFill>
          <a:latin typeface="+mn-lt"/>
          <a:ea typeface="+mn-ea"/>
          <a:cs typeface="+mn-cs"/>
        </a:defRPr>
      </a:lvl6pPr>
      <a:lvl7pPr marL="2971192" indent="-228552" algn="l" defTabSz="457106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CC"/>
          </a:solidFill>
          <a:latin typeface="+mn-lt"/>
          <a:ea typeface="+mn-ea"/>
          <a:cs typeface="+mn-cs"/>
        </a:defRPr>
      </a:lvl7pPr>
      <a:lvl8pPr marL="3428299" indent="-228552" algn="l" defTabSz="457106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CC"/>
          </a:solidFill>
          <a:latin typeface="+mn-lt"/>
          <a:ea typeface="+mn-ea"/>
          <a:cs typeface="+mn-cs"/>
        </a:defRPr>
      </a:lvl8pPr>
      <a:lvl9pPr marL="3885404" indent="-228552" algn="l" defTabSz="457106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CC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body" idx="1"/>
          </p:nvPr>
        </p:nvSpPr>
        <p:spPr bwMode="auto">
          <a:xfrm>
            <a:off x="892973" y="5170289"/>
            <a:ext cx="7358063" cy="79474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it-IT" smtClean="0">
                <a:sym typeface="Helvetica Light" charset="0"/>
              </a:rPr>
              <a:t>Second level</a:t>
            </a:r>
          </a:p>
          <a:p>
            <a:pPr lvl="2"/>
            <a:r>
              <a:rPr lang="it-IT" smtClean="0">
                <a:sym typeface="Helvetica Light" charset="0"/>
              </a:rPr>
              <a:t>Third level</a:t>
            </a:r>
          </a:p>
          <a:p>
            <a:pPr lvl="3"/>
            <a:r>
              <a:rPr lang="it-IT" smtClean="0">
                <a:sym typeface="Helvetica Light" charset="0"/>
              </a:rPr>
              <a:t>Fourth level</a:t>
            </a:r>
          </a:p>
          <a:p>
            <a:pPr lvl="4"/>
            <a:r>
              <a:rPr lang="it-IT" smtClean="0">
                <a:sym typeface="Helvetica Light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892973" y="4107656"/>
            <a:ext cx="7358063" cy="100012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>
                <a:sym typeface="Helvetica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ctr" defTabSz="41066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6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6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6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6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391" algn="ctr" defTabSz="41066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783" algn="ctr" defTabSz="41066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174" algn="ctr" defTabSz="41066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565" algn="ctr" defTabSz="41066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667" rtl="0" fontAlgn="base" hangingPunct="0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41044" algn="l" defTabSz="410667" rtl="0" fontAlgn="base" hangingPunct="0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482086" algn="l" defTabSz="410667" rtl="0" fontAlgn="base" hangingPunct="0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723131" algn="l" defTabSz="410667" rtl="0" fontAlgn="base" hangingPunct="0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964174" algn="l" defTabSz="410667" rtl="0" fontAlgn="base" hangingPunct="0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285565" algn="l" defTabSz="410667" rtl="0" fontAlgn="base" hangingPunct="0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606959" algn="l" defTabSz="410667" rtl="0" fontAlgn="base" hangingPunct="0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928348" algn="l" defTabSz="410667" rtl="0" fontAlgn="base" hangingPunct="0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249741" algn="l" defTabSz="410667" rtl="0" fontAlgn="base" hangingPunct="0">
        <a:spcBef>
          <a:spcPts val="2953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it-IT"/>
      </a:defPPr>
      <a:lvl1pPr marL="0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146050"/>
            <a:ext cx="6103937" cy="931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341438"/>
            <a:ext cx="7754937" cy="459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3338" y="44450"/>
            <a:ext cx="428626" cy="95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25" y="6432550"/>
            <a:ext cx="936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69325" y="6381750"/>
            <a:ext cx="5397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4D4D4D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4D4D4D"/>
          </a:solidFill>
          <a:latin typeface="Calibri" pitchFamily="32" charset="0"/>
          <a:ea typeface="MS PGothic" pitchFamily="34" charset="-128"/>
          <a:cs typeface="Lucida Sans Unicode" pitchFamily="32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4D4D4D"/>
          </a:solidFill>
          <a:latin typeface="Calibri" pitchFamily="32" charset="0"/>
          <a:ea typeface="MS PGothic" pitchFamily="34" charset="-128"/>
          <a:cs typeface="Lucida Sans Unicode" pitchFamily="32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4D4D4D"/>
          </a:solidFill>
          <a:latin typeface="Calibri" pitchFamily="32" charset="0"/>
          <a:ea typeface="MS PGothic" pitchFamily="34" charset="-128"/>
          <a:cs typeface="Lucida Sans Unicode" pitchFamily="32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4D4D4D"/>
          </a:solidFill>
          <a:latin typeface="Calibri" pitchFamily="32" charset="0"/>
          <a:ea typeface="MS PGothic" pitchFamily="34" charset="-128"/>
          <a:cs typeface="Lucida Sans Unicode" pitchFamily="32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4D4D4D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4D4D4D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4D4D4D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4D4D4D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3333CC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3333CC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333CC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CC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CC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CC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CC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CC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CC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2185392" y="-27384"/>
            <a:ext cx="6563072" cy="990600"/>
          </a:xfrm>
          <a:prstGeom prst="rect">
            <a:avLst/>
          </a:prstGeom>
        </p:spPr>
        <p:txBody>
          <a:bodyPr vert="horz" lIns="91421" tIns="45711" rIns="91421" bIns="45711" anchor="b" anchorCtr="0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9" y="6356350"/>
            <a:ext cx="3505200" cy="365760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895D1D"/>
                </a:solidFill>
              </a:rPr>
              <a:t>WS INFC CCR  27-31 May 2013, Genova</a:t>
            </a:r>
            <a:endParaRPr lang="it-IT">
              <a:solidFill>
                <a:srgbClr val="895D1D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7A774B-4C56-4194-A4C0-AC5BE6BD7911}" type="slidenum">
              <a:rPr lang="it-IT" smtClean="0">
                <a:solidFill>
                  <a:srgbClr val="895D1D"/>
                </a:solidFill>
              </a:rPr>
              <a:pPr/>
              <a:t>‹N›</a:t>
            </a:fld>
            <a:endParaRPr lang="it-IT">
              <a:solidFill>
                <a:srgbClr val="895D1D"/>
              </a:solidFill>
            </a:endParaRPr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9" name="Image 18" descr="logo-chain-reds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" y="4"/>
            <a:ext cx="1547663" cy="1091033"/>
          </a:xfrm>
          <a:prstGeom prst="rect">
            <a:avLst/>
          </a:prstGeom>
        </p:spPr>
      </p:pic>
      <p:pic>
        <p:nvPicPr>
          <p:cNvPr id="2" name="Image 1" descr="Screen Shot 2013-02-04 at 16.00.22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84" y="6433910"/>
            <a:ext cx="353176" cy="2354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74264" indent="-274264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28" indent="-274264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792" indent="-228552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056" indent="-228552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0" indent="-228552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583" indent="-182843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426" indent="-182843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268" indent="-182843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111" indent="-182843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WS INFC CCR  27-31 May 2013, Genova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ctr" defTabSz="9142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9142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8" indent="-285692" algn="l" defTabSz="9142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5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2" indent="-228552" algn="l" defTabSz="9142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0" indent="-228552" algn="l" defTabSz="9142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9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emf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hyperlink" Target="http://www.sigma-orionis.com/index.php" TargetMode="External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hyperlink" Target="http://www.egi.eu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3.xml"/><Relationship Id="rId5" Type="http://schemas.openxmlformats.org/officeDocument/2006/relationships/hyperlink" Target="http://www.biovel.eu" TargetMode="Externa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7.jpeg"/><Relationship Id="rId11" Type="http://schemas.openxmlformats.org/officeDocument/2006/relationships/image" Target="../media/image72.png"/><Relationship Id="rId5" Type="http://schemas.openxmlformats.org/officeDocument/2006/relationships/image" Target="../media/image66.jpe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in-project.eu/" TargetMode="External"/><Relationship Id="rId2" Type="http://schemas.openxmlformats.org/officeDocument/2006/relationships/hyperlink" Target="http://aginfra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vel.eu/" TargetMode="External"/><Relationship Id="rId5" Type="http://schemas.openxmlformats.org/officeDocument/2006/relationships/hyperlink" Target="http://www.wenmr.eu/" TargetMode="External"/><Relationship Id="rId4" Type="http://schemas.openxmlformats.org/officeDocument/2006/relationships/hyperlink" Target="http://www.dch-rp.eu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tab.org/2012/progr.html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l.rs/" TargetMode="External"/><Relationship Id="rId13" Type="http://schemas.openxmlformats.org/officeDocument/2006/relationships/hyperlink" Target="http://aii.caas.net.cn/" TargetMode="External"/><Relationship Id="rId18" Type="http://schemas.openxmlformats.org/officeDocument/2006/relationships/image" Target="../media/image15.jpeg"/><Relationship Id="rId3" Type="http://schemas.openxmlformats.org/officeDocument/2006/relationships/hyperlink" Target="http://www.ieru.org/" TargetMode="External"/><Relationship Id="rId21" Type="http://schemas.openxmlformats.org/officeDocument/2006/relationships/image" Target="../media/image18.jpeg"/><Relationship Id="rId7" Type="http://schemas.openxmlformats.org/officeDocument/2006/relationships/hyperlink" Target="http://www.ipb.ac.rs/" TargetMode="External"/><Relationship Id="rId12" Type="http://schemas.openxmlformats.org/officeDocument/2006/relationships/hyperlink" Target="http://www.21cconsultancy.com/" TargetMode="External"/><Relationship Id="rId17" Type="http://schemas.openxmlformats.org/officeDocument/2006/relationships/image" Target="../media/image14.jpeg"/><Relationship Id="rId2" Type="http://schemas.openxmlformats.org/officeDocument/2006/relationships/hyperlink" Target="http://www.uah.es/" TargetMode="Externa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salzburgresearch.at/en/" TargetMode="External"/><Relationship Id="rId11" Type="http://schemas.openxmlformats.org/officeDocument/2006/relationships/hyperlink" Target="http://wiki.agroknow.gr/" TargetMode="External"/><Relationship Id="rId24" Type="http://schemas.openxmlformats.org/officeDocument/2006/relationships/image" Target="../media/image21.jpeg"/><Relationship Id="rId5" Type="http://schemas.openxmlformats.org/officeDocument/2006/relationships/hyperlink" Target="http://www.infn.it/" TargetMode="External"/><Relationship Id="rId15" Type="http://schemas.openxmlformats.org/officeDocument/2006/relationships/image" Target="../media/image12.jpeg"/><Relationship Id="rId23" Type="http://schemas.openxmlformats.org/officeDocument/2006/relationships/image" Target="../media/image20.jpeg"/><Relationship Id="rId10" Type="http://schemas.openxmlformats.org/officeDocument/2006/relationships/hyperlink" Target="http://www.sztaki.hu/?en" TargetMode="External"/><Relationship Id="rId19" Type="http://schemas.openxmlformats.org/officeDocument/2006/relationships/image" Target="../media/image16.jpeg"/><Relationship Id="rId4" Type="http://schemas.openxmlformats.org/officeDocument/2006/relationships/hyperlink" Target="http://www.fao.org/" TargetMode="External"/><Relationship Id="rId9" Type="http://schemas.openxmlformats.org/officeDocument/2006/relationships/hyperlink" Target="http://www.lpds.sztaki.hu/" TargetMode="External"/><Relationship Id="rId14" Type="http://schemas.openxmlformats.org/officeDocument/2006/relationships/hyperlink" Target="http://www.open.ac.uk/" TargetMode="External"/><Relationship Id="rId22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INFRA - Progetti europei verso altre regioni e verso altre comunità scientifiche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F. </a:t>
            </a:r>
            <a:r>
              <a:rPr lang="en-GB" dirty="0" err="1" smtClean="0"/>
              <a:t>Ruggieri</a:t>
            </a:r>
            <a:endParaRPr lang="en-GB" dirty="0" smtClean="0"/>
          </a:p>
          <a:p>
            <a:r>
              <a:rPr lang="en-GB" dirty="0" smtClean="0"/>
              <a:t>R. </a:t>
            </a:r>
            <a:r>
              <a:rPr lang="en-GB" dirty="0" err="1" smtClean="0"/>
              <a:t>Barbera</a:t>
            </a:r>
            <a:endParaRPr lang="en-GB" dirty="0" smtClean="0"/>
          </a:p>
          <a:p>
            <a:pPr marL="514246" indent="-514246"/>
            <a:r>
              <a:rPr lang="en-GB" dirty="0" smtClean="0"/>
              <a:t>A. </a:t>
            </a:r>
            <a:r>
              <a:rPr lang="en-GB" dirty="0" err="1" smtClean="0"/>
              <a:t>Masoni</a:t>
            </a:r>
            <a:endParaRPr lang="en-GB" dirty="0" smtClean="0"/>
          </a:p>
          <a:p>
            <a:pPr marL="514246" indent="-514246"/>
            <a:r>
              <a:rPr lang="en-GB" dirty="0" smtClean="0"/>
              <a:t>M. </a:t>
            </a:r>
            <a:r>
              <a:rPr lang="en-GB" dirty="0" err="1" smtClean="0"/>
              <a:t>Verlato</a:t>
            </a:r>
            <a:endParaRPr lang="en-GB" dirty="0" smtClean="0"/>
          </a:p>
          <a:p>
            <a:pPr marL="514246" indent="-514246"/>
            <a:r>
              <a:rPr lang="en-GB" dirty="0" smtClean="0"/>
              <a:t>G. </a:t>
            </a:r>
            <a:r>
              <a:rPr lang="en-GB" dirty="0" err="1" smtClean="0"/>
              <a:t>Donvito</a:t>
            </a:r>
            <a:endParaRPr lang="en-GB" dirty="0" smtClean="0"/>
          </a:p>
          <a:p>
            <a:pPr marL="514246" indent="-514246"/>
            <a:r>
              <a:rPr lang="en-GB" dirty="0" smtClean="0"/>
              <a:t>D. Cesini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WS INFC CCR  27-31 May 2013, Genova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5352" y="44624"/>
            <a:ext cx="6923112" cy="914400"/>
          </a:xfrm>
        </p:spPr>
        <p:txBody>
          <a:bodyPr/>
          <a:lstStyle/>
          <a:p>
            <a:r>
              <a:rPr lang="it-IT" dirty="0" smtClean="0"/>
              <a:t>www.chain-project.eu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7BB45-289B-4230-ADF9-881A57227111}" type="slidenum">
              <a:rPr lang="it-IT" smtClean="0">
                <a:solidFill>
                  <a:srgbClr val="895D1D"/>
                </a:solidFill>
              </a:rPr>
              <a:pPr>
                <a:defRPr/>
              </a:pPr>
              <a:t>10</a:t>
            </a:fld>
            <a:endParaRPr lang="it-IT">
              <a:solidFill>
                <a:srgbClr val="895D1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06" t="15983" r="6559" b="2709"/>
          <a:stretch/>
        </p:blipFill>
        <p:spPr bwMode="auto">
          <a:xfrm>
            <a:off x="360040" y="1197441"/>
            <a:ext cx="8460432" cy="545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76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Project </a:t>
            </a:r>
            <a:r>
              <a:rPr lang="it-IT" dirty="0" err="1" smtClean="0"/>
              <a:t>Numbers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Co-ordination </a:t>
            </a:r>
            <a:r>
              <a:rPr lang="en-US" dirty="0"/>
              <a:t>&amp; </a:t>
            </a:r>
            <a:r>
              <a:rPr lang="en-US" dirty="0" err="1"/>
              <a:t>Harmonisation</a:t>
            </a:r>
            <a:r>
              <a:rPr lang="en-US" dirty="0"/>
              <a:t> of Advanced e-Infrastructures for Research and Education Data Sharing</a:t>
            </a:r>
          </a:p>
          <a:p>
            <a:r>
              <a:rPr lang="en-US" dirty="0"/>
              <a:t>Research Infrastructures – Support Action</a:t>
            </a:r>
          </a:p>
          <a:p>
            <a:r>
              <a:rPr lang="en-US" dirty="0" smtClean="0"/>
              <a:t>FP7 Grant </a:t>
            </a:r>
            <a:r>
              <a:rPr lang="en-US" dirty="0"/>
              <a:t>Agreement n. </a:t>
            </a:r>
            <a:r>
              <a:rPr lang="en-US" dirty="0" smtClean="0"/>
              <a:t>306819</a:t>
            </a:r>
          </a:p>
          <a:p>
            <a:r>
              <a:rPr lang="en-US" dirty="0"/>
              <a:t>Total Costs of €</a:t>
            </a:r>
            <a:r>
              <a:rPr lang="en-US" dirty="0" smtClean="0"/>
              <a:t> 2.3 M</a:t>
            </a:r>
            <a:endParaRPr lang="en-US" dirty="0"/>
          </a:p>
          <a:p>
            <a:r>
              <a:rPr lang="en-US" dirty="0" smtClean="0"/>
              <a:t>Max. EC </a:t>
            </a:r>
            <a:r>
              <a:rPr lang="en-US" dirty="0"/>
              <a:t>contribution: €</a:t>
            </a:r>
            <a:r>
              <a:rPr lang="en-US" dirty="0" smtClean="0"/>
              <a:t> 1.52 </a:t>
            </a:r>
            <a:r>
              <a:rPr lang="en-US" dirty="0" smtClean="0"/>
              <a:t>M</a:t>
            </a:r>
          </a:p>
          <a:p>
            <a:r>
              <a:rPr lang="en-US" dirty="0" smtClean="0"/>
              <a:t>INFN budget:  </a:t>
            </a:r>
            <a:r>
              <a:rPr lang="en-US" sz="2800" dirty="0" smtClean="0"/>
              <a:t>€ </a:t>
            </a:r>
            <a:r>
              <a:rPr lang="en-GB" sz="2800" dirty="0" smtClean="0"/>
              <a:t>419.400</a:t>
            </a:r>
            <a:endParaRPr lang="en-US" dirty="0" smtClean="0"/>
          </a:p>
          <a:p>
            <a:r>
              <a:rPr lang="en-US" dirty="0" smtClean="0"/>
              <a:t>Start date: 1 December 2012</a:t>
            </a:r>
          </a:p>
          <a:p>
            <a:r>
              <a:rPr lang="en-US" dirty="0" smtClean="0"/>
              <a:t>Duration: 30 Months</a:t>
            </a:r>
            <a:endParaRPr lang="en-US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56376" y="6381332"/>
            <a:ext cx="912912" cy="365125"/>
          </a:xfrm>
        </p:spPr>
        <p:txBody>
          <a:bodyPr/>
          <a:lstStyle/>
          <a:p>
            <a:pPr>
              <a:defRPr/>
            </a:pPr>
            <a:fld id="{AC133D6A-6A36-4E4D-8D29-25616008CE37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867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2124079" y="152400"/>
            <a:ext cx="6562725" cy="990600"/>
          </a:xfrm>
        </p:spPr>
        <p:txBody>
          <a:bodyPr/>
          <a:lstStyle/>
          <a:p>
            <a:pPr eaLnBrk="1" hangingPunct="1"/>
            <a:r>
              <a:rPr lang="it-IT" smtClean="0">
                <a:latin typeface="Verdana" pitchFamily="34" charset="0"/>
                <a:cs typeface="Verdana" pitchFamily="34" charset="0"/>
              </a:rPr>
              <a:t>Partners and roles</a:t>
            </a:r>
          </a:p>
        </p:txBody>
      </p:sp>
      <p:sp>
        <p:nvSpPr>
          <p:cNvPr id="11269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798" indent="-28569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765" indent="-22855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872" indent="-22855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980" indent="-22855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087" indent="-2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192" indent="-2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299" indent="-2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404" indent="-2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C4D4EE-E8E0-4F1A-BE7B-A09BB9BEB134}" type="slidenum">
              <a:rPr lang="it-IT" smtClean="0">
                <a:solidFill>
                  <a:schemeClr val="tx2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1270" name="Segnaposto contenuto 5"/>
          <p:cNvSpPr>
            <a:spLocks noGrp="1"/>
          </p:cNvSpPr>
          <p:nvPr>
            <p:ph sz="quarter" idx="1"/>
          </p:nvPr>
        </p:nvSpPr>
        <p:spPr>
          <a:xfrm>
            <a:off x="457200" y="1300167"/>
            <a:ext cx="8229600" cy="4937125"/>
          </a:xfrm>
        </p:spPr>
        <p:txBody>
          <a:bodyPr/>
          <a:lstStyle/>
          <a:p>
            <a:pPr eaLnBrk="1" hangingPunct="1"/>
            <a:r>
              <a:rPr lang="it-IT" sz="2400" dirty="0" smtClean="0">
                <a:latin typeface="Verdana" pitchFamily="34" charset="0"/>
              </a:rPr>
              <a:t>INFN (IT) – Coordinator</a:t>
            </a:r>
          </a:p>
          <a:p>
            <a:pPr eaLnBrk="1" hangingPunct="1"/>
            <a:r>
              <a:rPr lang="it-IT" sz="2400" dirty="0" smtClean="0">
                <a:latin typeface="Verdana" pitchFamily="34" charset="0"/>
              </a:rPr>
              <a:t>CIEMAT  (ES) – WP4 Leader</a:t>
            </a:r>
          </a:p>
          <a:p>
            <a:pPr eaLnBrk="1" hangingPunct="1"/>
            <a:r>
              <a:rPr lang="it-IT" sz="2400" dirty="0" smtClean="0">
                <a:latin typeface="Verdana" pitchFamily="34" charset="0"/>
              </a:rPr>
              <a:t>GRNET (GR) – WP3 Leader</a:t>
            </a:r>
          </a:p>
          <a:p>
            <a:pPr eaLnBrk="1" hangingPunct="1"/>
            <a:r>
              <a:rPr lang="it-IT" sz="2400" dirty="0" smtClean="0">
                <a:latin typeface="Verdana" pitchFamily="34" charset="0"/>
              </a:rPr>
              <a:t>CESNET (CZ) – WP5 Leader</a:t>
            </a:r>
          </a:p>
          <a:p>
            <a:pPr eaLnBrk="1" hangingPunct="1"/>
            <a:r>
              <a:rPr lang="it-IT" sz="2400" dirty="0" smtClean="0">
                <a:latin typeface="Verdana" pitchFamily="34" charset="0"/>
              </a:rPr>
              <a:t>UBUNTUNET (MW) – </a:t>
            </a:r>
            <a:r>
              <a:rPr lang="it-IT" sz="2400" dirty="0" smtClean="0">
                <a:solidFill>
                  <a:srgbClr val="0070C0"/>
                </a:solidFill>
                <a:latin typeface="Verdana" pitchFamily="34" charset="0"/>
              </a:rPr>
              <a:t>Africa </a:t>
            </a:r>
          </a:p>
          <a:p>
            <a:pPr eaLnBrk="1" hangingPunct="1"/>
            <a:r>
              <a:rPr lang="it-IT" sz="2400" dirty="0" smtClean="0">
                <a:latin typeface="Verdana" pitchFamily="34" charset="0"/>
              </a:rPr>
              <a:t>CLARA (UR) – </a:t>
            </a:r>
            <a:r>
              <a:rPr lang="it-IT" sz="2400" dirty="0" smtClean="0">
                <a:solidFill>
                  <a:srgbClr val="0070C0"/>
                </a:solidFill>
                <a:latin typeface="Verdana" pitchFamily="34" charset="0"/>
              </a:rPr>
              <a:t>Latin America</a:t>
            </a:r>
          </a:p>
          <a:p>
            <a:pPr eaLnBrk="1" hangingPunct="1"/>
            <a:r>
              <a:rPr lang="it-IT" sz="2400" dirty="0" smtClean="0">
                <a:latin typeface="Verdana" pitchFamily="34" charset="0"/>
              </a:rPr>
              <a:t>IHEP (CN) – </a:t>
            </a:r>
            <a:r>
              <a:rPr lang="it-IT" sz="2400" dirty="0" smtClean="0">
                <a:solidFill>
                  <a:srgbClr val="0070C0"/>
                </a:solidFill>
                <a:latin typeface="Verdana" pitchFamily="34" charset="0"/>
              </a:rPr>
              <a:t>China</a:t>
            </a:r>
          </a:p>
          <a:p>
            <a:pPr eaLnBrk="1" hangingPunct="1"/>
            <a:r>
              <a:rPr lang="it-IT" sz="2400" dirty="0" smtClean="0">
                <a:latin typeface="Verdana" pitchFamily="34" charset="0"/>
              </a:rPr>
              <a:t>ASREN (DE) – </a:t>
            </a:r>
            <a:r>
              <a:rPr lang="it-IT" sz="2400" dirty="0" smtClean="0">
                <a:solidFill>
                  <a:srgbClr val="0070C0"/>
                </a:solidFill>
                <a:latin typeface="Verdana" pitchFamily="34" charset="0"/>
              </a:rPr>
              <a:t>Arab States</a:t>
            </a:r>
          </a:p>
          <a:p>
            <a:pPr eaLnBrk="1" hangingPunct="1"/>
            <a:r>
              <a:rPr lang="it-IT" sz="2400" dirty="0" smtClean="0">
                <a:latin typeface="Verdana" pitchFamily="34" charset="0"/>
              </a:rPr>
              <a:t>SIGMA-ORIONIS (FR) – WP2 Leader</a:t>
            </a:r>
          </a:p>
        </p:txBody>
      </p:sp>
      <p:pic>
        <p:nvPicPr>
          <p:cNvPr id="11271" name="Immagine 10" descr="Logo-INFN-con-scritt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4202" y="1264310"/>
            <a:ext cx="17414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" descr="C:\Ruggieri\GRID\EUMEDGRID\EUMedGrid-Support\ASREN\Asren Logo 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976" y="5127221"/>
            <a:ext cx="22320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8"/>
          <p:cNvGrpSpPr>
            <a:grpSpLocks/>
          </p:cNvGrpSpPr>
          <p:nvPr/>
        </p:nvGrpSpPr>
        <p:grpSpPr bwMode="auto">
          <a:xfrm>
            <a:off x="3112236" y="2438699"/>
            <a:ext cx="6031764" cy="3847062"/>
            <a:chOff x="2933576" y="2981869"/>
            <a:chExt cx="6032500" cy="384651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933576" y="2981869"/>
              <a:ext cx="6032500" cy="3846513"/>
              <a:chOff x="1711" y="2014"/>
              <a:chExt cx="3800" cy="2423"/>
            </a:xfrm>
          </p:grpSpPr>
          <p:pic>
            <p:nvPicPr>
              <p:cNvPr id="11277" name="Picture 8" descr="LogoCIEMAT_24X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4" y="2014"/>
                <a:ext cx="158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8" name="Picture 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8" y="2500"/>
                <a:ext cx="900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9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055" r="6723"/>
              <a:stretch>
                <a:fillRect/>
              </a:stretch>
            </p:blipFill>
            <p:spPr bwMode="auto">
              <a:xfrm>
                <a:off x="1711" y="4180"/>
                <a:ext cx="1791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0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5" y="3454"/>
                <a:ext cx="1044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1" name="Picture 1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6" y="3001"/>
                <a:ext cx="166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276" name="Picture 2" descr="CHAIN_Partners-Updated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783" t="7262" r="60268" b="64445"/>
            <a:stretch>
              <a:fillRect/>
            </a:stretch>
          </p:blipFill>
          <p:spPr bwMode="auto">
            <a:xfrm>
              <a:off x="5162414" y="3391417"/>
              <a:ext cx="2088232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4" name="Picture 8" descr="Sigma Orioni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32" y="5612110"/>
            <a:ext cx="2581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80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0"/>
            <a:ext cx="6840537" cy="1143000"/>
          </a:xfrm>
        </p:spPr>
        <p:txBody>
          <a:bodyPr/>
          <a:lstStyle/>
          <a:p>
            <a:pPr algn="r"/>
            <a:r>
              <a:rPr lang="en-GB" smtClean="0"/>
              <a:t>Regional Grid infrastructures</a:t>
            </a:r>
          </a:p>
        </p:txBody>
      </p:sp>
      <p:grpSp>
        <p:nvGrpSpPr>
          <p:cNvPr id="2" name="Gruppo 7"/>
          <p:cNvGrpSpPr>
            <a:grpSpLocks/>
          </p:cNvGrpSpPr>
          <p:nvPr/>
        </p:nvGrpSpPr>
        <p:grpSpPr bwMode="auto">
          <a:xfrm>
            <a:off x="182567" y="1658939"/>
            <a:ext cx="8675687" cy="5056187"/>
            <a:chOff x="381000" y="1219200"/>
            <a:chExt cx="8675689" cy="5056188"/>
          </a:xfrm>
        </p:grpSpPr>
        <p:pic>
          <p:nvPicPr>
            <p:cNvPr id="10246" name="Picture 3" descr="World-Map-RPs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1219200"/>
              <a:ext cx="8675688" cy="5056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" name="Oval 5"/>
            <p:cNvSpPr>
              <a:spLocks noChangeArrowheads="1"/>
            </p:cNvSpPr>
            <p:nvPr/>
          </p:nvSpPr>
          <p:spPr bwMode="auto">
            <a:xfrm>
              <a:off x="6804025" y="1973262"/>
              <a:ext cx="1657350" cy="522418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67000"/>
                  </a:srgbClr>
                </a:gs>
                <a:gs pos="100000">
                  <a:srgbClr val="DBDBAF">
                    <a:alpha val="56000"/>
                  </a:srgbClr>
                </a:gs>
              </a:gsLst>
              <a:lin ang="5400000" scaled="1"/>
            </a:gradFill>
            <a:ln w="3175" algn="ctr">
              <a:solidFill>
                <a:srgbClr val="0000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GB" dirty="0" err="1"/>
                <a:t>CNGrid</a:t>
              </a:r>
              <a:endParaRPr lang="en-GB" dirty="0"/>
            </a:p>
          </p:txBody>
        </p:sp>
        <p:sp>
          <p:nvSpPr>
            <p:cNvPr id="10248" name="Oval 6"/>
            <p:cNvSpPr>
              <a:spLocks noChangeArrowheads="1"/>
            </p:cNvSpPr>
            <p:nvPr/>
          </p:nvSpPr>
          <p:spPr bwMode="auto">
            <a:xfrm>
              <a:off x="5857884" y="3549996"/>
              <a:ext cx="1428760" cy="825372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67000"/>
                  </a:srgbClr>
                </a:gs>
                <a:gs pos="100000">
                  <a:srgbClr val="DBDBAF">
                    <a:alpha val="56000"/>
                  </a:srgbClr>
                </a:gs>
              </a:gsLst>
              <a:lin ang="5400000" scaled="1"/>
            </a:gradFill>
            <a:ln w="3175" algn="ctr">
              <a:solidFill>
                <a:srgbClr val="0000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GB" sz="1600" dirty="0" err="1"/>
                <a:t>NKN</a:t>
              </a:r>
              <a:r>
                <a:rPr lang="en-GB" sz="1600" dirty="0"/>
                <a:t> &amp; Garuda</a:t>
              </a: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7399339" y="3290887"/>
              <a:ext cx="1657350" cy="785813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50195"/>
              </a:schemeClr>
            </a:solidFill>
            <a:ln w="1270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lIns="0" tIns="46800" rIns="0" bIns="46800" anchor="ctr"/>
            <a:lstStyle/>
            <a:p>
              <a:pPr algn="ctr">
                <a:defRPr/>
              </a:pPr>
              <a:r>
                <a:rPr lang="en-GB" dirty="0" err="1">
                  <a:cs typeface="+mn-cs"/>
                </a:rPr>
                <a:t>EUAsiaGrid</a:t>
              </a:r>
              <a:endParaRPr lang="en-GB" dirty="0">
                <a:cs typeface="+mn-cs"/>
              </a:endParaRPr>
            </a:p>
          </p:txBody>
        </p:sp>
        <p:sp>
          <p:nvSpPr>
            <p:cNvPr id="10250" name="Oval 6"/>
            <p:cNvSpPr>
              <a:spLocks noChangeArrowheads="1"/>
            </p:cNvSpPr>
            <p:nvPr/>
          </p:nvSpPr>
          <p:spPr bwMode="auto">
            <a:xfrm>
              <a:off x="4484656" y="4766665"/>
              <a:ext cx="1428760" cy="738814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67000"/>
                  </a:srgbClr>
                </a:gs>
                <a:gs pos="100000">
                  <a:srgbClr val="DBDBAF">
                    <a:alpha val="56000"/>
                  </a:srgbClr>
                </a:gs>
              </a:gsLst>
              <a:lin ang="5400000" scaled="1"/>
            </a:gradFill>
            <a:ln w="3175" algn="ctr">
              <a:solidFill>
                <a:srgbClr val="0000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GB" sz="1400" dirty="0" err="1"/>
                <a:t>SAGrid</a:t>
              </a:r>
              <a:r>
                <a:rPr lang="en-GB" sz="1400" dirty="0"/>
                <a:t> &amp; SANREN</a:t>
              </a:r>
            </a:p>
          </p:txBody>
        </p:sp>
      </p:grpSp>
      <p:pic>
        <p:nvPicPr>
          <p:cNvPr id="10244" name="Picture 6" descr="http://www.eu-emi.eu/image/image_gallery?uuid=b241911a-8d40-4f49-8b5d-3789250404a6&amp;groupId=14057&amp;t=129189812317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13" r="11269"/>
          <a:stretch>
            <a:fillRect/>
          </a:stretch>
        </p:blipFill>
        <p:spPr bwMode="auto">
          <a:xfrm>
            <a:off x="3995738" y="2290764"/>
            <a:ext cx="971550" cy="706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245" name="CasellaDiTesto 10"/>
          <p:cNvSpPr txBox="1">
            <a:spLocks noChangeArrowheads="1"/>
          </p:cNvSpPr>
          <p:nvPr/>
        </p:nvSpPr>
        <p:spPr bwMode="auto">
          <a:xfrm>
            <a:off x="2228852" y="5003800"/>
            <a:ext cx="912777" cy="3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11" rIns="91421" bIns="45711">
            <a:spAutoFit/>
          </a:bodyPr>
          <a:lstStyle/>
          <a:p>
            <a:r>
              <a:rPr lang="it-IT">
                <a:latin typeface="Gill Sans MT" pitchFamily="34" charset="0"/>
              </a:rPr>
              <a:t>GISELA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133D6A-6A36-4E4D-8D29-25616008CE37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grpSp>
        <p:nvGrpSpPr>
          <p:cNvPr id="3" name="Group 1"/>
          <p:cNvGrpSpPr/>
          <p:nvPr/>
        </p:nvGrpSpPr>
        <p:grpSpPr>
          <a:xfrm>
            <a:off x="1042988" y="1341437"/>
            <a:ext cx="7358062" cy="5286375"/>
            <a:chOff x="1042988" y="1341437"/>
            <a:chExt cx="7358062" cy="5286375"/>
          </a:xfrm>
        </p:grpSpPr>
        <p:sp>
          <p:nvSpPr>
            <p:cNvPr id="15" name="Ovale 14"/>
            <p:cNvSpPr/>
            <p:nvPr/>
          </p:nvSpPr>
          <p:spPr bwMode="auto">
            <a:xfrm>
              <a:off x="1042988" y="1341437"/>
              <a:ext cx="7358062" cy="52863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obliqueTopRight"/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44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it-IT" sz="44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it-IT" sz="40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it-IT" sz="3200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</a:rPr>
                <a:t>Coordination &amp; Harmonisation of Advanced eINfrastructures for Research &amp; Education Data Sharing</a:t>
              </a:r>
            </a:p>
          </p:txBody>
        </p:sp>
        <p:pic>
          <p:nvPicPr>
            <p:cNvPr id="1026" name="Picture 2" descr="C:\Ruggieri\GRID\CHAIN\CHAIN-REDS\Logo\logo-chain-reds-transp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626873"/>
              <a:ext cx="3475682" cy="2450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897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563072" cy="594320"/>
          </a:xfrm>
        </p:spPr>
        <p:txBody>
          <a:bodyPr/>
          <a:lstStyle/>
          <a:p>
            <a:r>
              <a:rPr lang="it-IT" dirty="0" smtClean="0"/>
              <a:t>CHAIN-REDS Objectives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712968" cy="5256584"/>
          </a:xfrm>
        </p:spPr>
        <p:txBody>
          <a:bodyPr/>
          <a:lstStyle/>
          <a:p>
            <a:r>
              <a:rPr lang="en-US" sz="2000" dirty="0"/>
              <a:t>Extend and consolidate </a:t>
            </a:r>
            <a:r>
              <a:rPr lang="en-US" sz="2000" dirty="0">
                <a:solidFill>
                  <a:srgbClr val="0070C0"/>
                </a:solidFill>
              </a:rPr>
              <a:t>international cooperation of Europe with other regions </a:t>
            </a:r>
            <a:r>
              <a:rPr lang="en-US" sz="2000" dirty="0"/>
              <a:t>of the world in the domain of </a:t>
            </a:r>
            <a:r>
              <a:rPr lang="en-US" sz="2000" dirty="0" smtClean="0"/>
              <a:t>e-Infrastructures </a:t>
            </a:r>
            <a:r>
              <a:rPr lang="en-US" sz="2000" dirty="0"/>
              <a:t>for Research and Education</a:t>
            </a:r>
          </a:p>
          <a:p>
            <a:r>
              <a:rPr lang="en-US" sz="2000" dirty="0"/>
              <a:t>Promote, coordinate and support the effort of a critical mass of non-European </a:t>
            </a:r>
            <a:r>
              <a:rPr lang="en-US" sz="2000" dirty="0" smtClean="0"/>
              <a:t>e-Infrastructures </a:t>
            </a:r>
            <a:r>
              <a:rPr lang="en-US" sz="2000" dirty="0"/>
              <a:t>for R&amp;E to collaborate with Europe </a:t>
            </a:r>
            <a:r>
              <a:rPr lang="en-US" sz="2000" dirty="0">
                <a:solidFill>
                  <a:srgbClr val="0070C0"/>
                </a:solidFill>
              </a:rPr>
              <a:t>addressing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interoperability and interoperation of Grids and other </a:t>
            </a:r>
            <a:r>
              <a:rPr lang="en-US" sz="2000" dirty="0" smtClean="0">
                <a:solidFill>
                  <a:srgbClr val="0070C0"/>
                </a:solidFill>
              </a:rPr>
              <a:t>DCIs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Study the opportunities of data sharing across different </a:t>
            </a:r>
            <a:r>
              <a:rPr lang="en-US" sz="2000" b="1" dirty="0" smtClean="0">
                <a:solidFill>
                  <a:srgbClr val="0070C0"/>
                </a:solidFill>
              </a:rPr>
              <a:t>e-Infrastructures </a:t>
            </a:r>
            <a:r>
              <a:rPr lang="en-US" sz="2000" dirty="0"/>
              <a:t>and continents widening the scope of the existing CHAIN Knowledge Base to Data Infrastructures and Cloud implementations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Promote trust building towards open Scientific Data infrastructures </a:t>
            </a:r>
            <a:r>
              <a:rPr lang="en-US" sz="2000" dirty="0"/>
              <a:t>across the world regions, including </a:t>
            </a:r>
            <a:r>
              <a:rPr lang="en-US" sz="2000" dirty="0" err="1"/>
              <a:t>organisational</a:t>
            </a:r>
            <a:r>
              <a:rPr lang="en-US" sz="2000" dirty="0"/>
              <a:t>, operational and technical aspects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Demonstrate the relevance of intercontinental cooperation in several scientific data fields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addressing existing and emerging VRCs </a:t>
            </a:r>
            <a:r>
              <a:rPr lang="en-US" sz="2000" dirty="0"/>
              <a:t>and propose pragmatic approaches that could impact the everyday work of the single researcher, even if not structured in a VRC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Provide guidance and recommendations for roadmaps </a:t>
            </a:r>
            <a:r>
              <a:rPr lang="en-US" sz="2000" dirty="0">
                <a:solidFill>
                  <a:srgbClr val="0070C0"/>
                </a:solidFill>
              </a:rPr>
              <a:t>for long-term global collaboration in </a:t>
            </a:r>
            <a:r>
              <a:rPr lang="en-US" sz="2000" dirty="0" smtClean="0">
                <a:solidFill>
                  <a:srgbClr val="0070C0"/>
                </a:solidFill>
              </a:rPr>
              <a:t>e-Infrastructures </a:t>
            </a:r>
            <a:r>
              <a:rPr lang="en-US" sz="2000" dirty="0">
                <a:solidFill>
                  <a:srgbClr val="0070C0"/>
                </a:solidFill>
              </a:rPr>
              <a:t>and harmonization of existing </a:t>
            </a:r>
            <a:r>
              <a:rPr lang="en-US" sz="2000" dirty="0" smtClean="0">
                <a:solidFill>
                  <a:srgbClr val="0070C0"/>
                </a:solidFill>
              </a:rPr>
              <a:t>polices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812361" y="6381332"/>
            <a:ext cx="1039887" cy="365125"/>
          </a:xfrm>
        </p:spPr>
        <p:txBody>
          <a:bodyPr/>
          <a:lstStyle/>
          <a:p>
            <a:pPr>
              <a:defRPr/>
            </a:pPr>
            <a:fld id="{DC77BB45-289B-4230-ADF9-881A57227111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824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940481" y="1639819"/>
            <a:ext cx="1052539" cy="774008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>
              <a:defRPr/>
            </a:pPr>
            <a:r>
              <a:rPr lang="it-IT" sz="4400" kern="0" dirty="0">
                <a:solidFill>
                  <a:srgbClr val="000000"/>
                </a:solidFill>
              </a:rPr>
              <a:t>.......</a:t>
            </a:r>
          </a:p>
        </p:txBody>
      </p:sp>
      <p:sp>
        <p:nvSpPr>
          <p:cNvPr id="6" name="Rounded Rectangle 6"/>
          <p:cNvSpPr/>
          <p:nvPr/>
        </p:nvSpPr>
        <p:spPr>
          <a:xfrm rot="5400000">
            <a:off x="4977731" y="2172009"/>
            <a:ext cx="2392363" cy="698500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21" tIns="45711" rIns="91421" bIns="45711" anchor="ctr"/>
          <a:lstStyle/>
          <a:p>
            <a:pPr algn="ctr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Science </a:t>
            </a:r>
          </a:p>
          <a:p>
            <a:pPr algn="ctr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Gateway</a:t>
            </a:r>
          </a:p>
        </p:txBody>
      </p:sp>
      <p:sp>
        <p:nvSpPr>
          <p:cNvPr id="7" name="Left Arrow 7"/>
          <p:cNvSpPr/>
          <p:nvPr/>
        </p:nvSpPr>
        <p:spPr>
          <a:xfrm>
            <a:off x="5189663" y="2020406"/>
            <a:ext cx="635000" cy="295275"/>
          </a:xfrm>
          <a:prstGeom prst="leftArrow">
            <a:avLst/>
          </a:prstGeom>
          <a:gradFill rotWithShape="1">
            <a:gsLst>
              <a:gs pos="0">
                <a:srgbClr val="000000">
                  <a:shade val="51000"/>
                  <a:satMod val="130000"/>
                </a:srgbClr>
              </a:gs>
              <a:gs pos="80000">
                <a:srgbClr val="000000">
                  <a:shade val="93000"/>
                  <a:satMod val="130000"/>
                </a:srgbClr>
              </a:gs>
              <a:gs pos="100000">
                <a:srgbClr val="0000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21" tIns="45711" rIns="91421" bIns="45711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8" descr="Screen shot 2011-04-18 at 4.08.00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17730">
            <a:off x="5442512" y="3218421"/>
            <a:ext cx="12985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9"/>
          <p:cNvSpPr/>
          <p:nvPr/>
        </p:nvSpPr>
        <p:spPr>
          <a:xfrm>
            <a:off x="439862" y="1844190"/>
            <a:ext cx="1003300" cy="6794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21" tIns="45711" rIns="91421" bIns="45711" anchor="ctr"/>
          <a:lstStyle/>
          <a:p>
            <a:pPr algn="ctr"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</a:rPr>
              <a:t>App.</a:t>
            </a:r>
            <a:r>
              <a:rPr lang="en-US" kern="0" dirty="0">
                <a:solidFill>
                  <a:srgbClr val="FFFFFF"/>
                </a:solidFill>
                <a:latin typeface="Arial"/>
              </a:rPr>
              <a:t> 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76918" y="1866417"/>
            <a:ext cx="1003300" cy="681037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21" tIns="45711" rIns="91421" bIns="45711" anchor="ctr"/>
          <a:lstStyle/>
          <a:p>
            <a:pPr algn="ctr">
              <a:defRPr/>
            </a:pPr>
            <a:r>
              <a:rPr lang="en-US" kern="0" noProof="0" dirty="0" smtClean="0">
                <a:solidFill>
                  <a:srgbClr val="FFFFFF"/>
                </a:solidFill>
                <a:latin typeface="Arial"/>
              </a:rPr>
              <a:t>App.</a:t>
            </a:r>
            <a:r>
              <a:rPr lang="en-US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kern="0" noProof="0" dirty="0">
                <a:solidFill>
                  <a:srgbClr val="FFFFFF"/>
                </a:solidFill>
                <a:latin typeface="Arial"/>
              </a:rPr>
              <a:t>2</a:t>
            </a: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49812" y="1871486"/>
            <a:ext cx="1003300" cy="67945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21" tIns="45711" rIns="91421" bIns="45711" anchor="ctr"/>
          <a:lstStyle/>
          <a:p>
            <a:pPr algn="ctr">
              <a:defRPr/>
            </a:pPr>
            <a:r>
              <a:rPr lang="en-US" kern="0" noProof="0" dirty="0" smtClean="0">
                <a:solidFill>
                  <a:srgbClr val="000000"/>
                </a:solidFill>
                <a:latin typeface="Arial"/>
              </a:rPr>
              <a:t>App.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N</a:t>
            </a:r>
          </a:p>
        </p:txBody>
      </p:sp>
      <p:sp>
        <p:nvSpPr>
          <p:cNvPr id="15" name="Rounded Rectangle 17"/>
          <p:cNvSpPr/>
          <p:nvPr/>
        </p:nvSpPr>
        <p:spPr>
          <a:xfrm>
            <a:off x="179513" y="1494940"/>
            <a:ext cx="5010150" cy="1270000"/>
          </a:xfrm>
          <a:prstGeom prst="roundRect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21" tIns="45711" rIns="91421" bIns="45711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6" name="Straight Connector 19"/>
          <p:cNvCxnSpPr>
            <a:endCxn id="36" idx="0"/>
          </p:cNvCxnSpPr>
          <p:nvPr/>
        </p:nvCxnSpPr>
        <p:spPr>
          <a:xfrm>
            <a:off x="2687762" y="2772877"/>
            <a:ext cx="0" cy="304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" name="Straight Connector 21"/>
          <p:cNvCxnSpPr>
            <a:stCxn id="36" idx="2"/>
          </p:cNvCxnSpPr>
          <p:nvPr/>
        </p:nvCxnSpPr>
        <p:spPr>
          <a:xfrm>
            <a:off x="2687762" y="3922780"/>
            <a:ext cx="0" cy="36724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1044123" y="1475492"/>
            <a:ext cx="3311857" cy="3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1" rIns="91421" bIns="45711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2B519A"/>
                </a:solidFill>
                <a:latin typeface="Calibri" pitchFamily="34" charset="0"/>
              </a:rPr>
              <a:t>Embedded </a:t>
            </a:r>
            <a:r>
              <a:rPr lang="en-US" b="1" kern="0" noProof="0" dirty="0" smtClean="0">
                <a:solidFill>
                  <a:srgbClr val="2B519A"/>
                </a:solidFill>
                <a:latin typeface="Calibri" pitchFamily="34" charset="0"/>
              </a:rPr>
              <a:t>Applications</a:t>
            </a:r>
            <a:endParaRPr lang="en-US" b="1" kern="0" dirty="0">
              <a:solidFill>
                <a:srgbClr val="2B519A"/>
              </a:solidFill>
              <a:latin typeface="Calibri" pitchFamily="34" charset="0"/>
            </a:endParaRPr>
          </a:p>
        </p:txBody>
      </p:sp>
      <p:pic>
        <p:nvPicPr>
          <p:cNvPr id="19" name="Picture 27" descr="User-group-25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575" y="2437919"/>
            <a:ext cx="128111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29"/>
          <p:cNvSpPr txBox="1">
            <a:spLocks noChangeArrowheads="1"/>
          </p:cNvSpPr>
          <p:nvPr/>
        </p:nvSpPr>
        <p:spPr bwMode="auto">
          <a:xfrm>
            <a:off x="6937499" y="1444358"/>
            <a:ext cx="2098675" cy="93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1" rIns="91421" bIns="45711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2B519A"/>
                </a:solidFill>
                <a:latin typeface="Calibri" pitchFamily="34" charset="0"/>
              </a:rPr>
              <a:t>Administrator</a:t>
            </a:r>
          </a:p>
          <a:p>
            <a:pPr>
              <a:defRPr/>
            </a:pPr>
            <a:r>
              <a:rPr lang="en-US" kern="0" dirty="0">
                <a:solidFill>
                  <a:srgbClr val="2B519A"/>
                </a:solidFill>
                <a:latin typeface="Calibri" pitchFamily="34" charset="0"/>
              </a:rPr>
              <a:t>Power User</a:t>
            </a:r>
          </a:p>
          <a:p>
            <a:pPr>
              <a:defRPr/>
            </a:pPr>
            <a:r>
              <a:rPr lang="en-US" kern="0" dirty="0">
                <a:solidFill>
                  <a:srgbClr val="2B519A"/>
                </a:solidFill>
                <a:latin typeface="Calibri" pitchFamily="34" charset="0"/>
              </a:rPr>
              <a:t>Basic User</a:t>
            </a:r>
          </a:p>
        </p:txBody>
      </p:sp>
      <p:sp>
        <p:nvSpPr>
          <p:cNvPr id="21" name="Left Brace 30"/>
          <p:cNvSpPr/>
          <p:nvPr/>
        </p:nvSpPr>
        <p:spPr>
          <a:xfrm>
            <a:off x="6688266" y="1413977"/>
            <a:ext cx="341313" cy="2278063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21" tIns="45711" rIns="91421" bIns="45711" anchor="ctr"/>
          <a:lstStyle/>
          <a:p>
            <a:pPr algn="ctr">
              <a:defRPr/>
            </a:pPr>
            <a:endParaRPr lang="en-US" kern="0" dirty="0">
              <a:solidFill>
                <a:srgbClr val="2B519A"/>
              </a:solidFill>
              <a:latin typeface="Arial"/>
            </a:endParaRPr>
          </a:p>
        </p:txBody>
      </p:sp>
      <p:sp>
        <p:nvSpPr>
          <p:cNvPr id="22" name="Fumetto 1 21"/>
          <p:cNvSpPr/>
          <p:nvPr/>
        </p:nvSpPr>
        <p:spPr>
          <a:xfrm>
            <a:off x="6731126" y="4471502"/>
            <a:ext cx="2133600" cy="1735138"/>
          </a:xfrm>
          <a:prstGeom prst="wedgeRectCallout">
            <a:avLst>
              <a:gd name="adj1" fmla="val 4854"/>
              <a:gd name="adj2" fmla="val -107955"/>
            </a:avLst>
          </a:prstGeom>
          <a:gradFill rotWithShape="1">
            <a:gsLst>
              <a:gs pos="0">
                <a:srgbClr val="325FAF">
                  <a:shade val="51000"/>
                  <a:satMod val="130000"/>
                </a:srgbClr>
              </a:gs>
              <a:gs pos="80000">
                <a:srgbClr val="325FAF">
                  <a:shade val="93000"/>
                  <a:satMod val="130000"/>
                </a:srgbClr>
              </a:gs>
              <a:gs pos="100000">
                <a:srgbClr val="325FA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325FA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21" tIns="45711" rIns="91421" bIns="45711" anchor="ctr"/>
          <a:lstStyle/>
          <a:p>
            <a:pPr algn="ctr">
              <a:defRPr/>
            </a:pPr>
            <a:r>
              <a:rPr lang="it-IT" kern="0" dirty="0" err="1">
                <a:solidFill>
                  <a:srgbClr val="FFFFFF"/>
                </a:solidFill>
                <a:latin typeface="Arial"/>
              </a:rPr>
              <a:t>Users</a:t>
            </a:r>
            <a:r>
              <a:rPr lang="it-IT" kern="0" dirty="0">
                <a:solidFill>
                  <a:srgbClr val="FFFFFF"/>
                </a:solidFill>
                <a:latin typeface="Arial"/>
              </a:rPr>
              <a:t> from </a:t>
            </a:r>
            <a:r>
              <a:rPr lang="it-IT" kern="0" dirty="0" err="1">
                <a:solidFill>
                  <a:srgbClr val="FFFFFF"/>
                </a:solidFill>
                <a:latin typeface="Arial"/>
              </a:rPr>
              <a:t>different</a:t>
            </a:r>
            <a:r>
              <a:rPr lang="it-IT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it-IT" kern="0" dirty="0" err="1">
                <a:solidFill>
                  <a:srgbClr val="FFFFFF"/>
                </a:solidFill>
                <a:latin typeface="Arial"/>
              </a:rPr>
              <a:t>organisations</a:t>
            </a:r>
            <a:r>
              <a:rPr lang="it-IT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it-IT" kern="0" dirty="0" err="1">
                <a:solidFill>
                  <a:srgbClr val="FFFFFF"/>
                </a:solidFill>
                <a:latin typeface="Arial"/>
              </a:rPr>
              <a:t>having</a:t>
            </a:r>
            <a:r>
              <a:rPr lang="it-IT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it-IT" kern="0" dirty="0" err="1">
                <a:solidFill>
                  <a:srgbClr val="FFFFFF"/>
                </a:solidFill>
                <a:latin typeface="Arial"/>
              </a:rPr>
              <a:t>different</a:t>
            </a:r>
            <a:r>
              <a:rPr lang="it-IT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it-IT" kern="0" dirty="0" err="1">
                <a:solidFill>
                  <a:srgbClr val="FFFFFF"/>
                </a:solidFill>
                <a:latin typeface="Arial"/>
              </a:rPr>
              <a:t>roles</a:t>
            </a:r>
            <a:r>
              <a:rPr lang="it-IT" kern="0" dirty="0">
                <a:solidFill>
                  <a:srgbClr val="FFFFFF"/>
                </a:solidFill>
                <a:latin typeface="Arial"/>
              </a:rPr>
              <a:t> and </a:t>
            </a:r>
            <a:r>
              <a:rPr lang="it-IT" kern="0" dirty="0" err="1">
                <a:solidFill>
                  <a:srgbClr val="FFFFFF"/>
                </a:solidFill>
                <a:latin typeface="Arial"/>
              </a:rPr>
              <a:t>privileges</a:t>
            </a:r>
            <a:endParaRPr lang="en-GB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ounded Rectangle 16"/>
          <p:cNvSpPr/>
          <p:nvPr/>
        </p:nvSpPr>
        <p:spPr>
          <a:xfrm>
            <a:off x="107504" y="4290020"/>
            <a:ext cx="5645150" cy="2019300"/>
          </a:xfrm>
          <a:prstGeom prst="roundRect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21" tIns="45711" rIns="91421" bIns="45711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52688"/>
            <a:ext cx="1122643" cy="112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161" y="4397335"/>
            <a:ext cx="1688955" cy="67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4881" y="5299671"/>
            <a:ext cx="1682285" cy="7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5445224"/>
            <a:ext cx="1871150" cy="78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olo 1"/>
          <p:cNvSpPr>
            <a:spLocks noGrp="1"/>
          </p:cNvSpPr>
          <p:nvPr>
            <p:ph type="title"/>
          </p:nvPr>
        </p:nvSpPr>
        <p:spPr>
          <a:xfrm>
            <a:off x="2267744" y="62136"/>
            <a:ext cx="6768752" cy="990600"/>
          </a:xfrm>
        </p:spPr>
        <p:txBody>
          <a:bodyPr>
            <a:normAutofit/>
          </a:bodyPr>
          <a:lstStyle/>
          <a:p>
            <a:pPr algn="r"/>
            <a:r>
              <a:rPr lang="it-IT" dirty="0" smtClean="0"/>
              <a:t>Promote the Science Gateway model</a:t>
            </a:r>
            <a:endParaRPr lang="it-IT" sz="2000" dirty="0"/>
          </a:p>
        </p:txBody>
      </p:sp>
      <p:sp>
        <p:nvSpPr>
          <p:cNvPr id="36" name="Rounded Rectangle 12"/>
          <p:cNvSpPr/>
          <p:nvPr/>
        </p:nvSpPr>
        <p:spPr>
          <a:xfrm>
            <a:off x="1290762" y="3077677"/>
            <a:ext cx="2794000" cy="845103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21" tIns="45711" rIns="91421" bIns="45711" anchor="ctr"/>
          <a:lstStyle/>
          <a:p>
            <a:pPr algn="ctr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Standard-based middleware-independent </a:t>
            </a:r>
          </a:p>
          <a:p>
            <a:pPr algn="ctr"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</a:rPr>
              <a:t>Grid Engine</a:t>
            </a: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6767264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 algn="r"/>
            <a:fld id="{807A774B-4C56-4194-A4C0-AC5BE6BD7911}" type="slidenum">
              <a:rPr lang="it-IT" smtClean="0"/>
              <a:pPr algn="r"/>
              <a:t>15</a:t>
            </a:fld>
            <a:endParaRPr lang="it-IT" dirty="0"/>
          </a:p>
        </p:txBody>
      </p:sp>
      <p:sp>
        <p:nvSpPr>
          <p:cNvPr id="2" name="Rounded Rectangle 1"/>
          <p:cNvSpPr/>
          <p:nvPr/>
        </p:nvSpPr>
        <p:spPr>
          <a:xfrm>
            <a:off x="439866" y="5506003"/>
            <a:ext cx="2835483" cy="731309"/>
          </a:xfrm>
          <a:prstGeom prst="roundRect">
            <a:avLst/>
          </a:prstGeom>
          <a:solidFill>
            <a:srgbClr val="000000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Europe, Africa, Asia Pacific, Latin America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39865" y="4433446"/>
            <a:ext cx="1899891" cy="731309"/>
          </a:xfrm>
          <a:prstGeom prst="roundRect">
            <a:avLst/>
          </a:prstGeom>
          <a:solidFill>
            <a:srgbClr val="000000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Brasil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953225" y="4369471"/>
            <a:ext cx="1899891" cy="731309"/>
          </a:xfrm>
          <a:prstGeom prst="roundRect">
            <a:avLst/>
          </a:prstGeom>
          <a:solidFill>
            <a:srgbClr val="000000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China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824241" y="5361988"/>
            <a:ext cx="1899891" cy="731309"/>
          </a:xfrm>
          <a:prstGeom prst="roundRect">
            <a:avLst/>
          </a:prstGeom>
          <a:solidFill>
            <a:srgbClr val="000000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India</a:t>
            </a:r>
          </a:p>
        </p:txBody>
      </p:sp>
    </p:spTree>
    <p:extLst>
      <p:ext uri="{BB962C8B-B14F-4D97-AF65-F5344CB8AC3E}">
        <p14:creationId xmlns:p14="http://schemas.microsoft.com/office/powerpoint/2010/main" xmlns="" val="65421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16692-C54A-41DF-838F-8A033DF3D2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12" t="16249" r="13407" b="14326"/>
          <a:stretch/>
        </p:blipFill>
        <p:spPr bwMode="auto">
          <a:xfrm>
            <a:off x="35496" y="1734837"/>
            <a:ext cx="9131300" cy="507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science-gateway.chain-project.eu/chainnew-theme/images/theme/banner_port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7041"/>
            <a:ext cx="6768752" cy="155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2687" y="1556793"/>
            <a:ext cx="3257980" cy="373659"/>
          </a:xfrm>
          <a:prstGeom prst="rect">
            <a:avLst/>
          </a:prstGeom>
          <a:solidFill>
            <a:schemeClr val="bg1"/>
          </a:solidFill>
        </p:spPr>
        <p:txBody>
          <a:bodyPr wrap="none" lIns="91421" tIns="45711" rIns="91421" bIns="45711" rtlCol="0">
            <a:spAutoFit/>
          </a:bodyPr>
          <a:lstStyle/>
          <a:p>
            <a:r>
              <a:rPr lang="it-IT" dirty="0"/>
              <a:t>science-gateway.chain-project.eu</a:t>
            </a:r>
          </a:p>
        </p:txBody>
      </p:sp>
    </p:spTree>
    <p:extLst>
      <p:ext uri="{BB962C8B-B14F-4D97-AF65-F5344CB8AC3E}">
        <p14:creationId xmlns:p14="http://schemas.microsoft.com/office/powerpoint/2010/main" xmlns="" val="18617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8"/>
          <p:cNvSpPr>
            <a:spLocks noGrp="1"/>
          </p:cNvSpPr>
          <p:nvPr>
            <p:ph sz="quarter" idx="4294967295"/>
          </p:nvPr>
        </p:nvSpPr>
        <p:spPr>
          <a:xfrm>
            <a:off x="6911628" y="2143116"/>
            <a:ext cx="2160966" cy="32403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RREN(s)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NREN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NGI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CA(s)</a:t>
            </a:r>
          </a:p>
          <a:p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Id.Fed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(s)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ROC(s)</a:t>
            </a:r>
          </a:p>
          <a:p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Grid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site(s)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Application(s)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OADR(s)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DR(s)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11760" y="44624"/>
            <a:ext cx="6563072" cy="990600"/>
          </a:xfrm>
        </p:spPr>
        <p:txBody>
          <a:bodyPr>
            <a:normAutofit/>
          </a:bodyPr>
          <a:lstStyle/>
          <a:p>
            <a:pPr algn="r"/>
            <a:r>
              <a:rPr lang="en-US" sz="2700" b="0" dirty="0" smtClean="0">
                <a:solidFill>
                  <a:schemeClr val="tx1"/>
                </a:solidFill>
              </a:rPr>
              <a:t>The CHAIN Knowledge Base</a:t>
            </a:r>
            <a:br>
              <a:rPr lang="en-US" sz="27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(www.chain-project.eu/knowledge-base</a:t>
            </a:r>
            <a:r>
              <a:rPr lang="it-IT" sz="1800" b="0" dirty="0" smtClean="0">
                <a:solidFill>
                  <a:schemeClr val="tx1"/>
                </a:solidFill>
              </a:rPr>
              <a:t>)</a:t>
            </a:r>
            <a:endParaRPr lang="it-IT" sz="1800" b="0" dirty="0">
              <a:solidFill>
                <a:schemeClr val="tx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2143116"/>
            <a:ext cx="6347820" cy="4495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395380" y="1211033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Largest e-Infrastructure related knowledge base. Information both from the survey and other sources for more than half of the countries of the world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943165"/>
            <a:ext cx="3899811" cy="29145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316416" y="6337126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>
                <a:solidFill>
                  <a:srgbClr val="895D1D"/>
                </a:solidFill>
              </a:rPr>
              <a:pPr/>
              <a:t>17</a:t>
            </a:fld>
            <a:endParaRPr lang="en-GB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3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DCH-RP project </a:t>
            </a:r>
            <a:br>
              <a:rPr lang="en-GB" dirty="0" smtClean="0"/>
            </a:br>
            <a:r>
              <a:rPr lang="en-GB" sz="3600" dirty="0" smtClean="0"/>
              <a:t>(www.dch-rp.eu)</a:t>
            </a:r>
            <a:endParaRPr lang="en-GB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704" y="4129608"/>
            <a:ext cx="5472410" cy="2971800"/>
          </a:xfrm>
          <a:prstGeom prst="rect">
            <a:avLst/>
          </a:prstGeom>
        </p:spPr>
        <p:txBody>
          <a:bodyPr vert="horz" lIns="91421" tIns="45711" rIns="91421" bIns="45711" rtlCol="0">
            <a:normAutofit fontScale="85000" lnSpcReduction="20000"/>
          </a:bodyPr>
          <a:lstStyle>
            <a:lvl1pPr marL="342830" indent="-342830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8" indent="-285692" algn="l" defTabSz="9142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65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7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80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87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prstClr val="black"/>
                </a:solidFill>
                <a:latin typeface="Arial" charset="0"/>
              </a:rPr>
              <a:t>ICCU 		      Italy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prstClr val="black"/>
                </a:solidFill>
                <a:latin typeface="Arial" charset="0"/>
              </a:rPr>
              <a:t>RIKSARKIVET 	      Sweden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prstClr val="black"/>
                </a:solidFill>
                <a:latin typeface="Arial" charset="0"/>
              </a:rPr>
              <a:t>BELSPO 		      Belgium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prstClr val="black"/>
                </a:solidFill>
                <a:latin typeface="Arial" charset="0"/>
              </a:rPr>
              <a:t>EVK 		      Estonia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prstClr val="black"/>
                </a:solidFill>
                <a:latin typeface="Arial" charset="0"/>
              </a:rPr>
              <a:t>COLLECTIONS TRUST   United Kingdom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prstClr val="black"/>
                </a:solidFill>
                <a:latin typeface="Arial" charset="0"/>
              </a:rPr>
              <a:t>Promoter		      Italy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prstClr val="black"/>
                </a:solidFill>
                <a:latin typeface="Arial" charset="0"/>
              </a:rPr>
              <a:t>EGI.eu 		      </a:t>
            </a:r>
            <a:r>
              <a:rPr lang="en-GB" sz="2000" dirty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en-GB" sz="2000" dirty="0" smtClean="0">
                <a:solidFill>
                  <a:prstClr val="black"/>
                </a:solidFill>
                <a:latin typeface="Arial" charset="0"/>
              </a:rPr>
              <a:t>he Netherlands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prstClr val="black"/>
                </a:solidFill>
                <a:latin typeface="Arial" charset="0"/>
              </a:rPr>
              <a:t>INFN 		      Italy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prstClr val="black"/>
                </a:solidFill>
                <a:latin typeface="Arial" charset="0"/>
              </a:rPr>
              <a:t>PSNC 	                     Poland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prstClr val="black"/>
                </a:solidFill>
                <a:latin typeface="Arial" charset="0"/>
              </a:rPr>
              <a:t>NIIFI 		      Hungary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GB" sz="2000" dirty="0" err="1" smtClean="0">
                <a:solidFill>
                  <a:prstClr val="black"/>
                </a:solidFill>
                <a:latin typeface="Arial" charset="0"/>
              </a:rPr>
              <a:t>EDItEUR</a:t>
            </a:r>
            <a:r>
              <a:rPr lang="en-GB" sz="2000" dirty="0" smtClean="0">
                <a:solidFill>
                  <a:prstClr val="black"/>
                </a:solidFill>
                <a:latin typeface="Arial" charset="0"/>
              </a:rPr>
              <a:t> 		      United Kingdom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prstClr val="black"/>
                </a:solidFill>
                <a:latin typeface="Arial" charset="0"/>
              </a:rPr>
              <a:t>TERENA 		      </a:t>
            </a:r>
            <a:r>
              <a:rPr lang="en-GB" sz="2000" dirty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en-GB" sz="2000" dirty="0" smtClean="0">
                <a:solidFill>
                  <a:prstClr val="black"/>
                </a:solidFill>
                <a:latin typeface="Arial" charset="0"/>
              </a:rPr>
              <a:t>he Netherlands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prstClr val="black"/>
                </a:solidFill>
                <a:latin typeface="Arial" charset="0"/>
              </a:rPr>
              <a:t>Michael Culture 	      Belgium</a:t>
            </a:r>
          </a:p>
          <a:p>
            <a:pPr marL="609600" indent="-609600">
              <a:lnSpc>
                <a:spcPct val="80000"/>
              </a:lnSpc>
              <a:buFontTx/>
              <a:buAutoNum type="arabicPlain" startAt="9"/>
            </a:pPr>
            <a:endParaRPr lang="en-GB" sz="2000" dirty="0" smtClean="0">
              <a:solidFill>
                <a:prstClr val="black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</a:pPr>
            <a:endParaRPr lang="en-GB" sz="2000" dirty="0" smtClean="0">
              <a:solidFill>
                <a:prstClr val="black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052736"/>
            <a:ext cx="4968552" cy="3722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179512" y="1916832"/>
            <a:ext cx="3707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Digital Cultural Heritage Roadmap for Preservation 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DCH-RP project numbers</a:t>
            </a:r>
            <a:endParaRPr lang="en-GB" dirty="0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7920181"/>
              </p:ext>
            </p:extLst>
          </p:nvPr>
        </p:nvGraphicFramePr>
        <p:xfrm>
          <a:off x="250826" y="1695450"/>
          <a:ext cx="8712968" cy="4038667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376264"/>
                <a:gridCol w="6336704"/>
              </a:tblGrid>
              <a:tr h="762127">
                <a:tc>
                  <a:txBody>
                    <a:bodyPr/>
                    <a:lstStyle/>
                    <a:p>
                      <a:r>
                        <a:rPr lang="it-IT" sz="2400" dirty="0"/>
                        <a:t>Project title:</a:t>
                      </a:r>
                    </a:p>
                  </a:txBody>
                  <a:tcPr marL="32099" marR="32099" marT="16050" marB="16050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Digital Cultural Heritage Roadmap for Preservation - Open Science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Infrastructure for DCH in 2020</a:t>
                      </a:r>
                      <a:endParaRPr lang="en-US" sz="2400" dirty="0"/>
                    </a:p>
                  </a:txBody>
                  <a:tcPr marL="32099" marR="32099" marT="16050" marB="16050" anchor="ctr"/>
                </a:tc>
              </a:tr>
              <a:tr h="522127">
                <a:tc>
                  <a:txBody>
                    <a:bodyPr/>
                    <a:lstStyle/>
                    <a:p>
                      <a:r>
                        <a:rPr lang="it-IT" sz="2400"/>
                        <a:t>Funded by:</a:t>
                      </a:r>
                    </a:p>
                  </a:txBody>
                  <a:tcPr marL="32099" marR="32099" marT="16050" marB="16050" anchor="ctr"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FP7</a:t>
                      </a:r>
                      <a:r>
                        <a:rPr lang="it-IT" sz="2400" baseline="0" dirty="0" smtClean="0"/>
                        <a:t> - INFRA-2012-3.3</a:t>
                      </a:r>
                      <a:endParaRPr lang="it-IT" sz="2400" dirty="0"/>
                    </a:p>
                  </a:txBody>
                  <a:tcPr marL="32099" marR="32099" marT="16050" marB="16050" anchor="ctr"/>
                </a:tc>
              </a:tr>
              <a:tr h="397860">
                <a:tc>
                  <a:txBody>
                    <a:bodyPr/>
                    <a:lstStyle/>
                    <a:p>
                      <a:r>
                        <a:rPr lang="it-IT" sz="2400"/>
                        <a:t>Duration:</a:t>
                      </a:r>
                    </a:p>
                  </a:txBody>
                  <a:tcPr marL="32099" marR="32099" marT="16050" marB="16050" anchor="ctr"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24 </a:t>
                      </a:r>
                      <a:r>
                        <a:rPr lang="it-IT" sz="2400" dirty="0" err="1"/>
                        <a:t>months</a:t>
                      </a:r>
                      <a:endParaRPr lang="it-IT" sz="2400" dirty="0"/>
                    </a:p>
                  </a:txBody>
                  <a:tcPr marL="32099" marR="32099" marT="16050" marB="16050" anchor="ctr"/>
                </a:tc>
              </a:tr>
              <a:tr h="397860">
                <a:tc>
                  <a:txBody>
                    <a:bodyPr/>
                    <a:lstStyle/>
                    <a:p>
                      <a:r>
                        <a:rPr lang="it-IT" sz="2400"/>
                        <a:t>Starting</a:t>
                      </a:r>
                    </a:p>
                  </a:txBody>
                  <a:tcPr marL="32099" marR="32099" marT="16050" marB="16050" anchor="ctr"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01/10/2012</a:t>
                      </a:r>
                      <a:endParaRPr lang="it-IT" sz="2400" dirty="0"/>
                    </a:p>
                  </a:txBody>
                  <a:tcPr marL="32099" marR="32099" marT="16050" marB="16050" anchor="ctr"/>
                </a:tc>
              </a:tr>
              <a:tr h="397860">
                <a:tc>
                  <a:txBody>
                    <a:bodyPr/>
                    <a:lstStyle/>
                    <a:p>
                      <a:r>
                        <a:rPr lang="it-IT" sz="2400"/>
                        <a:t>Ending</a:t>
                      </a:r>
                    </a:p>
                  </a:txBody>
                  <a:tcPr marL="32099" marR="32099" marT="16050" marB="16050" anchor="ctr"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30/09/2014</a:t>
                      </a:r>
                      <a:endParaRPr lang="it-IT" sz="2400" dirty="0"/>
                    </a:p>
                  </a:txBody>
                  <a:tcPr marL="32099" marR="32099" marT="16050" marB="16050" anchor="ctr"/>
                </a:tc>
              </a:tr>
              <a:tr h="397860">
                <a:tc>
                  <a:txBody>
                    <a:bodyPr/>
                    <a:lstStyle/>
                    <a:p>
                      <a:r>
                        <a:rPr lang="it-IT" sz="2400"/>
                        <a:t>Overall budget</a:t>
                      </a:r>
                    </a:p>
                  </a:txBody>
                  <a:tcPr marL="32099" marR="32099" marT="16050" marB="16050" anchor="ctr"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1,005,476 </a:t>
                      </a:r>
                      <a:r>
                        <a:rPr lang="it-IT" sz="2400" dirty="0"/>
                        <a:t>€</a:t>
                      </a:r>
                    </a:p>
                  </a:txBody>
                  <a:tcPr marL="32099" marR="32099" marT="16050" marB="16050" anchor="ctr"/>
                </a:tc>
              </a:tr>
              <a:tr h="763620">
                <a:tc>
                  <a:txBody>
                    <a:bodyPr/>
                    <a:lstStyle/>
                    <a:p>
                      <a:r>
                        <a:rPr lang="it-IT" sz="2400"/>
                        <a:t>Community funding</a:t>
                      </a:r>
                    </a:p>
                  </a:txBody>
                  <a:tcPr marL="32099" marR="32099" marT="16050" marB="16050" anchor="ctr"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809,800 </a:t>
                      </a:r>
                      <a:r>
                        <a:rPr lang="it-IT" sz="2400" dirty="0"/>
                        <a:t>€</a:t>
                      </a:r>
                    </a:p>
                  </a:txBody>
                  <a:tcPr marL="32099" marR="32099" marT="16050" marB="16050" anchor="ctr"/>
                </a:tc>
              </a:tr>
              <a:tr h="39786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INFN </a:t>
                      </a:r>
                      <a:r>
                        <a:rPr lang="it-IT" sz="2400" dirty="0" err="1" smtClean="0"/>
                        <a:t>funding</a:t>
                      </a:r>
                      <a:endParaRPr lang="it-IT" sz="2400" dirty="0"/>
                    </a:p>
                  </a:txBody>
                  <a:tcPr marL="32099" marR="32099" marT="16050" marB="16050" anchor="ctr"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40,660 €</a:t>
                      </a:r>
                      <a:endParaRPr lang="it-IT" sz="2400" dirty="0"/>
                    </a:p>
                  </a:txBody>
                  <a:tcPr marL="32099" marR="32099" marT="16050" marB="16050" anchor="ctr"/>
                </a:tc>
              </a:tr>
            </a:tbl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GB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980729"/>
            <a:ext cx="8229600" cy="4929411"/>
          </a:xfrm>
        </p:spPr>
        <p:txBody>
          <a:bodyPr/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gINFRA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CHAIN-Reds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DCH-RP</a:t>
            </a:r>
          </a:p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BioVeL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We-NMR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MAE-India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Summary table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WS INFC CCR  27-31 May 2013, Genova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DCH-RP objectives</a:t>
            </a:r>
            <a:endParaRPr lang="en-GB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277688" y="1600200"/>
            <a:ext cx="86868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30" indent="-342830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8" indent="-285692" algn="l" defTabSz="9142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65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7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80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87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sz="2800" dirty="0" smtClean="0">
                <a:solidFill>
                  <a:prstClr val="black"/>
                </a:solidFill>
              </a:rPr>
              <a:t>To share the implementation of </a:t>
            </a:r>
            <a:r>
              <a:rPr lang="en-GB" sz="2800" b="1" dirty="0" smtClean="0">
                <a:solidFill>
                  <a:schemeClr val="tx2"/>
                </a:solidFill>
              </a:rPr>
              <a:t>common e-infrastructure layers</a:t>
            </a:r>
            <a:r>
              <a:rPr lang="en-GB" sz="2800" dirty="0" smtClean="0">
                <a:solidFill>
                  <a:schemeClr val="tx2"/>
                </a:solidFill>
              </a:rPr>
              <a:t> for the </a:t>
            </a:r>
            <a:r>
              <a:rPr lang="en-GB" sz="2800" b="1" dirty="0" smtClean="0">
                <a:solidFill>
                  <a:schemeClr val="tx2"/>
                </a:solidFill>
              </a:rPr>
              <a:t>DCH community </a:t>
            </a:r>
            <a:r>
              <a:rPr lang="en-GB" sz="2800" dirty="0" smtClean="0">
                <a:solidFill>
                  <a:prstClr val="black"/>
                </a:solidFill>
              </a:rPr>
              <a:t>of researchers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solidFill>
                  <a:prstClr val="black"/>
                </a:solidFill>
              </a:rPr>
              <a:t>To develop and validate a </a:t>
            </a:r>
            <a:r>
              <a:rPr lang="en-GB" sz="2800" b="1" dirty="0" smtClean="0">
                <a:solidFill>
                  <a:schemeClr val="tx2"/>
                </a:solidFill>
              </a:rPr>
              <a:t>Roadmap</a:t>
            </a:r>
            <a:r>
              <a:rPr lang="en-GB" sz="2800" dirty="0" smtClean="0">
                <a:solidFill>
                  <a:schemeClr val="tx2"/>
                </a:solidFill>
              </a:rPr>
              <a:t> for </a:t>
            </a:r>
            <a:r>
              <a:rPr lang="en-GB" sz="2800" b="1" dirty="0" smtClean="0">
                <a:solidFill>
                  <a:schemeClr val="tx2"/>
                </a:solidFill>
              </a:rPr>
              <a:t>implementation </a:t>
            </a:r>
            <a:r>
              <a:rPr lang="en-GB" sz="2800" dirty="0" smtClean="0">
                <a:solidFill>
                  <a:prstClr val="black"/>
                </a:solidFill>
              </a:rPr>
              <a:t>of an e-Infrastructure for DCH through at least 6 well defined proofs of concept</a:t>
            </a:r>
            <a:endParaRPr lang="en-GB" sz="2800" b="1" dirty="0" smtClean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800" dirty="0" smtClean="0">
                <a:solidFill>
                  <a:prstClr val="black"/>
                </a:solidFill>
              </a:rPr>
              <a:t>To build upon the knowledge generated by the DC-NET and the INDICATE projects</a:t>
            </a:r>
          </a:p>
          <a:p>
            <a:pPr>
              <a:spcBef>
                <a:spcPts val="1200"/>
              </a:spcBef>
            </a:pPr>
            <a:r>
              <a:rPr lang="it-IT" sz="2800" dirty="0" smtClean="0">
                <a:solidFill>
                  <a:prstClr val="black"/>
                </a:solidFill>
              </a:rPr>
              <a:t>To coordinate with </a:t>
            </a:r>
            <a:r>
              <a:rPr lang="it-IT" sz="2800" dirty="0" err="1" smtClean="0">
                <a:solidFill>
                  <a:prstClr val="black"/>
                </a:solidFill>
              </a:rPr>
              <a:t>other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initiatives</a:t>
            </a:r>
            <a:r>
              <a:rPr lang="it-IT" sz="2800" dirty="0" smtClean="0">
                <a:solidFill>
                  <a:prstClr val="black"/>
                </a:solidFill>
              </a:rPr>
              <a:t>, </a:t>
            </a:r>
            <a:r>
              <a:rPr lang="it-IT" sz="2800" dirty="0" err="1" smtClean="0">
                <a:solidFill>
                  <a:prstClr val="black"/>
                </a:solidFill>
              </a:rPr>
              <a:t>such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</a:rPr>
              <a:t>as</a:t>
            </a:r>
            <a:r>
              <a:rPr lang="it-IT" sz="2800" dirty="0" smtClean="0">
                <a:solidFill>
                  <a:prstClr val="black"/>
                </a:solidFill>
              </a:rPr>
              <a:t> CLARIN, DARIAH, </a:t>
            </a:r>
            <a:r>
              <a:rPr lang="en-GB" sz="2800" dirty="0" smtClean="0">
                <a:solidFill>
                  <a:prstClr val="black"/>
                </a:solidFill>
              </a:rPr>
              <a:t>SCIDIP-ES and EU-DAT</a:t>
            </a:r>
          </a:p>
          <a:p>
            <a:pPr>
              <a:spcBef>
                <a:spcPts val="1200"/>
              </a:spcBef>
            </a:pPr>
            <a:endParaRPr lang="en-GB" sz="2800" dirty="0" smtClean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</a:pP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DCH-RP e-Culture Science Gateway developed by INFN Catania over </a:t>
            </a:r>
            <a:r>
              <a:rPr lang="en-GB" dirty="0" err="1" smtClean="0"/>
              <a:t>gLibrary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104133"/>
            <a:ext cx="8507027" cy="4672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40345">
            <a:off x="5318455" y="1490448"/>
            <a:ext cx="3265795" cy="49651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0" y="1169058"/>
            <a:ext cx="4586658" cy="25181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DCH-RP e-Culture Science Gateway mobile developed by INFN Catania</a:t>
            </a:r>
            <a:endParaRPr lang="en-GB" dirty="0"/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845" y="2460779"/>
            <a:ext cx="2207250" cy="3924000"/>
          </a:xfrm>
          <a:prstGeom prst="rect">
            <a:avLst/>
          </a:prstGeom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9050" y="3186000"/>
            <a:ext cx="2065500" cy="3672000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1212646" y="481260"/>
            <a:ext cx="2025000" cy="3600000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19271" y="1478062"/>
            <a:ext cx="4608000" cy="2880000"/>
          </a:xfrm>
          <a:prstGeom prst="rect">
            <a:avLst/>
          </a:prstGeom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5816" y="3429320"/>
            <a:ext cx="4608000" cy="2880000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5220168" y="2277288"/>
            <a:ext cx="4608000" cy="2880000"/>
          </a:xfrm>
          <a:prstGeom prst="rect">
            <a:avLst/>
          </a:prstGeom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/>
          </p:cNvSpPr>
          <p:nvPr/>
        </p:nvSpPr>
        <p:spPr bwMode="auto">
          <a:xfrm>
            <a:off x="2063115" y="1490187"/>
            <a:ext cx="6583680" cy="96012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4283" tIns="34283" rIns="34283" bIns="3428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BioVeL</a:t>
            </a:r>
            <a:r>
              <a:rPr lang="en-US" sz="2000" b="1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 is funded by the European Commission </a:t>
            </a:r>
            <a:br>
              <a:rPr lang="en-US" sz="2000" b="1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</a:br>
            <a:r>
              <a:rPr lang="en-US" sz="2000" b="1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7th Framework </a:t>
            </a:r>
            <a:r>
              <a:rPr lang="en-US" sz="2000" b="1" dirty="0" err="1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Programme</a:t>
            </a:r>
            <a:r>
              <a:rPr lang="en-US" sz="2000" b="1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 (FP7).</a:t>
            </a:r>
            <a:br>
              <a:rPr lang="en-US" sz="2000" b="1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</a:br>
            <a:r>
              <a:rPr lang="en-US" sz="20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It is part of its e-Infrastructures activity.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7404" y="478632"/>
            <a:ext cx="7066598" cy="1121568"/>
          </a:xfrm>
          <a:ln/>
        </p:spPr>
        <p:txBody>
          <a:bodyPr rIns="126971" anchor="t"/>
          <a:lstStyle/>
          <a:p>
            <a:pPr algn="l"/>
            <a:r>
              <a:rPr lang="en-US" sz="36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B</a:t>
            </a:r>
            <a:r>
              <a:rPr lang="en-US" sz="36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iodiversity </a:t>
            </a:r>
            <a:r>
              <a:rPr lang="en-US" sz="36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V</a:t>
            </a:r>
            <a:r>
              <a:rPr lang="en-US" sz="36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irtual e-</a:t>
            </a:r>
            <a:r>
              <a:rPr lang="en-US" sz="36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L</a:t>
            </a:r>
            <a:r>
              <a:rPr lang="en-US" sz="36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aboratory</a:t>
            </a:r>
            <a:endParaRPr lang="en-US" sz="3600" dirty="0">
              <a:solidFill>
                <a:srgbClr val="9FC349"/>
              </a:solidFill>
              <a:latin typeface="Helvetica Neue Black Condensed" charset="0"/>
              <a:ea typeface="ヒラギノ角ゴ ProN W6" charset="0"/>
              <a:cs typeface="ヒラギノ角ゴ ProN W6" charset="0"/>
              <a:sym typeface="Helvetica Neue Black Condensed" charset="0"/>
            </a:endParaRPr>
          </a:p>
        </p:txBody>
      </p:sp>
      <p:sp>
        <p:nvSpPr>
          <p:cNvPr id="8195" name="Rectangle 3"/>
          <p:cNvSpPr>
            <a:spLocks/>
          </p:cNvSpPr>
          <p:nvPr/>
        </p:nvSpPr>
        <p:spPr bwMode="auto">
          <a:xfrm>
            <a:off x="-228600" y="1181577"/>
            <a:ext cx="9565482" cy="47148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989898"/>
            </a:solidFill>
            <a:prstDash val="solid"/>
            <a:round/>
            <a:headEnd type="none" w="med" len="med"/>
            <a:tailEnd type="none" w="med" len="med"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700" dirty="0">
              <a:solidFill>
                <a:srgbClr val="727272"/>
              </a:solidFill>
              <a:latin typeface="Marker Felt" charset="0"/>
              <a:sym typeface="Marker Felt" charset="0"/>
            </a:endParaRPr>
          </a:p>
        </p:txBody>
      </p:sp>
      <p:pic>
        <p:nvPicPr>
          <p:cNvPr id="8196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18" y="-45719"/>
            <a:ext cx="1177290" cy="7008019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819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654" y="4633438"/>
            <a:ext cx="2471738" cy="174736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8198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739164"/>
            <a:ext cx="1504474" cy="12287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8199" name="Rectangle 7"/>
          <p:cNvSpPr>
            <a:spLocks/>
          </p:cNvSpPr>
          <p:nvPr/>
        </p:nvSpPr>
        <p:spPr bwMode="auto">
          <a:xfrm>
            <a:off x="2078832" y="2680335"/>
            <a:ext cx="6560820" cy="146304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4283" tIns="34283" rIns="34283" bIns="3428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Under FP7, the e-Infrastructures activity is part of the Research Infrastructures </a:t>
            </a:r>
            <a:r>
              <a:rPr lang="en-US" sz="1100" dirty="0" err="1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programme</a:t>
            </a:r>
            <a:r>
              <a:rPr lang="en-US" sz="11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, funded under the FP7 'Capacities' Specific </a:t>
            </a:r>
            <a:r>
              <a:rPr lang="en-US" sz="1100" dirty="0" err="1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Programme</a:t>
            </a:r>
            <a:r>
              <a:rPr lang="en-US" sz="11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. It focuses on the further development and evolution of the high-capacity and high-performance communication network (GÉANT), distributed computing infrastructures (grids and clouds), supercomputer infrastructures, simulation software, scientific data infrastructures, e-Science services as well as on the adoption of e-Infrastructures by user communities.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BioVeL</a:t>
            </a:r>
            <a:r>
              <a:rPr lang="en-US" sz="20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 is free and available via internet.</a:t>
            </a:r>
          </a:p>
        </p:txBody>
      </p:sp>
      <p:sp>
        <p:nvSpPr>
          <p:cNvPr id="8200" name="Rectangle 8"/>
          <p:cNvSpPr>
            <a:spLocks/>
          </p:cNvSpPr>
          <p:nvPr/>
        </p:nvSpPr>
        <p:spPr bwMode="auto">
          <a:xfrm>
            <a:off x="2080260" y="6253639"/>
            <a:ext cx="6743700" cy="28575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4283" tIns="34283" rIns="34283" bIns="3428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u="sng" dirty="0">
                <a:solidFill>
                  <a:srgbClr val="7030A0"/>
                </a:solidFill>
                <a:latin typeface="Helvetica" charset="0"/>
                <a:cs typeface="Helvetica" charset="0"/>
                <a:sym typeface="Helvetica" charset="0"/>
                <a:hlinkClick r:id="rId5"/>
              </a:rPr>
              <a:t>www.biovel.eu</a:t>
            </a:r>
            <a:r>
              <a:rPr lang="en-US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, contact Alex </a:t>
            </a:r>
            <a:r>
              <a:rPr lang="en-US" sz="1400" dirty="0" err="1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Hardisty</a:t>
            </a:r>
            <a:r>
              <a:rPr lang="en-US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: HardistyAR@cardiff.ac.uk 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7FD73-E2D3-4193-99B9-108A1DB84D7D}" type="slidenum">
              <a:rPr lang="en-US" sz="1200" smtClean="0"/>
              <a:pPr/>
              <a:t>23</a:t>
            </a:fld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077404" y="188596"/>
            <a:ext cx="7066598" cy="1411605"/>
          </a:xfrm>
          <a:ln/>
        </p:spPr>
        <p:txBody>
          <a:bodyPr rIns="126973" anchor="t"/>
          <a:lstStyle/>
          <a:p>
            <a:pPr algn="l"/>
            <a:r>
              <a:rPr lang="en-US" sz="36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B</a:t>
            </a:r>
            <a:r>
              <a:rPr lang="en-US" sz="36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iodiversity </a:t>
            </a:r>
            <a:r>
              <a:rPr lang="en-US" sz="36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V</a:t>
            </a:r>
            <a:r>
              <a:rPr lang="en-US" sz="36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irtual e-</a:t>
            </a:r>
            <a:r>
              <a:rPr lang="en-US" sz="36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L</a:t>
            </a:r>
            <a:r>
              <a:rPr lang="en-US" sz="36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aboratory</a:t>
            </a:r>
            <a:endParaRPr lang="en-US" sz="3600" dirty="0">
              <a:solidFill>
                <a:srgbClr val="9FC349"/>
              </a:solidFill>
              <a:latin typeface="Helvetica Neue Black Condensed" charset="0"/>
              <a:ea typeface="ヒラギノ角ゴ ProN W6" charset="0"/>
              <a:cs typeface="ヒラギノ角ゴ ProN W6" charset="0"/>
              <a:sym typeface="Helvetica Neue Black Condensed" charset="0"/>
            </a:endParaRPr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-228600" y="907257"/>
            <a:ext cx="9565482" cy="45720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989898"/>
            </a:solidFill>
            <a:prstDash val="solid"/>
            <a:round/>
            <a:headEnd type="none" w="med" len="med"/>
            <a:tailEnd type="none" w="med" len="med"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0243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3" y="-45719"/>
            <a:ext cx="1177290" cy="7008019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0244" name="Rectangle 4"/>
          <p:cNvSpPr>
            <a:spLocks/>
          </p:cNvSpPr>
          <p:nvPr/>
        </p:nvSpPr>
        <p:spPr bwMode="auto">
          <a:xfrm>
            <a:off x="1403033" y="1051560"/>
            <a:ext cx="7749540" cy="43434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4283" tIns="34283" rIns="34283" bIns="34283"/>
          <a:lstStyle/>
          <a:p>
            <a:pPr>
              <a:spcBef>
                <a:spcPts val="270"/>
              </a:spcBef>
            </a:pPr>
            <a:r>
              <a:rPr lang="en-US" sz="2300" dirty="0" err="1">
                <a:latin typeface="Calibri Bold" charset="0"/>
                <a:cs typeface="Calibri Bold" charset="0"/>
                <a:sym typeface="Calibri Bold" charset="0"/>
              </a:rPr>
              <a:t>BioVeL</a:t>
            </a:r>
            <a:r>
              <a:rPr lang="en-US" sz="2300" dirty="0">
                <a:latin typeface="Calibri Bold" charset="0"/>
                <a:cs typeface="Calibri Bold" charset="0"/>
                <a:sym typeface="Calibri Bold" charset="0"/>
              </a:rPr>
              <a:t> è un </a:t>
            </a:r>
            <a:r>
              <a:rPr lang="en-US" sz="2300" dirty="0" err="1">
                <a:latin typeface="Calibri Bold" charset="0"/>
                <a:cs typeface="Calibri Bold" charset="0"/>
                <a:sym typeface="Calibri Bold" charset="0"/>
              </a:rPr>
              <a:t>consorzio</a:t>
            </a:r>
            <a:r>
              <a:rPr lang="en-US" sz="2300" dirty="0"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300" dirty="0" err="1">
                <a:latin typeface="Calibri Bold" charset="0"/>
                <a:cs typeface="Calibri Bold" charset="0"/>
                <a:sym typeface="Calibri Bold" charset="0"/>
              </a:rPr>
              <a:t>di</a:t>
            </a:r>
            <a:r>
              <a:rPr lang="en-US" sz="2300" dirty="0">
                <a:latin typeface="Calibri Bold" charset="0"/>
                <a:cs typeface="Calibri Bold" charset="0"/>
                <a:sym typeface="Calibri Bold" charset="0"/>
              </a:rPr>
              <a:t> 15 partners </a:t>
            </a:r>
            <a:r>
              <a:rPr lang="en-US" sz="2300" dirty="0" err="1">
                <a:latin typeface="Calibri Bold" charset="0"/>
                <a:cs typeface="Calibri Bold" charset="0"/>
                <a:sym typeface="Calibri Bold" charset="0"/>
              </a:rPr>
              <a:t>appartenenti</a:t>
            </a:r>
            <a:r>
              <a:rPr lang="en-US" sz="2300" dirty="0">
                <a:latin typeface="Calibri Bold" charset="0"/>
                <a:cs typeface="Calibri Bold" charset="0"/>
                <a:sym typeface="Calibri Bold" charset="0"/>
              </a:rPr>
              <a:t> a 9 </a:t>
            </a:r>
            <a:r>
              <a:rPr lang="en-US" sz="2300" dirty="0" err="1">
                <a:latin typeface="Calibri Bold" charset="0"/>
                <a:cs typeface="Calibri Bold" charset="0"/>
                <a:sym typeface="Calibri Bold" charset="0"/>
              </a:rPr>
              <a:t>nazioni</a:t>
            </a:r>
            <a:endParaRPr lang="en-US" sz="2300" dirty="0">
              <a:latin typeface="Calibri Bold" charset="0"/>
              <a:cs typeface="Calibri Bold" charset="0"/>
              <a:sym typeface="Calibri Bold" charset="0"/>
            </a:endParaRPr>
          </a:p>
        </p:txBody>
      </p:sp>
      <p:pic>
        <p:nvPicPr>
          <p:cNvPr id="1024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434" y="2254572"/>
            <a:ext cx="3016092" cy="28617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0246" name="Rectangle 6"/>
          <p:cNvSpPr>
            <a:spLocks/>
          </p:cNvSpPr>
          <p:nvPr/>
        </p:nvSpPr>
        <p:spPr bwMode="auto">
          <a:xfrm>
            <a:off x="1691640" y="1851660"/>
            <a:ext cx="3531870" cy="473202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4283" tIns="34283" rIns="34283" bIns="34283"/>
          <a:lstStyle/>
          <a:p>
            <a:pPr marL="188557" indent="-188557">
              <a:buFontTx/>
              <a:buAutoNum type="arabicPeriod"/>
            </a:pP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Cardiff University, UK – Coordinator </a:t>
            </a:r>
          </a:p>
          <a:p>
            <a:pPr marL="188557" indent="-188557">
              <a:buFontTx/>
              <a:buAutoNum type="arabicPeriod"/>
            </a:pP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Centro de </a:t>
            </a:r>
            <a:r>
              <a:rPr lang="en-US" sz="1300" dirty="0" err="1">
                <a:latin typeface="Helvetica" charset="0"/>
                <a:cs typeface="Helvetica" charset="0"/>
                <a:sym typeface="Helvetica" charset="0"/>
              </a:rPr>
              <a:t>Referência</a:t>
            </a: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1300" dirty="0" err="1">
                <a:latin typeface="Helvetica" charset="0"/>
                <a:cs typeface="Helvetica" charset="0"/>
                <a:sym typeface="Helvetica" charset="0"/>
              </a:rPr>
              <a:t>em</a:t>
            </a: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1300" dirty="0" err="1">
                <a:latin typeface="Helvetica" charset="0"/>
                <a:cs typeface="Helvetica" charset="0"/>
                <a:sym typeface="Helvetica" charset="0"/>
              </a:rPr>
              <a:t>Informação</a:t>
            </a: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1300" dirty="0" err="1">
                <a:latin typeface="Helvetica" charset="0"/>
                <a:cs typeface="Helvetica" charset="0"/>
                <a:sym typeface="Helvetica" charset="0"/>
              </a:rPr>
              <a:t>Ambiental</a:t>
            </a: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, Brazil</a:t>
            </a:r>
          </a:p>
          <a:p>
            <a:pPr marL="188557" indent="-188557">
              <a:buFontTx/>
              <a:buAutoNum type="arabicPeriod"/>
            </a:pP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Foundation for Research on Biodiversity, France</a:t>
            </a:r>
          </a:p>
          <a:p>
            <a:pPr marL="188557" indent="-188557">
              <a:buFontTx/>
              <a:buAutoNum type="arabicPeriod"/>
            </a:pPr>
            <a:r>
              <a:rPr lang="en-US" sz="1300" dirty="0" err="1">
                <a:latin typeface="Helvetica" charset="0"/>
                <a:cs typeface="Helvetica" charset="0"/>
                <a:sym typeface="Helvetica" charset="0"/>
              </a:rPr>
              <a:t>Fraunhofer-Gesellschaft</a:t>
            </a: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, Institute IAIS, Germany</a:t>
            </a:r>
          </a:p>
          <a:p>
            <a:pPr marL="188557" indent="-188557">
              <a:buFontTx/>
              <a:buAutoNum type="arabicPeriod"/>
            </a:pP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Free University of Berlin – Botanical Gardens and Botanical Museum, Germany</a:t>
            </a:r>
          </a:p>
          <a:p>
            <a:pPr marL="188557" indent="-188557">
              <a:buFontTx/>
              <a:buAutoNum type="arabicPeriod"/>
            </a:pP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Hungarian Academy of Sciences Institute of Ecology and Botany, Hungary</a:t>
            </a:r>
          </a:p>
          <a:p>
            <a:pPr marL="188557" indent="-188557">
              <a:buFontTx/>
              <a:buAutoNum type="arabicPeriod"/>
            </a:pP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Max Planck Society, MPI for Marine Microbiology, Germany</a:t>
            </a:r>
          </a:p>
          <a:p>
            <a:pPr marL="188557" indent="-188557">
              <a:buFontTx/>
              <a:buAutoNum type="arabicPeriod"/>
            </a:pP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National Institute of Nuclear Physics, Italy</a:t>
            </a:r>
          </a:p>
          <a:p>
            <a:pPr marL="188557" indent="-188557">
              <a:buFontTx/>
              <a:buAutoNum type="arabicPeriod"/>
            </a:pP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National Research Council: Institute for Biomedical Technologies and Institute of </a:t>
            </a:r>
            <a:r>
              <a:rPr lang="en-US" sz="1300" dirty="0" err="1">
                <a:latin typeface="Helvetica" charset="0"/>
                <a:cs typeface="Helvetica" charset="0"/>
                <a:sym typeface="Helvetica" charset="0"/>
              </a:rPr>
              <a:t>Biomembrane</a:t>
            </a: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 and Bioenergetics, Italy</a:t>
            </a:r>
          </a:p>
          <a:p>
            <a:pPr marL="188557" indent="-188557">
              <a:buFontTx/>
              <a:buAutoNum type="arabicPeriod"/>
            </a:pP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Netherlands Centre for Biodiversity (NCB </a:t>
            </a:r>
            <a:r>
              <a:rPr lang="en-US" sz="1300" dirty="0" err="1">
                <a:latin typeface="Helvetica" charset="0"/>
                <a:cs typeface="Helvetica" charset="0"/>
                <a:sym typeface="Helvetica" charset="0"/>
              </a:rPr>
              <a:t>Naturalis</a:t>
            </a: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), The Netherlands</a:t>
            </a:r>
          </a:p>
          <a:p>
            <a:pPr marL="188557" indent="-188557">
              <a:buFontTx/>
              <a:buAutoNum type="arabicPeriod"/>
            </a:pPr>
            <a:r>
              <a:rPr lang="en-US" sz="1300" dirty="0" err="1">
                <a:latin typeface="Helvetica" charset="0"/>
                <a:cs typeface="Helvetica" charset="0"/>
                <a:sym typeface="Helvetica" charset="0"/>
              </a:rPr>
              <a:t>Stichting</a:t>
            </a: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 European Grid Initiative, </a:t>
            </a:r>
            <a:br>
              <a:rPr lang="en-US" sz="1300" dirty="0">
                <a:latin typeface="Helvetica" charset="0"/>
                <a:cs typeface="Helvetica" charset="0"/>
                <a:sym typeface="Helvetica" charset="0"/>
              </a:rPr>
            </a:b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The Netherlands</a:t>
            </a:r>
          </a:p>
          <a:p>
            <a:pPr marL="188557" indent="-188557">
              <a:buFontTx/>
              <a:buAutoNum type="arabicPeriod"/>
            </a:pP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University of Amsterdam, Institute of Biodiversity and Ecosystem Dynamics, </a:t>
            </a:r>
            <a:br>
              <a:rPr lang="en-US" sz="1300" dirty="0">
                <a:latin typeface="Helvetica" charset="0"/>
                <a:cs typeface="Helvetica" charset="0"/>
                <a:sym typeface="Helvetica" charset="0"/>
              </a:rPr>
            </a:b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The Netherlands</a:t>
            </a:r>
          </a:p>
        </p:txBody>
      </p:sp>
      <p:sp>
        <p:nvSpPr>
          <p:cNvPr id="10247" name="Rectangle 7"/>
          <p:cNvSpPr>
            <a:spLocks/>
          </p:cNvSpPr>
          <p:nvPr/>
        </p:nvSpPr>
        <p:spPr bwMode="auto">
          <a:xfrm>
            <a:off x="5692140" y="5457825"/>
            <a:ext cx="3383280" cy="65151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4283" tIns="34283" rIns="34283" bIns="34283"/>
          <a:lstStyle/>
          <a:p>
            <a:pPr marL="137132" indent="-137132">
              <a:buFontTx/>
              <a:buAutoNum type="arabicPeriod" startAt="13"/>
            </a:pP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 University of Eastern Finland, Finland</a:t>
            </a:r>
          </a:p>
          <a:p>
            <a:pPr marL="137132" indent="-137132">
              <a:buFontTx/>
              <a:buAutoNum type="arabicPeriod" startAt="13"/>
            </a:pP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 University of Gothenburg, Sweden</a:t>
            </a:r>
          </a:p>
          <a:p>
            <a:pPr marL="137132" indent="-137132">
              <a:buFontTx/>
              <a:buAutoNum type="arabicPeriod" startAt="13"/>
            </a:pPr>
            <a:r>
              <a:rPr lang="en-US" sz="1300" dirty="0">
                <a:latin typeface="Helvetica" charset="0"/>
                <a:cs typeface="Helvetica" charset="0"/>
                <a:sym typeface="Helvetica" charset="0"/>
              </a:rPr>
              <a:t>University of Manchester, UK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7FD73-E2D3-4193-99B9-108A1DB84D7D}" type="slidenum">
              <a:rPr lang="en-US" sz="1200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1331595" y="1285875"/>
            <a:ext cx="7635240" cy="549783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4283" tIns="34283" rIns="34283" bIns="34283"/>
          <a:lstStyle/>
          <a:p>
            <a:pPr algn="l"/>
            <a:r>
              <a:rPr lang="en-US" sz="2000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BioVeL</a:t>
            </a:r>
            <a:r>
              <a:rPr lang="en-US" sz="2000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is one of a number of projects across Europe contributing to </a:t>
            </a:r>
            <a:r>
              <a:rPr lang="en-US" sz="2000" b="1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LifeWatch</a:t>
            </a:r>
            <a:r>
              <a:rPr lang="en-US" sz="2000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, and it will make a key contribution to it by enabling better sharing of skills and data, and faster production of outputs in biodiversity science.</a:t>
            </a:r>
          </a:p>
          <a:p>
            <a:pPr algn="l"/>
            <a:endParaRPr lang="en-US" sz="2000" dirty="0">
              <a:latin typeface="News Gothic MT" charset="0"/>
              <a:ea typeface="News Gothic MT" charset="0"/>
              <a:cs typeface="News Gothic MT" charset="0"/>
              <a:sym typeface="News Gothic MT" charset="0"/>
            </a:endParaRPr>
          </a:p>
          <a:p>
            <a:pPr algn="l"/>
            <a:endParaRPr lang="en-US" sz="2000" dirty="0">
              <a:latin typeface="News Gothic MT" charset="0"/>
              <a:ea typeface="News Gothic MT" charset="0"/>
              <a:cs typeface="News Gothic MT" charset="0"/>
              <a:sym typeface="News Gothic MT" charset="0"/>
            </a:endParaRPr>
          </a:p>
          <a:p>
            <a:pPr algn="l"/>
            <a:r>
              <a:rPr lang="en-US" sz="2000" b="1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LifeWatch</a:t>
            </a:r>
            <a:r>
              <a:rPr lang="en-US" sz="2000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is the research infrastructure </a:t>
            </a:r>
            <a:r>
              <a:rPr lang="en-US" sz="2000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programme</a:t>
            </a:r>
            <a:r>
              <a:rPr lang="en-US" sz="2000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, initiated in the European Strategy Forum on Research Infrastructures (ESFRI), to construct and operate facilities, including new virtual laboratories, for biodiversity research. </a:t>
            </a:r>
          </a:p>
          <a:p>
            <a:pPr algn="l"/>
            <a:endParaRPr lang="en-US" sz="2000" dirty="0">
              <a:latin typeface="News Gothic MT" charset="0"/>
              <a:ea typeface="News Gothic MT" charset="0"/>
              <a:cs typeface="News Gothic MT" charset="0"/>
              <a:sym typeface="News Gothic MT" charset="0"/>
            </a:endParaRPr>
          </a:p>
          <a:p>
            <a:pPr algn="l"/>
            <a:endParaRPr lang="en-US" sz="2000" dirty="0">
              <a:latin typeface="News Gothic MT" charset="0"/>
              <a:ea typeface="News Gothic MT" charset="0"/>
              <a:cs typeface="News Gothic MT" charset="0"/>
              <a:sym typeface="News Gothic MT" charset="0"/>
            </a:endParaRPr>
          </a:p>
          <a:p>
            <a:pPr algn="l"/>
            <a:r>
              <a:rPr lang="en-US" sz="2000" b="1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The ultimate objective of the </a:t>
            </a:r>
            <a:r>
              <a:rPr lang="en-US" sz="2000" b="1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LifeWatch</a:t>
            </a:r>
            <a:r>
              <a:rPr lang="en-US" sz="2000" b="1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project is to explore patterns of biodiversity and processes of biodiversity across time and space-scales. </a:t>
            </a:r>
          </a:p>
          <a:p>
            <a:pPr algn="l"/>
            <a:endParaRPr lang="en-US" dirty="0">
              <a:latin typeface="News Gothic MT" charset="0"/>
              <a:ea typeface="News Gothic MT" charset="0"/>
              <a:cs typeface="News Gothic MT" charset="0"/>
              <a:sym typeface="News Gothic MT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40" y="188596"/>
            <a:ext cx="7105174" cy="1411605"/>
          </a:xfrm>
          <a:ln/>
        </p:spPr>
        <p:txBody>
          <a:bodyPr rIns="126973" anchor="t"/>
          <a:lstStyle/>
          <a:p>
            <a:pPr algn="l"/>
            <a:r>
              <a:rPr lang="en-US" sz="36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B</a:t>
            </a:r>
            <a:r>
              <a:rPr lang="en-US" sz="36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iodiversity </a:t>
            </a:r>
            <a:r>
              <a:rPr lang="en-US" sz="36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V</a:t>
            </a:r>
            <a:r>
              <a:rPr lang="en-US" sz="36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irtual e-</a:t>
            </a:r>
            <a:r>
              <a:rPr lang="en-US" sz="36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L</a:t>
            </a:r>
            <a:r>
              <a:rPr lang="en-US" sz="36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aboratory</a:t>
            </a:r>
            <a:endParaRPr lang="en-US" sz="3600" dirty="0">
              <a:solidFill>
                <a:srgbClr val="9FC349"/>
              </a:solidFill>
              <a:latin typeface="Helvetica Neue Black Condensed" charset="0"/>
              <a:ea typeface="ヒラギノ角ゴ ProN W6" charset="0"/>
              <a:cs typeface="ヒラギノ角ゴ ProN W6" charset="0"/>
              <a:sym typeface="Helvetica Neue Black Condensed" charset="0"/>
            </a:endParaRPr>
          </a:p>
        </p:txBody>
      </p:sp>
      <p:sp>
        <p:nvSpPr>
          <p:cNvPr id="9219" name="Rectangle 3"/>
          <p:cNvSpPr>
            <a:spLocks/>
          </p:cNvSpPr>
          <p:nvPr/>
        </p:nvSpPr>
        <p:spPr bwMode="auto">
          <a:xfrm>
            <a:off x="-228600" y="1181577"/>
            <a:ext cx="9565482" cy="47148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989898"/>
            </a:solidFill>
            <a:prstDash val="solid"/>
            <a:round/>
            <a:headEnd type="none" w="med" len="med"/>
            <a:tailEnd type="none" w="med" len="med"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9220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" y="-11429"/>
            <a:ext cx="1177290" cy="7008019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7FD73-E2D3-4193-99B9-108A1DB84D7D}" type="slidenum">
              <a:rPr lang="en-US" sz="1200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1235869" y="1331595"/>
            <a:ext cx="4491990" cy="510921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4283" tIns="34283" rIns="34283" bIns="34283"/>
          <a:lstStyle/>
          <a:p>
            <a:pPr marL="222838" indent="-222838">
              <a:spcBef>
                <a:spcPts val="117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Semplificare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la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possibilità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di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importare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dati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dalle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proprie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librerie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o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da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quelle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di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altri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ricercatori</a:t>
            </a:r>
            <a:endParaRPr lang="en-US" dirty="0">
              <a:latin typeface="News Gothic MT" charset="0"/>
              <a:ea typeface="News Gothic MT" charset="0"/>
              <a:cs typeface="News Gothic MT" charset="0"/>
              <a:sym typeface="News Gothic MT" charset="0"/>
            </a:endParaRPr>
          </a:p>
          <a:p>
            <a:pPr marL="222838" indent="-222838">
              <a:spcBef>
                <a:spcPts val="117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“Workflow” (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serie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di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step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di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data-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analisi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)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che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consentono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di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processare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una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grande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quantità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di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dati</a:t>
            </a:r>
            <a:endParaRPr lang="en-US" dirty="0">
              <a:latin typeface="News Gothic MT" charset="0"/>
              <a:ea typeface="News Gothic MT" charset="0"/>
              <a:cs typeface="News Gothic MT" charset="0"/>
              <a:sym typeface="News Gothic MT" charset="0"/>
            </a:endParaRPr>
          </a:p>
          <a:p>
            <a:pPr marL="222838" indent="-222838">
              <a:spcBef>
                <a:spcPts val="117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Costruire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il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proprio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workflow con la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possibilità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di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selezionare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e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applicare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successivi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“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servizi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”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di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data processing</a:t>
            </a:r>
          </a:p>
          <a:p>
            <a:pPr marL="222838" indent="-222838">
              <a:spcBef>
                <a:spcPts val="117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Accedere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a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librerie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di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workflow e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ri-usare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workflow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esistenti</a:t>
            </a:r>
            <a:endParaRPr lang="en-US" dirty="0">
              <a:latin typeface="News Gothic MT" charset="0"/>
              <a:ea typeface="News Gothic MT" charset="0"/>
              <a:cs typeface="News Gothic MT" charset="0"/>
              <a:sym typeface="News Gothic MT" charset="0"/>
            </a:endParaRPr>
          </a:p>
          <a:p>
            <a:pPr marL="222838" indent="-222838">
              <a:spcBef>
                <a:spcPts val="117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Ridurre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i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tempi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di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ricerca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e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l’overhead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per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imparare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ad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usare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i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tool </a:t>
            </a:r>
          </a:p>
          <a:p>
            <a:pPr marL="222838" indent="-222838">
              <a:spcBef>
                <a:spcPts val="117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Contribuire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al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progetto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</a:t>
            </a:r>
            <a:r>
              <a:rPr lang="en-US" dirty="0" err="1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LifeWatch</a:t>
            </a: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 e</a:t>
            </a:r>
            <a:r>
              <a:rPr lang="en-US" dirty="0">
                <a:latin typeface="Helvetica" charset="0"/>
                <a:ea typeface="ヒラギノ角ゴ ProN W3" charset="0"/>
                <a:cs typeface="ヒラギノ角ゴ ProN W3" charset="0"/>
                <a:sym typeface="Helvetica" charset="0"/>
              </a:rPr>
              <a:t/>
            </a:r>
            <a:br>
              <a:rPr lang="en-US" dirty="0">
                <a:latin typeface="Helvetica" charset="0"/>
                <a:ea typeface="ヒラギノ角ゴ ProN W3" charset="0"/>
                <a:cs typeface="ヒラギノ角ゴ ProN W3" charset="0"/>
                <a:sym typeface="Helvetica" charset="0"/>
              </a:rPr>
            </a:br>
            <a:r>
              <a:rPr lang="en-US" dirty="0">
                <a:latin typeface="News Gothic MT" charset="0"/>
                <a:ea typeface="News Gothic MT" charset="0"/>
                <a:cs typeface="News Gothic MT" charset="0"/>
                <a:sym typeface="News Gothic MT" charset="0"/>
              </a:rPr>
              <a:t>GEO BON.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4515" y="77154"/>
            <a:ext cx="7105174" cy="1523048"/>
          </a:xfrm>
          <a:ln/>
        </p:spPr>
        <p:txBody>
          <a:bodyPr rIns="126973" anchor="t"/>
          <a:lstStyle/>
          <a:p>
            <a:pPr algn="l"/>
            <a:r>
              <a:rPr lang="en-US" sz="36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B</a:t>
            </a:r>
            <a:r>
              <a:rPr lang="en-US" sz="36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iodiversity </a:t>
            </a:r>
            <a:r>
              <a:rPr lang="en-US" sz="36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V</a:t>
            </a:r>
            <a:r>
              <a:rPr lang="en-US" sz="36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irtual e-</a:t>
            </a:r>
            <a:r>
              <a:rPr lang="en-US" sz="36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L</a:t>
            </a:r>
            <a:r>
              <a:rPr lang="en-US" sz="36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aboratory</a:t>
            </a:r>
            <a:endParaRPr lang="en-US" sz="3600" dirty="0">
              <a:solidFill>
                <a:srgbClr val="9FC349"/>
              </a:solidFill>
              <a:latin typeface="Helvetica Neue Black Condensed" charset="0"/>
              <a:ea typeface="ヒラギノ角ゴ ProN W6" charset="0"/>
              <a:cs typeface="ヒラギノ角ゴ ProN W6" charset="0"/>
              <a:sym typeface="Helvetica Neue Black Condensed" charset="0"/>
            </a:endParaRPr>
          </a:p>
        </p:txBody>
      </p:sp>
      <p:sp>
        <p:nvSpPr>
          <p:cNvPr id="11267" name="Rectangle 3"/>
          <p:cNvSpPr>
            <a:spLocks/>
          </p:cNvSpPr>
          <p:nvPr/>
        </p:nvSpPr>
        <p:spPr bwMode="auto">
          <a:xfrm>
            <a:off x="-228600" y="764382"/>
            <a:ext cx="9565482" cy="45720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989898"/>
            </a:solidFill>
            <a:prstDash val="solid"/>
            <a:round/>
            <a:headEnd type="none" w="med" len="med"/>
            <a:tailEnd type="none" w="med" len="med"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126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" y="-45719"/>
            <a:ext cx="1177290" cy="7008019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1269" name="Rectangle 5"/>
          <p:cNvSpPr>
            <a:spLocks/>
          </p:cNvSpPr>
          <p:nvPr/>
        </p:nvSpPr>
        <p:spPr bwMode="auto">
          <a:xfrm>
            <a:off x="2483168" y="764382"/>
            <a:ext cx="5726430" cy="36576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4283" tIns="34283" rIns="34283" bIns="34283"/>
          <a:lstStyle/>
          <a:p>
            <a:pPr algn="r"/>
            <a:r>
              <a:rPr lang="en-US" sz="2000" b="1" dirty="0" err="1">
                <a:latin typeface="Helvetica" charset="0"/>
                <a:cs typeface="Helvetica" charset="0"/>
                <a:sym typeface="Helvetica" charset="0"/>
              </a:rPr>
              <a:t>BioVeL</a:t>
            </a:r>
            <a:r>
              <a:rPr lang="en-US" sz="2000" b="1" dirty="0">
                <a:latin typeface="Helvetica" charset="0"/>
                <a:cs typeface="Helvetica" charset="0"/>
                <a:sym typeface="Helvetica" charset="0"/>
              </a:rPr>
              <a:t> is a powerful data processing tool</a:t>
            </a:r>
          </a:p>
        </p:txBody>
      </p:sp>
      <p:pic>
        <p:nvPicPr>
          <p:cNvPr id="11270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6441" y="1915954"/>
            <a:ext cx="3304699" cy="380619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1271" name="Rectangle 7"/>
          <p:cNvSpPr>
            <a:spLocks/>
          </p:cNvSpPr>
          <p:nvPr/>
        </p:nvSpPr>
        <p:spPr bwMode="auto">
          <a:xfrm>
            <a:off x="5743575" y="5949315"/>
            <a:ext cx="3383280" cy="50292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4283" tIns="34283" rIns="34283" bIns="34283"/>
          <a:lstStyle/>
          <a:p>
            <a:pPr algn="l"/>
            <a:r>
              <a:rPr lang="en-US" sz="1400" i="1" dirty="0">
                <a:latin typeface="Helvetica" charset="0"/>
                <a:cs typeface="Helvetica" charset="0"/>
                <a:sym typeface="Helvetica" charset="0"/>
              </a:rPr>
              <a:t>Part of a workflow to study the </a:t>
            </a:r>
            <a:br>
              <a:rPr lang="en-US" sz="1400" i="1" dirty="0">
                <a:latin typeface="Helvetica" charset="0"/>
                <a:cs typeface="Helvetica" charset="0"/>
                <a:sym typeface="Helvetica" charset="0"/>
              </a:rPr>
            </a:br>
            <a:r>
              <a:rPr lang="en-US" sz="1400" i="1" dirty="0">
                <a:latin typeface="Helvetica" charset="0"/>
                <a:cs typeface="Helvetica" charset="0"/>
                <a:sym typeface="Helvetica" charset="0"/>
              </a:rPr>
              <a:t>ecological niche of the horseshoe crab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7FD73-E2D3-4193-99B9-108A1DB84D7D}" type="slidenum">
              <a:rPr lang="en-US" sz="1200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1331595" y="764382"/>
            <a:ext cx="7783830" cy="58293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4283" tIns="34283" rIns="34283" bIns="34283"/>
          <a:lstStyle/>
          <a:p>
            <a:pPr marL="274264" indent="-274264">
              <a:spcBef>
                <a:spcPts val="81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b="1" dirty="0">
                <a:latin typeface="Helvetica" charset="0"/>
                <a:cs typeface="Helvetica" charset="0"/>
                <a:sym typeface="Helvetica" charset="0"/>
              </a:rPr>
              <a:t>118k€ </a:t>
            </a:r>
            <a:r>
              <a:rPr lang="en-US" b="1" dirty="0" err="1">
                <a:latin typeface="Helvetica" charset="0"/>
                <a:cs typeface="Helvetica" charset="0"/>
                <a:sym typeface="Helvetica" charset="0"/>
              </a:rPr>
              <a:t>di</a:t>
            </a:r>
            <a:r>
              <a:rPr lang="en-US" b="1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Helvetica" charset="0"/>
                <a:cs typeface="Helvetica" charset="0"/>
                <a:sym typeface="Helvetica" charset="0"/>
              </a:rPr>
              <a:t>finanziamento</a:t>
            </a:r>
            <a:r>
              <a:rPr lang="en-US" b="1" dirty="0">
                <a:latin typeface="Helvetica" charset="0"/>
                <a:cs typeface="Helvetica" charset="0"/>
                <a:sym typeface="Helvetica" charset="0"/>
              </a:rPr>
              <a:t> per </a:t>
            </a:r>
            <a:r>
              <a:rPr lang="en-US" b="1" dirty="0" err="1">
                <a:latin typeface="Helvetica" charset="0"/>
                <a:cs typeface="Helvetica" charset="0"/>
                <a:sym typeface="Helvetica" charset="0"/>
              </a:rPr>
              <a:t>l’INFN</a:t>
            </a:r>
            <a:r>
              <a:rPr lang="en-US" b="1" dirty="0">
                <a:latin typeface="Helvetica" charset="0"/>
                <a:cs typeface="Helvetica" charset="0"/>
                <a:sym typeface="Helvetica" charset="0"/>
              </a:rPr>
              <a:t> (</a:t>
            </a:r>
            <a:r>
              <a:rPr lang="en-US" b="1" dirty="0" err="1">
                <a:latin typeface="Helvetica" charset="0"/>
                <a:cs typeface="Helvetica" charset="0"/>
                <a:sym typeface="Helvetica" charset="0"/>
              </a:rPr>
              <a:t>su</a:t>
            </a:r>
            <a:r>
              <a:rPr lang="en-US" b="1" dirty="0">
                <a:latin typeface="Helvetica" charset="0"/>
                <a:cs typeface="Helvetica" charset="0"/>
                <a:sym typeface="Helvetica" charset="0"/>
              </a:rPr>
              <a:t> 5M€ </a:t>
            </a:r>
            <a:r>
              <a:rPr lang="en-US" b="1" dirty="0" err="1">
                <a:latin typeface="Helvetica" charset="0"/>
                <a:cs typeface="Helvetica" charset="0"/>
                <a:sym typeface="Helvetica" charset="0"/>
              </a:rPr>
              <a:t>di</a:t>
            </a:r>
            <a:r>
              <a:rPr lang="en-US" b="1" dirty="0">
                <a:latin typeface="Helvetica" charset="0"/>
                <a:cs typeface="Helvetica" charset="0"/>
                <a:sym typeface="Helvetica" charset="0"/>
              </a:rPr>
              <a:t> budget </a:t>
            </a:r>
            <a:r>
              <a:rPr lang="en-US" b="1" dirty="0" err="1">
                <a:latin typeface="Helvetica" charset="0"/>
                <a:cs typeface="Helvetica" charset="0"/>
                <a:sym typeface="Helvetica" charset="0"/>
              </a:rPr>
              <a:t>totale</a:t>
            </a:r>
            <a:r>
              <a:rPr lang="en-US" b="1" dirty="0">
                <a:latin typeface="Helvetica" charset="0"/>
                <a:cs typeface="Helvetica" charset="0"/>
                <a:sym typeface="Helvetica" charset="0"/>
              </a:rPr>
              <a:t>)</a:t>
            </a:r>
          </a:p>
          <a:p>
            <a:pPr marL="274264" indent="-274264">
              <a:spcBef>
                <a:spcPts val="81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b="1" dirty="0" err="1">
                <a:latin typeface="Helvetica" charset="0"/>
                <a:cs typeface="Helvetica" charset="0"/>
                <a:sym typeface="Helvetica" charset="0"/>
              </a:rPr>
              <a:t>Impegno</a:t>
            </a:r>
            <a:r>
              <a:rPr lang="en-US" b="1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Helvetica" charset="0"/>
                <a:cs typeface="Helvetica" charset="0"/>
                <a:sym typeface="Helvetica" charset="0"/>
              </a:rPr>
              <a:t>su</a:t>
            </a:r>
            <a:r>
              <a:rPr lang="en-US" b="1" dirty="0">
                <a:latin typeface="Helvetica" charset="0"/>
                <a:cs typeface="Helvetica" charset="0"/>
                <a:sym typeface="Helvetica" charset="0"/>
              </a:rPr>
              <a:t> due WP:</a:t>
            </a:r>
          </a:p>
          <a:p>
            <a:pPr marL="274264" indent="-274264">
              <a:spcBef>
                <a:spcPts val="81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b="1" dirty="0">
                <a:latin typeface="Helvetica" charset="0"/>
                <a:cs typeface="Helvetica" charset="0"/>
                <a:sym typeface="Helvetica" charset="0"/>
              </a:rPr>
              <a:t>WP4 (Outreach, dissemination and support) 1.5PM</a:t>
            </a:r>
          </a:p>
          <a:p>
            <a:pPr marL="274264" indent="-274264">
              <a:spcBef>
                <a:spcPts val="81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Outreach activities to the communities, international initiatives and other projects;</a:t>
            </a:r>
          </a:p>
          <a:p>
            <a:pPr marL="274264" indent="-274264">
              <a:spcBef>
                <a:spcPts val="81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Dissemination of tools and results available with participation to conferences and biodiversity related events</a:t>
            </a:r>
          </a:p>
          <a:p>
            <a:pPr marL="274264" indent="-274264">
              <a:spcBef>
                <a:spcPts val="81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b="1" dirty="0">
                <a:latin typeface="Helvetica" charset="0"/>
                <a:cs typeface="Helvetica" charset="0"/>
                <a:sym typeface="Helvetica" charset="0"/>
              </a:rPr>
              <a:t>WP7 (Services access, operation and management) 14PM</a:t>
            </a:r>
          </a:p>
          <a:p>
            <a:pPr marL="274264" indent="-274264">
              <a:spcBef>
                <a:spcPts val="81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Deploy, commission and operate services on behalf of the biodiversity science community;</a:t>
            </a:r>
          </a:p>
          <a:p>
            <a:pPr marL="274264" indent="-274264">
              <a:spcBef>
                <a:spcPts val="81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Gain access (where necessary) to underlying e-infrastructures (e.g., NGIs/EGI) for the execution of computationally intensive services.</a:t>
            </a:r>
          </a:p>
          <a:p>
            <a:pPr marL="274264" indent="-274264">
              <a:spcBef>
                <a:spcPts val="81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Helvetica" charset="0"/>
                <a:cs typeface="Helvetica" charset="0"/>
                <a:sym typeface="Helvetica" charset="0"/>
              </a:rPr>
              <a:t>INFN brings </a:t>
            </a:r>
            <a:r>
              <a:rPr lang="en-US" b="1" dirty="0">
                <a:solidFill>
                  <a:srgbClr val="0070C0"/>
                </a:solidFill>
                <a:latin typeface="Helvetica" charset="0"/>
                <a:cs typeface="Helvetica" charset="0"/>
                <a:sym typeface="Helvetica" charset="0"/>
              </a:rPr>
              <a:t>Grid and other distributed computing expertise to the provision of </a:t>
            </a:r>
            <a:r>
              <a:rPr lang="en-US" b="1" dirty="0" smtClean="0">
                <a:solidFill>
                  <a:srgbClr val="0070C0"/>
                </a:solidFill>
                <a:latin typeface="Helvetica" charset="0"/>
                <a:cs typeface="Helvetica" charset="0"/>
                <a:sym typeface="Helvetica" charset="0"/>
              </a:rPr>
              <a:t>services.</a:t>
            </a:r>
          </a:p>
          <a:p>
            <a:pPr marL="274264" indent="-274264">
              <a:spcBef>
                <a:spcPts val="81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Helvetica" charset="0"/>
                <a:cs typeface="Helvetica" charset="0"/>
                <a:sym typeface="Helvetica" charset="0"/>
              </a:rPr>
              <a:t>INFN </a:t>
            </a:r>
            <a:r>
              <a:rPr lang="en-US" b="1" dirty="0">
                <a:solidFill>
                  <a:srgbClr val="0070C0"/>
                </a:solidFill>
                <a:latin typeface="Helvetica" charset="0"/>
                <a:cs typeface="Helvetica" charset="0"/>
                <a:sym typeface="Helvetica" charset="0"/>
              </a:rPr>
              <a:t>brings software engineering effort and expertise and capability for hosting services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899" y="0"/>
            <a:ext cx="7566660" cy="697230"/>
          </a:xfrm>
          <a:ln/>
        </p:spPr>
        <p:txBody>
          <a:bodyPr rIns="126973" anchor="t"/>
          <a:lstStyle/>
          <a:p>
            <a:r>
              <a:rPr lang="en-US" sz="31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B</a:t>
            </a:r>
            <a:r>
              <a:rPr lang="en-US" sz="31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iodiversity </a:t>
            </a:r>
            <a:r>
              <a:rPr lang="en-US" sz="31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V</a:t>
            </a:r>
            <a:r>
              <a:rPr lang="en-US" sz="31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irtual e-</a:t>
            </a:r>
            <a:r>
              <a:rPr lang="en-US" sz="31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L</a:t>
            </a:r>
            <a:r>
              <a:rPr lang="en-US" sz="31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aboratory e INFN</a:t>
            </a:r>
            <a:endParaRPr lang="en-US" sz="3100" dirty="0">
              <a:solidFill>
                <a:srgbClr val="9FC349"/>
              </a:solidFill>
              <a:latin typeface="Helvetica Neue Black Condensed" charset="0"/>
              <a:ea typeface="ヒラギノ角ゴ ProN W6" charset="0"/>
              <a:cs typeface="ヒラギノ角ゴ ProN W6" charset="0"/>
              <a:sym typeface="Helvetica Neue Black Condensed" charset="0"/>
            </a:endParaRPr>
          </a:p>
        </p:txBody>
      </p:sp>
      <p:sp>
        <p:nvSpPr>
          <p:cNvPr id="12291" name="Rectangle 3"/>
          <p:cNvSpPr>
            <a:spLocks/>
          </p:cNvSpPr>
          <p:nvPr/>
        </p:nvSpPr>
        <p:spPr bwMode="auto">
          <a:xfrm>
            <a:off x="-228600" y="645795"/>
            <a:ext cx="9565482" cy="45720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989898"/>
            </a:solidFill>
            <a:prstDash val="solid"/>
            <a:round/>
            <a:headEnd type="none" w="med" len="med"/>
            <a:tailEnd type="none" w="med" len="med"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3" y="-45719"/>
            <a:ext cx="1177290" cy="7008019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2293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0899" y="125730"/>
            <a:ext cx="2414588" cy="2418874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7FD73-E2D3-4193-99B9-108A1DB84D7D}" type="slidenum">
              <a:rPr lang="en-US" sz="1200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1331595" y="764382"/>
            <a:ext cx="7783830" cy="610362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4283" tIns="34283" rIns="34283" bIns="34283"/>
          <a:lstStyle/>
          <a:p>
            <a:pPr marL="274264" indent="-274264">
              <a:spcBef>
                <a:spcPts val="81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L’INFN,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sfruttando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dei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tool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sviluppati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con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progetti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precedenti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ha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sviluppato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e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sta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offrendo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un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servizio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di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>
                <a:solidFill>
                  <a:srgbClr val="8500AF"/>
                </a:solidFill>
                <a:latin typeface="Helvetica" charset="0"/>
                <a:cs typeface="Helvetica" charset="0"/>
                <a:sym typeface="Helvetica" charset="0"/>
              </a:rPr>
              <a:t>Software as a Service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per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applicazioni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scientifiche</a:t>
            </a:r>
            <a:endParaRPr lang="en-US" sz="2300" dirty="0">
              <a:latin typeface="Helvetica" charset="0"/>
              <a:cs typeface="Helvetica" charset="0"/>
              <a:sym typeface="Helvetica" charset="0"/>
            </a:endParaRPr>
          </a:p>
          <a:p>
            <a:pPr marL="274264" indent="-274264">
              <a:spcBef>
                <a:spcPts val="810"/>
              </a:spcBef>
              <a:buSzPct val="100000"/>
              <a:buFont typeface="Arial" charset="0"/>
              <a:buChar char="•"/>
            </a:pP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Attraverso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l’uso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di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>
                <a:solidFill>
                  <a:srgbClr val="8500AF"/>
                </a:solidFill>
                <a:latin typeface="Helvetica" charset="0"/>
                <a:cs typeface="Helvetica" charset="0"/>
                <a:sym typeface="Helvetica" charset="0"/>
              </a:rPr>
              <a:t>Web Service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(SOAP&amp;REST)</a:t>
            </a:r>
          </a:p>
          <a:p>
            <a:pPr marL="274264" indent="-274264">
              <a:spcBef>
                <a:spcPts val="81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I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singoli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servizi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possono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essere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usati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per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comporre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complessi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workflow</a:t>
            </a:r>
          </a:p>
          <a:p>
            <a:pPr marL="274264" indent="-274264">
              <a:spcBef>
                <a:spcPts val="810"/>
              </a:spcBef>
              <a:buSzPct val="100000"/>
              <a:buFont typeface="Arial" charset="0"/>
              <a:buChar char="•"/>
            </a:pP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usando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qualsiasi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workflow manager</a:t>
            </a:r>
          </a:p>
          <a:p>
            <a:pPr marL="274264" indent="-274264">
              <a:spcBef>
                <a:spcPts val="810"/>
              </a:spcBef>
              <a:buSzPct val="100000"/>
              <a:buFont typeface="Arial" charset="0"/>
              <a:buChar char="•"/>
            </a:pP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Gli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sviluppi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fatti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con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BioVeL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sono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stati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immediatamente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ri-usabili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in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altri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contesti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scientifici</a:t>
            </a:r>
            <a:endParaRPr lang="en-US" sz="2300" dirty="0">
              <a:latin typeface="Helvetica" charset="0"/>
              <a:cs typeface="Helvetica" charset="0"/>
              <a:sym typeface="Helvetica" charset="0"/>
            </a:endParaRPr>
          </a:p>
          <a:p>
            <a:pPr marL="274264" indent="-274264">
              <a:spcBef>
                <a:spcPts val="810"/>
              </a:spcBef>
              <a:buSzPct val="100000"/>
              <a:buFont typeface="Arial" charset="0"/>
              <a:buChar char="•"/>
            </a:pP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sia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solidFill>
                  <a:srgbClr val="8500AF"/>
                </a:solidFill>
                <a:latin typeface="Helvetica" charset="0"/>
                <a:cs typeface="Helvetica" charset="0"/>
                <a:sym typeface="Helvetica" charset="0"/>
              </a:rPr>
              <a:t>nell’INFN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che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in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altri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enti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di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ricerca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(CNR, UNIBA, etc)</a:t>
            </a:r>
          </a:p>
          <a:p>
            <a:pPr marL="274264" indent="-274264">
              <a:spcBef>
                <a:spcPts val="810"/>
              </a:spcBef>
              <a:buSzPct val="100000"/>
              <a:buFont typeface="Arial" charset="0"/>
              <a:buChar char="•"/>
            </a:pP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Acquisita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esperienza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nel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fornire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servizi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Cloud ad un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livello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diverso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dal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solito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IaaS</a:t>
            </a:r>
            <a:endParaRPr lang="en-US" sz="2300" dirty="0">
              <a:latin typeface="Helvetica" charset="0"/>
              <a:cs typeface="Helvetica" charset="0"/>
              <a:sym typeface="Helvetica" charset="0"/>
            </a:endParaRPr>
          </a:p>
          <a:p>
            <a:pPr marL="274264" indent="-274264">
              <a:spcBef>
                <a:spcPts val="810"/>
              </a:spcBef>
              <a:buSzPct val="100000"/>
              <a:buFont typeface="Arial" charset="0"/>
              <a:buChar char="•"/>
            </a:pP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Molto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più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facile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fornire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questi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servizi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(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alle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comunità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scientifiche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)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piuttosto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che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quelli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semplicemente</a:t>
            </a: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300" dirty="0" err="1">
                <a:latin typeface="Helvetica" charset="0"/>
                <a:cs typeface="Helvetica" charset="0"/>
                <a:sym typeface="Helvetica" charset="0"/>
              </a:rPr>
              <a:t>IaaS</a:t>
            </a:r>
            <a:endParaRPr lang="en-US" sz="23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899" y="0"/>
            <a:ext cx="7566660" cy="697230"/>
          </a:xfrm>
          <a:ln/>
        </p:spPr>
        <p:txBody>
          <a:bodyPr rIns="126973" anchor="t"/>
          <a:lstStyle/>
          <a:p>
            <a:r>
              <a:rPr lang="en-US" sz="31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B</a:t>
            </a:r>
            <a:r>
              <a:rPr lang="en-US" sz="31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iodiversity </a:t>
            </a:r>
            <a:r>
              <a:rPr lang="en-US" sz="31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V</a:t>
            </a:r>
            <a:r>
              <a:rPr lang="en-US" sz="31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irtual e-</a:t>
            </a:r>
            <a:r>
              <a:rPr lang="en-US" sz="31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L</a:t>
            </a:r>
            <a:r>
              <a:rPr lang="en-US" sz="31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aboratory e INFN</a:t>
            </a:r>
            <a:endParaRPr lang="en-US" sz="3100" dirty="0">
              <a:solidFill>
                <a:srgbClr val="9FC349"/>
              </a:solidFill>
              <a:latin typeface="Helvetica Neue Black Condensed" charset="0"/>
              <a:ea typeface="ヒラギノ角ゴ ProN W6" charset="0"/>
              <a:cs typeface="ヒラギノ角ゴ ProN W6" charset="0"/>
              <a:sym typeface="Helvetica Neue Black Condensed" charset="0"/>
            </a:endParaRPr>
          </a:p>
        </p:txBody>
      </p:sp>
      <p:sp>
        <p:nvSpPr>
          <p:cNvPr id="13315" name="Rectangle 3"/>
          <p:cNvSpPr>
            <a:spLocks/>
          </p:cNvSpPr>
          <p:nvPr/>
        </p:nvSpPr>
        <p:spPr bwMode="auto">
          <a:xfrm>
            <a:off x="-228600" y="645795"/>
            <a:ext cx="9565482" cy="45720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989898"/>
            </a:solidFill>
            <a:prstDash val="solid"/>
            <a:round/>
            <a:headEnd type="none" w="med" len="med"/>
            <a:tailEnd type="none" w="med" len="med"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3" y="-45719"/>
            <a:ext cx="1177290" cy="7008019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7FD73-E2D3-4193-99B9-108A1DB84D7D}" type="slidenum">
              <a:rPr lang="en-US" sz="1200" smtClean="0"/>
              <a:pPr/>
              <a:t>28</a:t>
            </a:fld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/>
        </p:nvSpPr>
        <p:spPr bwMode="auto">
          <a:xfrm>
            <a:off x="1258729" y="764382"/>
            <a:ext cx="7863840" cy="576072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4283" tIns="34283" rIns="34283" bIns="34283"/>
          <a:lstStyle/>
          <a:p>
            <a:pPr marL="274264" indent="-274264">
              <a:spcBef>
                <a:spcPts val="54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Al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momento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il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progetto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BioVeL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sta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Helvetica" charset="0"/>
                <a:cs typeface="Helvetica" charset="0"/>
                <a:sym typeface="Helvetica" charset="0"/>
              </a:rPr>
              <a:t>pagando</a:t>
            </a:r>
            <a:r>
              <a:rPr lang="en-US" b="1" dirty="0">
                <a:latin typeface="Helvetica" charset="0"/>
                <a:cs typeface="Helvetica" charset="0"/>
                <a:sym typeface="Helvetica" charset="0"/>
              </a:rPr>
              <a:t> Amazon 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per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usare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la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sua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piattaforma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di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Cloud per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i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servizi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Core</a:t>
            </a:r>
          </a:p>
          <a:p>
            <a:pPr marL="274264" indent="-274264">
              <a:spcBef>
                <a:spcPts val="54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É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già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chiaro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al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progetto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che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questo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modello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non è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applicabile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nei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casi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in cui è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richiesta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una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cospicua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quantità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di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calcolo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o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di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storage</a:t>
            </a:r>
          </a:p>
          <a:p>
            <a:pPr marL="274264" indent="-274264">
              <a:spcBef>
                <a:spcPts val="54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In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questo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caso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è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necessario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trovare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>
                <a:latin typeface="Helvetica" charset="0"/>
                <a:cs typeface="Helvetica" charset="0"/>
                <a:sym typeface="Helvetica" charset="0"/>
              </a:rPr>
              <a:t>partner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che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siano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Helvetica" charset="0"/>
                <a:cs typeface="Helvetica" charset="0"/>
                <a:sym typeface="Helvetica" charset="0"/>
              </a:rPr>
              <a:t>specializzati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nel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Helvetica" charset="0"/>
                <a:cs typeface="Helvetica" charset="0"/>
                <a:sym typeface="Helvetica" charset="0"/>
              </a:rPr>
              <a:t>calcolo</a:t>
            </a:r>
            <a:r>
              <a:rPr lang="en-US" b="1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latin typeface="Helvetica" charset="0"/>
                <a:cs typeface="Helvetica" charset="0"/>
                <a:sym typeface="Helvetica" charset="0"/>
              </a:rPr>
              <a:t>scientifico</a:t>
            </a:r>
            <a:endParaRPr lang="en-US" b="1" dirty="0">
              <a:latin typeface="Helvetica" charset="0"/>
              <a:cs typeface="Helvetica" charset="0"/>
              <a:sym typeface="Helvetica" charset="0"/>
            </a:endParaRPr>
          </a:p>
          <a:p>
            <a:pPr marL="274264" indent="-274264">
              <a:spcBef>
                <a:spcPts val="54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Ci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siamo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proposti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come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fornitori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di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questo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tipo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di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servizio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almeno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per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il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periodo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coperto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dal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progetto</a:t>
            </a:r>
            <a:endParaRPr lang="en-US" b="1" dirty="0">
              <a:solidFill>
                <a:schemeClr val="accent2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274264" indent="-274264">
              <a:spcBef>
                <a:spcPts val="54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Ci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sarebbe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interesse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da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parte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della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comunità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di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BioVeL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/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Lifewatch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(e in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particolare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della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componente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italiana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) a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continuare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questo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rapporto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anche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dopo</a:t>
            </a:r>
            <a:endParaRPr lang="en-US" dirty="0">
              <a:latin typeface="Helvetica" charset="0"/>
              <a:cs typeface="Helvetica" charset="0"/>
              <a:sym typeface="Helvetica" charset="0"/>
            </a:endParaRPr>
          </a:p>
          <a:p>
            <a:pPr marL="274264" indent="-274264">
              <a:spcBef>
                <a:spcPts val="54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Un partner del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progetto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(Centro de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Referência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em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Informação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Ambiental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, Brazil) ha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già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fatto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domanda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alla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>
                <a:latin typeface="Helvetica" charset="0"/>
                <a:cs typeface="Helvetica" charset="0"/>
                <a:sym typeface="Helvetica" charset="0"/>
              </a:rPr>
              <a:t>EGI Cloud Task Force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di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poter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provare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quell’infrastruttura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per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ospitare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il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loro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software</a:t>
            </a:r>
          </a:p>
          <a:p>
            <a:pPr marL="274264" indent="-274264">
              <a:spcBef>
                <a:spcPts val="54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Altri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“scientific cloud providers”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si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stanno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avvicinando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al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progetto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per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offrire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supporto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(SARA,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Olanda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)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anche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se non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sono</a:t>
            </a:r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 partner del </a:t>
            </a:r>
            <a:r>
              <a:rPr lang="en-US" dirty="0" err="1">
                <a:latin typeface="Helvetica" charset="0"/>
                <a:cs typeface="Helvetica" charset="0"/>
                <a:sym typeface="Helvetica" charset="0"/>
              </a:rPr>
              <a:t>proggetto</a:t>
            </a:r>
            <a:endParaRPr lang="en-US" dirty="0">
              <a:latin typeface="Helvetica" charset="0"/>
              <a:cs typeface="Helvetica" charset="0"/>
              <a:sym typeface="Helvetica" charset="0"/>
            </a:endParaRPr>
          </a:p>
          <a:p>
            <a:pPr marL="274264" indent="-274264">
              <a:spcBef>
                <a:spcPts val="54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L’interesse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dell’INFN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-Bari è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anche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legata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alla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possibilità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di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sfruttare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risorse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computazionali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legate al PON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ReCaS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e expertise legato al </a:t>
            </a:r>
            <a:r>
              <a:rPr lang="en-US" b="1" dirty="0" err="1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progetto</a:t>
            </a:r>
            <a:r>
              <a:rPr lang="en-US" b="1" dirty="0">
                <a:solidFill>
                  <a:schemeClr val="accent2"/>
                </a:solidFill>
                <a:latin typeface="Helvetica" charset="0"/>
                <a:cs typeface="Helvetica" charset="0"/>
                <a:sym typeface="Helvetica" charset="0"/>
              </a:rPr>
              <a:t> PRISMA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293" y="0"/>
            <a:ext cx="7885271" cy="1600200"/>
          </a:xfrm>
          <a:ln/>
        </p:spPr>
        <p:txBody>
          <a:bodyPr rIns="126973" anchor="t"/>
          <a:lstStyle/>
          <a:p>
            <a:r>
              <a:rPr lang="en-US" sz="27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B</a:t>
            </a:r>
            <a:r>
              <a:rPr lang="en-US" sz="27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iodiversity </a:t>
            </a:r>
            <a:r>
              <a:rPr lang="en-US" sz="27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V</a:t>
            </a:r>
            <a:r>
              <a:rPr lang="en-US" sz="27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irtual e-</a:t>
            </a:r>
            <a:r>
              <a:rPr lang="en-US" sz="2700" dirty="0"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L</a:t>
            </a:r>
            <a:r>
              <a:rPr lang="en-US" sz="2700" dirty="0">
                <a:solidFill>
                  <a:srgbClr val="9FC349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aboratory and Services</a:t>
            </a:r>
            <a:endParaRPr lang="en-US" sz="2700" dirty="0">
              <a:solidFill>
                <a:srgbClr val="9FC349"/>
              </a:solidFill>
              <a:latin typeface="Helvetica Neue Black Condensed" charset="0"/>
              <a:ea typeface="ヒラギノ角ゴ ProN W6" charset="0"/>
              <a:cs typeface="ヒラギノ角ゴ ProN W6" charset="0"/>
              <a:sym typeface="Helvetica Neue Black Condensed" charset="0"/>
            </a:endParaRP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-228600" y="645795"/>
            <a:ext cx="9565482" cy="45720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989898"/>
            </a:solidFill>
            <a:prstDash val="solid"/>
            <a:round/>
            <a:headEnd type="none" w="med" len="med"/>
            <a:tailEnd type="none" w="med" len="med"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4340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" y="-45719"/>
            <a:ext cx="1177290" cy="7008019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7FD73-E2D3-4193-99B9-108A1DB84D7D}" type="slidenum">
              <a:rPr lang="en-US" sz="1200" smtClean="0"/>
              <a:pPr/>
              <a:t>29</a:t>
            </a:fld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project</a:t>
            </a:r>
            <a:r>
              <a:rPr lang="it-IT" dirty="0" smtClean="0"/>
              <a:t>’s </a:t>
            </a:r>
            <a:r>
              <a:rPr lang="it-IT" dirty="0" err="1" smtClean="0"/>
              <a:t>numbers</a:t>
            </a:r>
            <a:endParaRPr lang="it-IT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973854-3BF9-4E37-9125-3A3C95526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0825" y="1484784"/>
          <a:ext cx="8712968" cy="461382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376264"/>
                <a:gridCol w="6336704"/>
              </a:tblGrid>
              <a:tr h="1129380">
                <a:tc>
                  <a:txBody>
                    <a:bodyPr/>
                    <a:lstStyle/>
                    <a:p>
                      <a:r>
                        <a:rPr lang="it-IT" sz="2400" dirty="0"/>
                        <a:t>Project title:</a:t>
                      </a:r>
                    </a:p>
                  </a:txBody>
                  <a:tcPr marL="32099" marR="32099" marT="16050" marB="16050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 data infrastructure to support agricultural scientific communities Promoting data sharing and development of trust in agricultural sciences</a:t>
                      </a:r>
                    </a:p>
                  </a:txBody>
                  <a:tcPr marL="32099" marR="32099" marT="16050" marB="16050" anchor="ctr"/>
                </a:tc>
              </a:tr>
              <a:tr h="1129380">
                <a:tc>
                  <a:txBody>
                    <a:bodyPr/>
                    <a:lstStyle/>
                    <a:p>
                      <a:r>
                        <a:rPr lang="it-IT" sz="2400"/>
                        <a:t>Funded by:</a:t>
                      </a:r>
                    </a:p>
                  </a:txBody>
                  <a:tcPr marL="32099" marR="32099" marT="16050" marB="16050" anchor="ctr"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FP7 – Research Infrastructures, Capacities Programme Objective INFRA 2011 1.2.2: Data infrastructures for e-Science</a:t>
                      </a:r>
                    </a:p>
                  </a:txBody>
                  <a:tcPr marL="32099" marR="32099" marT="16050" marB="16050" anchor="ctr"/>
                </a:tc>
              </a:tr>
              <a:tr h="397860">
                <a:tc>
                  <a:txBody>
                    <a:bodyPr/>
                    <a:lstStyle/>
                    <a:p>
                      <a:r>
                        <a:rPr lang="it-IT" sz="2400"/>
                        <a:t>Duration:</a:t>
                      </a:r>
                    </a:p>
                  </a:txBody>
                  <a:tcPr marL="32099" marR="32099" marT="16050" marB="16050" anchor="ctr"/>
                </a:tc>
                <a:tc>
                  <a:txBody>
                    <a:bodyPr/>
                    <a:lstStyle/>
                    <a:p>
                      <a:r>
                        <a:rPr lang="it-IT" sz="2400"/>
                        <a:t>36 months</a:t>
                      </a:r>
                    </a:p>
                  </a:txBody>
                  <a:tcPr marL="32099" marR="32099" marT="16050" marB="16050" anchor="ctr"/>
                </a:tc>
              </a:tr>
              <a:tr h="397860">
                <a:tc>
                  <a:txBody>
                    <a:bodyPr/>
                    <a:lstStyle/>
                    <a:p>
                      <a:r>
                        <a:rPr lang="it-IT" sz="2400"/>
                        <a:t>Starting</a:t>
                      </a:r>
                    </a:p>
                  </a:txBody>
                  <a:tcPr marL="32099" marR="32099" marT="16050" marB="16050" anchor="ctr"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15/10/2011</a:t>
                      </a:r>
                    </a:p>
                  </a:txBody>
                  <a:tcPr marL="32099" marR="32099" marT="16050" marB="16050" anchor="ctr"/>
                </a:tc>
              </a:tr>
              <a:tr h="397860">
                <a:tc>
                  <a:txBody>
                    <a:bodyPr/>
                    <a:lstStyle/>
                    <a:p>
                      <a:r>
                        <a:rPr lang="it-IT" sz="2400"/>
                        <a:t>Ending</a:t>
                      </a:r>
                    </a:p>
                  </a:txBody>
                  <a:tcPr marL="32099" marR="32099" marT="16050" marB="16050" anchor="ctr"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14/10/2014</a:t>
                      </a:r>
                    </a:p>
                  </a:txBody>
                  <a:tcPr marL="32099" marR="32099" marT="16050" marB="16050" anchor="ctr"/>
                </a:tc>
              </a:tr>
              <a:tr h="397860">
                <a:tc>
                  <a:txBody>
                    <a:bodyPr/>
                    <a:lstStyle/>
                    <a:p>
                      <a:r>
                        <a:rPr lang="it-IT" sz="2400"/>
                        <a:t>Overall budget</a:t>
                      </a:r>
                    </a:p>
                  </a:txBody>
                  <a:tcPr marL="32099" marR="32099" marT="16050" marB="16050" anchor="ctr"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4.285.480 €</a:t>
                      </a:r>
                    </a:p>
                  </a:txBody>
                  <a:tcPr marL="32099" marR="32099" marT="16050" marB="16050" anchor="ctr"/>
                </a:tc>
              </a:tr>
              <a:tr h="763620">
                <a:tc>
                  <a:txBody>
                    <a:bodyPr/>
                    <a:lstStyle/>
                    <a:p>
                      <a:r>
                        <a:rPr lang="it-IT" sz="2400"/>
                        <a:t>Community funding</a:t>
                      </a:r>
                    </a:p>
                  </a:txBody>
                  <a:tcPr marL="32099" marR="32099" marT="16050" marB="16050" anchor="ctr"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3.750.000 </a:t>
                      </a:r>
                      <a:r>
                        <a:rPr lang="it-IT" sz="2400" dirty="0" smtClean="0"/>
                        <a:t>€  (INFN 420.000 €)</a:t>
                      </a:r>
                      <a:endParaRPr lang="it-IT" sz="2400" dirty="0"/>
                    </a:p>
                  </a:txBody>
                  <a:tcPr marL="32099" marR="32099" marT="16050" marB="1605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89574" y="1558548"/>
            <a:ext cx="184709" cy="3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 anchor="ctr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it-IT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6" y="3819529"/>
            <a:ext cx="3743325" cy="256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0" y="5084766"/>
            <a:ext cx="260350" cy="3433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1" tIns="46791" rIns="89981" bIns="46791">
            <a:spAutoFit/>
          </a:bodyPr>
          <a:lstStyle/>
          <a:p>
            <a:pPr defTabSz="457106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106" algn="l"/>
                <a:tab pos="914212" algn="l"/>
                <a:tab pos="1371320" algn="l"/>
                <a:tab pos="1828426" algn="l"/>
                <a:tab pos="2285532" algn="l"/>
                <a:tab pos="2742640" algn="l"/>
                <a:tab pos="3199744" algn="l"/>
                <a:tab pos="3656852" algn="l"/>
                <a:tab pos="4113958" algn="l"/>
                <a:tab pos="4571064" algn="l"/>
                <a:tab pos="5028168" algn="l"/>
                <a:tab pos="5485276" algn="l"/>
                <a:tab pos="5942384" algn="l"/>
                <a:tab pos="6399492" algn="l"/>
                <a:tab pos="6856596" algn="l"/>
                <a:tab pos="7313702" algn="l"/>
                <a:tab pos="7770808" algn="l"/>
                <a:tab pos="8227916" algn="l"/>
                <a:tab pos="8685020" algn="l"/>
                <a:tab pos="9142128" algn="l"/>
              </a:tabLst>
            </a:pPr>
            <a:r>
              <a:rPr lang="en-US" sz="1600" dirty="0">
                <a:solidFill>
                  <a:srgbClr val="FFFFFF"/>
                </a:solidFill>
                <a:latin typeface="Tahoma" pitchFamily="34" charset="0"/>
                <a:ea typeface="MS PGothic" pitchFamily="34" charset="-128"/>
              </a:rPr>
              <a:t>4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01638" y="2032000"/>
            <a:ext cx="4818062" cy="4638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1" tIns="46791" rIns="89981" bIns="46791">
            <a:spAutoFit/>
          </a:bodyPr>
          <a:lstStyle/>
          <a:p>
            <a:pPr defTabSz="457106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106" algn="l"/>
                <a:tab pos="914212" algn="l"/>
                <a:tab pos="1371320" algn="l"/>
                <a:tab pos="1828426" algn="l"/>
                <a:tab pos="2285532" algn="l"/>
                <a:tab pos="2742640" algn="l"/>
                <a:tab pos="3199744" algn="l"/>
                <a:tab pos="3656852" algn="l"/>
                <a:tab pos="4113958" algn="l"/>
                <a:tab pos="4571064" algn="l"/>
                <a:tab pos="5028168" algn="l"/>
                <a:tab pos="5485276" algn="l"/>
                <a:tab pos="5942384" algn="l"/>
                <a:tab pos="6399492" algn="l"/>
                <a:tab pos="6856596" algn="l"/>
                <a:tab pos="7313702" algn="l"/>
                <a:tab pos="7770808" algn="l"/>
                <a:tab pos="8227916" algn="l"/>
                <a:tab pos="8685020" algn="l"/>
                <a:tab pos="9142128" algn="l"/>
              </a:tabLst>
            </a:pPr>
            <a:r>
              <a:rPr lang="en-US" sz="1200" b="1" dirty="0">
                <a:solidFill>
                  <a:srgbClr val="4D4D4D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Project Coordinator:</a:t>
            </a:r>
          </a:p>
          <a:p>
            <a:pPr defTabSz="457106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106" algn="l"/>
                <a:tab pos="914212" algn="l"/>
                <a:tab pos="1371320" algn="l"/>
                <a:tab pos="1828426" algn="l"/>
                <a:tab pos="2285532" algn="l"/>
                <a:tab pos="2742640" algn="l"/>
                <a:tab pos="3199744" algn="l"/>
                <a:tab pos="3656852" algn="l"/>
                <a:tab pos="4113958" algn="l"/>
                <a:tab pos="4571064" algn="l"/>
                <a:tab pos="5028168" algn="l"/>
                <a:tab pos="5485276" algn="l"/>
                <a:tab pos="5942384" algn="l"/>
                <a:tab pos="6399492" algn="l"/>
                <a:tab pos="6856596" algn="l"/>
                <a:tab pos="7313702" algn="l"/>
                <a:tab pos="7770808" algn="l"/>
                <a:tab pos="8227916" algn="l"/>
                <a:tab pos="8685020" algn="l"/>
                <a:tab pos="9142128" algn="l"/>
              </a:tabLst>
            </a:pPr>
            <a:r>
              <a:rPr lang="en-US" sz="1200" b="1" dirty="0">
                <a:solidFill>
                  <a:srgbClr val="4D4D4D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Prof. </a:t>
            </a:r>
            <a:r>
              <a:rPr lang="en-US" sz="1200" b="1" dirty="0" err="1">
                <a:solidFill>
                  <a:srgbClr val="4D4D4D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Alexandre</a:t>
            </a:r>
            <a:r>
              <a:rPr lang="en-US" sz="1200" b="1" dirty="0">
                <a:solidFill>
                  <a:srgbClr val="4D4D4D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 M.J.J. </a:t>
            </a:r>
            <a:r>
              <a:rPr lang="en-US" sz="1200" b="1" dirty="0" err="1">
                <a:solidFill>
                  <a:srgbClr val="4D4D4D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Bonvin</a:t>
            </a:r>
            <a:r>
              <a:rPr lang="en-US" sz="1200" b="1" dirty="0">
                <a:solidFill>
                  <a:srgbClr val="4D4D4D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, Utrecht University, NL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518150" y="1168402"/>
            <a:ext cx="3517900" cy="15718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1" tIns="46791" rIns="89981" bIns="46791">
            <a:spAutoFit/>
          </a:bodyPr>
          <a:lstStyle/>
          <a:p>
            <a:pPr defTabSz="457106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106" algn="l"/>
                <a:tab pos="914212" algn="l"/>
                <a:tab pos="1371320" algn="l"/>
                <a:tab pos="1828426" algn="l"/>
                <a:tab pos="2285532" algn="l"/>
                <a:tab pos="2742640" algn="l"/>
                <a:tab pos="3199744" algn="l"/>
                <a:tab pos="3656852" algn="l"/>
                <a:tab pos="4113958" algn="l"/>
                <a:tab pos="4571064" algn="l"/>
                <a:tab pos="5028168" algn="l"/>
                <a:tab pos="5485276" algn="l"/>
                <a:tab pos="5942384" algn="l"/>
                <a:tab pos="6399492" algn="l"/>
                <a:tab pos="6856596" algn="l"/>
                <a:tab pos="7313702" algn="l"/>
                <a:tab pos="7770808" algn="l"/>
                <a:tab pos="8227916" algn="l"/>
                <a:tab pos="8685020" algn="l"/>
                <a:tab pos="9142128" algn="l"/>
              </a:tabLst>
            </a:pPr>
            <a:r>
              <a:rPr lang="en-US" sz="1600" b="1" dirty="0">
                <a:solidFill>
                  <a:srgbClr val="40404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Contract n°:  </a:t>
            </a:r>
            <a:r>
              <a:rPr lang="en-US" sz="1600" dirty="0">
                <a:solidFill>
                  <a:srgbClr val="40404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RI-261572</a:t>
            </a:r>
          </a:p>
          <a:p>
            <a:pPr defTabSz="457106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106" algn="l"/>
                <a:tab pos="914212" algn="l"/>
                <a:tab pos="1371320" algn="l"/>
                <a:tab pos="1828426" algn="l"/>
                <a:tab pos="2285532" algn="l"/>
                <a:tab pos="2742640" algn="l"/>
                <a:tab pos="3199744" algn="l"/>
                <a:tab pos="3656852" algn="l"/>
                <a:tab pos="4113958" algn="l"/>
                <a:tab pos="4571064" algn="l"/>
                <a:tab pos="5028168" algn="l"/>
                <a:tab pos="5485276" algn="l"/>
                <a:tab pos="5942384" algn="l"/>
                <a:tab pos="6399492" algn="l"/>
                <a:tab pos="6856596" algn="l"/>
                <a:tab pos="7313702" algn="l"/>
                <a:tab pos="7770808" algn="l"/>
                <a:tab pos="8227916" algn="l"/>
                <a:tab pos="8685020" algn="l"/>
                <a:tab pos="9142128" algn="l"/>
              </a:tabLst>
            </a:pPr>
            <a:r>
              <a:rPr lang="en-US" sz="1600" b="1" dirty="0">
                <a:solidFill>
                  <a:srgbClr val="40404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Project type: </a:t>
            </a:r>
            <a:r>
              <a:rPr lang="en-US" sz="1600" dirty="0">
                <a:solidFill>
                  <a:srgbClr val="40404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CP-CSA</a:t>
            </a:r>
          </a:p>
          <a:p>
            <a:pPr defTabSz="457106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106" algn="l"/>
                <a:tab pos="914212" algn="l"/>
                <a:tab pos="1371320" algn="l"/>
                <a:tab pos="1828426" algn="l"/>
                <a:tab pos="2285532" algn="l"/>
                <a:tab pos="2742640" algn="l"/>
                <a:tab pos="3199744" algn="l"/>
                <a:tab pos="3656852" algn="l"/>
                <a:tab pos="4113958" algn="l"/>
                <a:tab pos="4571064" algn="l"/>
                <a:tab pos="5028168" algn="l"/>
                <a:tab pos="5485276" algn="l"/>
                <a:tab pos="5942384" algn="l"/>
                <a:tab pos="6399492" algn="l"/>
                <a:tab pos="6856596" algn="l"/>
                <a:tab pos="7313702" algn="l"/>
                <a:tab pos="7770808" algn="l"/>
                <a:tab pos="8227916" algn="l"/>
                <a:tab pos="8685020" algn="l"/>
                <a:tab pos="9142128" algn="l"/>
              </a:tabLst>
            </a:pPr>
            <a:r>
              <a:rPr lang="en-US" sz="1600" b="1" dirty="0">
                <a:solidFill>
                  <a:srgbClr val="40404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Duration:      </a:t>
            </a:r>
            <a:r>
              <a:rPr lang="en-US" sz="1600" dirty="0">
                <a:solidFill>
                  <a:srgbClr val="40404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36 months (Oct.2013)</a:t>
            </a:r>
          </a:p>
          <a:p>
            <a:pPr defTabSz="457106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106" algn="l"/>
                <a:tab pos="914212" algn="l"/>
                <a:tab pos="1371320" algn="l"/>
                <a:tab pos="1828426" algn="l"/>
                <a:tab pos="2285532" algn="l"/>
                <a:tab pos="2742640" algn="l"/>
                <a:tab pos="3199744" algn="l"/>
                <a:tab pos="3656852" algn="l"/>
                <a:tab pos="4113958" algn="l"/>
                <a:tab pos="4571064" algn="l"/>
                <a:tab pos="5028168" algn="l"/>
                <a:tab pos="5485276" algn="l"/>
                <a:tab pos="5942384" algn="l"/>
                <a:tab pos="6399492" algn="l"/>
                <a:tab pos="6856596" algn="l"/>
                <a:tab pos="7313702" algn="l"/>
                <a:tab pos="7770808" algn="l"/>
                <a:tab pos="8227916" algn="l"/>
                <a:tab pos="8685020" algn="l"/>
                <a:tab pos="9142128" algn="l"/>
              </a:tabLst>
            </a:pPr>
            <a:r>
              <a:rPr lang="en-US" sz="1600" b="1" dirty="0">
                <a:solidFill>
                  <a:srgbClr val="40404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Total budget: 	</a:t>
            </a:r>
            <a:r>
              <a:rPr lang="en-US" sz="1600" dirty="0">
                <a:solidFill>
                  <a:srgbClr val="40404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2</a:t>
            </a:r>
            <a:r>
              <a:rPr lang="en-US" sz="1600" dirty="0">
                <a:solidFill>
                  <a:srgbClr val="404040"/>
                </a:solidFill>
                <a:latin typeface="Tahoma" pitchFamily="34" charset="0"/>
                <a:ea typeface="MS PGothic" pitchFamily="34" charset="-128"/>
              </a:rPr>
              <a:t>’434’000 €</a:t>
            </a:r>
          </a:p>
          <a:p>
            <a:pPr defTabSz="457106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106" algn="l"/>
                <a:tab pos="914212" algn="l"/>
                <a:tab pos="1371320" algn="l"/>
                <a:tab pos="1828426" algn="l"/>
                <a:tab pos="2285532" algn="l"/>
                <a:tab pos="2742640" algn="l"/>
                <a:tab pos="3199744" algn="l"/>
                <a:tab pos="3656852" algn="l"/>
                <a:tab pos="4113958" algn="l"/>
                <a:tab pos="4571064" algn="l"/>
                <a:tab pos="5028168" algn="l"/>
                <a:tab pos="5485276" algn="l"/>
                <a:tab pos="5942384" algn="l"/>
                <a:tab pos="6399492" algn="l"/>
                <a:tab pos="6856596" algn="l"/>
                <a:tab pos="7313702" algn="l"/>
                <a:tab pos="7770808" algn="l"/>
                <a:tab pos="8227916" algn="l"/>
                <a:tab pos="8685020" algn="l"/>
                <a:tab pos="9142128" algn="l"/>
              </a:tabLst>
            </a:pPr>
            <a:r>
              <a:rPr lang="en-US" sz="1600" b="1" dirty="0">
                <a:solidFill>
                  <a:srgbClr val="40404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EC Funding:    	</a:t>
            </a:r>
            <a:r>
              <a:rPr lang="en-US" sz="1600" dirty="0">
                <a:solidFill>
                  <a:srgbClr val="40404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2</a:t>
            </a:r>
            <a:r>
              <a:rPr lang="en-US" sz="1600" dirty="0">
                <a:solidFill>
                  <a:srgbClr val="404040"/>
                </a:solidFill>
                <a:latin typeface="Tahoma" pitchFamily="34" charset="0"/>
                <a:ea typeface="MS PGothic" pitchFamily="34" charset="-128"/>
              </a:rPr>
              <a:t>’150’000 €</a:t>
            </a:r>
          </a:p>
          <a:p>
            <a:pPr defTabSz="457106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106" algn="l"/>
                <a:tab pos="914212" algn="l"/>
                <a:tab pos="1371320" algn="l"/>
                <a:tab pos="1828426" algn="l"/>
                <a:tab pos="2285532" algn="l"/>
                <a:tab pos="2742640" algn="l"/>
                <a:tab pos="3199744" algn="l"/>
                <a:tab pos="3656852" algn="l"/>
                <a:tab pos="4113958" algn="l"/>
                <a:tab pos="4571064" algn="l"/>
                <a:tab pos="5028168" algn="l"/>
                <a:tab pos="5485276" algn="l"/>
                <a:tab pos="5942384" algn="l"/>
                <a:tab pos="6399492" algn="l"/>
                <a:tab pos="6856596" algn="l"/>
                <a:tab pos="7313702" algn="l"/>
                <a:tab pos="7770808" algn="l"/>
                <a:tab pos="8227916" algn="l"/>
                <a:tab pos="8685020" algn="l"/>
                <a:tab pos="9142128" algn="l"/>
              </a:tabLst>
            </a:pPr>
            <a:r>
              <a:rPr lang="en-US" sz="1600" b="1" dirty="0">
                <a:solidFill>
                  <a:srgbClr val="404040"/>
                </a:solidFill>
                <a:latin typeface="Tahoma" pitchFamily="34" charset="0"/>
                <a:ea typeface="MS PGothic" pitchFamily="34" charset="-128"/>
              </a:rPr>
              <a:t>Di cui </a:t>
            </a:r>
            <a:r>
              <a:rPr lang="en-US" sz="1600" b="1" dirty="0" err="1">
                <a:solidFill>
                  <a:srgbClr val="404040"/>
                </a:solidFill>
                <a:latin typeface="Tahoma" pitchFamily="34" charset="0"/>
                <a:ea typeface="MS PGothic" pitchFamily="34" charset="-128"/>
              </a:rPr>
              <a:t>all’INFN</a:t>
            </a:r>
            <a:r>
              <a:rPr lang="en-US" sz="1600" b="1" dirty="0">
                <a:solidFill>
                  <a:srgbClr val="404040"/>
                </a:solidFill>
                <a:latin typeface="Tahoma" pitchFamily="34" charset="0"/>
                <a:ea typeface="MS PGothic" pitchFamily="34" charset="-128"/>
              </a:rPr>
              <a:t>:</a:t>
            </a:r>
            <a:r>
              <a:rPr lang="en-US" sz="1600" dirty="0">
                <a:solidFill>
                  <a:srgbClr val="404040"/>
                </a:solidFill>
                <a:latin typeface="Tahoma" pitchFamily="34" charset="0"/>
                <a:ea typeface="MS PGothic" pitchFamily="34" charset="-128"/>
              </a:rPr>
              <a:t> 	  363’000 €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95288" y="1125538"/>
            <a:ext cx="49688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81" tIns="46791" rIns="89981" bIns="46791">
            <a:spAutoFit/>
          </a:bodyPr>
          <a:lstStyle/>
          <a:p>
            <a:pPr defTabSz="457106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106" algn="l"/>
                <a:tab pos="914212" algn="l"/>
                <a:tab pos="1371320" algn="l"/>
                <a:tab pos="1828426" algn="l"/>
                <a:tab pos="2285532" algn="l"/>
                <a:tab pos="2742640" algn="l"/>
                <a:tab pos="3199744" algn="l"/>
                <a:tab pos="3656852" algn="l"/>
                <a:tab pos="4113958" algn="l"/>
                <a:tab pos="4571064" algn="l"/>
                <a:tab pos="5028168" algn="l"/>
                <a:tab pos="5485276" algn="l"/>
                <a:tab pos="5942384" algn="l"/>
                <a:tab pos="6399492" algn="l"/>
                <a:tab pos="6856596" algn="l"/>
                <a:tab pos="7313702" algn="l"/>
                <a:tab pos="7770808" algn="l"/>
                <a:tab pos="8227916" algn="l"/>
                <a:tab pos="8685020" algn="l"/>
                <a:tab pos="9142128" algn="l"/>
              </a:tabLst>
              <a:defRPr/>
            </a:pPr>
            <a:r>
              <a:rPr lang="en-US" sz="2400" b="1" dirty="0">
                <a:solidFill>
                  <a:srgbClr val="730000"/>
                </a:solidFill>
                <a:latin typeface="Tahoma" pitchFamily="32" charset="0"/>
                <a:ea typeface="ＭＳ Ｐゴシック" pitchFamily="34" charset="-128"/>
                <a:cs typeface="Tahoma" pitchFamily="32" charset="0"/>
              </a:rPr>
              <a:t>A Worldwide e-Infrastructure for NMR and structural biology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88" y="3592517"/>
            <a:ext cx="473075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3" y="3213101"/>
            <a:ext cx="895350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7" y="3429004"/>
            <a:ext cx="447675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092" y="4238625"/>
            <a:ext cx="674687" cy="173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7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3" y="2924176"/>
            <a:ext cx="16192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62114" y="2718412"/>
            <a:ext cx="6797675" cy="25895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796" tIns="9720" rIns="19796" bIns="9720" anchor="ctr">
            <a:spAutoFit/>
          </a:bodyPr>
          <a:lstStyle/>
          <a:p>
            <a:pPr marL="342830" indent="-341243" defTabSz="457106" fontAlgn="base">
              <a:lnSpc>
                <a:spcPts val="588"/>
              </a:lnSpc>
              <a:spcBef>
                <a:spcPct val="0"/>
              </a:spcBef>
              <a:spcAft>
                <a:spcPts val="600"/>
              </a:spcAft>
              <a:buSzPct val="100000"/>
              <a:tabLst>
                <a:tab pos="342830" algn="l"/>
                <a:tab pos="799936" algn="l"/>
                <a:tab pos="1257044" algn="l"/>
                <a:tab pos="1714149" algn="l"/>
                <a:tab pos="2171256" algn="l"/>
                <a:tab pos="2628361" algn="l"/>
                <a:tab pos="3085468" algn="l"/>
                <a:tab pos="3542574" algn="l"/>
                <a:tab pos="3999681" algn="l"/>
                <a:tab pos="4456788" algn="l"/>
                <a:tab pos="4913896" algn="l"/>
                <a:tab pos="5371000" algn="l"/>
                <a:tab pos="5828106" algn="l"/>
                <a:tab pos="6285212" algn="l"/>
                <a:tab pos="6742320" algn="l"/>
                <a:tab pos="7199425" algn="l"/>
                <a:tab pos="7656532" algn="l"/>
                <a:tab pos="8113639" algn="l"/>
                <a:tab pos="8570748" algn="l"/>
                <a:tab pos="9027852" algn="l"/>
                <a:tab pos="9484958" algn="l"/>
              </a:tabLst>
            </a:pPr>
            <a:endParaRPr lang="en-US" sz="1200" b="1" dirty="0">
              <a:solidFill>
                <a:srgbClr val="4D4D4D"/>
              </a:solidFill>
              <a:ea typeface="MS PGothic" pitchFamily="34" charset="-128"/>
              <a:cs typeface="Calibri" pitchFamily="34" charset="0"/>
            </a:endParaRPr>
          </a:p>
          <a:p>
            <a:pPr marL="342830" indent="-341243" defTabSz="457106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342830" algn="l"/>
                <a:tab pos="799936" algn="l"/>
                <a:tab pos="1257044" algn="l"/>
                <a:tab pos="1714149" algn="l"/>
                <a:tab pos="2171256" algn="l"/>
                <a:tab pos="2628361" algn="l"/>
                <a:tab pos="3085468" algn="l"/>
                <a:tab pos="3542574" algn="l"/>
                <a:tab pos="3999681" algn="l"/>
                <a:tab pos="4456788" algn="l"/>
                <a:tab pos="4913896" algn="l"/>
                <a:tab pos="5371000" algn="l"/>
                <a:tab pos="5828106" algn="l"/>
                <a:tab pos="6285212" algn="l"/>
                <a:tab pos="6742320" algn="l"/>
                <a:tab pos="7199425" algn="l"/>
                <a:tab pos="7656532" algn="l"/>
                <a:tab pos="8113639" algn="l"/>
                <a:tab pos="8570748" algn="l"/>
                <a:tab pos="9027852" algn="l"/>
                <a:tab pos="9484958" algn="l"/>
              </a:tabLst>
            </a:pPr>
            <a:r>
              <a:rPr lang="en-US" sz="1200" b="1" dirty="0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Utrecht University, </a:t>
            </a:r>
            <a:r>
              <a:rPr lang="en-US" sz="1200" b="1" dirty="0" err="1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Bijvoet</a:t>
            </a:r>
            <a:r>
              <a:rPr lang="en-US" sz="1200" b="1" dirty="0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 Center for </a:t>
            </a:r>
            <a:r>
              <a:rPr lang="en-US" sz="1200" b="1" dirty="0" err="1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Biomolecular</a:t>
            </a:r>
            <a:r>
              <a:rPr lang="en-US" sz="1200" b="1" dirty="0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 Research, NL</a:t>
            </a:r>
          </a:p>
          <a:p>
            <a:pPr marL="342830" indent="-341243" defTabSz="457106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342830" algn="l"/>
                <a:tab pos="799936" algn="l"/>
                <a:tab pos="1257044" algn="l"/>
                <a:tab pos="1714149" algn="l"/>
                <a:tab pos="2171256" algn="l"/>
                <a:tab pos="2628361" algn="l"/>
                <a:tab pos="3085468" algn="l"/>
                <a:tab pos="3542574" algn="l"/>
                <a:tab pos="3999681" algn="l"/>
                <a:tab pos="4456788" algn="l"/>
                <a:tab pos="4913896" algn="l"/>
                <a:tab pos="5371000" algn="l"/>
                <a:tab pos="5828106" algn="l"/>
                <a:tab pos="6285212" algn="l"/>
                <a:tab pos="6742320" algn="l"/>
                <a:tab pos="7199425" algn="l"/>
                <a:tab pos="7656532" algn="l"/>
                <a:tab pos="8113639" algn="l"/>
                <a:tab pos="8570748" algn="l"/>
                <a:tab pos="9027852" algn="l"/>
                <a:tab pos="9484958" algn="l"/>
              </a:tabLst>
            </a:pPr>
            <a:r>
              <a:rPr lang="en-US" sz="1200" b="1" dirty="0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Johann Wolfgang Goethe </a:t>
            </a:r>
            <a:r>
              <a:rPr lang="en-US" sz="1200" b="1" dirty="0" err="1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Universität</a:t>
            </a:r>
            <a:r>
              <a:rPr lang="en-US" sz="1200" b="1" dirty="0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 Frankfurt </a:t>
            </a:r>
            <a:r>
              <a:rPr lang="en-US" sz="1200" b="1" dirty="0" err="1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a.M.</a:t>
            </a:r>
            <a:r>
              <a:rPr lang="en-US" sz="1200" b="1" dirty="0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, Center for </a:t>
            </a:r>
            <a:r>
              <a:rPr lang="en-US" sz="1200" b="1" dirty="0" err="1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Biomolecular</a:t>
            </a:r>
            <a:r>
              <a:rPr lang="en-US" sz="1200" b="1" dirty="0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 Magnetic Resonance DE</a:t>
            </a:r>
          </a:p>
          <a:p>
            <a:pPr marL="342830" indent="-341243" defTabSz="457106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342830" algn="l"/>
                <a:tab pos="799936" algn="l"/>
                <a:tab pos="1257044" algn="l"/>
                <a:tab pos="1714149" algn="l"/>
                <a:tab pos="2171256" algn="l"/>
                <a:tab pos="2628361" algn="l"/>
                <a:tab pos="3085468" algn="l"/>
                <a:tab pos="3542574" algn="l"/>
                <a:tab pos="3999681" algn="l"/>
                <a:tab pos="4456788" algn="l"/>
                <a:tab pos="4913896" algn="l"/>
                <a:tab pos="5371000" algn="l"/>
                <a:tab pos="5828106" algn="l"/>
                <a:tab pos="6285212" algn="l"/>
                <a:tab pos="6742320" algn="l"/>
                <a:tab pos="7199425" algn="l"/>
                <a:tab pos="7656532" algn="l"/>
                <a:tab pos="8113639" algn="l"/>
                <a:tab pos="8570748" algn="l"/>
                <a:tab pos="9027852" algn="l"/>
                <a:tab pos="9484958" algn="l"/>
              </a:tabLst>
            </a:pPr>
            <a:r>
              <a:rPr lang="it-IT" sz="1200" b="1" dirty="0" err="1">
                <a:solidFill>
                  <a:srgbClr val="002060"/>
                </a:solidFill>
                <a:ea typeface="MS PGothic" pitchFamily="34" charset="-128"/>
                <a:cs typeface="Calibri" pitchFamily="34" charset="0"/>
              </a:rPr>
              <a:t>University</a:t>
            </a:r>
            <a:r>
              <a:rPr lang="it-IT" sz="1200" b="1" dirty="0">
                <a:solidFill>
                  <a:srgbClr val="002060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it-IT" sz="1200" b="1" dirty="0" err="1">
                <a:solidFill>
                  <a:srgbClr val="002060"/>
                </a:solidFill>
                <a:ea typeface="MS PGothic" pitchFamily="34" charset="-128"/>
                <a:cs typeface="Calibri" pitchFamily="34" charset="0"/>
              </a:rPr>
              <a:t>of</a:t>
            </a:r>
            <a:r>
              <a:rPr lang="it-IT" sz="1200" b="1" dirty="0">
                <a:solidFill>
                  <a:srgbClr val="002060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it-IT" sz="1200" b="1" dirty="0" err="1">
                <a:solidFill>
                  <a:srgbClr val="002060"/>
                </a:solidFill>
                <a:ea typeface="MS PGothic" pitchFamily="34" charset="-128"/>
                <a:cs typeface="Calibri" pitchFamily="34" charset="0"/>
              </a:rPr>
              <a:t>Florence</a:t>
            </a:r>
            <a:r>
              <a:rPr lang="it-IT" sz="1200" b="1" dirty="0">
                <a:solidFill>
                  <a:srgbClr val="002060"/>
                </a:solidFill>
                <a:ea typeface="MS PGothic" pitchFamily="34" charset="-128"/>
                <a:cs typeface="Calibri" pitchFamily="34" charset="0"/>
              </a:rPr>
              <a:t>, </a:t>
            </a:r>
            <a:r>
              <a:rPr lang="it-IT" sz="1200" b="1" dirty="0" err="1">
                <a:solidFill>
                  <a:srgbClr val="002060"/>
                </a:solidFill>
                <a:ea typeface="MS PGothic" pitchFamily="34" charset="-128"/>
                <a:cs typeface="Calibri" pitchFamily="34" charset="0"/>
              </a:rPr>
              <a:t>Magnetic</a:t>
            </a:r>
            <a:r>
              <a:rPr lang="it-IT" sz="1200" b="1" dirty="0">
                <a:solidFill>
                  <a:srgbClr val="002060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it-IT" sz="1200" b="1" dirty="0" err="1">
                <a:solidFill>
                  <a:srgbClr val="002060"/>
                </a:solidFill>
                <a:ea typeface="MS PGothic" pitchFamily="34" charset="-128"/>
                <a:cs typeface="Calibri" pitchFamily="34" charset="0"/>
              </a:rPr>
              <a:t>Resonance</a:t>
            </a:r>
            <a:r>
              <a:rPr lang="it-IT" sz="1200" b="1" dirty="0">
                <a:solidFill>
                  <a:srgbClr val="002060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ea typeface="MS PGothic" pitchFamily="34" charset="-128"/>
                <a:cs typeface="Calibri" pitchFamily="34" charset="0"/>
              </a:rPr>
              <a:t>Center, IT</a:t>
            </a:r>
          </a:p>
          <a:p>
            <a:pPr marL="342830" indent="-341243" defTabSz="457106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342830" algn="l"/>
                <a:tab pos="799936" algn="l"/>
                <a:tab pos="1257044" algn="l"/>
                <a:tab pos="1714149" algn="l"/>
                <a:tab pos="2171256" algn="l"/>
                <a:tab pos="2628361" algn="l"/>
                <a:tab pos="3085468" algn="l"/>
                <a:tab pos="3542574" algn="l"/>
                <a:tab pos="3999681" algn="l"/>
                <a:tab pos="4456788" algn="l"/>
                <a:tab pos="4913896" algn="l"/>
                <a:tab pos="5371000" algn="l"/>
                <a:tab pos="5828106" algn="l"/>
                <a:tab pos="6285212" algn="l"/>
                <a:tab pos="6742320" algn="l"/>
                <a:tab pos="7199425" algn="l"/>
                <a:tab pos="7656532" algn="l"/>
                <a:tab pos="8113639" algn="l"/>
                <a:tab pos="8570748" algn="l"/>
                <a:tab pos="9027852" algn="l"/>
                <a:tab pos="9484958" algn="l"/>
              </a:tabLst>
            </a:pPr>
            <a:r>
              <a:rPr lang="it-IT" sz="1200" b="1" dirty="0">
                <a:solidFill>
                  <a:srgbClr val="002060"/>
                </a:solidFill>
                <a:ea typeface="MS PGothic" pitchFamily="34" charset="-128"/>
                <a:cs typeface="Calibri" pitchFamily="34" charset="0"/>
              </a:rPr>
              <a:t>Istituto Nazionale di Fisica Nucleare , Padova, IT</a:t>
            </a:r>
          </a:p>
          <a:p>
            <a:pPr marL="342830" indent="-341243" defTabSz="457106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342830" algn="l"/>
                <a:tab pos="799936" algn="l"/>
                <a:tab pos="1257044" algn="l"/>
                <a:tab pos="1714149" algn="l"/>
                <a:tab pos="2171256" algn="l"/>
                <a:tab pos="2628361" algn="l"/>
                <a:tab pos="3085468" algn="l"/>
                <a:tab pos="3542574" algn="l"/>
                <a:tab pos="3999681" algn="l"/>
                <a:tab pos="4456788" algn="l"/>
                <a:tab pos="4913896" algn="l"/>
                <a:tab pos="5371000" algn="l"/>
                <a:tab pos="5828106" algn="l"/>
                <a:tab pos="6285212" algn="l"/>
                <a:tab pos="6742320" algn="l"/>
                <a:tab pos="7199425" algn="l"/>
                <a:tab pos="7656532" algn="l"/>
                <a:tab pos="8113639" algn="l"/>
                <a:tab pos="8570748" algn="l"/>
                <a:tab pos="9027852" algn="l"/>
                <a:tab pos="9484958" algn="l"/>
              </a:tabLst>
            </a:pPr>
            <a:r>
              <a:rPr lang="it-IT" sz="1200" b="1" dirty="0" err="1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Raboud</a:t>
            </a:r>
            <a:r>
              <a:rPr lang="it-IT" sz="1200" b="1" dirty="0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it-IT" sz="1200" b="1" dirty="0" err="1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University</a:t>
            </a:r>
            <a:r>
              <a:rPr lang="it-IT" sz="1200" b="1" dirty="0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, </a:t>
            </a:r>
            <a:r>
              <a:rPr lang="it-IT" sz="1200" b="1" dirty="0" err="1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Nijmegen</a:t>
            </a:r>
            <a:r>
              <a:rPr lang="it-IT" sz="1200" b="1" dirty="0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, NL</a:t>
            </a:r>
          </a:p>
          <a:p>
            <a:pPr marL="342830" indent="-341243" defTabSz="457106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342830" algn="l"/>
                <a:tab pos="799936" algn="l"/>
                <a:tab pos="1257044" algn="l"/>
                <a:tab pos="1714149" algn="l"/>
                <a:tab pos="2171256" algn="l"/>
                <a:tab pos="2628361" algn="l"/>
                <a:tab pos="3085468" algn="l"/>
                <a:tab pos="3542574" algn="l"/>
                <a:tab pos="3999681" algn="l"/>
                <a:tab pos="4456788" algn="l"/>
                <a:tab pos="4913896" algn="l"/>
                <a:tab pos="5371000" algn="l"/>
                <a:tab pos="5828106" algn="l"/>
                <a:tab pos="6285212" algn="l"/>
                <a:tab pos="6742320" algn="l"/>
                <a:tab pos="7199425" algn="l"/>
                <a:tab pos="7656532" algn="l"/>
                <a:tab pos="8113639" algn="l"/>
                <a:tab pos="8570748" algn="l"/>
                <a:tab pos="9027852" algn="l"/>
                <a:tab pos="9484958" algn="l"/>
              </a:tabLst>
            </a:pPr>
            <a:r>
              <a:rPr lang="it-IT" sz="1200" b="1" dirty="0" err="1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University</a:t>
            </a:r>
            <a:r>
              <a:rPr lang="it-IT" sz="1200" b="1" dirty="0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it-IT" sz="1200" b="1" dirty="0" err="1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of</a:t>
            </a:r>
            <a:r>
              <a:rPr lang="it-IT" sz="1200" b="1" dirty="0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 Cambridge UK</a:t>
            </a:r>
          </a:p>
          <a:p>
            <a:pPr marL="342830" indent="-341243" defTabSz="457106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342830" algn="l"/>
                <a:tab pos="799936" algn="l"/>
                <a:tab pos="1257044" algn="l"/>
                <a:tab pos="1714149" algn="l"/>
                <a:tab pos="2171256" algn="l"/>
                <a:tab pos="2628361" algn="l"/>
                <a:tab pos="3085468" algn="l"/>
                <a:tab pos="3542574" algn="l"/>
                <a:tab pos="3999681" algn="l"/>
                <a:tab pos="4456788" algn="l"/>
                <a:tab pos="4913896" algn="l"/>
                <a:tab pos="5371000" algn="l"/>
                <a:tab pos="5828106" algn="l"/>
                <a:tab pos="6285212" algn="l"/>
                <a:tab pos="6742320" algn="l"/>
                <a:tab pos="7199425" algn="l"/>
                <a:tab pos="7656532" algn="l"/>
                <a:tab pos="8113639" algn="l"/>
                <a:tab pos="8570748" algn="l"/>
                <a:tab pos="9027852" algn="l"/>
                <a:tab pos="9484958" algn="l"/>
              </a:tabLst>
            </a:pPr>
            <a:r>
              <a:rPr lang="en-US" sz="1200" b="1" dirty="0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European Molecular Biology Laboratory, Hamburg, DE</a:t>
            </a:r>
          </a:p>
          <a:p>
            <a:pPr marL="342830" indent="-341243" defTabSz="457106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342830" algn="l"/>
                <a:tab pos="799936" algn="l"/>
                <a:tab pos="1257044" algn="l"/>
                <a:tab pos="1714149" algn="l"/>
                <a:tab pos="2171256" algn="l"/>
                <a:tab pos="2628361" algn="l"/>
                <a:tab pos="3085468" algn="l"/>
                <a:tab pos="3542574" algn="l"/>
                <a:tab pos="3999681" algn="l"/>
                <a:tab pos="4456788" algn="l"/>
                <a:tab pos="4913896" algn="l"/>
                <a:tab pos="5371000" algn="l"/>
                <a:tab pos="5828106" algn="l"/>
                <a:tab pos="6285212" algn="l"/>
                <a:tab pos="6742320" algn="l"/>
                <a:tab pos="7199425" algn="l"/>
                <a:tab pos="7656532" algn="l"/>
                <a:tab pos="8113639" algn="l"/>
                <a:tab pos="8570748" algn="l"/>
                <a:tab pos="9027852" algn="l"/>
                <a:tab pos="9484958" algn="l"/>
              </a:tabLst>
            </a:pPr>
            <a:r>
              <a:rPr lang="it-IT" sz="1200" b="1" dirty="0" err="1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Spronk</a:t>
            </a:r>
            <a:r>
              <a:rPr lang="it-IT" sz="1200" b="1" dirty="0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 NMR </a:t>
            </a:r>
            <a:r>
              <a:rPr lang="it-IT" sz="1200" b="1" dirty="0" err="1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Consultancy</a:t>
            </a:r>
            <a:r>
              <a:rPr lang="it-IT" sz="1200" b="1" dirty="0">
                <a:solidFill>
                  <a:srgbClr val="4D4D4D"/>
                </a:solidFill>
                <a:ea typeface="MS PGothic" pitchFamily="34" charset="-128"/>
                <a:cs typeface="Calibri" pitchFamily="34" charset="0"/>
              </a:rPr>
              <a:t>, LT</a:t>
            </a:r>
          </a:p>
          <a:p>
            <a:pPr marL="342830" indent="-341243" defTabSz="457106" fontAlgn="base">
              <a:spcBef>
                <a:spcPct val="0"/>
              </a:spcBef>
              <a:spcAft>
                <a:spcPts val="600"/>
              </a:spcAft>
              <a:buSzPct val="100000"/>
              <a:tabLst>
                <a:tab pos="342830" algn="l"/>
                <a:tab pos="799936" algn="l"/>
                <a:tab pos="1257044" algn="l"/>
                <a:tab pos="1714149" algn="l"/>
                <a:tab pos="2171256" algn="l"/>
                <a:tab pos="2628361" algn="l"/>
                <a:tab pos="3085468" algn="l"/>
                <a:tab pos="3542574" algn="l"/>
                <a:tab pos="3999681" algn="l"/>
                <a:tab pos="4456788" algn="l"/>
                <a:tab pos="4913896" algn="l"/>
                <a:tab pos="5371000" algn="l"/>
                <a:tab pos="5828106" algn="l"/>
                <a:tab pos="6285212" algn="l"/>
                <a:tab pos="6742320" algn="l"/>
                <a:tab pos="7199425" algn="l"/>
                <a:tab pos="7656532" algn="l"/>
                <a:tab pos="8113639" algn="l"/>
                <a:tab pos="8570748" algn="l"/>
                <a:tab pos="9027852" algn="l"/>
                <a:tab pos="9484958" algn="l"/>
              </a:tabLst>
            </a:pPr>
            <a:r>
              <a:rPr lang="it-IT" sz="1600" b="1" dirty="0">
                <a:solidFill>
                  <a:srgbClr val="FF0000"/>
                </a:solidFill>
                <a:ea typeface="MS PGothic" pitchFamily="34" charset="-128"/>
                <a:cs typeface="Calibri" pitchFamily="34" charset="0"/>
              </a:rPr>
              <a:t>+ </a:t>
            </a:r>
            <a:r>
              <a:rPr lang="it-IT" sz="1600" b="1" dirty="0" err="1">
                <a:solidFill>
                  <a:srgbClr val="FF0000"/>
                </a:solidFill>
                <a:ea typeface="MS PGothic" pitchFamily="34" charset="-128"/>
                <a:cs typeface="Calibri" pitchFamily="34" charset="0"/>
              </a:rPr>
              <a:t>Academia</a:t>
            </a:r>
            <a:r>
              <a:rPr lang="it-IT" sz="1600" b="1" dirty="0">
                <a:solidFill>
                  <a:srgbClr val="FF0000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ea typeface="MS PGothic" pitchFamily="34" charset="-128"/>
                <a:cs typeface="Calibri" pitchFamily="34" charset="0"/>
              </a:rPr>
              <a:t>Sinica</a:t>
            </a:r>
            <a:r>
              <a:rPr lang="it-IT" sz="1600" b="1" dirty="0">
                <a:solidFill>
                  <a:srgbClr val="FF0000"/>
                </a:solidFill>
                <a:ea typeface="MS PGothic" pitchFamily="34" charset="-128"/>
                <a:cs typeface="Calibri" pitchFamily="34" charset="0"/>
              </a:rPr>
              <a:t>,TW, </a:t>
            </a:r>
            <a:r>
              <a:rPr lang="it-IT" sz="1600" b="1" dirty="0" err="1">
                <a:solidFill>
                  <a:srgbClr val="FF0000"/>
                </a:solidFill>
                <a:ea typeface="MS PGothic" pitchFamily="34" charset="-128"/>
                <a:cs typeface="Calibri" pitchFamily="34" charset="0"/>
              </a:rPr>
              <a:t>since</a:t>
            </a:r>
            <a:r>
              <a:rPr lang="it-IT" sz="1600" b="1" dirty="0">
                <a:solidFill>
                  <a:srgbClr val="FF0000"/>
                </a:solidFill>
                <a:ea typeface="MS PGothic" pitchFamily="34" charset="-128"/>
                <a:cs typeface="Calibri" pitchFamily="34" charset="0"/>
              </a:rPr>
              <a:t> 2012</a:t>
            </a:r>
          </a:p>
        </p:txBody>
      </p:sp>
      <p:pic>
        <p:nvPicPr>
          <p:cNvPr id="9229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4254" y="3908426"/>
            <a:ext cx="263525" cy="30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330200" y="2565404"/>
            <a:ext cx="13747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81" tIns="46791" rIns="89981" bIns="46791">
            <a:spAutoFit/>
          </a:bodyPr>
          <a:lstStyle/>
          <a:p>
            <a:pPr defTabSz="457106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106" algn="l"/>
                <a:tab pos="914212" algn="l"/>
                <a:tab pos="1371320" algn="l"/>
                <a:tab pos="1828426" algn="l"/>
                <a:tab pos="2285532" algn="l"/>
                <a:tab pos="2742640" algn="l"/>
                <a:tab pos="3199744" algn="l"/>
                <a:tab pos="3656852" algn="l"/>
                <a:tab pos="4113958" algn="l"/>
                <a:tab pos="4571064" algn="l"/>
                <a:tab pos="5028168" algn="l"/>
                <a:tab pos="5485276" algn="l"/>
                <a:tab pos="5942384" algn="l"/>
                <a:tab pos="6399492" algn="l"/>
                <a:tab pos="6856596" algn="l"/>
                <a:tab pos="7313702" algn="l"/>
                <a:tab pos="7770808" algn="l"/>
                <a:tab pos="8227916" algn="l"/>
                <a:tab pos="8685020" algn="l"/>
                <a:tab pos="9142128" algn="l"/>
              </a:tabLst>
            </a:pPr>
            <a:r>
              <a:rPr lang="en-US" sz="2000" b="1" dirty="0">
                <a:solidFill>
                  <a:srgbClr val="40404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The team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88925" y="344488"/>
            <a:ext cx="86042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8"/>
              </a:srgbClr>
            </a:outerShdw>
          </a:effectLst>
        </p:spPr>
        <p:txBody>
          <a:bodyPr lIns="91421" tIns="45711" rIns="91421" bIns="45711" anchor="ctr"/>
          <a:lstStyle/>
          <a:p>
            <a:pPr algn="ctr" defTabSz="4571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The </a:t>
            </a:r>
            <a:r>
              <a:rPr lang="en-US" sz="3600" b="1" dirty="0" err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WeNMR</a:t>
            </a:r>
            <a:r>
              <a:rPr lang="en-US" sz="3600" b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Project</a:t>
            </a:r>
            <a:endParaRPr lang="it-IT" sz="3600" b="1" dirty="0">
              <a:solidFill>
                <a:srgbClr val="953735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  <p:pic>
        <p:nvPicPr>
          <p:cNvPr id="9232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9" y="4684713"/>
            <a:ext cx="10795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900" y="4400550"/>
            <a:ext cx="674688" cy="33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795963" y="4149725"/>
            <a:ext cx="31686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81" tIns="46791" rIns="89981" bIns="46791">
            <a:spAutoFit/>
          </a:bodyPr>
          <a:lstStyle/>
          <a:p>
            <a:pPr defTabSz="457106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106" algn="l"/>
                <a:tab pos="914212" algn="l"/>
                <a:tab pos="1371320" algn="l"/>
                <a:tab pos="1828426" algn="l"/>
                <a:tab pos="2285532" algn="l"/>
                <a:tab pos="2742640" algn="l"/>
                <a:tab pos="3199744" algn="l"/>
                <a:tab pos="3656852" algn="l"/>
                <a:tab pos="4113958" algn="l"/>
                <a:tab pos="4571064" algn="l"/>
                <a:tab pos="5028168" algn="l"/>
                <a:tab pos="5485276" algn="l"/>
                <a:tab pos="5942384" algn="l"/>
                <a:tab pos="6399492" algn="l"/>
                <a:tab pos="6856596" algn="l"/>
                <a:tab pos="7313702" algn="l"/>
                <a:tab pos="7770808" algn="l"/>
                <a:tab pos="8227916" algn="l"/>
                <a:tab pos="8685020" algn="l"/>
                <a:tab pos="9142128" algn="l"/>
              </a:tabLst>
              <a:defRPr/>
            </a:pPr>
            <a:r>
              <a:rPr lang="en-US" sz="2400" b="1" dirty="0">
                <a:solidFill>
                  <a:srgbClr val="730000"/>
                </a:solidFill>
                <a:latin typeface="Tahoma" pitchFamily="32" charset="0"/>
                <a:ea typeface="ＭＳ Ｐゴシック" pitchFamily="34" charset="-128"/>
                <a:cs typeface="Tahoma" pitchFamily="32" charset="0"/>
              </a:rPr>
              <a:t>www.wenmr.eu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854" y="5517236"/>
            <a:ext cx="4799013" cy="1100283"/>
          </a:xfrm>
          <a:prstGeom prst="rect">
            <a:avLst/>
          </a:prstGeom>
          <a:noFill/>
        </p:spPr>
        <p:txBody>
          <a:bodyPr wrap="square" lIns="91421" tIns="45711" rIns="91421" bIns="45711">
            <a:spAutoFit/>
          </a:bodyPr>
          <a:lstStyle/>
          <a:p>
            <a:pPr marL="71985" indent="-71985" defTabSz="457106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Tahoma" pitchFamily="34" charset="0"/>
              <a:buChar char="•"/>
              <a:defRPr/>
            </a:pP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ea typeface="Tahoma" pitchFamily="34" charset="0"/>
                <a:cs typeface="Tahoma" pitchFamily="34" charset="0"/>
              </a:rPr>
              <a:t>Linked with Bio-NMR and EAST-NMR EU </a:t>
            </a:r>
            <a:r>
              <a:rPr lang="en-US" sz="1600" b="1" dirty="0" err="1">
                <a:solidFill>
                  <a:srgbClr val="000000">
                    <a:lumMod val="75000"/>
                    <a:lumOff val="25000"/>
                  </a:srgbClr>
                </a:solidFill>
                <a:ea typeface="Tahoma" pitchFamily="34" charset="0"/>
                <a:cs typeface="Tahoma" pitchFamily="34" charset="0"/>
              </a:rPr>
              <a:t>reserch</a:t>
            </a: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ea typeface="Tahoma" pitchFamily="34" charset="0"/>
                <a:cs typeface="Tahoma" pitchFamily="34" charset="0"/>
              </a:rPr>
              <a:t> infrastructure projects and INSTRUCT ESFRI </a:t>
            </a:r>
          </a:p>
          <a:p>
            <a:pPr marL="71985" indent="-71985" defTabSz="457106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Tahoma" pitchFamily="34" charset="0"/>
              <a:buChar char="•"/>
              <a:defRPr/>
            </a:pP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ea typeface="Tahoma" pitchFamily="34" charset="0"/>
                <a:cs typeface="Tahoma" pitchFamily="34" charset="0"/>
              </a:rPr>
              <a:t>  1</a:t>
            </a:r>
            <a:r>
              <a:rPr lang="en-US" sz="1600" b="1" baseline="30000" dirty="0">
                <a:solidFill>
                  <a:srgbClr val="000000">
                    <a:lumMod val="75000"/>
                    <a:lumOff val="25000"/>
                  </a:srgbClr>
                </a:solidFill>
                <a:ea typeface="Tahoma" pitchFamily="34" charset="0"/>
                <a:cs typeface="Tahoma" pitchFamily="34" charset="0"/>
              </a:rPr>
              <a:t>st</a:t>
            </a: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ea typeface="Tahoma" pitchFamily="34" charset="0"/>
                <a:cs typeface="Tahoma" pitchFamily="34" charset="0"/>
              </a:rPr>
              <a:t> VRC recognized by EGI</a:t>
            </a:r>
          </a:p>
          <a:p>
            <a:pPr defTabSz="457106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500" b="1" dirty="0">
              <a:solidFill>
                <a:srgbClr val="00009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38" name="Picture 22" descr="http://www.wenmr.eu/wenmr/files/files/A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29101" y="4941169"/>
            <a:ext cx="374551" cy="3600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3530" y="1207490"/>
            <a:ext cx="8785547" cy="52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1" rIns="91421" bIns="45711">
            <a:spAutoFit/>
          </a:bodyPr>
          <a:lstStyle/>
          <a:p>
            <a:pPr marL="457200" indent="-457200" defTabSz="914400">
              <a:buClrTx/>
              <a:buSzPct val="150000"/>
              <a:buFont typeface="Arial" pitchFamily="34" charset="0"/>
              <a:buChar char="•"/>
              <a:defRPr/>
            </a:pPr>
            <a:r>
              <a:rPr lang="en-US" b="1" dirty="0" err="1" smtClean="0">
                <a:ea typeface="ＭＳ Ｐゴシック" pitchFamily="34" charset="-128"/>
              </a:rPr>
              <a:t>Progetto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di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supporto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alla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comunita</a:t>
            </a:r>
            <a:r>
              <a:rPr lang="en-US" b="1" dirty="0" smtClean="0">
                <a:ea typeface="ＭＳ Ｐゴシック" pitchFamily="34" charset="-128"/>
              </a:rPr>
              <a:t>’ </a:t>
            </a:r>
            <a:r>
              <a:rPr lang="en-US" b="1" dirty="0" err="1" smtClean="0">
                <a:ea typeface="ＭＳ Ｐゴシック" pitchFamily="34" charset="-128"/>
              </a:rPr>
              <a:t>della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a typeface="ＭＳ Ｐゴシック" pitchFamily="34" charset="-128"/>
              </a:rPr>
              <a:t>Biologia</a:t>
            </a:r>
            <a:r>
              <a:rPr 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a typeface="ＭＳ Ｐゴシック" pitchFamily="34" charset="-128"/>
              </a:rPr>
              <a:t>Strutturale</a:t>
            </a:r>
            <a:r>
              <a:rPr 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che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usa</a:t>
            </a:r>
            <a:r>
              <a:rPr lang="en-US" b="1" dirty="0" smtClean="0">
                <a:ea typeface="ＭＳ Ｐゴシック" pitchFamily="34" charset="-128"/>
              </a:rPr>
              <a:t> le </a:t>
            </a:r>
            <a:r>
              <a:rPr lang="en-US" b="1" dirty="0" err="1" smtClean="0">
                <a:ea typeface="ＭＳ Ｐゴシック" pitchFamily="34" charset="-128"/>
              </a:rPr>
              <a:t>tecniche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sperimentali</a:t>
            </a:r>
            <a:r>
              <a:rPr lang="en-US" b="1" dirty="0" smtClean="0">
                <a:ea typeface="ＭＳ Ｐゴシック" pitchFamily="34" charset="-128"/>
              </a:rPr>
              <a:t> NMR e SAXS (</a:t>
            </a:r>
            <a:r>
              <a:rPr lang="en-US" b="1" dirty="0" err="1" smtClean="0">
                <a:ea typeface="ＭＳ Ｐゴシック" pitchFamily="34" charset="-128"/>
              </a:rPr>
              <a:t>complementari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alla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cristallografia</a:t>
            </a:r>
            <a:r>
              <a:rPr lang="en-US" b="1" dirty="0" smtClean="0">
                <a:ea typeface="ＭＳ Ｐゴシック" pitchFamily="34" charset="-128"/>
              </a:rPr>
              <a:t> a </a:t>
            </a:r>
            <a:r>
              <a:rPr lang="en-US" b="1" dirty="0" err="1" smtClean="0">
                <a:ea typeface="ＭＳ Ｐゴシック" pitchFamily="34" charset="-128"/>
              </a:rPr>
              <a:t>raggi</a:t>
            </a:r>
            <a:r>
              <a:rPr lang="en-US" b="1" dirty="0" smtClean="0">
                <a:ea typeface="ＭＳ Ｐゴシック" pitchFamily="34" charset="-128"/>
              </a:rPr>
              <a:t> X)</a:t>
            </a:r>
            <a:endParaRPr lang="en-US" dirty="0" smtClean="0">
              <a:ea typeface="ＭＳ Ｐゴシック" pitchFamily="34" charset="-128"/>
            </a:endParaRPr>
          </a:p>
          <a:p>
            <a:pPr marL="457200" indent="-457200" defTabSz="914400">
              <a:spcBef>
                <a:spcPts val="1200"/>
              </a:spcBef>
              <a:buClrTx/>
              <a:buSzPct val="150000"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34" charset="-128"/>
              </a:rPr>
              <a:t>L’</a:t>
            </a:r>
            <a:r>
              <a:rPr 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INFN (</a:t>
            </a:r>
            <a:r>
              <a:rPr lang="en-US" b="1" dirty="0" err="1" smtClean="0">
                <a:solidFill>
                  <a:srgbClr val="C00000"/>
                </a:solidFill>
                <a:ea typeface="ＭＳ Ｐゴシック" pitchFamily="34" charset="-128"/>
              </a:rPr>
              <a:t>sez</a:t>
            </a:r>
            <a:r>
              <a:rPr 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. </a:t>
            </a:r>
            <a:r>
              <a:rPr lang="en-US" b="1" dirty="0" err="1" smtClean="0">
                <a:solidFill>
                  <a:srgbClr val="C00000"/>
                </a:solidFill>
                <a:ea typeface="ＭＳ Ｐゴシック" pitchFamily="34" charset="-128"/>
              </a:rPr>
              <a:t>di</a:t>
            </a:r>
            <a:r>
              <a:rPr 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a typeface="ＭＳ Ｐゴシック" pitchFamily="34" charset="-128"/>
              </a:rPr>
              <a:t>Padova</a:t>
            </a:r>
            <a:r>
              <a:rPr 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) </a:t>
            </a:r>
            <a:r>
              <a:rPr lang="en-US" b="1" dirty="0" smtClean="0">
                <a:ea typeface="ＭＳ Ｐゴシック" pitchFamily="34" charset="-128"/>
              </a:rPr>
              <a:t>e’ </a:t>
            </a:r>
            <a:r>
              <a:rPr lang="en-US" b="1" dirty="0" err="1" smtClean="0">
                <a:ea typeface="ＭＳ Ｐゴシック" pitchFamily="34" charset="-128"/>
              </a:rPr>
              <a:t>coinvolto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dal</a:t>
            </a:r>
            <a:r>
              <a:rPr lang="en-US" b="1" dirty="0" smtClean="0">
                <a:ea typeface="ＭＳ Ｐゴシック" pitchFamily="34" charset="-128"/>
              </a:rPr>
              <a:t> 2007 (</a:t>
            </a:r>
            <a:r>
              <a:rPr lang="en-US" b="1" dirty="0" err="1" smtClean="0">
                <a:ea typeface="ＭＳ Ｐゴシック" pitchFamily="34" charset="-128"/>
              </a:rPr>
              <a:t>precedente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progetto</a:t>
            </a:r>
            <a:r>
              <a:rPr lang="en-US" b="1" dirty="0" smtClean="0">
                <a:ea typeface="ＭＳ Ｐゴシック" pitchFamily="34" charset="-128"/>
              </a:rPr>
              <a:t> e-NMR) con 2 FTE </a:t>
            </a:r>
            <a:r>
              <a:rPr lang="en-US" b="1" dirty="0" err="1" smtClean="0">
                <a:ea typeface="ＭＳ Ｐゴシック" pitchFamily="34" charset="-128"/>
              </a:rPr>
              <a:t>nel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ruolo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di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coordinatore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delle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Service Activities </a:t>
            </a:r>
            <a:r>
              <a:rPr lang="en-US" b="1" dirty="0" smtClean="0">
                <a:ea typeface="ＭＳ Ｐゴシック" pitchFamily="34" charset="-128"/>
              </a:rPr>
              <a:t>e leader del WP5</a:t>
            </a:r>
          </a:p>
          <a:p>
            <a:pPr marL="1200150" lvl="1" indent="-457200" defTabSz="914400">
              <a:buClrTx/>
              <a:buFont typeface="Wingdings" pitchFamily="2" charset="2"/>
              <a:buChar char="ü"/>
              <a:defRPr/>
            </a:pPr>
            <a:r>
              <a:rPr lang="en-US" sz="1600" dirty="0" err="1" smtClean="0">
                <a:ea typeface="ＭＳ Ｐゴシック" pitchFamily="34" charset="-128"/>
              </a:rPr>
              <a:t>Riferimento</a:t>
            </a:r>
            <a:r>
              <a:rPr lang="en-US" sz="1600" dirty="0" smtClean="0">
                <a:ea typeface="ＭＳ Ｐゴシック" pitchFamily="34" charset="-128"/>
              </a:rPr>
              <a:t> per </a:t>
            </a:r>
            <a:r>
              <a:rPr lang="en-US" sz="1600" dirty="0" err="1" smtClean="0">
                <a:ea typeface="ＭＳ Ｐゴシック" pitchFamily="34" charset="-128"/>
              </a:rPr>
              <a:t>il</a:t>
            </a:r>
            <a:r>
              <a:rPr lang="en-US" sz="1600" dirty="0" smtClean="0">
                <a:ea typeface="ＭＳ Ｐゴシック" pitchFamily="34" charset="-128"/>
              </a:rPr>
              <a:t> networking con la </a:t>
            </a:r>
            <a:r>
              <a:rPr lang="en-US" sz="1600" dirty="0" err="1" smtClean="0">
                <a:ea typeface="ＭＳ Ｐゴシック" pitchFamily="34" charset="-128"/>
              </a:rPr>
              <a:t>comunita</a:t>
            </a:r>
            <a:r>
              <a:rPr lang="en-US" sz="1600" dirty="0" smtClean="0">
                <a:ea typeface="ＭＳ Ｐゴシック" pitchFamily="34" charset="-128"/>
              </a:rPr>
              <a:t>’ grid</a:t>
            </a:r>
          </a:p>
          <a:p>
            <a:pPr marL="1200150" lvl="1" indent="-457200" defTabSz="914400">
              <a:buClrTx/>
              <a:buFont typeface="Wingdings" pitchFamily="2" charset="2"/>
              <a:buChar char="ü"/>
              <a:defRPr/>
            </a:pPr>
            <a:r>
              <a:rPr lang="en-US" sz="1600" dirty="0" err="1" smtClean="0">
                <a:ea typeface="ＭＳ Ｐゴシック" pitchFamily="34" charset="-128"/>
              </a:rPr>
              <a:t>Creazione</a:t>
            </a:r>
            <a:r>
              <a:rPr lang="en-US" sz="1600" dirty="0" smtClean="0">
                <a:ea typeface="ＭＳ Ｐゴシック" pitchFamily="34" charset="-128"/>
              </a:rPr>
              <a:t> e </a:t>
            </a:r>
            <a:r>
              <a:rPr lang="en-US" sz="1600" dirty="0" err="1" smtClean="0">
                <a:ea typeface="ＭＳ Ｐゴシック" pitchFamily="34" charset="-128"/>
              </a:rPr>
              <a:t>mantenimento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err="1" smtClean="0">
                <a:ea typeface="ＭＳ Ｐゴシック" pitchFamily="34" charset="-128"/>
              </a:rPr>
              <a:t>operativo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err="1" smtClean="0">
                <a:ea typeface="ＭＳ Ｐゴシック" pitchFamily="34" charset="-128"/>
              </a:rPr>
              <a:t>di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err="1" smtClean="0">
                <a:ea typeface="ＭＳ Ｐゴシック" pitchFamily="34" charset="-128"/>
              </a:rPr>
              <a:t>una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err="1" smtClean="0">
                <a:ea typeface="ＭＳ Ｐゴシック" pitchFamily="34" charset="-128"/>
              </a:rPr>
              <a:t>infrastruttura</a:t>
            </a:r>
            <a:r>
              <a:rPr lang="en-US" sz="1600" dirty="0" smtClean="0">
                <a:ea typeface="ＭＳ Ｐゴシック" pitchFamily="34" charset="-128"/>
              </a:rPr>
              <a:t> grid </a:t>
            </a:r>
            <a:r>
              <a:rPr lang="en-US" sz="1600" dirty="0" err="1" smtClean="0">
                <a:ea typeface="ＭＳ Ｐゴシック" pitchFamily="34" charset="-128"/>
              </a:rPr>
              <a:t>dapprima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err="1" smtClean="0">
                <a:ea typeface="ＭＳ Ｐゴシック" pitchFamily="34" charset="-128"/>
              </a:rPr>
              <a:t>dedicata</a:t>
            </a:r>
            <a:r>
              <a:rPr lang="en-US" sz="1600" dirty="0" smtClean="0">
                <a:ea typeface="ＭＳ Ｐゴシック" pitchFamily="34" charset="-128"/>
              </a:rPr>
              <a:t> e </a:t>
            </a:r>
            <a:r>
              <a:rPr lang="en-US" sz="1600" dirty="0" err="1" smtClean="0">
                <a:ea typeface="ＭＳ Ｐゴシック" pitchFamily="34" charset="-128"/>
              </a:rPr>
              <a:t>successivamente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err="1" smtClean="0">
                <a:ea typeface="ＭＳ Ｐゴシック" pitchFamily="34" charset="-128"/>
              </a:rPr>
              <a:t>integrata</a:t>
            </a:r>
            <a:r>
              <a:rPr lang="en-US" sz="1600" dirty="0" smtClean="0">
                <a:ea typeface="ＭＳ Ｐゴシック" pitchFamily="34" charset="-128"/>
              </a:rPr>
              <a:t> in EGEE/EGI</a:t>
            </a:r>
          </a:p>
          <a:p>
            <a:pPr marL="1200150" lvl="1" indent="-457200" defTabSz="914400">
              <a:buClrTx/>
              <a:buFont typeface="Wingdings" pitchFamily="2" charset="2"/>
              <a:buChar char="ü"/>
              <a:defRPr/>
            </a:pPr>
            <a:r>
              <a:rPr lang="en-US" sz="1600" dirty="0" err="1" smtClean="0">
                <a:ea typeface="ＭＳ Ｐゴシック" pitchFamily="34" charset="-128"/>
              </a:rPr>
              <a:t>Consulenza</a:t>
            </a:r>
            <a:r>
              <a:rPr lang="en-US" sz="1600" dirty="0" smtClean="0">
                <a:ea typeface="ＭＳ Ｐゴシック" pitchFamily="34" charset="-128"/>
              </a:rPr>
              <a:t> e training </a:t>
            </a:r>
            <a:r>
              <a:rPr lang="en-US" sz="1600" dirty="0" err="1" smtClean="0">
                <a:ea typeface="ＭＳ Ｐゴシック" pitchFamily="34" charset="-128"/>
              </a:rPr>
              <a:t>nel</a:t>
            </a:r>
            <a:r>
              <a:rPr lang="en-US" sz="1600" dirty="0" smtClean="0">
                <a:ea typeface="ＭＳ Ｐゴシック" pitchFamily="34" charset="-128"/>
              </a:rPr>
              <a:t> porting </a:t>
            </a:r>
            <a:r>
              <a:rPr lang="en-US" sz="1600" dirty="0" err="1" smtClean="0">
                <a:ea typeface="ＭＳ Ｐゴシック" pitchFamily="34" charset="-128"/>
              </a:rPr>
              <a:t>delle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err="1" smtClean="0">
                <a:ea typeface="ＭＳ Ｐゴシック" pitchFamily="34" charset="-128"/>
              </a:rPr>
              <a:t>applicazioni</a:t>
            </a:r>
            <a:r>
              <a:rPr lang="en-US" sz="1600" dirty="0" smtClean="0">
                <a:ea typeface="ＭＳ Ｐゴシック" pitchFamily="34" charset="-128"/>
              </a:rPr>
              <a:t> NMR </a:t>
            </a:r>
            <a:r>
              <a:rPr lang="en-US" sz="1600" dirty="0" err="1" smtClean="0">
                <a:ea typeface="ＭＳ Ｐゴシック" pitchFamily="34" charset="-128"/>
              </a:rPr>
              <a:t>alla</a:t>
            </a:r>
            <a:r>
              <a:rPr lang="en-US" sz="1600" dirty="0" smtClean="0">
                <a:ea typeface="ＭＳ Ｐゴシック" pitchFamily="34" charset="-128"/>
              </a:rPr>
              <a:t> grid</a:t>
            </a:r>
          </a:p>
          <a:p>
            <a:pPr marL="1200150" lvl="1" indent="-457200" defTabSz="914400">
              <a:buClrTx/>
              <a:buFont typeface="Wingdings" pitchFamily="2" charset="2"/>
              <a:buChar char="ü"/>
              <a:defRPr/>
            </a:pPr>
            <a:r>
              <a:rPr lang="en-US" sz="1600" dirty="0" err="1" smtClean="0">
                <a:ea typeface="ＭＳ Ｐゴシック" pitchFamily="34" charset="-128"/>
              </a:rPr>
              <a:t>Estensione</a:t>
            </a:r>
            <a:r>
              <a:rPr lang="en-US" sz="1600" dirty="0" smtClean="0">
                <a:ea typeface="ＭＳ Ｐゴシック" pitchFamily="34" charset="-128"/>
              </a:rPr>
              <a:t> e </a:t>
            </a:r>
            <a:r>
              <a:rPr lang="en-US" sz="1600" dirty="0" err="1" smtClean="0">
                <a:ea typeface="ＭＳ Ｐゴシック" pitchFamily="34" charset="-128"/>
              </a:rPr>
              <a:t>interoperabilita</a:t>
            </a:r>
            <a:r>
              <a:rPr lang="en-US" sz="1600" dirty="0" smtClean="0">
                <a:ea typeface="ＭＳ Ｐゴシック" pitchFamily="34" charset="-128"/>
              </a:rPr>
              <a:t>’ </a:t>
            </a:r>
            <a:r>
              <a:rPr lang="en-US" sz="1600" dirty="0" err="1" smtClean="0">
                <a:ea typeface="ＭＳ Ｐゴシック" pitchFamily="34" charset="-128"/>
              </a:rPr>
              <a:t>dell’infrastruttura</a:t>
            </a:r>
            <a:r>
              <a:rPr lang="en-US" sz="1600" dirty="0" smtClean="0">
                <a:ea typeface="ＭＳ Ｐゴシック" pitchFamily="34" charset="-128"/>
              </a:rPr>
              <a:t> con </a:t>
            </a:r>
            <a:r>
              <a:rPr lang="en-US" sz="1600" dirty="0" err="1" smtClean="0">
                <a:ea typeface="ＭＳ Ｐゴシック" pitchFamily="34" charset="-128"/>
              </a:rPr>
              <a:t>altre</a:t>
            </a:r>
            <a:r>
              <a:rPr lang="en-US" sz="1600" dirty="0" smtClean="0">
                <a:ea typeface="ＭＳ Ｐゴシック" pitchFamily="34" charset="-128"/>
              </a:rPr>
              <a:t> grid (</a:t>
            </a:r>
            <a:r>
              <a:rPr lang="en-US" sz="1600" dirty="0" err="1" smtClean="0">
                <a:ea typeface="ＭＳ Ｐゴシック" pitchFamily="34" charset="-128"/>
              </a:rPr>
              <a:t>SAGrid</a:t>
            </a:r>
            <a:r>
              <a:rPr lang="en-US" sz="1600" dirty="0" smtClean="0">
                <a:ea typeface="ＭＳ Ｐゴシック" pitchFamily="34" charset="-128"/>
              </a:rPr>
              <a:t>, OSG, GARUDA, Latin America, PRACE) grazie </a:t>
            </a:r>
            <a:r>
              <a:rPr lang="en-US" sz="1600" dirty="0" err="1" smtClean="0">
                <a:ea typeface="ＭＳ Ｐゴシック" pitchFamily="34" charset="-128"/>
              </a:rPr>
              <a:t>alla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err="1" smtClean="0">
                <a:ea typeface="ＭＳ Ｐゴシック" pitchFamily="34" charset="-128"/>
              </a:rPr>
              <a:t>collaborazione</a:t>
            </a:r>
            <a:r>
              <a:rPr lang="en-US" sz="1600" dirty="0" smtClean="0">
                <a:ea typeface="ＭＳ Ｐゴシック" pitchFamily="34" charset="-128"/>
              </a:rPr>
              <a:t> con CHAIN (e CHAIN-REDS), EU-</a:t>
            </a:r>
            <a:r>
              <a:rPr lang="en-US" sz="1600" dirty="0" err="1" smtClean="0">
                <a:ea typeface="ＭＳ Ｐゴシック" pitchFamily="34" charset="-128"/>
              </a:rPr>
              <a:t>IndiaGrid</a:t>
            </a:r>
            <a:r>
              <a:rPr lang="en-US" sz="1600" dirty="0" smtClean="0">
                <a:ea typeface="ＭＳ Ｐゴシック" pitchFamily="34" charset="-128"/>
              </a:rPr>
              <a:t>, EUMED-Connect, GISELA, </a:t>
            </a:r>
            <a:r>
              <a:rPr lang="en-US" sz="1600" dirty="0" err="1" smtClean="0">
                <a:ea typeface="ＭＳ Ｐゴシック" pitchFamily="34" charset="-128"/>
              </a:rPr>
              <a:t>SBGrid</a:t>
            </a:r>
            <a:r>
              <a:rPr lang="en-US" sz="1600" dirty="0" smtClean="0">
                <a:ea typeface="ＭＳ Ｐゴシック" pitchFamily="34" charset="-128"/>
              </a:rPr>
              <a:t>, EMI. 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marL="457200" indent="-457200" defTabSz="914400">
              <a:spcBef>
                <a:spcPts val="1200"/>
              </a:spcBef>
              <a:buClrTx/>
              <a:buSzPct val="150000"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34" charset="-128"/>
              </a:rPr>
              <a:t>Partner </a:t>
            </a:r>
            <a:r>
              <a:rPr lang="en-US" b="1" dirty="0" err="1" smtClean="0">
                <a:ea typeface="ＭＳ Ｐゴシック" pitchFamily="34" charset="-128"/>
              </a:rPr>
              <a:t>principali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sono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i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tre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laboratori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europei</a:t>
            </a:r>
            <a:r>
              <a:rPr lang="en-US" b="1" dirty="0" smtClean="0">
                <a:ea typeface="ＭＳ Ｐゴシック" pitchFamily="34" charset="-128"/>
              </a:rPr>
              <a:t> NMR </a:t>
            </a:r>
            <a:r>
              <a:rPr lang="en-US" b="1" dirty="0" err="1" smtClean="0">
                <a:ea typeface="ＭＳ Ｐゴシック" pitchFamily="34" charset="-128"/>
              </a:rPr>
              <a:t>di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Utrecht</a:t>
            </a:r>
            <a:r>
              <a:rPr lang="en-US" b="1" dirty="0" smtClean="0">
                <a:ea typeface="ＭＳ Ｐゴシック" pitchFamily="34" charset="-128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ea typeface="ＭＳ Ｐゴシック" pitchFamily="34" charset="-128"/>
              </a:rPr>
              <a:t>Francoforte</a:t>
            </a:r>
            <a:r>
              <a:rPr lang="en-US" b="1" dirty="0" smtClean="0">
                <a:ea typeface="ＭＳ Ｐゴシック" pitchFamily="34" charset="-128"/>
              </a:rPr>
              <a:t> e </a:t>
            </a:r>
            <a:r>
              <a:rPr 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Firenze</a:t>
            </a:r>
            <a:r>
              <a:rPr lang="en-US" b="1" dirty="0" smtClean="0">
                <a:ea typeface="ＭＳ Ｐゴシック" pitchFamily="34" charset="-128"/>
              </a:rPr>
              <a:t> (</a:t>
            </a:r>
            <a:r>
              <a:rPr lang="it-IT" b="1" dirty="0" smtClean="0">
                <a:ea typeface="ＭＳ Ｐゴシック" pitchFamily="34" charset="-128"/>
              </a:rPr>
              <a:t>Consorzio Interuniversitario Risonanze Magnetiche di Metallo Proteine) </a:t>
            </a:r>
            <a:endParaRPr lang="it-IT" dirty="0" smtClean="0">
              <a:ea typeface="ＭＳ Ｐゴシック" pitchFamily="34" charset="-128"/>
            </a:endParaRPr>
          </a:p>
          <a:p>
            <a:pPr marL="457200" indent="-457200" defTabSz="914400">
              <a:spcBef>
                <a:spcPts val="1200"/>
              </a:spcBef>
              <a:buClrTx/>
              <a:buSzPct val="150000"/>
              <a:buFont typeface="Arial" pitchFamily="34" charset="0"/>
              <a:buChar char="•"/>
              <a:defRPr/>
            </a:pPr>
            <a:r>
              <a:rPr lang="en-US" b="1" dirty="0" err="1" smtClean="0">
                <a:ea typeface="ＭＳ Ｐゴシック" pitchFamily="34" charset="-128"/>
              </a:rPr>
              <a:t>Politica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di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fornire</a:t>
            </a:r>
            <a:r>
              <a:rPr lang="en-US" b="1" dirty="0" smtClean="0">
                <a:ea typeface="ＭＳ Ｐゴシック" pitchFamily="34" charset="-128"/>
              </a:rPr>
              <a:t> le </a:t>
            </a:r>
            <a:r>
              <a:rPr lang="en-US" b="1" dirty="0" err="1" smtClean="0">
                <a:ea typeface="ＭＳ Ｐゴシック" pitchFamily="34" charset="-128"/>
              </a:rPr>
              <a:t>applicazioni</a:t>
            </a:r>
            <a:r>
              <a:rPr lang="en-US" b="1" dirty="0" smtClean="0">
                <a:ea typeface="ＭＳ Ｐゴシック" pitchFamily="34" charset="-128"/>
              </a:rPr>
              <a:t> NMR e SAXS </a:t>
            </a:r>
            <a:r>
              <a:rPr lang="en-US" b="1" dirty="0" err="1" smtClean="0">
                <a:ea typeface="ＭＳ Ｐゴシック" pitchFamily="34" charset="-128"/>
              </a:rPr>
              <a:t>all’utente</a:t>
            </a:r>
            <a:r>
              <a:rPr lang="en-US" b="1" dirty="0" smtClean="0">
                <a:ea typeface="ＭＳ Ｐゴシック" pitchFamily="34" charset="-128"/>
              </a:rPr>
              <a:t> finale </a:t>
            </a:r>
            <a:r>
              <a:rPr lang="en-US" b="1" dirty="0" err="1" smtClean="0">
                <a:ea typeface="ＭＳ Ｐゴシック" pitchFamily="34" charset="-128"/>
              </a:rPr>
              <a:t>attraverso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a typeface="ＭＳ Ｐゴシック" pitchFamily="34" charset="-128"/>
              </a:rPr>
              <a:t>portali</a:t>
            </a:r>
            <a:r>
              <a:rPr 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 web</a:t>
            </a:r>
          </a:p>
          <a:p>
            <a:pPr marL="1200150" lvl="1" indent="-457200" defTabSz="914400">
              <a:buClrTx/>
              <a:buFont typeface="Wingdings" pitchFamily="2" charset="2"/>
              <a:buChar char="ü"/>
              <a:defRPr/>
            </a:pPr>
            <a:r>
              <a:rPr lang="en-US" sz="1600" dirty="0" err="1" smtClean="0">
                <a:ea typeface="ＭＳ Ｐゴシック" pitchFamily="34" charset="-128"/>
              </a:rPr>
              <a:t>Nasconde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err="1" smtClean="0">
                <a:ea typeface="ＭＳ Ｐゴシック" pitchFamily="34" charset="-128"/>
              </a:rPr>
              <a:t>all’utente</a:t>
            </a:r>
            <a:r>
              <a:rPr lang="en-US" sz="1600" dirty="0" smtClean="0">
                <a:ea typeface="ＭＳ Ｐゴシック" pitchFamily="34" charset="-128"/>
              </a:rPr>
              <a:t> la </a:t>
            </a:r>
            <a:r>
              <a:rPr lang="en-US" sz="1600" dirty="0" err="1" smtClean="0">
                <a:ea typeface="ＭＳ Ｐゴシック" pitchFamily="34" charset="-128"/>
              </a:rPr>
              <a:t>complessita</a:t>
            </a:r>
            <a:r>
              <a:rPr lang="en-US" sz="1600" dirty="0" smtClean="0">
                <a:ea typeface="ＭＳ Ｐゴシック" pitchFamily="34" charset="-128"/>
              </a:rPr>
              <a:t>’ del middleware</a:t>
            </a:r>
          </a:p>
          <a:p>
            <a:pPr marL="1200150" lvl="1" indent="-457200" defTabSz="914400">
              <a:buClrTx/>
              <a:buFont typeface="Wingdings" pitchFamily="2" charset="2"/>
              <a:buChar char="ü"/>
              <a:defRPr/>
            </a:pPr>
            <a:r>
              <a:rPr lang="en-US" sz="1600" dirty="0" err="1" smtClean="0">
                <a:ea typeface="ＭＳ Ｐゴシック" pitchFamily="34" charset="-128"/>
              </a:rPr>
              <a:t>Accesso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err="1" smtClean="0">
                <a:ea typeface="ＭＳ Ｐゴシック" pitchFamily="34" charset="-128"/>
              </a:rPr>
              <a:t>alla</a:t>
            </a:r>
            <a:r>
              <a:rPr lang="en-US" sz="1600" dirty="0" smtClean="0">
                <a:ea typeface="ＭＳ Ｐゴシック" pitchFamily="34" charset="-128"/>
              </a:rPr>
              <a:t> grid </a:t>
            </a:r>
            <a:r>
              <a:rPr lang="en-US" sz="1600" dirty="0" err="1" smtClean="0">
                <a:ea typeface="ＭＳ Ｐゴシック" pitchFamily="34" charset="-128"/>
              </a:rPr>
              <a:t>protocollizzato</a:t>
            </a:r>
            <a:r>
              <a:rPr lang="en-US" sz="1600" dirty="0" smtClean="0">
                <a:ea typeface="ＭＳ Ｐゴシック" pitchFamily="34" charset="-128"/>
              </a:rPr>
              <a:t>, </a:t>
            </a:r>
            <a:r>
              <a:rPr lang="en-US" sz="1600" dirty="0" err="1" smtClean="0">
                <a:ea typeface="ＭＳ Ｐゴシック" pitchFamily="34" charset="-128"/>
              </a:rPr>
              <a:t>tramite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err="1" smtClean="0">
                <a:ea typeface="ＭＳ Ｐゴシック" pitchFamily="34" charset="-128"/>
              </a:rPr>
              <a:t>certificati</a:t>
            </a:r>
            <a:r>
              <a:rPr lang="en-US" sz="1600" dirty="0" smtClean="0">
                <a:ea typeface="ＭＳ Ｐゴシック" pitchFamily="34" charset="-128"/>
              </a:rPr>
              <a:t> robot, in </a:t>
            </a:r>
            <a:r>
              <a:rPr lang="en-US" sz="1600" dirty="0" err="1" smtClean="0">
                <a:ea typeface="ＭＳ Ｐゴシック" pitchFamily="34" charset="-128"/>
              </a:rPr>
              <a:t>accordo</a:t>
            </a:r>
            <a:r>
              <a:rPr lang="en-US" sz="1600" dirty="0" smtClean="0">
                <a:ea typeface="ＭＳ Ｐゴシック" pitchFamily="34" charset="-128"/>
              </a:rPr>
              <a:t> con le policy </a:t>
            </a:r>
            <a:r>
              <a:rPr lang="en-US" sz="1600" dirty="0" err="1" smtClean="0">
                <a:ea typeface="ＭＳ Ｐゴシック" pitchFamily="34" charset="-128"/>
              </a:rPr>
              <a:t>di</a:t>
            </a:r>
            <a:r>
              <a:rPr lang="en-US" sz="1600" dirty="0" smtClean="0">
                <a:ea typeface="ＭＳ Ｐゴシック" pitchFamily="34" charset="-128"/>
              </a:rPr>
              <a:t> EGI</a:t>
            </a:r>
          </a:p>
          <a:p>
            <a:pPr marL="1200150" lvl="1" indent="-457200" defTabSz="914400">
              <a:buClrTx/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29 </a:t>
            </a:r>
            <a:r>
              <a:rPr lang="en-US" sz="1600" dirty="0" err="1" smtClean="0">
                <a:ea typeface="ＭＳ Ｐゴシック" pitchFamily="34" charset="-128"/>
              </a:rPr>
              <a:t>portali</a:t>
            </a:r>
            <a:r>
              <a:rPr lang="en-US" sz="1600" dirty="0" smtClean="0">
                <a:ea typeface="ＭＳ Ｐゴシック" pitchFamily="34" charset="-128"/>
              </a:rPr>
              <a:t> (11 </a:t>
            </a:r>
            <a:r>
              <a:rPr lang="en-US" sz="1600" dirty="0" err="1" smtClean="0">
                <a:ea typeface="ＭＳ Ｐゴシック" pitchFamily="34" charset="-128"/>
              </a:rPr>
              <a:t>che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err="1" smtClean="0">
                <a:ea typeface="ＭＳ Ｐゴシック" pitchFamily="34" charset="-128"/>
              </a:rPr>
              <a:t>beneficiano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err="1" smtClean="0">
                <a:ea typeface="ＭＳ Ｐゴシック" pitchFamily="34" charset="-128"/>
              </a:rPr>
              <a:t>della</a:t>
            </a:r>
            <a:r>
              <a:rPr lang="en-US" sz="1600" dirty="0" smtClean="0">
                <a:ea typeface="ＭＳ Ｐゴシック" pitchFamily="34" charset="-128"/>
              </a:rPr>
              <a:t> grid) </a:t>
            </a:r>
            <a:r>
              <a:rPr lang="en-US" sz="1600" dirty="0" err="1" smtClean="0">
                <a:ea typeface="ＭＳ Ｐゴシック" pitchFamily="34" charset="-128"/>
              </a:rPr>
              <a:t>accessibili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err="1" smtClean="0">
                <a:ea typeface="ＭＳ Ｐゴシック" pitchFamily="34" charset="-128"/>
              </a:rPr>
              <a:t>dal</a:t>
            </a:r>
            <a:r>
              <a:rPr lang="en-US" sz="1600" dirty="0" smtClean="0">
                <a:ea typeface="ＭＳ Ｐゴシック" pitchFamily="34" charset="-128"/>
              </a:rPr>
              <a:t> gateway </a:t>
            </a:r>
            <a:r>
              <a:rPr lang="en-US" sz="1600" dirty="0" err="1" smtClean="0">
                <a:ea typeface="ＭＳ Ｐゴシック" pitchFamily="34" charset="-128"/>
              </a:rPr>
              <a:t>d’ingresso</a:t>
            </a:r>
            <a:r>
              <a:rPr lang="en-US" sz="1600" dirty="0" smtClean="0">
                <a:ea typeface="ＭＳ Ｐゴシック" pitchFamily="34" charset="-128"/>
              </a:rPr>
              <a:t> www.wenmr.eu</a:t>
            </a:r>
            <a:endParaRPr lang="en-US" sz="2000" dirty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88925" y="344488"/>
            <a:ext cx="86042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8"/>
              </a:srgbClr>
            </a:outerShdw>
          </a:effectLst>
        </p:spPr>
        <p:txBody>
          <a:bodyPr lIns="91421" tIns="45711" rIns="91421" bIns="45711"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</a:t>
            </a:r>
            <a:r>
              <a:rPr lang="en-US" sz="3600" b="1" dirty="0" err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WeNMR</a:t>
            </a:r>
            <a:r>
              <a:rPr lang="en-US" sz="3600" b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Project</a:t>
            </a:r>
            <a:endParaRPr lang="it-IT" sz="3600" b="1" dirty="0">
              <a:solidFill>
                <a:srgbClr val="95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971550" y="44624"/>
            <a:ext cx="7129463" cy="7191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Statistiche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di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VO al 30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Aprile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2013</a:t>
            </a:r>
            <a:endParaRPr 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08720"/>
            <a:ext cx="6382758" cy="287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2727" y="3789040"/>
            <a:ext cx="3355497" cy="301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192688" y="4005064"/>
            <a:ext cx="313184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ea typeface="MS PGothic" pitchFamily="34" charset="-128"/>
              </a:rPr>
              <a:t>  &gt;500 users from 50 countries</a:t>
            </a:r>
          </a:p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ea typeface="MS PGothic" pitchFamily="34" charset="-128"/>
              </a:rPr>
              <a:t>  35% outside Europe</a:t>
            </a:r>
          </a:p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ea typeface="MS PGothic" pitchFamily="34" charset="-128"/>
              </a:rPr>
              <a:t>  10 users/month steady growth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ea typeface="MS PGothic" pitchFamily="34" charset="-128"/>
              </a:rPr>
              <a:t>   enmr.eu is the largest VO in                  	Life  Sciences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ea typeface="MS PGothic" pitchFamily="34" charset="-128"/>
              </a:rPr>
              <a:t>   5M CPU.hrs and 2M jobs / year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ea typeface="MS PGothic" pitchFamily="34" charset="-128"/>
              </a:rPr>
              <a:t>   60k CPU-cores opportunistic</a:t>
            </a:r>
            <a:endParaRPr lang="it-IT" sz="160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24579" name="Immagin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961398"/>
            <a:ext cx="3275856" cy="277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2 8"/>
          <p:cNvCxnSpPr/>
          <p:nvPr/>
        </p:nvCxnSpPr>
        <p:spPr bwMode="auto">
          <a:xfrm flipH="1">
            <a:off x="2555776" y="4653136"/>
            <a:ext cx="288032" cy="21602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ttore 2 10"/>
          <p:cNvCxnSpPr/>
          <p:nvPr/>
        </p:nvCxnSpPr>
        <p:spPr bwMode="auto">
          <a:xfrm flipH="1">
            <a:off x="5508104" y="3933056"/>
            <a:ext cx="288032" cy="21602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ttore 2 11"/>
          <p:cNvCxnSpPr/>
          <p:nvPr/>
        </p:nvCxnSpPr>
        <p:spPr bwMode="auto">
          <a:xfrm flipH="1" flipV="1">
            <a:off x="5508104" y="3573016"/>
            <a:ext cx="360040" cy="21602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611560" y="980729"/>
            <a:ext cx="8208912" cy="624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1" rIns="91421" bIns="45711">
            <a:spAutoFit/>
          </a:bodyPr>
          <a:lstStyle/>
          <a:p>
            <a:pPr marL="457106" indent="-457106"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it-IT" b="1" dirty="0" err="1"/>
              <a:t>WeNMR</a:t>
            </a:r>
            <a:r>
              <a:rPr lang="it-IT" b="1" dirty="0"/>
              <a:t> spesso citata come esempio di successo di VRC (</a:t>
            </a:r>
            <a:r>
              <a:rPr lang="it-IT" b="1" dirty="0" err="1"/>
              <a:t>Virtual</a:t>
            </a:r>
            <a:r>
              <a:rPr lang="it-IT" b="1" dirty="0"/>
              <a:t> </a:t>
            </a:r>
            <a:r>
              <a:rPr lang="it-IT" b="1" dirty="0" err="1"/>
              <a:t>Research</a:t>
            </a:r>
            <a:r>
              <a:rPr lang="it-IT" b="1" dirty="0"/>
              <a:t> Community) nel modello EGI</a:t>
            </a:r>
          </a:p>
          <a:p>
            <a:pPr marL="914212" lvl="1" indent="-457106">
              <a:buFont typeface="Wingdings" pitchFamily="2" charset="2"/>
              <a:buChar char="ü"/>
            </a:pPr>
            <a:r>
              <a:rPr lang="en-US" sz="1600" dirty="0"/>
              <a:t>Prima VRC </a:t>
            </a:r>
            <a:r>
              <a:rPr lang="en-US" sz="1600" dirty="0" err="1"/>
              <a:t>riconosciuta</a:t>
            </a:r>
            <a:r>
              <a:rPr lang="en-US" sz="1600" dirty="0"/>
              <a:t> </a:t>
            </a:r>
            <a:r>
              <a:rPr lang="en-US" sz="1600" dirty="0" err="1"/>
              <a:t>da</a:t>
            </a:r>
            <a:r>
              <a:rPr lang="en-US" sz="1600" dirty="0"/>
              <a:t> EGI </a:t>
            </a:r>
            <a:r>
              <a:rPr lang="en-US" sz="1600" dirty="0" err="1"/>
              <a:t>nel</a:t>
            </a:r>
            <a:r>
              <a:rPr lang="en-US" sz="1600" dirty="0"/>
              <a:t> 2011</a:t>
            </a:r>
          </a:p>
          <a:p>
            <a:pPr marL="914212" lvl="1" indent="-457106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1600" dirty="0"/>
              <a:t>60 </a:t>
            </a:r>
            <a:r>
              <a:rPr lang="en-US" sz="1600" dirty="0" err="1"/>
              <a:t>pubblicazioni</a:t>
            </a:r>
            <a:r>
              <a:rPr lang="en-US" sz="1600" dirty="0"/>
              <a:t> </a:t>
            </a:r>
            <a:r>
              <a:rPr lang="en-US" sz="1600" dirty="0" err="1"/>
              <a:t>scientifiche</a:t>
            </a:r>
            <a:r>
              <a:rPr lang="en-US" sz="1600" dirty="0"/>
              <a:t> </a:t>
            </a:r>
            <a:r>
              <a:rPr lang="en-US" sz="1600" dirty="0" err="1"/>
              <a:t>dal</a:t>
            </a:r>
            <a:r>
              <a:rPr lang="en-US" sz="1600" dirty="0"/>
              <a:t> 2011 </a:t>
            </a:r>
            <a:r>
              <a:rPr lang="en-US" sz="1600" dirty="0" err="1"/>
              <a:t>che</a:t>
            </a:r>
            <a:r>
              <a:rPr lang="en-US" sz="1600" dirty="0"/>
              <a:t> </a:t>
            </a:r>
            <a:r>
              <a:rPr lang="en-US" sz="1600" dirty="0" err="1"/>
              <a:t>riconoscono</a:t>
            </a:r>
            <a:r>
              <a:rPr lang="en-US" sz="1600" dirty="0"/>
              <a:t> </a:t>
            </a:r>
            <a:r>
              <a:rPr lang="en-US" sz="1600" dirty="0" err="1"/>
              <a:t>il</a:t>
            </a:r>
            <a:r>
              <a:rPr lang="en-US" sz="1600" dirty="0"/>
              <a:t> </a:t>
            </a:r>
            <a:r>
              <a:rPr lang="en-US" sz="1600" dirty="0" err="1"/>
              <a:t>contributo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WeNMR</a:t>
            </a:r>
            <a:endParaRPr lang="en-US" sz="1600" dirty="0"/>
          </a:p>
          <a:p>
            <a:pPr marL="914212" lvl="1" indent="-457106">
              <a:buFont typeface="Wingdings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Primo use-case 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dimostrato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sulla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 EGI Federated Cloud al Cloudscape V Workshop in 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Febbraio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 2013, e 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all’EGI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 Community Forum in 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Aprile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 2013.</a:t>
            </a:r>
            <a:endParaRPr lang="en-US" sz="1600" dirty="0"/>
          </a:p>
          <a:p>
            <a:pPr marL="914212" lvl="1" indent="-457106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1600" dirty="0" err="1"/>
              <a:t>Premio</a:t>
            </a:r>
            <a:r>
              <a:rPr lang="en-US" sz="1600" dirty="0"/>
              <a:t> “Excellent Science” al 10th e-Infrastructure </a:t>
            </a:r>
            <a:r>
              <a:rPr lang="en-US" sz="1600" dirty="0" err="1"/>
              <a:t>Concertation</a:t>
            </a:r>
            <a:r>
              <a:rPr lang="en-US" sz="1600" dirty="0"/>
              <a:t> Meeting, </a:t>
            </a:r>
            <a:r>
              <a:rPr lang="en-US" sz="1600" dirty="0" err="1"/>
              <a:t>Marzo</a:t>
            </a:r>
            <a:r>
              <a:rPr lang="en-US" sz="1600" dirty="0"/>
              <a:t> 2013</a:t>
            </a:r>
            <a:endParaRPr lang="it-IT" sz="2000" b="1" dirty="0">
              <a:solidFill>
                <a:srgbClr val="000000"/>
              </a:solidFill>
              <a:latin typeface="Calibri"/>
            </a:endParaRPr>
          </a:p>
          <a:p>
            <a:pPr marL="457106" indent="-457106">
              <a:spcBef>
                <a:spcPts val="12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it-IT" b="1" dirty="0" err="1">
                <a:solidFill>
                  <a:srgbClr val="000000"/>
                </a:solidFill>
                <a:latin typeface="Calibri"/>
              </a:rPr>
              <a:t>WeNMR</a:t>
            </a:r>
            <a:r>
              <a:rPr lang="it-IT" b="1" dirty="0">
                <a:solidFill>
                  <a:srgbClr val="000000"/>
                </a:solidFill>
                <a:latin typeface="Calibri"/>
              </a:rPr>
              <a:t> collabora con il consorzio </a:t>
            </a:r>
            <a:r>
              <a:rPr lang="it-IT" b="1" dirty="0" err="1">
                <a:solidFill>
                  <a:srgbClr val="000000"/>
                </a:solidFill>
                <a:latin typeface="Calibri"/>
              </a:rPr>
              <a:t>SBGrid</a:t>
            </a:r>
            <a:r>
              <a:rPr lang="it-IT" b="1" dirty="0">
                <a:solidFill>
                  <a:srgbClr val="000000"/>
                </a:solidFill>
                <a:latin typeface="Calibri"/>
              </a:rPr>
              <a:t> in USA che ha un ruolo complementare (supporta principalmente cristallografia X) ma una infrastruttura </a:t>
            </a:r>
            <a:r>
              <a:rPr lang="it-IT" b="1" dirty="0" err="1">
                <a:solidFill>
                  <a:srgbClr val="000000"/>
                </a:solidFill>
                <a:latin typeface="Calibri"/>
              </a:rPr>
              <a:t>grid</a:t>
            </a:r>
            <a:r>
              <a:rPr lang="it-IT" b="1" dirty="0">
                <a:solidFill>
                  <a:srgbClr val="000000"/>
                </a:solidFill>
                <a:latin typeface="Calibri"/>
              </a:rPr>
              <a:t> analoga basata su OSG</a:t>
            </a:r>
          </a:p>
          <a:p>
            <a:pPr lvl="2" indent="-457106">
              <a:buFont typeface="Wingdings" pitchFamily="2" charset="2"/>
              <a:buChar char="ü"/>
            </a:pPr>
            <a:r>
              <a:rPr lang="en-US" sz="1600" dirty="0" err="1"/>
              <a:t>Interoperabilita</a:t>
            </a:r>
            <a:r>
              <a:rPr lang="en-US" sz="1600" dirty="0"/>
              <a:t>’ </a:t>
            </a:r>
            <a:r>
              <a:rPr lang="en-US" sz="1600" dirty="0" err="1"/>
              <a:t>dimostrata</a:t>
            </a:r>
            <a:r>
              <a:rPr lang="en-US" sz="1600" dirty="0"/>
              <a:t> </a:t>
            </a:r>
            <a:r>
              <a:rPr lang="en-US" sz="1600" dirty="0" err="1"/>
              <a:t>tramite</a:t>
            </a:r>
            <a:r>
              <a:rPr lang="en-US" sz="1600" dirty="0"/>
              <a:t> standard SAGA e </a:t>
            </a:r>
            <a:r>
              <a:rPr lang="en-US" sz="1600" dirty="0" err="1"/>
              <a:t>uso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glideinWMS</a:t>
            </a:r>
            <a:r>
              <a:rPr lang="en-US" sz="1600" dirty="0"/>
              <a:t> front-end </a:t>
            </a:r>
            <a:r>
              <a:rPr lang="en-US" sz="1600" dirty="0" err="1"/>
              <a:t>operato</a:t>
            </a:r>
            <a:r>
              <a:rPr lang="en-US" sz="1600" dirty="0"/>
              <a:t> </a:t>
            </a:r>
            <a:r>
              <a:rPr lang="en-US" sz="1600" dirty="0" err="1"/>
              <a:t>dalla</a:t>
            </a:r>
            <a:r>
              <a:rPr lang="en-US" sz="1600" dirty="0"/>
              <a:t> VO </a:t>
            </a:r>
            <a:r>
              <a:rPr lang="en-US" sz="1600" dirty="0" err="1"/>
              <a:t>SBGrid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OSG</a:t>
            </a:r>
          </a:p>
          <a:p>
            <a:pPr lvl="2" indent="-457106">
              <a:buFont typeface="Wingdings" pitchFamily="2" charset="2"/>
              <a:buChar char="ü"/>
            </a:pPr>
            <a:r>
              <a:rPr lang="en-US" sz="1600" dirty="0"/>
              <a:t>Collaborative use-case </a:t>
            </a:r>
            <a:r>
              <a:rPr lang="en-US" sz="1600" dirty="0" err="1"/>
              <a:t>proposto</a:t>
            </a:r>
            <a:r>
              <a:rPr lang="en-US" sz="1600" dirty="0"/>
              <a:t> ad EGI &amp; XSEDE in </a:t>
            </a:r>
            <a:r>
              <a:rPr lang="en-US" sz="1600" dirty="0" err="1"/>
              <a:t>Aprile</a:t>
            </a:r>
            <a:r>
              <a:rPr lang="en-US" sz="1600" dirty="0"/>
              <a:t> 2013 per </a:t>
            </a:r>
            <a:r>
              <a:rPr lang="en-US" sz="1600" dirty="0" err="1"/>
              <a:t>passare</a:t>
            </a:r>
            <a:r>
              <a:rPr lang="en-US" sz="1600" dirty="0"/>
              <a:t> </a:t>
            </a:r>
            <a:r>
              <a:rPr lang="en-US" sz="1600" dirty="0" err="1"/>
              <a:t>dalla</a:t>
            </a:r>
            <a:r>
              <a:rPr lang="en-US" sz="1600" dirty="0"/>
              <a:t> </a:t>
            </a:r>
            <a:r>
              <a:rPr lang="en-US" sz="1600" dirty="0" err="1"/>
              <a:t>fase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test </a:t>
            </a:r>
            <a:r>
              <a:rPr lang="en-US" sz="1600" dirty="0" err="1"/>
              <a:t>alla</a:t>
            </a:r>
            <a:r>
              <a:rPr lang="en-US" sz="1600" dirty="0"/>
              <a:t> </a:t>
            </a:r>
            <a:r>
              <a:rPr lang="en-US" sz="1600" dirty="0" err="1"/>
              <a:t>produzione</a:t>
            </a:r>
            <a:endParaRPr lang="en-US" sz="1600" dirty="0"/>
          </a:p>
          <a:p>
            <a:pPr marL="514246" lvl="1" indent="-457106">
              <a:spcBef>
                <a:spcPts val="12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en-US" b="1" dirty="0"/>
              <a:t>Fine </a:t>
            </a:r>
            <a:r>
              <a:rPr lang="en-US" b="1" dirty="0" err="1"/>
              <a:t>progetto</a:t>
            </a:r>
            <a:r>
              <a:rPr lang="en-US" b="1" dirty="0"/>
              <a:t> in </a:t>
            </a:r>
            <a:r>
              <a:rPr lang="en-US" b="1" dirty="0" err="1"/>
              <a:t>Ottobre</a:t>
            </a:r>
            <a:r>
              <a:rPr lang="en-US" b="1" dirty="0"/>
              <a:t> 2013</a:t>
            </a:r>
          </a:p>
          <a:p>
            <a:pPr lvl="2" indent="-457106">
              <a:buFont typeface="Wingdings" pitchFamily="2" charset="2"/>
              <a:buChar char="ü"/>
            </a:pPr>
            <a:r>
              <a:rPr lang="en-US" sz="1600" dirty="0" err="1"/>
              <a:t>Sostenibilita</a:t>
            </a:r>
            <a:r>
              <a:rPr lang="en-US" sz="1600" dirty="0"/>
              <a:t>’ </a:t>
            </a:r>
            <a:r>
              <a:rPr lang="en-US" sz="1600" dirty="0" err="1"/>
              <a:t>dell’infrastruttura</a:t>
            </a:r>
            <a:r>
              <a:rPr lang="en-US" sz="1600" dirty="0"/>
              <a:t> grid </a:t>
            </a:r>
            <a:r>
              <a:rPr lang="en-US" sz="1600" dirty="0" err="1"/>
              <a:t>basata</a:t>
            </a:r>
            <a:r>
              <a:rPr lang="en-US" sz="1600" dirty="0"/>
              <a:t> </a:t>
            </a:r>
            <a:r>
              <a:rPr lang="en-US" sz="1600" dirty="0" err="1"/>
              <a:t>sulla</a:t>
            </a:r>
            <a:r>
              <a:rPr lang="en-US" sz="1600" dirty="0"/>
              <a:t> </a:t>
            </a:r>
            <a:r>
              <a:rPr lang="en-US" sz="1600" dirty="0" err="1"/>
              <a:t>sopravvivenza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EGI e le NGIs</a:t>
            </a:r>
          </a:p>
          <a:p>
            <a:pPr lvl="2" indent="-457106">
              <a:buFont typeface="Wingdings" pitchFamily="2" charset="2"/>
              <a:buChar char="ü"/>
            </a:pPr>
            <a:r>
              <a:rPr lang="en-US" sz="1600" dirty="0" err="1"/>
              <a:t>Sostenibilita</a:t>
            </a:r>
            <a:r>
              <a:rPr lang="en-US" sz="1600" dirty="0"/>
              <a:t>’ </a:t>
            </a:r>
            <a:r>
              <a:rPr lang="en-US" sz="1600" dirty="0" err="1"/>
              <a:t>dei</a:t>
            </a:r>
            <a:r>
              <a:rPr lang="en-US" sz="1600" dirty="0"/>
              <a:t> </a:t>
            </a:r>
            <a:r>
              <a:rPr lang="en-US" sz="1600" dirty="0" err="1"/>
              <a:t>portali</a:t>
            </a:r>
            <a:r>
              <a:rPr lang="en-US" sz="1600" dirty="0"/>
              <a:t> e </a:t>
            </a:r>
            <a:r>
              <a:rPr lang="en-US" sz="1600" dirty="0" err="1"/>
              <a:t>delle</a:t>
            </a:r>
            <a:r>
              <a:rPr lang="en-US" sz="1600" dirty="0"/>
              <a:t> </a:t>
            </a:r>
            <a:r>
              <a:rPr lang="en-US" sz="1600" dirty="0" err="1"/>
              <a:t>applicazioni</a:t>
            </a:r>
            <a:r>
              <a:rPr lang="en-US" sz="1600" dirty="0"/>
              <a:t> </a:t>
            </a:r>
            <a:r>
              <a:rPr lang="en-US" sz="1600" dirty="0" err="1"/>
              <a:t>WeNMR</a:t>
            </a:r>
            <a:r>
              <a:rPr lang="en-US" sz="1600" dirty="0"/>
              <a:t> </a:t>
            </a:r>
            <a:r>
              <a:rPr lang="en-US" sz="1600" dirty="0" err="1"/>
              <a:t>garantita</a:t>
            </a:r>
            <a:r>
              <a:rPr lang="en-US" sz="1600" dirty="0"/>
              <a:t> </a:t>
            </a:r>
            <a:r>
              <a:rPr lang="en-US" sz="1600" dirty="0" err="1"/>
              <a:t>dai</a:t>
            </a:r>
            <a:r>
              <a:rPr lang="en-US" sz="1600" dirty="0"/>
              <a:t> </a:t>
            </a:r>
            <a:r>
              <a:rPr lang="en-US" sz="1600" dirty="0" err="1"/>
              <a:t>fondi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ricerca</a:t>
            </a:r>
            <a:r>
              <a:rPr lang="en-US" sz="1600" dirty="0"/>
              <a:t> </a:t>
            </a:r>
            <a:r>
              <a:rPr lang="en-US" sz="1600" dirty="0" err="1"/>
              <a:t>nazionali</a:t>
            </a:r>
            <a:r>
              <a:rPr lang="en-US" sz="1600" dirty="0"/>
              <a:t> </a:t>
            </a:r>
            <a:r>
              <a:rPr lang="en-US" sz="1600" dirty="0" err="1"/>
              <a:t>raccolti</a:t>
            </a:r>
            <a:r>
              <a:rPr lang="en-US" sz="1600" dirty="0"/>
              <a:t> </a:t>
            </a:r>
            <a:r>
              <a:rPr lang="en-US" sz="1600" dirty="0" err="1"/>
              <a:t>dai</a:t>
            </a:r>
            <a:r>
              <a:rPr lang="en-US" sz="1600" dirty="0"/>
              <a:t> </a:t>
            </a:r>
            <a:r>
              <a:rPr lang="en-US" sz="1600" dirty="0" err="1"/>
              <a:t>laboratori</a:t>
            </a:r>
            <a:r>
              <a:rPr lang="en-US" sz="1600" dirty="0"/>
              <a:t> NMR</a:t>
            </a:r>
          </a:p>
          <a:p>
            <a:pPr lvl="2" indent="-457106">
              <a:buFont typeface="Wingdings" pitchFamily="2" charset="2"/>
              <a:buChar char="ü"/>
            </a:pPr>
            <a:r>
              <a:rPr lang="en-US" sz="1600" dirty="0" err="1"/>
              <a:t>Progetto</a:t>
            </a:r>
            <a:r>
              <a:rPr lang="en-US" sz="1600" dirty="0"/>
              <a:t> follow-up con </a:t>
            </a:r>
            <a:r>
              <a:rPr lang="en-US" sz="1600" dirty="0" err="1"/>
              <a:t>gli</a:t>
            </a:r>
            <a:r>
              <a:rPr lang="en-US" sz="1600" dirty="0"/>
              <a:t> </a:t>
            </a:r>
            <a:r>
              <a:rPr lang="en-US" sz="1600" dirty="0" err="1"/>
              <a:t>stessi</a:t>
            </a:r>
            <a:r>
              <a:rPr lang="en-US" sz="1600" dirty="0"/>
              <a:t> core partners (Utrecht, </a:t>
            </a:r>
            <a:r>
              <a:rPr lang="en-US" sz="1600" dirty="0" err="1"/>
              <a:t>Francoforte</a:t>
            </a:r>
            <a:r>
              <a:rPr lang="en-US" sz="1600" dirty="0"/>
              <a:t>, Firenze e INFN-</a:t>
            </a:r>
            <a:r>
              <a:rPr lang="en-US" sz="1600" dirty="0" err="1"/>
              <a:t>Padova</a:t>
            </a:r>
            <a:r>
              <a:rPr lang="en-US" sz="1600" dirty="0"/>
              <a:t>) </a:t>
            </a:r>
            <a:r>
              <a:rPr lang="en-US" sz="1600" dirty="0" err="1"/>
              <a:t>gia</a:t>
            </a:r>
            <a:r>
              <a:rPr lang="en-US" sz="1600" dirty="0"/>
              <a:t>’ in </a:t>
            </a:r>
            <a:r>
              <a:rPr lang="en-US" sz="1600" dirty="0" err="1"/>
              <a:t>preparazione</a:t>
            </a:r>
            <a:r>
              <a:rPr lang="en-US" sz="1600" dirty="0"/>
              <a:t> per Horizon 2020</a:t>
            </a:r>
          </a:p>
          <a:p>
            <a:pPr lvl="2" indent="-457106">
              <a:buFont typeface="Wingdings" pitchFamily="2" charset="2"/>
              <a:buChar char="ü"/>
            </a:pPr>
            <a:endParaRPr lang="en-US" sz="1600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525463" y="188913"/>
            <a:ext cx="858361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8"/>
              </a:srgbClr>
            </a:outerShdw>
          </a:effectLst>
        </p:spPr>
        <p:txBody>
          <a:bodyPr lIns="91421" tIns="45711" rIns="91421" bIns="45711" anchor="ctr"/>
          <a:lstStyle/>
          <a:p>
            <a:pPr algn="ctr"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Risultati</a:t>
            </a:r>
            <a:r>
              <a:rPr lang="en-US" sz="3600" b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e </a:t>
            </a:r>
            <a:r>
              <a:rPr lang="en-US" sz="3600" b="1" dirty="0" err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prospettive</a:t>
            </a:r>
            <a:endParaRPr lang="it-IT" sz="3600" b="1" dirty="0">
              <a:solidFill>
                <a:srgbClr val="95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92974" y="6032004"/>
            <a:ext cx="7358063" cy="794742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it-IT" sz="2200" dirty="0"/>
              <a:t>Ministero degli Affari Esteri</a:t>
            </a:r>
            <a:endParaRPr lang="it-IT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7806" y="2924948"/>
            <a:ext cx="7358063" cy="2400475"/>
          </a:xfrm>
        </p:spPr>
        <p:txBody>
          <a:bodyPr/>
          <a:lstStyle/>
          <a:p>
            <a:r>
              <a:rPr lang="it-IT" sz="22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Uno dei 6 </a:t>
            </a:r>
            <a:r>
              <a:rPr lang="it-IT" sz="2200" b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Progetti di Grande Rilevanza </a:t>
            </a:r>
            <a:r>
              <a:rPr lang="it-IT" sz="22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selezionati nell'ambito del Programma di Cooperazione </a:t>
            </a:r>
            <a:r>
              <a:rPr lang="it-IT" sz="2200" dirty="0" err="1">
                <a:latin typeface="Palatino" charset="0"/>
                <a:ea typeface="Palatino" charset="0"/>
                <a:cs typeface="Palatino" charset="0"/>
                <a:sym typeface="Palatino" charset="0"/>
              </a:rPr>
              <a:t>Italia-India</a:t>
            </a:r>
            <a:r>
              <a:rPr lang="it-IT" sz="22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in Scienza e Tecnologia del MAE</a:t>
            </a:r>
            <a:br>
              <a:rPr lang="it-IT" sz="2200" dirty="0">
                <a:latin typeface="Palatino" charset="0"/>
                <a:ea typeface="Palatino" charset="0"/>
                <a:cs typeface="Palatino" charset="0"/>
                <a:sym typeface="Palatino" charset="0"/>
              </a:rPr>
            </a:br>
            <a:r>
              <a:rPr lang="it-IT" sz="22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Contributo: </a:t>
            </a:r>
            <a:r>
              <a:rPr lang="it-IT" sz="2200" b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30.0000€</a:t>
            </a:r>
            <a:r>
              <a:rPr lang="it-IT" sz="22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annui per tre anni 2012-2014</a:t>
            </a:r>
            <a:br>
              <a:rPr lang="it-IT" sz="2200" dirty="0">
                <a:latin typeface="Palatino" charset="0"/>
                <a:ea typeface="Palatino" charset="0"/>
                <a:cs typeface="Palatino" charset="0"/>
                <a:sym typeface="Palatino" charset="0"/>
              </a:rPr>
            </a:br>
            <a:r>
              <a:rPr lang="it-IT" sz="22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Partner Italiano: </a:t>
            </a:r>
            <a:r>
              <a:rPr lang="it-IT" sz="2200" b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INFN</a:t>
            </a:r>
            <a:r>
              <a:rPr lang="it-IT" sz="22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/>
            </a:r>
            <a:br>
              <a:rPr lang="it-IT" sz="2200" dirty="0">
                <a:latin typeface="Palatino" charset="0"/>
                <a:ea typeface="Palatino" charset="0"/>
                <a:cs typeface="Palatino" charset="0"/>
                <a:sym typeface="Palatino" charset="0"/>
              </a:rPr>
            </a:br>
            <a:r>
              <a:rPr lang="it-IT" sz="22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Partner Indiano: </a:t>
            </a:r>
            <a:r>
              <a:rPr lang="it-IT" sz="2200" b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Office </a:t>
            </a:r>
            <a:r>
              <a:rPr lang="it-IT" sz="2200" b="1" dirty="0" err="1">
                <a:latin typeface="Palatino" charset="0"/>
                <a:ea typeface="Palatino" charset="0"/>
                <a:cs typeface="Palatino" charset="0"/>
                <a:sym typeface="Palatino" charset="0"/>
              </a:rPr>
              <a:t>of</a:t>
            </a:r>
            <a:r>
              <a:rPr lang="it-IT" sz="2200" b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</a:t>
            </a:r>
            <a:r>
              <a:rPr lang="it-IT" sz="2200" b="1" dirty="0" err="1">
                <a:latin typeface="Palatino" charset="0"/>
                <a:ea typeface="Palatino" charset="0"/>
                <a:cs typeface="Palatino" charset="0"/>
                <a:sym typeface="Palatino" charset="0"/>
              </a:rPr>
              <a:t>Principal</a:t>
            </a:r>
            <a:r>
              <a:rPr lang="it-IT" sz="2200" b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</a:t>
            </a:r>
            <a:r>
              <a:rPr lang="it-IT" sz="2200" b="1" dirty="0" err="1">
                <a:latin typeface="Palatino" charset="0"/>
                <a:ea typeface="Palatino" charset="0"/>
                <a:cs typeface="Palatino" charset="0"/>
                <a:sym typeface="Palatino" charset="0"/>
              </a:rPr>
              <a:t>Scientific</a:t>
            </a:r>
            <a:r>
              <a:rPr lang="it-IT" sz="2200" b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</a:t>
            </a:r>
            <a:r>
              <a:rPr lang="it-IT" sz="2200" b="1" dirty="0" err="1">
                <a:latin typeface="Palatino" charset="0"/>
                <a:ea typeface="Palatino" charset="0"/>
                <a:cs typeface="Palatino" charset="0"/>
                <a:sym typeface="Palatino" charset="0"/>
              </a:rPr>
              <a:t>Adviser</a:t>
            </a:r>
            <a:r>
              <a:rPr lang="it-IT" sz="2200" b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</a:t>
            </a:r>
            <a:r>
              <a:rPr lang="it-IT" sz="2200" b="1" dirty="0" err="1">
                <a:latin typeface="Palatino" charset="0"/>
                <a:ea typeface="Palatino" charset="0"/>
                <a:cs typeface="Palatino" charset="0"/>
                <a:sym typeface="Palatino" charset="0"/>
              </a:rPr>
              <a:t>to</a:t>
            </a:r>
            <a:r>
              <a:rPr lang="it-IT" sz="2200" b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</a:t>
            </a:r>
            <a:r>
              <a:rPr lang="it-IT" sz="2200" b="1" dirty="0" err="1">
                <a:latin typeface="Palatino" charset="0"/>
                <a:ea typeface="Palatino" charset="0"/>
                <a:cs typeface="Palatino" charset="0"/>
                <a:sym typeface="Palatino" charset="0"/>
              </a:rPr>
              <a:t>Indian</a:t>
            </a:r>
            <a:r>
              <a:rPr lang="it-IT" sz="2200" b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</a:t>
            </a:r>
            <a:r>
              <a:rPr lang="it-IT" sz="2200" b="1" dirty="0" err="1">
                <a:latin typeface="Palatino" charset="0"/>
                <a:ea typeface="Palatino" charset="0"/>
                <a:cs typeface="Palatino" charset="0"/>
                <a:sym typeface="Palatino" charset="0"/>
              </a:rPr>
              <a:t>Government</a:t>
            </a:r>
            <a:endParaRPr lang="it-IT" sz="2200" dirty="0"/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>
            <a:off x="704335" y="1278062"/>
            <a:ext cx="7734225" cy="114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07" tIns="35707" rIns="35707" bIns="35707" anchor="ctr"/>
          <a:lstStyle/>
          <a:p>
            <a:pPr marL="479833" indent="-479833" algn="ctr" defTabSz="642750" fontAlgn="base" hangingPunct="0">
              <a:spcBef>
                <a:spcPts val="422"/>
              </a:spcBef>
              <a:spcAft>
                <a:spcPct val="0"/>
              </a:spcAft>
              <a:buClr>
                <a:srgbClr val="727CA3"/>
              </a:buClr>
              <a:buSzPct val="76000"/>
            </a:pPr>
            <a:r>
              <a:rPr lang="it-IT" sz="2800" b="1" dirty="0">
                <a:solidFill>
                  <a:srgbClr val="095CC4"/>
                </a:solidFill>
                <a:latin typeface="Helvetica" charset="0"/>
                <a:cs typeface="Helvetica" charset="0"/>
                <a:sym typeface="Helvetica" charset="0"/>
              </a:rPr>
              <a:t>Cooperazione</a:t>
            </a:r>
            <a:r>
              <a:rPr lang="it-IT" sz="2800" i="1" dirty="0">
                <a:solidFill>
                  <a:srgbClr val="262626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it-IT" sz="3500" b="1" dirty="0">
                <a:solidFill>
                  <a:srgbClr val="E44545"/>
                </a:solidFill>
                <a:latin typeface="Helvetica" charset="0"/>
                <a:cs typeface="Helvetica" charset="0"/>
                <a:sym typeface="Helvetica" charset="0"/>
              </a:rPr>
              <a:t>I</a:t>
            </a:r>
            <a:r>
              <a:rPr lang="it-IT" sz="2800" b="1" dirty="0">
                <a:solidFill>
                  <a:srgbClr val="095CC4"/>
                </a:solidFill>
                <a:latin typeface="Helvetica" charset="0"/>
                <a:cs typeface="Helvetica" charset="0"/>
                <a:sym typeface="Helvetica" charset="0"/>
              </a:rPr>
              <a:t>ndia </a:t>
            </a:r>
            <a:r>
              <a:rPr lang="it-IT" sz="3500" b="1" dirty="0">
                <a:solidFill>
                  <a:srgbClr val="E44545"/>
                </a:solidFill>
                <a:latin typeface="Helvetica" charset="0"/>
                <a:cs typeface="Helvetica" charset="0"/>
                <a:sym typeface="Helvetica" charset="0"/>
              </a:rPr>
              <a:t>It</a:t>
            </a:r>
            <a:r>
              <a:rPr lang="it-IT" sz="2800" b="1" dirty="0">
                <a:solidFill>
                  <a:srgbClr val="095CC4"/>
                </a:solidFill>
                <a:latin typeface="Helvetica" charset="0"/>
                <a:cs typeface="Helvetica" charset="0"/>
                <a:sym typeface="Helvetica" charset="0"/>
              </a:rPr>
              <a:t>alia</a:t>
            </a:r>
            <a:r>
              <a:rPr lang="it-IT" sz="3500" b="1" dirty="0">
                <a:solidFill>
                  <a:srgbClr val="E44545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it-IT" sz="2800" b="1" dirty="0">
                <a:solidFill>
                  <a:srgbClr val="095CC4"/>
                </a:solidFill>
                <a:latin typeface="Helvetica" charset="0"/>
                <a:cs typeface="Helvetica" charset="0"/>
                <a:sym typeface="Helvetica" charset="0"/>
              </a:rPr>
              <a:t>sul</a:t>
            </a:r>
            <a:r>
              <a:rPr lang="it-IT" sz="3500" b="1" dirty="0">
                <a:solidFill>
                  <a:srgbClr val="E44545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it-IT" sz="2800" b="1" dirty="0">
                <a:solidFill>
                  <a:srgbClr val="095CC4"/>
                </a:solidFill>
                <a:latin typeface="Helvetica" charset="0"/>
                <a:cs typeface="Helvetica" charset="0"/>
                <a:sym typeface="Helvetica" charset="0"/>
              </a:rPr>
              <a:t>supporto</a:t>
            </a:r>
            <a:r>
              <a:rPr lang="it-IT" sz="3500" b="1" dirty="0">
                <a:solidFill>
                  <a:srgbClr val="E44545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it-IT" sz="2800" b="1" dirty="0">
                <a:solidFill>
                  <a:srgbClr val="095CC4"/>
                </a:solidFill>
                <a:latin typeface="Helvetica" charset="0"/>
                <a:cs typeface="Helvetica" charset="0"/>
                <a:sym typeface="Helvetica" charset="0"/>
              </a:rPr>
              <a:t>alle</a:t>
            </a:r>
            <a:r>
              <a:rPr lang="it-IT" sz="3500" b="1" dirty="0">
                <a:solidFill>
                  <a:srgbClr val="E44545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it-IT" sz="3500" b="1" dirty="0" err="1">
                <a:solidFill>
                  <a:srgbClr val="E44545"/>
                </a:solidFill>
                <a:latin typeface="Helvetica" charset="0"/>
                <a:cs typeface="Helvetica" charset="0"/>
                <a:sym typeface="Helvetica" charset="0"/>
              </a:rPr>
              <a:t>e-IN</a:t>
            </a:r>
            <a:r>
              <a:rPr lang="it-IT" sz="2800" b="1" dirty="0" err="1">
                <a:solidFill>
                  <a:srgbClr val="095CC4"/>
                </a:solidFill>
                <a:latin typeface="Helvetica" charset="0"/>
                <a:cs typeface="Helvetica" charset="0"/>
                <a:sym typeface="Helvetica" charset="0"/>
              </a:rPr>
              <a:t>frastructures</a:t>
            </a:r>
            <a:r>
              <a:rPr lang="it-IT" sz="2800" b="1" dirty="0">
                <a:solidFill>
                  <a:srgbClr val="095CC4"/>
                </a:solidFill>
                <a:latin typeface="Helvetica" charset="0"/>
                <a:cs typeface="Helvetica" charset="0"/>
                <a:sym typeface="Helvetica" charset="0"/>
              </a:rPr>
              <a:t> per Applicazioni HEP</a:t>
            </a:r>
            <a:endParaRPr lang="it-IT" sz="2500" dirty="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4100" name="Picture 4" descr="image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7177" y="253386"/>
            <a:ext cx="2746995" cy="420811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4101" name="Picture 5" descr="image1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6382" y="6026423"/>
            <a:ext cx="484436" cy="4364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4102" name="AutoShape 6"/>
          <p:cNvSpPr>
            <a:spLocks/>
          </p:cNvSpPr>
          <p:nvPr/>
        </p:nvSpPr>
        <p:spPr bwMode="auto">
          <a:xfrm>
            <a:off x="0" y="0"/>
            <a:ext cx="7734226" cy="9286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07" tIns="35707" rIns="35707" bIns="35707" anchor="ctr"/>
          <a:lstStyle/>
          <a:p>
            <a:pPr algn="ctr" defTabSz="410646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5600" b="1" dirty="0">
                <a:solidFill>
                  <a:srgbClr val="095CC4"/>
                </a:solidFill>
                <a:sym typeface="Helvetica Light" charset="0"/>
              </a:rPr>
              <a:t>MAE India</a:t>
            </a:r>
            <a:endParaRPr lang="it-IT" sz="2500" dirty="0">
              <a:solidFill>
                <a:srgbClr val="000000"/>
              </a:solidFill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4896542" cy="508322"/>
          </a:xfrm>
        </p:spPr>
        <p:txBody>
          <a:bodyPr/>
          <a:lstStyle/>
          <a:p>
            <a:r>
              <a:rPr lang="it-IT" sz="3800" b="1" dirty="0">
                <a:solidFill>
                  <a:srgbClr val="095CC4"/>
                </a:solidFill>
                <a:latin typeface="Times New Roman" pitchFamily="18" charset="0"/>
                <a:cs typeface="Times New Roman" pitchFamily="18" charset="0"/>
              </a:rPr>
              <a:t>OBIETTIVI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335982"/>
            <a:ext cx="8417346" cy="4613299"/>
          </a:xfrm>
        </p:spPr>
        <p:txBody>
          <a:bodyPr/>
          <a:lstStyle/>
          <a:p>
            <a:pPr marL="267840" indent="-267840" algn="just">
              <a:buFontTx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Supporto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e-Infrastructures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per HEP, in particolare esperimenti LHC, favorendo la cooperazione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India-EU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India-Italia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in particolare</a:t>
            </a:r>
          </a:p>
          <a:p>
            <a:pPr marL="267840" indent="-267840" algn="just">
              <a:buFontTx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Supporto azioni di cooperazione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S&amp;T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fra Italia ed India con particolare focus su LHC e settori di interesse per INFN</a:t>
            </a:r>
          </a:p>
          <a:p>
            <a:pPr marL="267840" indent="-267840" algn="just">
              <a:buFontTx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Integrazione e sinergia con progetti EU-IndiaGrid2 CHAIN e CHAIN-REDS coordinati da INFN ed eventuali altre rilevanti iniziative italiane ed europee</a:t>
            </a:r>
          </a:p>
        </p:txBody>
      </p:sp>
      <p:pic>
        <p:nvPicPr>
          <p:cNvPr id="4" name="Picture 4" descr="image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-27384"/>
            <a:ext cx="2411759" cy="36945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325019" y="0"/>
            <a:ext cx="4543125" cy="510607"/>
          </a:xfrm>
        </p:spPr>
        <p:txBody>
          <a:bodyPr/>
          <a:lstStyle/>
          <a:p>
            <a:r>
              <a:rPr lang="it-IT" sz="3800" b="1" dirty="0">
                <a:solidFill>
                  <a:srgbClr val="095CC4"/>
                </a:solidFill>
                <a:latin typeface="Times New Roman" pitchFamily="18" charset="0"/>
                <a:cs typeface="Times New Roman" pitchFamily="18" charset="0"/>
              </a:rPr>
              <a:t>RISULTATI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0922" y="1049363"/>
            <a:ext cx="8421558" cy="5278893"/>
          </a:xfrm>
        </p:spPr>
        <p:txBody>
          <a:bodyPr lIns="25309" tIns="25309"/>
          <a:lstStyle/>
          <a:p>
            <a:pPr indent="-178569">
              <a:spcBef>
                <a:spcPts val="0"/>
              </a:spcBef>
            </a:pP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Importanti contatti stabiliti ad alto livello in India con: </a:t>
            </a:r>
          </a:p>
          <a:p>
            <a:pPr marL="178569" indent="-178569">
              <a:spcBef>
                <a:spcPts val="422"/>
              </a:spcBef>
              <a:buFontTx/>
              <a:buChar char="•"/>
            </a:pPr>
            <a:endParaRPr lang="it-IT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8569" indent="-178569">
              <a:spcBef>
                <a:spcPts val="422"/>
              </a:spcBef>
              <a:buFontTx/>
              <a:buChar char="•"/>
            </a:pP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Istituzioni </a:t>
            </a: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Governative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  <a:p>
            <a:pPr marL="464279" lvl="1" indent="-196426">
              <a:spcBef>
                <a:spcPts val="422"/>
              </a:spcBef>
              <a:buFont typeface="Wingdings" pitchFamily="2" charset="2"/>
              <a:buChar char="§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Office 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Principal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Scientific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Adviser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Indian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Government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marL="464279" lvl="1" indent="-196426">
              <a:spcBef>
                <a:spcPts val="422"/>
              </a:spcBef>
              <a:buFont typeface="Wingdings" pitchFamily="2" charset="2"/>
              <a:buChar char="§"/>
            </a:pP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Atomic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Energy</a:t>
            </a:r>
          </a:p>
          <a:p>
            <a:pPr marL="464279" lvl="1" indent="-196426">
              <a:spcBef>
                <a:spcPts val="422"/>
              </a:spcBef>
              <a:buFont typeface="Wingdings" pitchFamily="2" charset="2"/>
              <a:buChar char="§"/>
            </a:pP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Information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Technology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marL="178569" indent="-178569">
              <a:spcBef>
                <a:spcPts val="422"/>
              </a:spcBef>
              <a:buFontTx/>
              <a:buChar char="•"/>
            </a:pP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Istituti di Ricerca:</a:t>
            </a:r>
          </a:p>
          <a:p>
            <a:pPr marL="464279" lvl="1" indent="-196426">
              <a:spcBef>
                <a:spcPts val="422"/>
              </a:spcBef>
              <a:buFont typeface="Wingdings" pitchFamily="2" charset="2"/>
              <a:buChar char="§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Tata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Fundamental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Research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marL="464279" lvl="1" indent="-196426">
              <a:spcBef>
                <a:spcPts val="422"/>
              </a:spcBef>
              <a:buFont typeface="Wingdings" pitchFamily="2" charset="2"/>
              <a:buChar char="§"/>
            </a:pP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Babha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Atomic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Centre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marL="464279" lvl="1" indent="-196426">
              <a:spcBef>
                <a:spcPts val="422"/>
              </a:spcBef>
              <a:buFont typeface="Wingdings" pitchFamily="2" charset="2"/>
              <a:buChar char="§"/>
            </a:pP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Indian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Technology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marL="464279" lvl="1" indent="-196426">
              <a:spcBef>
                <a:spcPts val="422"/>
              </a:spcBef>
              <a:buFont typeface="Wingdings" pitchFamily="2" charset="2"/>
              <a:buChar char="§"/>
            </a:pP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Saha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Physics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marL="464279" lvl="1" indent="-196426">
              <a:spcBef>
                <a:spcPts val="422"/>
              </a:spcBef>
              <a:buFont typeface="Wingdings" pitchFamily="2" charset="2"/>
              <a:buChar char="§"/>
            </a:pP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Variable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Energy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Cyclotron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Centre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mage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-27384"/>
            <a:ext cx="2411759" cy="36945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5263206" cy="503444"/>
          </a:xfrm>
        </p:spPr>
        <p:txBody>
          <a:bodyPr/>
          <a:lstStyle/>
          <a:p>
            <a:r>
              <a:rPr lang="it-IT" sz="3800" b="1" dirty="0">
                <a:solidFill>
                  <a:srgbClr val="095CC4"/>
                </a:solidFill>
                <a:latin typeface="Times New Roman" pitchFamily="18" charset="0"/>
                <a:cs typeface="Times New Roman" pitchFamily="18" charset="0"/>
              </a:rPr>
              <a:t>RISULTATI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9605" y="1302514"/>
            <a:ext cx="8239869" cy="4778516"/>
          </a:xfrm>
        </p:spPr>
        <p:txBody>
          <a:bodyPr/>
          <a:lstStyle/>
          <a:p>
            <a:pPr marL="267867" indent="-267867">
              <a:buFontTx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Analisi e </a:t>
            </a:r>
            <a:r>
              <a:rPr lang="it-IT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monitoraggio esigenze connettività </a:t>
            </a:r>
            <a:r>
              <a:rPr lang="it-IT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EU-India</a:t>
            </a:r>
            <a:r>
              <a:rPr lang="it-IT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e supporto ad interventi dove necessario</a:t>
            </a:r>
          </a:p>
          <a:p>
            <a:pPr marL="464303" lvl="1" indent="-196436">
              <a:spcBef>
                <a:spcPts val="2250"/>
              </a:spcBef>
              <a:buFontTx/>
              <a:buChar char="•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Eccellente livello di cooperazione stabilito con DANTE, NKN (equivalente indiano di GEANT) e TEIN (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TransEurasia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Information Network) e APAN (Asia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Pacific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Advanced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Network)</a:t>
            </a:r>
          </a:p>
          <a:p>
            <a:pPr marL="267867" indent="-267867">
              <a:buFontTx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Supporto </a:t>
            </a:r>
            <a:r>
              <a:rPr lang="it-IT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interoperabilità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infrastrutture di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grid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marL="267867" indent="-267867">
              <a:buFontTx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Supporto cooperazione con istituti indiani su </a:t>
            </a:r>
            <a:r>
              <a:rPr lang="it-IT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WNoDES</a:t>
            </a:r>
            <a:endParaRPr lang="it-IT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7867" indent="-267867">
              <a:buFontTx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Eccellente cooperazione e </a:t>
            </a:r>
            <a:r>
              <a:rPr lang="it-IT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sinergia con CHAIN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e CHAIN-REDS</a:t>
            </a:r>
          </a:p>
        </p:txBody>
      </p:sp>
      <p:pic>
        <p:nvPicPr>
          <p:cNvPr id="4" name="Picture 4" descr="image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-27384"/>
            <a:ext cx="2411759" cy="36945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5695255" cy="492935"/>
          </a:xfrm>
        </p:spPr>
        <p:txBody>
          <a:bodyPr/>
          <a:lstStyle/>
          <a:p>
            <a:r>
              <a:rPr lang="it-IT" sz="3800" b="1" dirty="0">
                <a:solidFill>
                  <a:srgbClr val="095CC4"/>
                </a:solidFill>
                <a:latin typeface="Times New Roman" pitchFamily="18" charset="0"/>
                <a:cs typeface="Times New Roman" pitchFamily="18" charset="0"/>
              </a:rPr>
              <a:t>IMPATTO PER INFN</a:t>
            </a:r>
          </a:p>
        </p:txBody>
      </p:sp>
      <p:sp>
        <p:nvSpPr>
          <p:cNvPr id="8195" name="AutoShape 3"/>
          <p:cNvSpPr>
            <a:spLocks/>
          </p:cNvSpPr>
          <p:nvPr/>
        </p:nvSpPr>
        <p:spPr bwMode="auto">
          <a:xfrm rot="5400000">
            <a:off x="4131698" y="2401014"/>
            <a:ext cx="981865" cy="708829"/>
          </a:xfrm>
          <a:prstGeom prst="rightArrow">
            <a:avLst>
              <a:gd name="adj1" fmla="val 32000"/>
              <a:gd name="adj2" fmla="val 80865"/>
            </a:avLst>
          </a:pr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it-IT" sz="1700" dirty="0">
              <a:solidFill>
                <a:srgbClr val="FFFF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7137" y="1049361"/>
            <a:ext cx="8860359" cy="569723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it-IT" sz="2200" b="1" dirty="0">
                <a:latin typeface="Times New Roman" pitchFamily="18" charset="0"/>
                <a:cs typeface="Times New Roman" pitchFamily="18" charset="0"/>
              </a:rPr>
              <a:t>Con questo progetto l'INFN dirige uno dei sei progetti di Grande Rilevanza all'interno del Programma Esecutivo Science &amp; </a:t>
            </a:r>
            <a:r>
              <a:rPr lang="it-IT" sz="2200" b="1" dirty="0" err="1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it-IT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>
                <a:latin typeface="Times New Roman" pitchFamily="18" charset="0"/>
                <a:cs typeface="Times New Roman" pitchFamily="18" charset="0"/>
              </a:rPr>
              <a:t>Italia-India</a:t>
            </a:r>
            <a:endParaRPr lang="it-IT" sz="2200" b="1" dirty="0">
              <a:latin typeface="Times New Roman" pitchFamily="18" charset="0"/>
              <a:cs typeface="Times New Roman" pitchFamily="18" charset="0"/>
            </a:endParaRPr>
          </a:p>
          <a:p>
            <a:pPr marL="133941" indent="-133941">
              <a:buSzPct val="60000"/>
              <a:buBlip>
                <a:blip r:embed="rId2"/>
              </a:buBlip>
            </a:pPr>
            <a:endParaRPr lang="it-IT" sz="2200" dirty="0">
              <a:latin typeface="Times New Roman" pitchFamily="18" charset="0"/>
              <a:cs typeface="Times New Roman" pitchFamily="18" charset="0"/>
            </a:endParaRPr>
          </a:p>
          <a:p>
            <a:pPr marL="193098" lvl="4"/>
            <a:endParaRPr lang="it-IT" sz="3400" b="1" dirty="0">
              <a:latin typeface="Times New Roman" pitchFamily="18" charset="0"/>
              <a:cs typeface="Times New Roman" pitchFamily="18" charset="0"/>
            </a:endParaRPr>
          </a:p>
          <a:p>
            <a:pPr marL="193098" lvl="4"/>
            <a:endParaRPr lang="it-IT" sz="3400" b="1" dirty="0">
              <a:latin typeface="Times New Roman" pitchFamily="18" charset="0"/>
              <a:cs typeface="Times New Roman" pitchFamily="18" charset="0"/>
            </a:endParaRPr>
          </a:p>
          <a:p>
            <a:pPr marL="193098" lvl="4" algn="ctr"/>
            <a:r>
              <a:rPr lang="it-IT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Visibilità verso Ministeri in Italia e Commissione Europea</a:t>
            </a:r>
          </a:p>
          <a:p>
            <a:pPr marL="133941" indent="-133941"/>
            <a:endParaRPr lang="it-IT" sz="2200" b="1" dirty="0">
              <a:latin typeface="Times New Roman" pitchFamily="18" charset="0"/>
              <a:cs typeface="Times New Roman" pitchFamily="18" charset="0"/>
            </a:endParaRPr>
          </a:p>
          <a:p>
            <a:pPr marL="133941" indent="-133941"/>
            <a:endParaRPr lang="it-IT" sz="2200" b="1" dirty="0">
              <a:latin typeface="Times New Roman" pitchFamily="18" charset="0"/>
              <a:cs typeface="Times New Roman" pitchFamily="18" charset="0"/>
            </a:endParaRPr>
          </a:p>
          <a:p>
            <a:pPr marL="133941" indent="-133941"/>
            <a:r>
              <a:rPr lang="it-IT" sz="2200" b="1" dirty="0">
                <a:latin typeface="Times New Roman" pitchFamily="18" charset="0"/>
                <a:cs typeface="Times New Roman" pitchFamily="18" charset="0"/>
              </a:rPr>
              <a:t>INOLTRE:</a:t>
            </a:r>
          </a:p>
          <a:p>
            <a:pPr marL="255604" indent="-255604">
              <a:buFont typeface="Wingdings" pitchFamily="2" charset="2"/>
              <a:buChar char="q"/>
            </a:pPr>
            <a:r>
              <a:rPr lang="it-IT" sz="2200" b="1" dirty="0">
                <a:latin typeface="Times New Roman" pitchFamily="18" charset="0"/>
                <a:cs typeface="Times New Roman" pitchFamily="18" charset="0"/>
              </a:rPr>
              <a:t>Supporto ad attività specifiche di interesse per INFN legate al calcolo per LHC</a:t>
            </a:r>
          </a:p>
          <a:p>
            <a:pPr marL="255604" indent="-255604">
              <a:buFont typeface="Wingdings" pitchFamily="2" charset="2"/>
              <a:buChar char="q"/>
            </a:pPr>
            <a:r>
              <a:rPr lang="it-IT" sz="2200" b="1" dirty="0">
                <a:latin typeface="Times New Roman" pitchFamily="18" charset="0"/>
                <a:cs typeface="Times New Roman" pitchFamily="18" charset="0"/>
              </a:rPr>
              <a:t>Canale privilegiato di rapporto con l'India nel settore </a:t>
            </a:r>
            <a:r>
              <a:rPr lang="it-IT" sz="2200" b="1" dirty="0" err="1">
                <a:latin typeface="Times New Roman" pitchFamily="18" charset="0"/>
                <a:cs typeface="Times New Roman" pitchFamily="18" charset="0"/>
              </a:rPr>
              <a:t>S&amp;T</a:t>
            </a:r>
            <a:endParaRPr lang="en-GB" dirty="0"/>
          </a:p>
        </p:txBody>
      </p:sp>
      <p:pic>
        <p:nvPicPr>
          <p:cNvPr id="6" name="Picture 4" descr="image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-27384"/>
            <a:ext cx="2411759" cy="36945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36004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Summary Table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4363446"/>
              </p:ext>
            </p:extLst>
          </p:nvPr>
        </p:nvGraphicFramePr>
        <p:xfrm>
          <a:off x="1" y="483092"/>
          <a:ext cx="9108503" cy="604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199"/>
                <a:gridCol w="1542570"/>
                <a:gridCol w="1322202"/>
                <a:gridCol w="1175291"/>
                <a:gridCol w="881468"/>
                <a:gridCol w="954924"/>
                <a:gridCol w="954924"/>
                <a:gridCol w="954925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Project Name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Title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Total Cost/</a:t>
                      </a:r>
                    </a:p>
                    <a:p>
                      <a:pPr algn="ctr"/>
                      <a:r>
                        <a:rPr lang="en-GB" sz="1600" dirty="0" smtClean="0"/>
                        <a:t>EC</a:t>
                      </a:r>
                      <a:r>
                        <a:rPr lang="en-GB" sz="1600" baseline="0" dirty="0" smtClean="0"/>
                        <a:t> contrib.</a:t>
                      </a:r>
                      <a:r>
                        <a:rPr lang="en-GB" sz="1600" dirty="0" smtClean="0"/>
                        <a:t>(</a:t>
                      </a:r>
                      <a:r>
                        <a:rPr lang="it-IT" sz="1600" dirty="0" smtClean="0"/>
                        <a:t>€)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INFN Funding(</a:t>
                      </a:r>
                      <a:r>
                        <a:rPr lang="it-IT" sz="1600" dirty="0" smtClean="0"/>
                        <a:t>€)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Funded by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Start </a:t>
                      </a:r>
                    </a:p>
                    <a:p>
                      <a:pPr algn="ctr"/>
                      <a:r>
                        <a:rPr lang="en-GB" sz="1600" dirty="0" smtClean="0"/>
                        <a:t>Date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End Date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</a:p>
                    <a:p>
                      <a:pPr algn="ctr"/>
                      <a:r>
                        <a:rPr lang="en-GB" sz="1600" dirty="0" smtClean="0"/>
                        <a:t>(months)</a:t>
                      </a:r>
                      <a:endParaRPr lang="en-GB" sz="1600" dirty="0"/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agINFRA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 data infrastructure to support agricultural scientific communities Promoting data sharing and development of trust in agricultural sciences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4.480.828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dirty="0" smtClean="0"/>
                        <a:t>/ 3.750.000</a:t>
                      </a:r>
                    </a:p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212" rtl="0" eaLnBrk="1" latinLnBrk="0" hangingPunct="1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FP7</a:t>
                      </a:r>
                      <a:r>
                        <a:rPr lang="en-GB" baseline="0" dirty="0" smtClean="0"/>
                        <a:t> - INFRA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15/10/2011</a:t>
                      </a:r>
                    </a:p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14/10/2014</a:t>
                      </a:r>
                    </a:p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 anchor="ctr"/>
                </a:tc>
              </a:tr>
              <a:tr h="93837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CHAIN-REDS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Co-ordination &amp;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Harmonisation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Advanced e-Infrastructures for Research and Education Data Sharing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2.08 M / </a:t>
                      </a:r>
                    </a:p>
                    <a:p>
                      <a:pPr algn="ctr"/>
                      <a:r>
                        <a:rPr lang="en-US" dirty="0" smtClean="0"/>
                        <a:t>1.52 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419.400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FP7</a:t>
                      </a:r>
                      <a:r>
                        <a:rPr lang="en-GB" sz="1800" baseline="0" dirty="0" smtClean="0"/>
                        <a:t> - INFRA</a:t>
                      </a:r>
                      <a:endParaRPr lang="en-GB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01/12/2012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31/05/2015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</a:tr>
              <a:tr h="66978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DCH-RP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Digital Cultural Heritage Roadmap for Preservation - Open Science Infrastructure for DCH in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1.005.476/ 809.800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40.660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FP7-INFRA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01/10/2012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30/09/2014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69780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BioVeL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Helvetica Neue Black Condensed" charset="0"/>
                        </a:rPr>
                        <a:t>Biodiversity Virtual e-Laboratory</a:t>
                      </a:r>
                      <a:endParaRPr lang="en-GB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6.104.865/</a:t>
                      </a:r>
                    </a:p>
                    <a:p>
                      <a:pPr algn="ctr"/>
                      <a:r>
                        <a:rPr lang="en-GB" dirty="0" smtClean="0"/>
                        <a:t>5</a:t>
                      </a:r>
                      <a:r>
                        <a:rPr lang="en-GB" baseline="0" dirty="0" smtClean="0"/>
                        <a:t> 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118.000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Helvetica" charset="0"/>
                        </a:rPr>
                        <a:t>FP7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Helvetica" charset="0"/>
                        </a:rPr>
                        <a:t> -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Helvetica" charset="0"/>
                        </a:rPr>
                        <a:t/>
                      </a:r>
                      <a:b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Helvetica" charset="0"/>
                        </a:rPr>
                      </a:b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Helvetica" charset="0"/>
                        </a:rPr>
                        <a:t>e-Infrastructures activity</a:t>
                      </a:r>
                      <a:endParaRPr lang="en-GB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01/09/2011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31/08/2014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 anchor="ctr"/>
                </a:tc>
              </a:tr>
              <a:tr h="66978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We-NMR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Helvetica Neue Black Condensed" charset="0"/>
                        </a:rPr>
                        <a:t>A Worldwide e-Infrastructure for NMR and structural biology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2.434.000 / </a:t>
                      </a:r>
                    </a:p>
                    <a:p>
                      <a:pPr marL="0" marR="0" indent="0" algn="ctr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2.150.000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363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.000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FP7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01/11/2010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31/10/2013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 anchor="ctr"/>
                </a:tc>
              </a:tr>
              <a:tr h="66978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MAE-INDIA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Helvetica" charset="0"/>
                        </a:rPr>
                        <a:t>Cooperazione India Italia sul supporto alle </a:t>
                      </a:r>
                      <a:r>
                        <a:rPr lang="it-IT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Helvetica" charset="0"/>
                        </a:rPr>
                        <a:t>e-INfrastructures</a:t>
                      </a: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Helvetica" charset="0"/>
                        </a:rPr>
                        <a:t> per Applicazioni HEP</a:t>
                      </a:r>
                      <a:endParaRPr lang="it-IT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Helvetica Light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90 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90.000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Palatino" charset="0"/>
                        </a:rPr>
                        <a:t>Programma di Cooperazione </a:t>
                      </a:r>
                      <a:r>
                        <a:rPr lang="it-IT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Palatino" charset="0"/>
                        </a:rPr>
                        <a:t>Italia-India</a:t>
                      </a: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Palatino" charset="0"/>
                        </a:rPr>
                        <a:t> in Scienza e Tecnologia del MAE</a:t>
                      </a:r>
                      <a:endParaRPr lang="en-GB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Helvetic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635896" y="6516052"/>
            <a:ext cx="1798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TOT INFN = 1.5M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95536" y="981075"/>
            <a:ext cx="7560840" cy="4365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agINFRA</a:t>
            </a:r>
            <a:r>
              <a:rPr lang="en-US" dirty="0" smtClean="0"/>
              <a:t> project 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9750" y="1773238"/>
            <a:ext cx="8229600" cy="4237037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data infrastructure </a:t>
            </a:r>
            <a:r>
              <a:rPr lang="en-US" dirty="0" smtClean="0"/>
              <a:t>to support agricultural scientific communities. Promoting </a:t>
            </a:r>
            <a:r>
              <a:rPr lang="en-US" b="1" dirty="0" smtClean="0"/>
              <a:t>data sharing</a:t>
            </a:r>
            <a:r>
              <a:rPr lang="en-US" dirty="0" smtClean="0"/>
              <a:t> and development of trust in agricultural sciences - RI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agINFRA</a:t>
            </a:r>
            <a:r>
              <a:rPr lang="en-US" dirty="0" smtClean="0"/>
              <a:t> will </a:t>
            </a:r>
            <a:r>
              <a:rPr lang="en-US" b="1" dirty="0" smtClean="0"/>
              <a:t>design</a:t>
            </a:r>
            <a:r>
              <a:rPr lang="en-US" dirty="0" smtClean="0"/>
              <a:t> and </a:t>
            </a:r>
            <a:r>
              <a:rPr lang="en-US" b="1" dirty="0" smtClean="0"/>
              <a:t>develop</a:t>
            </a:r>
            <a:r>
              <a:rPr lang="en-US" dirty="0" smtClean="0"/>
              <a:t> a scientific </a:t>
            </a:r>
            <a:r>
              <a:rPr lang="en-US" b="1" dirty="0" smtClean="0"/>
              <a:t>data infrastructure</a:t>
            </a:r>
            <a:r>
              <a:rPr lang="en-US" dirty="0" smtClean="0"/>
              <a:t> for agricultural sciences </a:t>
            </a:r>
          </a:p>
          <a:p>
            <a:pPr lvl="1"/>
            <a:r>
              <a:rPr lang="en-US" dirty="0" err="1" smtClean="0"/>
              <a:t>agINFRA</a:t>
            </a:r>
            <a:r>
              <a:rPr lang="en-US" dirty="0" smtClean="0"/>
              <a:t> will </a:t>
            </a:r>
            <a:r>
              <a:rPr lang="en-US" b="1" dirty="0" smtClean="0"/>
              <a:t>deploy services </a:t>
            </a:r>
            <a:r>
              <a:rPr lang="en-US" dirty="0" smtClean="0"/>
              <a:t>that will promote sharing of data among agricultural scientist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573DBA-B117-49C2-92E4-68CDCE4844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0926"/>
          </a:xfrm>
        </p:spPr>
        <p:txBody>
          <a:bodyPr>
            <a:noAutofit/>
          </a:bodyPr>
          <a:lstStyle/>
          <a:p>
            <a:r>
              <a:rPr lang="en-GB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Considerazioni</a:t>
            </a:r>
            <a:r>
              <a:rPr lang="en-GB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Finali</a:t>
            </a:r>
            <a:endParaRPr lang="en-GB" sz="3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Importanza progetti verso nuove comunità/nazioni</a:t>
            </a:r>
          </a:p>
          <a:p>
            <a:pPr lvl="1"/>
            <a:r>
              <a:rPr lang="it-IT" dirty="0" smtClean="0"/>
              <a:t>Creazione nuovi contatti e collaborazioni per ulteriori progetti</a:t>
            </a:r>
          </a:p>
          <a:p>
            <a:pPr lvl="1"/>
            <a:r>
              <a:rPr lang="it-IT" dirty="0" smtClean="0"/>
              <a:t>Incremento visibilità verso Ministero e Comunità Europea</a:t>
            </a:r>
          </a:p>
          <a:p>
            <a:pPr lvl="1"/>
            <a:r>
              <a:rPr lang="it-IT" dirty="0" smtClean="0"/>
              <a:t>Budget per nuovi contratti o mantenimento dei TD esistenti</a:t>
            </a:r>
          </a:p>
          <a:p>
            <a:pPr lvl="1"/>
            <a:r>
              <a:rPr lang="it-IT" dirty="0" smtClean="0"/>
              <a:t>Riutilizzo di strumenti sviluppati in contesti diversi per nuovi utenti</a:t>
            </a:r>
          </a:p>
          <a:p>
            <a:pPr lvl="2"/>
            <a:r>
              <a:rPr lang="it-IT" dirty="0" smtClean="0"/>
              <a:t>Crescita base utenti</a:t>
            </a:r>
          </a:p>
          <a:p>
            <a:pPr lvl="2"/>
            <a:r>
              <a:rPr lang="it-IT" dirty="0" smtClean="0"/>
              <a:t>S</a:t>
            </a:r>
            <a:r>
              <a:rPr lang="it-IT" dirty="0" smtClean="0"/>
              <a:t>ostenibilità degli strumenti stessi</a:t>
            </a:r>
          </a:p>
          <a:p>
            <a:pPr lvl="1"/>
            <a:r>
              <a:rPr lang="it-IT" dirty="0" smtClean="0"/>
              <a:t>Acquisizione know-how riutilizzabile per </a:t>
            </a:r>
            <a:r>
              <a:rPr lang="it-IT" dirty="0" err="1" smtClean="0"/>
              <a:t>use</a:t>
            </a:r>
            <a:r>
              <a:rPr lang="it-IT" dirty="0" smtClean="0"/>
              <a:t> case interni (</a:t>
            </a:r>
            <a:r>
              <a:rPr lang="it-IT" dirty="0" err="1" smtClean="0"/>
              <a:t>workflow</a:t>
            </a:r>
            <a:r>
              <a:rPr lang="it-IT" dirty="0" smtClean="0"/>
              <a:t>, </a:t>
            </a:r>
            <a:r>
              <a:rPr lang="it-IT" dirty="0" err="1" smtClean="0"/>
              <a:t>cloud</a:t>
            </a:r>
            <a:r>
              <a:rPr lang="it-IT" dirty="0" smtClean="0"/>
              <a:t>, science gateway, </a:t>
            </a:r>
            <a:r>
              <a:rPr lang="it-IT" dirty="0" err="1" smtClean="0"/>
              <a:t>etc</a:t>
            </a:r>
            <a:r>
              <a:rPr lang="it-IT" dirty="0" smtClean="0"/>
              <a:t>)</a:t>
            </a:r>
          </a:p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WS INFC CCR  27-31 May 2013, Genova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0926"/>
          </a:xfrm>
        </p:spPr>
        <p:txBody>
          <a:bodyPr>
            <a:noAutofit/>
          </a:bodyPr>
          <a:lstStyle/>
          <a:p>
            <a:r>
              <a:rPr lang="en-GB" sz="3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GB" sz="3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56584"/>
          </a:xfrm>
        </p:spPr>
        <p:txBody>
          <a:bodyPr>
            <a:normAutofit/>
          </a:bodyPr>
          <a:lstStyle/>
          <a:p>
            <a:r>
              <a:rPr lang="en-GB" sz="3600" dirty="0" smtClean="0"/>
              <a:t> </a:t>
            </a:r>
            <a:r>
              <a:rPr lang="en-GB" sz="3600" dirty="0" smtClean="0">
                <a:hlinkClick r:id="rId2"/>
              </a:rPr>
              <a:t>http://aginfra.eu</a:t>
            </a:r>
            <a:endParaRPr lang="en-GB" sz="3600" dirty="0" smtClean="0"/>
          </a:p>
          <a:p>
            <a:r>
              <a:rPr lang="it-IT" sz="3600" dirty="0" smtClean="0">
                <a:hlinkClick r:id="rId3"/>
              </a:rPr>
              <a:t>http://www.chain-project.eu</a:t>
            </a:r>
            <a:endParaRPr lang="it-IT" sz="3600" dirty="0" smtClean="0"/>
          </a:p>
          <a:p>
            <a:r>
              <a:rPr lang="en-GB" sz="3600" dirty="0" smtClean="0">
                <a:hlinkClick r:id="rId4"/>
              </a:rPr>
              <a:t>http://www.dch-rp.eu/</a:t>
            </a:r>
            <a:endParaRPr lang="en-GB" sz="3600" dirty="0" smtClean="0"/>
          </a:p>
          <a:p>
            <a:r>
              <a:rPr lang="en-GB" sz="3600" dirty="0" smtClean="0">
                <a:hlinkClick r:id="rId5"/>
              </a:rPr>
              <a:t>http://www.wenmr.eu/</a:t>
            </a:r>
            <a:endParaRPr lang="en-GB" sz="3600" dirty="0" smtClean="0"/>
          </a:p>
          <a:p>
            <a:r>
              <a:rPr lang="en-GB" sz="3600" dirty="0" smtClean="0">
                <a:hlinkClick r:id="rId6"/>
              </a:rPr>
              <a:t>http://www.biovel.eu/</a:t>
            </a:r>
            <a:endParaRPr lang="en-GB" sz="36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101A-71A2-41DD-985E-63E4891B241F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-228600" y="1181577"/>
            <a:ext cx="9565482" cy="47148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989898"/>
            </a:solidFill>
            <a:prstDash val="solid"/>
            <a:round/>
            <a:headEnd type="none" w="med" len="med"/>
            <a:tailEnd type="none" w="med" len="med"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1843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" y="-45719"/>
            <a:ext cx="1177290" cy="7008019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595" y="1195864"/>
            <a:ext cx="7680960" cy="5623560"/>
          </a:xfrm>
          <a:ln/>
        </p:spPr>
        <p:txBody>
          <a:bodyPr rIns="40632"/>
          <a:lstStyle/>
          <a:p>
            <a:r>
              <a:rPr lang="en-US" sz="2100" dirty="0"/>
              <a:t>Workshops on e-Science Workflows in Budapest -- 9-10th of February 2012</a:t>
            </a:r>
          </a:p>
          <a:p>
            <a:pPr marL="652807" lvl="1"/>
            <a:r>
              <a:rPr lang="en-US" sz="1500" dirty="0"/>
              <a:t>http://indico.egi.eu/indico/conferenceDisplay.py?ovw=True&amp;confId=656</a:t>
            </a:r>
          </a:p>
          <a:p>
            <a:r>
              <a:rPr lang="en-US" sz="2100" dirty="0"/>
              <a:t>EGI Community Forum 2012</a:t>
            </a:r>
          </a:p>
          <a:p>
            <a:pPr marL="907071" lvl="2"/>
            <a:r>
              <a:rPr lang="en-US" sz="1700" dirty="0"/>
              <a:t>https://indico.egi.eu/indico/conferenceDisplay.py?confId=679</a:t>
            </a:r>
          </a:p>
          <a:p>
            <a:pPr marL="907071" lvl="2"/>
            <a:r>
              <a:rPr lang="en-US" sz="1700" dirty="0"/>
              <a:t>Proceedings:</a:t>
            </a:r>
          </a:p>
          <a:p>
            <a:pPr marL="1172764" lvl="3"/>
            <a:r>
              <a:rPr lang="en-US" sz="1500" dirty="0"/>
              <a:t>http://pos.sissa.it/cgi-bin/reader/conf.cgi?confid=162</a:t>
            </a:r>
          </a:p>
          <a:p>
            <a:r>
              <a:rPr lang="en-US" sz="2100" dirty="0"/>
              <a:t>BITS 2012</a:t>
            </a:r>
          </a:p>
          <a:p>
            <a:pPr marL="652807" lvl="1"/>
            <a:r>
              <a:rPr lang="en-US" sz="1900" dirty="0"/>
              <a:t>http://bits2012.dmi.unict.it/program.html</a:t>
            </a:r>
          </a:p>
          <a:p>
            <a:r>
              <a:rPr lang="en-US" sz="2100" dirty="0"/>
              <a:t>NETTAB 2012</a:t>
            </a:r>
          </a:p>
          <a:p>
            <a:pPr marL="652807" lvl="1"/>
            <a:r>
              <a:rPr lang="en-US" sz="1900" u="sng" dirty="0">
                <a:hlinkClick r:id="rId3"/>
              </a:rPr>
              <a:t>http://www.nettab.org/2012/progr.html</a:t>
            </a:r>
            <a:endParaRPr lang="en-US" sz="1900" dirty="0"/>
          </a:p>
          <a:p>
            <a:r>
              <a:rPr lang="en-US" dirty="0"/>
              <a:t>EGI Community Forum 2013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1257300" y="272892"/>
            <a:ext cx="7840980" cy="54864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rgbClr val="000000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References </a:t>
            </a:r>
            <a:r>
              <a:rPr lang="en-US" sz="3600" dirty="0" err="1" smtClean="0">
                <a:solidFill>
                  <a:srgbClr val="000000"/>
                </a:solidFill>
                <a:latin typeface="Helvetica Neue Black Condensed" charset="0"/>
                <a:ea typeface="Helvetica Neue Black Condensed" charset="0"/>
                <a:cs typeface="Helvetica Neue Black Condensed" charset="0"/>
                <a:sym typeface="Helvetica Neue Black Condensed" charset="0"/>
              </a:rPr>
              <a:t>BioVeL</a:t>
            </a:r>
            <a:endParaRPr lang="en-US" sz="3600" dirty="0">
              <a:solidFill>
                <a:srgbClr val="000000"/>
              </a:solidFill>
              <a:latin typeface="Helvetica Neue Black Condensed" charset="0"/>
              <a:ea typeface="Helvetica Neue Black Condensed" charset="0"/>
              <a:cs typeface="Helvetica Neue Black Condensed" charset="0"/>
              <a:sym typeface="Helvetica Neue Black Condensed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7FD73-E2D3-4193-99B9-108A1DB84D7D}" type="slidenum">
              <a:rPr lang="en-US" sz="1200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3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it-IT" smtClean="0"/>
              <a:t>The partners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998E50-51FB-4165-9F64-0206870F0C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4926" y="981077"/>
            <a:ext cx="9001125" cy="374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 algn="l" eaLnBrk="0" hangingPunct="0"/>
            <a:r>
              <a:rPr lang="el-GR" b="1" dirty="0">
                <a:solidFill>
                  <a:srgbClr val="C00000"/>
                </a:solidFill>
                <a:effectLst/>
              </a:rPr>
              <a:t>University of Alcala (UAH) </a:t>
            </a:r>
            <a:r>
              <a:rPr lang="el-GR" b="1" dirty="0">
                <a:solidFill>
                  <a:srgbClr val="000000"/>
                </a:solidFill>
                <a:effectLst/>
                <a:hlinkClick r:id="rId2"/>
              </a:rPr>
              <a:t>–</a:t>
            </a:r>
            <a:r>
              <a:rPr lang="it-IT" b="1" dirty="0">
                <a:solidFill>
                  <a:srgbClr val="000000"/>
                </a:solidFill>
                <a:effectLst/>
                <a:hlinkClick r:id="rId2"/>
              </a:rPr>
              <a:t> </a:t>
            </a:r>
            <a:r>
              <a:rPr lang="el-GR" b="1" dirty="0">
                <a:solidFill>
                  <a:srgbClr val="000000"/>
                </a:solidFill>
                <a:effectLst/>
                <a:hlinkClick r:id="rId2"/>
              </a:rPr>
              <a:t>http://www.uah.es</a:t>
            </a:r>
            <a:r>
              <a:rPr lang="el-GR" b="1" dirty="0">
                <a:solidFill>
                  <a:srgbClr val="000000"/>
                </a:solidFill>
                <a:effectLst/>
              </a:rPr>
              <a:t>, </a:t>
            </a:r>
            <a:r>
              <a:rPr lang="el-GR" b="1" dirty="0">
                <a:solidFill>
                  <a:srgbClr val="000000"/>
                </a:solidFill>
                <a:effectLst/>
                <a:hlinkClick r:id="rId3"/>
              </a:rPr>
              <a:t>http://www.ieru.org/</a:t>
            </a:r>
            <a:endParaRPr lang="it-IT" b="1" dirty="0">
              <a:solidFill>
                <a:srgbClr val="000000"/>
              </a:solidFill>
              <a:effectLst/>
            </a:endParaRPr>
          </a:p>
          <a:p>
            <a:pPr algn="l" eaLnBrk="0" hangingPunct="0"/>
            <a:r>
              <a:rPr lang="el-GR" b="1" dirty="0">
                <a:effectLst/>
              </a:rPr>
              <a:t>Food &amp; Agriculture Organization of the United Nations (FAO) –</a:t>
            </a:r>
            <a:r>
              <a:rPr lang="it-IT" b="1" dirty="0">
                <a:effectLst/>
              </a:rPr>
              <a:t> </a:t>
            </a:r>
            <a:r>
              <a:rPr lang="el-GR" b="1" dirty="0">
                <a:effectLst/>
                <a:hlinkClick r:id="rId4"/>
              </a:rPr>
              <a:t>http://www.fao.org</a:t>
            </a:r>
            <a:r>
              <a:rPr lang="el-GR" dirty="0">
                <a:effectLst/>
              </a:rPr>
              <a:t>  </a:t>
            </a:r>
            <a:endParaRPr lang="el-GR" sz="8500" dirty="0"/>
          </a:p>
          <a:p>
            <a:pPr algn="l" eaLnBrk="0" hangingPunct="0"/>
            <a:r>
              <a:rPr lang="el-GR" b="1" dirty="0">
                <a:effectLst/>
              </a:rPr>
              <a:t>National Institute of Nuclear Physics (INFN) - </a:t>
            </a:r>
            <a:r>
              <a:rPr lang="el-GR" b="1" dirty="0">
                <a:effectLst/>
                <a:hlinkClick r:id="rId5"/>
              </a:rPr>
              <a:t>http://www.infn.it</a:t>
            </a:r>
            <a:endParaRPr lang="it-IT" b="1" dirty="0">
              <a:effectLst/>
            </a:endParaRPr>
          </a:p>
          <a:p>
            <a:pPr algn="l" eaLnBrk="0" hangingPunct="0"/>
            <a:r>
              <a:rPr lang="el-GR" b="1" dirty="0">
                <a:effectLst/>
              </a:rPr>
              <a:t>Salzburg Research Forschungsgesellschaft (SRFG) </a:t>
            </a:r>
            <a:r>
              <a:rPr lang="el-GR" b="1" dirty="0">
                <a:effectLst/>
                <a:hlinkClick r:id="rId6"/>
              </a:rPr>
              <a:t>–</a:t>
            </a:r>
            <a:r>
              <a:rPr lang="el-GR" b="1" dirty="0">
                <a:effectLst/>
              </a:rPr>
              <a:t> </a:t>
            </a:r>
            <a:r>
              <a:rPr lang="el-GR" b="1" dirty="0">
                <a:effectLst/>
                <a:hlinkClick r:id="rId6"/>
              </a:rPr>
              <a:t>http://www.salzburgresearch.at/en/</a:t>
            </a:r>
            <a:endParaRPr lang="el-GR" dirty="0">
              <a:effectLst/>
            </a:endParaRPr>
          </a:p>
          <a:p>
            <a:pPr algn="l" eaLnBrk="0" hangingPunct="0"/>
            <a:r>
              <a:rPr lang="el-GR" b="1" dirty="0">
                <a:effectLst/>
              </a:rPr>
              <a:t>Institute of Physics, Belgrade (IPB) - </a:t>
            </a:r>
            <a:r>
              <a:rPr lang="el-GR" b="1" dirty="0">
                <a:effectLst/>
                <a:hlinkClick r:id="rId7"/>
              </a:rPr>
              <a:t>http://www.ipb.ac.rs/</a:t>
            </a:r>
            <a:r>
              <a:rPr lang="el-GR" b="1" dirty="0">
                <a:effectLst/>
              </a:rPr>
              <a:t>,</a:t>
            </a:r>
            <a:r>
              <a:rPr lang="it-IT" b="1" dirty="0">
                <a:effectLst/>
              </a:rPr>
              <a:t> </a:t>
            </a:r>
            <a:r>
              <a:rPr lang="el-GR" b="1" dirty="0">
                <a:effectLst/>
                <a:hlinkClick r:id="rId8"/>
              </a:rPr>
              <a:t>http://www.scl.rs/</a:t>
            </a:r>
            <a:endParaRPr lang="el-GR" dirty="0">
              <a:effectLst/>
            </a:endParaRPr>
          </a:p>
          <a:p>
            <a:pPr algn="l" eaLnBrk="0" hangingPunct="0"/>
            <a:r>
              <a:rPr lang="el-GR" b="1" dirty="0">
                <a:effectLst/>
              </a:rPr>
              <a:t>Computer and Automation Research Institute, Hungarian Academy of Sciences (SZTAKI) </a:t>
            </a:r>
            <a:r>
              <a:rPr lang="el-GR" b="1" dirty="0">
                <a:effectLst/>
                <a:hlinkClick r:id="rId9"/>
              </a:rPr>
              <a:t>–http://www.lpds.sztaki.hu</a:t>
            </a:r>
            <a:r>
              <a:rPr lang="el-GR" b="1" dirty="0">
                <a:effectLst/>
              </a:rPr>
              <a:t>, </a:t>
            </a:r>
            <a:r>
              <a:rPr lang="el-GR" b="1" dirty="0">
                <a:effectLst/>
                <a:hlinkClick r:id="rId10"/>
              </a:rPr>
              <a:t>http://www.sztaki.hu/?en</a:t>
            </a:r>
            <a:endParaRPr lang="el-GR" dirty="0">
              <a:effectLst/>
            </a:endParaRPr>
          </a:p>
          <a:p>
            <a:pPr algn="l" eaLnBrk="0" hangingPunct="0"/>
            <a:r>
              <a:rPr lang="el-GR" b="1" dirty="0">
                <a:effectLst/>
              </a:rPr>
              <a:t>Agro-Know Technologies (AK) - </a:t>
            </a:r>
            <a:r>
              <a:rPr lang="el-GR" b="1" dirty="0">
                <a:effectLst/>
                <a:hlinkClick r:id="rId11"/>
              </a:rPr>
              <a:t>http://wiki.agroknow.gr</a:t>
            </a:r>
            <a:endParaRPr lang="el-GR" dirty="0">
              <a:effectLst/>
            </a:endParaRPr>
          </a:p>
          <a:p>
            <a:pPr algn="l" eaLnBrk="0" hangingPunct="0"/>
            <a:r>
              <a:rPr lang="el-GR" b="1" dirty="0">
                <a:effectLst/>
              </a:rPr>
              <a:t>21c Consultancy (21c) - </a:t>
            </a:r>
            <a:r>
              <a:rPr lang="el-GR" b="1" dirty="0">
                <a:effectLst/>
                <a:hlinkClick r:id="rId12"/>
              </a:rPr>
              <a:t>www.21cconsultancy.com</a:t>
            </a:r>
            <a:endParaRPr lang="el-GR" dirty="0">
              <a:effectLst/>
            </a:endParaRPr>
          </a:p>
          <a:p>
            <a:pPr algn="l" eaLnBrk="0" hangingPunct="0"/>
            <a:r>
              <a:rPr lang="el-GR" b="1" dirty="0">
                <a:effectLst/>
              </a:rPr>
              <a:t>Chinese Academy of Agricultural Sciences (CAAS) - </a:t>
            </a:r>
            <a:r>
              <a:rPr lang="el-GR" b="1" dirty="0">
                <a:effectLst/>
                <a:hlinkClick r:id="rId13"/>
              </a:rPr>
              <a:t>http://aii.caas.net.cn/</a:t>
            </a:r>
            <a:endParaRPr lang="el-GR" dirty="0">
              <a:effectLst/>
            </a:endParaRPr>
          </a:p>
          <a:p>
            <a:pPr algn="l" eaLnBrk="0" hangingPunct="0"/>
            <a:r>
              <a:rPr lang="el-GR" b="1" dirty="0">
                <a:effectLst/>
              </a:rPr>
              <a:t>The Open University (OU) - </a:t>
            </a:r>
            <a:r>
              <a:rPr lang="el-GR" b="1" dirty="0">
                <a:effectLst/>
                <a:hlinkClick r:id="rId14"/>
              </a:rPr>
              <a:t>http://www.open.ac.uk</a:t>
            </a:r>
            <a:endParaRPr lang="it-IT" dirty="0">
              <a:effectLst/>
            </a:endParaRPr>
          </a:p>
          <a:p>
            <a:pPr algn="l" eaLnBrk="0" hangingPunct="0"/>
            <a:r>
              <a:rPr lang="it-IT" b="1" dirty="0" err="1">
                <a:effectLst/>
              </a:rPr>
              <a:t>Indian</a:t>
            </a:r>
            <a:r>
              <a:rPr lang="it-IT" b="1" dirty="0">
                <a:effectLst/>
              </a:rPr>
              <a:t> </a:t>
            </a:r>
            <a:r>
              <a:rPr lang="it-IT" b="1" dirty="0" err="1">
                <a:effectLst/>
              </a:rPr>
              <a:t>Statistical</a:t>
            </a:r>
            <a:r>
              <a:rPr lang="it-IT" b="1" dirty="0">
                <a:effectLst/>
              </a:rPr>
              <a:t> </a:t>
            </a:r>
            <a:r>
              <a:rPr lang="it-IT" b="1" dirty="0" err="1">
                <a:effectLst/>
              </a:rPr>
              <a:t>Institute</a:t>
            </a:r>
            <a:r>
              <a:rPr lang="it-IT" b="1" dirty="0">
                <a:effectLst/>
              </a:rPr>
              <a:t> </a:t>
            </a:r>
            <a:endParaRPr lang="el-GR" b="1" dirty="0">
              <a:effectLst/>
            </a:endParaRPr>
          </a:p>
          <a:p>
            <a:pPr algn="l" eaLnBrk="0" hangingPunct="0"/>
            <a:endParaRPr lang="el-GR" dirty="0">
              <a:solidFill>
                <a:srgbClr val="000000"/>
              </a:solidFill>
              <a:effectLst/>
            </a:endParaRPr>
          </a:p>
        </p:txBody>
      </p:sp>
      <p:pic>
        <p:nvPicPr>
          <p:cNvPr id="6149" name="Picture 2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78376" y="4119567"/>
            <a:ext cx="264636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28813" y="4641850"/>
            <a:ext cx="122396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60729" y="4768854"/>
            <a:ext cx="16922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78392" y="5043488"/>
            <a:ext cx="24463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" descr="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715250" y="4543425"/>
            <a:ext cx="115093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log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8950" y="6053138"/>
            <a:ext cx="23241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4" descr="logo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60726" y="5738817"/>
            <a:ext cx="1081088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6" descr="logo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537077" y="5873754"/>
            <a:ext cx="119221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8" descr="logo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95975" y="5840413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0" descr="logo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24750" y="5732463"/>
            <a:ext cx="14287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436563"/>
          </a:xfrm>
        </p:spPr>
        <p:txBody>
          <a:bodyPr/>
          <a:lstStyle/>
          <a:p>
            <a:r>
              <a:rPr lang="en-US" dirty="0" smtClean="0"/>
              <a:t>What the Project is doing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9750" y="1628778"/>
            <a:ext cx="8229600" cy="468054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Capture the needs </a:t>
            </a:r>
            <a:r>
              <a:rPr lang="en-US" sz="2000" dirty="0" smtClean="0"/>
              <a:t>of the target user communities with regards to the data, knowledge organization schemes, services and applications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Adapt existing infrastructures </a:t>
            </a:r>
            <a:r>
              <a:rPr lang="en-US" sz="2000" dirty="0" smtClean="0"/>
              <a:t>that the technical partners can make available with customization if needed</a:t>
            </a:r>
          </a:p>
          <a:p>
            <a:r>
              <a:rPr lang="en-US" sz="2000" dirty="0" smtClean="0"/>
              <a:t>Develop and offer a set of customized APIs that will support the deployment of </a:t>
            </a:r>
            <a:r>
              <a:rPr lang="en-US" sz="2000" b="1" dirty="0" smtClean="0">
                <a:solidFill>
                  <a:schemeClr val="tx2"/>
                </a:solidFill>
              </a:rPr>
              <a:t>sharable components</a:t>
            </a:r>
          </a:p>
          <a:p>
            <a:r>
              <a:rPr lang="en-US" sz="2000" dirty="0" smtClean="0"/>
              <a:t>Explore, identify, design &amp; specify the </a:t>
            </a:r>
            <a:r>
              <a:rPr lang="en-US" sz="2000" b="1" dirty="0" smtClean="0">
                <a:solidFill>
                  <a:schemeClr val="tx2"/>
                </a:solidFill>
              </a:rPr>
              <a:t>data management</a:t>
            </a:r>
            <a:r>
              <a:rPr lang="en-US" sz="2000" dirty="0" smtClean="0"/>
              <a:t>, processing, visualization &amp; navigation components that will be deployed over </a:t>
            </a:r>
            <a:r>
              <a:rPr lang="en-US" sz="2000" dirty="0" err="1" smtClean="0"/>
              <a:t>agINFRA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Study the existing </a:t>
            </a:r>
            <a:r>
              <a:rPr lang="en-US" sz="2000" b="1" dirty="0" smtClean="0">
                <a:solidFill>
                  <a:schemeClr val="tx2"/>
                </a:solidFill>
              </a:rPr>
              <a:t>policies &amp; lifecycles </a:t>
            </a:r>
            <a:r>
              <a:rPr lang="en-US" sz="2000" dirty="0" smtClean="0"/>
              <a:t>of data management in the virtual communities that the integrated services will support</a:t>
            </a:r>
          </a:p>
          <a:p>
            <a:pPr>
              <a:defRPr/>
            </a:pPr>
            <a:r>
              <a:rPr lang="en-US" sz="2000" dirty="0" smtClean="0"/>
              <a:t>Cross-community migration of the repositories loosely connected with </a:t>
            </a:r>
            <a:r>
              <a:rPr lang="en-US" sz="2000" dirty="0" err="1" smtClean="0"/>
              <a:t>agINFRA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Promote </a:t>
            </a:r>
            <a:r>
              <a:rPr lang="en-US" sz="2000" dirty="0" err="1" smtClean="0"/>
              <a:t>agINFRA</a:t>
            </a:r>
            <a:r>
              <a:rPr lang="en-US" sz="2000" dirty="0" smtClean="0"/>
              <a:t> through a series of </a:t>
            </a:r>
            <a:r>
              <a:rPr lang="en-US" sz="2000" b="1" dirty="0" smtClean="0">
                <a:solidFill>
                  <a:schemeClr val="tx2"/>
                </a:solidFill>
              </a:rPr>
              <a:t>dissemination/publicity </a:t>
            </a:r>
            <a:r>
              <a:rPr lang="en-US" sz="2000" dirty="0" smtClean="0"/>
              <a:t>activities and training events</a:t>
            </a:r>
          </a:p>
          <a:p>
            <a:pPr>
              <a:buNone/>
              <a:defRPr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DDE672-A2FB-4D80-B3B4-173A9C65B68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436563"/>
          </a:xfrm>
        </p:spPr>
        <p:txBody>
          <a:bodyPr/>
          <a:lstStyle/>
          <a:p>
            <a:r>
              <a:rPr lang="it-IT" smtClean="0"/>
              <a:t>Role of INFN and CRA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9388" y="1628779"/>
            <a:ext cx="8713787" cy="4752975"/>
          </a:xfrm>
        </p:spPr>
        <p:txBody>
          <a:bodyPr/>
          <a:lstStyle/>
          <a:p>
            <a:r>
              <a:rPr lang="en-GB" sz="2800" dirty="0" smtClean="0"/>
              <a:t>INFN is providing:</a:t>
            </a:r>
          </a:p>
          <a:p>
            <a:pPr lvl="1"/>
            <a:r>
              <a:rPr lang="en-GB" sz="2400" dirty="0" smtClean="0"/>
              <a:t>The Grid infrastructure</a:t>
            </a:r>
          </a:p>
          <a:p>
            <a:pPr lvl="1"/>
            <a:r>
              <a:rPr lang="en-GB" sz="2400" dirty="0" smtClean="0"/>
              <a:t>Data repository technologies (</a:t>
            </a:r>
            <a:r>
              <a:rPr lang="en-GB" sz="2400" dirty="0" err="1" smtClean="0"/>
              <a:t>gLibrary</a:t>
            </a:r>
            <a:r>
              <a:rPr lang="en-GB" sz="2400" dirty="0" smtClean="0"/>
              <a:t>)</a:t>
            </a:r>
          </a:p>
          <a:p>
            <a:pPr lvl="1"/>
            <a:r>
              <a:rPr lang="en-GB" sz="2400" dirty="0" smtClean="0"/>
              <a:t>Preliminary Virtual Machines and Cloud services</a:t>
            </a:r>
          </a:p>
          <a:p>
            <a:pPr lvl="1"/>
            <a:r>
              <a:rPr lang="en-GB" sz="2400" dirty="0" smtClean="0"/>
              <a:t>Adaptation of existing services</a:t>
            </a:r>
          </a:p>
          <a:p>
            <a:r>
              <a:rPr lang="en-GB" sz="2800" dirty="0" smtClean="0"/>
              <a:t>CRA (Council for Research &amp; experimentation in Agriculture) is a third party of INFN and provides:</a:t>
            </a:r>
          </a:p>
          <a:p>
            <a:pPr lvl="1"/>
            <a:r>
              <a:rPr lang="en-GB" sz="2400" dirty="0" smtClean="0"/>
              <a:t>Knowledge on Agricultural research</a:t>
            </a:r>
          </a:p>
          <a:p>
            <a:pPr lvl="1"/>
            <a:r>
              <a:rPr lang="en-GB" sz="2400" dirty="0" smtClean="0"/>
              <a:t>Data and information repositories</a:t>
            </a:r>
          </a:p>
          <a:p>
            <a:pPr lvl="1"/>
            <a:r>
              <a:rPr lang="en-GB" sz="2400" dirty="0" smtClean="0"/>
              <a:t>Tools and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C0EA66-14B6-4794-9429-8EF7B81C5F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3317" name="Picture 6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700215"/>
            <a:ext cx="20891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C:\Ruggieri\GRID\agINFRA\logo_esteso C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6413" y="5229225"/>
            <a:ext cx="2108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9388" y="630238"/>
            <a:ext cx="8229600" cy="1143000"/>
          </a:xfrm>
        </p:spPr>
        <p:txBody>
          <a:bodyPr/>
          <a:lstStyle/>
          <a:p>
            <a:r>
              <a:rPr lang="it-IT" smtClean="0"/>
              <a:t>The agINFRA Science Gateway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DF6816-0152-4FAE-9765-762EAFD288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 l="13164" t="19048" r="14217" b="18056"/>
          <a:stretch>
            <a:fillRect/>
          </a:stretch>
        </p:blipFill>
        <p:spPr bwMode="auto">
          <a:xfrm>
            <a:off x="0" y="1844675"/>
            <a:ext cx="9144000" cy="4452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-395536" y="557808"/>
            <a:ext cx="9144000" cy="1143000"/>
          </a:xfrm>
        </p:spPr>
        <p:txBody>
          <a:bodyPr/>
          <a:lstStyle/>
          <a:p>
            <a:r>
              <a:rPr lang="it-IT" sz="4000" dirty="0" smtClean="0"/>
              <a:t>The </a:t>
            </a:r>
            <a:r>
              <a:rPr lang="it-IT" sz="4000" dirty="0" err="1" smtClean="0"/>
              <a:t>Italian</a:t>
            </a:r>
            <a:r>
              <a:rPr lang="it-IT" sz="4000" dirty="0" smtClean="0"/>
              <a:t> </a:t>
            </a:r>
            <a:r>
              <a:rPr lang="it-IT" sz="4000" dirty="0" err="1" smtClean="0"/>
              <a:t>Soil</a:t>
            </a:r>
            <a:r>
              <a:rPr lang="it-IT" sz="4000" dirty="0" smtClean="0"/>
              <a:t> Information System (SISI)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DF6816-0152-4FAE-9765-762EAFD288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45179"/>
            <a:ext cx="6912768" cy="53681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02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atellite">
  <a:themeElements>
    <a:clrScheme name="Livre reli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reeze">
  <a:themeElements>
    <a:clrScheme name="">
      <a:dk1>
        <a:srgbClr val="000000"/>
      </a:dk1>
      <a:lt1>
        <a:srgbClr val="FFFFFF"/>
      </a:lt1>
      <a:dk2>
        <a:srgbClr val="000000"/>
      </a:dk2>
      <a:lt2>
        <a:srgbClr val="D5EDF4"/>
      </a:lt2>
      <a:accent1>
        <a:srgbClr val="2C7C9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CBFCD"/>
      </a:accent5>
      <a:accent6>
        <a:srgbClr val="2D2D8A"/>
      </a:accent6>
      <a:hlink>
        <a:srgbClr val="009999"/>
      </a:hlink>
      <a:folHlink>
        <a:srgbClr val="99CC00"/>
      </a:folHlink>
    </a:clrScheme>
    <a:fontScheme name="Breeze">
      <a:majorFont>
        <a:latin typeface="News Gothic MT"/>
        <a:ea typeface="ヒラギノ角ゴ ProN W3"/>
        <a:cs typeface="ヒラギノ角ゴ ProN W3"/>
      </a:majorFont>
      <a:minorFont>
        <a:latin typeface="News Gothic M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727272"/>
            </a:solidFill>
            <a:effectLst/>
            <a:latin typeface="Marker Felt" charset="0"/>
            <a:ea typeface="ヒラギノ明朝 ProN W3" charset="0"/>
            <a:cs typeface="ヒラギノ明朝 ProN W3" charset="0"/>
            <a:sym typeface="Marker Fel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727272"/>
            </a:solidFill>
            <a:effectLst/>
            <a:latin typeface="Marker Felt" charset="0"/>
            <a:ea typeface="ヒラギノ明朝 ProN W3" charset="0"/>
            <a:cs typeface="ヒラギノ明朝 ProN W3" charset="0"/>
            <a:sym typeface="Marker Felt" charset="0"/>
          </a:defRPr>
        </a:defPPr>
      </a:lstStyle>
    </a:lnDef>
  </a:objectDefaults>
  <a:extraClrSchemeLst>
    <a:extraClrScheme>
      <a:clrScheme name="Breez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a di Office">
  <a:themeElements>
    <a:clrScheme name="Tema di Offic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ema di Office">
  <a:themeElements>
    <a:clrScheme name="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FFFFFF"/>
      </a:accent3>
      <a:accent4>
        <a:srgbClr val="000000"/>
      </a:accent4>
      <a:accent5>
        <a:srgbClr val="AAB5DE"/>
      </a:accent5>
      <a:accent6>
        <a:srgbClr val="177815"/>
      </a:accent6>
      <a:hlink>
        <a:srgbClr val="0000FF"/>
      </a:hlink>
      <a:folHlink>
        <a:srgbClr val="FF00FF"/>
      </a:folHlink>
    </a:clrScheme>
    <a:fontScheme name="Tema di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3_Tema di Office">
  <a:themeElements>
    <a:clrScheme name="Tema di Offic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atellite">
  <a:themeElements>
    <a:clrScheme name="Livre reli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3056</Words>
  <Application>Microsoft Office PowerPoint</Application>
  <PresentationFormat>Presentazione su schermo (4:3)</PresentationFormat>
  <Paragraphs>479</Paragraphs>
  <Slides>42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Titoli diapositive</vt:lpstr>
      </vt:variant>
      <vt:variant>
        <vt:i4>42</vt:i4>
      </vt:variant>
    </vt:vector>
  </HeadingPairs>
  <TitlesOfParts>
    <vt:vector size="52" baseType="lpstr">
      <vt:lpstr>Tema di Office</vt:lpstr>
      <vt:lpstr>Office Theme</vt:lpstr>
      <vt:lpstr>Satellite</vt:lpstr>
      <vt:lpstr>Breeze</vt:lpstr>
      <vt:lpstr>1_Tema di Office</vt:lpstr>
      <vt:lpstr>2_Tema di Office</vt:lpstr>
      <vt:lpstr>3_Tema di Office</vt:lpstr>
      <vt:lpstr>1_Satellite</vt:lpstr>
      <vt:lpstr>4_Tema di Office</vt:lpstr>
      <vt:lpstr>5_Tema di Office</vt:lpstr>
      <vt:lpstr>INFRA - Progetti europei verso altre regioni e verso altre comunità scientifiche</vt:lpstr>
      <vt:lpstr>Outline</vt:lpstr>
      <vt:lpstr>The project’s numbers</vt:lpstr>
      <vt:lpstr>The agINFRA project objectives</vt:lpstr>
      <vt:lpstr>The partners</vt:lpstr>
      <vt:lpstr>What the Project is doing</vt:lpstr>
      <vt:lpstr>Role of INFN and CRA</vt:lpstr>
      <vt:lpstr>The agINFRA Science Gateway</vt:lpstr>
      <vt:lpstr>The Italian Soil Information System (SISI)</vt:lpstr>
      <vt:lpstr>www.chain-project.eu</vt:lpstr>
      <vt:lpstr>Project Numbers </vt:lpstr>
      <vt:lpstr>Partners and roles</vt:lpstr>
      <vt:lpstr>Regional Grid infrastructures</vt:lpstr>
      <vt:lpstr>CHAIN-REDS Objectives</vt:lpstr>
      <vt:lpstr>Promote the Science Gateway model</vt:lpstr>
      <vt:lpstr>Diapositiva 16</vt:lpstr>
      <vt:lpstr>The CHAIN Knowledge Base (www.chain-project.eu/knowledge-base)</vt:lpstr>
      <vt:lpstr>The DCH-RP project  (www.dch-rp.eu)</vt:lpstr>
      <vt:lpstr>DCH-RP project numbers</vt:lpstr>
      <vt:lpstr>DCH-RP objectives</vt:lpstr>
      <vt:lpstr>The DCH-RP e-Culture Science Gateway developed by INFN Catania over gLibrary</vt:lpstr>
      <vt:lpstr>The DCH-RP e-Culture Science Gateway mobile developed by INFN Catania</vt:lpstr>
      <vt:lpstr>Biodiversity Virtual e-Laboratory</vt:lpstr>
      <vt:lpstr>Biodiversity Virtual e-Laboratory</vt:lpstr>
      <vt:lpstr>Biodiversity Virtual e-Laboratory</vt:lpstr>
      <vt:lpstr>Biodiversity Virtual e-Laboratory</vt:lpstr>
      <vt:lpstr>Biodiversity Virtual e-Laboratory e INFN</vt:lpstr>
      <vt:lpstr>Biodiversity Virtual e-Laboratory e INFN</vt:lpstr>
      <vt:lpstr>Biodiversity Virtual e-Laboratory and Services</vt:lpstr>
      <vt:lpstr>Diapositiva 30</vt:lpstr>
      <vt:lpstr>Diapositiva 31</vt:lpstr>
      <vt:lpstr>Diapositiva 32</vt:lpstr>
      <vt:lpstr>Diapositiva 33</vt:lpstr>
      <vt:lpstr>Uno dei 6 Progetti di Grande Rilevanza  selezionati nell'ambito del Programma di Cooperazione Italia-India in Scienza e Tecnologia del MAE Contributo: 30.0000€ annui per tre anni 2012-2014 Partner Italiano: INFN Partner Indiano: Office of Principal Scientific Adviser to Indian Government</vt:lpstr>
      <vt:lpstr>OBIETTIVI</vt:lpstr>
      <vt:lpstr>RISULTATI</vt:lpstr>
      <vt:lpstr>RISULTATI</vt:lpstr>
      <vt:lpstr>IMPATTO PER INFN</vt:lpstr>
      <vt:lpstr>Summary Table</vt:lpstr>
      <vt:lpstr>Considerazioni Finali</vt:lpstr>
      <vt:lpstr>References</vt:lpstr>
      <vt:lpstr>Diapositiva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 - Progetti europei verso altre regioni e verso altre comunità scientifiche</dc:title>
  <dc:creator>cesini</dc:creator>
  <cp:lastModifiedBy>cesini</cp:lastModifiedBy>
  <cp:revision>22</cp:revision>
  <dcterms:created xsi:type="dcterms:W3CDTF">2013-05-22T11:58:25Z</dcterms:created>
  <dcterms:modified xsi:type="dcterms:W3CDTF">2013-05-31T07:42:20Z</dcterms:modified>
</cp:coreProperties>
</file>