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</p:sldMasterIdLst>
  <p:notesMasterIdLst>
    <p:notesMasterId r:id="rId37"/>
  </p:notesMasterIdLst>
  <p:handoutMasterIdLst>
    <p:handoutMasterId r:id="rId38"/>
  </p:handoutMasterIdLst>
  <p:sldIdLst>
    <p:sldId id="256" r:id="rId3"/>
    <p:sldId id="257" r:id="rId4"/>
    <p:sldId id="377" r:id="rId5"/>
    <p:sldId id="265" r:id="rId6"/>
    <p:sldId id="378" r:id="rId7"/>
    <p:sldId id="379" r:id="rId8"/>
    <p:sldId id="381" r:id="rId9"/>
    <p:sldId id="367" r:id="rId10"/>
    <p:sldId id="368" r:id="rId11"/>
    <p:sldId id="329" r:id="rId12"/>
    <p:sldId id="364" r:id="rId13"/>
    <p:sldId id="332" r:id="rId14"/>
    <p:sldId id="369" r:id="rId15"/>
    <p:sldId id="372" r:id="rId16"/>
    <p:sldId id="371" r:id="rId17"/>
    <p:sldId id="279" r:id="rId18"/>
    <p:sldId id="355" r:id="rId19"/>
    <p:sldId id="354" r:id="rId20"/>
    <p:sldId id="356" r:id="rId21"/>
    <p:sldId id="357" r:id="rId22"/>
    <p:sldId id="310" r:id="rId23"/>
    <p:sldId id="311" r:id="rId24"/>
    <p:sldId id="313" r:id="rId25"/>
    <p:sldId id="316" r:id="rId26"/>
    <p:sldId id="317" r:id="rId27"/>
    <p:sldId id="396" r:id="rId28"/>
    <p:sldId id="318" r:id="rId29"/>
    <p:sldId id="348" r:id="rId30"/>
    <p:sldId id="349" r:id="rId31"/>
    <p:sldId id="350" r:id="rId32"/>
    <p:sldId id="383" r:id="rId33"/>
    <p:sldId id="346" r:id="rId34"/>
    <p:sldId id="320" r:id="rId35"/>
    <p:sldId id="385" r:id="rId36"/>
  </p:sldIdLst>
  <p:sldSz cx="9144000" cy="6858000" type="screen4x3"/>
  <p:notesSz cx="6788150" cy="99234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48" autoAdjust="0"/>
    <p:restoredTop sz="94626" autoAdjust="0"/>
  </p:normalViewPr>
  <p:slideViewPr>
    <p:cSldViewPr snapToGrid="0">
      <p:cViewPr varScale="1">
        <p:scale>
          <a:sx n="99" d="100"/>
          <a:sy n="99" d="100"/>
        </p:scale>
        <p:origin x="-66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4" d="100"/>
          <a:sy n="74" d="100"/>
        </p:scale>
        <p:origin x="-2898" y="-90"/>
      </p:cViewPr>
      <p:guideLst>
        <p:guide orient="horz" pos="3126"/>
        <p:guide pos="21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image" Target="../media/image2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1532" cy="4961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45047" y="0"/>
            <a:ext cx="2941532" cy="4961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32F3DF-189A-4F87-90DE-8C670C920487}" type="datetimeFigureOut">
              <a:rPr lang="it-IT" smtClean="0"/>
              <a:t>27/03/2013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425568"/>
            <a:ext cx="2941532" cy="4961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45047" y="9425568"/>
            <a:ext cx="2941532" cy="4961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F11182-C2FA-4DF4-B5C8-4F5BACBBEFE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33085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1532" cy="4961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5047" y="0"/>
            <a:ext cx="2941532" cy="4961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0360B7-FAE9-4855-880E-AD5EC4DB5D05}" type="datetimeFigureOut">
              <a:rPr lang="it-IT" smtClean="0"/>
              <a:t>27/03/2013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8815" y="4713645"/>
            <a:ext cx="5430520" cy="44655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5568"/>
            <a:ext cx="2941532" cy="4961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5047" y="9425568"/>
            <a:ext cx="2941532" cy="4961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229769-34E6-4911-9B97-A06354DB101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1250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229769-34E6-4911-9B97-A06354DB1014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90396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955843-27CA-444A-AB0B-DFD1E587F14F}" type="slidenum">
              <a:rPr lang="en-US"/>
              <a:pPr/>
              <a:t>11</a:t>
            </a:fld>
            <a:endParaRPr lang="en-US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2813" y="742950"/>
            <a:ext cx="4964112" cy="3724275"/>
          </a:xfrm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8815" y="4713645"/>
            <a:ext cx="5430520" cy="4467282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955843-27CA-444A-AB0B-DFD1E587F14F}" type="slidenum">
              <a:rPr lang="en-US"/>
              <a:pPr/>
              <a:t>12</a:t>
            </a:fld>
            <a:endParaRPr lang="en-US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2813" y="742950"/>
            <a:ext cx="4964112" cy="3724275"/>
          </a:xfrm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8815" y="4713645"/>
            <a:ext cx="5430520" cy="4467282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28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E341811-7959-40B5-8F3C-A58B7EBFE441}" type="slidenum">
              <a:rPr lang="ru-RU" smtClean="0">
                <a:latin typeface="Arial" charset="0"/>
                <a:ea typeface="ＭＳ Ｐゴシック"/>
                <a:cs typeface="ＭＳ Ｐゴシック"/>
              </a:rPr>
              <a:pPr/>
              <a:t>20</a:t>
            </a:fld>
            <a:endParaRPr lang="ru-RU" smtClean="0"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44538"/>
            <a:ext cx="4959350" cy="3721100"/>
          </a:xfrm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8815" y="4712695"/>
            <a:ext cx="5430520" cy="4466827"/>
          </a:xfrm>
          <a:noFill/>
        </p:spPr>
        <p:txBody>
          <a:bodyPr/>
          <a:lstStyle/>
          <a:p>
            <a:endParaRPr lang="ru-RU" dirty="0" smtClean="0">
              <a:ea typeface="ＭＳ Ｐゴシック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fld id="{9CD4E418-AD1F-E94E-9213-ECCBB6EE9A81}" type="slidenum">
              <a:rPr lang="en-US" sz="1200" b="0">
                <a:latin typeface="Times New Roman" charset="0"/>
              </a:rPr>
              <a:pPr/>
              <a:t>28</a:t>
            </a:fld>
            <a:endParaRPr lang="en-US" sz="1200" b="0">
              <a:latin typeface="Times New Roman" charset="0"/>
            </a:endParaRPr>
          </a:p>
        </p:txBody>
      </p:sp>
      <p:sp>
        <p:nvSpPr>
          <p:cNvPr id="310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42950"/>
            <a:ext cx="4959350" cy="3721100"/>
          </a:xfrm>
          <a:ln/>
        </p:spPr>
      </p:sp>
      <p:sp>
        <p:nvSpPr>
          <p:cNvPr id="4891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8380" y="4713180"/>
            <a:ext cx="5431392" cy="4466952"/>
          </a:xfrm>
        </p:spPr>
        <p:txBody>
          <a:bodyPr/>
          <a:lstStyle/>
          <a:p>
            <a:pPr>
              <a:defRPr/>
            </a:pPr>
            <a:endParaRPr lang="it-IT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fld id="{D5C2F79E-7164-834F-BAFB-C5942EFB5138}" type="slidenum">
              <a:rPr lang="en-US" sz="1200" b="0">
                <a:solidFill>
                  <a:srgbClr val="000000"/>
                </a:solidFill>
                <a:latin typeface="Times New Roman" charset="0"/>
              </a:rPr>
              <a:pPr/>
              <a:t>29</a:t>
            </a:fld>
            <a:endParaRPr lang="en-US" sz="1200" b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12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42950"/>
            <a:ext cx="4959350" cy="3721100"/>
          </a:xfrm>
          <a:ln/>
        </p:spPr>
      </p:sp>
      <p:sp>
        <p:nvSpPr>
          <p:cNvPr id="4891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8380" y="4713180"/>
            <a:ext cx="5431392" cy="4466952"/>
          </a:xfrm>
        </p:spPr>
        <p:txBody>
          <a:bodyPr/>
          <a:lstStyle/>
          <a:p>
            <a:pPr>
              <a:defRPr/>
            </a:pPr>
            <a:endParaRPr lang="it-IT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fld id="{CDA21AE5-3D37-5246-B5B3-72ABEA775F2E}" type="slidenum">
              <a:rPr lang="en-US" sz="1200" b="0">
                <a:solidFill>
                  <a:srgbClr val="000000"/>
                </a:solidFill>
                <a:latin typeface="Times New Roman" charset="0"/>
              </a:rPr>
              <a:pPr/>
              <a:t>30</a:t>
            </a:fld>
            <a:endParaRPr lang="en-US" sz="1200" b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14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42950"/>
            <a:ext cx="4959350" cy="3721100"/>
          </a:xfrm>
          <a:ln/>
        </p:spPr>
      </p:sp>
      <p:sp>
        <p:nvSpPr>
          <p:cNvPr id="4891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8380" y="4713180"/>
            <a:ext cx="5431392" cy="4466952"/>
          </a:xfrm>
        </p:spPr>
        <p:txBody>
          <a:bodyPr/>
          <a:lstStyle/>
          <a:p>
            <a:pPr>
              <a:defRPr/>
            </a:pPr>
            <a:endParaRPr lang="it-IT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677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/>
          <a:lstStyle/>
          <a:p>
            <a:fld id="{609C5240-EB8A-43A3-A2F3-21CCFBC570C2}" type="datetime6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March 13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Riccardo Cerulli</a:t>
            </a: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211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/>
          <a:lstStyle/>
          <a:p>
            <a:fld id="{835EB802-9614-413F-9DFB-D6B02D5953DA}" type="datetime6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March 13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Riccardo Cerulli</a:t>
            </a: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4652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6E3A68-BEE8-494C-9700-B447C2C10405}" type="datetime6">
              <a:rPr lang="en-US" smtClean="0"/>
              <a:t>March 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Riccardo Cerulli</a:t>
            </a: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748621-9A02-4414-9047-9430C64E29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6961653"/>
      </p:ext>
    </p:extLst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B89DD-BF17-401A-96CC-B9BFD495B5A2}" type="datetime6">
              <a:rPr lang="en-US" smtClean="0"/>
              <a:t>March 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Riccardo Cerulli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1D4AA-00DB-41C4-AA2B-547ABB05226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86944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013E4-F9E2-4698-BCBF-847C426B89A4}" type="datetime6">
              <a:rPr lang="en-US" smtClean="0"/>
              <a:t>March 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Riccardo Cerulli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1D4AA-00DB-41C4-AA2B-547ABB05226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38363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B020-AA3F-4D2A-83F0-7B30EBABBCBA}" type="datetime6">
              <a:rPr lang="en-US" smtClean="0"/>
              <a:t>March 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Riccardo Cerulli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1D4AA-00DB-41C4-AA2B-547ABB05226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60280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A85D8-AD48-48A7-A177-4FAB034FE4C5}" type="datetime6">
              <a:rPr lang="en-US" smtClean="0"/>
              <a:t>March 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Riccardo Cerulli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1D4AA-00DB-41C4-AA2B-547ABB05226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13612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86AFB-711F-4E21-A5D9-4D3B55492AAB}" type="datetime6">
              <a:rPr lang="en-US" smtClean="0"/>
              <a:t>March 13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Riccardo Cerulli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1D4AA-00DB-41C4-AA2B-547ABB05226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40878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814F-A6FE-4BA2-B06C-8E5FE60DF277}" type="datetime6">
              <a:rPr lang="en-US" smtClean="0"/>
              <a:t>March 13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Riccardo Cerulli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1D4AA-00DB-41C4-AA2B-547ABB05226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4182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/>
          <a:lstStyle/>
          <a:p>
            <a:fld id="{B82B4020-5453-4B3A-B653-806E39D5E2DF}" type="datetime6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March 13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Riccardo Cerulli</a:t>
            </a: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0415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8BBCA-D373-4911-B156-D209FBC08681}" type="datetime6">
              <a:rPr lang="en-US" smtClean="0"/>
              <a:t>March 13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Riccardo Cerulli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1D4AA-00DB-41C4-AA2B-547ABB05226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2307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1BDFD-E1DD-46C9-AF99-054F27601673}" type="datetime6">
              <a:rPr lang="en-US" smtClean="0"/>
              <a:t>March 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Riccardo Cerulli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1D4AA-00DB-41C4-AA2B-547ABB05226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48509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65BE1-D7D6-422F-BE07-3EB9D09DA33F}" type="datetime6">
              <a:rPr lang="en-US" smtClean="0"/>
              <a:t>March 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Riccardo Cerulli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1D4AA-00DB-41C4-AA2B-547ABB05226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14914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223B6-2141-4993-A331-4AEBFA0CB326}" type="datetime6">
              <a:rPr lang="en-US" smtClean="0"/>
              <a:t>March 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Riccardo Cerulli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1D4AA-00DB-41C4-AA2B-547ABB05226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23823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68F24-C4DF-4486-BC2A-17315340E829}" type="datetime6">
              <a:rPr lang="en-US" smtClean="0"/>
              <a:t>March 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Riccardo Cerulli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1D4AA-00DB-41C4-AA2B-547ABB05226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31528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507B1-937D-4B35-91E5-886CB9A2E135}" type="datetime6">
              <a:rPr lang="en-US" smtClean="0"/>
              <a:t>March 13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Riccardo Cerulli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1D4AA-00DB-41C4-AA2B-547ABB05226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7860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/>
          <a:lstStyle/>
          <a:p>
            <a:fld id="{584CB7BB-076D-4566-BB8A-ED8848E44725}" type="datetime6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March 13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Riccardo Cerulli</a:t>
            </a: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755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/>
          <a:lstStyle/>
          <a:p>
            <a:fld id="{9E337D4F-D0CE-4B85-A633-15339618A0B8}" type="datetime6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March 13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Riccardo Cerulli</a:t>
            </a: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520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/>
          <a:lstStyle/>
          <a:p>
            <a:fld id="{0D540B80-3C37-40EA-BD31-31E8CEEBD6DE}" type="datetime6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March 13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Riccardo Cerulli</a:t>
            </a: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720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/>
          <a:lstStyle/>
          <a:p>
            <a:fld id="{B7F7CED1-48FC-4E78-B2A9-1009C582AAE1}" type="datetime6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March 13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Riccardo Cerulli</a:t>
            </a: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978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/>
          <a:lstStyle/>
          <a:p>
            <a:fld id="{6ABB1DEC-ACEF-498B-8403-CFEA93D7A013}" type="datetime6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March 13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Riccardo Cerulli</a:t>
            </a: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648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/>
          <a:lstStyle/>
          <a:p>
            <a:fld id="{5E53E3D4-16DE-495F-8E54-0A6968B3FB27}" type="datetime6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March 13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Riccardo Cerulli</a:t>
            </a: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720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/>
          <a:lstStyle/>
          <a:p>
            <a:fld id="{EB9D0F71-C12D-4325-B97C-6B4B6EF32251}" type="datetime6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March 13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Riccardo Cerulli</a:t>
            </a: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890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13080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50" r:id="rId13"/>
  </p:sldLayoutIdLst>
  <p:hf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A19-8B5B-428E-8821-34870118A41A}" type="datetime6">
              <a:rPr lang="en-US" smtClean="0"/>
              <a:t>March 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Riccardo Cerulli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1D4AA-00DB-41C4-AA2B-547ABB05226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8192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2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emf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817984"/>
            <a:ext cx="8640960" cy="4267200"/>
          </a:xfrm>
        </p:spPr>
        <p:txBody>
          <a:bodyPr/>
          <a:lstStyle/>
          <a:p>
            <a:r>
              <a:rPr lang="en-US" sz="4000" dirty="0" smtClean="0"/>
              <a:t>Recent investigations on rare nuclear processes in the DAMA set-ups and LNGS </a:t>
            </a:r>
            <a:r>
              <a:rPr lang="en-US" sz="4000" dirty="0" err="1" smtClean="0"/>
              <a:t>Ge</a:t>
            </a:r>
            <a:r>
              <a:rPr lang="en-US" sz="4000" dirty="0" smtClean="0"/>
              <a:t> </a:t>
            </a:r>
            <a:r>
              <a:rPr lang="en-US" sz="4000" dirty="0"/>
              <a:t>facility (</a:t>
            </a:r>
            <a:r>
              <a:rPr lang="en-US" sz="4000" dirty="0" smtClean="0"/>
              <a:t>STELLA)</a:t>
            </a:r>
            <a:endParaRPr lang="it-IT" sz="4000" dirty="0"/>
          </a:p>
        </p:txBody>
      </p:sp>
      <p:pic>
        <p:nvPicPr>
          <p:cNvPr id="10" name="Picture 1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91880" y="908720"/>
            <a:ext cx="1932633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51520" y="5727564"/>
            <a:ext cx="2736304" cy="941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Verdana" pitchFamily="34" charset="0"/>
                <a:cs typeface="Verdana" pitchFamily="34" charset="0"/>
              </a:rPr>
              <a:t>R. </a:t>
            </a:r>
            <a:r>
              <a:rPr lang="en-US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Verdana" pitchFamily="34" charset="0"/>
                <a:cs typeface="Verdana" pitchFamily="34" charset="0"/>
              </a:rPr>
              <a:t>Cerulli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Verdana" pitchFamily="34" charset="0"/>
              <a:cs typeface="Verdana" pitchFamily="34" charset="0"/>
            </a:endParaRPr>
          </a:p>
          <a:p>
            <a:pPr algn="l" eaLnBrk="0" hangingPunct="0">
              <a:lnSpc>
                <a:spcPct val="120000"/>
              </a:lnSpc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Verdana" pitchFamily="34" charset="0"/>
                <a:cs typeface="Verdana" pitchFamily="34" charset="0"/>
              </a:rPr>
              <a:t>INFN-LNGS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228184" y="5727564"/>
            <a:ext cx="2808312" cy="9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Verdana" pitchFamily="34" charset="0"/>
                <a:cs typeface="Verdana" pitchFamily="34" charset="0"/>
              </a:rPr>
              <a:t>Seminar at LNGS March 27, 2013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84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9243" y="933281"/>
            <a:ext cx="6278808" cy="2614959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</p:pic>
      <p:sp>
        <p:nvSpPr>
          <p:cNvPr id="10243" name="Rettangolo 2"/>
          <p:cNvSpPr>
            <a:spLocks noChangeArrowheads="1"/>
          </p:cNvSpPr>
          <p:nvPr/>
        </p:nvSpPr>
        <p:spPr bwMode="auto">
          <a:xfrm>
            <a:off x="1258130" y="3646471"/>
            <a:ext cx="698627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  <a:latin typeface="+mj-lt"/>
              </a:rPr>
              <a:t>Old</a:t>
            </a:r>
            <a:r>
              <a:rPr lang="it-IT" dirty="0">
                <a:solidFill>
                  <a:srgbClr val="FF0000"/>
                </a:solidFill>
                <a:latin typeface="+mj-lt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+mj-lt"/>
              </a:rPr>
              <a:t>scheme</a:t>
            </a:r>
            <a:r>
              <a:rPr lang="it-IT" dirty="0">
                <a:solidFill>
                  <a:srgbClr val="FF0000"/>
                </a:solidFill>
                <a:latin typeface="+mj-lt"/>
              </a:rPr>
              <a:t> of the </a:t>
            </a:r>
            <a:r>
              <a:rPr lang="en-US" baseline="30000" dirty="0">
                <a:solidFill>
                  <a:srgbClr val="FF0000"/>
                </a:solidFill>
                <a:latin typeface="+mj-lt"/>
              </a:rPr>
              <a:t>190</a:t>
            </a:r>
            <a:r>
              <a:rPr lang="en-US" dirty="0">
                <a:solidFill>
                  <a:srgbClr val="FF0000"/>
                </a:solidFill>
                <a:latin typeface="+mj-lt"/>
              </a:rPr>
              <a:t>Pt </a:t>
            </a:r>
            <a:r>
              <a:rPr lang="en-US" dirty="0">
                <a:solidFill>
                  <a:srgbClr val="FF0000"/>
                </a:solidFill>
                <a:latin typeface="Symbol" pitchFamily="18" charset="2"/>
              </a:rPr>
              <a:t>a</a:t>
            </a:r>
            <a:r>
              <a:rPr lang="en-US" dirty="0">
                <a:solidFill>
                  <a:srgbClr val="FF0000"/>
                </a:solidFill>
                <a:latin typeface="+mj-lt"/>
              </a:rPr>
              <a:t> decay and the updated scheme </a:t>
            </a:r>
            <a:r>
              <a:rPr lang="en-US" dirty="0" smtClean="0">
                <a:solidFill>
                  <a:srgbClr val="FF0000"/>
                </a:solidFill>
                <a:latin typeface="+mj-lt"/>
              </a:rPr>
              <a:t>after our </a:t>
            </a:r>
            <a:r>
              <a:rPr lang="en-US" dirty="0">
                <a:solidFill>
                  <a:srgbClr val="FF0000"/>
                </a:solidFill>
                <a:latin typeface="+mj-lt"/>
              </a:rPr>
              <a:t>observation of the </a:t>
            </a:r>
            <a:r>
              <a:rPr lang="en-US" baseline="30000" dirty="0">
                <a:solidFill>
                  <a:srgbClr val="FF0000"/>
                </a:solidFill>
                <a:latin typeface="+mj-lt"/>
              </a:rPr>
              <a:t>190</a:t>
            </a:r>
            <a:r>
              <a:rPr lang="en-US" dirty="0">
                <a:solidFill>
                  <a:srgbClr val="FF0000"/>
                </a:solidFill>
                <a:latin typeface="+mj-lt"/>
              </a:rPr>
              <a:t>Pt→</a:t>
            </a:r>
            <a:r>
              <a:rPr lang="en-US" baseline="30000" dirty="0">
                <a:solidFill>
                  <a:srgbClr val="FF0000"/>
                </a:solidFill>
                <a:latin typeface="+mj-lt"/>
              </a:rPr>
              <a:t>186</a:t>
            </a:r>
            <a:r>
              <a:rPr lang="en-US" dirty="0">
                <a:solidFill>
                  <a:srgbClr val="FF0000"/>
                </a:solidFill>
                <a:latin typeface="+mj-lt"/>
              </a:rPr>
              <a:t>Os(2</a:t>
            </a:r>
            <a:r>
              <a:rPr lang="en-US" baseline="30000" dirty="0">
                <a:solidFill>
                  <a:srgbClr val="FF0000"/>
                </a:solidFill>
                <a:latin typeface="+mj-lt"/>
              </a:rPr>
              <a:t>+</a:t>
            </a:r>
            <a:r>
              <a:rPr lang="it-IT" dirty="0">
                <a:solidFill>
                  <a:srgbClr val="FF0000"/>
                </a:solidFill>
                <a:latin typeface="+mj-lt"/>
              </a:rPr>
              <a:t>) </a:t>
            </a:r>
            <a:r>
              <a:rPr lang="it-IT" dirty="0" err="1">
                <a:solidFill>
                  <a:srgbClr val="FF0000"/>
                </a:solidFill>
                <a:latin typeface="+mj-lt"/>
              </a:rPr>
              <a:t>transition</a:t>
            </a:r>
            <a:endParaRPr lang="it-IT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244" name="Rectangle 3"/>
          <p:cNvSpPr>
            <a:spLocks noChangeArrowheads="1"/>
          </p:cNvSpPr>
          <p:nvPr/>
        </p:nvSpPr>
        <p:spPr bwMode="auto">
          <a:xfrm>
            <a:off x="0" y="44624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Implication and perspectives</a:t>
            </a:r>
            <a:endParaRPr lang="en-US" sz="36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74518" y="4717299"/>
            <a:ext cx="41441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Improved T</a:t>
            </a:r>
            <a:r>
              <a:rPr lang="en-US" baseline="-25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1/2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limits for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Symbol" pitchFamily="18" charset="2"/>
              </a:rPr>
              <a:t>a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decays  of other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Pt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isotopes 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at level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of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10</a:t>
            </a:r>
            <a:r>
              <a:rPr lang="en-US" b="1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16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–10</a:t>
            </a:r>
            <a:r>
              <a:rPr lang="en-US" b="1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20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yr</a:t>
            </a:r>
            <a:endParaRPr lang="it-IT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898841" y="6274674"/>
            <a:ext cx="73463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New measurements </a:t>
            </a:r>
            <a:r>
              <a:rPr lang="it-IT" sz="20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with </a:t>
            </a:r>
            <a:r>
              <a:rPr lang="it-IT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~200 g Pt sample are foreseen </a:t>
            </a:r>
          </a:p>
        </p:txBody>
      </p:sp>
      <p:sp>
        <p:nvSpPr>
          <p:cNvPr id="4" name="Rettangolo 3"/>
          <p:cNvSpPr/>
          <p:nvPr/>
        </p:nvSpPr>
        <p:spPr>
          <a:xfrm>
            <a:off x="4427984" y="4687976"/>
            <a:ext cx="47160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457200">
              <a:buFont typeface="Arial" pitchFamily="34" charset="0"/>
              <a:buChar char="•"/>
            </a:pPr>
            <a:r>
              <a:rPr lang="en-GB" u="sng" dirty="0">
                <a:latin typeface="+mj-lt"/>
                <a:ea typeface="ＭＳ Ｐゴシック" pitchFamily="34" charset="-128"/>
              </a:rPr>
              <a:t>First </a:t>
            </a:r>
            <a:r>
              <a:rPr lang="en-GB" u="sng" dirty="0" smtClean="0">
                <a:latin typeface="+mj-lt"/>
                <a:ea typeface="ＭＳ Ｐゴシック" pitchFamily="34" charset="-128"/>
              </a:rPr>
              <a:t>limits </a:t>
            </a:r>
            <a:r>
              <a:rPr lang="en-GB" dirty="0" smtClean="0">
                <a:latin typeface="+mj-lt"/>
                <a:ea typeface="ＭＳ Ｐゴシック" pitchFamily="34" charset="-128"/>
              </a:rPr>
              <a:t>on:</a:t>
            </a:r>
          </a:p>
          <a:p>
            <a:pPr defTabSz="457200"/>
            <a:r>
              <a:rPr lang="en-GB" b="1" dirty="0">
                <a:latin typeface="+mj-lt"/>
                <a:ea typeface="ＭＳ Ｐゴシック" pitchFamily="34" charset="-128"/>
              </a:rPr>
              <a:t>	</a:t>
            </a:r>
            <a:r>
              <a:rPr lang="en-GB" b="1" dirty="0" smtClean="0">
                <a:latin typeface="+mj-lt"/>
                <a:ea typeface="ＭＳ Ｐゴシック" pitchFamily="34" charset="-128"/>
              </a:rPr>
              <a:t>resonant </a:t>
            </a:r>
            <a:r>
              <a:rPr lang="en-GB" b="1" dirty="0">
                <a:latin typeface="Symbol" pitchFamily="18" charset="2"/>
                <a:ea typeface="ＭＳ Ｐゴシック" pitchFamily="34" charset="-128"/>
              </a:rPr>
              <a:t>0n2e</a:t>
            </a:r>
            <a:r>
              <a:rPr lang="en-GB" b="1" dirty="0">
                <a:latin typeface="Times" pitchFamily="-32" charset="0"/>
                <a:ea typeface="ＭＳ Ｐゴシック" pitchFamily="34" charset="-128"/>
              </a:rPr>
              <a:t> </a:t>
            </a:r>
            <a:r>
              <a:rPr lang="en-GB" b="1" dirty="0" smtClean="0">
                <a:latin typeface="+mj-lt"/>
                <a:ea typeface="ＭＳ Ｐゴシック" pitchFamily="34" charset="-128"/>
              </a:rPr>
              <a:t>in </a:t>
            </a:r>
            <a:r>
              <a:rPr lang="en-GB" b="1" baseline="30000" dirty="0" smtClean="0">
                <a:latin typeface="+mj-lt"/>
                <a:ea typeface="ＭＳ Ｐゴシック" pitchFamily="34" charset="-128"/>
              </a:rPr>
              <a:t>190</a:t>
            </a:r>
            <a:r>
              <a:rPr lang="en-GB" b="1" dirty="0" smtClean="0">
                <a:latin typeface="+mj-lt"/>
                <a:ea typeface="ＭＳ Ｐゴシック" pitchFamily="34" charset="-128"/>
              </a:rPr>
              <a:t>Pt: </a:t>
            </a: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T</a:t>
            </a:r>
            <a:r>
              <a:rPr lang="en-GB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1/2</a:t>
            </a: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  <a:sym typeface="Symbol"/>
              </a:rPr>
              <a:t>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10</a:t>
            </a:r>
            <a:r>
              <a:rPr lang="en-GB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14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-10</a:t>
            </a:r>
            <a:r>
              <a:rPr lang="en-GB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16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yr</a:t>
            </a:r>
            <a:endParaRPr lang="en-GB" b="1" dirty="0" smtClean="0">
              <a:latin typeface="+mj-lt"/>
              <a:ea typeface="ＭＳ Ｐゴシック" pitchFamily="34" charset="-128"/>
            </a:endParaRPr>
          </a:p>
          <a:p>
            <a:pPr defTabSz="457200"/>
            <a:r>
              <a:rPr lang="en-GB" b="1" dirty="0">
                <a:latin typeface="+mj-lt"/>
                <a:ea typeface="ＭＳ Ｐゴシック" pitchFamily="34" charset="-128"/>
              </a:rPr>
              <a:t>	</a:t>
            </a:r>
            <a:endParaRPr lang="en-GB" b="1" dirty="0" smtClean="0">
              <a:latin typeface="+mj-lt"/>
              <a:ea typeface="ＭＳ Ｐゴシック" pitchFamily="34" charset="-128"/>
            </a:endParaRPr>
          </a:p>
          <a:p>
            <a:pPr defTabSz="457200"/>
            <a:r>
              <a:rPr lang="en-GB" b="1" dirty="0">
                <a:latin typeface="+mj-lt"/>
                <a:ea typeface="ＭＳ Ｐゴシック" pitchFamily="34" charset="-128"/>
              </a:rPr>
              <a:t>	</a:t>
            </a:r>
            <a:r>
              <a:rPr lang="en-GB" b="1" dirty="0" smtClean="0">
                <a:latin typeface="Symbol" pitchFamily="18" charset="2"/>
                <a:ea typeface="ＭＳ Ｐゴシック" pitchFamily="34" charset="-128"/>
              </a:rPr>
              <a:t>2b</a:t>
            </a:r>
            <a:r>
              <a:rPr lang="en-GB" b="1" dirty="0" smtClean="0">
                <a:latin typeface="Times" pitchFamily="-32" charset="0"/>
                <a:ea typeface="ＭＳ Ｐゴシック" pitchFamily="34" charset="-128"/>
              </a:rPr>
              <a:t> </a:t>
            </a:r>
            <a:r>
              <a:rPr lang="en-GB" b="1" dirty="0" smtClean="0">
                <a:latin typeface="+mj-lt"/>
                <a:ea typeface="ＭＳ Ｐゴシック" pitchFamily="34" charset="-128"/>
              </a:rPr>
              <a:t>of </a:t>
            </a:r>
            <a:r>
              <a:rPr lang="en-GB" b="1" baseline="30000" dirty="0">
                <a:latin typeface="+mj-lt"/>
                <a:ea typeface="ＭＳ Ｐゴシック" pitchFamily="34" charset="-128"/>
              </a:rPr>
              <a:t>198</a:t>
            </a:r>
            <a:r>
              <a:rPr lang="en-GB" b="1" dirty="0">
                <a:latin typeface="+mj-lt"/>
                <a:ea typeface="ＭＳ Ｐゴシック" pitchFamily="34" charset="-128"/>
              </a:rPr>
              <a:t>Pt </a:t>
            </a:r>
            <a:r>
              <a:rPr lang="en-GB" dirty="0">
                <a:latin typeface="+mj-lt"/>
                <a:ea typeface="ＭＳ Ｐゴシック" pitchFamily="34" charset="-128"/>
              </a:rPr>
              <a:t>to the 411.8 keV excited </a:t>
            </a:r>
            <a:r>
              <a:rPr lang="en-GB" dirty="0" smtClean="0">
                <a:latin typeface="+mj-lt"/>
                <a:ea typeface="ＭＳ Ｐゴシック" pitchFamily="34" charset="-128"/>
              </a:rPr>
              <a:t>	level </a:t>
            </a:r>
            <a:r>
              <a:rPr lang="en-GB" dirty="0">
                <a:latin typeface="+mj-lt"/>
                <a:ea typeface="ＭＳ Ｐゴシック" pitchFamily="34" charset="-128"/>
              </a:rPr>
              <a:t>of </a:t>
            </a:r>
            <a:r>
              <a:rPr lang="en-GB" baseline="30000" dirty="0" smtClean="0">
                <a:latin typeface="+mj-lt"/>
                <a:ea typeface="ＭＳ Ｐゴシック" pitchFamily="34" charset="-128"/>
              </a:rPr>
              <a:t>198</a:t>
            </a:r>
            <a:r>
              <a:rPr lang="en-GB" dirty="0" smtClean="0">
                <a:latin typeface="+mj-lt"/>
                <a:ea typeface="ＭＳ Ｐゴシック" pitchFamily="34" charset="-128"/>
              </a:rPr>
              <a:t>Hg: 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pitchFamily="34" charset="-128"/>
              </a:rPr>
              <a:t>T</a:t>
            </a:r>
            <a:r>
              <a:rPr lang="en-GB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pitchFamily="34" charset="-128"/>
              </a:rPr>
              <a:t>1/2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pitchFamily="34" charset="-128"/>
              </a:rPr>
              <a:t> &gt; 3.5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pitchFamily="34" charset="-128"/>
                <a:sym typeface="Symbol"/>
              </a:rPr>
              <a:t>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pitchFamily="34" charset="-128"/>
              </a:rPr>
              <a:t>10</a:t>
            </a:r>
            <a:r>
              <a:rPr lang="en-GB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pitchFamily="34" charset="-128"/>
              </a:rPr>
              <a:t>18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pitchFamily="34" charset="-128"/>
              </a:rPr>
              <a:t>yr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itchFamily="-32" charset="0"/>
              <a:ea typeface="ＭＳ Ｐゴシック" pitchFamily="34" charset="-128"/>
            </a:endParaRPr>
          </a:p>
        </p:txBody>
      </p:sp>
      <p:sp>
        <p:nvSpPr>
          <p:cNvPr id="9" name="CasellaDiTesto 6"/>
          <p:cNvSpPr txBox="1">
            <a:spLocks noChangeArrowheads="1"/>
          </p:cNvSpPr>
          <p:nvPr/>
        </p:nvSpPr>
        <p:spPr bwMode="auto">
          <a:xfrm>
            <a:off x="6372200" y="620688"/>
            <a:ext cx="27146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sz="1400" b="1" dirty="0" smtClean="0">
                <a:latin typeface="+mj-lt"/>
                <a:cs typeface="Times New Roman" pitchFamily="18" charset="0"/>
              </a:rPr>
              <a:t>PHYS.REV.C83 </a:t>
            </a:r>
            <a:r>
              <a:rPr lang="en-US" sz="1400" b="1" dirty="0">
                <a:latin typeface="+mj-lt"/>
                <a:cs typeface="Times New Roman" pitchFamily="18" charset="0"/>
              </a:rPr>
              <a:t>(</a:t>
            </a:r>
            <a:r>
              <a:rPr lang="en-US" sz="1400" b="1" dirty="0" smtClean="0">
                <a:latin typeface="+mj-lt"/>
                <a:cs typeface="Times New Roman" pitchFamily="18" charset="0"/>
              </a:rPr>
              <a:t>2011)034603 </a:t>
            </a:r>
            <a:endParaRPr lang="it-IT" sz="1400" b="1" dirty="0">
              <a:latin typeface="+mj-lt"/>
              <a:cs typeface="Times New Roman" pitchFamily="18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179512" y="4290768"/>
            <a:ext cx="22520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… and more:</a:t>
            </a:r>
            <a:endParaRPr lang="it-IT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10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6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ChangeArrowheads="1"/>
          </p:cNvSpPr>
          <p:nvPr/>
        </p:nvSpPr>
        <p:spPr bwMode="auto">
          <a:xfrm>
            <a:off x="0" y="-42863"/>
            <a:ext cx="914399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First observation of </a:t>
            </a:r>
            <a:r>
              <a:rPr lang="en-US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the </a:t>
            </a:r>
            <a:r>
              <a:rPr lang="en-US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ea typeface="ＭＳ Ｐゴシック" pitchFamily="34" charset="-128"/>
              </a:rPr>
              <a:t>a</a:t>
            </a:r>
            <a:r>
              <a:rPr lang="en-US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</a:t>
            </a: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decay of </a:t>
            </a:r>
            <a:r>
              <a:rPr lang="en-US" sz="3200" baseline="30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151</a:t>
            </a:r>
            <a:r>
              <a:rPr lang="en-US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Eu in </a:t>
            </a:r>
            <a:r>
              <a:rPr lang="en-US" sz="3200" baseline="30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147</a:t>
            </a:r>
            <a:r>
              <a:rPr lang="en-US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Pm</a:t>
            </a:r>
            <a:endParaRPr lang="en-GB" sz="3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135171" name="Rectangle 3"/>
          <p:cNvSpPr>
            <a:spLocks noChangeArrowheads="1"/>
          </p:cNvSpPr>
          <p:nvPr/>
        </p:nvSpPr>
        <p:spPr bwMode="auto">
          <a:xfrm>
            <a:off x="395536" y="692696"/>
            <a:ext cx="523716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>
                    <a:alpha val="14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 eaLnBrk="1" hangingPunct="1">
              <a:buFont typeface="Arial" pitchFamily="34" charset="0"/>
              <a:buChar char="•"/>
            </a:pPr>
            <a:r>
              <a:rPr lang="en-GB" sz="1400" b="1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rPr>
              <a:t>151</a:t>
            </a:r>
            <a:r>
              <a:rPr lang="en-GB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rPr>
              <a:t>Eu</a:t>
            </a:r>
            <a:r>
              <a:rPr lang="en-GB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rPr>
              <a:t> (</a:t>
            </a:r>
            <a:r>
              <a:rPr lang="en-GB" sz="14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rPr>
              <a:t>δ 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rPr>
              <a:t>= 47</a:t>
            </a:r>
            <a:r>
              <a:rPr lang="en-GB" sz="1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rPr>
              <a:t>.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rPr>
              <a:t>81(6)%) and </a:t>
            </a:r>
            <a:r>
              <a:rPr lang="en-GB" sz="1400" b="1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rPr>
              <a:t>153</a:t>
            </a:r>
            <a:r>
              <a:rPr lang="en-GB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rPr>
              <a:t>Eu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rPr>
              <a:t> (</a:t>
            </a:r>
            <a:r>
              <a:rPr lang="en-GB" sz="1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rPr>
              <a:t>δ 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rPr>
              <a:t>= 52</a:t>
            </a:r>
            <a:r>
              <a:rPr lang="en-GB" sz="1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rPr>
              <a:t>.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rPr>
              <a:t>19(6)%) </a:t>
            </a:r>
            <a:r>
              <a:rPr lang="en-GB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rPr>
              <a:t>positive 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rPr>
              <a:t>energy release to </a:t>
            </a:r>
            <a:r>
              <a:rPr lang="en-GB" sz="1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ymbol" pitchFamily="18" charset="2"/>
                <a:cs typeface="Arial" pitchFamily="34" charset="0"/>
              </a:rPr>
              <a:t>a</a:t>
            </a:r>
            <a:r>
              <a:rPr lang="en-GB" sz="1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rPr>
              <a:t> </a:t>
            </a:r>
            <a:r>
              <a:rPr lang="en-GB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rPr>
              <a:t>decay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rPr>
              <a:t>. </a:t>
            </a:r>
            <a:endParaRPr lang="en-GB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sz="1400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rPr>
              <a:t>153</a:t>
            </a:r>
            <a:r>
              <a:rPr lang="en-GB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rPr>
              <a:t>Eu 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rPr>
              <a:t>low </a:t>
            </a:r>
            <a:r>
              <a:rPr lang="en-GB" sz="14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rPr>
              <a:t>Q</a:t>
            </a:r>
            <a:r>
              <a:rPr lang="en-GB" sz="1400" i="1" baseline="-25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Symbol" pitchFamily="18" charset="2"/>
                <a:cs typeface="Arial" pitchFamily="34" charset="0"/>
              </a:rPr>
              <a:t>a</a:t>
            </a:r>
            <a:r>
              <a:rPr lang="en-GB" sz="14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rPr>
              <a:t> , </a:t>
            </a:r>
            <a:r>
              <a:rPr lang="en-GB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rPr>
              <a:t>no 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rPr>
              <a:t>hope for experimental observation, </a:t>
            </a:r>
            <a:endParaRPr lang="en-GB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rPr>
              <a:t>Estimations 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rPr>
              <a:t>of half-life for </a:t>
            </a:r>
            <a:r>
              <a:rPr lang="en-GB" sz="14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rPr>
              <a:t>151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rPr>
              <a:t>Eu </a:t>
            </a:r>
            <a:r>
              <a:rPr lang="en-GB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rPr>
              <a:t> at level 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rPr>
              <a:t>of 10</a:t>
            </a:r>
            <a:r>
              <a:rPr lang="en-GB" sz="14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rPr>
              <a:t>18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rPr>
              <a:t> </a:t>
            </a:r>
            <a:r>
              <a:rPr lang="en-GB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rPr>
              <a:t>yr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rPr>
              <a:t>.</a:t>
            </a:r>
          </a:p>
        </p:txBody>
      </p:sp>
      <p:sp>
        <p:nvSpPr>
          <p:cNvPr id="135172" name="Rectangle 4"/>
          <p:cNvSpPr>
            <a:spLocks noChangeArrowheads="1"/>
          </p:cNvSpPr>
          <p:nvPr/>
        </p:nvSpPr>
        <p:spPr bwMode="auto">
          <a:xfrm>
            <a:off x="6168901" y="459904"/>
            <a:ext cx="27955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it-IT" sz="1400" b="1">
                <a:solidFill>
                  <a:srgbClr val="000000"/>
                </a:solidFill>
                <a:latin typeface="+mj-lt"/>
                <a:cs typeface="Arial" pitchFamily="34" charset="0"/>
              </a:rPr>
              <a:t>Nucl. Phys. A 789 (2007) 15</a:t>
            </a:r>
          </a:p>
        </p:txBody>
      </p:sp>
      <p:sp>
        <p:nvSpPr>
          <p:cNvPr id="135174" name="Rectangle 6"/>
          <p:cNvSpPr>
            <a:spLocks noChangeArrowheads="1"/>
          </p:cNvSpPr>
          <p:nvPr/>
        </p:nvSpPr>
        <p:spPr bwMode="auto">
          <a:xfrm>
            <a:off x="693440" y="1772816"/>
            <a:ext cx="539072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marL="176213" indent="-176213" eaLnBrk="1" hangingPunct="1">
              <a:buFont typeface="Arial" pitchFamily="34" charset="0"/>
              <a:buChar char="•"/>
            </a:pPr>
            <a:r>
              <a:rPr lang="en-GB" sz="1600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Low </a:t>
            </a:r>
            <a:r>
              <a:rPr lang="en-GB" sz="1600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background </a:t>
            </a:r>
            <a:r>
              <a:rPr lang="en-GB" sz="16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CaF</a:t>
            </a:r>
            <a:r>
              <a:rPr lang="en-GB" sz="1600" b="1" baseline="-25000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2</a:t>
            </a:r>
            <a:r>
              <a:rPr lang="en-GB" sz="16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(</a:t>
            </a:r>
            <a:r>
              <a:rPr lang="en-GB" sz="16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Eu</a:t>
            </a:r>
            <a:r>
              <a:rPr lang="en-GB" sz="16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) scintillator</a:t>
            </a:r>
            <a:r>
              <a:rPr lang="en-GB" sz="1600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, </a:t>
            </a:r>
            <a:r>
              <a:rPr lang="en-GB" sz="16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370 g</a:t>
            </a:r>
            <a:r>
              <a:rPr lang="en-GB" sz="1600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 mass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GB" sz="1600" dirty="0" err="1" smtClean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Eu</a:t>
            </a:r>
            <a:r>
              <a:rPr lang="en-GB" sz="1600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 concentration measured by ICP-MS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GB" sz="1600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10 </a:t>
            </a:r>
            <a:r>
              <a:rPr lang="en-GB" sz="1600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cm </a:t>
            </a:r>
            <a:r>
              <a:rPr lang="en-GB" sz="1600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pure </a:t>
            </a:r>
            <a:r>
              <a:rPr lang="en-GB" sz="1600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quartz light guide (TETRASIL-B</a:t>
            </a:r>
            <a:r>
              <a:rPr lang="en-GB" sz="1600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)</a:t>
            </a:r>
            <a:endParaRPr lang="en-GB" sz="1600" dirty="0">
              <a:solidFill>
                <a:schemeClr val="accent6">
                  <a:lumMod val="50000"/>
                </a:schemeClr>
              </a:solidFill>
              <a:latin typeface="+mj-lt"/>
              <a:cs typeface="Arial" pitchFamily="34" charset="0"/>
            </a:endParaRPr>
          </a:p>
          <a:p>
            <a:pPr marL="176213" indent="-176213" eaLnBrk="1" hangingPunct="1">
              <a:buFont typeface="Arial" pitchFamily="34" charset="0"/>
              <a:buChar char="•"/>
            </a:pPr>
            <a:r>
              <a:rPr lang="en-GB" sz="1600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Low </a:t>
            </a:r>
            <a:r>
              <a:rPr lang="en-GB" sz="1600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background </a:t>
            </a:r>
            <a:r>
              <a:rPr lang="en-GB" sz="1600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PMT</a:t>
            </a:r>
            <a:endParaRPr lang="en-GB" sz="1600" dirty="0">
              <a:solidFill>
                <a:schemeClr val="accent6">
                  <a:lumMod val="50000"/>
                </a:schemeClr>
              </a:solidFill>
              <a:latin typeface="+mj-lt"/>
              <a:cs typeface="Arial" pitchFamily="34" charset="0"/>
            </a:endParaRPr>
          </a:p>
        </p:txBody>
      </p:sp>
      <p:pic>
        <p:nvPicPr>
          <p:cNvPr id="135175" name="Picture 7" descr="R&amp;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281" y="780263"/>
            <a:ext cx="2423167" cy="23607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2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35" y="2819729"/>
            <a:ext cx="4072903" cy="298553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0"/>
          <p:cNvSpPr>
            <a:spLocks noChangeArrowheads="1"/>
          </p:cNvSpPr>
          <p:nvPr/>
        </p:nvSpPr>
        <p:spPr bwMode="auto">
          <a:xfrm>
            <a:off x="2573587" y="3118366"/>
            <a:ext cx="160202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GB" sz="1200" b="1" dirty="0">
                <a:solidFill>
                  <a:srgbClr val="000066"/>
                </a:solidFill>
                <a:latin typeface="+mj-lt"/>
                <a:cs typeface="Arial" pitchFamily="34" charset="0"/>
              </a:rPr>
              <a:t>Measured energy spectrum (7426 h)</a:t>
            </a:r>
          </a:p>
        </p:txBody>
      </p:sp>
      <p:pic>
        <p:nvPicPr>
          <p:cNvPr id="24" name="Picture 3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500" y="3497026"/>
            <a:ext cx="3908700" cy="230425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ectangle 29"/>
          <p:cNvSpPr>
            <a:spLocks noChangeArrowheads="1"/>
          </p:cNvSpPr>
          <p:nvPr/>
        </p:nvSpPr>
        <p:spPr bwMode="auto">
          <a:xfrm>
            <a:off x="5096434" y="3212976"/>
            <a:ext cx="386976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GB" sz="1600" dirty="0">
                <a:latin typeface="+mj-lt"/>
                <a:cs typeface="Arial" pitchFamily="34" charset="0"/>
              </a:rPr>
              <a:t>Energy dependence of the </a:t>
            </a:r>
            <a:r>
              <a:rPr lang="en-GB" sz="1600" dirty="0">
                <a:latin typeface="Symbol" pitchFamily="18" charset="2"/>
                <a:cs typeface="Arial" pitchFamily="34" charset="0"/>
              </a:rPr>
              <a:t>a/b</a:t>
            </a:r>
            <a:r>
              <a:rPr lang="en-GB" sz="1600" i="1" dirty="0">
                <a:latin typeface="+mj-lt"/>
                <a:cs typeface="Arial" pitchFamily="34" charset="0"/>
              </a:rPr>
              <a:t> </a:t>
            </a:r>
            <a:r>
              <a:rPr lang="en-GB" sz="1600" dirty="0">
                <a:latin typeface="+mj-lt"/>
                <a:cs typeface="Arial" pitchFamily="34" charset="0"/>
              </a:rPr>
              <a:t>ratio</a:t>
            </a:r>
          </a:p>
        </p:txBody>
      </p:sp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107503" y="5762373"/>
            <a:ext cx="883647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sz="1600" i="1" dirty="0" smtClean="0">
                <a:solidFill>
                  <a:schemeClr val="accent1">
                    <a:lumMod val="75000"/>
                  </a:schemeClr>
                </a:solidFill>
                <a:latin typeface="Symbol" pitchFamily="18" charset="2"/>
                <a:cs typeface="Arial" pitchFamily="34" charset="0"/>
              </a:rPr>
              <a:t>a  </a:t>
            </a:r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Arial" pitchFamily="34" charset="0"/>
              </a:rPr>
              <a:t>activity in 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  <a:latin typeface="+mj-lt"/>
                <a:cs typeface="Arial" pitchFamily="34" charset="0"/>
              </a:rPr>
              <a:t>CaF</a:t>
            </a:r>
            <a:r>
              <a:rPr lang="en-GB" sz="1600" baseline="-25000" dirty="0">
                <a:solidFill>
                  <a:schemeClr val="accent1">
                    <a:lumMod val="75000"/>
                  </a:schemeClr>
                </a:solidFill>
                <a:latin typeface="+mj-lt"/>
                <a:cs typeface="Arial" pitchFamily="34" charset="0"/>
              </a:rPr>
              <a:t>2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  <a:latin typeface="+mj-lt"/>
                <a:cs typeface="Arial" pitchFamily="34" charset="0"/>
              </a:rPr>
              <a:t>(</a:t>
            </a:r>
            <a:r>
              <a:rPr lang="en-GB" sz="1600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Arial" pitchFamily="34" charset="0"/>
              </a:rPr>
              <a:t>Eu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  <a:latin typeface="+mj-lt"/>
                <a:cs typeface="Arial" pitchFamily="34" charset="0"/>
              </a:rPr>
              <a:t>) </a:t>
            </a:r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Arial" pitchFamily="34" charset="0"/>
              </a:rPr>
              <a:t>estimated (about 8 </a:t>
            </a:r>
            <a:r>
              <a:rPr lang="en-GB" sz="1600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cs typeface="Arial" pitchFamily="34" charset="0"/>
              </a:rPr>
              <a:t>mBq</a:t>
            </a:r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Arial" pitchFamily="34" charset="0"/>
              </a:rPr>
              <a:t>/Kg)</a:t>
            </a:r>
            <a:endParaRPr lang="en-US" sz="1000" dirty="0" smtClean="0">
              <a:solidFill>
                <a:schemeClr val="accent1">
                  <a:lumMod val="75000"/>
                </a:schemeClr>
              </a:solidFill>
              <a:latin typeface="+mj-lt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Arial" pitchFamily="34" charset="0"/>
              </a:rPr>
              <a:t>Presence of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+mj-lt"/>
                <a:cs typeface="Arial" pitchFamily="34" charset="0"/>
              </a:rPr>
              <a:t>β active isotopes (U/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Arial" pitchFamily="34" charset="0"/>
              </a:rPr>
              <a:t>Th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+mj-lt"/>
                <a:cs typeface="Arial" pitchFamily="34" charset="0"/>
              </a:rPr>
              <a:t> families, </a:t>
            </a:r>
            <a:r>
              <a:rPr lang="en-US" sz="1600" baseline="30000" dirty="0">
                <a:solidFill>
                  <a:schemeClr val="accent1">
                    <a:lumMod val="75000"/>
                  </a:schemeClr>
                </a:solidFill>
                <a:latin typeface="+mj-lt"/>
                <a:cs typeface="Arial" pitchFamily="34" charset="0"/>
              </a:rPr>
              <a:t>40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+mj-lt"/>
                <a:cs typeface="Arial" pitchFamily="34" charset="0"/>
              </a:rPr>
              <a:t>K, </a:t>
            </a:r>
            <a:r>
              <a:rPr lang="en-US" sz="1600" baseline="30000" dirty="0">
                <a:solidFill>
                  <a:schemeClr val="accent1">
                    <a:lumMod val="75000"/>
                  </a:schemeClr>
                </a:solidFill>
                <a:latin typeface="+mj-lt"/>
                <a:cs typeface="Arial" pitchFamily="34" charset="0"/>
              </a:rPr>
              <a:t>60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+mj-lt"/>
                <a:cs typeface="Arial" pitchFamily="34" charset="0"/>
              </a:rPr>
              <a:t>Co, </a:t>
            </a:r>
            <a:r>
              <a:rPr lang="en-US" sz="1600" baseline="30000" dirty="0">
                <a:solidFill>
                  <a:schemeClr val="accent1">
                    <a:lumMod val="75000"/>
                  </a:schemeClr>
                </a:solidFill>
                <a:latin typeface="+mj-lt"/>
                <a:cs typeface="Arial" pitchFamily="34" charset="0"/>
              </a:rPr>
              <a:t>90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+mj-lt"/>
                <a:cs typeface="Arial" pitchFamily="34" charset="0"/>
              </a:rPr>
              <a:t>Sr–</a:t>
            </a:r>
            <a:r>
              <a:rPr lang="en-US" sz="1600" baseline="30000" dirty="0">
                <a:solidFill>
                  <a:schemeClr val="accent1">
                    <a:lumMod val="75000"/>
                  </a:schemeClr>
                </a:solidFill>
                <a:latin typeface="+mj-lt"/>
                <a:cs typeface="Arial" pitchFamily="34" charset="0"/>
              </a:rPr>
              <a:t>90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+mj-lt"/>
                <a:cs typeface="Arial" pitchFamily="34" charset="0"/>
              </a:rPr>
              <a:t>Y, </a:t>
            </a:r>
            <a:r>
              <a:rPr lang="en-US" sz="1600" baseline="30000" dirty="0">
                <a:solidFill>
                  <a:schemeClr val="accent1">
                    <a:lumMod val="75000"/>
                  </a:schemeClr>
                </a:solidFill>
                <a:latin typeface="+mj-lt"/>
                <a:cs typeface="Arial" pitchFamily="34" charset="0"/>
              </a:rPr>
              <a:t>137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+mj-lt"/>
                <a:cs typeface="Arial" pitchFamily="34" charset="0"/>
              </a:rPr>
              <a:t>Cs, </a:t>
            </a:r>
            <a:r>
              <a:rPr lang="en-US" sz="1600" baseline="30000" dirty="0">
                <a:solidFill>
                  <a:schemeClr val="accent1">
                    <a:lumMod val="75000"/>
                  </a:schemeClr>
                </a:solidFill>
                <a:latin typeface="+mj-lt"/>
                <a:cs typeface="Arial" pitchFamily="34" charset="0"/>
              </a:rPr>
              <a:t>154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+mj-lt"/>
                <a:cs typeface="Arial" pitchFamily="34" charset="0"/>
              </a:rPr>
              <a:t>Eu) and external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Symbol" pitchFamily="18" charset="2"/>
                <a:cs typeface="Arial" pitchFamily="34" charset="0"/>
              </a:rPr>
              <a:t>g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+mj-lt"/>
                <a:cs typeface="Arial" pitchFamily="34" charset="0"/>
              </a:rPr>
              <a:t> rays simulated with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Arial" pitchFamily="34" charset="0"/>
              </a:rPr>
              <a:t>GEANT4</a:t>
            </a:r>
            <a:endParaRPr lang="en-US" sz="1600" dirty="0">
              <a:solidFill>
                <a:schemeClr val="accent1">
                  <a:lumMod val="7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41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2" name="Rectangle 4"/>
          <p:cNvSpPr>
            <a:spLocks noChangeArrowheads="1"/>
          </p:cNvSpPr>
          <p:nvPr/>
        </p:nvSpPr>
        <p:spPr bwMode="auto">
          <a:xfrm>
            <a:off x="6312917" y="419100"/>
            <a:ext cx="27955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it-IT" sz="1400" b="1" dirty="0" err="1">
                <a:solidFill>
                  <a:srgbClr val="000000"/>
                </a:solidFill>
                <a:latin typeface="+mj-lt"/>
                <a:cs typeface="Arial" pitchFamily="34" charset="0"/>
              </a:rPr>
              <a:t>Nucl</a:t>
            </a:r>
            <a:r>
              <a:rPr lang="it-IT" sz="1400" b="1" dirty="0">
                <a:solidFill>
                  <a:srgbClr val="000000"/>
                </a:solidFill>
                <a:latin typeface="+mj-lt"/>
                <a:cs typeface="Arial" pitchFamily="34" charset="0"/>
              </a:rPr>
              <a:t>. </a:t>
            </a:r>
            <a:r>
              <a:rPr lang="it-IT" sz="1400" b="1" dirty="0" err="1">
                <a:solidFill>
                  <a:srgbClr val="000000"/>
                </a:solidFill>
                <a:latin typeface="+mj-lt"/>
                <a:cs typeface="Arial" pitchFamily="34" charset="0"/>
              </a:rPr>
              <a:t>Phys</a:t>
            </a:r>
            <a:r>
              <a:rPr lang="it-IT" sz="1400" b="1" dirty="0">
                <a:solidFill>
                  <a:srgbClr val="000000"/>
                </a:solidFill>
                <a:latin typeface="+mj-lt"/>
                <a:cs typeface="Arial" pitchFamily="34" charset="0"/>
              </a:rPr>
              <a:t>. A 789 (2007) 15</a:t>
            </a:r>
          </a:p>
        </p:txBody>
      </p:sp>
      <p:sp>
        <p:nvSpPr>
          <p:cNvPr id="32" name="Rectangle 3"/>
          <p:cNvSpPr>
            <a:spLocks noChangeArrowheads="1"/>
          </p:cNvSpPr>
          <p:nvPr/>
        </p:nvSpPr>
        <p:spPr bwMode="auto">
          <a:xfrm>
            <a:off x="323528" y="836712"/>
            <a:ext cx="4712097" cy="1274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rPr>
              <a:t>Peculiarity on the left of the </a:t>
            </a:r>
            <a:r>
              <a:rPr lang="en-GB" sz="16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rPr>
              <a:t>147</a:t>
            </a:r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rPr>
              <a:t>Sm peak can be attributed to the </a:t>
            </a:r>
            <a:r>
              <a:rPr lang="en-GB" sz="1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ymbol" pitchFamily="18" charset="2"/>
                <a:cs typeface="Arial" pitchFamily="34" charset="0"/>
              </a:rPr>
              <a:t>a</a:t>
            </a:r>
            <a:r>
              <a:rPr lang="en-GB" sz="1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rPr>
              <a:t> </a:t>
            </a:r>
            <a:r>
              <a:rPr lang="en-GB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rPr>
              <a:t>decay of </a:t>
            </a:r>
            <a:r>
              <a:rPr lang="en-GB" sz="1600" b="1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rPr>
              <a:t>151</a:t>
            </a:r>
            <a:r>
              <a:rPr lang="en-GB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rPr>
              <a:t>Eu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endParaRPr lang="en-GB" sz="16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Arial" pitchFamily="34" charset="0"/>
            </a:endParaRPr>
          </a:p>
          <a:p>
            <a:pPr algn="ctr" eaLnBrk="1" hangingPunct="1"/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rPr>
              <a:t>(expected peak at 1.912 MeV</a:t>
            </a:r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  <a:sym typeface="Symbol" pitchFamily="18" charset="2"/>
              </a:rPr>
              <a:t></a:t>
            </a:r>
            <a:r>
              <a:rPr lang="en-GB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  <a:sym typeface="Symbol" pitchFamily="18" charset="2"/>
              </a:rPr>
              <a:t>245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  <a:sym typeface="Symbol" pitchFamily="18" charset="2"/>
              </a:rPr>
              <a:t>±36 </a:t>
            </a:r>
            <a:r>
              <a:rPr lang="en-US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  <a:sym typeface="Symbol" pitchFamily="18" charset="2"/>
              </a:rPr>
              <a:t>keV</a:t>
            </a:r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rPr>
              <a:t>)</a:t>
            </a:r>
          </a:p>
          <a:p>
            <a:pPr eaLnBrk="1" hangingPunct="1">
              <a:lnSpc>
                <a:spcPct val="80000"/>
              </a:lnSpc>
            </a:pPr>
            <a:endParaRPr lang="en-GB" sz="16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33" name="Group 4"/>
          <p:cNvGrpSpPr>
            <a:grpSpLocks/>
          </p:cNvGrpSpPr>
          <p:nvPr/>
        </p:nvGrpSpPr>
        <p:grpSpPr bwMode="auto">
          <a:xfrm>
            <a:off x="4890916" y="764532"/>
            <a:ext cx="4169022" cy="3569213"/>
            <a:chOff x="3016" y="1021"/>
            <a:chExt cx="2676" cy="2326"/>
          </a:xfrm>
        </p:grpSpPr>
        <p:pic>
          <p:nvPicPr>
            <p:cNvPr id="34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" y="1021"/>
              <a:ext cx="2657" cy="2326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5" name="Rectangle 6"/>
            <p:cNvSpPr>
              <a:spLocks noChangeArrowheads="1"/>
            </p:cNvSpPr>
            <p:nvPr/>
          </p:nvSpPr>
          <p:spPr bwMode="auto">
            <a:xfrm>
              <a:off x="4425" y="2204"/>
              <a:ext cx="192" cy="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GB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ymbol" pitchFamily="18" charset="2"/>
                  <a:cs typeface="Arial" pitchFamily="34" charset="0"/>
                </a:rPr>
                <a:t>a</a:t>
              </a:r>
              <a:endPara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  <a:sym typeface="Symbol" pitchFamily="18" charset="2"/>
              </a:endParaRPr>
            </a:p>
          </p:txBody>
        </p:sp>
        <p:sp>
          <p:nvSpPr>
            <p:cNvPr id="36" name="Rectangle 7"/>
            <p:cNvSpPr>
              <a:spLocks noChangeArrowheads="1"/>
            </p:cNvSpPr>
            <p:nvPr/>
          </p:nvSpPr>
          <p:spPr bwMode="auto">
            <a:xfrm>
              <a:off x="3560" y="2781"/>
              <a:ext cx="305" cy="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GB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ymbol" pitchFamily="18" charset="2"/>
                  <a:cs typeface="Arial" pitchFamily="34" charset="0"/>
                </a:rPr>
                <a:t>g(b</a:t>
              </a:r>
              <a:r>
                <a:rPr lang="en-GB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ymbol" pitchFamily="18" charset="2"/>
                  <a:cs typeface="Arial" pitchFamily="34" charset="0"/>
                </a:rPr>
                <a:t>)</a:t>
              </a:r>
              <a:endPara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37" name="Line 8"/>
            <p:cNvSpPr>
              <a:spLocks noChangeShapeType="1"/>
            </p:cNvSpPr>
            <p:nvPr/>
          </p:nvSpPr>
          <p:spPr bwMode="auto">
            <a:xfrm flipV="1">
              <a:off x="4014" y="2603"/>
              <a:ext cx="91" cy="181"/>
            </a:xfrm>
            <a:prstGeom prst="line">
              <a:avLst/>
            </a:prstGeom>
            <a:noFill/>
            <a:ln w="19050">
              <a:solidFill>
                <a:srgbClr val="33CC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endParaRPr>
            </a:p>
          </p:txBody>
        </p:sp>
        <p:sp>
          <p:nvSpPr>
            <p:cNvPr id="38" name="Rectangle 9"/>
            <p:cNvSpPr>
              <a:spLocks noChangeArrowheads="1"/>
            </p:cNvSpPr>
            <p:nvPr/>
          </p:nvSpPr>
          <p:spPr bwMode="auto">
            <a:xfrm>
              <a:off x="4422" y="1021"/>
              <a:ext cx="1270" cy="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en-GB" sz="1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Arial" pitchFamily="34" charset="0"/>
                </a:rPr>
                <a:t>Low energy part of the spectrum T=7426 h</a:t>
              </a:r>
              <a:endParaRPr lang="it-IT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43" name="Rectangle 14"/>
          <p:cNvSpPr>
            <a:spLocks noChangeArrowheads="1"/>
          </p:cNvSpPr>
          <p:nvPr/>
        </p:nvSpPr>
        <p:spPr bwMode="auto">
          <a:xfrm>
            <a:off x="2397525" y="2338215"/>
            <a:ext cx="2493391" cy="70879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graphicFrame>
        <p:nvGraphicFramePr>
          <p:cNvPr id="48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7624910"/>
              </p:ext>
            </p:extLst>
          </p:nvPr>
        </p:nvGraphicFramePr>
        <p:xfrm>
          <a:off x="2496536" y="2470947"/>
          <a:ext cx="2295367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59" name="Equation" r:id="rId5" imgW="1143000" imgH="241200" progId="Equation.DSMT4">
                  <p:embed/>
                </p:oleObj>
              </mc:Choice>
              <mc:Fallback>
                <p:oleObj name="Equation" r:id="rId5" imgW="114300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6536" y="2470947"/>
                        <a:ext cx="2295367" cy="48260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Text Box 17"/>
          <p:cNvSpPr txBox="1">
            <a:spLocks noChangeArrowheads="1"/>
          </p:cNvSpPr>
          <p:nvPr/>
        </p:nvSpPr>
        <p:spPr bwMode="auto">
          <a:xfrm>
            <a:off x="257501" y="2535881"/>
            <a:ext cx="2015986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20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rPr>
              <a:t>151</a:t>
            </a: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rPr>
              <a:t>Eu </a:t>
            </a: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Symbol" pitchFamily="18" charset="2"/>
                <a:cs typeface="Arial" pitchFamily="34" charset="0"/>
              </a:rPr>
              <a:t>a</a:t>
            </a: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rPr>
              <a:t> decay:</a:t>
            </a:r>
          </a:p>
        </p:txBody>
      </p:sp>
      <p:graphicFrame>
        <p:nvGraphicFramePr>
          <p:cNvPr id="46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5161248"/>
              </p:ext>
            </p:extLst>
          </p:nvPr>
        </p:nvGraphicFramePr>
        <p:xfrm>
          <a:off x="1265494" y="3715291"/>
          <a:ext cx="3183167" cy="3683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0" name="Equation" r:id="rId7" imgW="1815840" imgH="241200" progId="Equation.DSMT4">
                  <p:embed/>
                </p:oleObj>
              </mc:Choice>
              <mc:Fallback>
                <p:oleObj name="Equation" r:id="rId7" imgW="181584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5494" y="3715291"/>
                        <a:ext cx="3183167" cy="3683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Text Box 20"/>
          <p:cNvSpPr txBox="1">
            <a:spLocks noChangeArrowheads="1"/>
          </p:cNvSpPr>
          <p:nvPr/>
        </p:nvSpPr>
        <p:spPr bwMode="auto">
          <a:xfrm>
            <a:off x="1053765" y="3284984"/>
            <a:ext cx="37401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rPr>
              <a:t>… or in a </a:t>
            </a:r>
            <a:r>
              <a:rPr lang="en-GB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rPr>
              <a:t>cautious approach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25"/>
              <p:cNvSpPr>
                <a:spLocks noChangeArrowheads="1"/>
              </p:cNvSpPr>
              <p:nvPr/>
            </p:nvSpPr>
            <p:spPr bwMode="auto">
              <a:xfrm>
                <a:off x="179512" y="4941168"/>
                <a:ext cx="3744416" cy="1721753"/>
              </a:xfrm>
              <a:prstGeom prst="rect">
                <a:avLst/>
              </a:prstGeom>
              <a:noFill/>
              <a:ln w="19050">
                <a:solidFill>
                  <a:srgbClr val="0070C0"/>
                </a:solidFill>
              </a:ln>
              <a:effectLst/>
              <a:extLst/>
            </p:spPr>
            <p:txBody>
              <a:bodyPr wrap="square">
                <a:spAutoFit/>
              </a:bodyPr>
              <a:lstStyle/>
              <a:p>
                <a:pPr eaLnBrk="1" hangingPunct="1"/>
                <a:endParaRPr lang="en-GB" sz="8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Arial" pitchFamily="34" charset="0"/>
                </a:endParaRPr>
              </a:p>
              <a:p>
                <a:r>
                  <a:rPr lang="en-GB" sz="16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cs typeface="Arial" pitchFamily="34" charset="0"/>
                  </a:rPr>
                  <a:t>No evidence </a:t>
                </a:r>
                <a:r>
                  <a:rPr lang="en-US" sz="16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Symbol" pitchFamily="18" charset="2"/>
                    <a:cs typeface="Arial" pitchFamily="34" charset="0"/>
                  </a:rPr>
                  <a:t>a</a:t>
                </a:r>
                <a:r>
                  <a:rPr lang="en-US" sz="16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cs typeface="Arial" pitchFamily="34" charset="0"/>
                  </a:rPr>
                  <a:t> </a:t>
                </a:r>
                <a:r>
                  <a:rPr lang="en-US" sz="16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cs typeface="Arial" pitchFamily="34" charset="0"/>
                  </a:rPr>
                  <a:t>decay of </a:t>
                </a:r>
                <a:r>
                  <a:rPr lang="en-US" sz="1600" b="1" baseline="30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cs typeface="Arial" pitchFamily="34" charset="0"/>
                  </a:rPr>
                  <a:t>151</a:t>
                </a:r>
                <a:r>
                  <a:rPr lang="en-US" sz="16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cs typeface="Arial" pitchFamily="34" charset="0"/>
                  </a:rPr>
                  <a:t>Eu </a:t>
                </a:r>
                <a:r>
                  <a:rPr 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cs typeface="Arial" pitchFamily="34" charset="0"/>
                  </a:rPr>
                  <a:t>to the first excited level of </a:t>
                </a:r>
                <a:r>
                  <a:rPr lang="en-US" sz="1600" baseline="300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cs typeface="Arial" pitchFamily="34" charset="0"/>
                  </a:rPr>
                  <a:t>147</a:t>
                </a:r>
                <a:r>
                  <a:rPr lang="en-US" sz="16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cs typeface="Arial" pitchFamily="34" charset="0"/>
                  </a:rPr>
                  <a:t>Pm</a:t>
                </a:r>
              </a:p>
              <a:p>
                <a:endParaRPr 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Arial" pitchFamily="34" charset="0"/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it-IT" sz="1800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/>
                            <a:cs typeface="Arial" pitchFamily="34" charset="0"/>
                          </a:rPr>
                          <m:t>𝑇</m:t>
                        </m:r>
                      </m:e>
                      <m:sub>
                        <m:f>
                          <m:fPr>
                            <m:ctrlPr>
                              <a:rPr lang="it-IT" sz="1800" b="0" i="1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/>
                                <a:cs typeface="Arial" pitchFamily="34" charset="0"/>
                              </a:rPr>
                            </m:ctrlPr>
                          </m:fPr>
                          <m:num>
                            <m:r>
                              <a:rPr lang="it-IT" sz="1800" b="0" i="1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/>
                                <a:cs typeface="Arial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it-IT" sz="1800" b="0" i="1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/>
                                <a:cs typeface="Arial" pitchFamily="34" charset="0"/>
                              </a:rPr>
                              <m:t>2</m:t>
                            </m:r>
                          </m:den>
                        </m:f>
                      </m:sub>
                    </m:sSub>
                    <m:r>
                      <a:rPr lang="it-IT" sz="1800" b="0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/>
                        <a:cs typeface="Arial" pitchFamily="34" charset="0"/>
                      </a:rPr>
                      <m:t>(</m:t>
                    </m:r>
                    <m:r>
                      <a:rPr lang="it-IT" sz="1800" b="0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/>
                        <a:cs typeface="Arial" pitchFamily="34" charset="0"/>
                      </a:rPr>
                      <m:t>𝑔</m:t>
                    </m:r>
                    <m:r>
                      <a:rPr lang="it-IT" sz="1800" b="0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/>
                        <a:cs typeface="Arial" pitchFamily="34" charset="0"/>
                      </a:rPr>
                      <m:t>.</m:t>
                    </m:r>
                    <m:r>
                      <a:rPr lang="it-IT" sz="1800" b="0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/>
                        <a:cs typeface="Arial" pitchFamily="34" charset="0"/>
                      </a:rPr>
                      <m:t>𝑠</m:t>
                    </m:r>
                    <m:r>
                      <a:rPr lang="it-IT" sz="1800" b="0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/>
                        <a:cs typeface="Arial" pitchFamily="34" charset="0"/>
                      </a:rPr>
                      <m:t>. →5/2+)≥6×</m:t>
                    </m:r>
                    <m:sSup>
                      <m:sSupPr>
                        <m:ctrlPr>
                          <a:rPr lang="it-IT" sz="1800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/>
                            <a:ea typeface="Cambria Math"/>
                            <a:cs typeface="Arial" pitchFamily="34" charset="0"/>
                          </a:rPr>
                        </m:ctrlPr>
                      </m:sSupPr>
                      <m:e>
                        <m:r>
                          <a:rPr lang="it-IT" sz="1800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/>
                            <a:ea typeface="Cambria Math"/>
                            <a:cs typeface="Arial" pitchFamily="34" charset="0"/>
                          </a:rPr>
                          <m:t>10</m:t>
                        </m:r>
                      </m:e>
                      <m:sup>
                        <m:r>
                          <a:rPr lang="it-IT" sz="1800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/>
                            <a:ea typeface="Cambria Math"/>
                            <a:cs typeface="Arial" pitchFamily="34" charset="0"/>
                          </a:rPr>
                          <m:t>17</m:t>
                        </m:r>
                      </m:sup>
                    </m:sSup>
                    <m:r>
                      <a:rPr lang="it-IT" sz="1800" b="0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/>
                        <a:ea typeface="Cambria Math"/>
                        <a:cs typeface="Arial" pitchFamily="34" charset="0"/>
                      </a:rPr>
                      <m:t>𝑦𝑟</m:t>
                    </m:r>
                  </m:oMath>
                </a14:m>
                <a:r>
                  <a:rPr lang="en-GB" sz="18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cs typeface="Arial" pitchFamily="34" charset="0"/>
                  </a:rPr>
                  <a:t> </a:t>
                </a:r>
              </a:p>
              <a:p>
                <a:pPr algn="ctr"/>
                <a:r>
                  <a:rPr lang="en-GB" sz="18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cs typeface="Arial" pitchFamily="34" charset="0"/>
                  </a:rPr>
                  <a:t>(68% C.L.)</a:t>
                </a:r>
                <a:endParaRPr lang="en-GB" sz="1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54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9512" y="4941168"/>
                <a:ext cx="3744416" cy="1721753"/>
              </a:xfrm>
              <a:prstGeom prst="rect">
                <a:avLst/>
              </a:prstGeom>
              <a:blipFill rotWithShape="1">
                <a:blip r:embed="rId9"/>
                <a:stretch>
                  <a:fillRect l="-647" b="-702"/>
                </a:stretch>
              </a:blipFill>
              <a:ln w="19050">
                <a:solidFill>
                  <a:srgbClr val="0070C0"/>
                </a:solidFill>
              </a:ln>
              <a:effectLst/>
              <a:ex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Rectangle 3"/>
          <p:cNvSpPr>
            <a:spLocks noChangeArrowheads="1"/>
          </p:cNvSpPr>
          <p:nvPr/>
        </p:nvSpPr>
        <p:spPr bwMode="auto">
          <a:xfrm>
            <a:off x="4067944" y="5013176"/>
            <a:ext cx="5040560" cy="1692771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GB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rPr>
              <a:t>Presence </a:t>
            </a:r>
            <a:r>
              <a:rPr lang="en-GB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rPr>
              <a:t>of Promethium in the Earth </a:t>
            </a:r>
            <a:r>
              <a:rPr lang="en-GB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rPr>
              <a:t>crust:</a:t>
            </a:r>
          </a:p>
          <a:p>
            <a:r>
              <a:rPr lang="en-GB" sz="1600" dirty="0" smtClean="0">
                <a:latin typeface="+mj-lt"/>
                <a:cs typeface="Arial" pitchFamily="34" charset="0"/>
              </a:rPr>
              <a:t>Taking into account the abundance of Europium in the crust (2</a:t>
            </a:r>
            <a:r>
              <a:rPr lang="en-GB" sz="1600" i="1" dirty="0" smtClean="0">
                <a:latin typeface="+mj-lt"/>
                <a:cs typeface="Arial" pitchFamily="34" charset="0"/>
              </a:rPr>
              <a:t>×</a:t>
            </a:r>
            <a:r>
              <a:rPr lang="en-GB" sz="1600" dirty="0" smtClean="0">
                <a:latin typeface="+mj-lt"/>
                <a:cs typeface="Arial" pitchFamily="34" charset="0"/>
              </a:rPr>
              <a:t>10</a:t>
            </a:r>
            <a:r>
              <a:rPr lang="en-GB" sz="1600" i="1" baseline="30000" dirty="0" smtClean="0">
                <a:latin typeface="+mj-lt"/>
                <a:cs typeface="Arial" pitchFamily="34" charset="0"/>
              </a:rPr>
              <a:t>−</a:t>
            </a:r>
            <a:r>
              <a:rPr lang="en-GB" sz="1600" baseline="30000" dirty="0" smtClean="0">
                <a:latin typeface="+mj-lt"/>
                <a:cs typeface="Arial" pitchFamily="34" charset="0"/>
              </a:rPr>
              <a:t>4</a:t>
            </a:r>
            <a:r>
              <a:rPr lang="en-GB" sz="1600" dirty="0" smtClean="0">
                <a:latin typeface="+mj-lt"/>
                <a:cs typeface="Arial" pitchFamily="34" charset="0"/>
              </a:rPr>
              <a:t>%) (equilibrium mass of natural Pm in Earth </a:t>
            </a:r>
            <a:r>
              <a:rPr lang="en-GB" sz="1600" dirty="0" err="1" smtClean="0">
                <a:latin typeface="+mj-lt"/>
                <a:cs typeface="Arial" pitchFamily="34" charset="0"/>
              </a:rPr>
              <a:t>crsut</a:t>
            </a:r>
            <a:r>
              <a:rPr lang="en-GB" sz="1600" dirty="0" smtClean="0">
                <a:latin typeface="+mj-lt"/>
                <a:cs typeface="Arial" pitchFamily="34" charset="0"/>
              </a:rPr>
              <a:t> 560 g)</a:t>
            </a:r>
          </a:p>
          <a:p>
            <a:endParaRPr lang="en-GB" sz="1600" dirty="0">
              <a:latin typeface="+mj-lt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600" dirty="0" smtClean="0">
                <a:latin typeface="+mj-lt"/>
                <a:cs typeface="Arial" pitchFamily="34" charset="0"/>
                <a:sym typeface="Symbol" pitchFamily="18" charset="2"/>
              </a:rPr>
              <a:t></a:t>
            </a:r>
            <a:r>
              <a:rPr lang="en-GB" sz="1600" dirty="0" smtClean="0">
                <a:latin typeface="+mj-lt"/>
                <a:cs typeface="Arial" pitchFamily="34" charset="0"/>
              </a:rPr>
              <a:t> additional 12</a:t>
            </a:r>
            <a:r>
              <a:rPr lang="en-GB" sz="1600" baseline="30000" dirty="0" smtClean="0">
                <a:latin typeface="+mj-lt"/>
                <a:cs typeface="Arial" pitchFamily="34" charset="0"/>
              </a:rPr>
              <a:t>+17</a:t>
            </a:r>
            <a:r>
              <a:rPr lang="en-GB" sz="1600" baseline="-25000" dirty="0" smtClean="0">
                <a:latin typeface="+mj-lt"/>
                <a:cs typeface="Arial" pitchFamily="34" charset="0"/>
              </a:rPr>
              <a:t>-8</a:t>
            </a:r>
            <a:r>
              <a:rPr lang="en-GB" sz="1600" dirty="0" smtClean="0">
                <a:latin typeface="+mj-lt"/>
                <a:cs typeface="Arial" pitchFamily="34" charset="0"/>
              </a:rPr>
              <a:t> g natural Pm born by </a:t>
            </a:r>
            <a:r>
              <a:rPr lang="en-GB" sz="1600" baseline="30000" dirty="0" smtClean="0">
                <a:latin typeface="+mj-lt"/>
                <a:cs typeface="Arial" pitchFamily="34" charset="0"/>
              </a:rPr>
              <a:t>151</a:t>
            </a:r>
            <a:r>
              <a:rPr lang="en-GB" sz="1600" dirty="0" smtClean="0">
                <a:latin typeface="+mj-lt"/>
                <a:cs typeface="Arial" pitchFamily="34" charset="0"/>
              </a:rPr>
              <a:t>Eu</a:t>
            </a:r>
            <a:endParaRPr lang="en-GB" sz="1600" dirty="0">
              <a:effectLst>
                <a:outerShdw blurRad="38100" dist="38100" dir="2700000" algn="tl">
                  <a:srgbClr val="000000"/>
                </a:outerShdw>
              </a:effectLst>
              <a:latin typeface="+mj-lt"/>
              <a:cs typeface="Arial" pitchFamily="34" charset="0"/>
            </a:endParaRPr>
          </a:p>
        </p:txBody>
      </p:sp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0" y="-42863"/>
            <a:ext cx="914399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First observation of </a:t>
            </a:r>
            <a:r>
              <a:rPr lang="en-US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the </a:t>
            </a:r>
            <a:r>
              <a:rPr lang="en-US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ea typeface="ＭＳ Ｐゴシック" pitchFamily="34" charset="-128"/>
              </a:rPr>
              <a:t>a</a:t>
            </a:r>
            <a:r>
              <a:rPr lang="en-US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</a:t>
            </a: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decay of </a:t>
            </a:r>
            <a:r>
              <a:rPr lang="en-US" sz="3200" baseline="30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151</a:t>
            </a:r>
            <a:r>
              <a:rPr lang="en-US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Eu in </a:t>
            </a:r>
            <a:r>
              <a:rPr lang="en-US" sz="3200" baseline="30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147</a:t>
            </a:r>
            <a:r>
              <a:rPr lang="en-US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Pm</a:t>
            </a:r>
            <a:endParaRPr lang="en-GB" sz="3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95536" y="4284385"/>
            <a:ext cx="56095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rPr>
              <a:t>T</a:t>
            </a:r>
            <a:r>
              <a:rPr lang="en-GB" sz="1600" baseline="-25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rPr>
              <a:t>1/2</a:t>
            </a:r>
            <a:r>
              <a:rPr lang="en-GB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rPr>
              <a:t> is in agreement with theoretical values based on liquid drop model and </a:t>
            </a:r>
            <a:r>
              <a:rPr lang="en-GB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ymbol" pitchFamily="18" charset="2"/>
                <a:cs typeface="Arial" pitchFamily="34" charset="0"/>
              </a:rPr>
              <a:t>a</a:t>
            </a:r>
            <a:r>
              <a:rPr lang="en-GB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rPr>
              <a:t> as asymmetric fission process</a:t>
            </a:r>
            <a:endParaRPr lang="it-IT" sz="1600" dirty="0">
              <a:latin typeface="+mj-lt"/>
            </a:endParaRPr>
          </a:p>
        </p:txBody>
      </p:sp>
      <p:sp>
        <p:nvSpPr>
          <p:cNvPr id="19" name="Line 8"/>
          <p:cNvSpPr>
            <a:spLocks noChangeShapeType="1"/>
          </p:cNvSpPr>
          <p:nvPr/>
        </p:nvSpPr>
        <p:spPr bwMode="auto">
          <a:xfrm flipH="1">
            <a:off x="6927658" y="2865243"/>
            <a:ext cx="307415" cy="310826"/>
          </a:xfrm>
          <a:prstGeom prst="line">
            <a:avLst/>
          </a:prstGeom>
          <a:noFill/>
          <a:ln w="19050">
            <a:solidFill>
              <a:srgbClr val="33CC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12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83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755576" y="26621"/>
            <a:ext cx="766834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/>
            <a:r>
              <a:rPr lang="en-US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First search for rare decays of Osmium by low background </a:t>
            </a:r>
            <a:r>
              <a:rPr lang="en-US" sz="28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HPGe</a:t>
            </a:r>
            <a:r>
              <a:rPr lang="en-US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detector</a:t>
            </a:r>
            <a:endParaRPr lang="en-US" sz="28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34" charset="-128"/>
            </a:endParaRPr>
          </a:p>
        </p:txBody>
      </p:sp>
      <p:sp>
        <p:nvSpPr>
          <p:cNvPr id="20" name="Rectangle 5"/>
          <p:cNvSpPr txBox="1">
            <a:spLocks noChangeArrowheads="1"/>
          </p:cNvSpPr>
          <p:nvPr/>
        </p:nvSpPr>
        <p:spPr bwMode="auto">
          <a:xfrm>
            <a:off x="262626" y="1001122"/>
            <a:ext cx="4465885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None/>
            </a:pPr>
            <a:endParaRPr kumimoji="0" lang="ru-RU" sz="16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sym typeface="Symbol" pitchFamily="18" charset="2"/>
            </a:endParaRPr>
          </a:p>
        </p:txBody>
      </p:sp>
      <p:sp>
        <p:nvSpPr>
          <p:cNvPr id="22" name="Rectangle 11"/>
          <p:cNvSpPr>
            <a:spLocks noChangeArrowheads="1"/>
          </p:cNvSpPr>
          <p:nvPr/>
        </p:nvSpPr>
        <p:spPr bwMode="auto">
          <a:xfrm>
            <a:off x="104202" y="908720"/>
            <a:ext cx="583595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it-IT" sz="1600" b="1" kern="0" dirty="0" err="1">
                <a:solidFill>
                  <a:schemeClr val="accent2"/>
                </a:solidFill>
                <a:latin typeface="Century Gothic"/>
                <a:sym typeface="Symbol" pitchFamily="18" charset="2"/>
              </a:rPr>
              <a:t>Osmium</a:t>
            </a:r>
            <a:r>
              <a:rPr lang="it-IT" sz="1600" b="1" kern="0" dirty="0">
                <a:solidFill>
                  <a:schemeClr val="accent2"/>
                </a:solidFill>
                <a:latin typeface="Century Gothic"/>
                <a:sym typeface="Symbol" pitchFamily="18" charset="2"/>
              </a:rPr>
              <a:t> rare </a:t>
            </a:r>
            <a:r>
              <a:rPr lang="it-IT" sz="1600" b="1" kern="0" dirty="0" err="1" smtClean="0">
                <a:solidFill>
                  <a:schemeClr val="accent2"/>
                </a:solidFill>
                <a:latin typeface="Century Gothic"/>
                <a:sym typeface="Symbol" pitchFamily="18" charset="2"/>
              </a:rPr>
              <a:t>decays</a:t>
            </a:r>
            <a:endParaRPr lang="it-IT" sz="1600" b="1" kern="0" dirty="0" smtClean="0">
              <a:solidFill>
                <a:schemeClr val="accent2"/>
              </a:solidFill>
              <a:latin typeface="Century Gothic"/>
              <a:sym typeface="Symbol" pitchFamily="18" charset="2"/>
            </a:endParaRPr>
          </a:p>
          <a:p>
            <a:pPr marL="179388" lvl="0" indent="-179388">
              <a:spcBef>
                <a:spcPts val="600"/>
              </a:spcBef>
              <a:buFont typeface="Arial" pitchFamily="34" charset="0"/>
              <a:buChar char="•"/>
            </a:pPr>
            <a:r>
              <a:rPr lang="uk-UA" sz="1600" b="1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sym typeface="Symbol" pitchFamily="18" charset="2"/>
              </a:rPr>
              <a:t></a:t>
            </a:r>
            <a:r>
              <a:rPr lang="uk-UA" sz="1600" b="1" kern="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</a:rPr>
              <a:t>+</a:t>
            </a:r>
            <a:r>
              <a:rPr lang="it-IT" sz="1600" b="1" kern="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</a:rPr>
              <a:t>, </a:t>
            </a:r>
            <a:r>
              <a:rPr lang="uk-UA" sz="16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</a:rPr>
              <a:t>2</a:t>
            </a:r>
            <a:r>
              <a:rPr lang="uk-UA" sz="16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sym typeface="Symbol" pitchFamily="18" charset="2"/>
              </a:rPr>
              <a:t></a:t>
            </a:r>
            <a:r>
              <a:rPr lang="en-US" sz="1600" b="1" kern="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</a:rPr>
              <a:t> </a:t>
            </a:r>
            <a:r>
              <a:rPr lang="en-US" sz="16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decay in </a:t>
            </a:r>
            <a:r>
              <a:rPr lang="en-US" sz="1600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184</a:t>
            </a: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Os </a:t>
            </a:r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(Q=1454 </a:t>
            </a:r>
            <a:r>
              <a:rPr lang="en-US" sz="1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keV</a:t>
            </a:r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, </a:t>
            </a:r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ymbol" pitchFamily="18" charset="2"/>
              </a:rPr>
              <a:t>d</a:t>
            </a:r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=0.02%) </a:t>
            </a:r>
          </a:p>
          <a:p>
            <a:pPr marL="179388" lvl="0" indent="-179388">
              <a:spcBef>
                <a:spcPts val="600"/>
              </a:spcBef>
              <a:buFont typeface="Arial" pitchFamily="34" charset="0"/>
              <a:buChar char="•"/>
            </a:pPr>
            <a:r>
              <a:rPr lang="it-IT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</a:rPr>
              <a:t>2</a:t>
            </a:r>
            <a:r>
              <a:rPr lang="el-G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</a:rPr>
              <a:t>β</a:t>
            </a:r>
            <a:r>
              <a:rPr lang="en-US" sz="1600" b="1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sym typeface="Symbol" pitchFamily="18" charset="2"/>
              </a:rPr>
              <a:t>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sym typeface="Symbol" pitchFamily="18" charset="2"/>
              </a:rPr>
              <a:t>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</a:rPr>
              <a:t>decay in </a:t>
            </a:r>
            <a:r>
              <a:rPr lang="en-US" sz="1600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</a:rPr>
              <a:t>192</a:t>
            </a: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</a:rPr>
              <a:t>Os </a:t>
            </a:r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</a:rPr>
              <a:t>(Q=412 </a:t>
            </a:r>
            <a:r>
              <a:rPr lang="en-US" sz="1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</a:rPr>
              <a:t>keV</a:t>
            </a:r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</a:rPr>
              <a:t>, </a:t>
            </a:r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ymbol" pitchFamily="18" charset="2"/>
              </a:rPr>
              <a:t>d</a:t>
            </a:r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=40.78%</a:t>
            </a:r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</a:rPr>
              <a:t>)</a:t>
            </a:r>
            <a:endParaRPr lang="en-US" sz="1200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marL="179388" indent="-179388" fontAlgn="base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Possibility of </a:t>
            </a:r>
            <a:r>
              <a:rPr lang="en-US" sz="1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resonant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uk-UA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0</a:t>
            </a:r>
            <a:r>
              <a:rPr lang="uk-UA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sym typeface="Symbol" pitchFamily="18" charset="2"/>
              </a:rPr>
              <a:t></a:t>
            </a:r>
            <a:r>
              <a:rPr lang="uk-UA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2</a:t>
            </a:r>
            <a:r>
              <a:rPr lang="el-GR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ε</a:t>
            </a: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in </a:t>
            </a:r>
            <a:r>
              <a:rPr lang="en-US" sz="1600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184</a:t>
            </a: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Os that can increase probability of decay </a:t>
            </a:r>
          </a:p>
          <a:p>
            <a:pPr marL="179388" indent="-179388" fontAlgn="base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184</a:t>
            </a: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Os and </a:t>
            </a:r>
            <a:r>
              <a:rPr lang="en-US" sz="1600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186</a:t>
            </a: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Os are potentially unstable relatively to </a:t>
            </a: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sym typeface="Symbol" pitchFamily="18" charset="2"/>
              </a:rPr>
              <a:t></a:t>
            </a: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decay to excited levels of daughter nuclei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endParaRPr lang="en-US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006756"/>
            <a:ext cx="2292820" cy="256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00" y="3690610"/>
            <a:ext cx="4117236" cy="312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-1970" y="305555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400" dirty="0">
                <a:solidFill>
                  <a:srgbClr val="000099"/>
                </a:solidFill>
                <a:latin typeface="+mj-lt"/>
              </a:rPr>
              <a:t>Energy spectra of background (1046 h) and accumulated with the osmium sample (2741 h)</a:t>
            </a:r>
            <a:endParaRPr lang="ru-RU" sz="1400" dirty="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33" name="Text Box 41"/>
          <p:cNvSpPr txBox="1">
            <a:spLocks noChangeArrowheads="1"/>
          </p:cNvSpPr>
          <p:nvPr/>
        </p:nvSpPr>
        <p:spPr bwMode="auto">
          <a:xfrm>
            <a:off x="5525852" y="3429000"/>
            <a:ext cx="35106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400" dirty="0" err="1">
                <a:latin typeface="+mj-lt"/>
              </a:rPr>
              <a:t>HPGe</a:t>
            </a:r>
            <a:r>
              <a:rPr lang="en-US" sz="1400" dirty="0">
                <a:latin typeface="+mj-lt"/>
              </a:rPr>
              <a:t> detector with volume  465 </a:t>
            </a:r>
            <a:r>
              <a:rPr lang="uk-UA" sz="1400" dirty="0">
                <a:latin typeface="+mj-lt"/>
              </a:rPr>
              <a:t>с</a:t>
            </a:r>
            <a:r>
              <a:rPr lang="en-US" sz="1400" dirty="0">
                <a:latin typeface="+mj-lt"/>
              </a:rPr>
              <a:t>m</a:t>
            </a:r>
            <a:r>
              <a:rPr lang="uk-UA" sz="1400" baseline="30000" dirty="0">
                <a:latin typeface="+mj-lt"/>
              </a:rPr>
              <a:t>3</a:t>
            </a:r>
            <a:endParaRPr lang="en-US" sz="1400" baseline="30000" dirty="0">
              <a:latin typeface="+mj-lt"/>
            </a:endParaRPr>
          </a:p>
          <a:p>
            <a:pPr eaLnBrk="1" hangingPunct="1"/>
            <a:r>
              <a:rPr lang="en-US" sz="1400" dirty="0" smtClean="0">
                <a:latin typeface="+mj-lt"/>
              </a:rPr>
              <a:t>FWHM </a:t>
            </a:r>
            <a:r>
              <a:rPr lang="en-US" sz="1400" dirty="0">
                <a:latin typeface="+mj-lt"/>
              </a:rPr>
              <a:t>= 2 </a:t>
            </a:r>
            <a:r>
              <a:rPr lang="en-US" sz="1400" dirty="0" err="1">
                <a:latin typeface="+mj-lt"/>
              </a:rPr>
              <a:t>keV</a:t>
            </a:r>
            <a:r>
              <a:rPr lang="en-US" sz="1400" dirty="0">
                <a:latin typeface="+mj-lt"/>
              </a:rPr>
              <a:t> @133</a:t>
            </a:r>
            <a:r>
              <a:rPr lang="uk-UA" sz="1400" dirty="0">
                <a:latin typeface="+mj-lt"/>
              </a:rPr>
              <a:t>2 </a:t>
            </a:r>
            <a:r>
              <a:rPr lang="en-US" sz="1400" dirty="0" err="1">
                <a:latin typeface="+mj-lt"/>
              </a:rPr>
              <a:t>keV</a:t>
            </a:r>
            <a:r>
              <a:rPr lang="en-US" sz="1400" dirty="0">
                <a:latin typeface="+mj-lt"/>
              </a:rPr>
              <a:t> </a:t>
            </a:r>
            <a:r>
              <a:rPr lang="en-US" sz="1400" baseline="30000" dirty="0">
                <a:latin typeface="+mj-lt"/>
              </a:rPr>
              <a:t>60</a:t>
            </a:r>
            <a:r>
              <a:rPr lang="en-US" sz="1400" dirty="0">
                <a:latin typeface="+mj-lt"/>
              </a:rPr>
              <a:t>Co</a:t>
            </a:r>
            <a:endParaRPr lang="ru-RU" sz="1400" dirty="0">
              <a:latin typeface="+mj-lt"/>
            </a:endParaRPr>
          </a:p>
        </p:txBody>
      </p:sp>
      <p:pic>
        <p:nvPicPr>
          <p:cNvPr id="34" name="Picture 4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757" y="999389"/>
            <a:ext cx="2900515" cy="969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6880247" y="580611"/>
            <a:ext cx="22974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b="1" dirty="0" err="1">
                <a:latin typeface="+mj-lt"/>
              </a:rPr>
              <a:t>Eur</a:t>
            </a:r>
            <a:r>
              <a:rPr lang="it-IT" sz="1400" b="1" dirty="0">
                <a:latin typeface="+mj-lt"/>
              </a:rPr>
              <a:t>. </a:t>
            </a:r>
            <a:r>
              <a:rPr lang="it-IT" sz="1400" b="1" dirty="0" err="1">
                <a:latin typeface="+mj-lt"/>
              </a:rPr>
              <a:t>Phys</a:t>
            </a:r>
            <a:r>
              <a:rPr lang="it-IT" sz="1400" b="1" dirty="0">
                <a:latin typeface="+mj-lt"/>
              </a:rPr>
              <a:t>. </a:t>
            </a:r>
            <a:r>
              <a:rPr lang="it-IT" sz="1400" b="1" dirty="0" smtClean="0">
                <a:latin typeface="+mj-lt"/>
              </a:rPr>
              <a:t>J A 49(2013)24</a:t>
            </a:r>
            <a:endParaRPr lang="it-IT" sz="1400" b="1" dirty="0">
              <a:latin typeface="+mj-lt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942" y="4222441"/>
            <a:ext cx="3832610" cy="2529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tangolo 1"/>
          <p:cNvSpPr/>
          <p:nvPr/>
        </p:nvSpPr>
        <p:spPr>
          <a:xfrm>
            <a:off x="5098091" y="3942928"/>
            <a:ext cx="36721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99"/>
                </a:solidFill>
                <a:latin typeface="+mj-lt"/>
              </a:rPr>
              <a:t>Radioactive Contaminations</a:t>
            </a:r>
            <a:endParaRPr lang="ru-RU" sz="1400" b="1" dirty="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90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5436096" y="1600924"/>
            <a:ext cx="3460028" cy="11079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200" b="1" dirty="0">
                <a:sym typeface="Symbol" pitchFamily="18" charset="2"/>
              </a:rPr>
              <a:t>Theoretical estimations</a:t>
            </a:r>
            <a:r>
              <a:rPr lang="en-GB" sz="1200" dirty="0">
                <a:sym typeface="Symbol" pitchFamily="18" charset="2"/>
              </a:rPr>
              <a:t>:</a:t>
            </a:r>
          </a:p>
          <a:p>
            <a:pPr>
              <a:lnSpc>
                <a:spcPct val="110000"/>
              </a:lnSpc>
            </a:pPr>
            <a:r>
              <a:rPr lang="en-GB" sz="1200" i="1" dirty="0">
                <a:sym typeface="Symbol" pitchFamily="18" charset="2"/>
              </a:rPr>
              <a:t>T</a:t>
            </a:r>
            <a:r>
              <a:rPr lang="en-GB" sz="1200" baseline="-25000" dirty="0">
                <a:sym typeface="Symbol" pitchFamily="18" charset="2"/>
              </a:rPr>
              <a:t>1/2</a:t>
            </a:r>
            <a:r>
              <a:rPr lang="en-GB" sz="1200" dirty="0">
                <a:sym typeface="Symbol" pitchFamily="18" charset="2"/>
              </a:rPr>
              <a:t>  1.2  10</a:t>
            </a:r>
            <a:r>
              <a:rPr lang="en-GB" sz="1200" baseline="30000" dirty="0">
                <a:sym typeface="Symbol" pitchFamily="18" charset="2"/>
              </a:rPr>
              <a:t>15</a:t>
            </a:r>
            <a:r>
              <a:rPr lang="en-GB" sz="1200" dirty="0">
                <a:sym typeface="Symbol" pitchFamily="18" charset="2"/>
              </a:rPr>
              <a:t> </a:t>
            </a:r>
            <a:r>
              <a:rPr lang="en-GB" sz="1200" dirty="0" err="1">
                <a:sym typeface="Symbol" pitchFamily="18" charset="2"/>
              </a:rPr>
              <a:t>yr</a:t>
            </a:r>
            <a:r>
              <a:rPr lang="en-GB" sz="1200" dirty="0">
                <a:sym typeface="Symbol" pitchFamily="18" charset="2"/>
              </a:rPr>
              <a:t>  </a:t>
            </a:r>
            <a:r>
              <a:rPr lang="en-GB" sz="1200" dirty="0" smtClean="0">
                <a:sym typeface="Symbol" pitchFamily="18" charset="2"/>
              </a:rPr>
              <a:t> [</a:t>
            </a:r>
            <a:r>
              <a:rPr lang="en-GB" sz="1200" dirty="0">
                <a:sym typeface="Symbol" pitchFamily="18" charset="2"/>
              </a:rPr>
              <a:t>1] </a:t>
            </a:r>
            <a:r>
              <a:rPr lang="en-GB" sz="1200" dirty="0" smtClean="0">
                <a:sym typeface="Symbol" pitchFamily="18" charset="2"/>
              </a:rPr>
              <a:t> , </a:t>
            </a:r>
            <a:r>
              <a:rPr lang="en-GB" sz="1200" i="1" dirty="0" smtClean="0">
                <a:sym typeface="Symbol" pitchFamily="18" charset="2"/>
              </a:rPr>
              <a:t>T</a:t>
            </a:r>
            <a:r>
              <a:rPr lang="en-GB" sz="1200" baseline="-25000" dirty="0" smtClean="0">
                <a:sym typeface="Symbol" pitchFamily="18" charset="2"/>
              </a:rPr>
              <a:t>1/2</a:t>
            </a:r>
            <a:r>
              <a:rPr lang="en-GB" sz="1200" dirty="0">
                <a:sym typeface="Symbol" pitchFamily="18" charset="2"/>
              </a:rPr>
              <a:t>  2.6  10</a:t>
            </a:r>
            <a:r>
              <a:rPr lang="en-GB" sz="1200" baseline="30000" dirty="0">
                <a:sym typeface="Symbol" pitchFamily="18" charset="2"/>
              </a:rPr>
              <a:t>15</a:t>
            </a:r>
            <a:r>
              <a:rPr lang="en-GB" sz="1200" dirty="0">
                <a:sym typeface="Symbol" pitchFamily="18" charset="2"/>
              </a:rPr>
              <a:t> </a:t>
            </a:r>
            <a:r>
              <a:rPr lang="en-GB" sz="1200" dirty="0" err="1">
                <a:sym typeface="Symbol" pitchFamily="18" charset="2"/>
              </a:rPr>
              <a:t>yr</a:t>
            </a:r>
            <a:r>
              <a:rPr lang="en-GB" sz="1200" dirty="0">
                <a:sym typeface="Symbol" pitchFamily="18" charset="2"/>
              </a:rPr>
              <a:t>  </a:t>
            </a:r>
            <a:r>
              <a:rPr lang="en-GB" sz="1200" dirty="0" smtClean="0">
                <a:sym typeface="Symbol" pitchFamily="18" charset="2"/>
              </a:rPr>
              <a:t> [</a:t>
            </a:r>
            <a:r>
              <a:rPr lang="en-GB" sz="1200" dirty="0">
                <a:sym typeface="Symbol" pitchFamily="18" charset="2"/>
              </a:rPr>
              <a:t>2]</a:t>
            </a:r>
            <a:r>
              <a:rPr lang="ru-RU" sz="1200" dirty="0">
                <a:sym typeface="Symbol" pitchFamily="18" charset="2"/>
              </a:rPr>
              <a:t/>
            </a:r>
            <a:br>
              <a:rPr lang="ru-RU" sz="1200" dirty="0">
                <a:sym typeface="Symbol" pitchFamily="18" charset="2"/>
              </a:rPr>
            </a:br>
            <a:r>
              <a:rPr lang="en-GB" sz="1200" dirty="0" smtClean="0">
                <a:sym typeface="Symbol" pitchFamily="18" charset="2"/>
              </a:rPr>
              <a:t>[</a:t>
            </a:r>
            <a:r>
              <a:rPr lang="en-GB" sz="1200" dirty="0">
                <a:sym typeface="Symbol" pitchFamily="18" charset="2"/>
              </a:rPr>
              <a:t>1] </a:t>
            </a:r>
            <a:r>
              <a:rPr lang="en-GB" sz="1200" i="1" dirty="0">
                <a:sym typeface="Symbol" pitchFamily="18" charset="2"/>
              </a:rPr>
              <a:t>Buck B., Merchant A.C., Perez S.M</a:t>
            </a:r>
            <a:r>
              <a:rPr lang="en-GB" sz="1200" dirty="0">
                <a:sym typeface="Symbol" pitchFamily="18" charset="2"/>
              </a:rPr>
              <a:t>. // J. Phys. G 17(1991)1223</a:t>
            </a:r>
          </a:p>
          <a:p>
            <a:pPr>
              <a:lnSpc>
                <a:spcPct val="110000"/>
              </a:lnSpc>
            </a:pPr>
            <a:r>
              <a:rPr lang="en-GB" sz="1200" dirty="0">
                <a:sym typeface="Symbol" pitchFamily="18" charset="2"/>
              </a:rPr>
              <a:t>[2] </a:t>
            </a:r>
            <a:r>
              <a:rPr lang="en-GB" sz="1200" i="1" dirty="0" err="1">
                <a:sym typeface="Symbol" pitchFamily="18" charset="2"/>
              </a:rPr>
              <a:t>Poenaru</a:t>
            </a:r>
            <a:r>
              <a:rPr lang="en-GB" sz="1200" i="1" dirty="0">
                <a:sym typeface="Symbol" pitchFamily="18" charset="2"/>
              </a:rPr>
              <a:t> D.N., </a:t>
            </a:r>
            <a:r>
              <a:rPr lang="en-GB" sz="1200" i="1" dirty="0" err="1">
                <a:sym typeface="Symbol" pitchFamily="18" charset="2"/>
              </a:rPr>
              <a:t>Ivascu</a:t>
            </a:r>
            <a:r>
              <a:rPr lang="en-GB" sz="1200" i="1" dirty="0">
                <a:sym typeface="Symbol" pitchFamily="18" charset="2"/>
              </a:rPr>
              <a:t> M</a:t>
            </a:r>
            <a:r>
              <a:rPr lang="en-GB" sz="1200" dirty="0">
                <a:sym typeface="Symbol" pitchFamily="18" charset="2"/>
              </a:rPr>
              <a:t>. // J. Phys. 44(1983)791      </a:t>
            </a:r>
            <a:endParaRPr lang="ru-RU" sz="1200" dirty="0">
              <a:sym typeface="Symbol" pitchFamily="18" charset="2"/>
            </a:endParaRPr>
          </a:p>
        </p:txBody>
      </p:sp>
      <p:pic>
        <p:nvPicPr>
          <p:cNvPr id="19" name="Picture 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753" y="764704"/>
            <a:ext cx="2533181" cy="1889183"/>
          </a:xfrm>
          <a:prstGeom prst="rect">
            <a:avLst/>
          </a:prstGeom>
          <a:noFill/>
          <a:ln w="3175" cap="rnd">
            <a:solidFill>
              <a:srgbClr val="FF99CC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76" y="781456"/>
            <a:ext cx="2426782" cy="1872431"/>
          </a:xfrm>
          <a:prstGeom prst="rect">
            <a:avLst/>
          </a:prstGeom>
          <a:noFill/>
          <a:ln w="3175" cap="rnd">
            <a:solidFill>
              <a:srgbClr val="FF99CC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1"/>
          <p:cNvSpPr txBox="1">
            <a:spLocks noChangeArrowheads="1"/>
          </p:cNvSpPr>
          <p:nvPr/>
        </p:nvSpPr>
        <p:spPr bwMode="auto">
          <a:xfrm>
            <a:off x="218790" y="2132856"/>
            <a:ext cx="110674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CA" sz="1400" dirty="0">
                <a:sym typeface="Symbol" pitchFamily="18" charset="2"/>
              </a:rPr>
              <a:t> = 0.02%</a:t>
            </a:r>
            <a:endParaRPr lang="en-CA" sz="1400" dirty="0"/>
          </a:p>
        </p:txBody>
      </p:sp>
      <p:sp>
        <p:nvSpPr>
          <p:cNvPr id="24" name="TextBox 8"/>
          <p:cNvSpPr txBox="1">
            <a:spLocks noChangeArrowheads="1"/>
          </p:cNvSpPr>
          <p:nvPr/>
        </p:nvSpPr>
        <p:spPr bwMode="auto">
          <a:xfrm>
            <a:off x="2865489" y="2132856"/>
            <a:ext cx="10966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CA" sz="1400" dirty="0">
                <a:sym typeface="Symbol" pitchFamily="18" charset="2"/>
              </a:rPr>
              <a:t> = 1.58%</a:t>
            </a:r>
            <a:endParaRPr lang="en-CA" sz="1400" dirty="0"/>
          </a:p>
        </p:txBody>
      </p:sp>
      <p:pic>
        <p:nvPicPr>
          <p:cNvPr id="26" name="Picture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10" y="2887096"/>
            <a:ext cx="5021024" cy="3782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474948" y="23236"/>
            <a:ext cx="8229600" cy="6318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2800" b="1" dirty="0" smtClean="0"/>
              <a:t>First possible hint of </a:t>
            </a:r>
            <a:r>
              <a:rPr lang="en-US" sz="2800" b="1" dirty="0" smtClean="0">
                <a:latin typeface="Symbol" pitchFamily="18" charset="2"/>
              </a:rPr>
              <a:t>a</a:t>
            </a:r>
            <a:r>
              <a:rPr lang="en-US" sz="2800" b="1" dirty="0" smtClean="0"/>
              <a:t> decay of </a:t>
            </a:r>
            <a:r>
              <a:rPr lang="en-US" sz="2800" b="1" baseline="30000" dirty="0" smtClean="0"/>
              <a:t>184</a:t>
            </a:r>
            <a:r>
              <a:rPr lang="en-US" sz="2800" b="1" dirty="0" smtClean="0"/>
              <a:t>Os</a:t>
            </a:r>
            <a:endParaRPr lang="ru-RU" sz="2800" b="1" dirty="0" smtClean="0"/>
          </a:p>
        </p:txBody>
      </p:sp>
      <p:sp>
        <p:nvSpPr>
          <p:cNvPr id="5" name="Rettangolo 4"/>
          <p:cNvSpPr/>
          <p:nvPr/>
        </p:nvSpPr>
        <p:spPr>
          <a:xfrm>
            <a:off x="5292080" y="3413899"/>
            <a:ext cx="381642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lvl="1" indent="-174625">
              <a:buFont typeface="Arial" pitchFamily="34" charset="0"/>
              <a:buChar char="•"/>
            </a:pPr>
            <a:r>
              <a:rPr lang="en-US" dirty="0" smtClean="0">
                <a:latin typeface="+mj-lt"/>
              </a:rPr>
              <a:t>Hint for </a:t>
            </a:r>
            <a:r>
              <a:rPr lang="en-US" dirty="0" smtClean="0">
                <a:latin typeface="+mj-lt"/>
                <a:sym typeface="Symbol" pitchFamily="18" charset="2"/>
              </a:rPr>
              <a:t></a:t>
            </a:r>
            <a:r>
              <a:rPr lang="en-US" dirty="0" smtClean="0">
                <a:latin typeface="+mj-lt"/>
              </a:rPr>
              <a:t> </a:t>
            </a:r>
            <a:r>
              <a:rPr lang="en-US" dirty="0">
                <a:latin typeface="+mj-lt"/>
              </a:rPr>
              <a:t>decay of </a:t>
            </a:r>
            <a:r>
              <a:rPr lang="en-US" baseline="30000" dirty="0">
                <a:latin typeface="+mj-lt"/>
              </a:rPr>
              <a:t>184</a:t>
            </a:r>
            <a:r>
              <a:rPr lang="en-US" dirty="0">
                <a:latin typeface="+mj-lt"/>
              </a:rPr>
              <a:t>Os to the first excited 2</a:t>
            </a:r>
            <a:r>
              <a:rPr lang="en-US" baseline="30000" dirty="0">
                <a:latin typeface="+mj-lt"/>
              </a:rPr>
              <a:t>+</a:t>
            </a:r>
            <a:r>
              <a:rPr lang="en-US" dirty="0">
                <a:latin typeface="+mj-lt"/>
              </a:rPr>
              <a:t> level of </a:t>
            </a:r>
            <a:r>
              <a:rPr lang="en-US" baseline="30000" dirty="0">
                <a:latin typeface="+mj-lt"/>
              </a:rPr>
              <a:t>180</a:t>
            </a:r>
            <a:r>
              <a:rPr lang="en-US" dirty="0">
                <a:latin typeface="+mj-lt"/>
              </a:rPr>
              <a:t>W:</a:t>
            </a:r>
            <a:r>
              <a:rPr lang="en-GB" dirty="0">
                <a:latin typeface="+mj-lt"/>
              </a:rPr>
              <a:t> </a:t>
            </a:r>
            <a:endParaRPr lang="en-GB" dirty="0" smtClean="0">
              <a:latin typeface="+mj-lt"/>
            </a:endParaRPr>
          </a:p>
          <a:p>
            <a:pPr marL="174625" lvl="1" indent="-174625" algn="ctr"/>
            <a:r>
              <a:rPr lang="en-GB" i="1" dirty="0">
                <a:solidFill>
                  <a:srgbClr val="000099"/>
                </a:solidFill>
                <a:latin typeface="+mj-lt"/>
              </a:rPr>
              <a:t>	</a:t>
            </a:r>
            <a:r>
              <a:rPr lang="en-GB" i="1" dirty="0" smtClean="0">
                <a:solidFill>
                  <a:srgbClr val="000099"/>
                </a:solidFill>
                <a:latin typeface="+mj-lt"/>
              </a:rPr>
              <a:t>T</a:t>
            </a:r>
            <a:r>
              <a:rPr lang="en-GB" i="1" baseline="-25000" dirty="0" smtClean="0">
                <a:solidFill>
                  <a:srgbClr val="000099"/>
                </a:solidFill>
                <a:latin typeface="+mj-lt"/>
              </a:rPr>
              <a:t>1/2</a:t>
            </a:r>
            <a:r>
              <a:rPr lang="en-GB" dirty="0">
                <a:solidFill>
                  <a:srgbClr val="000099"/>
                </a:solidFill>
                <a:latin typeface="+mj-lt"/>
              </a:rPr>
              <a:t> = 5</a:t>
            </a:r>
            <a:r>
              <a:rPr lang="en-GB" baseline="30000" dirty="0">
                <a:solidFill>
                  <a:srgbClr val="000099"/>
                </a:solidFill>
                <a:latin typeface="+mj-lt"/>
              </a:rPr>
              <a:t>+8</a:t>
            </a:r>
            <a:r>
              <a:rPr lang="en-GB" baseline="-25000" dirty="0">
                <a:solidFill>
                  <a:srgbClr val="000099"/>
                </a:solidFill>
                <a:latin typeface="+mj-lt"/>
              </a:rPr>
              <a:t>-2</a:t>
            </a:r>
            <a:r>
              <a:rPr lang="en-GB" dirty="0">
                <a:solidFill>
                  <a:srgbClr val="000099"/>
                </a:solidFill>
                <a:latin typeface="+mj-lt"/>
              </a:rPr>
              <a:t> </a:t>
            </a:r>
            <a:r>
              <a:rPr lang="en-US" dirty="0">
                <a:solidFill>
                  <a:srgbClr val="000099"/>
                </a:solidFill>
                <a:latin typeface="+mj-lt"/>
                <a:sym typeface="Symbol" pitchFamily="18" charset="2"/>
              </a:rPr>
              <a:t></a:t>
            </a:r>
            <a:r>
              <a:rPr lang="en-GB" dirty="0">
                <a:solidFill>
                  <a:srgbClr val="000099"/>
                </a:solidFill>
                <a:latin typeface="+mj-lt"/>
              </a:rPr>
              <a:t> 10</a:t>
            </a:r>
            <a:r>
              <a:rPr lang="en-GB" baseline="30000" dirty="0">
                <a:solidFill>
                  <a:srgbClr val="000099"/>
                </a:solidFill>
                <a:latin typeface="+mj-lt"/>
              </a:rPr>
              <a:t>14</a:t>
            </a:r>
            <a:r>
              <a:rPr lang="en-GB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GB" dirty="0" err="1" smtClean="0">
                <a:solidFill>
                  <a:srgbClr val="000099"/>
                </a:solidFill>
                <a:latin typeface="+mj-lt"/>
              </a:rPr>
              <a:t>yr</a:t>
            </a:r>
            <a:endParaRPr lang="en-GB" dirty="0" smtClean="0">
              <a:solidFill>
                <a:srgbClr val="000099"/>
              </a:solidFill>
              <a:latin typeface="+mj-lt"/>
            </a:endParaRPr>
          </a:p>
          <a:p>
            <a:pPr marL="174625" lvl="1" indent="-174625"/>
            <a:endParaRPr lang="en-GB" dirty="0">
              <a:solidFill>
                <a:srgbClr val="000099"/>
              </a:solidFill>
              <a:latin typeface="+mj-lt"/>
            </a:endParaRPr>
          </a:p>
          <a:p>
            <a:pPr marL="174625" lvl="1" indent="-174625">
              <a:buFont typeface="Arial" pitchFamily="34" charset="0"/>
              <a:buChar char="•"/>
            </a:pPr>
            <a:r>
              <a:rPr lang="en-US" dirty="0" smtClean="0">
                <a:latin typeface="+mj-lt"/>
              </a:rPr>
              <a:t>Limit </a:t>
            </a:r>
            <a:r>
              <a:rPr lang="en-US" dirty="0">
                <a:latin typeface="+mj-lt"/>
              </a:rPr>
              <a:t>on </a:t>
            </a:r>
            <a:r>
              <a:rPr lang="en-US" dirty="0">
                <a:latin typeface="+mj-lt"/>
                <a:sym typeface="Symbol" pitchFamily="18" charset="2"/>
              </a:rPr>
              <a:t></a:t>
            </a:r>
            <a:r>
              <a:rPr lang="en-US" dirty="0">
                <a:latin typeface="+mj-lt"/>
              </a:rPr>
              <a:t> decay of </a:t>
            </a:r>
            <a:r>
              <a:rPr lang="en-US" baseline="30000" dirty="0">
                <a:latin typeface="+mj-lt"/>
              </a:rPr>
              <a:t>186</a:t>
            </a:r>
            <a:r>
              <a:rPr lang="en-US" dirty="0">
                <a:latin typeface="+mj-lt"/>
              </a:rPr>
              <a:t>Os to the first excited level of </a:t>
            </a:r>
            <a:r>
              <a:rPr lang="en-US" baseline="30000" dirty="0" smtClean="0">
                <a:latin typeface="+mj-lt"/>
              </a:rPr>
              <a:t>182</a:t>
            </a:r>
            <a:r>
              <a:rPr lang="en-US" dirty="0" smtClean="0">
                <a:latin typeface="+mj-lt"/>
              </a:rPr>
              <a:t>W:</a:t>
            </a:r>
          </a:p>
          <a:p>
            <a:pPr marL="174625" lvl="1" indent="-174625" algn="ctr"/>
            <a:r>
              <a:rPr lang="en-US" i="1" dirty="0">
                <a:solidFill>
                  <a:srgbClr val="000099"/>
                </a:solidFill>
                <a:latin typeface="+mj-lt"/>
              </a:rPr>
              <a:t>	</a:t>
            </a:r>
            <a:r>
              <a:rPr lang="en-US" i="1" dirty="0" smtClean="0">
                <a:solidFill>
                  <a:srgbClr val="000099"/>
                </a:solidFill>
                <a:latin typeface="+mj-lt"/>
              </a:rPr>
              <a:t>T</a:t>
            </a:r>
            <a:r>
              <a:rPr lang="en-US" i="1" baseline="-25000" dirty="0" smtClean="0">
                <a:solidFill>
                  <a:srgbClr val="000099"/>
                </a:solidFill>
                <a:latin typeface="+mj-lt"/>
              </a:rPr>
              <a:t>1/2</a:t>
            </a:r>
            <a:r>
              <a:rPr lang="en-US" dirty="0">
                <a:solidFill>
                  <a:srgbClr val="000099"/>
                </a:solidFill>
                <a:latin typeface="+mj-lt"/>
              </a:rPr>
              <a:t> &gt; 4 </a:t>
            </a:r>
            <a:r>
              <a:rPr lang="en-US" dirty="0">
                <a:solidFill>
                  <a:srgbClr val="000099"/>
                </a:solidFill>
                <a:latin typeface="+mj-lt"/>
                <a:sym typeface="Symbol" pitchFamily="18" charset="2"/>
              </a:rPr>
              <a:t></a:t>
            </a:r>
            <a:r>
              <a:rPr lang="en-US" dirty="0">
                <a:solidFill>
                  <a:srgbClr val="000099"/>
                </a:solidFill>
                <a:latin typeface="+mj-lt"/>
              </a:rPr>
              <a:t> 10</a:t>
            </a:r>
            <a:r>
              <a:rPr lang="en-US" baseline="30000" dirty="0">
                <a:solidFill>
                  <a:srgbClr val="000099"/>
                </a:solidFill>
                <a:latin typeface="+mj-lt"/>
              </a:rPr>
              <a:t>16</a:t>
            </a:r>
            <a:r>
              <a:rPr lang="en-US" dirty="0">
                <a:solidFill>
                  <a:srgbClr val="000099"/>
                </a:solidFill>
                <a:latin typeface="+mj-lt"/>
              </a:rPr>
              <a:t> </a:t>
            </a:r>
            <a:r>
              <a:rPr lang="en-US" dirty="0" err="1">
                <a:solidFill>
                  <a:srgbClr val="000099"/>
                </a:solidFill>
                <a:latin typeface="+mj-lt"/>
              </a:rPr>
              <a:t>yr</a:t>
            </a:r>
            <a:endParaRPr lang="en-US" dirty="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84168" y="1236008"/>
            <a:ext cx="1986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0000FF"/>
                </a:solidFill>
              </a:rPr>
              <a:t>Very Preliminary</a:t>
            </a:r>
            <a:endParaRPr lang="it-IT" b="1" dirty="0">
              <a:solidFill>
                <a:srgbClr val="0000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36097" y="5734997"/>
            <a:ext cx="360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measurement for confirmation in </a:t>
            </a:r>
            <a:r>
              <a:rPr lang="en-US" b="1" dirty="0">
                <a:solidFill>
                  <a:srgbClr val="FF0000"/>
                </a:solidFill>
              </a:rPr>
              <a:t>progress </a:t>
            </a:r>
            <a:endParaRPr lang="it-IT" dirty="0"/>
          </a:p>
        </p:txBody>
      </p:sp>
      <p:sp>
        <p:nvSpPr>
          <p:cNvPr id="13" name="TextBox 12"/>
          <p:cNvSpPr txBox="1"/>
          <p:nvPr/>
        </p:nvSpPr>
        <p:spPr>
          <a:xfrm>
            <a:off x="6379118" y="764704"/>
            <a:ext cx="23693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Proc. NPAE2012, (</a:t>
            </a:r>
            <a:r>
              <a:rPr lang="en-US" sz="1400" b="1" dirty="0">
                <a:solidFill>
                  <a:srgbClr val="000000"/>
                </a:solidFill>
              </a:rPr>
              <a:t>2013) </a:t>
            </a:r>
            <a:r>
              <a:rPr lang="en-US" sz="1400" b="1" dirty="0" smtClean="0">
                <a:solidFill>
                  <a:srgbClr val="000000"/>
                </a:solidFill>
              </a:rPr>
              <a:t>357</a:t>
            </a:r>
            <a:endParaRPr lang="it-IT" sz="1400" b="1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88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13" y="1108863"/>
            <a:ext cx="3307863" cy="2301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106253"/>
            <a:ext cx="3261821" cy="2394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79512" y="808929"/>
            <a:ext cx="23823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99"/>
                </a:solidFill>
                <a:latin typeface="Symbol" pitchFamily="18" charset="2"/>
              </a:rPr>
              <a:t>0n</a:t>
            </a:r>
            <a:r>
              <a:rPr lang="it-IT" dirty="0" smtClean="0">
                <a:solidFill>
                  <a:srgbClr val="000099"/>
                </a:solidFill>
                <a:latin typeface="Symbol" pitchFamily="18" charset="2"/>
              </a:rPr>
              <a:t>2K</a:t>
            </a:r>
            <a:r>
              <a:rPr lang="en-US" dirty="0" smtClean="0">
                <a:solidFill>
                  <a:srgbClr val="000099"/>
                </a:solidFill>
                <a:latin typeface="+mj-lt"/>
              </a:rPr>
              <a:t> </a:t>
            </a:r>
            <a:r>
              <a:rPr lang="en-US" dirty="0">
                <a:solidFill>
                  <a:srgbClr val="000099"/>
                </a:solidFill>
                <a:latin typeface="+mj-lt"/>
              </a:rPr>
              <a:t>decay in </a:t>
            </a:r>
            <a:r>
              <a:rPr lang="en-US" baseline="30000" dirty="0">
                <a:solidFill>
                  <a:srgbClr val="000099"/>
                </a:solidFill>
                <a:latin typeface="+mj-lt"/>
              </a:rPr>
              <a:t>184</a:t>
            </a:r>
            <a:r>
              <a:rPr lang="en-US" dirty="0">
                <a:solidFill>
                  <a:srgbClr val="000099"/>
                </a:solidFill>
                <a:latin typeface="+mj-lt"/>
              </a:rPr>
              <a:t>Os</a:t>
            </a:r>
            <a:endParaRPr lang="it-IT" dirty="0">
              <a:latin typeface="+mj-lt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6001816" y="746213"/>
            <a:ext cx="2962672" cy="3889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1800" dirty="0" smtClean="0">
                <a:solidFill>
                  <a:srgbClr val="000099"/>
                </a:solidFill>
                <a:effectLst/>
                <a:latin typeface="Symbol" charset="2"/>
                <a:cs typeface="Symbol" charset="2"/>
              </a:rPr>
              <a:t>0</a:t>
            </a:r>
            <a:r>
              <a:rPr lang="en-US" sz="1800" dirty="0" smtClean="0">
                <a:solidFill>
                  <a:srgbClr val="000099"/>
                </a:solidFill>
                <a:effectLst/>
                <a:latin typeface="Symbol" charset="2"/>
                <a:cs typeface="Symbol" charset="2"/>
                <a:sym typeface="Symbol" pitchFamily="18" charset="2"/>
              </a:rPr>
              <a:t>2</a:t>
            </a:r>
            <a:r>
              <a:rPr lang="it-IT" sz="1800" dirty="0" smtClean="0">
                <a:solidFill>
                  <a:srgbClr val="000099"/>
                </a:solidFill>
                <a:effectLst/>
                <a:latin typeface="Symbol" charset="2"/>
                <a:cs typeface="Symbol" charset="2"/>
                <a:sym typeface="Symbol" pitchFamily="18" charset="2"/>
              </a:rPr>
              <a:t>e </a:t>
            </a:r>
            <a:r>
              <a:rPr lang="en-US" sz="1800" dirty="0" smtClean="0">
                <a:solidFill>
                  <a:srgbClr val="000099"/>
                </a:solidFill>
                <a:effectLst/>
                <a:latin typeface="+mj-lt"/>
                <a:sym typeface="Symbol" pitchFamily="18" charset="2"/>
              </a:rPr>
              <a:t>processes </a:t>
            </a:r>
            <a:endParaRPr lang="ru-RU" sz="1800" dirty="0" smtClean="0">
              <a:solidFill>
                <a:srgbClr val="000099"/>
              </a:solidFill>
              <a:effectLst/>
              <a:latin typeface="+mj-lt"/>
            </a:endParaRP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3039590" y="1207671"/>
            <a:ext cx="2752022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i="1" dirty="0">
                <a:solidFill>
                  <a:srgbClr val="FF0000"/>
                </a:solidFill>
              </a:rPr>
              <a:t>T</a:t>
            </a:r>
            <a:r>
              <a:rPr lang="en-US" b="1" baseline="-25000" dirty="0">
                <a:solidFill>
                  <a:srgbClr val="FF0000"/>
                </a:solidFill>
              </a:rPr>
              <a:t>1/2</a:t>
            </a:r>
            <a:r>
              <a:rPr lang="en-US" b="1" baseline="30000" dirty="0">
                <a:solidFill>
                  <a:srgbClr val="FF0000"/>
                </a:solidFill>
              </a:rPr>
              <a:t>0</a:t>
            </a:r>
            <a:r>
              <a:rPr lang="en-US" b="1" baseline="30000" dirty="0">
                <a:solidFill>
                  <a:srgbClr val="FF0000"/>
                </a:solidFill>
                <a:sym typeface="Symbol" pitchFamily="18" charset="2"/>
              </a:rPr>
              <a:t></a:t>
            </a:r>
            <a:r>
              <a:rPr lang="en-US" b="1" baseline="30000" dirty="0" smtClean="0">
                <a:solidFill>
                  <a:srgbClr val="FF0000"/>
                </a:solidFill>
                <a:sym typeface="Symbol" pitchFamily="18" charset="2"/>
              </a:rPr>
              <a:t>2</a:t>
            </a:r>
            <a:r>
              <a:rPr lang="en-US" b="1" baseline="30000" dirty="0" smtClean="0">
                <a:solidFill>
                  <a:srgbClr val="FF0000"/>
                </a:solidFill>
              </a:rPr>
              <a:t>K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&gt; 1.7 × 10</a:t>
            </a:r>
            <a:r>
              <a:rPr lang="en-US" b="1" baseline="30000" dirty="0">
                <a:solidFill>
                  <a:srgbClr val="FF0000"/>
                </a:solidFill>
              </a:rPr>
              <a:t>17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yr</a:t>
            </a:r>
            <a:endParaRPr lang="uk-UA" b="1" dirty="0">
              <a:solidFill>
                <a:srgbClr val="FF0000"/>
              </a:solidFill>
            </a:endParaRPr>
          </a:p>
        </p:txBody>
      </p:sp>
      <p:sp>
        <p:nvSpPr>
          <p:cNvPr id="27" name="Rectangle 8"/>
          <p:cNvSpPr>
            <a:spLocks noChangeArrowheads="1"/>
          </p:cNvSpPr>
          <p:nvPr/>
        </p:nvSpPr>
        <p:spPr bwMode="auto">
          <a:xfrm>
            <a:off x="0" y="26621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/>
            <a:r>
              <a:rPr lang="en-US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First search for 2</a:t>
            </a:r>
            <a:r>
              <a:rPr lang="en-US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ea typeface="ＭＳ Ｐゴシック" pitchFamily="34" charset="-128"/>
              </a:rPr>
              <a:t>b</a:t>
            </a:r>
            <a:r>
              <a:rPr lang="en-US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decay of Osmium</a:t>
            </a:r>
            <a:endParaRPr lang="en-US" sz="28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34" charset="-128"/>
            </a:endParaRPr>
          </a:p>
        </p:txBody>
      </p:sp>
      <p:sp>
        <p:nvSpPr>
          <p:cNvPr id="12" name="Прямоугольник 5"/>
          <p:cNvSpPr>
            <a:spLocks noChangeArrowheads="1"/>
          </p:cNvSpPr>
          <p:nvPr/>
        </p:nvSpPr>
        <p:spPr bwMode="auto">
          <a:xfrm>
            <a:off x="3419872" y="2258381"/>
            <a:ext cx="2898194" cy="3416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i="1" dirty="0">
                <a:solidFill>
                  <a:srgbClr val="FF0000"/>
                </a:solidFill>
                <a:cs typeface="Times New Roman" pitchFamily="18" charset="0"/>
              </a:rPr>
              <a:t>T</a:t>
            </a:r>
            <a:r>
              <a:rPr lang="en-US" b="1" baseline="-25000" dirty="0">
                <a:solidFill>
                  <a:srgbClr val="FF0000"/>
                </a:solidFill>
                <a:cs typeface="Times New Roman" pitchFamily="18" charset="0"/>
              </a:rPr>
              <a:t>1/2</a:t>
            </a:r>
            <a:r>
              <a:rPr lang="en-US" b="1" baseline="30000" dirty="0">
                <a:solidFill>
                  <a:srgbClr val="FF0000"/>
                </a:solidFill>
              </a:rPr>
              <a:t>(2</a:t>
            </a:r>
            <a:r>
              <a:rPr lang="en-US" b="1" baseline="30000" dirty="0">
                <a:solidFill>
                  <a:srgbClr val="FF0000"/>
                </a:solidFill>
                <a:sym typeface="Symbol" pitchFamily="18" charset="2"/>
              </a:rPr>
              <a:t></a:t>
            </a:r>
            <a:r>
              <a:rPr lang="en-US" b="1" baseline="30000" dirty="0">
                <a:solidFill>
                  <a:srgbClr val="FF0000"/>
                </a:solidFill>
              </a:rPr>
              <a:t>+0</a:t>
            </a:r>
            <a:r>
              <a:rPr lang="en-US" b="1" baseline="30000" dirty="0">
                <a:solidFill>
                  <a:srgbClr val="FF0000"/>
                </a:solidFill>
                <a:sym typeface="Symbol" pitchFamily="18" charset="2"/>
              </a:rPr>
              <a:t></a:t>
            </a:r>
            <a:r>
              <a:rPr lang="en-US" b="1" baseline="30000" dirty="0">
                <a:solidFill>
                  <a:srgbClr val="FF0000"/>
                </a:solidFill>
              </a:rPr>
              <a:t>)</a:t>
            </a:r>
            <a:r>
              <a:rPr lang="el-GR" b="1" baseline="30000" dirty="0">
                <a:solidFill>
                  <a:srgbClr val="FF0000"/>
                </a:solidFill>
                <a:cs typeface="Arial" pitchFamily="34" charset="0"/>
              </a:rPr>
              <a:t>ε</a:t>
            </a:r>
            <a:r>
              <a:rPr lang="el-GR" b="1" baseline="30000" dirty="0">
                <a:solidFill>
                  <a:srgbClr val="FF0000"/>
                </a:solidFill>
                <a:cs typeface="Times New Roman" pitchFamily="18" charset="0"/>
              </a:rPr>
              <a:t>β</a:t>
            </a:r>
            <a:r>
              <a:rPr lang="en-US" b="1" baseline="30000" dirty="0">
                <a:solidFill>
                  <a:srgbClr val="FF0000"/>
                </a:solidFill>
                <a:cs typeface="Times New Roman" pitchFamily="18" charset="0"/>
              </a:rPr>
              <a:t>+ </a:t>
            </a: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&gt; </a:t>
            </a:r>
            <a:r>
              <a:rPr lang="en-US" b="1" dirty="0" smtClean="0">
                <a:solidFill>
                  <a:srgbClr val="FF0000"/>
                </a:solidFill>
                <a:cs typeface="Times New Roman" pitchFamily="18" charset="0"/>
              </a:rPr>
              <a:t>2.5 </a:t>
            </a: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× 10</a:t>
            </a:r>
            <a:r>
              <a:rPr lang="en-US" b="1" baseline="30000" dirty="0">
                <a:solidFill>
                  <a:srgbClr val="FF0000"/>
                </a:solidFill>
                <a:cs typeface="Times New Roman" pitchFamily="18" charset="0"/>
              </a:rPr>
              <a:t>16</a:t>
            </a: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cs typeface="Times New Roman" pitchFamily="18" charset="0"/>
              </a:rPr>
              <a:t>yr</a:t>
            </a:r>
            <a:endParaRPr lang="en-US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259632" y="3773359"/>
            <a:ext cx="7128792" cy="1815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850" lvl="1" indent="-177800" fontAlgn="base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·"/>
            </a:pPr>
            <a:r>
              <a:rPr lang="en-US" sz="1600" kern="0" dirty="0">
                <a:solidFill>
                  <a:srgbClr val="000000"/>
                </a:solidFill>
                <a:latin typeface="+mj-lt"/>
              </a:rPr>
              <a:t>First experiment to search for 2</a:t>
            </a:r>
            <a:r>
              <a:rPr lang="el-GR" sz="1600" kern="0" dirty="0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β</a:t>
            </a:r>
            <a:r>
              <a:rPr lang="en-US" sz="1600" kern="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00" kern="0" dirty="0">
                <a:solidFill>
                  <a:srgbClr val="000000"/>
                </a:solidFill>
                <a:latin typeface="+mj-lt"/>
              </a:rPr>
              <a:t>decay of osmium </a:t>
            </a:r>
          </a:p>
          <a:p>
            <a:pPr marL="450850" lvl="1" indent="-177800" fontAlgn="base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·"/>
            </a:pPr>
            <a:r>
              <a:rPr lang="en-US" sz="1600" kern="0" dirty="0">
                <a:solidFill>
                  <a:srgbClr val="000000"/>
                </a:solidFill>
                <a:latin typeface="+mj-lt"/>
              </a:rPr>
              <a:t>Double </a:t>
            </a:r>
            <a:r>
              <a:rPr lang="el-GR" sz="1600" kern="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β</a:t>
            </a:r>
            <a:r>
              <a:rPr lang="en-US" sz="1600" kern="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 processes in </a:t>
            </a:r>
            <a:r>
              <a:rPr lang="en-US" sz="1600" kern="0" baseline="300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184</a:t>
            </a:r>
            <a:r>
              <a:rPr lang="en-US" sz="1600" kern="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Os have been bounded on the level </a:t>
            </a:r>
            <a:r>
              <a:rPr lang="en-US" sz="1600" kern="0" dirty="0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of</a:t>
            </a:r>
          </a:p>
          <a:p>
            <a:pPr marL="273050" lvl="1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1600" b="1" i="1" kern="0" dirty="0" smtClean="0">
                <a:solidFill>
                  <a:srgbClr val="000099"/>
                </a:solidFill>
                <a:latin typeface="+mj-lt"/>
              </a:rPr>
              <a:t>T</a:t>
            </a:r>
            <a:r>
              <a:rPr lang="en-US" sz="1600" b="1" kern="0" baseline="-25000" dirty="0" smtClean="0">
                <a:solidFill>
                  <a:srgbClr val="000099"/>
                </a:solidFill>
                <a:latin typeface="+mj-lt"/>
              </a:rPr>
              <a:t>1/2</a:t>
            </a:r>
            <a:r>
              <a:rPr lang="en-US" sz="1600" b="1" kern="0" dirty="0" smtClean="0">
                <a:solidFill>
                  <a:srgbClr val="000099"/>
                </a:solidFill>
                <a:latin typeface="+mj-lt"/>
              </a:rPr>
              <a:t> </a:t>
            </a:r>
            <a:r>
              <a:rPr lang="en-US" sz="1600" b="1" kern="0" dirty="0">
                <a:solidFill>
                  <a:srgbClr val="000099"/>
                </a:solidFill>
                <a:latin typeface="+mj-lt"/>
              </a:rPr>
              <a:t>&gt; 10</a:t>
            </a:r>
            <a:r>
              <a:rPr lang="en-US" sz="1600" b="1" kern="0" baseline="30000" dirty="0">
                <a:solidFill>
                  <a:srgbClr val="000099"/>
                </a:solidFill>
                <a:latin typeface="+mj-lt"/>
              </a:rPr>
              <a:t>16–17 </a:t>
            </a:r>
            <a:r>
              <a:rPr lang="en-US" sz="1600" b="1" kern="0" dirty="0" err="1" smtClean="0">
                <a:solidFill>
                  <a:srgbClr val="000099"/>
                </a:solidFill>
                <a:latin typeface="+mj-lt"/>
              </a:rPr>
              <a:t>yr</a:t>
            </a:r>
            <a:r>
              <a:rPr lang="en-US" sz="1600" b="1" kern="0" dirty="0" smtClean="0">
                <a:solidFill>
                  <a:srgbClr val="000099"/>
                </a:solidFill>
                <a:latin typeface="+mj-lt"/>
              </a:rPr>
              <a:t> (90% C.L)</a:t>
            </a:r>
            <a:endParaRPr lang="en-US" sz="1600" kern="0" dirty="0">
              <a:solidFill>
                <a:srgbClr val="000000"/>
              </a:solidFill>
              <a:latin typeface="+mj-lt"/>
              <a:sym typeface="Symbol" pitchFamily="18" charset="2"/>
            </a:endParaRPr>
          </a:p>
          <a:p>
            <a:pPr marL="450850" lvl="1" indent="-177800" fontAlgn="base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·"/>
            </a:pPr>
            <a:endParaRPr lang="en-US" sz="1600" kern="0" dirty="0" smtClean="0">
              <a:solidFill>
                <a:srgbClr val="000000"/>
              </a:solidFill>
              <a:latin typeface="+mj-lt"/>
            </a:endParaRPr>
          </a:p>
          <a:p>
            <a:pPr marL="450850" lvl="1" indent="-177800" fontAlgn="base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·"/>
            </a:pPr>
            <a:r>
              <a:rPr lang="en-US" sz="1600" kern="0" dirty="0" smtClean="0">
                <a:solidFill>
                  <a:srgbClr val="000000"/>
                </a:solidFill>
                <a:latin typeface="+mj-lt"/>
              </a:rPr>
              <a:t>2</a:t>
            </a:r>
            <a:r>
              <a:rPr lang="el-GR" sz="1600" kern="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β</a:t>
            </a:r>
            <a:r>
              <a:rPr lang="en-US" sz="1600" kern="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 decay of </a:t>
            </a:r>
            <a:r>
              <a:rPr lang="en-US" sz="1600" kern="0" baseline="300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192</a:t>
            </a:r>
            <a:r>
              <a:rPr lang="en-US" sz="1600" kern="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Os to the 2</a:t>
            </a:r>
            <a:r>
              <a:rPr lang="en-US" sz="1600" kern="0" baseline="300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+</a:t>
            </a:r>
            <a:r>
              <a:rPr lang="en-US" sz="1600" kern="0" baseline="-250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1</a:t>
            </a:r>
            <a:r>
              <a:rPr lang="en-US" sz="1600" kern="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 level of </a:t>
            </a:r>
            <a:r>
              <a:rPr lang="en-US" sz="1600" kern="0" baseline="300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192</a:t>
            </a:r>
            <a:r>
              <a:rPr lang="en-US" sz="1600" kern="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Pt is restricted as </a:t>
            </a:r>
            <a:endParaRPr lang="en-US" sz="1600" kern="0" dirty="0" smtClean="0">
              <a:solidFill>
                <a:srgbClr val="000000"/>
              </a:solidFill>
              <a:latin typeface="+mj-lt"/>
              <a:cs typeface="Times New Roman" pitchFamily="18" charset="0"/>
            </a:endParaRPr>
          </a:p>
          <a:p>
            <a:pPr marL="273050" lvl="1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1600" b="1" i="1" kern="0" dirty="0" smtClean="0">
                <a:solidFill>
                  <a:srgbClr val="000099"/>
                </a:solidFill>
                <a:latin typeface="+mj-lt"/>
              </a:rPr>
              <a:t>T</a:t>
            </a:r>
            <a:r>
              <a:rPr lang="en-US" sz="1600" b="1" kern="0" baseline="-25000" dirty="0" smtClean="0">
                <a:solidFill>
                  <a:srgbClr val="000099"/>
                </a:solidFill>
                <a:latin typeface="+mj-lt"/>
              </a:rPr>
              <a:t>1/2</a:t>
            </a:r>
            <a:r>
              <a:rPr lang="en-US" sz="1600" b="1" kern="0" dirty="0" smtClean="0">
                <a:solidFill>
                  <a:srgbClr val="000099"/>
                </a:solidFill>
                <a:latin typeface="+mj-lt"/>
              </a:rPr>
              <a:t> &gt; 5.3 </a:t>
            </a:r>
            <a:r>
              <a:rPr lang="en-US" sz="1600" b="1" kern="0" dirty="0" smtClean="0">
                <a:solidFill>
                  <a:srgbClr val="000099"/>
                </a:solidFill>
                <a:latin typeface="+mj-lt"/>
                <a:cs typeface="Arial" pitchFamily="34" charset="0"/>
              </a:rPr>
              <a:t>× </a:t>
            </a:r>
            <a:r>
              <a:rPr lang="en-US" sz="1600" b="1" kern="0" dirty="0" smtClean="0">
                <a:solidFill>
                  <a:srgbClr val="000099"/>
                </a:solidFill>
                <a:latin typeface="+mj-lt"/>
              </a:rPr>
              <a:t>10</a:t>
            </a:r>
            <a:r>
              <a:rPr lang="en-US" sz="1600" b="1" kern="0" baseline="30000" dirty="0" smtClean="0">
                <a:solidFill>
                  <a:srgbClr val="000099"/>
                </a:solidFill>
                <a:latin typeface="+mj-lt"/>
              </a:rPr>
              <a:t>19 </a:t>
            </a:r>
            <a:r>
              <a:rPr lang="en-US" sz="1600" b="1" kern="0" dirty="0" err="1" smtClean="0">
                <a:solidFill>
                  <a:srgbClr val="000099"/>
                </a:solidFill>
                <a:latin typeface="+mj-lt"/>
              </a:rPr>
              <a:t>yr</a:t>
            </a:r>
            <a:r>
              <a:rPr lang="en-US" sz="1600" kern="0" baseline="300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00" b="1" kern="0" dirty="0">
                <a:solidFill>
                  <a:srgbClr val="000099"/>
                </a:solidFill>
                <a:latin typeface="Century Gothic"/>
              </a:rPr>
              <a:t>(90% C.L</a:t>
            </a:r>
            <a:r>
              <a:rPr lang="en-US" sz="1600" b="1" kern="0" dirty="0" smtClean="0">
                <a:solidFill>
                  <a:srgbClr val="000099"/>
                </a:solidFill>
                <a:latin typeface="Century Gothic"/>
              </a:rPr>
              <a:t>)</a:t>
            </a:r>
            <a:endParaRPr lang="en-US" sz="1600" kern="0" dirty="0">
              <a:solidFill>
                <a:srgbClr val="000000"/>
              </a:solidFill>
              <a:latin typeface="Century Gothic"/>
              <a:sym typeface="Symbol" pitchFamily="18" charset="2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6832541" y="469807"/>
            <a:ext cx="22974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b="1" dirty="0" err="1">
                <a:latin typeface="+mj-lt"/>
              </a:rPr>
              <a:t>Eur</a:t>
            </a:r>
            <a:r>
              <a:rPr lang="it-IT" sz="1400" b="1" dirty="0">
                <a:latin typeface="+mj-lt"/>
              </a:rPr>
              <a:t>. </a:t>
            </a:r>
            <a:r>
              <a:rPr lang="it-IT" sz="1400" b="1" dirty="0" err="1">
                <a:latin typeface="+mj-lt"/>
              </a:rPr>
              <a:t>Phys</a:t>
            </a:r>
            <a:r>
              <a:rPr lang="it-IT" sz="1400" b="1" dirty="0">
                <a:latin typeface="+mj-lt"/>
              </a:rPr>
              <a:t>. </a:t>
            </a:r>
            <a:r>
              <a:rPr lang="it-IT" sz="1400" b="1" dirty="0" smtClean="0">
                <a:latin typeface="+mj-lt"/>
              </a:rPr>
              <a:t>J A 49(2013)24</a:t>
            </a:r>
            <a:endParaRPr lang="it-IT" sz="1400" b="1" dirty="0">
              <a:latin typeface="+mj-lt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251520" y="6021288"/>
            <a:ext cx="8760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+mj-lt"/>
              </a:rPr>
              <a:t>Measurement in progress (for </a:t>
            </a:r>
            <a:r>
              <a:rPr lang="en-US" b="1" dirty="0" smtClean="0">
                <a:solidFill>
                  <a:srgbClr val="FF0000"/>
                </a:solidFill>
                <a:latin typeface="Symbol" pitchFamily="18" charset="2"/>
              </a:rPr>
              <a:t>2n2K</a:t>
            </a:r>
            <a:r>
              <a:rPr lang="en-US" b="1" dirty="0" smtClean="0">
                <a:solidFill>
                  <a:srgbClr val="FF0000"/>
                </a:solidFill>
                <a:latin typeface="+mj-lt"/>
              </a:rPr>
              <a:t>); new measurement with </a:t>
            </a:r>
            <a:r>
              <a:rPr lang="en-US" b="1" dirty="0" err="1" smtClean="0">
                <a:solidFill>
                  <a:srgbClr val="FF0000"/>
                </a:solidFill>
                <a:latin typeface="+mj-lt"/>
              </a:rPr>
              <a:t>Os</a:t>
            </a:r>
            <a:r>
              <a:rPr lang="en-US" b="1" dirty="0" smtClean="0">
                <a:solidFill>
                  <a:srgbClr val="FF0000"/>
                </a:solidFill>
                <a:latin typeface="+mj-lt"/>
              </a:rPr>
              <a:t> powder foreseen, and future enrichment in </a:t>
            </a:r>
            <a:r>
              <a:rPr lang="en-US" b="1" baseline="30000" dirty="0" smtClean="0">
                <a:solidFill>
                  <a:srgbClr val="FF0000"/>
                </a:solidFill>
                <a:latin typeface="+mj-lt"/>
              </a:rPr>
              <a:t>184</a:t>
            </a:r>
            <a:r>
              <a:rPr lang="en-US" b="1" dirty="0" smtClean="0">
                <a:solidFill>
                  <a:srgbClr val="FF0000"/>
                </a:solidFill>
                <a:latin typeface="+mj-lt"/>
              </a:rPr>
              <a:t>Os considered</a:t>
            </a:r>
            <a:endParaRPr lang="ru-RU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83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asellaDiTesto 26"/>
          <p:cNvSpPr txBox="1">
            <a:spLocks noChangeArrowheads="1"/>
          </p:cNvSpPr>
          <p:nvPr/>
        </p:nvSpPr>
        <p:spPr bwMode="auto">
          <a:xfrm>
            <a:off x="0" y="87015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 of searches for  </a:t>
            </a:r>
            <a:r>
              <a:rPr lang="it-IT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 decay modes </a:t>
            </a:r>
            <a:r>
              <a:rPr lang="it-IT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(</a:t>
            </a:r>
            <a:r>
              <a:rPr lang="it-IT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partial list)</a:t>
            </a:r>
            <a:endParaRPr lang="it-IT" sz="24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533" name="CasellaDiTesto 36"/>
          <p:cNvSpPr txBox="1">
            <a:spLocks noChangeArrowheads="1"/>
          </p:cNvSpPr>
          <p:nvPr/>
        </p:nvSpPr>
        <p:spPr bwMode="auto">
          <a:xfrm>
            <a:off x="73025" y="5368926"/>
            <a:ext cx="439341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it-IT" sz="1600" dirty="0">
                <a:solidFill>
                  <a:srgbClr val="000000"/>
                </a:solidFill>
                <a:latin typeface="Arial Narrow" pitchFamily="34" charset="0"/>
              </a:rPr>
              <a:t>T</a:t>
            </a:r>
            <a:r>
              <a:rPr lang="it-IT" sz="1600" baseline="-25000" dirty="0">
                <a:solidFill>
                  <a:srgbClr val="000000"/>
                </a:solidFill>
                <a:latin typeface="Arial Narrow" pitchFamily="34" charset="0"/>
              </a:rPr>
              <a:t>1/2</a:t>
            </a:r>
            <a:r>
              <a:rPr lang="it-IT" sz="1600" dirty="0">
                <a:solidFill>
                  <a:srgbClr val="000000"/>
                </a:solidFill>
                <a:latin typeface="Arial Narrow" pitchFamily="34" charset="0"/>
              </a:rPr>
              <a:t> experimental limits by DAMA (in </a:t>
            </a:r>
            <a:r>
              <a:rPr lang="it-IT" sz="1600" dirty="0">
                <a:solidFill>
                  <a:srgbClr val="FF0000"/>
                </a:solidFill>
                <a:latin typeface="Arial Narrow" pitchFamily="34" charset="0"/>
              </a:rPr>
              <a:t>red</a:t>
            </a:r>
            <a:r>
              <a:rPr lang="it-IT" sz="1600" dirty="0">
                <a:solidFill>
                  <a:srgbClr val="000000"/>
                </a:solidFill>
                <a:latin typeface="Arial Narrow" pitchFamily="34" charset="0"/>
              </a:rPr>
              <a:t>) and previous ones (in </a:t>
            </a:r>
            <a:r>
              <a:rPr lang="it-IT" sz="1600" dirty="0">
                <a:solidFill>
                  <a:srgbClr val="0070C0"/>
                </a:solidFill>
                <a:latin typeface="Arial Narrow" pitchFamily="34" charset="0"/>
              </a:rPr>
              <a:t>blue</a:t>
            </a:r>
            <a:r>
              <a:rPr lang="it-IT" sz="1600" dirty="0">
                <a:solidFill>
                  <a:srgbClr val="000000"/>
                </a:solidFill>
                <a:latin typeface="Arial Narrow" pitchFamily="34" charset="0"/>
              </a:rPr>
              <a:t>). All the limits are at 90% C.L. except for 0</a:t>
            </a:r>
            <a:r>
              <a:rPr lang="it-IT" sz="1600" dirty="0">
                <a:solidFill>
                  <a:srgbClr val="000000"/>
                </a:solidFill>
                <a:latin typeface="Arial Narrow" pitchFamily="34" charset="0"/>
                <a:sym typeface="Symbol" pitchFamily="18" charset="2"/>
              </a:rPr>
              <a:t></a:t>
            </a:r>
            <a:r>
              <a:rPr lang="it-IT" sz="1600" dirty="0">
                <a:solidFill>
                  <a:srgbClr val="000000"/>
                </a:solidFill>
                <a:latin typeface="Arial Narrow" pitchFamily="34" charset="0"/>
              </a:rPr>
              <a:t>2</a:t>
            </a:r>
            <a:r>
              <a:rPr lang="el-GR" sz="1600" dirty="0">
                <a:solidFill>
                  <a:srgbClr val="000000"/>
                </a:solidFill>
                <a:latin typeface="Arial Narrow" pitchFamily="34" charset="0"/>
              </a:rPr>
              <a:t>β</a:t>
            </a:r>
            <a:r>
              <a:rPr lang="it-IT" sz="1600" baseline="30000" dirty="0">
                <a:solidFill>
                  <a:srgbClr val="000000"/>
                </a:solidFill>
                <a:latin typeface="Arial Narrow" pitchFamily="34" charset="0"/>
              </a:rPr>
              <a:t>+</a:t>
            </a:r>
            <a:r>
              <a:rPr lang="it-IT" sz="1600" dirty="0">
                <a:solidFill>
                  <a:srgbClr val="000000"/>
                </a:solidFill>
                <a:latin typeface="Arial Narrow" pitchFamily="34" charset="0"/>
              </a:rPr>
              <a:t> in </a:t>
            </a:r>
            <a:r>
              <a:rPr lang="it-IT" sz="1600" baseline="30000" dirty="0">
                <a:solidFill>
                  <a:srgbClr val="000000"/>
                </a:solidFill>
                <a:latin typeface="Arial Narrow" pitchFamily="34" charset="0"/>
              </a:rPr>
              <a:t>136</a:t>
            </a:r>
            <a:r>
              <a:rPr lang="it-IT" sz="1600" dirty="0">
                <a:solidFill>
                  <a:srgbClr val="000000"/>
                </a:solidFill>
                <a:latin typeface="Arial Narrow" pitchFamily="34" charset="0"/>
              </a:rPr>
              <a:t>Ce and 2</a:t>
            </a:r>
            <a:r>
              <a:rPr lang="it-IT" sz="1600" dirty="0">
                <a:solidFill>
                  <a:srgbClr val="000000"/>
                </a:solidFill>
                <a:latin typeface="Arial Narrow" pitchFamily="34" charset="0"/>
                <a:sym typeface="Symbol" pitchFamily="18" charset="2"/>
              </a:rPr>
              <a:t></a:t>
            </a:r>
            <a:r>
              <a:rPr lang="it-IT" sz="1600" baseline="30000" dirty="0">
                <a:solidFill>
                  <a:srgbClr val="000000"/>
                </a:solidFill>
                <a:latin typeface="Arial Narrow" pitchFamily="34" charset="0"/>
                <a:sym typeface="Symbol" pitchFamily="18" charset="2"/>
              </a:rPr>
              <a:t>-</a:t>
            </a:r>
            <a:r>
              <a:rPr lang="it-IT" sz="1600" dirty="0">
                <a:solidFill>
                  <a:srgbClr val="000000"/>
                </a:solidFill>
                <a:latin typeface="Arial Narrow" pitchFamily="34" charset="0"/>
                <a:sym typeface="Symbol" pitchFamily="18" charset="2"/>
              </a:rPr>
              <a:t>0 in </a:t>
            </a:r>
            <a:r>
              <a:rPr lang="it-IT" sz="1600" baseline="30000" dirty="0">
                <a:solidFill>
                  <a:srgbClr val="000000"/>
                </a:solidFill>
                <a:latin typeface="Arial Narrow" pitchFamily="34" charset="0"/>
                <a:sym typeface="Symbol" pitchFamily="18" charset="2"/>
              </a:rPr>
              <a:t>142</a:t>
            </a:r>
            <a:r>
              <a:rPr lang="it-IT" sz="1600" dirty="0">
                <a:solidFill>
                  <a:srgbClr val="000000"/>
                </a:solidFill>
                <a:latin typeface="Arial Narrow" pitchFamily="34" charset="0"/>
                <a:sym typeface="Symbol" pitchFamily="18" charset="2"/>
              </a:rPr>
              <a:t>Ce at </a:t>
            </a:r>
            <a:r>
              <a:rPr lang="it-IT" sz="1600" dirty="0">
                <a:solidFill>
                  <a:srgbClr val="000000"/>
                </a:solidFill>
                <a:latin typeface="Arial Narrow" pitchFamily="34" charset="0"/>
              </a:rPr>
              <a:t>68% C.L.. In </a:t>
            </a:r>
            <a:r>
              <a:rPr lang="it-IT" sz="1600" dirty="0">
                <a:solidFill>
                  <a:srgbClr val="7EC234"/>
                </a:solidFill>
                <a:latin typeface="Arial Narrow" pitchFamily="34" charset="0"/>
              </a:rPr>
              <a:t>green </a:t>
            </a:r>
            <a:r>
              <a:rPr lang="it-IT" sz="1600" dirty="0">
                <a:solidFill>
                  <a:srgbClr val="000000"/>
                </a:solidFill>
                <a:latin typeface="Arial Narrow" pitchFamily="34" charset="0"/>
              </a:rPr>
              <a:t>observed!</a:t>
            </a:r>
          </a:p>
        </p:txBody>
      </p:sp>
      <p:sp>
        <p:nvSpPr>
          <p:cNvPr id="22535" name="CasellaDiTesto 2"/>
          <p:cNvSpPr txBox="1">
            <a:spLocks noChangeArrowheads="1"/>
          </p:cNvSpPr>
          <p:nvPr/>
        </p:nvSpPr>
        <p:spPr bwMode="auto">
          <a:xfrm>
            <a:off x="4466439" y="3365465"/>
            <a:ext cx="467756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it-IT" sz="1400" b="1" dirty="0">
                <a:solidFill>
                  <a:srgbClr val="FF0000"/>
                </a:solidFill>
                <a:latin typeface="Arial Narrow" pitchFamily="34" charset="0"/>
                <a:ea typeface="SimSun"/>
                <a:cs typeface="SimSun"/>
              </a:rPr>
              <a:t>ARMONIA: </a:t>
            </a:r>
            <a:r>
              <a:rPr lang="it-IT" sz="1400" b="1" dirty="0">
                <a:solidFill>
                  <a:srgbClr val="008E40"/>
                </a:solidFill>
                <a:latin typeface="Arial Narrow" pitchFamily="34" charset="0"/>
                <a:ea typeface="SimSun"/>
                <a:cs typeface="SimSun"/>
              </a:rPr>
              <a:t>New observation </a:t>
            </a:r>
            <a:r>
              <a:rPr lang="it-IT" sz="1400" b="1" dirty="0" smtClean="0">
                <a:solidFill>
                  <a:srgbClr val="008E40"/>
                </a:solidFill>
                <a:latin typeface="Arial Narrow" pitchFamily="34" charset="0"/>
                <a:ea typeface="SimSun"/>
                <a:cs typeface="SimSun"/>
              </a:rPr>
              <a:t>of </a:t>
            </a:r>
            <a:r>
              <a:rPr lang="it-IT" sz="1400" b="1" dirty="0">
                <a:solidFill>
                  <a:srgbClr val="008E40"/>
                </a:solidFill>
                <a:latin typeface="Arial Narrow" pitchFamily="34" charset="0"/>
                <a:ea typeface="SimSun"/>
                <a:cs typeface="SimSun"/>
              </a:rPr>
              <a:t>2</a:t>
            </a:r>
            <a:r>
              <a:rPr lang="it-IT" sz="1400" b="1" dirty="0">
                <a:solidFill>
                  <a:srgbClr val="008E40"/>
                </a:solidFill>
                <a:latin typeface="Arial Narrow" pitchFamily="34" charset="0"/>
                <a:sym typeface="Symbol" pitchFamily="18" charset="2"/>
              </a:rPr>
              <a:t></a:t>
            </a:r>
            <a:r>
              <a:rPr lang="it-IT" sz="1400" b="1" dirty="0">
                <a:solidFill>
                  <a:srgbClr val="008E40"/>
                </a:solidFill>
                <a:latin typeface="Arial Narrow" pitchFamily="34" charset="0"/>
              </a:rPr>
              <a:t>2β</a:t>
            </a:r>
            <a:r>
              <a:rPr lang="it-IT" sz="1400" b="1" baseline="33000" dirty="0">
                <a:solidFill>
                  <a:srgbClr val="008E40"/>
                </a:solidFill>
                <a:latin typeface="Arial Narrow" pitchFamily="34" charset="0"/>
              </a:rPr>
              <a:t>- 100</a:t>
            </a:r>
            <a:r>
              <a:rPr lang="it-IT" sz="1400" b="1" dirty="0">
                <a:solidFill>
                  <a:srgbClr val="008E40"/>
                </a:solidFill>
                <a:latin typeface="Arial Narrow" pitchFamily="34" charset="0"/>
              </a:rPr>
              <a:t>Mo→</a:t>
            </a:r>
            <a:r>
              <a:rPr lang="it-IT" sz="1400" b="1" baseline="33000" dirty="0">
                <a:solidFill>
                  <a:srgbClr val="008E40"/>
                </a:solidFill>
                <a:latin typeface="Arial Narrow" pitchFamily="34" charset="0"/>
              </a:rPr>
              <a:t>100</a:t>
            </a:r>
            <a:r>
              <a:rPr lang="it-IT" sz="1400" b="1" dirty="0">
                <a:solidFill>
                  <a:srgbClr val="008E40"/>
                </a:solidFill>
                <a:latin typeface="Arial Narrow" pitchFamily="34" charset="0"/>
              </a:rPr>
              <a:t>Ru (g.s.→0</a:t>
            </a:r>
            <a:r>
              <a:rPr lang="it-IT" sz="1400" b="1" baseline="-20000" dirty="0">
                <a:solidFill>
                  <a:srgbClr val="008E40"/>
                </a:solidFill>
                <a:latin typeface="Arial Narrow" pitchFamily="34" charset="0"/>
              </a:rPr>
              <a:t>1</a:t>
            </a:r>
            <a:r>
              <a:rPr lang="it-IT" sz="1400" b="1" baseline="33000" dirty="0">
                <a:solidFill>
                  <a:srgbClr val="008E40"/>
                </a:solidFill>
                <a:latin typeface="Arial Narrow" pitchFamily="34" charset="0"/>
              </a:rPr>
              <a:t>+</a:t>
            </a:r>
            <a:r>
              <a:rPr lang="it-IT" sz="1400" b="1" dirty="0">
                <a:solidFill>
                  <a:srgbClr val="008E40"/>
                </a:solidFill>
                <a:latin typeface="Arial Narrow" pitchFamily="34" charset="0"/>
              </a:rPr>
              <a:t>) 	      </a:t>
            </a:r>
            <a:r>
              <a:rPr lang="it-IT" sz="1400" b="1" dirty="0" smtClean="0">
                <a:solidFill>
                  <a:srgbClr val="008E40"/>
                </a:solidFill>
                <a:latin typeface="Arial Narrow" pitchFamily="34" charset="0"/>
              </a:rPr>
              <a:t>	          </a:t>
            </a:r>
            <a:r>
              <a:rPr lang="en-US" sz="1400" dirty="0" smtClean="0">
                <a:solidFill>
                  <a:srgbClr val="000000"/>
                </a:solidFill>
              </a:rPr>
              <a:t>NPA846 </a:t>
            </a:r>
            <a:r>
              <a:rPr lang="en-US" sz="1400" dirty="0">
                <a:solidFill>
                  <a:srgbClr val="000000"/>
                </a:solidFill>
              </a:rPr>
              <a:t>(2010)143</a:t>
            </a:r>
            <a:endParaRPr lang="it-IT" sz="1400" b="1" dirty="0">
              <a:solidFill>
                <a:srgbClr val="008E40"/>
              </a:solidFill>
              <a:latin typeface="Arial Narrow" pitchFamily="34" charset="0"/>
            </a:endParaRPr>
          </a:p>
        </p:txBody>
      </p:sp>
      <p:sp>
        <p:nvSpPr>
          <p:cNvPr id="22536" name="Rectangle 18"/>
          <p:cNvSpPr>
            <a:spLocks noChangeArrowheads="1"/>
          </p:cNvSpPr>
          <p:nvPr/>
        </p:nvSpPr>
        <p:spPr bwMode="auto">
          <a:xfrm>
            <a:off x="4759069" y="4122946"/>
            <a:ext cx="4277427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174625" indent="-174625">
              <a:buFont typeface="Arial" pitchFamily="34" charset="0"/>
              <a:buChar char="•"/>
            </a:pPr>
            <a:r>
              <a:rPr lang="en-GB" dirty="0">
                <a:solidFill>
                  <a:srgbClr val="FF0000"/>
                </a:solidFill>
                <a:latin typeface="Arial Narrow" pitchFamily="34" charset="0"/>
                <a:cs typeface="Arabic Typesetting"/>
              </a:rPr>
              <a:t>Many competitive limits obtained on lifetime of 2</a:t>
            </a:r>
            <a:r>
              <a:rPr lang="en-GB" dirty="0">
                <a:solidFill>
                  <a:srgbClr val="FF0000"/>
                </a:solidFill>
                <a:latin typeface="Arial Narrow" pitchFamily="34" charset="0"/>
                <a:cs typeface="Arabic Typesetting"/>
                <a:sym typeface="Symbol" pitchFamily="18" charset="2"/>
              </a:rPr>
              <a:t></a:t>
            </a:r>
            <a:r>
              <a:rPr lang="en-GB" baseline="30000" dirty="0">
                <a:solidFill>
                  <a:srgbClr val="FF0000"/>
                </a:solidFill>
                <a:latin typeface="Arial Narrow" pitchFamily="34" charset="0"/>
                <a:cs typeface="Arabic Typesetting"/>
              </a:rPr>
              <a:t>+</a:t>
            </a:r>
            <a:r>
              <a:rPr lang="en-GB" dirty="0">
                <a:solidFill>
                  <a:srgbClr val="FF0000"/>
                </a:solidFill>
                <a:latin typeface="Arial Narrow" pitchFamily="34" charset="0"/>
                <a:cs typeface="Arabic Typesetting"/>
              </a:rPr>
              <a:t>, </a:t>
            </a:r>
            <a:r>
              <a:rPr lang="en-GB" dirty="0">
                <a:solidFill>
                  <a:srgbClr val="FF0000"/>
                </a:solidFill>
                <a:latin typeface="Arial Narrow" pitchFamily="34" charset="0"/>
                <a:cs typeface="Arabic Typesetting"/>
                <a:sym typeface="Symbol" pitchFamily="18" charset="2"/>
              </a:rPr>
              <a:t></a:t>
            </a:r>
            <a:r>
              <a:rPr lang="en-GB" baseline="30000" dirty="0">
                <a:solidFill>
                  <a:srgbClr val="FF0000"/>
                </a:solidFill>
                <a:latin typeface="Arial Narrow" pitchFamily="34" charset="0"/>
                <a:cs typeface="Arabic Typesetting"/>
              </a:rPr>
              <a:t>+</a:t>
            </a:r>
            <a:r>
              <a:rPr lang="en-GB" dirty="0">
                <a:solidFill>
                  <a:srgbClr val="FF0000"/>
                </a:solidFill>
                <a:latin typeface="Arial Narrow" pitchFamily="34" charset="0"/>
                <a:cs typeface="Arabic Typesetting"/>
              </a:rPr>
              <a:t> and 2</a:t>
            </a:r>
            <a:r>
              <a:rPr lang="en-GB" dirty="0">
                <a:solidFill>
                  <a:srgbClr val="FF0000"/>
                </a:solidFill>
                <a:latin typeface="Arial Narrow" pitchFamily="34" charset="0"/>
                <a:cs typeface="Arabic Typesetting"/>
                <a:sym typeface="Symbol" pitchFamily="18" charset="2"/>
              </a:rPr>
              <a:t></a:t>
            </a:r>
            <a:r>
              <a:rPr lang="en-GB" dirty="0">
                <a:solidFill>
                  <a:srgbClr val="FF0000"/>
                </a:solidFill>
                <a:latin typeface="Arial Narrow" pitchFamily="34" charset="0"/>
                <a:cs typeface="Arabic Typesetting"/>
              </a:rPr>
              <a:t> processes (</a:t>
            </a:r>
            <a:r>
              <a:rPr lang="en-GB" baseline="30000" dirty="0">
                <a:solidFill>
                  <a:srgbClr val="0000FF"/>
                </a:solidFill>
                <a:latin typeface="Arial Narrow" pitchFamily="34" charset="0"/>
                <a:cs typeface="Arabic Typesetting"/>
              </a:rPr>
              <a:t>40</a:t>
            </a:r>
            <a:r>
              <a:rPr lang="en-GB" dirty="0">
                <a:solidFill>
                  <a:srgbClr val="0000FF"/>
                </a:solidFill>
                <a:latin typeface="Arial Narrow" pitchFamily="34" charset="0"/>
                <a:cs typeface="Arabic Typesetting"/>
              </a:rPr>
              <a:t>Ca, </a:t>
            </a:r>
            <a:r>
              <a:rPr lang="en-GB" baseline="30000" dirty="0">
                <a:solidFill>
                  <a:srgbClr val="0000FF"/>
                </a:solidFill>
                <a:latin typeface="Arial Narrow" pitchFamily="34" charset="0"/>
                <a:cs typeface="Arabic Typesetting"/>
              </a:rPr>
              <a:t>64</a:t>
            </a:r>
            <a:r>
              <a:rPr lang="en-GB" dirty="0">
                <a:solidFill>
                  <a:srgbClr val="0000FF"/>
                </a:solidFill>
                <a:latin typeface="Arial Narrow" pitchFamily="34" charset="0"/>
                <a:cs typeface="Arabic Typesetting"/>
              </a:rPr>
              <a:t>Zn, </a:t>
            </a:r>
            <a:r>
              <a:rPr lang="en-GB" baseline="30000" dirty="0">
                <a:solidFill>
                  <a:srgbClr val="0000FF"/>
                </a:solidFill>
                <a:latin typeface="Arial Narrow" pitchFamily="34" charset="0"/>
                <a:cs typeface="Arabic Typesetting"/>
              </a:rPr>
              <a:t>96</a:t>
            </a:r>
            <a:r>
              <a:rPr lang="en-GB" dirty="0">
                <a:solidFill>
                  <a:srgbClr val="0000FF"/>
                </a:solidFill>
                <a:latin typeface="Arial Narrow" pitchFamily="34" charset="0"/>
                <a:cs typeface="Arabic Typesetting"/>
              </a:rPr>
              <a:t>Ru, </a:t>
            </a:r>
            <a:r>
              <a:rPr lang="en-GB" baseline="30000" dirty="0">
                <a:solidFill>
                  <a:srgbClr val="0000FF"/>
                </a:solidFill>
                <a:latin typeface="Arial Narrow" pitchFamily="34" charset="0"/>
                <a:cs typeface="Arabic Typesetting"/>
              </a:rPr>
              <a:t>106</a:t>
            </a:r>
            <a:r>
              <a:rPr lang="en-GB" dirty="0">
                <a:solidFill>
                  <a:srgbClr val="0000FF"/>
                </a:solidFill>
                <a:latin typeface="Arial Narrow" pitchFamily="34" charset="0"/>
                <a:cs typeface="Arabic Typesetting"/>
              </a:rPr>
              <a:t>Cd, </a:t>
            </a:r>
            <a:r>
              <a:rPr lang="en-GB" baseline="30000" dirty="0">
                <a:solidFill>
                  <a:srgbClr val="0000FF"/>
                </a:solidFill>
                <a:latin typeface="Arial Narrow" pitchFamily="34" charset="0"/>
                <a:cs typeface="Arabic Typesetting"/>
              </a:rPr>
              <a:t>108</a:t>
            </a:r>
            <a:r>
              <a:rPr lang="en-GB" dirty="0">
                <a:solidFill>
                  <a:srgbClr val="0000FF"/>
                </a:solidFill>
                <a:latin typeface="Arial Narrow" pitchFamily="34" charset="0"/>
                <a:cs typeface="Arabic Typesetting"/>
              </a:rPr>
              <a:t>Cd, </a:t>
            </a:r>
            <a:r>
              <a:rPr lang="en-GB" baseline="30000" dirty="0">
                <a:solidFill>
                  <a:srgbClr val="0000FF"/>
                </a:solidFill>
                <a:latin typeface="Arial Narrow" pitchFamily="34" charset="0"/>
                <a:cs typeface="Arabic Typesetting"/>
              </a:rPr>
              <a:t>130</a:t>
            </a:r>
            <a:r>
              <a:rPr lang="en-GB" dirty="0">
                <a:solidFill>
                  <a:srgbClr val="0000FF"/>
                </a:solidFill>
                <a:latin typeface="Arial Narrow" pitchFamily="34" charset="0"/>
                <a:cs typeface="Arabic Typesetting"/>
              </a:rPr>
              <a:t>Ba, </a:t>
            </a:r>
            <a:r>
              <a:rPr lang="en-GB" baseline="30000" dirty="0">
                <a:solidFill>
                  <a:srgbClr val="0000FF"/>
                </a:solidFill>
                <a:latin typeface="Arial Narrow" pitchFamily="34" charset="0"/>
                <a:cs typeface="Arabic Typesetting"/>
              </a:rPr>
              <a:t>136</a:t>
            </a:r>
            <a:r>
              <a:rPr lang="en-GB" dirty="0">
                <a:solidFill>
                  <a:srgbClr val="0000FF"/>
                </a:solidFill>
                <a:latin typeface="Arial Narrow" pitchFamily="34" charset="0"/>
                <a:cs typeface="Arabic Typesetting"/>
              </a:rPr>
              <a:t>Ce, </a:t>
            </a:r>
            <a:r>
              <a:rPr lang="en-GB" baseline="30000" dirty="0">
                <a:solidFill>
                  <a:srgbClr val="0000FF"/>
                </a:solidFill>
                <a:latin typeface="Arial Narrow" pitchFamily="34" charset="0"/>
                <a:cs typeface="Arabic Typesetting"/>
              </a:rPr>
              <a:t>138</a:t>
            </a:r>
            <a:r>
              <a:rPr lang="en-GB" dirty="0">
                <a:solidFill>
                  <a:srgbClr val="0000FF"/>
                </a:solidFill>
                <a:latin typeface="Arial Narrow" pitchFamily="34" charset="0"/>
                <a:cs typeface="Arabic Typesetting"/>
              </a:rPr>
              <a:t>Ce, </a:t>
            </a:r>
            <a:r>
              <a:rPr lang="en-GB" baseline="30000" dirty="0">
                <a:solidFill>
                  <a:srgbClr val="0000FF"/>
                </a:solidFill>
                <a:latin typeface="Arial Narrow" pitchFamily="34" charset="0"/>
                <a:cs typeface="Arabic Typesetting"/>
              </a:rPr>
              <a:t>180</a:t>
            </a:r>
            <a:r>
              <a:rPr lang="en-GB" dirty="0">
                <a:solidFill>
                  <a:srgbClr val="0000FF"/>
                </a:solidFill>
                <a:latin typeface="Arial Narrow" pitchFamily="34" charset="0"/>
                <a:cs typeface="Arabic Typesetting"/>
              </a:rPr>
              <a:t>W, </a:t>
            </a:r>
            <a:r>
              <a:rPr lang="en-GB" baseline="30000" dirty="0">
                <a:solidFill>
                  <a:srgbClr val="0000FF"/>
                </a:solidFill>
                <a:latin typeface="Arial Narrow" pitchFamily="34" charset="0"/>
                <a:cs typeface="Arabic Typesetting"/>
              </a:rPr>
              <a:t>190</a:t>
            </a:r>
            <a:r>
              <a:rPr lang="en-GB" dirty="0">
                <a:solidFill>
                  <a:srgbClr val="0000FF"/>
                </a:solidFill>
                <a:latin typeface="Arial Narrow" pitchFamily="34" charset="0"/>
                <a:cs typeface="Arabic Typesetting"/>
              </a:rPr>
              <a:t>Pt</a:t>
            </a:r>
            <a:r>
              <a:rPr lang="en-GB" dirty="0">
                <a:solidFill>
                  <a:srgbClr val="FF0000"/>
                </a:solidFill>
                <a:latin typeface="Arial Narrow" pitchFamily="34" charset="0"/>
                <a:cs typeface="Arabic Typesetting"/>
              </a:rPr>
              <a:t>).</a:t>
            </a:r>
          </a:p>
          <a:p>
            <a:pPr marL="174625" indent="-174625">
              <a:buFont typeface="Arial" pitchFamily="34" charset="0"/>
              <a:buChar char="•"/>
            </a:pPr>
            <a:endParaRPr lang="en-GB" dirty="0" smtClean="0">
              <a:solidFill>
                <a:srgbClr val="FF0000"/>
              </a:solidFill>
              <a:latin typeface="Arial Narrow" pitchFamily="34" charset="0"/>
              <a:cs typeface="Arabic Typesetting"/>
            </a:endParaRPr>
          </a:p>
          <a:p>
            <a:pPr marL="174625" indent="-174625">
              <a:buFont typeface="Arial" pitchFamily="34" charset="0"/>
              <a:buChar char="•"/>
            </a:pPr>
            <a:r>
              <a:rPr lang="en-GB" dirty="0" smtClean="0">
                <a:solidFill>
                  <a:srgbClr val="FF0000"/>
                </a:solidFill>
                <a:latin typeface="Arial Narrow" pitchFamily="34" charset="0"/>
                <a:cs typeface="Arabic Typesetting"/>
              </a:rPr>
              <a:t>First </a:t>
            </a:r>
            <a:r>
              <a:rPr lang="en-GB" dirty="0">
                <a:solidFill>
                  <a:srgbClr val="FF0000"/>
                </a:solidFill>
                <a:latin typeface="Arial Narrow" pitchFamily="34" charset="0"/>
                <a:cs typeface="Arabic Typesetting"/>
              </a:rPr>
              <a:t>searches for resonant </a:t>
            </a:r>
            <a:r>
              <a:rPr lang="en-GB" dirty="0">
                <a:solidFill>
                  <a:srgbClr val="FF0000"/>
                </a:solidFill>
                <a:latin typeface="Symbol" pitchFamily="18" charset="2"/>
                <a:cs typeface="Arabic Typesetting"/>
              </a:rPr>
              <a:t>bb</a:t>
            </a:r>
            <a:r>
              <a:rPr lang="en-GB" dirty="0">
                <a:solidFill>
                  <a:srgbClr val="FF0000"/>
                </a:solidFill>
                <a:latin typeface="Arial Narrow" pitchFamily="34" charset="0"/>
                <a:cs typeface="Arabic Typesetting"/>
              </a:rPr>
              <a:t> decays in some isotopes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36501"/>
            <a:ext cx="4507548" cy="4672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92696"/>
            <a:ext cx="4511375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67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1432433" y="25401"/>
            <a:ext cx="7559279" cy="88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 eaLnBrk="0" hangingPunct="0">
              <a:lnSpc>
                <a:spcPct val="80000"/>
              </a:lnSpc>
            </a:pPr>
            <a:r>
              <a:rPr lang="en-GB" sz="44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Armonia</a:t>
            </a:r>
            <a:endParaRPr lang="en-GB" sz="44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0" hangingPunct="0">
              <a:lnSpc>
                <a:spcPct val="90000"/>
              </a:lnSpc>
            </a:pPr>
            <a:r>
              <a:rPr lang="en-GB" dirty="0">
                <a:solidFill>
                  <a:srgbClr val="0000FF"/>
                </a:solidFill>
              </a:rPr>
              <a:t>(</a:t>
            </a:r>
            <a:r>
              <a:rPr lang="en-GB" dirty="0" err="1">
                <a:solidFill>
                  <a:srgbClr val="0000FF"/>
                </a:solidFill>
              </a:rPr>
              <a:t>me</a:t>
            </a:r>
            <a:r>
              <a:rPr lang="en-GB" dirty="0" err="1">
                <a:solidFill>
                  <a:srgbClr val="CC0000"/>
                </a:solidFill>
              </a:rPr>
              <a:t>A</a:t>
            </a:r>
            <a:r>
              <a:rPr lang="en-GB" dirty="0" err="1">
                <a:solidFill>
                  <a:srgbClr val="0000FF"/>
                </a:solidFill>
              </a:rPr>
              <a:t>su</a:t>
            </a:r>
            <a:r>
              <a:rPr lang="en-GB" dirty="0" err="1">
                <a:solidFill>
                  <a:srgbClr val="CC0000"/>
                </a:solidFill>
              </a:rPr>
              <a:t>R</a:t>
            </a:r>
            <a:r>
              <a:rPr lang="en-GB" dirty="0" err="1">
                <a:solidFill>
                  <a:srgbClr val="0000FF"/>
                </a:solidFill>
              </a:rPr>
              <a:t>e</a:t>
            </a:r>
            <a:r>
              <a:rPr lang="en-GB" dirty="0" err="1">
                <a:solidFill>
                  <a:srgbClr val="CC0000"/>
                </a:solidFill>
              </a:rPr>
              <a:t>M</a:t>
            </a:r>
            <a:r>
              <a:rPr lang="en-GB" dirty="0" err="1">
                <a:solidFill>
                  <a:srgbClr val="0000FF"/>
                </a:solidFill>
              </a:rPr>
              <a:t>ent</a:t>
            </a:r>
            <a:r>
              <a:rPr lang="en-GB" dirty="0">
                <a:solidFill>
                  <a:srgbClr val="0000FF"/>
                </a:solidFill>
              </a:rPr>
              <a:t> of </a:t>
            </a:r>
            <a:r>
              <a:rPr lang="en-GB" dirty="0" err="1">
                <a:solidFill>
                  <a:srgbClr val="0000FF"/>
                </a:solidFill>
              </a:rPr>
              <a:t>tw</a:t>
            </a:r>
            <a:r>
              <a:rPr lang="en-GB" dirty="0" err="1">
                <a:solidFill>
                  <a:srgbClr val="CC0000"/>
                </a:solidFill>
              </a:rPr>
              <a:t>O</a:t>
            </a:r>
            <a:r>
              <a:rPr lang="en-GB" dirty="0" err="1">
                <a:solidFill>
                  <a:srgbClr val="0000FF"/>
                </a:solidFill>
              </a:rPr>
              <a:t>-</a:t>
            </a:r>
            <a:r>
              <a:rPr lang="en-GB" dirty="0" err="1">
                <a:solidFill>
                  <a:srgbClr val="CC0000"/>
                </a:solidFill>
              </a:rPr>
              <a:t>N</a:t>
            </a:r>
            <a:r>
              <a:rPr lang="en-GB" dirty="0" err="1">
                <a:solidFill>
                  <a:srgbClr val="0000FF"/>
                </a:solidFill>
              </a:rPr>
              <a:t>eutr</a:t>
            </a:r>
            <a:r>
              <a:rPr lang="en-GB" dirty="0" err="1">
                <a:solidFill>
                  <a:srgbClr val="CC0000"/>
                </a:solidFill>
              </a:rPr>
              <a:t>I</a:t>
            </a:r>
            <a:r>
              <a:rPr lang="en-GB" dirty="0" err="1">
                <a:solidFill>
                  <a:srgbClr val="0000FF"/>
                </a:solidFill>
              </a:rPr>
              <a:t>no</a:t>
            </a:r>
            <a:r>
              <a:rPr lang="en-GB" dirty="0">
                <a:solidFill>
                  <a:srgbClr val="0000FF"/>
                </a:solidFill>
              </a:rPr>
              <a:t> </a:t>
            </a:r>
            <a:r>
              <a:rPr lang="en-GB" dirty="0" smtClean="0">
                <a:solidFill>
                  <a:srgbClr val="0000FF"/>
                </a:solidFill>
                <a:latin typeface="Symbol" pitchFamily="18" charset="2"/>
              </a:rPr>
              <a:t>bb</a:t>
            </a:r>
            <a:r>
              <a:rPr lang="en-GB" dirty="0" smtClean="0">
                <a:solidFill>
                  <a:srgbClr val="0000FF"/>
                </a:solidFill>
              </a:rPr>
              <a:t> </a:t>
            </a:r>
            <a:r>
              <a:rPr lang="en-GB" dirty="0" err="1" smtClean="0">
                <a:solidFill>
                  <a:srgbClr val="0000FF"/>
                </a:solidFill>
              </a:rPr>
              <a:t>dec</a:t>
            </a:r>
            <a:r>
              <a:rPr lang="en-GB" dirty="0" err="1" smtClean="0">
                <a:solidFill>
                  <a:srgbClr val="CC0000"/>
                </a:solidFill>
              </a:rPr>
              <a:t>A</a:t>
            </a:r>
            <a:r>
              <a:rPr lang="en-GB" dirty="0" err="1" smtClean="0">
                <a:solidFill>
                  <a:srgbClr val="0000FF"/>
                </a:solidFill>
              </a:rPr>
              <a:t>y</a:t>
            </a:r>
            <a:r>
              <a:rPr lang="en-GB" dirty="0" smtClean="0">
                <a:solidFill>
                  <a:srgbClr val="0000FF"/>
                </a:solidFill>
              </a:rPr>
              <a:t> </a:t>
            </a:r>
            <a:r>
              <a:rPr lang="en-GB" dirty="0">
                <a:solidFill>
                  <a:srgbClr val="0000FF"/>
                </a:solidFill>
              </a:rPr>
              <a:t>of </a:t>
            </a:r>
            <a:r>
              <a:rPr lang="en-GB" baseline="30000" dirty="0">
                <a:solidFill>
                  <a:srgbClr val="0000FF"/>
                </a:solidFill>
              </a:rPr>
              <a:t>100</a:t>
            </a:r>
            <a:r>
              <a:rPr lang="en-GB" dirty="0">
                <a:solidFill>
                  <a:srgbClr val="0000FF"/>
                </a:solidFill>
              </a:rPr>
              <a:t>Mo </a:t>
            </a:r>
            <a:r>
              <a:rPr lang="en-GB" dirty="0" smtClean="0">
                <a:solidFill>
                  <a:srgbClr val="0000FF"/>
                </a:solidFill>
              </a:rPr>
              <a:t>to 0</a:t>
            </a:r>
            <a:r>
              <a:rPr lang="en-GB" baseline="30000" dirty="0" smtClean="0">
                <a:solidFill>
                  <a:srgbClr val="0000FF"/>
                </a:solidFill>
              </a:rPr>
              <a:t>+</a:t>
            </a:r>
            <a:r>
              <a:rPr lang="en-GB" baseline="-25000" dirty="0" smtClean="0">
                <a:solidFill>
                  <a:srgbClr val="0000FF"/>
                </a:solidFill>
              </a:rPr>
              <a:t>1</a:t>
            </a:r>
            <a:r>
              <a:rPr lang="en-GB" dirty="0" smtClean="0">
                <a:solidFill>
                  <a:srgbClr val="0000FF"/>
                </a:solidFill>
              </a:rPr>
              <a:t> </a:t>
            </a:r>
            <a:r>
              <a:rPr lang="en-GB" dirty="0">
                <a:solidFill>
                  <a:srgbClr val="0000FF"/>
                </a:solidFill>
              </a:rPr>
              <a:t>level of </a:t>
            </a:r>
            <a:r>
              <a:rPr lang="en-GB" baseline="30000" dirty="0">
                <a:solidFill>
                  <a:srgbClr val="0000FF"/>
                </a:solidFill>
              </a:rPr>
              <a:t>100</a:t>
            </a:r>
            <a:r>
              <a:rPr lang="en-GB" dirty="0">
                <a:solidFill>
                  <a:srgbClr val="0000FF"/>
                </a:solidFill>
              </a:rPr>
              <a:t>Ru )</a:t>
            </a:r>
          </a:p>
        </p:txBody>
      </p:sp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192"/>
            <a:ext cx="1252921" cy="126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ttangolo 13"/>
          <p:cNvSpPr>
            <a:spLocks noChangeArrowheads="1"/>
          </p:cNvSpPr>
          <p:nvPr/>
        </p:nvSpPr>
        <p:spPr bwMode="auto">
          <a:xfrm>
            <a:off x="1459987" y="1006277"/>
            <a:ext cx="7251198" cy="18466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285750" indent="-285750" fontAlgn="base">
              <a:spcBef>
                <a:spcPts val="12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Allowed</a:t>
            </a: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itchFamily="66" charset="0"/>
              </a:rPr>
              <a:t> 2</a:t>
            </a: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ymbol" pitchFamily="18" charset="2"/>
              </a:rPr>
              <a:t>b</a:t>
            </a: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itchFamily="66" charset="0"/>
              </a:rPr>
              <a:t>2</a:t>
            </a: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ymbol" pitchFamily="18" charset="2"/>
              </a:rPr>
              <a:t>n</a:t>
            </a: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itchFamily="66" charset="0"/>
              </a:rPr>
              <a:t> </a:t>
            </a: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decay to the </a:t>
            </a:r>
            <a:r>
              <a:rPr lang="en-US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g.s</a:t>
            </a: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. of </a:t>
            </a:r>
            <a:r>
              <a:rPr lang="en-US" sz="1400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100</a:t>
            </a: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Ru observed in several direct experiments, T</a:t>
            </a:r>
            <a:r>
              <a:rPr lang="en-US" sz="1400" baseline="-25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1/2</a:t>
            </a: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~ 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(3.3–11.5) × 10</a:t>
            </a:r>
            <a:r>
              <a:rPr lang="en-US" sz="1400" b="1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18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yr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(</a:t>
            </a: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from NEMO-3 (7 kg of </a:t>
            </a:r>
            <a:r>
              <a:rPr lang="en-US" sz="1400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100</a:t>
            </a: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Mo), </a:t>
            </a:r>
          </a:p>
          <a:p>
            <a:pPr algn="ctr" fontAlgn="base">
              <a:spcBef>
                <a:spcPts val="1200"/>
              </a:spcBef>
              <a:spcAft>
                <a:spcPct val="0"/>
              </a:spcAft>
            </a:pP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</a:t>
            </a:r>
            <a:r>
              <a:rPr lang="it-IT" sz="1400" baseline="-25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1/2</a:t>
            </a:r>
            <a:r>
              <a:rPr lang="it-IT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(</a:t>
            </a: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itchFamily="66" charset="0"/>
              </a:rPr>
              <a:t>2ν</a:t>
            </a: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; </a:t>
            </a:r>
            <a:r>
              <a:rPr lang="en-US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g.s</a:t>
            </a: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. – </a:t>
            </a:r>
            <a:r>
              <a:rPr lang="en-US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g.s</a:t>
            </a: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.) </a:t>
            </a:r>
            <a:r>
              <a:rPr lang="it-IT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= (7.1± 0.5) × 10</a:t>
            </a:r>
            <a:r>
              <a:rPr lang="it-IT" sz="1400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18</a:t>
            </a:r>
            <a:r>
              <a:rPr lang="it-IT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yr</a:t>
            </a:r>
          </a:p>
          <a:p>
            <a:pPr marL="285750" indent="-285750" fontAlgn="base">
              <a:spcBef>
                <a:spcPts val="12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ymbol" pitchFamily="18" charset="2"/>
              </a:rPr>
              <a:t>2b2n</a:t>
            </a: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decay of </a:t>
            </a:r>
            <a:r>
              <a:rPr lang="en-US" sz="14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100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Mo </a:t>
            </a: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to 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the first excited </a:t>
            </a: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0</a:t>
            </a:r>
            <a:r>
              <a:rPr lang="en-US" sz="1400" b="1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+</a:t>
            </a:r>
            <a:r>
              <a:rPr lang="en-US" sz="1400" b="1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1</a:t>
            </a: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level of </a:t>
            </a:r>
            <a:r>
              <a:rPr lang="en-US" sz="1400" b="1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100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Ru </a:t>
            </a: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registered in contradiction with an early measurement</a:t>
            </a:r>
          </a:p>
          <a:p>
            <a:pPr marL="285750" indent="-285750" fontAlgn="base">
              <a:spcBef>
                <a:spcPts val="12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1 kg of the Molybdenum used to set the limit was re-measured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71886" y="2996952"/>
            <a:ext cx="2089476" cy="2005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6894458" y="3125286"/>
            <a:ext cx="2142038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 algn="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400" dirty="0">
                <a:latin typeface="+mj-lt"/>
                <a:sym typeface="Wingdings" pitchFamily="2" charset="2"/>
              </a:rPr>
              <a:t>Molybdenum sample (mass ≈ </a:t>
            </a:r>
            <a:r>
              <a:rPr lang="en-US" sz="1400" b="1" dirty="0">
                <a:latin typeface="+mj-lt"/>
                <a:sym typeface="Wingdings" pitchFamily="2" charset="2"/>
              </a:rPr>
              <a:t>1 kg </a:t>
            </a:r>
            <a:r>
              <a:rPr lang="en-US" sz="1400" dirty="0">
                <a:latin typeface="+mj-lt"/>
                <a:sym typeface="Wingdings" pitchFamily="2" charset="2"/>
              </a:rPr>
              <a:t>enriched in </a:t>
            </a:r>
            <a:r>
              <a:rPr lang="en-US" sz="1400" b="1" baseline="30000" dirty="0">
                <a:latin typeface="+mj-lt"/>
                <a:sym typeface="Wingdings" pitchFamily="2" charset="2"/>
              </a:rPr>
              <a:t>100</a:t>
            </a:r>
            <a:r>
              <a:rPr lang="en-US" sz="1400" b="1" dirty="0">
                <a:latin typeface="+mj-lt"/>
                <a:sym typeface="Wingdings" pitchFamily="2" charset="2"/>
              </a:rPr>
              <a:t>Mo at 99.5%</a:t>
            </a:r>
            <a:r>
              <a:rPr lang="en-US" sz="1400" dirty="0">
                <a:latin typeface="+mj-lt"/>
                <a:sym typeface="Wingdings" pitchFamily="2" charset="2"/>
              </a:rPr>
              <a:t>) installed </a:t>
            </a:r>
            <a:r>
              <a:rPr lang="en-US" sz="1400" dirty="0" smtClean="0">
                <a:latin typeface="+mj-lt"/>
                <a:sym typeface="Wingdings" pitchFamily="2" charset="2"/>
              </a:rPr>
              <a:t> in </a:t>
            </a:r>
            <a:r>
              <a:rPr lang="en-US" sz="1400" b="1" dirty="0" smtClean="0">
                <a:latin typeface="+mj-lt"/>
              </a:rPr>
              <a:t>4 low-background </a:t>
            </a:r>
            <a:r>
              <a:rPr lang="en-US" sz="1400" b="1" dirty="0" err="1" smtClean="0">
                <a:latin typeface="+mj-lt"/>
              </a:rPr>
              <a:t>HPGe</a:t>
            </a:r>
            <a:r>
              <a:rPr lang="en-US" sz="1400" b="1" dirty="0" smtClean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detectors (</a:t>
            </a:r>
            <a:r>
              <a:rPr lang="en-US" sz="1400" dirty="0" smtClean="0">
                <a:latin typeface="+mj-lt"/>
                <a:sym typeface="Symbol" pitchFamily="18" charset="2"/>
              </a:rPr>
              <a:t>~225 cm</a:t>
            </a:r>
            <a:r>
              <a:rPr lang="en-US" sz="1400" baseline="30000" dirty="0" smtClean="0">
                <a:latin typeface="+mj-lt"/>
                <a:sym typeface="Symbol" pitchFamily="18" charset="2"/>
              </a:rPr>
              <a:t>3</a:t>
            </a:r>
            <a:r>
              <a:rPr lang="en-US" sz="1400" dirty="0" smtClean="0">
                <a:latin typeface="+mj-lt"/>
                <a:sym typeface="Symbol" pitchFamily="18" charset="2"/>
              </a:rPr>
              <a:t> each one</a:t>
            </a:r>
            <a:r>
              <a:rPr lang="en-US" sz="1400" dirty="0" smtClean="0">
                <a:latin typeface="+mj-lt"/>
              </a:rPr>
              <a:t>)</a:t>
            </a:r>
          </a:p>
        </p:txBody>
      </p:sp>
      <p:sp>
        <p:nvSpPr>
          <p:cNvPr id="26" name="Rectangle 5"/>
          <p:cNvSpPr>
            <a:spLocks noChangeArrowheads="1"/>
          </p:cNvSpPr>
          <p:nvPr/>
        </p:nvSpPr>
        <p:spPr bwMode="auto">
          <a:xfrm>
            <a:off x="5724128" y="5085184"/>
            <a:ext cx="3384376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Set-up enclosed in a lead and copper passive shielding and with a nitrogen ventilation system in order to avoid radon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2 Stage: 1) first meas.; 2) sample 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purification performed and new meas. (14 times </a:t>
            </a: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l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ower </a:t>
            </a:r>
            <a:r>
              <a:rPr lang="en-US" sz="1400" b="1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40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K)</a:t>
            </a:r>
          </a:p>
        </p:txBody>
      </p:sp>
      <p:sp>
        <p:nvSpPr>
          <p:cNvPr id="27" name="Rettangolo 7"/>
          <p:cNvSpPr>
            <a:spLocks noChangeArrowheads="1"/>
          </p:cNvSpPr>
          <p:nvPr/>
        </p:nvSpPr>
        <p:spPr bwMode="auto">
          <a:xfrm>
            <a:off x="375639" y="3255948"/>
            <a:ext cx="434037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400" dirty="0" smtClean="0">
                <a:solidFill>
                  <a:srgbClr val="000000"/>
                </a:solidFill>
                <a:latin typeface="+mj-lt"/>
              </a:rPr>
              <a:t>If 0</a:t>
            </a:r>
            <a:r>
              <a:rPr lang="it-IT" sz="1400" baseline="30000" dirty="0" smtClean="0">
                <a:solidFill>
                  <a:srgbClr val="000000"/>
                </a:solidFill>
                <a:latin typeface="+mj-lt"/>
              </a:rPr>
              <a:t>+</a:t>
            </a:r>
            <a:r>
              <a:rPr lang="it-IT" sz="1400" baseline="-25000" dirty="0" smtClean="0">
                <a:solidFill>
                  <a:srgbClr val="000000"/>
                </a:solidFill>
                <a:latin typeface="+mj-lt"/>
              </a:rPr>
              <a:t>1</a:t>
            </a:r>
            <a:r>
              <a:rPr lang="it-IT" sz="1400" dirty="0" smtClean="0">
                <a:solidFill>
                  <a:srgbClr val="000000"/>
                </a:solidFill>
                <a:latin typeface="+mj-lt"/>
              </a:rPr>
              <a:t> excited level 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of </a:t>
            </a:r>
            <a:r>
              <a:rPr lang="en-US" sz="1400" baseline="30000" dirty="0" smtClean="0">
                <a:solidFill>
                  <a:srgbClr val="000000"/>
                </a:solidFill>
                <a:latin typeface="+mj-lt"/>
              </a:rPr>
              <a:t>100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Ru (E=1130 keV) populated,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800" b="1" dirty="0">
              <a:solidFill>
                <a:srgbClr val="000000"/>
              </a:solidFill>
              <a:latin typeface="+mj-lt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+mj-lt"/>
                <a:sym typeface="Symbol"/>
              </a:rPr>
              <a:t>	</a:t>
            </a:r>
            <a:r>
              <a:rPr lang="en-US" sz="1400" b="1" dirty="0" smtClean="0">
                <a:solidFill>
                  <a:srgbClr val="000000"/>
                </a:solidFill>
                <a:latin typeface="+mj-lt"/>
              </a:rPr>
              <a:t>two </a:t>
            </a:r>
            <a:r>
              <a:rPr lang="en-US" sz="1400" b="1" dirty="0" smtClean="0">
                <a:solidFill>
                  <a:srgbClr val="000000"/>
                </a:solidFill>
                <a:latin typeface="Symbol" pitchFamily="18" charset="2"/>
              </a:rPr>
              <a:t>g</a:t>
            </a:r>
            <a:r>
              <a:rPr lang="en-US" sz="1400" b="1" dirty="0" smtClean="0">
                <a:solidFill>
                  <a:srgbClr val="000000"/>
                </a:solidFill>
                <a:latin typeface="+mj-lt"/>
              </a:rPr>
              <a:t> quanta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 (591 keV + 540 keV) 	</a:t>
            </a:r>
            <a:r>
              <a:rPr lang="en-US" sz="1400" b="1" dirty="0" smtClean="0">
                <a:solidFill>
                  <a:srgbClr val="000000"/>
                </a:solidFill>
                <a:latin typeface="+mj-lt"/>
              </a:rPr>
              <a:t>emitted in cascade 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in </a:t>
            </a:r>
            <a:r>
              <a:rPr lang="en-US" sz="1400" dirty="0" err="1" smtClean="0">
                <a:solidFill>
                  <a:srgbClr val="000000"/>
                </a:solidFill>
                <a:latin typeface="+mj-lt"/>
              </a:rPr>
              <a:t>deexcitation</a:t>
            </a:r>
            <a:endParaRPr lang="it-IT" sz="1400" dirty="0" smtClean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92507"/>
            <a:ext cx="5505146" cy="2265493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CasellaDiTesto 12"/>
          <p:cNvSpPr txBox="1">
            <a:spLocks noChangeArrowheads="1"/>
          </p:cNvSpPr>
          <p:nvPr/>
        </p:nvSpPr>
        <p:spPr bwMode="auto">
          <a:xfrm>
            <a:off x="7395086" y="159283"/>
            <a:ext cx="171341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400" b="1" dirty="0" smtClean="0"/>
              <a:t>NPA846(2010)143</a:t>
            </a:r>
            <a:endParaRPr lang="it-IT" sz="1400" b="1" dirty="0"/>
          </a:p>
        </p:txBody>
      </p:sp>
      <p:sp>
        <p:nvSpPr>
          <p:cNvPr id="3" name="Rectangle 2"/>
          <p:cNvSpPr/>
          <p:nvPr/>
        </p:nvSpPr>
        <p:spPr>
          <a:xfrm>
            <a:off x="6080541" y="2708920"/>
            <a:ext cx="18758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000" dirty="0" smtClean="0">
                <a:solidFill>
                  <a:srgbClr val="0000FF"/>
                </a:solidFill>
              </a:rPr>
              <a:t>Measurement: </a:t>
            </a:r>
            <a:endParaRPr lang="it-IT" sz="2000" dirty="0">
              <a:solidFill>
                <a:srgbClr val="0000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51759" y="2780928"/>
            <a:ext cx="1188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000" dirty="0" smtClean="0">
                <a:solidFill>
                  <a:srgbClr val="0000FF"/>
                </a:solidFill>
              </a:rPr>
              <a:t>Strategy </a:t>
            </a:r>
            <a:endParaRPr lang="it-IT" sz="2000" dirty="0">
              <a:solidFill>
                <a:srgbClr val="0000FF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4283968" y="4968324"/>
            <a:ext cx="309550" cy="2608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Rettangolo 12"/>
          <p:cNvSpPr>
            <a:spLocks noChangeArrowheads="1"/>
          </p:cNvSpPr>
          <p:nvPr/>
        </p:nvSpPr>
        <p:spPr bwMode="auto">
          <a:xfrm>
            <a:off x="24590" y="4664169"/>
            <a:ext cx="4475402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fontAlgn="base">
              <a:spcBef>
                <a:spcPts val="1800"/>
              </a:spcBef>
              <a:spcAft>
                <a:spcPct val="0"/>
              </a:spcAft>
            </a:pPr>
            <a:r>
              <a:rPr lang="en-US" sz="1200" dirty="0" smtClean="0">
                <a:latin typeface="+mj-lt"/>
              </a:rPr>
              <a:t>T</a:t>
            </a:r>
            <a:r>
              <a:rPr lang="en-US" sz="1200" baseline="-25000" dirty="0" smtClean="0">
                <a:latin typeface="+mj-lt"/>
              </a:rPr>
              <a:t>1/2</a:t>
            </a:r>
            <a:r>
              <a:rPr lang="en-US" sz="1200" dirty="0" smtClean="0">
                <a:latin typeface="+mj-lt"/>
              </a:rPr>
              <a:t> measured in several experiments:</a:t>
            </a:r>
            <a:endParaRPr lang="it-IT" sz="1200" dirty="0" smtClean="0">
              <a:latin typeface="+mj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65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4" name="Immagin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45381"/>
            <a:ext cx="3672408" cy="3404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Immagin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555" y="2289398"/>
            <a:ext cx="3541712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7" name="Text Box 10"/>
          <p:cNvSpPr txBox="1">
            <a:spLocks noChangeArrowheads="1"/>
          </p:cNvSpPr>
          <p:nvPr/>
        </p:nvSpPr>
        <p:spPr bwMode="auto">
          <a:xfrm>
            <a:off x="4914555" y="1838186"/>
            <a:ext cx="37619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93663" indent="-93663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0" indent="0">
              <a:spcBef>
                <a:spcPct val="50000"/>
              </a:spcBef>
            </a:pPr>
            <a:r>
              <a:rPr lang="en-US" sz="1400" b="1" dirty="0" smtClean="0">
                <a:latin typeface="+mj-lt"/>
              </a:rPr>
              <a:t>8 coincidence events in the coincidence spectrum </a:t>
            </a:r>
            <a:r>
              <a:rPr lang="en-US" sz="1400" dirty="0" smtClean="0">
                <a:latin typeface="+mj-lt"/>
              </a:rPr>
              <a:t>between </a:t>
            </a:r>
            <a:r>
              <a:rPr lang="en-US" sz="1400" dirty="0">
                <a:latin typeface="+mj-lt"/>
              </a:rPr>
              <a:t>any two HP </a:t>
            </a:r>
            <a:r>
              <a:rPr lang="en-US" sz="1400" dirty="0" err="1" smtClean="0">
                <a:latin typeface="+mj-lt"/>
              </a:rPr>
              <a:t>Ge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pic>
        <p:nvPicPr>
          <p:cNvPr id="19468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596" y="5723055"/>
            <a:ext cx="3998913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707"/>
            <a:ext cx="1252921" cy="126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317155" y="6237312"/>
            <a:ext cx="69992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/>
            <a:r>
              <a:rPr lang="en-US" sz="1600" dirty="0" smtClean="0">
                <a:solidFill>
                  <a:srgbClr val="CC3300"/>
                </a:solidFill>
                <a:latin typeface="Tahoma" pitchFamily="34" charset="0"/>
              </a:rPr>
              <a:t>The observed </a:t>
            </a:r>
            <a:r>
              <a:rPr lang="en-US" sz="1600" baseline="30000" dirty="0" smtClean="0">
                <a:solidFill>
                  <a:srgbClr val="CC3300"/>
                </a:solidFill>
                <a:latin typeface="Tahoma" pitchFamily="34" charset="0"/>
              </a:rPr>
              <a:t>100</a:t>
            </a:r>
            <a:r>
              <a:rPr lang="en-US" sz="1600" dirty="0" smtClean="0">
                <a:solidFill>
                  <a:srgbClr val="CC3300"/>
                </a:solidFill>
                <a:latin typeface="Tahoma" pitchFamily="34" charset="0"/>
              </a:rPr>
              <a:t>Mo </a:t>
            </a:r>
            <a:r>
              <a:rPr lang="en-US" sz="1600" dirty="0">
                <a:solidFill>
                  <a:srgbClr val="CC3300"/>
                </a:solidFill>
                <a:latin typeface="Tahoma" pitchFamily="34" charset="0"/>
              </a:rPr>
              <a:t>→</a:t>
            </a:r>
            <a:r>
              <a:rPr lang="en-US" sz="1600" baseline="30000" dirty="0">
                <a:solidFill>
                  <a:srgbClr val="CC3300"/>
                </a:solidFill>
                <a:latin typeface="Tahoma" pitchFamily="34" charset="0"/>
              </a:rPr>
              <a:t>100</a:t>
            </a:r>
            <a:r>
              <a:rPr lang="en-US" sz="1600" dirty="0">
                <a:solidFill>
                  <a:srgbClr val="CC3300"/>
                </a:solidFill>
                <a:latin typeface="Tahoma" pitchFamily="34" charset="0"/>
              </a:rPr>
              <a:t>Ru*  2</a:t>
            </a:r>
            <a:r>
              <a:rPr lang="en-US" sz="1600" dirty="0">
                <a:solidFill>
                  <a:srgbClr val="CC3300"/>
                </a:solidFill>
                <a:latin typeface="Lucida Grande" charset="0"/>
              </a:rPr>
              <a:t>β</a:t>
            </a:r>
            <a:r>
              <a:rPr lang="en-US" sz="1600" dirty="0">
                <a:solidFill>
                  <a:srgbClr val="CC3300"/>
                </a:solidFill>
                <a:latin typeface="Tahoma" pitchFamily="34" charset="0"/>
              </a:rPr>
              <a:t>2</a:t>
            </a:r>
            <a:r>
              <a:rPr lang="en-US" sz="1600" dirty="0">
                <a:solidFill>
                  <a:srgbClr val="CC3300"/>
                </a:solidFill>
                <a:latin typeface="Symbol" pitchFamily="18" charset="2"/>
              </a:rPr>
              <a:t>n</a:t>
            </a:r>
            <a:r>
              <a:rPr lang="en-US" sz="1600" dirty="0">
                <a:solidFill>
                  <a:srgbClr val="CC3300"/>
                </a:solidFill>
                <a:latin typeface="Tahoma" pitchFamily="34" charset="0"/>
              </a:rPr>
              <a:t> </a:t>
            </a:r>
            <a:r>
              <a:rPr lang="en-US" sz="1600" dirty="0" smtClean="0">
                <a:solidFill>
                  <a:srgbClr val="CC3300"/>
                </a:solidFill>
                <a:latin typeface="Tahoma" pitchFamily="34" charset="0"/>
              </a:rPr>
              <a:t>decay is in </a:t>
            </a:r>
            <a:r>
              <a:rPr lang="en-US" sz="1600" dirty="0">
                <a:solidFill>
                  <a:srgbClr val="CC3300"/>
                </a:solidFill>
                <a:latin typeface="Tahoma" pitchFamily="34" charset="0"/>
              </a:rPr>
              <a:t>agreement with previous results, while the old limit T</a:t>
            </a:r>
            <a:r>
              <a:rPr lang="en-US" sz="1600" baseline="-25000" dirty="0">
                <a:solidFill>
                  <a:srgbClr val="CC3300"/>
                </a:solidFill>
                <a:latin typeface="Tahoma" pitchFamily="34" charset="0"/>
              </a:rPr>
              <a:t>1/2 </a:t>
            </a:r>
            <a:r>
              <a:rPr lang="en-US" sz="1600" dirty="0">
                <a:solidFill>
                  <a:srgbClr val="CC3300"/>
                </a:solidFill>
                <a:latin typeface="Tahoma" pitchFamily="34" charset="0"/>
              </a:rPr>
              <a:t>&gt;1.2 x 10</a:t>
            </a:r>
            <a:r>
              <a:rPr lang="en-US" sz="1600" baseline="30000" dirty="0">
                <a:solidFill>
                  <a:srgbClr val="CC3300"/>
                </a:solidFill>
                <a:latin typeface="Tahoma" pitchFamily="34" charset="0"/>
              </a:rPr>
              <a:t>21 </a:t>
            </a:r>
            <a:r>
              <a:rPr lang="en-US" sz="1600" dirty="0" err="1">
                <a:solidFill>
                  <a:srgbClr val="CC3300"/>
                </a:solidFill>
                <a:latin typeface="Tahoma" pitchFamily="34" charset="0"/>
              </a:rPr>
              <a:t>yr</a:t>
            </a:r>
            <a:r>
              <a:rPr lang="en-US" sz="1600" dirty="0">
                <a:solidFill>
                  <a:srgbClr val="CC3300"/>
                </a:solidFill>
                <a:latin typeface="Tahoma" pitchFamily="34" charset="0"/>
              </a:rPr>
              <a:t> is not </a:t>
            </a:r>
            <a:r>
              <a:rPr lang="en-US" sz="1600" dirty="0" smtClean="0">
                <a:solidFill>
                  <a:srgbClr val="CC3300"/>
                </a:solidFill>
                <a:latin typeface="Tahoma" pitchFamily="34" charset="0"/>
              </a:rPr>
              <a:t>confirmed</a:t>
            </a:r>
            <a:endParaRPr lang="en-US" sz="1600" baseline="-25000" dirty="0">
              <a:solidFill>
                <a:srgbClr val="CC3300"/>
              </a:solidFill>
              <a:latin typeface="Tahoma" pitchFamily="34" charset="0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1432433" y="25401"/>
            <a:ext cx="7559279" cy="88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 eaLnBrk="0" hangingPunct="0">
              <a:lnSpc>
                <a:spcPct val="80000"/>
              </a:lnSpc>
            </a:pPr>
            <a:r>
              <a:rPr lang="en-GB" sz="44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Armonia</a:t>
            </a:r>
            <a:endParaRPr lang="en-GB" sz="44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0" hangingPunct="0">
              <a:lnSpc>
                <a:spcPct val="90000"/>
              </a:lnSpc>
            </a:pPr>
            <a:r>
              <a:rPr lang="en-GB" dirty="0">
                <a:solidFill>
                  <a:srgbClr val="0000FF"/>
                </a:solidFill>
              </a:rPr>
              <a:t>(</a:t>
            </a:r>
            <a:r>
              <a:rPr lang="en-GB" dirty="0" err="1">
                <a:solidFill>
                  <a:srgbClr val="0000FF"/>
                </a:solidFill>
              </a:rPr>
              <a:t>me</a:t>
            </a:r>
            <a:r>
              <a:rPr lang="en-GB" dirty="0" err="1">
                <a:solidFill>
                  <a:srgbClr val="CC0000"/>
                </a:solidFill>
              </a:rPr>
              <a:t>A</a:t>
            </a:r>
            <a:r>
              <a:rPr lang="en-GB" dirty="0" err="1">
                <a:solidFill>
                  <a:srgbClr val="0000FF"/>
                </a:solidFill>
              </a:rPr>
              <a:t>su</a:t>
            </a:r>
            <a:r>
              <a:rPr lang="en-GB" dirty="0" err="1">
                <a:solidFill>
                  <a:srgbClr val="CC0000"/>
                </a:solidFill>
              </a:rPr>
              <a:t>R</a:t>
            </a:r>
            <a:r>
              <a:rPr lang="en-GB" dirty="0" err="1">
                <a:solidFill>
                  <a:srgbClr val="0000FF"/>
                </a:solidFill>
              </a:rPr>
              <a:t>e</a:t>
            </a:r>
            <a:r>
              <a:rPr lang="en-GB" dirty="0" err="1">
                <a:solidFill>
                  <a:srgbClr val="CC0000"/>
                </a:solidFill>
              </a:rPr>
              <a:t>M</a:t>
            </a:r>
            <a:r>
              <a:rPr lang="en-GB" dirty="0" err="1">
                <a:solidFill>
                  <a:srgbClr val="0000FF"/>
                </a:solidFill>
              </a:rPr>
              <a:t>ent</a:t>
            </a:r>
            <a:r>
              <a:rPr lang="en-GB" dirty="0">
                <a:solidFill>
                  <a:srgbClr val="0000FF"/>
                </a:solidFill>
              </a:rPr>
              <a:t> of </a:t>
            </a:r>
            <a:r>
              <a:rPr lang="en-GB" dirty="0" err="1">
                <a:solidFill>
                  <a:srgbClr val="0000FF"/>
                </a:solidFill>
              </a:rPr>
              <a:t>tw</a:t>
            </a:r>
            <a:r>
              <a:rPr lang="en-GB" dirty="0" err="1">
                <a:solidFill>
                  <a:srgbClr val="CC0000"/>
                </a:solidFill>
              </a:rPr>
              <a:t>O</a:t>
            </a:r>
            <a:r>
              <a:rPr lang="en-GB" dirty="0" err="1">
                <a:solidFill>
                  <a:srgbClr val="0000FF"/>
                </a:solidFill>
              </a:rPr>
              <a:t>-</a:t>
            </a:r>
            <a:r>
              <a:rPr lang="en-GB" dirty="0" err="1">
                <a:solidFill>
                  <a:srgbClr val="CC0000"/>
                </a:solidFill>
              </a:rPr>
              <a:t>N</a:t>
            </a:r>
            <a:r>
              <a:rPr lang="en-GB" dirty="0" err="1">
                <a:solidFill>
                  <a:srgbClr val="0000FF"/>
                </a:solidFill>
              </a:rPr>
              <a:t>eutr</a:t>
            </a:r>
            <a:r>
              <a:rPr lang="en-GB" dirty="0" err="1">
                <a:solidFill>
                  <a:srgbClr val="CC0000"/>
                </a:solidFill>
              </a:rPr>
              <a:t>I</a:t>
            </a:r>
            <a:r>
              <a:rPr lang="en-GB" dirty="0" err="1">
                <a:solidFill>
                  <a:srgbClr val="0000FF"/>
                </a:solidFill>
              </a:rPr>
              <a:t>no</a:t>
            </a:r>
            <a:r>
              <a:rPr lang="en-GB" dirty="0">
                <a:solidFill>
                  <a:srgbClr val="0000FF"/>
                </a:solidFill>
              </a:rPr>
              <a:t> </a:t>
            </a:r>
            <a:r>
              <a:rPr lang="en-GB" dirty="0" smtClean="0">
                <a:solidFill>
                  <a:srgbClr val="0000FF"/>
                </a:solidFill>
                <a:latin typeface="Symbol" pitchFamily="18" charset="2"/>
              </a:rPr>
              <a:t>bb</a:t>
            </a:r>
            <a:r>
              <a:rPr lang="en-GB" dirty="0" smtClean="0">
                <a:solidFill>
                  <a:srgbClr val="0000FF"/>
                </a:solidFill>
              </a:rPr>
              <a:t> </a:t>
            </a:r>
            <a:r>
              <a:rPr lang="en-GB" dirty="0" err="1" smtClean="0">
                <a:solidFill>
                  <a:srgbClr val="0000FF"/>
                </a:solidFill>
              </a:rPr>
              <a:t>dec</a:t>
            </a:r>
            <a:r>
              <a:rPr lang="en-GB" dirty="0" err="1" smtClean="0">
                <a:solidFill>
                  <a:srgbClr val="CC0000"/>
                </a:solidFill>
              </a:rPr>
              <a:t>A</a:t>
            </a:r>
            <a:r>
              <a:rPr lang="en-GB" dirty="0" err="1" smtClean="0">
                <a:solidFill>
                  <a:srgbClr val="0000FF"/>
                </a:solidFill>
              </a:rPr>
              <a:t>y</a:t>
            </a:r>
            <a:r>
              <a:rPr lang="en-GB" dirty="0" smtClean="0">
                <a:solidFill>
                  <a:srgbClr val="0000FF"/>
                </a:solidFill>
              </a:rPr>
              <a:t> </a:t>
            </a:r>
            <a:r>
              <a:rPr lang="en-GB" dirty="0">
                <a:solidFill>
                  <a:srgbClr val="0000FF"/>
                </a:solidFill>
              </a:rPr>
              <a:t>of </a:t>
            </a:r>
            <a:r>
              <a:rPr lang="en-GB" baseline="30000" dirty="0">
                <a:solidFill>
                  <a:srgbClr val="0000FF"/>
                </a:solidFill>
              </a:rPr>
              <a:t>100</a:t>
            </a:r>
            <a:r>
              <a:rPr lang="en-GB" dirty="0">
                <a:solidFill>
                  <a:srgbClr val="0000FF"/>
                </a:solidFill>
              </a:rPr>
              <a:t>Mo </a:t>
            </a:r>
            <a:r>
              <a:rPr lang="en-GB" dirty="0" smtClean="0">
                <a:solidFill>
                  <a:srgbClr val="0000FF"/>
                </a:solidFill>
              </a:rPr>
              <a:t>to 0</a:t>
            </a:r>
            <a:r>
              <a:rPr lang="en-GB" baseline="30000" dirty="0" smtClean="0">
                <a:solidFill>
                  <a:srgbClr val="0000FF"/>
                </a:solidFill>
              </a:rPr>
              <a:t>+</a:t>
            </a:r>
            <a:r>
              <a:rPr lang="en-GB" baseline="-25000" dirty="0" smtClean="0">
                <a:solidFill>
                  <a:srgbClr val="0000FF"/>
                </a:solidFill>
              </a:rPr>
              <a:t>1</a:t>
            </a:r>
            <a:r>
              <a:rPr lang="en-GB" dirty="0" smtClean="0">
                <a:solidFill>
                  <a:srgbClr val="0000FF"/>
                </a:solidFill>
              </a:rPr>
              <a:t> </a:t>
            </a:r>
            <a:r>
              <a:rPr lang="en-GB" dirty="0">
                <a:solidFill>
                  <a:srgbClr val="0000FF"/>
                </a:solidFill>
              </a:rPr>
              <a:t>level of </a:t>
            </a:r>
            <a:r>
              <a:rPr lang="en-GB" baseline="30000" dirty="0">
                <a:solidFill>
                  <a:srgbClr val="0000FF"/>
                </a:solidFill>
              </a:rPr>
              <a:t>100</a:t>
            </a:r>
            <a:r>
              <a:rPr lang="en-GB" dirty="0">
                <a:solidFill>
                  <a:srgbClr val="0000FF"/>
                </a:solidFill>
              </a:rPr>
              <a:t>Ru )</a:t>
            </a:r>
          </a:p>
        </p:txBody>
      </p:sp>
      <p:sp>
        <p:nvSpPr>
          <p:cNvPr id="17" name="CasellaDiTesto 12"/>
          <p:cNvSpPr txBox="1">
            <a:spLocks noChangeArrowheads="1"/>
          </p:cNvSpPr>
          <p:nvPr/>
        </p:nvSpPr>
        <p:spPr bwMode="auto">
          <a:xfrm>
            <a:off x="7395086" y="159283"/>
            <a:ext cx="171341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400" b="1" dirty="0" smtClean="0"/>
              <a:t>NPA846(2010)143</a:t>
            </a:r>
            <a:endParaRPr lang="it-IT" sz="1400" b="1" dirty="0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1763689" y="980728"/>
            <a:ext cx="65527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n-US" sz="1400" dirty="0">
                <a:latin typeface="+mj-lt"/>
                <a:sym typeface="Wingdings" pitchFamily="2" charset="2"/>
              </a:rPr>
              <a:t>Molybdenum sample (mass ≈ </a:t>
            </a:r>
            <a:r>
              <a:rPr lang="en-US" sz="1400" b="1" dirty="0">
                <a:latin typeface="+mj-lt"/>
                <a:sym typeface="Wingdings" pitchFamily="2" charset="2"/>
              </a:rPr>
              <a:t>1 kg </a:t>
            </a:r>
            <a:r>
              <a:rPr lang="en-US" sz="1400" dirty="0">
                <a:latin typeface="+mj-lt"/>
                <a:sym typeface="Wingdings" pitchFamily="2" charset="2"/>
              </a:rPr>
              <a:t>enriched in </a:t>
            </a:r>
            <a:r>
              <a:rPr lang="en-US" sz="1400" b="1" baseline="30000" dirty="0">
                <a:latin typeface="+mj-lt"/>
                <a:sym typeface="Wingdings" pitchFamily="2" charset="2"/>
              </a:rPr>
              <a:t>100</a:t>
            </a:r>
            <a:r>
              <a:rPr lang="en-US" sz="1400" b="1" dirty="0">
                <a:latin typeface="+mj-lt"/>
                <a:sym typeface="Wingdings" pitchFamily="2" charset="2"/>
              </a:rPr>
              <a:t>Mo at 99.5%</a:t>
            </a:r>
            <a:r>
              <a:rPr lang="en-US" sz="1400" dirty="0">
                <a:latin typeface="+mj-lt"/>
                <a:sym typeface="Wingdings" pitchFamily="2" charset="2"/>
              </a:rPr>
              <a:t>) </a:t>
            </a:r>
            <a:r>
              <a:rPr lang="en-US" sz="1400" dirty="0" smtClean="0">
                <a:latin typeface="+mj-lt"/>
                <a:sym typeface="Wingdings" pitchFamily="2" charset="2"/>
              </a:rPr>
              <a:t>installed in </a:t>
            </a:r>
            <a:r>
              <a:rPr lang="en-US" sz="1400" b="1" dirty="0" smtClean="0">
                <a:latin typeface="+mj-lt"/>
              </a:rPr>
              <a:t>4 low-background </a:t>
            </a:r>
            <a:r>
              <a:rPr lang="en-US" sz="1400" b="1" dirty="0" err="1" smtClean="0">
                <a:latin typeface="+mj-lt"/>
              </a:rPr>
              <a:t>HPGe</a:t>
            </a:r>
            <a:r>
              <a:rPr lang="en-US" sz="1400" b="1" dirty="0" smtClean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detectors (</a:t>
            </a:r>
            <a:r>
              <a:rPr lang="en-US" sz="1400" dirty="0" smtClean="0">
                <a:latin typeface="+mj-lt"/>
                <a:sym typeface="Symbol" pitchFamily="18" charset="2"/>
              </a:rPr>
              <a:t>~225 cm</a:t>
            </a:r>
            <a:r>
              <a:rPr lang="en-US" sz="1400" baseline="30000" dirty="0" smtClean="0">
                <a:latin typeface="+mj-lt"/>
                <a:sym typeface="Symbol" pitchFamily="18" charset="2"/>
              </a:rPr>
              <a:t>3</a:t>
            </a:r>
            <a:r>
              <a:rPr lang="en-US" sz="1400" dirty="0" smtClean="0">
                <a:latin typeface="+mj-lt"/>
                <a:sym typeface="Symbol" pitchFamily="18" charset="2"/>
              </a:rPr>
              <a:t> each one</a:t>
            </a:r>
            <a:r>
              <a:rPr lang="en-US" sz="1400" dirty="0" smtClean="0">
                <a:latin typeface="+mj-lt"/>
              </a:rPr>
              <a:t>), T=18120 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12018" y="1527930"/>
            <a:ext cx="3088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FF0000"/>
                </a:solidFill>
              </a:rPr>
              <a:t>After sample purification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395536" y="1838186"/>
            <a:ext cx="266429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93663" indent="-93663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0" indent="0">
              <a:spcBef>
                <a:spcPct val="50000"/>
              </a:spcBef>
            </a:pPr>
            <a:r>
              <a:rPr lang="en-US" sz="1400" b="1" dirty="0" smtClean="0">
                <a:latin typeface="+mj-lt"/>
              </a:rPr>
              <a:t>1-dim spectrum 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256854" y="4941870"/>
            <a:ext cx="996593" cy="595901"/>
          </a:xfrm>
          <a:custGeom>
            <a:avLst/>
            <a:gdLst>
              <a:gd name="connsiteX0" fmla="*/ 996593 w 996593"/>
              <a:gd name="connsiteY0" fmla="*/ 0 h 595901"/>
              <a:gd name="connsiteX1" fmla="*/ 277402 w 996593"/>
              <a:gd name="connsiteY1" fmla="*/ 174660 h 595901"/>
              <a:gd name="connsiteX2" fmla="*/ 0 w 996593"/>
              <a:gd name="connsiteY2" fmla="*/ 595901 h 595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96593" h="595901">
                <a:moveTo>
                  <a:pt x="996593" y="0"/>
                </a:moveTo>
                <a:cubicBezTo>
                  <a:pt x="720047" y="37671"/>
                  <a:pt x="443501" y="75343"/>
                  <a:pt x="277402" y="174660"/>
                </a:cubicBezTo>
                <a:cubicBezTo>
                  <a:pt x="111303" y="273977"/>
                  <a:pt x="55651" y="434939"/>
                  <a:pt x="0" y="595901"/>
                </a:cubicBez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ctangle 6"/>
          <p:cNvSpPr/>
          <p:nvPr/>
        </p:nvSpPr>
        <p:spPr>
          <a:xfrm>
            <a:off x="73728" y="5488514"/>
            <a:ext cx="11797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latin typeface="+mj-lt"/>
              </a:rPr>
              <a:t>normalized background</a:t>
            </a:r>
            <a:endParaRPr lang="it-IT" sz="1000" dirty="0">
              <a:latin typeface="+mj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246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1"/>
          <p:cNvSpPr>
            <a:spLocks noChangeArrowheads="1"/>
          </p:cNvSpPr>
          <p:nvPr/>
        </p:nvSpPr>
        <p:spPr bwMode="auto">
          <a:xfrm>
            <a:off x="5667730" y="1026602"/>
            <a:ext cx="3440774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1400" baseline="30000" dirty="0">
                <a:solidFill>
                  <a:srgbClr val="0000FF"/>
                </a:solidFill>
                <a:latin typeface="+mj-lt"/>
              </a:rPr>
              <a:t>106</a:t>
            </a:r>
            <a:r>
              <a:rPr lang="it-IT" sz="1400" dirty="0">
                <a:solidFill>
                  <a:srgbClr val="0000FF"/>
                </a:solidFill>
                <a:latin typeface="+mj-lt"/>
              </a:rPr>
              <a:t>Cd  </a:t>
            </a:r>
            <a:r>
              <a:rPr lang="it-IT" sz="1400" dirty="0" smtClean="0">
                <a:solidFill>
                  <a:srgbClr val="0000FF"/>
                </a:solidFill>
                <a:latin typeface="+mj-lt"/>
              </a:rPr>
              <a:t>promising for </a:t>
            </a:r>
            <a:r>
              <a:rPr lang="it-IT" altLang="ja-JP" sz="1400" dirty="0" smtClean="0">
                <a:solidFill>
                  <a:srgbClr val="0000FF"/>
                </a:solidFill>
                <a:latin typeface="+mj-lt"/>
              </a:rPr>
              <a:t>2</a:t>
            </a:r>
            <a:r>
              <a:rPr lang="it-IT" altLang="ja-JP" sz="1400" dirty="0">
                <a:solidFill>
                  <a:srgbClr val="0000FF"/>
                </a:solidFill>
                <a:latin typeface="+mj-lt"/>
                <a:sym typeface="Symbol" pitchFamily="18" charset="2"/>
              </a:rPr>
              <a:t></a:t>
            </a:r>
            <a:r>
              <a:rPr lang="it-IT" altLang="ja-JP" sz="1400" baseline="30000" dirty="0" smtClean="0">
                <a:solidFill>
                  <a:srgbClr val="0000FF"/>
                </a:solidFill>
                <a:latin typeface="+mj-lt"/>
              </a:rPr>
              <a:t>+</a:t>
            </a:r>
            <a:r>
              <a:rPr lang="it-IT" altLang="ja-JP" sz="1400" dirty="0" smtClean="0">
                <a:solidFill>
                  <a:srgbClr val="0000FF"/>
                </a:solidFill>
                <a:latin typeface="+mj-lt"/>
              </a:rPr>
              <a:t>:</a:t>
            </a:r>
            <a:endParaRPr lang="it-IT" altLang="ja-JP" sz="1400" dirty="0">
              <a:solidFill>
                <a:srgbClr val="0000FF"/>
              </a:solidFill>
              <a:latin typeface="+mj-lt"/>
            </a:endParaRPr>
          </a:p>
          <a:p>
            <a:pPr marL="269875" indent="-269875">
              <a:spcBef>
                <a:spcPts val="600"/>
              </a:spcBef>
              <a:buAutoNum type="arabicParenR"/>
            </a:pPr>
            <a:r>
              <a:rPr lang="it-IT" sz="1400" dirty="0" smtClean="0">
                <a:latin typeface="Symbol" pitchFamily="18" charset="2"/>
              </a:rPr>
              <a:t>d</a:t>
            </a:r>
            <a:r>
              <a:rPr lang="it-IT" sz="1400" dirty="0" smtClean="0">
                <a:latin typeface="+mj-lt"/>
              </a:rPr>
              <a:t> =(1.25 </a:t>
            </a:r>
            <a:r>
              <a:rPr lang="it-IT" sz="1400" dirty="0">
                <a:latin typeface="+mj-lt"/>
              </a:rPr>
              <a:t>± 0.06</a:t>
            </a:r>
            <a:r>
              <a:rPr lang="it-IT" sz="1400" dirty="0" smtClean="0">
                <a:latin typeface="+mj-lt"/>
              </a:rPr>
              <a:t>)%; possibile enrichment </a:t>
            </a:r>
            <a:r>
              <a:rPr lang="it-IT" sz="1400" dirty="0">
                <a:latin typeface="+mj-lt"/>
              </a:rPr>
              <a:t>up to 100</a:t>
            </a:r>
            <a:r>
              <a:rPr lang="it-IT" sz="1400" dirty="0" smtClean="0">
                <a:latin typeface="+mj-lt"/>
              </a:rPr>
              <a:t>%;</a:t>
            </a:r>
          </a:p>
          <a:p>
            <a:pPr marL="269875" indent="-269875">
              <a:spcBef>
                <a:spcPts val="600"/>
              </a:spcBef>
              <a:buAutoNum type="arabicParenR"/>
            </a:pPr>
            <a:r>
              <a:rPr lang="it-IT" sz="1400" dirty="0" smtClean="0">
                <a:latin typeface="+mj-lt"/>
              </a:rPr>
              <a:t>Q</a:t>
            </a:r>
            <a:r>
              <a:rPr lang="it-IT" sz="1400" baseline="-25000" dirty="0" smtClean="0">
                <a:latin typeface="+mj-lt"/>
              </a:rPr>
              <a:t>2</a:t>
            </a:r>
            <a:r>
              <a:rPr lang="it-IT" sz="1400" baseline="-25000" dirty="0">
                <a:latin typeface="+mj-lt"/>
                <a:sym typeface="Symbol" pitchFamily="18" charset="2"/>
              </a:rPr>
              <a:t></a:t>
            </a:r>
            <a:r>
              <a:rPr lang="it-IT" sz="1400" dirty="0">
                <a:latin typeface="+mj-lt"/>
              </a:rPr>
              <a:t>= (2770±7) </a:t>
            </a:r>
            <a:r>
              <a:rPr lang="it-IT" sz="1400" dirty="0" smtClean="0">
                <a:latin typeface="+mj-lt"/>
              </a:rPr>
              <a:t>keV; 2</a:t>
            </a:r>
            <a:r>
              <a:rPr lang="it-IT" sz="1400" dirty="0">
                <a:latin typeface="+mj-lt"/>
                <a:sym typeface="Symbol" pitchFamily="18" charset="2"/>
              </a:rPr>
              <a:t></a:t>
            </a:r>
            <a:r>
              <a:rPr lang="it-IT" sz="1400" baseline="30000" dirty="0">
                <a:latin typeface="+mj-lt"/>
              </a:rPr>
              <a:t>+</a:t>
            </a:r>
            <a:r>
              <a:rPr lang="it-IT" sz="1400" dirty="0">
                <a:latin typeface="+mj-lt"/>
              </a:rPr>
              <a:t>,  </a:t>
            </a:r>
            <a:r>
              <a:rPr lang="en-GB" sz="1400" dirty="0">
                <a:latin typeface="+mj-lt"/>
                <a:sym typeface="Symbol" pitchFamily="18" charset="2"/>
              </a:rPr>
              <a:t></a:t>
            </a:r>
            <a:r>
              <a:rPr lang="it-IT" sz="1400" baseline="30000" dirty="0">
                <a:latin typeface="+mj-lt"/>
              </a:rPr>
              <a:t>+</a:t>
            </a:r>
            <a:r>
              <a:rPr lang="it-IT" sz="1400" dirty="0">
                <a:latin typeface="+mj-lt"/>
              </a:rPr>
              <a:t> and 2</a:t>
            </a:r>
            <a:r>
              <a:rPr lang="en-GB" sz="1400" dirty="0">
                <a:latin typeface="+mj-lt"/>
                <a:sym typeface="Symbol" pitchFamily="18" charset="2"/>
              </a:rPr>
              <a:t> decay </a:t>
            </a:r>
            <a:r>
              <a:rPr lang="en-GB" sz="1400" dirty="0" smtClean="0">
                <a:latin typeface="+mj-lt"/>
                <a:sym typeface="Symbol" pitchFamily="18" charset="2"/>
              </a:rPr>
              <a:t>modes possible with </a:t>
            </a:r>
            <a:r>
              <a:rPr lang="it-IT" sz="1400" dirty="0" smtClean="0">
                <a:latin typeface="+mj-lt"/>
              </a:rPr>
              <a:t>favourable </a:t>
            </a:r>
            <a:r>
              <a:rPr lang="it-IT" sz="1400" dirty="0">
                <a:latin typeface="+mj-lt"/>
              </a:rPr>
              <a:t>theoretical </a:t>
            </a:r>
            <a:r>
              <a:rPr lang="it-IT" sz="1400" dirty="0" smtClean="0">
                <a:latin typeface="+mj-lt"/>
              </a:rPr>
              <a:t>mean lives (resonant processes possible) </a:t>
            </a:r>
            <a:endParaRPr lang="it-IT" sz="1400" dirty="0">
              <a:latin typeface="+mj-lt"/>
            </a:endParaRPr>
          </a:p>
        </p:txBody>
      </p:sp>
      <p:sp>
        <p:nvSpPr>
          <p:cNvPr id="111622" name="Text Box 15"/>
          <p:cNvSpPr txBox="1">
            <a:spLocks noChangeArrowheads="1"/>
          </p:cNvSpPr>
          <p:nvPr/>
        </p:nvSpPr>
        <p:spPr bwMode="auto">
          <a:xfrm>
            <a:off x="229616" y="836712"/>
            <a:ext cx="4918448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002060"/>
                </a:solidFill>
                <a:latin typeface="+mj-lt"/>
              </a:rPr>
              <a:t>66</a:t>
            </a:r>
            <a:r>
              <a:rPr lang="en-US" sz="1600" b="1" dirty="0">
                <a:solidFill>
                  <a:srgbClr val="002060"/>
                </a:solidFill>
                <a:latin typeface="+mj-lt"/>
              </a:rPr>
              <a:t>% </a:t>
            </a:r>
            <a:r>
              <a:rPr lang="en-US" sz="1600" b="1" dirty="0" smtClean="0">
                <a:solidFill>
                  <a:srgbClr val="002060"/>
                </a:solidFill>
                <a:latin typeface="+mj-lt"/>
              </a:rPr>
              <a:t>enriched </a:t>
            </a:r>
            <a:r>
              <a:rPr lang="en-US" sz="1600" baseline="30000" dirty="0" smtClean="0">
                <a:solidFill>
                  <a:srgbClr val="002060"/>
                </a:solidFill>
                <a:latin typeface="+mj-lt"/>
              </a:rPr>
              <a:t>1</a:t>
            </a:r>
            <a:r>
              <a:rPr lang="en-US" sz="1600" b="1" baseline="30000" dirty="0" smtClean="0">
                <a:solidFill>
                  <a:srgbClr val="002060"/>
                </a:solidFill>
                <a:latin typeface="+mj-lt"/>
              </a:rPr>
              <a:t>06</a:t>
            </a:r>
            <a:r>
              <a:rPr lang="en-US" sz="1600" b="1" dirty="0" smtClean="0">
                <a:solidFill>
                  <a:srgbClr val="002060"/>
                </a:solidFill>
                <a:latin typeface="+mj-lt"/>
              </a:rPr>
              <a:t>CdWO4</a:t>
            </a:r>
            <a:r>
              <a:rPr lang="en-US" sz="1600" dirty="0" smtClean="0">
                <a:solidFill>
                  <a:srgbClr val="002060"/>
                </a:solidFill>
                <a:latin typeface="+mj-lt"/>
              </a:rPr>
              <a:t> crystal scintillator (215 g),  </a:t>
            </a:r>
            <a:r>
              <a:rPr lang="en-US" sz="1600" b="1" dirty="0">
                <a:solidFill>
                  <a:srgbClr val="002060"/>
                </a:solidFill>
                <a:latin typeface="+mj-lt"/>
              </a:rPr>
              <a:t>2.66</a:t>
            </a:r>
            <a:r>
              <a:rPr lang="en-US" sz="1600" b="1" dirty="0">
                <a:solidFill>
                  <a:srgbClr val="002060"/>
                </a:solidFill>
                <a:latin typeface="+mj-lt"/>
                <a:sym typeface="Symbol" pitchFamily="18" charset="2"/>
              </a:rPr>
              <a:t></a:t>
            </a:r>
            <a:r>
              <a:rPr lang="en-US" sz="1600" b="1" dirty="0">
                <a:solidFill>
                  <a:srgbClr val="002060"/>
                </a:solidFill>
                <a:latin typeface="+mj-lt"/>
              </a:rPr>
              <a:t>10</a:t>
            </a:r>
            <a:r>
              <a:rPr lang="en-US" sz="1600" b="1" baseline="30000" dirty="0">
                <a:solidFill>
                  <a:srgbClr val="002060"/>
                </a:solidFill>
                <a:latin typeface="+mj-lt"/>
              </a:rPr>
              <a:t>23</a:t>
            </a:r>
            <a:r>
              <a:rPr lang="en-US" sz="1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1600" dirty="0">
                <a:solidFill>
                  <a:srgbClr val="002060"/>
                </a:solidFill>
                <a:latin typeface="+mj-lt"/>
              </a:rPr>
              <a:t>nuclei of </a:t>
            </a:r>
            <a:r>
              <a:rPr lang="en-US" sz="1600" baseline="30000" dirty="0" smtClean="0">
                <a:solidFill>
                  <a:srgbClr val="002060"/>
                </a:solidFill>
                <a:latin typeface="+mj-lt"/>
              </a:rPr>
              <a:t>106</a:t>
            </a:r>
            <a:r>
              <a:rPr lang="en-US" sz="1600" dirty="0" smtClean="0">
                <a:solidFill>
                  <a:srgbClr val="002060"/>
                </a:solidFill>
                <a:latin typeface="+mj-lt"/>
              </a:rPr>
              <a:t>Cd developed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002060"/>
                </a:solidFill>
                <a:latin typeface="+mj-lt"/>
              </a:rPr>
              <a:t>2</a:t>
            </a:r>
            <a:r>
              <a:rPr lang="en-US" sz="1600" b="1" baseline="30000" dirty="0" smtClean="0">
                <a:solidFill>
                  <a:srgbClr val="002060"/>
                </a:solidFill>
                <a:latin typeface="+mj-lt"/>
              </a:rPr>
              <a:t>nd</a:t>
            </a:r>
            <a:r>
              <a:rPr lang="en-US" sz="1600" dirty="0" smtClean="0">
                <a:solidFill>
                  <a:srgbClr val="002060"/>
                </a:solidFill>
                <a:latin typeface="+mj-lt"/>
              </a:rPr>
              <a:t> enriched CdWO</a:t>
            </a:r>
            <a:r>
              <a:rPr lang="en-US" sz="1600" baseline="-25000" dirty="0" smtClean="0">
                <a:solidFill>
                  <a:srgbClr val="002060"/>
                </a:solidFill>
                <a:latin typeface="+mj-lt"/>
              </a:rPr>
              <a:t>4</a:t>
            </a:r>
            <a:r>
              <a:rPr lang="en-US" sz="1600" dirty="0" smtClean="0">
                <a:solidFill>
                  <a:srgbClr val="002060"/>
                </a:solidFill>
                <a:latin typeface="+mj-lt"/>
              </a:rPr>
              <a:t> crystal </a:t>
            </a:r>
            <a:r>
              <a:rPr lang="en-US" sz="1600" b="1" dirty="0" smtClean="0">
                <a:solidFill>
                  <a:srgbClr val="002060"/>
                </a:solidFill>
                <a:latin typeface="+mj-lt"/>
              </a:rPr>
              <a:t>ever produced</a:t>
            </a:r>
            <a:endParaRPr lang="en-US" sz="1600" b="1" baseline="300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9" name="Rectangle 9"/>
          <p:cNvSpPr>
            <a:spLocks noChangeArrowheads="1"/>
          </p:cNvSpPr>
          <p:nvPr/>
        </p:nvSpPr>
        <p:spPr bwMode="auto">
          <a:xfrm>
            <a:off x="6846679" y="375819"/>
            <a:ext cx="2227331" cy="604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t-IT" sz="1600" b="1" dirty="0" smtClean="0">
                <a:solidFill>
                  <a:srgbClr val="000000"/>
                </a:solidFill>
                <a:latin typeface="+mj-lt"/>
              </a:rPr>
              <a:t>NIMA651(2010)301</a:t>
            </a:r>
          </a:p>
          <a:p>
            <a:pPr>
              <a:lnSpc>
                <a:spcPct val="120000"/>
              </a:lnSpc>
            </a:pPr>
            <a:r>
              <a:rPr lang="it-IT" sz="1600" b="1" dirty="0" smtClean="0">
                <a:solidFill>
                  <a:srgbClr val="000000"/>
                </a:solidFill>
                <a:latin typeface="+mj-lt"/>
              </a:rPr>
              <a:t>PRC85(2012)044610 </a:t>
            </a:r>
            <a:endParaRPr lang="it-IT" sz="16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1" name="Picture 1" descr="aa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568" y="2780928"/>
            <a:ext cx="3428912" cy="1388926"/>
          </a:xfrm>
          <a:prstGeom prst="rect">
            <a:avLst/>
          </a:prstGeom>
        </p:spPr>
      </p:pic>
      <p:sp>
        <p:nvSpPr>
          <p:cNvPr id="32" name="Rectangle 2"/>
          <p:cNvSpPr/>
          <p:nvPr/>
        </p:nvSpPr>
        <p:spPr>
          <a:xfrm>
            <a:off x="5569256" y="4077072"/>
            <a:ext cx="23252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ym typeface="Symbol" charset="0"/>
              </a:rPr>
              <a:t>*  </a:t>
            </a:r>
            <a:r>
              <a:rPr lang="en-US" sz="1200" dirty="0">
                <a:cs typeface="Arial" charset="0"/>
                <a:sym typeface="Symbol" charset="0"/>
              </a:rPr>
              <a:t>–  </a:t>
            </a:r>
            <a:r>
              <a:rPr lang="en-US" sz="1200" dirty="0">
                <a:sym typeface="Symbol" charset="0"/>
              </a:rPr>
              <a:t>Never reported for CdWO</a:t>
            </a:r>
            <a:r>
              <a:rPr lang="en-US" sz="1200" baseline="-25000" dirty="0">
                <a:sym typeface="Symbol" charset="0"/>
              </a:rPr>
              <a:t>4</a:t>
            </a:r>
            <a:endParaRPr lang="ru-RU" sz="1200" baseline="-25000" dirty="0"/>
          </a:p>
        </p:txBody>
      </p:sp>
      <p:sp>
        <p:nvSpPr>
          <p:cNvPr id="33" name="Rectangle 53"/>
          <p:cNvSpPr>
            <a:spLocks noChangeArrowheads="1"/>
          </p:cNvSpPr>
          <p:nvPr/>
        </p:nvSpPr>
        <p:spPr bwMode="auto">
          <a:xfrm>
            <a:off x="5569256" y="4232121"/>
            <a:ext cx="334489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ym typeface="Symbol" charset="0"/>
              </a:rPr>
              <a:t>** – FWHM that was reached in 2 experiment</a:t>
            </a:r>
            <a:endParaRPr lang="ru-RU" sz="1200" baseline="-25000" dirty="0">
              <a:sym typeface="Symbol" charset="0"/>
            </a:endParaRPr>
          </a:p>
        </p:txBody>
      </p:sp>
      <p:sp>
        <p:nvSpPr>
          <p:cNvPr id="34" name="Rectangle 3"/>
          <p:cNvSpPr/>
          <p:nvPr/>
        </p:nvSpPr>
        <p:spPr>
          <a:xfrm>
            <a:off x="5569256" y="4437112"/>
            <a:ext cx="33952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 smtClean="0">
                <a:sym typeface="Symbol" charset="0"/>
              </a:rPr>
              <a:t>[1</a:t>
            </a:r>
            <a:r>
              <a:rPr lang="en-US" sz="1200" dirty="0">
                <a:sym typeface="Symbol" charset="0"/>
              </a:rPr>
              <a:t>]</a:t>
            </a:r>
            <a:r>
              <a:rPr lang="en-US" sz="1200" dirty="0">
                <a:solidFill>
                  <a:srgbClr val="CC0000"/>
                </a:solidFill>
                <a:sym typeface="Symbol" charset="0"/>
              </a:rPr>
              <a:t> </a:t>
            </a:r>
            <a:r>
              <a:rPr lang="en-GB" altLang="ja-JP" sz="1200" dirty="0" smtClean="0">
                <a:cs typeface="ＭＳ Ｐゴシック" charset="0"/>
                <a:sym typeface="Symbol" charset="0"/>
              </a:rPr>
              <a:t>NIMA615(2010)301   </a:t>
            </a:r>
            <a:r>
              <a:rPr lang="en-US" sz="1200" dirty="0" smtClean="0">
                <a:sym typeface="Symbol" charset="0"/>
              </a:rPr>
              <a:t>[</a:t>
            </a:r>
            <a:r>
              <a:rPr lang="en-US" sz="1200" dirty="0">
                <a:sym typeface="Symbol" charset="0"/>
              </a:rPr>
              <a:t>2]</a:t>
            </a:r>
            <a:r>
              <a:rPr lang="en-US" sz="1200" dirty="0">
                <a:solidFill>
                  <a:srgbClr val="CC0000"/>
                </a:solidFill>
                <a:sym typeface="Symbol" charset="0"/>
              </a:rPr>
              <a:t> </a:t>
            </a:r>
            <a:r>
              <a:rPr lang="en-GB" altLang="ja-JP" sz="1200" dirty="0" smtClean="0">
                <a:cs typeface="ＭＳ Ｐゴシック" charset="0"/>
                <a:sym typeface="Symbol" charset="0"/>
              </a:rPr>
              <a:t>JInst6(</a:t>
            </a:r>
            <a:r>
              <a:rPr lang="en-GB" altLang="ja-JP" sz="1200" dirty="0">
                <a:cs typeface="ＭＳ Ｐゴシック" charset="0"/>
                <a:sym typeface="Symbol" charset="0"/>
              </a:rPr>
              <a:t>2011</a:t>
            </a:r>
            <a:r>
              <a:rPr lang="en-GB" altLang="ja-JP" sz="1200" dirty="0" smtClean="0">
                <a:cs typeface="ＭＳ Ｐゴシック" charset="0"/>
                <a:sym typeface="Symbol" charset="0"/>
              </a:rPr>
              <a:t>)P08011</a:t>
            </a:r>
            <a:endParaRPr lang="en-GB" altLang="ja-JP" sz="1200" dirty="0">
              <a:cs typeface="ＭＳ Ｐゴシック" charset="0"/>
              <a:sym typeface="Symbol" charset="0"/>
            </a:endParaRPr>
          </a:p>
        </p:txBody>
      </p:sp>
      <p:sp>
        <p:nvSpPr>
          <p:cNvPr id="35" name="Text Box 3"/>
          <p:cNvSpPr txBox="1">
            <a:spLocks noChangeArrowheads="1"/>
          </p:cNvSpPr>
          <p:nvPr/>
        </p:nvSpPr>
        <p:spPr bwMode="auto">
          <a:xfrm>
            <a:off x="433387" y="0"/>
            <a:ext cx="8277225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Development of enriched </a:t>
            </a:r>
            <a:r>
              <a:rPr lang="en-US" sz="2400" baseline="30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106</a:t>
            </a:r>
            <a:r>
              <a:rPr lang="en-US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CdWO</a:t>
            </a:r>
            <a:r>
              <a:rPr lang="en-US" sz="2400" baseline="-25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4 </a:t>
            </a:r>
            <a:r>
              <a:rPr lang="en-US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 to search for </a:t>
            </a:r>
            <a:r>
              <a:rPr lang="en-US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ea typeface="ＭＳ Ｐゴシック" charset="-128"/>
              </a:rPr>
              <a:t>2</a:t>
            </a:r>
            <a:r>
              <a:rPr lang="en-US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ea typeface="ＭＳ Ｐゴシック" charset="-128"/>
                <a:cs typeface="Symbol" charset="2"/>
              </a:rPr>
              <a:t>b</a:t>
            </a:r>
            <a:r>
              <a:rPr lang="en-US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 </a:t>
            </a:r>
            <a:r>
              <a:rPr 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decay of </a:t>
            </a:r>
            <a:r>
              <a:rPr lang="en-US" sz="2400" baseline="30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106</a:t>
            </a:r>
            <a:r>
              <a:rPr lang="en-US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Cd in </a:t>
            </a:r>
            <a:r>
              <a:rPr 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DAMA/R&amp;D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52" y="5229200"/>
            <a:ext cx="8283204" cy="1574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538" y="4005064"/>
            <a:ext cx="5606826" cy="1429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tangolo 2"/>
          <p:cNvSpPr/>
          <p:nvPr/>
        </p:nvSpPr>
        <p:spPr>
          <a:xfrm>
            <a:off x="5519288" y="4993431"/>
            <a:ext cx="27131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it-IT" sz="1400" b="1" dirty="0" smtClean="0">
                <a:solidFill>
                  <a:srgbClr val="0000FF"/>
                </a:solidFill>
                <a:latin typeface="Century Gothic"/>
              </a:rPr>
              <a:t>Data </a:t>
            </a:r>
            <a:r>
              <a:rPr lang="it-IT" sz="1400" b="1" dirty="0" err="1" smtClean="0">
                <a:solidFill>
                  <a:srgbClr val="0000FF"/>
                </a:solidFill>
                <a:latin typeface="Century Gothic"/>
              </a:rPr>
              <a:t>taking</a:t>
            </a:r>
            <a:r>
              <a:rPr lang="it-IT" sz="1400" b="1" dirty="0" smtClean="0">
                <a:solidFill>
                  <a:srgbClr val="0000FF"/>
                </a:solidFill>
                <a:latin typeface="Century Gothic"/>
              </a:rPr>
              <a:t> </a:t>
            </a:r>
            <a:r>
              <a:rPr lang="it-IT" sz="1400" b="1" dirty="0" err="1" smtClean="0">
                <a:solidFill>
                  <a:srgbClr val="0000FF"/>
                </a:solidFill>
                <a:latin typeface="Century Gothic"/>
              </a:rPr>
              <a:t>periods</a:t>
            </a:r>
            <a:endParaRPr lang="it-IT" altLang="ja-JP" sz="1400" dirty="0">
              <a:solidFill>
                <a:srgbClr val="0000FF"/>
              </a:solidFill>
              <a:latin typeface="Century Gothic"/>
            </a:endParaRPr>
          </a:p>
        </p:txBody>
      </p:sp>
      <p:pic>
        <p:nvPicPr>
          <p:cNvPr id="15" name="Picture 13" descr="Immagin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27" y="1884265"/>
            <a:ext cx="4138389" cy="2048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19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5935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623" y="44624"/>
            <a:ext cx="8229600" cy="907504"/>
          </a:xfrm>
        </p:spPr>
        <p:txBody>
          <a:bodyPr/>
          <a:lstStyle/>
          <a:p>
            <a:r>
              <a:rPr lang="it-IT" dirty="0" smtClean="0"/>
              <a:t>DAMA project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0621" y="1556792"/>
            <a:ext cx="4629200" cy="2514704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DAMA/LIBRA ( DAMA/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NaI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DAMA/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LXe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DAMA/R&amp;D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DAMA/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Crys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DAMA/</a:t>
            </a:r>
            <a:r>
              <a:rPr lang="en-US" dirty="0" err="1" smtClean="0">
                <a:solidFill>
                  <a:srgbClr val="FF0000"/>
                </a:solidFill>
              </a:rPr>
              <a:t>Ge</a:t>
            </a:r>
            <a:r>
              <a:rPr lang="en-US" dirty="0" smtClean="0">
                <a:solidFill>
                  <a:srgbClr val="FF0000"/>
                </a:solidFill>
              </a:rPr>
              <a:t> and </a:t>
            </a:r>
            <a:r>
              <a:rPr lang="en-US" dirty="0" err="1" smtClean="0">
                <a:solidFill>
                  <a:srgbClr val="FF0000"/>
                </a:solidFill>
              </a:rPr>
              <a:t>Ge</a:t>
            </a:r>
            <a:r>
              <a:rPr lang="en-US" dirty="0" smtClean="0">
                <a:solidFill>
                  <a:srgbClr val="FF0000"/>
                </a:solidFill>
              </a:rPr>
              <a:t> facility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29083" y="1484784"/>
            <a:ext cx="4126893" cy="2492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5-Point Star 7"/>
          <p:cNvSpPr/>
          <p:nvPr/>
        </p:nvSpPr>
        <p:spPr>
          <a:xfrm>
            <a:off x="1904664" y="2852936"/>
            <a:ext cx="259104" cy="216024"/>
          </a:xfrm>
          <a:prstGeom prst="star5">
            <a:avLst/>
          </a:prstGeom>
          <a:solidFill>
            <a:srgbClr val="FFFF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/>
          <p:nvPr/>
        </p:nvSpPr>
        <p:spPr>
          <a:xfrm>
            <a:off x="2050685" y="2901560"/>
            <a:ext cx="259104" cy="216024"/>
          </a:xfrm>
          <a:prstGeom prst="star5">
            <a:avLst/>
          </a:prstGeom>
          <a:solidFill>
            <a:srgbClr val="FFFF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>
            <a:off x="2752631" y="2640591"/>
            <a:ext cx="259104" cy="216024"/>
          </a:xfrm>
          <a:prstGeom prst="star5">
            <a:avLst/>
          </a:prstGeom>
          <a:solidFill>
            <a:srgbClr val="FFFF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75512" y="4149080"/>
            <a:ext cx="857295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ea typeface="+mj-ea"/>
                <a:cs typeface="+mj-cs"/>
              </a:rPr>
              <a:t>Collaboration:</a:t>
            </a:r>
          </a:p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Roma Tor 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Vergata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, Roma La 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Sapienza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, LNGS, IHEP/Beijing</a:t>
            </a:r>
          </a:p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rPr>
              <a:t>+ by-products and small scale </a:t>
            </a:r>
            <a:r>
              <a:rPr 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rPr>
              <a:t>expts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rPr>
              <a:t>.:  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INR-Kiev</a:t>
            </a:r>
          </a:p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rPr>
              <a:t>+ in LNGS: 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Chemistry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Lab 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 and </a:t>
            </a:r>
            <a:r>
              <a:rPr lang="en-US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Ge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 facility (STELLA)</a:t>
            </a:r>
          </a:p>
          <a:p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rPr>
              <a:t>+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rPr>
              <a:t>some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rPr>
              <a:t>activities: JINR-</a:t>
            </a:r>
            <a:r>
              <a:rPr lang="en-US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rPr>
              <a:t>Dubna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rPr>
              <a:t>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rPr>
              <a:t>Russia, ITEP-Moscow  Russia,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rPr>
              <a:t>Nikolaev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rPr>
              <a:t> Institute of Inorganic Chemistry - Novosibirsk Russia, Institute of Physics and Technology-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rPr>
              <a:t>Kharkiv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rPr>
              <a:t> Russia, University of Jyvaskyla Finland, IIT-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rPr>
              <a:t>Ropar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rPr>
              <a:t> India</a:t>
            </a:r>
            <a:endParaRPr lang="en-US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Century Gothic"/>
            </a:endParaRPr>
          </a:p>
          <a:p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rPr>
              <a:t>+ neutron meas.:  ENEA-</a:t>
            </a:r>
            <a:r>
              <a:rPr lang="en-US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rPr>
              <a:t>Frascati</a:t>
            </a:r>
            <a:endParaRPr lang="en-US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Century Gothic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179512" y="6237312"/>
            <a:ext cx="514623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600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</a:rPr>
              <a:t>Web Site: </a:t>
            </a:r>
            <a:r>
              <a:rPr lang="en-US" sz="1600" dirty="0" smtClean="0">
                <a:solidFill>
                  <a:srgbClr val="FF0000"/>
                </a:solidFill>
                <a:latin typeface="Century Gothic" pitchFamily="34" charset="0"/>
              </a:rPr>
              <a:t>http://people.roma2.infn.it/dama</a:t>
            </a:r>
            <a:endParaRPr lang="en-US" sz="1600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806675" y="836712"/>
            <a:ext cx="7221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The DAMA project was proposed to develop and to exploit low background scintillator in order to investigate rare processes</a:t>
            </a:r>
            <a:endParaRPr lang="en-US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35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ext Box 7"/>
          <p:cNvSpPr txBox="1">
            <a:spLocks noChangeArrowheads="1"/>
          </p:cNvSpPr>
          <p:nvPr/>
        </p:nvSpPr>
        <p:spPr bwMode="auto">
          <a:xfrm>
            <a:off x="5219700" y="3519488"/>
            <a:ext cx="33115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FF"/>
                </a:solidFill>
              </a:rPr>
              <a:t>Main results (preliminary)</a:t>
            </a:r>
            <a:endParaRPr lang="ru-RU">
              <a:solidFill>
                <a:srgbClr val="0000FF"/>
              </a:solidFill>
            </a:endParaRPr>
          </a:p>
        </p:txBody>
      </p:sp>
      <p:sp>
        <p:nvSpPr>
          <p:cNvPr id="2030604" name="Line 12"/>
          <p:cNvSpPr>
            <a:spLocks noChangeShapeType="1"/>
          </p:cNvSpPr>
          <p:nvPr/>
        </p:nvSpPr>
        <p:spPr bwMode="auto">
          <a:xfrm>
            <a:off x="323999" y="4509120"/>
            <a:ext cx="3455913" cy="0"/>
          </a:xfrm>
          <a:prstGeom prst="lin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it-IT"/>
          </a:p>
        </p:txBody>
      </p:sp>
      <p:sp>
        <p:nvSpPr>
          <p:cNvPr id="113668" name="CasellaDiTesto 7"/>
          <p:cNvSpPr txBox="1">
            <a:spLocks noChangeArrowheads="1"/>
          </p:cNvSpPr>
          <p:nvPr/>
        </p:nvSpPr>
        <p:spPr bwMode="auto">
          <a:xfrm>
            <a:off x="251520" y="3789040"/>
            <a:ext cx="3850837" cy="295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b="1" dirty="0" err="1" smtClean="0">
                <a:solidFill>
                  <a:srgbClr val="0000FF"/>
                </a:solidFill>
              </a:rPr>
              <a:t>Contamination</a:t>
            </a:r>
            <a:r>
              <a:rPr lang="it-IT" b="1" dirty="0" smtClean="0">
                <a:solidFill>
                  <a:srgbClr val="0000FF"/>
                </a:solidFill>
              </a:rPr>
              <a:t> </a:t>
            </a:r>
            <a:r>
              <a:rPr lang="it-IT" b="1" dirty="0" err="1" smtClean="0">
                <a:solidFill>
                  <a:srgbClr val="0000FF"/>
                </a:solidFill>
              </a:rPr>
              <a:t>level</a:t>
            </a:r>
            <a:r>
              <a:rPr lang="it-IT" b="1" dirty="0" smtClean="0">
                <a:solidFill>
                  <a:srgbClr val="0000FF"/>
                </a:solidFill>
              </a:rPr>
              <a:t> in </a:t>
            </a:r>
            <a:r>
              <a:rPr lang="it-IT" b="1" baseline="30000" dirty="0" smtClean="0">
                <a:solidFill>
                  <a:srgbClr val="0000FF"/>
                </a:solidFill>
              </a:rPr>
              <a:t>106</a:t>
            </a:r>
            <a:r>
              <a:rPr lang="it-IT" b="1" dirty="0" smtClean="0">
                <a:solidFill>
                  <a:srgbClr val="0000FF"/>
                </a:solidFill>
              </a:rPr>
              <a:t>CdWO</a:t>
            </a:r>
            <a:r>
              <a:rPr lang="it-IT" b="1" baseline="-25000" dirty="0" smtClean="0">
                <a:solidFill>
                  <a:srgbClr val="0000FF"/>
                </a:solidFill>
              </a:rPr>
              <a:t>4   	</a:t>
            </a:r>
            <a:r>
              <a:rPr lang="it-IT" b="1" dirty="0" smtClean="0">
                <a:solidFill>
                  <a:srgbClr val="0000FF"/>
                </a:solidFill>
              </a:rPr>
              <a:t>(</a:t>
            </a:r>
            <a:r>
              <a:rPr lang="it-IT" b="1" dirty="0" err="1" smtClean="0">
                <a:solidFill>
                  <a:srgbClr val="0000FF"/>
                </a:solidFill>
              </a:rPr>
              <a:t>mBq</a:t>
            </a:r>
            <a:r>
              <a:rPr lang="it-IT" b="1" dirty="0" smtClean="0">
                <a:solidFill>
                  <a:srgbClr val="0000FF"/>
                </a:solidFill>
              </a:rPr>
              <a:t>/Kg)</a:t>
            </a:r>
          </a:p>
          <a:p>
            <a:endParaRPr lang="it-IT" baseline="30000" dirty="0" smtClean="0"/>
          </a:p>
          <a:p>
            <a:endParaRPr lang="it-IT" baseline="30000" dirty="0"/>
          </a:p>
          <a:p>
            <a:pPr>
              <a:tabLst>
                <a:tab pos="712788" algn="l"/>
              </a:tabLst>
            </a:pPr>
            <a:r>
              <a:rPr lang="it-IT" baseline="30000" dirty="0" smtClean="0"/>
              <a:t>	207</a:t>
            </a:r>
            <a:r>
              <a:rPr lang="it-IT" dirty="0" smtClean="0"/>
              <a:t>Bi           </a:t>
            </a:r>
            <a:r>
              <a:rPr lang="it-IT" dirty="0"/>
              <a:t>&lt;0.7 </a:t>
            </a:r>
          </a:p>
          <a:p>
            <a:pPr>
              <a:tabLst>
                <a:tab pos="712788" algn="l"/>
              </a:tabLst>
            </a:pPr>
            <a:r>
              <a:rPr lang="it-IT" baseline="30000" dirty="0" smtClean="0"/>
              <a:t>	113m</a:t>
            </a:r>
            <a:r>
              <a:rPr lang="it-IT" dirty="0" smtClean="0"/>
              <a:t>Cd        </a:t>
            </a:r>
            <a:r>
              <a:rPr lang="it-IT" dirty="0"/>
              <a:t>116 ·10</a:t>
            </a:r>
            <a:r>
              <a:rPr lang="it-IT" baseline="30000" dirty="0"/>
              <a:t>3</a:t>
            </a:r>
          </a:p>
          <a:p>
            <a:pPr>
              <a:tabLst>
                <a:tab pos="712788" algn="l"/>
              </a:tabLst>
            </a:pPr>
            <a:r>
              <a:rPr lang="it-IT" baseline="30000" dirty="0" smtClean="0"/>
              <a:t>	232</a:t>
            </a:r>
            <a:r>
              <a:rPr lang="it-IT" dirty="0" smtClean="0"/>
              <a:t>Th           </a:t>
            </a:r>
            <a:r>
              <a:rPr lang="it-IT" dirty="0"/>
              <a:t>&lt; 0.07 </a:t>
            </a:r>
            <a:endParaRPr lang="it-IT" baseline="30000" dirty="0"/>
          </a:p>
          <a:p>
            <a:pPr>
              <a:tabLst>
                <a:tab pos="712788" algn="l"/>
              </a:tabLst>
            </a:pPr>
            <a:r>
              <a:rPr lang="it-IT" baseline="30000" dirty="0" smtClean="0"/>
              <a:t>	228</a:t>
            </a:r>
            <a:r>
              <a:rPr lang="it-IT" dirty="0" smtClean="0"/>
              <a:t>Th           </a:t>
            </a:r>
            <a:r>
              <a:rPr lang="it-IT" dirty="0"/>
              <a:t>0.042(4)</a:t>
            </a:r>
          </a:p>
          <a:p>
            <a:pPr>
              <a:tabLst>
                <a:tab pos="712788" algn="l"/>
              </a:tabLst>
            </a:pPr>
            <a:r>
              <a:rPr lang="it-IT" baseline="30000" dirty="0" smtClean="0"/>
              <a:t>	238</a:t>
            </a:r>
            <a:r>
              <a:rPr lang="it-IT" dirty="0" smtClean="0"/>
              <a:t>U            </a:t>
            </a:r>
            <a:r>
              <a:rPr lang="it-IT" dirty="0"/>
              <a:t>&lt;0.6    </a:t>
            </a:r>
          </a:p>
          <a:p>
            <a:pPr>
              <a:tabLst>
                <a:tab pos="712788" algn="l"/>
              </a:tabLst>
            </a:pPr>
            <a:r>
              <a:rPr lang="it-IT" baseline="30000" dirty="0" smtClean="0"/>
              <a:t>	226</a:t>
            </a:r>
            <a:r>
              <a:rPr lang="it-IT" dirty="0" smtClean="0"/>
              <a:t>Ra           </a:t>
            </a:r>
            <a:r>
              <a:rPr lang="it-IT" dirty="0"/>
              <a:t>0.012(3)</a:t>
            </a:r>
          </a:p>
          <a:p>
            <a:pPr>
              <a:tabLst>
                <a:tab pos="712788" algn="l"/>
              </a:tabLst>
            </a:pPr>
            <a:r>
              <a:rPr lang="it-IT" baseline="30000" dirty="0" smtClean="0"/>
              <a:t>	 </a:t>
            </a:r>
            <a:r>
              <a:rPr lang="it-IT" baseline="30000" dirty="0"/>
              <a:t>40</a:t>
            </a:r>
            <a:r>
              <a:rPr lang="it-IT" dirty="0"/>
              <a:t>K             &lt;1.4 </a:t>
            </a:r>
          </a:p>
        </p:txBody>
      </p:sp>
      <p:pic>
        <p:nvPicPr>
          <p:cNvPr id="14" name="Picture 2" descr="C:\Documents and Settings\Vincenzo\Documenti\Tesi Dottorato\SIF\2011\img\spettro total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512" y="1037332"/>
            <a:ext cx="3590925" cy="26797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/>
        </p:spPr>
      </p:pic>
      <p:pic>
        <p:nvPicPr>
          <p:cNvPr id="15" name="Picture 3" descr="C:\Documents and Settings\Vincenzo\Documenti\Tesi Dottorato\SIF\2011\img\spettro_gamm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3968" y="1012825"/>
            <a:ext cx="4643437" cy="3705225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/>
        </p:spPr>
      </p:pic>
      <p:sp>
        <p:nvSpPr>
          <p:cNvPr id="113671" name="CasellaDiTesto 5"/>
          <p:cNvSpPr txBox="1">
            <a:spLocks noChangeArrowheads="1"/>
          </p:cNvSpPr>
          <p:nvPr/>
        </p:nvSpPr>
        <p:spPr bwMode="auto">
          <a:xfrm>
            <a:off x="506458" y="667445"/>
            <a:ext cx="2131343" cy="369332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dirty="0" err="1"/>
              <a:t>Experimental</a:t>
            </a:r>
            <a:r>
              <a:rPr lang="it-IT" dirty="0"/>
              <a:t> data</a:t>
            </a:r>
          </a:p>
        </p:txBody>
      </p:sp>
      <p:sp>
        <p:nvSpPr>
          <p:cNvPr id="113672" name="CasellaDiTesto 6"/>
          <p:cNvSpPr txBox="1">
            <a:spLocks noChangeArrowheads="1"/>
          </p:cNvSpPr>
          <p:nvPr/>
        </p:nvSpPr>
        <p:spPr bwMode="auto">
          <a:xfrm>
            <a:off x="4283968" y="631825"/>
            <a:ext cx="4810125" cy="369332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dirty="0"/>
              <a:t>Distribution of the </a:t>
            </a:r>
            <a:r>
              <a:rPr lang="it-IT" dirty="0">
                <a:latin typeface="Symbol" pitchFamily="18" charset="2"/>
              </a:rPr>
              <a:t>g/b</a:t>
            </a:r>
            <a:r>
              <a:rPr lang="it-IT" dirty="0"/>
              <a:t> </a:t>
            </a:r>
            <a:r>
              <a:rPr lang="it-IT" dirty="0" err="1"/>
              <a:t>events</a:t>
            </a:r>
            <a:r>
              <a:rPr lang="it-IT" dirty="0"/>
              <a:t> </a:t>
            </a:r>
            <a:r>
              <a:rPr lang="it-IT" dirty="0" err="1"/>
              <a:t>selected</a:t>
            </a:r>
            <a:r>
              <a:rPr lang="it-IT" dirty="0"/>
              <a:t> </a:t>
            </a:r>
            <a:r>
              <a:rPr lang="it-IT" dirty="0" smtClean="0"/>
              <a:t>by PSD</a:t>
            </a:r>
            <a:endParaRPr lang="it-IT" dirty="0"/>
          </a:p>
        </p:txBody>
      </p:sp>
      <p:pic>
        <p:nvPicPr>
          <p:cNvPr id="113673" name="Picture 5" descr="CWO-SI_vs_Energ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24387" y="4441203"/>
            <a:ext cx="2741663" cy="2350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433387" y="0"/>
            <a:ext cx="8277225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Search for </a:t>
            </a:r>
            <a:r>
              <a:rPr lang="en-US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ea typeface="ＭＳ Ｐゴシック" charset="-128"/>
              </a:rPr>
              <a:t>2</a:t>
            </a:r>
            <a:r>
              <a:rPr lang="en-US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ea typeface="ＭＳ Ｐゴシック" charset="-128"/>
                <a:cs typeface="Symbol" charset="2"/>
              </a:rPr>
              <a:t>b</a:t>
            </a:r>
            <a:r>
              <a:rPr lang="en-US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 </a:t>
            </a: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decay </a:t>
            </a:r>
            <a:r>
              <a:rPr lang="en-US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in </a:t>
            </a:r>
            <a:r>
              <a:rPr lang="en-US" sz="3200" baseline="30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106</a:t>
            </a:r>
            <a:r>
              <a:rPr lang="en-US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Cd</a:t>
            </a:r>
            <a:endParaRPr lang="en-US" sz="32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78484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80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882650"/>
            <a:ext cx="4646612" cy="559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olo 1"/>
          <p:cNvSpPr txBox="1">
            <a:spLocks/>
          </p:cNvSpPr>
          <p:nvPr/>
        </p:nvSpPr>
        <p:spPr>
          <a:xfrm>
            <a:off x="0" y="0"/>
            <a:ext cx="9144000" cy="627063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3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3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3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3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3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3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3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32" charset="0"/>
              </a:defRPr>
            </a:lvl9pPr>
          </a:lstStyle>
          <a:p>
            <a:pPr>
              <a:defRPr/>
            </a:pPr>
            <a:r>
              <a:rPr lang="it-IT" sz="3600" b="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Limits on T</a:t>
            </a:r>
            <a:r>
              <a:rPr lang="it-IT" sz="3600" b="0" kern="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1/2</a:t>
            </a:r>
            <a:r>
              <a:rPr lang="it-IT" sz="3600" b="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of some  2</a:t>
            </a:r>
            <a:r>
              <a:rPr lang="it-IT" sz="3600" b="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b</a:t>
            </a:r>
            <a:r>
              <a:rPr lang="it-IT" sz="3600" b="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it-IT" sz="3600" b="0" kern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decay</a:t>
            </a:r>
            <a:r>
              <a:rPr lang="it-IT" sz="3600" b="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it-IT" sz="3600" b="0" kern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modes</a:t>
            </a:r>
            <a:r>
              <a:rPr lang="it-IT" sz="3600" b="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in </a:t>
            </a:r>
            <a:r>
              <a:rPr lang="it-IT" sz="3600" b="0" kern="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106</a:t>
            </a:r>
            <a:r>
              <a:rPr lang="it-IT" sz="3600" b="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Cd</a:t>
            </a:r>
            <a:endParaRPr lang="it-IT" sz="3600" b="0" kern="0" baseline="-25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7" name="CasellaDiTesto 14"/>
          <p:cNvSpPr txBox="1"/>
          <p:nvPr/>
        </p:nvSpPr>
        <p:spPr>
          <a:xfrm>
            <a:off x="5053707" y="980728"/>
            <a:ext cx="41268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it-IT" sz="1600" b="0" dirty="0" err="1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Example</a:t>
            </a:r>
            <a:r>
              <a:rPr lang="it-IT" sz="1600" b="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 of </a:t>
            </a:r>
            <a:r>
              <a:rPr lang="it-IT" sz="1600" b="0" dirty="0" err="1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fit</a:t>
            </a:r>
            <a:r>
              <a:rPr lang="it-IT" sz="1600" b="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 to </a:t>
            </a:r>
            <a:r>
              <a:rPr lang="it-IT" sz="1600" b="0" dirty="0" err="1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determine</a:t>
            </a:r>
            <a:r>
              <a:rPr lang="it-IT" sz="1600" b="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 the </a:t>
            </a:r>
            <a:r>
              <a:rPr lang="it-IT" sz="1600" b="0" dirty="0" err="1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limit</a:t>
            </a:r>
            <a:r>
              <a:rPr lang="it-IT" sz="1600" b="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 on T</a:t>
            </a:r>
            <a:r>
              <a:rPr lang="it-IT" sz="1600" b="0" baseline="-250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1/2</a:t>
            </a:r>
          </a:p>
        </p:txBody>
      </p:sp>
      <p:pic>
        <p:nvPicPr>
          <p:cNvPr id="332804" name="Picture 2" descr="C:\Documents and Settings\Vincenzo\Documenti\Tesi Dottorato\Tesi\cap10\epsilonbet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675" y="1669151"/>
            <a:ext cx="4378325" cy="360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6"/>
          <p:cNvSpPr/>
          <p:nvPr/>
        </p:nvSpPr>
        <p:spPr>
          <a:xfrm>
            <a:off x="6019800" y="596900"/>
            <a:ext cx="3124200" cy="3586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it-IT" sz="1600" b="1" dirty="0" err="1">
                <a:solidFill>
                  <a:srgbClr val="000000"/>
                </a:solidFill>
                <a:latin typeface="+mj-lt"/>
                <a:cs typeface="Comic Sans MS"/>
              </a:rPr>
              <a:t>Phys</a:t>
            </a:r>
            <a:r>
              <a:rPr lang="it-IT" sz="1600" b="1" dirty="0">
                <a:solidFill>
                  <a:srgbClr val="000000"/>
                </a:solidFill>
                <a:latin typeface="+mj-lt"/>
                <a:cs typeface="Comic Sans MS"/>
              </a:rPr>
              <a:t>. Rev. C 85 (2012) 044610 </a:t>
            </a:r>
            <a:endParaRPr lang="it-IT" sz="1600" b="1" dirty="0">
              <a:solidFill>
                <a:srgbClr val="FF0000"/>
              </a:solidFill>
              <a:latin typeface="+mj-lt"/>
              <a:ea typeface="ＭＳ Ｐゴシック" pitchFamily="34" charset="-128"/>
              <a:cs typeface="Comic Sans MS"/>
            </a:endParaRPr>
          </a:p>
        </p:txBody>
      </p:sp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5089525" y="5973763"/>
            <a:ext cx="38703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rgbClr val="0000CC"/>
                </a:solidFill>
              </a:rPr>
              <a:t>27 new results for 2</a:t>
            </a:r>
            <a:r>
              <a:rPr lang="en-US" sz="2200" dirty="0">
                <a:solidFill>
                  <a:srgbClr val="0000CC"/>
                </a:solidFill>
                <a:sym typeface="Symbol" charset="0"/>
              </a:rPr>
              <a:t></a:t>
            </a:r>
            <a:r>
              <a:rPr lang="en-US" sz="2200" dirty="0">
                <a:solidFill>
                  <a:srgbClr val="0000CC"/>
                </a:solidFill>
              </a:rPr>
              <a:t> </a:t>
            </a:r>
            <a:r>
              <a:rPr lang="en-US" sz="2200" baseline="30000" dirty="0">
                <a:solidFill>
                  <a:srgbClr val="0000CC"/>
                </a:solidFill>
              </a:rPr>
              <a:t>106</a:t>
            </a:r>
            <a:r>
              <a:rPr lang="en-US" sz="2200" dirty="0">
                <a:solidFill>
                  <a:srgbClr val="0000CC"/>
                </a:solidFill>
              </a:rPr>
              <a:t>Cd </a:t>
            </a:r>
          </a:p>
          <a:p>
            <a:pPr algn="ctr">
              <a:defRPr/>
            </a:pPr>
            <a:r>
              <a:rPr lang="en-US" sz="2200" dirty="0">
                <a:solidFill>
                  <a:srgbClr val="0000CC"/>
                </a:solidFill>
              </a:rPr>
              <a:t>9 of them </a:t>
            </a:r>
            <a:r>
              <a:rPr lang="en-US" sz="2200" dirty="0">
                <a:solidFill>
                  <a:srgbClr val="0000CC"/>
                </a:solidFill>
                <a:cs typeface="Arial" charset="0"/>
              </a:rPr>
              <a:t>– </a:t>
            </a:r>
            <a:r>
              <a:rPr lang="en-US" sz="2200" dirty="0">
                <a:solidFill>
                  <a:srgbClr val="0000CC"/>
                </a:solidFill>
              </a:rPr>
              <a:t>for the first time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4966279" y="5419725"/>
            <a:ext cx="399820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i="1" dirty="0">
                <a:solidFill>
                  <a:srgbClr val="FF0000"/>
                </a:solidFill>
              </a:rPr>
              <a:t>T</a:t>
            </a:r>
            <a:r>
              <a:rPr lang="en-US" sz="2000" baseline="-25000" dirty="0">
                <a:solidFill>
                  <a:srgbClr val="FF0000"/>
                </a:solidFill>
              </a:rPr>
              <a:t>1/2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ru-RU" sz="2000" dirty="0">
                <a:solidFill>
                  <a:srgbClr val="FF0000"/>
                </a:solidFill>
              </a:rPr>
              <a:t>(</a:t>
            </a:r>
            <a:r>
              <a:rPr lang="en-US" sz="2000" dirty="0">
                <a:solidFill>
                  <a:srgbClr val="FF0000"/>
                </a:solidFill>
              </a:rPr>
              <a:t>2</a:t>
            </a:r>
            <a:r>
              <a:rPr lang="en-US" sz="2000" dirty="0">
                <a:solidFill>
                  <a:srgbClr val="FF0000"/>
                </a:solidFill>
                <a:sym typeface="Symbol" charset="0"/>
              </a:rPr>
              <a:t>, </a:t>
            </a:r>
            <a:r>
              <a:rPr lang="en-US" sz="2000" baseline="30000" dirty="0">
                <a:solidFill>
                  <a:srgbClr val="FF0000"/>
                </a:solidFill>
                <a:sym typeface="Symbol" charset="0"/>
              </a:rPr>
              <a:t>106</a:t>
            </a:r>
            <a:r>
              <a:rPr lang="en-US" sz="2000" dirty="0">
                <a:solidFill>
                  <a:srgbClr val="FF0000"/>
                </a:solidFill>
                <a:sym typeface="Symbol" charset="0"/>
              </a:rPr>
              <a:t>Cd </a:t>
            </a:r>
            <a:r>
              <a:rPr lang="en-US" sz="2000" baseline="30000" dirty="0">
                <a:solidFill>
                  <a:srgbClr val="FF0000"/>
                </a:solidFill>
                <a:sym typeface="Symbol" charset="0"/>
              </a:rPr>
              <a:t>106</a:t>
            </a:r>
            <a:r>
              <a:rPr lang="en-US" sz="2000" dirty="0">
                <a:solidFill>
                  <a:srgbClr val="FF0000"/>
                </a:solidFill>
                <a:sym typeface="Symbol" charset="0"/>
              </a:rPr>
              <a:t>Pd</a:t>
            </a:r>
            <a:r>
              <a:rPr lang="ru-RU" sz="2000" dirty="0">
                <a:solidFill>
                  <a:srgbClr val="FF0000"/>
                </a:solidFill>
              </a:rPr>
              <a:t>) </a:t>
            </a:r>
            <a:r>
              <a:rPr lang="en-US" sz="2000" dirty="0">
                <a:solidFill>
                  <a:srgbClr val="FF0000"/>
                </a:solidFill>
                <a:sym typeface="Symbol" charset="0"/>
              </a:rPr>
              <a:t> </a:t>
            </a:r>
            <a:r>
              <a:rPr lang="uk-UA" sz="2000" dirty="0">
                <a:solidFill>
                  <a:srgbClr val="FF0000"/>
                </a:solidFill>
                <a:sym typeface="Symbol" charset="0"/>
              </a:rPr>
              <a:t>10</a:t>
            </a:r>
            <a:r>
              <a:rPr lang="uk-UA" sz="2000" baseline="30000" dirty="0">
                <a:solidFill>
                  <a:srgbClr val="FF0000"/>
                </a:solidFill>
                <a:sym typeface="Symbol" charset="0"/>
              </a:rPr>
              <a:t>19</a:t>
            </a:r>
            <a:r>
              <a:rPr lang="uk-UA" sz="2000" baseline="30000" dirty="0">
                <a:solidFill>
                  <a:srgbClr val="FF0000"/>
                </a:solidFill>
                <a:cs typeface="Tahoma" charset="0"/>
                <a:sym typeface="Symbol" charset="0"/>
              </a:rPr>
              <a:t>−</a:t>
            </a:r>
            <a:r>
              <a:rPr lang="en-US" sz="2000" baseline="30000" dirty="0">
                <a:solidFill>
                  <a:srgbClr val="FF0000"/>
                </a:solidFill>
              </a:rPr>
              <a:t>21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yr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21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64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49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4450"/>
            <a:ext cx="8218487" cy="108108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200" b="1" dirty="0" smtClean="0">
                <a:solidFill>
                  <a:srgbClr val="C00000"/>
                </a:solidFill>
                <a:latin typeface="Arial" charset="0"/>
                <a:ea typeface="MS PGothic" charset="0"/>
                <a:sym typeface="Symbol" charset="0"/>
              </a:rPr>
              <a:t>New measurement with</a:t>
            </a:r>
            <a:r>
              <a:rPr lang="en-US" sz="3200" b="1" dirty="0">
                <a:solidFill>
                  <a:srgbClr val="C00000"/>
                </a:solidFill>
                <a:latin typeface="Arial" charset="0"/>
                <a:ea typeface="MS PGothic" charset="0"/>
                <a:sym typeface="Symbol" charset="0"/>
              </a:rPr>
              <a:t/>
            </a:r>
            <a:br>
              <a:rPr lang="en-US" sz="3200" b="1" dirty="0">
                <a:solidFill>
                  <a:srgbClr val="C00000"/>
                </a:solidFill>
                <a:latin typeface="Arial" charset="0"/>
                <a:ea typeface="MS PGothic" charset="0"/>
                <a:sym typeface="Symbol" charset="0"/>
              </a:rPr>
            </a:br>
            <a:r>
              <a:rPr lang="en-US" sz="3200" b="1" baseline="30000" dirty="0">
                <a:solidFill>
                  <a:srgbClr val="C00000"/>
                </a:solidFill>
                <a:latin typeface="Arial" charset="0"/>
                <a:ea typeface="MS PGothic" charset="0"/>
                <a:sym typeface="Symbol" charset="0"/>
              </a:rPr>
              <a:t>106</a:t>
            </a:r>
            <a:r>
              <a:rPr lang="en-US" sz="3200" b="1" dirty="0">
                <a:solidFill>
                  <a:srgbClr val="C00000"/>
                </a:solidFill>
                <a:latin typeface="Arial" charset="0"/>
                <a:ea typeface="MS PGothic" charset="0"/>
                <a:sym typeface="Symbol" charset="0"/>
              </a:rPr>
              <a:t>CdWO</a:t>
            </a:r>
            <a:r>
              <a:rPr lang="en-US" sz="3200" b="1" baseline="-25000" dirty="0">
                <a:solidFill>
                  <a:srgbClr val="C00000"/>
                </a:solidFill>
                <a:latin typeface="Arial" charset="0"/>
                <a:ea typeface="MS PGothic" charset="0"/>
                <a:sym typeface="Symbol" charset="0"/>
              </a:rPr>
              <a:t>4</a:t>
            </a:r>
            <a:r>
              <a:rPr lang="en-US" sz="3200" b="1" dirty="0">
                <a:solidFill>
                  <a:srgbClr val="C00000"/>
                </a:solidFill>
                <a:latin typeface="Arial" charset="0"/>
                <a:ea typeface="MS PGothic" charset="0"/>
                <a:sym typeface="Symbol" charset="0"/>
              </a:rPr>
              <a:t> in </a:t>
            </a:r>
            <a:r>
              <a:rPr lang="en-US" sz="3200" b="1" dirty="0" err="1" smtClean="0">
                <a:solidFill>
                  <a:srgbClr val="C00000"/>
                </a:solidFill>
                <a:latin typeface="Arial" charset="0"/>
                <a:ea typeface="MS PGothic" charset="0"/>
                <a:sym typeface="Symbol" charset="0"/>
              </a:rPr>
              <a:t>GeMulti</a:t>
            </a:r>
            <a:endParaRPr lang="ru-RU" sz="3200" b="1" dirty="0">
              <a:solidFill>
                <a:srgbClr val="C00000"/>
              </a:solidFill>
              <a:latin typeface="Arial" charset="0"/>
              <a:ea typeface="MS PGothic" charset="0"/>
              <a:sym typeface="Symbol" charset="0"/>
            </a:endParaRPr>
          </a:p>
        </p:txBody>
      </p:sp>
      <p:sp>
        <p:nvSpPr>
          <p:cNvPr id="334850" name="Oval 6"/>
          <p:cNvSpPr>
            <a:spLocks noChangeArrowheads="1"/>
          </p:cNvSpPr>
          <p:nvPr/>
        </p:nvSpPr>
        <p:spPr bwMode="auto">
          <a:xfrm>
            <a:off x="1044327" y="1795463"/>
            <a:ext cx="719138" cy="720725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cs typeface="Arial" charset="0"/>
            </a:endParaRPr>
          </a:p>
        </p:txBody>
      </p:sp>
      <p:sp>
        <p:nvSpPr>
          <p:cNvPr id="334851" name="Oval 7"/>
          <p:cNvSpPr>
            <a:spLocks noChangeArrowheads="1"/>
          </p:cNvSpPr>
          <p:nvPr/>
        </p:nvSpPr>
        <p:spPr bwMode="auto">
          <a:xfrm>
            <a:off x="2515940" y="1804988"/>
            <a:ext cx="719137" cy="720725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cs typeface="Arial" charset="0"/>
            </a:endParaRPr>
          </a:p>
        </p:txBody>
      </p:sp>
      <p:sp>
        <p:nvSpPr>
          <p:cNvPr id="334852" name="Oval 8"/>
          <p:cNvSpPr>
            <a:spLocks noChangeArrowheads="1"/>
          </p:cNvSpPr>
          <p:nvPr/>
        </p:nvSpPr>
        <p:spPr bwMode="auto">
          <a:xfrm>
            <a:off x="1777752" y="1052513"/>
            <a:ext cx="719138" cy="720725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cs typeface="Arial" charset="0"/>
            </a:endParaRPr>
          </a:p>
        </p:txBody>
      </p:sp>
      <p:sp>
        <p:nvSpPr>
          <p:cNvPr id="334853" name="Oval 9"/>
          <p:cNvSpPr>
            <a:spLocks noChangeArrowheads="1"/>
          </p:cNvSpPr>
          <p:nvPr/>
        </p:nvSpPr>
        <p:spPr bwMode="auto">
          <a:xfrm>
            <a:off x="1774577" y="2533650"/>
            <a:ext cx="719138" cy="720725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cs typeface="Arial" charset="0"/>
            </a:endParaRPr>
          </a:p>
        </p:txBody>
      </p:sp>
      <p:sp>
        <p:nvSpPr>
          <p:cNvPr id="334854" name="Oval 10"/>
          <p:cNvSpPr>
            <a:spLocks noChangeArrowheads="1"/>
          </p:cNvSpPr>
          <p:nvPr/>
        </p:nvSpPr>
        <p:spPr bwMode="auto">
          <a:xfrm>
            <a:off x="1830140" y="1844675"/>
            <a:ext cx="614362" cy="619125"/>
          </a:xfrm>
          <a:prstGeom prst="ellipse">
            <a:avLst/>
          </a:prstGeom>
          <a:solidFill>
            <a:srgbClr val="0099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cs typeface="Arial" charset="0"/>
            </a:endParaRPr>
          </a:p>
        </p:txBody>
      </p:sp>
      <p:sp>
        <p:nvSpPr>
          <p:cNvPr id="334855" name="Text Box 11"/>
          <p:cNvSpPr txBox="1">
            <a:spLocks noChangeArrowheads="1"/>
          </p:cNvSpPr>
          <p:nvPr/>
        </p:nvSpPr>
        <p:spPr bwMode="auto">
          <a:xfrm>
            <a:off x="467544" y="3860800"/>
            <a:ext cx="1153046" cy="307777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aseline="30000">
                <a:latin typeface="+mj-lt"/>
                <a:cs typeface="Arial" charset="0"/>
              </a:rPr>
              <a:t>106</a:t>
            </a:r>
            <a:r>
              <a:rPr lang="en-US">
                <a:latin typeface="+mj-lt"/>
                <a:cs typeface="Arial" charset="0"/>
              </a:rPr>
              <a:t>CdWO</a:t>
            </a:r>
            <a:r>
              <a:rPr lang="en-US" baseline="-25000">
                <a:latin typeface="+mj-lt"/>
                <a:cs typeface="Arial" charset="0"/>
              </a:rPr>
              <a:t>4</a:t>
            </a:r>
            <a:endParaRPr lang="ru-RU">
              <a:latin typeface="+mj-lt"/>
              <a:cs typeface="Arial" charset="0"/>
            </a:endParaRPr>
          </a:p>
        </p:txBody>
      </p:sp>
      <p:sp>
        <p:nvSpPr>
          <p:cNvPr id="334856" name="Line 13"/>
          <p:cNvSpPr>
            <a:spLocks noChangeShapeType="1"/>
          </p:cNvSpPr>
          <p:nvPr/>
        </p:nvSpPr>
        <p:spPr bwMode="auto">
          <a:xfrm flipH="1">
            <a:off x="2915990" y="3644900"/>
            <a:ext cx="431800" cy="792163"/>
          </a:xfrm>
          <a:prstGeom prst="line">
            <a:avLst/>
          </a:prstGeom>
          <a:noFill/>
          <a:ln w="38100">
            <a:solidFill>
              <a:srgbClr val="0033CC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34857" name="Rectangle 14"/>
          <p:cNvSpPr>
            <a:spLocks noChangeArrowheads="1"/>
          </p:cNvSpPr>
          <p:nvPr/>
        </p:nvSpPr>
        <p:spPr bwMode="auto">
          <a:xfrm>
            <a:off x="1045915" y="4478338"/>
            <a:ext cx="720725" cy="792162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33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cs typeface="Arial" charset="0"/>
            </a:endParaRPr>
          </a:p>
        </p:txBody>
      </p:sp>
      <p:sp>
        <p:nvSpPr>
          <p:cNvPr id="334858" name="Rectangle 15"/>
          <p:cNvSpPr>
            <a:spLocks noChangeArrowheads="1"/>
          </p:cNvSpPr>
          <p:nvPr/>
        </p:nvSpPr>
        <p:spPr bwMode="auto">
          <a:xfrm>
            <a:off x="2511177" y="4478338"/>
            <a:ext cx="720725" cy="792162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33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cs typeface="Arial" charset="0"/>
            </a:endParaRPr>
          </a:p>
        </p:txBody>
      </p:sp>
      <p:sp>
        <p:nvSpPr>
          <p:cNvPr id="334859" name="Line 19"/>
          <p:cNvSpPr>
            <a:spLocks noChangeShapeType="1"/>
          </p:cNvSpPr>
          <p:nvPr/>
        </p:nvSpPr>
        <p:spPr bwMode="auto">
          <a:xfrm flipH="1" flipV="1">
            <a:off x="2990602" y="2605088"/>
            <a:ext cx="358775" cy="793750"/>
          </a:xfrm>
          <a:prstGeom prst="line">
            <a:avLst/>
          </a:prstGeom>
          <a:noFill/>
          <a:ln w="38100">
            <a:solidFill>
              <a:srgbClr val="0033CC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34860" name="Text Box 20"/>
          <p:cNvSpPr txBox="1">
            <a:spLocks noChangeArrowheads="1"/>
          </p:cNvSpPr>
          <p:nvPr/>
        </p:nvSpPr>
        <p:spPr bwMode="auto">
          <a:xfrm>
            <a:off x="2268290" y="3268663"/>
            <a:ext cx="1511622" cy="307777"/>
          </a:xfrm>
          <a:prstGeom prst="rect">
            <a:avLst/>
          </a:prstGeom>
          <a:solidFill>
            <a:schemeClr val="bg1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dirty="0">
                <a:latin typeface="+mj-lt"/>
                <a:cs typeface="Arial" charset="0"/>
              </a:rPr>
              <a:t>HPGe</a:t>
            </a:r>
            <a:r>
              <a:rPr lang="en-US" dirty="0">
                <a:latin typeface="+mj-lt"/>
                <a:cs typeface="Arial" charset="0"/>
              </a:rPr>
              <a:t> </a:t>
            </a:r>
            <a:r>
              <a:rPr lang="ru-RU" dirty="0">
                <a:latin typeface="+mj-lt"/>
                <a:cs typeface="Arial" charset="0"/>
              </a:rPr>
              <a:t> 225 cm</a:t>
            </a:r>
            <a:r>
              <a:rPr lang="ru-RU" baseline="30000" dirty="0">
                <a:latin typeface="+mj-lt"/>
                <a:cs typeface="Arial" charset="0"/>
              </a:rPr>
              <a:t>3</a:t>
            </a:r>
            <a:endParaRPr lang="ru-RU" dirty="0">
              <a:latin typeface="+mj-lt"/>
              <a:cs typeface="Arial" charset="0"/>
            </a:endParaRPr>
          </a:p>
        </p:txBody>
      </p:sp>
      <p:sp>
        <p:nvSpPr>
          <p:cNvPr id="334861" name="Rectangle 21"/>
          <p:cNvSpPr>
            <a:spLocks noChangeArrowheads="1"/>
          </p:cNvSpPr>
          <p:nvPr/>
        </p:nvSpPr>
        <p:spPr bwMode="auto">
          <a:xfrm>
            <a:off x="1998415" y="3622675"/>
            <a:ext cx="274637" cy="288925"/>
          </a:xfrm>
          <a:prstGeom prst="rect">
            <a:avLst/>
          </a:prstGeom>
          <a:solidFill>
            <a:srgbClr val="0099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cs typeface="Arial" charset="0"/>
            </a:endParaRPr>
          </a:p>
        </p:txBody>
      </p:sp>
      <p:sp>
        <p:nvSpPr>
          <p:cNvPr id="334862" name="AutoShape 22"/>
          <p:cNvSpPr>
            <a:spLocks noChangeArrowheads="1"/>
          </p:cNvSpPr>
          <p:nvPr/>
        </p:nvSpPr>
        <p:spPr bwMode="auto">
          <a:xfrm rot="10800000">
            <a:off x="1876177" y="3911600"/>
            <a:ext cx="528638" cy="28733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99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4863" name="Rectangle 23"/>
          <p:cNvSpPr>
            <a:spLocks noChangeArrowheads="1"/>
          </p:cNvSpPr>
          <p:nvPr/>
        </p:nvSpPr>
        <p:spPr bwMode="auto">
          <a:xfrm>
            <a:off x="1960315" y="4198938"/>
            <a:ext cx="360362" cy="504825"/>
          </a:xfrm>
          <a:prstGeom prst="rect">
            <a:avLst/>
          </a:prstGeom>
          <a:solidFill>
            <a:srgbClr val="FFFF00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cs typeface="Arial" charset="0"/>
            </a:endParaRPr>
          </a:p>
        </p:txBody>
      </p:sp>
      <p:sp>
        <p:nvSpPr>
          <p:cNvPr id="334864" name="Rectangle 24"/>
          <p:cNvSpPr>
            <a:spLocks noChangeArrowheads="1"/>
          </p:cNvSpPr>
          <p:nvPr/>
        </p:nvSpPr>
        <p:spPr bwMode="auto">
          <a:xfrm>
            <a:off x="2036515" y="4703763"/>
            <a:ext cx="215900" cy="431800"/>
          </a:xfrm>
          <a:prstGeom prst="rect">
            <a:avLst/>
          </a:prstGeom>
          <a:solidFill>
            <a:srgbClr val="FF00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cs typeface="Arial" charset="0"/>
            </a:endParaRPr>
          </a:p>
        </p:txBody>
      </p:sp>
      <p:sp>
        <p:nvSpPr>
          <p:cNvPr id="334865" name="Line 18"/>
          <p:cNvSpPr>
            <a:spLocks noChangeShapeType="1"/>
          </p:cNvSpPr>
          <p:nvPr/>
        </p:nvSpPr>
        <p:spPr bwMode="auto">
          <a:xfrm>
            <a:off x="1620590" y="4221163"/>
            <a:ext cx="360362" cy="720725"/>
          </a:xfrm>
          <a:prstGeom prst="line">
            <a:avLst/>
          </a:prstGeom>
          <a:noFill/>
          <a:ln w="38100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34866" name="Text Box 25"/>
          <p:cNvSpPr txBox="1">
            <a:spLocks noChangeArrowheads="1"/>
          </p:cNvSpPr>
          <p:nvPr/>
        </p:nvSpPr>
        <p:spPr bwMode="auto">
          <a:xfrm>
            <a:off x="35496" y="2749550"/>
            <a:ext cx="1728192" cy="738664"/>
          </a:xfrm>
          <a:prstGeom prst="rect">
            <a:avLst/>
          </a:prstGeom>
          <a:solidFill>
            <a:schemeClr val="bg1"/>
          </a:solidFill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 smtClean="0">
                <a:latin typeface="+mj-lt"/>
                <a:cs typeface="Arial" charset="0"/>
              </a:rPr>
              <a:t>PbWO</a:t>
            </a:r>
            <a:r>
              <a:rPr lang="en-US" baseline="-25000" dirty="0" smtClean="0">
                <a:latin typeface="+mj-lt"/>
                <a:cs typeface="Arial" charset="0"/>
              </a:rPr>
              <a:t>4 </a:t>
            </a:r>
            <a:r>
              <a:rPr lang="en-US" dirty="0" smtClean="0">
                <a:latin typeface="+mj-lt"/>
                <a:cs typeface="Arial" charset="0"/>
              </a:rPr>
              <a:t>light guide </a:t>
            </a:r>
            <a:r>
              <a:rPr lang="en-US" dirty="0">
                <a:latin typeface="+mj-lt"/>
                <a:cs typeface="Arial" charset="0"/>
              </a:rPr>
              <a:t>(archaeological lead)</a:t>
            </a:r>
            <a:endParaRPr lang="ru-RU" dirty="0">
              <a:latin typeface="+mj-lt"/>
              <a:cs typeface="Arial" charset="0"/>
            </a:endParaRPr>
          </a:p>
        </p:txBody>
      </p:sp>
      <p:sp>
        <p:nvSpPr>
          <p:cNvPr id="334867" name="Line 26"/>
          <p:cNvSpPr>
            <a:spLocks noChangeShapeType="1"/>
          </p:cNvSpPr>
          <p:nvPr/>
        </p:nvSpPr>
        <p:spPr bwMode="auto">
          <a:xfrm>
            <a:off x="1403648" y="3501008"/>
            <a:ext cx="650329" cy="905892"/>
          </a:xfrm>
          <a:prstGeom prst="line">
            <a:avLst/>
          </a:prstGeom>
          <a:noFill/>
          <a:ln w="38100">
            <a:solidFill>
              <a:srgbClr val="FF99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34868" name="Text Box 27"/>
          <p:cNvSpPr txBox="1">
            <a:spLocks noChangeArrowheads="1"/>
          </p:cNvSpPr>
          <p:nvPr/>
        </p:nvSpPr>
        <p:spPr bwMode="auto">
          <a:xfrm>
            <a:off x="3707904" y="1324352"/>
            <a:ext cx="482453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1600" b="0" baseline="30000" dirty="0">
                <a:latin typeface="+mj-lt"/>
              </a:rPr>
              <a:t>106</a:t>
            </a:r>
            <a:r>
              <a:rPr lang="en-US" sz="1600" b="0" dirty="0">
                <a:latin typeface="+mj-lt"/>
              </a:rPr>
              <a:t>CdWO</a:t>
            </a:r>
            <a:r>
              <a:rPr lang="en-US" sz="1600" b="0" baseline="-25000" dirty="0">
                <a:latin typeface="+mj-lt"/>
              </a:rPr>
              <a:t>4</a:t>
            </a:r>
            <a:r>
              <a:rPr lang="en-US" sz="1600" b="0" dirty="0">
                <a:latin typeface="+mj-lt"/>
              </a:rPr>
              <a:t> in coincidence / anticoincidence with </a:t>
            </a:r>
            <a:r>
              <a:rPr lang="uk-UA" sz="1600" b="0" dirty="0">
                <a:latin typeface="+mj-lt"/>
              </a:rPr>
              <a:t>4</a:t>
            </a:r>
            <a:r>
              <a:rPr lang="en-US" sz="1600" b="0" dirty="0">
                <a:latin typeface="+mj-lt"/>
              </a:rPr>
              <a:t>-crystals</a:t>
            </a:r>
            <a:r>
              <a:rPr lang="uk-UA" sz="1600" b="0" dirty="0">
                <a:latin typeface="+mj-lt"/>
              </a:rPr>
              <a:t> </a:t>
            </a:r>
            <a:r>
              <a:rPr lang="en-US" sz="1600" b="0" dirty="0" err="1">
                <a:latin typeface="+mj-lt"/>
              </a:rPr>
              <a:t>HPGe</a:t>
            </a:r>
            <a:r>
              <a:rPr lang="en-US" sz="1600" b="0" dirty="0">
                <a:latin typeface="+mj-lt"/>
              </a:rPr>
              <a:t> </a:t>
            </a:r>
            <a:r>
              <a:rPr lang="en-US" sz="1600" b="0" dirty="0" smtClean="0">
                <a:latin typeface="+mj-lt"/>
              </a:rPr>
              <a:t>detector (</a:t>
            </a:r>
            <a:r>
              <a:rPr lang="en-US" sz="1600" b="0" dirty="0" err="1" smtClean="0">
                <a:latin typeface="+mj-lt"/>
              </a:rPr>
              <a:t>GeMulti</a:t>
            </a:r>
            <a:r>
              <a:rPr lang="en-US" sz="1600" b="0" dirty="0" smtClean="0">
                <a:latin typeface="+mj-lt"/>
              </a:rPr>
              <a:t>)</a:t>
            </a:r>
            <a:endParaRPr lang="en-US" sz="1600" b="0" dirty="0">
              <a:latin typeface="+mj-lt"/>
            </a:endParaRPr>
          </a:p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1600" b="0" dirty="0">
                <a:latin typeface="+mj-lt"/>
              </a:rPr>
              <a:t>Registration efficiency ~ (</a:t>
            </a:r>
            <a:r>
              <a:rPr lang="uk-UA" sz="1600" b="0" dirty="0">
                <a:latin typeface="+mj-lt"/>
              </a:rPr>
              <a:t>3</a:t>
            </a:r>
            <a:r>
              <a:rPr lang="en-US" sz="1600" b="0" dirty="0">
                <a:latin typeface="+mj-lt"/>
                <a:cs typeface="Arial" charset="0"/>
                <a:sym typeface="Symbol" charset="0"/>
              </a:rPr>
              <a:t>–</a:t>
            </a:r>
            <a:r>
              <a:rPr lang="uk-UA" sz="1600" b="0" dirty="0">
                <a:latin typeface="+mj-lt"/>
              </a:rPr>
              <a:t>8</a:t>
            </a:r>
            <a:r>
              <a:rPr lang="en-US" sz="1600" b="0" dirty="0">
                <a:latin typeface="+mj-lt"/>
              </a:rPr>
              <a:t>)%  </a:t>
            </a:r>
          </a:p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1600" b="0" dirty="0">
                <a:latin typeface="+mj-lt"/>
              </a:rPr>
              <a:t>Expected background</a:t>
            </a:r>
            <a:r>
              <a:rPr lang="uk-UA" sz="1600" b="0" dirty="0">
                <a:latin typeface="+mj-lt"/>
              </a:rPr>
              <a:t> </a:t>
            </a:r>
            <a:r>
              <a:rPr lang="en-US" sz="1600" b="0" dirty="0"/>
              <a:t>~</a:t>
            </a:r>
            <a:r>
              <a:rPr lang="uk-UA" sz="1600" b="0" dirty="0" smtClean="0">
                <a:latin typeface="+mj-lt"/>
              </a:rPr>
              <a:t> </a:t>
            </a:r>
            <a:r>
              <a:rPr lang="en-US" sz="1600" b="0" dirty="0">
                <a:latin typeface="+mj-lt"/>
              </a:rPr>
              <a:t>a few counts/</a:t>
            </a:r>
            <a:r>
              <a:rPr lang="en-US" sz="1600" b="0" dirty="0" err="1">
                <a:latin typeface="+mj-lt"/>
              </a:rPr>
              <a:t>yr</a:t>
            </a:r>
            <a:endParaRPr lang="en-US" sz="1600" b="0" dirty="0">
              <a:latin typeface="+mj-lt"/>
            </a:endParaRPr>
          </a:p>
        </p:txBody>
      </p:sp>
      <p:sp>
        <p:nvSpPr>
          <p:cNvPr id="25" name="Text Box 28"/>
          <p:cNvSpPr txBox="1">
            <a:spLocks noChangeArrowheads="1"/>
          </p:cNvSpPr>
          <p:nvPr/>
        </p:nvSpPr>
        <p:spPr bwMode="auto">
          <a:xfrm>
            <a:off x="683568" y="5372566"/>
            <a:ext cx="828092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0" dirty="0">
                <a:solidFill>
                  <a:schemeClr val="tx2"/>
                </a:solidFill>
                <a:latin typeface="+mj-lt"/>
                <a:cs typeface="Arial" charset="0"/>
              </a:rPr>
              <a:t>Further </a:t>
            </a:r>
            <a:r>
              <a:rPr lang="en-US" sz="1800" b="0" dirty="0" smtClean="0">
                <a:solidFill>
                  <a:schemeClr val="tx2"/>
                </a:solidFill>
                <a:latin typeface="+mj-lt"/>
                <a:cs typeface="Arial" charset="0"/>
              </a:rPr>
              <a:t>step:</a:t>
            </a:r>
            <a:r>
              <a:rPr lang="en-US" sz="1800" b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charset="0"/>
              </a:rPr>
              <a:t> production </a:t>
            </a:r>
            <a:r>
              <a:rPr lang="en-US" sz="1800" b="0" dirty="0">
                <a:latin typeface="+mj-lt"/>
                <a:cs typeface="Arial" charset="0"/>
              </a:rPr>
              <a:t>of </a:t>
            </a:r>
            <a:r>
              <a:rPr lang="en-US" sz="1800" b="0" baseline="30000" dirty="0">
                <a:latin typeface="+mj-lt"/>
                <a:cs typeface="Arial" charset="0"/>
              </a:rPr>
              <a:t>106</a:t>
            </a:r>
            <a:r>
              <a:rPr lang="en-US" sz="1800" b="0" dirty="0">
                <a:latin typeface="+mj-lt"/>
                <a:cs typeface="Arial" charset="0"/>
              </a:rPr>
              <a:t>CdWO</a:t>
            </a:r>
            <a:r>
              <a:rPr lang="en-US" sz="1800" b="0" baseline="-25000" dirty="0">
                <a:latin typeface="+mj-lt"/>
                <a:cs typeface="Arial" charset="0"/>
              </a:rPr>
              <a:t>4</a:t>
            </a:r>
            <a:r>
              <a:rPr lang="en-US" sz="1800" b="0" dirty="0">
                <a:latin typeface="+mj-lt"/>
                <a:cs typeface="Arial" charset="0"/>
              </a:rPr>
              <a:t> from the </a:t>
            </a:r>
            <a:r>
              <a:rPr lang="en-US" sz="1800" b="0" baseline="30000" dirty="0">
                <a:latin typeface="+mj-lt"/>
                <a:cs typeface="Arial" charset="0"/>
              </a:rPr>
              <a:t>106</a:t>
            </a:r>
            <a:r>
              <a:rPr lang="en-US" sz="1800" b="0" dirty="0">
                <a:latin typeface="+mj-lt"/>
                <a:cs typeface="Arial" charset="0"/>
              </a:rPr>
              <a:t>Cd depleted in </a:t>
            </a:r>
            <a:r>
              <a:rPr lang="en-US" sz="1800" b="0" baseline="30000" dirty="0">
                <a:latin typeface="+mj-lt"/>
                <a:cs typeface="Arial" charset="0"/>
              </a:rPr>
              <a:t>113</a:t>
            </a:r>
            <a:r>
              <a:rPr lang="en-US" sz="1800" b="0" dirty="0">
                <a:latin typeface="+mj-lt"/>
                <a:cs typeface="Arial" charset="0"/>
              </a:rPr>
              <a:t>Cd to remove </a:t>
            </a:r>
            <a:r>
              <a:rPr lang="en-US" sz="1800" b="0" baseline="30000" dirty="0">
                <a:latin typeface="+mj-lt"/>
                <a:cs typeface="Arial" charset="0"/>
              </a:rPr>
              <a:t>113m</a:t>
            </a:r>
            <a:r>
              <a:rPr lang="en-US" sz="1800" b="0" dirty="0">
                <a:latin typeface="+mj-lt"/>
                <a:cs typeface="Arial" charset="0"/>
              </a:rPr>
              <a:t>Cd</a:t>
            </a:r>
          </a:p>
          <a:p>
            <a:pPr>
              <a:spcBef>
                <a:spcPct val="50000"/>
              </a:spcBef>
            </a:pPr>
            <a:r>
              <a:rPr lang="en-US" sz="1800" b="0" dirty="0" smtClean="0">
                <a:solidFill>
                  <a:schemeClr val="tx2"/>
                </a:solidFill>
                <a:latin typeface="+mj-lt"/>
                <a:cs typeface="Arial" charset="0"/>
              </a:rPr>
              <a:t>Future </a:t>
            </a:r>
            <a:r>
              <a:rPr lang="en-US" sz="1800" b="0" dirty="0">
                <a:solidFill>
                  <a:schemeClr val="tx2"/>
                </a:solidFill>
                <a:latin typeface="+mj-lt"/>
                <a:cs typeface="Arial" charset="0"/>
              </a:rPr>
              <a:t>and general perspectives:  </a:t>
            </a:r>
          </a:p>
          <a:p>
            <a:pPr>
              <a:spcBef>
                <a:spcPct val="50000"/>
              </a:spcBef>
            </a:pPr>
            <a:r>
              <a:rPr lang="en-US" sz="1800" b="0" dirty="0">
                <a:solidFill>
                  <a:srgbClr val="C00000"/>
                </a:solidFill>
                <a:latin typeface="+mj-lt"/>
                <a:cs typeface="Arial" charset="0"/>
              </a:rPr>
              <a:t>            </a:t>
            </a:r>
            <a:r>
              <a:rPr lang="en-US" sz="1800" b="0" dirty="0" smtClean="0">
                <a:solidFill>
                  <a:srgbClr val="C00000"/>
                </a:solidFill>
                <a:latin typeface="+mj-lt"/>
                <a:cs typeface="Arial" charset="0"/>
              </a:rPr>
              <a:t>  </a:t>
            </a:r>
            <a:r>
              <a:rPr lang="en-US" sz="1800" b="0" dirty="0">
                <a:solidFill>
                  <a:srgbClr val="C00000"/>
                </a:solidFill>
                <a:latin typeface="+mj-lt"/>
                <a:cs typeface="Arial" charset="0"/>
              </a:rPr>
              <a:t>increase mass, running time, enrichment, </a:t>
            </a:r>
            <a:r>
              <a:rPr lang="en-US" sz="1800" b="0" dirty="0" smtClean="0">
                <a:solidFill>
                  <a:srgbClr val="C00000"/>
                </a:solidFill>
                <a:latin typeface="+mj-lt"/>
                <a:cs typeface="Arial" charset="0"/>
              </a:rPr>
              <a:t>..</a:t>
            </a:r>
            <a:r>
              <a:rPr lang="en-US" sz="1800" b="0" dirty="0">
                <a:solidFill>
                  <a:srgbClr val="C00000"/>
                </a:solidFill>
                <a:latin typeface="+mj-lt"/>
                <a:cs typeface="Arial" charset="0"/>
              </a:rPr>
              <a:t>.</a:t>
            </a:r>
            <a:r>
              <a:rPr lang="it-IT" sz="1800" b="0" dirty="0">
                <a:solidFill>
                  <a:srgbClr val="C00000"/>
                </a:solidFill>
                <a:latin typeface="+mj-lt"/>
                <a:cs typeface="Arial" charset="0"/>
              </a:rPr>
              <a:t> </a:t>
            </a:r>
            <a:r>
              <a:rPr lang="it-IT" sz="1800" b="0" dirty="0" smtClean="0">
                <a:solidFill>
                  <a:srgbClr val="C00000"/>
                </a:solidFill>
                <a:latin typeface="+mj-lt"/>
                <a:cs typeface="Arial" charset="0"/>
              </a:rPr>
              <a:t>    </a:t>
            </a:r>
            <a:r>
              <a:rPr lang="it-IT" sz="1800" b="0" dirty="0" err="1" smtClean="0">
                <a:solidFill>
                  <a:srgbClr val="C00000"/>
                </a:solidFill>
                <a:latin typeface="+mj-lt"/>
                <a:cs typeface="Arial" charset="0"/>
              </a:rPr>
              <a:t>reasonable</a:t>
            </a:r>
            <a:r>
              <a:rPr lang="it-IT" sz="1800" b="0" dirty="0" smtClean="0">
                <a:solidFill>
                  <a:srgbClr val="C00000"/>
                </a:solidFill>
                <a:latin typeface="+mj-lt"/>
                <a:cs typeface="Arial" charset="0"/>
              </a:rPr>
              <a:t> </a:t>
            </a:r>
            <a:r>
              <a:rPr lang="it-IT" sz="1800" b="0" dirty="0">
                <a:solidFill>
                  <a:srgbClr val="C00000"/>
                </a:solidFill>
                <a:latin typeface="+mj-lt"/>
                <a:cs typeface="Arial" charset="0"/>
              </a:rPr>
              <a:t>goal </a:t>
            </a:r>
            <a:endParaRPr lang="en-US" sz="1800" b="0" dirty="0">
              <a:solidFill>
                <a:srgbClr val="C00000"/>
              </a:solidFill>
              <a:latin typeface="+mj-lt"/>
              <a:cs typeface="Arial" charset="0"/>
            </a:endParaRPr>
          </a:p>
        </p:txBody>
      </p:sp>
      <p:sp>
        <p:nvSpPr>
          <p:cNvPr id="334870" name="Text Box 30"/>
          <p:cNvSpPr txBox="1">
            <a:spLocks noChangeArrowheads="1"/>
          </p:cNvSpPr>
          <p:nvPr/>
        </p:nvSpPr>
        <p:spPr bwMode="auto">
          <a:xfrm>
            <a:off x="4283968" y="3026355"/>
            <a:ext cx="3735536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dirty="0">
                <a:latin typeface="+mj-lt"/>
                <a:cs typeface="Arial" charset="0"/>
                <a:sym typeface="Symbol" charset="0"/>
              </a:rPr>
              <a:t>Sensitivity to 2 </a:t>
            </a:r>
            <a:r>
              <a:rPr lang="en-US" sz="1600" baseline="30000" dirty="0">
                <a:latin typeface="+mj-lt"/>
                <a:cs typeface="Arial" charset="0"/>
                <a:sym typeface="Symbol" charset="0"/>
              </a:rPr>
              <a:t>+</a:t>
            </a:r>
            <a:r>
              <a:rPr lang="en-US" sz="1600" dirty="0">
                <a:latin typeface="+mj-lt"/>
                <a:cs typeface="Arial" charset="0"/>
                <a:sym typeface="Symbol" charset="0"/>
              </a:rPr>
              <a:t> and 2</a:t>
            </a:r>
            <a:r>
              <a:rPr lang="en-US" sz="1600" baseline="30000" dirty="0">
                <a:latin typeface="+mj-lt"/>
                <a:cs typeface="Arial" charset="0"/>
                <a:sym typeface="Symbol" charset="0"/>
              </a:rPr>
              <a:t>+</a:t>
            </a:r>
            <a:r>
              <a:rPr lang="en-US" sz="1600" dirty="0">
                <a:latin typeface="+mj-lt"/>
                <a:cs typeface="Arial" charset="0"/>
                <a:sym typeface="Symbol" charset="0"/>
              </a:rPr>
              <a:t> in </a:t>
            </a:r>
            <a:r>
              <a:rPr lang="en-US" sz="1600" baseline="30000" dirty="0">
                <a:latin typeface="+mj-lt"/>
                <a:cs typeface="Arial" charset="0"/>
                <a:sym typeface="Symbol" charset="0"/>
              </a:rPr>
              <a:t>106</a:t>
            </a:r>
            <a:r>
              <a:rPr lang="en-US" sz="1600" dirty="0">
                <a:latin typeface="+mj-lt"/>
                <a:cs typeface="Arial" charset="0"/>
                <a:sym typeface="Symbol" charset="0"/>
              </a:rPr>
              <a:t>Cd:</a:t>
            </a:r>
            <a:r>
              <a:rPr lang="en-US" sz="1600" dirty="0">
                <a:solidFill>
                  <a:srgbClr val="0000FF"/>
                </a:solidFill>
                <a:latin typeface="+mj-lt"/>
                <a:cs typeface="Arial" charset="0"/>
                <a:sym typeface="Symbol" charset="0"/>
              </a:rPr>
              <a:t> </a:t>
            </a:r>
            <a:endParaRPr lang="en-US" sz="1600" dirty="0" smtClean="0">
              <a:solidFill>
                <a:srgbClr val="0000FF"/>
              </a:solidFill>
              <a:latin typeface="+mj-lt"/>
              <a:cs typeface="Arial" charset="0"/>
              <a:sym typeface="Symbol" charset="0"/>
            </a:endParaRPr>
          </a:p>
          <a:p>
            <a:pPr>
              <a:spcBef>
                <a:spcPct val="50000"/>
              </a:spcBef>
            </a:pPr>
            <a:r>
              <a:rPr lang="en-US" sz="1600" i="1" dirty="0">
                <a:solidFill>
                  <a:srgbClr val="0000FF"/>
                </a:solidFill>
                <a:latin typeface="+mj-lt"/>
                <a:cs typeface="Arial" charset="0"/>
                <a:sym typeface="Symbol" charset="0"/>
              </a:rPr>
              <a:t>	</a:t>
            </a:r>
            <a:r>
              <a:rPr lang="en-US" sz="1600" i="1" dirty="0" smtClean="0">
                <a:solidFill>
                  <a:srgbClr val="0000FF"/>
                </a:solidFill>
                <a:latin typeface="+mj-lt"/>
                <a:cs typeface="Arial" charset="0"/>
                <a:sym typeface="Symbol" charset="0"/>
              </a:rPr>
              <a:t>T</a:t>
            </a:r>
            <a:r>
              <a:rPr lang="en-US" sz="1600" baseline="-25000" dirty="0" smtClean="0">
                <a:solidFill>
                  <a:srgbClr val="0000FF"/>
                </a:solidFill>
                <a:latin typeface="+mj-lt"/>
                <a:cs typeface="Arial" charset="0"/>
                <a:sym typeface="Symbol" charset="0"/>
              </a:rPr>
              <a:t>1/2</a:t>
            </a:r>
            <a:r>
              <a:rPr lang="en-US" sz="1600" dirty="0" smtClean="0">
                <a:solidFill>
                  <a:srgbClr val="0000FF"/>
                </a:solidFill>
                <a:latin typeface="+mj-lt"/>
                <a:cs typeface="Arial" charset="0"/>
                <a:sym typeface="Symbol" charset="0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+mj-lt"/>
                <a:cs typeface="Arial" charset="0"/>
                <a:sym typeface="Symbol" charset="0"/>
              </a:rPr>
              <a:t>~ 10</a:t>
            </a:r>
            <a:r>
              <a:rPr lang="en-US" sz="1600" baseline="30000" dirty="0">
                <a:solidFill>
                  <a:srgbClr val="0000FF"/>
                </a:solidFill>
                <a:latin typeface="+mj-lt"/>
                <a:cs typeface="Arial" charset="0"/>
                <a:sym typeface="Symbol" charset="0"/>
              </a:rPr>
              <a:t>20 </a:t>
            </a:r>
            <a:r>
              <a:rPr lang="en-US" sz="1600" dirty="0">
                <a:solidFill>
                  <a:srgbClr val="0000FF"/>
                </a:solidFill>
                <a:latin typeface="+mj-lt"/>
                <a:cs typeface="Arial" charset="0"/>
                <a:sym typeface="Symbol" charset="0"/>
              </a:rPr>
              <a:t>- 10</a:t>
            </a:r>
            <a:r>
              <a:rPr lang="en-US" sz="1600" baseline="30000" dirty="0">
                <a:solidFill>
                  <a:srgbClr val="0000FF"/>
                </a:solidFill>
                <a:latin typeface="+mj-lt"/>
                <a:cs typeface="Arial" charset="0"/>
                <a:sym typeface="Symbol" charset="0"/>
              </a:rPr>
              <a:t>21</a:t>
            </a:r>
            <a:r>
              <a:rPr lang="en-US" sz="1600" dirty="0">
                <a:solidFill>
                  <a:srgbClr val="0000FF"/>
                </a:solidFill>
                <a:latin typeface="+mj-lt"/>
                <a:cs typeface="Arial" charset="0"/>
                <a:sym typeface="Symbol" charset="0"/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  <a:latin typeface="+mj-lt"/>
                <a:cs typeface="Arial" charset="0"/>
                <a:sym typeface="Symbol" charset="0"/>
              </a:rPr>
              <a:t>yr</a:t>
            </a:r>
            <a:endParaRPr lang="en-US" sz="1600" dirty="0" smtClean="0">
              <a:solidFill>
                <a:srgbClr val="0000FF"/>
              </a:solidFill>
              <a:latin typeface="+mj-lt"/>
              <a:cs typeface="Arial" charset="0"/>
              <a:sym typeface="Symbol" charset="0"/>
            </a:endParaRPr>
          </a:p>
          <a:p>
            <a:pPr>
              <a:spcBef>
                <a:spcPct val="50000"/>
              </a:spcBef>
            </a:pPr>
            <a:endParaRPr lang="en-US" sz="1600" dirty="0">
              <a:solidFill>
                <a:srgbClr val="0000FF"/>
              </a:solidFill>
              <a:latin typeface="+mj-lt"/>
              <a:cs typeface="Arial" charset="0"/>
              <a:sym typeface="Symbol" charset="0"/>
            </a:endParaRPr>
          </a:p>
          <a:p>
            <a:pPr>
              <a:spcBef>
                <a:spcPct val="50000"/>
              </a:spcBef>
            </a:pPr>
            <a:r>
              <a:rPr lang="en-US" sz="1600" dirty="0" smtClean="0">
                <a:latin typeface="+mj-lt"/>
                <a:cs typeface="Arial" charset="0"/>
                <a:sym typeface="Symbol" charset="0"/>
              </a:rPr>
              <a:t>Theory:	2</a:t>
            </a:r>
            <a:r>
              <a:rPr lang="en-US" sz="1600" dirty="0">
                <a:latin typeface="+mj-lt"/>
                <a:cs typeface="Arial" charset="0"/>
                <a:sym typeface="Symbol" charset="0"/>
              </a:rPr>
              <a:t>2K:</a:t>
            </a:r>
            <a:r>
              <a:rPr lang="en-US" sz="1600" dirty="0">
                <a:solidFill>
                  <a:srgbClr val="0000FF"/>
                </a:solidFill>
                <a:latin typeface="+mj-lt"/>
                <a:cs typeface="Arial" charset="0"/>
                <a:sym typeface="Symbol" charset="0"/>
              </a:rPr>
              <a:t> 10</a:t>
            </a:r>
            <a:r>
              <a:rPr lang="en-US" sz="1600" baseline="30000" dirty="0">
                <a:solidFill>
                  <a:srgbClr val="0000FF"/>
                </a:solidFill>
                <a:latin typeface="+mj-lt"/>
                <a:cs typeface="Arial" charset="0"/>
                <a:sym typeface="Symbol" charset="0"/>
              </a:rPr>
              <a:t>20 </a:t>
            </a:r>
            <a:r>
              <a:rPr lang="en-US" sz="1600" dirty="0">
                <a:solidFill>
                  <a:srgbClr val="0000FF"/>
                </a:solidFill>
                <a:latin typeface="+mj-lt"/>
                <a:cs typeface="Arial" charset="0"/>
                <a:sym typeface="Symbol" charset="0"/>
              </a:rPr>
              <a:t>- 510</a:t>
            </a:r>
            <a:r>
              <a:rPr lang="en-US" sz="1600" baseline="30000" dirty="0">
                <a:solidFill>
                  <a:srgbClr val="0000FF"/>
                </a:solidFill>
                <a:latin typeface="+mj-lt"/>
                <a:cs typeface="Arial" charset="0"/>
                <a:sym typeface="Symbol" charset="0"/>
              </a:rPr>
              <a:t>21</a:t>
            </a:r>
            <a:r>
              <a:rPr lang="en-US" sz="1600" dirty="0">
                <a:solidFill>
                  <a:srgbClr val="0000FF"/>
                </a:solidFill>
                <a:latin typeface="+mj-lt"/>
                <a:cs typeface="Arial" charset="0"/>
                <a:sym typeface="Symbol" charset="0"/>
              </a:rPr>
              <a:t> </a:t>
            </a:r>
            <a:r>
              <a:rPr lang="en-US" sz="1600" dirty="0" err="1">
                <a:solidFill>
                  <a:srgbClr val="0000FF"/>
                </a:solidFill>
                <a:latin typeface="+mj-lt"/>
                <a:cs typeface="Arial" charset="0"/>
                <a:sym typeface="Symbol" charset="0"/>
              </a:rPr>
              <a:t>yr</a:t>
            </a:r>
            <a:r>
              <a:rPr lang="en-US" sz="1600" dirty="0">
                <a:solidFill>
                  <a:srgbClr val="0000FF"/>
                </a:solidFill>
                <a:latin typeface="+mj-lt"/>
                <a:cs typeface="Arial" charset="0"/>
                <a:sym typeface="Symbol" charset="0"/>
              </a:rPr>
              <a:t>, </a:t>
            </a:r>
            <a:r>
              <a:rPr lang="en-US" sz="1600" dirty="0" smtClean="0">
                <a:solidFill>
                  <a:srgbClr val="0000FF"/>
                </a:solidFill>
                <a:latin typeface="+mj-lt"/>
                <a:cs typeface="Arial" charset="0"/>
                <a:sym typeface="Symbol" charset="0"/>
              </a:rPr>
              <a:t>	</a:t>
            </a:r>
            <a:r>
              <a:rPr lang="en-US" sz="1600" dirty="0" smtClean="0">
                <a:latin typeface="+mj-lt"/>
                <a:cs typeface="Arial" charset="0"/>
                <a:sym typeface="Symbol" charset="0"/>
              </a:rPr>
              <a:t>2</a:t>
            </a:r>
            <a:r>
              <a:rPr lang="en-US" sz="1600" dirty="0">
                <a:latin typeface="+mj-lt"/>
                <a:cs typeface="Arial" charset="0"/>
                <a:sym typeface="Symbol" charset="0"/>
              </a:rPr>
              <a:t></a:t>
            </a:r>
            <a:r>
              <a:rPr lang="en-US" sz="1600" baseline="30000" dirty="0">
                <a:latin typeface="+mj-lt"/>
                <a:cs typeface="Arial" charset="0"/>
                <a:sym typeface="Symbol" charset="0"/>
              </a:rPr>
              <a:t>+</a:t>
            </a:r>
            <a:r>
              <a:rPr lang="en-US" sz="1600" dirty="0">
                <a:latin typeface="+mj-lt"/>
                <a:cs typeface="Arial" charset="0"/>
                <a:sym typeface="Symbol" charset="0"/>
              </a:rPr>
              <a:t>:</a:t>
            </a:r>
            <a:r>
              <a:rPr lang="en-US" sz="1600" dirty="0">
                <a:solidFill>
                  <a:srgbClr val="0000FF"/>
                </a:solidFill>
                <a:latin typeface="+mj-lt"/>
                <a:cs typeface="Arial" charset="0"/>
                <a:sym typeface="Symbol" charset="0"/>
              </a:rPr>
              <a:t> 810</a:t>
            </a:r>
            <a:r>
              <a:rPr lang="en-US" sz="1600" baseline="30000" dirty="0">
                <a:solidFill>
                  <a:srgbClr val="0000FF"/>
                </a:solidFill>
                <a:latin typeface="+mj-lt"/>
                <a:cs typeface="Arial" charset="0"/>
                <a:sym typeface="Symbol" charset="0"/>
              </a:rPr>
              <a:t>20 </a:t>
            </a:r>
            <a:r>
              <a:rPr lang="en-US" sz="1600" dirty="0">
                <a:solidFill>
                  <a:srgbClr val="0000FF"/>
                </a:solidFill>
                <a:latin typeface="+mj-lt"/>
                <a:cs typeface="Arial" charset="0"/>
                <a:sym typeface="Symbol" charset="0"/>
              </a:rPr>
              <a:t>- 410</a:t>
            </a:r>
            <a:r>
              <a:rPr lang="en-US" sz="1600" baseline="30000" dirty="0">
                <a:solidFill>
                  <a:srgbClr val="0000FF"/>
                </a:solidFill>
                <a:latin typeface="+mj-lt"/>
                <a:cs typeface="Arial" charset="0"/>
                <a:sym typeface="Symbol" charset="0"/>
              </a:rPr>
              <a:t>22</a:t>
            </a:r>
            <a:r>
              <a:rPr lang="en-US" sz="1600" dirty="0">
                <a:latin typeface="+mj-lt"/>
                <a:cs typeface="Arial" charset="0"/>
                <a:sym typeface="Symbol" charset="0"/>
              </a:rPr>
              <a:t> </a:t>
            </a:r>
            <a:r>
              <a:rPr lang="en-US" sz="1600" dirty="0" err="1">
                <a:solidFill>
                  <a:srgbClr val="0000FF"/>
                </a:solidFill>
                <a:latin typeface="+mj-lt"/>
                <a:cs typeface="Arial" charset="0"/>
                <a:sym typeface="Symbol" charset="0"/>
              </a:rPr>
              <a:t>yr</a:t>
            </a:r>
            <a:endParaRPr lang="ru-RU" sz="1600" dirty="0">
              <a:solidFill>
                <a:srgbClr val="0000FF"/>
              </a:solidFill>
              <a:latin typeface="+mj-lt"/>
              <a:cs typeface="Arial" charset="0"/>
              <a:sym typeface="Symbol" charset="0"/>
            </a:endParaRPr>
          </a:p>
        </p:txBody>
      </p:sp>
      <p:sp>
        <p:nvSpPr>
          <p:cNvPr id="334871" name="Text Box 31"/>
          <p:cNvSpPr txBox="1">
            <a:spLocks noChangeArrowheads="1"/>
          </p:cNvSpPr>
          <p:nvPr/>
        </p:nvSpPr>
        <p:spPr bwMode="auto">
          <a:xfrm>
            <a:off x="2123827" y="3716338"/>
            <a:ext cx="7921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800">
                <a:solidFill>
                  <a:srgbClr val="000066"/>
                </a:solidFill>
                <a:cs typeface="Arial" charset="0"/>
              </a:rPr>
              <a:t>PMT</a:t>
            </a:r>
            <a:endParaRPr lang="ru-RU" sz="1800">
              <a:solidFill>
                <a:srgbClr val="000066"/>
              </a:solidFill>
              <a:cs typeface="Arial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3883601" y="4869160"/>
            <a:ext cx="4249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In data </a:t>
            </a:r>
            <a:r>
              <a:rPr lang="it-IT" b="1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taking</a:t>
            </a:r>
            <a:r>
              <a:rPr lang="it-IT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it-IT" b="1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since</a:t>
            </a:r>
            <a:r>
              <a:rPr lang="it-IT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it-IT" b="1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December</a:t>
            </a:r>
            <a:r>
              <a:rPr lang="it-IT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2012</a:t>
            </a:r>
            <a:endParaRPr lang="it-IT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cxnSp>
        <p:nvCxnSpPr>
          <p:cNvPr id="26" name="Straight Arrow Connector 6"/>
          <p:cNvCxnSpPr>
            <a:cxnSpLocks noChangeShapeType="1"/>
          </p:cNvCxnSpPr>
          <p:nvPr/>
        </p:nvCxnSpPr>
        <p:spPr bwMode="auto">
          <a:xfrm>
            <a:off x="2217490" y="2162175"/>
            <a:ext cx="654049" cy="4763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Straight Arrow Connector 33"/>
          <p:cNvCxnSpPr>
            <a:cxnSpLocks noChangeShapeType="1"/>
          </p:cNvCxnSpPr>
          <p:nvPr/>
        </p:nvCxnSpPr>
        <p:spPr bwMode="auto">
          <a:xfrm flipH="1">
            <a:off x="1259632" y="2166938"/>
            <a:ext cx="867371" cy="0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TextBox 30"/>
          <p:cNvSpPr txBox="1">
            <a:spLocks noChangeArrowheads="1"/>
          </p:cNvSpPr>
          <p:nvPr/>
        </p:nvSpPr>
        <p:spPr bwMode="auto">
          <a:xfrm>
            <a:off x="2687389" y="1533690"/>
            <a:ext cx="965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r>
              <a:rPr lang="it-IT" dirty="0">
                <a:solidFill>
                  <a:srgbClr val="FF0000"/>
                </a:solidFill>
                <a:latin typeface="Arial" charset="0"/>
                <a:cs typeface="Arial" charset="0"/>
              </a:rPr>
              <a:t>511 </a:t>
            </a:r>
            <a:r>
              <a:rPr lang="it-IT" dirty="0" err="1">
                <a:solidFill>
                  <a:srgbClr val="FF0000"/>
                </a:solidFill>
                <a:latin typeface="Arial" charset="0"/>
                <a:cs typeface="Arial" charset="0"/>
              </a:rPr>
              <a:t>keV</a:t>
            </a:r>
            <a:r>
              <a:rPr lang="it-IT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it-IT" dirty="0">
                <a:solidFill>
                  <a:srgbClr val="FF0000"/>
                </a:solidFill>
                <a:latin typeface="Symbol" charset="0"/>
                <a:cs typeface="Arial" charset="0"/>
              </a:rPr>
              <a:t>g</a:t>
            </a:r>
          </a:p>
        </p:txBody>
      </p:sp>
      <p:sp>
        <p:nvSpPr>
          <p:cNvPr id="29" name="TextBox 37"/>
          <p:cNvSpPr txBox="1">
            <a:spLocks noChangeArrowheads="1"/>
          </p:cNvSpPr>
          <p:nvPr/>
        </p:nvSpPr>
        <p:spPr bwMode="auto">
          <a:xfrm>
            <a:off x="222424" y="2328937"/>
            <a:ext cx="965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r>
              <a:rPr lang="it-IT" dirty="0">
                <a:solidFill>
                  <a:srgbClr val="FF0000"/>
                </a:solidFill>
                <a:latin typeface="Arial" charset="0"/>
                <a:cs typeface="Arial" charset="0"/>
              </a:rPr>
              <a:t>511 </a:t>
            </a:r>
            <a:r>
              <a:rPr lang="it-IT" dirty="0" err="1">
                <a:solidFill>
                  <a:srgbClr val="FF0000"/>
                </a:solidFill>
                <a:latin typeface="Arial" charset="0"/>
                <a:cs typeface="Arial" charset="0"/>
              </a:rPr>
              <a:t>keV</a:t>
            </a:r>
            <a:r>
              <a:rPr lang="it-IT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it-IT" dirty="0">
                <a:solidFill>
                  <a:srgbClr val="FF0000"/>
                </a:solidFill>
                <a:latin typeface="Symbol" charset="0"/>
                <a:cs typeface="Arial" charset="0"/>
              </a:rPr>
              <a:t>g</a:t>
            </a:r>
          </a:p>
        </p:txBody>
      </p:sp>
      <p:sp>
        <p:nvSpPr>
          <p:cNvPr id="30" name="Explosion 1 61"/>
          <p:cNvSpPr>
            <a:spLocks noChangeArrowheads="1"/>
          </p:cNvSpPr>
          <p:nvPr/>
        </p:nvSpPr>
        <p:spPr bwMode="auto">
          <a:xfrm>
            <a:off x="1980952" y="2060848"/>
            <a:ext cx="315243" cy="238017"/>
          </a:xfrm>
          <a:prstGeom prst="irregularSeal1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94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947" name="Text Box 3"/>
          <p:cNvSpPr txBox="1">
            <a:spLocks noChangeArrowheads="1"/>
          </p:cNvSpPr>
          <p:nvPr/>
        </p:nvSpPr>
        <p:spPr bwMode="auto">
          <a:xfrm>
            <a:off x="433388" y="-19050"/>
            <a:ext cx="8277225" cy="763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Developments of </a:t>
            </a:r>
            <a:r>
              <a:rPr lang="en-US" sz="2400" baseline="30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116</a:t>
            </a:r>
            <a:r>
              <a:rPr lang="en-US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CdWO4 and investigation of 2</a:t>
            </a:r>
            <a:r>
              <a:rPr lang="en-US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charset="2"/>
                <a:ea typeface="ＭＳ Ｐゴシック" charset="-128"/>
                <a:cs typeface="Symbol" charset="2"/>
              </a:rPr>
              <a:t>b</a:t>
            </a:r>
            <a:r>
              <a:rPr lang="en-US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 decay in </a:t>
            </a:r>
            <a:r>
              <a:rPr lang="en-US" sz="2400" baseline="30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116</a:t>
            </a:r>
            <a:r>
              <a:rPr lang="en-US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Cd with DAMA/R&amp;D</a:t>
            </a:r>
            <a:endParaRPr lang="en-US" sz="24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</p:txBody>
      </p:sp>
      <p:sp>
        <p:nvSpPr>
          <p:cNvPr id="119814" name="Text Box 8"/>
          <p:cNvSpPr txBox="1">
            <a:spLocks noChangeArrowheads="1"/>
          </p:cNvSpPr>
          <p:nvPr/>
        </p:nvSpPr>
        <p:spPr bwMode="auto">
          <a:xfrm>
            <a:off x="4968552" y="1700808"/>
            <a:ext cx="4067944" cy="390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u="sng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Schema </a:t>
            </a:r>
            <a:r>
              <a:rPr lang="en-US" sz="1600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of </a:t>
            </a:r>
            <a:r>
              <a:rPr lang="en-US" sz="16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AURORA</a:t>
            </a:r>
            <a:r>
              <a:rPr lang="en-US" sz="1600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set-</a:t>
            </a:r>
            <a:r>
              <a:rPr lang="en-US" sz="1600" u="sng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up (stage 1,2):</a:t>
            </a:r>
          </a:p>
          <a:p>
            <a:pPr marL="180975" indent="-180975" eaLnBrk="0" hangingPunct="0">
              <a:spcBef>
                <a:spcPct val="50000"/>
              </a:spcBef>
              <a:buFontTx/>
              <a:buChar char="•"/>
            </a:pP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2 </a:t>
            </a:r>
            <a:r>
              <a:rPr lang="en-US" sz="1600" b="1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116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CdWO</a:t>
            </a:r>
            <a:r>
              <a:rPr lang="en-US" sz="1600" b="1" baseline="-25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4 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crystal </a:t>
            </a: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4.5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 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sym typeface="Symbol" pitchFamily="18" charset="2"/>
              </a:rPr>
              <a:t>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 5 </a:t>
            </a: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cm 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marL="180975" indent="-180975" eaLnBrk="0" hangingPunct="0">
              <a:spcBef>
                <a:spcPct val="50000"/>
              </a:spcBef>
              <a:buFontTx/>
              <a:buChar char="•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ultra-low background </a:t>
            </a: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PMTs 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marL="180975" indent="-180975" eaLnBrk="0" hangingPunct="0">
              <a:spcBef>
                <a:spcPct val="50000"/>
              </a:spcBef>
              <a:buFontTx/>
              <a:buChar char="•"/>
            </a:pP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plastic 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scintillator with cavity </a:t>
            </a: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(to place </a:t>
            </a:r>
            <a:r>
              <a:rPr lang="en-US" sz="1600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116</a:t>
            </a: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CdWO</a:t>
            </a:r>
            <a:r>
              <a:rPr lang="en-US" sz="1600" baseline="-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4</a:t>
            </a: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)194 mm </a:t>
            </a:r>
            <a:r>
              <a:rPr lang="en-US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lenght</a:t>
            </a: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 + 200 mm high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purity </a:t>
            </a: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quartz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marL="180975" indent="-180975" eaLnBrk="0" hangingPunct="0">
              <a:spcBef>
                <a:spcPct val="50000"/>
              </a:spcBef>
              <a:buFontTx/>
              <a:buChar char="•"/>
            </a:pPr>
            <a:r>
              <a:rPr lang="en-US" sz="16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116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CdWO</a:t>
            </a:r>
            <a:r>
              <a:rPr lang="en-US" sz="1600" baseline="-30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4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surrounded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by 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active 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shield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made of plastic scintillator of large volume (500 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sym typeface="Symbol" pitchFamily="18" charset="2"/>
              </a:rPr>
              <a:t>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 300 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sym typeface="Symbol" pitchFamily="18" charset="2"/>
              </a:rPr>
              <a:t>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 240 mm), viewed by four low background 2''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PMTs.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marL="180975" indent="-180975" eaLnBrk="0" hangingPunct="0">
              <a:spcBef>
                <a:spcPct val="50000"/>
              </a:spcBef>
              <a:buFontTx/>
              <a:buChar char="•"/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complete 4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sym typeface="Symbol" pitchFamily="18" charset="2"/>
              </a:rPr>
              <a:t>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active shield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of the main (</a:t>
            </a:r>
            <a:r>
              <a:rPr lang="en-US" sz="16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116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CdWO</a:t>
            </a:r>
            <a:r>
              <a:rPr lang="en-US" sz="1600" baseline="-30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4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) detectors provided </a:t>
            </a:r>
          </a:p>
        </p:txBody>
      </p:sp>
      <p:sp>
        <p:nvSpPr>
          <p:cNvPr id="119815" name="Text Box 9"/>
          <p:cNvSpPr txBox="1">
            <a:spLocks noChangeArrowheads="1"/>
          </p:cNvSpPr>
          <p:nvPr/>
        </p:nvSpPr>
        <p:spPr bwMode="auto">
          <a:xfrm>
            <a:off x="1763688" y="672951"/>
            <a:ext cx="516519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1400" dirty="0">
                <a:latin typeface="+mj-lt"/>
              </a:rPr>
              <a:t>Coll. </a:t>
            </a:r>
            <a:r>
              <a:rPr lang="en-US" sz="1400" dirty="0" err="1">
                <a:latin typeface="+mj-lt"/>
              </a:rPr>
              <a:t>DAMA+INR-Kiev+NIIC+ITEP-Moscow</a:t>
            </a:r>
            <a:r>
              <a:rPr lang="en-US" sz="1400" dirty="0">
                <a:latin typeface="+mj-lt"/>
              </a:rPr>
              <a:t>+ JSC </a:t>
            </a:r>
            <a:r>
              <a:rPr lang="en-US" sz="1400" dirty="0" err="1">
                <a:latin typeface="+mj-lt"/>
              </a:rPr>
              <a:t>NeoChem</a:t>
            </a:r>
            <a:r>
              <a:rPr lang="en-US" sz="1400" dirty="0">
                <a:latin typeface="+mj-lt"/>
              </a:rPr>
              <a:t> </a:t>
            </a:r>
          </a:p>
        </p:txBody>
      </p:sp>
      <p:sp>
        <p:nvSpPr>
          <p:cNvPr id="722955" name="Text Box 11"/>
          <p:cNvSpPr txBox="1">
            <a:spLocks noChangeArrowheads="1"/>
          </p:cNvSpPr>
          <p:nvPr/>
        </p:nvSpPr>
        <p:spPr bwMode="auto">
          <a:xfrm>
            <a:off x="647564" y="5301208"/>
            <a:ext cx="7848872" cy="923330"/>
          </a:xfrm>
          <a:prstGeom prst="rect">
            <a:avLst/>
          </a:prstGeom>
          <a:noFill/>
          <a:ln w="412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80975" indent="-180975" eaLnBrk="0" hangingPunct="0">
              <a:lnSpc>
                <a:spcPct val="150000"/>
              </a:lnSpc>
              <a:defRPr/>
            </a:pPr>
            <a:r>
              <a:rPr lang="en-US" dirty="0">
                <a:solidFill>
                  <a:srgbClr val="000000"/>
                </a:solidFill>
                <a:latin typeface="+mj-lt"/>
                <a:ea typeface="ＭＳ Ｐゴシック" charset="-128"/>
              </a:rPr>
              <a:t>In </a:t>
            </a:r>
            <a:r>
              <a:rPr lang="en-US" dirty="0" smtClean="0">
                <a:solidFill>
                  <a:srgbClr val="000000"/>
                </a:solidFill>
                <a:latin typeface="+mj-lt"/>
                <a:ea typeface="ＭＳ Ｐゴシック" charset="-128"/>
              </a:rPr>
              <a:t>5 </a:t>
            </a:r>
            <a:r>
              <a:rPr lang="en-US" dirty="0" err="1">
                <a:solidFill>
                  <a:srgbClr val="000000"/>
                </a:solidFill>
                <a:latin typeface="+mj-lt"/>
                <a:ea typeface="ＭＳ Ｐゴシック" charset="-128"/>
              </a:rPr>
              <a:t>yr</a:t>
            </a:r>
            <a:r>
              <a:rPr lang="en-US" dirty="0">
                <a:solidFill>
                  <a:srgbClr val="000000"/>
                </a:solidFill>
                <a:latin typeface="+mj-lt"/>
                <a:ea typeface="ＭＳ Ｐゴシック" charset="-128"/>
              </a:rPr>
              <a:t> of measurements </a:t>
            </a:r>
            <a:endParaRPr lang="en-US" dirty="0">
              <a:solidFill>
                <a:srgbClr val="000000"/>
              </a:solidFill>
              <a:latin typeface="+mj-lt"/>
              <a:ea typeface="ＭＳ Ｐゴシック" charset="-128"/>
              <a:sym typeface="Symbol" pitchFamily="18" charset="2"/>
            </a:endParaRPr>
          </a:p>
          <a:p>
            <a:pPr marL="180975" indent="-180975" eaLnBrk="0" hangingPunct="0">
              <a:lnSpc>
                <a:spcPct val="150000"/>
              </a:lnSpc>
              <a:defRPr/>
            </a:pPr>
            <a:r>
              <a:rPr lang="en-US" dirty="0">
                <a:solidFill>
                  <a:srgbClr val="000000"/>
                </a:solidFill>
                <a:latin typeface="+mj-lt"/>
                <a:ea typeface="ＭＳ Ｐゴシック" charset="-128"/>
                <a:sym typeface="Symbol" pitchFamily="18" charset="2"/>
              </a:rPr>
              <a:t>    </a:t>
            </a:r>
            <a:r>
              <a:rPr lang="en-US" b="1" dirty="0">
                <a:solidFill>
                  <a:srgbClr val="000000"/>
                </a:solidFill>
                <a:latin typeface="+mj-lt"/>
                <a:ea typeface="ＭＳ Ｐゴシック" charset="-128"/>
                <a:sym typeface="Symbol" pitchFamily="18" charset="2"/>
              </a:rPr>
              <a:t>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ＭＳ Ｐゴシック" charset="-128"/>
                <a:sym typeface="Symbol" pitchFamily="18" charset="2"/>
              </a:rPr>
              <a:t> The reachable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ＭＳ Ｐゴシック" charset="-128"/>
              </a:rPr>
              <a:t>sensitivity on T</a:t>
            </a:r>
            <a:r>
              <a:rPr lang="en-US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ＭＳ Ｐゴシック" charset="-128"/>
              </a:rPr>
              <a:t>1/2</a:t>
            </a:r>
            <a:r>
              <a:rPr lang="en-US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ea typeface="ＭＳ Ｐゴシック" charset="-128"/>
                <a:cs typeface="Symbol" charset="2"/>
              </a:rPr>
              <a:t>0n2b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ＭＳ Ｐゴシック" charset="-128"/>
              </a:rPr>
              <a:t> is foreseen to be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ＭＳ Ｐゴシック" charset="-128"/>
              </a:rPr>
              <a:t>≥ 1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ＭＳ Ｐゴシック" charset="-128"/>
              </a:rPr>
              <a:t> 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ＭＳ Ｐゴシック" charset="-128"/>
                <a:sym typeface="Symbol" pitchFamily="18" charset="2"/>
              </a:rPr>
              <a:t>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ＭＳ Ｐゴシック" charset="-128"/>
              </a:rPr>
              <a:t> 10</a:t>
            </a:r>
            <a:r>
              <a:rPr lang="en-US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ＭＳ Ｐゴシック" charset="-128"/>
              </a:rPr>
              <a:t>24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ＭＳ Ｐゴシック" charset="-128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ＭＳ Ｐゴシック" charset="-128"/>
              </a:rPr>
              <a:t>yr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ＭＳ Ｐゴシック" charset="-128"/>
              </a:rPr>
              <a:t> </a:t>
            </a:r>
          </a:p>
        </p:txBody>
      </p:sp>
      <p:pic>
        <p:nvPicPr>
          <p:cNvPr id="13" name="Picture 4" descr="set-up"/>
          <p:cNvPicPr>
            <a:picLocks noChangeAspect="1" noChangeArrowheads="1"/>
          </p:cNvPicPr>
          <p:nvPr/>
        </p:nvPicPr>
        <p:blipFill>
          <a:blip r:embed="rId3"/>
          <a:srcRect l="-20" r="-20"/>
          <a:stretch>
            <a:fillRect/>
          </a:stretch>
        </p:blipFill>
        <p:spPr>
          <a:xfrm>
            <a:off x="57769" y="2976107"/>
            <a:ext cx="3301150" cy="2325101"/>
          </a:xfrm>
          <a:prstGeom prst="rect">
            <a:avLst/>
          </a:prstGeom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6953636" y="797222"/>
            <a:ext cx="20882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dirty="0" smtClean="0">
                <a:latin typeface="+mj-lt"/>
              </a:rPr>
              <a:t>JINST </a:t>
            </a:r>
            <a:r>
              <a:rPr lang="uk-UA" dirty="0" smtClean="0">
                <a:latin typeface="+mj-lt"/>
              </a:rPr>
              <a:t>06</a:t>
            </a:r>
            <a:r>
              <a:rPr lang="it-IT" dirty="0" smtClean="0">
                <a:latin typeface="+mj-lt"/>
              </a:rPr>
              <a:t> </a:t>
            </a:r>
            <a:r>
              <a:rPr lang="uk-UA" dirty="0" smtClean="0">
                <a:latin typeface="+mj-lt"/>
              </a:rPr>
              <a:t>(2011)</a:t>
            </a:r>
            <a:r>
              <a:rPr lang="en-US" dirty="0" smtClean="0">
                <a:latin typeface="+mj-lt"/>
              </a:rPr>
              <a:t>P</a:t>
            </a:r>
            <a:r>
              <a:rPr lang="uk-UA" dirty="0">
                <a:latin typeface="+mj-lt"/>
              </a:rPr>
              <a:t>08011</a:t>
            </a:r>
            <a:r>
              <a:rPr lang="ru-RU" dirty="0">
                <a:latin typeface="+mj-lt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738498" y="6211669"/>
            <a:ext cx="76670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This measurement will also improve aspects of the low background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techniques and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can act as a pilot for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next larger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mass experiment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16216" y="1032991"/>
            <a:ext cx="25256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 dirty="0" smtClean="0">
                <a:latin typeface="+mj-lt"/>
              </a:rPr>
              <a:t>Proc. NPAE2012, (</a:t>
            </a:r>
            <a:r>
              <a:rPr lang="en-US" sz="1400" b="1" dirty="0">
                <a:latin typeface="+mj-lt"/>
              </a:rPr>
              <a:t>2013) </a:t>
            </a:r>
            <a:r>
              <a:rPr lang="en-US" sz="1400" b="1" dirty="0" smtClean="0">
                <a:latin typeface="+mj-lt"/>
              </a:rPr>
              <a:t>353</a:t>
            </a:r>
            <a:endParaRPr lang="it-IT" sz="1400" b="1" dirty="0"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153096" y="1249015"/>
            <a:ext cx="18887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b="1" dirty="0" smtClean="0">
                <a:latin typeface="+mj-lt"/>
              </a:rPr>
              <a:t>Rad. Meas., in press</a:t>
            </a:r>
            <a:endParaRPr lang="en-US" sz="1400" b="1" dirty="0">
              <a:latin typeface="+mj-lt"/>
            </a:endParaRPr>
          </a:p>
        </p:txBody>
      </p:sp>
      <p:pic>
        <p:nvPicPr>
          <p:cNvPr id="15" name="Picture 3" descr="116CWO-scint-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9908" y="1104999"/>
            <a:ext cx="2493553" cy="16571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2143256" y="1930389"/>
            <a:ext cx="9366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rgbClr val="FFFF99"/>
                </a:solidFill>
                <a:latin typeface="+mj-lt"/>
              </a:rPr>
              <a:t>586 g</a:t>
            </a:r>
            <a:endParaRPr lang="ru-RU" sz="1200" dirty="0">
              <a:solidFill>
                <a:srgbClr val="FFFF99"/>
              </a:solidFill>
              <a:latin typeface="+mj-lt"/>
            </a:endParaRP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1240032" y="1934186"/>
            <a:ext cx="9366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rgbClr val="FFFF99"/>
                </a:solidFill>
                <a:latin typeface="+mj-lt"/>
              </a:rPr>
              <a:t>589 g</a:t>
            </a:r>
            <a:endParaRPr lang="ru-RU" sz="1200" dirty="0">
              <a:solidFill>
                <a:srgbClr val="FFFF99"/>
              </a:solidFill>
              <a:latin typeface="+mj-lt"/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433388" y="1905500"/>
            <a:ext cx="9366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rgbClr val="FFFF99"/>
                </a:solidFill>
                <a:latin typeface="+mj-lt"/>
              </a:rPr>
              <a:t>326 g</a:t>
            </a:r>
            <a:endParaRPr lang="ru-RU" sz="1200" dirty="0">
              <a:solidFill>
                <a:srgbClr val="FFFF99"/>
              </a:solidFill>
              <a:latin typeface="+mj-lt"/>
            </a:endParaRPr>
          </a:p>
        </p:txBody>
      </p:sp>
      <p:sp>
        <p:nvSpPr>
          <p:cNvPr id="119819" name="Rectangle 5"/>
          <p:cNvSpPr>
            <a:spLocks noChangeArrowheads="1"/>
          </p:cNvSpPr>
          <p:nvPr/>
        </p:nvSpPr>
        <p:spPr bwMode="auto">
          <a:xfrm rot="19591694">
            <a:off x="2990681" y="4396562"/>
            <a:ext cx="19669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en-US" sz="2000" b="1" dirty="0">
                <a:solidFill>
                  <a:srgbClr val="0000FF"/>
                </a:solidFill>
                <a:latin typeface="+mj-lt"/>
              </a:rPr>
              <a:t>In data taking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23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38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748621-9A02-4414-9047-9430C64E296F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  <p:pic>
        <p:nvPicPr>
          <p:cNvPr id="340996" name="Picture 18" descr="detector-photo-assemblin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2125" y="3246438"/>
            <a:ext cx="2573338" cy="1866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3" descr="detector-DAMA-RD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2125" y="4997450"/>
            <a:ext cx="2417763" cy="1816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9" descr="DSC_6866-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779" y="817787"/>
            <a:ext cx="3174818" cy="21088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41001" name="Text Box 10"/>
          <p:cNvSpPr txBox="1">
            <a:spLocks noChangeArrowheads="1"/>
          </p:cNvSpPr>
          <p:nvPr/>
        </p:nvSpPr>
        <p:spPr bwMode="auto">
          <a:xfrm>
            <a:off x="6806597" y="426150"/>
            <a:ext cx="233740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dirty="0" smtClean="0">
                <a:latin typeface="+mj-lt"/>
              </a:rPr>
              <a:t>JINST </a:t>
            </a:r>
            <a:r>
              <a:rPr lang="uk-UA" sz="1600" dirty="0" smtClean="0">
                <a:latin typeface="+mj-lt"/>
              </a:rPr>
              <a:t>06</a:t>
            </a:r>
            <a:r>
              <a:rPr lang="it-IT" sz="1600" dirty="0" smtClean="0">
                <a:latin typeface="+mj-lt"/>
              </a:rPr>
              <a:t> </a:t>
            </a:r>
            <a:r>
              <a:rPr lang="uk-UA" sz="1600" dirty="0" smtClean="0">
                <a:latin typeface="+mj-lt"/>
              </a:rPr>
              <a:t>(2011)</a:t>
            </a:r>
            <a:r>
              <a:rPr lang="en-US" sz="1600" dirty="0" smtClean="0">
                <a:latin typeface="+mj-lt"/>
              </a:rPr>
              <a:t>P</a:t>
            </a:r>
            <a:r>
              <a:rPr lang="uk-UA" sz="1600" dirty="0">
                <a:latin typeface="+mj-lt"/>
              </a:rPr>
              <a:t>08011</a:t>
            </a:r>
            <a:r>
              <a:rPr lang="ru-RU" sz="1600" dirty="0">
                <a:latin typeface="+mj-lt"/>
              </a:rPr>
              <a:t> </a:t>
            </a:r>
          </a:p>
        </p:txBody>
      </p:sp>
      <p:graphicFrame>
        <p:nvGraphicFramePr>
          <p:cNvPr id="3" name="Tabel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9523392"/>
              </p:ext>
            </p:extLst>
          </p:nvPr>
        </p:nvGraphicFramePr>
        <p:xfrm>
          <a:off x="3059832" y="3140968"/>
          <a:ext cx="5832648" cy="3296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/>
                <a:gridCol w="996128"/>
                <a:gridCol w="1524152"/>
                <a:gridCol w="2448272"/>
              </a:tblGrid>
              <a:tr h="370840">
                <a:tc>
                  <a:txBody>
                    <a:bodyPr/>
                    <a:lstStyle/>
                    <a:p>
                      <a:r>
                        <a:rPr lang="it-IT" sz="1600" dirty="0" smtClean="0">
                          <a:latin typeface="+mj-lt"/>
                        </a:rPr>
                        <a:t>Stage</a:t>
                      </a:r>
                      <a:endParaRPr lang="it-IT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>
                          <a:latin typeface="+mj-lt"/>
                        </a:rPr>
                        <a:t>Mass(g)</a:t>
                      </a:r>
                      <a:endParaRPr lang="it-IT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err="1" smtClean="0">
                          <a:latin typeface="+mj-lt"/>
                        </a:rPr>
                        <a:t>Livetime</a:t>
                      </a:r>
                      <a:r>
                        <a:rPr lang="it-IT" sz="1600" dirty="0" smtClean="0">
                          <a:latin typeface="+mj-lt"/>
                        </a:rPr>
                        <a:t> (h)</a:t>
                      </a:r>
                      <a:endParaRPr lang="it-IT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>
                          <a:latin typeface="+mj-lt"/>
                        </a:rPr>
                        <a:t>Some </a:t>
                      </a:r>
                      <a:r>
                        <a:rPr lang="it-IT" sz="1600" dirty="0" err="1" smtClean="0">
                          <a:latin typeface="+mj-lt"/>
                        </a:rPr>
                        <a:t>Features</a:t>
                      </a:r>
                      <a:endParaRPr lang="it-IT" sz="1600" dirty="0"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+mj-lt"/>
                        </a:rPr>
                        <a:t>1</a:t>
                      </a:r>
                      <a:endParaRPr lang="it-IT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</a:rPr>
                        <a:t>586.2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</a:rPr>
                        <a:t>589.3</a:t>
                      </a:r>
                    </a:p>
                    <a:p>
                      <a:endParaRPr lang="it-IT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</a:rPr>
                        <a:t>1727</a:t>
                      </a:r>
                    </a:p>
                    <a:p>
                      <a:endParaRPr lang="it-IT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0"/>
                          <a:cs typeface="+mn-cs"/>
                        </a:rPr>
                        <a:t>Detector:</a:t>
                      </a: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0"/>
                          <a:cs typeface="+mn-cs"/>
                        </a:rPr>
                        <a:t> Veto covered by PTFE;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0"/>
                          <a:cs typeface="+mn-cs"/>
                        </a:rPr>
                        <a:t>Light-guides covered by PTFE;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0"/>
                          <a:cs typeface="+mn-cs"/>
                        </a:rPr>
                        <a:t>LS –”LS-221” (ISMA, </a:t>
                      </a:r>
                      <a:r>
                        <a:rPr kumimoji="0" lang="en-US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0"/>
                          <a:cs typeface="+mn-cs"/>
                        </a:rPr>
                        <a:t>Kharkiv</a:t>
                      </a: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0"/>
                          <a:cs typeface="+mn-cs"/>
                        </a:rPr>
                        <a:t>).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0"/>
                          <a:cs typeface="+mn-cs"/>
                        </a:rPr>
                        <a:t>DAQ:</a:t>
                      </a: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0"/>
                          <a:cs typeface="+mn-cs"/>
                        </a:rPr>
                        <a:t> Sampling rate 20 MS/s; low level threshold ≈ 50 keV.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+mj-lt"/>
                        </a:rPr>
                        <a:t>2</a:t>
                      </a:r>
                      <a:endParaRPr lang="it-IT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</a:rPr>
                        <a:t>579.8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</a:rPr>
                        <a:t>582.4</a:t>
                      </a:r>
                    </a:p>
                    <a:p>
                      <a:endParaRPr lang="it-IT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0"/>
                        </a:rPr>
                        <a:t>8552</a:t>
                      </a:r>
                      <a:endParaRPr lang="it-IT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0"/>
                          <a:cs typeface="+mn-cs"/>
                        </a:rPr>
                        <a:t>Detector:</a:t>
                      </a: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0"/>
                          <a:cs typeface="+mn-cs"/>
                        </a:rPr>
                        <a:t> Veto covered by </a:t>
                      </a:r>
                      <a:r>
                        <a:rPr kumimoji="0" lang="en-US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0"/>
                          <a:cs typeface="+mn-cs"/>
                        </a:rPr>
                        <a:t>Tyvek</a:t>
                      </a: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0"/>
                          <a:cs typeface="+mn-cs"/>
                        </a:rPr>
                        <a:t>;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0"/>
                          <a:cs typeface="+mn-cs"/>
                        </a:rPr>
                        <a:t>Light-guides covered by Mylar;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0"/>
                          <a:cs typeface="+mn-cs"/>
                        </a:rPr>
                        <a:t>LS –</a:t>
                      </a:r>
                      <a:r>
                        <a:rPr kumimoji="0" lang="en-US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0"/>
                          <a:cs typeface="+mn-cs"/>
                        </a:rPr>
                        <a:t>Ultima</a:t>
                      </a: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0"/>
                          <a:cs typeface="+mn-cs"/>
                        </a:rPr>
                        <a:t> gold liquid scintillator.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0"/>
                          <a:cs typeface="+mn-cs"/>
                        </a:rPr>
                        <a:t>DAQ:</a:t>
                      </a: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0"/>
                          <a:cs typeface="+mn-cs"/>
                        </a:rPr>
                        <a:t> Sampling rate 50 MS/s; low level threshold ≈ 300 </a:t>
                      </a:r>
                      <a:r>
                        <a:rPr kumimoji="0" lang="en-US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0"/>
                          <a:cs typeface="+mn-cs"/>
                        </a:rPr>
                        <a:t>keV</a:t>
                      </a: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0"/>
                          <a:cs typeface="+mn-cs"/>
                        </a:rPr>
                        <a:t>.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+mj-lt"/>
                        </a:rPr>
                        <a:t>3</a:t>
                      </a:r>
                      <a:endParaRPr lang="it-IT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</a:rPr>
                        <a:t>579.8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</a:rPr>
                        <a:t>582.4</a:t>
                      </a:r>
                    </a:p>
                    <a:p>
                      <a:endParaRPr lang="it-IT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err="1" smtClean="0">
                          <a:latin typeface="+mj-lt"/>
                        </a:rPr>
                        <a:t>running</a:t>
                      </a:r>
                      <a:endParaRPr lang="it-IT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0"/>
                          <a:cs typeface="+mn-cs"/>
                        </a:rPr>
                        <a:t>Detector:</a:t>
                      </a: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0"/>
                          <a:cs typeface="+mn-cs"/>
                        </a:rPr>
                        <a:t> Plastic veto substituted by OFHC low radioactive Cu bricks surrounding each detector </a:t>
                      </a:r>
                      <a:endParaRPr lang="it-IT" dirty="0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9" name="Picture 5" descr="DSC_6802-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40"/>
          <a:stretch/>
        </p:blipFill>
        <p:spPr bwMode="auto">
          <a:xfrm>
            <a:off x="7328866" y="764704"/>
            <a:ext cx="1035982" cy="2161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433388" y="-19050"/>
            <a:ext cx="8277225" cy="543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Investigation for </a:t>
            </a:r>
            <a:r>
              <a:rPr lang="en-US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ea typeface="ＭＳ Ｐゴシック" charset="-128"/>
              </a:rPr>
              <a:t>2</a:t>
            </a:r>
            <a:r>
              <a:rPr lang="en-US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ea typeface="ＭＳ Ｐゴシック" charset="-128"/>
                <a:cs typeface="Symbol" charset="2"/>
              </a:rPr>
              <a:t>b</a:t>
            </a:r>
            <a:r>
              <a:rPr lang="en-US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 </a:t>
            </a: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decay of </a:t>
            </a:r>
            <a:r>
              <a:rPr lang="en-US" sz="3200" baseline="30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116</a:t>
            </a:r>
            <a:r>
              <a:rPr lang="en-US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Cd</a:t>
            </a:r>
            <a:endParaRPr lang="en-US" sz="32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9" y="476672"/>
            <a:ext cx="3485447" cy="2770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313626" y="6457890"/>
            <a:ext cx="47569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 smtClean="0">
                <a:solidFill>
                  <a:srgbClr val="FF0000"/>
                </a:solidFill>
                <a:latin typeface="Century Gothic"/>
              </a:rPr>
              <a:t>Further improvements in preparation</a:t>
            </a:r>
            <a:endParaRPr lang="en-US" sz="2000" dirty="0">
              <a:solidFill>
                <a:srgbClr val="FF0000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7573084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37" y="4129807"/>
            <a:ext cx="3006151" cy="2611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2017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633413"/>
            <a:ext cx="3019425" cy="354012"/>
          </a:xfrm>
        </p:spPr>
        <p:txBody>
          <a:bodyPr/>
          <a:lstStyle/>
          <a:p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S PGothic" charset="0"/>
              </a:rPr>
              <a:t> Background </a:t>
            </a:r>
            <a:r>
              <a:rPr lang="en-US" sz="1400" b="1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S PGothic" charset="0"/>
                <a:sym typeface="Symbol" charset="0"/>
              </a:rPr>
              <a:t>116</a:t>
            </a: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S PGothic" charset="0"/>
                <a:sym typeface="Symbol" charset="0"/>
              </a:rPr>
              <a:t>CdWO</a:t>
            </a:r>
            <a:r>
              <a:rPr lang="en-US" sz="1400" b="1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S PGothic" charset="0"/>
                <a:sym typeface="Symbol" charset="0"/>
              </a:rPr>
              <a:t>4</a:t>
            </a: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S PGothic" charset="0"/>
                <a:sym typeface="Symbol" charset="0"/>
              </a:rPr>
              <a:t> (stage 2)</a:t>
            </a:r>
            <a:endParaRPr lang="ru-RU" sz="14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MS PGothic" charset="0"/>
            </a:endParaRPr>
          </a:p>
        </p:txBody>
      </p:sp>
      <p:pic>
        <p:nvPicPr>
          <p:cNvPr id="34201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301" y="1124744"/>
            <a:ext cx="4675187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2020" name="Text Box 75"/>
          <p:cNvSpPr txBox="1">
            <a:spLocks noChangeArrowheads="1"/>
          </p:cNvSpPr>
          <p:nvPr/>
        </p:nvSpPr>
        <p:spPr bwMode="auto">
          <a:xfrm>
            <a:off x="4341813" y="5502275"/>
            <a:ext cx="47990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1588">
              <a:tabLst>
                <a:tab pos="2417763" algn="l"/>
              </a:tabLs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tabLst>
                <a:tab pos="2417763" algn="l"/>
              </a:tabLs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tabLst>
                <a:tab pos="2417763" algn="l"/>
              </a:tabLs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tabLst>
                <a:tab pos="2417763" algn="l"/>
              </a:tabLs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tabLst>
                <a:tab pos="2417763" algn="l"/>
              </a:tabLs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417763" algn="l"/>
              </a:tabLs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417763" algn="l"/>
              </a:tabLs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417763" algn="l"/>
              </a:tabLs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417763" algn="l"/>
              </a:tabLs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200" baseline="30000">
                <a:solidFill>
                  <a:srgbClr val="0000CC"/>
                </a:solidFill>
                <a:sym typeface="Symbol" charset="0"/>
              </a:rPr>
              <a:t>a</a:t>
            </a:r>
            <a:r>
              <a:rPr lang="en-US" sz="1200">
                <a:solidFill>
                  <a:srgbClr val="0000CC"/>
                </a:solidFill>
                <a:sym typeface="Symbol" charset="0"/>
              </a:rPr>
              <a:t> Fit of background spectra;	</a:t>
            </a:r>
            <a:r>
              <a:rPr lang="en-US" sz="1200" baseline="30000">
                <a:solidFill>
                  <a:srgbClr val="FF0000"/>
                </a:solidFill>
                <a:sym typeface="Symbol" charset="0"/>
              </a:rPr>
              <a:t>b</a:t>
            </a:r>
            <a:r>
              <a:rPr lang="en-US" sz="1200">
                <a:solidFill>
                  <a:srgbClr val="FF0000"/>
                </a:solidFill>
                <a:sym typeface="Symbol" charset="0"/>
              </a:rPr>
              <a:t> Pulse shape discrimination; </a:t>
            </a:r>
          </a:p>
          <a:p>
            <a:r>
              <a:rPr lang="en-US" sz="1200" baseline="30000">
                <a:sym typeface="Symbol" charset="0"/>
              </a:rPr>
              <a:t>c</a:t>
            </a:r>
            <a:r>
              <a:rPr lang="en-US" sz="1200">
                <a:sym typeface="Symbol" charset="0"/>
              </a:rPr>
              <a:t> Time-amplitude analysis;	</a:t>
            </a:r>
            <a:r>
              <a:rPr lang="en-US" sz="1200" baseline="30000">
                <a:solidFill>
                  <a:srgbClr val="008000"/>
                </a:solidFill>
                <a:sym typeface="Symbol" charset="0"/>
              </a:rPr>
              <a:t>d</a:t>
            </a:r>
            <a:r>
              <a:rPr lang="en-US" sz="1200">
                <a:solidFill>
                  <a:srgbClr val="008000"/>
                </a:solidFill>
                <a:sym typeface="Symbol" charset="0"/>
              </a:rPr>
              <a:t> ICP-MS analysis</a:t>
            </a:r>
            <a:endParaRPr lang="ru-RU" sz="1200">
              <a:solidFill>
                <a:srgbClr val="008000"/>
              </a:solidFill>
              <a:sym typeface="Symbol" charset="0"/>
            </a:endParaRPr>
          </a:p>
        </p:txBody>
      </p:sp>
      <p:sp>
        <p:nvSpPr>
          <p:cNvPr id="342021" name="Text Box 76"/>
          <p:cNvSpPr txBox="1">
            <a:spLocks noChangeArrowheads="1"/>
          </p:cNvSpPr>
          <p:nvPr/>
        </p:nvSpPr>
        <p:spPr bwMode="auto">
          <a:xfrm>
            <a:off x="4248773" y="5985533"/>
            <a:ext cx="487489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dirty="0"/>
              <a:t>[1] F.A. </a:t>
            </a:r>
            <a:r>
              <a:rPr lang="en-US" sz="1200" dirty="0" err="1"/>
              <a:t>Danevich</a:t>
            </a:r>
            <a:r>
              <a:rPr lang="en-US" sz="1200" dirty="0"/>
              <a:t> et al., PRC 68 </a:t>
            </a:r>
            <a:r>
              <a:rPr lang="ru-RU" sz="1200" dirty="0"/>
              <a:t>(20</a:t>
            </a:r>
            <a:r>
              <a:rPr lang="en-US" sz="1200" dirty="0"/>
              <a:t>03</a:t>
            </a:r>
            <a:r>
              <a:rPr lang="ru-RU" sz="1200" dirty="0"/>
              <a:t>) </a:t>
            </a:r>
            <a:r>
              <a:rPr lang="en-US" sz="1200" dirty="0"/>
              <a:t>035501. </a:t>
            </a:r>
            <a:endParaRPr lang="en-US" sz="1200" dirty="0" smtClean="0"/>
          </a:p>
          <a:p>
            <a:pPr>
              <a:spcBef>
                <a:spcPct val="50000"/>
              </a:spcBef>
            </a:pPr>
            <a:r>
              <a:rPr lang="en-US" sz="1200" dirty="0" smtClean="0"/>
              <a:t>[</a:t>
            </a:r>
            <a:r>
              <a:rPr lang="en-US" sz="1200" dirty="0"/>
              <a:t>2] P. Belli et al., PRC 85 (2012) 044610</a:t>
            </a:r>
            <a:endParaRPr lang="ru-RU" sz="1200" dirty="0"/>
          </a:p>
        </p:txBody>
      </p:sp>
      <p:sp>
        <p:nvSpPr>
          <p:cNvPr id="342022" name="Rectangle 2"/>
          <p:cNvSpPr txBox="1">
            <a:spLocks noChangeArrowheads="1"/>
          </p:cNvSpPr>
          <p:nvPr/>
        </p:nvSpPr>
        <p:spPr bwMode="auto">
          <a:xfrm>
            <a:off x="90488" y="39688"/>
            <a:ext cx="8964612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US" sz="2800" b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Radioactive contamination of </a:t>
            </a:r>
            <a:r>
              <a:rPr lang="en-US" sz="2800" b="0" baseline="30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116</a:t>
            </a:r>
            <a:r>
              <a:rPr lang="en-US" sz="2800" b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CdWO</a:t>
            </a:r>
            <a:r>
              <a:rPr lang="en-US" sz="2800" b="0" baseline="-25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4</a:t>
            </a:r>
            <a:r>
              <a:rPr lang="en-US" sz="2800" b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crystals</a:t>
            </a:r>
            <a:endParaRPr lang="ru-RU" sz="2800" b="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6157" name="Picture 13" descr="116cwo_bg-fit_daq3_npae2012_pp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48" y="986732"/>
            <a:ext cx="4049712" cy="317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2024" name="Text Box 5"/>
          <p:cNvSpPr txBox="1">
            <a:spLocks noChangeArrowheads="1"/>
          </p:cNvSpPr>
          <p:nvPr/>
        </p:nvSpPr>
        <p:spPr bwMode="auto">
          <a:xfrm>
            <a:off x="2460601" y="1136848"/>
            <a:ext cx="139333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r>
              <a:rPr lang="en-US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+mj-lt"/>
              </a:rPr>
              <a:t>    Preliminary</a:t>
            </a:r>
            <a:endParaRPr lang="en-US" dirty="0">
              <a:solidFill>
                <a:srgbClr val="0000FF"/>
              </a:solidFill>
              <a:latin typeface="+mj-lt"/>
              <a:sym typeface="Symbol" charset="0"/>
            </a:endParaRPr>
          </a:p>
        </p:txBody>
      </p:sp>
      <p:sp>
        <p:nvSpPr>
          <p:cNvPr id="342018" name="Text Box 4"/>
          <p:cNvSpPr txBox="1">
            <a:spLocks noChangeArrowheads="1"/>
          </p:cNvSpPr>
          <p:nvPr/>
        </p:nvSpPr>
        <p:spPr bwMode="auto">
          <a:xfrm>
            <a:off x="2317017" y="1340768"/>
            <a:ext cx="18229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800" b="0" dirty="0">
                <a:latin typeface="+mj-lt"/>
              </a:rPr>
              <a:t>PSD </a:t>
            </a:r>
            <a:r>
              <a:rPr lang="el-GR" sz="1800" b="0" dirty="0">
                <a:latin typeface="+mj-lt"/>
                <a:cs typeface="Times New Roman" charset="0"/>
              </a:rPr>
              <a:t>γ</a:t>
            </a:r>
            <a:r>
              <a:rPr lang="en-US" sz="1800" b="0" dirty="0">
                <a:latin typeface="+mj-lt"/>
                <a:cs typeface="Times New Roman" charset="0"/>
              </a:rPr>
              <a:t>(</a:t>
            </a:r>
            <a:r>
              <a:rPr lang="el-GR" sz="1800" b="0" dirty="0">
                <a:latin typeface="+mj-lt"/>
                <a:cs typeface="Times New Roman" charset="0"/>
              </a:rPr>
              <a:t>β</a:t>
            </a:r>
            <a:r>
              <a:rPr lang="en-US" sz="1800" b="0" dirty="0">
                <a:latin typeface="+mj-lt"/>
                <a:cs typeface="Times New Roman" charset="0"/>
              </a:rPr>
              <a:t>), </a:t>
            </a:r>
            <a:r>
              <a:rPr lang="en-US" sz="1800" b="0" dirty="0">
                <a:latin typeface="+mj-lt"/>
                <a:cs typeface="Times New Roman" charset="0"/>
                <a:sym typeface="Symbol" charset="0"/>
              </a:rPr>
              <a:t></a:t>
            </a:r>
            <a:r>
              <a:rPr lang="en-US" sz="1800" b="0" dirty="0">
                <a:latin typeface="+mj-lt"/>
                <a:cs typeface="Times New Roman" charset="0"/>
              </a:rPr>
              <a:t>88%</a:t>
            </a:r>
            <a:endParaRPr lang="el-GR" sz="1800" b="0" dirty="0">
              <a:latin typeface="+mj-lt"/>
              <a:cs typeface="Times New Roman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04048" y="2060848"/>
            <a:ext cx="75533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200" b="1" dirty="0" smtClean="0">
                <a:latin typeface="Arial" pitchFamily="34" charset="0"/>
                <a:cs typeface="Arial" pitchFamily="34" charset="0"/>
              </a:rPr>
              <a:t>0.032(2)</a:t>
            </a:r>
            <a:endParaRPr lang="it-IT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58006" y="2071881"/>
            <a:ext cx="75533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200" b="1" dirty="0" smtClean="0">
                <a:latin typeface="Arial" pitchFamily="34" charset="0"/>
                <a:cs typeface="Arial" pitchFamily="34" charset="0"/>
              </a:rPr>
              <a:t>0.054(3)</a:t>
            </a:r>
            <a:endParaRPr lang="it-IT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2328413" y="4365104"/>
            <a:ext cx="17988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800" b="0" dirty="0">
                <a:latin typeface="+mj-lt"/>
              </a:rPr>
              <a:t>PSD </a:t>
            </a:r>
            <a:r>
              <a:rPr lang="el-GR" sz="1800" b="0" dirty="0">
                <a:latin typeface="+mj-lt"/>
                <a:cs typeface="Times New Roman" charset="0"/>
              </a:rPr>
              <a:t>γ</a:t>
            </a:r>
            <a:r>
              <a:rPr lang="en-US" sz="1800" b="0" dirty="0">
                <a:latin typeface="+mj-lt"/>
                <a:cs typeface="Times New Roman" charset="0"/>
              </a:rPr>
              <a:t>(</a:t>
            </a:r>
            <a:r>
              <a:rPr lang="el-GR" sz="1800" b="0" dirty="0">
                <a:latin typeface="+mj-lt"/>
                <a:cs typeface="Times New Roman" charset="0"/>
              </a:rPr>
              <a:t>β</a:t>
            </a:r>
            <a:r>
              <a:rPr lang="en-US" sz="1800" b="0" dirty="0">
                <a:latin typeface="+mj-lt"/>
                <a:cs typeface="Times New Roman" charset="0"/>
              </a:rPr>
              <a:t>), </a:t>
            </a:r>
            <a:r>
              <a:rPr lang="en-US" sz="1800" b="0" dirty="0" smtClean="0">
                <a:latin typeface="+mj-lt"/>
                <a:cs typeface="Times New Roman" charset="0"/>
                <a:sym typeface="Symbol" charset="0"/>
              </a:rPr>
              <a:t></a:t>
            </a:r>
            <a:r>
              <a:rPr lang="en-US" sz="1800" b="0" dirty="0" smtClean="0">
                <a:latin typeface="+mj-lt"/>
                <a:cs typeface="Times New Roman" charset="0"/>
              </a:rPr>
              <a:t>99%</a:t>
            </a:r>
            <a:endParaRPr lang="el-GR" sz="1800" b="0" dirty="0">
              <a:latin typeface="+mj-lt"/>
              <a:cs typeface="Times New Roman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25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8679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663820"/>
            <a:ext cx="5600838" cy="5900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611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13887" y="116432"/>
            <a:ext cx="8285163" cy="576263"/>
          </a:xfrm>
        </p:spPr>
        <p:txBody>
          <a:bodyPr/>
          <a:lstStyle/>
          <a:p>
            <a:r>
              <a:rPr lang="en-US" sz="3200" dirty="0">
                <a:ea typeface="MS PGothic" charset="0"/>
              </a:rPr>
              <a:t>Background in 0</a:t>
            </a:r>
            <a:r>
              <a:rPr lang="en-US" sz="3200" dirty="0">
                <a:ea typeface="MS PGothic" charset="0"/>
                <a:sym typeface="Symbol" charset="0"/>
              </a:rPr>
              <a:t>2 region of </a:t>
            </a:r>
            <a:r>
              <a:rPr lang="en-US" sz="3200" baseline="30000" dirty="0">
                <a:ea typeface="MS PGothic" charset="0"/>
                <a:sym typeface="Symbol" charset="0"/>
              </a:rPr>
              <a:t>116</a:t>
            </a:r>
            <a:r>
              <a:rPr lang="en-US" sz="3200" dirty="0">
                <a:ea typeface="MS PGothic" charset="0"/>
                <a:sym typeface="Symbol" charset="0"/>
              </a:rPr>
              <a:t>Cd (stage </a:t>
            </a:r>
            <a:r>
              <a:rPr lang="en-US" sz="3200" dirty="0" smtClean="0">
                <a:ea typeface="MS PGothic" charset="0"/>
                <a:sym typeface="Symbol" charset="0"/>
              </a:rPr>
              <a:t>3)</a:t>
            </a:r>
            <a:endParaRPr lang="ru-RU" sz="3200" dirty="0">
              <a:ea typeface="MS PGothic" charset="0"/>
            </a:endParaRPr>
          </a:p>
        </p:txBody>
      </p:sp>
      <p:sp>
        <p:nvSpPr>
          <p:cNvPr id="346115" name="Text Box 4"/>
          <p:cNvSpPr txBox="1">
            <a:spLocks noChangeArrowheads="1"/>
          </p:cNvSpPr>
          <p:nvPr/>
        </p:nvSpPr>
        <p:spPr bwMode="auto">
          <a:xfrm>
            <a:off x="7146925" y="1227138"/>
            <a:ext cx="10679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  <a:latin typeface="Century Gothic"/>
              </a:rPr>
              <a:t>8825</a:t>
            </a:r>
            <a:r>
              <a:rPr lang="en-US" dirty="0">
                <a:solidFill>
                  <a:srgbClr val="FF3300"/>
                </a:solidFill>
                <a:latin typeface="Century Gothic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entury Gothic"/>
              </a:rPr>
              <a:t>kg</a:t>
            </a:r>
            <a:r>
              <a:rPr lang="en-US" dirty="0" err="1">
                <a:solidFill>
                  <a:prstClr val="black"/>
                </a:solidFill>
                <a:latin typeface="Century Gothic"/>
                <a:sym typeface="Symbol" charset="0"/>
              </a:rPr>
              <a:t>h</a:t>
            </a:r>
            <a:endParaRPr lang="en-US" dirty="0">
              <a:solidFill>
                <a:prstClr val="black"/>
              </a:solidFill>
              <a:latin typeface="Century Gothic"/>
              <a:sym typeface="Symbol" charset="0"/>
            </a:endParaRPr>
          </a:p>
        </p:txBody>
      </p:sp>
      <p:sp>
        <p:nvSpPr>
          <p:cNvPr id="346116" name="Text Box 5"/>
          <p:cNvSpPr txBox="1">
            <a:spLocks noChangeArrowheads="1"/>
          </p:cNvSpPr>
          <p:nvPr/>
        </p:nvSpPr>
        <p:spPr bwMode="auto">
          <a:xfrm>
            <a:off x="5592763" y="1033289"/>
            <a:ext cx="22413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800" dirty="0">
                <a:solidFill>
                  <a:prstClr val="black"/>
                </a:solidFill>
                <a:latin typeface="Century Gothic"/>
              </a:rPr>
              <a:t>Anti-coincidences</a:t>
            </a:r>
            <a:endParaRPr lang="ru-RU" sz="1800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346117" name="Text Box 6"/>
          <p:cNvSpPr txBox="1">
            <a:spLocks noChangeArrowheads="1"/>
          </p:cNvSpPr>
          <p:nvPr/>
        </p:nvSpPr>
        <p:spPr bwMode="auto">
          <a:xfrm>
            <a:off x="5724525" y="2625725"/>
            <a:ext cx="1587294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800" dirty="0">
                <a:solidFill>
                  <a:prstClr val="black"/>
                </a:solidFill>
                <a:latin typeface="Century Gothic"/>
              </a:rPr>
              <a:t>PSD </a:t>
            </a:r>
            <a:r>
              <a:rPr lang="en-US" sz="1800" dirty="0">
                <a:solidFill>
                  <a:prstClr val="black"/>
                </a:solidFill>
                <a:latin typeface="Century Gothic"/>
                <a:sym typeface="Symbol" charset="0"/>
              </a:rPr>
              <a:t></a:t>
            </a:r>
            <a:r>
              <a:rPr lang="en-US" sz="1800" dirty="0">
                <a:solidFill>
                  <a:prstClr val="black"/>
                </a:solidFill>
                <a:latin typeface="Century Gothic"/>
              </a:rPr>
              <a:t> &amp; </a:t>
            </a:r>
            <a:r>
              <a:rPr lang="en-US" sz="1800" dirty="0" err="1">
                <a:solidFill>
                  <a:prstClr val="black"/>
                </a:solidFill>
                <a:latin typeface="Century Gothic"/>
              </a:rPr>
              <a:t>BiPo</a:t>
            </a:r>
            <a:endParaRPr lang="ru-RU" sz="1800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346118" name="Text Box 7"/>
          <p:cNvSpPr txBox="1">
            <a:spLocks noChangeArrowheads="1"/>
          </p:cNvSpPr>
          <p:nvPr/>
        </p:nvSpPr>
        <p:spPr bwMode="auto">
          <a:xfrm>
            <a:off x="5967413" y="4437112"/>
            <a:ext cx="11095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800" dirty="0">
                <a:solidFill>
                  <a:prstClr val="black"/>
                </a:solidFill>
                <a:latin typeface="Century Gothic"/>
              </a:rPr>
              <a:t>PSD </a:t>
            </a:r>
            <a:r>
              <a:rPr lang="el-GR" sz="1800" dirty="0">
                <a:solidFill>
                  <a:prstClr val="black"/>
                </a:solidFill>
                <a:latin typeface="Century Gothic"/>
                <a:cs typeface="Times New Roman" charset="0"/>
              </a:rPr>
              <a:t>γ</a:t>
            </a:r>
            <a:r>
              <a:rPr lang="en-US" sz="1800" dirty="0">
                <a:solidFill>
                  <a:prstClr val="black"/>
                </a:solidFill>
                <a:latin typeface="Century Gothic"/>
                <a:cs typeface="Times New Roman" charset="0"/>
              </a:rPr>
              <a:t>(</a:t>
            </a:r>
            <a:r>
              <a:rPr lang="el-GR" sz="1800" dirty="0">
                <a:solidFill>
                  <a:prstClr val="black"/>
                </a:solidFill>
                <a:latin typeface="Century Gothic"/>
                <a:cs typeface="Times New Roman" charset="0"/>
              </a:rPr>
              <a:t>β</a:t>
            </a:r>
            <a:r>
              <a:rPr lang="en-US" sz="1800" dirty="0">
                <a:solidFill>
                  <a:prstClr val="black"/>
                </a:solidFill>
                <a:latin typeface="Century Gothic"/>
                <a:cs typeface="Times New Roman" charset="0"/>
              </a:rPr>
              <a:t>)</a:t>
            </a:r>
            <a:endParaRPr lang="el-GR" sz="1800" dirty="0">
              <a:solidFill>
                <a:prstClr val="black"/>
              </a:solidFill>
              <a:latin typeface="Century Gothic"/>
              <a:cs typeface="Times New Roman" charset="0"/>
            </a:endParaRPr>
          </a:p>
        </p:txBody>
      </p:sp>
      <p:sp>
        <p:nvSpPr>
          <p:cNvPr id="346119" name="Text Box 9"/>
          <p:cNvSpPr txBox="1">
            <a:spLocks noChangeArrowheads="1"/>
          </p:cNvSpPr>
          <p:nvPr/>
        </p:nvSpPr>
        <p:spPr bwMode="auto">
          <a:xfrm>
            <a:off x="573782" y="3430231"/>
            <a:ext cx="2544286" cy="83099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600" dirty="0" smtClean="0">
                <a:solidFill>
                  <a:prstClr val="black"/>
                </a:solidFill>
                <a:latin typeface="Century Gothic"/>
              </a:rPr>
              <a:t>Stage 2:</a:t>
            </a:r>
          </a:p>
          <a:p>
            <a:r>
              <a:rPr lang="en-US" sz="1600" b="0" dirty="0" smtClean="0">
                <a:solidFill>
                  <a:srgbClr val="FF0000"/>
                </a:solidFill>
                <a:latin typeface="Century Gothic"/>
              </a:rPr>
              <a:t>Rate </a:t>
            </a:r>
            <a:r>
              <a:rPr lang="en-US" sz="1600" b="0" dirty="0">
                <a:solidFill>
                  <a:srgbClr val="FF0000"/>
                </a:solidFill>
                <a:latin typeface="Century Gothic"/>
              </a:rPr>
              <a:t>@ 2.7</a:t>
            </a:r>
            <a:r>
              <a:rPr lang="en-US" sz="1600" b="0" dirty="0">
                <a:solidFill>
                  <a:srgbClr val="FF0000"/>
                </a:solidFill>
                <a:latin typeface="Century Gothic"/>
                <a:cs typeface="Times New Roman" charset="0"/>
              </a:rPr>
              <a:t>–</a:t>
            </a:r>
            <a:r>
              <a:rPr lang="en-US" sz="1600" b="0" dirty="0">
                <a:solidFill>
                  <a:srgbClr val="FF0000"/>
                </a:solidFill>
                <a:latin typeface="Century Gothic"/>
              </a:rPr>
              <a:t>2.9 MeV: </a:t>
            </a:r>
          </a:p>
          <a:p>
            <a:r>
              <a:rPr lang="en-US" sz="1600" b="0" dirty="0">
                <a:solidFill>
                  <a:srgbClr val="FF0000"/>
                </a:solidFill>
                <a:latin typeface="Century Gothic"/>
              </a:rPr>
              <a:t>0.28(4) </a:t>
            </a:r>
            <a:r>
              <a:rPr lang="en-US" sz="1600" b="0" dirty="0" err="1">
                <a:solidFill>
                  <a:srgbClr val="FF0000"/>
                </a:solidFill>
                <a:latin typeface="Century Gothic"/>
              </a:rPr>
              <a:t>cnt</a:t>
            </a:r>
            <a:r>
              <a:rPr lang="en-US" sz="1600" b="0" dirty="0">
                <a:solidFill>
                  <a:srgbClr val="FF0000"/>
                </a:solidFill>
                <a:latin typeface="Century Gothic"/>
              </a:rPr>
              <a:t>/(</a:t>
            </a:r>
            <a:r>
              <a:rPr lang="en-US" sz="1600" b="0" dirty="0" err="1">
                <a:solidFill>
                  <a:srgbClr val="FF0000"/>
                </a:solidFill>
                <a:latin typeface="Century Gothic"/>
              </a:rPr>
              <a:t>keV</a:t>
            </a:r>
            <a:r>
              <a:rPr lang="en-US" sz="1600" b="0" dirty="0" err="1">
                <a:solidFill>
                  <a:srgbClr val="FF0000"/>
                </a:solidFill>
                <a:latin typeface="Century Gothic"/>
                <a:sym typeface="Symbol" charset="0"/>
              </a:rPr>
              <a:t></a:t>
            </a:r>
            <a:r>
              <a:rPr lang="en-US" sz="1600" b="0" dirty="0" err="1">
                <a:solidFill>
                  <a:srgbClr val="FF0000"/>
                </a:solidFill>
                <a:latin typeface="Century Gothic"/>
              </a:rPr>
              <a:t>kg</a:t>
            </a:r>
            <a:r>
              <a:rPr lang="en-US" sz="1600" b="0" dirty="0" err="1">
                <a:solidFill>
                  <a:srgbClr val="FF0000"/>
                </a:solidFill>
                <a:latin typeface="Century Gothic"/>
                <a:sym typeface="Symbol" charset="0"/>
              </a:rPr>
              <a:t></a:t>
            </a:r>
            <a:r>
              <a:rPr lang="en-US" sz="1600" b="0" dirty="0" err="1">
                <a:solidFill>
                  <a:srgbClr val="FF0000"/>
                </a:solidFill>
                <a:latin typeface="Century Gothic"/>
              </a:rPr>
              <a:t>yr</a:t>
            </a:r>
            <a:r>
              <a:rPr lang="en-US" sz="1600" b="0" dirty="0">
                <a:solidFill>
                  <a:srgbClr val="FF0000"/>
                </a:solidFill>
                <a:latin typeface="Century Gothic"/>
              </a:rPr>
              <a:t>)</a:t>
            </a:r>
            <a:endParaRPr lang="en-US" sz="1600" b="0" dirty="0">
              <a:solidFill>
                <a:srgbClr val="FF0000"/>
              </a:solidFill>
              <a:latin typeface="Century Gothic"/>
              <a:sym typeface="Symbol" charset="0"/>
            </a:endParaRPr>
          </a:p>
        </p:txBody>
      </p:sp>
      <p:graphicFrame>
        <p:nvGraphicFramePr>
          <p:cNvPr id="5130" name="Group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1361650"/>
              </p:ext>
            </p:extLst>
          </p:nvPr>
        </p:nvGraphicFramePr>
        <p:xfrm>
          <a:off x="165100" y="1484784"/>
          <a:ext cx="3265488" cy="1590676"/>
        </p:xfrm>
        <a:graphic>
          <a:graphicData uri="http://schemas.openxmlformats.org/drawingml/2006/table">
            <a:tbl>
              <a:tblPr/>
              <a:tblGrid>
                <a:gridCol w="1089025"/>
                <a:gridCol w="1087438"/>
                <a:gridCol w="1089025"/>
              </a:tblGrid>
              <a:tr h="396860"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PGothic" charset="0"/>
                          <a:cs typeface="Arial" charset="0"/>
                        </a:rPr>
                        <a:t>116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PGothic" charset="0"/>
                          <a:cs typeface="Arial" charset="0"/>
                        </a:rPr>
                        <a:t>CWO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MS PGothic" charset="0"/>
                        <a:cs typeface="Arial" charset="0"/>
                      </a:endParaRPr>
                    </a:p>
                  </a:txBody>
                  <a:tcPr marT="45736" marB="4573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PGothic" charset="0"/>
                          <a:cs typeface="Arial" charset="0"/>
                        </a:rPr>
                        <a:t>Activity, mBq/kg 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MS PGothic" charset="0"/>
                        <a:cs typeface="Arial" charset="0"/>
                      </a:endParaRPr>
                    </a:p>
                  </a:txBody>
                  <a:tcPr marT="45736" marB="4573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317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PGothic" charset="0"/>
                          <a:cs typeface="Arial" charset="0"/>
                        </a:rPr>
                        <a:t>228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PGothic" charset="0"/>
                          <a:cs typeface="Arial" charset="0"/>
                        </a:rPr>
                        <a:t>Th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MS PGothic" charset="0"/>
                        <a:cs typeface="Arial" charset="0"/>
                      </a:endParaRPr>
                    </a:p>
                  </a:txBody>
                  <a:tcPr marT="45736" marB="4573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PGothic" charset="0"/>
                          <a:cs typeface="Arial" charset="0"/>
                        </a:rPr>
                        <a:t>Total 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PGothic" charset="0"/>
                          <a:cs typeface="Arial" charset="0"/>
                          <a:sym typeface="Symbol" charset="0"/>
                        </a:rPr>
                        <a:t></a:t>
                      </a:r>
                    </a:p>
                  </a:txBody>
                  <a:tcPr marT="45736" marB="4573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203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PGothic" charset="0"/>
                          <a:cs typeface="Arial" charset="0"/>
                        </a:rPr>
                        <a:t>No.1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PGothic" charset="0"/>
                          <a:cs typeface="Arial" charset="0"/>
                        </a:rPr>
                        <a:t>No.2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MS PGothic" charset="0"/>
                        <a:cs typeface="Arial" charset="0"/>
                      </a:endParaRPr>
                    </a:p>
                  </a:txBody>
                  <a:tcPr marT="45736" marB="4573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PGothic" charset="0"/>
                          <a:cs typeface="Arial" charset="0"/>
                        </a:rPr>
                        <a:t>0.032(2)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MS PGothic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PGothic" charset="0"/>
                          <a:cs typeface="Arial" charset="0"/>
                        </a:rPr>
                        <a:t>0.054(3)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MS PGothic" charset="0"/>
                        <a:cs typeface="Arial" charset="0"/>
                      </a:endParaRPr>
                    </a:p>
                  </a:txBody>
                  <a:tcPr marT="45736" marB="4573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PGothic" charset="0"/>
                          <a:cs typeface="Arial" charset="0"/>
                        </a:rPr>
                        <a:t>2.1(2)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MS PGothic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PGothic" charset="0"/>
                          <a:cs typeface="Arial" charset="0"/>
                        </a:rPr>
                        <a:t>2.9(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PGothic" charset="0"/>
                          <a:cs typeface="Arial" charset="0"/>
                        </a:rPr>
                        <a:t>3</a:t>
                      </a: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PGothic" charset="0"/>
                          <a:cs typeface="Arial" charset="0"/>
                        </a:rPr>
                        <a:t>)</a:t>
                      </a:r>
                    </a:p>
                  </a:txBody>
                  <a:tcPr marT="45736" marB="4573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46139" name="CasellaDiTesto 12"/>
          <p:cNvSpPr txBox="1">
            <a:spLocks noChangeArrowheads="1"/>
          </p:cNvSpPr>
          <p:nvPr/>
        </p:nvSpPr>
        <p:spPr bwMode="auto">
          <a:xfrm>
            <a:off x="4283968" y="1908572"/>
            <a:ext cx="2968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r>
              <a:rPr lang="it-IT" sz="1800" dirty="0">
                <a:solidFill>
                  <a:prstClr val="black"/>
                </a:solidFill>
                <a:latin typeface="Century Gothic"/>
              </a:rPr>
              <a:t>0</a:t>
            </a:r>
            <a:r>
              <a:rPr lang="it-IT" sz="1800" dirty="0">
                <a:solidFill>
                  <a:prstClr val="black"/>
                </a:solidFill>
                <a:latin typeface="Century Gothic"/>
                <a:sym typeface="Symbol" charset="0"/>
              </a:rPr>
              <a:t>2 </a:t>
            </a:r>
            <a:r>
              <a:rPr lang="it-IT" sz="1800" baseline="30000" dirty="0">
                <a:solidFill>
                  <a:prstClr val="black"/>
                </a:solidFill>
                <a:latin typeface="Century Gothic"/>
                <a:sym typeface="Symbol" charset="0"/>
              </a:rPr>
              <a:t>116</a:t>
            </a:r>
            <a:r>
              <a:rPr lang="it-IT" sz="1800" dirty="0">
                <a:solidFill>
                  <a:prstClr val="black"/>
                </a:solidFill>
                <a:latin typeface="Century Gothic"/>
                <a:sym typeface="Symbol" charset="0"/>
              </a:rPr>
              <a:t>Cd, 2813 keV</a:t>
            </a:r>
            <a:endParaRPr lang="it-IT" sz="1800" dirty="0">
              <a:solidFill>
                <a:prstClr val="black"/>
              </a:solidFill>
              <a:latin typeface="Century Gothic"/>
            </a:endParaRPr>
          </a:p>
        </p:txBody>
      </p:sp>
      <p:pic>
        <p:nvPicPr>
          <p:cNvPr id="2" name="Picture 1" descr="aa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371" y="1289751"/>
            <a:ext cx="1038506" cy="215418"/>
          </a:xfrm>
          <a:prstGeom prst="rect">
            <a:avLst/>
          </a:prstGeom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604291" y="982959"/>
            <a:ext cx="166345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600" dirty="0">
                <a:solidFill>
                  <a:srgbClr val="0000FF"/>
                </a:solidFill>
                <a:latin typeface="Century Gothic"/>
              </a:rPr>
              <a:t> </a:t>
            </a:r>
            <a:r>
              <a:rPr lang="en-US" sz="1600" dirty="0" smtClean="0">
                <a:solidFill>
                  <a:srgbClr val="0000FF"/>
                </a:solidFill>
                <a:latin typeface="Century Gothic"/>
              </a:rPr>
              <a:t> Preliminary</a:t>
            </a:r>
            <a:endParaRPr lang="en-US" sz="1600" dirty="0">
              <a:solidFill>
                <a:srgbClr val="0000FF"/>
              </a:solidFill>
              <a:latin typeface="Century Gothic"/>
              <a:sym typeface="Symbol" charset="0"/>
            </a:endParaRP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594017" y="4586391"/>
            <a:ext cx="2488182" cy="83099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600" dirty="0" smtClean="0">
                <a:solidFill>
                  <a:prstClr val="black"/>
                </a:solidFill>
                <a:latin typeface="Century Gothic"/>
              </a:rPr>
              <a:t>Stage 3:</a:t>
            </a:r>
          </a:p>
          <a:p>
            <a:r>
              <a:rPr lang="en-US" sz="1600" b="0" dirty="0" smtClean="0">
                <a:solidFill>
                  <a:srgbClr val="FF0000"/>
                </a:solidFill>
                <a:latin typeface="Century Gothic"/>
              </a:rPr>
              <a:t>Rate </a:t>
            </a:r>
            <a:r>
              <a:rPr lang="en-US" sz="1600" b="0" dirty="0">
                <a:solidFill>
                  <a:srgbClr val="FF0000"/>
                </a:solidFill>
                <a:latin typeface="Century Gothic"/>
              </a:rPr>
              <a:t>@ 2.7</a:t>
            </a:r>
            <a:r>
              <a:rPr lang="en-US" sz="1600" b="0" dirty="0">
                <a:solidFill>
                  <a:srgbClr val="FF0000"/>
                </a:solidFill>
                <a:latin typeface="Century Gothic"/>
                <a:cs typeface="Times New Roman" charset="0"/>
              </a:rPr>
              <a:t>–</a:t>
            </a:r>
            <a:r>
              <a:rPr lang="en-US" sz="1600" b="0" dirty="0">
                <a:solidFill>
                  <a:srgbClr val="FF0000"/>
                </a:solidFill>
                <a:latin typeface="Century Gothic"/>
              </a:rPr>
              <a:t>2.9 MeV: </a:t>
            </a:r>
          </a:p>
          <a:p>
            <a:r>
              <a:rPr lang="en-US" sz="1600" b="0" dirty="0" smtClean="0">
                <a:solidFill>
                  <a:srgbClr val="FF0000"/>
                </a:solidFill>
                <a:latin typeface="Century Gothic"/>
              </a:rPr>
              <a:t>0.11(3) </a:t>
            </a:r>
            <a:r>
              <a:rPr lang="en-US" sz="1600" b="0" dirty="0" err="1">
                <a:solidFill>
                  <a:srgbClr val="FF0000"/>
                </a:solidFill>
                <a:latin typeface="Century Gothic"/>
              </a:rPr>
              <a:t>cnt</a:t>
            </a:r>
            <a:r>
              <a:rPr lang="en-US" sz="1600" b="0" dirty="0">
                <a:solidFill>
                  <a:srgbClr val="FF0000"/>
                </a:solidFill>
                <a:latin typeface="Century Gothic"/>
              </a:rPr>
              <a:t>/(</a:t>
            </a:r>
            <a:r>
              <a:rPr lang="en-US" sz="1600" b="0" dirty="0" err="1">
                <a:solidFill>
                  <a:srgbClr val="FF0000"/>
                </a:solidFill>
                <a:latin typeface="Century Gothic"/>
              </a:rPr>
              <a:t>keV</a:t>
            </a:r>
            <a:r>
              <a:rPr lang="en-US" sz="1600" b="0" dirty="0" err="1">
                <a:solidFill>
                  <a:srgbClr val="FF0000"/>
                </a:solidFill>
                <a:latin typeface="Century Gothic"/>
                <a:sym typeface="Symbol" charset="0"/>
              </a:rPr>
              <a:t></a:t>
            </a:r>
            <a:r>
              <a:rPr lang="en-US" sz="1600" b="0" dirty="0" err="1">
                <a:solidFill>
                  <a:srgbClr val="FF0000"/>
                </a:solidFill>
                <a:latin typeface="Century Gothic"/>
              </a:rPr>
              <a:t>kg</a:t>
            </a:r>
            <a:r>
              <a:rPr lang="en-US" sz="1600" b="0" dirty="0" err="1">
                <a:solidFill>
                  <a:srgbClr val="FF0000"/>
                </a:solidFill>
                <a:latin typeface="Century Gothic"/>
                <a:sym typeface="Symbol" charset="0"/>
              </a:rPr>
              <a:t></a:t>
            </a:r>
            <a:r>
              <a:rPr lang="en-US" sz="1600" b="0" dirty="0" err="1">
                <a:solidFill>
                  <a:srgbClr val="FF0000"/>
                </a:solidFill>
                <a:latin typeface="Century Gothic"/>
              </a:rPr>
              <a:t>yr</a:t>
            </a:r>
            <a:r>
              <a:rPr lang="en-US" sz="1600" b="0" dirty="0">
                <a:solidFill>
                  <a:srgbClr val="FF0000"/>
                </a:solidFill>
                <a:latin typeface="Century Gothic"/>
              </a:rPr>
              <a:t>)</a:t>
            </a:r>
            <a:endParaRPr lang="en-US" sz="1600" b="0" dirty="0">
              <a:solidFill>
                <a:srgbClr val="FF0000"/>
              </a:solidFill>
              <a:latin typeface="Century Gothic"/>
              <a:sym typeface="Symbol" charset="0"/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590597" y="5538966"/>
            <a:ext cx="2488182" cy="83099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600" dirty="0" smtClean="0">
                <a:solidFill>
                  <a:prstClr val="black"/>
                </a:solidFill>
                <a:latin typeface="Century Gothic"/>
              </a:rPr>
              <a:t>Stage 3:</a:t>
            </a:r>
          </a:p>
          <a:p>
            <a:r>
              <a:rPr lang="en-US" sz="1600" b="0" dirty="0" smtClean="0">
                <a:solidFill>
                  <a:srgbClr val="FF0000"/>
                </a:solidFill>
                <a:latin typeface="Century Gothic"/>
              </a:rPr>
              <a:t>Rate </a:t>
            </a:r>
            <a:r>
              <a:rPr lang="en-US" sz="1600" b="0" dirty="0">
                <a:solidFill>
                  <a:srgbClr val="FF0000"/>
                </a:solidFill>
                <a:latin typeface="Century Gothic"/>
              </a:rPr>
              <a:t>@ </a:t>
            </a:r>
            <a:r>
              <a:rPr lang="en-US" sz="1600" b="0" dirty="0" smtClean="0">
                <a:solidFill>
                  <a:srgbClr val="FF0000"/>
                </a:solidFill>
                <a:latin typeface="Century Gothic"/>
              </a:rPr>
              <a:t>2.8</a:t>
            </a:r>
            <a:r>
              <a:rPr lang="en-US" sz="1600" b="0" dirty="0" smtClean="0">
                <a:solidFill>
                  <a:srgbClr val="FF0000"/>
                </a:solidFill>
                <a:latin typeface="Century Gothic"/>
                <a:cs typeface="Times New Roman" charset="0"/>
              </a:rPr>
              <a:t>–3</a:t>
            </a:r>
            <a:r>
              <a:rPr lang="en-US" sz="1600" b="0" dirty="0" smtClean="0">
                <a:solidFill>
                  <a:srgbClr val="FF0000"/>
                </a:solidFill>
                <a:latin typeface="Century Gothic"/>
              </a:rPr>
              <a:t>.0 </a:t>
            </a:r>
            <a:r>
              <a:rPr lang="en-US" sz="1600" b="0" dirty="0">
                <a:solidFill>
                  <a:srgbClr val="FF0000"/>
                </a:solidFill>
                <a:latin typeface="Century Gothic"/>
              </a:rPr>
              <a:t>MeV: </a:t>
            </a:r>
          </a:p>
          <a:p>
            <a:r>
              <a:rPr lang="en-US" sz="1600" b="0" dirty="0" smtClean="0">
                <a:solidFill>
                  <a:srgbClr val="FF0000"/>
                </a:solidFill>
                <a:latin typeface="Century Gothic"/>
              </a:rPr>
              <a:t>0.07(3) </a:t>
            </a:r>
            <a:r>
              <a:rPr lang="en-US" sz="1600" b="0" dirty="0" err="1">
                <a:solidFill>
                  <a:srgbClr val="FF0000"/>
                </a:solidFill>
                <a:latin typeface="Century Gothic"/>
              </a:rPr>
              <a:t>cnt</a:t>
            </a:r>
            <a:r>
              <a:rPr lang="en-US" sz="1600" b="0" dirty="0">
                <a:solidFill>
                  <a:srgbClr val="FF0000"/>
                </a:solidFill>
                <a:latin typeface="Century Gothic"/>
              </a:rPr>
              <a:t>/(</a:t>
            </a:r>
            <a:r>
              <a:rPr lang="en-US" sz="1600" b="0" dirty="0" err="1">
                <a:solidFill>
                  <a:srgbClr val="FF0000"/>
                </a:solidFill>
                <a:latin typeface="Century Gothic"/>
              </a:rPr>
              <a:t>keV</a:t>
            </a:r>
            <a:r>
              <a:rPr lang="en-US" sz="1600" b="0" dirty="0" err="1">
                <a:solidFill>
                  <a:srgbClr val="FF0000"/>
                </a:solidFill>
                <a:latin typeface="Century Gothic"/>
                <a:sym typeface="Symbol" charset="0"/>
              </a:rPr>
              <a:t></a:t>
            </a:r>
            <a:r>
              <a:rPr lang="en-US" sz="1600" b="0" dirty="0" err="1">
                <a:solidFill>
                  <a:srgbClr val="FF0000"/>
                </a:solidFill>
                <a:latin typeface="Century Gothic"/>
              </a:rPr>
              <a:t>kg</a:t>
            </a:r>
            <a:r>
              <a:rPr lang="en-US" sz="1600" b="0" dirty="0" err="1">
                <a:solidFill>
                  <a:srgbClr val="FF0000"/>
                </a:solidFill>
                <a:latin typeface="Century Gothic"/>
                <a:sym typeface="Symbol" charset="0"/>
              </a:rPr>
              <a:t></a:t>
            </a:r>
            <a:r>
              <a:rPr lang="en-US" sz="1600" b="0" dirty="0" err="1">
                <a:solidFill>
                  <a:srgbClr val="FF0000"/>
                </a:solidFill>
                <a:latin typeface="Century Gothic"/>
              </a:rPr>
              <a:t>yr</a:t>
            </a:r>
            <a:r>
              <a:rPr lang="en-US" sz="1600" b="0" dirty="0">
                <a:solidFill>
                  <a:srgbClr val="FF0000"/>
                </a:solidFill>
                <a:latin typeface="Century Gothic"/>
              </a:rPr>
              <a:t>)</a:t>
            </a:r>
            <a:endParaRPr lang="en-US" sz="1600" b="0" dirty="0">
              <a:solidFill>
                <a:srgbClr val="FF0000"/>
              </a:solidFill>
              <a:latin typeface="Century Gothic"/>
              <a:sym typeface="Symbo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26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2863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22" name="Rectangle 2"/>
          <p:cNvSpPr>
            <a:spLocks noGrp="1" noChangeArrowheads="1"/>
          </p:cNvSpPr>
          <p:nvPr>
            <p:ph type="title"/>
          </p:nvPr>
        </p:nvSpPr>
        <p:spPr>
          <a:xfrm>
            <a:off x="183081" y="116632"/>
            <a:ext cx="8915400" cy="571500"/>
          </a:xfrm>
        </p:spPr>
        <p:txBody>
          <a:bodyPr/>
          <a:lstStyle/>
          <a:p>
            <a:pPr>
              <a:defRPr/>
            </a:pPr>
            <a:r>
              <a:rPr lang="en-US" sz="32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Preliminary results (measurement in progress)</a:t>
            </a:r>
            <a:endParaRPr lang="uk-UA" sz="3200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465940" name="Rectangle 20"/>
          <p:cNvSpPr>
            <a:spLocks noChangeArrowheads="1"/>
          </p:cNvSpPr>
          <p:nvPr/>
        </p:nvSpPr>
        <p:spPr bwMode="auto">
          <a:xfrm>
            <a:off x="1449738" y="5307041"/>
            <a:ext cx="31390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200" i="1" dirty="0">
                <a:solidFill>
                  <a:srgbClr val="0000FF"/>
                </a:solidFill>
              </a:rPr>
              <a:t>T</a:t>
            </a:r>
            <a:r>
              <a:rPr lang="en-US" sz="2200" baseline="-25000" dirty="0">
                <a:solidFill>
                  <a:srgbClr val="0000FF"/>
                </a:solidFill>
              </a:rPr>
              <a:t>1/2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ru-RU" sz="2200" dirty="0" smtClean="0">
                <a:solidFill>
                  <a:srgbClr val="0000FF"/>
                </a:solidFill>
              </a:rPr>
              <a:t>(</a:t>
            </a:r>
            <a:r>
              <a:rPr lang="it-IT" sz="2200" dirty="0" smtClean="0">
                <a:solidFill>
                  <a:srgbClr val="0000FF"/>
                </a:solidFill>
              </a:rPr>
              <a:t>0</a:t>
            </a:r>
            <a:r>
              <a:rPr lang="it-IT" sz="2200" dirty="0" smtClean="0">
                <a:solidFill>
                  <a:srgbClr val="0000FF"/>
                </a:solidFill>
                <a:latin typeface="Symbol" pitchFamily="18" charset="2"/>
              </a:rPr>
              <a:t>n</a:t>
            </a:r>
            <a:r>
              <a:rPr lang="en-US" sz="2200" dirty="0" smtClean="0">
                <a:solidFill>
                  <a:srgbClr val="0000FF"/>
                </a:solidFill>
              </a:rPr>
              <a:t>2</a:t>
            </a:r>
            <a:r>
              <a:rPr lang="en-US" sz="2200" dirty="0" smtClean="0">
                <a:solidFill>
                  <a:srgbClr val="0000FF"/>
                </a:solidFill>
                <a:sym typeface="Symbol" charset="0"/>
              </a:rPr>
              <a:t></a:t>
            </a:r>
            <a:r>
              <a:rPr lang="ru-RU" sz="2200" dirty="0" smtClean="0">
                <a:solidFill>
                  <a:srgbClr val="0000FF"/>
                </a:solidFill>
              </a:rPr>
              <a:t>) </a:t>
            </a:r>
            <a:r>
              <a:rPr lang="en-US" sz="2200" dirty="0">
                <a:solidFill>
                  <a:srgbClr val="0000FF"/>
                </a:solidFill>
                <a:sym typeface="Symbol" charset="0"/>
              </a:rPr>
              <a:t> </a:t>
            </a:r>
            <a:r>
              <a:rPr lang="en-US" sz="2200" dirty="0" smtClean="0">
                <a:solidFill>
                  <a:srgbClr val="0000FF"/>
                </a:solidFill>
                <a:sym typeface="Symbol" charset="0"/>
              </a:rPr>
              <a:t> 6.7</a:t>
            </a:r>
            <a:r>
              <a:rPr lang="en-US" sz="2200" dirty="0" smtClean="0">
                <a:solidFill>
                  <a:srgbClr val="0000FF"/>
                </a:solidFill>
                <a:sym typeface="Symbol"/>
              </a:rPr>
              <a:t></a:t>
            </a:r>
            <a:r>
              <a:rPr lang="uk-UA" sz="2200" dirty="0" smtClean="0">
                <a:solidFill>
                  <a:srgbClr val="0000FF"/>
                </a:solidFill>
                <a:sym typeface="Symbol" charset="0"/>
              </a:rPr>
              <a:t>10</a:t>
            </a:r>
            <a:r>
              <a:rPr lang="en-US" sz="2200" baseline="30000" dirty="0">
                <a:solidFill>
                  <a:srgbClr val="0000FF"/>
                </a:solidFill>
              </a:rPr>
              <a:t>21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yr</a:t>
            </a:r>
            <a:endParaRPr lang="en-US" sz="2200" dirty="0">
              <a:solidFill>
                <a:srgbClr val="0000FF"/>
              </a:solidFill>
            </a:endParaRPr>
          </a:p>
        </p:txBody>
      </p:sp>
      <p:sp>
        <p:nvSpPr>
          <p:cNvPr id="465944" name="Rectangle 24"/>
          <p:cNvSpPr>
            <a:spLocks noChangeArrowheads="1"/>
          </p:cNvSpPr>
          <p:nvPr/>
        </p:nvSpPr>
        <p:spPr bwMode="auto">
          <a:xfrm>
            <a:off x="4788024" y="5301208"/>
            <a:ext cx="3643313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rgbClr val="0000CC"/>
                </a:solidFill>
              </a:rPr>
              <a:t>6 new results for 2</a:t>
            </a:r>
            <a:r>
              <a:rPr lang="en-US" sz="2200" dirty="0">
                <a:solidFill>
                  <a:srgbClr val="0000CC"/>
                </a:solidFill>
                <a:sym typeface="Symbol" charset="0"/>
              </a:rPr>
              <a:t></a:t>
            </a:r>
            <a:r>
              <a:rPr lang="en-US" sz="2200" dirty="0">
                <a:solidFill>
                  <a:srgbClr val="0000CC"/>
                </a:solidFill>
              </a:rPr>
              <a:t> </a:t>
            </a:r>
            <a:r>
              <a:rPr lang="en-US" sz="2200" baseline="30000" dirty="0">
                <a:solidFill>
                  <a:srgbClr val="0000CC"/>
                </a:solidFill>
              </a:rPr>
              <a:t>116</a:t>
            </a:r>
            <a:r>
              <a:rPr lang="en-US" sz="2200" dirty="0">
                <a:solidFill>
                  <a:srgbClr val="0000CC"/>
                </a:solidFill>
              </a:rPr>
              <a:t>Cd </a:t>
            </a:r>
          </a:p>
        </p:txBody>
      </p:sp>
      <p:pic>
        <p:nvPicPr>
          <p:cNvPr id="14" name="Picture 10" descr="116cwo_bg-fit_daq3_8552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970" y="1008951"/>
            <a:ext cx="4819486" cy="3932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fig_mc_2b_116c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07" y="1083285"/>
            <a:ext cx="3278623" cy="338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24"/>
          <p:cNvSpPr>
            <a:spLocks noChangeArrowheads="1"/>
          </p:cNvSpPr>
          <p:nvPr/>
        </p:nvSpPr>
        <p:spPr bwMode="auto">
          <a:xfrm>
            <a:off x="107504" y="714182"/>
            <a:ext cx="395710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 err="1" smtClean="0">
                <a:solidFill>
                  <a:srgbClr val="0000CC"/>
                </a:solidFill>
              </a:rPr>
              <a:t>MonteCarlo</a:t>
            </a:r>
            <a:r>
              <a:rPr lang="en-US" dirty="0" smtClean="0">
                <a:solidFill>
                  <a:srgbClr val="0000CC"/>
                </a:solidFill>
              </a:rPr>
              <a:t> expectation </a:t>
            </a:r>
            <a:r>
              <a:rPr lang="en-US" dirty="0">
                <a:solidFill>
                  <a:srgbClr val="0000CC"/>
                </a:solidFill>
              </a:rPr>
              <a:t>for 2</a:t>
            </a:r>
            <a:r>
              <a:rPr lang="en-US" dirty="0">
                <a:solidFill>
                  <a:srgbClr val="0000CC"/>
                </a:solidFill>
                <a:sym typeface="Symbol" charset="0"/>
              </a:rPr>
              <a:t>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baseline="30000" dirty="0">
                <a:solidFill>
                  <a:srgbClr val="0000CC"/>
                </a:solidFill>
              </a:rPr>
              <a:t>116</a:t>
            </a:r>
            <a:r>
              <a:rPr lang="en-US" dirty="0">
                <a:solidFill>
                  <a:srgbClr val="0000CC"/>
                </a:solidFill>
              </a:rPr>
              <a:t>Cd </a:t>
            </a:r>
          </a:p>
        </p:txBody>
      </p:sp>
      <p:sp>
        <p:nvSpPr>
          <p:cNvPr id="17" name="Rectangle 24"/>
          <p:cNvSpPr>
            <a:spLocks noChangeArrowheads="1"/>
          </p:cNvSpPr>
          <p:nvPr/>
        </p:nvSpPr>
        <p:spPr bwMode="auto">
          <a:xfrm>
            <a:off x="4517998" y="604273"/>
            <a:ext cx="3888419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baseline="30000" dirty="0" smtClean="0">
                <a:solidFill>
                  <a:srgbClr val="0000CC"/>
                </a:solidFill>
              </a:rPr>
              <a:t>116</a:t>
            </a:r>
            <a:r>
              <a:rPr lang="en-US" sz="2200" dirty="0" smtClean="0">
                <a:solidFill>
                  <a:srgbClr val="0000CC"/>
                </a:solidFill>
              </a:rPr>
              <a:t>CdWO4  </a:t>
            </a:r>
            <a:r>
              <a:rPr lang="it-IT" sz="2200" dirty="0" smtClean="0">
                <a:solidFill>
                  <a:srgbClr val="0000CC"/>
                </a:solidFill>
              </a:rPr>
              <a:t>1.16 kg, </a:t>
            </a:r>
            <a:r>
              <a:rPr lang="en-US" sz="2200" dirty="0" smtClean="0">
                <a:solidFill>
                  <a:srgbClr val="0000CC"/>
                </a:solidFill>
              </a:rPr>
              <a:t>8552 h</a:t>
            </a:r>
            <a:endParaRPr lang="en-US" sz="2200" dirty="0">
              <a:solidFill>
                <a:srgbClr val="0000CC"/>
              </a:solidFill>
            </a:endParaRPr>
          </a:p>
        </p:txBody>
      </p:sp>
      <p:sp>
        <p:nvSpPr>
          <p:cNvPr id="465939" name="Rectangle 19"/>
          <p:cNvSpPr>
            <a:spLocks noChangeArrowheads="1"/>
          </p:cNvSpPr>
          <p:nvPr/>
        </p:nvSpPr>
        <p:spPr bwMode="auto">
          <a:xfrm>
            <a:off x="2155166" y="4528370"/>
            <a:ext cx="4545636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200" i="1" dirty="0">
                <a:solidFill>
                  <a:srgbClr val="FF0000"/>
                </a:solidFill>
              </a:rPr>
              <a:t>T</a:t>
            </a:r>
            <a:r>
              <a:rPr lang="en-US" sz="2200" baseline="-25000" dirty="0">
                <a:solidFill>
                  <a:srgbClr val="FF0000"/>
                </a:solidFill>
              </a:rPr>
              <a:t>1/2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ru-RU" sz="2200" dirty="0">
                <a:solidFill>
                  <a:srgbClr val="FF0000"/>
                </a:solidFill>
              </a:rPr>
              <a:t>(</a:t>
            </a:r>
            <a:r>
              <a:rPr lang="en-US" sz="2200" dirty="0">
                <a:solidFill>
                  <a:srgbClr val="FF0000"/>
                </a:solidFill>
              </a:rPr>
              <a:t>2</a:t>
            </a:r>
            <a:r>
              <a:rPr lang="en-US" sz="2200" dirty="0">
                <a:solidFill>
                  <a:srgbClr val="FF0000"/>
                </a:solidFill>
                <a:sym typeface="Symbol" charset="0"/>
              </a:rPr>
              <a:t></a:t>
            </a:r>
            <a:r>
              <a:rPr lang="en-US" sz="2200" dirty="0">
                <a:solidFill>
                  <a:srgbClr val="FF0000"/>
                </a:solidFill>
              </a:rPr>
              <a:t>2</a:t>
            </a:r>
            <a:r>
              <a:rPr lang="en-US" sz="2200" dirty="0">
                <a:solidFill>
                  <a:srgbClr val="FF0000"/>
                </a:solidFill>
                <a:sym typeface="Symbol" charset="0"/>
              </a:rPr>
              <a:t></a:t>
            </a:r>
            <a:r>
              <a:rPr lang="ru-RU" sz="2200" dirty="0">
                <a:solidFill>
                  <a:srgbClr val="FF0000"/>
                </a:solidFill>
              </a:rPr>
              <a:t>) </a:t>
            </a:r>
            <a:r>
              <a:rPr lang="en-US" sz="2200" dirty="0">
                <a:solidFill>
                  <a:srgbClr val="FF0000"/>
                </a:solidFill>
              </a:rPr>
              <a:t>= 2.5(5)</a:t>
            </a:r>
            <a:r>
              <a:rPr lang="en-US" sz="2200" dirty="0">
                <a:solidFill>
                  <a:srgbClr val="FF0000"/>
                </a:solidFill>
                <a:sym typeface="Symbol" charset="0"/>
              </a:rPr>
              <a:t></a:t>
            </a:r>
            <a:r>
              <a:rPr lang="uk-UA" sz="2200" dirty="0">
                <a:solidFill>
                  <a:srgbClr val="FF0000"/>
                </a:solidFill>
                <a:sym typeface="Symbol" charset="0"/>
              </a:rPr>
              <a:t>10</a:t>
            </a:r>
            <a:r>
              <a:rPr lang="uk-UA" sz="2200" baseline="30000" dirty="0">
                <a:solidFill>
                  <a:srgbClr val="FF0000"/>
                </a:solidFill>
                <a:sym typeface="Symbol" charset="0"/>
              </a:rPr>
              <a:t>19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</a:rPr>
              <a:t>yr</a:t>
            </a:r>
            <a:endParaRPr lang="en-US" sz="2200" dirty="0" smtClean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en-US" sz="1600" dirty="0" smtClean="0">
                <a:solidFill>
                  <a:srgbClr val="FF0000"/>
                </a:solidFill>
              </a:rPr>
              <a:t>(in agreement with previous determinations)</a:t>
            </a:r>
            <a:endParaRPr lang="en-US" sz="16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125890" y="5856634"/>
            <a:ext cx="7056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Further development in preparation (recrystallization,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etc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Future measurement in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GeMulti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also under study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62377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ChangeArrowheads="1"/>
          </p:cNvSpPr>
          <p:nvPr/>
        </p:nvSpPr>
        <p:spPr bwMode="auto">
          <a:xfrm>
            <a:off x="144016" y="662493"/>
            <a:ext cx="8316416" cy="359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eaLnBrk="1" hangingPunct="1">
              <a:spcBef>
                <a:spcPct val="10000"/>
              </a:spcBef>
              <a:spcAft>
                <a:spcPct val="20000"/>
              </a:spcAft>
              <a:buFont typeface="Arial" pitchFamily="34" charset="0"/>
              <a:buChar char="•"/>
            </a:pPr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charset="0"/>
              </a:rPr>
              <a:t>Development of low background ZnWO</a:t>
            </a:r>
            <a:r>
              <a:rPr lang="en-GB" sz="1600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charset="0"/>
              </a:rPr>
              <a:t>4</a:t>
            </a:r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charset="0"/>
              </a:rPr>
              <a:t> crystal scintillators with large volume and high scintillation properties is important to investigate double beta decay modes in Zn and W isotopes with source=detector approach</a:t>
            </a:r>
          </a:p>
          <a:p>
            <a:pPr marL="285750" indent="-285750" eaLnBrk="1" hangingPunct="1">
              <a:spcBef>
                <a:spcPct val="10000"/>
              </a:spcBef>
              <a:spcAft>
                <a:spcPct val="20000"/>
              </a:spcAft>
              <a:buFont typeface="Arial" pitchFamily="34" charset="0"/>
              <a:buChar char="•"/>
            </a:pPr>
            <a:endParaRPr lang="en-GB" sz="16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Arial" charset="0"/>
            </a:endParaRPr>
          </a:p>
          <a:p>
            <a:pPr marL="285750" indent="-285750" eaLnBrk="1" hangingPunct="1">
              <a:spcBef>
                <a:spcPct val="10000"/>
              </a:spcBef>
              <a:spcAft>
                <a:spcPct val="20000"/>
              </a:spcAft>
              <a:buFont typeface="Arial" pitchFamily="34" charset="0"/>
              <a:buChar char="•"/>
            </a:pPr>
            <a:endParaRPr lang="en-GB" sz="16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Arial" charset="0"/>
            </a:endParaRPr>
          </a:p>
          <a:p>
            <a:pPr marL="285750" indent="-285750" eaLnBrk="1" hangingPunct="1">
              <a:spcBef>
                <a:spcPct val="10000"/>
              </a:spcBef>
              <a:spcAft>
                <a:spcPct val="20000"/>
              </a:spcAft>
              <a:buFont typeface="Arial" pitchFamily="34" charset="0"/>
              <a:buChar char="•"/>
            </a:pPr>
            <a:endParaRPr lang="en-GB" sz="16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Arial" charset="0"/>
            </a:endParaRPr>
          </a:p>
          <a:p>
            <a:pPr eaLnBrk="1" hangingPunct="1">
              <a:spcBef>
                <a:spcPct val="10000"/>
              </a:spcBef>
              <a:spcAft>
                <a:spcPct val="20000"/>
              </a:spcAft>
            </a:pPr>
            <a:endParaRPr lang="en-GB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Arial" charset="0"/>
            </a:endParaRPr>
          </a:p>
          <a:p>
            <a:pPr eaLnBrk="1" hangingPunct="1">
              <a:spcBef>
                <a:spcPct val="10000"/>
              </a:spcBef>
              <a:spcAft>
                <a:spcPct val="20000"/>
              </a:spcAft>
            </a:pPr>
            <a:endParaRPr lang="en-GB" sz="16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Arial" charset="0"/>
            </a:endParaRPr>
          </a:p>
          <a:p>
            <a:pPr marL="285750" indent="-285750" eaLnBrk="1" hangingPunct="1">
              <a:spcBef>
                <a:spcPct val="10000"/>
              </a:spcBef>
              <a:spcAft>
                <a:spcPct val="20000"/>
              </a:spcAft>
              <a:buFont typeface="Arial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charset="0"/>
              </a:rPr>
              <a:t>Various detectors with mass </a:t>
            </a:r>
            <a:r>
              <a:rPr lang="en-GB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charset="0"/>
              </a:rPr>
              <a:t>0.1-0.7 kg </a:t>
            </a:r>
            <a:r>
              <a:rPr lang="en-GB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charset="0"/>
              </a:rPr>
              <a:t>realized by exploiting different materials and techniques</a:t>
            </a:r>
            <a:endParaRPr lang="en-GB" sz="8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Arial" charset="0"/>
            </a:endParaRPr>
          </a:p>
          <a:p>
            <a:pPr marL="285750" indent="-285750" eaLnBrk="1" hangingPunct="1">
              <a:spcBef>
                <a:spcPct val="10000"/>
              </a:spcBef>
              <a:spcAft>
                <a:spcPct val="20000"/>
              </a:spcAft>
              <a:buFont typeface="Arial" pitchFamily="34" charset="0"/>
              <a:buChar char="•"/>
            </a:pPr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charset="0"/>
              </a:rPr>
              <a:t>Inside a cavity (filled up with high-pure silicon oil) </a:t>
            </a:r>
            <a:r>
              <a:rPr lang="en-GB" sz="16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charset="0"/>
                <a:sym typeface="Symbol" charset="0"/>
              </a:rPr>
              <a:t></a:t>
            </a:r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charset="0"/>
              </a:rPr>
              <a:t> 47 x 59 mm in central part of a polystyrene light-guide 66 mm in diameter and 312 mm in length.</a:t>
            </a:r>
            <a:r>
              <a:rPr lang="en-GB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charset="0"/>
              </a:rPr>
              <a:t> </a:t>
            </a:r>
          </a:p>
        </p:txBody>
      </p:sp>
      <p:sp>
        <p:nvSpPr>
          <p:cNvPr id="309256" name="Rettangolo 7"/>
          <p:cNvSpPr>
            <a:spLocks noChangeArrowheads="1"/>
          </p:cNvSpPr>
          <p:nvPr/>
        </p:nvSpPr>
        <p:spPr bwMode="auto">
          <a:xfrm>
            <a:off x="2022482" y="37766"/>
            <a:ext cx="505779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ZnWO</a:t>
            </a:r>
            <a:r>
              <a:rPr lang="en-GB" sz="3200" baseline="-25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4 </a:t>
            </a:r>
            <a:r>
              <a:rPr lang="en-GB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crystal scintillators</a:t>
            </a:r>
            <a:endParaRPr lang="it-IT" sz="32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48264" y="1628800"/>
            <a:ext cx="221567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PLB658(2008)193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NPA826(2009)256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NIMA626-627(2011)31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JP38(2011)115107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8" name="Picture 97" descr="plastic_quartz_zw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9912" y="5254798"/>
            <a:ext cx="50990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67"/>
          <p:cNvGrpSpPr>
            <a:grpSpLocks/>
          </p:cNvGrpSpPr>
          <p:nvPr/>
        </p:nvGrpSpPr>
        <p:grpSpPr bwMode="auto">
          <a:xfrm>
            <a:off x="3811110" y="4612977"/>
            <a:ext cx="4465638" cy="1692275"/>
            <a:chOff x="461" y="1616"/>
            <a:chExt cx="4952" cy="1812"/>
          </a:xfrm>
        </p:grpSpPr>
        <p:grpSp>
          <p:nvGrpSpPr>
            <p:cNvPr id="10" name="Group 53"/>
            <p:cNvGrpSpPr>
              <a:grpSpLocks/>
            </p:cNvGrpSpPr>
            <p:nvPr/>
          </p:nvGrpSpPr>
          <p:grpSpPr bwMode="auto">
            <a:xfrm>
              <a:off x="2162" y="3022"/>
              <a:ext cx="922" cy="406"/>
              <a:chOff x="1817" y="2659"/>
              <a:chExt cx="1263" cy="406"/>
            </a:xfrm>
          </p:grpSpPr>
          <p:sp>
            <p:nvSpPr>
              <p:cNvPr id="17" name="AutoShape 54"/>
              <p:cNvSpPr>
                <a:spLocks noChangeArrowheads="1"/>
              </p:cNvSpPr>
              <p:nvPr/>
            </p:nvSpPr>
            <p:spPr bwMode="auto">
              <a:xfrm>
                <a:off x="1882" y="2659"/>
                <a:ext cx="907" cy="363"/>
              </a:xfrm>
              <a:prstGeom prst="wedgeRectCallout">
                <a:avLst>
                  <a:gd name="adj1" fmla="val 38093"/>
                  <a:gd name="adj2" fmla="val -115014"/>
                </a:avLst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endParaRPr lang="ru-RU"/>
              </a:p>
            </p:txBody>
          </p:sp>
          <p:sp>
            <p:nvSpPr>
              <p:cNvPr id="18" name="Text Box 55"/>
              <p:cNvSpPr txBox="1">
                <a:spLocks noChangeArrowheads="1"/>
              </p:cNvSpPr>
              <p:nvPr/>
            </p:nvSpPr>
            <p:spPr bwMode="auto">
              <a:xfrm>
                <a:off x="1817" y="2768"/>
                <a:ext cx="1263" cy="2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>
                    <a:solidFill>
                      <a:srgbClr val="0000CC"/>
                    </a:solidFill>
                  </a:rPr>
                  <a:t>ZnWO</a:t>
                </a:r>
                <a:r>
                  <a:rPr lang="en-US" sz="1200" b="1" baseline="-25000">
                    <a:solidFill>
                      <a:srgbClr val="0000CC"/>
                    </a:solidFill>
                  </a:rPr>
                  <a:t>4</a:t>
                </a:r>
                <a:endParaRPr lang="ru-RU" sz="1200" b="1" baseline="-25000">
                  <a:solidFill>
                    <a:srgbClr val="0000CC"/>
                  </a:solidFill>
                </a:endParaRPr>
              </a:p>
            </p:txBody>
          </p:sp>
        </p:grpSp>
        <p:grpSp>
          <p:nvGrpSpPr>
            <p:cNvPr id="11" name="Group 56"/>
            <p:cNvGrpSpPr>
              <a:grpSpLocks/>
            </p:cNvGrpSpPr>
            <p:nvPr/>
          </p:nvGrpSpPr>
          <p:grpSpPr bwMode="auto">
            <a:xfrm>
              <a:off x="2817" y="1661"/>
              <a:ext cx="2596" cy="363"/>
              <a:chOff x="2862" y="1207"/>
              <a:chExt cx="2596" cy="363"/>
            </a:xfrm>
          </p:grpSpPr>
          <p:sp>
            <p:nvSpPr>
              <p:cNvPr id="15" name="AutoShape 57"/>
              <p:cNvSpPr>
                <a:spLocks noChangeArrowheads="1"/>
              </p:cNvSpPr>
              <p:nvPr/>
            </p:nvSpPr>
            <p:spPr bwMode="auto">
              <a:xfrm>
                <a:off x="2862" y="1207"/>
                <a:ext cx="2442" cy="363"/>
              </a:xfrm>
              <a:prstGeom prst="wedgeRectCallout">
                <a:avLst>
                  <a:gd name="adj1" fmla="val -27690"/>
                  <a:gd name="adj2" fmla="val 207301"/>
                </a:avLst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endParaRPr lang="ru-RU"/>
              </a:p>
            </p:txBody>
          </p:sp>
          <p:sp>
            <p:nvSpPr>
              <p:cNvPr id="16" name="Text Box 58"/>
              <p:cNvSpPr txBox="1">
                <a:spLocks noChangeArrowheads="1"/>
              </p:cNvSpPr>
              <p:nvPr/>
            </p:nvSpPr>
            <p:spPr bwMode="auto">
              <a:xfrm>
                <a:off x="2907" y="1249"/>
                <a:ext cx="2551" cy="2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>
                    <a:solidFill>
                      <a:srgbClr val="0000CC"/>
                    </a:solidFill>
                  </a:rPr>
                  <a:t>Polystyrene Light-guide</a:t>
                </a:r>
                <a:endParaRPr lang="ru-RU" sz="1200" b="1">
                  <a:solidFill>
                    <a:srgbClr val="0000CC"/>
                  </a:solidFill>
                </a:endParaRPr>
              </a:p>
            </p:txBody>
          </p:sp>
        </p:grpSp>
        <p:grpSp>
          <p:nvGrpSpPr>
            <p:cNvPr id="12" name="Group 59"/>
            <p:cNvGrpSpPr>
              <a:grpSpLocks/>
            </p:cNvGrpSpPr>
            <p:nvPr/>
          </p:nvGrpSpPr>
          <p:grpSpPr bwMode="auto">
            <a:xfrm>
              <a:off x="461" y="1616"/>
              <a:ext cx="2078" cy="363"/>
              <a:chOff x="234" y="1207"/>
              <a:chExt cx="2078" cy="363"/>
            </a:xfrm>
          </p:grpSpPr>
          <p:sp>
            <p:nvSpPr>
              <p:cNvPr id="13" name="AutoShape 60"/>
              <p:cNvSpPr>
                <a:spLocks noChangeArrowheads="1"/>
              </p:cNvSpPr>
              <p:nvPr/>
            </p:nvSpPr>
            <p:spPr bwMode="auto">
              <a:xfrm>
                <a:off x="489" y="1207"/>
                <a:ext cx="1723" cy="363"/>
              </a:xfrm>
              <a:prstGeom prst="wedgeRectCallout">
                <a:avLst>
                  <a:gd name="adj1" fmla="val -40134"/>
                  <a:gd name="adj2" fmla="val 231269"/>
                </a:avLst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endParaRPr lang="ru-RU"/>
              </a:p>
            </p:txBody>
          </p:sp>
          <p:sp>
            <p:nvSpPr>
              <p:cNvPr id="14" name="Text Box 61"/>
              <p:cNvSpPr txBox="1">
                <a:spLocks noChangeArrowheads="1"/>
              </p:cNvSpPr>
              <p:nvPr/>
            </p:nvSpPr>
            <p:spPr bwMode="auto">
              <a:xfrm>
                <a:off x="234" y="1249"/>
                <a:ext cx="2078" cy="2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>
                    <a:solidFill>
                      <a:srgbClr val="0000CC"/>
                    </a:solidFill>
                  </a:rPr>
                  <a:t>      PMT </a:t>
                </a:r>
                <a:r>
                  <a:rPr lang="ru-RU" sz="1200" b="1">
                    <a:solidFill>
                      <a:srgbClr val="0000CC"/>
                    </a:solidFill>
                  </a:rPr>
                  <a:t>EMI65-B53/FL</a:t>
                </a:r>
              </a:p>
            </p:txBody>
          </p:sp>
        </p:grpSp>
      </p:grp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13" y="1488578"/>
            <a:ext cx="661035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ZnWO4-after-recrystallizati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07"/>
          <a:stretch>
            <a:fillRect/>
          </a:stretch>
        </p:blipFill>
        <p:spPr bwMode="auto">
          <a:xfrm>
            <a:off x="1331640" y="5615423"/>
            <a:ext cx="2085929" cy="1160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ZnWO4-40-20-1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86" y="4293096"/>
            <a:ext cx="1665636" cy="1284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ZnWO-700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248" y="4358614"/>
            <a:ext cx="1288887" cy="128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" descr="ZWO-Kharkov-Novosibirsk-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20" y="5615423"/>
            <a:ext cx="1565871" cy="1080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28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14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09538" y="-12700"/>
            <a:ext cx="8559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 eaLnBrk="1" hangingPunct="1">
              <a:defRPr/>
            </a:pPr>
            <a:r>
              <a:rPr 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Radioactive contamination of ZnWO</a:t>
            </a:r>
            <a:r>
              <a:rPr lang="en-US" sz="2400" baseline="-25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4</a:t>
            </a:r>
            <a:r>
              <a:rPr 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crystal scintillators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6977384" y="260648"/>
            <a:ext cx="18430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eaLnBrk="1" hangingPunct="1">
              <a:defRPr/>
            </a:pPr>
            <a:r>
              <a:rPr lang="en-US" sz="1600" dirty="0">
                <a:solidFill>
                  <a:srgbClr val="000090"/>
                </a:solidFill>
                <a:latin typeface="Times" pitchFamily="48" charset="0"/>
                <a:ea typeface="+mn-ea"/>
                <a:cs typeface="+mn-cs"/>
              </a:rPr>
              <a:t>NIMA 626(2011)31</a:t>
            </a: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0" y="404664"/>
            <a:ext cx="8172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GB" sz="1600" b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+mn-cs"/>
              </a:rPr>
              <a:t>Summary of the measurements</a:t>
            </a:r>
            <a:endParaRPr lang="en-GB" sz="1600" b="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13" name="TextBox 8"/>
          <p:cNvSpPr txBox="1"/>
          <p:nvPr/>
        </p:nvSpPr>
        <p:spPr>
          <a:xfrm>
            <a:off x="-16092" y="6499993"/>
            <a:ext cx="91765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Symbol" pitchFamily="18" charset="2"/>
              </a:rPr>
              <a:t>a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 contamination at level of 0.2 -2 </a:t>
            </a:r>
            <a:r>
              <a:rPr lang="en-US" sz="1600" dirty="0" err="1" smtClean="0">
                <a:solidFill>
                  <a:srgbClr val="FF0000"/>
                </a:solidFill>
                <a:latin typeface="+mj-lt"/>
              </a:rPr>
              <a:t>mBq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/kg , further improvement under investigation</a:t>
            </a:r>
            <a:endParaRPr lang="en-US" sz="16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70"/>
          <a:stretch/>
        </p:blipFill>
        <p:spPr bwMode="auto">
          <a:xfrm>
            <a:off x="109538" y="743218"/>
            <a:ext cx="5639151" cy="1979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29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97" y="2893586"/>
            <a:ext cx="7323281" cy="3642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304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639" y="573941"/>
            <a:ext cx="3422361" cy="2683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307" name="Rectangle 3"/>
          <p:cNvSpPr>
            <a:spLocks noChangeArrowheads="1"/>
          </p:cNvSpPr>
          <p:nvPr/>
        </p:nvSpPr>
        <p:spPr bwMode="auto">
          <a:xfrm>
            <a:off x="3312598" y="6138915"/>
            <a:ext cx="215367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GB" sz="1400" b="1" dirty="0" smtClean="0">
                <a:solidFill>
                  <a:srgbClr val="0000FF"/>
                </a:solidFill>
                <a:latin typeface="+mj-lt"/>
                <a:cs typeface="Arial" charset="0"/>
              </a:rPr>
              <a:t>Also ICP-MS </a:t>
            </a:r>
            <a:r>
              <a:rPr lang="en-GB" sz="1400" b="1" dirty="0">
                <a:solidFill>
                  <a:srgbClr val="0000FF"/>
                </a:solidFill>
                <a:latin typeface="+mj-lt"/>
                <a:cs typeface="Arial" charset="0"/>
              </a:rPr>
              <a:t>analysis</a:t>
            </a:r>
            <a:endParaRPr lang="en-GB" sz="1400" b="1" baseline="-25000" dirty="0">
              <a:solidFill>
                <a:srgbClr val="0000FF"/>
              </a:solidFill>
              <a:latin typeface="+mj-lt"/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29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2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olo 1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836712"/>
          </a:xfrm>
        </p:spPr>
        <p:txBody>
          <a:bodyPr/>
          <a:lstStyle/>
          <a:p>
            <a:r>
              <a:rPr lang="it-IT" dirty="0" err="1" smtClean="0"/>
              <a:t>Main</a:t>
            </a:r>
            <a:r>
              <a:rPr lang="it-IT" dirty="0" smtClean="0"/>
              <a:t> </a:t>
            </a:r>
            <a:r>
              <a:rPr lang="it-IT" dirty="0" err="1" smtClean="0"/>
              <a:t>results</a:t>
            </a:r>
            <a:endParaRPr lang="it-IT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509310" y="692696"/>
            <a:ext cx="17700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DAMA/LIBRA</a:t>
            </a:r>
            <a:endParaRPr lang="it-IT" sz="20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1044409" y="1059224"/>
            <a:ext cx="489574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dirty="0" err="1">
                <a:latin typeface="+mj-lt"/>
              </a:rPr>
              <a:t>Radiopurity</a:t>
            </a:r>
            <a:r>
              <a:rPr lang="en-US" sz="1200" dirty="0" smtClean="0">
                <a:latin typeface="+mj-lt"/>
              </a:rPr>
              <a:t>, performances</a:t>
            </a:r>
            <a:r>
              <a:rPr lang="en-US" sz="1200" dirty="0">
                <a:latin typeface="+mj-lt"/>
              </a:rPr>
              <a:t>, procedures, etc</a:t>
            </a:r>
            <a:r>
              <a:rPr lang="en-US" sz="1200" dirty="0" smtClean="0">
                <a:latin typeface="+mj-lt"/>
              </a:rPr>
              <a:t>. 	</a:t>
            </a:r>
          </a:p>
          <a:p>
            <a:pPr defTabSz="628650">
              <a:spcAft>
                <a:spcPts val="300"/>
              </a:spcAft>
            </a:pP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	</a:t>
            </a:r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NIMA592(2008)297, JINST 7 (2012) 03009</a:t>
            </a:r>
          </a:p>
          <a:p>
            <a:pPr marL="285750" indent="-285750" defTabSz="62865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dirty="0" smtClean="0">
                <a:latin typeface="+mj-lt"/>
              </a:rPr>
              <a:t>Results on DM particles, Annual Modulation Signature 	</a:t>
            </a:r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EPJC56(2008)333, EPJC67(2010)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39</a:t>
            </a:r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,PRD84(2011)055014</a:t>
            </a:r>
          </a:p>
          <a:p>
            <a:pPr marL="285750" indent="-285750" defTabSz="62865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dirty="0" smtClean="0">
                <a:latin typeface="+mj-lt"/>
              </a:rPr>
              <a:t>Results </a:t>
            </a:r>
            <a:r>
              <a:rPr lang="en-US" sz="1200" dirty="0">
                <a:latin typeface="+mj-lt"/>
              </a:rPr>
              <a:t>on </a:t>
            </a:r>
            <a:r>
              <a:rPr lang="en-US" sz="1200" dirty="0" smtClean="0">
                <a:latin typeface="+mj-lt"/>
              </a:rPr>
              <a:t>other rare processes</a:t>
            </a:r>
          </a:p>
          <a:p>
            <a:pPr defTabSz="628650">
              <a:spcAft>
                <a:spcPts val="300"/>
              </a:spcAft>
            </a:pP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	</a:t>
            </a:r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EPJC62(2009)327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EPJC72(2012)1920</a:t>
            </a:r>
            <a:endParaRPr lang="en-US" sz="12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509310" y="2276872"/>
            <a:ext cx="15231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DAMA/</a:t>
            </a:r>
            <a:r>
              <a:rPr lang="it-IT" sz="2000" dirty="0" err="1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NaI</a:t>
            </a:r>
            <a:endParaRPr lang="it-IT" sz="20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2339752" y="2704852"/>
            <a:ext cx="62646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200" dirty="0" smtClean="0">
                <a:latin typeface="+mj-lt"/>
              </a:rPr>
              <a:t>Performances:</a:t>
            </a:r>
          </a:p>
          <a:p>
            <a:pPr>
              <a:tabLst>
                <a:tab pos="363538" algn="l"/>
              </a:tabLst>
            </a:pPr>
            <a:r>
              <a:rPr lang="en-US" sz="1200" dirty="0">
                <a:latin typeface="+mj-lt"/>
              </a:rPr>
              <a:t>	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N.Cim.A112(1999)545-575, </a:t>
            </a:r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EPJC18(2000)283, Riv.N.Cim.26 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n. 1(2003)1-73, </a:t>
            </a:r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	IJMPD13(2004)2127</a:t>
            </a:r>
            <a:endParaRPr lang="en-US" sz="12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pPr marL="285750" indent="-285750">
              <a:buFont typeface="Arial" pitchFamily="34" charset="0"/>
              <a:buChar char="•"/>
              <a:tabLst>
                <a:tab pos="363538" algn="l"/>
              </a:tabLst>
            </a:pPr>
            <a:r>
              <a:rPr lang="en-US" sz="1200" dirty="0" smtClean="0">
                <a:latin typeface="+mj-lt"/>
              </a:rPr>
              <a:t>Results </a:t>
            </a:r>
            <a:r>
              <a:rPr lang="en-US" sz="1200" dirty="0">
                <a:latin typeface="+mj-lt"/>
              </a:rPr>
              <a:t>on DM </a:t>
            </a:r>
            <a:r>
              <a:rPr lang="en-US" sz="1200" dirty="0" smtClean="0">
                <a:latin typeface="+mj-lt"/>
              </a:rPr>
              <a:t>particles:</a:t>
            </a:r>
          </a:p>
          <a:p>
            <a:pPr>
              <a:tabLst>
                <a:tab pos="363538" algn="l"/>
              </a:tabLst>
            </a:pPr>
            <a:r>
              <a:rPr lang="en-US" sz="1200" dirty="0">
                <a:latin typeface="+mj-lt"/>
              </a:rPr>
              <a:t>	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PLB424(1998)195, PLB450(1999)448, PRD61(1999)023512</a:t>
            </a:r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, PLB480(2000)23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	EPJC18(2000)283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PLB509(2001)197, </a:t>
            </a:r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EPJC23(2002)61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PRD66(2002)043503, </a:t>
            </a:r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	Riv.N.Cim.26 n.1(2003)1, IJMPD13(2004)2127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IJMPA21(2006)1445, </a:t>
            </a:r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	</a:t>
            </a:r>
          </a:p>
          <a:p>
            <a:pPr>
              <a:tabLst>
                <a:tab pos="363538" algn="l"/>
              </a:tabLst>
            </a:pP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	</a:t>
            </a:r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EPJC47(2006)263, IJMPA22(2007)3155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EPJC53(2008)205</a:t>
            </a:r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, PRD77(2008)023506, 	MPLA23(2008)2125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</a:p>
          <a:p>
            <a:pPr marL="285750" indent="-285750">
              <a:buFont typeface="Arial" pitchFamily="34" charset="0"/>
              <a:buChar char="•"/>
              <a:tabLst>
                <a:tab pos="363538" algn="l"/>
              </a:tabLst>
            </a:pPr>
            <a:r>
              <a:rPr lang="en-US" sz="1200" dirty="0" smtClean="0">
                <a:latin typeface="+mj-lt"/>
              </a:rPr>
              <a:t>Results </a:t>
            </a:r>
            <a:r>
              <a:rPr lang="en-US" sz="1200" dirty="0">
                <a:latin typeface="+mj-lt"/>
              </a:rPr>
              <a:t>on rare processes</a:t>
            </a:r>
            <a:r>
              <a:rPr lang="en-US" sz="1200" dirty="0" smtClean="0">
                <a:latin typeface="+mj-lt"/>
              </a:rPr>
              <a:t>:</a:t>
            </a:r>
          </a:p>
          <a:p>
            <a:pPr>
              <a:tabLst>
                <a:tab pos="363538" algn="l"/>
              </a:tabLst>
            </a:pPr>
            <a:r>
              <a:rPr lang="en-US" sz="1200" dirty="0" smtClean="0">
                <a:latin typeface="+mj-lt"/>
              </a:rPr>
              <a:t>	</a:t>
            </a:r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PLB408(1997)439, PRC60(1999)065501, PLB460(1999)235, PLB515(2001)6, </a:t>
            </a:r>
          </a:p>
          <a:p>
            <a:pPr>
              <a:tabLst>
                <a:tab pos="363538" algn="l"/>
              </a:tabLst>
            </a:pP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	</a:t>
            </a:r>
            <a:r>
              <a:rPr lang="en-US" sz="1200" dirty="0" err="1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EPJdirect</a:t>
            </a:r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C14(2002)1, EPJA23(2005)7, EPJA24(2005)51</a:t>
            </a:r>
            <a:endParaRPr lang="en-US" sz="12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874" y="836712"/>
            <a:ext cx="2244526" cy="18454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5" name="Picture 2" descr="cryst-de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089" y="2740589"/>
            <a:ext cx="1585257" cy="2162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asellaDiTesto 8"/>
          <p:cNvSpPr txBox="1"/>
          <p:nvPr/>
        </p:nvSpPr>
        <p:spPr>
          <a:xfrm>
            <a:off x="509310" y="5045114"/>
            <a:ext cx="15424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DAMA/</a:t>
            </a:r>
            <a:r>
              <a:rPr lang="it-IT" sz="2000" dirty="0" err="1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LXe</a:t>
            </a:r>
            <a:endParaRPr lang="it-IT" sz="20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971600" y="5425623"/>
            <a:ext cx="3274640" cy="131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dirty="0" smtClean="0">
                <a:latin typeface="+mj-lt"/>
              </a:rPr>
              <a:t>Performances</a:t>
            </a:r>
          </a:p>
          <a:p>
            <a:pPr>
              <a:spcAft>
                <a:spcPts val="300"/>
              </a:spcAft>
              <a:tabLst>
                <a:tab pos="363538" algn="l"/>
              </a:tabLst>
            </a:pPr>
            <a:r>
              <a:rPr lang="en-US" sz="1200" dirty="0" smtClean="0">
                <a:latin typeface="+mj-lt"/>
              </a:rPr>
              <a:t> 	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NIMA482(2002)728</a:t>
            </a:r>
            <a:endParaRPr lang="en-US" sz="1200" dirty="0" smtClean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pPr marL="176213" indent="-176213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dirty="0" smtClean="0">
                <a:latin typeface="+mj-lt"/>
              </a:rPr>
              <a:t>Results </a:t>
            </a:r>
            <a:r>
              <a:rPr lang="en-US" sz="1200" dirty="0">
                <a:latin typeface="+mj-lt"/>
              </a:rPr>
              <a:t>on DM </a:t>
            </a:r>
            <a:r>
              <a:rPr lang="en-US" sz="1200" dirty="0" smtClean="0">
                <a:latin typeface="+mj-lt"/>
              </a:rPr>
              <a:t>particles, 	</a:t>
            </a:r>
          </a:p>
          <a:p>
            <a:pPr>
              <a:spcAft>
                <a:spcPts val="300"/>
              </a:spcAft>
              <a:tabLst>
                <a:tab pos="363538" algn="l"/>
              </a:tabLst>
            </a:pP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	</a:t>
            </a:r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PLB436(1998)379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PLB387(1996)222, </a:t>
            </a:r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	NJP2(2000)15.1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PLB436(1998)379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	EPJdirectC11(2001)1 </a:t>
            </a:r>
          </a:p>
        </p:txBody>
      </p:sp>
      <p:sp>
        <p:nvSpPr>
          <p:cNvPr id="4" name="Rettangolo 3"/>
          <p:cNvSpPr/>
          <p:nvPr/>
        </p:nvSpPr>
        <p:spPr>
          <a:xfrm>
            <a:off x="4067944" y="5425623"/>
            <a:ext cx="4104456" cy="1054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lvl="0" indent="-176213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Century Gothic"/>
              </a:rPr>
              <a:t>Results on rare processes	</a:t>
            </a:r>
          </a:p>
          <a:p>
            <a:pPr lvl="0">
              <a:spcAft>
                <a:spcPts val="300"/>
              </a:spcAft>
              <a:tabLst>
                <a:tab pos="363538" algn="l"/>
              </a:tabLst>
            </a:pPr>
            <a:r>
              <a:rPr lang="en-US" sz="1200" dirty="0">
                <a:solidFill>
                  <a:prstClr val="black"/>
                </a:solidFill>
                <a:latin typeface="Century Gothic"/>
              </a:rPr>
              <a:t>	</a:t>
            </a:r>
            <a:r>
              <a:rPr lang="en-US" sz="1200" dirty="0">
                <a:solidFill>
                  <a:srgbClr val="F79646">
                    <a:lumMod val="75000"/>
                  </a:srgbClr>
                </a:solidFill>
                <a:latin typeface="Century Gothic"/>
              </a:rPr>
              <a:t>PLB527(2002)182, PLB546(2002)23, </a:t>
            </a:r>
            <a:r>
              <a:rPr lang="en-US" sz="1200" dirty="0" smtClean="0">
                <a:solidFill>
                  <a:srgbClr val="F79646">
                    <a:lumMod val="75000"/>
                  </a:srgbClr>
                </a:solidFill>
                <a:latin typeface="Century Gothic"/>
              </a:rPr>
              <a:t>	A.P.5(1996)217</a:t>
            </a:r>
            <a:r>
              <a:rPr lang="en-US" sz="1200" dirty="0">
                <a:solidFill>
                  <a:srgbClr val="F79646">
                    <a:lumMod val="75000"/>
                  </a:srgbClr>
                </a:solidFill>
                <a:latin typeface="Century Gothic"/>
              </a:rPr>
              <a:t>, 	PRD61(2000)117301, </a:t>
            </a:r>
            <a:r>
              <a:rPr lang="en-US" sz="1200" dirty="0" smtClean="0">
                <a:solidFill>
                  <a:srgbClr val="F79646">
                    <a:lumMod val="75000"/>
                  </a:srgbClr>
                </a:solidFill>
                <a:latin typeface="Century Gothic"/>
              </a:rPr>
              <a:t>	PLB465(1999)315</a:t>
            </a:r>
            <a:r>
              <a:rPr lang="en-US" sz="1200" dirty="0">
                <a:solidFill>
                  <a:srgbClr val="F79646">
                    <a:lumMod val="75000"/>
                  </a:srgbClr>
                </a:solidFill>
                <a:latin typeface="Century Gothic"/>
              </a:rPr>
              <a:t>, Beyond the </a:t>
            </a:r>
            <a:r>
              <a:rPr lang="en-US" sz="1200" dirty="0" smtClean="0">
                <a:solidFill>
                  <a:srgbClr val="F79646">
                    <a:lumMod val="75000"/>
                  </a:srgbClr>
                </a:solidFill>
                <a:latin typeface="Century Gothic"/>
              </a:rPr>
              <a:t>Desert </a:t>
            </a:r>
            <a:r>
              <a:rPr lang="en-US" sz="1200" dirty="0">
                <a:solidFill>
                  <a:srgbClr val="F79646">
                    <a:lumMod val="75000"/>
                  </a:srgbClr>
                </a:solidFill>
                <a:latin typeface="Century Gothic"/>
              </a:rPr>
              <a:t>(</a:t>
            </a:r>
            <a:r>
              <a:rPr lang="en-US" sz="1200" dirty="0" smtClean="0">
                <a:solidFill>
                  <a:srgbClr val="F79646">
                    <a:lumMod val="75000"/>
                  </a:srgbClr>
                </a:solidFill>
                <a:latin typeface="Century Gothic"/>
              </a:rPr>
              <a:t>2003)365</a:t>
            </a:r>
            <a:r>
              <a:rPr lang="en-US" sz="1200" dirty="0">
                <a:solidFill>
                  <a:srgbClr val="F79646">
                    <a:lumMod val="75000"/>
                  </a:srgbClr>
                </a:solidFill>
                <a:latin typeface="Century Gothic"/>
              </a:rPr>
              <a:t>, </a:t>
            </a:r>
            <a:r>
              <a:rPr lang="en-US" sz="1200" dirty="0" smtClean="0">
                <a:solidFill>
                  <a:srgbClr val="F79646">
                    <a:lumMod val="75000"/>
                  </a:srgbClr>
                </a:solidFill>
                <a:latin typeface="Century Gothic"/>
              </a:rPr>
              <a:t>	PLB493(2000)12</a:t>
            </a:r>
            <a:r>
              <a:rPr lang="en-US" sz="1200" dirty="0">
                <a:solidFill>
                  <a:srgbClr val="F79646">
                    <a:lumMod val="75000"/>
                  </a:srgbClr>
                </a:solidFill>
                <a:latin typeface="Century Gothic"/>
              </a:rPr>
              <a:t>, EPJA27s01(2006)35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3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70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4"/>
          <p:cNvSpPr>
            <a:spLocks noChangeArrowheads="1"/>
          </p:cNvSpPr>
          <p:nvPr/>
        </p:nvSpPr>
        <p:spPr bwMode="auto">
          <a:xfrm>
            <a:off x="413792" y="25400"/>
            <a:ext cx="831641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cs typeface="Arial" charset="0"/>
              </a:rPr>
              <a:t>bb</a:t>
            </a:r>
            <a:r>
              <a:rPr lang="en-US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</a:t>
            </a:r>
            <a:r>
              <a:rPr lang="en-US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decay </a:t>
            </a:r>
            <a:r>
              <a:rPr 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modes </a:t>
            </a:r>
            <a:r>
              <a:rPr 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in Zn and W isotopes with (0.1 – 0.7 kg) low background  ZnWO</a:t>
            </a:r>
            <a:r>
              <a:rPr lang="en-US" sz="2400" baseline="-25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4</a:t>
            </a:r>
            <a:endParaRPr lang="en-US" sz="24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4551076" y="785019"/>
            <a:ext cx="459292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1" hangingPunct="1">
              <a:spcBef>
                <a:spcPct val="50000"/>
              </a:spcBef>
              <a:spcAft>
                <a:spcPct val="5000"/>
              </a:spcAft>
              <a:defRPr/>
            </a:pPr>
            <a:r>
              <a:rPr lang="it-IT" sz="1600" b="1" dirty="0">
                <a:latin typeface="+mj-lt"/>
                <a:ea typeface="+mn-ea"/>
                <a:cs typeface="+mn-cs"/>
              </a:rPr>
              <a:t> J. </a:t>
            </a:r>
            <a:r>
              <a:rPr lang="it-IT" sz="1600" b="1" dirty="0" err="1">
                <a:latin typeface="+mj-lt"/>
                <a:ea typeface="+mn-ea"/>
                <a:cs typeface="+mn-cs"/>
              </a:rPr>
              <a:t>Phys</a:t>
            </a:r>
            <a:r>
              <a:rPr lang="it-IT" sz="1600" b="1" dirty="0">
                <a:latin typeface="+mj-lt"/>
                <a:ea typeface="+mn-ea"/>
                <a:cs typeface="+mn-cs"/>
              </a:rPr>
              <a:t>. G: </a:t>
            </a:r>
            <a:r>
              <a:rPr lang="it-IT" sz="1600" b="1" dirty="0" err="1">
                <a:latin typeface="+mj-lt"/>
                <a:ea typeface="+mn-ea"/>
                <a:cs typeface="+mn-cs"/>
              </a:rPr>
              <a:t>Nucl</a:t>
            </a:r>
            <a:r>
              <a:rPr lang="it-IT" sz="1600" b="1" dirty="0">
                <a:latin typeface="+mj-lt"/>
                <a:ea typeface="+mn-ea"/>
                <a:cs typeface="+mn-cs"/>
              </a:rPr>
              <a:t>. Part. </a:t>
            </a:r>
            <a:r>
              <a:rPr lang="it-IT" sz="1600" b="1" dirty="0" err="1">
                <a:latin typeface="+mj-lt"/>
                <a:ea typeface="+mn-ea"/>
                <a:cs typeface="+mn-cs"/>
              </a:rPr>
              <a:t>Phys</a:t>
            </a:r>
            <a:r>
              <a:rPr lang="it-IT" sz="1600" b="1" dirty="0">
                <a:latin typeface="+mj-lt"/>
                <a:ea typeface="+mn-ea"/>
                <a:cs typeface="+mn-cs"/>
              </a:rPr>
              <a:t>. </a:t>
            </a:r>
            <a:r>
              <a:rPr lang="en-US" sz="1600" b="1" dirty="0">
                <a:latin typeface="+mj-lt"/>
                <a:ea typeface="+mn-ea"/>
                <a:cs typeface="+mn-cs"/>
              </a:rPr>
              <a:t>38 (2011) 115107</a:t>
            </a:r>
            <a:endParaRPr lang="ru-RU" sz="1600" b="1" dirty="0">
              <a:latin typeface="+mj-lt"/>
              <a:ea typeface="+mn-ea"/>
              <a:cs typeface="+mn-cs"/>
            </a:endParaRPr>
          </a:p>
        </p:txBody>
      </p:sp>
      <p:sp>
        <p:nvSpPr>
          <p:cNvPr id="313348" name="Rectangle 1"/>
          <p:cNvSpPr>
            <a:spLocks noChangeArrowheads="1"/>
          </p:cNvSpPr>
          <p:nvPr/>
        </p:nvSpPr>
        <p:spPr bwMode="auto">
          <a:xfrm>
            <a:off x="161404" y="1120676"/>
            <a:ext cx="4770636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charset="0"/>
              </a:rPr>
              <a:t>Improved</a:t>
            </a:r>
            <a:r>
              <a:rPr lang="en-US" sz="16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charset="0"/>
              </a:rPr>
              <a:t>  (up to 2 orders of </a:t>
            </a:r>
            <a:r>
              <a:rPr lang="en-US" sz="1600" b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charset="0"/>
              </a:rPr>
              <a:t>magnitude) limits </a:t>
            </a:r>
            <a:r>
              <a:rPr lang="en-US" sz="16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charset="0"/>
              </a:rPr>
              <a:t>on the </a:t>
            </a:r>
            <a:r>
              <a:rPr lang="en-US" sz="16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Symbol" pitchFamily="18" charset="2"/>
                <a:cs typeface="Arial" charset="0"/>
              </a:rPr>
              <a:t>bb</a:t>
            </a:r>
            <a:r>
              <a:rPr lang="en-US" sz="16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charset="0"/>
              </a:rPr>
              <a:t> decay modes </a:t>
            </a:r>
            <a:r>
              <a:rPr lang="en-US" sz="16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charset="0"/>
              </a:rPr>
              <a:t>of</a:t>
            </a:r>
            <a:r>
              <a:rPr lang="en-US" sz="16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en-US" sz="16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charset="0"/>
              </a:rPr>
              <a:t>64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charset="0"/>
              </a:rPr>
              <a:t>Zn, </a:t>
            </a:r>
            <a:r>
              <a:rPr lang="en-US" sz="16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charset="0"/>
              </a:rPr>
              <a:t>70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charset="0"/>
              </a:rPr>
              <a:t>Zn, </a:t>
            </a:r>
            <a:r>
              <a:rPr lang="en-US" sz="16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charset="0"/>
              </a:rPr>
              <a:t>180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charset="0"/>
              </a:rPr>
              <a:t>W and </a:t>
            </a:r>
            <a:r>
              <a:rPr lang="en-US" sz="16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charset="0"/>
              </a:rPr>
              <a:t>186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charset="0"/>
              </a:rPr>
              <a:t>W</a:t>
            </a:r>
            <a:r>
              <a:rPr lang="en-US" sz="16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charset="0"/>
              </a:rPr>
              <a:t>: </a:t>
            </a:r>
          </a:p>
          <a:p>
            <a:pPr algn="ctr" eaLnBrk="1" hangingPunct="1"/>
            <a:r>
              <a:rPr lang="en-US" sz="1600" b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charset="0"/>
              </a:rPr>
              <a:t>T</a:t>
            </a:r>
            <a:r>
              <a:rPr lang="en-US" sz="1600" b="0" baseline="-25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charset="0"/>
              </a:rPr>
              <a:t>1/2</a:t>
            </a:r>
            <a:r>
              <a:rPr lang="en-US" sz="1600" b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en-US" sz="1600" b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charset="0"/>
                <a:sym typeface="Symbol"/>
              </a:rPr>
              <a:t>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charset="0"/>
              </a:rPr>
              <a:t>10</a:t>
            </a:r>
            <a:r>
              <a:rPr lang="en-US" sz="1600" b="1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charset="0"/>
              </a:rPr>
              <a:t>18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charset="0"/>
              </a:rPr>
              <a:t>– 10</a:t>
            </a:r>
            <a:r>
              <a:rPr lang="en-US" sz="1600" b="1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charset="0"/>
              </a:rPr>
              <a:t>21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charset="0"/>
              </a:rPr>
              <a:t> yr.</a:t>
            </a:r>
          </a:p>
          <a:p>
            <a:pPr eaLnBrk="1" hangingPunct="1"/>
            <a:endParaRPr lang="en-US" sz="1600" b="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Arial" charset="0"/>
            </a:endParaRPr>
          </a:p>
          <a:p>
            <a:pPr eaLnBrk="1" hangingPunct="1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charset="0"/>
              </a:rPr>
              <a:t>up to now only 5 nuclides (</a:t>
            </a:r>
            <a:r>
              <a:rPr lang="en-US" sz="16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charset="0"/>
              </a:rPr>
              <a:t>40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charset="0"/>
              </a:rPr>
              <a:t>Ca, </a:t>
            </a:r>
            <a:r>
              <a:rPr lang="en-US" sz="16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charset="0"/>
              </a:rPr>
              <a:t>78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charset="0"/>
              </a:rPr>
              <a:t>Kr, </a:t>
            </a:r>
            <a:r>
              <a:rPr lang="en-US" sz="16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charset="0"/>
              </a:rPr>
              <a:t>112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charset="0"/>
              </a:rPr>
              <a:t>Sn, </a:t>
            </a:r>
            <a:r>
              <a:rPr lang="en-US" sz="16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charset="0"/>
              </a:rPr>
              <a:t>120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charset="0"/>
              </a:rPr>
              <a:t>Te and </a:t>
            </a:r>
            <a:r>
              <a:rPr lang="en-US" sz="1600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charset="0"/>
              </a:rPr>
              <a:t>106</a:t>
            </a: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charset="0"/>
              </a:rPr>
              <a:t>Cd)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charset="0"/>
              </a:rPr>
              <a:t>over 34 candidates to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Symbol" pitchFamily="18" charset="2"/>
                <a:cs typeface="Arial" charset="0"/>
              </a:rPr>
              <a:t>2e,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ymbol" pitchFamily="18" charset="2"/>
                <a:cs typeface="Arial" charset="0"/>
              </a:rPr>
              <a:t>eb</a:t>
            </a:r>
            <a:r>
              <a:rPr lang="en-US" sz="16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Symbol" pitchFamily="18" charset="2"/>
                <a:cs typeface="Arial" charset="0"/>
              </a:rPr>
              <a:t>+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Symbol" pitchFamily="18" charset="2"/>
                <a:cs typeface="Arial" charset="0"/>
              </a:rPr>
              <a:t>, 2b</a:t>
            </a:r>
            <a:r>
              <a:rPr lang="en-US" sz="16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Symbol" pitchFamily="18" charset="2"/>
                <a:cs typeface="Arial" charset="0"/>
              </a:rPr>
              <a:t>+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charset="0"/>
              </a:rPr>
              <a:t>processes have been studied at this level of sensitivity in direct search experiments</a:t>
            </a:r>
          </a:p>
        </p:txBody>
      </p:sp>
      <p:pic>
        <p:nvPicPr>
          <p:cNvPr id="31334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75808"/>
            <a:ext cx="4211960" cy="3238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3350" name="Rettangolo 3"/>
          <p:cNvSpPr>
            <a:spLocks noChangeArrowheads="1"/>
          </p:cNvSpPr>
          <p:nvPr/>
        </p:nvSpPr>
        <p:spPr bwMode="auto">
          <a:xfrm>
            <a:off x="-1" y="4319225"/>
            <a:ext cx="9144001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 eaLnBrk="1" hangingPunct="1">
              <a:buFont typeface="+mj-lt"/>
              <a:buAutoNum type="arabicParenR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A possible positive hint of the (2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Symbol" charset="0"/>
                <a:cs typeface="Arial" charset="0"/>
              </a:rPr>
              <a:t>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+0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Symbol" charset="0"/>
                <a:cs typeface="Arial" charset="0"/>
              </a:rPr>
              <a:t>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)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ymbol" charset="0"/>
                <a:cs typeface="Arial" charset="0"/>
              </a:rPr>
              <a:t>E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C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ymbol" charset="0"/>
                <a:cs typeface="Arial" charset="0"/>
              </a:rPr>
              <a:t>b</a:t>
            </a:r>
            <a:r>
              <a:rPr lang="en-US" sz="16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+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 decay in </a:t>
            </a:r>
            <a:r>
              <a:rPr lang="en-US" sz="16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64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Zn with T</a:t>
            </a:r>
            <a:r>
              <a:rPr lang="en-US" sz="1600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1/2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= (1.1 ± 0.9) × 10</a:t>
            </a:r>
            <a:r>
              <a:rPr lang="en-US" sz="16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19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yr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 [I</a:t>
            </a:r>
            <a:r>
              <a:rPr lang="hu-H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. Bikit et al., Appl. Radiat. Isot. 46(1995)455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]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excluded</a:t>
            </a:r>
          </a:p>
          <a:p>
            <a:pPr marL="342900" indent="-342900" eaLnBrk="1" hangingPunct="1">
              <a:buFont typeface="+mj-lt"/>
              <a:buAutoNum type="arabicParenR"/>
            </a:pP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Arial" charset="0"/>
              <a:cs typeface="Arial" charset="0"/>
            </a:endParaRPr>
          </a:p>
          <a:p>
            <a:pPr marL="342900" indent="-342900" eaLnBrk="1" hangingPunct="1">
              <a:buFont typeface="+mj-lt"/>
              <a:buAutoNum type="arabicParenR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the 0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Symbol" charset="0"/>
                <a:cs typeface="Arial" charset="0"/>
              </a:rPr>
              <a:t>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2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Symbol" charset="0"/>
                <a:cs typeface="Arial" charset="0"/>
              </a:rPr>
              <a:t>E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C capture in </a:t>
            </a:r>
            <a:r>
              <a:rPr lang="en-US" sz="16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180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W is of particular interest due to the possibility of the </a:t>
            </a: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resonant process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; </a:t>
            </a:r>
          </a:p>
          <a:p>
            <a:pPr marL="342900" indent="-342900" eaLnBrk="1" hangingPunct="1">
              <a:buFont typeface="+mj-lt"/>
              <a:buAutoNum type="arabicParenR"/>
            </a:pP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Arial" charset="0"/>
              <a:cs typeface="Arial" charset="0"/>
            </a:endParaRPr>
          </a:p>
          <a:p>
            <a:pPr marL="342900" indent="-342900" eaLnBrk="1" hangingPunct="1">
              <a:buFont typeface="+mj-lt"/>
              <a:buAutoNum type="arabicParenR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the rare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Symbol" charset="0"/>
                <a:cs typeface="Arial" charset="0"/>
              </a:rPr>
              <a:t>a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 decay of the </a:t>
            </a:r>
            <a:r>
              <a:rPr lang="en-US" sz="16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180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W with T</a:t>
            </a:r>
            <a:r>
              <a:rPr lang="en-US" sz="1600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1/2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= (1.3</a:t>
            </a:r>
            <a:r>
              <a:rPr lang="en-US" sz="16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+0.6</a:t>
            </a:r>
            <a:r>
              <a:rPr lang="en-US" sz="1600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-0.5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)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  <a:sym typeface="Symbol" charset="0"/>
              </a:rPr>
              <a:t>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 10</a:t>
            </a:r>
            <a:r>
              <a:rPr lang="en-US" sz="16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18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yr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 observed and new limit on the T</a:t>
            </a:r>
            <a:r>
              <a:rPr lang="en-US" sz="1600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1/2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of the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Symbol" charset="0"/>
                <a:cs typeface="Arial" charset="0"/>
              </a:rPr>
              <a:t>a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 transition of the </a:t>
            </a:r>
            <a:r>
              <a:rPr lang="en-US" sz="16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183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W to the metastable level 1/2</a:t>
            </a:r>
            <a:r>
              <a:rPr lang="en-US" sz="16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-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 at 375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keV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 of </a:t>
            </a:r>
            <a:r>
              <a:rPr lang="en-US" sz="16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179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Hf has been set: </a:t>
            </a:r>
            <a:endParaRPr lang="en-US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charset="0"/>
              <a:cs typeface="Arial" charset="0"/>
            </a:endParaRPr>
          </a:p>
          <a:p>
            <a:pPr algn="ctr" eaLnBrk="1" hangingPunct="1"/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T</a:t>
            </a:r>
            <a:r>
              <a:rPr lang="en-US" sz="1600" baseline="-25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1/2 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= 6.7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  <a:sym typeface="Symbol" charset="0"/>
              </a:rPr>
              <a:t>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 10</a:t>
            </a:r>
            <a:r>
              <a:rPr lang="en-US" sz="16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20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 yr.</a:t>
            </a:r>
          </a:p>
        </p:txBody>
      </p:sp>
      <p:sp>
        <p:nvSpPr>
          <p:cNvPr id="7" name="Rettangolo 4"/>
          <p:cNvSpPr>
            <a:spLocks noChangeArrowheads="1"/>
          </p:cNvSpPr>
          <p:nvPr/>
        </p:nvSpPr>
        <p:spPr bwMode="auto">
          <a:xfrm>
            <a:off x="6000750" y="1196752"/>
            <a:ext cx="290380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600" b="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Total exposure = 0.529 kg x </a:t>
            </a:r>
            <a:r>
              <a:rPr lang="en-US" sz="1600" b="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y,</a:t>
            </a:r>
          </a:p>
          <a:p>
            <a:pPr>
              <a:defRPr/>
            </a:pPr>
            <a:r>
              <a:rPr lang="en-US" sz="1600" dirty="0" err="1" smtClean="0">
                <a:solidFill>
                  <a:srgbClr val="000000"/>
                </a:solidFill>
                <a:latin typeface="Arial" pitchFamily="34" charset="0"/>
              </a:rPr>
              <a:t>Thershold</a:t>
            </a:r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</a:rPr>
              <a:t> at 10 </a:t>
            </a:r>
            <a:r>
              <a:rPr lang="en-US" sz="1600" dirty="0" err="1">
                <a:solidFill>
                  <a:srgbClr val="000000"/>
                </a:solidFill>
                <a:latin typeface="Arial" pitchFamily="34" charset="0"/>
              </a:rPr>
              <a:t>keV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</a:rPr>
              <a:t> </a:t>
            </a:r>
            <a:endParaRPr lang="en-US" sz="1600" b="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Freccia in giù 7"/>
          <p:cNvSpPr/>
          <p:nvPr/>
        </p:nvSpPr>
        <p:spPr>
          <a:xfrm>
            <a:off x="2536825" y="3496617"/>
            <a:ext cx="484188" cy="652463"/>
          </a:xfrm>
          <a:prstGeom prst="downArrow">
            <a:avLst>
              <a:gd name="adj1" fmla="val 36523"/>
              <a:gd name="adj2" fmla="val 65723"/>
            </a:avLst>
          </a:prstGeom>
          <a:solidFill>
            <a:srgbClr val="C00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 sz="1600" b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3721" y="6448623"/>
            <a:ext cx="8455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Further developments, new detectors ... towards suitable mass fragmented set-up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30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73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273404" y="1132190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660033"/>
                </a:solidFill>
                <a:latin typeface="+mj-lt"/>
              </a:rPr>
              <a:t>Directionality: study of the correlation between the Earth motion in the galactic rest frame and the </a:t>
            </a:r>
            <a:r>
              <a:rPr lang="en-US" sz="1600" dirty="0">
                <a:solidFill>
                  <a:srgbClr val="660033"/>
                </a:solidFill>
                <a:latin typeface="+mj-lt"/>
              </a:rPr>
              <a:t>arrival </a:t>
            </a:r>
            <a:r>
              <a:rPr lang="en-US" sz="1600" dirty="0" smtClean="0">
                <a:solidFill>
                  <a:srgbClr val="660033"/>
                </a:solidFill>
                <a:latin typeface="+mj-lt"/>
              </a:rPr>
              <a:t>direction of those Dark </a:t>
            </a:r>
            <a:r>
              <a:rPr lang="en-US" sz="1600" dirty="0">
                <a:solidFill>
                  <a:srgbClr val="660033"/>
                </a:solidFill>
                <a:latin typeface="+mj-lt"/>
              </a:rPr>
              <a:t>Matter (DM) </a:t>
            </a:r>
            <a:r>
              <a:rPr lang="en-US" sz="1600" dirty="0" smtClean="0">
                <a:solidFill>
                  <a:srgbClr val="660033"/>
                </a:solidFill>
                <a:latin typeface="+mj-lt"/>
              </a:rPr>
              <a:t>candidates inducing just nuclear recoils</a:t>
            </a:r>
          </a:p>
        </p:txBody>
      </p:sp>
      <p:pic>
        <p:nvPicPr>
          <p:cNvPr id="29698" name="Picture 2" descr="http://www.hep.shef.ac.uk/research/dm/images/earth_in_galaxy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916832"/>
            <a:ext cx="2471497" cy="1853624"/>
          </a:xfrm>
          <a:prstGeom prst="rect">
            <a:avLst/>
          </a:prstGeom>
          <a:noFill/>
        </p:spPr>
      </p:pic>
      <p:sp>
        <p:nvSpPr>
          <p:cNvPr id="12" name="Freccia a destra 11"/>
          <p:cNvSpPr/>
          <p:nvPr/>
        </p:nvSpPr>
        <p:spPr bwMode="auto">
          <a:xfrm>
            <a:off x="395536" y="4323584"/>
            <a:ext cx="648072" cy="617584"/>
          </a:xfrm>
          <a:prstGeom prst="rightArrow">
            <a:avLst>
              <a:gd name="adj1" fmla="val 34044"/>
              <a:gd name="adj2" fmla="val 50000"/>
            </a:avLst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3100045" y="1916832"/>
            <a:ext cx="5792435" cy="1400383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6600"/>
                </a:solidFill>
                <a:latin typeface="+mj-lt"/>
              </a:rPr>
              <a:t>Nuclear recoils would be strongly correlated with the DM impinging direction</a:t>
            </a:r>
          </a:p>
          <a:p>
            <a:pPr marL="285750" lvl="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  <a:latin typeface="+mj-lt"/>
              </a:rPr>
              <a:t>This effect can be pointed out through the study of the variation in the response of </a:t>
            </a:r>
            <a:r>
              <a:rPr lang="en-US" sz="1600" b="1" dirty="0" smtClean="0">
                <a:solidFill>
                  <a:srgbClr val="FF0000"/>
                </a:solidFill>
                <a:latin typeface="+mj-lt"/>
              </a:rPr>
              <a:t>anisotropic scintillation detectors</a:t>
            </a:r>
            <a:r>
              <a:rPr lang="en-US" sz="16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2060"/>
                </a:solidFill>
                <a:latin typeface="+mj-lt"/>
              </a:rPr>
              <a:t>during sidereal day</a:t>
            </a:r>
            <a:endParaRPr lang="en-US" sz="1600" dirty="0" smtClean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1115616" y="3691478"/>
            <a:ext cx="5459240" cy="1892826"/>
          </a:xfrm>
          <a:prstGeom prst="rect">
            <a:avLst/>
          </a:prstGeom>
          <a:noFill/>
          <a:ln/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lvl="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light output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and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pulse shape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of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ZnWO</a:t>
            </a:r>
            <a:r>
              <a:rPr lang="en-US" sz="1600" b="1" baseline="-250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4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depend on the direction of the impinging particles with respect to the crystal axes</a:t>
            </a:r>
          </a:p>
          <a:p>
            <a:pPr marL="285750" lvl="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These </a:t>
            </a:r>
            <a:r>
              <a:rPr lang="en-GB" sz="16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anisotropic features </a:t>
            </a:r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provide two independent ways to exploit directionality, overcoming the difficulties of TPC detectors due to the very short track of recoils</a:t>
            </a:r>
            <a:endParaRPr lang="en-GB" sz="16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6" name="Rettangolo 15"/>
          <p:cNvSpPr/>
          <p:nvPr/>
        </p:nvSpPr>
        <p:spPr bwMode="auto">
          <a:xfrm>
            <a:off x="6732241" y="3722548"/>
            <a:ext cx="2232248" cy="2232248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1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878" y="3853110"/>
            <a:ext cx="1962595" cy="1957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ttangolo 17"/>
          <p:cNvSpPr/>
          <p:nvPr/>
        </p:nvSpPr>
        <p:spPr>
          <a:xfrm>
            <a:off x="6857878" y="3853110"/>
            <a:ext cx="8675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smtClean="0">
                <a:solidFill>
                  <a:srgbClr val="000000"/>
                </a:solidFill>
                <a:latin typeface="Comic Sans MS" pitchFamily="66" charset="0"/>
              </a:rPr>
              <a:t>[2</a:t>
            </a:r>
            <a:r>
              <a:rPr lang="en-GB" sz="1200" dirty="0" smtClean="0">
                <a:solidFill>
                  <a:srgbClr val="000000"/>
                </a:solidFill>
                <a:latin typeface="Comic Sans MS" pitchFamily="66" charset="0"/>
                <a:sym typeface="Symbol"/>
              </a:rPr>
              <a:t>-3] </a:t>
            </a:r>
            <a:r>
              <a:rPr lang="en-GB" sz="1200" dirty="0" err="1" smtClean="0">
                <a:solidFill>
                  <a:srgbClr val="000000"/>
                </a:solidFill>
                <a:latin typeface="Comic Sans MS" pitchFamily="66" charset="0"/>
                <a:sym typeface="Symbol"/>
              </a:rPr>
              <a:t>keV</a:t>
            </a:r>
            <a:endParaRPr lang="en-GB" sz="12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6732241" y="3434516"/>
            <a:ext cx="2232247" cy="27699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 dirty="0" smtClean="0">
                <a:solidFill>
                  <a:srgbClr val="FFFFFF"/>
                </a:solidFill>
                <a:sym typeface="Symbol"/>
              </a:rPr>
              <a:t></a:t>
            </a:r>
            <a:r>
              <a:rPr lang="en-GB" sz="1200" b="1" baseline="-25000" dirty="0" smtClean="0">
                <a:solidFill>
                  <a:srgbClr val="FFFFFF"/>
                </a:solidFill>
              </a:rPr>
              <a:t>p</a:t>
            </a:r>
            <a:r>
              <a:rPr lang="en-GB" sz="1200" b="1" dirty="0" smtClean="0">
                <a:solidFill>
                  <a:srgbClr val="FFFFFF"/>
                </a:solidFill>
              </a:rPr>
              <a:t> = 5×10</a:t>
            </a:r>
            <a:r>
              <a:rPr lang="en-GB" sz="1200" b="1" baseline="30000" dirty="0" smtClean="0">
                <a:solidFill>
                  <a:srgbClr val="FFFFFF"/>
                </a:solidFill>
              </a:rPr>
              <a:t>−5</a:t>
            </a:r>
            <a:r>
              <a:rPr lang="en-GB" sz="1200" b="1" dirty="0" smtClean="0">
                <a:solidFill>
                  <a:srgbClr val="FFFFFF"/>
                </a:solidFill>
              </a:rPr>
              <a:t> </a:t>
            </a:r>
            <a:r>
              <a:rPr lang="en-GB" sz="1200" b="1" dirty="0" err="1" smtClean="0">
                <a:solidFill>
                  <a:srgbClr val="FFFFFF"/>
                </a:solidFill>
              </a:rPr>
              <a:t>pb</a:t>
            </a:r>
            <a:r>
              <a:rPr lang="en-GB" sz="1200" b="1" dirty="0" smtClean="0">
                <a:solidFill>
                  <a:srgbClr val="FFFFFF"/>
                </a:solidFill>
              </a:rPr>
              <a:t>,</a:t>
            </a:r>
            <a:r>
              <a:rPr lang="en-GB" sz="1200" b="1" dirty="0" smtClean="0">
                <a:solidFill>
                  <a:schemeClr val="bg1"/>
                </a:solidFill>
              </a:rPr>
              <a:t> </a:t>
            </a:r>
            <a:r>
              <a:rPr lang="en-GB" sz="1200" b="1" dirty="0" err="1" smtClean="0">
                <a:solidFill>
                  <a:schemeClr val="bg1"/>
                </a:solidFill>
              </a:rPr>
              <a:t>m</a:t>
            </a:r>
            <a:r>
              <a:rPr lang="en-GB" sz="1200" b="1" baseline="-25000" dirty="0" err="1" smtClean="0">
                <a:solidFill>
                  <a:schemeClr val="bg1"/>
                </a:solidFill>
              </a:rPr>
              <a:t>DM</a:t>
            </a:r>
            <a:r>
              <a:rPr lang="en-GB" sz="1200" b="1" dirty="0" smtClean="0">
                <a:solidFill>
                  <a:schemeClr val="bg1"/>
                </a:solidFill>
              </a:rPr>
              <a:t>= 50 </a:t>
            </a:r>
            <a:r>
              <a:rPr lang="en-GB" sz="1200" b="1" dirty="0" err="1" smtClean="0">
                <a:solidFill>
                  <a:schemeClr val="bg1"/>
                </a:solidFill>
              </a:rPr>
              <a:t>GeV</a:t>
            </a:r>
            <a:endParaRPr lang="en-GB" sz="1200" b="1" dirty="0">
              <a:solidFill>
                <a:srgbClr val="FFFFFF"/>
              </a:solidFill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6624228" y="5982379"/>
            <a:ext cx="2556284" cy="830997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463" indent="-17463"/>
            <a:r>
              <a:rPr lang="en-GB" sz="1200" dirty="0" smtClean="0">
                <a:solidFill>
                  <a:srgbClr val="FF0000"/>
                </a:solidFill>
                <a:latin typeface="+mj-lt"/>
              </a:rPr>
              <a:t>Example (for a given model framework) of the expected counting rate as a function of the detector velocity direction</a:t>
            </a:r>
            <a:endParaRPr lang="en-GB" sz="1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1" name="Rettangolo 20"/>
          <p:cNvSpPr/>
          <p:nvPr/>
        </p:nvSpPr>
        <p:spPr>
          <a:xfrm>
            <a:off x="1547664" y="6002124"/>
            <a:ext cx="3960440" cy="523220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en-GB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Complementary information to those by DAMA/LIBRA for some aspects</a:t>
            </a: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109538" y="-12700"/>
            <a:ext cx="8559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>
              <a:defRPr/>
            </a:pPr>
            <a:r>
              <a:rPr lang="en-US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ADAMO project: Study of the directionality approach with ZnWO4 anisotropic detectors</a:t>
            </a:r>
          </a:p>
        </p:txBody>
      </p:sp>
      <p:sp>
        <p:nvSpPr>
          <p:cNvPr id="2" name="Rectangle 1"/>
          <p:cNvSpPr/>
          <p:nvPr/>
        </p:nvSpPr>
        <p:spPr>
          <a:xfrm>
            <a:off x="6409010" y="839078"/>
            <a:ext cx="27045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Eur</a:t>
            </a:r>
            <a:r>
              <a:rPr lang="fr-F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. Phys. J. C 73 (2013) 2276 </a:t>
            </a:r>
            <a:endParaRPr lang="it-IT" sz="14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31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64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"/>
          <a:stretch/>
        </p:blipFill>
        <p:spPr bwMode="auto">
          <a:xfrm>
            <a:off x="107504" y="2708920"/>
            <a:ext cx="3931532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Rettangolo 8"/>
          <p:cNvSpPr>
            <a:spLocks noChangeArrowheads="1"/>
          </p:cNvSpPr>
          <p:nvPr/>
        </p:nvSpPr>
        <p:spPr bwMode="auto">
          <a:xfrm>
            <a:off x="0" y="0"/>
            <a:ext cx="9144000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Search for double-β decays of </a:t>
            </a:r>
            <a:r>
              <a:rPr lang="en-US" sz="2400" baseline="30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96</a:t>
            </a:r>
            <a:r>
              <a:rPr 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 and </a:t>
            </a:r>
            <a:r>
              <a:rPr lang="en-US" sz="2400" baseline="30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104</a:t>
            </a:r>
            <a:r>
              <a:rPr 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 by ultra-low background HP </a:t>
            </a:r>
            <a:r>
              <a:rPr lang="en-US" sz="24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</a:t>
            </a:r>
            <a:r>
              <a:rPr 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spectrometry</a:t>
            </a:r>
            <a:endParaRPr lang="ru-RU" sz="24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Rectangle 3"/>
          <p:cNvSpPr txBox="1">
            <a:spLocks noChangeArrowheads="1"/>
          </p:cNvSpPr>
          <p:nvPr/>
        </p:nvSpPr>
        <p:spPr bwMode="auto">
          <a:xfrm>
            <a:off x="3923928" y="2780928"/>
            <a:ext cx="5183340" cy="295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179388" indent="-179388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179388" indent="-179388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indent="0" eaLnBrk="1" hangingPunct="1"/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Stage 1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Preliminary 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results </a:t>
            </a: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EPJA, </a:t>
            </a:r>
            <a:r>
              <a:rPr lang="uk-UA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2</a:t>
            </a:r>
            <a:r>
              <a:rPr lang="uk-UA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sym typeface="Symbol" pitchFamily="18" charset="2"/>
              </a:rPr>
              <a:t></a:t>
            </a:r>
            <a:r>
              <a:rPr lang="uk-UA" sz="14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sym typeface="Symbol" pitchFamily="18" charset="2"/>
              </a:rPr>
              <a:t>+</a:t>
            </a:r>
            <a:r>
              <a:rPr lang="uk-UA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sym typeface="Symbol" pitchFamily="18" charset="2"/>
              </a:rPr>
              <a:t>/</a:t>
            </a:r>
            <a:r>
              <a:rPr lang="uk-UA" sz="14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sym typeface="Symbol" pitchFamily="18" charset="2"/>
              </a:rPr>
              <a:t>+</a:t>
            </a:r>
            <a:r>
              <a:rPr lang="uk-UA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sym typeface="Symbol" pitchFamily="18" charset="2"/>
              </a:rPr>
              <a:t>/</a:t>
            </a:r>
            <a:r>
              <a:rPr lang="uk-UA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2</a:t>
            </a:r>
            <a:r>
              <a:rPr lang="el-G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ε</a:t>
            </a:r>
            <a:r>
              <a:rPr lang="uk-UA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(0</a:t>
            </a:r>
            <a:r>
              <a:rPr lang="uk-UA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sym typeface="Symbol" pitchFamily="18" charset="2"/>
              </a:rPr>
              <a:t>+2</a:t>
            </a:r>
            <a:r>
              <a:rPr lang="uk-UA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) 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in </a:t>
            </a:r>
            <a:r>
              <a:rPr lang="uk-UA" sz="14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96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Ru</a:t>
            </a:r>
            <a:r>
              <a:rPr lang="uk-UA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Further measurements </a:t>
            </a: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over 2162 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h with a 473 g </a:t>
            </a: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sample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Preliminary 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limits on 2β </a:t>
            </a: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in </a:t>
            </a:r>
            <a:r>
              <a:rPr lang="en-US" sz="1400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96</a:t>
            </a: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Ru:  T</a:t>
            </a:r>
            <a:r>
              <a:rPr lang="en-US" sz="1400" baseline="-25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1/2 </a:t>
            </a: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sym typeface="Symbol"/>
              </a:rPr>
              <a:t></a:t>
            </a: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10</a:t>
            </a:r>
            <a:r>
              <a:rPr lang="en-US" sz="1400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18–19</a:t>
            </a: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y</a:t>
            </a:r>
          </a:p>
          <a:p>
            <a:pPr marL="0" indent="0" eaLnBrk="1" hangingPunct="1"/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Stage 2 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Purification from</a:t>
            </a:r>
            <a:r>
              <a:rPr lang="uk-UA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uk-UA" sz="1400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40</a:t>
            </a:r>
            <a:r>
              <a:rPr lang="uk-UA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К</a:t>
            </a:r>
            <a:r>
              <a:rPr lang="it-IT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it-IT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with electron beam </a:t>
            </a:r>
            <a:r>
              <a:rPr lang="it-IT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melting </a:t>
            </a:r>
            <a:r>
              <a:rPr lang="it-IT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method (10 times decrease of </a:t>
            </a:r>
            <a:r>
              <a:rPr lang="it-IT" sz="1400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40</a:t>
            </a:r>
            <a:r>
              <a:rPr lang="it-IT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K)</a:t>
            </a:r>
            <a:endParaRPr lang="uk-UA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marL="174625" indent="-174625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Increased mass 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of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Ru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sample </a:t>
            </a:r>
            <a:r>
              <a:rPr lang="uk-UA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(</a:t>
            </a:r>
            <a:r>
              <a:rPr lang="it-IT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720 g</a:t>
            </a:r>
            <a:r>
              <a:rPr lang="uk-UA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sym typeface="Symbol" pitchFamily="18" charset="2"/>
              </a:rPr>
              <a:t>)</a:t>
            </a:r>
            <a:endParaRPr lang="it-IT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  <a:sym typeface="Symbol" pitchFamily="18" charset="2"/>
            </a:endParaRPr>
          </a:p>
          <a:p>
            <a:pPr marL="174625" indent="-174625">
              <a:buFont typeface="Arial" pitchFamily="34" charset="0"/>
              <a:buChar char="•"/>
            </a:pPr>
            <a:r>
              <a:rPr lang="it-IT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sym typeface="Symbol" pitchFamily="18" charset="2"/>
              </a:rPr>
              <a:t>T=5479 h in </a:t>
            </a:r>
            <a:r>
              <a:rPr lang="it-IT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sym typeface="Symbol" pitchFamily="18" charset="2"/>
              </a:rPr>
              <a:t>Ge-Mult set-up </a:t>
            </a:r>
            <a:r>
              <a:rPr lang="it-IT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sym typeface="Symbol" pitchFamily="18" charset="2"/>
              </a:rPr>
              <a:t>(4 x 225 cm</a:t>
            </a:r>
            <a:r>
              <a:rPr lang="it-IT" sz="1400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sym typeface="Symbol" pitchFamily="18" charset="2"/>
              </a:rPr>
              <a:t>3</a:t>
            </a:r>
            <a:r>
              <a:rPr lang="it-IT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sym typeface="Symbol" pitchFamily="18" charset="2"/>
              </a:rPr>
              <a:t>)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it-IT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sym typeface="Symbol" pitchFamily="18" charset="2"/>
              </a:rPr>
              <a:t>Sensitivity</a:t>
            </a:r>
            <a:r>
              <a:rPr lang="it-IT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sym typeface="Symbol" pitchFamily="18" charset="2"/>
              </a:rPr>
              <a:t>:</a:t>
            </a:r>
            <a:endParaRPr lang="it-IT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  <a:sym typeface="Symbol" pitchFamily="18" charset="2"/>
            </a:endParaRPr>
          </a:p>
          <a:p>
            <a:pPr marL="0" indent="0" algn="ctr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</a:t>
            </a:r>
            <a:r>
              <a:rPr lang="en-US" baseline="-25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</a:t>
            </a:r>
            <a:r>
              <a:rPr lang="en-US" baseline="-25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/2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Symbol"/>
              </a:rPr>
              <a:t>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10</a:t>
            </a:r>
            <a:r>
              <a:rPr lang="en-US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20–21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y 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for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96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Ru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</a:p>
          <a:p>
            <a:pPr marL="0" indent="0" algn="ctr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</a:t>
            </a:r>
            <a:r>
              <a:rPr lang="en-US" baseline="-25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</a:t>
            </a:r>
            <a:r>
              <a:rPr lang="en-US" baseline="-25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/2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Symbol"/>
              </a:rPr>
              <a:t>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10</a:t>
            </a:r>
            <a:r>
              <a:rPr lang="en-US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20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y for </a:t>
            </a:r>
            <a:r>
              <a:rPr lang="en-US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104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Ru (2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ymbol" pitchFamily="18" charset="2"/>
              </a:rPr>
              <a:t>b</a:t>
            </a:r>
            <a:r>
              <a:rPr lang="en-US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38928" name="Rectangle 16"/>
          <p:cNvSpPr>
            <a:spLocks noChangeArrowheads="1"/>
          </p:cNvSpPr>
          <p:nvPr/>
        </p:nvSpPr>
        <p:spPr bwMode="auto">
          <a:xfrm>
            <a:off x="0" y="785316"/>
            <a:ext cx="4932040" cy="1923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79388" indent="-179388">
              <a:lnSpc>
                <a:spcPct val="120000"/>
              </a:lnSpc>
              <a:spcBef>
                <a:spcPct val="5000"/>
              </a:spcBef>
              <a:buFontTx/>
              <a:buChar char="•"/>
            </a:pPr>
            <a:r>
              <a:rPr lang="en-US" sz="1400" baseline="30000" dirty="0">
                <a:solidFill>
                  <a:srgbClr val="000099"/>
                </a:solidFill>
                <a:latin typeface="+mj-lt"/>
              </a:rPr>
              <a:t>96</a:t>
            </a:r>
            <a:r>
              <a:rPr lang="en-US" sz="1400" dirty="0">
                <a:solidFill>
                  <a:srgbClr val="000099"/>
                </a:solidFill>
                <a:latin typeface="+mj-lt"/>
              </a:rPr>
              <a:t>Ru </a:t>
            </a:r>
            <a:r>
              <a:rPr lang="en-US" sz="1400" dirty="0" smtClean="0">
                <a:solidFill>
                  <a:srgbClr val="000099"/>
                </a:solidFill>
                <a:latin typeface="+mj-lt"/>
              </a:rPr>
              <a:t>potentially </a:t>
            </a:r>
            <a:r>
              <a:rPr lang="en-US" sz="1400" dirty="0">
                <a:solidFill>
                  <a:srgbClr val="000099"/>
                </a:solidFill>
                <a:latin typeface="+mj-lt"/>
              </a:rPr>
              <a:t>2</a:t>
            </a:r>
            <a:r>
              <a:rPr lang="en-US" sz="1400" dirty="0">
                <a:solidFill>
                  <a:srgbClr val="000099"/>
                </a:solidFill>
                <a:latin typeface="Symbol" pitchFamily="18" charset="2"/>
              </a:rPr>
              <a:t>b</a:t>
            </a:r>
            <a:r>
              <a:rPr lang="en-US" sz="1400" baseline="30000" dirty="0">
                <a:solidFill>
                  <a:srgbClr val="000099"/>
                </a:solidFill>
                <a:latin typeface="+mj-lt"/>
              </a:rPr>
              <a:t>+</a:t>
            </a:r>
            <a:r>
              <a:rPr lang="en-US" sz="1400" dirty="0">
                <a:solidFill>
                  <a:srgbClr val="000099"/>
                </a:solidFill>
                <a:latin typeface="+mj-lt"/>
              </a:rPr>
              <a:t> active </a:t>
            </a:r>
            <a:r>
              <a:rPr lang="en-US" sz="1400" dirty="0" smtClean="0">
                <a:solidFill>
                  <a:srgbClr val="000099"/>
                </a:solidFill>
                <a:latin typeface="+mj-lt"/>
              </a:rPr>
              <a:t>nuclei, </a:t>
            </a:r>
            <a:r>
              <a:rPr lang="en-US" sz="1400" dirty="0" smtClean="0">
                <a:solidFill>
                  <a:srgbClr val="000099"/>
                </a:solidFill>
                <a:latin typeface="Symbol" pitchFamily="18" charset="2"/>
              </a:rPr>
              <a:t>d</a:t>
            </a:r>
            <a:r>
              <a:rPr lang="en-US" sz="1400" dirty="0" smtClean="0">
                <a:solidFill>
                  <a:srgbClr val="000099"/>
                </a:solidFill>
                <a:latin typeface="+mj-lt"/>
              </a:rPr>
              <a:t> </a:t>
            </a:r>
            <a:r>
              <a:rPr lang="uk-UA" sz="1400" dirty="0" smtClean="0">
                <a:solidFill>
                  <a:srgbClr val="000099"/>
                </a:solidFill>
                <a:latin typeface="+mj-lt"/>
                <a:sym typeface="Symbol"/>
              </a:rPr>
              <a:t></a:t>
            </a:r>
            <a:r>
              <a:rPr lang="uk-UA" sz="1400" dirty="0" smtClean="0">
                <a:solidFill>
                  <a:srgbClr val="000099"/>
                </a:solidFill>
                <a:latin typeface="+mj-lt"/>
              </a:rPr>
              <a:t> </a:t>
            </a:r>
            <a:r>
              <a:rPr lang="uk-UA" sz="1400" dirty="0">
                <a:solidFill>
                  <a:srgbClr val="000099"/>
                </a:solidFill>
                <a:latin typeface="+mj-lt"/>
              </a:rPr>
              <a:t>5,54</a:t>
            </a:r>
            <a:r>
              <a:rPr lang="uk-UA" sz="1400" dirty="0" smtClean="0">
                <a:solidFill>
                  <a:srgbClr val="000099"/>
                </a:solidFill>
                <a:latin typeface="+mj-lt"/>
              </a:rPr>
              <a:t>%</a:t>
            </a:r>
            <a:r>
              <a:rPr lang="it-IT" sz="1400" dirty="0" smtClean="0">
                <a:solidFill>
                  <a:srgbClr val="000099"/>
                </a:solidFill>
                <a:latin typeface="+mj-lt"/>
              </a:rPr>
              <a:t> and </a:t>
            </a:r>
            <a:endParaRPr lang="it-IT" sz="1400" dirty="0">
              <a:solidFill>
                <a:srgbClr val="000099"/>
              </a:solidFill>
              <a:latin typeface="+mj-lt"/>
            </a:endParaRPr>
          </a:p>
          <a:p>
            <a:pPr marL="179388" indent="-179388">
              <a:lnSpc>
                <a:spcPct val="120000"/>
              </a:lnSpc>
              <a:spcBef>
                <a:spcPct val="5000"/>
              </a:spcBef>
              <a:buFontTx/>
              <a:buChar char="•"/>
            </a:pPr>
            <a:r>
              <a:rPr lang="en-US" sz="1400" dirty="0" smtClean="0">
                <a:solidFill>
                  <a:srgbClr val="000099"/>
                </a:solidFill>
                <a:latin typeface="+mj-lt"/>
              </a:rPr>
              <a:t>Resonant </a:t>
            </a:r>
            <a:r>
              <a:rPr lang="en-US" sz="1400" dirty="0">
                <a:solidFill>
                  <a:srgbClr val="000099"/>
                </a:solidFill>
                <a:latin typeface="+mj-lt"/>
              </a:rPr>
              <a:t>“</a:t>
            </a:r>
            <a:r>
              <a:rPr lang="uk-UA" sz="1400" dirty="0">
                <a:solidFill>
                  <a:srgbClr val="000099"/>
                </a:solidFill>
                <a:latin typeface="+mj-lt"/>
              </a:rPr>
              <a:t>0</a:t>
            </a:r>
            <a:r>
              <a:rPr lang="it-IT" sz="1400" dirty="0">
                <a:solidFill>
                  <a:srgbClr val="000099"/>
                </a:solidFill>
                <a:latin typeface="Symbol" pitchFamily="18" charset="2"/>
                <a:sym typeface="Symbol" pitchFamily="18" charset="2"/>
              </a:rPr>
              <a:t>n2e</a:t>
            </a:r>
            <a:r>
              <a:rPr lang="uk-UA" sz="1400" dirty="0">
                <a:solidFill>
                  <a:srgbClr val="000099"/>
                </a:solidFill>
                <a:latin typeface="+mj-lt"/>
              </a:rPr>
              <a:t>-</a:t>
            </a:r>
            <a:r>
              <a:rPr lang="en-US" sz="1400" dirty="0">
                <a:solidFill>
                  <a:srgbClr val="000099"/>
                </a:solidFill>
                <a:latin typeface="+mj-lt"/>
              </a:rPr>
              <a:t>capture”</a:t>
            </a:r>
            <a:r>
              <a:rPr lang="it-IT" sz="1400" dirty="0">
                <a:solidFill>
                  <a:srgbClr val="000099"/>
                </a:solidFill>
                <a:latin typeface="+mj-lt"/>
              </a:rPr>
              <a:t> </a:t>
            </a:r>
            <a:r>
              <a:rPr lang="it-IT" sz="1400" dirty="0" err="1" smtClean="0">
                <a:solidFill>
                  <a:srgbClr val="000099"/>
                </a:solidFill>
                <a:latin typeface="+mj-lt"/>
              </a:rPr>
              <a:t>possible</a:t>
            </a:r>
            <a:r>
              <a:rPr lang="it-IT" sz="1400" dirty="0" smtClean="0">
                <a:solidFill>
                  <a:srgbClr val="000099"/>
                </a:solidFill>
                <a:latin typeface="+mj-lt"/>
              </a:rPr>
              <a:t> </a:t>
            </a:r>
            <a:r>
              <a:rPr lang="uk-UA" sz="1400" dirty="0" smtClean="0">
                <a:solidFill>
                  <a:srgbClr val="000099"/>
                </a:solidFill>
                <a:latin typeface="+mj-lt"/>
              </a:rPr>
              <a:t>(</a:t>
            </a:r>
            <a:r>
              <a:rPr lang="en-US" sz="1400" dirty="0">
                <a:solidFill>
                  <a:srgbClr val="000099"/>
                </a:solidFill>
                <a:latin typeface="+mj-lt"/>
              </a:rPr>
              <a:t>energy-release</a:t>
            </a:r>
            <a:r>
              <a:rPr lang="uk-UA" sz="1400" dirty="0">
                <a:solidFill>
                  <a:srgbClr val="000099"/>
                </a:solidFill>
                <a:latin typeface="+mj-lt"/>
              </a:rPr>
              <a:t> = </a:t>
            </a:r>
            <a:r>
              <a:rPr lang="en-US" sz="1400" dirty="0">
                <a:solidFill>
                  <a:srgbClr val="000099"/>
                </a:solidFill>
                <a:latin typeface="+mj-lt"/>
              </a:rPr>
              <a:t>energy of exited level daughter’s nuclei</a:t>
            </a:r>
            <a:r>
              <a:rPr lang="uk-UA" sz="1400" dirty="0">
                <a:solidFill>
                  <a:srgbClr val="000099"/>
                </a:solidFill>
                <a:latin typeface="+mj-lt"/>
              </a:rPr>
              <a:t>),</a:t>
            </a:r>
            <a:r>
              <a:rPr lang="en-US" sz="1400" dirty="0">
                <a:solidFill>
                  <a:srgbClr val="000099"/>
                </a:solidFill>
                <a:latin typeface="+mj-lt"/>
              </a:rPr>
              <a:t> that can arise possibility of decay (up to </a:t>
            </a:r>
            <a:r>
              <a:rPr lang="uk-UA" sz="1400" dirty="0">
                <a:solidFill>
                  <a:srgbClr val="000099"/>
                </a:solidFill>
                <a:latin typeface="+mj-lt"/>
              </a:rPr>
              <a:t>10</a:t>
            </a:r>
            <a:r>
              <a:rPr lang="uk-UA" sz="1400" baseline="30000" dirty="0">
                <a:solidFill>
                  <a:srgbClr val="000099"/>
                </a:solidFill>
                <a:latin typeface="+mj-lt"/>
              </a:rPr>
              <a:t>6</a:t>
            </a:r>
            <a:r>
              <a:rPr lang="uk-UA" sz="1400" dirty="0" smtClean="0">
                <a:solidFill>
                  <a:srgbClr val="000099"/>
                </a:solidFill>
                <a:latin typeface="+mj-lt"/>
              </a:rPr>
              <a:t>)</a:t>
            </a:r>
            <a:endParaRPr lang="it-IT" sz="1400" dirty="0" smtClean="0">
              <a:solidFill>
                <a:srgbClr val="000099"/>
              </a:solidFill>
              <a:latin typeface="+mj-lt"/>
            </a:endParaRPr>
          </a:p>
          <a:p>
            <a:pPr marL="179388" indent="-179388">
              <a:lnSpc>
                <a:spcPct val="120000"/>
              </a:lnSpc>
              <a:spcBef>
                <a:spcPct val="5000"/>
              </a:spcBef>
              <a:buFontTx/>
              <a:buChar char="•"/>
            </a:pPr>
            <a:r>
              <a:rPr lang="it-IT" sz="1400" dirty="0" smtClean="0">
                <a:solidFill>
                  <a:srgbClr val="000099"/>
                </a:solidFill>
                <a:latin typeface="+mj-lt"/>
              </a:rPr>
              <a:t>Favourable theorethical T</a:t>
            </a:r>
            <a:r>
              <a:rPr lang="it-IT" sz="1400" baseline="-25000" dirty="0" smtClean="0">
                <a:solidFill>
                  <a:srgbClr val="000099"/>
                </a:solidFill>
                <a:latin typeface="+mj-lt"/>
              </a:rPr>
              <a:t>1/2</a:t>
            </a:r>
            <a:r>
              <a:rPr lang="it-IT" sz="1400" dirty="0" smtClean="0">
                <a:solidFill>
                  <a:srgbClr val="000099"/>
                </a:solidFill>
                <a:latin typeface="+mj-lt"/>
              </a:rPr>
              <a:t>:</a:t>
            </a:r>
            <a:r>
              <a:rPr lang="it-IT" sz="1400" dirty="0">
                <a:solidFill>
                  <a:srgbClr val="000099"/>
                </a:solidFill>
                <a:latin typeface="+mj-lt"/>
              </a:rPr>
              <a:t/>
            </a:r>
            <a:br>
              <a:rPr lang="it-IT" sz="1400" dirty="0">
                <a:solidFill>
                  <a:srgbClr val="000099"/>
                </a:solidFill>
                <a:latin typeface="+mj-lt"/>
              </a:rPr>
            </a:br>
            <a:r>
              <a:rPr lang="it-IT" sz="1400" dirty="0">
                <a:solidFill>
                  <a:srgbClr val="000099"/>
                </a:solidFill>
                <a:latin typeface="Symbol" pitchFamily="18" charset="2"/>
              </a:rPr>
              <a:t>22</a:t>
            </a:r>
            <a:r>
              <a:rPr lang="it-IT" sz="1400" dirty="0">
                <a:solidFill>
                  <a:srgbClr val="000099"/>
                </a:solidFill>
                <a:latin typeface="+mj-lt"/>
              </a:rPr>
              <a:t> - (4.7-39)</a:t>
            </a:r>
            <a:r>
              <a:rPr lang="it-IT" sz="1400" dirty="0">
                <a:solidFill>
                  <a:srgbClr val="000099"/>
                </a:solidFill>
                <a:latin typeface="Symbol" pitchFamily="18" charset="2"/>
              </a:rPr>
              <a:t></a:t>
            </a:r>
            <a:r>
              <a:rPr lang="it-IT" sz="1400" dirty="0">
                <a:solidFill>
                  <a:srgbClr val="000099"/>
                </a:solidFill>
                <a:latin typeface="+mj-lt"/>
              </a:rPr>
              <a:t>10</a:t>
            </a:r>
            <a:r>
              <a:rPr lang="it-IT" sz="1400" baseline="30000" dirty="0">
                <a:solidFill>
                  <a:srgbClr val="000099"/>
                </a:solidFill>
                <a:latin typeface="+mj-lt"/>
              </a:rPr>
              <a:t>20</a:t>
            </a:r>
            <a:r>
              <a:rPr lang="it-IT" sz="1400" dirty="0">
                <a:solidFill>
                  <a:srgbClr val="000099"/>
                </a:solidFill>
                <a:latin typeface="+mj-lt"/>
              </a:rPr>
              <a:t> yr, </a:t>
            </a:r>
            <a:r>
              <a:rPr lang="it-IT" sz="1400" dirty="0">
                <a:solidFill>
                  <a:srgbClr val="000099"/>
                </a:solidFill>
                <a:latin typeface="Symbol" pitchFamily="18" charset="2"/>
              </a:rPr>
              <a:t>2+ - (2.0-23)10</a:t>
            </a:r>
            <a:r>
              <a:rPr lang="it-IT" sz="1400" baseline="30000" dirty="0">
                <a:solidFill>
                  <a:srgbClr val="000099"/>
                </a:solidFill>
                <a:latin typeface="Symbol" pitchFamily="18" charset="2"/>
              </a:rPr>
              <a:t>21</a:t>
            </a:r>
            <a:r>
              <a:rPr lang="it-IT" sz="1400" dirty="0">
                <a:solidFill>
                  <a:srgbClr val="000099"/>
                </a:solidFill>
                <a:latin typeface="Symbol" pitchFamily="18" charset="2"/>
              </a:rPr>
              <a:t> </a:t>
            </a:r>
            <a:r>
              <a:rPr lang="it-IT" sz="1400" dirty="0">
                <a:solidFill>
                  <a:srgbClr val="000099"/>
                </a:solidFill>
                <a:latin typeface="+mj-lt"/>
              </a:rPr>
              <a:t>yr (g.s.</a:t>
            </a:r>
            <a:r>
              <a:rPr lang="it-IT" sz="1400" dirty="0">
                <a:solidFill>
                  <a:srgbClr val="000099"/>
                </a:solidFill>
                <a:latin typeface="Symbol" pitchFamily="18" charset="2"/>
              </a:rPr>
              <a:t></a:t>
            </a:r>
            <a:r>
              <a:rPr lang="it-IT" sz="1400" dirty="0">
                <a:solidFill>
                  <a:srgbClr val="000099"/>
                </a:solidFill>
                <a:latin typeface="+mj-lt"/>
              </a:rPr>
              <a:t>g.s.),  J. Suhonen, PRC 86 (2012) </a:t>
            </a:r>
            <a:r>
              <a:rPr lang="it-IT" sz="1400" dirty="0" smtClean="0">
                <a:solidFill>
                  <a:srgbClr val="000099"/>
                </a:solidFill>
                <a:latin typeface="+mj-lt"/>
              </a:rPr>
              <a:t>024301</a:t>
            </a:r>
            <a:endParaRPr lang="it-IT" sz="1400" dirty="0">
              <a:solidFill>
                <a:srgbClr val="000099"/>
              </a:solidFill>
              <a:latin typeface="+mj-lt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1487531"/>
            <a:ext cx="2160200" cy="1196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948264" y="478413"/>
            <a:ext cx="22381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/>
              <a:t>EPJA42(2009)171</a:t>
            </a:r>
          </a:p>
          <a:p>
            <a:r>
              <a:rPr lang="it-IT" dirty="0" smtClean="0"/>
              <a:t>PRC87(2013)</a:t>
            </a:r>
            <a:r>
              <a:rPr lang="it-IT" dirty="0"/>
              <a:t> 034607</a:t>
            </a:r>
          </a:p>
        </p:txBody>
      </p:sp>
      <p:sp>
        <p:nvSpPr>
          <p:cNvPr id="5" name="Rectangle 4"/>
          <p:cNvSpPr/>
          <p:nvPr/>
        </p:nvSpPr>
        <p:spPr>
          <a:xfrm>
            <a:off x="4484848" y="5723964"/>
            <a:ext cx="4007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</a:t>
            </a:r>
            <a:r>
              <a:rPr lang="en-US" baseline="30000" dirty="0" smtClean="0">
                <a:solidFill>
                  <a:schemeClr val="accent1">
                    <a:lumMod val="75000"/>
                  </a:schemeClr>
                </a:solidFill>
                <a:latin typeface="Symbol" pitchFamily="18" charset="2"/>
              </a:rPr>
              <a:t>2</a:t>
            </a:r>
            <a:r>
              <a:rPr lang="en-US" baseline="300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k</a:t>
            </a:r>
            <a:r>
              <a:rPr lang="en-US" baseline="30000" dirty="0" smtClean="0">
                <a:solidFill>
                  <a:schemeClr val="accent1">
                    <a:lumMod val="75000"/>
                  </a:schemeClr>
                </a:solidFill>
                <a:latin typeface="Symbol" pitchFamily="18" charset="2"/>
              </a:rPr>
              <a:t>0n</a:t>
            </a:r>
            <a:r>
              <a:rPr lang="en-US" baseline="-25000" dirty="0" smtClean="0">
                <a:solidFill>
                  <a:schemeClr val="accent1">
                    <a:lumMod val="75000"/>
                  </a:schemeClr>
                </a:solidFill>
              </a:rPr>
              <a:t>1/2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sym typeface="Symbol"/>
              </a:rPr>
              <a:t>&gt;1.0 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10</a:t>
            </a:r>
            <a:r>
              <a:rPr lang="en-US" baseline="30000" dirty="0" smtClean="0">
                <a:solidFill>
                  <a:schemeClr val="accent1">
                    <a:lumMod val="75000"/>
                  </a:schemeClr>
                </a:solidFill>
              </a:rPr>
              <a:t>21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yr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(90%C.L.)  in </a:t>
            </a:r>
            <a:r>
              <a:rPr lang="en-US" baseline="30000" dirty="0" smtClean="0">
                <a:solidFill>
                  <a:schemeClr val="accent1">
                    <a:lumMod val="75000"/>
                  </a:schemeClr>
                </a:solidFill>
              </a:rPr>
              <a:t>96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Ru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383421" y="6084004"/>
            <a:ext cx="42210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</a:t>
            </a:r>
            <a:r>
              <a:rPr lang="en-US" baseline="300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resKL</a:t>
            </a:r>
            <a:r>
              <a:rPr lang="en-US" baseline="30000" dirty="0" smtClean="0">
                <a:solidFill>
                  <a:schemeClr val="accent1">
                    <a:lumMod val="75000"/>
                  </a:schemeClr>
                </a:solidFill>
                <a:latin typeface="Symbol" pitchFamily="18" charset="2"/>
              </a:rPr>
              <a:t>0n</a:t>
            </a:r>
            <a:r>
              <a:rPr lang="en-US" baseline="-25000" dirty="0" smtClean="0">
                <a:solidFill>
                  <a:schemeClr val="accent1">
                    <a:lumMod val="75000"/>
                  </a:schemeClr>
                </a:solidFill>
              </a:rPr>
              <a:t>1/2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sym typeface="Symbol"/>
              </a:rPr>
              <a:t>&gt;2.0 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10</a:t>
            </a:r>
            <a:r>
              <a:rPr lang="en-US" baseline="30000" dirty="0" smtClean="0">
                <a:solidFill>
                  <a:schemeClr val="accent1">
                    <a:lumMod val="75000"/>
                  </a:schemeClr>
                </a:solidFill>
              </a:rPr>
              <a:t>20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yr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(90%C.L.)  in </a:t>
            </a:r>
            <a:r>
              <a:rPr lang="en-US" baseline="30000" dirty="0" smtClean="0">
                <a:solidFill>
                  <a:schemeClr val="accent1">
                    <a:lumMod val="75000"/>
                  </a:schemeClr>
                </a:solidFill>
              </a:rPr>
              <a:t>96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Ru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827343"/>
            <a:ext cx="2040640" cy="1371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Rectangle 6"/>
          <p:cNvSpPr>
            <a:spLocks noChangeArrowheads="1"/>
          </p:cNvSpPr>
          <p:nvPr/>
        </p:nvSpPr>
        <p:spPr bwMode="auto">
          <a:xfrm>
            <a:off x="4995134" y="2042845"/>
            <a:ext cx="206851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tabLst>
                <a:tab pos="442913" algn="l"/>
              </a:tabLst>
            </a:pPr>
            <a:r>
              <a:rPr lang="en-US" sz="1400" b="1" dirty="0">
                <a:solidFill>
                  <a:srgbClr val="0000FF"/>
                </a:solidFill>
              </a:rPr>
              <a:t>Possible processes</a:t>
            </a:r>
            <a:r>
              <a:rPr lang="uk-UA" sz="1400" b="1" dirty="0">
                <a:solidFill>
                  <a:srgbClr val="0000FF"/>
                </a:solidFill>
              </a:rPr>
              <a:t>: </a:t>
            </a:r>
          </a:p>
          <a:p>
            <a:pPr>
              <a:tabLst>
                <a:tab pos="442913" algn="l"/>
              </a:tabLst>
            </a:pPr>
            <a:r>
              <a:rPr lang="uk-UA" sz="1400" b="1" dirty="0">
                <a:solidFill>
                  <a:srgbClr val="0000FF"/>
                </a:solidFill>
              </a:rPr>
              <a:t>2</a:t>
            </a:r>
            <a:r>
              <a:rPr lang="el-GR" sz="1400" b="1" dirty="0">
                <a:solidFill>
                  <a:srgbClr val="0000FF"/>
                </a:solidFill>
              </a:rPr>
              <a:t>β</a:t>
            </a:r>
            <a:r>
              <a:rPr lang="uk-UA" sz="1400" b="1" baseline="30000" dirty="0">
                <a:solidFill>
                  <a:srgbClr val="0000FF"/>
                </a:solidFill>
              </a:rPr>
              <a:t>+</a:t>
            </a:r>
            <a:r>
              <a:rPr lang="it-IT" sz="1400" b="1" baseline="30000" dirty="0">
                <a:solidFill>
                  <a:srgbClr val="0000FF"/>
                </a:solidFill>
              </a:rPr>
              <a:t>	</a:t>
            </a:r>
            <a:r>
              <a:rPr lang="ru-RU" sz="1400" b="1" dirty="0">
                <a:solidFill>
                  <a:srgbClr val="0000FF"/>
                </a:solidFill>
              </a:rPr>
              <a:t>–</a:t>
            </a:r>
            <a:r>
              <a:rPr lang="uk-UA" sz="1400" b="1" dirty="0">
                <a:solidFill>
                  <a:srgbClr val="0000FF"/>
                </a:solidFill>
              </a:rPr>
              <a:t> </a:t>
            </a:r>
            <a:r>
              <a:rPr lang="en-US" sz="1400" b="1" dirty="0" err="1">
                <a:solidFill>
                  <a:srgbClr val="0000FF"/>
                </a:solidFill>
              </a:rPr>
              <a:t>g.s</a:t>
            </a:r>
            <a:r>
              <a:rPr lang="uk-UA" sz="1400" b="1" dirty="0">
                <a:solidFill>
                  <a:srgbClr val="0000FF"/>
                </a:solidFill>
              </a:rPr>
              <a:t>.</a:t>
            </a:r>
            <a:endParaRPr lang="uk-UA" sz="1400" b="1" baseline="30000" dirty="0">
              <a:solidFill>
                <a:srgbClr val="0000FF"/>
              </a:solidFill>
            </a:endParaRPr>
          </a:p>
          <a:p>
            <a:pPr>
              <a:tabLst>
                <a:tab pos="442913" algn="l"/>
              </a:tabLst>
            </a:pPr>
            <a:r>
              <a:rPr lang="el-GR" sz="1400" b="1" dirty="0">
                <a:solidFill>
                  <a:srgbClr val="0000FF"/>
                </a:solidFill>
                <a:cs typeface="Arial" pitchFamily="34" charset="0"/>
              </a:rPr>
              <a:t>ε</a:t>
            </a:r>
            <a:r>
              <a:rPr lang="el-GR" sz="1400" b="1" dirty="0">
                <a:solidFill>
                  <a:srgbClr val="0000FF"/>
                </a:solidFill>
              </a:rPr>
              <a:t>β</a:t>
            </a:r>
            <a:r>
              <a:rPr lang="uk-UA" sz="1400" b="1" baseline="30000" dirty="0">
                <a:solidFill>
                  <a:srgbClr val="0000FF"/>
                </a:solidFill>
                <a:cs typeface="Times New Roman" pitchFamily="18" charset="0"/>
              </a:rPr>
              <a:t>+</a:t>
            </a:r>
            <a:r>
              <a:rPr lang="it-IT" sz="1400" b="1" dirty="0">
                <a:solidFill>
                  <a:srgbClr val="0000FF"/>
                </a:solidFill>
                <a:cs typeface="Times New Roman" pitchFamily="18" charset="0"/>
              </a:rPr>
              <a:t>	</a:t>
            </a:r>
            <a:r>
              <a:rPr lang="ru-RU" sz="1400" b="1" dirty="0">
                <a:solidFill>
                  <a:srgbClr val="0000FF"/>
                </a:solidFill>
              </a:rPr>
              <a:t>–</a:t>
            </a:r>
            <a:r>
              <a:rPr lang="uk-UA" sz="14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rgbClr val="0000FF"/>
                </a:solidFill>
              </a:rPr>
              <a:t>g.s</a:t>
            </a:r>
            <a:r>
              <a:rPr lang="uk-UA" sz="1400" b="1" dirty="0">
                <a:solidFill>
                  <a:srgbClr val="0000FF"/>
                </a:solidFill>
              </a:rPr>
              <a:t>.</a:t>
            </a:r>
            <a:r>
              <a:rPr lang="uk-UA" sz="1400" b="1" dirty="0">
                <a:solidFill>
                  <a:srgbClr val="0000FF"/>
                </a:solidFill>
                <a:cs typeface="Times New Roman" pitchFamily="18" charset="0"/>
              </a:rPr>
              <a:t>, 778 </a:t>
            </a:r>
            <a:r>
              <a:rPr lang="en-US" sz="1400" b="1" dirty="0">
                <a:solidFill>
                  <a:srgbClr val="0000FF"/>
                </a:solidFill>
              </a:rPr>
              <a:t>keV</a:t>
            </a:r>
            <a:endParaRPr lang="uk-UA" sz="1400" b="1" baseline="30000" dirty="0">
              <a:solidFill>
                <a:srgbClr val="0000FF"/>
              </a:solidFill>
              <a:cs typeface="Times New Roman" pitchFamily="18" charset="0"/>
            </a:endParaRPr>
          </a:p>
          <a:p>
            <a:pPr>
              <a:tabLst>
                <a:tab pos="442913" algn="l"/>
              </a:tabLst>
            </a:pPr>
            <a:r>
              <a:rPr lang="uk-UA" sz="1400" b="1" dirty="0">
                <a:solidFill>
                  <a:srgbClr val="0000FF"/>
                </a:solidFill>
              </a:rPr>
              <a:t>2</a:t>
            </a:r>
            <a:r>
              <a:rPr lang="el-GR" sz="1400" b="1" dirty="0">
                <a:solidFill>
                  <a:srgbClr val="0000FF"/>
                </a:solidFill>
              </a:rPr>
              <a:t>ε</a:t>
            </a:r>
            <a:r>
              <a:rPr lang="ru-RU" sz="1400" b="1" dirty="0">
                <a:solidFill>
                  <a:srgbClr val="0000FF"/>
                </a:solidFill>
              </a:rPr>
              <a:t> </a:t>
            </a:r>
            <a:r>
              <a:rPr lang="it-IT" sz="1400" b="1" dirty="0">
                <a:solidFill>
                  <a:srgbClr val="0000FF"/>
                </a:solidFill>
              </a:rPr>
              <a:t>	</a:t>
            </a:r>
            <a:r>
              <a:rPr lang="ru-RU" sz="1400" b="1" dirty="0">
                <a:solidFill>
                  <a:srgbClr val="0000FF"/>
                </a:solidFill>
              </a:rPr>
              <a:t>–</a:t>
            </a:r>
            <a:r>
              <a:rPr lang="en-US" sz="1400" b="1" dirty="0">
                <a:solidFill>
                  <a:srgbClr val="0000FF"/>
                </a:solidFill>
              </a:rPr>
              <a:t> up to</a:t>
            </a:r>
            <a:r>
              <a:rPr lang="ru-RU" sz="1400" b="1" dirty="0">
                <a:solidFill>
                  <a:srgbClr val="0000FF"/>
                </a:solidFill>
              </a:rPr>
              <a:t> 2713 </a:t>
            </a:r>
            <a:r>
              <a:rPr lang="en-US" sz="1400" b="1" dirty="0">
                <a:solidFill>
                  <a:srgbClr val="0000FF"/>
                </a:solidFill>
              </a:rPr>
              <a:t>keV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424657" y="6505401"/>
            <a:ext cx="60276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New measurement with purified sample with higher  mass 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740352" y="4758243"/>
            <a:ext cx="13316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Previous limits improved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32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65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>
            <a:spLocks noChangeArrowheads="1"/>
          </p:cNvSpPr>
          <p:nvPr/>
        </p:nvSpPr>
        <p:spPr bwMode="auto">
          <a:xfrm>
            <a:off x="251520" y="692696"/>
            <a:ext cx="439248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7800" indent="-177800">
              <a:buFont typeface="Arial" pitchFamily="34" charset="0"/>
              <a:buChar char="•"/>
            </a:pPr>
            <a:r>
              <a:rPr lang="en-US" sz="1600" dirty="0" smtClean="0"/>
              <a:t>High </a:t>
            </a:r>
            <a:r>
              <a:rPr lang="en-US" sz="1600" dirty="0"/>
              <a:t>light output (&gt;100000 </a:t>
            </a:r>
            <a:r>
              <a:rPr lang="en-US" sz="1600" dirty="0">
                <a:latin typeface="Symbol" pitchFamily="18" charset="2"/>
              </a:rPr>
              <a:t>g</a:t>
            </a:r>
            <a:r>
              <a:rPr lang="en-US" sz="1600" dirty="0"/>
              <a:t>/MeV) </a:t>
            </a:r>
            <a:endParaRPr lang="en-US" sz="1600" dirty="0" smtClean="0"/>
          </a:p>
          <a:p>
            <a:pPr marL="177800" indent="-177800">
              <a:buFont typeface="Arial" pitchFamily="34" charset="0"/>
              <a:buChar char="•"/>
            </a:pPr>
            <a:r>
              <a:rPr lang="en-US" sz="1600" dirty="0" smtClean="0"/>
              <a:t>Good </a:t>
            </a:r>
            <a:r>
              <a:rPr lang="en-US" sz="1600" dirty="0"/>
              <a:t>energy resolution (~3% at 662 </a:t>
            </a:r>
            <a:r>
              <a:rPr lang="en-US" sz="1600" dirty="0" err="1"/>
              <a:t>k</a:t>
            </a:r>
            <a:r>
              <a:rPr lang="en-US" sz="1600" dirty="0" err="1" smtClean="0"/>
              <a:t>eV</a:t>
            </a:r>
            <a:r>
              <a:rPr lang="en-US" sz="1600" dirty="0" smtClean="0"/>
              <a:t>)</a:t>
            </a:r>
            <a:endParaRPr lang="en-US" sz="1600" dirty="0"/>
          </a:p>
          <a:p>
            <a:pPr marL="177800" indent="-177800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Absence </a:t>
            </a:r>
            <a:r>
              <a:rPr lang="en-US" sz="1600" dirty="0">
                <a:solidFill>
                  <a:srgbClr val="000000"/>
                </a:solidFill>
              </a:rPr>
              <a:t>of natural long-living radioactive isotopes. </a:t>
            </a:r>
          </a:p>
          <a:p>
            <a:pPr marL="177800" indent="-177800">
              <a:buFont typeface="Arial" pitchFamily="34" charset="0"/>
              <a:buChar char="•"/>
            </a:pPr>
            <a:endParaRPr lang="en-US" sz="1600" dirty="0"/>
          </a:p>
        </p:txBody>
      </p:sp>
      <p:sp>
        <p:nvSpPr>
          <p:cNvPr id="111646" name="Rectangle 30"/>
          <p:cNvSpPr>
            <a:spLocks noChangeArrowheads="1"/>
          </p:cNvSpPr>
          <p:nvPr/>
        </p:nvSpPr>
        <p:spPr bwMode="auto">
          <a:xfrm>
            <a:off x="49213" y="-49213"/>
            <a:ext cx="90947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4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</a:t>
            </a:r>
            <a:r>
              <a:rPr lang="it-IT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the </a:t>
            </a:r>
            <a:r>
              <a:rPr lang="it-IT" sz="24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study</a:t>
            </a:r>
            <a:r>
              <a:rPr lang="it-IT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new </a:t>
            </a:r>
            <a:r>
              <a:rPr lang="it-IT" sz="24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kind</a:t>
            </a:r>
            <a:r>
              <a:rPr lang="it-IT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it-IT" sz="24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scintillator</a:t>
            </a:r>
            <a:r>
              <a:rPr lang="it-IT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detector:</a:t>
            </a:r>
          </a:p>
          <a:p>
            <a:pPr algn="ctr">
              <a:defRPr/>
            </a:pPr>
            <a:r>
              <a:rPr lang="it-IT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SrI</a:t>
            </a:r>
            <a:r>
              <a:rPr lang="it-IT" sz="2400" baseline="-25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it-IT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(Eu) crystal </a:t>
            </a:r>
            <a:r>
              <a:rPr lang="it-IT" sz="24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scintillator</a:t>
            </a:r>
            <a:r>
              <a:rPr lang="it-IT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it-IT" sz="2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Symbol" pitchFamily="18" charset="2"/>
            </a:endParaRPr>
          </a:p>
        </p:txBody>
      </p:sp>
      <p:pic>
        <p:nvPicPr>
          <p:cNvPr id="3994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700808"/>
            <a:ext cx="3023477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2320" y="1088380"/>
            <a:ext cx="1652587" cy="16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15832" y="2534593"/>
            <a:ext cx="1495425" cy="161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355976" y="814060"/>
            <a:ext cx="331236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indent="-177800"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A scintillator crystal doped </a:t>
            </a:r>
            <a:r>
              <a:rPr lang="en-US" sz="1600" b="1" dirty="0" smtClean="0">
                <a:solidFill>
                  <a:schemeClr val="accent2">
                    <a:lumMod val="75000"/>
                  </a:schemeClr>
                </a:solidFill>
              </a:rPr>
              <a:t>by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accent2">
                    <a:lumMod val="75000"/>
                  </a:schemeClr>
                </a:solidFill>
              </a:rPr>
              <a:t>1.2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% in </a:t>
            </a:r>
            <a:r>
              <a:rPr lang="en-US" sz="1600" b="1" dirty="0" err="1">
                <a:solidFill>
                  <a:schemeClr val="accent2">
                    <a:lumMod val="75000"/>
                  </a:schemeClr>
                </a:solidFill>
              </a:rPr>
              <a:t>Eu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 and with a nearly </a:t>
            </a:r>
            <a:r>
              <a:rPr lang="en-US" sz="1600" b="1" dirty="0" smtClean="0">
                <a:solidFill>
                  <a:schemeClr val="accent2">
                    <a:lumMod val="75000"/>
                  </a:schemeClr>
                </a:solidFill>
              </a:rPr>
              <a:t>cylindrical 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shape (</a:t>
            </a:r>
            <a:r>
              <a:rPr lang="en-US" sz="1600" b="1" dirty="0" smtClean="0">
                <a:solidFill>
                  <a:schemeClr val="accent2">
                    <a:lumMod val="75000"/>
                  </a:schemeClr>
                </a:solidFill>
              </a:rPr>
              <a:t>13 x 11 mm; 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6.6 g mass</a:t>
            </a:r>
            <a:r>
              <a:rPr lang="en-US" sz="1600" b="1" dirty="0" smtClean="0">
                <a:solidFill>
                  <a:schemeClr val="accent2">
                    <a:lumMod val="75000"/>
                  </a:schemeClr>
                </a:solidFill>
              </a:rPr>
              <a:t>) produced 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by </a:t>
            </a:r>
            <a:r>
              <a:rPr lang="en-US" sz="1600" b="1" dirty="0" err="1" smtClean="0">
                <a:solidFill>
                  <a:schemeClr val="accent2">
                    <a:lumMod val="75000"/>
                  </a:schemeClr>
                </a:solidFill>
              </a:rPr>
              <a:t>Stockbarger</a:t>
            </a:r>
            <a:r>
              <a:rPr lang="en-US" sz="16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growth technique</a:t>
            </a:r>
          </a:p>
          <a:p>
            <a:pPr marL="177800" indent="-177800">
              <a:buFont typeface="Arial" pitchFamily="34" charset="0"/>
              <a:buChar char="•"/>
              <a:defRPr/>
            </a:pPr>
            <a:endParaRPr lang="en-US" sz="16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177800" indent="-177800"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Preliminary measurement </a:t>
            </a:r>
            <a:r>
              <a:rPr lang="en-US" sz="1600" b="1" dirty="0" smtClean="0">
                <a:solidFill>
                  <a:schemeClr val="accent2">
                    <a:lumMod val="75000"/>
                  </a:schemeClr>
                </a:solidFill>
              </a:rPr>
              <a:t>in 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the low background set-up installed at sea-level at INR, Kyiv, Ukraine: </a:t>
            </a:r>
          </a:p>
          <a:p>
            <a:pPr marL="630238" lvl="1" indent="-173038">
              <a:buFontTx/>
              <a:buChar char="-"/>
              <a:defRPr/>
            </a:pPr>
            <a:r>
              <a:rPr lang="en-US" sz="1600" b="1" dirty="0" smtClean="0">
                <a:solidFill>
                  <a:schemeClr val="accent2">
                    <a:lumMod val="75000"/>
                  </a:schemeClr>
                </a:solidFill>
              </a:rPr>
              <a:t>detector 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performances</a:t>
            </a:r>
          </a:p>
          <a:p>
            <a:pPr marL="630238" lvl="1" indent="-173038">
              <a:buFontTx/>
              <a:buChar char="-"/>
              <a:defRPr/>
            </a:pP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Symbol" pitchFamily="18" charset="2"/>
              </a:rPr>
              <a:t>a/b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accent2">
                    <a:lumMod val="75000"/>
                  </a:schemeClr>
                </a:solidFill>
              </a:rPr>
              <a:t>discrimination</a:t>
            </a:r>
          </a:p>
        </p:txBody>
      </p:sp>
      <p:sp>
        <p:nvSpPr>
          <p:cNvPr id="41" name="Rectangle 5"/>
          <p:cNvSpPr>
            <a:spLocks noChangeArrowheads="1"/>
          </p:cNvSpPr>
          <p:nvPr/>
        </p:nvSpPr>
        <p:spPr bwMode="auto">
          <a:xfrm>
            <a:off x="-1" y="3595040"/>
            <a:ext cx="46640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GB" b="1" dirty="0">
                <a:solidFill>
                  <a:srgbClr val="008000"/>
                </a:solidFill>
                <a:latin typeface="+mj-lt"/>
              </a:rPr>
              <a:t>Measurement in the </a:t>
            </a:r>
            <a:r>
              <a:rPr lang="en-GB" b="1" dirty="0" err="1">
                <a:solidFill>
                  <a:srgbClr val="008000"/>
                </a:solidFill>
                <a:latin typeface="+mj-lt"/>
              </a:rPr>
              <a:t>Ge</a:t>
            </a:r>
            <a:r>
              <a:rPr lang="en-GB" b="1" dirty="0">
                <a:solidFill>
                  <a:srgbClr val="008000"/>
                </a:solidFill>
                <a:latin typeface="+mj-lt"/>
              </a:rPr>
              <a:t> facility at LNGS</a:t>
            </a:r>
          </a:p>
        </p:txBody>
      </p:sp>
      <p:sp>
        <p:nvSpPr>
          <p:cNvPr id="42" name="Rectangle 6"/>
          <p:cNvSpPr>
            <a:spLocks noChangeArrowheads="1"/>
          </p:cNvSpPr>
          <p:nvPr/>
        </p:nvSpPr>
        <p:spPr bwMode="auto">
          <a:xfrm>
            <a:off x="0" y="3913892"/>
            <a:ext cx="713333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latin typeface="+mj-lt"/>
              </a:rPr>
              <a:t>Measured during 706 h with ULB-</a:t>
            </a:r>
            <a:r>
              <a:rPr lang="en-US" sz="1400" dirty="0" err="1">
                <a:latin typeface="+mj-lt"/>
              </a:rPr>
              <a:t>HPGe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>
                <a:latin typeface="Symbol" pitchFamily="18" charset="2"/>
              </a:rPr>
              <a:t>g</a:t>
            </a:r>
            <a:r>
              <a:rPr lang="en-US" sz="1400" dirty="0">
                <a:latin typeface="+mj-lt"/>
              </a:rPr>
              <a:t> ray spectrometer to investigate background and put new limits on </a:t>
            </a:r>
            <a:r>
              <a:rPr lang="it-IT" sz="1400" dirty="0">
                <a:latin typeface="+mj-lt"/>
              </a:rPr>
              <a:t>2</a:t>
            </a:r>
            <a:r>
              <a:rPr lang="it-IT" sz="1400" dirty="0">
                <a:latin typeface="Symbol" pitchFamily="18" charset="2"/>
              </a:rPr>
              <a:t>b</a:t>
            </a:r>
            <a:r>
              <a:rPr lang="it-IT" sz="1400" dirty="0">
                <a:latin typeface="+mj-lt"/>
              </a:rPr>
              <a:t> decay of </a:t>
            </a:r>
            <a:r>
              <a:rPr lang="it-IT" sz="1400" baseline="30000" dirty="0" smtClean="0">
                <a:latin typeface="+mj-lt"/>
              </a:rPr>
              <a:t>84</a:t>
            </a:r>
            <a:r>
              <a:rPr lang="it-IT" sz="1400" dirty="0" smtClean="0">
                <a:latin typeface="+mj-lt"/>
              </a:rPr>
              <a:t>Sr   </a:t>
            </a:r>
            <a:r>
              <a:rPr lang="it-IT" sz="1400" b="1" dirty="0" smtClean="0">
                <a:latin typeface="+mj-lt"/>
              </a:rPr>
              <a:t>(</a:t>
            </a:r>
            <a:r>
              <a:rPr lang="en-US" sz="1400" dirty="0">
                <a:solidFill>
                  <a:srgbClr val="000000"/>
                </a:solidFill>
                <a:latin typeface=""/>
              </a:rPr>
              <a:t>Q</a:t>
            </a:r>
            <a:r>
              <a:rPr lang="en-US" sz="1400" baseline="-25000" dirty="0">
                <a:solidFill>
                  <a:srgbClr val="000000"/>
                </a:solidFill>
                <a:latin typeface=""/>
              </a:rPr>
              <a:t>2</a:t>
            </a:r>
            <a:r>
              <a:rPr lang="en-US" sz="1400" baseline="-25000" dirty="0">
                <a:solidFill>
                  <a:srgbClr val="000000"/>
                </a:solidFill>
                <a:latin typeface="Symbol" charset="2"/>
                <a:cs typeface="Symbol" charset="2"/>
              </a:rPr>
              <a:t>b</a:t>
            </a:r>
            <a:r>
              <a:rPr lang="en-US" sz="1400" dirty="0">
                <a:solidFill>
                  <a:srgbClr val="000000"/>
                </a:solidFill>
                <a:latin typeface=""/>
              </a:rPr>
              <a:t> . 1787.4. </a:t>
            </a:r>
            <a:r>
              <a:rPr lang="en-US" sz="1400" dirty="0" err="1">
                <a:solidFill>
                  <a:srgbClr val="000000"/>
                </a:solidFill>
                <a:latin typeface=""/>
              </a:rPr>
              <a:t>keV</a:t>
            </a:r>
            <a:r>
              <a:rPr lang="en-US" sz="1400" dirty="0">
                <a:solidFill>
                  <a:srgbClr val="000000"/>
                </a:solidFill>
                <a:latin typeface="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"/>
              </a:rPr>
              <a:t>)</a:t>
            </a:r>
            <a:endParaRPr lang="en-GB" sz="1400" dirty="0">
              <a:solidFill>
                <a:srgbClr val="C60000"/>
              </a:solidFill>
              <a:latin typeface="+mj-lt"/>
            </a:endParaRPr>
          </a:p>
        </p:txBody>
      </p:sp>
      <p:pic>
        <p:nvPicPr>
          <p:cNvPr id="39947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" y="4365105"/>
            <a:ext cx="3297967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3419872" y="6402814"/>
            <a:ext cx="5235575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600" b="1" dirty="0">
                <a:solidFill>
                  <a:srgbClr val="3760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R&amp;D of SrI</a:t>
            </a:r>
            <a:r>
              <a:rPr lang="en-US" sz="1600" b="1" baseline="-25000" dirty="0">
                <a:solidFill>
                  <a:srgbClr val="3760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1600" b="1" dirty="0">
                <a:solidFill>
                  <a:srgbClr val="3760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600" b="1" dirty="0" err="1">
                <a:solidFill>
                  <a:srgbClr val="3760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</a:t>
            </a:r>
            <a:r>
              <a:rPr lang="en-US" sz="1600" b="1" dirty="0">
                <a:solidFill>
                  <a:srgbClr val="3760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crystal scintillators is in progress</a:t>
            </a:r>
          </a:p>
        </p:txBody>
      </p:sp>
      <p:sp>
        <p:nvSpPr>
          <p:cNvPr id="39950" name="TextBox 4"/>
          <p:cNvSpPr txBox="1">
            <a:spLocks noChangeArrowheads="1"/>
          </p:cNvSpPr>
          <p:nvPr/>
        </p:nvSpPr>
        <p:spPr bwMode="auto">
          <a:xfrm>
            <a:off x="7016645" y="404664"/>
            <a:ext cx="21273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b="1" dirty="0" smtClean="0"/>
              <a:t>NIMA670(</a:t>
            </a:r>
            <a:r>
              <a:rPr lang="en-US" b="1" dirty="0"/>
              <a:t>2012) 10</a:t>
            </a:r>
            <a:endParaRPr lang="en-GB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275856" y="4482985"/>
            <a:ext cx="5616624" cy="1754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3038" indent="-173038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Potentiality</a:t>
            </a:r>
            <a:r>
              <a:rPr lang="en-US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en-U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SrI</a:t>
            </a:r>
            <a:r>
              <a:rPr lang="en-US" sz="1400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</a:t>
            </a:r>
            <a:r>
              <a:rPr lang="en-U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en-US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</a:t>
            </a:r>
            <a:r>
              <a:rPr lang="en-U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search for the </a:t>
            </a:r>
            <a:r>
              <a:rPr lang="en-US" sz="1400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84</a:t>
            </a:r>
            <a:r>
              <a:rPr lang="en-U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 2</a:t>
            </a:r>
            <a:r>
              <a:rPr lang="en-U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b</a:t>
            </a:r>
            <a:r>
              <a:rPr lang="en-U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decay </a:t>
            </a:r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demonstrated</a:t>
            </a:r>
            <a:r>
              <a:rPr lang="en-U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the first </a:t>
            </a:r>
            <a:r>
              <a:rPr lang="en-US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 (crystal mass= </a:t>
            </a:r>
            <a:r>
              <a:rPr lang="en-US" sz="1400" dirty="0" smtClean="0">
                <a:solidFill>
                  <a:srgbClr val="FF0000"/>
                </a:solidFill>
              </a:rPr>
              <a:t>6.6</a:t>
            </a:r>
            <a:r>
              <a:rPr lang="en-US" sz="1400" dirty="0" smtClean="0"/>
              <a:t> </a:t>
            </a:r>
            <a:r>
              <a:rPr lang="en-US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g; </a:t>
            </a:r>
            <a:r>
              <a:rPr lang="en-US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charset="2"/>
                <a:cs typeface="Symbol" charset="2"/>
              </a:rPr>
              <a:t>d</a:t>
            </a:r>
            <a:r>
              <a:rPr lang="en-US" sz="1400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84</a:t>
            </a:r>
            <a:r>
              <a:rPr lang="en-US" sz="1400" baseline="-43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</a:t>
            </a:r>
            <a:r>
              <a:rPr lang="en-US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=0.56(1)% ; </a:t>
            </a:r>
            <a:r>
              <a:rPr lang="en-U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measuring time </a:t>
            </a:r>
            <a:r>
              <a:rPr lang="en-US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101.52 h)</a:t>
            </a:r>
            <a:endParaRPr lang="en-US" sz="1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73038" indent="-173038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</a:t>
            </a:r>
            <a:r>
              <a:rPr lang="en-U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/improved half-life limits </a:t>
            </a:r>
            <a:r>
              <a:rPr lang="en-US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</a:t>
            </a:r>
            <a:r>
              <a:rPr lang="en-U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e</a:t>
            </a:r>
            <a:r>
              <a:rPr lang="en-U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n-US" sz="1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charset="2"/>
                <a:cs typeface="Symbol" charset="2"/>
              </a:rPr>
              <a:t>eb</a:t>
            </a:r>
            <a:r>
              <a:rPr lang="en-US" sz="1400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en-U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decay </a:t>
            </a:r>
            <a:r>
              <a:rPr lang="en-U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modes in </a:t>
            </a:r>
            <a:r>
              <a:rPr lang="en-US" sz="1400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84</a:t>
            </a:r>
            <a:r>
              <a:rPr lang="en-U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 at </a:t>
            </a:r>
            <a:r>
              <a:rPr lang="en-US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level  </a:t>
            </a:r>
            <a:r>
              <a:rPr lang="it-IT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it-IT" sz="1400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it-IT" sz="1400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/2</a:t>
            </a:r>
            <a:r>
              <a:rPr lang="it-IT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~  10</a:t>
            </a:r>
            <a:r>
              <a:rPr lang="it-IT" sz="1400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</a:t>
            </a:r>
            <a:r>
              <a:rPr lang="it-IT" sz="1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it-IT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it-IT" sz="1400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</a:t>
            </a:r>
            <a:r>
              <a:rPr lang="it-IT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1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yr</a:t>
            </a:r>
            <a:endParaRPr lang="it-IT" sz="1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73038" indent="-173038">
              <a:spcBef>
                <a:spcPts val="600"/>
              </a:spcBef>
              <a:buFont typeface="Arial"/>
              <a:buChar char="•"/>
              <a:defRPr/>
            </a:pPr>
            <a:r>
              <a:rPr lang="it-IT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</a:t>
            </a:r>
            <a:r>
              <a:rPr lang="it-IT" sz="1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higher</a:t>
            </a:r>
            <a:r>
              <a:rPr lang="it-IT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mass </a:t>
            </a:r>
            <a:r>
              <a:rPr lang="it-IT" sz="1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crystal</a:t>
            </a:r>
            <a:r>
              <a:rPr lang="it-IT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it-IT" sz="1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longer</a:t>
            </a:r>
            <a:r>
              <a:rPr lang="it-IT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1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</a:t>
            </a:r>
            <a:r>
              <a:rPr lang="it-IT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time high </a:t>
            </a:r>
            <a:r>
              <a:rPr lang="it-IT" sz="1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sensitivity</a:t>
            </a:r>
            <a:r>
              <a:rPr lang="it-IT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1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expected</a:t>
            </a:r>
            <a:endParaRPr lang="it-IT" sz="1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33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58470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979712" y="44624"/>
            <a:ext cx="568659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sz="4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Conclusions</a:t>
            </a:r>
            <a:endParaRPr lang="en-US" sz="44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23528" y="769921"/>
            <a:ext cx="8640960" cy="5804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1600" dirty="0" smtClean="0">
                <a:latin typeface="+mj-lt"/>
              </a:rPr>
              <a:t>Continue efforts to develop new/improved crystal </a:t>
            </a:r>
            <a:r>
              <a:rPr lang="en-US" sz="1600" dirty="0">
                <a:latin typeface="+mj-lt"/>
              </a:rPr>
              <a:t>scintillators for low background </a:t>
            </a:r>
            <a:r>
              <a:rPr lang="en-US" sz="1600" dirty="0" smtClean="0">
                <a:latin typeface="+mj-lt"/>
              </a:rPr>
              <a:t>physics</a:t>
            </a:r>
          </a:p>
          <a:p>
            <a:endParaRPr lang="en-US" sz="1600" dirty="0" smtClean="0">
              <a:latin typeface="+mj-lt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n-US" sz="1600" dirty="0" smtClean="0">
                <a:latin typeface="+mj-lt"/>
              </a:rPr>
              <a:t>Potentiality of the low background scintillation technique for the search of rare processes proved</a:t>
            </a:r>
          </a:p>
          <a:p>
            <a:pPr marL="285750" indent="-285750">
              <a:buFont typeface="Wingdings" pitchFamily="2" charset="2"/>
              <a:buChar char="q"/>
            </a:pPr>
            <a:endParaRPr lang="en-US" sz="1600" dirty="0">
              <a:latin typeface="+mj-lt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n-US" sz="1600" dirty="0" smtClean="0">
                <a:latin typeface="+mj-lt"/>
              </a:rPr>
              <a:t>Many rare processes investigated with high sensitivity in DAMA/R&amp;D and STELLA as e.g.:</a:t>
            </a:r>
          </a:p>
          <a:p>
            <a:pPr marL="285750" indent="-285750">
              <a:buFont typeface="Wingdings" pitchFamily="2" charset="2"/>
              <a:buChar char="q"/>
            </a:pPr>
            <a:endParaRPr lang="en-US" sz="1600" dirty="0">
              <a:latin typeface="+mj-lt"/>
            </a:endParaRPr>
          </a:p>
          <a:p>
            <a:pPr marL="742950" lvl="1" indent="-285750">
              <a:lnSpc>
                <a:spcPct val="130000"/>
              </a:lnSpc>
              <a:buFont typeface="Wingdings" pitchFamily="2" charset="2"/>
              <a:buChar char="ü"/>
            </a:pPr>
            <a:r>
              <a:rPr lang="en-US" sz="1600" dirty="0" smtClean="0">
                <a:latin typeface="+mj-lt"/>
              </a:rPr>
              <a:t>Sensitivity for 2</a:t>
            </a:r>
            <a:r>
              <a:rPr lang="en-US" sz="1600" dirty="0" smtClean="0">
                <a:latin typeface="Symbol" pitchFamily="18" charset="2"/>
              </a:rPr>
              <a:t>b</a:t>
            </a:r>
            <a:r>
              <a:rPr lang="en-US" sz="1600" baseline="30000" dirty="0" smtClean="0">
                <a:latin typeface="+mj-lt"/>
              </a:rPr>
              <a:t>+</a:t>
            </a:r>
            <a:r>
              <a:rPr lang="en-US" sz="1600" dirty="0" smtClean="0">
                <a:latin typeface="+mj-lt"/>
              </a:rPr>
              <a:t> decay at level of 10</a:t>
            </a:r>
            <a:r>
              <a:rPr lang="en-US" sz="1600" baseline="30000" dirty="0" smtClean="0">
                <a:latin typeface="+mj-lt"/>
              </a:rPr>
              <a:t>21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 err="1" smtClean="0">
                <a:latin typeface="+mj-lt"/>
              </a:rPr>
              <a:t>yr</a:t>
            </a:r>
            <a:r>
              <a:rPr lang="en-US" sz="1600" dirty="0" smtClean="0">
                <a:latin typeface="+mj-lt"/>
              </a:rPr>
              <a:t> </a:t>
            </a:r>
            <a:endParaRPr lang="en-US" sz="1600" dirty="0">
              <a:latin typeface="+mj-lt"/>
            </a:endParaRPr>
          </a:p>
          <a:p>
            <a:pPr marL="742950" lvl="1" indent="-285750">
              <a:lnSpc>
                <a:spcPct val="130000"/>
              </a:lnSpc>
              <a:buFont typeface="Wingdings" pitchFamily="2" charset="2"/>
              <a:buChar char="ü"/>
            </a:pPr>
            <a:r>
              <a:rPr lang="en-US" sz="1600" dirty="0" smtClean="0">
                <a:latin typeface="+mj-lt"/>
              </a:rPr>
              <a:t>First observation of rare </a:t>
            </a:r>
            <a:r>
              <a:rPr lang="en-US" sz="1600" dirty="0" smtClean="0">
                <a:latin typeface="Symbol" pitchFamily="18" charset="2"/>
              </a:rPr>
              <a:t>a</a:t>
            </a:r>
            <a:r>
              <a:rPr lang="en-US" sz="1600" dirty="0" smtClean="0">
                <a:latin typeface="+mj-lt"/>
              </a:rPr>
              <a:t> decay of </a:t>
            </a:r>
            <a:r>
              <a:rPr lang="en-US" sz="1600" baseline="30000" dirty="0" smtClean="0">
                <a:latin typeface="+mj-lt"/>
              </a:rPr>
              <a:t>190</a:t>
            </a:r>
            <a:r>
              <a:rPr lang="en-US" sz="1600" dirty="0" smtClean="0">
                <a:latin typeface="+mj-lt"/>
              </a:rPr>
              <a:t>Pt, </a:t>
            </a:r>
            <a:r>
              <a:rPr lang="en-US" sz="1600" baseline="30000" dirty="0" smtClean="0">
                <a:latin typeface="+mj-lt"/>
              </a:rPr>
              <a:t>151</a:t>
            </a:r>
            <a:r>
              <a:rPr lang="en-US" sz="1600" dirty="0" smtClean="0">
                <a:latin typeface="+mj-lt"/>
              </a:rPr>
              <a:t>Eu</a:t>
            </a:r>
            <a:endParaRPr lang="en-US" sz="1600" dirty="0">
              <a:latin typeface="+mj-lt"/>
            </a:endParaRPr>
          </a:p>
          <a:p>
            <a:pPr marL="742950" lvl="1" indent="-285750">
              <a:lnSpc>
                <a:spcPct val="130000"/>
              </a:lnSpc>
              <a:buFont typeface="Wingdings" pitchFamily="2" charset="2"/>
              <a:buChar char="ü"/>
            </a:pPr>
            <a:r>
              <a:rPr lang="en-US" sz="1600" dirty="0" smtClean="0">
                <a:latin typeface="+mj-lt"/>
              </a:rPr>
              <a:t>First possible indication </a:t>
            </a:r>
            <a:r>
              <a:rPr lang="en-US" sz="1600" dirty="0">
                <a:latin typeface="+mj-lt"/>
              </a:rPr>
              <a:t>of </a:t>
            </a:r>
            <a:r>
              <a:rPr lang="en-US" sz="1600" dirty="0">
                <a:latin typeface="Symbol" pitchFamily="18" charset="2"/>
              </a:rPr>
              <a:t>a</a:t>
            </a:r>
            <a:r>
              <a:rPr lang="en-US" sz="1600" dirty="0">
                <a:latin typeface="+mj-lt"/>
              </a:rPr>
              <a:t> decay of </a:t>
            </a:r>
            <a:r>
              <a:rPr lang="en-US" sz="1600" baseline="30000" dirty="0" smtClean="0">
                <a:latin typeface="+mj-lt"/>
              </a:rPr>
              <a:t>184</a:t>
            </a:r>
            <a:r>
              <a:rPr lang="en-US" sz="1600" dirty="0" smtClean="0">
                <a:latin typeface="+mj-lt"/>
              </a:rPr>
              <a:t>Os</a:t>
            </a:r>
          </a:p>
          <a:p>
            <a:pPr marL="742950" lvl="1" indent="-285750">
              <a:lnSpc>
                <a:spcPct val="130000"/>
              </a:lnSpc>
              <a:buFont typeface="Wingdings" pitchFamily="2" charset="2"/>
              <a:buChar char="ü"/>
            </a:pPr>
            <a:r>
              <a:rPr lang="en-US" sz="1600" dirty="0" smtClean="0">
                <a:latin typeface="+mj-lt"/>
              </a:rPr>
              <a:t>Improvement foreseen</a:t>
            </a:r>
            <a:endParaRPr lang="en-US" sz="1600" dirty="0">
              <a:latin typeface="+mj-lt"/>
            </a:endParaRPr>
          </a:p>
          <a:p>
            <a:pPr marL="742950" lvl="1" indent="-285750">
              <a:buFont typeface="Wingdings" pitchFamily="2" charset="2"/>
              <a:buChar char="ü"/>
            </a:pPr>
            <a:endParaRPr lang="en-US" sz="1600" dirty="0">
              <a:latin typeface="+mj-lt"/>
            </a:endParaRPr>
          </a:p>
          <a:p>
            <a:pPr marL="285750" lvl="0" indent="-285750">
              <a:buFont typeface="Wingdings" pitchFamily="2" charset="2"/>
              <a:buChar char="q"/>
            </a:pPr>
            <a:r>
              <a:rPr lang="en-US" sz="1600" dirty="0" smtClean="0">
                <a:solidFill>
                  <a:prstClr val="black"/>
                </a:solidFill>
                <a:latin typeface="Century Gothic"/>
              </a:rPr>
              <a:t>Experiments on 2</a:t>
            </a:r>
            <a:r>
              <a:rPr lang="en-US" sz="1600" dirty="0" smtClean="0">
                <a:solidFill>
                  <a:prstClr val="black"/>
                </a:solidFill>
                <a:latin typeface="Symbol" pitchFamily="18" charset="2"/>
              </a:rPr>
              <a:t>b</a:t>
            </a:r>
            <a:r>
              <a:rPr lang="en-US" sz="1600" dirty="0" smtClean="0">
                <a:solidFill>
                  <a:prstClr val="black"/>
                </a:solidFill>
                <a:latin typeface="Century Gothic"/>
              </a:rPr>
              <a:t> decay of </a:t>
            </a:r>
            <a:r>
              <a:rPr lang="en-US" sz="1600" baseline="30000" dirty="0" smtClean="0">
                <a:solidFill>
                  <a:prstClr val="black"/>
                </a:solidFill>
                <a:latin typeface="Century Gothic"/>
              </a:rPr>
              <a:t>106</a:t>
            </a:r>
            <a:r>
              <a:rPr lang="en-US" sz="1600" dirty="0" smtClean="0">
                <a:solidFill>
                  <a:prstClr val="black"/>
                </a:solidFill>
                <a:latin typeface="Century Gothic"/>
              </a:rPr>
              <a:t>Cd and </a:t>
            </a:r>
            <a:r>
              <a:rPr lang="en-US" sz="1600" baseline="30000" dirty="0" smtClean="0">
                <a:solidFill>
                  <a:prstClr val="black"/>
                </a:solidFill>
                <a:latin typeface="Century Gothic"/>
              </a:rPr>
              <a:t>116</a:t>
            </a:r>
            <a:r>
              <a:rPr lang="en-US" sz="1600" dirty="0" smtClean="0">
                <a:solidFill>
                  <a:prstClr val="black"/>
                </a:solidFill>
                <a:latin typeface="Century Gothic"/>
              </a:rPr>
              <a:t>Cd  running/under-improvement</a:t>
            </a:r>
          </a:p>
          <a:p>
            <a:pPr lvl="0"/>
            <a:endParaRPr lang="en-US" sz="1600" dirty="0">
              <a:solidFill>
                <a:prstClr val="black"/>
              </a:solidFill>
              <a:latin typeface="Century Gothic"/>
            </a:endParaRPr>
          </a:p>
          <a:p>
            <a:pPr marL="285750" lvl="0" indent="-285750">
              <a:buFont typeface="Wingdings" pitchFamily="2" charset="2"/>
              <a:buChar char="q"/>
            </a:pPr>
            <a:r>
              <a:rPr lang="en-US" sz="1600" dirty="0" smtClean="0">
                <a:solidFill>
                  <a:prstClr val="black"/>
                </a:solidFill>
                <a:latin typeface="Century Gothic"/>
              </a:rPr>
              <a:t>Other new measurement in preparation and/or foreseen (</a:t>
            </a:r>
            <a:r>
              <a:rPr lang="en-US" sz="1600" dirty="0" err="1" smtClean="0">
                <a:solidFill>
                  <a:prstClr val="black"/>
                </a:solidFill>
                <a:latin typeface="Century Gothic"/>
              </a:rPr>
              <a:t>Gd</a:t>
            </a:r>
            <a:r>
              <a:rPr lang="en-US" sz="1600" dirty="0" smtClean="0">
                <a:solidFill>
                  <a:prstClr val="black"/>
                </a:solidFill>
                <a:latin typeface="Century Gothic"/>
              </a:rPr>
              <a:t>, </a:t>
            </a:r>
            <a:r>
              <a:rPr lang="en-US" sz="1600" dirty="0" err="1" smtClean="0">
                <a:solidFill>
                  <a:prstClr val="black"/>
                </a:solidFill>
                <a:latin typeface="Century Gothic"/>
              </a:rPr>
              <a:t>Nd</a:t>
            </a:r>
            <a:r>
              <a:rPr lang="en-US" sz="1600" dirty="0" smtClean="0">
                <a:solidFill>
                  <a:prstClr val="black"/>
                </a:solidFill>
                <a:latin typeface="Century Gothic"/>
              </a:rPr>
              <a:t>, </a:t>
            </a:r>
            <a:r>
              <a:rPr lang="en-US" sz="1600" dirty="0" err="1" smtClean="0">
                <a:solidFill>
                  <a:prstClr val="black"/>
                </a:solidFill>
                <a:latin typeface="Century Gothic"/>
              </a:rPr>
              <a:t>Ru</a:t>
            </a:r>
            <a:r>
              <a:rPr lang="en-US" sz="1600" dirty="0" smtClean="0">
                <a:solidFill>
                  <a:prstClr val="black"/>
                </a:solidFill>
                <a:latin typeface="Century Gothic"/>
              </a:rPr>
              <a:t>, </a:t>
            </a:r>
            <a:r>
              <a:rPr lang="en-US" sz="1600" dirty="0" err="1" smtClean="0">
                <a:solidFill>
                  <a:prstClr val="black"/>
                </a:solidFill>
                <a:latin typeface="Century Gothic"/>
              </a:rPr>
              <a:t>SrI</a:t>
            </a:r>
            <a:r>
              <a:rPr lang="en-US" sz="1600" dirty="0" smtClean="0">
                <a:solidFill>
                  <a:prstClr val="black"/>
                </a:solidFill>
                <a:latin typeface="Century Gothic"/>
              </a:rPr>
              <a:t>, etc.)</a:t>
            </a:r>
          </a:p>
          <a:p>
            <a:pPr marL="285750" lvl="0" indent="-285750">
              <a:buFont typeface="Wingdings" pitchFamily="2" charset="2"/>
              <a:buChar char="q"/>
            </a:pPr>
            <a:endParaRPr lang="en-US" sz="1600" dirty="0" smtClean="0">
              <a:solidFill>
                <a:prstClr val="black"/>
              </a:solidFill>
              <a:latin typeface="Century Gothic"/>
            </a:endParaRPr>
          </a:p>
          <a:p>
            <a:pPr marL="285750" lvl="0" indent="-285750">
              <a:buFont typeface="Wingdings" pitchFamily="2" charset="2"/>
              <a:buChar char="q"/>
            </a:pPr>
            <a:r>
              <a:rPr lang="en-US" sz="1600" dirty="0" smtClean="0">
                <a:solidFill>
                  <a:prstClr val="black"/>
                </a:solidFill>
                <a:latin typeface="Century Gothic"/>
              </a:rPr>
              <a:t>Other rare processes investigated also by DAMA/LIBRA and future long dedicated measurements for special topics foreseen </a:t>
            </a:r>
          </a:p>
          <a:p>
            <a:pPr marL="285750" lvl="0" indent="-285750">
              <a:buFont typeface="Wingdings" pitchFamily="2" charset="2"/>
              <a:buChar char="q"/>
            </a:pPr>
            <a:endParaRPr lang="en-US" sz="1600" dirty="0" smtClean="0">
              <a:solidFill>
                <a:prstClr val="black"/>
              </a:solidFill>
              <a:latin typeface="Century Gothic"/>
            </a:endParaRPr>
          </a:p>
          <a:p>
            <a:pPr marL="285750" lvl="0" indent="-285750">
              <a:buFont typeface="Wingdings" pitchFamily="2" charset="2"/>
              <a:buChar char="q"/>
            </a:pPr>
            <a:r>
              <a:rPr lang="en-US" sz="1600" dirty="0" smtClean="0">
                <a:latin typeface="+mj-lt"/>
              </a:rPr>
              <a:t>DAMA/</a:t>
            </a:r>
            <a:r>
              <a:rPr lang="en-US" sz="1600" dirty="0" err="1" smtClean="0">
                <a:latin typeface="+mj-lt"/>
              </a:rPr>
              <a:t>LXe</a:t>
            </a:r>
            <a:r>
              <a:rPr lang="en-US" sz="1600" dirty="0" smtClean="0">
                <a:latin typeface="+mj-lt"/>
              </a:rPr>
              <a:t> running and the activity of DAMA/</a:t>
            </a:r>
            <a:r>
              <a:rPr lang="en-US" sz="1600" dirty="0" err="1" smtClean="0">
                <a:latin typeface="+mj-lt"/>
              </a:rPr>
              <a:t>crys</a:t>
            </a:r>
            <a:r>
              <a:rPr lang="en-US" sz="1600" dirty="0" smtClean="0">
                <a:latin typeface="+mj-lt"/>
              </a:rPr>
              <a:t> started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34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571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" descr="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9" y="975589"/>
            <a:ext cx="5362568" cy="40711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563888" cy="908720"/>
          </a:xfrm>
        </p:spPr>
        <p:txBody>
          <a:bodyPr/>
          <a:lstStyle/>
          <a:p>
            <a:r>
              <a:rPr lang="it-IT" sz="3200" dirty="0" smtClean="0"/>
              <a:t>DAMA/R&amp;D</a:t>
            </a:r>
            <a:endParaRPr lang="it-IT" sz="3200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068" y="5445224"/>
            <a:ext cx="3472514" cy="1320140"/>
          </a:xfrm>
          <a:prstGeom prst="rect">
            <a:avLst/>
          </a:prstGeom>
          <a:ln w="1905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3" name="AutoShape 4"/>
          <p:cNvSpPr>
            <a:spLocks noChangeArrowheads="1"/>
          </p:cNvSpPr>
          <p:nvPr/>
        </p:nvSpPr>
        <p:spPr bwMode="auto">
          <a:xfrm>
            <a:off x="3779912" y="2060848"/>
            <a:ext cx="846138" cy="349250"/>
          </a:xfrm>
          <a:prstGeom prst="wedgeRoundRectCallout">
            <a:avLst>
              <a:gd name="adj1" fmla="val -118292"/>
              <a:gd name="adj2" fmla="val 103185"/>
              <a:gd name="adj3" fmla="val 16667"/>
            </a:avLst>
          </a:prstGeom>
          <a:solidFill>
            <a:srgbClr val="D3EBED"/>
          </a:solidFill>
          <a:ln w="9525">
            <a:solidFill>
              <a:srgbClr val="0505C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ru-RU"/>
          </a:p>
        </p:txBody>
      </p:sp>
      <p:sp>
        <p:nvSpPr>
          <p:cNvPr id="34" name="Text Box 5"/>
          <p:cNvSpPr txBox="1">
            <a:spLocks noChangeArrowheads="1"/>
          </p:cNvSpPr>
          <p:nvPr/>
        </p:nvSpPr>
        <p:spPr bwMode="auto">
          <a:xfrm>
            <a:off x="3781500" y="2094186"/>
            <a:ext cx="89535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0000CC"/>
                </a:solidFill>
              </a:rPr>
              <a:t>Detector</a:t>
            </a:r>
            <a:endParaRPr lang="ru-RU" sz="1200" b="1">
              <a:solidFill>
                <a:srgbClr val="0000CC"/>
              </a:solidFill>
            </a:endParaRPr>
          </a:p>
        </p:txBody>
      </p:sp>
      <p:sp>
        <p:nvSpPr>
          <p:cNvPr id="35" name="AutoShape 6"/>
          <p:cNvSpPr>
            <a:spLocks noChangeArrowheads="1"/>
          </p:cNvSpPr>
          <p:nvPr/>
        </p:nvSpPr>
        <p:spPr bwMode="auto">
          <a:xfrm>
            <a:off x="4572000" y="1484784"/>
            <a:ext cx="819150" cy="349250"/>
          </a:xfrm>
          <a:prstGeom prst="wedgeRoundRectCallout">
            <a:avLst>
              <a:gd name="adj1" fmla="val -120588"/>
              <a:gd name="adj2" fmla="val 103310"/>
              <a:gd name="adj3" fmla="val 16667"/>
            </a:avLst>
          </a:prstGeom>
          <a:solidFill>
            <a:srgbClr val="D3EBED"/>
          </a:solidFill>
          <a:ln w="9525">
            <a:solidFill>
              <a:srgbClr val="0505C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ru-RU"/>
          </a:p>
        </p:txBody>
      </p:sp>
      <p:sp>
        <p:nvSpPr>
          <p:cNvPr id="36" name="Text Box 7"/>
          <p:cNvSpPr txBox="1">
            <a:spLocks noChangeArrowheads="1"/>
          </p:cNvSpPr>
          <p:nvPr/>
        </p:nvSpPr>
        <p:spPr bwMode="auto">
          <a:xfrm>
            <a:off x="4616450" y="1516534"/>
            <a:ext cx="7747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srgbClr val="0000CC"/>
                </a:solidFill>
              </a:rPr>
              <a:t>Copper</a:t>
            </a:r>
            <a:endParaRPr lang="ru-RU" sz="1200" b="1" dirty="0">
              <a:solidFill>
                <a:srgbClr val="0000CC"/>
              </a:solidFill>
            </a:endParaRPr>
          </a:p>
        </p:txBody>
      </p:sp>
      <p:sp>
        <p:nvSpPr>
          <p:cNvPr id="37" name="AutoShape 8"/>
          <p:cNvSpPr>
            <a:spLocks noChangeArrowheads="1"/>
          </p:cNvSpPr>
          <p:nvPr/>
        </p:nvSpPr>
        <p:spPr bwMode="auto">
          <a:xfrm>
            <a:off x="4256708" y="3940707"/>
            <a:ext cx="476250" cy="209550"/>
          </a:xfrm>
          <a:prstGeom prst="wedgeRoundRectCallout">
            <a:avLst>
              <a:gd name="adj1" fmla="val -95954"/>
              <a:gd name="adj2" fmla="val -54764"/>
              <a:gd name="adj3" fmla="val 16667"/>
            </a:avLst>
          </a:prstGeom>
          <a:solidFill>
            <a:srgbClr val="D3EBED"/>
          </a:solidFill>
          <a:ln w="9525">
            <a:solidFill>
              <a:srgbClr val="0505C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ru-RU"/>
          </a:p>
        </p:txBody>
      </p:sp>
      <p:sp>
        <p:nvSpPr>
          <p:cNvPr id="38" name="Text Box 9"/>
          <p:cNvSpPr txBox="1">
            <a:spLocks noChangeArrowheads="1"/>
          </p:cNvSpPr>
          <p:nvPr/>
        </p:nvSpPr>
        <p:spPr bwMode="auto">
          <a:xfrm>
            <a:off x="4211960" y="3933056"/>
            <a:ext cx="78422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srgbClr val="0000CC"/>
                </a:solidFill>
              </a:rPr>
              <a:t>Lead</a:t>
            </a:r>
            <a:endParaRPr lang="ru-RU" sz="1200" b="1" dirty="0">
              <a:solidFill>
                <a:srgbClr val="0000CC"/>
              </a:solidFill>
            </a:endParaRPr>
          </a:p>
        </p:txBody>
      </p:sp>
      <p:sp>
        <p:nvSpPr>
          <p:cNvPr id="39" name="AutoShape 10"/>
          <p:cNvSpPr>
            <a:spLocks noChangeArrowheads="1"/>
          </p:cNvSpPr>
          <p:nvPr/>
        </p:nvSpPr>
        <p:spPr bwMode="auto">
          <a:xfrm>
            <a:off x="3651582" y="4231308"/>
            <a:ext cx="915987" cy="250825"/>
          </a:xfrm>
          <a:prstGeom prst="wedgeRoundRectCallout">
            <a:avLst>
              <a:gd name="adj1" fmla="val -95954"/>
              <a:gd name="adj2" fmla="val -54764"/>
              <a:gd name="adj3" fmla="val 16667"/>
            </a:avLst>
          </a:prstGeom>
          <a:solidFill>
            <a:srgbClr val="D3EBED"/>
          </a:solidFill>
          <a:ln w="9525">
            <a:solidFill>
              <a:srgbClr val="0505C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ru-RU"/>
          </a:p>
        </p:txBody>
      </p:sp>
      <p:sp>
        <p:nvSpPr>
          <p:cNvPr id="40" name="Text Box 11"/>
          <p:cNvSpPr txBox="1">
            <a:spLocks noChangeArrowheads="1"/>
          </p:cNvSpPr>
          <p:nvPr/>
        </p:nvSpPr>
        <p:spPr bwMode="auto">
          <a:xfrm>
            <a:off x="3667571" y="4231308"/>
            <a:ext cx="116205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srgbClr val="0000CC"/>
                </a:solidFill>
              </a:rPr>
              <a:t>Cadmium</a:t>
            </a:r>
            <a:endParaRPr lang="ru-RU" sz="1200" b="1" dirty="0">
              <a:solidFill>
                <a:srgbClr val="0000CC"/>
              </a:solidFill>
            </a:endParaRPr>
          </a:p>
        </p:txBody>
      </p:sp>
      <p:sp>
        <p:nvSpPr>
          <p:cNvPr id="41" name="AutoShape 12"/>
          <p:cNvSpPr>
            <a:spLocks noChangeArrowheads="1"/>
          </p:cNvSpPr>
          <p:nvPr/>
        </p:nvSpPr>
        <p:spPr bwMode="auto">
          <a:xfrm>
            <a:off x="4427984" y="3469552"/>
            <a:ext cx="819150" cy="350837"/>
          </a:xfrm>
          <a:prstGeom prst="wedgeRoundRectCallout">
            <a:avLst>
              <a:gd name="adj1" fmla="val 45833"/>
              <a:gd name="adj2" fmla="val -181870"/>
              <a:gd name="adj3" fmla="val 16667"/>
            </a:avLst>
          </a:prstGeom>
          <a:solidFill>
            <a:srgbClr val="D3EBED"/>
          </a:solidFill>
          <a:ln w="9525">
            <a:solidFill>
              <a:srgbClr val="0505C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ru-RU"/>
          </a:p>
        </p:txBody>
      </p:sp>
      <p:sp>
        <p:nvSpPr>
          <p:cNvPr id="42" name="Text Box 13"/>
          <p:cNvSpPr txBox="1">
            <a:spLocks noChangeArrowheads="1"/>
          </p:cNvSpPr>
          <p:nvPr/>
        </p:nvSpPr>
        <p:spPr bwMode="auto">
          <a:xfrm>
            <a:off x="4467672" y="3504477"/>
            <a:ext cx="86518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0000CC"/>
                </a:solidFill>
              </a:rPr>
              <a:t>P</a:t>
            </a:r>
            <a:r>
              <a:rPr lang="ru-RU" sz="1200" b="1">
                <a:solidFill>
                  <a:srgbClr val="0000CC"/>
                </a:solidFill>
              </a:rPr>
              <a:t>araffin</a:t>
            </a:r>
          </a:p>
        </p:txBody>
      </p:sp>
      <p:sp>
        <p:nvSpPr>
          <p:cNvPr id="43" name="AutoShape 14"/>
          <p:cNvSpPr>
            <a:spLocks noChangeArrowheads="1"/>
          </p:cNvSpPr>
          <p:nvPr/>
        </p:nvSpPr>
        <p:spPr bwMode="auto">
          <a:xfrm>
            <a:off x="505495" y="3429000"/>
            <a:ext cx="1546225" cy="1276350"/>
          </a:xfrm>
          <a:prstGeom prst="wedgeRoundRectCallout">
            <a:avLst>
              <a:gd name="adj1" fmla="val 80462"/>
              <a:gd name="adj2" fmla="val 61145"/>
              <a:gd name="adj3" fmla="val 16667"/>
            </a:avLst>
          </a:prstGeom>
          <a:solidFill>
            <a:srgbClr val="D3EBED"/>
          </a:solidFill>
          <a:ln w="9525">
            <a:solidFill>
              <a:srgbClr val="0505C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ru-RU"/>
          </a:p>
        </p:txBody>
      </p:sp>
      <p:sp>
        <p:nvSpPr>
          <p:cNvPr id="44" name="Text Box 15"/>
          <p:cNvSpPr txBox="1">
            <a:spLocks noChangeArrowheads="1"/>
          </p:cNvSpPr>
          <p:nvPr/>
        </p:nvSpPr>
        <p:spPr bwMode="auto">
          <a:xfrm>
            <a:off x="736141" y="3592014"/>
            <a:ext cx="12954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srgbClr val="0000CC"/>
                </a:solidFill>
              </a:rPr>
              <a:t>Hermetic </a:t>
            </a:r>
            <a:r>
              <a:rPr lang="en-US" sz="1200" b="1" dirty="0" err="1">
                <a:solidFill>
                  <a:srgbClr val="0000CC"/>
                </a:solidFill>
              </a:rPr>
              <a:t>Plexiglass</a:t>
            </a:r>
            <a:r>
              <a:rPr lang="en-US" sz="1200" b="1" dirty="0">
                <a:solidFill>
                  <a:srgbClr val="0000CC"/>
                </a:solidFill>
              </a:rPr>
              <a:t> box maintained in HP Nitrogen atmosphere </a:t>
            </a:r>
          </a:p>
        </p:txBody>
      </p:sp>
      <p:sp>
        <p:nvSpPr>
          <p:cNvPr id="45" name="AutoShape 14"/>
          <p:cNvSpPr>
            <a:spLocks noChangeArrowheads="1"/>
          </p:cNvSpPr>
          <p:nvPr/>
        </p:nvSpPr>
        <p:spPr bwMode="auto">
          <a:xfrm>
            <a:off x="1109663" y="1599477"/>
            <a:ext cx="1546225" cy="490537"/>
          </a:xfrm>
          <a:prstGeom prst="wedgeRoundRectCallout">
            <a:avLst>
              <a:gd name="adj1" fmla="val 71824"/>
              <a:gd name="adj2" fmla="val 70000"/>
              <a:gd name="adj3" fmla="val 16667"/>
            </a:avLst>
          </a:prstGeom>
          <a:solidFill>
            <a:srgbClr val="D3EBED"/>
          </a:solidFill>
          <a:ln w="9525">
            <a:solidFill>
              <a:srgbClr val="0505C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ru-RU"/>
          </a:p>
        </p:txBody>
      </p:sp>
      <p:sp>
        <p:nvSpPr>
          <p:cNvPr id="46" name="Text Box 15"/>
          <p:cNvSpPr txBox="1">
            <a:spLocks noChangeArrowheads="1"/>
          </p:cNvSpPr>
          <p:nvPr/>
        </p:nvSpPr>
        <p:spPr bwMode="auto">
          <a:xfrm>
            <a:off x="1250951" y="1586777"/>
            <a:ext cx="1295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srgbClr val="0000CC"/>
                </a:solidFill>
              </a:rPr>
              <a:t>Hermetic Copper box</a:t>
            </a:r>
            <a:endParaRPr lang="ru-RU" sz="1200" b="1" dirty="0">
              <a:solidFill>
                <a:srgbClr val="0000CC"/>
              </a:solidFill>
            </a:endParaRPr>
          </a:p>
        </p:txBody>
      </p:sp>
      <p:pic>
        <p:nvPicPr>
          <p:cNvPr id="28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95936" y="4866860"/>
            <a:ext cx="1438484" cy="18670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Picture 4" descr="http://people.roma2.infn.it/~dama/web/fig/geber_8.jpg"/>
          <p:cNvPicPr>
            <a:picLocks noChangeAspect="1" noChangeArrowheads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5763424" y="2988055"/>
            <a:ext cx="1812334" cy="31107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" name="Picture 6" descr="http://people.roma2.infn.it/~dama/web/fig/geber_11a.jpg"/>
          <p:cNvPicPr>
            <a:picLocks noChangeAspect="1" noChangeArrowheads="1"/>
          </p:cNvPicPr>
          <p:nvPr/>
        </p:nvPicPr>
        <p:blipFill>
          <a:blip r:embed="rId6">
            <a:extLst/>
          </a:blip>
          <a:srcRect/>
          <a:stretch>
            <a:fillRect/>
          </a:stretch>
        </p:blipFill>
        <p:spPr bwMode="auto">
          <a:xfrm>
            <a:off x="7618245" y="3690841"/>
            <a:ext cx="1525755" cy="1991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1" name="Picture 1" descr="H:\Photo\2003\italy-1\laubenstein0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446" y="640480"/>
            <a:ext cx="3237554" cy="2428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Rettangolo 6"/>
          <p:cNvSpPr/>
          <p:nvPr/>
        </p:nvSpPr>
        <p:spPr>
          <a:xfrm>
            <a:off x="4139952" y="0"/>
            <a:ext cx="50040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dirty="0">
                <a:solidFill>
                  <a:srgbClr val="1F497D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ea typeface="+mj-ea"/>
                <a:cs typeface="+mj-cs"/>
              </a:rPr>
              <a:t>DAMA/Ge and </a:t>
            </a:r>
            <a:r>
              <a:rPr lang="it-IT" sz="3200" dirty="0" smtClean="0">
                <a:solidFill>
                  <a:srgbClr val="1F497D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ea typeface="+mj-ea"/>
                <a:cs typeface="+mj-cs"/>
              </a:rPr>
              <a:t>STELLA</a:t>
            </a:r>
            <a:endParaRPr lang="it-I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11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4000" dirty="0" smtClean="0"/>
              <a:t>DAMA activity in the R&amp;D set-up and in the LNGS </a:t>
            </a:r>
            <a:r>
              <a:rPr lang="en-US" sz="4000" dirty="0" err="1"/>
              <a:t>Ge</a:t>
            </a:r>
            <a:r>
              <a:rPr lang="en-US" sz="4000" dirty="0"/>
              <a:t> </a:t>
            </a:r>
            <a:r>
              <a:rPr lang="en-US" sz="4000" dirty="0" smtClean="0"/>
              <a:t>facility </a:t>
            </a:r>
            <a:endParaRPr lang="it-IT" sz="40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467544" y="1399996"/>
            <a:ext cx="828092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dirty="0" smtClean="0">
                <a:latin typeface="+mj-lt"/>
              </a:rPr>
              <a:t>Systematical studies and development </a:t>
            </a:r>
            <a:r>
              <a:rPr lang="en-US" dirty="0">
                <a:latin typeface="+mj-lt"/>
              </a:rPr>
              <a:t>of </a:t>
            </a:r>
            <a:r>
              <a:rPr lang="en-US" dirty="0" smtClean="0">
                <a:latin typeface="+mj-lt"/>
              </a:rPr>
              <a:t>various </a:t>
            </a:r>
            <a:r>
              <a:rPr lang="en-US" dirty="0">
                <a:latin typeface="+mj-lt"/>
              </a:rPr>
              <a:t>crystal scintillators for low background physics:</a:t>
            </a:r>
            <a:endParaRPr lang="en-US" dirty="0" smtClean="0">
              <a:latin typeface="+mj-lt"/>
            </a:endParaRPr>
          </a:p>
          <a:p>
            <a:endParaRPr lang="en-US" dirty="0" smtClean="0">
              <a:latin typeface="+mj-lt"/>
            </a:endParaRPr>
          </a:p>
          <a:p>
            <a:pPr marL="539750" indent="-176213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>
                <a:latin typeface="+mj-lt"/>
              </a:rPr>
              <a:t>scintillator development: radio-purification, enrichment, optical features, etc.</a:t>
            </a:r>
          </a:p>
          <a:p>
            <a:pPr marL="539750" indent="-176213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>
                <a:latin typeface="+mj-lt"/>
              </a:rPr>
              <a:t>exploiting the potentiality of the low background scintillation technique</a:t>
            </a:r>
          </a:p>
          <a:p>
            <a:pPr marL="539750" indent="-176213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>
                <a:latin typeface="+mj-lt"/>
              </a:rPr>
              <a:t>studying various experimental approaches to perform measurements on rare processes with high sensitivity</a:t>
            </a:r>
          </a:p>
          <a:p>
            <a:pPr marL="539750" indent="-176213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>
                <a:latin typeface="+mj-lt"/>
              </a:rPr>
              <a:t>realization of pilot experiments  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899592" y="4582869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CaF</a:t>
            </a:r>
            <a:r>
              <a:rPr lang="en-US" baseline="-250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2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(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Eu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), CeF</a:t>
            </a:r>
            <a:r>
              <a:rPr lang="en-US" baseline="-250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3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, BaF</a:t>
            </a:r>
            <a:r>
              <a:rPr lang="en-US" baseline="-250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2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, CdWO</a:t>
            </a:r>
            <a:r>
              <a:rPr lang="en-US" baseline="-250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4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baseline="300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106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CdWO</a:t>
            </a:r>
            <a:r>
              <a:rPr lang="en-US" baseline="-250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4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baseline="300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116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CdWO</a:t>
            </a:r>
            <a:r>
              <a:rPr lang="en-US" baseline="-250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4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, ZnWO</a:t>
            </a:r>
            <a:r>
              <a:rPr lang="en-US" baseline="-250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4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, LaCl</a:t>
            </a:r>
            <a:r>
              <a:rPr lang="en-US" baseline="-250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3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(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Ce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),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LiEu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(BO</a:t>
            </a:r>
            <a:r>
              <a:rPr lang="en-US" baseline="-250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3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)</a:t>
            </a:r>
            <a:r>
              <a:rPr lang="en-US" baseline="-250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3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LiF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(W), CeCl</a:t>
            </a:r>
            <a:r>
              <a:rPr lang="en-US" baseline="-250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3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, Li</a:t>
            </a:r>
            <a:r>
              <a:rPr lang="en-US" baseline="-250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2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MoO</a:t>
            </a:r>
            <a:r>
              <a:rPr lang="en-US" baseline="-250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4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SrI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(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Eu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), etc.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467544" y="5301208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buFont typeface="Wingdings" pitchFamily="2" charset="2"/>
              <a:buChar char="q"/>
            </a:pPr>
            <a:r>
              <a:rPr lang="en-US" dirty="0" smtClean="0">
                <a:latin typeface="+mj-lt"/>
              </a:rPr>
              <a:t>Samples and powders measurements </a:t>
            </a:r>
            <a:r>
              <a:rPr lang="en-US" dirty="0">
                <a:latin typeface="+mj-lt"/>
              </a:rPr>
              <a:t>in </a:t>
            </a:r>
            <a:r>
              <a:rPr lang="en-US" dirty="0" err="1">
                <a:latin typeface="+mj-lt"/>
              </a:rPr>
              <a:t>HPGe</a:t>
            </a:r>
            <a:r>
              <a:rPr lang="en-US" dirty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also to investigate several rare processes</a:t>
            </a:r>
          </a:p>
        </p:txBody>
      </p:sp>
      <p:sp>
        <p:nvSpPr>
          <p:cNvPr id="14" name="Rettangolo 13"/>
          <p:cNvSpPr/>
          <p:nvPr/>
        </p:nvSpPr>
        <p:spPr>
          <a:xfrm>
            <a:off x="899592" y="6084004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entury Gothic"/>
              </a:rPr>
              <a:t>Platinum, Osmium, Dysprosium,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Century Gothic"/>
              </a:rPr>
              <a:t>Molybdenum,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entury Gothic"/>
              </a:rPr>
              <a:t>Ruthenium,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Century Gothic"/>
              </a:rPr>
              <a:t>Lithium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entury Gothic"/>
              </a:rPr>
              <a:t>, etc.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3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323528" y="1524848"/>
            <a:ext cx="41764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800"/>
              </a:spcBef>
              <a:buFont typeface="Wingdings" pitchFamily="2" charset="2"/>
              <a:buChar char="q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Dark Matter with CaF2(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Eu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)</a:t>
            </a:r>
          </a:p>
          <a:p>
            <a:pPr marL="285750" indent="-285750">
              <a:spcBef>
                <a:spcPts val="1800"/>
              </a:spcBef>
              <a:buFont typeface="Wingdings" pitchFamily="2" charset="2"/>
              <a:buChar char="q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Solar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Axions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285750" indent="-285750">
              <a:spcBef>
                <a:spcPts val="1800"/>
              </a:spcBef>
              <a:buFont typeface="Wingdings" pitchFamily="2" charset="2"/>
              <a:buChar char="q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2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ymbol" pitchFamily="18" charset="2"/>
              </a:rPr>
              <a:t>b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decay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 various isotopes </a:t>
            </a:r>
          </a:p>
          <a:p>
            <a:pPr marL="285750" indent="-285750">
              <a:spcBef>
                <a:spcPts val="1800"/>
              </a:spcBef>
              <a:buFont typeface="Wingdings" pitchFamily="2" charset="2"/>
              <a:buChar char="q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Observation of rare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ymbol" pitchFamily="18" charset="2"/>
              </a:rPr>
              <a:t>a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decays </a:t>
            </a:r>
          </a:p>
          <a:p>
            <a:pPr marL="285750" indent="-285750">
              <a:spcBef>
                <a:spcPts val="1800"/>
              </a:spcBef>
              <a:buFont typeface="Wingdings" pitchFamily="2" charset="2"/>
              <a:buChar char="q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highly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forbidden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ymbol" pitchFamily="18" charset="2"/>
              </a:rPr>
              <a:t>b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decay</a:t>
            </a:r>
          </a:p>
          <a:p>
            <a:pPr marL="285750" indent="-285750">
              <a:spcBef>
                <a:spcPts val="1800"/>
              </a:spcBef>
              <a:buFont typeface="Wingdings" pitchFamily="2" charset="2"/>
              <a:buChar char="q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Cluster decay 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285750" indent="-285750">
              <a:spcBef>
                <a:spcPts val="1800"/>
              </a:spcBef>
              <a:buFont typeface="Wingdings" pitchFamily="2" charset="2"/>
              <a:buChar char="q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CNC decay 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4" name="TextBox 22"/>
          <p:cNvSpPr txBox="1"/>
          <p:nvPr/>
        </p:nvSpPr>
        <p:spPr>
          <a:xfrm>
            <a:off x="179512" y="5733256"/>
            <a:ext cx="87849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0" dirty="0" smtClean="0">
                <a:solidFill>
                  <a:srgbClr val="FF0000"/>
                </a:solidFill>
                <a:latin typeface="Tahoma"/>
                <a:ea typeface="ＭＳ Ｐゴシック" pitchFamily="34" charset="-128"/>
                <a:cs typeface="Tahoma"/>
              </a:rPr>
              <a:t>AP7(1997)73,</a:t>
            </a:r>
            <a:r>
              <a:rPr lang="en-US" sz="1000" b="0" dirty="0" smtClean="0">
                <a:solidFill>
                  <a:srgbClr val="990033"/>
                </a:solidFill>
                <a:latin typeface="Tahoma"/>
                <a:cs typeface="Tahoma"/>
              </a:rPr>
              <a:t> </a:t>
            </a:r>
            <a:r>
              <a:rPr lang="fr-FR" sz="1000" b="0" dirty="0" smtClean="0">
                <a:solidFill>
                  <a:srgbClr val="FF0000"/>
                </a:solidFill>
                <a:latin typeface="Tahoma"/>
                <a:cs typeface="Tahoma"/>
              </a:rPr>
              <a:t>N.Cim.A110(1997)189, NPB563</a:t>
            </a:r>
            <a:r>
              <a:rPr lang="fr-FR" sz="1000" b="0" dirty="0">
                <a:solidFill>
                  <a:srgbClr val="FF0000"/>
                </a:solidFill>
                <a:latin typeface="Tahoma"/>
                <a:cs typeface="Tahoma"/>
              </a:rPr>
              <a:t>(1999)</a:t>
            </a:r>
            <a:r>
              <a:rPr lang="fr-FR" sz="1000" b="0" dirty="0" smtClean="0">
                <a:solidFill>
                  <a:srgbClr val="FF0000"/>
                </a:solidFill>
                <a:latin typeface="Tahoma"/>
                <a:cs typeface="Tahoma"/>
              </a:rPr>
              <a:t>97, AP10</a:t>
            </a:r>
            <a:r>
              <a:rPr lang="fr-FR" sz="1000" b="0" dirty="0">
                <a:solidFill>
                  <a:srgbClr val="FF0000"/>
                </a:solidFill>
                <a:latin typeface="Tahoma"/>
                <a:cs typeface="Tahoma"/>
              </a:rPr>
              <a:t>(1999)</a:t>
            </a:r>
            <a:r>
              <a:rPr lang="fr-FR" sz="1000" b="0" dirty="0" smtClean="0">
                <a:solidFill>
                  <a:srgbClr val="FF0000"/>
                </a:solidFill>
                <a:latin typeface="Tahoma"/>
                <a:cs typeface="Tahoma"/>
              </a:rPr>
              <a:t>115, NPA705</a:t>
            </a:r>
            <a:r>
              <a:rPr lang="fr-FR" sz="1000" b="0" dirty="0">
                <a:solidFill>
                  <a:srgbClr val="FF0000"/>
                </a:solidFill>
                <a:latin typeface="Tahoma"/>
                <a:cs typeface="Tahoma"/>
              </a:rPr>
              <a:t>(2002)</a:t>
            </a:r>
            <a:r>
              <a:rPr lang="fr-FR" sz="1000" b="0" dirty="0" smtClean="0">
                <a:solidFill>
                  <a:srgbClr val="FF0000"/>
                </a:solidFill>
                <a:latin typeface="Tahoma"/>
                <a:cs typeface="Tahoma"/>
              </a:rPr>
              <a:t>29, NIMA498(2003)352, NIMA525</a:t>
            </a:r>
            <a:r>
              <a:rPr lang="fr-FR" sz="1000" b="0" dirty="0">
                <a:solidFill>
                  <a:srgbClr val="FF0000"/>
                </a:solidFill>
                <a:latin typeface="Tahoma"/>
                <a:cs typeface="Tahoma"/>
              </a:rPr>
              <a:t>(2004)535, </a:t>
            </a:r>
            <a:r>
              <a:rPr lang="en-GB" sz="1000" dirty="0">
                <a:solidFill>
                  <a:srgbClr val="FF0000"/>
                </a:solidFill>
                <a:latin typeface="Tahoma"/>
                <a:ea typeface="ＭＳ Ｐゴシック" pitchFamily="34" charset="-128"/>
                <a:cs typeface="Tahoma"/>
              </a:rPr>
              <a:t>NIMA555(2005)</a:t>
            </a:r>
            <a:r>
              <a:rPr lang="en-GB" sz="1000" dirty="0" smtClean="0">
                <a:solidFill>
                  <a:srgbClr val="FF0000"/>
                </a:solidFill>
                <a:latin typeface="Tahoma"/>
                <a:ea typeface="ＭＳ Ｐゴシック" pitchFamily="34" charset="-128"/>
                <a:cs typeface="Tahoma"/>
              </a:rPr>
              <a:t>270, </a:t>
            </a:r>
            <a:r>
              <a:rPr lang="en-US" sz="1000" dirty="0">
                <a:solidFill>
                  <a:srgbClr val="FF0000"/>
                </a:solidFill>
                <a:latin typeface="Tahoma"/>
                <a:ea typeface="ＭＳ Ｐゴシック" pitchFamily="34" charset="-128"/>
                <a:cs typeface="Tahoma"/>
              </a:rPr>
              <a:t>UJP51(2006)</a:t>
            </a:r>
            <a:r>
              <a:rPr lang="en-US" sz="1000" dirty="0" smtClean="0">
                <a:solidFill>
                  <a:srgbClr val="FF0000"/>
                </a:solidFill>
                <a:latin typeface="Tahoma"/>
                <a:ea typeface="ＭＳ Ｐゴシック" pitchFamily="34" charset="-128"/>
                <a:cs typeface="Tahoma"/>
              </a:rPr>
              <a:t>1037</a:t>
            </a:r>
            <a:r>
              <a:rPr lang="fr-FR" sz="1000" dirty="0">
                <a:solidFill>
                  <a:srgbClr val="FF0000"/>
                </a:solidFill>
                <a:latin typeface="Tahoma"/>
                <a:cs typeface="Tahoma"/>
              </a:rPr>
              <a:t>,</a:t>
            </a:r>
            <a:r>
              <a:rPr lang="en-US" sz="1000" dirty="0">
                <a:solidFill>
                  <a:srgbClr val="FF0000"/>
                </a:solidFill>
                <a:latin typeface="Tahoma"/>
                <a:ea typeface="ＭＳ Ｐゴシック" pitchFamily="34" charset="-128"/>
                <a:cs typeface="Tahoma"/>
              </a:rPr>
              <a:t> NPA789(2007)</a:t>
            </a:r>
            <a:r>
              <a:rPr lang="en-US" sz="1000" dirty="0" smtClean="0">
                <a:solidFill>
                  <a:srgbClr val="FF0000"/>
                </a:solidFill>
                <a:latin typeface="Tahoma"/>
                <a:ea typeface="ＭＳ Ｐゴシック" pitchFamily="34" charset="-128"/>
                <a:cs typeface="Tahoma"/>
              </a:rPr>
              <a:t>15</a:t>
            </a:r>
            <a:r>
              <a:rPr lang="en-US" sz="1000" dirty="0">
                <a:solidFill>
                  <a:srgbClr val="990033"/>
                </a:solidFill>
                <a:latin typeface="Tahoma"/>
                <a:cs typeface="Tahoma"/>
              </a:rPr>
              <a:t>, </a:t>
            </a:r>
            <a:r>
              <a:rPr lang="it-IT" sz="1000" dirty="0">
                <a:solidFill>
                  <a:srgbClr val="FF0000"/>
                </a:solidFill>
                <a:latin typeface="Tahoma"/>
                <a:ea typeface="ＭＳ Ｐゴシック" pitchFamily="34" charset="-128"/>
                <a:cs typeface="Tahoma"/>
              </a:rPr>
              <a:t>PRC76(2007)064603</a:t>
            </a:r>
            <a:r>
              <a:rPr lang="en-US" sz="1000" dirty="0" smtClean="0">
                <a:solidFill>
                  <a:srgbClr val="FF0000"/>
                </a:solidFill>
                <a:latin typeface="Tahoma"/>
                <a:ea typeface="ＭＳ Ｐゴシック" pitchFamily="34" charset="-128"/>
                <a:cs typeface="Tahoma"/>
              </a:rPr>
              <a:t>, </a:t>
            </a:r>
            <a:r>
              <a:rPr lang="fr-FR" sz="1000" b="0" dirty="0" smtClean="0">
                <a:solidFill>
                  <a:srgbClr val="FF0000"/>
                </a:solidFill>
                <a:latin typeface="Tahoma"/>
                <a:cs typeface="Tahoma"/>
              </a:rPr>
              <a:t>PLB658</a:t>
            </a:r>
            <a:r>
              <a:rPr lang="fr-FR" sz="1000" b="0" dirty="0">
                <a:solidFill>
                  <a:srgbClr val="FF0000"/>
                </a:solidFill>
                <a:latin typeface="Tahoma"/>
                <a:cs typeface="Tahoma"/>
              </a:rPr>
              <a:t>(2008)193</a:t>
            </a:r>
            <a:r>
              <a:rPr lang="fr-FR" sz="1000" b="0" dirty="0" smtClean="0">
                <a:solidFill>
                  <a:srgbClr val="FF0000"/>
                </a:solidFill>
                <a:latin typeface="Tahoma"/>
                <a:cs typeface="Tahoma"/>
              </a:rPr>
              <a:t>, </a:t>
            </a:r>
            <a:r>
              <a:rPr lang="fr-FR" sz="1000" dirty="0" smtClean="0">
                <a:solidFill>
                  <a:srgbClr val="FF0000"/>
                </a:solidFill>
                <a:latin typeface="Tahoma"/>
                <a:cs typeface="Tahoma"/>
              </a:rPr>
              <a:t>EPJA36</a:t>
            </a:r>
            <a:r>
              <a:rPr lang="fr-FR" sz="1000" dirty="0">
                <a:solidFill>
                  <a:srgbClr val="FF0000"/>
                </a:solidFill>
                <a:latin typeface="Tahoma"/>
                <a:cs typeface="Tahoma"/>
              </a:rPr>
              <a:t>(2008)</a:t>
            </a:r>
            <a:r>
              <a:rPr lang="fr-FR" sz="1000" dirty="0" smtClean="0">
                <a:solidFill>
                  <a:srgbClr val="FF0000"/>
                </a:solidFill>
                <a:latin typeface="Tahoma"/>
                <a:cs typeface="Tahoma"/>
              </a:rPr>
              <a:t>167, NPA824(2009)101, NPA826</a:t>
            </a:r>
            <a:r>
              <a:rPr lang="fr-FR" sz="1000" b="0" dirty="0" smtClean="0">
                <a:solidFill>
                  <a:srgbClr val="FF0000"/>
                </a:solidFill>
                <a:latin typeface="Tahoma"/>
                <a:cs typeface="Tahoma"/>
              </a:rPr>
              <a:t>(2009)256, JPG:NPP38(2011)115107, JPG</a:t>
            </a:r>
            <a:r>
              <a:rPr lang="fr-FR" sz="1000" b="0" dirty="0">
                <a:solidFill>
                  <a:srgbClr val="FF0000"/>
                </a:solidFill>
                <a:latin typeface="Tahoma"/>
                <a:cs typeface="Tahoma"/>
              </a:rPr>
              <a:t>: NPP38(2011)</a:t>
            </a:r>
            <a:r>
              <a:rPr lang="fr-FR" sz="1000" b="0" dirty="0" smtClean="0">
                <a:solidFill>
                  <a:srgbClr val="FF0000"/>
                </a:solidFill>
                <a:latin typeface="Tahoma"/>
                <a:cs typeface="Tahoma"/>
              </a:rPr>
              <a:t>015103, PRC85</a:t>
            </a:r>
            <a:r>
              <a:rPr lang="fr-FR" sz="1000" b="0" dirty="0">
                <a:solidFill>
                  <a:srgbClr val="FF0000"/>
                </a:solidFill>
                <a:latin typeface="Tahoma"/>
                <a:cs typeface="Tahoma"/>
              </a:rPr>
              <a:t>(2012)044610, </a:t>
            </a:r>
            <a:r>
              <a:rPr lang="fr-FR" sz="1000" b="0" dirty="0" smtClean="0">
                <a:solidFill>
                  <a:srgbClr val="FF0000"/>
                </a:solidFill>
                <a:latin typeface="Tahoma"/>
                <a:cs typeface="Tahoma"/>
              </a:rPr>
              <a:t>JINST6(2011)P08011</a:t>
            </a:r>
            <a:r>
              <a:rPr lang="en-GB" sz="1000" dirty="0" smtClean="0">
                <a:solidFill>
                  <a:srgbClr val="FF0000"/>
                </a:solidFill>
                <a:latin typeface="Tahoma"/>
                <a:ea typeface="ＭＳ Ｐゴシック" pitchFamily="34" charset="-128"/>
                <a:cs typeface="Tahoma"/>
              </a:rPr>
              <a:t>, </a:t>
            </a:r>
            <a:r>
              <a:rPr lang="en-US" sz="1000" dirty="0">
                <a:solidFill>
                  <a:srgbClr val="FF0000"/>
                </a:solidFill>
                <a:latin typeface="Tahoma"/>
                <a:ea typeface="ＭＳ Ｐゴシック" pitchFamily="34" charset="-128"/>
                <a:cs typeface="Tahoma"/>
              </a:rPr>
              <a:t>PRC85(2012)044610</a:t>
            </a:r>
            <a:endParaRPr lang="en-US" sz="1000" dirty="0">
              <a:solidFill>
                <a:srgbClr val="990033"/>
              </a:solidFill>
              <a:latin typeface="Tahoma"/>
              <a:cs typeface="Tahoma"/>
            </a:endParaRPr>
          </a:p>
        </p:txBody>
      </p:sp>
      <p:sp>
        <p:nvSpPr>
          <p:cNvPr id="6" name="Rectangle 16"/>
          <p:cNvSpPr>
            <a:spLocks noChangeArrowheads="1"/>
          </p:cNvSpPr>
          <p:nvPr/>
        </p:nvSpPr>
        <p:spPr bwMode="auto">
          <a:xfrm>
            <a:off x="179512" y="6288995"/>
            <a:ext cx="885698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it-IT" sz="1000" dirty="0">
                <a:solidFill>
                  <a:srgbClr val="FF0000"/>
                </a:solidFill>
                <a:latin typeface="Tahoma"/>
                <a:ea typeface="ＭＳ Ｐゴシック" pitchFamily="34" charset="-128"/>
                <a:cs typeface="Tahoma"/>
              </a:rPr>
              <a:t>NIMA572(2007)734, </a:t>
            </a:r>
            <a:r>
              <a:rPr lang="it-IT" sz="1000" dirty="0" smtClean="0">
                <a:solidFill>
                  <a:srgbClr val="FF0000"/>
                </a:solidFill>
                <a:latin typeface="Tahoma"/>
                <a:ea typeface="ＭＳ Ｐゴシック" pitchFamily="34" charset="-128"/>
                <a:cs typeface="Tahoma"/>
              </a:rPr>
              <a:t>NPA806</a:t>
            </a:r>
            <a:r>
              <a:rPr lang="it-IT" sz="1000" dirty="0">
                <a:solidFill>
                  <a:srgbClr val="FF0000"/>
                </a:solidFill>
                <a:latin typeface="Tahoma"/>
                <a:ea typeface="ＭＳ Ｐゴシック" pitchFamily="34" charset="-128"/>
                <a:cs typeface="Tahoma"/>
              </a:rPr>
              <a:t>(2008)388, EPJA42</a:t>
            </a:r>
            <a:r>
              <a:rPr lang="it-IT" sz="1000" b="0" dirty="0" smtClean="0">
                <a:solidFill>
                  <a:srgbClr val="FF0000"/>
                </a:solidFill>
                <a:latin typeface="Tahoma"/>
                <a:ea typeface="ＭＳ Ｐゴシック" pitchFamily="34" charset="-128"/>
                <a:cs typeface="Tahoma"/>
              </a:rPr>
              <a:t>(2009)171, NPA824(2009)101, </a:t>
            </a:r>
            <a:r>
              <a:rPr lang="en-US" sz="1000" dirty="0">
                <a:solidFill>
                  <a:srgbClr val="FF0000"/>
                </a:solidFill>
                <a:latin typeface="Tahoma"/>
                <a:ea typeface="ＭＳ Ｐゴシック" pitchFamily="34" charset="-128"/>
                <a:cs typeface="Tahoma"/>
              </a:rPr>
              <a:t>NIMA607(2009) 573, </a:t>
            </a:r>
            <a:r>
              <a:rPr lang="en-US" sz="1000" dirty="0" smtClean="0">
                <a:solidFill>
                  <a:srgbClr val="FF0000"/>
                </a:solidFill>
                <a:latin typeface="Tahoma"/>
                <a:ea typeface="ＭＳ Ｐゴシック" pitchFamily="34" charset="-128"/>
                <a:cs typeface="Tahoma"/>
              </a:rPr>
              <a:t>NIMA846</a:t>
            </a:r>
            <a:r>
              <a:rPr lang="en-US" sz="1000" dirty="0">
                <a:solidFill>
                  <a:srgbClr val="FF0000"/>
                </a:solidFill>
                <a:latin typeface="Tahoma"/>
                <a:ea typeface="ＭＳ Ｐゴシック" pitchFamily="34" charset="-128"/>
                <a:cs typeface="Tahoma"/>
              </a:rPr>
              <a:t>(2010)143, NIMA615(2010)301, </a:t>
            </a:r>
            <a:r>
              <a:rPr lang="en-US" sz="1000" dirty="0" smtClean="0">
                <a:solidFill>
                  <a:srgbClr val="FF0000"/>
                </a:solidFill>
                <a:latin typeface="Tahoma"/>
                <a:ea typeface="ＭＳ Ｐゴシック" pitchFamily="34" charset="-128"/>
                <a:cs typeface="Tahoma"/>
              </a:rPr>
              <a:t>NPA846</a:t>
            </a:r>
            <a:r>
              <a:rPr lang="en-US" sz="1000" dirty="0">
                <a:solidFill>
                  <a:srgbClr val="FF0000"/>
                </a:solidFill>
                <a:latin typeface="Tahoma"/>
                <a:ea typeface="ＭＳ Ｐゴシック" pitchFamily="34" charset="-128"/>
                <a:cs typeface="Tahoma"/>
              </a:rPr>
              <a:t>(2010)143, </a:t>
            </a:r>
            <a:r>
              <a:rPr lang="it-IT" sz="1000" b="0" dirty="0" smtClean="0">
                <a:solidFill>
                  <a:srgbClr val="FF0000"/>
                </a:solidFill>
                <a:latin typeface="Tahoma"/>
                <a:cs typeface="Tahoma"/>
              </a:rPr>
              <a:t>EPJA47(2011)91, </a:t>
            </a:r>
            <a:r>
              <a:rPr lang="it-IT" sz="1000" b="0" dirty="0" smtClean="0">
                <a:solidFill>
                  <a:srgbClr val="FF0000"/>
                </a:solidFill>
                <a:latin typeface="Tahoma"/>
                <a:ea typeface="ＭＳ Ｐゴシック" pitchFamily="34" charset="-128"/>
                <a:cs typeface="Tahoma"/>
              </a:rPr>
              <a:t>NPA</a:t>
            </a:r>
            <a:r>
              <a:rPr lang="en-US" sz="1000" b="0" dirty="0" smtClean="0">
                <a:solidFill>
                  <a:srgbClr val="FF0000"/>
                </a:solidFill>
                <a:latin typeface="Tahoma"/>
                <a:ea typeface="ＭＳ Ｐゴシック" pitchFamily="34" charset="-128"/>
                <a:cs typeface="Tahoma"/>
              </a:rPr>
              <a:t>859(2011)126, </a:t>
            </a:r>
            <a:r>
              <a:rPr lang="it-IT" sz="1000" b="0" dirty="0" smtClean="0">
                <a:solidFill>
                  <a:srgbClr val="FF0000"/>
                </a:solidFill>
                <a:latin typeface="Tahoma"/>
                <a:cs typeface="Tahoma"/>
              </a:rPr>
              <a:t>PRC83(2011)034603, </a:t>
            </a:r>
            <a:r>
              <a:rPr lang="en-US" sz="1000" b="0" dirty="0" smtClean="0">
                <a:solidFill>
                  <a:srgbClr val="FF0000"/>
                </a:solidFill>
                <a:latin typeface="Tahoma"/>
                <a:ea typeface="ＭＳ Ｐゴシック" pitchFamily="34" charset="-128"/>
                <a:cs typeface="Tahoma"/>
              </a:rPr>
              <a:t>NIMA626-7(2011)31, </a:t>
            </a:r>
            <a:r>
              <a:rPr lang="it-IT" sz="1000" dirty="0">
                <a:solidFill>
                  <a:srgbClr val="FF0000"/>
                </a:solidFill>
                <a:latin typeface="Tahoma"/>
                <a:ea typeface="ＭＳ Ｐゴシック" pitchFamily="34" charset="-128"/>
                <a:cs typeface="Tahoma"/>
              </a:rPr>
              <a:t>PLB711(2012)41, </a:t>
            </a:r>
            <a:r>
              <a:rPr lang="it-IT" sz="1000" b="0" dirty="0" smtClean="0">
                <a:solidFill>
                  <a:srgbClr val="FF0000"/>
                </a:solidFill>
                <a:latin typeface="Tahoma"/>
                <a:ea typeface="ＭＳ Ｐゴシック" pitchFamily="34" charset="-128"/>
                <a:cs typeface="Tahoma"/>
              </a:rPr>
              <a:t>NIMA</a:t>
            </a:r>
            <a:r>
              <a:rPr lang="en-US" sz="1000" b="0" dirty="0" smtClean="0">
                <a:solidFill>
                  <a:srgbClr val="FF0000"/>
                </a:solidFill>
                <a:latin typeface="Tahoma"/>
                <a:ea typeface="ＭＳ Ｐゴシック" pitchFamily="34" charset="-128"/>
                <a:cs typeface="Tahoma"/>
              </a:rPr>
              <a:t>670(2012)10, </a:t>
            </a:r>
            <a:r>
              <a:rPr lang="it-IT" sz="1000" b="0" dirty="0" smtClean="0">
                <a:solidFill>
                  <a:srgbClr val="FF0000"/>
                </a:solidFill>
                <a:latin typeface="Tahoma"/>
                <a:ea typeface="ＭＳ Ｐゴシック" pitchFamily="34" charset="-128"/>
                <a:cs typeface="Tahoma"/>
              </a:rPr>
              <a:t>NIMA</a:t>
            </a:r>
            <a:r>
              <a:rPr lang="en-US" sz="1000" b="0" dirty="0" smtClean="0">
                <a:solidFill>
                  <a:srgbClr val="FF0000"/>
                </a:solidFill>
                <a:latin typeface="Tahoma"/>
                <a:ea typeface="ＭＳ Ｐゴシック" pitchFamily="34" charset="-128"/>
                <a:cs typeface="Tahoma"/>
              </a:rPr>
              <a:t>704(2013)</a:t>
            </a:r>
            <a:r>
              <a:rPr lang="en-US" sz="1000" dirty="0">
                <a:solidFill>
                  <a:srgbClr val="FF0000"/>
                </a:solidFill>
                <a:latin typeface="Tahoma"/>
                <a:ea typeface="ＭＳ Ｐゴシック" pitchFamily="34" charset="-128"/>
                <a:cs typeface="Tahoma"/>
              </a:rPr>
              <a:t>40, </a:t>
            </a:r>
            <a:r>
              <a:rPr lang="en-US" sz="1000" dirty="0">
                <a:solidFill>
                  <a:srgbClr val="FF0000"/>
                </a:solidFill>
                <a:latin typeface="Tahoma"/>
                <a:cs typeface="Tahoma"/>
              </a:rPr>
              <a:t>EPJC73(2013)</a:t>
            </a:r>
            <a:r>
              <a:rPr lang="en-US" sz="1000" dirty="0" smtClean="0">
                <a:solidFill>
                  <a:srgbClr val="FF0000"/>
                </a:solidFill>
                <a:latin typeface="Tahoma"/>
                <a:cs typeface="Tahoma"/>
              </a:rPr>
              <a:t>2276, </a:t>
            </a:r>
            <a:r>
              <a:rPr lang="en-US" sz="1000" dirty="0" smtClean="0">
                <a:solidFill>
                  <a:srgbClr val="FF0000"/>
                </a:solidFill>
                <a:latin typeface="Tahoma"/>
                <a:ea typeface="ＭＳ Ｐゴシック" pitchFamily="34" charset="-128"/>
                <a:cs typeface="Tahoma"/>
              </a:rPr>
              <a:t>EPJA49</a:t>
            </a:r>
            <a:r>
              <a:rPr lang="en-US" sz="1000" dirty="0">
                <a:solidFill>
                  <a:srgbClr val="FF0000"/>
                </a:solidFill>
                <a:latin typeface="Tahoma"/>
                <a:ea typeface="ＭＳ Ｐゴシック" pitchFamily="34" charset="-128"/>
                <a:cs typeface="Tahoma"/>
              </a:rPr>
              <a:t>(2013)24, PRC87(2013) 034607</a:t>
            </a:r>
            <a:endParaRPr lang="it-IT" sz="1000" b="0" dirty="0">
              <a:solidFill>
                <a:srgbClr val="FF0000"/>
              </a:solidFill>
              <a:latin typeface="Tahoma"/>
              <a:ea typeface="ＭＳ Ｐゴシック" pitchFamily="34" charset="-128"/>
              <a:cs typeface="Tahoma"/>
            </a:endParaRPr>
          </a:p>
        </p:txBody>
      </p:sp>
      <p:cxnSp>
        <p:nvCxnSpPr>
          <p:cNvPr id="7" name="Connettore 2 6"/>
          <p:cNvCxnSpPr/>
          <p:nvPr/>
        </p:nvCxnSpPr>
        <p:spPr>
          <a:xfrm flipV="1">
            <a:off x="3923928" y="1916832"/>
            <a:ext cx="576064" cy="7920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4594810" y="1463364"/>
            <a:ext cx="4463987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000" indent="-285750">
              <a:spcBef>
                <a:spcPts val="300"/>
              </a:spcBef>
              <a:buFont typeface="Courier New" pitchFamily="49" charset="0"/>
              <a:buChar char="o"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Symbol" pitchFamily="18" charset="2"/>
              </a:rPr>
              <a:t>2b</a:t>
            </a:r>
            <a:r>
              <a:rPr lang="en-US" sz="1600" baseline="30000" dirty="0" smtClean="0">
                <a:solidFill>
                  <a:schemeClr val="accent1">
                    <a:lumMod val="75000"/>
                  </a:schemeClr>
                </a:solidFill>
                <a:latin typeface="Symbol" pitchFamily="18" charset="2"/>
              </a:rPr>
              <a:t>-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Century Gothic"/>
              </a:rPr>
              <a:t>2v observed for several nuclides </a:t>
            </a:r>
            <a:endParaRPr lang="en-US" sz="1600" dirty="0" smtClean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marL="72000" indent="-285750">
              <a:spcBef>
                <a:spcPts val="300"/>
              </a:spcBef>
              <a:buFont typeface="Courier New" pitchFamily="49" charset="0"/>
              <a:buChar char="o"/>
              <a:tabLst>
                <a:tab pos="263525" algn="l"/>
              </a:tabLst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experiments mainly on 2β</a:t>
            </a:r>
            <a:r>
              <a:rPr lang="en-US" sz="1600" baseline="300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-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</a:p>
          <a:p>
            <a:pPr marL="263525" indent="-263525">
              <a:spcBef>
                <a:spcPts val="300"/>
              </a:spcBef>
              <a:tabLst>
                <a:tab pos="263525" algn="l"/>
              </a:tabLst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	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(T</a:t>
            </a:r>
            <a:r>
              <a:rPr lang="en-US" sz="1600" baseline="-250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1/2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+mj-lt"/>
                <a:sym typeface="Symbol"/>
              </a:rPr>
              <a:t>10</a:t>
            </a:r>
            <a:r>
              <a:rPr lang="en-US" sz="1600" baseline="30000" dirty="0" smtClean="0">
                <a:solidFill>
                  <a:schemeClr val="accent1">
                    <a:lumMod val="75000"/>
                  </a:schemeClr>
                </a:solidFill>
                <a:latin typeface="+mj-lt"/>
                <a:sym typeface="Symbol"/>
              </a:rPr>
              <a:t>23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+mj-lt"/>
                <a:sym typeface="Symbol"/>
              </a:rPr>
              <a:t>-10</a:t>
            </a:r>
            <a:r>
              <a:rPr lang="en-US" sz="1600" baseline="30000" dirty="0" smtClean="0">
                <a:solidFill>
                  <a:schemeClr val="accent1">
                    <a:lumMod val="75000"/>
                  </a:schemeClr>
                </a:solidFill>
                <a:latin typeface="+mj-lt"/>
                <a:sym typeface="Symbol"/>
              </a:rPr>
              <a:t>25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+mj-lt"/>
                <a:sym typeface="Symbol"/>
              </a:rPr>
              <a:t> </a:t>
            </a:r>
            <a:r>
              <a:rPr lang="en-US" sz="1600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sym typeface="Symbol"/>
              </a:rPr>
              <a:t>yr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)</a:t>
            </a:r>
          </a:p>
          <a:p>
            <a:pPr marL="72000" indent="-285750">
              <a:spcBef>
                <a:spcPts val="300"/>
              </a:spcBef>
              <a:buFont typeface="Courier New" pitchFamily="49" charset="0"/>
              <a:buChar char="o"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Symbol" pitchFamily="18" charset="2"/>
              </a:rPr>
              <a:t>2b</a:t>
            </a:r>
            <a:r>
              <a:rPr lang="en-US" sz="1600" baseline="30000" dirty="0">
                <a:solidFill>
                  <a:schemeClr val="accent1">
                    <a:lumMod val="75000"/>
                  </a:schemeClr>
                </a:solidFill>
                <a:latin typeface="Symbol" pitchFamily="18" charset="2"/>
              </a:rPr>
              <a:t>+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decay: </a:t>
            </a:r>
          </a:p>
          <a:p>
            <a:pPr marL="72000">
              <a:spcBef>
                <a:spcPts val="300"/>
              </a:spcBef>
              <a:tabLst>
                <a:tab pos="354013" algn="l"/>
              </a:tabLst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	- 34 candidates for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Symbol" pitchFamily="18" charset="2"/>
              </a:rPr>
              <a:t>2e,</a:t>
            </a:r>
          </a:p>
          <a:p>
            <a:pPr marL="72000">
              <a:spcBef>
                <a:spcPts val="300"/>
              </a:spcBef>
              <a:tabLst>
                <a:tab pos="354013" algn="l"/>
              </a:tabLst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	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22 also for </a:t>
            </a:r>
            <a:r>
              <a:rPr lang="en-US" sz="1600" dirty="0" err="1" smtClean="0">
                <a:solidFill>
                  <a:schemeClr val="accent1">
                    <a:lumMod val="75000"/>
                  </a:schemeClr>
                </a:solidFill>
                <a:latin typeface="Symbol" pitchFamily="18" charset="2"/>
              </a:rPr>
              <a:t>eb</a:t>
            </a:r>
            <a:r>
              <a:rPr lang="en-US" sz="1600" baseline="30000" dirty="0" smtClean="0">
                <a:solidFill>
                  <a:schemeClr val="accent1">
                    <a:lumMod val="75000"/>
                  </a:schemeClr>
                </a:solidFill>
                <a:latin typeface="Symbol" pitchFamily="18" charset="2"/>
              </a:rPr>
              <a:t>+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, 6 also for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Symbol" pitchFamily="18" charset="2"/>
              </a:rPr>
              <a:t>2b</a:t>
            </a:r>
            <a:r>
              <a:rPr lang="en-US" sz="1600" baseline="30000" dirty="0" smtClean="0">
                <a:solidFill>
                  <a:schemeClr val="accent1">
                    <a:lumMod val="75000"/>
                  </a:schemeClr>
                </a:solidFill>
                <a:latin typeface="Symbol" pitchFamily="18" charset="2"/>
              </a:rPr>
              <a:t>+</a:t>
            </a:r>
          </a:p>
          <a:p>
            <a:pPr marL="357750" indent="-285750">
              <a:spcBef>
                <a:spcPts val="300"/>
              </a:spcBef>
              <a:buFont typeface="Courier New" pitchFamily="49" charset="0"/>
              <a:buChar char="o"/>
              <a:tabLst>
                <a:tab pos="354013" algn="l"/>
              </a:tabLst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Symbol" pitchFamily="18" charset="2"/>
              </a:rPr>
              <a:t>2b</a:t>
            </a:r>
            <a:r>
              <a:rPr lang="en-US" sz="1600" baseline="30000" dirty="0" smtClean="0">
                <a:solidFill>
                  <a:schemeClr val="accent1">
                    <a:lumMod val="75000"/>
                  </a:schemeClr>
                </a:solidFill>
                <a:latin typeface="Symbol" pitchFamily="18" charset="2"/>
              </a:rPr>
              <a:t>+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Century Gothic"/>
              </a:rPr>
              <a:t>2v not observed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Century Gothic"/>
              </a:rPr>
              <a:t>yet (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Century Gothic"/>
              </a:rPr>
              <a:t>indication </a:t>
            </a:r>
            <a:r>
              <a:rPr lang="en-US" sz="1600" baseline="30000" dirty="0" smtClean="0">
                <a:solidFill>
                  <a:schemeClr val="accent1">
                    <a:lumMod val="75000"/>
                  </a:schemeClr>
                </a:solidFill>
                <a:latin typeface="Century Gothic"/>
              </a:rPr>
              <a:t>130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Century Gothic"/>
              </a:rPr>
              <a:t>Ba in </a:t>
            </a:r>
            <a:r>
              <a:rPr lang="en-US" sz="1600" dirty="0" err="1" smtClean="0">
                <a:solidFill>
                  <a:schemeClr val="accent1">
                    <a:lumMod val="75000"/>
                  </a:schemeClr>
                </a:solidFill>
                <a:latin typeface="Century Gothic"/>
              </a:rPr>
              <a:t>geoch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Century Gothic"/>
              </a:rPr>
              <a:t>. exp.)(T</a:t>
            </a:r>
            <a:r>
              <a:rPr lang="en-US" sz="1600" baseline="-25000" dirty="0" smtClean="0">
                <a:solidFill>
                  <a:schemeClr val="accent1">
                    <a:lumMod val="75000"/>
                  </a:schemeClr>
                </a:solidFill>
                <a:latin typeface="Century Gothic"/>
              </a:rPr>
              <a:t>1/2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Century Gothic"/>
              </a:rPr>
              <a:t>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Century Gothic"/>
                <a:sym typeface="Symbol"/>
              </a:rPr>
              <a:t>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Century Gothic"/>
                <a:sym typeface="Symbol"/>
              </a:rPr>
              <a:t>10</a:t>
            </a:r>
            <a:r>
              <a:rPr lang="en-US" sz="1600" baseline="30000" dirty="0" smtClean="0">
                <a:solidFill>
                  <a:schemeClr val="accent1">
                    <a:lumMod val="75000"/>
                  </a:schemeClr>
                </a:solidFill>
                <a:latin typeface="Century Gothic"/>
                <a:sym typeface="Symbol"/>
              </a:rPr>
              <a:t>18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Century Gothic"/>
                <a:sym typeface="Symbol"/>
              </a:rPr>
              <a:t>-10</a:t>
            </a:r>
            <a:r>
              <a:rPr lang="en-US" sz="1600" baseline="30000" dirty="0" smtClean="0">
                <a:solidFill>
                  <a:schemeClr val="accent1">
                    <a:lumMod val="75000"/>
                  </a:schemeClr>
                </a:solidFill>
                <a:latin typeface="Century Gothic"/>
                <a:sym typeface="Symbol"/>
              </a:rPr>
              <a:t>21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Century Gothic"/>
                <a:sym typeface="Symbol"/>
              </a:rPr>
              <a:t> y)</a:t>
            </a:r>
          </a:p>
          <a:p>
            <a:pPr marL="72000">
              <a:spcBef>
                <a:spcPts val="300"/>
              </a:spcBef>
              <a:tabLst>
                <a:tab pos="354013" algn="l"/>
              </a:tabLst>
            </a:pPr>
            <a:endParaRPr lang="en-US" sz="1000" dirty="0" smtClean="0">
              <a:latin typeface="+mj-lt"/>
            </a:endParaRPr>
          </a:p>
          <a:p>
            <a:pPr marL="72000">
              <a:spcBef>
                <a:spcPts val="300"/>
              </a:spcBef>
              <a:tabLst>
                <a:tab pos="354013" algn="l"/>
              </a:tabLst>
            </a:pP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Symbol" pitchFamily="18" charset="2"/>
              </a:rPr>
              <a:t>2e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and </a:t>
            </a:r>
            <a:r>
              <a:rPr lang="en-US" sz="1600" dirty="0" err="1">
                <a:solidFill>
                  <a:schemeClr val="accent6">
                    <a:lumMod val="75000"/>
                  </a:schemeClr>
                </a:solidFill>
                <a:latin typeface="Symbol" pitchFamily="18" charset="2"/>
              </a:rPr>
              <a:t>eb</a:t>
            </a:r>
            <a:r>
              <a:rPr lang="en-US" sz="1600" baseline="30000" dirty="0" smtClean="0">
                <a:solidFill>
                  <a:schemeClr val="accent6">
                    <a:lumMod val="75000"/>
                  </a:schemeClr>
                </a:solidFill>
                <a:latin typeface="Symbol" pitchFamily="18" charset="2"/>
              </a:rPr>
              <a:t>+ 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important:  observation 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of 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0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Symbol" pitchFamily="18" charset="2"/>
              </a:rPr>
              <a:t>n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mode could 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help to 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distinguish between 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the mechanisms of </a:t>
            </a:r>
            <a:r>
              <a:rPr lang="en-US" sz="16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neutrinoless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2β decay 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(non-zero 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neutrino mass or 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right-handed 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admixtures in weak 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interactions)</a:t>
            </a:r>
            <a:endParaRPr lang="en-US" sz="1600" baseline="300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609600" y="269032"/>
            <a:ext cx="8229600" cy="11521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dirty="0" smtClean="0"/>
              <a:t>Physics in DAMA/R&amp;D and LNGS </a:t>
            </a:r>
            <a:r>
              <a:rPr lang="en-US" sz="4000" dirty="0" err="1" smtClean="0"/>
              <a:t>Ge</a:t>
            </a:r>
            <a:r>
              <a:rPr lang="en-US" sz="4000" dirty="0" smtClean="0"/>
              <a:t> facility </a:t>
            </a:r>
            <a:endParaRPr lang="it-IT" sz="4000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4851807" y="5363924"/>
            <a:ext cx="4051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accent1">
                    <a:lumMod val="75000"/>
                  </a:schemeClr>
                </a:solidFill>
              </a:rPr>
              <a:t>DAMA focus on </a:t>
            </a:r>
            <a:r>
              <a:rPr lang="it-IT" b="1" dirty="0" err="1" smtClean="0">
                <a:solidFill>
                  <a:schemeClr val="accent1">
                    <a:lumMod val="75000"/>
                  </a:schemeClr>
                </a:solidFill>
              </a:rPr>
              <a:t>search</a:t>
            </a:r>
            <a:r>
              <a:rPr lang="it-IT" b="1" dirty="0" smtClean="0">
                <a:solidFill>
                  <a:schemeClr val="accent1">
                    <a:lumMod val="75000"/>
                  </a:schemeClr>
                </a:solidFill>
              </a:rPr>
              <a:t> for </a:t>
            </a:r>
            <a:r>
              <a:rPr lang="it-IT" b="1" dirty="0" smtClean="0">
                <a:solidFill>
                  <a:schemeClr val="accent1">
                    <a:lumMod val="75000"/>
                  </a:schemeClr>
                </a:solidFill>
                <a:latin typeface="Symbol" pitchFamily="18" charset="2"/>
              </a:rPr>
              <a:t>2b</a:t>
            </a:r>
            <a:r>
              <a:rPr lang="it-IT" b="1" baseline="30000" dirty="0" smtClean="0">
                <a:solidFill>
                  <a:schemeClr val="accent1">
                    <a:lumMod val="75000"/>
                  </a:schemeClr>
                </a:solidFill>
                <a:latin typeface="Symbol" pitchFamily="18" charset="2"/>
              </a:rPr>
              <a:t>+</a:t>
            </a:r>
            <a:r>
              <a:rPr lang="it-IT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b="1" dirty="0" err="1" smtClean="0">
                <a:solidFill>
                  <a:schemeClr val="accent1">
                    <a:lumMod val="75000"/>
                  </a:schemeClr>
                </a:solidFill>
              </a:rPr>
              <a:t>decay</a:t>
            </a:r>
            <a:endParaRPr lang="it-IT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6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00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609600" y="269032"/>
            <a:ext cx="8229600" cy="11521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dirty="0" smtClean="0">
                <a:solidFill>
                  <a:srgbClr val="1F497D"/>
                </a:solidFill>
              </a:rPr>
              <a:t>Summary of the results presented in this talk</a:t>
            </a:r>
            <a:endParaRPr lang="it-IT" sz="4000" dirty="0">
              <a:solidFill>
                <a:srgbClr val="1F497D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395536" y="1605275"/>
            <a:ext cx="8568952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800"/>
              </a:spcBef>
              <a:buFont typeface="Wingdings" pitchFamily="2" charset="2"/>
              <a:buChar char="ü"/>
            </a:pPr>
            <a:r>
              <a:rPr lang="en-US" sz="1600" dirty="0">
                <a:solidFill>
                  <a:prstClr val="black"/>
                </a:solidFill>
                <a:latin typeface="Century Gothic"/>
              </a:rPr>
              <a:t>First observation of </a:t>
            </a:r>
            <a:r>
              <a:rPr lang="en-US" sz="1600" dirty="0">
                <a:solidFill>
                  <a:prstClr val="black"/>
                </a:solidFill>
                <a:latin typeface="Symbol" pitchFamily="18" charset="2"/>
              </a:rPr>
              <a:t>a</a:t>
            </a:r>
            <a:r>
              <a:rPr lang="en-US" sz="1600" dirty="0">
                <a:solidFill>
                  <a:prstClr val="black"/>
                </a:solidFill>
                <a:latin typeface="Century Gothic"/>
              </a:rPr>
              <a:t> decay of </a:t>
            </a:r>
            <a:r>
              <a:rPr lang="en-US" sz="1600" baseline="30000" dirty="0">
                <a:solidFill>
                  <a:prstClr val="black"/>
                </a:solidFill>
                <a:latin typeface="Century Gothic"/>
              </a:rPr>
              <a:t>190</a:t>
            </a:r>
            <a:r>
              <a:rPr lang="en-US" sz="1600" dirty="0">
                <a:solidFill>
                  <a:prstClr val="black"/>
                </a:solidFill>
                <a:latin typeface="Century Gothic"/>
              </a:rPr>
              <a:t>Pt to the first excited level of </a:t>
            </a:r>
            <a:r>
              <a:rPr lang="en-US" sz="1600" baseline="30000" dirty="0" smtClean="0">
                <a:solidFill>
                  <a:prstClr val="black"/>
                </a:solidFill>
                <a:latin typeface="Century Gothic"/>
              </a:rPr>
              <a:t>186</a:t>
            </a:r>
            <a:r>
              <a:rPr lang="en-US" sz="1600" dirty="0" smtClean="0">
                <a:solidFill>
                  <a:prstClr val="black"/>
                </a:solidFill>
                <a:latin typeface="Century Gothic"/>
              </a:rPr>
              <a:t>Os </a:t>
            </a:r>
          </a:p>
          <a:p>
            <a:pPr marL="285750" indent="-285750">
              <a:spcBef>
                <a:spcPts val="1800"/>
              </a:spcBef>
              <a:buFont typeface="Wingdings" pitchFamily="2" charset="2"/>
              <a:buChar char="ü"/>
            </a:pPr>
            <a:r>
              <a:rPr lang="en-US" sz="1600" dirty="0">
                <a:solidFill>
                  <a:prstClr val="black"/>
                </a:solidFill>
                <a:latin typeface="Century Gothic"/>
              </a:rPr>
              <a:t>First observation of </a:t>
            </a:r>
            <a:r>
              <a:rPr lang="en-US" sz="1600" dirty="0" smtClean="0">
                <a:solidFill>
                  <a:prstClr val="black"/>
                </a:solidFill>
                <a:latin typeface="Symbol" pitchFamily="18" charset="2"/>
              </a:rPr>
              <a:t>a</a:t>
            </a:r>
            <a:r>
              <a:rPr lang="en-US" sz="1600" dirty="0" smtClean="0">
                <a:solidFill>
                  <a:prstClr val="black"/>
                </a:solidFill>
                <a:latin typeface="Century Gothic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Century Gothic"/>
              </a:rPr>
              <a:t>decay of </a:t>
            </a:r>
            <a:r>
              <a:rPr lang="en-US" sz="1600" baseline="30000" dirty="0">
                <a:solidFill>
                  <a:prstClr val="black"/>
                </a:solidFill>
                <a:latin typeface="Century Gothic"/>
              </a:rPr>
              <a:t>151</a:t>
            </a:r>
            <a:r>
              <a:rPr lang="en-US" sz="1600" dirty="0">
                <a:solidFill>
                  <a:prstClr val="black"/>
                </a:solidFill>
                <a:latin typeface="Century Gothic"/>
              </a:rPr>
              <a:t>Eu in </a:t>
            </a:r>
            <a:r>
              <a:rPr lang="en-US" sz="1600" baseline="30000" dirty="0" smtClean="0">
                <a:solidFill>
                  <a:prstClr val="black"/>
                </a:solidFill>
                <a:latin typeface="Century Gothic"/>
              </a:rPr>
              <a:t>147</a:t>
            </a:r>
            <a:r>
              <a:rPr lang="en-US" sz="1600" dirty="0" smtClean="0">
                <a:solidFill>
                  <a:prstClr val="black"/>
                </a:solidFill>
                <a:latin typeface="Century Gothic"/>
              </a:rPr>
              <a:t>Pm</a:t>
            </a:r>
          </a:p>
          <a:p>
            <a:pPr marL="285750" indent="-285750">
              <a:spcBef>
                <a:spcPts val="1800"/>
              </a:spcBef>
              <a:buFont typeface="Wingdings" pitchFamily="2" charset="2"/>
              <a:buChar char="ü"/>
            </a:pPr>
            <a:r>
              <a:rPr lang="en-US" sz="1600" dirty="0" smtClean="0">
                <a:solidFill>
                  <a:prstClr val="black"/>
                </a:solidFill>
                <a:latin typeface="Century Gothic"/>
              </a:rPr>
              <a:t>First preliminary hint of </a:t>
            </a:r>
            <a:r>
              <a:rPr lang="en-US" sz="1600" dirty="0">
                <a:solidFill>
                  <a:prstClr val="black"/>
                </a:solidFill>
                <a:latin typeface="Symbol" pitchFamily="18" charset="2"/>
              </a:rPr>
              <a:t>a</a:t>
            </a:r>
            <a:r>
              <a:rPr lang="en-US" sz="1600" dirty="0">
                <a:solidFill>
                  <a:prstClr val="black"/>
                </a:solidFill>
                <a:latin typeface="Century Gothic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latin typeface="Century Gothic"/>
              </a:rPr>
              <a:t>decay </a:t>
            </a:r>
            <a:r>
              <a:rPr lang="en-US" sz="1600" dirty="0">
                <a:solidFill>
                  <a:prstClr val="black"/>
                </a:solidFill>
                <a:latin typeface="Century Gothic"/>
              </a:rPr>
              <a:t>of </a:t>
            </a:r>
            <a:r>
              <a:rPr lang="en-US" sz="1600" baseline="30000" dirty="0">
                <a:solidFill>
                  <a:prstClr val="black"/>
                </a:solidFill>
                <a:latin typeface="Century Gothic"/>
              </a:rPr>
              <a:t>184</a:t>
            </a:r>
            <a:r>
              <a:rPr lang="en-US" sz="1600" dirty="0">
                <a:solidFill>
                  <a:prstClr val="black"/>
                </a:solidFill>
                <a:latin typeface="Century Gothic"/>
              </a:rPr>
              <a:t>Os to the first excited 2</a:t>
            </a:r>
            <a:r>
              <a:rPr lang="en-US" sz="1600" baseline="30000" dirty="0">
                <a:solidFill>
                  <a:prstClr val="black"/>
                </a:solidFill>
                <a:latin typeface="Century Gothic"/>
              </a:rPr>
              <a:t>+</a:t>
            </a:r>
            <a:r>
              <a:rPr lang="en-US" sz="1600" dirty="0">
                <a:solidFill>
                  <a:prstClr val="black"/>
                </a:solidFill>
                <a:latin typeface="Century Gothic"/>
              </a:rPr>
              <a:t> level of </a:t>
            </a:r>
            <a:r>
              <a:rPr lang="en-US" sz="1600" baseline="30000" dirty="0" smtClean="0">
                <a:solidFill>
                  <a:prstClr val="black"/>
                </a:solidFill>
                <a:latin typeface="Century Gothic"/>
              </a:rPr>
              <a:t>180</a:t>
            </a:r>
            <a:r>
              <a:rPr lang="en-US" sz="1600" dirty="0" smtClean="0">
                <a:solidFill>
                  <a:prstClr val="black"/>
                </a:solidFill>
                <a:latin typeface="Century Gothic"/>
              </a:rPr>
              <a:t>W</a:t>
            </a:r>
          </a:p>
          <a:p>
            <a:pPr>
              <a:spcBef>
                <a:spcPts val="1800"/>
              </a:spcBef>
            </a:pPr>
            <a:endParaRPr lang="en-US" sz="1600" dirty="0" smtClean="0">
              <a:solidFill>
                <a:prstClr val="black"/>
              </a:solidFill>
              <a:latin typeface="Century Gothic"/>
            </a:endParaRPr>
          </a:p>
          <a:p>
            <a:pPr marL="285750" indent="-285750">
              <a:spcBef>
                <a:spcPts val="1800"/>
              </a:spcBef>
              <a:buFont typeface="Wingdings" pitchFamily="2" charset="2"/>
              <a:buChar char="ü"/>
            </a:pPr>
            <a:r>
              <a:rPr lang="en-US" sz="1600" dirty="0" smtClean="0">
                <a:solidFill>
                  <a:schemeClr val="accent5">
                    <a:lumMod val="50000"/>
                  </a:schemeClr>
                </a:solidFill>
                <a:latin typeface="Century Gothic"/>
              </a:rPr>
              <a:t>New measurement 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Century Gothic"/>
              </a:rPr>
              <a:t>of </a:t>
            </a:r>
            <a:r>
              <a:rPr lang="en-US" sz="1600" dirty="0" smtClean="0">
                <a:solidFill>
                  <a:schemeClr val="accent5">
                    <a:lumMod val="50000"/>
                  </a:schemeClr>
                </a:solidFill>
                <a:latin typeface="Symbol" pitchFamily="18" charset="2"/>
              </a:rPr>
              <a:t>2n2b</a:t>
            </a:r>
            <a:r>
              <a:rPr lang="en-US" sz="1600" dirty="0" smtClean="0">
                <a:solidFill>
                  <a:schemeClr val="accent5">
                    <a:lumMod val="50000"/>
                  </a:schemeClr>
                </a:solidFill>
                <a:latin typeface="Century Gothic"/>
              </a:rPr>
              <a:t> dec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Century Gothic"/>
              </a:rPr>
              <a:t>a</a:t>
            </a:r>
            <a:r>
              <a:rPr lang="en-US" sz="1600" dirty="0" smtClean="0">
                <a:solidFill>
                  <a:schemeClr val="accent5">
                    <a:lumMod val="50000"/>
                  </a:schemeClr>
                </a:solidFill>
                <a:latin typeface="Century Gothic"/>
              </a:rPr>
              <a:t>y 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Century Gothic"/>
              </a:rPr>
              <a:t>of </a:t>
            </a:r>
            <a:r>
              <a:rPr lang="en-US" sz="1600" baseline="30000" dirty="0" smtClean="0">
                <a:solidFill>
                  <a:schemeClr val="accent5">
                    <a:lumMod val="50000"/>
                  </a:schemeClr>
                </a:solidFill>
                <a:latin typeface="Century Gothic"/>
              </a:rPr>
              <a:t>100</a:t>
            </a:r>
            <a:r>
              <a:rPr lang="en-US" sz="1600" dirty="0" smtClean="0">
                <a:solidFill>
                  <a:schemeClr val="accent5">
                    <a:lumMod val="50000"/>
                  </a:schemeClr>
                </a:solidFill>
                <a:latin typeface="Century Gothic"/>
              </a:rPr>
              <a:t>Mo 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Century Gothic"/>
              </a:rPr>
              <a:t>to the first excited 0+ level of </a:t>
            </a:r>
            <a:r>
              <a:rPr lang="en-US" sz="1600" baseline="30000" dirty="0">
                <a:solidFill>
                  <a:schemeClr val="accent5">
                    <a:lumMod val="50000"/>
                  </a:schemeClr>
                </a:solidFill>
                <a:latin typeface="Century Gothic"/>
              </a:rPr>
              <a:t>100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Century Gothic"/>
              </a:rPr>
              <a:t>Ru </a:t>
            </a:r>
            <a:endParaRPr lang="en-US" sz="1600" dirty="0" smtClean="0">
              <a:solidFill>
                <a:schemeClr val="accent5">
                  <a:lumMod val="50000"/>
                </a:schemeClr>
              </a:solidFill>
              <a:latin typeface="Century Gothic"/>
            </a:endParaRPr>
          </a:p>
          <a:p>
            <a:pPr marL="285750" indent="-285750">
              <a:spcBef>
                <a:spcPts val="1800"/>
              </a:spcBef>
              <a:buFont typeface="Wingdings" pitchFamily="2" charset="2"/>
              <a:buChar char="ü"/>
            </a:pPr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Century Gothic"/>
              </a:rPr>
              <a:t>Development of </a:t>
            </a:r>
            <a:r>
              <a:rPr lang="en-US" sz="1600" baseline="30000" dirty="0" smtClean="0">
                <a:solidFill>
                  <a:schemeClr val="accent5">
                    <a:lumMod val="50000"/>
                  </a:schemeClr>
                </a:solidFill>
                <a:latin typeface="Century Gothic"/>
              </a:rPr>
              <a:t>106</a:t>
            </a:r>
            <a:r>
              <a:rPr lang="en-US" sz="1600" dirty="0" smtClean="0">
                <a:solidFill>
                  <a:schemeClr val="accent5">
                    <a:lumMod val="50000"/>
                  </a:schemeClr>
                </a:solidFill>
                <a:latin typeface="Century Gothic"/>
              </a:rPr>
              <a:t>CdWO</a:t>
            </a:r>
            <a:r>
              <a:rPr lang="en-US" sz="1600" baseline="-25000" dirty="0" smtClean="0">
                <a:solidFill>
                  <a:schemeClr val="accent5">
                    <a:lumMod val="50000"/>
                  </a:schemeClr>
                </a:solidFill>
                <a:latin typeface="Century Gothic"/>
              </a:rPr>
              <a:t>4</a:t>
            </a:r>
            <a:r>
              <a:rPr lang="en-US" sz="1600" dirty="0" smtClean="0">
                <a:solidFill>
                  <a:schemeClr val="accent5">
                    <a:lumMod val="50000"/>
                  </a:schemeClr>
                </a:solidFill>
                <a:latin typeface="Century Gothic"/>
              </a:rPr>
              <a:t> crystal 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Century Gothic"/>
              </a:rPr>
              <a:t>scintillators to search for </a:t>
            </a:r>
            <a:r>
              <a:rPr lang="en-US" sz="1600" dirty="0" smtClean="0">
                <a:solidFill>
                  <a:schemeClr val="accent5">
                    <a:lumMod val="50000"/>
                  </a:schemeClr>
                </a:solidFill>
                <a:latin typeface="Symbol" pitchFamily="18" charset="2"/>
              </a:rPr>
              <a:t>2b</a:t>
            </a:r>
            <a:r>
              <a:rPr lang="en-US" sz="1600" dirty="0" smtClean="0">
                <a:solidFill>
                  <a:schemeClr val="accent5">
                    <a:lumMod val="50000"/>
                  </a:schemeClr>
                </a:solidFill>
                <a:latin typeface="Century Gothic"/>
              </a:rPr>
              <a:t> in </a:t>
            </a:r>
            <a:r>
              <a:rPr lang="en-US" sz="1600" baseline="30000" dirty="0" smtClean="0">
                <a:solidFill>
                  <a:schemeClr val="accent5">
                    <a:lumMod val="50000"/>
                  </a:schemeClr>
                </a:solidFill>
                <a:latin typeface="Century Gothic"/>
              </a:rPr>
              <a:t>106</a:t>
            </a:r>
            <a:r>
              <a:rPr lang="en-US" sz="1600" dirty="0" smtClean="0">
                <a:solidFill>
                  <a:schemeClr val="accent5">
                    <a:lumMod val="50000"/>
                  </a:schemeClr>
                </a:solidFill>
                <a:latin typeface="Century Gothic"/>
              </a:rPr>
              <a:t>Cd</a:t>
            </a:r>
          </a:p>
          <a:p>
            <a:pPr marL="285750" indent="-285750">
              <a:spcBef>
                <a:spcPts val="1800"/>
              </a:spcBef>
              <a:buFont typeface="Wingdings" pitchFamily="2" charset="2"/>
              <a:buChar char="ü"/>
            </a:pPr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Century Gothic"/>
              </a:rPr>
              <a:t>Development of </a:t>
            </a:r>
            <a:r>
              <a:rPr lang="en-US" sz="1600" baseline="30000" dirty="0" smtClean="0">
                <a:solidFill>
                  <a:schemeClr val="accent5">
                    <a:lumMod val="50000"/>
                  </a:schemeClr>
                </a:solidFill>
                <a:latin typeface="Century Gothic"/>
              </a:rPr>
              <a:t>116</a:t>
            </a:r>
            <a:r>
              <a:rPr lang="en-US" sz="1600" dirty="0" smtClean="0">
                <a:solidFill>
                  <a:schemeClr val="accent5">
                    <a:lumMod val="50000"/>
                  </a:schemeClr>
                </a:solidFill>
                <a:latin typeface="Century Gothic"/>
              </a:rPr>
              <a:t>CdWO</a:t>
            </a:r>
            <a:r>
              <a:rPr lang="en-US" sz="1600" baseline="-25000" dirty="0" smtClean="0">
                <a:solidFill>
                  <a:schemeClr val="accent5">
                    <a:lumMod val="50000"/>
                  </a:schemeClr>
                </a:solidFill>
                <a:latin typeface="Century Gothic"/>
              </a:rPr>
              <a:t>4</a:t>
            </a:r>
            <a:r>
              <a:rPr lang="en-US" sz="1600" dirty="0" smtClean="0">
                <a:solidFill>
                  <a:schemeClr val="accent5">
                    <a:lumMod val="50000"/>
                  </a:schemeClr>
                </a:solidFill>
                <a:latin typeface="Century Gothic"/>
              </a:rPr>
              <a:t> 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Century Gothic"/>
              </a:rPr>
              <a:t>crystal scintillators to search for 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Symbol" pitchFamily="18" charset="2"/>
              </a:rPr>
              <a:t>2b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Century Gothic"/>
              </a:rPr>
              <a:t> </a:t>
            </a:r>
            <a:r>
              <a:rPr lang="en-US" sz="1600" dirty="0" smtClean="0">
                <a:solidFill>
                  <a:schemeClr val="accent5">
                    <a:lumMod val="50000"/>
                  </a:schemeClr>
                </a:solidFill>
                <a:latin typeface="Century Gothic"/>
              </a:rPr>
              <a:t>in </a:t>
            </a:r>
            <a:r>
              <a:rPr lang="en-US" sz="1600" baseline="30000" dirty="0" smtClean="0">
                <a:solidFill>
                  <a:schemeClr val="accent5">
                    <a:lumMod val="50000"/>
                  </a:schemeClr>
                </a:solidFill>
                <a:latin typeface="Century Gothic"/>
              </a:rPr>
              <a:t>116</a:t>
            </a:r>
            <a:r>
              <a:rPr lang="en-US" sz="1600" dirty="0" smtClean="0">
                <a:solidFill>
                  <a:schemeClr val="accent5">
                    <a:lumMod val="50000"/>
                  </a:schemeClr>
                </a:solidFill>
                <a:latin typeface="Century Gothic"/>
              </a:rPr>
              <a:t>Cd</a:t>
            </a:r>
          </a:p>
          <a:p>
            <a:pPr marL="285750" indent="-285750">
              <a:spcBef>
                <a:spcPts val="1800"/>
              </a:spcBef>
              <a:buFont typeface="Wingdings" pitchFamily="2" charset="2"/>
              <a:buChar char="ü"/>
            </a:pPr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Century Gothic"/>
              </a:rPr>
              <a:t>Development of ZnWO4 crystal scintillators to search for 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Symbol" pitchFamily="18" charset="2"/>
              </a:rPr>
              <a:t>2b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Century Gothic"/>
              </a:rPr>
              <a:t> </a:t>
            </a:r>
            <a:r>
              <a:rPr lang="en-US" sz="1600" dirty="0" smtClean="0">
                <a:solidFill>
                  <a:schemeClr val="accent5">
                    <a:lumMod val="50000"/>
                  </a:schemeClr>
                </a:solidFill>
                <a:latin typeface="Century Gothic"/>
              </a:rPr>
              <a:t>in Zn and W</a:t>
            </a:r>
          </a:p>
          <a:p>
            <a:pPr marL="285750" indent="-285750">
              <a:spcBef>
                <a:spcPts val="1800"/>
              </a:spcBef>
              <a:buFont typeface="Wingdings" pitchFamily="2" charset="2"/>
              <a:buChar char="ü"/>
            </a:pPr>
            <a:endParaRPr lang="en-US" sz="1600" dirty="0">
              <a:solidFill>
                <a:prstClr val="black"/>
              </a:solidFill>
              <a:latin typeface="Century Gothic"/>
            </a:endParaRPr>
          </a:p>
          <a:p>
            <a:pPr marL="285750" indent="-285750">
              <a:spcBef>
                <a:spcPts val="1800"/>
              </a:spcBef>
              <a:buFont typeface="Wingdings" pitchFamily="2" charset="2"/>
              <a:buChar char="ü"/>
            </a:pPr>
            <a:r>
              <a:rPr lang="en-US" sz="1600" dirty="0" smtClean="0">
                <a:solidFill>
                  <a:srgbClr val="FF0000"/>
                </a:solidFill>
                <a:latin typeface="Century Gothic"/>
              </a:rPr>
              <a:t>Other results and future perspectives on various topics</a:t>
            </a:r>
            <a:endParaRPr lang="en-US" sz="1600" dirty="0">
              <a:solidFill>
                <a:srgbClr val="FF0000"/>
              </a:solidFill>
              <a:latin typeface="Century Gothic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16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ttangolo 13"/>
          <p:cNvSpPr>
            <a:spLocks noChangeArrowheads="1"/>
          </p:cNvSpPr>
          <p:nvPr/>
        </p:nvSpPr>
        <p:spPr bwMode="auto">
          <a:xfrm>
            <a:off x="179512" y="1052736"/>
            <a:ext cx="39954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Pt</a:t>
            </a: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</a:t>
            </a: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isotopes potentially 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unstable </a:t>
            </a: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to 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ymbol" pitchFamily="18" charset="2"/>
              </a:rPr>
              <a:t>a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decay</a:t>
            </a:r>
            <a:endParaRPr lang="it-IT" sz="1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6517" y="1440325"/>
            <a:ext cx="3932660" cy="1772651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4102" name="Rettangolo 17"/>
          <p:cNvSpPr>
            <a:spLocks noChangeArrowheads="1"/>
          </p:cNvSpPr>
          <p:nvPr/>
        </p:nvSpPr>
        <p:spPr bwMode="auto">
          <a:xfrm>
            <a:off x="4225161" y="1213202"/>
            <a:ext cx="4861664" cy="2287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Symbol" pitchFamily="18" charset="2"/>
              </a:rPr>
              <a:t>a</a:t>
            </a:r>
            <a:r>
              <a:rPr lang="en-US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entury Gothic"/>
              </a:rPr>
              <a:t> decay </a:t>
            </a:r>
            <a:r>
              <a:rPr lang="en-US" sz="1600" baseline="300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/>
              </a:rPr>
              <a:t>190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/>
              </a:rPr>
              <a:t>Pt 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/>
                <a:sym typeface="Symbol"/>
              </a:rPr>
              <a:t>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/>
              </a:rPr>
              <a:t> of </a:t>
            </a:r>
            <a:r>
              <a:rPr lang="en-US" sz="1600" baseline="300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/>
              </a:rPr>
              <a:t>186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/>
              </a:rPr>
              <a:t>Os (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entury Gothic"/>
              </a:rPr>
              <a:t>g.s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/>
              </a:rPr>
              <a:t>.) </a:t>
            </a:r>
            <a:r>
              <a:rPr lang="en-US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entury Gothic"/>
              </a:rPr>
              <a:t>previously </a:t>
            </a:r>
            <a:r>
              <a:rPr lang="it-IT" sz="160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Century Gothic"/>
              </a:rPr>
              <a:t>observed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/>
              </a:rPr>
              <a:t>:</a:t>
            </a:r>
          </a:p>
          <a:p>
            <a:pPr lvl="0" algn="ctr"/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/>
              </a:rPr>
              <a:t>T</a:t>
            </a:r>
            <a:r>
              <a:rPr lang="en-US" sz="1600" baseline="-250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/>
              </a:rPr>
              <a:t>1/2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/>
              </a:rPr>
              <a:t> = (</a:t>
            </a:r>
            <a:r>
              <a:rPr lang="it-IT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/>
              </a:rPr>
              <a:t>6.5 ± 0.3) × 10</a:t>
            </a:r>
            <a:r>
              <a:rPr lang="it-IT" sz="1600" baseline="300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/>
              </a:rPr>
              <a:t>11</a:t>
            </a:r>
            <a:r>
              <a:rPr lang="it-IT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/>
              </a:rPr>
              <a:t> </a:t>
            </a:r>
            <a:r>
              <a:rPr lang="it-IT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entury Gothic"/>
              </a:rPr>
              <a:t>yr</a:t>
            </a:r>
            <a:endParaRPr lang="it-IT" sz="1600" dirty="0">
              <a:solidFill>
                <a:prstClr val="black">
                  <a:lumMod val="85000"/>
                  <a:lumOff val="15000"/>
                </a:prstClr>
              </a:solidFill>
              <a:latin typeface="Century Gothic"/>
            </a:endParaRPr>
          </a:p>
          <a:p>
            <a:endParaRPr lang="en-US" sz="1600" dirty="0" smtClean="0">
              <a:solidFill>
                <a:srgbClr val="FF0000"/>
              </a:solidFill>
              <a:latin typeface="+mj-lt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u="sng" dirty="0" smtClean="0">
                <a:solidFill>
                  <a:srgbClr val="FF0000"/>
                </a:solidFill>
                <a:latin typeface="+mj-lt"/>
              </a:rPr>
              <a:t>Our work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:</a:t>
            </a:r>
            <a:r>
              <a:rPr lang="en-US" sz="1600" dirty="0" smtClean="0">
                <a:solidFill>
                  <a:srgbClr val="FF0000"/>
                </a:solidFill>
                <a:latin typeface="Symbol" pitchFamily="18" charset="2"/>
              </a:rPr>
              <a:t> a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 decay to 1</a:t>
            </a:r>
            <a:r>
              <a:rPr lang="en-US" sz="1600" baseline="30000" dirty="0" smtClean="0">
                <a:solidFill>
                  <a:srgbClr val="FF0000"/>
                </a:solidFill>
                <a:latin typeface="+mj-lt"/>
              </a:rPr>
              <a:t>st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excited level </a:t>
            </a:r>
            <a:r>
              <a:rPr lang="en-US" sz="1600" baseline="30000" dirty="0" smtClean="0">
                <a:solidFill>
                  <a:srgbClr val="FF0000"/>
                </a:solidFill>
                <a:latin typeface="+mj-lt"/>
              </a:rPr>
              <a:t>186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Os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(</a:t>
            </a:r>
            <a:r>
              <a:rPr lang="en-US" sz="1600" dirty="0" err="1">
                <a:solidFill>
                  <a:srgbClr val="FF0000"/>
                </a:solidFill>
                <a:latin typeface="+mj-lt"/>
              </a:rPr>
              <a:t>J</a:t>
            </a:r>
            <a:r>
              <a:rPr lang="en-US" sz="1600" baseline="30000" dirty="0" err="1">
                <a:solidFill>
                  <a:srgbClr val="FF0000"/>
                </a:solidFill>
                <a:latin typeface="+mj-lt"/>
              </a:rPr>
              <a:t>p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=2</a:t>
            </a:r>
            <a:r>
              <a:rPr lang="en-US" sz="1600" baseline="30000" dirty="0">
                <a:solidFill>
                  <a:srgbClr val="FF0000"/>
                </a:solidFill>
                <a:latin typeface="+mj-lt"/>
              </a:rPr>
              <a:t>+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) </a:t>
            </a:r>
            <a:endParaRPr lang="en-US" sz="1600" dirty="0" smtClean="0">
              <a:solidFill>
                <a:srgbClr val="FF0000"/>
              </a:solidFill>
              <a:latin typeface="+mj-lt"/>
            </a:endParaRPr>
          </a:p>
          <a:p>
            <a:pPr algn="ctr">
              <a:lnSpc>
                <a:spcPct val="150000"/>
              </a:lnSpc>
            </a:pPr>
            <a:r>
              <a:rPr lang="en-US" sz="1600" dirty="0" err="1" smtClean="0">
                <a:solidFill>
                  <a:srgbClr val="FF0000"/>
                </a:solidFill>
                <a:latin typeface="+mj-lt"/>
              </a:rPr>
              <a:t>E</a:t>
            </a:r>
            <a:r>
              <a:rPr lang="en-US" sz="1600" baseline="-25000" dirty="0" err="1" smtClean="0">
                <a:solidFill>
                  <a:srgbClr val="FF0000"/>
                </a:solidFill>
                <a:latin typeface="+mj-lt"/>
              </a:rPr>
              <a:t>exc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= 137.2 keV   </a:t>
            </a:r>
            <a:r>
              <a:rPr lang="en-US" sz="1600" dirty="0">
                <a:solidFill>
                  <a:srgbClr val="FF0000"/>
                </a:solidFill>
                <a:latin typeface="+mj-lt"/>
                <a:sym typeface="Symbol" pitchFamily="18" charset="2"/>
              </a:rPr>
              <a:t>  </a:t>
            </a:r>
            <a:r>
              <a:rPr lang="it-IT" sz="1600" dirty="0" err="1">
                <a:solidFill>
                  <a:srgbClr val="FF0000"/>
                </a:solidFill>
                <a:latin typeface="+mj-lt"/>
              </a:rPr>
              <a:t>Q</a:t>
            </a:r>
            <a:r>
              <a:rPr lang="it-IT" sz="1600" baseline="-25000" dirty="0" err="1">
                <a:solidFill>
                  <a:srgbClr val="FF0000"/>
                </a:solidFill>
                <a:latin typeface="Symbol" pitchFamily="18" charset="2"/>
              </a:rPr>
              <a:t>a</a:t>
            </a:r>
            <a:r>
              <a:rPr lang="it-IT" sz="1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= 3114(6) </a:t>
            </a:r>
            <a:r>
              <a:rPr lang="en-US" sz="1600" dirty="0" err="1">
                <a:solidFill>
                  <a:srgbClr val="FF0000"/>
                </a:solidFill>
                <a:latin typeface="+mj-lt"/>
              </a:rPr>
              <a:t>keV</a:t>
            </a:r>
            <a:endParaRPr lang="en-US" sz="1600" dirty="0">
              <a:solidFill>
                <a:srgbClr val="FF0000"/>
              </a:solidFill>
              <a:latin typeface="+mj-lt"/>
            </a:endParaRPr>
          </a:p>
          <a:p>
            <a:pPr algn="ctr">
              <a:lnSpc>
                <a:spcPct val="150000"/>
              </a:lnSpc>
            </a:pP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(</a:t>
            </a:r>
            <a:r>
              <a:rPr lang="en-US" sz="1600" dirty="0" err="1" smtClean="0">
                <a:solidFill>
                  <a:srgbClr val="FF0000"/>
                </a:solidFill>
                <a:latin typeface="+mj-lt"/>
              </a:rPr>
              <a:t>Theor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. half-life </a:t>
            </a:r>
            <a:r>
              <a:rPr lang="en-US" sz="1600" dirty="0" smtClean="0">
                <a:solidFill>
                  <a:srgbClr val="FF0000"/>
                </a:solidFill>
                <a:latin typeface="+mj-lt"/>
                <a:sym typeface="Symbol"/>
              </a:rPr>
              <a:t></a:t>
            </a:r>
            <a:r>
              <a:rPr lang="it-IT" sz="1600" dirty="0" smtClean="0">
                <a:solidFill>
                  <a:srgbClr val="FF0000"/>
                </a:solidFill>
                <a:latin typeface="+mj-lt"/>
              </a:rPr>
              <a:t>10</a:t>
            </a:r>
            <a:r>
              <a:rPr lang="it-IT" sz="1600" baseline="30000" dirty="0" smtClean="0">
                <a:solidFill>
                  <a:srgbClr val="FF0000"/>
                </a:solidFill>
                <a:latin typeface="+mj-lt"/>
              </a:rPr>
              <a:t>13</a:t>
            </a:r>
            <a:r>
              <a:rPr lang="it-IT" sz="1600" dirty="0" smtClean="0">
                <a:solidFill>
                  <a:srgbClr val="FF0000"/>
                </a:solidFill>
                <a:latin typeface="+mj-lt"/>
              </a:rPr>
              <a:t>–10</a:t>
            </a:r>
            <a:r>
              <a:rPr lang="it-IT" sz="1600" baseline="30000" dirty="0" smtClean="0">
                <a:solidFill>
                  <a:srgbClr val="FF0000"/>
                </a:solidFill>
                <a:latin typeface="+mj-lt"/>
              </a:rPr>
              <a:t>14</a:t>
            </a:r>
            <a:r>
              <a:rPr lang="it-IT" sz="1600" dirty="0" smtClean="0">
                <a:solidFill>
                  <a:srgbClr val="FF0000"/>
                </a:solidFill>
                <a:latin typeface="+mj-lt"/>
              </a:rPr>
              <a:t> yr)</a:t>
            </a:r>
            <a:endParaRPr lang="it-IT" sz="1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103" name="CasellaDiTesto 6"/>
          <p:cNvSpPr txBox="1">
            <a:spLocks noChangeArrowheads="1"/>
          </p:cNvSpPr>
          <p:nvPr/>
        </p:nvSpPr>
        <p:spPr bwMode="auto">
          <a:xfrm>
            <a:off x="6372200" y="744959"/>
            <a:ext cx="27146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sz="1400" b="1" dirty="0" smtClean="0">
                <a:latin typeface="+mj-lt"/>
                <a:cs typeface="Times New Roman" pitchFamily="18" charset="0"/>
              </a:rPr>
              <a:t>PHYS.REV.C83 </a:t>
            </a:r>
            <a:r>
              <a:rPr lang="en-US" sz="1400" b="1" dirty="0">
                <a:latin typeface="+mj-lt"/>
                <a:cs typeface="Times New Roman" pitchFamily="18" charset="0"/>
              </a:rPr>
              <a:t>(</a:t>
            </a:r>
            <a:r>
              <a:rPr lang="en-US" sz="1400" b="1" dirty="0" smtClean="0">
                <a:latin typeface="+mj-lt"/>
                <a:cs typeface="Times New Roman" pitchFamily="18" charset="0"/>
              </a:rPr>
              <a:t>2011)034603 </a:t>
            </a:r>
            <a:endParaRPr lang="it-IT" sz="1400" b="1" dirty="0">
              <a:latin typeface="+mj-lt"/>
              <a:cs typeface="Times New Roman" pitchFamily="18" charset="0"/>
            </a:endParaRPr>
          </a:p>
        </p:txBody>
      </p:sp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3811" y="4221088"/>
            <a:ext cx="4184693" cy="216024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666072" y="3399383"/>
            <a:ext cx="41764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The experimental set-up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768776" y="4722524"/>
            <a:ext cx="3456384" cy="1831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174625" indent="-174625">
              <a:spcBef>
                <a:spcPts val="600"/>
              </a:spcBef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 (sample) = 1815.4 h</a:t>
            </a:r>
          </a:p>
          <a:p>
            <a:pPr marL="174625" indent="-174625">
              <a:spcBef>
                <a:spcPts val="600"/>
              </a:spcBef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T(</a:t>
            </a:r>
            <a:r>
              <a:rPr lang="en-US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bckg</a:t>
            </a: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) = 1045.6 h</a:t>
            </a:r>
          </a:p>
          <a:p>
            <a:pPr marL="174625" indent="-174625">
              <a:spcBef>
                <a:spcPts val="600"/>
              </a:spcBef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detector shielded 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by layers of low-radioactive copper (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sym typeface="Symbol" pitchFamily="18" charset="2"/>
              </a:rPr>
              <a:t>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10 cm) and lead (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sym typeface="Symbol" pitchFamily="18" charset="2"/>
              </a:rPr>
              <a:t> 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20 cm</a:t>
            </a: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)</a:t>
            </a:r>
          </a:p>
          <a:p>
            <a:pPr marL="174625" indent="-174625">
              <a:spcBef>
                <a:spcPts val="600"/>
              </a:spcBef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Setup 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continuously flushed by high-purity boil-off </a:t>
            </a: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nitrogen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1" name="Rettangolo 4"/>
          <p:cNvSpPr>
            <a:spLocks noChangeArrowheads="1"/>
          </p:cNvSpPr>
          <p:nvPr/>
        </p:nvSpPr>
        <p:spPr bwMode="auto">
          <a:xfrm>
            <a:off x="107504" y="3925212"/>
            <a:ext cx="48245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Pt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crucibles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(</a:t>
            </a:r>
            <a:r>
              <a:rPr lang="it-IT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42.53 g) measured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in </a:t>
            </a:r>
            <a:r>
              <a:rPr lang="en-US" b="1" dirty="0" err="1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HPGe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(</a:t>
            </a:r>
            <a:r>
              <a:rPr lang="en-US" b="1" dirty="0" err="1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GeCris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) 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(468 </a:t>
            </a:r>
            <a:r>
              <a:rPr lang="en-US" sz="1600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cm</a:t>
            </a:r>
            <a:r>
              <a:rPr lang="en-US" sz="1600" baseline="30000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3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, </a:t>
            </a:r>
            <a:r>
              <a:rPr lang="en-US" sz="1600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FWHM=2.0 keV@1332 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keV )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endParaRPr lang="it-IT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755576" y="26621"/>
            <a:ext cx="766834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/>
            <a:r>
              <a:rPr lang="en-US" sz="2800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First observation of </a:t>
            </a:r>
            <a:r>
              <a:rPr lang="en-US" sz="2800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ea typeface="ＭＳ Ｐゴシック" pitchFamily="34" charset="-128"/>
              </a:rPr>
              <a:t>a</a:t>
            </a:r>
            <a:r>
              <a:rPr lang="en-US" sz="2800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decay of </a:t>
            </a:r>
            <a:r>
              <a:rPr lang="en-US" sz="2800" baseline="30000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190</a:t>
            </a:r>
            <a:r>
              <a:rPr lang="en-US" sz="2800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Pt to the first excited level of </a:t>
            </a:r>
            <a:r>
              <a:rPr lang="en-US" sz="2800" baseline="30000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186</a:t>
            </a:r>
            <a:r>
              <a:rPr lang="en-US" sz="2800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Os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92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1052736"/>
            <a:ext cx="4357687" cy="4151312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0" name="Rettangolo 4"/>
          <p:cNvSpPr>
            <a:spLocks noChangeArrowheads="1"/>
          </p:cNvSpPr>
          <p:nvPr/>
        </p:nvSpPr>
        <p:spPr bwMode="auto">
          <a:xfrm>
            <a:off x="4644008" y="1124744"/>
            <a:ext cx="4499992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0000FF"/>
                </a:solidFill>
                <a:latin typeface="+mj-lt"/>
              </a:rPr>
              <a:t>No significant contamination by “usual” radioactive contaminants: U/</a:t>
            </a:r>
            <a:r>
              <a:rPr lang="en-US" sz="1600" dirty="0" err="1" smtClean="0">
                <a:solidFill>
                  <a:srgbClr val="0000FF"/>
                </a:solidFill>
                <a:latin typeface="+mj-lt"/>
              </a:rPr>
              <a:t>Th</a:t>
            </a:r>
            <a:r>
              <a:rPr lang="en-US" sz="1600" dirty="0" smtClean="0">
                <a:solidFill>
                  <a:srgbClr val="0000FF"/>
                </a:solidFill>
                <a:latin typeface="+mj-lt"/>
              </a:rPr>
              <a:t> series, </a:t>
            </a:r>
            <a:r>
              <a:rPr lang="en-US" sz="1600" baseline="30000" dirty="0" smtClean="0">
                <a:solidFill>
                  <a:srgbClr val="0000FF"/>
                </a:solidFill>
                <a:latin typeface="+mj-lt"/>
              </a:rPr>
              <a:t>40</a:t>
            </a:r>
            <a:r>
              <a:rPr lang="en-US" sz="1600" dirty="0" smtClean="0">
                <a:solidFill>
                  <a:srgbClr val="0000FF"/>
                </a:solidFill>
                <a:latin typeface="+mj-lt"/>
              </a:rPr>
              <a:t>K, </a:t>
            </a:r>
            <a:r>
              <a:rPr lang="en-US" sz="1600" baseline="30000" dirty="0" smtClean="0">
                <a:solidFill>
                  <a:srgbClr val="0000FF"/>
                </a:solidFill>
                <a:latin typeface="+mj-lt"/>
              </a:rPr>
              <a:t>60</a:t>
            </a:r>
            <a:r>
              <a:rPr lang="en-US" sz="1600" dirty="0" smtClean="0">
                <a:solidFill>
                  <a:srgbClr val="0000FF"/>
                </a:solidFill>
                <a:latin typeface="+mj-lt"/>
              </a:rPr>
              <a:t>Co</a:t>
            </a:r>
          </a:p>
          <a:p>
            <a:endParaRPr lang="en-US" sz="1600" dirty="0" smtClean="0">
              <a:solidFill>
                <a:srgbClr val="0000FF"/>
              </a:solidFill>
              <a:latin typeface="+mj-lt"/>
            </a:endParaRPr>
          </a:p>
          <a:p>
            <a:pPr marL="285750" indent="-285750">
              <a:buFont typeface="Arial"/>
              <a:buChar char="•"/>
            </a:pPr>
            <a:r>
              <a:rPr lang="en-US" sz="1600" baseline="30000" dirty="0" smtClean="0">
                <a:solidFill>
                  <a:srgbClr val="008000"/>
                </a:solidFill>
                <a:latin typeface="Century Gothic"/>
              </a:rPr>
              <a:t>192</a:t>
            </a:r>
            <a:r>
              <a:rPr lang="en-US" sz="1600" dirty="0" smtClean="0">
                <a:solidFill>
                  <a:srgbClr val="008000"/>
                </a:solidFill>
                <a:latin typeface="Century Gothic"/>
              </a:rPr>
              <a:t>Ir </a:t>
            </a:r>
            <a:r>
              <a:rPr lang="en-US" sz="1600" dirty="0">
                <a:solidFill>
                  <a:srgbClr val="008000"/>
                </a:solidFill>
                <a:latin typeface="Century Gothic"/>
              </a:rPr>
              <a:t>present: 49 ±3 </a:t>
            </a:r>
            <a:r>
              <a:rPr lang="en-US" sz="1600" dirty="0" err="1">
                <a:solidFill>
                  <a:srgbClr val="008000"/>
                </a:solidFill>
                <a:latin typeface="Century Gothic"/>
              </a:rPr>
              <a:t>mBq</a:t>
            </a:r>
            <a:r>
              <a:rPr lang="en-US" sz="1600" dirty="0">
                <a:solidFill>
                  <a:srgbClr val="008000"/>
                </a:solidFill>
                <a:latin typeface="Century Gothic"/>
              </a:rPr>
              <a:t>/kg  </a:t>
            </a:r>
            <a:r>
              <a:rPr lang="en-US" sz="1600" dirty="0" smtClean="0">
                <a:solidFill>
                  <a:srgbClr val="008000"/>
                </a:solidFill>
                <a:latin typeface="Century Gothic"/>
              </a:rPr>
              <a:t>(</a:t>
            </a:r>
            <a:r>
              <a:rPr lang="en-US" sz="1600" dirty="0" err="1">
                <a:solidFill>
                  <a:srgbClr val="008000"/>
                </a:solidFill>
                <a:latin typeface="Century Gothic"/>
              </a:rPr>
              <a:t>cosmogenic</a:t>
            </a:r>
            <a:r>
              <a:rPr lang="en-US" sz="1600" dirty="0">
                <a:solidFill>
                  <a:srgbClr val="008000"/>
                </a:solidFill>
                <a:latin typeface="Century Gothic"/>
              </a:rPr>
              <a:t> activation of </a:t>
            </a:r>
            <a:r>
              <a:rPr lang="en-US" sz="1600" dirty="0" err="1">
                <a:solidFill>
                  <a:srgbClr val="008000"/>
                </a:solidFill>
                <a:latin typeface="Century Gothic"/>
              </a:rPr>
              <a:t>Pt</a:t>
            </a:r>
            <a:r>
              <a:rPr lang="en-US" sz="1600" dirty="0">
                <a:solidFill>
                  <a:srgbClr val="008000"/>
                </a:solidFill>
                <a:latin typeface="Century Gothic"/>
              </a:rPr>
              <a:t> by cosmic rays at the Earth’s surface)</a:t>
            </a:r>
          </a:p>
          <a:p>
            <a:endParaRPr lang="en-US" sz="16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2" name="Rettangolo 6"/>
          <p:cNvSpPr>
            <a:spLocks noChangeArrowheads="1"/>
          </p:cNvSpPr>
          <p:nvPr/>
        </p:nvSpPr>
        <p:spPr bwMode="auto">
          <a:xfrm>
            <a:off x="4932040" y="3212976"/>
            <a:ext cx="35283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Peak at (137.1 ± 0.1) </a:t>
            </a:r>
            <a:r>
              <a:rPr lang="en-US" sz="1600" dirty="0" err="1" smtClean="0">
                <a:solidFill>
                  <a:srgbClr val="FF0000"/>
                </a:solidFill>
                <a:latin typeface="+mj-lt"/>
              </a:rPr>
              <a:t>keV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 absent in the background spectrum</a:t>
            </a:r>
            <a:endParaRPr lang="en-US" sz="1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3" name="Rettangolo 7"/>
          <p:cNvSpPr>
            <a:spLocks noChangeArrowheads="1"/>
          </p:cNvSpPr>
          <p:nvPr/>
        </p:nvSpPr>
        <p:spPr bwMode="auto">
          <a:xfrm>
            <a:off x="4664521" y="4006805"/>
            <a:ext cx="42999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+mj-lt"/>
              </a:rPr>
              <a:t>The presence of an excess around 137 </a:t>
            </a:r>
            <a:r>
              <a:rPr lang="en-US" dirty="0" err="1" smtClean="0">
                <a:solidFill>
                  <a:srgbClr val="FF0000"/>
                </a:solidFill>
                <a:latin typeface="+mj-lt"/>
              </a:rPr>
              <a:t>keV</a:t>
            </a:r>
            <a:r>
              <a:rPr lang="en-US" dirty="0" smtClean="0">
                <a:solidFill>
                  <a:srgbClr val="FF0000"/>
                </a:solidFill>
                <a:latin typeface="+mj-lt"/>
              </a:rPr>
              <a:t> is credited at about </a:t>
            </a:r>
            <a:r>
              <a:rPr lang="en-US" b="1" dirty="0" smtClean="0">
                <a:solidFill>
                  <a:srgbClr val="FF0000"/>
                </a:solidFill>
                <a:latin typeface="+mj-lt"/>
              </a:rPr>
              <a:t>8</a:t>
            </a:r>
            <a:r>
              <a:rPr lang="en-US" b="1" dirty="0" smtClean="0">
                <a:solidFill>
                  <a:srgbClr val="FF0000"/>
                </a:solidFill>
                <a:latin typeface="Symbol" pitchFamily="18" charset="2"/>
              </a:rPr>
              <a:t>s</a:t>
            </a:r>
            <a:endParaRPr lang="en-US" b="1" dirty="0">
              <a:solidFill>
                <a:srgbClr val="FF0000"/>
              </a:solidFill>
              <a:latin typeface="Symbol" pitchFamily="18" charset="2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30907" y="6023029"/>
            <a:ext cx="83895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A50021"/>
                </a:solidFill>
              </a:rPr>
              <a:t>T</a:t>
            </a:r>
            <a:r>
              <a:rPr lang="en-US" baseline="-25000" dirty="0" smtClean="0">
                <a:solidFill>
                  <a:srgbClr val="A50021"/>
                </a:solidFill>
              </a:rPr>
              <a:t>1/2</a:t>
            </a:r>
            <a:r>
              <a:rPr lang="en-US" dirty="0" smtClean="0">
                <a:solidFill>
                  <a:srgbClr val="A50021"/>
                </a:solidFill>
              </a:rPr>
              <a:t> in relevant </a:t>
            </a:r>
            <a:r>
              <a:rPr lang="en-US" dirty="0">
                <a:solidFill>
                  <a:srgbClr val="A50021"/>
                </a:solidFill>
              </a:rPr>
              <a:t>agreement with theoretical calculations based on the liquid drop model and the description of the </a:t>
            </a:r>
            <a:r>
              <a:rPr lang="en-US" dirty="0">
                <a:solidFill>
                  <a:srgbClr val="A50021"/>
                </a:solidFill>
                <a:latin typeface="Symbol" pitchFamily="18" charset="2"/>
              </a:rPr>
              <a:t>a</a:t>
            </a:r>
            <a:r>
              <a:rPr lang="en-US" dirty="0">
                <a:solidFill>
                  <a:srgbClr val="A50021"/>
                </a:solidFill>
              </a:rPr>
              <a:t> decay as a very asymmetric fission </a:t>
            </a:r>
            <a:r>
              <a:rPr lang="it-IT" dirty="0" smtClean="0">
                <a:solidFill>
                  <a:srgbClr val="A50021"/>
                </a:solidFill>
              </a:rPr>
              <a:t>process</a:t>
            </a:r>
            <a:endParaRPr lang="it-IT" dirty="0">
              <a:solidFill>
                <a:srgbClr val="A50021"/>
              </a:solidFill>
            </a:endParaRPr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755576" y="26621"/>
            <a:ext cx="766834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/>
            <a:r>
              <a:rPr lang="en-US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First observation of </a:t>
            </a:r>
            <a:r>
              <a:rPr lang="en-US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ea typeface="ＭＳ Ｐゴシック" pitchFamily="34" charset="-128"/>
              </a:rPr>
              <a:t>a</a:t>
            </a:r>
            <a:r>
              <a:rPr lang="en-US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decay of </a:t>
            </a:r>
            <a:r>
              <a:rPr lang="en-US" sz="2800" baseline="30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190</a:t>
            </a:r>
            <a:r>
              <a:rPr lang="en-US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Pt to the first excited level of </a:t>
            </a:r>
            <a:r>
              <a:rPr lang="en-US" sz="2800" baseline="30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186</a:t>
            </a:r>
            <a:r>
              <a:rPr lang="en-US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Os</a:t>
            </a:r>
          </a:p>
        </p:txBody>
      </p:sp>
      <p:pic>
        <p:nvPicPr>
          <p:cNvPr id="17" name="Picture 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3688" y="5354414"/>
            <a:ext cx="5289550" cy="450850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3299078" y="1524853"/>
            <a:ext cx="8963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1815 h </a:t>
            </a:r>
            <a:endParaRPr lang="it-IT" dirty="0"/>
          </a:p>
        </p:txBody>
      </p:sp>
      <p:sp>
        <p:nvSpPr>
          <p:cNvPr id="14" name="CasellaDiTesto 6"/>
          <p:cNvSpPr txBox="1">
            <a:spLocks noChangeArrowheads="1"/>
          </p:cNvSpPr>
          <p:nvPr/>
        </p:nvSpPr>
        <p:spPr bwMode="auto">
          <a:xfrm>
            <a:off x="6372200" y="744959"/>
            <a:ext cx="27146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sz="1400" b="1" dirty="0" smtClean="0">
                <a:latin typeface="+mj-lt"/>
                <a:cs typeface="Times New Roman" pitchFamily="18" charset="0"/>
              </a:rPr>
              <a:t>PHYS.REV.C83 </a:t>
            </a:r>
            <a:r>
              <a:rPr lang="en-US" sz="1400" b="1" dirty="0">
                <a:latin typeface="+mj-lt"/>
                <a:cs typeface="Times New Roman" pitchFamily="18" charset="0"/>
              </a:rPr>
              <a:t>(</a:t>
            </a:r>
            <a:r>
              <a:rPr lang="en-US" sz="1400" b="1" dirty="0" smtClean="0">
                <a:latin typeface="+mj-lt"/>
                <a:cs typeface="Times New Roman" pitchFamily="18" charset="0"/>
              </a:rPr>
              <a:t>2011)034603 </a:t>
            </a:r>
            <a:endParaRPr lang="it-IT" sz="1400" b="1" dirty="0">
              <a:latin typeface="+mj-lt"/>
              <a:cs typeface="Times New Roman" pitchFamily="18" charset="0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4716016" y="4813315"/>
            <a:ext cx="4427984" cy="271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en-GB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rPr>
              <a:t>Other processes mimicking the decay excluded </a:t>
            </a:r>
            <a:endParaRPr lang="en-GB" sz="1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2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Executiv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4155</TotalTime>
  <Words>3709</Words>
  <Application>Microsoft Office PowerPoint</Application>
  <PresentationFormat>On-screen Show (4:3)</PresentationFormat>
  <Paragraphs>519</Paragraphs>
  <Slides>34</Slides>
  <Notes>10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7" baseType="lpstr">
      <vt:lpstr>1_Executive</vt:lpstr>
      <vt:lpstr>Personalizza struttura</vt:lpstr>
      <vt:lpstr>Equation</vt:lpstr>
      <vt:lpstr>Recent investigations on rare nuclear processes in the DAMA set-ups and LNGS Ge facility (STELLA)</vt:lpstr>
      <vt:lpstr>DAMA project</vt:lpstr>
      <vt:lpstr>Main results</vt:lpstr>
      <vt:lpstr>DAMA/R&amp;D</vt:lpstr>
      <vt:lpstr>DAMA activity in the R&amp;D set-up and in the LNGS Ge facility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 measurement with 106CdWO4 in GeMulti</vt:lpstr>
      <vt:lpstr>PowerPoint Presentation</vt:lpstr>
      <vt:lpstr>PowerPoint Presentation</vt:lpstr>
      <vt:lpstr> Background 116CdWO4 (stage 2)</vt:lpstr>
      <vt:lpstr>Background in 02 region of 116Cd (stage 3)</vt:lpstr>
      <vt:lpstr>Preliminary results (measurement in progress)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DAMA</dc:title>
  <dc:creator>dama</dc:creator>
  <cp:lastModifiedBy>dama</cp:lastModifiedBy>
  <cp:revision>434</cp:revision>
  <cp:lastPrinted>2013-03-26T16:30:31Z</cp:lastPrinted>
  <dcterms:created xsi:type="dcterms:W3CDTF">2012-07-06T09:21:45Z</dcterms:created>
  <dcterms:modified xsi:type="dcterms:W3CDTF">2013-03-27T15:10:00Z</dcterms:modified>
</cp:coreProperties>
</file>