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3" r:id="rId3"/>
    <p:sldId id="285" r:id="rId4"/>
    <p:sldId id="284" r:id="rId5"/>
    <p:sldId id="265" r:id="rId6"/>
    <p:sldId id="279" r:id="rId7"/>
    <p:sldId id="280" r:id="rId8"/>
    <p:sldId id="281" r:id="rId9"/>
    <p:sldId id="291" r:id="rId10"/>
    <p:sldId id="288" r:id="rId11"/>
    <p:sldId id="257" r:id="rId12"/>
    <p:sldId id="277" r:id="rId13"/>
    <p:sldId id="263" r:id="rId14"/>
    <p:sldId id="260" r:id="rId15"/>
    <p:sldId id="261" r:id="rId16"/>
    <p:sldId id="262" r:id="rId17"/>
    <p:sldId id="286" r:id="rId18"/>
    <p:sldId id="268" r:id="rId19"/>
    <p:sldId id="278" r:id="rId20"/>
    <p:sldId id="266" r:id="rId21"/>
    <p:sldId id="272" r:id="rId22"/>
    <p:sldId id="282" r:id="rId23"/>
    <p:sldId id="271" r:id="rId24"/>
    <p:sldId id="274" r:id="rId25"/>
    <p:sldId id="273" r:id="rId26"/>
    <p:sldId id="275" r:id="rId27"/>
    <p:sldId id="276" r:id="rId28"/>
    <p:sldId id="287" r:id="rId29"/>
    <p:sldId id="289" r:id="rId30"/>
    <p:sldId id="290" r:id="rId31"/>
    <p:sldId id="29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D8F42-C937-4DCD-9ABF-88B2C3F201D1}" type="datetimeFigureOut">
              <a:rPr lang="en-US" smtClean="0"/>
              <a:pPr/>
              <a:t>18-Mar-13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D339F-883E-4CF7-A2FD-9A3C22A58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218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5C094-76B4-4079-850C-98E67BEAE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Lar</a:t>
            </a:r>
            <a:r>
              <a:rPr lang="en-GB" dirty="0" smtClean="0"/>
              <a:t> upgrade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67" y="4923101"/>
            <a:ext cx="6400800" cy="1752600"/>
          </a:xfrm>
        </p:spPr>
        <p:txBody>
          <a:bodyPr/>
          <a:lstStyle/>
          <a:p>
            <a:r>
              <a:rPr lang="en-GB" dirty="0" err="1" smtClean="0"/>
              <a:t>Incontro</a:t>
            </a:r>
            <a:r>
              <a:rPr lang="en-GB" dirty="0" smtClean="0"/>
              <a:t> con </a:t>
            </a:r>
            <a:r>
              <a:rPr lang="en-GB" dirty="0" err="1" smtClean="0"/>
              <a:t>i</a:t>
            </a:r>
            <a:r>
              <a:rPr lang="en-GB" dirty="0" smtClean="0"/>
              <a:t> referee, 20/03/2012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00208" y="3206097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F. </a:t>
            </a:r>
            <a:r>
              <a:rPr lang="en-GB" sz="2000" dirty="0" err="1" smtClean="0"/>
              <a:t>Tartarelli</a:t>
            </a:r>
            <a:endParaRPr lang="en-GB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Demonstrator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a typeface="ＭＳ Ｐゴシック" pitchFamily="34" charset="-128"/>
              </a:rPr>
              <a:t>IDR review requested more details for In-situ demonstrator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They were worried  it could be a major </a:t>
            </a:r>
            <a:r>
              <a:rPr lang="en-US" altLang="en-US" sz="2000" dirty="0" smtClean="0">
                <a:ea typeface="ＭＳ Ｐゴシック" pitchFamily="34" charset="-128"/>
              </a:rPr>
              <a:t>“</a:t>
            </a:r>
            <a:r>
              <a:rPr lang="en-US" sz="2000" dirty="0" smtClean="0">
                <a:ea typeface="ＭＳ Ｐゴシック" pitchFamily="34" charset="-128"/>
              </a:rPr>
              <a:t>disruption</a:t>
            </a:r>
            <a:r>
              <a:rPr lang="en-US" altLang="en-US" sz="2000" dirty="0" smtClean="0">
                <a:ea typeface="ＭＳ Ｐゴシック" pitchFamily="34" charset="-128"/>
              </a:rPr>
              <a:t>”</a:t>
            </a:r>
            <a:r>
              <a:rPr lang="en-US" sz="2000" dirty="0" smtClean="0">
                <a:ea typeface="ＭＳ Ｐゴシック" pitchFamily="34" charset="-128"/>
              </a:rPr>
              <a:t> of ATLAS operation</a:t>
            </a:r>
          </a:p>
          <a:p>
            <a:r>
              <a:rPr lang="en-GB" sz="2400" dirty="0" smtClean="0">
                <a:ea typeface="ＭＳ Ｐゴシック" pitchFamily="34" charset="-128"/>
              </a:rPr>
              <a:t>More info added to the summary document of the review:</a:t>
            </a:r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Well taken and, finally, very supportive:  </a:t>
            </a:r>
          </a:p>
          <a:p>
            <a:r>
              <a:rPr lang="en-US" sz="2400" dirty="0" smtClean="0">
                <a:ea typeface="ＭＳ Ｐゴシック" pitchFamily="34" charset="-128"/>
              </a:rPr>
              <a:t>Agreed to hold an ATLAS review before the installation of Demonstrator</a:t>
            </a:r>
          </a:p>
          <a:p>
            <a:pPr lvl="2"/>
            <a:r>
              <a:rPr lang="en-US" sz="2000" dirty="0" smtClean="0">
                <a:ea typeface="ＭＳ Ｐゴシック" pitchFamily="34" charset="-128"/>
              </a:rPr>
              <a:t>Show results of system test</a:t>
            </a:r>
          </a:p>
          <a:p>
            <a:pPr lvl="2"/>
            <a:r>
              <a:rPr lang="en-US" sz="2000" dirty="0" smtClean="0">
                <a:ea typeface="ＭＳ Ｐゴシック" pitchFamily="34" charset="-128"/>
              </a:rPr>
              <a:t>Show installation plan with risks</a:t>
            </a:r>
          </a:p>
          <a:p>
            <a:pPr lvl="2"/>
            <a:r>
              <a:rPr lang="en-US" sz="2000" dirty="0" smtClean="0">
                <a:ea typeface="ＭＳ Ｐゴシック" pitchFamily="34" charset="-128"/>
              </a:rPr>
              <a:t>4 months prior to access end -&gt; ~March 2014 (as of now)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LAr</a:t>
            </a:r>
            <a:r>
              <a:rPr lang="en-GB" dirty="0" smtClean="0"/>
              <a:t> electronic upgrade for Phase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Project is on schedule:</a:t>
            </a:r>
          </a:p>
          <a:p>
            <a:pPr lvl="1"/>
            <a:r>
              <a:rPr lang="en-GB" dirty="0" smtClean="0"/>
              <a:t>IDR passed on January 9-11, 2013</a:t>
            </a:r>
          </a:p>
          <a:p>
            <a:pPr lvl="1"/>
            <a:r>
              <a:rPr lang="en-GB" dirty="0" smtClean="0"/>
              <a:t>CB approval on February 8, 2013</a:t>
            </a:r>
          </a:p>
          <a:p>
            <a:pPr lvl="1"/>
            <a:r>
              <a:rPr lang="en-GB" dirty="0" smtClean="0"/>
              <a:t>Next step is TDR due September 15, 2013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Outcome very positive, a few things to follow towards TDR. MOU soon after TDR:</a:t>
            </a:r>
          </a:p>
          <a:p>
            <a:pPr lvl="1"/>
            <a:r>
              <a:rPr lang="en-GB" dirty="0" smtClean="0"/>
              <a:t>Discussions on cost sharing just started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US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79512" y="908720"/>
            <a:ext cx="8748238" cy="1878807"/>
            <a:chOff x="395762" y="2924944"/>
            <a:chExt cx="8748238" cy="1878807"/>
          </a:xfrm>
        </p:grpSpPr>
        <p:pic>
          <p:nvPicPr>
            <p:cNvPr id="4" name="Picture 2" descr="Untitled.png"/>
            <p:cNvPicPr preferRelativeResize="0"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762" y="2924944"/>
              <a:ext cx="8748238" cy="1878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555776" y="409231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58122" y="409231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5976" y="409231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48064" y="409231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sym typeface="Wingdings"/>
                </a:rPr>
                <a:t>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917"/>
          <a:stretch>
            <a:fillRect/>
          </a:stretch>
        </p:blipFill>
        <p:spPr bwMode="auto">
          <a:xfrm>
            <a:off x="251520" y="332656"/>
            <a:ext cx="8766429" cy="550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295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478"/>
          <a:stretch>
            <a:fillRect/>
          </a:stretch>
        </p:blipFill>
        <p:spPr bwMode="auto">
          <a:xfrm>
            <a:off x="-36512" y="44624"/>
            <a:ext cx="9140285" cy="626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478"/>
          <a:stretch>
            <a:fillRect/>
          </a:stretch>
        </p:blipFill>
        <p:spPr bwMode="auto">
          <a:xfrm>
            <a:off x="0" y="44624"/>
            <a:ext cx="9123712" cy="626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" y="177693"/>
            <a:ext cx="9115425" cy="63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08" y="169407"/>
            <a:ext cx="9123712" cy="63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893969" cy="556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>Milano possible contributions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Baseplanes</a:t>
            </a:r>
            <a:r>
              <a:rPr lang="en-US" dirty="0" smtClean="0">
                <a:solidFill>
                  <a:srgbClr val="00B050"/>
                </a:solidFill>
              </a:rPr>
              <a:t>: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b="1" dirty="0" smtClean="0"/>
              <a:t>redesign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b="1" dirty="0" smtClean="0">
                <a:sym typeface="Wingdings" pitchFamily="2" charset="2"/>
              </a:rPr>
              <a:t>~1/3 of the production in Italy</a:t>
            </a:r>
          </a:p>
          <a:p>
            <a:pPr>
              <a:buNone/>
            </a:pPr>
            <a:r>
              <a:rPr lang="en-US" dirty="0" smtClean="0"/>
              <a:t>		[collaboration with BNL, </a:t>
            </a:r>
            <a:r>
              <a:rPr lang="en-US" dirty="0" err="1" smtClean="0"/>
              <a:t>Orsay</a:t>
            </a:r>
            <a:r>
              <a:rPr lang="en-US" dirty="0" smtClean="0"/>
              <a:t>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Layer Summing Boards: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redesign</a:t>
            </a:r>
            <a:endParaRPr lang="en-US" b="1" dirty="0" smtClean="0"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ym typeface="Wingdings" pitchFamily="2" charset="2"/>
              </a:rPr>
              <a:t>~1/3 of the production in Italy</a:t>
            </a:r>
          </a:p>
          <a:p>
            <a:pPr lvl="2">
              <a:buNone/>
            </a:pPr>
            <a:r>
              <a:rPr lang="en-US" dirty="0" smtClean="0"/>
              <a:t>[collaboration with BNL,  </a:t>
            </a:r>
            <a:r>
              <a:rPr lang="en-US" dirty="0" err="1" smtClean="0"/>
              <a:t>Saclay</a:t>
            </a:r>
            <a:r>
              <a:rPr lang="en-US" dirty="0" smtClean="0"/>
              <a:t>]</a:t>
            </a:r>
          </a:p>
          <a:p>
            <a:pPr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On-detector new </a:t>
            </a:r>
            <a:r>
              <a:rPr lang="en-US" b="1" dirty="0" err="1" smtClean="0">
                <a:solidFill>
                  <a:srgbClr val="00B050"/>
                </a:solidFill>
              </a:rPr>
              <a:t>Lar</a:t>
            </a:r>
            <a:r>
              <a:rPr lang="en-US" b="1" dirty="0" smtClean="0">
                <a:solidFill>
                  <a:srgbClr val="00B050"/>
                </a:solidFill>
              </a:rPr>
              <a:t> Trigger Digitizer Board (LTDB):	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design of power distribution scheme for demonstrator and Phase I LTDB’s, considering also compatibility for Phase II upgrade   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POL  instead of LVDS, extension of the studies done in the framework of the </a:t>
            </a:r>
            <a:r>
              <a:rPr lang="en-US" b="1" dirty="0" err="1" smtClean="0"/>
              <a:t>Gruppo</a:t>
            </a:r>
            <a:r>
              <a:rPr lang="en-US" b="1" dirty="0" smtClean="0"/>
              <a:t> V - APOLLO </a:t>
            </a:r>
            <a:r>
              <a:rPr lang="en-US" b="1" dirty="0"/>
              <a:t> </a:t>
            </a:r>
            <a:r>
              <a:rPr lang="en-US" b="1" dirty="0" smtClean="0"/>
              <a:t>Project (which used </a:t>
            </a:r>
            <a:r>
              <a:rPr lang="en-US" b="1" dirty="0" err="1" smtClean="0"/>
              <a:t>LAr</a:t>
            </a:r>
            <a:r>
              <a:rPr lang="en-US" b="1" dirty="0" smtClean="0"/>
              <a:t> as use case) </a:t>
            </a:r>
          </a:p>
          <a:p>
            <a:pPr>
              <a:buNone/>
            </a:pPr>
            <a:r>
              <a:rPr lang="en-US" dirty="0" smtClean="0"/>
              <a:t>		[collaboration with BNL]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Data formatting on LTDB:</a:t>
            </a:r>
            <a:r>
              <a:rPr lang="en-US" b="1" dirty="0">
                <a:solidFill>
                  <a:srgbClr val="00B050"/>
                </a:solidFill>
              </a:rPr>
              <a:t>	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/>
              <a:t>design </a:t>
            </a:r>
            <a:r>
              <a:rPr lang="en-US" b="1" dirty="0" smtClean="0"/>
              <a:t>of algorithms for data multiplexing/serialization using FPGA as a test bench </a:t>
            </a:r>
            <a:r>
              <a:rPr lang="en-US" b="1" dirty="0"/>
              <a:t>	</a:t>
            </a:r>
            <a:endParaRPr lang="en-US" b="1" dirty="0" smtClean="0"/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Collaboration with BNL on radiation tests</a:t>
            </a:r>
          </a:p>
          <a:p>
            <a:pPr lvl="1">
              <a:buFont typeface="Wingdings" pitchFamily="2" charset="2"/>
              <a:buChar char="Ø"/>
            </a:pPr>
            <a:endParaRPr lang="en-US" b="1" dirty="0"/>
          </a:p>
          <a:p>
            <a:pPr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Simulazioni</a:t>
            </a:r>
            <a:r>
              <a:rPr lang="en-US" b="1" dirty="0" smtClean="0">
                <a:solidFill>
                  <a:srgbClr val="00B050"/>
                </a:solidFill>
              </a:rPr>
              <a:t>:</a:t>
            </a:r>
            <a:r>
              <a:rPr lang="en-US" b="1" dirty="0">
                <a:solidFill>
                  <a:srgbClr val="00B050"/>
                </a:solidFill>
              </a:rPr>
              <a:t>	</a:t>
            </a:r>
          </a:p>
          <a:p>
            <a:pPr lvl="1">
              <a:buFont typeface="Wingdings" pitchFamily="2" charset="2"/>
              <a:buChar char="Ø"/>
            </a:pPr>
            <a:r>
              <a:rPr lang="en-GB" b="1" dirty="0" err="1"/>
              <a:t>Simulazioni</a:t>
            </a:r>
            <a:r>
              <a:rPr lang="en-GB" b="1" dirty="0"/>
              <a:t>: </a:t>
            </a:r>
            <a:r>
              <a:rPr lang="en-GB" b="1" dirty="0" err="1"/>
              <a:t>sviluppo</a:t>
            </a:r>
            <a:r>
              <a:rPr lang="en-GB" b="1" dirty="0"/>
              <a:t> di </a:t>
            </a:r>
            <a:r>
              <a:rPr lang="en-GB" b="1" dirty="0" err="1"/>
              <a:t>algoritmi</a:t>
            </a:r>
            <a:r>
              <a:rPr lang="en-GB" b="1" dirty="0"/>
              <a:t> </a:t>
            </a:r>
            <a:r>
              <a:rPr lang="en-GB" b="1" dirty="0" err="1"/>
              <a:t>che</a:t>
            </a:r>
            <a:r>
              <a:rPr lang="en-GB" b="1" dirty="0"/>
              <a:t> </a:t>
            </a:r>
            <a:r>
              <a:rPr lang="en-GB" b="1" dirty="0" err="1"/>
              <a:t>utilizzino</a:t>
            </a:r>
            <a:r>
              <a:rPr lang="en-GB" b="1" dirty="0"/>
              <a:t> le </a:t>
            </a:r>
            <a:r>
              <a:rPr lang="en-GB" b="1" dirty="0" err="1"/>
              <a:t>supercelle</a:t>
            </a:r>
            <a:r>
              <a:rPr lang="en-GB" b="1" dirty="0"/>
              <a:t> a </a:t>
            </a:r>
            <a:r>
              <a:rPr lang="en-GB" b="1" dirty="0" smtClean="0"/>
              <a:t>L1</a:t>
            </a:r>
          </a:p>
          <a:p>
            <a:pPr lvl="1">
              <a:buFont typeface="Wingdings" pitchFamily="2" charset="2"/>
              <a:buChar char="Ø"/>
            </a:pPr>
            <a:endParaRPr lang="en-GB" b="1" dirty="0" smtClean="0"/>
          </a:p>
          <a:p>
            <a:pPr lvl="1">
              <a:buFont typeface="Wingdings" pitchFamily="2" charset="2"/>
              <a:buChar char="Ø"/>
            </a:pPr>
            <a:endParaRPr lang="en-GB" b="1" dirty="0"/>
          </a:p>
          <a:p>
            <a:pPr>
              <a:buFont typeface="Wingdings" pitchFamily="2" charset="2"/>
              <a:buChar char="Ø"/>
            </a:pPr>
            <a:r>
              <a:rPr lang="en-GB" b="1" dirty="0" err="1" smtClean="0">
                <a:solidFill>
                  <a:srgbClr val="0070C0"/>
                </a:solidFill>
              </a:rPr>
              <a:t>Interessi</a:t>
            </a:r>
            <a:r>
              <a:rPr lang="en-GB" b="1" dirty="0" smtClean="0">
                <a:solidFill>
                  <a:srgbClr val="0070C0"/>
                </a:solidFill>
              </a:rPr>
              <a:t> in </a:t>
            </a:r>
            <a:r>
              <a:rPr lang="en-GB" b="1" dirty="0" err="1" smtClean="0">
                <a:solidFill>
                  <a:srgbClr val="0070C0"/>
                </a:solidFill>
              </a:rPr>
              <a:t>vari</a:t>
            </a:r>
            <a:r>
              <a:rPr lang="en-GB" b="1" dirty="0" smtClean="0">
                <a:solidFill>
                  <a:srgbClr val="0070C0"/>
                </a:solidFill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</a:rPr>
              <a:t>aspetti</a:t>
            </a:r>
            <a:r>
              <a:rPr lang="en-GB" b="1" dirty="0" smtClean="0">
                <a:solidFill>
                  <a:srgbClr val="0070C0"/>
                </a:solidFill>
              </a:rPr>
              <a:t> del </a:t>
            </a:r>
            <a:r>
              <a:rPr lang="en-GB" b="1" dirty="0" err="1" smtClean="0">
                <a:solidFill>
                  <a:srgbClr val="0070C0"/>
                </a:solidFill>
              </a:rPr>
              <a:t>progetto</a:t>
            </a:r>
            <a:r>
              <a:rPr lang="en-GB" b="1" dirty="0" smtClean="0">
                <a:solidFill>
                  <a:srgbClr val="0070C0"/>
                </a:solidFill>
              </a:rPr>
              <a:t> con </a:t>
            </a:r>
            <a:r>
              <a:rPr lang="en-GB" b="1" dirty="0" err="1" smtClean="0">
                <a:solidFill>
                  <a:srgbClr val="0070C0"/>
                </a:solidFill>
              </a:rPr>
              <a:t>simulazioni</a:t>
            </a:r>
            <a:r>
              <a:rPr lang="en-GB" b="1" dirty="0" smtClean="0">
                <a:solidFill>
                  <a:srgbClr val="0070C0"/>
                </a:solidFill>
              </a:rPr>
              <a:t>, design e prototyping  di </a:t>
            </a:r>
            <a:r>
              <a:rPr lang="en-GB" b="1" dirty="0" err="1" smtClean="0">
                <a:solidFill>
                  <a:srgbClr val="0070C0"/>
                </a:solidFill>
              </a:rPr>
              <a:t>componenti</a:t>
            </a:r>
            <a:r>
              <a:rPr lang="en-GB" b="1" dirty="0" smtClean="0">
                <a:solidFill>
                  <a:srgbClr val="0070C0"/>
                </a:solidFill>
              </a:rPr>
              <a:t>,…</a:t>
            </a:r>
          </a:p>
          <a:p>
            <a:pPr lvl="1">
              <a:buFont typeface="Wingdings" pitchFamily="2" charset="2"/>
              <a:buChar char="Ø"/>
            </a:pPr>
            <a:endParaRPr lang="en-GB" b="1" dirty="0"/>
          </a:p>
          <a:p>
            <a:pPr>
              <a:buFont typeface="Wingdings" pitchFamily="2" charset="2"/>
              <a:buChar char="Ø"/>
            </a:pPr>
            <a:endParaRPr lang="en-US" b="1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20/03/2013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6493"/>
            <a:ext cx="86106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725335" y="1841944"/>
            <a:ext cx="2910561" cy="866976"/>
            <a:chOff x="5364088" y="2132856"/>
            <a:chExt cx="3384376" cy="10081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364088" y="2132856"/>
              <a:ext cx="3384376" cy="1008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364088" y="2132856"/>
              <a:ext cx="3384376" cy="1008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2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Costi</a:t>
            </a:r>
            <a:r>
              <a:rPr lang="en-US" dirty="0" smtClean="0"/>
              <a:t> (</a:t>
            </a:r>
            <a:r>
              <a:rPr lang="en-US" dirty="0" err="1" smtClean="0"/>
              <a:t>kCHF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Rinunciando</a:t>
            </a:r>
            <a:r>
              <a:rPr lang="en-GB" dirty="0" smtClean="0"/>
              <a:t> </a:t>
            </a:r>
            <a:r>
              <a:rPr lang="en-GB" dirty="0"/>
              <a:t>a design e </a:t>
            </a:r>
            <a:r>
              <a:rPr lang="en-GB" dirty="0" err="1"/>
              <a:t>produzione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LSB e </a:t>
            </a:r>
            <a:r>
              <a:rPr lang="en-GB" dirty="0" err="1"/>
              <a:t>mantenendo</a:t>
            </a:r>
            <a:r>
              <a:rPr lang="en-GB" dirty="0"/>
              <a:t> la </a:t>
            </a:r>
            <a:r>
              <a:rPr lang="en-GB" dirty="0" err="1"/>
              <a:t>produzione</a:t>
            </a:r>
            <a:r>
              <a:rPr lang="en-GB" dirty="0"/>
              <a:t> di circa 1/3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produzione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baseplanes</a:t>
            </a:r>
            <a:r>
              <a:rPr lang="en-GB" dirty="0"/>
              <a:t>,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possibile</a:t>
            </a:r>
            <a:r>
              <a:rPr lang="en-GB" dirty="0"/>
              <a:t> </a:t>
            </a:r>
            <a:r>
              <a:rPr lang="en-GB" dirty="0" err="1"/>
              <a:t>contributo</a:t>
            </a:r>
            <a:r>
              <a:rPr lang="en-GB" dirty="0"/>
              <a:t> </a:t>
            </a:r>
            <a:r>
              <a:rPr lang="en-GB" dirty="0" err="1"/>
              <a:t>italiano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riduce</a:t>
            </a:r>
            <a:r>
              <a:rPr lang="en-GB" dirty="0"/>
              <a:t> di un </a:t>
            </a:r>
            <a:r>
              <a:rPr lang="en-GB" dirty="0" err="1"/>
              <a:t>fattore</a:t>
            </a:r>
            <a:r>
              <a:rPr lang="en-GB" dirty="0"/>
              <a:t> 2: </a:t>
            </a:r>
          </a:p>
          <a:p>
            <a:pPr lvl="1"/>
            <a:r>
              <a:rPr lang="en-GB" dirty="0"/>
              <a:t>360 </a:t>
            </a:r>
            <a:r>
              <a:rPr lang="en-GB" dirty="0" err="1"/>
              <a:t>kCHF</a:t>
            </a:r>
            <a:r>
              <a:rPr lang="en-GB" dirty="0"/>
              <a:t> (era 600 </a:t>
            </a:r>
            <a:r>
              <a:rPr lang="en-GB" dirty="0" err="1"/>
              <a:t>kCHF</a:t>
            </a:r>
            <a:r>
              <a:rPr lang="en-GB" dirty="0"/>
              <a:t>)</a:t>
            </a:r>
          </a:p>
          <a:p>
            <a:r>
              <a:rPr lang="en-GB" dirty="0" err="1"/>
              <a:t>Abbiamo</a:t>
            </a:r>
            <a:r>
              <a:rPr lang="en-GB" dirty="0"/>
              <a:t> </a:t>
            </a:r>
            <a:r>
              <a:rPr lang="en-GB" dirty="0" err="1" smtClean="0"/>
              <a:t>chiesto</a:t>
            </a:r>
            <a:r>
              <a:rPr lang="en-GB" dirty="0" smtClean="0"/>
              <a:t> ad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ditta</a:t>
            </a:r>
            <a:r>
              <a:rPr lang="en-GB" dirty="0" smtClean="0"/>
              <a:t> </a:t>
            </a:r>
            <a:r>
              <a:rPr lang="en-GB" dirty="0" err="1" smtClean="0"/>
              <a:t>italiana</a:t>
            </a:r>
            <a:r>
              <a:rPr lang="en-GB" dirty="0" smtClean="0"/>
              <a:t>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/>
              <a:t>stima</a:t>
            </a:r>
            <a:r>
              <a:rPr lang="en-GB" dirty="0"/>
              <a:t> </a:t>
            </a:r>
            <a:r>
              <a:rPr lang="en-GB" dirty="0" err="1"/>
              <a:t>piu</a:t>
            </a:r>
            <a:r>
              <a:rPr lang="en-GB" dirty="0"/>
              <a:t>’ </a:t>
            </a:r>
            <a:r>
              <a:rPr lang="en-GB" dirty="0" err="1"/>
              <a:t>precisa</a:t>
            </a:r>
            <a:r>
              <a:rPr lang="en-GB" dirty="0"/>
              <a:t> del </a:t>
            </a:r>
            <a:r>
              <a:rPr lang="en-GB" dirty="0" err="1"/>
              <a:t>costo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produzione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 smtClean="0"/>
              <a:t>baseplanes</a:t>
            </a:r>
            <a:r>
              <a:rPr lang="en-GB" dirty="0" smtClean="0"/>
              <a:t> e </a:t>
            </a:r>
            <a:r>
              <a:rPr lang="en-GB" dirty="0" err="1" smtClean="0"/>
              <a:t>siamo</a:t>
            </a:r>
            <a:r>
              <a:rPr lang="en-GB" dirty="0" smtClean="0"/>
              <a:t> in </a:t>
            </a:r>
            <a:r>
              <a:rPr lang="en-GB" dirty="0" err="1" smtClean="0"/>
              <a:t>attesa</a:t>
            </a:r>
            <a:r>
              <a:rPr lang="en-GB" dirty="0" smtClean="0"/>
              <a:t> di </a:t>
            </a:r>
            <a:r>
              <a:rPr lang="en-GB" dirty="0" err="1" smtClean="0"/>
              <a:t>una</a:t>
            </a:r>
            <a:r>
              <a:rPr lang="en-GB" dirty="0" smtClean="0"/>
              <a:t> </a:t>
            </a:r>
            <a:r>
              <a:rPr lang="en-GB" dirty="0" err="1" smtClean="0"/>
              <a:t>risposta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Elfes</a:t>
            </a:r>
            <a:r>
              <a:rPr lang="en-GB" dirty="0" smtClean="0"/>
              <a:t> Technology </a:t>
            </a:r>
            <a:r>
              <a:rPr lang="en-GB" dirty="0" err="1" smtClean="0"/>
              <a:t>srl</a:t>
            </a:r>
            <a:r>
              <a:rPr lang="en-GB" dirty="0" smtClean="0"/>
              <a:t>, Cinisello Balsamo (MI)</a:t>
            </a:r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5132291"/>
              </p:ext>
            </p:extLst>
          </p:nvPr>
        </p:nvGraphicFramePr>
        <p:xfrm>
          <a:off x="251520" y="1124744"/>
          <a:ext cx="8640963" cy="212344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816423"/>
                <a:gridCol w="936105"/>
                <a:gridCol w="1008112"/>
                <a:gridCol w="1008112"/>
                <a:gridCol w="864098"/>
                <a:gridCol w="100811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Deliverables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Baseplanes</a:t>
                      </a:r>
                      <a:r>
                        <a:rPr lang="en-GB" dirty="0" smtClean="0"/>
                        <a:t>: </a:t>
                      </a:r>
                      <a:r>
                        <a:rPr lang="en-GB" dirty="0" err="1" smtClean="0"/>
                        <a:t>constr</a:t>
                      </a:r>
                      <a:r>
                        <a:rPr lang="en-GB" dirty="0" smtClean="0"/>
                        <a:t>, assembly, conn,...</a:t>
                      </a:r>
                    </a:p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                      1/3 </a:t>
                      </a:r>
                      <a:r>
                        <a:rPr lang="en-GB" dirty="0" err="1" smtClean="0">
                          <a:solidFill>
                            <a:srgbClr val="00B050"/>
                          </a:solidFill>
                        </a:rPr>
                        <a:t>produzione</a:t>
                      </a:r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 in Italia </a:t>
                      </a:r>
                      <a:r>
                        <a:rPr lang="en-GB" dirty="0" smtClean="0">
                          <a:solidFill>
                            <a:srgbClr val="00B050"/>
                          </a:solidFill>
                          <a:sym typeface="Symbol"/>
                        </a:rPr>
                        <a:t>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1.076</a:t>
                      </a:r>
                    </a:p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0.360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0.007</a:t>
                      </a:r>
                    </a:p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0.07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0.007</a:t>
                      </a:r>
                    </a:p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0.07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0.531</a:t>
                      </a:r>
                    </a:p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0.177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0.531</a:t>
                      </a:r>
                    </a:p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0.177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Layer Sum</a:t>
                      </a:r>
                      <a:r>
                        <a:rPr lang="en-GB" baseline="0" dirty="0" smtClean="0"/>
                        <a:t> Boards (Barrel, EM </a:t>
                      </a:r>
                      <a:r>
                        <a:rPr lang="en-GB" baseline="0" dirty="0" err="1" smtClean="0"/>
                        <a:t>Endcap</a:t>
                      </a:r>
                      <a:r>
                        <a:rPr lang="en-GB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Total (MCHF):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1.765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0.021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0.007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0.531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1.206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Total (Italy):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0.600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0.014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0.007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0.177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0.402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95536" y="2060848"/>
            <a:ext cx="8496944" cy="1296144"/>
            <a:chOff x="395536" y="4509120"/>
            <a:chExt cx="8496944" cy="129614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395536" y="4509120"/>
              <a:ext cx="8496944" cy="12241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95536" y="4581128"/>
              <a:ext cx="8496944" cy="12241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3923928" y="1729992"/>
            <a:ext cx="100811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</a:t>
            </a:r>
            <a:r>
              <a:rPr lang="en-US" dirty="0" smtClean="0"/>
              <a:t> Phase I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90427" indent="-390427" defTabSz="1042731">
              <a:buClr>
                <a:srgbClr val="FF0000"/>
              </a:buClr>
              <a:defRPr/>
            </a:pPr>
            <a:r>
              <a:rPr lang="it-IT" dirty="0" smtClean="0"/>
              <a:t>Purposes:</a:t>
            </a:r>
          </a:p>
          <a:p>
            <a:pPr marL="790477" lvl="1" indent="-390427" defTabSz="1042731">
              <a:buClr>
                <a:srgbClr val="FF0000"/>
              </a:buClr>
              <a:defRPr/>
            </a:pPr>
            <a:r>
              <a:rPr lang="it-IT" dirty="0" smtClean="0"/>
              <a:t>maintain </a:t>
            </a:r>
            <a:r>
              <a:rPr lang="it-IT" dirty="0"/>
              <a:t>high </a:t>
            </a:r>
            <a:r>
              <a:rPr lang="it-IT" dirty="0" smtClean="0"/>
              <a:t>efficiency </a:t>
            </a:r>
            <a:r>
              <a:rPr lang="it-IT" dirty="0"/>
              <a:t>for Level-1 triggering on low P</a:t>
            </a:r>
            <a:r>
              <a:rPr lang="it-IT" baseline="-25000" dirty="0"/>
              <a:t>T</a:t>
            </a:r>
            <a:r>
              <a:rPr lang="it-IT" dirty="0"/>
              <a:t> objects </a:t>
            </a:r>
            <a:r>
              <a:rPr lang="it-IT" dirty="0" smtClean="0"/>
              <a:t>(electrons </a:t>
            </a:r>
            <a:r>
              <a:rPr lang="it-IT" dirty="0"/>
              <a:t>and photons</a:t>
            </a:r>
            <a:r>
              <a:rPr lang="it-IT" dirty="0" smtClean="0"/>
              <a:t>)</a:t>
            </a:r>
            <a:endParaRPr lang="en-GB" dirty="0" smtClean="0"/>
          </a:p>
          <a:p>
            <a:pPr marL="790477" lvl="1" indent="-390427" defTabSz="1042731">
              <a:buClr>
                <a:srgbClr val="FF0000"/>
              </a:buClr>
              <a:defRPr/>
            </a:pPr>
            <a:r>
              <a:rPr lang="it-IT" dirty="0" smtClean="0"/>
              <a:t>Improve jet, tau, MET triggers</a:t>
            </a:r>
          </a:p>
          <a:p>
            <a:pPr marL="790477" lvl="1" indent="-390427" defTabSz="1042731">
              <a:buClr>
                <a:srgbClr val="FF0000"/>
              </a:buClr>
              <a:defRPr/>
            </a:pPr>
            <a:r>
              <a:rPr lang="en-US" dirty="0"/>
              <a:t>Enable lower thresholds for multi-object triggers </a:t>
            </a:r>
            <a:endParaRPr lang="en-US" dirty="0" smtClean="0"/>
          </a:p>
          <a:p>
            <a:pPr marL="790477" lvl="1" indent="-390427" defTabSz="1042731">
              <a:buClr>
                <a:srgbClr val="FF0000"/>
              </a:buClr>
              <a:defRPr/>
            </a:pPr>
            <a:r>
              <a:rPr lang="en-US" dirty="0" smtClean="0"/>
              <a:t>Give </a:t>
            </a:r>
            <a:r>
              <a:rPr lang="en-US" dirty="0"/>
              <a:t>more flexibility in trigger menu design and in operations</a:t>
            </a:r>
            <a:endParaRPr lang="it-IT" dirty="0"/>
          </a:p>
          <a:p>
            <a:pPr marL="390427" indent="-390427" defTabSz="1042731">
              <a:buClr>
                <a:srgbClr val="FF0000"/>
              </a:buClr>
              <a:defRPr/>
            </a:pPr>
            <a:r>
              <a:rPr lang="it-IT" dirty="0"/>
              <a:t>In the LAr calorimeter this implies changes to the front-end electronics to allow greater granularity to be exploited at </a:t>
            </a:r>
            <a:r>
              <a:rPr lang="it-IT" dirty="0" smtClean="0"/>
              <a:t>Level-1</a:t>
            </a:r>
          </a:p>
          <a:p>
            <a:pPr lvl="1"/>
            <a:r>
              <a:rPr lang="it-IT" dirty="0" smtClean="0"/>
              <a:t>finer </a:t>
            </a:r>
            <a:r>
              <a:rPr lang="it-IT" dirty="0"/>
              <a:t>segmentation </a:t>
            </a:r>
            <a:r>
              <a:rPr lang="it-IT" dirty="0" smtClean="0"/>
              <a:t>in eta </a:t>
            </a:r>
          </a:p>
          <a:p>
            <a:pPr lvl="1"/>
            <a:r>
              <a:rPr lang="it-IT" dirty="0"/>
              <a:t>d</a:t>
            </a:r>
            <a:r>
              <a:rPr lang="it-IT" dirty="0" smtClean="0"/>
              <a:t>epth information</a:t>
            </a:r>
          </a:p>
          <a:p>
            <a:r>
              <a:rPr lang="en-US" dirty="0"/>
              <a:t>Enable use of more powerful LVL2 /</a:t>
            </a:r>
            <a:r>
              <a:rPr lang="en-US" dirty="0" smtClean="0"/>
              <a:t>offline-like variables/ techniques </a:t>
            </a:r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/>
              <a:t>L1Calo </a:t>
            </a:r>
            <a:r>
              <a:rPr lang="en-US" dirty="0" smtClean="0"/>
              <a:t>selection:</a:t>
            </a:r>
          </a:p>
          <a:p>
            <a:pPr lvl="1"/>
            <a:r>
              <a:rPr lang="en-US" dirty="0" smtClean="0"/>
              <a:t>Shower shapes</a:t>
            </a:r>
            <a:endParaRPr lang="en-US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390427" indent="-390427" defTabSz="1042731">
              <a:buClr>
                <a:srgbClr val="FF0000"/>
              </a:buClr>
              <a:defRPr/>
            </a:pPr>
            <a:endParaRPr lang="it-IT" dirty="0"/>
          </a:p>
          <a:p>
            <a:pPr marL="390427" indent="-390427" defTabSz="1042731">
              <a:buClr>
                <a:srgbClr val="FF0000"/>
              </a:buClr>
              <a:defRPr/>
            </a:pPr>
            <a:endParaRPr lang="it-IT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12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5191"/>
            <a:ext cx="7705535" cy="681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baseplane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Status of </a:t>
            </a:r>
            <a:r>
              <a:rPr lang="en-US" dirty="0" err="1" smtClean="0"/>
              <a:t>baseplane</a:t>
            </a:r>
            <a:r>
              <a:rPr lang="en-US" dirty="0" smtClean="0"/>
              <a:t> design: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EMB (Milano/</a:t>
            </a:r>
            <a:r>
              <a:rPr lang="en-US" dirty="0" err="1" smtClean="0"/>
              <a:t>Orsay</a:t>
            </a:r>
            <a:r>
              <a:rPr lang="en-US" dirty="0" smtClean="0"/>
              <a:t>): ~finished</a:t>
            </a:r>
            <a:endParaRPr lang="en-GB" dirty="0" smtClean="0"/>
          </a:p>
          <a:p>
            <a:r>
              <a:rPr lang="en-GB" sz="4200" dirty="0" smtClean="0"/>
              <a:t>EMB  (Milano/</a:t>
            </a:r>
            <a:r>
              <a:rPr lang="en-GB" sz="4200" dirty="0" err="1" smtClean="0"/>
              <a:t>Orsay</a:t>
            </a:r>
            <a:r>
              <a:rPr lang="en-GB" sz="4200" dirty="0" smtClean="0"/>
              <a:t>): ~finished</a:t>
            </a:r>
            <a:endParaRPr lang="en-US" sz="4200" dirty="0" smtClean="0"/>
          </a:p>
          <a:p>
            <a:r>
              <a:rPr lang="en-US" sz="4200" dirty="0" smtClean="0"/>
              <a:t>EMEC standard (</a:t>
            </a:r>
            <a:r>
              <a:rPr lang="en-US" sz="4200" dirty="0" err="1" smtClean="0"/>
              <a:t>Orsay</a:t>
            </a:r>
            <a:r>
              <a:rPr lang="en-US" sz="4200" dirty="0" smtClean="0"/>
              <a:t>):~finished</a:t>
            </a:r>
          </a:p>
          <a:p>
            <a:r>
              <a:rPr lang="en-US" sz="4200" dirty="0" smtClean="0"/>
              <a:t>EMEC special (Milano/</a:t>
            </a:r>
            <a:r>
              <a:rPr lang="en-US" sz="4200" dirty="0" err="1" smtClean="0"/>
              <a:t>Orsay</a:t>
            </a:r>
            <a:r>
              <a:rPr lang="en-US" sz="4200" dirty="0" smtClean="0"/>
              <a:t>): finalizing design</a:t>
            </a:r>
          </a:p>
          <a:p>
            <a:r>
              <a:rPr lang="en-US" sz="4200" dirty="0" smtClean="0"/>
              <a:t>HEC (Milano? Triumph?): not started</a:t>
            </a:r>
          </a:p>
          <a:p>
            <a:r>
              <a:rPr lang="en-US" sz="4200" dirty="0" smtClean="0"/>
              <a:t>FCAL (Canada/Arizona): not started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 smtClean="0"/>
              <a:t>Finalizing studies on signal extraction at high-Z vs. double driver  with respect to signal attenuation and delay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 err="1" smtClean="0"/>
              <a:t>Produzione</a:t>
            </a:r>
            <a:r>
              <a:rPr lang="en-US" sz="4200" dirty="0" smtClean="0"/>
              <a:t> </a:t>
            </a:r>
            <a:r>
              <a:rPr lang="en-US" sz="4200" dirty="0" err="1" smtClean="0"/>
              <a:t>dei</a:t>
            </a:r>
            <a:r>
              <a:rPr lang="en-US" sz="4200" dirty="0" smtClean="0"/>
              <a:t> </a:t>
            </a:r>
            <a:r>
              <a:rPr lang="en-US" sz="4200" dirty="0" err="1" smtClean="0"/>
              <a:t>primi</a:t>
            </a:r>
            <a:r>
              <a:rPr lang="en-US" sz="4200" dirty="0" smtClean="0"/>
              <a:t> </a:t>
            </a:r>
            <a:r>
              <a:rPr lang="en-US" sz="4200" dirty="0" err="1" smtClean="0"/>
              <a:t>prototipi</a:t>
            </a:r>
            <a:r>
              <a:rPr lang="en-US" sz="4200" dirty="0" smtClean="0"/>
              <a:t> </a:t>
            </a:r>
            <a:r>
              <a:rPr lang="en-US" sz="4200" dirty="0" err="1" smtClean="0"/>
              <a:t>potrebbe</a:t>
            </a:r>
            <a:r>
              <a:rPr lang="en-US" sz="4200" dirty="0" smtClean="0"/>
              <a:t> </a:t>
            </a:r>
            <a:r>
              <a:rPr lang="en-US" sz="4200" dirty="0" err="1" smtClean="0"/>
              <a:t>cominciare</a:t>
            </a:r>
            <a:r>
              <a:rPr lang="en-US" sz="4200" dirty="0" smtClean="0"/>
              <a:t> in </a:t>
            </a:r>
            <a:r>
              <a:rPr lang="en-US" sz="4200" dirty="0" err="1" smtClean="0"/>
              <a:t>Aprile</a:t>
            </a:r>
            <a:r>
              <a:rPr lang="en-US" sz="4200" dirty="0" smtClean="0"/>
              <a:t>:</a:t>
            </a:r>
            <a:endParaRPr lang="en-US" sz="4200" dirty="0"/>
          </a:p>
          <a:p>
            <a:r>
              <a:rPr lang="en-US" sz="4200" dirty="0" smtClean="0"/>
              <a:t>Per </a:t>
            </a:r>
            <a:r>
              <a:rPr lang="en-US" sz="4200" dirty="0" err="1" smtClean="0"/>
              <a:t>il</a:t>
            </a:r>
            <a:r>
              <a:rPr lang="en-US" sz="4200" dirty="0" smtClean="0"/>
              <a:t> 2013 ci </a:t>
            </a:r>
            <a:r>
              <a:rPr lang="en-US" sz="4200" dirty="0" err="1" smtClean="0"/>
              <a:t>sono</a:t>
            </a:r>
            <a:r>
              <a:rPr lang="en-US" sz="4200" dirty="0" smtClean="0"/>
              <a:t> </a:t>
            </a:r>
            <a:r>
              <a:rPr lang="en-US" sz="4200" dirty="0" err="1" smtClean="0"/>
              <a:t>stati</a:t>
            </a:r>
            <a:r>
              <a:rPr lang="en-US" sz="4200" dirty="0" smtClean="0"/>
              <a:t> </a:t>
            </a:r>
            <a:r>
              <a:rPr lang="en-US" sz="4200" dirty="0" err="1" smtClean="0"/>
              <a:t>assegnati</a:t>
            </a:r>
            <a:r>
              <a:rPr lang="en-US" sz="4200" dirty="0"/>
              <a:t> </a:t>
            </a:r>
            <a:r>
              <a:rPr lang="en-US" sz="4200" dirty="0" smtClean="0"/>
              <a:t>5 </a:t>
            </a:r>
            <a:r>
              <a:rPr lang="en-US" sz="4200" dirty="0" err="1" smtClean="0"/>
              <a:t>keuro</a:t>
            </a:r>
            <a:r>
              <a:rPr lang="en-US" sz="4200" dirty="0" smtClean="0"/>
              <a:t> </a:t>
            </a:r>
            <a:r>
              <a:rPr lang="en-US" sz="4200" dirty="0" err="1" smtClean="0"/>
              <a:t>sj</a:t>
            </a:r>
            <a:r>
              <a:rPr lang="en-US" sz="4200" dirty="0" smtClean="0"/>
              <a:t> per </a:t>
            </a:r>
            <a:r>
              <a:rPr lang="en-US" sz="4200" dirty="0" err="1" smtClean="0"/>
              <a:t>questa</a:t>
            </a:r>
            <a:r>
              <a:rPr lang="en-US" sz="4200" dirty="0" smtClean="0"/>
              <a:t> </a:t>
            </a:r>
            <a:r>
              <a:rPr lang="en-US" sz="4200" dirty="0" err="1" smtClean="0"/>
              <a:t>produzione</a:t>
            </a:r>
            <a:endParaRPr lang="en-US" sz="4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9001125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92078" y="692696"/>
            <a:ext cx="1008112" cy="2622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234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Barrel </a:t>
            </a:r>
            <a:r>
              <a:rPr lang="en-US" dirty="0" err="1" smtClean="0"/>
              <a:t>baseplane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prstClr val="black"/>
                </a:solidFill>
              </a:rPr>
              <a:t>La </a:t>
            </a:r>
            <a:r>
              <a:rPr lang="en-US" dirty="0" err="1">
                <a:solidFill>
                  <a:prstClr val="black"/>
                </a:solidFill>
              </a:rPr>
              <a:t>scheda</a:t>
            </a:r>
            <a:r>
              <a:rPr lang="en-US" dirty="0">
                <a:solidFill>
                  <a:prstClr val="black"/>
                </a:solidFill>
              </a:rPr>
              <a:t> e’ </a:t>
            </a:r>
            <a:r>
              <a:rPr lang="en-US" dirty="0" err="1">
                <a:solidFill>
                  <a:prstClr val="black"/>
                </a:solidFill>
              </a:rPr>
              <a:t>stata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progettata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usando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Solo </a:t>
            </a:r>
            <a:r>
              <a:rPr lang="en-US" dirty="0" err="1">
                <a:solidFill>
                  <a:prstClr val="black"/>
                </a:solidFill>
              </a:rPr>
              <a:t>stripline</a:t>
            </a:r>
            <a:r>
              <a:rPr lang="en-US" dirty="0">
                <a:solidFill>
                  <a:prstClr val="black"/>
                </a:solidFill>
              </a:rPr>
              <a:t> con </a:t>
            </a:r>
            <a:r>
              <a:rPr lang="en-US" dirty="0" err="1">
                <a:solidFill>
                  <a:prstClr val="black"/>
                </a:solidFill>
              </a:rPr>
              <a:t>impedenza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controllata</a:t>
            </a:r>
            <a:r>
              <a:rPr lang="en-US" dirty="0">
                <a:solidFill>
                  <a:prstClr val="black"/>
                </a:solidFill>
              </a:rPr>
              <a:t> (50 ohm, </a:t>
            </a:r>
            <a:r>
              <a:rPr lang="en-US" dirty="0" err="1">
                <a:solidFill>
                  <a:prstClr val="black"/>
                </a:solidFill>
              </a:rPr>
              <a:t>tracce</a:t>
            </a:r>
            <a:r>
              <a:rPr lang="en-US" dirty="0">
                <a:solidFill>
                  <a:prstClr val="black"/>
                </a:solidFill>
              </a:rPr>
              <a:t> di 150 </a:t>
            </a:r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dirty="0">
                <a:solidFill>
                  <a:prstClr val="black"/>
                </a:solidFill>
              </a:rPr>
              <a:t>m)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prstClr val="black"/>
                </a:solidFill>
              </a:rPr>
              <a:t>Usando</a:t>
            </a:r>
            <a:r>
              <a:rPr lang="en-US" dirty="0">
                <a:solidFill>
                  <a:prstClr val="black"/>
                </a:solidFill>
              </a:rPr>
              <a:t> 5 layers, </a:t>
            </a:r>
            <a:r>
              <a:rPr lang="en-US" dirty="0" err="1">
                <a:solidFill>
                  <a:prstClr val="black"/>
                </a:solidFill>
              </a:rPr>
              <a:t>uno</a:t>
            </a:r>
            <a:r>
              <a:rPr lang="en-US" dirty="0">
                <a:solidFill>
                  <a:prstClr val="black"/>
                </a:solidFill>
              </a:rPr>
              <a:t> in </a:t>
            </a:r>
            <a:r>
              <a:rPr lang="en-US" dirty="0" err="1">
                <a:solidFill>
                  <a:prstClr val="black"/>
                </a:solidFill>
              </a:rPr>
              <a:t>piu</a:t>
            </a:r>
            <a:r>
              <a:rPr lang="en-US" dirty="0">
                <a:solidFill>
                  <a:prstClr val="black"/>
                </a:solidFill>
              </a:rPr>
              <a:t>’ </a:t>
            </a:r>
            <a:r>
              <a:rPr lang="en-US" dirty="0" err="1">
                <a:solidFill>
                  <a:prstClr val="black"/>
                </a:solidFill>
              </a:rPr>
              <a:t>della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scheda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esistente</a:t>
            </a:r>
            <a:r>
              <a:rPr lang="en-US" dirty="0">
                <a:solidFill>
                  <a:prstClr val="black"/>
                </a:solidFill>
              </a:rPr>
              <a:t>, per </a:t>
            </a:r>
            <a:r>
              <a:rPr lang="en-US" dirty="0" err="1">
                <a:solidFill>
                  <a:prstClr val="black"/>
                </a:solidFill>
              </a:rPr>
              <a:t>migliorare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il</a:t>
            </a:r>
            <a:r>
              <a:rPr lang="en-US" dirty="0">
                <a:solidFill>
                  <a:prstClr val="black"/>
                </a:solidFill>
              </a:rPr>
              <a:t> routing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Non </a:t>
            </a:r>
            <a:r>
              <a:rPr lang="en-US" dirty="0" err="1">
                <a:solidFill>
                  <a:prstClr val="black"/>
                </a:solidFill>
              </a:rPr>
              <a:t>introducendo</a:t>
            </a:r>
            <a:r>
              <a:rPr lang="en-US" dirty="0">
                <a:solidFill>
                  <a:prstClr val="black"/>
                </a:solidFill>
              </a:rPr>
              <a:t> “via” per </a:t>
            </a:r>
            <a:r>
              <a:rPr lang="en-US" dirty="0" err="1">
                <a:solidFill>
                  <a:prstClr val="black"/>
                </a:solidFill>
              </a:rPr>
              <a:t>avere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migliore</a:t>
            </a:r>
            <a:r>
              <a:rPr lang="en-US" dirty="0">
                <a:solidFill>
                  <a:prstClr val="black"/>
                </a:solidFill>
              </a:rPr>
              <a:t> signal integrity.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Per </a:t>
            </a:r>
            <a:r>
              <a:rPr lang="en-US" dirty="0" err="1">
                <a:solidFill>
                  <a:prstClr val="black"/>
                </a:solidFill>
              </a:rPr>
              <a:t>il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connettore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della</a:t>
            </a:r>
            <a:r>
              <a:rPr lang="en-US" dirty="0">
                <a:solidFill>
                  <a:prstClr val="black"/>
                </a:solidFill>
              </a:rPr>
              <a:t> LTDB (</a:t>
            </a:r>
            <a:r>
              <a:rPr lang="en-US" dirty="0" err="1">
                <a:solidFill>
                  <a:prstClr val="black"/>
                </a:solidFill>
              </a:rPr>
              <a:t>fila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centrale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della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figura</a:t>
            </a:r>
            <a:r>
              <a:rPr lang="en-US" dirty="0">
                <a:solidFill>
                  <a:prstClr val="black"/>
                </a:solidFill>
              </a:rPr>
              <a:t>) e’ </a:t>
            </a:r>
            <a:r>
              <a:rPr lang="en-US" dirty="0" err="1">
                <a:solidFill>
                  <a:prstClr val="black"/>
                </a:solidFill>
              </a:rPr>
              <a:t>stato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scelto</a:t>
            </a:r>
            <a:r>
              <a:rPr lang="en-US" dirty="0">
                <a:solidFill>
                  <a:prstClr val="black"/>
                </a:solidFill>
              </a:rPr>
              <a:t> un </a:t>
            </a:r>
            <a:r>
              <a:rPr lang="en-US" dirty="0" err="1">
                <a:solidFill>
                  <a:prstClr val="black"/>
                </a:solidFill>
              </a:rPr>
              <a:t>connettore</a:t>
            </a:r>
            <a:r>
              <a:rPr lang="en-US" dirty="0">
                <a:solidFill>
                  <a:prstClr val="black"/>
                </a:solidFill>
              </a:rPr>
              <a:t> Hard Metric a 2mm con shielding </a:t>
            </a:r>
            <a:r>
              <a:rPr lang="en-US" dirty="0" err="1">
                <a:solidFill>
                  <a:prstClr val="black"/>
                </a:solidFill>
              </a:rPr>
              <a:t>integrato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prstClr val="black"/>
                </a:solidFill>
              </a:rPr>
              <a:t>Lo </a:t>
            </a:r>
            <a:r>
              <a:rPr lang="en-US" dirty="0" err="1">
                <a:solidFill>
                  <a:prstClr val="black"/>
                </a:solidFill>
              </a:rPr>
              <a:t>spazio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fra</a:t>
            </a:r>
            <a:r>
              <a:rPr lang="en-US" dirty="0">
                <a:solidFill>
                  <a:prstClr val="black"/>
                </a:solidFill>
              </a:rPr>
              <a:t> le </a:t>
            </a:r>
            <a:r>
              <a:rPr lang="en-US" dirty="0" err="1">
                <a:solidFill>
                  <a:prstClr val="black"/>
                </a:solidFill>
              </a:rPr>
              <a:t>traccie</a:t>
            </a:r>
            <a:r>
              <a:rPr lang="en-US" dirty="0">
                <a:solidFill>
                  <a:prstClr val="black"/>
                </a:solidFill>
              </a:rPr>
              <a:t> e’ ~300 </a:t>
            </a:r>
            <a:r>
              <a:rPr lang="en-US" dirty="0">
                <a:solidFill>
                  <a:prstClr val="black"/>
                </a:solidFill>
                <a:latin typeface="Symbol" pitchFamily="18" charset="2"/>
              </a:rPr>
              <a:t>m</a:t>
            </a:r>
            <a:r>
              <a:rPr lang="en-US" dirty="0">
                <a:solidFill>
                  <a:prstClr val="black"/>
                </a:solidFill>
              </a:rPr>
              <a:t>m per </a:t>
            </a:r>
            <a:r>
              <a:rPr lang="en-US" dirty="0" err="1">
                <a:solidFill>
                  <a:prstClr val="black"/>
                </a:solidFill>
              </a:rPr>
              <a:t>avere</a:t>
            </a:r>
            <a:r>
              <a:rPr lang="en-US" dirty="0">
                <a:solidFill>
                  <a:prstClr val="black"/>
                </a:solidFill>
              </a:rPr>
              <a:t> basso crosstalk  (&lt; 1 %)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 err="1">
                <a:solidFill>
                  <a:prstClr val="black"/>
                </a:solidFill>
              </a:rPr>
              <a:t>Ulteriori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verifiche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sul</a:t>
            </a:r>
            <a:r>
              <a:rPr lang="en-US" dirty="0">
                <a:solidFill>
                  <a:prstClr val="black"/>
                </a:solidFill>
              </a:rPr>
              <a:t> layout: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prstClr val="black"/>
                </a:solidFill>
              </a:rPr>
              <a:t>Simulazione</a:t>
            </a:r>
            <a:r>
              <a:rPr lang="en-US" dirty="0">
                <a:solidFill>
                  <a:prstClr val="black"/>
                </a:solidFill>
              </a:rPr>
              <a:t> a </a:t>
            </a:r>
            <a:r>
              <a:rPr lang="en-US" dirty="0" err="1">
                <a:solidFill>
                  <a:prstClr val="black"/>
                </a:solidFill>
              </a:rPr>
              <a:t>piena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scheda</a:t>
            </a:r>
            <a:r>
              <a:rPr lang="en-US" dirty="0">
                <a:solidFill>
                  <a:prstClr val="black"/>
                </a:solidFill>
              </a:rPr>
              <a:t> con </a:t>
            </a:r>
            <a:r>
              <a:rPr lang="en-US" dirty="0" err="1">
                <a:solidFill>
                  <a:prstClr val="black"/>
                </a:solidFill>
              </a:rPr>
              <a:t>Hyperlinx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dell’integrita</a:t>
            </a:r>
            <a:r>
              <a:rPr lang="en-US" dirty="0">
                <a:solidFill>
                  <a:prstClr val="black"/>
                </a:solidFill>
              </a:rPr>
              <a:t>’ del </a:t>
            </a:r>
            <a:r>
              <a:rPr lang="en-US" dirty="0" err="1">
                <a:solidFill>
                  <a:prstClr val="black"/>
                </a:solidFill>
              </a:rPr>
              <a:t>segnale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prstClr val="black"/>
                </a:solidFill>
              </a:rPr>
              <a:t>Simulazione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segnali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ottenuta</a:t>
            </a:r>
            <a:r>
              <a:rPr lang="en-US" dirty="0">
                <a:solidFill>
                  <a:prstClr val="black"/>
                </a:solidFill>
              </a:rPr>
              <a:t> con Spice e </a:t>
            </a:r>
            <a:r>
              <a:rPr lang="en-US" dirty="0" err="1">
                <a:solidFill>
                  <a:prstClr val="black"/>
                </a:solidFill>
              </a:rPr>
              <a:t>generazione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modelli</a:t>
            </a:r>
            <a:r>
              <a:rPr lang="en-US" dirty="0">
                <a:solidFill>
                  <a:prstClr val="black"/>
                </a:solidFill>
              </a:rPr>
              <a:t> IBIS</a:t>
            </a:r>
          </a:p>
          <a:p>
            <a:pPr marL="285750" indent="-285750">
              <a:buFontTx/>
              <a:buChar char="-"/>
            </a:pPr>
            <a:r>
              <a:rPr lang="en-US" b="1" dirty="0" err="1">
                <a:solidFill>
                  <a:srgbClr val="FF0000"/>
                </a:solidFill>
              </a:rPr>
              <a:t>Eventuale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ottimizzazione</a:t>
            </a:r>
            <a:r>
              <a:rPr lang="en-US" b="1" dirty="0">
                <a:solidFill>
                  <a:srgbClr val="FF0000"/>
                </a:solidFill>
              </a:rPr>
              <a:t> del layout in </a:t>
            </a:r>
            <a:r>
              <a:rPr lang="en-US" b="1" dirty="0" err="1">
                <a:solidFill>
                  <a:srgbClr val="FF0000"/>
                </a:solidFill>
              </a:rPr>
              <a:t>accordo</a:t>
            </a:r>
            <a:r>
              <a:rPr lang="en-US" b="1" dirty="0">
                <a:solidFill>
                  <a:srgbClr val="FF0000"/>
                </a:solidFill>
              </a:rPr>
              <a:t> con </a:t>
            </a:r>
            <a:r>
              <a:rPr lang="en-US" b="1" dirty="0" err="1">
                <a:solidFill>
                  <a:srgbClr val="FF0000"/>
                </a:solidFill>
              </a:rPr>
              <a:t>il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produttore</a:t>
            </a:r>
            <a:r>
              <a:rPr lang="en-US" b="1" dirty="0">
                <a:solidFill>
                  <a:srgbClr val="FF0000"/>
                </a:solidFill>
              </a:rPr>
              <a:t> del </a:t>
            </a:r>
            <a:r>
              <a:rPr lang="en-US" b="1" dirty="0" err="1">
                <a:solidFill>
                  <a:srgbClr val="FF0000"/>
                </a:solidFill>
              </a:rPr>
              <a:t>prototipo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della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scheda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84" r="34724"/>
          <a:stretch/>
        </p:blipFill>
        <p:spPr>
          <a:xfrm>
            <a:off x="4644008" y="867880"/>
            <a:ext cx="4114800" cy="52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55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Milano involvement and responsibilities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People involved (7 </a:t>
            </a:r>
            <a:r>
              <a:rPr lang="en-GB" sz="2000" dirty="0" err="1" smtClean="0">
                <a:solidFill>
                  <a:srgbClr val="0070C0"/>
                </a:solidFill>
              </a:rPr>
              <a:t>persone</a:t>
            </a:r>
            <a:r>
              <a:rPr lang="en-GB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smtClean="0">
                <a:solidFill>
                  <a:srgbClr val="0070C0"/>
                </a:solidFill>
              </a:rPr>
              <a:t>≈3 FTE al </a:t>
            </a:r>
            <a:r>
              <a:rPr lang="en-US" sz="2000" dirty="0" err="1" smtClean="0">
                <a:solidFill>
                  <a:srgbClr val="0070C0"/>
                </a:solidFill>
              </a:rPr>
              <a:t>momento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r>
              <a:rPr lang="en-GB" sz="2000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GB" sz="1800" dirty="0"/>
              <a:t>M. </a:t>
            </a:r>
            <a:r>
              <a:rPr lang="en-GB" sz="1800" dirty="0" err="1"/>
              <a:t>Citterio</a:t>
            </a:r>
            <a:r>
              <a:rPr lang="en-GB" sz="1800" dirty="0"/>
              <a:t> (DT): design </a:t>
            </a:r>
            <a:r>
              <a:rPr lang="en-GB" sz="1800" dirty="0" err="1"/>
              <a:t>nuovi</a:t>
            </a:r>
            <a:r>
              <a:rPr lang="en-GB" sz="1800" dirty="0"/>
              <a:t> </a:t>
            </a:r>
            <a:r>
              <a:rPr lang="en-GB" sz="1800" dirty="0" err="1"/>
              <a:t>baseplane</a:t>
            </a:r>
            <a:r>
              <a:rPr lang="en-GB" sz="1800" dirty="0"/>
              <a:t>, </a:t>
            </a:r>
            <a:r>
              <a:rPr lang="en-GB" sz="1800" dirty="0" err="1" smtClean="0"/>
              <a:t>nuova</a:t>
            </a:r>
            <a:r>
              <a:rPr lang="en-GB" sz="1800" dirty="0" smtClean="0"/>
              <a:t> </a:t>
            </a:r>
            <a:r>
              <a:rPr lang="en-GB" sz="1800" dirty="0" err="1"/>
              <a:t>distribuzione</a:t>
            </a:r>
            <a:r>
              <a:rPr lang="en-GB" sz="1800" dirty="0"/>
              <a:t> </a:t>
            </a:r>
            <a:r>
              <a:rPr lang="en-GB" sz="1800" dirty="0" err="1"/>
              <a:t>potenza</a:t>
            </a:r>
            <a:endParaRPr lang="en-GB" sz="1800" dirty="0"/>
          </a:p>
          <a:p>
            <a:pPr lvl="1"/>
            <a:r>
              <a:rPr lang="en-GB" sz="1800" dirty="0"/>
              <a:t>F. </a:t>
            </a:r>
            <a:r>
              <a:rPr lang="en-GB" sz="1800" dirty="0" err="1"/>
              <a:t>Tartarelli</a:t>
            </a:r>
            <a:r>
              <a:rPr lang="en-GB" sz="1800" dirty="0"/>
              <a:t> (PR): </a:t>
            </a:r>
            <a:r>
              <a:rPr lang="en-GB" sz="1800" dirty="0" err="1"/>
              <a:t>simulazione</a:t>
            </a:r>
            <a:r>
              <a:rPr lang="en-GB" sz="1800" dirty="0"/>
              <a:t> performance, </a:t>
            </a:r>
            <a:r>
              <a:rPr lang="en-GB" sz="1800" dirty="0" smtClean="0"/>
              <a:t>tests</a:t>
            </a:r>
            <a:endParaRPr lang="en-GB" sz="1800" dirty="0" smtClean="0">
              <a:solidFill>
                <a:srgbClr val="0070C0"/>
              </a:solidFill>
            </a:endParaRPr>
          </a:p>
          <a:p>
            <a:pPr lvl="1"/>
            <a:r>
              <a:rPr lang="en-GB" sz="1800" dirty="0" smtClean="0"/>
              <a:t>L. </a:t>
            </a:r>
            <a:r>
              <a:rPr lang="en-GB" sz="1800" dirty="0" err="1" smtClean="0"/>
              <a:t>Carminati</a:t>
            </a:r>
            <a:r>
              <a:rPr lang="en-GB" sz="1800" dirty="0" smtClean="0"/>
              <a:t> (RU): </a:t>
            </a:r>
            <a:r>
              <a:rPr lang="en-GB" sz="1800" dirty="0" err="1" smtClean="0"/>
              <a:t>simulazione</a:t>
            </a:r>
            <a:r>
              <a:rPr lang="en-GB" sz="1800" dirty="0" smtClean="0"/>
              <a:t> performance</a:t>
            </a:r>
          </a:p>
          <a:p>
            <a:pPr lvl="1"/>
            <a:r>
              <a:rPr lang="en-GB" sz="1800" dirty="0" smtClean="0"/>
              <a:t>M. </a:t>
            </a:r>
            <a:r>
              <a:rPr lang="en-GB" sz="1800" dirty="0" err="1" smtClean="0"/>
              <a:t>Fanti</a:t>
            </a:r>
            <a:r>
              <a:rPr lang="en-GB" sz="1800" dirty="0" smtClean="0"/>
              <a:t> (RU): </a:t>
            </a:r>
            <a:r>
              <a:rPr lang="en-GB" sz="1800" dirty="0" err="1" smtClean="0"/>
              <a:t>simulazione</a:t>
            </a:r>
            <a:r>
              <a:rPr lang="en-GB" sz="1800" dirty="0" smtClean="0"/>
              <a:t> performance</a:t>
            </a:r>
          </a:p>
          <a:p>
            <a:pPr lvl="1"/>
            <a:r>
              <a:rPr lang="en-GB" sz="1800" dirty="0"/>
              <a:t>M. </a:t>
            </a:r>
            <a:r>
              <a:rPr lang="en-GB" sz="1800" dirty="0" err="1"/>
              <a:t>Lazzaroni</a:t>
            </a:r>
            <a:r>
              <a:rPr lang="en-GB" sz="1800" dirty="0"/>
              <a:t> (PA): </a:t>
            </a:r>
            <a:r>
              <a:rPr lang="en-GB" sz="1800" dirty="0" err="1"/>
              <a:t>nuova</a:t>
            </a:r>
            <a:r>
              <a:rPr lang="en-GB" sz="1800" dirty="0"/>
              <a:t> </a:t>
            </a:r>
            <a:r>
              <a:rPr lang="en-GB" sz="1800" dirty="0" err="1"/>
              <a:t>distribuzione</a:t>
            </a:r>
            <a:r>
              <a:rPr lang="en-GB" sz="1800" dirty="0"/>
              <a:t> </a:t>
            </a:r>
            <a:r>
              <a:rPr lang="en-GB" sz="1800" dirty="0" err="1"/>
              <a:t>potenza</a:t>
            </a:r>
            <a:r>
              <a:rPr lang="en-GB" sz="1800" dirty="0"/>
              <a:t> (in </a:t>
            </a:r>
            <a:r>
              <a:rPr lang="en-GB" sz="1800" dirty="0" err="1"/>
              <a:t>sinergia</a:t>
            </a:r>
            <a:r>
              <a:rPr lang="en-GB" sz="1800" dirty="0"/>
              <a:t> con APOLLO</a:t>
            </a:r>
            <a:r>
              <a:rPr lang="en-GB" sz="1800" dirty="0" smtClean="0"/>
              <a:t>)</a:t>
            </a:r>
          </a:p>
          <a:p>
            <a:pPr lvl="1"/>
            <a:r>
              <a:rPr lang="en-GB" sz="1800" dirty="0" smtClean="0"/>
              <a:t>M. </a:t>
            </a:r>
            <a:r>
              <a:rPr lang="en-GB" sz="1800" dirty="0" err="1" smtClean="0"/>
              <a:t>Alderighi</a:t>
            </a:r>
            <a:r>
              <a:rPr lang="en-GB" sz="1800" dirty="0" smtClean="0"/>
              <a:t> (</a:t>
            </a:r>
            <a:r>
              <a:rPr lang="en-GB" sz="1800" dirty="0" err="1" smtClean="0"/>
              <a:t>Ric</a:t>
            </a:r>
            <a:r>
              <a:rPr lang="en-GB" sz="1800" dirty="0" smtClean="0"/>
              <a:t>. INAF): FPGA redundant code</a:t>
            </a:r>
          </a:p>
          <a:p>
            <a:pPr lvl="1"/>
            <a:r>
              <a:rPr lang="en-GB" sz="1800" dirty="0" smtClean="0"/>
              <a:t>R. </a:t>
            </a:r>
            <a:r>
              <a:rPr lang="en-GB" sz="1800" dirty="0" err="1" smtClean="0"/>
              <a:t>Turra</a:t>
            </a:r>
            <a:r>
              <a:rPr lang="en-GB" sz="1800" dirty="0" smtClean="0"/>
              <a:t> (AR</a:t>
            </a:r>
            <a:r>
              <a:rPr lang="en-GB" sz="1800" dirty="0"/>
              <a:t>): </a:t>
            </a:r>
            <a:r>
              <a:rPr lang="en-GB" sz="1800" dirty="0" err="1" smtClean="0"/>
              <a:t>simulazione</a:t>
            </a:r>
            <a:r>
              <a:rPr lang="en-GB" sz="1800" dirty="0" smtClean="0"/>
              <a:t> </a:t>
            </a:r>
            <a:r>
              <a:rPr lang="en-GB" sz="1800" dirty="0"/>
              <a:t>performance</a:t>
            </a:r>
          </a:p>
          <a:p>
            <a:pPr lvl="1">
              <a:buNone/>
            </a:pPr>
            <a:r>
              <a:rPr lang="en-GB" sz="2000" dirty="0" smtClean="0"/>
              <a:t>+ 1 </a:t>
            </a:r>
            <a:r>
              <a:rPr lang="en-GB" sz="2000" dirty="0" err="1" smtClean="0"/>
              <a:t>progettista</a:t>
            </a:r>
            <a:r>
              <a:rPr lang="en-GB" sz="2000" dirty="0" smtClean="0"/>
              <a:t> del </a:t>
            </a:r>
            <a:r>
              <a:rPr lang="en-GB" sz="2000" dirty="0" err="1" smtClean="0"/>
              <a:t>servizio</a:t>
            </a:r>
            <a:r>
              <a:rPr lang="en-GB" sz="2000" dirty="0" smtClean="0"/>
              <a:t> </a:t>
            </a:r>
            <a:r>
              <a:rPr lang="en-GB" sz="2000" dirty="0" err="1" smtClean="0"/>
              <a:t>elettronica</a:t>
            </a:r>
            <a:endParaRPr lang="en-GB" sz="2000" dirty="0" smtClean="0"/>
          </a:p>
          <a:p>
            <a:pPr>
              <a:buNone/>
            </a:pPr>
            <a:endParaRPr lang="en-GB" sz="2000" dirty="0" smtClean="0">
              <a:solidFill>
                <a:srgbClr val="00B050"/>
              </a:solidFill>
            </a:endParaRPr>
          </a:p>
          <a:p>
            <a:r>
              <a:rPr lang="en-GB" sz="2000" dirty="0" err="1" smtClean="0"/>
              <a:t>Attualmente</a:t>
            </a:r>
            <a:r>
              <a:rPr lang="en-GB" sz="2000" dirty="0" smtClean="0"/>
              <a:t> </a:t>
            </a:r>
            <a:r>
              <a:rPr lang="en-GB" sz="2000" dirty="0" err="1" smtClean="0"/>
              <a:t>il</a:t>
            </a:r>
            <a:r>
              <a:rPr lang="en-GB" sz="2000" dirty="0" smtClean="0"/>
              <a:t> </a:t>
            </a:r>
            <a:r>
              <a:rPr lang="en-GB" sz="2000" dirty="0" err="1" smtClean="0"/>
              <a:t>nostro</a:t>
            </a:r>
            <a:r>
              <a:rPr lang="en-GB" sz="2000" dirty="0" smtClean="0"/>
              <a:t> </a:t>
            </a:r>
            <a:r>
              <a:rPr lang="en-GB" sz="2000" dirty="0" err="1" smtClean="0"/>
              <a:t>l’involvement</a:t>
            </a:r>
            <a:r>
              <a:rPr lang="en-GB" sz="2000" dirty="0" smtClean="0"/>
              <a:t> e’ in </a:t>
            </a:r>
            <a:r>
              <a:rPr lang="en-GB" sz="2000" dirty="0" err="1" smtClean="0"/>
              <a:t>linea</a:t>
            </a:r>
            <a:r>
              <a:rPr lang="en-GB" sz="2000" dirty="0" smtClean="0"/>
              <a:t> con </a:t>
            </a:r>
            <a:r>
              <a:rPr lang="en-GB" sz="2000" dirty="0" err="1" smtClean="0"/>
              <a:t>quanto</a:t>
            </a:r>
            <a:r>
              <a:rPr lang="en-GB" sz="2000" dirty="0" smtClean="0"/>
              <a:t> </a:t>
            </a:r>
            <a:r>
              <a:rPr lang="en-GB" sz="2000" dirty="0" err="1" smtClean="0"/>
              <a:t>disponibili</a:t>
            </a:r>
            <a:r>
              <a:rPr lang="en-GB" sz="2000" dirty="0" smtClean="0"/>
              <a:t> </a:t>
            </a:r>
            <a:r>
              <a:rPr lang="en-GB" sz="2000" dirty="0" err="1" smtClean="0"/>
              <a:t>presso</a:t>
            </a:r>
            <a:r>
              <a:rPr lang="en-GB" sz="2000" dirty="0" smtClean="0"/>
              <a:t> </a:t>
            </a:r>
            <a:r>
              <a:rPr lang="en-GB" sz="2000" dirty="0" err="1" smtClean="0"/>
              <a:t>gli</a:t>
            </a:r>
            <a:r>
              <a:rPr lang="en-GB" sz="2000" dirty="0" smtClean="0"/>
              <a:t> </a:t>
            </a:r>
            <a:r>
              <a:rPr lang="en-GB" sz="2000" dirty="0" err="1" smtClean="0"/>
              <a:t>altri</a:t>
            </a:r>
            <a:r>
              <a:rPr lang="en-GB" sz="2000" dirty="0" smtClean="0"/>
              <a:t> </a:t>
            </a:r>
            <a:r>
              <a:rPr lang="en-GB" sz="2000" dirty="0" err="1" smtClean="0"/>
              <a:t>istituti</a:t>
            </a:r>
            <a:r>
              <a:rPr lang="en-GB" sz="2000" dirty="0" smtClean="0"/>
              <a:t> </a:t>
            </a:r>
            <a:r>
              <a:rPr lang="en-GB" sz="2000" dirty="0" err="1" smtClean="0"/>
              <a:t>della</a:t>
            </a:r>
            <a:r>
              <a:rPr lang="en-GB" sz="2000" dirty="0" smtClean="0"/>
              <a:t> </a:t>
            </a:r>
            <a:r>
              <a:rPr lang="en-GB" sz="2000" dirty="0" err="1" smtClean="0"/>
              <a:t>collaborazione</a:t>
            </a:r>
            <a:r>
              <a:rPr lang="en-GB" sz="2000" dirty="0" smtClean="0"/>
              <a:t> </a:t>
            </a:r>
            <a:r>
              <a:rPr lang="en-GB" sz="2000" dirty="0" err="1" smtClean="0"/>
              <a:t>LAr</a:t>
            </a:r>
            <a:endParaRPr lang="en-GB" sz="2000" dirty="0"/>
          </a:p>
          <a:p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20/03/2013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AB642-3900-4A53-B9D9-5CAE77196FB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881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88" y="92917"/>
            <a:ext cx="8969788" cy="6659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Apart of the possibility of replacing FCAL and HEC electronics (still under discussion), the main change to </a:t>
            </a:r>
            <a:r>
              <a:rPr lang="en-US" dirty="0" err="1" smtClean="0"/>
              <a:t>LAr</a:t>
            </a:r>
            <a:r>
              <a:rPr lang="en-US" dirty="0" smtClean="0"/>
              <a:t> will be the replacement of all the 1524 Front End Boards (FEBs):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total dose for an </a:t>
            </a:r>
            <a:r>
              <a:rPr lang="en-US" dirty="0" smtClean="0"/>
              <a:t>integrated luminosity </a:t>
            </a:r>
            <a:r>
              <a:rPr lang="en-US" dirty="0"/>
              <a:t>of 3000 </a:t>
            </a:r>
            <a:r>
              <a:rPr lang="en-US" dirty="0" smtClean="0"/>
              <a:t>fb-1 exceeds </a:t>
            </a:r>
            <a:r>
              <a:rPr lang="en-US" dirty="0"/>
              <a:t>the FEB </a:t>
            </a:r>
            <a:r>
              <a:rPr lang="en-US" dirty="0" smtClean="0"/>
              <a:t>specifications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Level-1 trigger latency may </a:t>
            </a:r>
            <a:r>
              <a:rPr lang="en-US" dirty="0" smtClean="0"/>
              <a:t>exceed the </a:t>
            </a:r>
            <a:r>
              <a:rPr lang="en-US" dirty="0"/>
              <a:t>depth of the analog pipeline memories installed on the </a:t>
            </a:r>
            <a:r>
              <a:rPr lang="en-US" dirty="0" smtClean="0"/>
              <a:t>FEBs</a:t>
            </a:r>
          </a:p>
          <a:p>
            <a:pPr lvl="1"/>
            <a:r>
              <a:rPr lang="en-US" dirty="0" smtClean="0"/>
              <a:t>natural ageing of </a:t>
            </a:r>
            <a:r>
              <a:rPr lang="en-US" dirty="0"/>
              <a:t>electronic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New FEBs (FEB2s) will be designed with fully digital free running readout, i.e. avoiding trigger signal receivers and data buffering on the FEB</a:t>
            </a:r>
          </a:p>
          <a:p>
            <a:pPr lvl="1"/>
            <a:r>
              <a:rPr lang="en-US" dirty="0" smtClean="0"/>
              <a:t>signals from all calorimeter cells are digitized at 40 MHz and sent off-detector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7147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Phase II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20/03/2013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1000"/>
            <a:ext cx="2004251" cy="281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45"/>
          <a:stretch>
            <a:fillRect/>
          </a:stretch>
        </p:blipFill>
        <p:spPr bwMode="auto">
          <a:xfrm>
            <a:off x="3531880" y="188640"/>
            <a:ext cx="5576624" cy="366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fontScale="62500" lnSpcReduction="20000"/>
          </a:bodyPr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Phase I upgrade is compatible with the Phase II</a:t>
            </a:r>
          </a:p>
          <a:p>
            <a:r>
              <a:rPr lang="en-GB" dirty="0" smtClean="0"/>
              <a:t>FEB2s will be fitted in the existing Front End Crates and </a:t>
            </a:r>
          </a:p>
          <a:p>
            <a:pPr lvl="1"/>
            <a:r>
              <a:rPr lang="en-GB" dirty="0" smtClean="0">
                <a:solidFill>
                  <a:srgbClr val="00B050"/>
                </a:solidFill>
              </a:rPr>
              <a:t>will use the same </a:t>
            </a:r>
            <a:r>
              <a:rPr lang="en-GB" dirty="0" err="1" smtClean="0">
                <a:solidFill>
                  <a:srgbClr val="00B050"/>
                </a:solidFill>
              </a:rPr>
              <a:t>baseplanes</a:t>
            </a:r>
            <a:r>
              <a:rPr lang="en-GB" dirty="0" smtClean="0">
                <a:solidFill>
                  <a:srgbClr val="00B050"/>
                </a:solidFill>
              </a:rPr>
              <a:t> built for Phase </a:t>
            </a:r>
            <a:r>
              <a:rPr lang="en-GB" dirty="0" smtClean="0">
                <a:solidFill>
                  <a:srgbClr val="00B050"/>
                </a:solidFill>
              </a:rPr>
              <a:t>I</a:t>
            </a:r>
            <a:endParaRPr lang="en-GB" dirty="0" smtClean="0">
              <a:solidFill>
                <a:srgbClr val="00B050"/>
              </a:solidFill>
            </a:endParaRPr>
          </a:p>
          <a:p>
            <a:pPr lvl="1"/>
            <a:r>
              <a:rPr lang="en-GB" dirty="0" err="1" smtClean="0"/>
              <a:t>Lar</a:t>
            </a:r>
            <a:r>
              <a:rPr lang="en-GB" dirty="0" smtClean="0"/>
              <a:t> has already acquired all connectors needed for the FEB2s before they disappear from market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LSBs, being FEB daughter cards, will not be kept </a:t>
            </a:r>
          </a:p>
          <a:p>
            <a:r>
              <a:rPr lang="en-GB" dirty="0" smtClean="0"/>
              <a:t>Phase I LTDBs will also stay</a:t>
            </a:r>
          </a:p>
          <a:p>
            <a:pPr lvl="1"/>
            <a:r>
              <a:rPr lang="en-GB" dirty="0" smtClean="0"/>
              <a:t>Can be used to provide a low latency L0  trigger using the </a:t>
            </a:r>
            <a:r>
              <a:rPr lang="en-GB" dirty="0" err="1" smtClean="0"/>
              <a:t>supercell</a:t>
            </a:r>
            <a:r>
              <a:rPr lang="en-GB" dirty="0" smtClean="0"/>
              <a:t> granularity</a:t>
            </a:r>
          </a:p>
          <a:p>
            <a:r>
              <a:rPr lang="en-US" dirty="0" smtClean="0"/>
              <a:t>The full </a:t>
            </a:r>
            <a:r>
              <a:rPr lang="en-US" dirty="0" err="1" smtClean="0"/>
              <a:t>LAr</a:t>
            </a:r>
            <a:r>
              <a:rPr lang="en-US" dirty="0" smtClean="0"/>
              <a:t> calorimeter granularity will be available to the L1 trigger to further refine the trigger decision, possibly based on refined reconstruction in a region-of-interest determined by L0.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Milano interests for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Continue involvement </a:t>
            </a:r>
            <a:r>
              <a:rPr lang="en-US" dirty="0" smtClean="0"/>
              <a:t>with: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power </a:t>
            </a:r>
            <a:r>
              <a:rPr lang="en-US" dirty="0" smtClean="0">
                <a:solidFill>
                  <a:srgbClr val="0070C0"/>
                </a:solidFill>
              </a:rPr>
              <a:t>distribution </a:t>
            </a:r>
            <a:r>
              <a:rPr lang="en-US" dirty="0" smtClean="0">
                <a:solidFill>
                  <a:srgbClr val="0070C0"/>
                </a:solidFill>
              </a:rPr>
              <a:t>architecture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new </a:t>
            </a:r>
            <a:r>
              <a:rPr lang="en-US" dirty="0" smtClean="0">
                <a:solidFill>
                  <a:srgbClr val="00B050"/>
                </a:solidFill>
              </a:rPr>
              <a:t>front-end </a:t>
            </a:r>
            <a:r>
              <a:rPr lang="en-US" dirty="0" smtClean="0"/>
              <a:t>(for the current </a:t>
            </a:r>
            <a:r>
              <a:rPr lang="en-US" dirty="0" err="1" smtClean="0"/>
              <a:t>calo</a:t>
            </a:r>
            <a:r>
              <a:rPr lang="en-US" dirty="0" smtClean="0"/>
              <a:t> FE we have realized the preamps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Powering distribution</a:t>
            </a:r>
            <a:r>
              <a:rPr lang="en-US" dirty="0" smtClean="0"/>
              <a:t>: power architecture with main converters and point-of-load converters (POL) close to the front-end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New Front-End: </a:t>
            </a:r>
            <a:r>
              <a:rPr lang="en-US" dirty="0" smtClean="0"/>
              <a:t>analog </a:t>
            </a:r>
            <a:r>
              <a:rPr lang="en-US" dirty="0" err="1" smtClean="0"/>
              <a:t>preamplification</a:t>
            </a:r>
            <a:r>
              <a:rPr lang="en-US" dirty="0" smtClean="0"/>
              <a:t> and shaping stages will be integrated in a single ASIC: Liquid Argon Preamp and Shaper (LAPAS)</a:t>
            </a:r>
          </a:p>
          <a:p>
            <a:pPr lvl="1"/>
            <a:r>
              <a:rPr lang="en-US" dirty="0" smtClean="0"/>
              <a:t>Implementation of a wide dynamic range single ended preamp followed by low power differential shaping stages with multiple gains</a:t>
            </a:r>
          </a:p>
          <a:p>
            <a:pPr lvl="1"/>
            <a:r>
              <a:rPr lang="en-US" dirty="0" err="1" smtClean="0"/>
              <a:t>SiGe</a:t>
            </a:r>
            <a:r>
              <a:rPr lang="en-US" dirty="0" smtClean="0"/>
              <a:t> technology (IBM, IHP)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Demonstrator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112568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 smtClean="0"/>
              <a:t>Demonstrate that we  know how to make </a:t>
            </a:r>
            <a:r>
              <a:rPr lang="en-US" sz="3400" dirty="0" err="1" smtClean="0"/>
              <a:t>baseplane</a:t>
            </a:r>
            <a:r>
              <a:rPr lang="en-US" sz="3400" dirty="0" smtClean="0"/>
              <a:t>, install them and find possible problems on detector</a:t>
            </a:r>
          </a:p>
          <a:p>
            <a:r>
              <a:rPr lang="en-US" sz="3400" dirty="0" smtClean="0"/>
              <a:t>Show that analog signals are still OK and there are no faults in the digital functions</a:t>
            </a:r>
          </a:p>
          <a:p>
            <a:r>
              <a:rPr lang="en-US" sz="3400" dirty="0" smtClean="0"/>
              <a:t>Show waveforms of new super cells (and compare with legacy system)</a:t>
            </a:r>
          </a:p>
          <a:p>
            <a:r>
              <a:rPr lang="en-US" sz="3400" dirty="0" smtClean="0"/>
              <a:t>Front end electronics</a:t>
            </a:r>
          </a:p>
          <a:p>
            <a:pPr lvl="1"/>
            <a:r>
              <a:rPr lang="en-US" sz="2600" dirty="0" smtClean="0"/>
              <a:t>How to power: switching regulator? Impact on noise</a:t>
            </a:r>
          </a:p>
          <a:p>
            <a:pPr lvl="1"/>
            <a:r>
              <a:rPr lang="en-US" sz="2600" dirty="0" smtClean="0"/>
              <a:t>How to cool</a:t>
            </a:r>
          </a:p>
          <a:p>
            <a:pPr lvl="1"/>
            <a:r>
              <a:rPr lang="en-US" sz="2600" dirty="0" smtClean="0"/>
              <a:t>How to reliably transmit data in a real environment</a:t>
            </a:r>
          </a:p>
          <a:p>
            <a:r>
              <a:rPr lang="en-US" sz="3400" dirty="0" smtClean="0"/>
              <a:t>Show the cell mapping is right for the new system and for the existing analog TBB</a:t>
            </a:r>
          </a:p>
          <a:p>
            <a:r>
              <a:rPr lang="en-US" sz="3000" dirty="0" smtClean="0"/>
              <a:t>Full integration:</a:t>
            </a:r>
          </a:p>
          <a:p>
            <a:pPr lvl="1"/>
            <a:r>
              <a:rPr lang="en-US" sz="2600" dirty="0" smtClean="0"/>
              <a:t> at Board level and at Crate level</a:t>
            </a:r>
          </a:p>
          <a:p>
            <a:pPr lvl="1"/>
            <a:r>
              <a:rPr lang="en-US" sz="2600" dirty="0" smtClean="0"/>
              <a:t>Back end electronics</a:t>
            </a:r>
          </a:p>
          <a:p>
            <a:pPr lvl="1"/>
            <a:r>
              <a:rPr lang="en-US" sz="2600" dirty="0" smtClean="0"/>
              <a:t>Demonstrate data processing</a:t>
            </a:r>
          </a:p>
          <a:p>
            <a:r>
              <a:rPr lang="en-US" sz="3500" dirty="0" smtClean="0"/>
              <a:t>Steps</a:t>
            </a:r>
          </a:p>
          <a:p>
            <a:pPr lvl="1"/>
            <a:r>
              <a:rPr lang="en-US" sz="2500" dirty="0" smtClean="0"/>
              <a:t>Step 1: use whatever available (COTS ADC, etc.)</a:t>
            </a:r>
          </a:p>
          <a:p>
            <a:pPr lvl="1"/>
            <a:r>
              <a:rPr lang="en-US" sz="2500" dirty="0" smtClean="0"/>
              <a:t>Step 2: migrate towards final (ASIC based)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Incontro</a:t>
            </a:r>
            <a:r>
              <a:rPr lang="en-US" dirty="0" smtClean="0"/>
              <a:t> con </a:t>
            </a:r>
            <a:r>
              <a:rPr lang="en-US" dirty="0" err="1" smtClean="0"/>
              <a:t>i</a:t>
            </a:r>
            <a:r>
              <a:rPr lang="en-US" dirty="0" smtClean="0"/>
              <a:t> referee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06295"/>
            <a:ext cx="8997696" cy="597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3800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Phase II: detector upgrade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0:</a:t>
            </a:r>
            <a:r>
              <a:rPr lang="en-US" dirty="0" smtClean="0"/>
              <a:t> No change neither of the HEC cold electronics nor of the </a:t>
            </a:r>
            <a:r>
              <a:rPr lang="en-US" dirty="0" err="1" smtClean="0"/>
              <a:t>FCal</a:t>
            </a:r>
            <a:r>
              <a:rPr lang="en-US" dirty="0" smtClean="0"/>
              <a:t> detectors.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Option 1:</a:t>
            </a:r>
            <a:r>
              <a:rPr lang="en-US" dirty="0" smtClean="0"/>
              <a:t> If the HEC cold electronics have to be replaced, the large cold cryostat cover would have to be opened and the irradiated </a:t>
            </a:r>
            <a:r>
              <a:rPr lang="en-US" dirty="0" err="1" smtClean="0"/>
              <a:t>FCal</a:t>
            </a:r>
            <a:r>
              <a:rPr lang="en-US" dirty="0" smtClean="0"/>
              <a:t> would have to be removed. A newly built cold </a:t>
            </a:r>
            <a:r>
              <a:rPr lang="en-US" dirty="0" err="1" smtClean="0"/>
              <a:t>FCal</a:t>
            </a:r>
            <a:r>
              <a:rPr lang="en-US" dirty="0" smtClean="0"/>
              <a:t> (</a:t>
            </a:r>
            <a:r>
              <a:rPr lang="en-US" dirty="0" err="1" smtClean="0"/>
              <a:t>sFCal</a:t>
            </a:r>
            <a:r>
              <a:rPr lang="en-US" dirty="0" smtClean="0"/>
              <a:t>) would then be inserted before closing the cryostat.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Option 2:</a:t>
            </a:r>
            <a:r>
              <a:rPr lang="en-US" dirty="0" smtClean="0"/>
              <a:t> If the HEC cold electronics do not have to be replaced, the cold </a:t>
            </a:r>
            <a:r>
              <a:rPr lang="en-US" dirty="0" err="1" smtClean="0"/>
              <a:t>FCal</a:t>
            </a:r>
            <a:r>
              <a:rPr lang="en-US" dirty="0" smtClean="0"/>
              <a:t> would be replaced by a new one of the </a:t>
            </a:r>
            <a:r>
              <a:rPr lang="en-US" dirty="0" err="1" smtClean="0"/>
              <a:t>sFCal</a:t>
            </a:r>
            <a:r>
              <a:rPr lang="en-US" dirty="0" smtClean="0"/>
              <a:t> type. It is anticipated that only the small cover of the cold vessel, the </a:t>
            </a:r>
            <a:r>
              <a:rPr lang="en-US" dirty="0" err="1" smtClean="0"/>
              <a:t>FCal</a:t>
            </a:r>
            <a:r>
              <a:rPr lang="en-US" dirty="0" smtClean="0"/>
              <a:t> bulkhead, would have to be removed.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Option 3:</a:t>
            </a:r>
            <a:r>
              <a:rPr lang="en-US" dirty="0" smtClean="0"/>
              <a:t> If the HEC cold electronics do not have to be replaced, the cold </a:t>
            </a:r>
            <a:r>
              <a:rPr lang="en-US" dirty="0" err="1" smtClean="0"/>
              <a:t>FCal</a:t>
            </a:r>
            <a:r>
              <a:rPr lang="en-US" dirty="0" smtClean="0"/>
              <a:t> would stay in place and a new small calorimeter (Mini-</a:t>
            </a:r>
            <a:r>
              <a:rPr lang="en-US" dirty="0" err="1" smtClean="0"/>
              <a:t>FCal</a:t>
            </a:r>
            <a:r>
              <a:rPr lang="en-US" dirty="0" smtClean="0"/>
              <a:t>) would be placed in front of it. In this case only the cryostat warm vessel would have to be opened.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Draft a document with selection process and tentative selection criteria. Decision process should conclude within </a:t>
            </a:r>
            <a:r>
              <a:rPr lang="en-US" dirty="0" err="1" smtClean="0"/>
              <a:t>LAr</a:t>
            </a:r>
            <a:r>
              <a:rPr lang="en-US" dirty="0" smtClean="0"/>
              <a:t> by end 2013/beginning 2014. Independent </a:t>
            </a:r>
            <a:r>
              <a:rPr lang="en-US" dirty="0" err="1" smtClean="0"/>
              <a:t>LAr</a:t>
            </a:r>
            <a:r>
              <a:rPr lang="en-US" dirty="0" smtClean="0"/>
              <a:t> review board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040"/>
            <a:ext cx="8528685" cy="637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1747"/>
            <a:ext cx="8988838" cy="54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380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06499"/>
            <a:ext cx="9028367" cy="580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60743"/>
            <a:ext cx="9021128" cy="607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939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020461" cy="576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892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35" y="380581"/>
            <a:ext cx="9113139" cy="578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1974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In-situ Demonstrator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order to test and commission the proposed upgrade for Phase-I before ATLAS </a:t>
            </a:r>
            <a:r>
              <a:rPr lang="en-US" dirty="0" smtClean="0"/>
              <a:t>operation:</a:t>
            </a:r>
          </a:p>
          <a:p>
            <a:pPr lvl="1"/>
            <a:r>
              <a:rPr lang="en-US" dirty="0" smtClean="0"/>
              <a:t>Test of single elements</a:t>
            </a:r>
          </a:p>
          <a:p>
            <a:pPr lvl="1"/>
            <a:r>
              <a:rPr lang="en-US" dirty="0" smtClean="0"/>
              <a:t>Full </a:t>
            </a:r>
            <a:r>
              <a:rPr lang="en-US" dirty="0"/>
              <a:t>lab system tests at the </a:t>
            </a:r>
            <a:r>
              <a:rPr lang="en-US" dirty="0" err="1"/>
              <a:t>LAr</a:t>
            </a:r>
            <a:r>
              <a:rPr lang="en-US" dirty="0"/>
              <a:t> Electronic Maintenance Facility (EMF)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Installation of in-situ demonstrator during </a:t>
            </a:r>
            <a:r>
              <a:rPr lang="en-US" dirty="0" smtClean="0">
                <a:solidFill>
                  <a:srgbClr val="0070C0"/>
                </a:solidFill>
              </a:rPr>
              <a:t>LS1</a:t>
            </a:r>
          </a:p>
          <a:p>
            <a:pPr lvl="1"/>
            <a:r>
              <a:rPr lang="en-US" dirty="0" smtClean="0"/>
              <a:t>Test of  production components</a:t>
            </a:r>
            <a:endParaRPr lang="en-US" dirty="0"/>
          </a:p>
          <a:p>
            <a:r>
              <a:rPr lang="en-US" dirty="0" smtClean="0"/>
              <a:t>The in-situ </a:t>
            </a:r>
            <a:r>
              <a:rPr lang="en-US" dirty="0"/>
              <a:t>demonstrator </a:t>
            </a:r>
            <a:r>
              <a:rPr lang="en-US" dirty="0" smtClean="0"/>
              <a:t>plan is to equip one FEC  with the read-out for the increased granularity :</a:t>
            </a:r>
          </a:p>
          <a:p>
            <a:pPr lvl="1"/>
            <a:r>
              <a:rPr lang="en-US" dirty="0" smtClean="0"/>
              <a:t>Likely one barrel FEC (</a:t>
            </a:r>
            <a:r>
              <a:rPr lang="en-US" dirty="0" err="1" smtClean="0"/>
              <a:t>etaxphi</a:t>
            </a:r>
            <a:r>
              <a:rPr lang="en-US" dirty="0" smtClean="0"/>
              <a:t>=1.4x0.4, about 2% of trigger acceptance)</a:t>
            </a:r>
          </a:p>
          <a:p>
            <a:pPr lvl="1"/>
            <a:r>
              <a:rPr lang="en-US" dirty="0" smtClean="0"/>
              <a:t>2 new </a:t>
            </a:r>
            <a:r>
              <a:rPr lang="en-US" dirty="0" err="1" smtClean="0"/>
              <a:t>baseplanes</a:t>
            </a:r>
            <a:r>
              <a:rPr lang="en-US" dirty="0" smtClean="0"/>
              <a:t>, all FEBs in the crate equipped with new LSBs, 2 LTDB0s, long fibers up to USA15 counting room, 2 LD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LTDB0 will not have the components for the full series Phase-I boards, </a:t>
            </a:r>
            <a:r>
              <a:rPr lang="en-US" dirty="0" smtClean="0"/>
              <a:t>it will </a:t>
            </a:r>
            <a:r>
              <a:rPr lang="en-US" dirty="0"/>
              <a:t>have a very similar functionality.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20/03/2013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Incontro con i referee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5C094-76B4-4079-850C-98E67BEAEC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259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1681</Words>
  <Application>Microsoft Office PowerPoint</Application>
  <PresentationFormat>On-screen Show (4:3)</PresentationFormat>
  <Paragraphs>318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Lar upgrade</vt:lpstr>
      <vt:lpstr>Lar Phase I upgrade</vt:lpstr>
      <vt:lpstr>Slide 3</vt:lpstr>
      <vt:lpstr>Slide 4</vt:lpstr>
      <vt:lpstr>Slide 5</vt:lpstr>
      <vt:lpstr>Slide 6</vt:lpstr>
      <vt:lpstr>Slide 7</vt:lpstr>
      <vt:lpstr>Slide 8</vt:lpstr>
      <vt:lpstr>In-situ Demonstrator</vt:lpstr>
      <vt:lpstr>Demonstrator</vt:lpstr>
      <vt:lpstr>LAr electronic upgrade for Phase I </vt:lpstr>
      <vt:lpstr>Slide 12</vt:lpstr>
      <vt:lpstr>Slide 13</vt:lpstr>
      <vt:lpstr>Slide 14</vt:lpstr>
      <vt:lpstr>Slide 15</vt:lpstr>
      <vt:lpstr>Slide 16</vt:lpstr>
      <vt:lpstr>Slide 17</vt:lpstr>
      <vt:lpstr>Milano possible contributions</vt:lpstr>
      <vt:lpstr>Costi (kCHF)</vt:lpstr>
      <vt:lpstr>Slide 20</vt:lpstr>
      <vt:lpstr>New baseplane design</vt:lpstr>
      <vt:lpstr>Barrel baseplane</vt:lpstr>
      <vt:lpstr>Milano involvement and responsibilities</vt:lpstr>
      <vt:lpstr>Slide 24</vt:lpstr>
      <vt:lpstr>Phase II</vt:lpstr>
      <vt:lpstr>Phase II</vt:lpstr>
      <vt:lpstr>Milano interests for Phase II</vt:lpstr>
      <vt:lpstr>Slide 28</vt:lpstr>
      <vt:lpstr>Demonstrator</vt:lpstr>
      <vt:lpstr>Phase II: detector upgrade options</vt:lpstr>
      <vt:lpstr>Slide 31</vt:lpstr>
    </vt:vector>
  </TitlesOfParts>
  <Company>I.N.F.N.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Francesco Tartarelli</dc:creator>
  <cp:lastModifiedBy>Francesco Tartarelli</cp:lastModifiedBy>
  <cp:revision>112</cp:revision>
  <dcterms:created xsi:type="dcterms:W3CDTF">2013-02-21T16:19:07Z</dcterms:created>
  <dcterms:modified xsi:type="dcterms:W3CDTF">2013-03-18T22:43:04Z</dcterms:modified>
</cp:coreProperties>
</file>